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9"/>
  </p:notesMasterIdLst>
  <p:sldIdLst>
    <p:sldId id="256" r:id="rId2"/>
    <p:sldId id="298" r:id="rId3"/>
    <p:sldId id="257" r:id="rId4"/>
    <p:sldId id="419" r:id="rId5"/>
    <p:sldId id="420" r:id="rId6"/>
    <p:sldId id="302" r:id="rId7"/>
    <p:sldId id="397" r:id="rId8"/>
    <p:sldId id="395" r:id="rId9"/>
    <p:sldId id="300" r:id="rId10"/>
    <p:sldId id="366" r:id="rId11"/>
    <p:sldId id="307" r:id="rId12"/>
    <p:sldId id="315" r:id="rId13"/>
    <p:sldId id="332" r:id="rId14"/>
    <p:sldId id="400" r:id="rId15"/>
    <p:sldId id="410" r:id="rId16"/>
    <p:sldId id="401" r:id="rId17"/>
    <p:sldId id="422" r:id="rId18"/>
    <p:sldId id="403" r:id="rId19"/>
    <p:sldId id="405" r:id="rId20"/>
    <p:sldId id="406" r:id="rId21"/>
    <p:sldId id="407" r:id="rId22"/>
    <p:sldId id="286" r:id="rId23"/>
    <p:sldId id="423" r:id="rId24"/>
    <p:sldId id="411" r:id="rId25"/>
    <p:sldId id="424" r:id="rId26"/>
    <p:sldId id="421" r:id="rId27"/>
    <p:sldId id="408" r:id="rId28"/>
    <p:sldId id="409" r:id="rId29"/>
    <p:sldId id="412" r:id="rId30"/>
    <p:sldId id="334" r:id="rId31"/>
    <p:sldId id="414" r:id="rId32"/>
    <p:sldId id="353" r:id="rId33"/>
    <p:sldId id="413" r:id="rId34"/>
    <p:sldId id="417" r:id="rId35"/>
    <p:sldId id="416" r:id="rId36"/>
    <p:sldId id="418" r:id="rId37"/>
    <p:sldId id="273" r:id="rId3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2185" autoAdjust="0"/>
  </p:normalViewPr>
  <p:slideViewPr>
    <p:cSldViewPr>
      <p:cViewPr>
        <p:scale>
          <a:sx n="66" d="100"/>
          <a:sy n="66" d="100"/>
        </p:scale>
        <p:origin x="-119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KSTATION\jlgreathouse\Backups\Proposal\Figure%20Sources\Intro_CodeComplexit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Grac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G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esktop\sharing_percenta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Ta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Reru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Watchpoints\Experimentals\ASPLOS2012%20Camera%20Copy\Reru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CVE!$B$1</c:f>
              <c:strCache>
                <c:ptCount val="1"/>
                <c:pt idx="0">
                  <c:v>CVE Candidates</c:v>
                </c:pt>
              </c:strCache>
            </c:strRef>
          </c:tx>
          <c:invertIfNegative val="0"/>
          <c:cat>
            <c:numRef>
              <c:f>CVE!$A$2:$A$10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CVE!$B$2:$B$10</c:f>
              <c:numCache>
                <c:formatCode>General</c:formatCode>
                <c:ptCount val="9"/>
                <c:pt idx="0">
                  <c:v>1246</c:v>
                </c:pt>
                <c:pt idx="1">
                  <c:v>1587</c:v>
                </c:pt>
                <c:pt idx="2">
                  <c:v>2434</c:v>
                </c:pt>
                <c:pt idx="3">
                  <c:v>1596</c:v>
                </c:pt>
                <c:pt idx="4">
                  <c:v>2769</c:v>
                </c:pt>
                <c:pt idx="5">
                  <c:v>4889</c:v>
                </c:pt>
                <c:pt idx="6">
                  <c:v>7245</c:v>
                </c:pt>
                <c:pt idx="7">
                  <c:v>6743</c:v>
                </c:pt>
                <c:pt idx="8">
                  <c:v>7291</c:v>
                </c:pt>
              </c:numCache>
            </c:numRef>
          </c:val>
        </c:ser>
        <c:ser>
          <c:idx val="1"/>
          <c:order val="1"/>
          <c:tx>
            <c:strRef>
              <c:f>CVE!$C$1</c:f>
              <c:strCache>
                <c:ptCount val="1"/>
                <c:pt idx="0">
                  <c:v>CERT Vulnerabilities</c:v>
                </c:pt>
              </c:strCache>
            </c:strRef>
          </c:tx>
          <c:invertIfNegative val="0"/>
          <c:cat>
            <c:numRef>
              <c:f>CVE!$A$2:$A$10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CVE!$C$2:$C$10</c:f>
              <c:numCache>
                <c:formatCode>General</c:formatCode>
                <c:ptCount val="9"/>
                <c:pt idx="0">
                  <c:v>1090</c:v>
                </c:pt>
                <c:pt idx="1">
                  <c:v>2437</c:v>
                </c:pt>
                <c:pt idx="2">
                  <c:v>4129</c:v>
                </c:pt>
                <c:pt idx="3">
                  <c:v>3784</c:v>
                </c:pt>
                <c:pt idx="4">
                  <c:v>3780</c:v>
                </c:pt>
                <c:pt idx="5">
                  <c:v>5990</c:v>
                </c:pt>
                <c:pt idx="6">
                  <c:v>8064</c:v>
                </c:pt>
                <c:pt idx="7">
                  <c:v>7236</c:v>
                </c:pt>
                <c:pt idx="8">
                  <c:v>8077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7684736"/>
        <c:axId val="54198272"/>
      </c:barChart>
      <c:catAx>
        <c:axId val="1176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198272"/>
        <c:crosses val="autoZero"/>
        <c:auto val="1"/>
        <c:lblAlgn val="ctr"/>
        <c:lblOffset val="100"/>
        <c:noMultiLvlLbl val="0"/>
      </c:catAx>
      <c:valAx>
        <c:axId val="54198272"/>
        <c:scaling>
          <c:orientation val="minMax"/>
          <c:max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84736"/>
        <c:crosses val="autoZero"/>
        <c:crossBetween val="between"/>
        <c:majorUnit val="3000"/>
        <c:minorUnit val="1000"/>
      </c:valAx>
    </c:plotArea>
    <c:legend>
      <c:legendPos val="l"/>
      <c:layout>
        <c:manualLayout>
          <c:xMode val="edge"/>
          <c:yMode val="edge"/>
          <c:x val="0.120809319417817"/>
          <c:y val="0.12594169289019405"/>
          <c:w val="0.39537500110776647"/>
          <c:h val="0.3307484271358214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v>RC+Bitmap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'Extra Runtime'!$B$2:$J$2</c:f>
              <c:strCache>
                <c:ptCount val="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</c:strCache>
            </c:strRef>
          </c:cat>
          <c:val>
            <c:numRef>
              <c:f>'Extra Runtime'!$B$38:$J$38</c:f>
              <c:numCache>
                <c:formatCode>_(* #,##0.00_);_(* \(#,##0.00\);_(* "-"??_);_(@_)</c:formatCode>
                <c:ptCount val="9"/>
                <c:pt idx="0">
                  <c:v>0.9881135467369131</c:v>
                </c:pt>
                <c:pt idx="1">
                  <c:v>0.77568869165069498</c:v>
                </c:pt>
                <c:pt idx="2">
                  <c:v>0.99768549018347186</c:v>
                </c:pt>
                <c:pt idx="3">
                  <c:v>0.54390774282982257</c:v>
                </c:pt>
                <c:pt idx="4">
                  <c:v>0.90913073775123476</c:v>
                </c:pt>
                <c:pt idx="5">
                  <c:v>0.99957688557797186</c:v>
                </c:pt>
                <c:pt idx="6">
                  <c:v>0.84571230259877883</c:v>
                </c:pt>
                <c:pt idx="8">
                  <c:v>0.84964943359821865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811264"/>
        <c:axId val="81172096"/>
      </c:barChart>
      <c:catAx>
        <c:axId val="22081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172096"/>
        <c:crosses val="autoZero"/>
        <c:auto val="1"/>
        <c:lblAlgn val="ctr"/>
        <c:lblOffset val="100"/>
        <c:noMultiLvlLbl val="0"/>
      </c:catAx>
      <c:valAx>
        <c:axId val="8117209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vs Grace</a:t>
                </a:r>
              </a:p>
            </c:rich>
          </c:tx>
          <c:overlay val="0"/>
        </c:title>
        <c:numFmt formatCode="_(* #,##0.0_);_(* \(#,##0.0\);_(* &quot;-&quot;?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081126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9143153980753"/>
          <c:y val="4.7031113298337708E-2"/>
          <c:w val="0.86001134623797026"/>
          <c:h val="0.61839867672790894"/>
        </c:manualLayout>
      </c:layout>
      <c:barChart>
        <c:barDir val="col"/>
        <c:grouping val="clustered"/>
        <c:varyColors val="0"/>
        <c:ser>
          <c:idx val="4"/>
          <c:order val="0"/>
          <c:tx>
            <c:v>RC+Bitmap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('Extra Runtime'!$M$2,'Extra Runtime'!$O$2:$X$2)</c:f>
              <c:strCache>
                <c:ptCount val="11"/>
                <c:pt idx="0">
                  <c:v>312.swim_m</c:v>
                </c:pt>
                <c:pt idx="1">
                  <c:v>316.applu_m</c:v>
                </c:pt>
                <c:pt idx="2">
                  <c:v>318.galgel_m</c:v>
                </c:pt>
                <c:pt idx="3">
                  <c:v>320.equake_m</c:v>
                </c:pt>
                <c:pt idx="4">
                  <c:v>324.apsi_m</c:v>
                </c:pt>
                <c:pt idx="5">
                  <c:v>326.gafort_m</c:v>
                </c:pt>
                <c:pt idx="6">
                  <c:v>328.fma3d_m</c:v>
                </c:pt>
                <c:pt idx="7">
                  <c:v>330.art_m</c:v>
                </c:pt>
                <c:pt idx="8">
                  <c:v>332.ammp_m</c:v>
                </c:pt>
                <c:pt idx="10">
                  <c:v>GeoMean</c:v>
                </c:pt>
              </c:strCache>
            </c:strRef>
          </c:cat>
          <c:val>
            <c:numRef>
              <c:f>('Extra Runtime'!$M$38,'Extra Runtime'!$O$38:$X$38)</c:f>
              <c:numCache>
                <c:formatCode>_(* #,##0.00_);_(* \(#,##0.00\);_(* "-"??_);_(@_)</c:formatCode>
                <c:ptCount val="11"/>
                <c:pt idx="0">
                  <c:v>0.93685835465605249</c:v>
                </c:pt>
                <c:pt idx="1">
                  <c:v>0.87828541923174575</c:v>
                </c:pt>
                <c:pt idx="2">
                  <c:v>0.8531528494625974</c:v>
                </c:pt>
                <c:pt idx="3">
                  <c:v>0.97897607384181318</c:v>
                </c:pt>
                <c:pt idx="4">
                  <c:v>0.99888125943302375</c:v>
                </c:pt>
                <c:pt idx="5">
                  <c:v>0.97764287683639939</c:v>
                </c:pt>
                <c:pt idx="6">
                  <c:v>0.97520234808403017</c:v>
                </c:pt>
                <c:pt idx="7">
                  <c:v>0.99978756925942547</c:v>
                </c:pt>
                <c:pt idx="8">
                  <c:v>0.42195614117133301</c:v>
                </c:pt>
                <c:pt idx="10">
                  <c:v>0.85556267619103465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811776"/>
        <c:axId val="81173824"/>
      </c:barChart>
      <c:catAx>
        <c:axId val="220811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173824"/>
        <c:crosses val="autoZero"/>
        <c:auto val="1"/>
        <c:lblAlgn val="ctr"/>
        <c:lblOffset val="100"/>
        <c:noMultiLvlLbl val="0"/>
      </c:catAx>
      <c:valAx>
        <c:axId val="81173824"/>
        <c:scaling>
          <c:orientation val="minMax"/>
          <c:max val="1"/>
        </c:scaling>
        <c:delete val="0"/>
        <c:axPos val="l"/>
        <c:majorGridlines/>
        <c:numFmt formatCode="_(* #,##0.0_);_(* \(#,##0.0\);_(* &quot;-&quot;?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0811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2089607220151"/>
          <c:y val="4.1819553805774276E-2"/>
          <c:w val="0.86814810977575174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7.5719464485833106</c:v>
                  </c:pt>
                  <c:pt idx="2">
                    <c:v>7.7473276616979527</c:v>
                  </c:pt>
                  <c:pt idx="3">
                    <c:v>7.9769840689368818</c:v>
                  </c:pt>
                  <c:pt idx="4">
                    <c:v>0.84348360696712754</c:v>
                  </c:pt>
                  <c:pt idx="5">
                    <c:v>0.53695244154114852</c:v>
                  </c:pt>
                  <c:pt idx="6">
                    <c:v>0.53437278527158594</c:v>
                  </c:pt>
                  <c:pt idx="11">
                    <c:v>0.19988156493283915</c:v>
                  </c:pt>
                  <c:pt idx="12">
                    <c:v>2.8795887073290585</c:v>
                  </c:pt>
                  <c:pt idx="13">
                    <c:v>3.5371761789673144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6.4025999340072956E-2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</c:v>
                  </c:pt>
                  <c:pt idx="20">
                    <c:v>11.103523303964716</c:v>
                  </c:pt>
                  <c:pt idx="21">
                    <c:v>1.0088501636862539</c:v>
                  </c:pt>
                  <c:pt idx="22">
                    <c:v>8.7819022087327205</c:v>
                  </c:pt>
                  <c:pt idx="23">
                    <c:v>19.746974307232605</c:v>
                  </c:pt>
                </c:numCache>
              </c:numRef>
            </c:plus>
            <c:min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7.5719464485833106</c:v>
                  </c:pt>
                  <c:pt idx="2">
                    <c:v>7.7473276616979527</c:v>
                  </c:pt>
                  <c:pt idx="3">
                    <c:v>7.9769840689368818</c:v>
                  </c:pt>
                  <c:pt idx="4">
                    <c:v>0.84348360696712754</c:v>
                  </c:pt>
                  <c:pt idx="5">
                    <c:v>0.53695244154114852</c:v>
                  </c:pt>
                  <c:pt idx="6">
                    <c:v>0.53437278527158594</c:v>
                  </c:pt>
                  <c:pt idx="11">
                    <c:v>0.19988156493283915</c:v>
                  </c:pt>
                  <c:pt idx="12">
                    <c:v>2.8795887073290585</c:v>
                  </c:pt>
                  <c:pt idx="13">
                    <c:v>3.5371761789673144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6.4025999340072956E-2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</c:v>
                  </c:pt>
                  <c:pt idx="20">
                    <c:v>11.103523303964716</c:v>
                  </c:pt>
                  <c:pt idx="21">
                    <c:v>1.0088501636862539</c:v>
                  </c:pt>
                  <c:pt idx="22">
                    <c:v>8.7819022087327205</c:v>
                  </c:pt>
                  <c:pt idx="23">
                    <c:v>19.746974307232605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Performance'!$B$27:$H$27,'Aggregate Performance'!$G$28,'Aggregate Performance'!$I$28,'Aggregate Performance'!$J$28,'Aggregate Performance'!$K$28,'Aggregate Performance'!$J$27:$V$27,'Aggregate Performance'!$U$28,'Aggregate Performance'!$W$28)</c:f>
              <c:numCache>
                <c:formatCode>General</c:formatCode>
                <c:ptCount val="26"/>
                <c:pt idx="0">
                  <c:v>48.148255813953497</c:v>
                </c:pt>
                <c:pt idx="1">
                  <c:v>98.429118773946342</c:v>
                </c:pt>
                <c:pt idx="2">
                  <c:v>261.2095808383234</c:v>
                </c:pt>
                <c:pt idx="3">
                  <c:v>278.4873708381171</c:v>
                </c:pt>
                <c:pt idx="4">
                  <c:v>121.33272394881169</c:v>
                </c:pt>
                <c:pt idx="5">
                  <c:v>28.040293040293033</c:v>
                </c:pt>
                <c:pt idx="6">
                  <c:v>23.549946865037189</c:v>
                </c:pt>
                <c:pt idx="8">
                  <c:v>83.210562117645622</c:v>
                </c:pt>
                <c:pt idx="11">
                  <c:v>28.464999999999996</c:v>
                </c:pt>
                <c:pt idx="12">
                  <c:v>119.35297105129507</c:v>
                </c:pt>
                <c:pt idx="13">
                  <c:v>103.96866410115447</c:v>
                </c:pt>
                <c:pt idx="14">
                  <c:v>80.05871886120994</c:v>
                </c:pt>
                <c:pt idx="15">
                  <c:v>123.46864991815529</c:v>
                </c:pt>
                <c:pt idx="16">
                  <c:v>5.3480959097320175</c:v>
                </c:pt>
                <c:pt idx="17">
                  <c:v>65.9072164948454</c:v>
                </c:pt>
                <c:pt idx="18">
                  <c:v>137.16427104722794</c:v>
                </c:pt>
                <c:pt idx="19">
                  <c:v>164.49390469154039</c:v>
                </c:pt>
                <c:pt idx="20">
                  <c:v>109.12324929971986</c:v>
                </c:pt>
                <c:pt idx="21">
                  <c:v>36.279111429595133</c:v>
                </c:pt>
                <c:pt idx="22">
                  <c:v>99.129722814498891</c:v>
                </c:pt>
                <c:pt idx="23">
                  <c:v>207.88528428093647</c:v>
                </c:pt>
                <c:pt idx="25">
                  <c:v>74.72605553996425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4006400"/>
        <c:axId val="54225728"/>
      </c:barChart>
      <c:catAx>
        <c:axId val="124006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54225728"/>
        <c:crosses val="autoZero"/>
        <c:auto val="1"/>
        <c:lblAlgn val="ctr"/>
        <c:lblOffset val="100"/>
        <c:noMultiLvlLbl val="0"/>
      </c:catAx>
      <c:valAx>
        <c:axId val="54225728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Race Detector Slowdown (x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2.7777777777777779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4006400"/>
        <c:crosses val="autoZero"/>
        <c:crossBetween val="between"/>
        <c:majorUnit val="50"/>
        <c:min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44287885067"/>
          <c:y val="4.1819553805774276E-2"/>
          <c:w val="0.8688498641617165"/>
          <c:h val="0.618184601924759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('Small (Fixed Code)'!$A$2:$A$11,'Small (Fixed Code)'!$A$13:$A$21)</c:f>
              <c:strCache>
                <c:ptCount val="1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7">
                  <c:v>blackscholes</c:v>
                </c:pt>
                <c:pt idx="8">
                  <c:v>bodytrack</c:v>
                </c:pt>
                <c:pt idx="9">
                  <c:v>facesim</c:v>
                </c:pt>
                <c:pt idx="10">
                  <c:v>freqmine</c:v>
                </c:pt>
                <c:pt idx="11">
                  <c:v>raytrace</c:v>
                </c:pt>
                <c:pt idx="12">
                  <c:v>swaptions</c:v>
                </c:pt>
                <c:pt idx="13">
                  <c:v>fluidanimate</c:v>
                </c:pt>
                <c:pt idx="14">
                  <c:v>vips</c:v>
                </c:pt>
                <c:pt idx="15">
                  <c:v>x264</c:v>
                </c:pt>
                <c:pt idx="16">
                  <c:v>canneal</c:v>
                </c:pt>
                <c:pt idx="17">
                  <c:v>dedup</c:v>
                </c:pt>
                <c:pt idx="18">
                  <c:v>streamcluster</c:v>
                </c:pt>
              </c:strCache>
            </c:strRef>
          </c:cat>
          <c:val>
            <c:numRef>
              <c:f>('Small (Fixed Code)'!$D$2:$D$11,'Small (Fixed Code)'!$D$13:$D$21)</c:f>
              <c:numCache>
                <c:formatCode>General</c:formatCode>
                <c:ptCount val="19"/>
                <c:pt idx="0">
                  <c:v>7.9849129047215541E-5</c:v>
                </c:pt>
                <c:pt idx="1">
                  <c:v>1.1519874427498382E-3</c:v>
                </c:pt>
                <c:pt idx="2">
                  <c:v>2.3675663361270421E-5</c:v>
                </c:pt>
                <c:pt idx="3">
                  <c:v>8.4682929251938981E-6</c:v>
                </c:pt>
                <c:pt idx="4">
                  <c:v>1.9398371665369972E-5</c:v>
                </c:pt>
                <c:pt idx="5">
                  <c:v>7.4787827429086077E-5</c:v>
                </c:pt>
                <c:pt idx="6">
                  <c:v>2.4551777943098041E-2</c:v>
                </c:pt>
                <c:pt idx="7">
                  <c:v>3.6514916284761375E-4</c:v>
                </c:pt>
                <c:pt idx="8">
                  <c:v>1.2407643771385803</c:v>
                </c:pt>
                <c:pt idx="9">
                  <c:v>0.24108791917752348</c:v>
                </c:pt>
                <c:pt idx="10">
                  <c:v>0.60988632060631109</c:v>
                </c:pt>
                <c:pt idx="11">
                  <c:v>6.7052952329806916E-4</c:v>
                </c:pt>
                <c:pt idx="12">
                  <c:v>0.22956050213278847</c:v>
                </c:pt>
                <c:pt idx="13">
                  <c:v>8.63464077317488E-2</c:v>
                </c:pt>
                <c:pt idx="14">
                  <c:v>0.54612704098329856</c:v>
                </c:pt>
                <c:pt idx="15">
                  <c:v>0.48583682761235425</c:v>
                </c:pt>
                <c:pt idx="16">
                  <c:v>0.19270514524978086</c:v>
                </c:pt>
                <c:pt idx="17">
                  <c:v>2.8840059856637938</c:v>
                </c:pt>
                <c:pt idx="18">
                  <c:v>0.18590640255475158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23136"/>
        <c:axId val="54227456"/>
      </c:barChart>
      <c:catAx>
        <c:axId val="12412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54227456"/>
        <c:crosses val="autoZero"/>
        <c:auto val="1"/>
        <c:lblAlgn val="ctr"/>
        <c:lblOffset val="100"/>
        <c:noMultiLvlLbl val="0"/>
      </c:catAx>
      <c:valAx>
        <c:axId val="54227456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% Write-Sharing Events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6.1043744531933508E-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4123136"/>
        <c:crosses val="autoZero"/>
        <c:crossBetween val="between"/>
        <c:majorUnit val="0.5"/>
        <c:min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5890776810794"/>
          <c:y val="4.1819553805774276E-2"/>
          <c:w val="0.87107208638393874"/>
          <c:h val="0.6181846019247594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plus>
            <c:min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Performance'!$B$27:$H$27,'Aggregate Performance'!$G$28,'Aggregate Performance'!$I$28,'Aggregate Performance'!$J$28,'Aggregate Performance'!$K$28,'Aggregate Performance'!$J$27:$V$27,'Aggregate Performance'!$U$28,'Aggregate Performance'!$W$28)</c:f>
              <c:numCache>
                <c:formatCode>General</c:formatCode>
                <c:ptCount val="26"/>
                <c:pt idx="0">
                  <c:v>48.14825581395349</c:v>
                </c:pt>
                <c:pt idx="1">
                  <c:v>98.429118773946342</c:v>
                </c:pt>
                <c:pt idx="2">
                  <c:v>261.20958083832335</c:v>
                </c:pt>
                <c:pt idx="3">
                  <c:v>278.48737083811716</c:v>
                </c:pt>
                <c:pt idx="4">
                  <c:v>121.33272394881169</c:v>
                </c:pt>
                <c:pt idx="5">
                  <c:v>28.040293040293037</c:v>
                </c:pt>
                <c:pt idx="6">
                  <c:v>23.549946865037192</c:v>
                </c:pt>
                <c:pt idx="8">
                  <c:v>83.210562117645637</c:v>
                </c:pt>
                <c:pt idx="11">
                  <c:v>28.465</c:v>
                </c:pt>
                <c:pt idx="12">
                  <c:v>119.35297105129509</c:v>
                </c:pt>
                <c:pt idx="13">
                  <c:v>103.96866410115447</c:v>
                </c:pt>
                <c:pt idx="14">
                  <c:v>80.058718861209954</c:v>
                </c:pt>
                <c:pt idx="15">
                  <c:v>123.46864991815529</c:v>
                </c:pt>
                <c:pt idx="16">
                  <c:v>5.3480959097320175</c:v>
                </c:pt>
                <c:pt idx="17">
                  <c:v>65.907216494845372</c:v>
                </c:pt>
                <c:pt idx="18">
                  <c:v>137.16427104722794</c:v>
                </c:pt>
                <c:pt idx="19">
                  <c:v>164.49390469154045</c:v>
                </c:pt>
                <c:pt idx="20">
                  <c:v>109.12324929971986</c:v>
                </c:pt>
                <c:pt idx="21">
                  <c:v>36.279111429595133</c:v>
                </c:pt>
                <c:pt idx="22">
                  <c:v>99.129722814498919</c:v>
                </c:pt>
                <c:pt idx="23">
                  <c:v>207.88528428093645</c:v>
                </c:pt>
                <c:pt idx="25">
                  <c:v>74.72605553996425</c:v>
                </c:pt>
              </c:numCache>
            </c:numRef>
          </c:val>
        </c:ser>
        <c:ser>
          <c:idx val="0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Performance'!$B$35:$H$35,'Aggregate Performance'!$I$37,'Aggregate Performance'!$I$36,'Aggregate Performance'!$I$35,'Aggregate Performance'!$I$34,'Aggregate Performance'!$J$35:$V$35)</c:f>
                <c:numCache>
                  <c:formatCode>General</c:formatCode>
                  <c:ptCount val="24"/>
                  <c:pt idx="0">
                    <c:v>0.14892766640463451</c:v>
                  </c:pt>
                  <c:pt idx="1">
                    <c:v>0.79500578545025025</c:v>
                  </c:pt>
                  <c:pt idx="2">
                    <c:v>0.54243884254589059</c:v>
                  </c:pt>
                  <c:pt idx="3">
                    <c:v>0.21149487520815904</c:v>
                  </c:pt>
                  <c:pt idx="4">
                    <c:v>0.13202614493545622</c:v>
                  </c:pt>
                  <c:pt idx="5">
                    <c:v>0.26825895486335732</c:v>
                  </c:pt>
                  <c:pt idx="6">
                    <c:v>2.6140044974006891</c:v>
                  </c:pt>
                  <c:pt idx="11">
                    <c:v>0.15679999999999988</c:v>
                  </c:pt>
                  <c:pt idx="12">
                    <c:v>1.915007628650029</c:v>
                  </c:pt>
                  <c:pt idx="13">
                    <c:v>0.7769639921205217</c:v>
                  </c:pt>
                  <c:pt idx="14">
                    <c:v>3.8871783772687789</c:v>
                  </c:pt>
                  <c:pt idx="15">
                    <c:v>1.7019700168043845</c:v>
                  </c:pt>
                  <c:pt idx="16">
                    <c:v>9.0658722837491795E-3</c:v>
                  </c:pt>
                  <c:pt idx="17">
                    <c:v>11.32602875363726</c:v>
                  </c:pt>
                  <c:pt idx="18">
                    <c:v>6.4565937637076063</c:v>
                  </c:pt>
                  <c:pt idx="19">
                    <c:v>36.581325576574059</c:v>
                  </c:pt>
                  <c:pt idx="20">
                    <c:v>5.616027611897171</c:v>
                  </c:pt>
                  <c:pt idx="21">
                    <c:v>0.52737345013721038</c:v>
                  </c:pt>
                  <c:pt idx="22">
                    <c:v>9.8166820199237801</c:v>
                  </c:pt>
                  <c:pt idx="23">
                    <c:v>28.529422613091405</c:v>
                  </c:pt>
                </c:numCache>
              </c:numRef>
            </c:plus>
            <c:minus>
              <c:numRef>
                <c:f>('Aggregate Performance'!$B$35:$H$35,'Aggregate Performance'!$I$37,'Aggregate Performance'!$I$36,'Aggregate Performance'!$I$35,'Aggregate Performance'!$I$34,'Aggregate Performance'!$J$35:$V$35)</c:f>
                <c:numCache>
                  <c:formatCode>General</c:formatCode>
                  <c:ptCount val="24"/>
                  <c:pt idx="0">
                    <c:v>0.14892766640463451</c:v>
                  </c:pt>
                  <c:pt idx="1">
                    <c:v>0.79500578545025025</c:v>
                  </c:pt>
                  <c:pt idx="2">
                    <c:v>0.54243884254589059</c:v>
                  </c:pt>
                  <c:pt idx="3">
                    <c:v>0.21149487520815904</c:v>
                  </c:pt>
                  <c:pt idx="4">
                    <c:v>0.13202614493545622</c:v>
                  </c:pt>
                  <c:pt idx="5">
                    <c:v>0.26825895486335732</c:v>
                  </c:pt>
                  <c:pt idx="6">
                    <c:v>2.6140044974006891</c:v>
                  </c:pt>
                  <c:pt idx="11">
                    <c:v>0.15679999999999988</c:v>
                  </c:pt>
                  <c:pt idx="12">
                    <c:v>1.915007628650029</c:v>
                  </c:pt>
                  <c:pt idx="13">
                    <c:v>0.7769639921205217</c:v>
                  </c:pt>
                  <c:pt idx="14">
                    <c:v>3.8871783772687789</c:v>
                  </c:pt>
                  <c:pt idx="15">
                    <c:v>1.7019700168043845</c:v>
                  </c:pt>
                  <c:pt idx="16">
                    <c:v>9.0658722837491795E-3</c:v>
                  </c:pt>
                  <c:pt idx="17">
                    <c:v>11.32602875363726</c:v>
                  </c:pt>
                  <c:pt idx="18">
                    <c:v>6.4565937637076063</c:v>
                  </c:pt>
                  <c:pt idx="19">
                    <c:v>36.581325576574059</c:v>
                  </c:pt>
                  <c:pt idx="20">
                    <c:v>5.616027611897171</c:v>
                  </c:pt>
                  <c:pt idx="21">
                    <c:v>0.52737345013721038</c:v>
                  </c:pt>
                  <c:pt idx="22">
                    <c:v>9.8166820199237801</c:v>
                  </c:pt>
                  <c:pt idx="23">
                    <c:v>28.529422613091405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Performance'!$B$25:$H$25,'Aggregate Performance'!$G$26,'Aggregate Performance'!$I$26,'Aggregate Performance'!$J$26,'Aggregate Performance'!$K$26,'Aggregate Performance'!$J$25:$V$25,'Aggregate Performance'!$U$26,'Aggregate Performance'!$W$26)</c:f>
              <c:numCache>
                <c:formatCode>General</c:formatCode>
                <c:ptCount val="26"/>
                <c:pt idx="0">
                  <c:v>6.2238372093023244</c:v>
                </c:pt>
                <c:pt idx="1">
                  <c:v>12.140996168582374</c:v>
                </c:pt>
                <c:pt idx="2">
                  <c:v>16.640718562874252</c:v>
                </c:pt>
                <c:pt idx="3">
                  <c:v>5.4552238805970159</c:v>
                </c:pt>
                <c:pt idx="4">
                  <c:v>10.76691042047532</c:v>
                </c:pt>
                <c:pt idx="5">
                  <c:v>8.8600732600732588</c:v>
                </c:pt>
                <c:pt idx="6">
                  <c:v>4.3034006376195535</c:v>
                </c:pt>
                <c:pt idx="8">
                  <c:v>8.3440475534631382</c:v>
                </c:pt>
                <c:pt idx="11">
                  <c:v>5.4399999999999986</c:v>
                </c:pt>
                <c:pt idx="12">
                  <c:v>15.547486033519554</c:v>
                </c:pt>
                <c:pt idx="13">
                  <c:v>21.312809235843869</c:v>
                </c:pt>
                <c:pt idx="14">
                  <c:v>24.185053380782914</c:v>
                </c:pt>
                <c:pt idx="15">
                  <c:v>9.1783502953526437</c:v>
                </c:pt>
                <c:pt idx="16">
                  <c:v>3.3791255289139639</c:v>
                </c:pt>
                <c:pt idx="17">
                  <c:v>29.842783505154639</c:v>
                </c:pt>
                <c:pt idx="18">
                  <c:v>58.328542094455848</c:v>
                </c:pt>
                <c:pt idx="19">
                  <c:v>134.57874645979558</c:v>
                </c:pt>
                <c:pt idx="20">
                  <c:v>34.271988795518205</c:v>
                </c:pt>
                <c:pt idx="21">
                  <c:v>17.05087782156933</c:v>
                </c:pt>
                <c:pt idx="22">
                  <c:v>53.734754797441369</c:v>
                </c:pt>
                <c:pt idx="23">
                  <c:v>168.58639910813827</c:v>
                </c:pt>
                <c:pt idx="25">
                  <c:v>25.227999424223441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24971008"/>
        <c:axId val="54240384"/>
      </c:barChart>
      <c:catAx>
        <c:axId val="12497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54240384"/>
        <c:crosses val="autoZero"/>
        <c:auto val="1"/>
        <c:lblAlgn val="ctr"/>
        <c:lblOffset val="100"/>
        <c:noMultiLvlLbl val="0"/>
      </c:catAx>
      <c:valAx>
        <c:axId val="54240384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Race Detector Slowdown (x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2.9306649168853887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4971008"/>
        <c:crosses val="autoZero"/>
        <c:crossBetween val="between"/>
        <c:minorUnit val="25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627618916057"/>
          <c:y val="4.1819553805774276E-2"/>
          <c:w val="0.8681627296587926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Performance'!$B$37:$H$37,'Aggregate Performance'!$D$39,'Aggregate Performance'!$E$39,'Aggregate Performance'!$F$39,'Aggregate Performance'!$G$39,'Aggregate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plus>
            <c:minus>
              <c:numRef>
                <c:f>('Aggregate Performance'!$B$37:$H$37,'Aggregate Performance'!$C$39,'Aggregate Performance'!$D$39,'Aggregate Performance'!$E$39,'Aggregate Performance'!$F$39,'Aggregate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Performance'!$B$38:$H$38,'Aggregate Performance'!$G$39,'Aggregate Performance'!$I$39,'Aggregate Performance'!$J$39,'Aggregate Performance'!$K$39,'Aggregate Performance'!$J$38:$V$38,'Aggregate Performance'!$U$39,'Aggregate Performance'!$W$39)</c:f>
              <c:numCache>
                <c:formatCode>General</c:formatCode>
                <c:ptCount val="26"/>
                <c:pt idx="0">
                  <c:v>7.7361046240074751</c:v>
                </c:pt>
                <c:pt idx="1">
                  <c:v>8.1071699065892453</c:v>
                </c:pt>
                <c:pt idx="2">
                  <c:v>15.697013314141778</c:v>
                </c:pt>
                <c:pt idx="3">
                  <c:v>51.04966852572872</c:v>
                </c:pt>
                <c:pt idx="4">
                  <c:v>11.269038118685796</c:v>
                </c:pt>
                <c:pt idx="5">
                  <c:v>3.1647924590706134</c:v>
                </c:pt>
                <c:pt idx="6">
                  <c:v>5.4724040004938876</c:v>
                </c:pt>
                <c:pt idx="8">
                  <c:v>9.9724458165521455</c:v>
                </c:pt>
                <c:pt idx="11">
                  <c:v>5.232536764705884</c:v>
                </c:pt>
                <c:pt idx="12">
                  <c:v>7.6766733087250518</c:v>
                </c:pt>
                <c:pt idx="13">
                  <c:v>4.8782243087082131</c:v>
                </c:pt>
                <c:pt idx="14">
                  <c:v>3.3102560329605653</c:v>
                </c:pt>
                <c:pt idx="15">
                  <c:v>13.452161439150158</c:v>
                </c:pt>
                <c:pt idx="16">
                  <c:v>1.5826863678103347</c:v>
                </c:pt>
                <c:pt idx="17">
                  <c:v>2.2084808705414978</c:v>
                </c:pt>
                <c:pt idx="18">
                  <c:v>2.3515806519749352</c:v>
                </c:pt>
                <c:pt idx="19">
                  <c:v>1.2222873894926776</c:v>
                </c:pt>
                <c:pt idx="20">
                  <c:v>3.1840360928803193</c:v>
                </c:pt>
                <c:pt idx="21">
                  <c:v>2.1276975771711952</c:v>
                </c:pt>
                <c:pt idx="22">
                  <c:v>1.8447971557361433</c:v>
                </c:pt>
                <c:pt idx="23">
                  <c:v>1.2331082778960731</c:v>
                </c:pt>
                <c:pt idx="25">
                  <c:v>2.9620285890847824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9079808"/>
        <c:axId val="54242112"/>
      </c:barChart>
      <c:catAx>
        <c:axId val="129079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54242112"/>
        <c:crosses val="autoZero"/>
        <c:auto val="1"/>
        <c:lblAlgn val="ctr"/>
        <c:lblOffset val="100"/>
        <c:noMultiLvlLbl val="0"/>
      </c:catAx>
      <c:valAx>
        <c:axId val="5424211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Demand-driven Analysis Speedup (x</a:t>
                </a:r>
                <a:r>
                  <a:rPr lang="en-US" sz="1800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907980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627618916057"/>
          <c:y val="4.1819553805774276E-2"/>
          <c:w val="0.8681627296587926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Performance'!$B$37:$H$37,'Aggregate Performance'!$D$39,'Aggregate Performance'!$E$39,'Aggregate Performance'!$F$39,'Aggregate Performance'!$G$39,'Aggregate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plus>
            <c:minus>
              <c:numRef>
                <c:f>('Aggregate Performance'!$B$37:$H$37,'Aggregate Performance'!$C$39,'Aggregate Performance'!$D$39,'Aggregate Performance'!$E$39,'Aggregate Performance'!$F$39,'Aggregate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Performance'!$B$38:$H$38,'Aggregate Performance'!$G$39,'Aggregate Performance'!$I$39,'Aggregate Performance'!$J$39,'Aggregate Performance'!$K$39,'Aggregate Performance'!$J$38:$V$38,'Aggregate Performance'!$U$39,'Aggregate Performance'!$W$39)</c:f>
              <c:numCache>
                <c:formatCode>General</c:formatCode>
                <c:ptCount val="26"/>
                <c:pt idx="0">
                  <c:v>7.7361046240074751</c:v>
                </c:pt>
                <c:pt idx="1">
                  <c:v>8.1071699065892453</c:v>
                </c:pt>
                <c:pt idx="2">
                  <c:v>15.697013314141778</c:v>
                </c:pt>
                <c:pt idx="3">
                  <c:v>51.04966852572872</c:v>
                </c:pt>
                <c:pt idx="4">
                  <c:v>11.269038118685796</c:v>
                </c:pt>
                <c:pt idx="5">
                  <c:v>3.1647924590706134</c:v>
                </c:pt>
                <c:pt idx="6">
                  <c:v>5.4724040004938876</c:v>
                </c:pt>
                <c:pt idx="8">
                  <c:v>9.9724458165521455</c:v>
                </c:pt>
                <c:pt idx="11">
                  <c:v>5.232536764705884</c:v>
                </c:pt>
                <c:pt idx="12">
                  <c:v>7.6766733087250518</c:v>
                </c:pt>
                <c:pt idx="13">
                  <c:v>4.8782243087082131</c:v>
                </c:pt>
                <c:pt idx="14">
                  <c:v>3.3102560329605653</c:v>
                </c:pt>
                <c:pt idx="15">
                  <c:v>13.452161439150158</c:v>
                </c:pt>
                <c:pt idx="16">
                  <c:v>1.5826863678103347</c:v>
                </c:pt>
                <c:pt idx="17">
                  <c:v>2.2084808705414978</c:v>
                </c:pt>
                <c:pt idx="18">
                  <c:v>2.3515806519749352</c:v>
                </c:pt>
                <c:pt idx="19">
                  <c:v>1.2222873894926776</c:v>
                </c:pt>
                <c:pt idx="20">
                  <c:v>3.1840360928803193</c:v>
                </c:pt>
                <c:pt idx="21">
                  <c:v>2.1276975771711952</c:v>
                </c:pt>
                <c:pt idx="22">
                  <c:v>1.8447971557361433</c:v>
                </c:pt>
                <c:pt idx="23">
                  <c:v>1.2331082778960731</c:v>
                </c:pt>
                <c:pt idx="25">
                  <c:v>2.9620285890847824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822336"/>
        <c:axId val="54244416"/>
      </c:barChart>
      <c:catAx>
        <c:axId val="16782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54244416"/>
        <c:crosses val="autoZero"/>
        <c:auto val="1"/>
        <c:lblAlgn val="ctr"/>
        <c:lblOffset val="100"/>
        <c:noMultiLvlLbl val="0"/>
      </c:catAx>
      <c:valAx>
        <c:axId val="5424441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Demand-driven Analysis Speedup (x)</a:t>
                </a:r>
                <a:endParaRPr lang="en-US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782233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MINEMU</c:v>
          </c:tx>
          <c:invertIfNegative val="0"/>
          <c:cat>
            <c:strRef>
              <c:f>'Extra Runtime'!$B$2:$O$2</c:f>
              <c:strCache>
                <c:ptCount val="14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181.mcf</c:v>
                </c:pt>
                <c:pt idx="4">
                  <c:v>186.crafty</c:v>
                </c:pt>
                <c:pt idx="5">
                  <c:v>197.parse</c:v>
                </c:pt>
                <c:pt idx="6">
                  <c:v>252.eon</c:v>
                </c:pt>
                <c:pt idx="7">
                  <c:v>253.perlbmk</c:v>
                </c:pt>
                <c:pt idx="8">
                  <c:v>254.gap</c:v>
                </c:pt>
                <c:pt idx="9">
                  <c:v>255.vortex</c:v>
                </c:pt>
                <c:pt idx="10">
                  <c:v>256.bzip2</c:v>
                </c:pt>
                <c:pt idx="11">
                  <c:v>300.twolf</c:v>
                </c:pt>
                <c:pt idx="13">
                  <c:v>GeoMean</c:v>
                </c:pt>
              </c:strCache>
            </c:strRef>
          </c:cat>
          <c:val>
            <c:numRef>
              <c:f>'Extra Runtime'!$B$26:$O$26</c:f>
              <c:numCache>
                <c:formatCode>_(* #,##0.000_);_(* \(#,##0.000\);_(* "-"??_);_(@_)</c:formatCode>
                <c:ptCount val="14"/>
                <c:pt idx="0">
                  <c:v>2.4279999999999999</c:v>
                </c:pt>
                <c:pt idx="1">
                  <c:v>1.9790000000000001</c:v>
                </c:pt>
                <c:pt idx="2">
                  <c:v>4.2919999999999998</c:v>
                </c:pt>
                <c:pt idx="3">
                  <c:v>2.306</c:v>
                </c:pt>
                <c:pt idx="4">
                  <c:v>3.1989999999999998</c:v>
                </c:pt>
                <c:pt idx="5">
                  <c:v>2.411</c:v>
                </c:pt>
                <c:pt idx="6">
                  <c:v>2.294</c:v>
                </c:pt>
                <c:pt idx="7">
                  <c:v>3.4609999999999999</c:v>
                </c:pt>
                <c:pt idx="8">
                  <c:v>3.5259999999999998</c:v>
                </c:pt>
                <c:pt idx="9">
                  <c:v>3.4</c:v>
                </c:pt>
                <c:pt idx="10">
                  <c:v>2.2999999999999998</c:v>
                </c:pt>
                <c:pt idx="11">
                  <c:v>2.048</c:v>
                </c:pt>
                <c:pt idx="13">
                  <c:v>2.7206327029565651</c:v>
                </c:pt>
              </c:numCache>
            </c:numRef>
          </c:val>
        </c:ser>
        <c:ser>
          <c:idx val="1"/>
          <c:order val="1"/>
          <c:tx>
            <c:v>Umbra</c:v>
          </c:tx>
          <c:invertIfNegative val="0"/>
          <c:val>
            <c:numRef>
              <c:f>'Extra Runtime'!$B$27:$O$27</c:f>
              <c:numCache>
                <c:formatCode>_(* #,##0.000_);_(* \(#,##0.000\);_(* "-"??_);_(@_)</c:formatCode>
                <c:ptCount val="14"/>
                <c:pt idx="0">
                  <c:v>2.5529999999999999</c:v>
                </c:pt>
                <c:pt idx="1">
                  <c:v>3.298</c:v>
                </c:pt>
                <c:pt idx="2">
                  <c:v>4.8339999999999996</c:v>
                </c:pt>
                <c:pt idx="3">
                  <c:v>3.4860000000000002</c:v>
                </c:pt>
                <c:pt idx="4">
                  <c:v>7.0270000000000001</c:v>
                </c:pt>
                <c:pt idx="5">
                  <c:v>4.08</c:v>
                </c:pt>
                <c:pt idx="6">
                  <c:v>5.6520000000000001</c:v>
                </c:pt>
                <c:pt idx="7">
                  <c:v>6.8170000000000002</c:v>
                </c:pt>
                <c:pt idx="8">
                  <c:v>6.5970000000000004</c:v>
                </c:pt>
                <c:pt idx="9">
                  <c:v>7.1449999999999996</c:v>
                </c:pt>
                <c:pt idx="10">
                  <c:v>3.7989999999999999</c:v>
                </c:pt>
                <c:pt idx="11">
                  <c:v>2.79</c:v>
                </c:pt>
                <c:pt idx="13">
                  <c:v>4.5479457201738862</c:v>
                </c:pt>
              </c:numCache>
            </c:numRef>
          </c:val>
        </c:ser>
        <c:ser>
          <c:idx val="5"/>
          <c:order val="2"/>
          <c:tx>
            <c:v>Watchpoint</c:v>
          </c:tx>
          <c:spPr>
            <a:solidFill>
              <a:srgbClr val="FF0000"/>
            </a:solidFill>
          </c:spPr>
          <c:invertIfNegative val="0"/>
          <c:val>
            <c:numRef>
              <c:f>'Extra Runtime'!$B$33:$O$33</c:f>
              <c:numCache>
                <c:formatCode>_(* #,##0.000_);_(* \(#,##0.000\);_(* "-"??_);_(@_)</c:formatCode>
                <c:ptCount val="14"/>
                <c:pt idx="0">
                  <c:v>1.0114761319961185</c:v>
                </c:pt>
                <c:pt idx="1">
                  <c:v>1.0015036106192823</c:v>
                </c:pt>
                <c:pt idx="2">
                  <c:v>1.0024938266550008</c:v>
                </c:pt>
                <c:pt idx="3">
                  <c:v>1.0086984084653055</c:v>
                </c:pt>
                <c:pt idx="4">
                  <c:v>1.0000030590339555</c:v>
                </c:pt>
                <c:pt idx="5">
                  <c:v>1.005737290900887</c:v>
                </c:pt>
                <c:pt idx="6">
                  <c:v>1.3226631845467751</c:v>
                </c:pt>
                <c:pt idx="7">
                  <c:v>1.0370057642078718</c:v>
                </c:pt>
                <c:pt idx="8">
                  <c:v>1.0448552479268807</c:v>
                </c:pt>
                <c:pt idx="9">
                  <c:v>21.521022080549741</c:v>
                </c:pt>
                <c:pt idx="10">
                  <c:v>1.015938376326966</c:v>
                </c:pt>
                <c:pt idx="11">
                  <c:v>1.0052150868664336</c:v>
                </c:pt>
                <c:pt idx="12">
                  <c:v>0</c:v>
                </c:pt>
                <c:pt idx="13">
                  <c:v>1.3363936662536646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70944"/>
        <c:axId val="54246720"/>
      </c:barChart>
      <c:catAx>
        <c:axId val="20757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246720"/>
        <c:crosses val="autoZero"/>
        <c:auto val="1"/>
        <c:lblAlgn val="ctr"/>
        <c:lblOffset val="100"/>
        <c:noMultiLvlLbl val="0"/>
      </c:catAx>
      <c:valAx>
        <c:axId val="54246720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Slowdown (x)</a:t>
                </a:r>
              </a:p>
            </c:rich>
          </c:tx>
          <c:overlay val="0"/>
        </c:title>
        <c:numFmt formatCode="_(* #,##0.000_);_(* \(#,##0.0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757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35769097465889"/>
          <c:y val="7.025153986334709E-2"/>
          <c:w val="0.18462120148832625"/>
          <c:h val="0.2995533128755291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1393805484945"/>
          <c:y val="4.7031113298337708E-2"/>
          <c:w val="0.77970820167415045"/>
          <c:h val="0.6157540463692038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'Extra Runtime'!$A$37</c:f>
              <c:strCache>
                <c:ptCount val="1"/>
                <c:pt idx="0">
                  <c:v>RC+Bitmap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'Extra Runtime'!$B$2:$J$2</c:f>
              <c:strCache>
                <c:ptCount val="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</c:strCache>
            </c:strRef>
          </c:cat>
          <c:val>
            <c:numRef>
              <c:f>'Extra Runtime'!$B$37:$J$37</c:f>
              <c:numCache>
                <c:formatCode>_(* #,##0.00_);_(* \(#,##0.00\);_(* "-"??_);_(@_)</c:formatCode>
                <c:ptCount val="9"/>
                <c:pt idx="0">
                  <c:v>5.9938825685227277</c:v>
                </c:pt>
                <c:pt idx="1">
                  <c:v>10.136151355747746</c:v>
                </c:pt>
                <c:pt idx="2">
                  <c:v>17.060466214715376</c:v>
                </c:pt>
                <c:pt idx="3">
                  <c:v>3.9245911119625481</c:v>
                </c:pt>
                <c:pt idx="4">
                  <c:v>26.836386158365187</c:v>
                </c:pt>
                <c:pt idx="5">
                  <c:v>6.3221316503911682</c:v>
                </c:pt>
                <c:pt idx="6">
                  <c:v>7.0108226892516505</c:v>
                </c:pt>
                <c:pt idx="8">
                  <c:v>9.0148904640413345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329088"/>
        <c:axId val="81166336"/>
      </c:barChart>
      <c:catAx>
        <c:axId val="21832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166336"/>
        <c:crosses val="autoZero"/>
        <c:auto val="1"/>
        <c:lblAlgn val="ctr"/>
        <c:lblOffset val="100"/>
        <c:noMultiLvlLbl val="0"/>
      </c:catAx>
      <c:valAx>
        <c:axId val="8116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Speedup (x)</a:t>
                </a:r>
              </a:p>
            </c:rich>
          </c:tx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8329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5204571671406"/>
          <c:y val="4.7031113298337708E-2"/>
          <c:w val="0.85189436331351021"/>
          <c:h val="0.61648129921259842"/>
        </c:manualLayout>
      </c:layout>
      <c:barChart>
        <c:barDir val="col"/>
        <c:grouping val="clustered"/>
        <c:varyColors val="0"/>
        <c:ser>
          <c:idx val="4"/>
          <c:order val="0"/>
          <c:tx>
            <c:v>RC+Bitmap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('Extra Runtime'!$L$2:$M$2,'Extra Runtime'!$P$2:$Z$2)</c:f>
              <c:strCache>
                <c:ptCount val="13"/>
                <c:pt idx="0">
                  <c:v>blackscholes</c:v>
                </c:pt>
                <c:pt idx="1">
                  <c:v>bodytrack</c:v>
                </c:pt>
                <c:pt idx="2">
                  <c:v>freqmine</c:v>
                </c:pt>
                <c:pt idx="3">
                  <c:v>raytrace</c:v>
                </c:pt>
                <c:pt idx="4">
                  <c:v>swaptions</c:v>
                </c:pt>
                <c:pt idx="5">
                  <c:v>fluidanimate</c:v>
                </c:pt>
                <c:pt idx="6">
                  <c:v>vips</c:v>
                </c:pt>
                <c:pt idx="7">
                  <c:v>x264</c:v>
                </c:pt>
                <c:pt idx="8">
                  <c:v>canneal</c:v>
                </c:pt>
                <c:pt idx="9">
                  <c:v>dedup</c:v>
                </c:pt>
                <c:pt idx="10">
                  <c:v>streamcluster</c:v>
                </c:pt>
                <c:pt idx="12">
                  <c:v>GeoMean</c:v>
                </c:pt>
              </c:strCache>
            </c:strRef>
          </c:cat>
          <c:val>
            <c:numRef>
              <c:f>('Extra Runtime'!$L$37:$M$37,'Extra Runtime'!$P$37:$Z$37)</c:f>
              <c:numCache>
                <c:formatCode>_(* #,##0.00_);_(* \(#,##0.00\);_(* "-"??_);_(@_)</c:formatCode>
                <c:ptCount val="13"/>
                <c:pt idx="0">
                  <c:v>19.529468247608754</c:v>
                </c:pt>
                <c:pt idx="1">
                  <c:v>5.4979071922797402</c:v>
                </c:pt>
                <c:pt idx="2">
                  <c:v>5.4919161890364974</c:v>
                </c:pt>
                <c:pt idx="3">
                  <c:v>3.1903746070116905</c:v>
                </c:pt>
                <c:pt idx="4">
                  <c:v>24.260792445573021</c:v>
                </c:pt>
                <c:pt idx="5">
                  <c:v>11.560265866816016</c:v>
                </c:pt>
                <c:pt idx="6">
                  <c:v>13.368462780511285</c:v>
                </c:pt>
                <c:pt idx="7">
                  <c:v>2.1127815661412686</c:v>
                </c:pt>
                <c:pt idx="8">
                  <c:v>0.99697164641004699</c:v>
                </c:pt>
                <c:pt idx="9">
                  <c:v>12.008018995704179</c:v>
                </c:pt>
                <c:pt idx="10">
                  <c:v>5.760803121095913</c:v>
                </c:pt>
                <c:pt idx="12">
                  <c:v>6.5957409400084135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667904"/>
        <c:axId val="81168064"/>
      </c:barChart>
      <c:catAx>
        <c:axId val="22066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168064"/>
        <c:crosses val="autoZero"/>
        <c:auto val="1"/>
        <c:lblAlgn val="ctr"/>
        <c:lblOffset val="100"/>
        <c:noMultiLvlLbl val="0"/>
      </c:catAx>
      <c:valAx>
        <c:axId val="81168064"/>
        <c:scaling>
          <c:orientation val="minMax"/>
        </c:scaling>
        <c:delete val="0"/>
        <c:axPos val="l"/>
        <c:majorGridlines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0667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D29D-8310-4EDD-9298-96DFB7AF31C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861F-453D-4B2F-BB18-AD0B2F568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talk was given for the AMD Tech Topics series on December 12, 2011. (Thanks to Matthew Stringer and Martin </a:t>
            </a:r>
            <a:r>
              <a:rPr lang="en-US" baseline="0" dirty="0" err="1" smtClean="0"/>
              <a:t>Pohlack</a:t>
            </a:r>
            <a:r>
              <a:rPr lang="en-US" baseline="0" dirty="0" smtClean="0"/>
              <a:t>). This is basically a mix of my ISCA2011 talk along with some very preliminary slides from my ASPLOS 2012 talk. See the ISCA slides for detailed notes of what all the animations mean.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3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3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3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2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3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1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1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4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2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 dirty="0" smtClean="0"/>
              <a:t>Title of Presentation</a:t>
            </a:r>
            <a:endParaRPr lang="en-US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3429000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aseline="0"/>
            </a:lvl1pPr>
          </a:lstStyle>
          <a:p>
            <a:r>
              <a:rPr lang="en-US" altLang="en-US" dirty="0" smtClean="0"/>
              <a:t>Authors</a:t>
            </a:r>
            <a:endParaRPr lang="en-US" altLang="en-US" dirty="0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38600"/>
            <a:ext cx="9144000" cy="1524000"/>
          </a:xfrm>
        </p:spPr>
        <p:txBody>
          <a:bodyPr/>
          <a:lstStyle>
            <a:lvl1pPr algn="ctr">
              <a:buNone/>
              <a:defRPr sz="2000" baseline="0"/>
            </a:lvl1pPr>
          </a:lstStyle>
          <a:p>
            <a:pPr lvl="0"/>
            <a:r>
              <a:rPr lang="en-US" dirty="0" smtClean="0"/>
              <a:t>Presentation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E9FC7-48F1-444A-B9DB-2EAF8B39F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CC0CC0-907B-4EFB-9551-C839E9B3B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48A6C3-5D25-43E7-B229-76FED0D28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D69C9-1510-470B-A70C-5DC55A5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AADE0-43F2-45DA-AAC4-38BD0E9DB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C43652-29FC-4863-885F-EF39FB626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 descr="word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0517CB-9D1E-4D5D-A1DD-C4CFF3EDCE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1D935E-CED4-4B22-B759-A7163D5AB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050" name="Picture 2" descr="C:\Users\jlgreathouse\Desktop\Block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6" y="6294985"/>
            <a:ext cx="533401" cy="3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34.jpe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w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610600" cy="2743200"/>
          </a:xfrm>
        </p:spPr>
        <p:txBody>
          <a:bodyPr anchor="ctr"/>
          <a:lstStyle/>
          <a:p>
            <a:pPr algn="ctr"/>
            <a:r>
              <a:rPr lang="en-US" sz="5400" dirty="0"/>
              <a:t>On-Demand </a:t>
            </a:r>
            <a:r>
              <a:rPr lang="en-US" sz="5400" dirty="0" smtClean="0"/>
              <a:t>Dynamic</a:t>
            </a:r>
            <a:br>
              <a:rPr lang="en-US" sz="5400" dirty="0" smtClean="0"/>
            </a:br>
            <a:r>
              <a:rPr lang="en-US" sz="5400" dirty="0" smtClean="0"/>
              <a:t>Software </a:t>
            </a:r>
            <a:r>
              <a:rPr lang="en-US" sz="5400" dirty="0"/>
              <a:t>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742364"/>
          </a:xfrm>
        </p:spPr>
        <p:txBody>
          <a:bodyPr anchor="ctr"/>
          <a:lstStyle/>
          <a:p>
            <a:r>
              <a:rPr lang="en-US" sz="2400" dirty="0" smtClean="0"/>
              <a:t>Joseph L. Greathouse</a:t>
            </a:r>
            <a:endParaRPr lang="en-US" sz="2400" dirty="0"/>
          </a:p>
          <a:p>
            <a:r>
              <a:rPr lang="en-US" sz="2400" dirty="0" smtClean="0"/>
              <a:t>Ph.D. Candidate</a:t>
            </a:r>
          </a:p>
          <a:p>
            <a:r>
              <a:rPr lang="en-US" sz="2400" dirty="0" smtClean="0"/>
              <a:t>Advanced Computer Architecture Laboratory</a:t>
            </a:r>
          </a:p>
          <a:p>
            <a:r>
              <a:rPr lang="en-US" sz="2400" dirty="0" smtClean="0"/>
              <a:t>University of Michigan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-26158" y="5704764"/>
            <a:ext cx="9170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dirty="0" smtClean="0"/>
          </a:p>
          <a:p>
            <a:r>
              <a:rPr lang="en-US" sz="1800" dirty="0" smtClean="0"/>
              <a:t>December 12, 2011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4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Demand-Driven Dynamic Dataflow Analysis</a:t>
            </a:r>
          </a:p>
          <a:p>
            <a:pPr lvl="1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Proposed Solutions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Demand-Driven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Race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Detection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Unlimited Hardware Watchpoints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7200" y="4952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4953000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7" name="Right Arrow 6"/>
          <p:cNvSpPr/>
          <p:nvPr/>
        </p:nvSpPr>
        <p:spPr>
          <a:xfrm rot="7682756">
            <a:off x="2044897" y="4537118"/>
            <a:ext cx="800611" cy="2362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3429000" y="4267199"/>
            <a:ext cx="228600" cy="685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/>
          <p:cNvSpPr/>
          <p:nvPr/>
        </p:nvSpPr>
        <p:spPr>
          <a:xfrm>
            <a:off x="2590800" y="3809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6840" y="38100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 = x + 42</a:t>
            </a:r>
            <a:endParaRPr lang="en-US" sz="2400" dirty="0"/>
          </a:p>
        </p:txBody>
      </p:sp>
      <p:sp>
        <p:nvSpPr>
          <p:cNvPr id="44" name="Pentagon 43"/>
          <p:cNvSpPr/>
          <p:nvPr/>
        </p:nvSpPr>
        <p:spPr>
          <a:xfrm flipH="1">
            <a:off x="6934200" y="3807226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45" name="Pentagon 44"/>
          <p:cNvSpPr/>
          <p:nvPr/>
        </p:nvSpPr>
        <p:spPr>
          <a:xfrm flipH="1">
            <a:off x="6925559" y="3810882"/>
            <a:ext cx="18288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Dynamic Dataflow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5489993" y="3196931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5400000">
            <a:off x="3062825" y="3216107"/>
            <a:ext cx="96095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3429001" y="1828799"/>
            <a:ext cx="228600" cy="68491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5181600" y="25146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validate(x)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>
            <a:off x="4133771" y="2748095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2286000" y="2516492"/>
            <a:ext cx="2514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6781800" y="2506744"/>
            <a:ext cx="1828800" cy="609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Clear</a:t>
            </a:r>
            <a:endParaRPr lang="en-US" sz="2400" dirty="0"/>
          </a:p>
        </p:txBody>
      </p:sp>
      <p:sp>
        <p:nvSpPr>
          <p:cNvPr id="61" name="Rounded Rectangle 60"/>
          <p:cNvSpPr/>
          <p:nvPr/>
        </p:nvSpPr>
        <p:spPr>
          <a:xfrm>
            <a:off x="304800" y="4798707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438400" y="4798708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63" name="Right Arrow 62"/>
          <p:cNvSpPr/>
          <p:nvPr/>
        </p:nvSpPr>
        <p:spPr>
          <a:xfrm rot="7682756">
            <a:off x="1892497" y="4382826"/>
            <a:ext cx="800611" cy="236267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ounded Rectangle 63"/>
          <p:cNvSpPr/>
          <p:nvPr/>
        </p:nvSpPr>
        <p:spPr>
          <a:xfrm>
            <a:off x="2438400" y="3655707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65" name="Right Arrow 64"/>
          <p:cNvSpPr/>
          <p:nvPr/>
        </p:nvSpPr>
        <p:spPr>
          <a:xfrm rot="5400000">
            <a:off x="2893617" y="3078623"/>
            <a:ext cx="994566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ounded Rectangle 66"/>
          <p:cNvSpPr/>
          <p:nvPr/>
        </p:nvSpPr>
        <p:spPr>
          <a:xfrm>
            <a:off x="2133600" y="2362200"/>
            <a:ext cx="25146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371600" y="3116344"/>
            <a:ext cx="200361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Propagate</a:t>
            </a:r>
            <a:endParaRPr lang="en-US" sz="2400" dirty="0"/>
          </a:p>
        </p:txBody>
      </p:sp>
      <p:sp>
        <p:nvSpPr>
          <p:cNvPr id="68" name="Right Arrow 67"/>
          <p:cNvSpPr/>
          <p:nvPr/>
        </p:nvSpPr>
        <p:spPr>
          <a:xfrm rot="5400000">
            <a:off x="3086100" y="4455806"/>
            <a:ext cx="609600" cy="228601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Down Arrow 65"/>
          <p:cNvSpPr/>
          <p:nvPr/>
        </p:nvSpPr>
        <p:spPr>
          <a:xfrm>
            <a:off x="3352801" y="1752600"/>
            <a:ext cx="228600" cy="701040"/>
          </a:xfrm>
          <a:prstGeom prst="down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flipH="1">
            <a:off x="3505200" y="1905000"/>
            <a:ext cx="1907240" cy="5486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Associate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0" y="1219200"/>
            <a:ext cx="2514599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5" name="Pentagon 4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4343400" y="4876800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41" name="Pentagon 40"/>
          <p:cNvSpPr/>
          <p:nvPr/>
        </p:nvSpPr>
        <p:spPr>
          <a:xfrm flipH="1">
            <a:off x="4343400" y="4876800"/>
            <a:ext cx="1828800" cy="609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304800" y="1170056"/>
            <a:ext cx="18006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81000" y="1219200"/>
            <a:ext cx="3429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ounded Rectangle 68"/>
          <p:cNvSpPr/>
          <p:nvPr/>
        </p:nvSpPr>
        <p:spPr>
          <a:xfrm>
            <a:off x="381000" y="1676400"/>
            <a:ext cx="342900" cy="381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1219200"/>
            <a:ext cx="130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Data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" y="1657290"/>
            <a:ext cx="130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Meta-data</a:t>
            </a:r>
          </a:p>
        </p:txBody>
      </p:sp>
    </p:spTree>
    <p:extLst>
      <p:ext uri="{BB962C8B-B14F-4D97-AF65-F5344CB8AC3E}">
        <p14:creationId xmlns:p14="http://schemas.microsoft.com/office/powerpoint/2010/main" val="19546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 animBg="1"/>
      <p:bldP spid="10" grpId="0" animBg="1"/>
      <p:bldP spid="19" grpId="0" animBg="1"/>
      <p:bldP spid="20" grpId="0" animBg="1"/>
      <p:bldP spid="44" grpId="0" animBg="1"/>
      <p:bldP spid="44" grpId="1" animBg="1"/>
      <p:bldP spid="45" grpId="0" animBg="1"/>
      <p:bldP spid="12" grpId="0" animBg="1"/>
      <p:bldP spid="14" grpId="0" animBg="1"/>
      <p:bldP spid="16" grpId="0" animBg="1"/>
      <p:bldP spid="38" grpId="0" animBg="1"/>
      <p:bldP spid="47" grpId="0" animBg="1"/>
      <p:bldP spid="18" grpId="0" animBg="1"/>
      <p:bldP spid="23" grpId="0" animBg="1"/>
      <p:bldP spid="23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40" grpId="0" animBg="1"/>
      <p:bldP spid="40" grpId="1" animBg="1"/>
      <p:bldP spid="68" grpId="0" animBg="1"/>
      <p:bldP spid="66" grpId="0" animBg="1"/>
      <p:bldP spid="39" grpId="0" animBg="1"/>
      <p:bldP spid="39" grpId="1" animBg="1"/>
      <p:bldP spid="5" grpId="0" animBg="1"/>
      <p:bldP spid="5" grpId="1" animBg="1"/>
      <p:bldP spid="46" grpId="0" animBg="1"/>
      <p:bldP spid="37" grpId="0" animBg="1"/>
      <p:bldP spid="37" grpId="1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Dataflow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652-29FC-4863-885F-EF39FB626472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Only Analyze Shadowed 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14400" y="1884362"/>
            <a:ext cx="7315200" cy="2611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47800" y="28297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Native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957" y="3495775"/>
            <a:ext cx="1142886" cy="857164"/>
          </a:xfrm>
          <a:prstGeom prst="rect">
            <a:avLst/>
          </a:prstGeom>
          <a:noFill/>
        </p:spPr>
      </p:pic>
      <p:sp>
        <p:nvSpPr>
          <p:cNvPr id="23" name="Down Arrow 22"/>
          <p:cNvSpPr/>
          <p:nvPr/>
        </p:nvSpPr>
        <p:spPr bwMode="auto">
          <a:xfrm rot="10800000">
            <a:off x="4114800" y="4419599"/>
            <a:ext cx="457200" cy="914400"/>
          </a:xfrm>
          <a:prstGeom prst="downArrow">
            <a:avLst/>
          </a:prstGeom>
          <a:solidFill>
            <a:srgbClr val="FF0000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Instrumented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Instrumented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pic>
        <p:nvPicPr>
          <p:cNvPr id="26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57" y="3352914"/>
            <a:ext cx="1142886" cy="114288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914400" y="52578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Meta-Data Detection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7" y="1977826"/>
            <a:ext cx="560663" cy="85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8" y="1977601"/>
            <a:ext cx="559815" cy="85211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628900" y="3427476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28900" y="5021271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8730" y="34290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3509470" y="4263845"/>
            <a:ext cx="208328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Non-Shadowed Data</a:t>
            </a:r>
            <a:endParaRPr lang="en-US" b="1" dirty="0"/>
          </a:p>
        </p:txBody>
      </p:sp>
      <p:sp>
        <p:nvSpPr>
          <p:cNvPr id="32" name="Oval Callout 31"/>
          <p:cNvSpPr/>
          <p:nvPr/>
        </p:nvSpPr>
        <p:spPr>
          <a:xfrm>
            <a:off x="3433575" y="4263845"/>
            <a:ext cx="223572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Shadowed Data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99" y="3505200"/>
            <a:ext cx="1143000" cy="85725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33528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598730" y="342747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276600" y="3962400"/>
            <a:ext cx="2209800" cy="41910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No meta-data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2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22685 L -3.33333E-6 -3.7037E-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667 -2.22222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7205 -0.0044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5" grpId="0" animBg="1"/>
      <p:bldP spid="25" grpId="1" animBg="1"/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Meta-Data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652-29FC-4863-885F-EF39FB626472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No additional overhead when no meta-data</a:t>
            </a:r>
          </a:p>
          <a:p>
            <a:pPr lvl="1"/>
            <a:r>
              <a:rPr lang="en-US" dirty="0" smtClean="0"/>
              <a:t>Needs hardware support</a:t>
            </a:r>
          </a:p>
          <a:p>
            <a:r>
              <a:rPr lang="en-US" dirty="0" smtClean="0"/>
              <a:t>Take a fault when touching shadowed data</a:t>
            </a:r>
          </a:p>
          <a:p>
            <a:r>
              <a:rPr lang="en-US" dirty="0" smtClean="0"/>
              <a:t>Solution: Virtual Memory Watchpoints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9470" y="3732582"/>
            <a:ext cx="227685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86320" y="3732581"/>
            <a:ext cx="227685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1991570" y="4719215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4147" y="5402270"/>
            <a:ext cx="106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V→P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03941" y="4727260"/>
            <a:ext cx="1062530" cy="1206275"/>
            <a:chOff x="1574147" y="4719215"/>
            <a:chExt cx="1062530" cy="1206275"/>
          </a:xfrm>
        </p:grpSpPr>
        <p:sp>
          <p:nvSpPr>
            <p:cNvPr id="14" name="Down Arrow 13"/>
            <p:cNvSpPr/>
            <p:nvPr/>
          </p:nvSpPr>
          <p:spPr>
            <a:xfrm flipV="1">
              <a:off x="1991570" y="4719215"/>
              <a:ext cx="227685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4147" y="5402270"/>
              <a:ext cx="1062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V→P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232620" y="3732580"/>
            <a:ext cx="227685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39780" y="3732580"/>
            <a:ext cx="948687" cy="986635"/>
            <a:chOff x="1839780" y="3732580"/>
            <a:chExt cx="948687" cy="986635"/>
          </a:xfrm>
        </p:grpSpPr>
        <p:sp>
          <p:nvSpPr>
            <p:cNvPr id="20" name="Rounded Rectangle 19"/>
            <p:cNvSpPr/>
            <p:nvPr/>
          </p:nvSpPr>
          <p:spPr>
            <a:xfrm>
              <a:off x="1839780" y="3732580"/>
              <a:ext cx="379475" cy="9866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98730" y="3732580"/>
              <a:ext cx="189737" cy="98663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08516" y="4719214"/>
            <a:ext cx="1593794" cy="1637163"/>
            <a:chOff x="1556076" y="4719214"/>
            <a:chExt cx="1062530" cy="1637163"/>
          </a:xfrm>
        </p:grpSpPr>
        <p:sp>
          <p:nvSpPr>
            <p:cNvPr id="27" name="Down Arrow 26"/>
            <p:cNvSpPr/>
            <p:nvPr/>
          </p:nvSpPr>
          <p:spPr>
            <a:xfrm flipV="1">
              <a:off x="1973500" y="4719214"/>
              <a:ext cx="177689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56076" y="5402270"/>
              <a:ext cx="1062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FAULT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232620" y="3732580"/>
            <a:ext cx="227685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by Ho et 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“Practical Taint-Based Protection using Demand Emulation”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06001"/>
              </p:ext>
            </p:extLst>
          </p:nvPr>
        </p:nvGraphicFramePr>
        <p:xfrm>
          <a:off x="473670" y="3049525"/>
          <a:ext cx="8196660" cy="137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98330"/>
                <a:gridCol w="4098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Slowdown (normalized)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Taint Analysis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101.7x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On-Demand Taint Analysis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1.98x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Demand-Driven Dynamic Dataflow Analysis</a:t>
            </a:r>
          </a:p>
          <a:p>
            <a:pPr lvl="1"/>
            <a:endParaRPr lang="en-US" dirty="0" smtClean="0"/>
          </a:p>
          <a:p>
            <a:r>
              <a:rPr lang="en-US" dirty="0"/>
              <a:t>Proposed Solutions</a:t>
            </a:r>
          </a:p>
          <a:p>
            <a:pPr lvl="1"/>
            <a:r>
              <a:rPr lang="en-US" dirty="0"/>
              <a:t>Demand-Driven Data Race Detection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Unlimited Hardware Watchpoints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Data Race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600" dirty="0" smtClean="0"/>
          </a:p>
          <a:p>
            <a:r>
              <a:rPr lang="en-US" dirty="0" smtClean="0"/>
              <a:t>Add checks around every memory access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inter-thread sharing events</a:t>
            </a:r>
          </a:p>
          <a:p>
            <a:endParaRPr lang="en-US" dirty="0" smtClean="0"/>
          </a:p>
          <a:p>
            <a:r>
              <a:rPr lang="en-US" dirty="0" smtClean="0"/>
              <a:t>Synchronization between write-shared accesses?</a:t>
            </a:r>
          </a:p>
          <a:p>
            <a:pPr lvl="1"/>
            <a:r>
              <a:rPr lang="en-US" sz="2800" dirty="0" smtClean="0"/>
              <a:t>No? Data race.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0" y="3444705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219200" y="2038745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7840" y="2438855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295400" y="2841195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648200" y="3849624"/>
            <a:ext cx="32004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len2=</a:t>
            </a:r>
            <a:r>
              <a:rPr lang="en-US" dirty="0" err="1" smtClean="0"/>
              <a:t>thread_local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mylen</a:t>
            </a:r>
            <a:r>
              <a:rPr lang="en-US" dirty="0"/>
              <a:t>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96840" y="4254186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ptr</a:t>
            </a:r>
            <a:r>
              <a:rPr lang="en-US" dirty="0" smtClean="0"/>
              <a:t>=</a:t>
            </a:r>
            <a:r>
              <a:rPr lang="en-US" dirty="0" err="1" smtClean="0"/>
              <a:t>malloc</a:t>
            </a:r>
            <a:r>
              <a:rPr lang="en-US" dirty="0" smtClean="0"/>
              <a:t>(len2);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memcpy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, data2</a:t>
            </a:r>
            <a:r>
              <a:rPr lang="en-US" dirty="0" smtClean="0"/>
              <a:t>, len2)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18504"/>
            <a:ext cx="2133600" cy="461962"/>
          </a:xfrm>
        </p:spPr>
        <p:txBody>
          <a:bodyPr/>
          <a:lstStyle/>
          <a:p>
            <a:fld id="{AC5898B9-ED2C-4925-9C9E-7644545534B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1027" name="Picture 3" descr="C:\Users\jlgreathouse\AppData\Local\Microsoft\Windows\Temporary Internet Files\Content.IE5\QZ2QA16U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85920"/>
            <a:ext cx="611820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15136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149393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1893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19159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269835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33284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230844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23182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27157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766155">
            <a:off x="2376093" y="3023662"/>
            <a:ext cx="3261705" cy="2756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5002065" y="1986995"/>
            <a:ext cx="2529840" cy="46166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kern="1200" dirty="0" smtClean="0">
                <a:latin typeface="Arial" charset="0"/>
              </a:rPr>
              <a:t>Shared?</a:t>
            </a:r>
            <a:endParaRPr lang="en-US" sz="2400" kern="1200" dirty="0">
              <a:latin typeface="Arial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5002065" y="2467363"/>
            <a:ext cx="252984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kern="1200" dirty="0" smtClean="0">
                <a:latin typeface="Arial" charset="0"/>
              </a:rPr>
              <a:t>Synchronized?</a:t>
            </a:r>
            <a:endParaRPr lang="en-US" sz="2400" kern="1200" dirty="0">
              <a:latin typeface="Arial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>
            <a:off x="548599" y="1618488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3" grpId="0" uiExpand="1" build="p" animBg="1"/>
      <p:bldP spid="63" grpId="1" build="p" animBg="1"/>
      <p:bldP spid="63" grpId="2" uiExpand="1" build="p" animBg="1"/>
      <p:bldP spid="63" grpId="3" build="p" animBg="1"/>
      <p:bldP spid="64" grpId="0" build="p" animBg="1"/>
      <p:bldP spid="64" grpId="1" uiExpand="1" build="allAtOnce" animBg="1"/>
      <p:bldP spid="64" grpId="2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219200" y="391456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Race Detection is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230461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23167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Sharing is What’s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250" dirty="0" smtClean="0"/>
              <a:t>Data races ... </a:t>
            </a:r>
            <a:r>
              <a:rPr lang="en-US" sz="2250" dirty="0"/>
              <a:t>a</a:t>
            </a:r>
            <a:r>
              <a:rPr lang="en-US" sz="2250" dirty="0" smtClean="0"/>
              <a:t>re failures </a:t>
            </a:r>
            <a:r>
              <a:rPr lang="en-US" sz="2250" dirty="0"/>
              <a:t>in programs that </a:t>
            </a:r>
            <a:r>
              <a:rPr lang="en-US" sz="2250" b="1" dirty="0"/>
              <a:t>access and update </a:t>
            </a:r>
            <a:r>
              <a:rPr lang="en-US" sz="2250" b="1" dirty="0" smtClean="0"/>
              <a:t>shared data</a:t>
            </a:r>
            <a:r>
              <a:rPr lang="en-US" sz="2250" dirty="0" smtClean="0"/>
              <a:t> </a:t>
            </a:r>
            <a:r>
              <a:rPr lang="en-US" sz="2250" dirty="0"/>
              <a:t>in critical sections</a:t>
            </a:r>
            <a:r>
              <a:rPr lang="en-US" sz="2250" dirty="0" smtClean="0"/>
              <a:t>” – </a:t>
            </a:r>
            <a:r>
              <a:rPr lang="en-US" sz="2250" dirty="0" err="1" smtClean="0"/>
              <a:t>Netzer</a:t>
            </a:r>
            <a:r>
              <a:rPr lang="en-US" sz="2250" dirty="0" smtClean="0"/>
              <a:t> &amp; Miller, 1992</a:t>
            </a:r>
            <a:endParaRPr lang="en-US" sz="2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2121395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929324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251049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7840" y="2923474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3325814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4334243"/>
            <a:ext cx="32004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len2=</a:t>
            </a:r>
            <a:r>
              <a:rPr lang="en-US" dirty="0" err="1" smtClean="0"/>
              <a:t>thread_local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mylen</a:t>
            </a:r>
            <a:r>
              <a:rPr lang="en-US" dirty="0"/>
              <a:t>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6840" y="4738805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ptr</a:t>
            </a:r>
            <a:r>
              <a:rPr lang="en-US" dirty="0" smtClean="0"/>
              <a:t>=</a:t>
            </a:r>
            <a:r>
              <a:rPr lang="en-US" dirty="0" err="1" smtClean="0"/>
              <a:t>malloc</a:t>
            </a:r>
            <a:r>
              <a:rPr lang="en-US" dirty="0" smtClean="0"/>
              <a:t>(len2);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5138915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memcpy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data2, len2)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0116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4005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8029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32003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0" y="381303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52400" y="1870674"/>
            <a:ext cx="2816380" cy="914400"/>
          </a:xfrm>
          <a:prstGeom prst="wedgeEllipseCallout">
            <a:avLst>
              <a:gd name="adj1" fmla="val -53300"/>
              <a:gd name="adj2" fmla="val 4453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Thread-local data</a:t>
            </a:r>
          </a:p>
          <a:p>
            <a:pPr algn="ctr"/>
            <a:r>
              <a:rPr lang="en-US" b="1" dirty="0" smtClean="0"/>
              <a:t>NO SHARING</a:t>
            </a:r>
            <a:endParaRPr lang="en-US" b="1" dirty="0"/>
          </a:p>
        </p:txBody>
      </p:sp>
      <p:sp>
        <p:nvSpPr>
          <p:cNvPr id="57" name="Oval Callout 56"/>
          <p:cNvSpPr/>
          <p:nvPr/>
        </p:nvSpPr>
        <p:spPr>
          <a:xfrm>
            <a:off x="4956020" y="2825490"/>
            <a:ext cx="3337626" cy="1088028"/>
          </a:xfrm>
          <a:prstGeom prst="wedgeEllipseCallout">
            <a:avLst>
              <a:gd name="adj1" fmla="val -55065"/>
              <a:gd name="adj2" fmla="val 391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data</a:t>
            </a:r>
          </a:p>
          <a:p>
            <a:pPr algn="ctr"/>
            <a:r>
              <a:rPr lang="en-US" b="1" dirty="0" smtClean="0"/>
              <a:t>NO INTER-THREAD SHARING EVENTS</a:t>
            </a:r>
            <a:endParaRPr lang="en-US" b="1" dirty="0"/>
          </a:p>
        </p:txBody>
      </p:sp>
      <p:sp>
        <p:nvSpPr>
          <p:cNvPr id="59" name="Down Arrow 58"/>
          <p:cNvSpPr/>
          <p:nvPr/>
        </p:nvSpPr>
        <p:spPr bwMode="auto">
          <a:xfrm>
            <a:off x="548599" y="2011675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305800" cy="19812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NIST: SW errors cost U.S. ~$60 billion/year as of 2002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FBI CCS: Security Issues $67 billion/year as of 2005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&gt;⅓ from viruses, network intrusion,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Errors Abound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30" y="2973630"/>
            <a:ext cx="7315200" cy="2875935"/>
            <a:chOff x="975655" y="3330985"/>
            <a:chExt cx="7315200" cy="2875935"/>
          </a:xfrm>
        </p:grpSpPr>
        <p:grpSp>
          <p:nvGrpSpPr>
            <p:cNvPr id="13" name="Group 12"/>
            <p:cNvGrpSpPr/>
            <p:nvPr/>
          </p:nvGrpSpPr>
          <p:grpSpPr>
            <a:xfrm>
              <a:off x="975655" y="3330985"/>
              <a:ext cx="7315200" cy="2875935"/>
              <a:chOff x="5232925" y="2590799"/>
              <a:chExt cx="4748981" cy="2285999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232925" y="2590799"/>
                <a:ext cx="4748981" cy="228599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34000" y="2667000"/>
                <a:ext cx="4503175" cy="31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Cataloged Software Vulnerabilities</a:t>
                </a:r>
                <a:endParaRPr lang="en-US" sz="2000" dirty="0"/>
              </a:p>
            </p:txBody>
          </p:sp>
        </p:grpSp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9283585"/>
                </p:ext>
              </p:extLst>
            </p:nvPr>
          </p:nvGraphicFramePr>
          <p:xfrm>
            <a:off x="1297535" y="3801108"/>
            <a:ext cx="6770380" cy="2283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1" y="5001731"/>
            <a:ext cx="5063125" cy="9026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2973630"/>
            <a:ext cx="4537966" cy="8532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06" y="3978885"/>
            <a:ext cx="6201641" cy="819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Little Inter-Thread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213125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5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Demand-Driven Analysis!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77250" y="1905000"/>
            <a:ext cx="745235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47800" y="25249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Multi-threaded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953000" y="20574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Race Detector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0" y="20574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Race Detector</a:t>
            </a:r>
          </a:p>
        </p:txBody>
      </p:sp>
      <p:pic>
        <p:nvPicPr>
          <p:cNvPr id="11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57" y="3048114"/>
            <a:ext cx="1142886" cy="1142886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1676400" y="313382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89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362199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362199"/>
            <a:ext cx="1828800" cy="13716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1722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00600" y="33528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5" y="2362314"/>
            <a:ext cx="1843548" cy="1371600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3867905" y="3931925"/>
            <a:ext cx="1509283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Local Access</a:t>
            </a:r>
            <a:endParaRPr lang="en-US" b="1" dirty="0"/>
          </a:p>
        </p:txBody>
      </p:sp>
      <p:sp>
        <p:nvSpPr>
          <p:cNvPr id="31" name="Oval Callout 30"/>
          <p:cNvSpPr/>
          <p:nvPr/>
        </p:nvSpPr>
        <p:spPr>
          <a:xfrm>
            <a:off x="3543299" y="3931925"/>
            <a:ext cx="223572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Inter-thread sharing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6289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76400" y="313382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543299" y="313452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49530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Inter-thread Sharing Monitor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7" y="1911325"/>
            <a:ext cx="560663" cy="8534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8" y="1911100"/>
            <a:ext cx="559815" cy="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667 -2.22222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117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23" grpId="0" animBg="1"/>
      <p:bldP spid="23" grpId="1" animBg="1"/>
      <p:bldP spid="23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Inter-thread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Memory Watchpoints?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–"/>
            </a:pPr>
            <a:r>
              <a:rPr lang="en-US" dirty="0" smtClean="0"/>
              <a:t>~100% of accesses cause page faults</a:t>
            </a:r>
          </a:p>
          <a:p>
            <a:r>
              <a:rPr lang="en-US" dirty="0"/>
              <a:t>Granularity </a:t>
            </a:r>
            <a:r>
              <a:rPr lang="en-US" dirty="0" smtClean="0"/>
              <a:t>Gap</a:t>
            </a:r>
          </a:p>
          <a:p>
            <a:r>
              <a:rPr lang="en-US" dirty="0"/>
              <a:t>Per-process not per-thread</a:t>
            </a:r>
          </a:p>
          <a:p>
            <a:r>
              <a:rPr lang="en-US" dirty="0" smtClean="0"/>
              <a:t>Must </a:t>
            </a:r>
            <a:r>
              <a:rPr lang="en-US" dirty="0"/>
              <a:t>go through the kernel on faults</a:t>
            </a:r>
          </a:p>
          <a:p>
            <a:r>
              <a:rPr lang="en-US" dirty="0" err="1"/>
              <a:t>Syscalls</a:t>
            </a:r>
            <a:r>
              <a:rPr lang="en-US" dirty="0"/>
              <a:t> for setting/removing </a:t>
            </a:r>
            <a:r>
              <a:rPr lang="en-US" dirty="0" smtClean="0"/>
              <a:t>meta-data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80830" y="2230337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98730" y="2230336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179160" y="2230337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721424" y="2230335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98730" y="2230334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179160" y="2230337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721424" y="2230337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80830" y="2533917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8730" y="2533920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203524" y="2533916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721424" y="2533919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80830" y="2533914"/>
            <a:ext cx="91074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219254" y="2533915"/>
            <a:ext cx="379476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80830" y="2230337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572000" y="3216969"/>
            <a:ext cx="1593794" cy="1637163"/>
            <a:chOff x="1556076" y="4719214"/>
            <a:chExt cx="1062530" cy="1637163"/>
          </a:xfrm>
        </p:grpSpPr>
        <p:sp>
          <p:nvSpPr>
            <p:cNvPr id="40" name="Down Arrow 39"/>
            <p:cNvSpPr/>
            <p:nvPr/>
          </p:nvSpPr>
          <p:spPr>
            <a:xfrm flipV="1">
              <a:off x="1973500" y="4719214"/>
              <a:ext cx="177689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56076" y="5402270"/>
              <a:ext cx="1062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FAULT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40046" y="3233842"/>
            <a:ext cx="1593794" cy="1637163"/>
            <a:chOff x="1556076" y="4719214"/>
            <a:chExt cx="1062530" cy="1637163"/>
          </a:xfrm>
        </p:grpSpPr>
        <p:sp>
          <p:nvSpPr>
            <p:cNvPr id="43" name="Down Arrow 42"/>
            <p:cNvSpPr/>
            <p:nvPr/>
          </p:nvSpPr>
          <p:spPr>
            <a:xfrm flipV="1">
              <a:off x="1973500" y="4719214"/>
              <a:ext cx="177689" cy="683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56076" y="5402270"/>
              <a:ext cx="1062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FAULT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464668" y="2533913"/>
            <a:ext cx="1251367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Down Arrow 45"/>
          <p:cNvSpPr/>
          <p:nvPr/>
        </p:nvSpPr>
        <p:spPr>
          <a:xfrm>
            <a:off x="1080830" y="1607520"/>
            <a:ext cx="4553700" cy="111613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Inter-Thread Sharing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80830" y="2533912"/>
            <a:ext cx="341527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29" grpId="1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42026" cy="636587"/>
          </a:xfrm>
        </p:spPr>
        <p:txBody>
          <a:bodyPr/>
          <a:lstStyle/>
          <a:p>
            <a:r>
              <a:rPr lang="en-US" dirty="0" smtClean="0"/>
              <a:t>Hardware Sharing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HITM in Cache: W→R Data Sharing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Hardware Performance Counters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1638712"/>
            <a:ext cx="7315200" cy="1376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32810" y="20037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56048" y="20037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32810" y="24609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56048" y="24609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Read Y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61610" y="20037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S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61610" y="24609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I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84848" y="20037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S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84848" y="24609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I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16630" y="2538632"/>
            <a:ext cx="910740" cy="303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-Point Star 16"/>
          <p:cNvSpPr/>
          <p:nvPr/>
        </p:nvSpPr>
        <p:spPr bwMode="auto">
          <a:xfrm>
            <a:off x="6542525" y="2233222"/>
            <a:ext cx="1141170" cy="914400"/>
          </a:xfrm>
          <a:prstGeom prst="star16">
            <a:avLst/>
          </a:prstGeom>
          <a:solidFill>
            <a:srgbClr val="FFC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HITM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53622" y="1607520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1131" y="1607520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 2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435608" y="2459736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Write Y=5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264408" y="2459736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M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956048" y="2461822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435608" y="2461822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Y=5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9040" y="3580791"/>
            <a:ext cx="7315200" cy="250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247260" y="3732582"/>
            <a:ext cx="1608435" cy="1100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chemeClr val="dk1"/>
                </a:solidFill>
                <a:latin typeface="Verdana" pitchFamily="34" charset="0"/>
              </a:rPr>
              <a:t>Pipeline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47259" y="4833059"/>
            <a:ext cx="1608435" cy="1100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chemeClr val="dk1"/>
                </a:solidFill>
                <a:latin typeface="Verdana" pitchFamily="34" charset="0"/>
              </a:rPr>
              <a:t>Cache</a:t>
            </a:r>
            <a:endParaRPr lang="en-US" sz="2400" dirty="0">
              <a:solidFill>
                <a:schemeClr val="dk1"/>
              </a:solidFill>
              <a:latin typeface="Verdan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96425" y="403616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296425" y="449153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0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6425" y="494690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296425" y="540227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96425" y="3580791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Perf</a:t>
            </a:r>
            <a:r>
              <a:rPr lang="en-US" sz="2400" dirty="0" smtClean="0"/>
              <a:t>. </a:t>
            </a:r>
            <a:r>
              <a:rPr lang="en-US" sz="2400" dirty="0" err="1" smtClean="0"/>
              <a:t>Ctrs</a:t>
            </a:r>
            <a:endParaRPr lang="en-US" sz="2400" dirty="0" smtClean="0"/>
          </a:p>
        </p:txBody>
      </p:sp>
      <p:sp>
        <p:nvSpPr>
          <p:cNvPr id="48" name="Rounded Rectangle 47"/>
          <p:cNvSpPr/>
          <p:nvPr/>
        </p:nvSpPr>
        <p:spPr>
          <a:xfrm>
            <a:off x="3296424" y="403616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1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2765160" y="4162638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296425" y="494690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782530" y="5054404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296425" y="4491531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2782530" y="4599034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ctagon 70"/>
          <p:cNvSpPr/>
          <p:nvPr/>
        </p:nvSpPr>
        <p:spPr bwMode="auto">
          <a:xfrm>
            <a:off x="4630530" y="4307736"/>
            <a:ext cx="822960" cy="822960"/>
          </a:xfrm>
          <a:prstGeom prst="octagon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FAULT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042011" y="4036161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042011" y="4491531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-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042011" y="4946901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042011" y="5402271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-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42011" y="3580791"/>
            <a:ext cx="118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PEBS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042010" y="4491531"/>
            <a:ext cx="1185978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Armed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4586640" y="4599034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6635805" y="4042456"/>
            <a:ext cx="1442005" cy="18151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262668" y="3580790"/>
            <a:ext cx="198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Debug Store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35805" y="4042456"/>
            <a:ext cx="1442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EFLAGS</a:t>
            </a:r>
          </a:p>
          <a:p>
            <a:pPr algn="ctr"/>
            <a:r>
              <a:rPr lang="en-US" sz="1600" dirty="0" smtClean="0"/>
              <a:t>EIP</a:t>
            </a:r>
          </a:p>
          <a:p>
            <a:pPr algn="ctr"/>
            <a:r>
              <a:rPr lang="en-US" sz="1600" dirty="0" err="1" smtClean="0"/>
              <a:t>RegVals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MemInfo</a:t>
            </a:r>
            <a:endParaRPr lang="en-US" sz="1600" dirty="0" smtClean="0"/>
          </a:p>
        </p:txBody>
      </p:sp>
      <p:sp>
        <p:nvSpPr>
          <p:cNvPr id="82" name="Right Arrow 81"/>
          <p:cNvSpPr/>
          <p:nvPr/>
        </p:nvSpPr>
        <p:spPr>
          <a:xfrm>
            <a:off x="2788354" y="4581065"/>
            <a:ext cx="2329551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6198316" y="4599034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ctagon 83"/>
          <p:cNvSpPr/>
          <p:nvPr/>
        </p:nvSpPr>
        <p:spPr bwMode="auto">
          <a:xfrm>
            <a:off x="6870935" y="5096128"/>
            <a:ext cx="1005840" cy="1005840"/>
          </a:xfrm>
          <a:prstGeom prst="octagon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Precise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Fault</a:t>
            </a:r>
          </a:p>
        </p:txBody>
      </p:sp>
    </p:spTree>
    <p:extLst>
      <p:ext uri="{BB962C8B-B14F-4D97-AF65-F5344CB8AC3E}">
        <p14:creationId xmlns:p14="http://schemas.microsoft.com/office/powerpoint/2010/main" val="38919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7" grpId="0"/>
      <p:bldP spid="48" grpId="0" animBg="1"/>
      <p:bldP spid="50" grpId="0" animBg="1"/>
      <p:bldP spid="50" grpId="1" animBg="1"/>
      <p:bldP spid="50" grpId="3" animBg="1"/>
      <p:bldP spid="52" grpId="0" animBg="1"/>
      <p:bldP spid="53" grpId="0" animBg="1"/>
      <p:bldP spid="53" grpId="1" animBg="1"/>
      <p:bldP spid="54" grpId="0" animBg="1"/>
      <p:bldP spid="54" grpId="1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80" grpId="0"/>
      <p:bldP spid="81" grpId="0"/>
      <p:bldP spid="82" grpId="0" animBg="1"/>
      <p:bldP spid="82" grpId="1" animBg="1"/>
      <p:bldP spid="83" grpId="0" animBg="1"/>
      <p:bldP spid="83" grpId="1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42026" cy="636587"/>
          </a:xfrm>
        </p:spPr>
        <p:txBody>
          <a:bodyPr/>
          <a:lstStyle/>
          <a:p>
            <a:r>
              <a:rPr lang="en-US" dirty="0" smtClean="0"/>
              <a:t>Potential Accuracy &amp; </a:t>
            </a:r>
            <a:r>
              <a:rPr lang="en-US" dirty="0" err="1" smtClean="0"/>
              <a:t>Perf</a:t>
            </a:r>
            <a:r>
              <a:rPr lang="en-US" dirty="0" smtClean="0"/>
              <a:t>.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 of Performance Counters</a:t>
            </a:r>
          </a:p>
          <a:p>
            <a:pPr lvl="1"/>
            <a:r>
              <a:rPr lang="en-US" dirty="0" smtClean="0"/>
              <a:t>HITM only finds W→R Data Sharing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prefetcher</a:t>
            </a:r>
            <a:r>
              <a:rPr lang="en-US" dirty="0" smtClean="0"/>
              <a:t> events aren’t counted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Limitations of Cache Events</a:t>
            </a:r>
          </a:p>
          <a:p>
            <a:pPr lvl="1"/>
            <a:r>
              <a:rPr lang="en-US" dirty="0" smtClean="0"/>
              <a:t>SMT </a:t>
            </a:r>
            <a:r>
              <a:rPr lang="en-US" dirty="0"/>
              <a:t>sharing can’t be counted</a:t>
            </a:r>
          </a:p>
          <a:p>
            <a:pPr lvl="1"/>
            <a:r>
              <a:rPr lang="en-US" dirty="0" smtClean="0"/>
              <a:t>Cache eviction causes missed events</a:t>
            </a:r>
            <a:endParaRPr lang="en-US" dirty="0"/>
          </a:p>
          <a:p>
            <a:pPr lvl="1"/>
            <a:r>
              <a:rPr lang="en-US" dirty="0" smtClean="0"/>
              <a:t>False sharing, etc…</a:t>
            </a:r>
          </a:p>
          <a:p>
            <a:pPr lvl="2"/>
            <a:endParaRPr lang="en-US" dirty="0"/>
          </a:p>
          <a:p>
            <a:r>
              <a:rPr lang="en-US" dirty="0" smtClean="0"/>
              <a:t>PEBS events still go through the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On-Demand Analysis on Real HW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590143" y="1618934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Execute Instruction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590143" y="4579482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SW Race Detection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12034" y="4579483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Enable Analysis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203435" y="3033000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Disable Analysis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159773" y="2398423"/>
            <a:ext cx="239842" cy="5221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570815" y="3297834"/>
            <a:ext cx="862760" cy="269823"/>
          </a:xfrm>
          <a:prstGeom prst="leftArrow">
            <a:avLst/>
          </a:prstGeom>
          <a:solidFill>
            <a:srgbClr val="82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159773" y="3869953"/>
            <a:ext cx="239842" cy="685800"/>
          </a:xfrm>
          <a:prstGeom prst="downArrow">
            <a:avLst/>
          </a:prstGeom>
          <a:solidFill>
            <a:srgbClr val="00602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 flipH="1">
            <a:off x="6804112" y="3320321"/>
            <a:ext cx="2890978" cy="524651"/>
          </a:xfrm>
          <a:prstGeom prst="bentArrow">
            <a:avLst/>
          </a:prstGeom>
          <a:solidFill>
            <a:srgbClr val="00602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84228" y="4826829"/>
            <a:ext cx="685800" cy="27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4984228" y="1871518"/>
            <a:ext cx="3527699" cy="2743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767308" y="3812489"/>
            <a:ext cx="274320" cy="766994"/>
          </a:xfrm>
          <a:prstGeom prst="upArrow">
            <a:avLst/>
          </a:prstGeom>
          <a:solidFill>
            <a:srgbClr val="82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763317" y="2092375"/>
            <a:ext cx="274320" cy="9144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06119" y="4826829"/>
            <a:ext cx="1484024" cy="27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271916" y="3812489"/>
            <a:ext cx="274320" cy="739503"/>
          </a:xfrm>
          <a:prstGeom prst="downArrow">
            <a:avLst/>
          </a:prstGeom>
          <a:solidFill>
            <a:srgbClr val="00602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1334126" y="1873766"/>
            <a:ext cx="2241027" cy="1166728"/>
          </a:xfrm>
          <a:prstGeom prst="bentArrow">
            <a:avLst>
              <a:gd name="adj1" fmla="val 13437"/>
              <a:gd name="adj2" fmla="val 14079"/>
              <a:gd name="adj3" fmla="val 12152"/>
              <a:gd name="adj4" fmla="val 43750"/>
            </a:avLst>
          </a:prstGeom>
          <a:solidFill>
            <a:srgbClr val="82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47340" y="2920574"/>
            <a:ext cx="2323475" cy="100434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HITM</a:t>
            </a:r>
          </a:p>
          <a:p>
            <a:pPr algn="ctr"/>
            <a:r>
              <a:rPr lang="en-US" dirty="0" smtClean="0"/>
              <a:t>Interrupt?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5683774" y="4467055"/>
            <a:ext cx="2433406" cy="1004341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Sharing Recently?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3125447" y="2920575"/>
            <a:ext cx="2323475" cy="1004341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</a:p>
          <a:p>
            <a:pPr algn="ctr"/>
            <a:r>
              <a:rPr lang="en-US" dirty="0" smtClean="0"/>
              <a:t>Enabled?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0815" y="292850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836" y="247483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0143" y="409772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9615" y="396261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10308" y="5174305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6984" y="396261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47340" y="1484026"/>
            <a:ext cx="5422688" cy="2613697"/>
          </a:xfrm>
          <a:prstGeom prst="roundRect">
            <a:avLst/>
          </a:prstGeom>
          <a:solidFill>
            <a:srgbClr val="00B050">
              <a:alpha val="40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&gt; 97%</a:t>
            </a:r>
            <a:endParaRPr lang="en-US" sz="4400" dirty="0"/>
          </a:p>
        </p:txBody>
      </p:sp>
      <p:sp>
        <p:nvSpPr>
          <p:cNvPr id="34" name="Rounded Rectangle 33"/>
          <p:cNvSpPr/>
          <p:nvPr/>
        </p:nvSpPr>
        <p:spPr>
          <a:xfrm>
            <a:off x="3433575" y="4415635"/>
            <a:ext cx="4683605" cy="1492997"/>
          </a:xfrm>
          <a:prstGeom prst="roundRect">
            <a:avLst/>
          </a:prstGeom>
          <a:solidFill>
            <a:srgbClr val="C00000">
              <a:alpha val="7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&lt; 3%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14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8" grpId="0" animBg="1"/>
      <p:bldP spid="25" grpId="0"/>
      <p:bldP spid="27" grpId="0"/>
      <p:bldP spid="28" grpId="0"/>
      <p:bldP spid="31" grpId="0"/>
      <p:bldP spid="32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193746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24797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28795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7007" y="1783222"/>
            <a:ext cx="693173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51x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Analysis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772421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316736" y="1051560"/>
            <a:ext cx="822960" cy="576072"/>
          </a:xfrm>
          <a:prstGeom prst="wedgeRoundRectCallout">
            <a:avLst>
              <a:gd name="adj1" fmla="val -10339"/>
              <a:gd name="adj2" fmla="val 3698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1/1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364947" y="1051560"/>
            <a:ext cx="822960" cy="576072"/>
          </a:xfrm>
          <a:prstGeom prst="wedgeRoundRectCallout">
            <a:avLst>
              <a:gd name="adj1" fmla="val 284336"/>
              <a:gd name="adj2" fmla="val 4485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2/4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448882" y="1051560"/>
            <a:ext cx="822960" cy="576072"/>
          </a:xfrm>
          <a:prstGeom prst="wedgeRoundRectCallout">
            <a:avLst>
              <a:gd name="adj1" fmla="val 188493"/>
              <a:gd name="adj2" fmla="val 4812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3/3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617720" y="1051560"/>
            <a:ext cx="822960" cy="576072"/>
          </a:xfrm>
          <a:prstGeom prst="wedgeRoundRectCallout">
            <a:avLst>
              <a:gd name="adj1" fmla="val 83447"/>
              <a:gd name="adj2" fmla="val 233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5655581" y="1051560"/>
            <a:ext cx="822960" cy="576072"/>
          </a:xfrm>
          <a:prstGeom prst="wedgeRoundRectCallout">
            <a:avLst>
              <a:gd name="adj1" fmla="val 96202"/>
              <a:gd name="adj2" fmla="val 5347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3/3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726173" y="1051560"/>
            <a:ext cx="822960" cy="576072"/>
          </a:xfrm>
          <a:prstGeom prst="wedgeRoundRectCallout">
            <a:avLst>
              <a:gd name="adj1" fmla="val 0"/>
              <a:gd name="adj2" fmla="val 483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827005" y="1051560"/>
            <a:ext cx="822960" cy="576072"/>
          </a:xfrm>
          <a:prstGeom prst="wedgeRoundRectCallout">
            <a:avLst>
              <a:gd name="adj1" fmla="val -26898"/>
              <a:gd name="adj2" fmla="val 5324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4/4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2364947" y="1051560"/>
            <a:ext cx="822960" cy="576072"/>
          </a:xfrm>
          <a:prstGeom prst="wedgeRoundRectCallout">
            <a:avLst>
              <a:gd name="adj1" fmla="val 284336"/>
              <a:gd name="adj2" fmla="val 448523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2/4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4617720" y="1051560"/>
            <a:ext cx="822960" cy="576072"/>
          </a:xfrm>
          <a:prstGeom prst="wedgeRoundRectCallout">
            <a:avLst>
              <a:gd name="adj1" fmla="val 83447"/>
              <a:gd name="adj2" fmla="val 233823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4/4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6726173" y="1051560"/>
            <a:ext cx="822960" cy="576072"/>
          </a:xfrm>
          <a:prstGeom prst="wedgeRoundRectCallout">
            <a:avLst>
              <a:gd name="adj1" fmla="val 0"/>
              <a:gd name="adj2" fmla="val 483823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4/4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364947" y="1051560"/>
            <a:ext cx="822960" cy="576072"/>
          </a:xfrm>
          <a:prstGeom prst="wedgeRoundRectCallout">
            <a:avLst>
              <a:gd name="adj1" fmla="val 284336"/>
              <a:gd name="adj2" fmla="val 448523"/>
              <a:gd name="adj3" fmla="val 16667"/>
            </a:avLst>
          </a:prstGeom>
          <a:pattFill prst="solidDmnd">
            <a:fgClr>
              <a:srgbClr val="FF0000"/>
            </a:fgClr>
            <a:bgClr>
              <a:srgbClr val="00B050"/>
            </a:bgClr>
          </a:patt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2/4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286000" y="2513147"/>
            <a:ext cx="4572000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Accuracy vs. Continuous Analysis: 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7067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8" grpId="1" animBg="1"/>
      <p:bldP spid="30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Demand-Driven Dynamic Dataflow Analysis</a:t>
            </a:r>
          </a:p>
          <a:p>
            <a:pPr lvl="1"/>
            <a:endParaRPr lang="en-US" dirty="0" smtClean="0"/>
          </a:p>
          <a:p>
            <a:r>
              <a:rPr lang="en-US" dirty="0"/>
              <a:t>Proposed Solutions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Demand-Driven Data Race Detection</a:t>
            </a:r>
          </a:p>
          <a:p>
            <a:pPr lvl="1"/>
            <a:r>
              <a:rPr lang="en-US" dirty="0"/>
              <a:t>Unlimited Hardware Watchpoints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03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spite of proposed solutions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Plays a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27" name="Picture 3" descr="C:\Users\jlgreathouse\Desktop\Intel_Core2_Core-i7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89" y="1066800"/>
            <a:ext cx="14572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85" y="1066800"/>
            <a:ext cx="1223682" cy="914400"/>
          </a:xfrm>
        </p:spPr>
      </p:pic>
      <p:pic>
        <p:nvPicPr>
          <p:cNvPr id="1029" name="Picture 5" descr="C:\Users\jlgreathouse\Desktop\power7-die_610x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1068334"/>
            <a:ext cx="115483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lgreathouse\Desktop\TILERA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84" y="1066800"/>
            <a:ext cx="12356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lgreathouse\Desktop\Fermi_Die_F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76" y="1066800"/>
            <a:ext cx="9245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038" y="1066800"/>
            <a:ext cx="1206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ntium3_d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6083" y="1066800"/>
            <a:ext cx="872836" cy="9144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 rot="20880000">
            <a:off x="373270" y="3196346"/>
            <a:ext cx="2630303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Hardware Data Race Recording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 rot="720000">
            <a:off x="6218466" y="3208054"/>
            <a:ext cx="2742921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Deterministic Execution/Replay</a:t>
            </a:r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>
          <a:xfrm rot="20880000">
            <a:off x="6005821" y="4731698"/>
            <a:ext cx="295791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Atomicity Violation Detectors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 rot="720000">
            <a:off x="339523" y="4701189"/>
            <a:ext cx="2664422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Bug-Free Memory Models</a:t>
            </a:r>
            <a:endParaRPr lang="en-US" sz="2400" dirty="0"/>
          </a:p>
        </p:txBody>
      </p:sp>
      <p:sp>
        <p:nvSpPr>
          <p:cNvPr id="46" name="Rounded Rectangle 45"/>
          <p:cNvSpPr/>
          <p:nvPr/>
        </p:nvSpPr>
        <p:spPr>
          <a:xfrm>
            <a:off x="3529727" y="2932902"/>
            <a:ext cx="208454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Bulk Memory Commits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19200" y="3966337"/>
            <a:ext cx="6553200" cy="1869744"/>
            <a:chOff x="1447800" y="3966337"/>
            <a:chExt cx="6553200" cy="18697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74" y="3988231"/>
              <a:ext cx="1769326" cy="13715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664" y="3988231"/>
              <a:ext cx="1733136" cy="1371599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3268834" y="4419600"/>
              <a:ext cx="2965680" cy="1143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TRANSACTIONAL</a:t>
              </a:r>
            </a:p>
            <a:p>
              <a:pPr algn="ctr"/>
              <a:r>
                <a:rPr lang="en-US" sz="2400" b="1" dirty="0" smtClean="0"/>
                <a:t>MEMORY</a:t>
              </a:r>
              <a:endParaRPr lang="en-US" sz="2400" b="1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435" y="3966337"/>
              <a:ext cx="1800477" cy="704949"/>
            </a:xfrm>
            <a:prstGeom prst="rect">
              <a:avLst/>
            </a:prstGeom>
          </p:spPr>
        </p:pic>
        <p:pic>
          <p:nvPicPr>
            <p:cNvPr id="44" name="Picture 2" descr="C:\Users\jlgreathouse\AppData\Local\Microsoft\Windows\Temporary Internet Files\Content.IE5\2QPCT3YO\MC900055224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837" y="4464481"/>
              <a:ext cx="157316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C:\Users\jlgreathouse\AppData\Local\Microsoft\Windows\Temporary Internet Files\Content.IE5\QZ2QA16U\MC900354221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64481"/>
              <a:ext cx="162991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Vertical Scroll 23"/>
          <p:cNvSpPr/>
          <p:nvPr/>
        </p:nvSpPr>
        <p:spPr>
          <a:xfrm>
            <a:off x="5181600" y="5230208"/>
            <a:ext cx="1051560" cy="914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IBM BG/Q</a:t>
            </a:r>
            <a:endParaRPr lang="en-US" b="1" dirty="0"/>
          </a:p>
        </p:txBody>
      </p:sp>
      <p:sp>
        <p:nvSpPr>
          <p:cNvPr id="25" name="Vertical Scroll 24"/>
          <p:cNvSpPr/>
          <p:nvPr/>
        </p:nvSpPr>
        <p:spPr>
          <a:xfrm flipH="1">
            <a:off x="2880360" y="5228149"/>
            <a:ext cx="1005840" cy="914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AMD ASF?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48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26" grpId="0" animBg="1"/>
      <p:bldP spid="46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Watchpoints Globally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Byte/Word Accurate and Per-Thread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5" name="Down Arrow 4"/>
          <p:cNvSpPr/>
          <p:nvPr/>
        </p:nvSpPr>
        <p:spPr>
          <a:xfrm flipV="1">
            <a:off x="1991570" y="2897738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80830" y="1911103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98730" y="1911102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79160" y="1911103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21424" y="1911101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8730" y="1911100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79160" y="1911103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21424" y="1911103"/>
            <a:ext cx="1517900" cy="9866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80830" y="2214683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598730" y="2214686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03524" y="2214682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21424" y="2214685"/>
            <a:ext cx="151790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80830" y="2214680"/>
            <a:ext cx="910740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19254" y="2214681"/>
            <a:ext cx="379476" cy="4933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80830" y="1911103"/>
            <a:ext cx="151790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80830" y="3808474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85020" y="3808473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8860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9157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9515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98730" y="3808474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902920" y="3808473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20650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0947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13050" y="3808475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203524" y="3808471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507714" y="3808470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81129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11426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41784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721424" y="3808471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025614" y="3808470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2919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63216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935744" y="3808472"/>
            <a:ext cx="303580" cy="9866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080830" y="3808468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385020" y="3808467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8860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99157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9515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98730" y="3808468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902920" y="3808467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20650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50947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813050" y="3808469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203524" y="3808465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507714" y="3808464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81129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11426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41784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721424" y="3808465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025614" y="3808464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32919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63216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935744" y="3808466"/>
            <a:ext cx="303580" cy="98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flipV="1">
            <a:off x="2010678" y="4795110"/>
            <a:ext cx="227685" cy="6830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Watchpoint-Based Software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Taint Analysis</a:t>
            </a:r>
          </a:p>
          <a:p>
            <a:pPr lvl="3"/>
            <a:endParaRPr lang="en-US" dirty="0" smtClean="0"/>
          </a:p>
          <a:p>
            <a:r>
              <a:rPr lang="en-US" sz="2800" dirty="0" smtClean="0"/>
              <a:t>Data Race Detection</a:t>
            </a:r>
          </a:p>
          <a:p>
            <a:pPr lvl="3"/>
            <a:endParaRPr lang="en-US" dirty="0"/>
          </a:p>
          <a:p>
            <a:r>
              <a:rPr lang="en-US" sz="2800" dirty="0" smtClean="0"/>
              <a:t>Deterministic Execution</a:t>
            </a:r>
          </a:p>
          <a:p>
            <a:pPr lvl="3"/>
            <a:endParaRPr lang="en-US" dirty="0"/>
          </a:p>
          <a:p>
            <a:r>
              <a:rPr lang="en-US" sz="2800" dirty="0" smtClean="0"/>
              <a:t>Canary-Based Bounds Checking</a:t>
            </a:r>
          </a:p>
          <a:p>
            <a:pPr lvl="3"/>
            <a:endParaRPr lang="en-US" dirty="0"/>
          </a:p>
          <a:p>
            <a:r>
              <a:rPr lang="en-US" sz="2800" dirty="0" smtClean="0"/>
              <a:t>Speculative Program Optimization</a:t>
            </a:r>
          </a:p>
          <a:p>
            <a:pPr lvl="3"/>
            <a:endParaRPr lang="en-US" dirty="0" smtClean="0"/>
          </a:p>
          <a:p>
            <a:r>
              <a:rPr lang="en-US" sz="2800" dirty="0" smtClean="0"/>
              <a:t>Hybrid Transactional Memory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00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analyses require watchpoint ranges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Better stored as base + length</a:t>
            </a:r>
            <a:endParaRPr lang="en-US" dirty="0"/>
          </a:p>
          <a:p>
            <a:r>
              <a:rPr lang="en-US" dirty="0" smtClean="0"/>
              <a:t>Some need large # of small watchpoints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Better stored as bitmaps</a:t>
            </a:r>
          </a:p>
          <a:p>
            <a:r>
              <a:rPr lang="en-US" dirty="0" smtClean="0"/>
              <a:t>Need a large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9565" y="1683415"/>
            <a:ext cx="7772400" cy="987552"/>
            <a:chOff x="549565" y="1835205"/>
            <a:chExt cx="7772400" cy="987552"/>
          </a:xfrm>
        </p:grpSpPr>
        <p:sp>
          <p:nvSpPr>
            <p:cNvPr id="5" name="Rounded Rectangle 4"/>
            <p:cNvSpPr/>
            <p:nvPr/>
          </p:nvSpPr>
          <p:spPr>
            <a:xfrm>
              <a:off x="549565" y="1835205"/>
              <a:ext cx="7772400" cy="9875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9565" y="1835205"/>
              <a:ext cx="258043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79160" y="1835205"/>
              <a:ext cx="3142805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9565" y="3805728"/>
            <a:ext cx="7772400" cy="989382"/>
            <a:chOff x="549565" y="3275380"/>
            <a:chExt cx="7772400" cy="989382"/>
          </a:xfrm>
        </p:grpSpPr>
        <p:sp>
          <p:nvSpPr>
            <p:cNvPr id="10" name="Rounded Rectangle 9"/>
            <p:cNvSpPr/>
            <p:nvPr/>
          </p:nvSpPr>
          <p:spPr>
            <a:xfrm>
              <a:off x="549565" y="3277210"/>
              <a:ext cx="7772400" cy="9875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5460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36641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53063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57253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68434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84856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489046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00227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649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20839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732020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48442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352632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663813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980235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84425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595606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912028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216218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527399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843821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148011" y="327721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59192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775614" y="3276295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079194" y="3275380"/>
              <a:ext cx="151790" cy="9875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6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Watchpoints in Main Memory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Cache watchpoints on-chip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34" y="1695450"/>
            <a:ext cx="1594921" cy="15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5" y="3760089"/>
            <a:ext cx="7909058" cy="23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Demand-Driven Taint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6939"/>
              </p:ext>
            </p:extLst>
          </p:nvPr>
        </p:nvGraphicFramePr>
        <p:xfrm>
          <a:off x="170090" y="1379835"/>
          <a:ext cx="8727925" cy="447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8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Watchpoint-Based Data Race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86348"/>
              </p:ext>
            </p:extLst>
          </p:nvPr>
        </p:nvGraphicFramePr>
        <p:xfrm>
          <a:off x="0" y="1683415"/>
          <a:ext cx="404073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001597"/>
              </p:ext>
            </p:extLst>
          </p:nvPr>
        </p:nvGraphicFramePr>
        <p:xfrm>
          <a:off x="3737155" y="1683415"/>
          <a:ext cx="523344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9040" y="1321557"/>
            <a:ext cx="297789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4315" y="1321556"/>
            <a:ext cx="45720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41483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Watchpoint Deterministic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09914"/>
              </p:ext>
            </p:extLst>
          </p:nvPr>
        </p:nvGraphicFramePr>
        <p:xfrm>
          <a:off x="0" y="1783221"/>
          <a:ext cx="3737155" cy="354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13312"/>
              </p:ext>
            </p:extLst>
          </p:nvPr>
        </p:nvGraphicFramePr>
        <p:xfrm>
          <a:off x="3777064" y="1783221"/>
          <a:ext cx="5366936" cy="340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9040" y="1321557"/>
            <a:ext cx="297789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4315" y="1321556"/>
            <a:ext cx="45720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SPEC OMP2001</a:t>
            </a:r>
          </a:p>
        </p:txBody>
      </p:sp>
    </p:spTree>
    <p:extLst>
      <p:ext uri="{BB962C8B-B14F-4D97-AF65-F5344CB8AC3E}">
        <p14:creationId xmlns:p14="http://schemas.microsoft.com/office/powerpoint/2010/main" val="37133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Modern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455730"/>
            <a:ext cx="6400800" cy="52322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kern="1200" dirty="0">
                <a:latin typeface="Arial" charset="0"/>
              </a:rPr>
              <a:t>Nov. 2010 </a:t>
            </a:r>
            <a:r>
              <a:rPr lang="en-US" sz="2800" kern="1200" dirty="0" err="1">
                <a:latin typeface="Arial" charset="0"/>
              </a:rPr>
              <a:t>OpenSSL</a:t>
            </a:r>
            <a:r>
              <a:rPr lang="en-US" sz="2800" kern="1200" dirty="0">
                <a:latin typeface="Arial" charset="0"/>
              </a:rPr>
              <a:t> </a:t>
            </a:r>
            <a:r>
              <a:rPr lang="en-US" sz="2800" kern="1200" dirty="0" smtClean="0">
                <a:latin typeface="Arial" charset="0"/>
              </a:rPr>
              <a:t>Security </a:t>
            </a:r>
            <a:r>
              <a:rPr lang="en-US" sz="2800" kern="1200" dirty="0">
                <a:latin typeface="Arial" charset="0"/>
              </a:rPr>
              <a:t>Flaw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7951" y="2372068"/>
            <a:ext cx="4519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if(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 == NULL) {</a:t>
            </a:r>
          </a:p>
          <a:p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thread_local</a:t>
            </a:r>
            <a:r>
              <a:rPr lang="en-US" sz="2800" dirty="0" smtClean="0">
                <a:latin typeface="+mn-lt"/>
              </a:rPr>
              <a:t>-&gt;</a:t>
            </a:r>
            <a:r>
              <a:rPr lang="en-US" sz="2800" dirty="0" err="1" smtClean="0">
                <a:latin typeface="+mn-lt"/>
              </a:rPr>
              <a:t>mylen</a:t>
            </a:r>
            <a:r>
              <a:rPr lang="en-US" sz="2800" dirty="0" smtClean="0">
                <a:latin typeface="+mn-lt"/>
              </a:rPr>
              <a:t>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malloc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memcpy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, data,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90575"/>
            <a:ext cx="5481861" cy="364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3" y="1996728"/>
            <a:ext cx="4114056" cy="2736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40" y="1986995"/>
            <a:ext cx="4114056" cy="27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10" grpId="0"/>
      <p:bldP spid="11" grpId="0"/>
      <p:bldP spid="12" grpId="0"/>
      <p:bldP spid="13" grpId="0"/>
      <p:bldP spid="9" grpId="0" build="p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Modern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2039112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memcpy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, data2, len2)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81600" y="5130775"/>
            <a:ext cx="114300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56547" y="5189732"/>
            <a:ext cx="1143000" cy="538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108960" y="5130774"/>
            <a:ext cx="100584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56547" y="5222214"/>
            <a:ext cx="1143000" cy="8737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56547" y="5181600"/>
            <a:ext cx="1143000" cy="5410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LEAKED</a:t>
            </a:r>
            <a:endParaRPr lang="en-US" sz="1700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548599" y="1621177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244367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len2=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96840" y="2843784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en-US" sz="2000" dirty="0" err="1" smtClean="0">
                <a:solidFill>
                  <a:schemeClr val="tx1"/>
                </a:solidFill>
              </a:rPr>
              <a:t>malloc</a:t>
            </a:r>
            <a:r>
              <a:rPr lang="en-US" sz="2000" dirty="0" smtClean="0">
                <a:solidFill>
                  <a:schemeClr val="tx1"/>
                </a:solidFill>
              </a:rPr>
              <a:t>(len2);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9200" y="344951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7840" y="3849624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4251960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7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  <p:bldP spid="17" grpId="0" animBg="1"/>
      <p:bldP spid="18" grpId="0" animBg="1"/>
      <p:bldP spid="18" grpId="1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9" grpId="0" animBg="1"/>
      <p:bldP spid="46" grpId="0"/>
      <p:bldP spid="47" grpId="0" animBg="1"/>
      <p:bldP spid="32" grpId="0" animBg="1"/>
      <p:bldP spid="4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Software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00200"/>
          </a:xfrm>
        </p:spPr>
        <p:txBody>
          <a:bodyPr/>
          <a:lstStyle/>
          <a:p>
            <a:r>
              <a:rPr lang="en-US" dirty="0" smtClean="0"/>
              <a:t>Analyze the program as it runs</a:t>
            </a:r>
          </a:p>
          <a:p>
            <a:pPr lvl="1">
              <a:buClr>
                <a:srgbClr val="00B050"/>
              </a:buClr>
              <a:buSzPct val="80000"/>
              <a:buFont typeface="Arial" pitchFamily="34" charset="0"/>
              <a:buChar char="+"/>
            </a:pPr>
            <a:r>
              <a:rPr lang="en-US" dirty="0" smtClean="0"/>
              <a:t>System state, find errors on any executed path</a:t>
            </a:r>
          </a:p>
          <a:p>
            <a:pPr lvl="1"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LARGE runtime overheads, only test one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81000" y="2971800"/>
            <a:ext cx="2155126" cy="2319754"/>
            <a:chOff x="381000" y="2971800"/>
            <a:chExt cx="2155126" cy="2319754"/>
          </a:xfrm>
        </p:grpSpPr>
        <p:pic>
          <p:nvPicPr>
            <p:cNvPr id="10" name="Picture 20" descr="C:\Users\Joe\AppData\Local\Microsoft\Windows\Temporary Internet Files\Content.IE5\0XJQFR4A\MCj0129886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971800"/>
              <a:ext cx="2155126" cy="226076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85800" y="4953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Developer</a:t>
              </a:r>
              <a:endParaRPr lang="en-US" dirty="0">
                <a:latin typeface="Arial Black" pitchFamily="34" charset="0"/>
              </a:endParaRPr>
            </a:p>
          </p:txBody>
        </p:sp>
      </p:grpSp>
      <p:pic>
        <p:nvPicPr>
          <p:cNvPr id="20" name="Picture 22" descr="C:\Users\Joe\AppData\Local\Microsoft\Windows\Temporary Internet Files\Content.IE5\L7A2IK3N\MCj0433858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327" y="4876800"/>
            <a:ext cx="871673" cy="91440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5181600" y="3606225"/>
            <a:ext cx="1752600" cy="1499175"/>
            <a:chOff x="4268094" y="3738536"/>
            <a:chExt cx="1353804" cy="1499175"/>
          </a:xfrm>
        </p:grpSpPr>
        <p:sp>
          <p:nvSpPr>
            <p:cNvPr id="39" name="TextBox 38"/>
            <p:cNvSpPr txBox="1"/>
            <p:nvPr/>
          </p:nvSpPr>
          <p:spPr>
            <a:xfrm>
              <a:off x="4268094" y="4652936"/>
              <a:ext cx="1353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Instrumented Program</a:t>
              </a:r>
              <a:endParaRPr lang="en-US" sz="1600" dirty="0">
                <a:latin typeface="Arial Black" pitchFamily="34" charset="0"/>
              </a:endParaRPr>
            </a:p>
          </p:txBody>
        </p:sp>
        <p:pic>
          <p:nvPicPr>
            <p:cNvPr id="40" name="Picture 31" descr="C:\Users\Joe\AppData\Local\Microsoft\Windows\Temporary Internet Files\Content.IE5\L7A2IK3N\MPj0396121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1260" y="3738536"/>
              <a:ext cx="647471" cy="951139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6758305" y="3352800"/>
            <a:ext cx="2080895" cy="2126397"/>
            <a:chOff x="6553200" y="3352800"/>
            <a:chExt cx="1828800" cy="2126397"/>
          </a:xfrm>
        </p:grpSpPr>
        <p:pic>
          <p:nvPicPr>
            <p:cNvPr id="11" name="Picture 19" descr="C:\Users\Joe\AppData\Local\Microsoft\Windows\Temporary Internet Files\Content.IE5\0XJQFR4A\MCj04348450000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3352800"/>
              <a:ext cx="1273744" cy="1336178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553200" y="46482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In-House</a:t>
              </a:r>
            </a:p>
            <a:p>
              <a:pPr algn="ctr"/>
              <a:r>
                <a:rPr lang="en-US" sz="1600" dirty="0" smtClean="0">
                  <a:latin typeface="Arial Black" pitchFamily="34" charset="0"/>
                </a:rPr>
                <a:t>Test Machine(s)</a:t>
              </a:r>
              <a:endParaRPr lang="en-US" sz="1600" dirty="0">
                <a:latin typeface="Arial Black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62400" y="57912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LONG run time</a:t>
            </a:r>
            <a:endParaRPr lang="en-US" dirty="0">
              <a:latin typeface="Arial Black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867400" y="4495800"/>
            <a:ext cx="1298448" cy="1499616"/>
            <a:chOff x="5486400" y="2514600"/>
            <a:chExt cx="1828800" cy="2108775"/>
          </a:xfrm>
        </p:grpSpPr>
        <p:sp>
          <p:nvSpPr>
            <p:cNvPr id="48" name="TextBox 47"/>
            <p:cNvSpPr txBox="1"/>
            <p:nvPr/>
          </p:nvSpPr>
          <p:spPr>
            <a:xfrm>
              <a:off x="5486400" y="40386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Analysis Results</a:t>
              </a:r>
              <a:endParaRPr lang="en-US" dirty="0">
                <a:latin typeface="Arial Black" pitchFamily="34" charset="0"/>
              </a:endParaRPr>
            </a:p>
          </p:txBody>
        </p:sp>
        <p:grpSp>
          <p:nvGrpSpPr>
            <p:cNvPr id="49" name="Group 13"/>
            <p:cNvGrpSpPr/>
            <p:nvPr/>
          </p:nvGrpSpPr>
          <p:grpSpPr>
            <a:xfrm>
              <a:off x="5486400" y="2514600"/>
              <a:ext cx="1828800" cy="1635125"/>
              <a:chOff x="3651250" y="2611437"/>
              <a:chExt cx="1841500" cy="1635125"/>
            </a:xfrm>
          </p:grpSpPr>
          <p:pic>
            <p:nvPicPr>
              <p:cNvPr id="50" name="Picture 4" descr="C:\Users\Joe\AppData\Local\Microsoft\Windows\Temporary Internet Files\Content.IE5\76OEA6WG\MCj04247980000[1].wm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51250" y="2611437"/>
                <a:ext cx="1841500" cy="1635125"/>
              </a:xfrm>
              <a:prstGeom prst="rect">
                <a:avLst/>
              </a:prstGeom>
              <a:noFill/>
            </p:spPr>
          </p:pic>
          <p:pic>
            <p:nvPicPr>
              <p:cNvPr id="51" name="Picture 26" descr="C:\Users\Joe\AppData\Local\Microsoft\Windows\Temporary Internet Files\Content.IE5\URLUNLMX\MCj04325370000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0715430" flipH="1">
                <a:off x="4552168" y="3456518"/>
                <a:ext cx="725184" cy="482021"/>
              </a:xfrm>
              <a:prstGeom prst="rect">
                <a:avLst/>
              </a:prstGeom>
              <a:noFill/>
            </p:spPr>
          </p:pic>
          <p:pic>
            <p:nvPicPr>
              <p:cNvPr id="52" name="Picture 51" descr="C:\Users\Joe\AppData\Local\Microsoft\Windows\Temporary Internet Files\Content.IE5\0XJQFR4A\MCj04039650000[1]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20930708">
                <a:off x="3850333" y="3114267"/>
                <a:ext cx="732769" cy="48850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3810000" y="2667000"/>
            <a:ext cx="2057400" cy="1905000"/>
            <a:chOff x="3886200" y="2667000"/>
            <a:chExt cx="2057400" cy="1905000"/>
          </a:xfrm>
        </p:grpSpPr>
        <p:sp>
          <p:nvSpPr>
            <p:cNvPr id="13" name="TextBox 12"/>
            <p:cNvSpPr txBox="1"/>
            <p:nvPr/>
          </p:nvSpPr>
          <p:spPr>
            <a:xfrm>
              <a:off x="3886200" y="26670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Analysis Instrumentation</a:t>
              </a:r>
              <a:endParaRPr lang="en-US" sz="1600" dirty="0">
                <a:latin typeface="Arial Black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267200" y="3200400"/>
              <a:ext cx="1371600" cy="1371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grind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3400" y="3200400"/>
              <a:ext cx="1165861" cy="13716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286000" y="3505200"/>
            <a:ext cx="1219200" cy="1122277"/>
            <a:chOff x="4503539" y="4119536"/>
            <a:chExt cx="941777" cy="1122277"/>
          </a:xfrm>
        </p:grpSpPr>
        <p:sp>
          <p:nvSpPr>
            <p:cNvPr id="14" name="TextBox 13"/>
            <p:cNvSpPr txBox="1"/>
            <p:nvPr/>
          </p:nvSpPr>
          <p:spPr>
            <a:xfrm>
              <a:off x="4503539" y="4657038"/>
              <a:ext cx="941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Program</a:t>
              </a:r>
              <a:endParaRPr lang="en-US" sz="1600" dirty="0">
                <a:latin typeface="Arial Black" pitchFamily="34" charset="0"/>
              </a:endParaRPr>
            </a:p>
          </p:txBody>
        </p:sp>
        <p:pic>
          <p:nvPicPr>
            <p:cNvPr id="28" name="Picture 31" descr="C:\Users\Joe\AppData\Local\Microsoft\Windows\Temporary Internet Files\Content.IE5\L7A2IK3N\MPj0396121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9980" y="4119536"/>
              <a:ext cx="396276" cy="5821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058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32 -0.05602 C 0.12292 -0.05417 0.10451 -0.05209 0.08108 -0.04283 C 0.05746 -0.03357 0.02899 -0.01713 1.38889E-6 4.07407E-6 " pathEditMode="relative" rAng="8303580" ptsTypes="aaA">
                                      <p:cBhvr>
                                        <p:cTn id="6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25926E-6 C 0.03889 -0.01204 0.07796 -0.02408 0.10973 -0.02871 C 0.1415 -0.03334 0.16615 -0.03056 0.19098 -0.02778 " pathEditMode="relative" ptsTypes="aaA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6199E-6 C -0.05 0.03216 -0.09982 0.06454 -0.16875 0.06362 C -0.2375 0.06269 -0.32517 0.02823 -0.41267 -0.00601 " pathEditMode="relative" rAng="0" ptsTypes="aaA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0" y="1066800"/>
            <a:ext cx="4038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3"/>
            <a:endParaRPr lang="en-US" dirty="0" smtClean="0"/>
          </a:p>
          <a:p>
            <a:r>
              <a:rPr lang="en-US" dirty="0" smtClean="0"/>
              <a:t>Taint Analysis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e.g.TaintCheck</a:t>
            </a:r>
            <a:r>
              <a:rPr lang="en-US" sz="2400" dirty="0" smtClean="0"/>
              <a:t>)</a:t>
            </a:r>
            <a:endParaRPr lang="en-US" sz="2400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Dynamic Bounds Checking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5064125"/>
          </a:xfrm>
        </p:spPr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Data Race Detection</a:t>
            </a:r>
            <a:br>
              <a:rPr lang="en-US" dirty="0" smtClean="0"/>
            </a:br>
            <a:r>
              <a:rPr lang="en-US" sz="2400" dirty="0" smtClean="0"/>
              <a:t>(e.g. Inspector XE)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Memory Checking</a:t>
            </a:r>
            <a:br>
              <a:rPr lang="en-US" dirty="0" smtClean="0"/>
            </a:br>
            <a:r>
              <a:rPr lang="en-US" sz="2400" dirty="0" smtClean="0"/>
              <a:t>(e.g. </a:t>
            </a:r>
            <a:r>
              <a:rPr lang="en-US" sz="2400" dirty="0" err="1" smtClean="0"/>
              <a:t>MemCheck</a:t>
            </a:r>
            <a:r>
              <a:rPr lang="en-US" sz="2400" dirty="0" smtClean="0"/>
              <a:t>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Overheads: How Large?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9738" y="2362200"/>
            <a:ext cx="2176272" cy="70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 b="1" u="none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2</a:t>
            </a:r>
            <a:r>
              <a:rPr lang="en-US" dirty="0" smtClean="0"/>
              <a:t>-200x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6898" y="4087224"/>
            <a:ext cx="19019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 b="1" u="none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 smtClean="0"/>
              <a:t>10-80x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087224"/>
            <a:ext cx="2103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5-50x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83221"/>
            <a:ext cx="2103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2-300x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475022" y="4740947"/>
            <a:ext cx="4114800" cy="9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0044" y="5308488"/>
            <a:ext cx="2103120" cy="70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10-200x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use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Race Detection: HARD, CORD, etc.</a:t>
            </a:r>
          </a:p>
          <a:p>
            <a:r>
              <a:rPr lang="en-US" dirty="0" smtClean="0"/>
              <a:t>Taint Analysis: </a:t>
            </a:r>
            <a:r>
              <a:rPr lang="en-US" dirty="0" err="1" smtClean="0"/>
              <a:t>Raksha</a:t>
            </a:r>
            <a:r>
              <a:rPr lang="en-US" dirty="0" smtClean="0"/>
              <a:t>, </a:t>
            </a:r>
            <a:r>
              <a:rPr lang="en-US" dirty="0" err="1" smtClean="0"/>
              <a:t>FlexiTaint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Bounds Checking: </a:t>
            </a:r>
            <a:r>
              <a:rPr lang="en-US" dirty="0" err="1" smtClean="0"/>
              <a:t>HardBound</a:t>
            </a:r>
            <a:endParaRPr lang="en-US" dirty="0"/>
          </a:p>
          <a:p>
            <a:endParaRPr lang="en-US" dirty="0" smtClean="0"/>
          </a:p>
          <a:p>
            <a:pPr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None Currently Exist; Bugs Are Here Now</a:t>
            </a:r>
          </a:p>
          <a:p>
            <a:pPr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Single-Use Specialization</a:t>
            </a:r>
          </a:p>
          <a:p>
            <a:pPr lvl="1"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Won’t be built due to HW, power, verification costs</a:t>
            </a:r>
          </a:p>
          <a:p>
            <a:pPr lvl="1">
              <a:buClr>
                <a:srgbClr val="FF0000"/>
              </a:buClr>
              <a:buSzPct val="80000"/>
              <a:buFont typeface="Arial" pitchFamily="34" charset="0"/>
              <a:buChar char="–"/>
            </a:pPr>
            <a:r>
              <a:rPr lang="en-US" dirty="0" smtClean="0"/>
              <a:t>Unchangeable algorithms locked in HW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Accelerate SW Analyses Using Existing HW</a:t>
            </a:r>
          </a:p>
          <a:p>
            <a:endParaRPr lang="en-US" dirty="0" smtClean="0"/>
          </a:p>
          <a:p>
            <a:r>
              <a:rPr lang="en-US" dirty="0" smtClean="0"/>
              <a:t>Run Tests </a:t>
            </a:r>
            <a:r>
              <a:rPr lang="en-US" b="1" dirty="0" smtClean="0"/>
              <a:t>On Demand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W</a:t>
            </a:r>
            <a:r>
              <a:rPr lang="en-US" dirty="0" smtClean="0"/>
              <a:t>hen Needed</a:t>
            </a:r>
          </a:p>
          <a:p>
            <a:endParaRPr lang="en-US" b="1" dirty="0" smtClean="0"/>
          </a:p>
          <a:p>
            <a:r>
              <a:rPr lang="en-US" dirty="0" smtClean="0"/>
              <a:t>Explore Future </a:t>
            </a:r>
            <a:r>
              <a:rPr lang="en-US" b="1" dirty="0" smtClean="0"/>
              <a:t>Generic HW Additions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7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ich">
  <a:themeElements>
    <a:clrScheme name="UMich">
      <a:dk1>
        <a:srgbClr val="000000"/>
      </a:dk1>
      <a:lt1>
        <a:srgbClr val="FFFFFF"/>
      </a:lt1>
      <a:dk2>
        <a:srgbClr val="000099"/>
      </a:dk2>
      <a:lt2>
        <a:srgbClr val="5F5F5F"/>
      </a:lt2>
      <a:accent1>
        <a:srgbClr val="CC99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CAAA"/>
      </a:accent5>
      <a:accent6>
        <a:srgbClr val="00008A"/>
      </a:accent6>
      <a:hlink>
        <a:srgbClr val="996600"/>
      </a:hlink>
      <a:folHlink>
        <a:srgbClr val="AFBF39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600" dirty="0" smtClean="0"/>
        </a:defPPr>
      </a:lstStyle>
    </a:tx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Umich</Template>
  <TotalTime>37505</TotalTime>
  <Words>1125</Words>
  <Application>Microsoft Office PowerPoint</Application>
  <PresentationFormat>On-screen Show (4:3)</PresentationFormat>
  <Paragraphs>445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Umich</vt:lpstr>
      <vt:lpstr>On-Demand Dynamic Software Analysis</vt:lpstr>
      <vt:lpstr>Software Errors Abound</vt:lpstr>
      <vt:lpstr>Hardware Plays a Role</vt:lpstr>
      <vt:lpstr>Example of a Modern Bug</vt:lpstr>
      <vt:lpstr>Example of a Modern Bug</vt:lpstr>
      <vt:lpstr>Dynamic Software Analysis</vt:lpstr>
      <vt:lpstr>Runtime Overheads: How Large?</vt:lpstr>
      <vt:lpstr>Could use Hardware</vt:lpstr>
      <vt:lpstr>Goals of this Talk</vt:lpstr>
      <vt:lpstr>Outline</vt:lpstr>
      <vt:lpstr>Example Dynamic Dataflow Analysis</vt:lpstr>
      <vt:lpstr>Demand-Driven Dataflow Analysis</vt:lpstr>
      <vt:lpstr>Finding Meta-Data</vt:lpstr>
      <vt:lpstr>Results by Ho et al.</vt:lpstr>
      <vt:lpstr>Outline</vt:lpstr>
      <vt:lpstr>Software Data Race Detection</vt:lpstr>
      <vt:lpstr>Data Race Detection</vt:lpstr>
      <vt:lpstr>SW Race Detection is Slow</vt:lpstr>
      <vt:lpstr>Inter-thread Sharing is What’s Important</vt:lpstr>
      <vt:lpstr>Very Little Inter-Thread Sharing</vt:lpstr>
      <vt:lpstr>Use Demand-Driven Analysis!</vt:lpstr>
      <vt:lpstr>Finding Inter-thread Sharing</vt:lpstr>
      <vt:lpstr>Hardware Sharing Detector</vt:lpstr>
      <vt:lpstr>Potential Accuracy &amp; Perf. Problems</vt:lpstr>
      <vt:lpstr>On-Demand Analysis on Real HW</vt:lpstr>
      <vt:lpstr>Performance Difference</vt:lpstr>
      <vt:lpstr>Performance Increases</vt:lpstr>
      <vt:lpstr>Demand-Driven Analysis Accuracy</vt:lpstr>
      <vt:lpstr>Outline</vt:lpstr>
      <vt:lpstr>Watchpoints Globally Useful</vt:lpstr>
      <vt:lpstr>Watchpoint-Based Software Analyses</vt:lpstr>
      <vt:lpstr>Challenges</vt:lpstr>
      <vt:lpstr>The Best of Both Worlds</vt:lpstr>
      <vt:lpstr>Demand-Driven Taint Analysis</vt:lpstr>
      <vt:lpstr>Watchpoint-Based Data Race Detection</vt:lpstr>
      <vt:lpstr>Watchpoint Deterministic Execution</vt:lpstr>
      <vt:lpstr>BACKUP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On-Demand Dynamic Software Analysis</dc:title>
  <dc:creator>Joseph L. Greathouse</dc:creator>
  <cp:lastModifiedBy>Joseph L. Greathouse</cp:lastModifiedBy>
  <cp:revision>369</cp:revision>
  <dcterms:created xsi:type="dcterms:W3CDTF">2011-05-12T21:19:48Z</dcterms:created>
  <dcterms:modified xsi:type="dcterms:W3CDTF">2011-12-22T07:27:31Z</dcterms:modified>
</cp:coreProperties>
</file>