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9" r:id="rId2"/>
    <p:sldMasterId id="2147483952" r:id="rId3"/>
  </p:sldMasterIdLst>
  <p:notesMasterIdLst>
    <p:notesMasterId r:id="rId42"/>
  </p:notesMasterIdLst>
  <p:sldIdLst>
    <p:sldId id="316" r:id="rId4"/>
    <p:sldId id="334" r:id="rId5"/>
    <p:sldId id="296" r:id="rId6"/>
    <p:sldId id="267" r:id="rId7"/>
    <p:sldId id="268" r:id="rId8"/>
    <p:sldId id="327" r:id="rId9"/>
    <p:sldId id="333" r:id="rId10"/>
    <p:sldId id="332" r:id="rId11"/>
    <p:sldId id="298" r:id="rId12"/>
    <p:sldId id="297" r:id="rId13"/>
    <p:sldId id="271" r:id="rId14"/>
    <p:sldId id="335" r:id="rId15"/>
    <p:sldId id="272" r:id="rId16"/>
    <p:sldId id="275" r:id="rId17"/>
    <p:sldId id="274" r:id="rId18"/>
    <p:sldId id="304" r:id="rId19"/>
    <p:sldId id="300" r:id="rId20"/>
    <p:sldId id="276" r:id="rId21"/>
    <p:sldId id="309" r:id="rId22"/>
    <p:sldId id="313" r:id="rId23"/>
    <p:sldId id="307" r:id="rId24"/>
    <p:sldId id="278" r:id="rId25"/>
    <p:sldId id="301" r:id="rId26"/>
    <p:sldId id="280" r:id="rId27"/>
    <p:sldId id="303" r:id="rId28"/>
    <p:sldId id="302" r:id="rId29"/>
    <p:sldId id="287" r:id="rId30"/>
    <p:sldId id="328" r:id="rId31"/>
    <p:sldId id="293" r:id="rId32"/>
    <p:sldId id="321" r:id="rId33"/>
    <p:sldId id="322" r:id="rId34"/>
    <p:sldId id="323" r:id="rId35"/>
    <p:sldId id="324" r:id="rId36"/>
    <p:sldId id="325" r:id="rId37"/>
    <p:sldId id="326" r:id="rId38"/>
    <p:sldId id="299" r:id="rId39"/>
    <p:sldId id="331" r:id="rId40"/>
    <p:sldId id="33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69" autoAdjust="0"/>
    <p:restoredTop sz="85727" autoAdjust="0"/>
  </p:normalViewPr>
  <p:slideViewPr>
    <p:cSldViewPr snapToGrid="0">
      <p:cViewPr varScale="1">
        <p:scale>
          <a:sx n="152" d="100"/>
          <a:sy n="152" d="100"/>
        </p:scale>
        <p:origin x="156" y="270"/>
      </p:cViewPr>
      <p:guideLst/>
    </p:cSldViewPr>
  </p:slideViewPr>
  <p:outlineViewPr>
    <p:cViewPr>
      <p:scale>
        <a:sx n="33" d="100"/>
        <a:sy n="33" d="100"/>
      </p:scale>
      <p:origin x="0" y="-6178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117" d="100"/>
          <a:sy n="117" d="100"/>
        </p:scale>
        <p:origin x="267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480B8-88AB-4655-9B05-5B7E5C266DDC}" type="datetimeFigureOut">
              <a:rPr lang="en-US" smtClean="0"/>
              <a:t>5/19/2017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0CB45-330B-4D08-B92B-83297F0A0279}" type="slidenum">
              <a:rPr lang="en-US" smtClean="0"/>
              <a:t>‹#›</a:t>
            </a:fld>
            <a:endParaRPr lang="en-US"/>
          </a:p>
        </p:txBody>
      </p:sp>
    </p:spTree>
    <p:extLst>
      <p:ext uri="{BB962C8B-B14F-4D97-AF65-F5344CB8AC3E}">
        <p14:creationId xmlns:p14="http://schemas.microsoft.com/office/powerpoint/2010/main" val="1704194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94C6F-55E2-409F-A2E4-CFFB0A7928B1}" type="slidenum">
              <a:rPr lang="en-US" smtClean="0"/>
              <a:t>1</a:t>
            </a:fld>
            <a:endParaRPr lang="en-US"/>
          </a:p>
        </p:txBody>
      </p:sp>
    </p:spTree>
    <p:extLst>
      <p:ext uri="{BB962C8B-B14F-4D97-AF65-F5344CB8AC3E}">
        <p14:creationId xmlns:p14="http://schemas.microsoft.com/office/powerpoint/2010/main" val="2319190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clusters</a:t>
            </a:r>
            <a:r>
              <a:rPr lang="en-US" baseline="0" dirty="0"/>
              <a:t>, for each of the CU configurations. It gets a bit complicated to explain. It took me a month to completely understand the details and the purpose of such design. </a:t>
            </a:r>
          </a:p>
          <a:p>
            <a:r>
              <a:rPr lang="en-US" baseline="0" dirty="0"/>
              <a:t>You can refer them to Gene Wu’s paper from HPCA 2015 “</a:t>
            </a:r>
            <a:r>
              <a:rPr lang="en-US" sz="1200" b="0" i="0" kern="1200" dirty="0">
                <a:solidFill>
                  <a:schemeClr val="tx1"/>
                </a:solidFill>
                <a:effectLst/>
                <a:latin typeface="+mn-lt"/>
                <a:ea typeface="+mn-ea"/>
                <a:cs typeface="+mn-cs"/>
              </a:rPr>
              <a:t>GPGPU Performance and Power Estimation Using Machine Learning”</a:t>
            </a:r>
          </a:p>
        </p:txBody>
      </p:sp>
      <p:sp>
        <p:nvSpPr>
          <p:cNvPr id="4" name="Slide Number Placeholder 3"/>
          <p:cNvSpPr>
            <a:spLocks noGrp="1"/>
          </p:cNvSpPr>
          <p:nvPr>
            <p:ph type="sldNum" sz="quarter" idx="10"/>
          </p:nvPr>
        </p:nvSpPr>
        <p:spPr/>
        <p:txBody>
          <a:bodyPr/>
          <a:lstStyle/>
          <a:p>
            <a:fld id="{BC60CB45-330B-4D08-B92B-83297F0A0279}" type="slidenum">
              <a:rPr lang="en-US" smtClean="0"/>
              <a:t>10</a:t>
            </a:fld>
            <a:endParaRPr lang="en-US"/>
          </a:p>
        </p:txBody>
      </p:sp>
    </p:spTree>
    <p:extLst>
      <p:ext uri="{BB962C8B-B14F-4D97-AF65-F5344CB8AC3E}">
        <p14:creationId xmlns:p14="http://schemas.microsoft.com/office/powerpoint/2010/main" val="1409636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BC60CB45-330B-4D08-B92B-83297F0A0279}" type="slidenum">
              <a:rPr lang="en-US" smtClean="0"/>
              <a:t>11</a:t>
            </a:fld>
            <a:endParaRPr lang="en-US"/>
          </a:p>
        </p:txBody>
      </p:sp>
    </p:spTree>
    <p:extLst>
      <p:ext uri="{BB962C8B-B14F-4D97-AF65-F5344CB8AC3E}">
        <p14:creationId xmlns:p14="http://schemas.microsoft.com/office/powerpoint/2010/main" val="103059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Max.Dyn.P</a:t>
            </a:r>
            <a:r>
              <a:rPr lang="en-US" dirty="0"/>
              <a:t> </a:t>
            </a:r>
            <a:r>
              <a:rPr lang="en-US" dirty="0" err="1"/>
              <a:t>hawaii</a:t>
            </a:r>
            <a:r>
              <a:rPr lang="en-US" baseline="0" dirty="0"/>
              <a:t> = maximum dynamic power consumed by a standalone high-end GPU. Something known we can measure and then scale. For Hawaii that</a:t>
            </a:r>
            <a:r>
              <a:rPr lang="mr-IN" baseline="0" dirty="0"/>
              <a:t>’</a:t>
            </a:r>
            <a:r>
              <a:rPr lang="en-US" baseline="0" dirty="0"/>
              <a:t>s 125W.</a:t>
            </a:r>
          </a:p>
          <a:p>
            <a:r>
              <a:rPr lang="en-US" baseline="0" dirty="0"/>
              <a:t>So we start with 125 W and scale it using these 5 factors.</a:t>
            </a:r>
          </a:p>
          <a:p>
            <a:r>
              <a:rPr lang="en-US" baseline="0" dirty="0"/>
              <a:t>CU target = target number of CUs (say 192 CUs); CU base = Hawaii total CUs: 44 </a:t>
            </a:r>
          </a:p>
          <a:p>
            <a:r>
              <a:rPr lang="en-US" baseline="0" dirty="0"/>
              <a:t>f target = target frequency (say 800 MHz); f base = </a:t>
            </a:r>
            <a:r>
              <a:rPr lang="en-US" baseline="0" dirty="0" err="1"/>
              <a:t>Hawai</a:t>
            </a:r>
            <a:r>
              <a:rPr lang="en-US" baseline="0" dirty="0"/>
              <a:t> frequency: 1000MHz</a:t>
            </a:r>
          </a:p>
          <a:p>
            <a:r>
              <a:rPr lang="en-US" baseline="0" dirty="0"/>
              <a:t>V target = target Voltage (say 0.8 V), this will depend on the V/f curve; V base = Hawaii voltage at 1GHz (1.2 V)</a:t>
            </a:r>
          </a:p>
          <a:p>
            <a:r>
              <a:rPr lang="en-US" baseline="0" dirty="0" err="1"/>
              <a:t>Cap.Scaling</a:t>
            </a:r>
            <a:r>
              <a:rPr lang="en-US" baseline="0" dirty="0"/>
              <a:t> = how much does the power change only because of feature size scaling (going from 28nm to 14nm) </a:t>
            </a:r>
            <a:r>
              <a:rPr lang="mr-IN" baseline="0" dirty="0"/>
              <a:t>–</a:t>
            </a:r>
            <a:r>
              <a:rPr lang="en-US" baseline="0" dirty="0"/>
              <a:t> magic number derived from AMDs spreadsheets: </a:t>
            </a:r>
            <a:r>
              <a:rPr lang="en-US" b="1" baseline="0" dirty="0"/>
              <a:t>0.65</a:t>
            </a:r>
          </a:p>
          <a:p>
            <a:r>
              <a:rPr lang="en-US" b="1" baseline="0" dirty="0"/>
              <a:t>   - that means the power will be lowered by 35% by reducing the feature size from 28nm to 14nm </a:t>
            </a:r>
            <a:r>
              <a:rPr lang="en-US" b="1" baseline="0" dirty="0" err="1"/>
              <a:t>FinFET</a:t>
            </a:r>
            <a:r>
              <a:rPr lang="en-US" b="1" baseline="0" dirty="0"/>
              <a:t> (only because of capacitance scaling; it will be lower because we can also lower voltage/</a:t>
            </a:r>
            <a:r>
              <a:rPr lang="en-US" b="1" baseline="0" dirty="0" err="1"/>
              <a:t>freq</a:t>
            </a:r>
            <a:r>
              <a:rPr lang="en-US" b="1" baseline="0" dirty="0"/>
              <a:t> etc.).</a:t>
            </a:r>
          </a:p>
          <a:p>
            <a:r>
              <a:rPr lang="en-US" b="0" baseline="0" dirty="0" err="1"/>
              <a:t>CACrel</a:t>
            </a:r>
            <a:r>
              <a:rPr lang="en-US" b="0" baseline="0" dirty="0"/>
              <a:t> = relative switching activity.</a:t>
            </a:r>
            <a:r>
              <a:rPr lang="en-US" b="1" baseline="0" dirty="0"/>
              <a:t> Relative switching activity is how much does the switching activity change because we change the HW configuration. </a:t>
            </a:r>
          </a:p>
        </p:txBody>
      </p:sp>
      <p:sp>
        <p:nvSpPr>
          <p:cNvPr id="4" name="Slide Number Placeholder 3"/>
          <p:cNvSpPr>
            <a:spLocks noGrp="1"/>
          </p:cNvSpPr>
          <p:nvPr>
            <p:ph type="sldNum" sz="quarter" idx="10"/>
          </p:nvPr>
        </p:nvSpPr>
        <p:spPr/>
        <p:txBody>
          <a:bodyPr/>
          <a:lstStyle/>
          <a:p>
            <a:fld id="{BC60CB45-330B-4D08-B92B-83297F0A0279}" type="slidenum">
              <a:rPr lang="en-US" smtClean="0"/>
              <a:t>12</a:t>
            </a:fld>
            <a:endParaRPr lang="en-US"/>
          </a:p>
        </p:txBody>
      </p:sp>
    </p:spTree>
    <p:extLst>
      <p:ext uri="{BB962C8B-B14F-4D97-AF65-F5344CB8AC3E}">
        <p14:creationId xmlns:p14="http://schemas.microsoft.com/office/powerpoint/2010/main" val="542579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0CB45-330B-4D08-B92B-83297F0A0279}" type="slidenum">
              <a:rPr lang="en-US" smtClean="0"/>
              <a:t>14</a:t>
            </a:fld>
            <a:endParaRPr lang="en-US"/>
          </a:p>
        </p:txBody>
      </p:sp>
    </p:spTree>
    <p:extLst>
      <p:ext uri="{BB962C8B-B14F-4D97-AF65-F5344CB8AC3E}">
        <p14:creationId xmlns:p14="http://schemas.microsoft.com/office/powerpoint/2010/main" val="144462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more accurately model dynamic power for host and PIM we need to know what they V/f curves will look like. The previous slide shows what the V/f curves look like for </a:t>
            </a:r>
            <a:r>
              <a:rPr lang="en-US" baseline="0" dirty="0" err="1"/>
              <a:t>threee</a:t>
            </a:r>
            <a:r>
              <a:rPr lang="en-US" baseline="0" dirty="0"/>
              <a:t> different types of transistors.</a:t>
            </a:r>
          </a:p>
          <a:p>
            <a:r>
              <a:rPr lang="en-US" baseline="0" dirty="0"/>
              <a:t>The host device will be like a modern GPU today. Mostly consisting of MVT and HVT devices. </a:t>
            </a:r>
          </a:p>
          <a:p>
            <a:r>
              <a:rPr lang="en-US" baseline="0" dirty="0"/>
              <a:t>The V/f curve will be the one of MVT up to a certain point, after which the curve will start looking like the HVT curve (that is we can’t get higher frequencies because HVT transistors now limit the clock speed). For host, since it will be like Hawaii GPU, this will happen much later than for PIM (after 1GHz).</a:t>
            </a:r>
          </a:p>
          <a:p>
            <a:r>
              <a:rPr lang="en-US" baseline="0" dirty="0"/>
              <a:t>When will it happen for PIM? Well it is hard to say because of factors like process variation, exact mix of devices, etc. </a:t>
            </a:r>
          </a:p>
          <a:p>
            <a:r>
              <a:rPr lang="en-US" baseline="0" dirty="0"/>
              <a:t>Since we can’t know the exact frequency when will that happen and for which mix of devices, we limit our operating frequency at a lower range (400-600 MHz) and look how leakage power changes with different mixes.</a:t>
            </a:r>
          </a:p>
          <a:p>
            <a:r>
              <a:rPr lang="en-US" baseline="0" dirty="0"/>
              <a:t>We argue that with a higher ratio of low leakage devices PIMs should be able to operate around 500MHz.</a:t>
            </a:r>
            <a:endParaRPr lang="en-US" dirty="0"/>
          </a:p>
        </p:txBody>
      </p:sp>
      <p:sp>
        <p:nvSpPr>
          <p:cNvPr id="4" name="Slide Number Placeholder 3"/>
          <p:cNvSpPr>
            <a:spLocks noGrp="1"/>
          </p:cNvSpPr>
          <p:nvPr>
            <p:ph type="sldNum" sz="quarter" idx="10"/>
          </p:nvPr>
        </p:nvSpPr>
        <p:spPr/>
        <p:txBody>
          <a:bodyPr/>
          <a:lstStyle/>
          <a:p>
            <a:fld id="{BC60CB45-330B-4D08-B92B-83297F0A0279}" type="slidenum">
              <a:rPr lang="en-US" smtClean="0"/>
              <a:t>15</a:t>
            </a:fld>
            <a:endParaRPr lang="en-US"/>
          </a:p>
        </p:txBody>
      </p:sp>
    </p:spTree>
    <p:extLst>
      <p:ext uri="{BB962C8B-B14F-4D97-AF65-F5344CB8AC3E}">
        <p14:creationId xmlns:p14="http://schemas.microsoft.com/office/powerpoint/2010/main" val="179535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is the exact V/f curve for host and PIM? It is hard to know that because of process variation, exact mix of devices, technology improvement, etc.</a:t>
            </a:r>
          </a:p>
          <a:p>
            <a:r>
              <a:rPr lang="en-US" baseline="0" dirty="0"/>
              <a:t>Instead, we know what the V/f curves are for three different types of devices </a:t>
            </a:r>
            <a:r>
              <a:rPr lang="mr-IN" baseline="0" dirty="0"/>
              <a:t>–</a:t>
            </a:r>
            <a:r>
              <a:rPr lang="en-US" baseline="0" dirty="0"/>
              <a:t> </a:t>
            </a:r>
            <a:r>
              <a:rPr lang="en-US" b="1" baseline="0" dirty="0"/>
              <a:t>we get this from AMD internal tools.</a:t>
            </a:r>
            <a:endParaRPr lang="en-US" b="0" baseline="0" dirty="0"/>
          </a:p>
          <a:p>
            <a:r>
              <a:rPr lang="en-US" b="0" baseline="0" dirty="0"/>
              <a:t>We know that the host GPU will be a high-end GPU like Hawaii and will have similar transistor mix </a:t>
            </a:r>
            <a:r>
              <a:rPr lang="mr-IN" b="0" baseline="0" dirty="0"/>
              <a:t>–</a:t>
            </a:r>
            <a:r>
              <a:rPr lang="en-US" b="0" baseline="0" dirty="0"/>
              <a:t> 50/50 HVT/MVT. And it will be able to operate easily up to a GHz. </a:t>
            </a:r>
          </a:p>
          <a:p>
            <a:r>
              <a:rPr lang="en-US" b="0" baseline="0" dirty="0"/>
              <a:t>So we pick the Mid-</a:t>
            </a:r>
            <a:r>
              <a:rPr lang="en-US" b="0" baseline="0" dirty="0" err="1"/>
              <a:t>Vt</a:t>
            </a:r>
            <a:r>
              <a:rPr lang="en-US" b="0" baseline="0" dirty="0"/>
              <a:t> curve for Hawaii. We limit the operating frequency up to a 1 GHz because after that the curve will start looking like High-</a:t>
            </a:r>
            <a:r>
              <a:rPr lang="en-US" b="0" baseline="0" dirty="0" err="1"/>
              <a:t>Vt</a:t>
            </a:r>
            <a:r>
              <a:rPr lang="en-US" b="0" baseline="0" dirty="0"/>
              <a:t> curve.</a:t>
            </a:r>
            <a:endParaRPr lang="en-US" baseline="0" dirty="0"/>
          </a:p>
          <a:p>
            <a:r>
              <a:rPr lang="en-US" baseline="0" dirty="0"/>
              <a:t>When will it happen for PIM (certainly not up to a GHz because they will have more High-</a:t>
            </a:r>
            <a:r>
              <a:rPr lang="en-US" baseline="0" dirty="0" err="1"/>
              <a:t>Vt</a:t>
            </a:r>
            <a:r>
              <a:rPr lang="en-US" baseline="0" dirty="0"/>
              <a:t> transistors)? Well it is hard to say because of factors like process variation, exact mix of devices, etc. </a:t>
            </a:r>
          </a:p>
          <a:p>
            <a:r>
              <a:rPr lang="en-US" baseline="0" dirty="0"/>
              <a:t>Since we can’t know the exact frequency when will that happen and for which mix of devices, we limit our operating frequency at a lower range (400-600 MHz) and look how leakage power changes with different mixes.</a:t>
            </a:r>
          </a:p>
          <a:p>
            <a:r>
              <a:rPr lang="en-US" baseline="0" dirty="0"/>
              <a:t>We argue that with a higher ratio of low leakage devices PIMs should be able to operate around 500MHz.</a:t>
            </a:r>
            <a:endParaRPr lang="en-US" dirty="0"/>
          </a:p>
        </p:txBody>
      </p:sp>
      <p:sp>
        <p:nvSpPr>
          <p:cNvPr id="4" name="Slide Number Placeholder 3"/>
          <p:cNvSpPr>
            <a:spLocks noGrp="1"/>
          </p:cNvSpPr>
          <p:nvPr>
            <p:ph type="sldNum" sz="quarter" idx="10"/>
          </p:nvPr>
        </p:nvSpPr>
        <p:spPr/>
        <p:txBody>
          <a:bodyPr/>
          <a:lstStyle/>
          <a:p>
            <a:fld id="{BC60CB45-330B-4D08-B92B-83297F0A0279}" type="slidenum">
              <a:rPr lang="en-US" smtClean="0"/>
              <a:t>16</a:t>
            </a:fld>
            <a:endParaRPr lang="en-US"/>
          </a:p>
        </p:txBody>
      </p:sp>
    </p:spTree>
    <p:extLst>
      <p:ext uri="{BB962C8B-B14F-4D97-AF65-F5344CB8AC3E}">
        <p14:creationId xmlns:p14="http://schemas.microsoft.com/office/powerpoint/2010/main" val="1927173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can’t get the leakage power directly but we can get  the leakage values for circuits built out of different types of transistors.</a:t>
            </a:r>
          </a:p>
          <a:p>
            <a:r>
              <a:rPr lang="en-US" baseline="0" dirty="0"/>
              <a:t>We can use this info to get the relative leakage between different types of transistor mixes.</a:t>
            </a:r>
          </a:p>
          <a:p>
            <a:r>
              <a:rPr lang="en-US" baseline="0" dirty="0"/>
              <a:t>We can then use this information to get the actual leakage of host and PIM (that is if we have at least one known total leakage </a:t>
            </a:r>
            <a:r>
              <a:rPr lang="mr-IN" baseline="0" dirty="0"/>
              <a:t>–</a:t>
            </a:r>
            <a:r>
              <a:rPr lang="en-US" baseline="0" dirty="0"/>
              <a:t> next couple of slides explain how we do it)</a:t>
            </a:r>
            <a:endParaRPr lang="en-US" dirty="0"/>
          </a:p>
        </p:txBody>
      </p:sp>
      <p:sp>
        <p:nvSpPr>
          <p:cNvPr id="4" name="Slide Number Placeholder 3"/>
          <p:cNvSpPr>
            <a:spLocks noGrp="1"/>
          </p:cNvSpPr>
          <p:nvPr>
            <p:ph type="sldNum" sz="quarter" idx="10"/>
          </p:nvPr>
        </p:nvSpPr>
        <p:spPr/>
        <p:txBody>
          <a:bodyPr/>
          <a:lstStyle/>
          <a:p>
            <a:fld id="{BC60CB45-330B-4D08-B92B-83297F0A0279}" type="slidenum">
              <a:rPr lang="en-US" smtClean="0"/>
              <a:t>17</a:t>
            </a:fld>
            <a:endParaRPr lang="en-US"/>
          </a:p>
        </p:txBody>
      </p:sp>
    </p:spTree>
    <p:extLst>
      <p:ext uri="{BB962C8B-B14F-4D97-AF65-F5344CB8AC3E}">
        <p14:creationId xmlns:p14="http://schemas.microsoft.com/office/powerpoint/2010/main" val="196207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data we get from AMD internal tool. The tool can</a:t>
            </a:r>
            <a:r>
              <a:rPr lang="en-US" baseline="0" dirty="0"/>
              <a:t> give the leakage of a small circuit built out of HVT/MVT transistors.</a:t>
            </a:r>
          </a:p>
          <a:p>
            <a:r>
              <a:rPr lang="en-US" baseline="0" dirty="0"/>
              <a:t>That data is useless to us in terms of absolute values (couple </a:t>
            </a:r>
            <a:r>
              <a:rPr lang="en-US" baseline="0" dirty="0" err="1"/>
              <a:t>nW</a:t>
            </a:r>
            <a:r>
              <a:rPr lang="en-US" baseline="0" dirty="0"/>
              <a:t>). But we can use that information to get how does the leakage change relatively to the right-most point.</a:t>
            </a:r>
          </a:p>
          <a:p>
            <a:r>
              <a:rPr lang="en-US" baseline="0" dirty="0"/>
              <a:t>We can also know how does it change relatively to </a:t>
            </a:r>
            <a:r>
              <a:rPr lang="en-US" baseline="0" dirty="0" err="1"/>
              <a:t>diferent</a:t>
            </a:r>
            <a:r>
              <a:rPr lang="en-US" baseline="0" dirty="0"/>
              <a:t> HVT/MVT mixes. </a:t>
            </a:r>
          </a:p>
          <a:p>
            <a:r>
              <a:rPr lang="en-US" baseline="0" dirty="0"/>
              <a:t>We only need to calculate the rightmost point.</a:t>
            </a:r>
            <a:endParaRPr lang="en-US" dirty="0"/>
          </a:p>
        </p:txBody>
      </p:sp>
      <p:sp>
        <p:nvSpPr>
          <p:cNvPr id="4" name="Slide Number Placeholder 3"/>
          <p:cNvSpPr>
            <a:spLocks noGrp="1"/>
          </p:cNvSpPr>
          <p:nvPr>
            <p:ph type="sldNum" sz="quarter" idx="10"/>
          </p:nvPr>
        </p:nvSpPr>
        <p:spPr/>
        <p:txBody>
          <a:bodyPr/>
          <a:lstStyle/>
          <a:p>
            <a:fld id="{BC60CB45-330B-4D08-B92B-83297F0A0279}" type="slidenum">
              <a:rPr lang="en-US" smtClean="0"/>
              <a:t>18</a:t>
            </a:fld>
            <a:endParaRPr lang="en-US"/>
          </a:p>
        </p:txBody>
      </p:sp>
    </p:spTree>
    <p:extLst>
      <p:ext uri="{BB962C8B-B14F-4D97-AF65-F5344CB8AC3E}">
        <p14:creationId xmlns:p14="http://schemas.microsoft.com/office/powerpoint/2010/main" val="1364981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we know the dynamic power of the right-most point (at 100% switching activity) we can get estimate the leakage power number.</a:t>
            </a:r>
          </a:p>
          <a:p>
            <a:r>
              <a:rPr lang="en-US" baseline="0" dirty="0"/>
              <a:t>A good estimate, shown by </a:t>
            </a:r>
            <a:r>
              <a:rPr lang="en-US" baseline="0" dirty="0" err="1"/>
              <a:t>Borkhar</a:t>
            </a:r>
            <a:r>
              <a:rPr lang="en-US" baseline="0" dirty="0"/>
              <a:t> in some of his talks, and </a:t>
            </a:r>
            <a:r>
              <a:rPr lang="en-US" baseline="0" dirty="0" err="1"/>
              <a:t>Nuwan</a:t>
            </a:r>
            <a:r>
              <a:rPr lang="en-US" baseline="0" dirty="0"/>
              <a:t> in TOP-PIM paper, and some other papers, is </a:t>
            </a:r>
            <a:r>
              <a:rPr lang="en-US" b="1" baseline="0" dirty="0"/>
              <a:t>30% if TDP.</a:t>
            </a:r>
          </a:p>
          <a:p>
            <a:r>
              <a:rPr lang="en-US" b="1" baseline="0" dirty="0"/>
              <a:t>Now we have a number calculated for the rightmost point.</a:t>
            </a:r>
          </a:p>
          <a:p>
            <a:r>
              <a:rPr lang="en-US" b="1" baseline="0" dirty="0"/>
              <a:t>Since this line represents 50/50 mix (host), the total is estimated at 250W (14nm host </a:t>
            </a:r>
            <a:r>
              <a:rPr lang="mr-IN" b="1" baseline="0" dirty="0"/>
              <a:t>–</a:t>
            </a:r>
            <a:r>
              <a:rPr lang="en-US" b="1" baseline="0" dirty="0"/>
              <a:t> 256 CUs at 1GHz/1V). </a:t>
            </a:r>
            <a:endParaRPr lang="en-US" dirty="0"/>
          </a:p>
        </p:txBody>
      </p:sp>
      <p:sp>
        <p:nvSpPr>
          <p:cNvPr id="4" name="Slide Number Placeholder 3"/>
          <p:cNvSpPr>
            <a:spLocks noGrp="1"/>
          </p:cNvSpPr>
          <p:nvPr>
            <p:ph type="sldNum" sz="quarter" idx="10"/>
          </p:nvPr>
        </p:nvSpPr>
        <p:spPr/>
        <p:txBody>
          <a:bodyPr/>
          <a:lstStyle/>
          <a:p>
            <a:fld id="{BC60CB45-330B-4D08-B92B-83297F0A0279}" type="slidenum">
              <a:rPr lang="en-US" smtClean="0"/>
              <a:t>20</a:t>
            </a:fld>
            <a:endParaRPr lang="en-US"/>
          </a:p>
        </p:txBody>
      </p:sp>
    </p:spTree>
    <p:extLst>
      <p:ext uri="{BB962C8B-B14F-4D97-AF65-F5344CB8AC3E}">
        <p14:creationId xmlns:p14="http://schemas.microsoft.com/office/powerpoint/2010/main" val="1951540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order to find out the leakage</a:t>
            </a:r>
            <a:r>
              <a:rPr lang="en-US" baseline="0" dirty="0"/>
              <a:t> power at some lower frequency, we can simply scale the 250W number down to whatever frequency we are looking at (just follow the curve).</a:t>
            </a:r>
          </a:p>
          <a:p>
            <a:r>
              <a:rPr lang="en-US" baseline="0" dirty="0"/>
              <a:t>If we want to know the leakage for a </a:t>
            </a:r>
            <a:r>
              <a:rPr lang="en-US" baseline="0" dirty="0" err="1"/>
              <a:t>differetn</a:t>
            </a:r>
            <a:r>
              <a:rPr lang="en-US" baseline="0" dirty="0"/>
              <a:t> mix, we can just calculate it from the relative differences between two curves, say bottom blue and top green.</a:t>
            </a:r>
          </a:p>
          <a:p>
            <a:r>
              <a:rPr lang="en-US" baseline="0" dirty="0"/>
              <a:t>These are the leakage numbers for </a:t>
            </a:r>
            <a:r>
              <a:rPr lang="en-US" baseline="0" dirty="0" err="1"/>
              <a:t>diferent</a:t>
            </a:r>
            <a:r>
              <a:rPr lang="en-US" baseline="0" dirty="0"/>
              <a:t> frequencies and mixes calculated by scaling the starting number of 250 W.</a:t>
            </a:r>
          </a:p>
          <a:p>
            <a:r>
              <a:rPr lang="en-US" baseline="0" dirty="0"/>
              <a:t>We use this method to calculate host and PIM leakage in the next slides.</a:t>
            </a:r>
            <a:endParaRPr lang="en-US" dirty="0"/>
          </a:p>
        </p:txBody>
      </p:sp>
      <p:sp>
        <p:nvSpPr>
          <p:cNvPr id="4" name="Slide Number Placeholder 3"/>
          <p:cNvSpPr>
            <a:spLocks noGrp="1"/>
          </p:cNvSpPr>
          <p:nvPr>
            <p:ph type="sldNum" sz="quarter" idx="10"/>
          </p:nvPr>
        </p:nvSpPr>
        <p:spPr/>
        <p:txBody>
          <a:bodyPr/>
          <a:lstStyle/>
          <a:p>
            <a:fld id="{BC60CB45-330B-4D08-B92B-83297F0A0279}" type="slidenum">
              <a:rPr lang="en-US" smtClean="0"/>
              <a:t>21</a:t>
            </a:fld>
            <a:endParaRPr lang="en-US"/>
          </a:p>
        </p:txBody>
      </p:sp>
    </p:spTree>
    <p:extLst>
      <p:ext uri="{BB962C8B-B14F-4D97-AF65-F5344CB8AC3E}">
        <p14:creationId xmlns:p14="http://schemas.microsoft.com/office/powerpoint/2010/main" val="90594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Dennard scaling </a:t>
            </a:r>
            <a:r>
              <a:rPr lang="en-US" dirty="0"/>
              <a:t>says that power density</a:t>
            </a:r>
            <a:r>
              <a:rPr lang="en-US" baseline="0" dirty="0"/>
              <a:t> stays constant with decreasing transistor size because power goes down proportionally with area. </a:t>
            </a:r>
          </a:p>
          <a:p>
            <a:r>
              <a:rPr lang="en-US" baseline="0" dirty="0"/>
              <a:t>This is </a:t>
            </a:r>
            <a:r>
              <a:rPr lang="en-US" b="1" baseline="0" dirty="0"/>
              <a:t>not true anymore </a:t>
            </a:r>
            <a:r>
              <a:rPr lang="en-US" baseline="0" dirty="0"/>
              <a:t>as the </a:t>
            </a:r>
            <a:r>
              <a:rPr lang="en-US" b="1" baseline="0" dirty="0"/>
              <a:t>power doesn’t decrease proportionally with area </a:t>
            </a:r>
            <a:r>
              <a:rPr lang="en-US" baseline="0" dirty="0"/>
              <a:t>-&gt; Increasing processor compute efficiency can’t be done by shoving more transistors on running high frequency (complex cores).</a:t>
            </a:r>
          </a:p>
          <a:p>
            <a:r>
              <a:rPr lang="en-US" baseline="0" dirty="0"/>
              <a:t>Instead, we went to </a:t>
            </a:r>
            <a:r>
              <a:rPr lang="en-US" b="1" baseline="0" dirty="0"/>
              <a:t>multicore. </a:t>
            </a:r>
            <a:r>
              <a:rPr lang="en-US" baseline="0" dirty="0"/>
              <a:t>To further tackle the problem we went to </a:t>
            </a:r>
            <a:r>
              <a:rPr lang="en-US" b="1" baseline="0" dirty="0"/>
              <a:t>heterogeneity</a:t>
            </a:r>
            <a:r>
              <a:rPr lang="en-US" baseline="0" dirty="0"/>
              <a:t> -&gt; </a:t>
            </a:r>
            <a:r>
              <a:rPr lang="en-US" b="1" baseline="0" dirty="0"/>
              <a:t>GPUs and CPUs </a:t>
            </a:r>
            <a:r>
              <a:rPr lang="en-US" baseline="0" dirty="0"/>
              <a:t>on same silicon </a:t>
            </a:r>
            <a:r>
              <a:rPr lang="en-US" b="1" baseline="0" dirty="0"/>
              <a:t>(APUs), </a:t>
            </a:r>
            <a:r>
              <a:rPr lang="en-US" baseline="0" dirty="0"/>
              <a:t>to increase compute efficiency.</a:t>
            </a:r>
          </a:p>
          <a:p>
            <a:r>
              <a:rPr lang="en-US" baseline="0" dirty="0"/>
              <a:t>This only solves part of the problem; now the </a:t>
            </a:r>
            <a:r>
              <a:rPr lang="en-US" b="1" baseline="0" dirty="0"/>
              <a:t>cores can’t run at their maximum operating frequencies </a:t>
            </a:r>
            <a:r>
              <a:rPr lang="en-US" baseline="0" dirty="0"/>
              <a:t>(because of power density cap) -&gt; </a:t>
            </a:r>
            <a:r>
              <a:rPr lang="en-US" b="1" baseline="0" dirty="0"/>
              <a:t>DARK SILICON</a:t>
            </a:r>
            <a:r>
              <a:rPr lang="en-US" baseline="0" dirty="0"/>
              <a:t>.</a:t>
            </a:r>
          </a:p>
          <a:p>
            <a:r>
              <a:rPr lang="en-US" b="1" baseline="0" dirty="0"/>
              <a:t>DVFS tackles this problem </a:t>
            </a:r>
            <a:r>
              <a:rPr lang="en-US" baseline="0" dirty="0"/>
              <a:t>-&gt; run at lower frequencies and lower voltage if you want to use all cores, and run at higher frequency and voltage when you are using fewer cores.</a:t>
            </a:r>
          </a:p>
          <a:p>
            <a:r>
              <a:rPr lang="en-US" baseline="0" dirty="0"/>
              <a:t>So now we can use all cores (or many of them), </a:t>
            </a:r>
            <a:r>
              <a:rPr lang="en-US" b="1" baseline="0" dirty="0"/>
              <a:t>but to support multiple threads of execution we need to have available bandwidth and MLP</a:t>
            </a:r>
            <a:r>
              <a:rPr lang="en-US" baseline="0" dirty="0"/>
              <a:t> in the system to feed the threads with the data they need.</a:t>
            </a:r>
          </a:p>
          <a:p>
            <a:r>
              <a:rPr lang="en-US" baseline="0" dirty="0"/>
              <a:t>This creates pressure on the memory system, mostly in the form of </a:t>
            </a:r>
            <a:r>
              <a:rPr lang="en-US" b="1" baseline="0" dirty="0"/>
              <a:t>high bandwidth requirement.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C60CB45-330B-4D08-B92B-83297F0A0279}" type="slidenum">
              <a:rPr lang="en-US" smtClean="0"/>
              <a:t>2</a:t>
            </a:fld>
            <a:endParaRPr lang="en-US"/>
          </a:p>
        </p:txBody>
      </p:sp>
    </p:spTree>
    <p:extLst>
      <p:ext uri="{BB962C8B-B14F-4D97-AF65-F5344CB8AC3E}">
        <p14:creationId xmlns:p14="http://schemas.microsoft.com/office/powerpoint/2010/main" val="919978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anyone asks,</a:t>
            </a:r>
            <a:r>
              <a:rPr lang="en-US" baseline="0" dirty="0"/>
              <a:t> these are indeed large number of compute units and this is certainly an aggressive design, but according to people at AMD it is definitely something possible. </a:t>
            </a:r>
          </a:p>
          <a:p>
            <a:r>
              <a:rPr lang="en-US" baseline="0" dirty="0"/>
              <a:t>The main reason we </a:t>
            </a:r>
            <a:r>
              <a:rPr lang="en-US" baseline="0" dirty="0" err="1"/>
              <a:t>sticked</a:t>
            </a:r>
            <a:r>
              <a:rPr lang="en-US" baseline="0" dirty="0"/>
              <a:t> to these numbers is the simulator capabilities. </a:t>
            </a:r>
          </a:p>
          <a:p>
            <a:r>
              <a:rPr lang="en-US" baseline="0" dirty="0"/>
              <a:t>In order to estimate the performance based on the performance scaling curves, our design (compute to bandwidth capabilities) has to fall within the curves. </a:t>
            </a:r>
          </a:p>
          <a:p>
            <a:r>
              <a:rPr lang="en-US" baseline="0" dirty="0"/>
              <a:t>Since we are simulating high total bandwidth (1TB/s and 2TB/s) we need a high number of CUs to match the current compute-to-bandwidth capabilities.</a:t>
            </a:r>
          </a:p>
          <a:p>
            <a:r>
              <a:rPr lang="en-US" baseline="0" dirty="0"/>
              <a:t>Example. A state-of-the-art AMD </a:t>
            </a:r>
            <a:r>
              <a:rPr lang="en-US" baseline="0" dirty="0" err="1"/>
              <a:t>gpu</a:t>
            </a:r>
            <a:r>
              <a:rPr lang="en-US" baseline="0" dirty="0"/>
              <a:t> has 44CUs and 320GB/s BW. We are simulating 2 TB/s. That would be equivalent of compute-to-bandwidth 280 CUs - 2048GB/s.</a:t>
            </a:r>
          </a:p>
          <a:p>
            <a:r>
              <a:rPr lang="en-US" baseline="0" dirty="0"/>
              <a:t>Also, refer to backup slide 44. Performance Model. Our compute to bandwidth ration has to fall within that curve. Whether it is 8CU/320GB/s or 44CU/40GB/s.</a:t>
            </a:r>
          </a:p>
        </p:txBody>
      </p:sp>
      <p:sp>
        <p:nvSpPr>
          <p:cNvPr id="4" name="Slide Number Placeholder 3"/>
          <p:cNvSpPr>
            <a:spLocks noGrp="1"/>
          </p:cNvSpPr>
          <p:nvPr>
            <p:ph type="sldNum" sz="quarter" idx="10"/>
          </p:nvPr>
        </p:nvSpPr>
        <p:spPr/>
        <p:txBody>
          <a:bodyPr/>
          <a:lstStyle/>
          <a:p>
            <a:fld id="{BC60CB45-330B-4D08-B92B-83297F0A0279}" type="slidenum">
              <a:rPr lang="en-US" smtClean="0"/>
              <a:t>22</a:t>
            </a:fld>
            <a:endParaRPr lang="en-US"/>
          </a:p>
        </p:txBody>
      </p:sp>
    </p:spTree>
    <p:extLst>
      <p:ext uri="{BB962C8B-B14F-4D97-AF65-F5344CB8AC3E}">
        <p14:creationId xmlns:p14="http://schemas.microsoft.com/office/powerpoint/2010/main" val="2294770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192 CUs</a:t>
            </a:r>
            <a:r>
              <a:rPr lang="en-US" baseline="0" dirty="0"/>
              <a:t> in 8 stacks = 24 per stack (slide 26 – Baseline System: PIM)</a:t>
            </a:r>
            <a:endParaRPr lang="en-US" dirty="0"/>
          </a:p>
        </p:txBody>
      </p:sp>
      <p:sp>
        <p:nvSpPr>
          <p:cNvPr id="4" name="Slide Number Placeholder 3"/>
          <p:cNvSpPr>
            <a:spLocks noGrp="1"/>
          </p:cNvSpPr>
          <p:nvPr>
            <p:ph type="sldNum" sz="quarter" idx="10"/>
          </p:nvPr>
        </p:nvSpPr>
        <p:spPr/>
        <p:txBody>
          <a:bodyPr/>
          <a:lstStyle/>
          <a:p>
            <a:fld id="{BC60CB45-330B-4D08-B92B-83297F0A0279}" type="slidenum">
              <a:rPr lang="en-US" smtClean="0"/>
              <a:t>24</a:t>
            </a:fld>
            <a:endParaRPr lang="en-US"/>
          </a:p>
        </p:txBody>
      </p:sp>
    </p:spTree>
    <p:extLst>
      <p:ext uri="{BB962C8B-B14F-4D97-AF65-F5344CB8AC3E}">
        <p14:creationId xmlns:p14="http://schemas.microsoft.com/office/powerpoint/2010/main" val="1372460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ED2 optimal</a:t>
            </a:r>
            <a:r>
              <a:rPr lang="en-US" baseline="0" dirty="0"/>
              <a:t> may involve some kernels on host and some on PIMs (while trying to minimize total ED2)</a:t>
            </a:r>
          </a:p>
          <a:p>
            <a:r>
              <a:rPr lang="en-US" baseline="0" dirty="0"/>
              <a:t>while host and PIM bars indicate host only and PIM only – all kernels run only on host or only on PIM.</a:t>
            </a:r>
          </a:p>
          <a:p>
            <a:r>
              <a:rPr lang="en-US" baseline="0" dirty="0"/>
              <a:t>The bars are normalized to the worst case out of 3. So </a:t>
            </a:r>
            <a:r>
              <a:rPr lang="en-US" baseline="0" dirty="0" err="1"/>
              <a:t>CoMD</a:t>
            </a:r>
            <a:r>
              <a:rPr lang="en-US" baseline="0" dirty="0"/>
              <a:t> is normalized to the PIM bar of </a:t>
            </a:r>
            <a:r>
              <a:rPr lang="en-US" baseline="0" dirty="0" err="1"/>
              <a:t>CoMD.</a:t>
            </a:r>
            <a:r>
              <a:rPr lang="en-US" baseline="0" dirty="0"/>
              <a:t> Meaning the host bar is 45% better, and optimal bar is 48% better.</a:t>
            </a:r>
          </a:p>
          <a:p>
            <a:r>
              <a:rPr lang="en-US" baseline="0" dirty="0"/>
              <a:t>Since many of the benchmarks have only 1 or 2 kernels in many cases the optimal bar is the same as host/PIM bar. Indicating that all kernels (1 or 2 of them) should all run on host or all on PIM.</a:t>
            </a:r>
          </a:p>
          <a:p>
            <a:r>
              <a:rPr lang="en-US" baseline="0" dirty="0"/>
              <a:t>Only few have a mix of PIM/host execution. E.g. </a:t>
            </a:r>
            <a:r>
              <a:rPr lang="en-US" baseline="0" dirty="0" err="1"/>
              <a:t>CoMD</a:t>
            </a:r>
            <a:r>
              <a:rPr lang="en-US" baseline="0" dirty="0"/>
              <a:t>, </a:t>
            </a:r>
            <a:r>
              <a:rPr lang="en-US" baseline="0" dirty="0" err="1"/>
              <a:t>MaxFlops</a:t>
            </a:r>
            <a:r>
              <a:rPr lang="en-US" baseline="0" dirty="0"/>
              <a:t>, </a:t>
            </a:r>
            <a:r>
              <a:rPr lang="en-US" baseline="0" dirty="0" err="1"/>
              <a:t>miniFE</a:t>
            </a:r>
            <a:r>
              <a:rPr lang="en-US" baseline="0" dirty="0"/>
              <a:t>, </a:t>
            </a:r>
            <a:r>
              <a:rPr lang="en-US" baseline="0" dirty="0" err="1"/>
              <a:t>DevMem</a:t>
            </a:r>
            <a:r>
              <a:rPr lang="en-US" baseline="0" dirty="0"/>
              <a:t>. The problem in </a:t>
            </a:r>
            <a:r>
              <a:rPr lang="en-US" baseline="0" dirty="0" err="1"/>
              <a:t>miniFE</a:t>
            </a:r>
            <a:r>
              <a:rPr lang="en-US" baseline="0" dirty="0"/>
              <a:t> and </a:t>
            </a:r>
            <a:r>
              <a:rPr lang="en-US" baseline="0" dirty="0" err="1"/>
              <a:t>DevMem</a:t>
            </a:r>
            <a:r>
              <a:rPr lang="en-US" baseline="0" dirty="0"/>
              <a:t> is that the couple of kernels that favor host over PIM are very short so they don’t contribute to the overall energy consumed and their performance doesn’t have big impact on total runtime.</a:t>
            </a:r>
            <a:endParaRPr lang="en-US" dirty="0"/>
          </a:p>
        </p:txBody>
      </p:sp>
      <p:sp>
        <p:nvSpPr>
          <p:cNvPr id="4" name="Slide Number Placeholder 3"/>
          <p:cNvSpPr>
            <a:spLocks noGrp="1"/>
          </p:cNvSpPr>
          <p:nvPr>
            <p:ph type="sldNum" sz="quarter" idx="10"/>
          </p:nvPr>
        </p:nvSpPr>
        <p:spPr/>
        <p:txBody>
          <a:bodyPr/>
          <a:lstStyle/>
          <a:p>
            <a:fld id="{BC60CB45-330B-4D08-B92B-83297F0A0279}" type="slidenum">
              <a:rPr lang="en-US" smtClean="0"/>
              <a:t>26</a:t>
            </a:fld>
            <a:endParaRPr lang="en-US"/>
          </a:p>
        </p:txBody>
      </p:sp>
    </p:spTree>
    <p:extLst>
      <p:ext uri="{BB962C8B-B14F-4D97-AF65-F5344CB8AC3E}">
        <p14:creationId xmlns:p14="http://schemas.microsoft.com/office/powerpoint/2010/main" val="2015125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 nutshell, higher power cap favors host. Except in the case of memory bound kernels -&gt; </a:t>
            </a:r>
            <a:r>
              <a:rPr lang="en-US" baseline="0" dirty="0" err="1"/>
              <a:t>XSBench</a:t>
            </a:r>
            <a:r>
              <a:rPr lang="en-US" baseline="0" dirty="0"/>
              <a:t>. Then, even with high available power it is better to run on PIM due to higher available bandwidth. So why waste power on the host if can save huge amounts by running on PIM, AND get better performance.</a:t>
            </a:r>
          </a:p>
          <a:p>
            <a:r>
              <a:rPr lang="en-US" baseline="0" dirty="0"/>
              <a:t>Everything is normalized to the best achieved performance at 340W. As we go to the left (lower power available), we will switch to lower DVFS states and get lower performance as compared to the best possible. Or in </a:t>
            </a:r>
            <a:r>
              <a:rPr lang="en-US" baseline="0" dirty="0" err="1"/>
              <a:t>XSBench</a:t>
            </a:r>
            <a:r>
              <a:rPr lang="en-US" baseline="0" dirty="0"/>
              <a:t> case, host has 60% lower performance on PIM than on host (2x more bandwidth, better splits on 192 cores than on 256, plus errors in performance estimates). </a:t>
            </a:r>
            <a:endParaRPr lang="en-US" dirty="0"/>
          </a:p>
        </p:txBody>
      </p:sp>
      <p:sp>
        <p:nvSpPr>
          <p:cNvPr id="4" name="Slide Number Placeholder 3"/>
          <p:cNvSpPr>
            <a:spLocks noGrp="1"/>
          </p:cNvSpPr>
          <p:nvPr>
            <p:ph type="sldNum" sz="quarter" idx="10"/>
          </p:nvPr>
        </p:nvSpPr>
        <p:spPr/>
        <p:txBody>
          <a:bodyPr/>
          <a:lstStyle/>
          <a:p>
            <a:fld id="{BC60CB45-330B-4D08-B92B-83297F0A0279}" type="slidenum">
              <a:rPr lang="en-US" smtClean="0"/>
              <a:t>27</a:t>
            </a:fld>
            <a:endParaRPr lang="en-US"/>
          </a:p>
        </p:txBody>
      </p:sp>
    </p:spTree>
    <p:extLst>
      <p:ext uri="{BB962C8B-B14F-4D97-AF65-F5344CB8AC3E}">
        <p14:creationId xmlns:p14="http://schemas.microsoft.com/office/powerpoint/2010/main" val="537217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we run the kernels only on PIM or only on host, at some fixed frequency (say host 1GHz, PIM 600MHz), then we get some performance X and energy efficiency Y. This is what TOP-PIM paper shows. </a:t>
            </a:r>
          </a:p>
          <a:p>
            <a:r>
              <a:rPr lang="en-US" baseline="0" dirty="0"/>
              <a:t>However, what we show is that if we use DVFS and don’t look only at fixed frequencies, and also can decide whether it is better to run kernels on host/PIM we can improve the energy efficiency of the system by 7x on average. </a:t>
            </a:r>
          </a:p>
          <a:p>
            <a:r>
              <a:rPr lang="en-US" baseline="0" dirty="0"/>
              <a:t>In some cases we will have to sacrifice a fraction of the maximum achievable performance but this comes with great gains in energy efficiency which is important for future HPC systems (recall 200W per node in 100 000 node HPC cluster running with 20 MW power budget). Also in many cases we will have to run on lower power constraints to meet such targets, and that’s were PIMs can significantly boost performance for many kernels (NOT ALL). </a:t>
            </a:r>
            <a:endParaRPr lang="en-US" dirty="0"/>
          </a:p>
        </p:txBody>
      </p:sp>
      <p:sp>
        <p:nvSpPr>
          <p:cNvPr id="4" name="Slide Number Placeholder 3"/>
          <p:cNvSpPr>
            <a:spLocks noGrp="1"/>
          </p:cNvSpPr>
          <p:nvPr>
            <p:ph type="sldNum" sz="quarter" idx="10"/>
          </p:nvPr>
        </p:nvSpPr>
        <p:spPr/>
        <p:txBody>
          <a:bodyPr/>
          <a:lstStyle/>
          <a:p>
            <a:fld id="{BC60CB45-330B-4D08-B92B-83297F0A0279}" type="slidenum">
              <a:rPr lang="en-US" smtClean="0"/>
              <a:t>28</a:t>
            </a:fld>
            <a:endParaRPr lang="en-US"/>
          </a:p>
        </p:txBody>
      </p:sp>
    </p:spTree>
    <p:extLst>
      <p:ext uri="{BB962C8B-B14F-4D97-AF65-F5344CB8AC3E}">
        <p14:creationId xmlns:p14="http://schemas.microsoft.com/office/powerpoint/2010/main" val="1371667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17DD7-79D4-6045-8E70-47448924C4D7}" type="slidenum">
              <a:rPr lang="en-US" smtClean="0"/>
              <a:t>30</a:t>
            </a:fld>
            <a:endParaRPr lang="en-US"/>
          </a:p>
        </p:txBody>
      </p:sp>
    </p:spTree>
    <p:extLst>
      <p:ext uri="{BB962C8B-B14F-4D97-AF65-F5344CB8AC3E}">
        <p14:creationId xmlns:p14="http://schemas.microsoft.com/office/powerpoint/2010/main" val="4112787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we may not need backup,</a:t>
            </a:r>
            <a:r>
              <a:rPr lang="en-US" baseline="0" dirty="0"/>
              <a:t> can you provide more notes for these </a:t>
            </a:r>
            <a:r>
              <a:rPr lang="en-US" baseline="0"/>
              <a:t>slides also?</a:t>
            </a:r>
            <a:endParaRPr lang="en-US"/>
          </a:p>
        </p:txBody>
      </p:sp>
      <p:sp>
        <p:nvSpPr>
          <p:cNvPr id="4" name="Slide Number Placeholder 3"/>
          <p:cNvSpPr>
            <a:spLocks noGrp="1"/>
          </p:cNvSpPr>
          <p:nvPr>
            <p:ph type="sldNum" sz="quarter" idx="10"/>
          </p:nvPr>
        </p:nvSpPr>
        <p:spPr/>
        <p:txBody>
          <a:bodyPr/>
          <a:lstStyle/>
          <a:p>
            <a:fld id="{BC60CB45-330B-4D08-B92B-83297F0A0279}" type="slidenum">
              <a:rPr lang="en-US" smtClean="0"/>
              <a:t>31</a:t>
            </a:fld>
            <a:endParaRPr lang="en-US"/>
          </a:p>
        </p:txBody>
      </p:sp>
    </p:spTree>
    <p:extLst>
      <p:ext uri="{BB962C8B-B14F-4D97-AF65-F5344CB8AC3E}">
        <p14:creationId xmlns:p14="http://schemas.microsoft.com/office/powerpoint/2010/main" val="1191389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 Hardware Configuration execution time/power measured on real hardware</a:t>
            </a:r>
            <a:r>
              <a:rPr lang="en-US" baseline="0" dirty="0"/>
              <a:t> and then predict the Target Hardware Configuration execution time by using the model to scale the measure time.</a:t>
            </a:r>
          </a:p>
          <a:p>
            <a:r>
              <a:rPr lang="en-US" baseline="0" dirty="0"/>
              <a:t>Base Hardware Configuration, i.e. the starting point, is always the same for a model. A new model needs to be built to use a different Base Hardware Configuration.</a:t>
            </a:r>
            <a:endParaRPr lang="en-US" dirty="0"/>
          </a:p>
          <a:p>
            <a:endParaRPr lang="en-US" dirty="0"/>
          </a:p>
        </p:txBody>
      </p:sp>
      <p:sp>
        <p:nvSpPr>
          <p:cNvPr id="4" name="Slide Number Placeholder 3"/>
          <p:cNvSpPr>
            <a:spLocks noGrp="1"/>
          </p:cNvSpPr>
          <p:nvPr>
            <p:ph type="sldNum" sz="quarter" idx="10"/>
          </p:nvPr>
        </p:nvSpPr>
        <p:spPr/>
        <p:txBody>
          <a:bodyPr/>
          <a:lstStyle/>
          <a:p>
            <a:fld id="{0D4106BF-42DD-4CD9-9E65-AD92850DCAD9}" type="slidenum">
              <a:rPr lang="en-US" smtClean="0"/>
              <a:t>37</a:t>
            </a:fld>
            <a:endParaRPr lang="en-US"/>
          </a:p>
        </p:txBody>
      </p:sp>
    </p:spTree>
    <p:extLst>
      <p:ext uri="{BB962C8B-B14F-4D97-AF65-F5344CB8AC3E}">
        <p14:creationId xmlns:p14="http://schemas.microsoft.com/office/powerpoint/2010/main" val="1465404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0CB45-330B-4D08-B92B-83297F0A0279}" type="slidenum">
              <a:rPr lang="en-US" smtClean="0"/>
              <a:t>38</a:t>
            </a:fld>
            <a:endParaRPr lang="en-US"/>
          </a:p>
        </p:txBody>
      </p:sp>
    </p:spTree>
    <p:extLst>
      <p:ext uri="{BB962C8B-B14F-4D97-AF65-F5344CB8AC3E}">
        <p14:creationId xmlns:p14="http://schemas.microsoft.com/office/powerpoint/2010/main" val="18832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the vision as seen by AMD. Future HPC nodes will consist of a high performance APU (CPU and GPU capabilities) with possible on-chip 3D stacked DRAM limited in capacity.</a:t>
            </a:r>
          </a:p>
          <a:p>
            <a:r>
              <a:rPr lang="en-US" baseline="0" dirty="0"/>
              <a:t>Higher capacity 3D-DRAM will be available off-stack, at the expense of higher latency and lower bandwidth. </a:t>
            </a:r>
          </a:p>
          <a:p>
            <a:r>
              <a:rPr lang="en-US" baseline="0" dirty="0"/>
              <a:t>One proposed solution to tackle expensive off-chip memory accesses is to have PIMs. They are advocating GPUs as PIMs for number of reasons (programmability and high throughput mostly).</a:t>
            </a:r>
          </a:p>
          <a:p>
            <a:r>
              <a:rPr lang="en-US" baseline="0" dirty="0"/>
              <a:t>So we focused on GPUs as PIMs and compare them to running kernels on the host GPUs (inside the APU). The data is always assumed off-chip – it is uncertain will on-chip 3D-DRAM be feasible in near future due to thermal and power constraints. Also the capacity will be limited. </a:t>
            </a:r>
            <a:endParaRPr lang="en-US" dirty="0"/>
          </a:p>
        </p:txBody>
      </p:sp>
      <p:sp>
        <p:nvSpPr>
          <p:cNvPr id="4" name="Slide Number Placeholder 3"/>
          <p:cNvSpPr>
            <a:spLocks noGrp="1"/>
          </p:cNvSpPr>
          <p:nvPr>
            <p:ph type="sldNum" sz="quarter" idx="10"/>
          </p:nvPr>
        </p:nvSpPr>
        <p:spPr/>
        <p:txBody>
          <a:bodyPr/>
          <a:lstStyle/>
          <a:p>
            <a:fld id="{BC60CB45-330B-4D08-B92B-83297F0A0279}" type="slidenum">
              <a:rPr lang="en-US" smtClean="0"/>
              <a:t>3</a:t>
            </a:fld>
            <a:endParaRPr lang="en-US"/>
          </a:p>
        </p:txBody>
      </p:sp>
    </p:spTree>
    <p:extLst>
      <p:ext uri="{BB962C8B-B14F-4D97-AF65-F5344CB8AC3E}">
        <p14:creationId xmlns:p14="http://schemas.microsoft.com/office/powerpoint/2010/main" val="60202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a:t>
            </a:r>
            <a:r>
              <a:rPr lang="en-US" baseline="0" dirty="0"/>
              <a:t> alternatives for PIM are possible.</a:t>
            </a:r>
          </a:p>
          <a:p>
            <a:r>
              <a:rPr lang="en-US" baseline="0" dirty="0"/>
              <a:t>ARM cores, Dataflow, FPGA, fixed-function PIMs, ASICs targeting only specific domains (graph processing, machine learning, etc.).</a:t>
            </a:r>
          </a:p>
          <a:p>
            <a:r>
              <a:rPr lang="en-US" baseline="0" dirty="0"/>
              <a:t>We evaluated ARM cores, and one problem is the low bandwidth utilization. So we also explore GPUs for the reasons listed above. Also, AMD is favoring GPUs for the same reasons and this research, which was done as a part of an internship, aligns with their research requirements. </a:t>
            </a:r>
          </a:p>
          <a:p>
            <a:r>
              <a:rPr lang="en-US" baseline="0" dirty="0"/>
              <a:t>Other alternatives have their pros and cons, and there is no general consensus what is best. But GPUs are favored by the industry.</a:t>
            </a:r>
            <a:endParaRPr lang="en-US" dirty="0"/>
          </a:p>
        </p:txBody>
      </p:sp>
      <p:sp>
        <p:nvSpPr>
          <p:cNvPr id="4" name="Slide Number Placeholder 3"/>
          <p:cNvSpPr>
            <a:spLocks noGrp="1"/>
          </p:cNvSpPr>
          <p:nvPr>
            <p:ph type="sldNum" sz="quarter" idx="10"/>
          </p:nvPr>
        </p:nvSpPr>
        <p:spPr/>
        <p:txBody>
          <a:bodyPr/>
          <a:lstStyle/>
          <a:p>
            <a:fld id="{BC60CB45-330B-4D08-B92B-83297F0A0279}" type="slidenum">
              <a:rPr lang="en-US" smtClean="0"/>
              <a:t>4</a:t>
            </a:fld>
            <a:endParaRPr lang="en-US"/>
          </a:p>
        </p:txBody>
      </p:sp>
    </p:spTree>
    <p:extLst>
      <p:ext uri="{BB962C8B-B14F-4D97-AF65-F5344CB8AC3E}">
        <p14:creationId xmlns:p14="http://schemas.microsoft.com/office/powerpoint/2010/main" val="1051339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 intensive kernels can rely on high core count, larger LLC, high</a:t>
            </a:r>
            <a:r>
              <a:rPr lang="en-US" baseline="0" dirty="0"/>
              <a:t> frequency -&gt; host.</a:t>
            </a:r>
          </a:p>
          <a:p>
            <a:r>
              <a:rPr lang="en-US" baseline="0" dirty="0"/>
              <a:t>Memory intensive kernels can rely on high bandwidth, lower latency (no need or high freq. and core count) -&gt; PIM.</a:t>
            </a:r>
          </a:p>
          <a:p>
            <a:r>
              <a:rPr lang="en-US" baseline="0" dirty="0"/>
              <a:t>Different requirements -&gt; different process technology -&gt; different power/performance characteristics -&gt; interesting tradeoffs -&gt; OUR RESEARCH.</a:t>
            </a:r>
          </a:p>
        </p:txBody>
      </p:sp>
      <p:sp>
        <p:nvSpPr>
          <p:cNvPr id="4" name="Slide Number Placeholder 3"/>
          <p:cNvSpPr>
            <a:spLocks noGrp="1"/>
          </p:cNvSpPr>
          <p:nvPr>
            <p:ph type="sldNum" sz="quarter" idx="10"/>
          </p:nvPr>
        </p:nvSpPr>
        <p:spPr/>
        <p:txBody>
          <a:bodyPr/>
          <a:lstStyle/>
          <a:p>
            <a:fld id="{BC60CB45-330B-4D08-B92B-83297F0A0279}" type="slidenum">
              <a:rPr lang="en-US" smtClean="0"/>
              <a:t>5</a:t>
            </a:fld>
            <a:endParaRPr lang="en-US"/>
          </a:p>
        </p:txBody>
      </p:sp>
    </p:spTree>
    <p:extLst>
      <p:ext uri="{BB962C8B-B14F-4D97-AF65-F5344CB8AC3E}">
        <p14:creationId xmlns:p14="http://schemas.microsoft.com/office/powerpoint/2010/main" val="828576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 not be a great example since for Min Power and ED2, we are indicating PIMs</a:t>
            </a:r>
            <a:r>
              <a:rPr lang="en-US" baseline="0" dirty="0"/>
              <a:t> are better than host. </a:t>
            </a:r>
          </a:p>
          <a:p>
            <a:r>
              <a:rPr lang="en-US" baseline="0" dirty="0"/>
              <a:t>This is not always the case as we will show later (absolutely right). It is just an illustrative example. Here the best performance varies between PIM and host, and best ED2 has different DVFS states (but for PIM). In some cases the best ED2 moves to the host, running at different DVFS states, as we will see later.</a:t>
            </a:r>
          </a:p>
          <a:p>
            <a:r>
              <a:rPr lang="en-US" baseline="0" dirty="0"/>
              <a:t>This all depends on the performance characteristics of the kernels and power characteristics of the hardware.</a:t>
            </a:r>
          </a:p>
          <a:p>
            <a:r>
              <a:rPr lang="en-US" baseline="0" dirty="0"/>
              <a:t>The performance characteristics of the kernels depend on the algorithm implementation. In this case we are looking at linear algebra algorithms (dot product, mat-vector multiply and w=ax + by).</a:t>
            </a:r>
          </a:p>
          <a:p>
            <a:r>
              <a:rPr lang="en-US" baseline="0" dirty="0"/>
              <a:t>IN THIS SPECIFIC CASE: </a:t>
            </a:r>
            <a:r>
              <a:rPr lang="en-US" baseline="0" dirty="0" err="1"/>
              <a:t>dotprod</a:t>
            </a:r>
            <a:r>
              <a:rPr lang="en-US" baseline="0" dirty="0"/>
              <a:t> kernel has low arithmetic intensity and needs lot of data per FLOP. Its performance scales with available memory bandwidth (PIM). </a:t>
            </a:r>
            <a:r>
              <a:rPr lang="en-US" baseline="0" dirty="0" err="1"/>
              <a:t>Matvec</a:t>
            </a:r>
            <a:r>
              <a:rPr lang="en-US" baseline="0" dirty="0"/>
              <a:t> relies on a form of register/cache blocking (optimized AMD library) and relaxes the BW requirement making it compute intensive (runs better on host). (Ref. Last Slide in Backup slides – ARITHMETIC INTENSITY)</a:t>
            </a:r>
          </a:p>
        </p:txBody>
      </p:sp>
      <p:sp>
        <p:nvSpPr>
          <p:cNvPr id="4" name="Slide Number Placeholder 3"/>
          <p:cNvSpPr>
            <a:spLocks noGrp="1"/>
          </p:cNvSpPr>
          <p:nvPr>
            <p:ph type="sldNum" sz="quarter" idx="10"/>
          </p:nvPr>
        </p:nvSpPr>
        <p:spPr/>
        <p:txBody>
          <a:bodyPr/>
          <a:lstStyle/>
          <a:p>
            <a:fld id="{BC60CB45-330B-4D08-B92B-83297F0A0279}" type="slidenum">
              <a:rPr lang="en-US" smtClean="0"/>
              <a:t>6</a:t>
            </a:fld>
            <a:endParaRPr lang="en-US"/>
          </a:p>
        </p:txBody>
      </p:sp>
    </p:spTree>
    <p:extLst>
      <p:ext uri="{BB962C8B-B14F-4D97-AF65-F5344CB8AC3E}">
        <p14:creationId xmlns:p14="http://schemas.microsoft.com/office/powerpoint/2010/main" val="1900828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curve is created by running the kernel on 720 different HW configurations. </a:t>
            </a:r>
          </a:p>
          <a:p>
            <a:r>
              <a:rPr lang="en-US" dirty="0"/>
              <a:t>If we were to simulate any of those HW configurations,</a:t>
            </a:r>
            <a:r>
              <a:rPr lang="en-US" baseline="0" dirty="0"/>
              <a:t> it would be trivial. </a:t>
            </a:r>
          </a:p>
          <a:p>
            <a:r>
              <a:rPr lang="en-US" baseline="0" dirty="0"/>
              <a:t>But if we want to know something in between, then we can interpolate between 2 known points. </a:t>
            </a:r>
          </a:p>
          <a:p>
            <a:r>
              <a:rPr lang="en-US" baseline="0" dirty="0"/>
              <a:t>The same is true if we want to know what happens outside the curve. </a:t>
            </a:r>
          </a:p>
          <a:p>
            <a:r>
              <a:rPr lang="en-US" baseline="0" dirty="0"/>
              <a:t>We can extrapolate to a future HW configuration, like we do for host/PIM. </a:t>
            </a:r>
          </a:p>
          <a:p>
            <a:r>
              <a:rPr lang="en-US" baseline="0" dirty="0"/>
              <a:t>The only thing is that we have to use 2 points which have THE SAME CU/BW RATIO, as the main assumption is that the performance improvement stays constant on the same CU/BW curve. </a:t>
            </a:r>
          </a:p>
          <a:p>
            <a:r>
              <a:rPr lang="en-US" baseline="0" dirty="0"/>
              <a:t>Example: to know the performance at 120CU, 600 GB/s we need 2 points: these would be 12 CU and 60 GB/s and say 24 CU and 120 GB/s. If we know by how much the performance changes between those two points we can extrapolate to 120CU, 600GB/s because the performance improvement we get each time by incrementing by 12 CU will remain the same (as we keep increasing the </a:t>
            </a:r>
            <a:r>
              <a:rPr lang="en-US" baseline="0" dirty="0" err="1"/>
              <a:t>Bwidth</a:t>
            </a:r>
            <a:r>
              <a:rPr lang="en-US" baseline="0" dirty="0"/>
              <a:t> at the same time).</a:t>
            </a:r>
          </a:p>
          <a:p>
            <a:endParaRPr lang="en-US" dirty="0"/>
          </a:p>
        </p:txBody>
      </p:sp>
      <p:sp>
        <p:nvSpPr>
          <p:cNvPr id="4" name="Slide Number Placeholder 3"/>
          <p:cNvSpPr>
            <a:spLocks noGrp="1"/>
          </p:cNvSpPr>
          <p:nvPr>
            <p:ph type="sldNum" sz="quarter" idx="10"/>
          </p:nvPr>
        </p:nvSpPr>
        <p:spPr/>
        <p:txBody>
          <a:bodyPr/>
          <a:lstStyle/>
          <a:p>
            <a:fld id="{BC60CB45-330B-4D08-B92B-83297F0A0279}" type="slidenum">
              <a:rPr lang="en-US" smtClean="0"/>
              <a:t>7</a:t>
            </a:fld>
            <a:endParaRPr lang="en-US"/>
          </a:p>
        </p:txBody>
      </p:sp>
    </p:spTree>
    <p:extLst>
      <p:ext uri="{BB962C8B-B14F-4D97-AF65-F5344CB8AC3E}">
        <p14:creationId xmlns:p14="http://schemas.microsoft.com/office/powerpoint/2010/main" val="35842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a:t>
            </a:r>
            <a:r>
              <a:rPr lang="en-US" baseline="0" dirty="0"/>
              <a:t> HW configuration is some number of </a:t>
            </a:r>
            <a:r>
              <a:rPr lang="en-US" baseline="0" dirty="0" err="1"/>
              <a:t>Cus</a:t>
            </a:r>
            <a:r>
              <a:rPr lang="en-US" baseline="0" dirty="0"/>
              <a:t> and BW we can set on the GPU and get the data</a:t>
            </a:r>
          </a:p>
          <a:p>
            <a:r>
              <a:rPr lang="en-US" baseline="0" dirty="0"/>
              <a:t>Target HW configuration is not something we can measure directly but it will be interpolated/extrapolated using the measured points in the scaling curve. </a:t>
            </a:r>
          </a:p>
          <a:p>
            <a:r>
              <a:rPr lang="en-US" baseline="0" dirty="0"/>
              <a:t>Also, our PIM/host points lie way outside the curve so we will extrapolate instead of interpolating between two known points.</a:t>
            </a:r>
          </a:p>
          <a:p>
            <a:r>
              <a:rPr lang="en-US" b="1" baseline="0" dirty="0" err="1"/>
              <a:t>BackupSlide</a:t>
            </a:r>
            <a:r>
              <a:rPr lang="en-US" b="1" baseline="0" dirty="0"/>
              <a:t> Performance Model BACKUP (num.45) </a:t>
            </a:r>
            <a:r>
              <a:rPr lang="en-US" b="0" baseline="0" dirty="0"/>
              <a:t>shows how we would estimate something outside the performance scaling curve using extrapolation.</a:t>
            </a:r>
            <a:endParaRPr lang="en-US" b="1" baseline="0" dirty="0"/>
          </a:p>
        </p:txBody>
      </p:sp>
      <p:sp>
        <p:nvSpPr>
          <p:cNvPr id="4" name="Slide Number Placeholder 3"/>
          <p:cNvSpPr>
            <a:spLocks noGrp="1"/>
          </p:cNvSpPr>
          <p:nvPr>
            <p:ph type="sldNum" sz="quarter" idx="10"/>
          </p:nvPr>
        </p:nvSpPr>
        <p:spPr/>
        <p:txBody>
          <a:bodyPr/>
          <a:lstStyle/>
          <a:p>
            <a:fld id="{0D4106BF-42DD-4CD9-9E65-AD92850DCAD9}" type="slidenum">
              <a:rPr lang="en-US" smtClean="0"/>
              <a:t>8</a:t>
            </a:fld>
            <a:endParaRPr lang="en-US"/>
          </a:p>
        </p:txBody>
      </p:sp>
    </p:spTree>
    <p:extLst>
      <p:ext uri="{BB962C8B-B14F-4D97-AF65-F5344CB8AC3E}">
        <p14:creationId xmlns:p14="http://schemas.microsoft.com/office/powerpoint/2010/main" val="49894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Scaling curves</a:t>
            </a:r>
            <a:r>
              <a:rPr lang="en-US" baseline="0" dirty="0"/>
              <a:t> were collected on AMD W9100 (Hawaii) GPU. Frequency ranges from 400MHz-1000MHz, memory bandwidth from 32 GB/s </a:t>
            </a:r>
            <a:r>
              <a:rPr lang="mr-IN" baseline="0" dirty="0"/>
              <a:t>–</a:t>
            </a:r>
            <a:r>
              <a:rPr lang="en-US" baseline="0" dirty="0"/>
              <a:t> 320GB/s, CU count from 8-44. Total of 720 configurations.</a:t>
            </a:r>
          </a:p>
          <a:p>
            <a:r>
              <a:rPr lang="en-US" baseline="0" dirty="0"/>
              <a:t>We run these configurations for 200 kernels.</a:t>
            </a:r>
            <a:endParaRPr lang="en-US" dirty="0"/>
          </a:p>
          <a:p>
            <a:r>
              <a:rPr lang="en-US" dirty="0"/>
              <a:t>Specific names are not important.</a:t>
            </a:r>
            <a:r>
              <a:rPr lang="en-US" baseline="0" dirty="0"/>
              <a:t> </a:t>
            </a:r>
          </a:p>
          <a:p>
            <a:r>
              <a:rPr lang="en-US" baseline="0" dirty="0"/>
              <a:t>But for instance cluster 1 would be memory bound kernels (example </a:t>
            </a:r>
            <a:r>
              <a:rPr lang="en-US" baseline="0" dirty="0" err="1"/>
              <a:t>kmeans</a:t>
            </a:r>
            <a:r>
              <a:rPr lang="en-US" baseline="0" dirty="0"/>
              <a:t> and </a:t>
            </a:r>
            <a:r>
              <a:rPr lang="en-US" baseline="0" dirty="0" err="1"/>
              <a:t>miniFE</a:t>
            </a:r>
            <a:r>
              <a:rPr lang="en-US" baseline="0" dirty="0"/>
              <a:t>). Cluster 2 balanced kernels (</a:t>
            </a:r>
            <a:r>
              <a:rPr lang="en-US" baseline="0" dirty="0" err="1"/>
              <a:t>B+tree</a:t>
            </a:r>
            <a:r>
              <a:rPr lang="en-US" baseline="0" dirty="0"/>
              <a:t> and </a:t>
            </a:r>
            <a:r>
              <a:rPr lang="en-US" baseline="0" dirty="0" err="1"/>
              <a:t>backprop</a:t>
            </a:r>
            <a:r>
              <a:rPr lang="en-US" baseline="0" dirty="0"/>
              <a:t>). Cluster 3 is compute bound kernels (</a:t>
            </a:r>
            <a:r>
              <a:rPr lang="en-US" baseline="0" dirty="0" err="1"/>
              <a:t>MaxFlops</a:t>
            </a:r>
            <a:r>
              <a:rPr lang="en-US" baseline="0" dirty="0"/>
              <a:t> example).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are more than 3 clusters, this is just for illustration. For more details readers can refer to HPCA 2015 “</a:t>
            </a:r>
            <a:r>
              <a:rPr lang="en-US" sz="1200" b="0" i="0" kern="1200" dirty="0">
                <a:solidFill>
                  <a:schemeClr val="tx1"/>
                </a:solidFill>
                <a:effectLst/>
                <a:latin typeface="+mn-lt"/>
                <a:ea typeface="+mn-ea"/>
                <a:cs typeface="+mn-cs"/>
              </a:rPr>
              <a:t>GPGPU Performance and Power Estimation Using Machine Learning” by Gene Wu.</a:t>
            </a:r>
          </a:p>
          <a:p>
            <a:endParaRPr lang="en-US" dirty="0"/>
          </a:p>
        </p:txBody>
      </p:sp>
      <p:sp>
        <p:nvSpPr>
          <p:cNvPr id="4" name="Slide Number Placeholder 3"/>
          <p:cNvSpPr>
            <a:spLocks noGrp="1"/>
          </p:cNvSpPr>
          <p:nvPr>
            <p:ph type="sldNum" sz="quarter" idx="10"/>
          </p:nvPr>
        </p:nvSpPr>
        <p:spPr/>
        <p:txBody>
          <a:bodyPr/>
          <a:lstStyle/>
          <a:p>
            <a:fld id="{BC60CB45-330B-4D08-B92B-83297F0A0279}" type="slidenum">
              <a:rPr lang="en-US" smtClean="0"/>
              <a:t>9</a:t>
            </a:fld>
            <a:endParaRPr lang="en-US"/>
          </a:p>
        </p:txBody>
      </p:sp>
    </p:spTree>
    <p:extLst>
      <p:ext uri="{BB962C8B-B14F-4D97-AF65-F5344CB8AC3E}">
        <p14:creationId xmlns:p14="http://schemas.microsoft.com/office/powerpoint/2010/main" val="1377151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Image">
    <p:spTree>
      <p:nvGrpSpPr>
        <p:cNvPr id="1" name=""/>
        <p:cNvGrpSpPr/>
        <p:nvPr/>
      </p:nvGrpSpPr>
      <p:grpSpPr>
        <a:xfrm>
          <a:off x="0" y="0"/>
          <a:ext cx="0" cy="0"/>
          <a:chOff x="0" y="0"/>
          <a:chExt cx="0" cy="0"/>
        </a:xfrm>
      </p:grpSpPr>
      <p:sp>
        <p:nvSpPr>
          <p:cNvPr id="2" name="Title 1"/>
          <p:cNvSpPr>
            <a:spLocks noGrp="1"/>
          </p:cNvSpPr>
          <p:nvPr>
            <p:ph type="ctrTitle"/>
          </p:nvPr>
        </p:nvSpPr>
        <p:spPr>
          <a:xfrm>
            <a:off x="7231019" y="4870941"/>
            <a:ext cx="4212196" cy="822960"/>
          </a:xfrm>
        </p:spPr>
        <p:txBody>
          <a:bodyPr tIns="0" bIns="0" anchor="b"/>
          <a:lstStyle>
            <a:lvl1pPr algn="r">
              <a:defRPr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277149" y="5762394"/>
            <a:ext cx="5166067" cy="640080"/>
          </a:xfrm>
        </p:spPr>
        <p:txBody>
          <a:bodyPr tIns="0" bIns="0">
            <a:noAutofit/>
          </a:bodyPr>
          <a:lstStyle>
            <a:lvl1pPr marL="0" indent="0" algn="r">
              <a:spcBef>
                <a:spcPts val="0"/>
              </a:spcBef>
              <a:spcAft>
                <a:spcPts val="0"/>
              </a:spcAft>
              <a:buNone/>
              <a:defRPr sz="1800" cap="all"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5" name="Right Triangle 14"/>
          <p:cNvSpPr/>
          <p:nvPr/>
        </p:nvSpPr>
        <p:spPr>
          <a:xfrm flipH="1">
            <a:off x="11549792" y="5421774"/>
            <a:ext cx="273049"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0000"/>
              </a:solidFill>
            </a:endParaRPr>
          </a:p>
        </p:txBody>
      </p:sp>
      <p:sp>
        <p:nvSpPr>
          <p:cNvPr id="10" name="Parallelogram 9"/>
          <p:cNvSpPr/>
          <p:nvPr/>
        </p:nvSpPr>
        <p:spPr>
          <a:xfrm>
            <a:off x="-1655416" y="3809688"/>
            <a:ext cx="8592247" cy="2958974"/>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6" name="Parallelogram 15"/>
          <p:cNvSpPr/>
          <p:nvPr/>
        </p:nvSpPr>
        <p:spPr>
          <a:xfrm>
            <a:off x="7028839" y="3262580"/>
            <a:ext cx="1294191" cy="464700"/>
          </a:xfrm>
          <a:prstGeom prst="parallelogram">
            <a:avLst>
              <a:gd name="adj" fmla="val 97752"/>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45672" y="345027"/>
            <a:ext cx="3009033" cy="88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626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osing Slide 1">
    <p:spTree>
      <p:nvGrpSpPr>
        <p:cNvPr id="1" name=""/>
        <p:cNvGrpSpPr/>
        <p:nvPr/>
      </p:nvGrpSpPr>
      <p:grpSpPr>
        <a:xfrm>
          <a:off x="0" y="0"/>
          <a:ext cx="0" cy="0"/>
          <a:chOff x="0" y="0"/>
          <a:chExt cx="0" cy="0"/>
        </a:xfrm>
      </p:grpSpPr>
      <p:sp>
        <p:nvSpPr>
          <p:cNvPr id="14" name="Parallelogram 13"/>
          <p:cNvSpPr/>
          <p:nvPr userDrawn="1"/>
        </p:nvSpPr>
        <p:spPr>
          <a:xfrm flipH="1">
            <a:off x="878421" y="4256112"/>
            <a:ext cx="8238075" cy="2601888"/>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black"/>
              </a:solidFill>
            </a:endParaRPr>
          </a:p>
        </p:txBody>
      </p:sp>
      <p:sp>
        <p:nvSpPr>
          <p:cNvPr id="12" name="Parallelogram 11"/>
          <p:cNvSpPr/>
          <p:nvPr userDrawn="1"/>
        </p:nvSpPr>
        <p:spPr>
          <a:xfrm>
            <a:off x="2528537" y="0"/>
            <a:ext cx="11578015" cy="4922072"/>
          </a:xfrm>
          <a:prstGeom prst="parallelogram">
            <a:avLst>
              <a:gd name="adj" fmla="val 99186"/>
            </a:avLst>
          </a:prstGeom>
          <a:blipFill rotWithShape="1">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black"/>
              </a:solidFill>
            </a:endParaRPr>
          </a:p>
        </p:txBody>
      </p:sp>
      <p:sp>
        <p:nvSpPr>
          <p:cNvPr id="11" name="Parallelogram 10"/>
          <p:cNvSpPr/>
          <p:nvPr userDrawn="1"/>
        </p:nvSpPr>
        <p:spPr>
          <a:xfrm>
            <a:off x="10025057" y="5674988"/>
            <a:ext cx="1073303" cy="43775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black"/>
              </a:solidFill>
            </a:endParaRPr>
          </a:p>
        </p:txBody>
      </p:sp>
      <p:sp>
        <p:nvSpPr>
          <p:cNvPr id="19" name="Parallelogram 18"/>
          <p:cNvSpPr/>
          <p:nvPr userDrawn="1"/>
        </p:nvSpPr>
        <p:spPr>
          <a:xfrm rot="10800000" flipH="1" flipV="1">
            <a:off x="1078453" y="-4201"/>
            <a:ext cx="6271635" cy="2463136"/>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black"/>
              </a:solidFill>
            </a:endParaRPr>
          </a:p>
        </p:txBody>
      </p:sp>
      <p:sp>
        <p:nvSpPr>
          <p:cNvPr id="22" name="Parallelogram 21"/>
          <p:cNvSpPr/>
          <p:nvPr userDrawn="1"/>
        </p:nvSpPr>
        <p:spPr>
          <a:xfrm rot="10800000" flipH="1" flipV="1">
            <a:off x="4006179" y="657634"/>
            <a:ext cx="3984583" cy="1248524"/>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black"/>
              </a:solidFill>
            </a:endParaRPr>
          </a:p>
        </p:txBody>
      </p:sp>
      <p:sp>
        <p:nvSpPr>
          <p:cNvPr id="5" name="Text Placeholder 4"/>
          <p:cNvSpPr>
            <a:spLocks noGrp="1"/>
          </p:cNvSpPr>
          <p:nvPr>
            <p:ph type="body" sz="quarter" idx="10" hasCustomPrompt="1"/>
          </p:nvPr>
        </p:nvSpPr>
        <p:spPr>
          <a:xfrm>
            <a:off x="4452512" y="2414612"/>
            <a:ext cx="4647823" cy="1841500"/>
          </a:xfrm>
        </p:spPr>
        <p:txBody>
          <a:bodyPr/>
          <a:lstStyle>
            <a:lvl1pPr marL="0" indent="0" algn="r">
              <a:buNone/>
              <a:defRPr sz="4800" baseline="0"/>
            </a:lvl1pPr>
          </a:lstStyle>
          <a:p>
            <a:pPr lvl="0"/>
            <a:r>
              <a:rPr lang="en-US" dirty="0"/>
              <a:t>Click to edit Master title style</a:t>
            </a:r>
          </a:p>
        </p:txBody>
      </p:sp>
      <p:sp>
        <p:nvSpPr>
          <p:cNvPr id="13" name="Parallelogram 12"/>
          <p:cNvSpPr/>
          <p:nvPr userDrawn="1"/>
        </p:nvSpPr>
        <p:spPr>
          <a:xfrm flipV="1">
            <a:off x="1217933" y="1199750"/>
            <a:ext cx="1073303" cy="437750"/>
          </a:xfrm>
          <a:prstGeom prst="parallelogram">
            <a:avLst>
              <a:gd name="adj" fmla="val 99186"/>
            </a:avLst>
          </a:prstGeom>
          <a:solidFill>
            <a:srgbClr val="ED1C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black"/>
              </a:solidFill>
            </a:endParaRPr>
          </a:p>
        </p:txBody>
      </p:sp>
      <p:sp>
        <p:nvSpPr>
          <p:cNvPr id="10" name="Parallelogram 9"/>
          <p:cNvSpPr/>
          <p:nvPr userDrawn="1"/>
        </p:nvSpPr>
        <p:spPr>
          <a:xfrm flipH="1">
            <a:off x="862261" y="4256112"/>
            <a:ext cx="8238075" cy="2601888"/>
          </a:xfrm>
          <a:prstGeom prst="parallelogram">
            <a:avLst>
              <a:gd name="adj" fmla="val 99186"/>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black"/>
              </a:solidFill>
            </a:endParaRPr>
          </a:p>
        </p:txBody>
      </p:sp>
    </p:spTree>
    <p:extLst>
      <p:ext uri="{BB962C8B-B14F-4D97-AF65-F5344CB8AC3E}">
        <p14:creationId xmlns:p14="http://schemas.microsoft.com/office/powerpoint/2010/main" val="40595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Background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lum/>
            <a:extLst>
              <a:ext uri="{28A0092B-C50C-407E-A947-70E740481C1C}">
                <a14:useLocalDpi xmlns:a14="http://schemas.microsoft.com/office/drawing/2010/main"/>
              </a:ext>
            </a:extLst>
          </a:blip>
          <a:stretch>
            <a:fillRect/>
          </a:stretch>
        </p:blipFill>
        <p:spPr>
          <a:xfrm>
            <a:off x="3" y="893"/>
            <a:ext cx="12193591" cy="6857107"/>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9143" y="325882"/>
            <a:ext cx="1202311" cy="469703"/>
          </a:xfrm>
          <a:prstGeom prst="rect">
            <a:avLst/>
          </a:prstGeom>
        </p:spPr>
      </p:pic>
      <p:sp>
        <p:nvSpPr>
          <p:cNvPr id="5" name="Title 1"/>
          <p:cNvSpPr>
            <a:spLocks noGrp="1"/>
          </p:cNvSpPr>
          <p:nvPr>
            <p:ph type="title"/>
          </p:nvPr>
        </p:nvSpPr>
        <p:spPr>
          <a:xfrm>
            <a:off x="305705" y="278133"/>
            <a:ext cx="10426875" cy="474345"/>
          </a:xfrm>
        </p:spPr>
        <p:txBody>
          <a:bodyPr/>
          <a:lstStyle>
            <a:lvl1pPr>
              <a:defRPr baseline="0">
                <a:solidFill>
                  <a:schemeClr val="tx1"/>
                </a:solidFill>
              </a:defRPr>
            </a:lvl1pPr>
          </a:lstStyle>
          <a:p>
            <a:r>
              <a:rPr lang="en-US"/>
              <a:t>Click to edit Master title style</a:t>
            </a:r>
            <a:endParaRPr lang="en-US" dirty="0"/>
          </a:p>
        </p:txBody>
      </p:sp>
      <p:sp>
        <p:nvSpPr>
          <p:cNvPr id="6" name="Text Placeholder 8"/>
          <p:cNvSpPr>
            <a:spLocks noGrp="1"/>
          </p:cNvSpPr>
          <p:nvPr>
            <p:ph type="body" sz="quarter" idx="10"/>
          </p:nvPr>
        </p:nvSpPr>
        <p:spPr>
          <a:xfrm>
            <a:off x="313329" y="752474"/>
            <a:ext cx="10426875" cy="285750"/>
          </a:xfrm>
        </p:spPr>
        <p:txBody>
          <a:bodyPr tIns="0" bIns="0">
            <a:noAutofit/>
          </a:bodyPr>
          <a:lstStyle>
            <a:lvl1pPr marL="0" indent="0" algn="l" defTabSz="914377"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56"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07"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690"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291" indent="0" algn="l" defTabSz="914377"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9" name="TextBox 8"/>
          <p:cNvSpPr txBox="1"/>
          <p:nvPr userDrawn="1"/>
        </p:nvSpPr>
        <p:spPr>
          <a:xfrm>
            <a:off x="204248" y="6561386"/>
            <a:ext cx="150682" cy="236748"/>
          </a:xfrm>
          <a:prstGeom prst="rect">
            <a:avLst/>
          </a:prstGeom>
          <a:noFill/>
        </p:spPr>
        <p:txBody>
          <a:bodyPr wrap="none" lIns="0" tIns="41029" rIns="0" bIns="41029" rtlCol="0" anchor="ctr">
            <a:spAutoFit/>
          </a:bodyPr>
          <a:lstStyle/>
          <a:p>
            <a:pPr algn="r"/>
            <a:fld id="{B50A2252-0B00-49D0-9A28-2F5CCECF09D1}" type="slidenum">
              <a:rPr lang="en-US" sz="1000" cap="all" smtClean="0">
                <a:solidFill>
                  <a:prstClr val="white"/>
                </a:solidFill>
                <a:cs typeface="Arial" pitchFamily="34" charset="0"/>
              </a:rPr>
              <a:pPr algn="r"/>
              <a:t>‹#›</a:t>
            </a:fld>
            <a:endParaRPr lang="en-US" sz="1000" cap="all" dirty="0">
              <a:solidFill>
                <a:prstClr val="white"/>
              </a:solidFill>
              <a:cs typeface="Arial" pitchFamily="34" charset="0"/>
            </a:endParaRPr>
          </a:p>
        </p:txBody>
      </p:sp>
      <p:sp>
        <p:nvSpPr>
          <p:cNvPr id="10" name="TextBox 9"/>
          <p:cNvSpPr txBox="1"/>
          <p:nvPr userDrawn="1"/>
        </p:nvSpPr>
        <p:spPr>
          <a:xfrm>
            <a:off x="443145" y="6561386"/>
            <a:ext cx="5931111" cy="236748"/>
          </a:xfrm>
          <a:prstGeom prst="rect">
            <a:avLst/>
          </a:prstGeom>
          <a:noFill/>
        </p:spPr>
        <p:txBody>
          <a:bodyPr wrap="none" lIns="0" tIns="41029" rIns="0" bIns="41029" rtlCol="0" anchor="ctr">
            <a:spAutoFit/>
          </a:bodyPr>
          <a:lstStyle/>
          <a:p>
            <a:r>
              <a:rPr lang="en-US" sz="1000" cap="all" dirty="0">
                <a:solidFill>
                  <a:prstClr val="white"/>
                </a:solidFill>
                <a:cs typeface="Arial" pitchFamily="34" charset="0"/>
              </a:rPr>
              <a:t>|   </a:t>
            </a:r>
            <a:r>
              <a:rPr lang="en-US" sz="1000" dirty="0">
                <a:solidFill>
                  <a:prstClr val="white"/>
                </a:solidFill>
              </a:rPr>
              <a:t>Power and Performance Optimization in Power-Constrained Processing-in-Memory Systems</a:t>
            </a:r>
            <a:r>
              <a:rPr lang="en-US" sz="1000" cap="all" dirty="0">
                <a:solidFill>
                  <a:prstClr val="white"/>
                </a:solidFill>
                <a:cs typeface="Arial" pitchFamily="34" charset="0"/>
              </a:rPr>
              <a:t>   |   Confidential</a:t>
            </a:r>
          </a:p>
        </p:txBody>
      </p:sp>
      <p:sp>
        <p:nvSpPr>
          <p:cNvPr id="8" name="Content Placeholder 2"/>
          <p:cNvSpPr>
            <a:spLocks noGrp="1"/>
          </p:cNvSpPr>
          <p:nvPr>
            <p:ph idx="1"/>
          </p:nvPr>
        </p:nvSpPr>
        <p:spPr>
          <a:xfrm>
            <a:off x="313325" y="1381123"/>
            <a:ext cx="11341515"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44184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Background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9554" r="8388"/>
          <a:stretch/>
        </p:blipFill>
        <p:spPr>
          <a:xfrm>
            <a:off x="1" y="752474"/>
            <a:ext cx="12192000" cy="6105526"/>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9143" y="325882"/>
            <a:ext cx="1202311" cy="469703"/>
          </a:xfrm>
          <a:prstGeom prst="rect">
            <a:avLst/>
          </a:prstGeom>
        </p:spPr>
      </p:pic>
      <p:sp>
        <p:nvSpPr>
          <p:cNvPr id="8" name="TextBox 7"/>
          <p:cNvSpPr txBox="1"/>
          <p:nvPr userDrawn="1"/>
        </p:nvSpPr>
        <p:spPr>
          <a:xfrm>
            <a:off x="204248" y="6561386"/>
            <a:ext cx="150682" cy="236748"/>
          </a:xfrm>
          <a:prstGeom prst="rect">
            <a:avLst/>
          </a:prstGeom>
          <a:noFill/>
        </p:spPr>
        <p:txBody>
          <a:bodyPr wrap="none" lIns="0" tIns="41029" rIns="0" bIns="41029" rtlCol="0" anchor="ctr">
            <a:spAutoFit/>
          </a:bodyPr>
          <a:lstStyle/>
          <a:p>
            <a:pPr algn="r"/>
            <a:fld id="{B50A2252-0B00-49D0-9A28-2F5CCECF09D1}" type="slidenum">
              <a:rPr lang="en-US" sz="1000" cap="all" smtClean="0">
                <a:solidFill>
                  <a:prstClr val="white"/>
                </a:solidFill>
                <a:cs typeface="Arial" pitchFamily="34" charset="0"/>
              </a:rPr>
              <a:pPr algn="r"/>
              <a:t>‹#›</a:t>
            </a:fld>
            <a:endParaRPr lang="en-US" sz="1000" cap="all" dirty="0">
              <a:solidFill>
                <a:prstClr val="white"/>
              </a:solidFill>
              <a:cs typeface="Arial" pitchFamily="34" charset="0"/>
            </a:endParaRPr>
          </a:p>
        </p:txBody>
      </p:sp>
      <p:sp>
        <p:nvSpPr>
          <p:cNvPr id="13" name="Title 1"/>
          <p:cNvSpPr>
            <a:spLocks noGrp="1"/>
          </p:cNvSpPr>
          <p:nvPr>
            <p:ph type="title"/>
          </p:nvPr>
        </p:nvSpPr>
        <p:spPr>
          <a:xfrm>
            <a:off x="305705" y="278133"/>
            <a:ext cx="10426875" cy="474345"/>
          </a:xfrm>
        </p:spPr>
        <p:txBody>
          <a:bodyPr/>
          <a:lstStyle>
            <a:lvl1pPr>
              <a:defRPr baseline="0">
                <a:solidFill>
                  <a:schemeClr val="tx1"/>
                </a:solidFill>
              </a:defRPr>
            </a:lvl1pPr>
          </a:lstStyle>
          <a:p>
            <a:r>
              <a:rPr lang="en-US"/>
              <a:t>Click to edit Master title style</a:t>
            </a:r>
            <a:endParaRPr lang="en-US" dirty="0"/>
          </a:p>
        </p:txBody>
      </p:sp>
      <p:sp>
        <p:nvSpPr>
          <p:cNvPr id="14" name="Text Placeholder 8"/>
          <p:cNvSpPr>
            <a:spLocks noGrp="1"/>
          </p:cNvSpPr>
          <p:nvPr>
            <p:ph type="body" sz="quarter" idx="10"/>
          </p:nvPr>
        </p:nvSpPr>
        <p:spPr>
          <a:xfrm>
            <a:off x="313329" y="752474"/>
            <a:ext cx="10426875" cy="285750"/>
          </a:xfrm>
        </p:spPr>
        <p:txBody>
          <a:bodyPr tIns="0" bIns="0">
            <a:noAutofit/>
          </a:bodyPr>
          <a:lstStyle>
            <a:lvl1pPr marL="0" indent="0" algn="l" defTabSz="914377"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56"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07"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690"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291" indent="0" algn="l" defTabSz="914377"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15" name="TextBox 14"/>
          <p:cNvSpPr txBox="1"/>
          <p:nvPr userDrawn="1"/>
        </p:nvSpPr>
        <p:spPr>
          <a:xfrm>
            <a:off x="443145" y="6561386"/>
            <a:ext cx="5931111" cy="236748"/>
          </a:xfrm>
          <a:prstGeom prst="rect">
            <a:avLst/>
          </a:prstGeom>
          <a:noFill/>
        </p:spPr>
        <p:txBody>
          <a:bodyPr wrap="none" lIns="0" tIns="41029" rIns="0" bIns="41029" rtlCol="0" anchor="ctr">
            <a:spAutoFit/>
          </a:bodyPr>
          <a:lstStyle/>
          <a:p>
            <a:r>
              <a:rPr lang="en-US" sz="1000" cap="all" dirty="0">
                <a:solidFill>
                  <a:prstClr val="white"/>
                </a:solidFill>
                <a:cs typeface="Arial" pitchFamily="34" charset="0"/>
              </a:rPr>
              <a:t>|   </a:t>
            </a:r>
            <a:r>
              <a:rPr lang="en-US" sz="1000" dirty="0">
                <a:solidFill>
                  <a:prstClr val="white"/>
                </a:solidFill>
              </a:rPr>
              <a:t>Power and Performance Optimization in Power-Constrained Processing-in-Memory Systems   </a:t>
            </a:r>
            <a:r>
              <a:rPr lang="en-US" sz="1000" cap="all" dirty="0">
                <a:solidFill>
                  <a:prstClr val="white"/>
                </a:solidFill>
                <a:cs typeface="Arial" pitchFamily="34" charset="0"/>
              </a:rPr>
              <a:t>|   Confidential</a:t>
            </a:r>
          </a:p>
        </p:txBody>
      </p:sp>
      <p:sp>
        <p:nvSpPr>
          <p:cNvPr id="9" name="Parallelogram 8"/>
          <p:cNvSpPr/>
          <p:nvPr userDrawn="1"/>
        </p:nvSpPr>
        <p:spPr>
          <a:xfrm flipH="1">
            <a:off x="10928196" y="6354023"/>
            <a:ext cx="478373" cy="20736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10" name="Parallelogram 9"/>
          <p:cNvSpPr/>
          <p:nvPr userDrawn="1"/>
        </p:nvSpPr>
        <p:spPr>
          <a:xfrm flipH="1" flipV="1">
            <a:off x="11523080" y="6650640"/>
            <a:ext cx="478373" cy="20736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11" name="Parallelogram 10"/>
          <p:cNvSpPr/>
          <p:nvPr userDrawn="1"/>
        </p:nvSpPr>
        <p:spPr>
          <a:xfrm flipH="1" flipV="1">
            <a:off x="10097163" y="6650640"/>
            <a:ext cx="701980" cy="207360"/>
          </a:xfrm>
          <a:prstGeom prst="parallelogram">
            <a:avLst>
              <a:gd name="adj" fmla="val 99186"/>
            </a:avLst>
          </a:prstGeom>
          <a:solidFill>
            <a:srgbClr val="ED1C2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Tree>
    <p:extLst>
      <p:ext uri="{BB962C8B-B14F-4D97-AF65-F5344CB8AC3E}">
        <p14:creationId xmlns:p14="http://schemas.microsoft.com/office/powerpoint/2010/main" val="534144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4">
    <p:spTree>
      <p:nvGrpSpPr>
        <p:cNvPr id="1" name=""/>
        <p:cNvGrpSpPr/>
        <p:nvPr/>
      </p:nvGrpSpPr>
      <p:grpSpPr>
        <a:xfrm>
          <a:off x="0" y="0"/>
          <a:ext cx="0" cy="0"/>
          <a:chOff x="0" y="0"/>
          <a:chExt cx="0" cy="0"/>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l="9691" r="17254"/>
          <a:stretch/>
        </p:blipFill>
        <p:spPr>
          <a:xfrm rot="10800000">
            <a:off x="1" y="0"/>
            <a:ext cx="12192000" cy="6858000"/>
          </a:xfrm>
          <a:prstGeom prst="rect">
            <a:avLst/>
          </a:prstGeom>
        </p:spPr>
      </p:pic>
      <p:sp>
        <p:nvSpPr>
          <p:cNvPr id="44" name="Parallelogram 43"/>
          <p:cNvSpPr/>
          <p:nvPr userDrawn="1"/>
        </p:nvSpPr>
        <p:spPr>
          <a:xfrm flipH="1">
            <a:off x="4984297" y="2552328"/>
            <a:ext cx="714411" cy="264077"/>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u="sng" dirty="0">
              <a:solidFill>
                <a:prstClr val="black"/>
              </a:solidFill>
            </a:endParaRPr>
          </a:p>
        </p:txBody>
      </p:sp>
      <p:sp>
        <p:nvSpPr>
          <p:cNvPr id="45" name="Parallelogram 44"/>
          <p:cNvSpPr/>
          <p:nvPr userDrawn="1"/>
        </p:nvSpPr>
        <p:spPr>
          <a:xfrm flipH="1">
            <a:off x="7457568" y="-25920"/>
            <a:ext cx="1794917" cy="20275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46" name="Parallelogram 45"/>
          <p:cNvSpPr/>
          <p:nvPr userDrawn="1"/>
        </p:nvSpPr>
        <p:spPr>
          <a:xfrm flipH="1">
            <a:off x="9113521" y="6235134"/>
            <a:ext cx="1590027" cy="656639"/>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47" name="Parallelogram 46"/>
          <p:cNvSpPr/>
          <p:nvPr userDrawn="1"/>
        </p:nvSpPr>
        <p:spPr>
          <a:xfrm flipH="1">
            <a:off x="7186085" y="1419260"/>
            <a:ext cx="715091" cy="27648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48" name="Parallelogram 47"/>
          <p:cNvSpPr/>
          <p:nvPr userDrawn="1"/>
        </p:nvSpPr>
        <p:spPr>
          <a:xfrm flipH="1">
            <a:off x="6472135" y="3232979"/>
            <a:ext cx="2177647" cy="784857"/>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49" name="Parallelogram 48"/>
          <p:cNvSpPr/>
          <p:nvPr userDrawn="1"/>
        </p:nvSpPr>
        <p:spPr>
          <a:xfrm flipH="1">
            <a:off x="5675507" y="1508945"/>
            <a:ext cx="1494968" cy="588635"/>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50" name="Parallelogram 49"/>
          <p:cNvSpPr/>
          <p:nvPr userDrawn="1"/>
        </p:nvSpPr>
        <p:spPr>
          <a:xfrm flipH="1">
            <a:off x="3134089" y="2982694"/>
            <a:ext cx="1261651" cy="505058"/>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51" name="Parallelogram 50"/>
          <p:cNvSpPr/>
          <p:nvPr userDrawn="1"/>
        </p:nvSpPr>
        <p:spPr>
          <a:xfrm flipH="1">
            <a:off x="2436891" y="-25920"/>
            <a:ext cx="2618356" cy="73440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52" name="Parallelogram 51"/>
          <p:cNvSpPr/>
          <p:nvPr userDrawn="1"/>
        </p:nvSpPr>
        <p:spPr>
          <a:xfrm flipH="1">
            <a:off x="1665565" y="3587091"/>
            <a:ext cx="728031" cy="27648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53" name="Parallelogram 52"/>
          <p:cNvSpPr/>
          <p:nvPr userDrawn="1"/>
        </p:nvSpPr>
        <p:spPr>
          <a:xfrm flipH="1">
            <a:off x="10899545" y="2147725"/>
            <a:ext cx="451680" cy="198879"/>
          </a:xfrm>
          <a:prstGeom prst="parallelogram">
            <a:avLst>
              <a:gd name="adj" fmla="val 99186"/>
            </a:avLst>
          </a:prstGeom>
          <a:solidFill>
            <a:srgbClr val="ED1C2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54" name="Parallelogram 53"/>
          <p:cNvSpPr/>
          <p:nvPr userDrawn="1"/>
        </p:nvSpPr>
        <p:spPr>
          <a:xfrm flipH="1">
            <a:off x="8717039" y="3232979"/>
            <a:ext cx="728031" cy="27648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55" name="Parallelogram 54"/>
          <p:cNvSpPr/>
          <p:nvPr userDrawn="1"/>
        </p:nvSpPr>
        <p:spPr>
          <a:xfrm flipH="1">
            <a:off x="10041953" y="1557500"/>
            <a:ext cx="921803" cy="375014"/>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56" name="Parallelogram 55"/>
          <p:cNvSpPr/>
          <p:nvPr userDrawn="1"/>
        </p:nvSpPr>
        <p:spPr>
          <a:xfrm flipH="1">
            <a:off x="5186429" y="566764"/>
            <a:ext cx="715091" cy="27648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57" name="Parallelogram 56"/>
          <p:cNvSpPr/>
          <p:nvPr userDrawn="1"/>
        </p:nvSpPr>
        <p:spPr>
          <a:xfrm flipH="1">
            <a:off x="2692148" y="741876"/>
            <a:ext cx="527544" cy="244667"/>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58" name="Parallelogram 57"/>
          <p:cNvSpPr/>
          <p:nvPr userDrawn="1"/>
        </p:nvSpPr>
        <p:spPr>
          <a:xfrm flipH="1">
            <a:off x="3959716" y="1251592"/>
            <a:ext cx="549393" cy="233439"/>
          </a:xfrm>
          <a:prstGeom prst="parallelogram">
            <a:avLst>
              <a:gd name="adj" fmla="val 99186"/>
            </a:avLst>
          </a:prstGeom>
          <a:solidFill>
            <a:srgbClr val="ED1C2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59" name="Parallelogram 58"/>
          <p:cNvSpPr/>
          <p:nvPr userDrawn="1"/>
        </p:nvSpPr>
        <p:spPr>
          <a:xfrm flipH="1">
            <a:off x="8156420" y="1993897"/>
            <a:ext cx="478373" cy="20736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60" name="Parallelogram 59"/>
          <p:cNvSpPr/>
          <p:nvPr userDrawn="1"/>
        </p:nvSpPr>
        <p:spPr>
          <a:xfrm flipH="1">
            <a:off x="11550788" y="5174530"/>
            <a:ext cx="478373" cy="20736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61" name="Parallelogram 60"/>
          <p:cNvSpPr/>
          <p:nvPr userDrawn="1"/>
        </p:nvSpPr>
        <p:spPr>
          <a:xfrm flipH="1">
            <a:off x="6504029" y="284614"/>
            <a:ext cx="714411" cy="264077"/>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62" name="Parallelogram 61"/>
          <p:cNvSpPr/>
          <p:nvPr userDrawn="1"/>
        </p:nvSpPr>
        <p:spPr>
          <a:xfrm flipH="1">
            <a:off x="9604311" y="3538902"/>
            <a:ext cx="3125447" cy="119002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63" name="Parallelogram 62"/>
          <p:cNvSpPr/>
          <p:nvPr userDrawn="1"/>
        </p:nvSpPr>
        <p:spPr>
          <a:xfrm flipH="1">
            <a:off x="9908535" y="2577681"/>
            <a:ext cx="1258496" cy="549197"/>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64" name="Parallelogram 63"/>
          <p:cNvSpPr/>
          <p:nvPr userDrawn="1"/>
        </p:nvSpPr>
        <p:spPr>
          <a:xfrm flipH="1">
            <a:off x="933277" y="3966067"/>
            <a:ext cx="1503611" cy="636721"/>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65" name="Parallelogram 64"/>
          <p:cNvSpPr/>
          <p:nvPr userDrawn="1"/>
        </p:nvSpPr>
        <p:spPr>
          <a:xfrm flipH="1">
            <a:off x="10459669" y="5721897"/>
            <a:ext cx="802107" cy="270093"/>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u="sng" dirty="0">
              <a:solidFill>
                <a:prstClr val="black"/>
              </a:solidFill>
            </a:endParaRPr>
          </a:p>
        </p:txBody>
      </p:sp>
      <p:sp>
        <p:nvSpPr>
          <p:cNvPr id="66" name="Parallelogram 65"/>
          <p:cNvSpPr/>
          <p:nvPr userDrawn="1"/>
        </p:nvSpPr>
        <p:spPr>
          <a:xfrm flipH="1">
            <a:off x="6990340" y="4521562"/>
            <a:ext cx="478373" cy="20736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67" name="Parallelogram 66"/>
          <p:cNvSpPr/>
          <p:nvPr userDrawn="1"/>
        </p:nvSpPr>
        <p:spPr>
          <a:xfrm flipH="1">
            <a:off x="8527814" y="5272677"/>
            <a:ext cx="537935" cy="264077"/>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68" name="Parallelogram 67"/>
          <p:cNvSpPr/>
          <p:nvPr userDrawn="1"/>
        </p:nvSpPr>
        <p:spPr>
          <a:xfrm flipH="1">
            <a:off x="9252489" y="2579023"/>
            <a:ext cx="715091" cy="27648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69" name="Parallelogram 68"/>
          <p:cNvSpPr/>
          <p:nvPr userDrawn="1"/>
        </p:nvSpPr>
        <p:spPr>
          <a:xfrm flipH="1">
            <a:off x="8238664" y="6156400"/>
            <a:ext cx="478373" cy="207360"/>
          </a:xfrm>
          <a:prstGeom prst="parallelogram">
            <a:avLst>
              <a:gd name="adj" fmla="val 99186"/>
            </a:avLst>
          </a:prstGeom>
          <a:solidFill>
            <a:srgbClr val="ED1C2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70" name="Parallelogram 69"/>
          <p:cNvSpPr/>
          <p:nvPr userDrawn="1"/>
        </p:nvSpPr>
        <p:spPr>
          <a:xfrm flipH="1">
            <a:off x="4379417" y="3725336"/>
            <a:ext cx="888703" cy="313939"/>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71" name="Parallelogram 70"/>
          <p:cNvSpPr/>
          <p:nvPr userDrawn="1"/>
        </p:nvSpPr>
        <p:spPr>
          <a:xfrm flipH="1">
            <a:off x="8224157" y="986550"/>
            <a:ext cx="1503611" cy="636721"/>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72" name="Parallelogram 71"/>
          <p:cNvSpPr/>
          <p:nvPr userDrawn="1"/>
        </p:nvSpPr>
        <p:spPr>
          <a:xfrm flipH="1">
            <a:off x="6642641" y="5065258"/>
            <a:ext cx="1590027" cy="656639"/>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73" name="Parallelogram 72"/>
          <p:cNvSpPr/>
          <p:nvPr userDrawn="1"/>
        </p:nvSpPr>
        <p:spPr>
          <a:xfrm flipH="1">
            <a:off x="11351229" y="1142780"/>
            <a:ext cx="715091" cy="276480"/>
          </a:xfrm>
          <a:prstGeom prst="parallelogram">
            <a:avLst>
              <a:gd name="adj" fmla="val 99186"/>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black"/>
              </a:solidFill>
            </a:endParaRPr>
          </a:p>
        </p:txBody>
      </p:sp>
      <p:sp>
        <p:nvSpPr>
          <p:cNvPr id="7" name="Right Triangle 6"/>
          <p:cNvSpPr/>
          <p:nvPr userDrawn="1"/>
        </p:nvSpPr>
        <p:spPr>
          <a:xfrm flipH="1">
            <a:off x="6278121" y="6023967"/>
            <a:ext cx="19401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7" name="Title 1"/>
          <p:cNvSpPr>
            <a:spLocks noGrp="1"/>
          </p:cNvSpPr>
          <p:nvPr>
            <p:ph type="ctrTitle"/>
          </p:nvPr>
        </p:nvSpPr>
        <p:spPr>
          <a:xfrm>
            <a:off x="639093" y="4539617"/>
            <a:ext cx="5527025" cy="1841409"/>
          </a:xfrm>
        </p:spPr>
        <p:txBody>
          <a:bodyPr tIns="0" bIns="0" anchor="b"/>
          <a:lstStyle>
            <a:lvl1pPr algn="r">
              <a:defRPr sz="5000" b="0" cap="none" baseline="0">
                <a:solidFill>
                  <a:srgbClr val="FFFFFF"/>
                </a:solidFill>
              </a:defRPr>
            </a:lvl1pPr>
          </a:lstStyle>
          <a:p>
            <a:r>
              <a:rPr lang="en-US"/>
              <a:t>Click to edit Master title style</a:t>
            </a: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9143" y="325882"/>
            <a:ext cx="1202311" cy="469703"/>
          </a:xfrm>
          <a:prstGeom prst="rect">
            <a:avLst/>
          </a:prstGeom>
        </p:spPr>
      </p:pic>
    </p:spTree>
    <p:extLst>
      <p:ext uri="{BB962C8B-B14F-4D97-AF65-F5344CB8AC3E}">
        <p14:creationId xmlns:p14="http://schemas.microsoft.com/office/powerpoint/2010/main" val="3066694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705" y="278133"/>
            <a:ext cx="10426875" cy="474345"/>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13325" y="1381123"/>
            <a:ext cx="11341515"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13329" y="752474"/>
            <a:ext cx="10426875" cy="285750"/>
          </a:xfrm>
        </p:spPr>
        <p:txBody>
          <a:bodyPr tIns="0" bIns="0">
            <a:noAutofit/>
          </a:bodyPr>
          <a:lstStyle>
            <a:lvl1pPr marL="0" indent="0" algn="l" defTabSz="914377"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56"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07"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690"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291" indent="0" algn="l" defTabSz="914377"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1037774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5705" y="278133"/>
            <a:ext cx="10426875" cy="474345"/>
          </a:xfrm>
        </p:spPr>
        <p:txBody>
          <a:bodyPr/>
          <a:lstStyle>
            <a:lvl1pPr>
              <a:defRPr baseline="0">
                <a:solidFill>
                  <a:schemeClr val="tx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313329" y="752474"/>
            <a:ext cx="10426875" cy="285750"/>
          </a:xfrm>
        </p:spPr>
        <p:txBody>
          <a:bodyPr tIns="0" bIns="0">
            <a:noAutofit/>
          </a:bodyPr>
          <a:lstStyle>
            <a:lvl1pPr marL="0" indent="0" algn="l" defTabSz="914377"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56"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07"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690"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291" indent="0" algn="l" defTabSz="914377"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2848370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24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5705" y="278133"/>
            <a:ext cx="10426875" cy="474345"/>
          </a:xfrm>
        </p:spPr>
        <p:txBody>
          <a:bodyPr/>
          <a:lstStyle/>
          <a:p>
            <a:r>
              <a:rPr lang="en-US"/>
              <a:t>Click to edit Master title style</a:t>
            </a:r>
            <a:endParaRPr lang="en-US" dirty="0"/>
          </a:p>
        </p:txBody>
      </p:sp>
      <p:sp>
        <p:nvSpPr>
          <p:cNvPr id="3" name="Content Placeholder 2"/>
          <p:cNvSpPr>
            <a:spLocks noGrp="1"/>
          </p:cNvSpPr>
          <p:nvPr>
            <p:ph idx="1"/>
          </p:nvPr>
        </p:nvSpPr>
        <p:spPr>
          <a:xfrm>
            <a:off x="313328" y="1381123"/>
            <a:ext cx="5304901"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13329" y="752474"/>
            <a:ext cx="10426875" cy="285750"/>
          </a:xfrm>
        </p:spPr>
        <p:txBody>
          <a:bodyPr tIns="0" bIns="0">
            <a:noAutofit/>
          </a:bodyPr>
          <a:lstStyle>
            <a:lvl1pPr marL="0" indent="0" algn="l" defTabSz="914377"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56"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07"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690"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291" indent="0" algn="l" defTabSz="914377"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5" name="Content Placeholder 5"/>
          <p:cNvSpPr>
            <a:spLocks noGrp="1"/>
          </p:cNvSpPr>
          <p:nvPr>
            <p:ph sz="quarter" idx="11"/>
          </p:nvPr>
        </p:nvSpPr>
        <p:spPr>
          <a:xfrm>
            <a:off x="6308784" y="1381123"/>
            <a:ext cx="5304901" cy="50292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21674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5705" y="278133"/>
            <a:ext cx="10426875" cy="474345"/>
          </a:xfrm>
        </p:spPr>
        <p:txBody>
          <a:bodyPr/>
          <a:lstStyle/>
          <a:p>
            <a:r>
              <a:rPr lang="en-US"/>
              <a:t>Click to edit Master title style</a:t>
            </a:r>
            <a:endParaRPr lang="en-US" dirty="0"/>
          </a:p>
        </p:txBody>
      </p:sp>
      <p:sp>
        <p:nvSpPr>
          <p:cNvPr id="3" name="Content Placeholder 2"/>
          <p:cNvSpPr>
            <a:spLocks noGrp="1"/>
          </p:cNvSpPr>
          <p:nvPr>
            <p:ph idx="1"/>
          </p:nvPr>
        </p:nvSpPr>
        <p:spPr>
          <a:xfrm>
            <a:off x="313328" y="1777919"/>
            <a:ext cx="5304901"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13329" y="752474"/>
            <a:ext cx="10426875" cy="285750"/>
          </a:xfrm>
        </p:spPr>
        <p:txBody>
          <a:bodyPr tIns="0" bIns="0">
            <a:noAutofit/>
          </a:bodyPr>
          <a:lstStyle>
            <a:lvl1pPr marL="0" indent="0" algn="l" defTabSz="914377"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56"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07"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690"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291" indent="0" algn="l" defTabSz="914377"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5" name="Content Placeholder 5"/>
          <p:cNvSpPr>
            <a:spLocks noGrp="1"/>
          </p:cNvSpPr>
          <p:nvPr>
            <p:ph sz="quarter" idx="11"/>
          </p:nvPr>
        </p:nvSpPr>
        <p:spPr>
          <a:xfrm>
            <a:off x="6308784" y="1777919"/>
            <a:ext cx="5304901" cy="4572000"/>
          </a:xfrm>
        </p:spPr>
        <p:txBody>
          <a:bodyPr/>
          <a:lstStyle/>
          <a:p>
            <a:pPr lvl="0"/>
            <a:r>
              <a:rPr lang="en-US"/>
              <a:t>Click to edit Master text styles</a:t>
            </a:r>
          </a:p>
          <a:p>
            <a:pPr lvl="1"/>
            <a:r>
              <a:rPr lang="en-US"/>
              <a:t>Second level</a:t>
            </a:r>
          </a:p>
          <a:p>
            <a:pPr lvl="2"/>
            <a:r>
              <a:rPr lang="en-US"/>
              <a:t>Third level</a:t>
            </a:r>
          </a:p>
        </p:txBody>
      </p:sp>
      <p:sp>
        <p:nvSpPr>
          <p:cNvPr id="6" name="Text Placeholder 2"/>
          <p:cNvSpPr>
            <a:spLocks noGrp="1"/>
          </p:cNvSpPr>
          <p:nvPr>
            <p:ph type="body" idx="12"/>
          </p:nvPr>
        </p:nvSpPr>
        <p:spPr>
          <a:xfrm>
            <a:off x="313328" y="1287463"/>
            <a:ext cx="5304901" cy="479092"/>
          </a:xfrm>
        </p:spPr>
        <p:txBody>
          <a:bodyPr anchor="b">
            <a:noAutofit/>
          </a:bodyPr>
          <a:lstStyle>
            <a:lvl1pPr marL="0" indent="0">
              <a:buNone/>
              <a:defRPr sz="20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7" name="Text Placeholder 4"/>
          <p:cNvSpPr>
            <a:spLocks noGrp="1"/>
          </p:cNvSpPr>
          <p:nvPr>
            <p:ph type="body" sz="quarter" idx="3"/>
          </p:nvPr>
        </p:nvSpPr>
        <p:spPr>
          <a:xfrm>
            <a:off x="6308784" y="1287463"/>
            <a:ext cx="5304901" cy="479092"/>
          </a:xfrm>
        </p:spPr>
        <p:txBody>
          <a:bodyPr anchor="b">
            <a:noAutofit/>
          </a:bodyPr>
          <a:lstStyle>
            <a:lvl1pPr marL="0" indent="0">
              <a:buNone/>
              <a:defRPr sz="20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Tree>
    <p:extLst>
      <p:ext uri="{BB962C8B-B14F-4D97-AF65-F5344CB8AC3E}">
        <p14:creationId xmlns:p14="http://schemas.microsoft.com/office/powerpoint/2010/main" val="391299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5705" y="278133"/>
            <a:ext cx="10426875" cy="474345"/>
          </a:xfrm>
        </p:spPr>
        <p:txBody>
          <a:bodyPr/>
          <a:lstStyle/>
          <a:p>
            <a:r>
              <a:rPr lang="en-US"/>
              <a:t>Click to edit Master title style</a:t>
            </a:r>
          </a:p>
        </p:txBody>
      </p:sp>
      <p:sp>
        <p:nvSpPr>
          <p:cNvPr id="3" name="Content Placeholder 2"/>
          <p:cNvSpPr>
            <a:spLocks noGrp="1"/>
          </p:cNvSpPr>
          <p:nvPr>
            <p:ph idx="1"/>
          </p:nvPr>
        </p:nvSpPr>
        <p:spPr>
          <a:xfrm>
            <a:off x="4494341" y="1381123"/>
            <a:ext cx="7134179"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13329" y="752474"/>
            <a:ext cx="10426875" cy="285750"/>
          </a:xfrm>
        </p:spPr>
        <p:txBody>
          <a:bodyPr tIns="0" bIns="0">
            <a:noAutofit/>
          </a:bodyPr>
          <a:lstStyle>
            <a:lvl1pPr marL="0" indent="0" algn="l" defTabSz="914377"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56"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07"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690"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291" indent="0" algn="l" defTabSz="914377"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5" name="Text Placeholder 3"/>
          <p:cNvSpPr>
            <a:spLocks noGrp="1"/>
          </p:cNvSpPr>
          <p:nvPr>
            <p:ph type="body" sz="half" idx="2"/>
          </p:nvPr>
        </p:nvSpPr>
        <p:spPr>
          <a:xfrm>
            <a:off x="313327" y="1381123"/>
            <a:ext cx="4011084" cy="5029200"/>
          </a:xfrm>
        </p:spPr>
        <p:txBody>
          <a:bodyPr>
            <a:normAutofit/>
          </a:bodyPr>
          <a:lstStyle>
            <a:lvl1pPr marL="0" indent="0">
              <a:buNone/>
              <a:defRPr sz="20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9053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Parallelogram 15"/>
          <p:cNvSpPr/>
          <p:nvPr/>
        </p:nvSpPr>
        <p:spPr>
          <a:xfrm flipH="1">
            <a:off x="2676023" y="2321251"/>
            <a:ext cx="952300" cy="26407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u="sng" dirty="0">
              <a:solidFill>
                <a:schemeClr val="bg1"/>
              </a:solidFill>
            </a:endParaRPr>
          </a:p>
        </p:txBody>
      </p:sp>
      <p:sp>
        <p:nvSpPr>
          <p:cNvPr id="18" name="Parallelogram 17"/>
          <p:cNvSpPr/>
          <p:nvPr/>
        </p:nvSpPr>
        <p:spPr>
          <a:xfrm flipH="1">
            <a:off x="8180229" y="6004057"/>
            <a:ext cx="2119483" cy="656639"/>
          </a:xfrm>
          <a:prstGeom prst="parallelogram">
            <a:avLst>
              <a:gd name="adj" fmla="val 99186"/>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19" name="Parallelogram 18"/>
          <p:cNvSpPr/>
          <p:nvPr/>
        </p:nvSpPr>
        <p:spPr>
          <a:xfrm flipH="1">
            <a:off x="5610982" y="1188183"/>
            <a:ext cx="953207"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20" name="Parallelogram 19"/>
          <p:cNvSpPr/>
          <p:nvPr/>
        </p:nvSpPr>
        <p:spPr>
          <a:xfrm flipH="1">
            <a:off x="4659291" y="3001909"/>
            <a:ext cx="2902772" cy="78485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21" name="Parallelogram 20"/>
          <p:cNvSpPr/>
          <p:nvPr/>
        </p:nvSpPr>
        <p:spPr>
          <a:xfrm flipH="1">
            <a:off x="3597403" y="1277872"/>
            <a:ext cx="1992772" cy="588635"/>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22" name="Parallelogram 21"/>
          <p:cNvSpPr/>
          <p:nvPr/>
        </p:nvSpPr>
        <p:spPr>
          <a:xfrm flipH="1">
            <a:off x="209732" y="2751617"/>
            <a:ext cx="1681761" cy="50505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23" name="Parallelogram 22"/>
          <p:cNvSpPr/>
          <p:nvPr/>
        </p:nvSpPr>
        <p:spPr>
          <a:xfrm flipH="1">
            <a:off x="-719633" y="-256997"/>
            <a:ext cx="3490232" cy="73440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24" name="Parallelogram 23"/>
          <p:cNvSpPr/>
          <p:nvPr/>
        </p:nvSpPr>
        <p:spPr>
          <a:xfrm flipH="1">
            <a:off x="10560973" y="1916645"/>
            <a:ext cx="602083" cy="19887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25" name="Parallelogram 24"/>
          <p:cNvSpPr/>
          <p:nvPr/>
        </p:nvSpPr>
        <p:spPr>
          <a:xfrm flipH="1">
            <a:off x="7651720" y="3001902"/>
            <a:ext cx="970455" cy="276480"/>
          </a:xfrm>
          <a:prstGeom prst="parallelogram">
            <a:avLst>
              <a:gd name="adj" fmla="val 99186"/>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27" name="Parallelogram 26"/>
          <p:cNvSpPr/>
          <p:nvPr/>
        </p:nvSpPr>
        <p:spPr>
          <a:xfrm flipH="1">
            <a:off x="9417814" y="1326423"/>
            <a:ext cx="1228751" cy="375014"/>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28" name="Parallelogram 27"/>
          <p:cNvSpPr/>
          <p:nvPr/>
        </p:nvSpPr>
        <p:spPr>
          <a:xfrm flipH="1">
            <a:off x="2945467" y="335687"/>
            <a:ext cx="953207"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29" name="Parallelogram 28"/>
          <p:cNvSpPr/>
          <p:nvPr/>
        </p:nvSpPr>
        <p:spPr>
          <a:xfrm flipH="1">
            <a:off x="209732" y="755469"/>
            <a:ext cx="703209" cy="24466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30" name="Parallelogram 29"/>
          <p:cNvSpPr/>
          <p:nvPr/>
        </p:nvSpPr>
        <p:spPr>
          <a:xfrm flipH="1">
            <a:off x="1310272" y="1020515"/>
            <a:ext cx="732333" cy="23343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31" name="Parallelogram 30"/>
          <p:cNvSpPr/>
          <p:nvPr/>
        </p:nvSpPr>
        <p:spPr>
          <a:xfrm flipH="1">
            <a:off x="6904420" y="1762820"/>
            <a:ext cx="637664" cy="207360"/>
          </a:xfrm>
          <a:prstGeom prst="parallelogram">
            <a:avLst>
              <a:gd name="adj" fmla="val 99186"/>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32" name="Parallelogram 31"/>
          <p:cNvSpPr/>
          <p:nvPr/>
        </p:nvSpPr>
        <p:spPr>
          <a:xfrm flipH="1">
            <a:off x="11429067" y="4943453"/>
            <a:ext cx="637664" cy="207360"/>
          </a:xfrm>
          <a:prstGeom prst="parallelogram">
            <a:avLst>
              <a:gd name="adj" fmla="val 99186"/>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33" name="Parallelogram 32"/>
          <p:cNvSpPr/>
          <p:nvPr/>
        </p:nvSpPr>
        <p:spPr>
          <a:xfrm flipH="1">
            <a:off x="4701807" y="53537"/>
            <a:ext cx="952300" cy="26407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34" name="Parallelogram 33"/>
          <p:cNvSpPr/>
          <p:nvPr/>
        </p:nvSpPr>
        <p:spPr>
          <a:xfrm flipH="1">
            <a:off x="8834439" y="3307825"/>
            <a:ext cx="4166176" cy="119002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35" name="Parallelogram 34"/>
          <p:cNvSpPr/>
          <p:nvPr/>
        </p:nvSpPr>
        <p:spPr>
          <a:xfrm flipH="1">
            <a:off x="9239972" y="2346604"/>
            <a:ext cx="1677557" cy="549197"/>
          </a:xfrm>
          <a:prstGeom prst="parallelogram">
            <a:avLst>
              <a:gd name="adj" fmla="val 99186"/>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36" name="Parallelogram 35"/>
          <p:cNvSpPr/>
          <p:nvPr/>
        </p:nvSpPr>
        <p:spPr>
          <a:xfrm flipH="1">
            <a:off x="9974623" y="5490820"/>
            <a:ext cx="1069196" cy="270093"/>
          </a:xfrm>
          <a:prstGeom prst="parallelogram">
            <a:avLst>
              <a:gd name="adj" fmla="val 99186"/>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u="sng" dirty="0">
              <a:solidFill>
                <a:schemeClr val="bg1"/>
              </a:solidFill>
            </a:endParaRPr>
          </a:p>
        </p:txBody>
      </p:sp>
      <p:sp>
        <p:nvSpPr>
          <p:cNvPr id="37" name="Parallelogram 36"/>
          <p:cNvSpPr/>
          <p:nvPr/>
        </p:nvSpPr>
        <p:spPr>
          <a:xfrm flipH="1">
            <a:off x="5350056" y="4290485"/>
            <a:ext cx="637664" cy="207360"/>
          </a:xfrm>
          <a:prstGeom prst="parallelogram">
            <a:avLst>
              <a:gd name="adj" fmla="val 99186"/>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38" name="Parallelogram 37"/>
          <p:cNvSpPr/>
          <p:nvPr/>
        </p:nvSpPr>
        <p:spPr>
          <a:xfrm flipH="1">
            <a:off x="7399483" y="5041600"/>
            <a:ext cx="717060" cy="264077"/>
          </a:xfrm>
          <a:prstGeom prst="parallelogram">
            <a:avLst>
              <a:gd name="adj" fmla="val 99186"/>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39" name="Parallelogram 38"/>
          <p:cNvSpPr/>
          <p:nvPr/>
        </p:nvSpPr>
        <p:spPr>
          <a:xfrm flipH="1">
            <a:off x="8365469" y="2347946"/>
            <a:ext cx="953207" cy="276480"/>
          </a:xfrm>
          <a:prstGeom prst="parallelogram">
            <a:avLst>
              <a:gd name="adj" fmla="val 99186"/>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40" name="Parallelogram 39"/>
          <p:cNvSpPr/>
          <p:nvPr/>
        </p:nvSpPr>
        <p:spPr>
          <a:xfrm flipH="1">
            <a:off x="1869727" y="3494257"/>
            <a:ext cx="1184628" cy="31393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41" name="Parallelogram 40"/>
          <p:cNvSpPr/>
          <p:nvPr/>
        </p:nvSpPr>
        <p:spPr>
          <a:xfrm flipH="1">
            <a:off x="6994715" y="755473"/>
            <a:ext cx="2004292" cy="636721"/>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42" name="Parallelogram 41"/>
          <p:cNvSpPr/>
          <p:nvPr/>
        </p:nvSpPr>
        <p:spPr>
          <a:xfrm flipH="1">
            <a:off x="11163059" y="911703"/>
            <a:ext cx="953207"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bg1"/>
              </a:solidFill>
            </a:endParaRPr>
          </a:p>
        </p:txBody>
      </p:sp>
      <p:sp>
        <p:nvSpPr>
          <p:cNvPr id="17" name="Title 1"/>
          <p:cNvSpPr>
            <a:spLocks noGrp="1"/>
          </p:cNvSpPr>
          <p:nvPr>
            <p:ph type="ctrTitle" hasCustomPrompt="1"/>
          </p:nvPr>
        </p:nvSpPr>
        <p:spPr>
          <a:xfrm>
            <a:off x="540040" y="3852600"/>
            <a:ext cx="5267297" cy="1841409"/>
          </a:xfrm>
        </p:spPr>
        <p:txBody>
          <a:bodyPr tIns="0" bIns="0" anchor="b"/>
          <a:lstStyle>
            <a:lvl1pPr algn="r">
              <a:defRPr sz="4800" b="0" cap="none" baseline="0">
                <a:solidFill>
                  <a:srgbClr val="FFFFFF"/>
                </a:solidFill>
              </a:defRPr>
            </a:lvl1pPr>
          </a:lstStyle>
          <a:p>
            <a:r>
              <a:rPr lang="en-US" dirty="0"/>
              <a:t>POWER MODEL</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98787" y="345129"/>
            <a:ext cx="1602664" cy="469703"/>
          </a:xfrm>
          <a:prstGeom prst="rect">
            <a:avLst/>
          </a:prstGeom>
        </p:spPr>
      </p:pic>
      <p:sp>
        <p:nvSpPr>
          <p:cNvPr id="26" name="Right Triangle 25"/>
          <p:cNvSpPr/>
          <p:nvPr/>
        </p:nvSpPr>
        <p:spPr>
          <a:xfrm flipH="1">
            <a:off x="5967697" y="5370520"/>
            <a:ext cx="273049" cy="204787"/>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0000"/>
              </a:solidFill>
            </a:endParaRPr>
          </a:p>
        </p:txBody>
      </p:sp>
    </p:spTree>
    <p:extLst>
      <p:ext uri="{BB962C8B-B14F-4D97-AF65-F5344CB8AC3E}">
        <p14:creationId xmlns:p14="http://schemas.microsoft.com/office/powerpoint/2010/main" val="333784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W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4205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94A5E6-11D9-9640-91C1-A6F039DD4DDA}" type="datetime1">
              <a:rPr lang="en-US" smtClean="0"/>
              <a:t>5/19/2017</a:t>
            </a:fld>
            <a:endParaRPr lang="en-US"/>
          </a:p>
        </p:txBody>
      </p:sp>
      <p:sp>
        <p:nvSpPr>
          <p:cNvPr id="5" name="Footer Placeholder 4"/>
          <p:cNvSpPr>
            <a:spLocks noGrp="1"/>
          </p:cNvSpPr>
          <p:nvPr>
            <p:ph type="ftr" sz="quarter" idx="11"/>
          </p:nvPr>
        </p:nvSpPr>
        <p:spPr/>
        <p:txBody>
          <a:bodyPr/>
          <a:lstStyle/>
          <a:p>
            <a:r>
              <a:rPr lang="mr-IN"/>
              <a:t>ARCS-2017-Paper-28</a:t>
            </a:r>
            <a:endParaRPr lang="en-US"/>
          </a:p>
        </p:txBody>
      </p:sp>
      <p:sp>
        <p:nvSpPr>
          <p:cNvPr id="6" name="Slide Number Placeholder 5"/>
          <p:cNvSpPr>
            <a:spLocks noGrp="1"/>
          </p:cNvSpPr>
          <p:nvPr>
            <p:ph type="sldNum" sz="quarter" idx="12"/>
          </p:nvPr>
        </p:nvSpPr>
        <p:spPr/>
        <p:txBody>
          <a:bodyPr/>
          <a:lstStyle/>
          <a:p>
            <a:fld id="{BC5D2809-8C88-4DEA-B1B6-7D3C8690CCC5}" type="slidenum">
              <a:rPr lang="en-US" smtClean="0"/>
              <a:t>‹#›</a:t>
            </a:fld>
            <a:endParaRPr lang="en-US"/>
          </a:p>
        </p:txBody>
      </p:sp>
    </p:spTree>
    <p:extLst>
      <p:ext uri="{BB962C8B-B14F-4D97-AF65-F5344CB8AC3E}">
        <p14:creationId xmlns:p14="http://schemas.microsoft.com/office/powerpoint/2010/main" val="4196758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D0007B-3F2F-D04E-81C7-E2AB21DEC1F3}" type="datetime1">
              <a:rPr lang="en-US" smtClean="0"/>
              <a:t>5/19/2017</a:t>
            </a:fld>
            <a:endParaRPr lang="en-US"/>
          </a:p>
        </p:txBody>
      </p:sp>
      <p:sp>
        <p:nvSpPr>
          <p:cNvPr id="5" name="Footer Placeholder 4"/>
          <p:cNvSpPr>
            <a:spLocks noGrp="1"/>
          </p:cNvSpPr>
          <p:nvPr>
            <p:ph type="ftr" sz="quarter" idx="11"/>
          </p:nvPr>
        </p:nvSpPr>
        <p:spPr/>
        <p:txBody>
          <a:bodyPr/>
          <a:lstStyle/>
          <a:p>
            <a:r>
              <a:rPr lang="mr-IN"/>
              <a:t>ARCS-2017-Paper-28</a:t>
            </a:r>
            <a:endParaRPr lang="en-US"/>
          </a:p>
        </p:txBody>
      </p:sp>
      <p:sp>
        <p:nvSpPr>
          <p:cNvPr id="6" name="Slide Number Placeholder 5"/>
          <p:cNvSpPr>
            <a:spLocks noGrp="1"/>
          </p:cNvSpPr>
          <p:nvPr>
            <p:ph type="sldNum" sz="quarter" idx="12"/>
          </p:nvPr>
        </p:nvSpPr>
        <p:spPr/>
        <p:txBody>
          <a:bodyPr/>
          <a:lstStyle/>
          <a:p>
            <a:fld id="{BC5D2809-8C88-4DEA-B1B6-7D3C8690CCC5}" type="slidenum">
              <a:rPr lang="en-US" smtClean="0"/>
              <a:t>‹#›</a:t>
            </a:fld>
            <a:endParaRPr lang="en-US"/>
          </a:p>
        </p:txBody>
      </p:sp>
    </p:spTree>
    <p:extLst>
      <p:ext uri="{BB962C8B-B14F-4D97-AF65-F5344CB8AC3E}">
        <p14:creationId xmlns:p14="http://schemas.microsoft.com/office/powerpoint/2010/main" val="1481687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0F2510-2C56-7742-B303-65AF616FDC48}" type="datetime1">
              <a:rPr lang="en-US" smtClean="0"/>
              <a:t>5/19/2017</a:t>
            </a:fld>
            <a:endParaRPr lang="en-US"/>
          </a:p>
        </p:txBody>
      </p:sp>
      <p:sp>
        <p:nvSpPr>
          <p:cNvPr id="5" name="Footer Placeholder 4"/>
          <p:cNvSpPr>
            <a:spLocks noGrp="1"/>
          </p:cNvSpPr>
          <p:nvPr>
            <p:ph type="ftr" sz="quarter" idx="11"/>
          </p:nvPr>
        </p:nvSpPr>
        <p:spPr/>
        <p:txBody>
          <a:bodyPr/>
          <a:lstStyle/>
          <a:p>
            <a:r>
              <a:rPr lang="mr-IN"/>
              <a:t>ARCS-2017-Paper-28</a:t>
            </a:r>
            <a:endParaRPr lang="en-US"/>
          </a:p>
        </p:txBody>
      </p:sp>
      <p:sp>
        <p:nvSpPr>
          <p:cNvPr id="6" name="Slide Number Placeholder 5"/>
          <p:cNvSpPr>
            <a:spLocks noGrp="1"/>
          </p:cNvSpPr>
          <p:nvPr>
            <p:ph type="sldNum" sz="quarter" idx="12"/>
          </p:nvPr>
        </p:nvSpPr>
        <p:spPr/>
        <p:txBody>
          <a:bodyPr/>
          <a:lstStyle/>
          <a:p>
            <a:fld id="{E44F87EC-31AA-47B1-9367-6317F07403B3}" type="slidenum">
              <a:rPr lang="en-US" smtClean="0"/>
              <a:t>‹#›</a:t>
            </a:fld>
            <a:endParaRPr lang="en-US"/>
          </a:p>
        </p:txBody>
      </p:sp>
    </p:spTree>
    <p:extLst>
      <p:ext uri="{BB962C8B-B14F-4D97-AF65-F5344CB8AC3E}">
        <p14:creationId xmlns:p14="http://schemas.microsoft.com/office/powerpoint/2010/main" val="3709110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B381EB-EAC8-E049-A804-B5AECA315B95}" type="datetime1">
              <a:rPr lang="en-US" smtClean="0"/>
              <a:t>5/19/2017</a:t>
            </a:fld>
            <a:endParaRPr lang="en-US"/>
          </a:p>
        </p:txBody>
      </p:sp>
      <p:sp>
        <p:nvSpPr>
          <p:cNvPr id="5" name="Footer Placeholder 4"/>
          <p:cNvSpPr>
            <a:spLocks noGrp="1"/>
          </p:cNvSpPr>
          <p:nvPr>
            <p:ph type="ftr" sz="quarter" idx="11"/>
          </p:nvPr>
        </p:nvSpPr>
        <p:spPr/>
        <p:txBody>
          <a:bodyPr/>
          <a:lstStyle/>
          <a:p>
            <a:r>
              <a:rPr lang="mr-IN"/>
              <a:t>ARCS-2017-Paper-28</a:t>
            </a:r>
            <a:endParaRPr lang="en-US"/>
          </a:p>
        </p:txBody>
      </p:sp>
      <p:sp>
        <p:nvSpPr>
          <p:cNvPr id="6" name="Slide Number Placeholder 5"/>
          <p:cNvSpPr>
            <a:spLocks noGrp="1"/>
          </p:cNvSpPr>
          <p:nvPr>
            <p:ph type="sldNum" sz="quarter" idx="12"/>
          </p:nvPr>
        </p:nvSpPr>
        <p:spPr/>
        <p:txBody>
          <a:bodyPr/>
          <a:lstStyle/>
          <a:p>
            <a:fld id="{E44F87EC-31AA-47B1-9367-6317F07403B3}" type="slidenum">
              <a:rPr lang="en-US" smtClean="0"/>
              <a:t>‹#›</a:t>
            </a:fld>
            <a:endParaRPr lang="en-US"/>
          </a:p>
        </p:txBody>
      </p:sp>
    </p:spTree>
    <p:extLst>
      <p:ext uri="{BB962C8B-B14F-4D97-AF65-F5344CB8AC3E}">
        <p14:creationId xmlns:p14="http://schemas.microsoft.com/office/powerpoint/2010/main" val="388785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F6C6CC-D465-BD49-ACCF-61CFDB569F34}" type="datetime1">
              <a:rPr lang="en-US" smtClean="0"/>
              <a:t>5/19/2017</a:t>
            </a:fld>
            <a:endParaRPr lang="en-US"/>
          </a:p>
        </p:txBody>
      </p:sp>
      <p:sp>
        <p:nvSpPr>
          <p:cNvPr id="6" name="Footer Placeholder 5"/>
          <p:cNvSpPr>
            <a:spLocks noGrp="1"/>
          </p:cNvSpPr>
          <p:nvPr>
            <p:ph type="ftr" sz="quarter" idx="11"/>
          </p:nvPr>
        </p:nvSpPr>
        <p:spPr/>
        <p:txBody>
          <a:bodyPr/>
          <a:lstStyle/>
          <a:p>
            <a:r>
              <a:rPr lang="mr-IN"/>
              <a:t>ARCS-2017-Paper-28</a:t>
            </a:r>
            <a:endParaRPr lang="en-US"/>
          </a:p>
        </p:txBody>
      </p:sp>
      <p:sp>
        <p:nvSpPr>
          <p:cNvPr id="7" name="Slide Number Placeholder 6"/>
          <p:cNvSpPr>
            <a:spLocks noGrp="1"/>
          </p:cNvSpPr>
          <p:nvPr>
            <p:ph type="sldNum" sz="quarter" idx="12"/>
          </p:nvPr>
        </p:nvSpPr>
        <p:spPr/>
        <p:txBody>
          <a:bodyPr/>
          <a:lstStyle/>
          <a:p>
            <a:fld id="{E44F87EC-31AA-47B1-9367-6317F07403B3}" type="slidenum">
              <a:rPr lang="en-US" smtClean="0"/>
              <a:t>‹#›</a:t>
            </a:fld>
            <a:endParaRPr lang="en-US"/>
          </a:p>
        </p:txBody>
      </p:sp>
    </p:spTree>
    <p:extLst>
      <p:ext uri="{BB962C8B-B14F-4D97-AF65-F5344CB8AC3E}">
        <p14:creationId xmlns:p14="http://schemas.microsoft.com/office/powerpoint/2010/main" val="1304271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81D674-0590-1640-AC7F-6823EB10FFBB}" type="datetime1">
              <a:rPr lang="en-US" smtClean="0"/>
              <a:t>5/19/2017</a:t>
            </a:fld>
            <a:endParaRPr lang="en-US"/>
          </a:p>
        </p:txBody>
      </p:sp>
      <p:sp>
        <p:nvSpPr>
          <p:cNvPr id="8" name="Footer Placeholder 7"/>
          <p:cNvSpPr>
            <a:spLocks noGrp="1"/>
          </p:cNvSpPr>
          <p:nvPr>
            <p:ph type="ftr" sz="quarter" idx="11"/>
          </p:nvPr>
        </p:nvSpPr>
        <p:spPr/>
        <p:txBody>
          <a:bodyPr/>
          <a:lstStyle/>
          <a:p>
            <a:r>
              <a:rPr lang="mr-IN"/>
              <a:t>ARCS-2017-Paper-28</a:t>
            </a:r>
            <a:endParaRPr lang="en-US"/>
          </a:p>
        </p:txBody>
      </p:sp>
      <p:sp>
        <p:nvSpPr>
          <p:cNvPr id="9" name="Slide Number Placeholder 8"/>
          <p:cNvSpPr>
            <a:spLocks noGrp="1"/>
          </p:cNvSpPr>
          <p:nvPr>
            <p:ph type="sldNum" sz="quarter" idx="12"/>
          </p:nvPr>
        </p:nvSpPr>
        <p:spPr/>
        <p:txBody>
          <a:bodyPr/>
          <a:lstStyle/>
          <a:p>
            <a:fld id="{E44F87EC-31AA-47B1-9367-6317F07403B3}" type="slidenum">
              <a:rPr lang="en-US" smtClean="0"/>
              <a:t>‹#›</a:t>
            </a:fld>
            <a:endParaRPr lang="en-US"/>
          </a:p>
        </p:txBody>
      </p:sp>
    </p:spTree>
    <p:extLst>
      <p:ext uri="{BB962C8B-B14F-4D97-AF65-F5344CB8AC3E}">
        <p14:creationId xmlns:p14="http://schemas.microsoft.com/office/powerpoint/2010/main" val="3343336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5299C-1AEE-584E-A340-670AF8707D10}" type="datetime1">
              <a:rPr lang="en-US" smtClean="0"/>
              <a:t>5/19/2017</a:t>
            </a:fld>
            <a:endParaRPr lang="en-US"/>
          </a:p>
        </p:txBody>
      </p:sp>
      <p:sp>
        <p:nvSpPr>
          <p:cNvPr id="4" name="Footer Placeholder 3"/>
          <p:cNvSpPr>
            <a:spLocks noGrp="1"/>
          </p:cNvSpPr>
          <p:nvPr>
            <p:ph type="ftr" sz="quarter" idx="11"/>
          </p:nvPr>
        </p:nvSpPr>
        <p:spPr/>
        <p:txBody>
          <a:bodyPr/>
          <a:lstStyle/>
          <a:p>
            <a:r>
              <a:rPr lang="mr-IN"/>
              <a:t>ARCS-2017-Paper-28</a:t>
            </a:r>
            <a:endParaRPr lang="en-US"/>
          </a:p>
        </p:txBody>
      </p:sp>
      <p:sp>
        <p:nvSpPr>
          <p:cNvPr id="5" name="Slide Number Placeholder 4"/>
          <p:cNvSpPr>
            <a:spLocks noGrp="1"/>
          </p:cNvSpPr>
          <p:nvPr>
            <p:ph type="sldNum" sz="quarter" idx="12"/>
          </p:nvPr>
        </p:nvSpPr>
        <p:spPr/>
        <p:txBody>
          <a:bodyPr/>
          <a:lstStyle/>
          <a:p>
            <a:fld id="{E44F87EC-31AA-47B1-9367-6317F07403B3}" type="slidenum">
              <a:rPr lang="en-US" smtClean="0"/>
              <a:t>‹#›</a:t>
            </a:fld>
            <a:endParaRPr lang="en-US"/>
          </a:p>
        </p:txBody>
      </p:sp>
    </p:spTree>
    <p:extLst>
      <p:ext uri="{BB962C8B-B14F-4D97-AF65-F5344CB8AC3E}">
        <p14:creationId xmlns:p14="http://schemas.microsoft.com/office/powerpoint/2010/main" val="3887196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52A58-DDF2-984C-BB98-EDF67EB29BF2}" type="datetime1">
              <a:rPr lang="en-US" smtClean="0"/>
              <a:t>5/19/2017</a:t>
            </a:fld>
            <a:endParaRPr lang="en-US" dirty="0"/>
          </a:p>
        </p:txBody>
      </p:sp>
      <p:sp>
        <p:nvSpPr>
          <p:cNvPr id="3" name="Footer Placeholder 2"/>
          <p:cNvSpPr>
            <a:spLocks noGrp="1"/>
          </p:cNvSpPr>
          <p:nvPr>
            <p:ph type="ftr" sz="quarter" idx="11"/>
          </p:nvPr>
        </p:nvSpPr>
        <p:spPr/>
        <p:txBody>
          <a:bodyPr/>
          <a:lstStyle/>
          <a:p>
            <a:r>
              <a:rPr lang="mr-IN"/>
              <a:t>ARCS-2017-Paper-28</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25120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70BC66-9E5C-F84A-9EB3-D2C7B5722F07}" type="datetime1">
              <a:rPr lang="en-US" smtClean="0"/>
              <a:t>5/19/2017</a:t>
            </a:fld>
            <a:endParaRPr lang="en-US"/>
          </a:p>
        </p:txBody>
      </p:sp>
      <p:sp>
        <p:nvSpPr>
          <p:cNvPr id="6" name="Footer Placeholder 5"/>
          <p:cNvSpPr>
            <a:spLocks noGrp="1"/>
          </p:cNvSpPr>
          <p:nvPr>
            <p:ph type="ftr" sz="quarter" idx="11"/>
          </p:nvPr>
        </p:nvSpPr>
        <p:spPr/>
        <p:txBody>
          <a:bodyPr/>
          <a:lstStyle/>
          <a:p>
            <a:r>
              <a:rPr lang="mr-IN"/>
              <a:t>ARCS-2017-Paper-28</a:t>
            </a:r>
            <a:endParaRPr lang="en-US"/>
          </a:p>
        </p:txBody>
      </p:sp>
      <p:sp>
        <p:nvSpPr>
          <p:cNvPr id="7" name="Slide Number Placeholder 6"/>
          <p:cNvSpPr>
            <a:spLocks noGrp="1"/>
          </p:cNvSpPr>
          <p:nvPr>
            <p:ph type="sldNum" sz="quarter" idx="12"/>
          </p:nvPr>
        </p:nvSpPr>
        <p:spPr/>
        <p:txBody>
          <a:bodyPr/>
          <a:lstStyle/>
          <a:p>
            <a:fld id="{E44F87EC-31AA-47B1-9367-6317F07403B3}" type="slidenum">
              <a:rPr lang="en-US" smtClean="0"/>
              <a:t>‹#›</a:t>
            </a:fld>
            <a:endParaRPr lang="en-US"/>
          </a:p>
        </p:txBody>
      </p:sp>
    </p:spTree>
    <p:extLst>
      <p:ext uri="{BB962C8B-B14F-4D97-AF65-F5344CB8AC3E}">
        <p14:creationId xmlns:p14="http://schemas.microsoft.com/office/powerpoint/2010/main" val="265748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12"/>
            <a:ext cx="9997440" cy="474345"/>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65851" y="1381123"/>
            <a:ext cx="1146048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9997440" cy="285750"/>
          </a:xfrm>
        </p:spPr>
        <p:txBody>
          <a:bodyPr tIns="0" bIns="0">
            <a:noAutofit/>
          </a:bodyPr>
          <a:lstStyle>
            <a:lvl1pPr marL="0" indent="0" algn="l" defTabSz="914377"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56"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07"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690"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291" indent="0" algn="l" defTabSz="914377"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1042510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764947-54C9-9146-9944-4BDFCBC02D09}" type="datetime1">
              <a:rPr lang="en-US" smtClean="0"/>
              <a:t>5/19/2017</a:t>
            </a:fld>
            <a:endParaRPr lang="en-US"/>
          </a:p>
        </p:txBody>
      </p:sp>
      <p:sp>
        <p:nvSpPr>
          <p:cNvPr id="6" name="Footer Placeholder 5"/>
          <p:cNvSpPr>
            <a:spLocks noGrp="1"/>
          </p:cNvSpPr>
          <p:nvPr>
            <p:ph type="ftr" sz="quarter" idx="11"/>
          </p:nvPr>
        </p:nvSpPr>
        <p:spPr/>
        <p:txBody>
          <a:bodyPr/>
          <a:lstStyle/>
          <a:p>
            <a:r>
              <a:rPr lang="mr-IN"/>
              <a:t>ARCS-2017-Paper-28</a:t>
            </a:r>
            <a:endParaRPr lang="en-US"/>
          </a:p>
        </p:txBody>
      </p:sp>
      <p:sp>
        <p:nvSpPr>
          <p:cNvPr id="7" name="Slide Number Placeholder 6"/>
          <p:cNvSpPr>
            <a:spLocks noGrp="1"/>
          </p:cNvSpPr>
          <p:nvPr>
            <p:ph type="sldNum" sz="quarter" idx="12"/>
          </p:nvPr>
        </p:nvSpPr>
        <p:spPr/>
        <p:txBody>
          <a:bodyPr/>
          <a:lstStyle/>
          <a:p>
            <a:fld id="{E44F87EC-31AA-47B1-9367-6317F07403B3}" type="slidenum">
              <a:rPr lang="en-US" smtClean="0"/>
              <a:t>‹#›</a:t>
            </a:fld>
            <a:endParaRPr lang="en-US"/>
          </a:p>
        </p:txBody>
      </p:sp>
    </p:spTree>
    <p:extLst>
      <p:ext uri="{BB962C8B-B14F-4D97-AF65-F5344CB8AC3E}">
        <p14:creationId xmlns:p14="http://schemas.microsoft.com/office/powerpoint/2010/main" val="4055477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CF6C7B-878F-E649-87E0-32629D1E65BE}" type="datetime1">
              <a:rPr lang="en-US" smtClean="0"/>
              <a:t>5/19/2017</a:t>
            </a:fld>
            <a:endParaRPr lang="en-US"/>
          </a:p>
        </p:txBody>
      </p:sp>
      <p:sp>
        <p:nvSpPr>
          <p:cNvPr id="5" name="Footer Placeholder 4"/>
          <p:cNvSpPr>
            <a:spLocks noGrp="1"/>
          </p:cNvSpPr>
          <p:nvPr>
            <p:ph type="ftr" sz="quarter" idx="11"/>
          </p:nvPr>
        </p:nvSpPr>
        <p:spPr/>
        <p:txBody>
          <a:bodyPr/>
          <a:lstStyle/>
          <a:p>
            <a:r>
              <a:rPr lang="mr-IN"/>
              <a:t>ARCS-2017-Paper-28</a:t>
            </a:r>
            <a:endParaRPr lang="en-US"/>
          </a:p>
        </p:txBody>
      </p:sp>
      <p:sp>
        <p:nvSpPr>
          <p:cNvPr id="6" name="Slide Number Placeholder 5"/>
          <p:cNvSpPr>
            <a:spLocks noGrp="1"/>
          </p:cNvSpPr>
          <p:nvPr>
            <p:ph type="sldNum" sz="quarter" idx="12"/>
          </p:nvPr>
        </p:nvSpPr>
        <p:spPr/>
        <p:txBody>
          <a:bodyPr/>
          <a:lstStyle/>
          <a:p>
            <a:fld id="{E44F87EC-31AA-47B1-9367-6317F07403B3}" type="slidenum">
              <a:rPr lang="en-US" smtClean="0"/>
              <a:t>‹#›</a:t>
            </a:fld>
            <a:endParaRPr lang="en-US"/>
          </a:p>
        </p:txBody>
      </p:sp>
    </p:spTree>
    <p:extLst>
      <p:ext uri="{BB962C8B-B14F-4D97-AF65-F5344CB8AC3E}">
        <p14:creationId xmlns:p14="http://schemas.microsoft.com/office/powerpoint/2010/main" val="2314977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A3B1E-09A3-3C48-8E80-686CD7662CC8}" type="datetime1">
              <a:rPr lang="en-US" smtClean="0"/>
              <a:t>5/19/2017</a:t>
            </a:fld>
            <a:endParaRPr lang="en-US"/>
          </a:p>
        </p:txBody>
      </p:sp>
      <p:sp>
        <p:nvSpPr>
          <p:cNvPr id="5" name="Footer Placeholder 4"/>
          <p:cNvSpPr>
            <a:spLocks noGrp="1"/>
          </p:cNvSpPr>
          <p:nvPr>
            <p:ph type="ftr" sz="quarter" idx="11"/>
          </p:nvPr>
        </p:nvSpPr>
        <p:spPr/>
        <p:txBody>
          <a:bodyPr/>
          <a:lstStyle/>
          <a:p>
            <a:r>
              <a:rPr lang="mr-IN"/>
              <a:t>ARCS-2017-Paper-28</a:t>
            </a:r>
            <a:endParaRPr lang="en-US"/>
          </a:p>
        </p:txBody>
      </p:sp>
      <p:sp>
        <p:nvSpPr>
          <p:cNvPr id="6" name="Slide Number Placeholder 5"/>
          <p:cNvSpPr>
            <a:spLocks noGrp="1"/>
          </p:cNvSpPr>
          <p:nvPr>
            <p:ph type="sldNum" sz="quarter" idx="12"/>
          </p:nvPr>
        </p:nvSpPr>
        <p:spPr/>
        <p:txBody>
          <a:bodyPr/>
          <a:lstStyle/>
          <a:p>
            <a:fld id="{E44F87EC-31AA-47B1-9367-6317F07403B3}" type="slidenum">
              <a:rPr lang="en-US" smtClean="0"/>
              <a:t>‹#›</a:t>
            </a:fld>
            <a:endParaRPr lang="en-US"/>
          </a:p>
        </p:txBody>
      </p:sp>
    </p:spTree>
    <p:extLst>
      <p:ext uri="{BB962C8B-B14F-4D97-AF65-F5344CB8AC3E}">
        <p14:creationId xmlns:p14="http://schemas.microsoft.com/office/powerpoint/2010/main" val="2981059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12"/>
            <a:ext cx="9997440" cy="474345"/>
          </a:xfrm>
        </p:spPr>
        <p:txBody>
          <a:bodyPr/>
          <a:lstStyle>
            <a:lvl1pPr>
              <a:defRPr baseline="0">
                <a:solidFill>
                  <a:schemeClr val="tx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365851" y="752474"/>
            <a:ext cx="9997440" cy="285750"/>
          </a:xfrm>
        </p:spPr>
        <p:txBody>
          <a:bodyPr tIns="0" bIns="0">
            <a:noAutofit/>
          </a:bodyPr>
          <a:lstStyle>
            <a:lvl1pPr marL="0" indent="0" algn="l" defTabSz="914377"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56"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07"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690"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291" indent="0" algn="l" defTabSz="914377"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99265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12"/>
            <a:ext cx="10241280" cy="474345"/>
          </a:xfrm>
        </p:spPr>
        <p:txBody>
          <a:bodyPr/>
          <a:lstStyle/>
          <a:p>
            <a:r>
              <a:rPr lang="en-US"/>
              <a:t>Click to edit Master title style</a:t>
            </a:r>
            <a:endParaRPr lang="en-US" dirty="0"/>
          </a:p>
        </p:txBody>
      </p:sp>
      <p:sp>
        <p:nvSpPr>
          <p:cNvPr id="3" name="Content Placeholder 2"/>
          <p:cNvSpPr>
            <a:spLocks noGrp="1"/>
          </p:cNvSpPr>
          <p:nvPr>
            <p:ph idx="1"/>
          </p:nvPr>
        </p:nvSpPr>
        <p:spPr>
          <a:xfrm>
            <a:off x="365851"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10241280" cy="285750"/>
          </a:xfrm>
        </p:spPr>
        <p:txBody>
          <a:bodyPr tIns="0" bIns="0">
            <a:noAutofit/>
          </a:bodyPr>
          <a:lstStyle>
            <a:lvl1pPr marL="0" indent="0" algn="l" defTabSz="914377"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56"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07"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690"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291" indent="0" algn="l" defTabSz="914377"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5" name="Content Placeholder 5"/>
          <p:cNvSpPr>
            <a:spLocks noGrp="1"/>
          </p:cNvSpPr>
          <p:nvPr>
            <p:ph sz="quarter" idx="11"/>
          </p:nvPr>
        </p:nvSpPr>
        <p:spPr>
          <a:xfrm>
            <a:off x="6308780" y="1381123"/>
            <a:ext cx="5486400" cy="50292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4796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12"/>
            <a:ext cx="10241280" cy="474345"/>
          </a:xfrm>
        </p:spPr>
        <p:txBody>
          <a:bodyPr/>
          <a:lstStyle/>
          <a:p>
            <a:r>
              <a:rPr lang="en-US"/>
              <a:t>Click to edit Master title style</a:t>
            </a:r>
            <a:endParaRPr lang="en-US" dirty="0"/>
          </a:p>
        </p:txBody>
      </p:sp>
      <p:sp>
        <p:nvSpPr>
          <p:cNvPr id="3" name="Content Placeholder 2"/>
          <p:cNvSpPr>
            <a:spLocks noGrp="1"/>
          </p:cNvSpPr>
          <p:nvPr>
            <p:ph idx="1"/>
          </p:nvPr>
        </p:nvSpPr>
        <p:spPr>
          <a:xfrm>
            <a:off x="365851" y="1777919"/>
            <a:ext cx="54864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10241280" cy="285750"/>
          </a:xfrm>
        </p:spPr>
        <p:txBody>
          <a:bodyPr tIns="0" bIns="0">
            <a:noAutofit/>
          </a:bodyPr>
          <a:lstStyle>
            <a:lvl1pPr marL="0" indent="0" algn="l" defTabSz="914377"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56"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07"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690"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291" indent="0" algn="l" defTabSz="914377"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5" name="Content Placeholder 5"/>
          <p:cNvSpPr>
            <a:spLocks noGrp="1"/>
          </p:cNvSpPr>
          <p:nvPr>
            <p:ph sz="quarter" idx="11"/>
          </p:nvPr>
        </p:nvSpPr>
        <p:spPr>
          <a:xfrm>
            <a:off x="6308780" y="1777919"/>
            <a:ext cx="5486400" cy="4572000"/>
          </a:xfrm>
        </p:spPr>
        <p:txBody>
          <a:bodyPr/>
          <a:lstStyle/>
          <a:p>
            <a:pPr lvl="0"/>
            <a:r>
              <a:rPr lang="en-US"/>
              <a:t>Click to edit Master text styles</a:t>
            </a:r>
          </a:p>
          <a:p>
            <a:pPr lvl="1"/>
            <a:r>
              <a:rPr lang="en-US"/>
              <a:t>Second level</a:t>
            </a:r>
          </a:p>
          <a:p>
            <a:pPr lvl="2"/>
            <a:r>
              <a:rPr lang="en-US"/>
              <a:t>Third level</a:t>
            </a:r>
          </a:p>
        </p:txBody>
      </p:sp>
      <p:sp>
        <p:nvSpPr>
          <p:cNvPr id="6" name="Text Placeholder 2"/>
          <p:cNvSpPr>
            <a:spLocks noGrp="1"/>
          </p:cNvSpPr>
          <p:nvPr>
            <p:ph type="body" idx="12"/>
          </p:nvPr>
        </p:nvSpPr>
        <p:spPr>
          <a:xfrm>
            <a:off x="365851" y="1287463"/>
            <a:ext cx="5486400" cy="479092"/>
          </a:xfrm>
        </p:spPr>
        <p:txBody>
          <a:bodyPr anchor="b">
            <a:noAutofit/>
          </a:bodyPr>
          <a:lstStyle>
            <a:lvl1pPr marL="0" indent="0">
              <a:buNone/>
              <a:defRPr sz="20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7" name="Text Placeholder 4"/>
          <p:cNvSpPr>
            <a:spLocks noGrp="1"/>
          </p:cNvSpPr>
          <p:nvPr>
            <p:ph type="body" sz="quarter" idx="3"/>
          </p:nvPr>
        </p:nvSpPr>
        <p:spPr>
          <a:xfrm>
            <a:off x="6308780" y="1287463"/>
            <a:ext cx="5486400" cy="479092"/>
          </a:xfrm>
        </p:spPr>
        <p:txBody>
          <a:bodyPr anchor="b">
            <a:noAutofit/>
          </a:bodyPr>
          <a:lstStyle>
            <a:lvl1pPr marL="0" indent="0">
              <a:buNone/>
              <a:defRPr sz="20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Tree>
    <p:extLst>
      <p:ext uri="{BB962C8B-B14F-4D97-AF65-F5344CB8AC3E}">
        <p14:creationId xmlns:p14="http://schemas.microsoft.com/office/powerpoint/2010/main" val="379847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12"/>
            <a:ext cx="10241280" cy="474345"/>
          </a:xfrm>
        </p:spPr>
        <p:txBody>
          <a:bodyPr/>
          <a:lstStyle/>
          <a:p>
            <a:r>
              <a:rPr lang="en-US"/>
              <a:t>Click to edit Master title style</a:t>
            </a:r>
            <a:endParaRPr lang="en-US" dirty="0"/>
          </a:p>
        </p:txBody>
      </p:sp>
      <p:sp>
        <p:nvSpPr>
          <p:cNvPr id="3" name="Content Placeholder 2"/>
          <p:cNvSpPr>
            <a:spLocks noGrp="1"/>
          </p:cNvSpPr>
          <p:nvPr>
            <p:ph idx="1"/>
          </p:nvPr>
        </p:nvSpPr>
        <p:spPr>
          <a:xfrm>
            <a:off x="4494344" y="1381123"/>
            <a:ext cx="7339941"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10241280" cy="285750"/>
          </a:xfrm>
        </p:spPr>
        <p:txBody>
          <a:bodyPr tIns="0" bIns="0">
            <a:noAutofit/>
          </a:bodyPr>
          <a:lstStyle>
            <a:lvl1pPr marL="0" indent="0" algn="l" defTabSz="914377"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56"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07"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690" indent="0" algn="l" defTabSz="914377"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291" indent="0" algn="l" defTabSz="914377"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5" name="Text Placeholder 3"/>
          <p:cNvSpPr>
            <a:spLocks noGrp="1"/>
          </p:cNvSpPr>
          <p:nvPr>
            <p:ph type="body" sz="half" idx="2"/>
          </p:nvPr>
        </p:nvSpPr>
        <p:spPr>
          <a:xfrm>
            <a:off x="365855" y="1381123"/>
            <a:ext cx="3831839" cy="5029200"/>
          </a:xfrm>
        </p:spPr>
        <p:txBody>
          <a:bodyPr>
            <a:normAutofit/>
          </a:bodyPr>
          <a:lstStyle>
            <a:lvl1pPr marL="0" indent="0">
              <a:buNone/>
              <a:defRPr sz="20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59605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B86AAC07-DB76-E74B-928C-A6790F1108F6}" type="datetime1">
              <a:rPr lang="en-US" smtClean="0"/>
              <a:t>5/19/2017</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r>
              <a:rPr lang="mr-IN"/>
              <a:t>ARCS-2017-Paper-28</a:t>
            </a:r>
            <a:endParaRPr lang="en-US"/>
          </a:p>
        </p:txBody>
      </p:sp>
      <p:sp>
        <p:nvSpPr>
          <p:cNvPr id="6" name="Slide Number Placeholder 5"/>
          <p:cNvSpPr>
            <a:spLocks noGrp="1"/>
          </p:cNvSpPr>
          <p:nvPr>
            <p:ph type="sldNum" sz="quarter" idx="12"/>
          </p:nvPr>
        </p:nvSpPr>
        <p:spPr>
          <a:xfrm>
            <a:off x="8610600" y="6356356"/>
            <a:ext cx="2743200" cy="365125"/>
          </a:xfrm>
          <a:prstGeom prst="rect">
            <a:avLst/>
          </a:prstGeom>
        </p:spPr>
        <p:txBody>
          <a:bodyPr/>
          <a:lstStyle/>
          <a:p>
            <a:fld id="{894297E4-2030-4F52-A105-3B0057D04D08}" type="slidenum">
              <a:rPr lang="en-US" smtClean="0"/>
              <a:t>‹#›</a:t>
            </a:fld>
            <a:endParaRPr lang="en-US"/>
          </a:p>
        </p:txBody>
      </p:sp>
    </p:spTree>
    <p:extLst>
      <p:ext uri="{BB962C8B-B14F-4D97-AF65-F5344CB8AC3E}">
        <p14:creationId xmlns:p14="http://schemas.microsoft.com/office/powerpoint/2010/main" val="275063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4" name="Parallelogram 23"/>
          <p:cNvSpPr/>
          <p:nvPr userDrawn="1"/>
        </p:nvSpPr>
        <p:spPr>
          <a:xfrm flipH="1">
            <a:off x="-528499" y="-76864"/>
            <a:ext cx="3694056" cy="1449740"/>
          </a:xfrm>
          <a:prstGeom prst="parallelogram">
            <a:avLst>
              <a:gd name="adj" fmla="val 100294"/>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black"/>
              </a:solidFill>
            </a:endParaRPr>
          </a:p>
        </p:txBody>
      </p:sp>
      <p:sp>
        <p:nvSpPr>
          <p:cNvPr id="13" name="Parallelogram 12"/>
          <p:cNvSpPr/>
          <p:nvPr userDrawn="1"/>
        </p:nvSpPr>
        <p:spPr>
          <a:xfrm>
            <a:off x="-3659902" y="1"/>
            <a:ext cx="17399428" cy="6858000"/>
          </a:xfrm>
          <a:prstGeom prst="parallelogram">
            <a:avLst>
              <a:gd name="adj" fmla="val 100294"/>
            </a:avLst>
          </a:prstGeom>
          <a:blipFill rotWithShape="0">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rgbClr val="ED1C24">
                  <a:alpha val="80000"/>
                </a:srgbClr>
              </a:solidFill>
            </a:endParaRPr>
          </a:p>
        </p:txBody>
      </p:sp>
      <p:sp>
        <p:nvSpPr>
          <p:cNvPr id="12" name="Parallelogram 11"/>
          <p:cNvSpPr/>
          <p:nvPr userDrawn="1"/>
        </p:nvSpPr>
        <p:spPr>
          <a:xfrm flipH="1">
            <a:off x="6834721" y="1245088"/>
            <a:ext cx="1466291" cy="572130"/>
          </a:xfrm>
          <a:prstGeom prst="parallelogram">
            <a:avLst>
              <a:gd name="adj" fmla="val 10029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rgbClr val="ED1C24">
                  <a:alpha val="80000"/>
                </a:srgbClr>
              </a:solidFill>
            </a:endParaRPr>
          </a:p>
        </p:txBody>
      </p:sp>
      <p:sp>
        <p:nvSpPr>
          <p:cNvPr id="14" name="Title 1"/>
          <p:cNvSpPr>
            <a:spLocks noGrp="1"/>
          </p:cNvSpPr>
          <p:nvPr>
            <p:ph type="ctrTitle"/>
          </p:nvPr>
        </p:nvSpPr>
        <p:spPr>
          <a:xfrm>
            <a:off x="6834724" y="5055188"/>
            <a:ext cx="4831405" cy="822960"/>
          </a:xfrm>
        </p:spPr>
        <p:txBody>
          <a:bodyPr tIns="0" bIns="0" anchor="b"/>
          <a:lstStyle>
            <a:lvl1pPr algn="r">
              <a:defRPr b="1" cap="all" baseline="0">
                <a:solidFill>
                  <a:schemeClr val="tx1"/>
                </a:solidFill>
              </a:defRPr>
            </a:lvl1pPr>
          </a:lstStyle>
          <a:p>
            <a:r>
              <a:rPr lang="en-US"/>
              <a:t>Click to edit Master title style</a:t>
            </a:r>
            <a:endParaRPr lang="en-US" dirty="0"/>
          </a:p>
        </p:txBody>
      </p:sp>
      <p:sp>
        <p:nvSpPr>
          <p:cNvPr id="15" name="Subtitle 2"/>
          <p:cNvSpPr>
            <a:spLocks noGrp="1"/>
          </p:cNvSpPr>
          <p:nvPr>
            <p:ph type="subTitle" idx="1"/>
          </p:nvPr>
        </p:nvSpPr>
        <p:spPr>
          <a:xfrm>
            <a:off x="6558573" y="5946641"/>
            <a:ext cx="5107555" cy="640080"/>
          </a:xfrm>
        </p:spPr>
        <p:txBody>
          <a:bodyPr tIns="0" bIns="0">
            <a:noAutofit/>
          </a:bodyPr>
          <a:lstStyle>
            <a:lvl1pPr marL="0" indent="0" algn="r">
              <a:spcBef>
                <a:spcPts val="0"/>
              </a:spcBef>
              <a:spcAft>
                <a:spcPts val="0"/>
              </a:spcAft>
              <a:buNone/>
              <a:defRPr sz="1800" cap="all"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25" name="Picture 2" descr="\\10.236.4.28\studio-atx\_Studio Projects\Events\2H2013\4034 2014 Industry Analyst Day\Project Documentation\Source Files\54259A_AMD_Tagline Lockup\54259A_AMD_Logo_Tagline\AMD-Logo-Tag-131009_white.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r="52229"/>
          <a:stretch/>
        </p:blipFill>
        <p:spPr bwMode="auto">
          <a:xfrm>
            <a:off x="9025285" y="483686"/>
            <a:ext cx="2822315" cy="1143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Parallelogram 15"/>
          <p:cNvSpPr/>
          <p:nvPr userDrawn="1"/>
        </p:nvSpPr>
        <p:spPr>
          <a:xfrm flipH="1" flipV="1">
            <a:off x="1" y="5223550"/>
            <a:ext cx="4600339" cy="1634450"/>
          </a:xfrm>
          <a:prstGeom prst="parallelogram">
            <a:avLst>
              <a:gd name="adj" fmla="val 99186"/>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black"/>
              </a:solidFill>
            </a:endParaRPr>
          </a:p>
        </p:txBody>
      </p:sp>
      <p:sp>
        <p:nvSpPr>
          <p:cNvPr id="18" name="Parallelogram 17"/>
          <p:cNvSpPr/>
          <p:nvPr userDrawn="1"/>
        </p:nvSpPr>
        <p:spPr>
          <a:xfrm flipH="1" flipV="1">
            <a:off x="10457190" y="3791916"/>
            <a:ext cx="845551" cy="331838"/>
          </a:xfrm>
          <a:prstGeom prst="parallelogram">
            <a:avLst>
              <a:gd name="adj" fmla="val 100294"/>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black"/>
              </a:solidFill>
            </a:endParaRPr>
          </a:p>
        </p:txBody>
      </p:sp>
      <p:sp>
        <p:nvSpPr>
          <p:cNvPr id="19" name="Parallelogram 18"/>
          <p:cNvSpPr/>
          <p:nvPr userDrawn="1"/>
        </p:nvSpPr>
        <p:spPr>
          <a:xfrm flipH="1">
            <a:off x="-528499" y="-76864"/>
            <a:ext cx="3694056" cy="1449740"/>
          </a:xfrm>
          <a:prstGeom prst="parallelogram">
            <a:avLst>
              <a:gd name="adj" fmla="val 100294"/>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prstClr val="black"/>
              </a:solidFill>
            </a:endParaRPr>
          </a:p>
        </p:txBody>
      </p:sp>
    </p:spTree>
    <p:extLst>
      <p:ext uri="{BB962C8B-B14F-4D97-AF65-F5344CB8AC3E}">
        <p14:creationId xmlns:p14="http://schemas.microsoft.com/office/powerpoint/2010/main" val="297668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3.e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5691" y="306712"/>
            <a:ext cx="9997440" cy="474345"/>
          </a:xfrm>
          <a:prstGeom prst="rect">
            <a:avLst/>
          </a:prstGeom>
        </p:spPr>
        <p:txBody>
          <a:bodyPr vert="horz" lIns="0" tIns="4572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65851" y="1381125"/>
            <a:ext cx="11460480" cy="4937760"/>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a:xfrm>
            <a:off x="204248" y="6561386"/>
            <a:ext cx="150682" cy="236748"/>
          </a:xfrm>
          <a:prstGeom prst="rect">
            <a:avLst/>
          </a:prstGeom>
          <a:noFill/>
        </p:spPr>
        <p:txBody>
          <a:bodyPr wrap="none" lIns="0" tIns="41029" rIns="0" bIns="41029" rtlCol="0" anchor="ctr">
            <a:spAutoFit/>
          </a:bodyPr>
          <a:lstStyle/>
          <a:p>
            <a:pPr algn="r"/>
            <a:fld id="{B50A2252-0B00-49D0-9A28-2F5CCECF09D1}" type="slidenum">
              <a:rPr lang="en-US" sz="1000" b="0" cap="all" smtClean="0">
                <a:solidFill>
                  <a:schemeClr val="tx1"/>
                </a:solidFill>
                <a:latin typeface="Calibri" pitchFamily="34" charset="0"/>
                <a:cs typeface="Arial" pitchFamily="34" charset="0"/>
              </a:rPr>
              <a:pPr algn="r"/>
              <a:t>‹#›</a:t>
            </a:fld>
            <a:endParaRPr lang="en-US" sz="1000" b="0" cap="all" dirty="0">
              <a:solidFill>
                <a:schemeClr val="tx1"/>
              </a:solidFill>
              <a:latin typeface="Calibri" pitchFamily="34" charset="0"/>
              <a:cs typeface="Arial" pitchFamily="34" charset="0"/>
            </a:endParaRPr>
          </a:p>
        </p:txBody>
      </p:sp>
      <p:sp>
        <p:nvSpPr>
          <p:cNvPr id="9" name="TextBox 8"/>
          <p:cNvSpPr txBox="1"/>
          <p:nvPr/>
        </p:nvSpPr>
        <p:spPr>
          <a:xfrm>
            <a:off x="443145" y="6561386"/>
            <a:ext cx="4911601" cy="236748"/>
          </a:xfrm>
          <a:prstGeom prst="rect">
            <a:avLst/>
          </a:prstGeom>
          <a:noFill/>
        </p:spPr>
        <p:txBody>
          <a:bodyPr wrap="none" lIns="0" tIns="41029" rIns="0" bIns="41029" rtlCol="0" anchor="ctr">
            <a:spAutoFit/>
          </a:bodyPr>
          <a:lstStyle/>
          <a:p>
            <a:pPr algn="l"/>
            <a:r>
              <a:rPr lang="en-US" sz="1000" b="0" cap="all" dirty="0">
                <a:solidFill>
                  <a:schemeClr val="tx1"/>
                </a:solidFill>
                <a:latin typeface="Calibri" pitchFamily="34" charset="0"/>
                <a:cs typeface="Arial" pitchFamily="34" charset="0"/>
              </a:rPr>
              <a:t>|DVFS</a:t>
            </a:r>
            <a:r>
              <a:rPr lang="en-US" sz="1000" b="0" cap="all" baseline="0" dirty="0">
                <a:solidFill>
                  <a:schemeClr val="tx1"/>
                </a:solidFill>
                <a:latin typeface="Calibri" pitchFamily="34" charset="0"/>
                <a:cs typeface="Arial" pitchFamily="34" charset="0"/>
              </a:rPr>
              <a:t> space exploration  in power constrained </a:t>
            </a:r>
            <a:r>
              <a:rPr lang="en-US" sz="1000" b="0" cap="all" baseline="0" dirty="0" err="1">
                <a:solidFill>
                  <a:schemeClr val="tx1"/>
                </a:solidFill>
                <a:latin typeface="Calibri" pitchFamily="34" charset="0"/>
                <a:cs typeface="Arial" pitchFamily="34" charset="0"/>
              </a:rPr>
              <a:t>pim</a:t>
            </a:r>
            <a:r>
              <a:rPr lang="en-US" sz="1000" b="0" cap="all" dirty="0">
                <a:solidFill>
                  <a:schemeClr val="tx1"/>
                </a:solidFill>
                <a:latin typeface="Calibri" pitchFamily="34" charset="0"/>
                <a:cs typeface="Arial" pitchFamily="34" charset="0"/>
              </a:rPr>
              <a:t>| may 10</a:t>
            </a:r>
            <a:r>
              <a:rPr lang="en-US" sz="1000" b="0" cap="all" baseline="30000" dirty="0">
                <a:solidFill>
                  <a:schemeClr val="tx1"/>
                </a:solidFill>
                <a:latin typeface="Calibri" pitchFamily="34" charset="0"/>
                <a:cs typeface="Arial" pitchFamily="34" charset="0"/>
              </a:rPr>
              <a:t>th</a:t>
            </a:r>
            <a:r>
              <a:rPr lang="en-US" sz="1000" b="0" cap="all" dirty="0">
                <a:solidFill>
                  <a:schemeClr val="tx1"/>
                </a:solidFill>
                <a:latin typeface="Calibri" pitchFamily="34" charset="0"/>
                <a:cs typeface="Arial" pitchFamily="34" charset="0"/>
              </a:rPr>
              <a:t>, 2016|   Confidential</a:t>
            </a:r>
          </a:p>
        </p:txBody>
      </p:sp>
      <p:pic>
        <p:nvPicPr>
          <p:cNvPr id="4" name="Picture 3" descr="AMD_E_Blk_RGB.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51584" y="457207"/>
            <a:ext cx="1364757" cy="245607"/>
          </a:xfrm>
          <a:prstGeom prst="rect">
            <a:avLst/>
          </a:prstGeom>
        </p:spPr>
      </p:pic>
    </p:spTree>
    <p:extLst>
      <p:ext uri="{BB962C8B-B14F-4D97-AF65-F5344CB8AC3E}">
        <p14:creationId xmlns:p14="http://schemas.microsoft.com/office/powerpoint/2010/main" val="3851929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defTabSz="914377" rtl="0" eaLnBrk="1" latinLnBrk="0" hangingPunct="1">
        <a:spcBef>
          <a:spcPct val="0"/>
        </a:spcBef>
        <a:buNone/>
        <a:defRPr sz="2600" strike="noStrike" kern="1200" cap="all" baseline="0">
          <a:solidFill>
            <a:schemeClr val="tx1"/>
          </a:solidFill>
          <a:latin typeface="Calibri" pitchFamily="34" charset="0"/>
          <a:ea typeface="+mj-ea"/>
          <a:cs typeface="+mj-cs"/>
        </a:defRPr>
      </a:lvl1pPr>
    </p:titleStyle>
    <p:bodyStyle>
      <a:lvl1pPr marL="342891" indent="-342891" algn="l" defTabSz="914377"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26" indent="-180970" algn="l" defTabSz="914377"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377" indent="-168270" algn="l" defTabSz="914377"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566" indent="-182875" algn="l" defTabSz="914377"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879" indent="-164588" algn="l" defTabSz="914377"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705" y="278133"/>
            <a:ext cx="10426875" cy="474345"/>
          </a:xfrm>
          <a:prstGeom prst="rect">
            <a:avLst/>
          </a:prstGeom>
        </p:spPr>
        <p:txBody>
          <a:bodyPr vert="horz" lIns="0" tIns="4572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13325" y="1381125"/>
            <a:ext cx="11341515" cy="4937760"/>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a:xfrm>
            <a:off x="204248" y="6561386"/>
            <a:ext cx="150682" cy="236748"/>
          </a:xfrm>
          <a:prstGeom prst="rect">
            <a:avLst/>
          </a:prstGeom>
          <a:noFill/>
        </p:spPr>
        <p:txBody>
          <a:bodyPr wrap="none" lIns="0" tIns="41029" rIns="0" bIns="41029" rtlCol="0" anchor="ctr">
            <a:spAutoFit/>
          </a:bodyPr>
          <a:lstStyle/>
          <a:p>
            <a:pPr algn="r"/>
            <a:fld id="{B50A2252-0B00-49D0-9A28-2F5CCECF09D1}" type="slidenum">
              <a:rPr lang="en-US" sz="1000" cap="all" smtClean="0">
                <a:solidFill>
                  <a:prstClr val="white"/>
                </a:solidFill>
                <a:cs typeface="Arial" pitchFamily="34" charset="0"/>
              </a:rPr>
              <a:pPr algn="r"/>
              <a:t>‹#›</a:t>
            </a:fld>
            <a:endParaRPr lang="en-US" sz="1000" cap="all" dirty="0">
              <a:solidFill>
                <a:prstClr val="white"/>
              </a:solidFill>
              <a:cs typeface="Arial" pitchFamily="34" charset="0"/>
            </a:endParaRPr>
          </a:p>
        </p:txBody>
      </p:sp>
      <p:pic>
        <p:nvPicPr>
          <p:cNvPr id="7" name="Picture 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799143" y="325882"/>
            <a:ext cx="1202311" cy="469703"/>
          </a:xfrm>
          <a:prstGeom prst="rect">
            <a:avLst/>
          </a:prstGeom>
        </p:spPr>
      </p:pic>
      <p:sp>
        <p:nvSpPr>
          <p:cNvPr id="9" name="TextBox 8"/>
          <p:cNvSpPr txBox="1"/>
          <p:nvPr/>
        </p:nvSpPr>
        <p:spPr>
          <a:xfrm>
            <a:off x="443145" y="6561386"/>
            <a:ext cx="5902257" cy="236748"/>
          </a:xfrm>
          <a:prstGeom prst="rect">
            <a:avLst/>
          </a:prstGeom>
          <a:noFill/>
        </p:spPr>
        <p:txBody>
          <a:bodyPr wrap="none" lIns="0" tIns="41029" rIns="0" bIns="41029" rtlCol="0" anchor="ctr">
            <a:spAutoFit/>
          </a:bodyPr>
          <a:lstStyle/>
          <a:p>
            <a:r>
              <a:rPr lang="en-US" sz="1000" cap="all" dirty="0">
                <a:solidFill>
                  <a:prstClr val="white"/>
                </a:solidFill>
                <a:cs typeface="Arial" pitchFamily="34" charset="0"/>
              </a:rPr>
              <a:t>|   </a:t>
            </a:r>
            <a:r>
              <a:rPr lang="en-US" sz="1000" dirty="0">
                <a:solidFill>
                  <a:prstClr val="white"/>
                </a:solidFill>
              </a:rPr>
              <a:t>Power and Performance Optimization in Power-Constrained Processing-in-Memory Systems</a:t>
            </a:r>
            <a:r>
              <a:rPr lang="en-US" sz="1000" cap="all" dirty="0">
                <a:solidFill>
                  <a:prstClr val="white"/>
                </a:solidFill>
                <a:cs typeface="Arial" pitchFamily="34" charset="0"/>
              </a:rPr>
              <a:t>  |   Confidential</a:t>
            </a:r>
          </a:p>
        </p:txBody>
      </p:sp>
    </p:spTree>
    <p:extLst>
      <p:ext uri="{BB962C8B-B14F-4D97-AF65-F5344CB8AC3E}">
        <p14:creationId xmlns:p14="http://schemas.microsoft.com/office/powerpoint/2010/main" val="278740325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735" r:id="rId13"/>
  </p:sldLayoutIdLst>
  <p:hf hdr="0" dt="0"/>
  <p:txStyles>
    <p:titleStyle>
      <a:lvl1pPr algn="l" defTabSz="914377" rtl="0" eaLnBrk="1" latinLnBrk="0" hangingPunct="1">
        <a:spcBef>
          <a:spcPct val="0"/>
        </a:spcBef>
        <a:buNone/>
        <a:defRPr sz="2600" strike="noStrike" kern="1200" cap="all" baseline="0">
          <a:solidFill>
            <a:schemeClr val="tx1"/>
          </a:solidFill>
          <a:latin typeface="Calibri" pitchFamily="34" charset="0"/>
          <a:ea typeface="+mj-ea"/>
          <a:cs typeface="+mj-cs"/>
        </a:defRPr>
      </a:lvl1pPr>
    </p:titleStyle>
    <p:bodyStyle>
      <a:lvl1pPr marL="342891" indent="-342891" algn="l" defTabSz="914377"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26" indent="-180970" algn="l" defTabSz="914377"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377" indent="-168270" algn="l" defTabSz="914377"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566" indent="-182875" algn="l" defTabSz="914377"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879" indent="-164588" algn="l" defTabSz="914377"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DF01D-C5F0-324F-BA4B-841401E3FE67}" type="datetime1">
              <a:rPr lang="en-US" smtClean="0"/>
              <a:t>5/19/2017</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mr-IN"/>
              <a:t>ARCS-2017-Paper-28</a:t>
            </a:r>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57456432"/>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200.png"/><Relationship Id="rId4" Type="http://schemas.openxmlformats.org/officeDocument/2006/relationships/image" Target="../media/image190.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3.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6017" y="893121"/>
            <a:ext cx="7874479" cy="1696171"/>
          </a:xfrm>
        </p:spPr>
        <p:txBody>
          <a:bodyPr>
            <a:noAutofit/>
          </a:bodyPr>
          <a:lstStyle/>
          <a:p>
            <a:r>
              <a:rPr lang="en-US" sz="3200" dirty="0">
                <a:latin typeface="Times New Roman" panose="02020603050405020304" pitchFamily="18" charset="0"/>
                <a:cs typeface="Times New Roman" panose="02020603050405020304" pitchFamily="18" charset="0"/>
              </a:rPr>
              <a:t>DVFS Space Exploration in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Power-Constrained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Processing-in-Memory Systems</a:t>
            </a:r>
          </a:p>
        </p:txBody>
      </p:sp>
      <p:sp>
        <p:nvSpPr>
          <p:cNvPr id="3" name="Subtitle 2"/>
          <p:cNvSpPr>
            <a:spLocks noGrp="1"/>
          </p:cNvSpPr>
          <p:nvPr>
            <p:ph type="subTitle" idx="1"/>
          </p:nvPr>
        </p:nvSpPr>
        <p:spPr>
          <a:xfrm>
            <a:off x="2664256" y="2971066"/>
            <a:ext cx="6858000" cy="2006203"/>
          </a:xfrm>
        </p:spPr>
        <p:txBody>
          <a:bodyPr>
            <a:noAutofit/>
          </a:bodyPr>
          <a:lstStyle/>
          <a:p>
            <a:pPr lvl="0"/>
            <a:r>
              <a:rPr lang="en-US" sz="1800" b="1" dirty="0">
                <a:latin typeface="+mj-lt"/>
              </a:rPr>
              <a:t>Marko Scrbak and </a:t>
            </a:r>
            <a:r>
              <a:rPr lang="en-US" sz="1800" b="1" dirty="0">
                <a:solidFill>
                  <a:schemeClr val="accent1">
                    <a:lumMod val="50000"/>
                  </a:schemeClr>
                </a:solidFill>
                <a:latin typeface="+mj-lt"/>
              </a:rPr>
              <a:t>Krishna M. </a:t>
            </a:r>
            <a:r>
              <a:rPr lang="en-US" sz="1800" b="1" dirty="0" err="1">
                <a:solidFill>
                  <a:schemeClr val="accent1">
                    <a:lumMod val="50000"/>
                  </a:schemeClr>
                </a:solidFill>
                <a:latin typeface="+mj-lt"/>
              </a:rPr>
              <a:t>Kavi</a:t>
            </a:r>
            <a:endParaRPr lang="en-US" sz="1800" b="1" dirty="0">
              <a:solidFill>
                <a:schemeClr val="accent1">
                  <a:lumMod val="50000"/>
                </a:schemeClr>
              </a:solidFill>
              <a:latin typeface="+mj-lt"/>
            </a:endParaRPr>
          </a:p>
          <a:p>
            <a:pPr lvl="0"/>
            <a:r>
              <a:rPr lang="en-US" sz="1600" dirty="0">
                <a:latin typeface="+mj-lt"/>
              </a:rPr>
              <a:t>Computer Systems Research Laboratory</a:t>
            </a:r>
          </a:p>
          <a:p>
            <a:pPr lvl="0"/>
            <a:r>
              <a:rPr lang="en-US" sz="1600" dirty="0">
                <a:latin typeface="+mj-lt"/>
              </a:rPr>
              <a:t>Department of Computer </a:t>
            </a:r>
            <a:r>
              <a:rPr lang="en-US" sz="1600" dirty="0">
                <a:latin typeface="+mj-lt"/>
                <a:cs typeface="Times"/>
              </a:rPr>
              <a:t>Science</a:t>
            </a:r>
            <a:r>
              <a:rPr lang="en-US" sz="1600" dirty="0">
                <a:latin typeface="+mj-lt"/>
              </a:rPr>
              <a:t> &amp; Engineering</a:t>
            </a:r>
          </a:p>
          <a:p>
            <a:pPr lvl="0"/>
            <a:r>
              <a:rPr lang="en-US" sz="1600" dirty="0">
                <a:latin typeface="+mj-lt"/>
              </a:rPr>
              <a:t>University of North Texas, USA</a:t>
            </a:r>
          </a:p>
          <a:p>
            <a:pPr lvl="0"/>
            <a:endParaRPr lang="en-US" sz="1600" dirty="0">
              <a:latin typeface="+mj-lt"/>
            </a:endParaRPr>
          </a:p>
          <a:p>
            <a:pPr lvl="0"/>
            <a:r>
              <a:rPr lang="en-US" sz="1800" b="1" dirty="0">
                <a:latin typeface="+mj-lt"/>
              </a:rPr>
              <a:t>Joseph </a:t>
            </a:r>
            <a:r>
              <a:rPr lang="en-US" sz="1800" b="1" dirty="0" err="1">
                <a:latin typeface="+mj-lt"/>
              </a:rPr>
              <a:t>Greathouse</a:t>
            </a:r>
            <a:r>
              <a:rPr lang="en-US" sz="1800" b="1" dirty="0">
                <a:latin typeface="+mj-lt"/>
              </a:rPr>
              <a:t> and </a:t>
            </a:r>
            <a:r>
              <a:rPr lang="en-US" sz="1800" b="1" dirty="0" err="1">
                <a:latin typeface="+mj-lt"/>
              </a:rPr>
              <a:t>Nuwan</a:t>
            </a:r>
            <a:r>
              <a:rPr lang="en-US" sz="1800" b="1" dirty="0">
                <a:latin typeface="+mj-lt"/>
              </a:rPr>
              <a:t> </a:t>
            </a:r>
            <a:r>
              <a:rPr lang="en-US" sz="1800" b="1" dirty="0" err="1">
                <a:latin typeface="+mj-lt"/>
              </a:rPr>
              <a:t>Jayasena</a:t>
            </a:r>
            <a:endParaRPr lang="en-US" sz="1800" b="1" dirty="0">
              <a:latin typeface="+mj-lt"/>
            </a:endParaRPr>
          </a:p>
          <a:p>
            <a:pPr lvl="0"/>
            <a:r>
              <a:rPr lang="en-US" sz="1600" dirty="0">
                <a:latin typeface="+mj-lt"/>
              </a:rPr>
              <a:t>AMD Research - Advanced Micro Devices, Inc., USA</a:t>
            </a:r>
          </a:p>
          <a:p>
            <a:endParaRPr lang="en-US"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8462" y="5570223"/>
            <a:ext cx="1463022" cy="3474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007" y="5219700"/>
            <a:ext cx="1652019" cy="1048514"/>
          </a:xfrm>
          <a:prstGeom prst="rect">
            <a:avLst/>
          </a:prstGeom>
        </p:spPr>
      </p:pic>
    </p:spTree>
    <p:extLst>
      <p:ext uri="{BB962C8B-B14F-4D97-AF65-F5344CB8AC3E}">
        <p14:creationId xmlns:p14="http://schemas.microsoft.com/office/powerpoint/2010/main" val="286922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8945880" cy="1325563"/>
          </a:xfrm>
        </p:spPr>
        <p:txBody>
          <a:bodyPr>
            <a:normAutofit/>
          </a:bodyPr>
          <a:lstStyle/>
          <a:p>
            <a:pPr algn="ctr"/>
            <a:r>
              <a:rPr lang="en-US" sz="3200" dirty="0"/>
              <a:t>Performance model</a:t>
            </a:r>
          </a:p>
        </p:txBody>
      </p:sp>
      <p:grpSp>
        <p:nvGrpSpPr>
          <p:cNvPr id="22" name="Group 21"/>
          <p:cNvGrpSpPr/>
          <p:nvPr/>
        </p:nvGrpSpPr>
        <p:grpSpPr>
          <a:xfrm>
            <a:off x="2199008" y="560254"/>
            <a:ext cx="7359454" cy="5406683"/>
            <a:chOff x="2054045" y="850180"/>
            <a:chExt cx="7359454" cy="5406683"/>
          </a:xfrm>
        </p:grpSpPr>
        <p:sp>
          <p:nvSpPr>
            <p:cNvPr id="7" name="Oval 6"/>
            <p:cNvSpPr/>
            <p:nvPr/>
          </p:nvSpPr>
          <p:spPr>
            <a:xfrm>
              <a:off x="7737099" y="4580463"/>
              <a:ext cx="1676400" cy="1676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Cluster 3</a:t>
              </a:r>
            </a:p>
            <a:p>
              <a:pPr algn="ctr"/>
              <a:endParaRPr lang="en-US" dirty="0"/>
            </a:p>
            <a:p>
              <a:pPr algn="ctr"/>
              <a:endParaRPr lang="en-US" dirty="0"/>
            </a:p>
            <a:p>
              <a:pPr algn="ctr"/>
              <a:endParaRPr lang="en-US" dirty="0"/>
            </a:p>
            <a:p>
              <a:pPr algn="ctr"/>
              <a:endParaRPr lang="en-US" dirty="0"/>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041" y="5218488"/>
              <a:ext cx="1070523" cy="64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2054045" y="850180"/>
              <a:ext cx="7334054" cy="4512735"/>
              <a:chOff x="2054045" y="905935"/>
              <a:chExt cx="7334054" cy="4512735"/>
            </a:xfrm>
          </p:grpSpPr>
          <p:sp>
            <p:nvSpPr>
              <p:cNvPr id="4" name="Rectangle 3"/>
              <p:cNvSpPr/>
              <p:nvPr/>
            </p:nvSpPr>
            <p:spPr>
              <a:xfrm>
                <a:off x="5103815" y="2734739"/>
                <a:ext cx="1786467" cy="16340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Machine Learning Classifier</a:t>
                </a:r>
              </a:p>
            </p:txBody>
          </p:sp>
          <p:sp>
            <p:nvSpPr>
              <p:cNvPr id="5" name="Oval 4"/>
              <p:cNvSpPr/>
              <p:nvPr/>
            </p:nvSpPr>
            <p:spPr>
              <a:xfrm>
                <a:off x="7694764" y="905935"/>
                <a:ext cx="1676400" cy="1676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Cluster 1</a:t>
                </a:r>
              </a:p>
              <a:p>
                <a:pPr algn="ctr"/>
                <a:endParaRPr lang="en-US" dirty="0"/>
              </a:p>
              <a:p>
                <a:pPr algn="ctr"/>
                <a:endParaRPr lang="en-US" dirty="0"/>
              </a:p>
              <a:p>
                <a:pPr algn="ctr"/>
                <a:endParaRPr lang="en-US" dirty="0"/>
              </a:p>
              <a:p>
                <a:pPr algn="ctr"/>
                <a:endParaRPr lang="en-US" dirty="0"/>
              </a:p>
            </p:txBody>
          </p:sp>
          <p:sp>
            <p:nvSpPr>
              <p:cNvPr id="6" name="Oval 5"/>
              <p:cNvSpPr/>
              <p:nvPr/>
            </p:nvSpPr>
            <p:spPr>
              <a:xfrm>
                <a:off x="7711699" y="2751664"/>
                <a:ext cx="1676400" cy="1676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Cluster 2</a:t>
                </a:r>
              </a:p>
              <a:p>
                <a:pPr algn="ctr"/>
                <a:endParaRPr lang="en-US" dirty="0"/>
              </a:p>
              <a:p>
                <a:pPr algn="ctr"/>
                <a:endParaRPr lang="en-US" dirty="0"/>
              </a:p>
              <a:p>
                <a:pPr algn="ctr"/>
                <a:endParaRPr lang="en-US" dirty="0"/>
              </a:p>
              <a:p>
                <a:pPr algn="ctr"/>
                <a:endParaRPr lang="en-US"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7706" y="1535487"/>
                <a:ext cx="1070523" cy="64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6262" y="3323174"/>
                <a:ext cx="1065881" cy="63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a:off x="4189412" y="3310755"/>
                <a:ext cx="914400" cy="4572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54045" y="2810542"/>
                <a:ext cx="2155476" cy="1200329"/>
              </a:xfrm>
              <a:prstGeom prst="rect">
                <a:avLst/>
              </a:prstGeom>
              <a:noFill/>
            </p:spPr>
            <p:txBody>
              <a:bodyPr wrap="square" rtlCol="0">
                <a:spAutoFit/>
              </a:bodyPr>
              <a:lstStyle/>
              <a:p>
                <a:pPr algn="r"/>
                <a:r>
                  <a:rPr lang="en-US" dirty="0">
                    <a:latin typeface="+mj-lt"/>
                  </a:rPr>
                  <a:t>Performance Counter Values</a:t>
                </a:r>
              </a:p>
              <a:p>
                <a:pPr algn="r"/>
                <a:r>
                  <a:rPr lang="en-US" dirty="0">
                    <a:latin typeface="+mj-lt"/>
                  </a:rPr>
                  <a:t>(from base configuration)</a:t>
                </a:r>
              </a:p>
            </p:txBody>
          </p:sp>
          <p:cxnSp>
            <p:nvCxnSpPr>
              <p:cNvPr id="13" name="Straight Arrow Connector 12"/>
              <p:cNvCxnSpPr>
                <a:stCxn id="4" idx="3"/>
                <a:endCxn id="5" idx="2"/>
              </p:cNvCxnSpPr>
              <p:nvPr/>
            </p:nvCxnSpPr>
            <p:spPr>
              <a:xfrm flipV="1">
                <a:off x="6890282" y="1744137"/>
                <a:ext cx="804485" cy="1807635"/>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6" idx="2"/>
              </p:cNvCxnSpPr>
              <p:nvPr/>
            </p:nvCxnSpPr>
            <p:spPr>
              <a:xfrm>
                <a:off x="6890283" y="3551776"/>
                <a:ext cx="821419" cy="38095"/>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a:endCxn id="7" idx="2"/>
              </p:cNvCxnSpPr>
              <p:nvPr/>
            </p:nvCxnSpPr>
            <p:spPr>
              <a:xfrm>
                <a:off x="6890282" y="3551775"/>
                <a:ext cx="846820" cy="1866895"/>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095673" y="2360700"/>
                <a:ext cx="436032" cy="4432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sp>
            <p:nvSpPr>
              <p:cNvPr id="17" name="Oval 16"/>
              <p:cNvSpPr/>
              <p:nvPr/>
            </p:nvSpPr>
            <p:spPr>
              <a:xfrm>
                <a:off x="7074505" y="3324682"/>
                <a:ext cx="436032" cy="4432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sp>
            <p:nvSpPr>
              <p:cNvPr id="18" name="Oval 17"/>
              <p:cNvSpPr/>
              <p:nvPr/>
            </p:nvSpPr>
            <p:spPr>
              <a:xfrm>
                <a:off x="7074505" y="4263581"/>
                <a:ext cx="436032" cy="4432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grpSp>
      </p:grpSp>
      <p:sp>
        <p:nvSpPr>
          <p:cNvPr id="3" name="TextBox 2"/>
          <p:cNvSpPr txBox="1"/>
          <p:nvPr/>
        </p:nvSpPr>
        <p:spPr>
          <a:xfrm>
            <a:off x="676894" y="4231126"/>
            <a:ext cx="6055412" cy="1754326"/>
          </a:xfrm>
          <a:prstGeom prst="rect">
            <a:avLst/>
          </a:prstGeom>
          <a:noFill/>
        </p:spPr>
        <p:txBody>
          <a:bodyPr wrap="square" rtlCol="0">
            <a:spAutoFit/>
          </a:bodyPr>
          <a:lstStyle/>
          <a:p>
            <a:pPr marL="342900" indent="-342900">
              <a:buFont typeface="+mj-lt"/>
              <a:buAutoNum type="arabicPeriod"/>
            </a:pPr>
            <a:r>
              <a:rPr lang="en-US" dirty="0">
                <a:latin typeface="+mj-lt"/>
              </a:rPr>
              <a:t>Train a ML Classifier</a:t>
            </a:r>
          </a:p>
          <a:p>
            <a:pPr marL="342900" indent="-342900">
              <a:buFont typeface="+mj-lt"/>
              <a:buAutoNum type="arabicPeriod"/>
            </a:pPr>
            <a:r>
              <a:rPr lang="en-US" dirty="0">
                <a:latin typeface="+mj-lt"/>
              </a:rPr>
              <a:t>Use that ML Classifier to match a new kernel to a cluster and get the performance scaling curve for that cluster -&gt; fast compared to running the kernel through 720 different HW configurations!</a:t>
            </a:r>
          </a:p>
          <a:p>
            <a:pPr marL="342900" indent="-342900">
              <a:buFont typeface="+mj-lt"/>
              <a:buAutoNum type="arabicPeriod"/>
            </a:pPr>
            <a:r>
              <a:rPr lang="en-US" dirty="0">
                <a:latin typeface="+mj-lt"/>
              </a:rPr>
              <a:t>Estimate the performance as explained previously (slide 8)</a:t>
            </a:r>
          </a:p>
        </p:txBody>
      </p:sp>
      <p:sp>
        <p:nvSpPr>
          <p:cNvPr id="19" name="Footer Placeholder 18"/>
          <p:cNvSpPr>
            <a:spLocks noGrp="1"/>
          </p:cNvSpPr>
          <p:nvPr>
            <p:ph type="ftr" sz="quarter" idx="11"/>
          </p:nvPr>
        </p:nvSpPr>
        <p:spPr/>
        <p:txBody>
          <a:bodyPr/>
          <a:lstStyle/>
          <a:p>
            <a:r>
              <a:rPr lang="mr-IN"/>
              <a:t>ARCS-2017-Paper-28</a:t>
            </a:r>
            <a:endParaRPr lang="en-US"/>
          </a:p>
        </p:txBody>
      </p:sp>
      <p:sp>
        <p:nvSpPr>
          <p:cNvPr id="20" name="Slide Number Placeholder 19"/>
          <p:cNvSpPr>
            <a:spLocks noGrp="1"/>
          </p:cNvSpPr>
          <p:nvPr>
            <p:ph type="sldNum" sz="quarter" idx="12"/>
          </p:nvPr>
        </p:nvSpPr>
        <p:spPr/>
        <p:txBody>
          <a:bodyPr/>
          <a:lstStyle/>
          <a:p>
            <a:fld id="{E44F87EC-31AA-47B1-9367-6317F07403B3}" type="slidenum">
              <a:rPr lang="en-US" smtClean="0"/>
              <a:t>10</a:t>
            </a:fld>
            <a:endParaRPr lang="en-US"/>
          </a:p>
        </p:txBody>
      </p:sp>
    </p:spTree>
    <p:extLst>
      <p:ext uri="{BB962C8B-B14F-4D97-AF65-F5344CB8AC3E}">
        <p14:creationId xmlns:p14="http://schemas.microsoft.com/office/powerpoint/2010/main" val="219148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68" y="201168"/>
            <a:ext cx="10515600" cy="1133856"/>
          </a:xfrm>
        </p:spPr>
        <p:txBody>
          <a:bodyPr>
            <a:normAutofit/>
          </a:bodyPr>
          <a:lstStyle/>
          <a:p>
            <a:pPr algn="ctr"/>
            <a:r>
              <a:rPr lang="en-US" sz="3200" dirty="0"/>
              <a:t>Power model</a:t>
            </a:r>
          </a:p>
        </p:txBody>
      </p:sp>
      <p:sp>
        <p:nvSpPr>
          <p:cNvPr id="3" name="Content Placeholder 2"/>
          <p:cNvSpPr>
            <a:spLocks noGrp="1"/>
          </p:cNvSpPr>
          <p:nvPr>
            <p:ph idx="1"/>
          </p:nvPr>
        </p:nvSpPr>
        <p:spPr>
          <a:xfrm>
            <a:off x="872741" y="1211282"/>
            <a:ext cx="10525864" cy="5145071"/>
          </a:xfrm>
        </p:spPr>
        <p:txBody>
          <a:bodyPr>
            <a:noAutofit/>
          </a:bodyPr>
          <a:lstStyle/>
          <a:p>
            <a:pPr>
              <a:spcBef>
                <a:spcPts val="0"/>
              </a:spcBef>
            </a:pPr>
            <a:r>
              <a:rPr lang="en-US" sz="1800" dirty="0">
                <a:latin typeface="+mj-lt"/>
              </a:rPr>
              <a:t>Total Power = Dynamic Power + Leakage Power</a:t>
            </a:r>
          </a:p>
          <a:p>
            <a:pPr>
              <a:spcBef>
                <a:spcPts val="0"/>
              </a:spcBef>
            </a:pPr>
            <a:endParaRPr lang="en-US" sz="1800" dirty="0">
              <a:latin typeface="+mj-lt"/>
            </a:endParaRPr>
          </a:p>
          <a:p>
            <a:pPr marL="0" indent="0">
              <a:spcBef>
                <a:spcPts val="0"/>
              </a:spcBef>
              <a:buNone/>
            </a:pPr>
            <a:r>
              <a:rPr lang="en-US" sz="1800" dirty="0">
                <a:latin typeface="+mj-lt"/>
              </a:rPr>
              <a:t>Predicting power is more complex</a:t>
            </a:r>
          </a:p>
          <a:p>
            <a:pPr marL="0" indent="0">
              <a:spcBef>
                <a:spcPts val="0"/>
              </a:spcBef>
              <a:buNone/>
            </a:pPr>
            <a:endParaRPr lang="en-US" sz="1800" dirty="0">
              <a:latin typeface="+mj-lt"/>
            </a:endParaRPr>
          </a:p>
          <a:p>
            <a:pPr marL="0" indent="0">
              <a:spcBef>
                <a:spcPts val="0"/>
              </a:spcBef>
              <a:buNone/>
            </a:pPr>
            <a:r>
              <a:rPr lang="en-US" sz="1800" dirty="0">
                <a:latin typeface="+mj-lt"/>
              </a:rPr>
              <a:t>Dynamic power depends on switching activity, which in turn depends on </a:t>
            </a:r>
            <a:r>
              <a:rPr lang="en-US" sz="1800" i="1" u="sng" dirty="0">
                <a:latin typeface="+mj-lt"/>
              </a:rPr>
              <a:t>capacitance</a:t>
            </a:r>
            <a:r>
              <a:rPr lang="en-US" sz="1800" dirty="0">
                <a:latin typeface="+mj-lt"/>
              </a:rPr>
              <a:t>, threshold voltage and frequency</a:t>
            </a:r>
          </a:p>
          <a:p>
            <a:pPr marL="0" indent="0">
              <a:spcBef>
                <a:spcPts val="0"/>
              </a:spcBef>
              <a:buNone/>
            </a:pPr>
            <a:endParaRPr lang="en-US" sz="1800" dirty="0">
              <a:latin typeface="+mj-lt"/>
            </a:endParaRPr>
          </a:p>
          <a:p>
            <a:pPr marL="0" indent="0">
              <a:spcBef>
                <a:spcPts val="0"/>
              </a:spcBef>
              <a:buNone/>
            </a:pPr>
            <a:r>
              <a:rPr lang="en-US" sz="1800" dirty="0">
                <a:latin typeface="+mj-lt"/>
              </a:rPr>
              <a:t>	The capacitance depends on</a:t>
            </a:r>
          </a:p>
          <a:p>
            <a:pPr marL="0" indent="0">
              <a:spcBef>
                <a:spcPts val="0"/>
              </a:spcBef>
              <a:buNone/>
            </a:pPr>
            <a:r>
              <a:rPr lang="en-US" sz="1800" dirty="0">
                <a:latin typeface="+mj-lt"/>
              </a:rPr>
              <a:t>		V/f scaling factors</a:t>
            </a:r>
          </a:p>
          <a:p>
            <a:pPr marL="0" indent="0">
              <a:spcBef>
                <a:spcPts val="0"/>
              </a:spcBef>
              <a:buNone/>
            </a:pPr>
            <a:r>
              <a:rPr lang="en-US" sz="1800" dirty="0">
                <a:latin typeface="+mj-lt"/>
              </a:rPr>
              <a:t>		Technology scaling (14nm or smaller)</a:t>
            </a:r>
          </a:p>
          <a:p>
            <a:pPr marL="0" indent="0">
              <a:spcBef>
                <a:spcPts val="0"/>
              </a:spcBef>
              <a:buNone/>
            </a:pPr>
            <a:r>
              <a:rPr lang="en-US" sz="1800" dirty="0">
                <a:latin typeface="+mj-lt"/>
              </a:rPr>
              <a:t>		process </a:t>
            </a:r>
            <a:r>
              <a:rPr lang="mr-IN" sz="1800" dirty="0">
                <a:latin typeface="+mj-lt"/>
              </a:rPr>
              <a:t>–</a:t>
            </a:r>
            <a:r>
              <a:rPr lang="en-US" sz="1800" dirty="0">
                <a:latin typeface="+mj-lt"/>
              </a:rPr>
              <a:t> high voltage or low voltage threshold devices</a:t>
            </a:r>
          </a:p>
          <a:p>
            <a:pPr marL="0" indent="0">
              <a:spcBef>
                <a:spcPts val="0"/>
              </a:spcBef>
              <a:buNone/>
            </a:pPr>
            <a:endParaRPr lang="en-US" sz="1800" dirty="0">
              <a:solidFill>
                <a:srgbClr val="FF0000"/>
              </a:solidFill>
              <a:latin typeface="+mj-lt"/>
            </a:endParaRPr>
          </a:p>
          <a:p>
            <a:pPr marL="0" indent="0">
              <a:spcBef>
                <a:spcPts val="0"/>
              </a:spcBef>
              <a:buNone/>
            </a:pPr>
            <a:r>
              <a:rPr lang="en-US" sz="1800" dirty="0">
                <a:solidFill>
                  <a:srgbClr val="FF0000"/>
                </a:solidFill>
                <a:latin typeface="+mj-lt"/>
              </a:rPr>
              <a:t>We use kernels that produce 100% switching activity and then scale for others</a:t>
            </a:r>
            <a:endParaRPr lang="en-US" sz="1800" dirty="0">
              <a:latin typeface="+mj-lt"/>
            </a:endParaRPr>
          </a:p>
          <a:p>
            <a:pPr marL="0" indent="0">
              <a:spcBef>
                <a:spcPts val="0"/>
              </a:spcBef>
              <a:buNone/>
            </a:pPr>
            <a:endParaRPr lang="en-US" sz="1800" dirty="0">
              <a:latin typeface="+mj-lt"/>
            </a:endParaRPr>
          </a:p>
          <a:p>
            <a:pPr marL="0" indent="0">
              <a:spcBef>
                <a:spcPts val="0"/>
              </a:spcBef>
              <a:buNone/>
            </a:pPr>
            <a:r>
              <a:rPr lang="en-US" sz="1800" dirty="0">
                <a:latin typeface="+mj-lt"/>
              </a:rPr>
              <a:t>	Static (or leakage power) is primarily based on </a:t>
            </a:r>
          </a:p>
          <a:p>
            <a:pPr marL="0" indent="0">
              <a:spcBef>
                <a:spcPts val="0"/>
              </a:spcBef>
              <a:buNone/>
            </a:pPr>
            <a:r>
              <a:rPr lang="en-US" sz="1800" dirty="0">
                <a:latin typeface="+mj-lt"/>
              </a:rPr>
              <a:t>	     technology scaling </a:t>
            </a:r>
          </a:p>
          <a:p>
            <a:pPr marL="0" indent="0">
              <a:spcBef>
                <a:spcPts val="0"/>
              </a:spcBef>
              <a:buNone/>
            </a:pPr>
            <a:r>
              <a:rPr lang="en-US" sz="1800" dirty="0">
                <a:latin typeface="+mj-lt"/>
              </a:rPr>
              <a:t>	     technology processes (high voltage or low voltage threshold devices)</a:t>
            </a:r>
          </a:p>
          <a:p>
            <a:pPr marL="0" indent="0">
              <a:spcBef>
                <a:spcPts val="0"/>
              </a:spcBef>
              <a:buNone/>
            </a:pPr>
            <a:endParaRPr lang="en-US" sz="1800" dirty="0">
              <a:latin typeface="+mj-lt"/>
            </a:endParaRPr>
          </a:p>
          <a:p>
            <a:pPr marL="0" indent="0">
              <a:spcBef>
                <a:spcPts val="0"/>
              </a:spcBef>
              <a:buNone/>
            </a:pPr>
            <a:endParaRPr lang="en-US" sz="1800" dirty="0">
              <a:latin typeface="+mj-lt"/>
            </a:endParaRPr>
          </a:p>
          <a:p>
            <a:pPr marL="0" indent="0">
              <a:spcBef>
                <a:spcPts val="0"/>
              </a:spcBef>
              <a:buNone/>
            </a:pPr>
            <a:r>
              <a:rPr lang="en-US" sz="1800" dirty="0">
                <a:latin typeface="+mj-lt"/>
              </a:rPr>
              <a:t>We use AMD internal simulations and models for this purpose</a:t>
            </a:r>
          </a:p>
        </p:txBody>
      </p:sp>
      <p:sp>
        <p:nvSpPr>
          <p:cNvPr id="7" name="Footer Placeholder 6"/>
          <p:cNvSpPr>
            <a:spLocks noGrp="1"/>
          </p:cNvSpPr>
          <p:nvPr>
            <p:ph type="ftr" sz="quarter" idx="11"/>
          </p:nvPr>
        </p:nvSpPr>
        <p:spPr/>
        <p:txBody>
          <a:bodyPr/>
          <a:lstStyle/>
          <a:p>
            <a:r>
              <a:rPr lang="mr-IN" dirty="0"/>
              <a:t>ARCS-2017-Paper-28</a:t>
            </a:r>
            <a:endParaRPr lang="en-US" dirty="0"/>
          </a:p>
        </p:txBody>
      </p:sp>
      <p:sp>
        <p:nvSpPr>
          <p:cNvPr id="10" name="Slide Number Placeholder 9"/>
          <p:cNvSpPr>
            <a:spLocks noGrp="1"/>
          </p:cNvSpPr>
          <p:nvPr>
            <p:ph type="sldNum" sz="quarter" idx="12"/>
          </p:nvPr>
        </p:nvSpPr>
        <p:spPr/>
        <p:txBody>
          <a:bodyPr/>
          <a:lstStyle/>
          <a:p>
            <a:fld id="{E44F87EC-31AA-47B1-9367-6317F07403B3}" type="slidenum">
              <a:rPr lang="en-US" smtClean="0"/>
              <a:t>11</a:t>
            </a:fld>
            <a:endParaRPr lang="en-US"/>
          </a:p>
        </p:txBody>
      </p:sp>
    </p:spTree>
    <p:extLst>
      <p:ext uri="{BB962C8B-B14F-4D97-AF65-F5344CB8AC3E}">
        <p14:creationId xmlns:p14="http://schemas.microsoft.com/office/powerpoint/2010/main" val="26646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68" y="201168"/>
            <a:ext cx="10515600" cy="1133856"/>
          </a:xfrm>
        </p:spPr>
        <p:txBody>
          <a:bodyPr>
            <a:normAutofit/>
          </a:bodyPr>
          <a:lstStyle/>
          <a:p>
            <a:pPr algn="ctr"/>
            <a:r>
              <a:rPr lang="en-US" sz="3200" dirty="0"/>
              <a:t>Power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48716" y="1203817"/>
                <a:ext cx="10654711" cy="4246958"/>
              </a:xfrm>
            </p:spPr>
            <p:txBody>
              <a:bodyPr>
                <a:normAutofit/>
              </a:bodyPr>
              <a:lstStyle/>
              <a:p>
                <a:r>
                  <a:rPr lang="en-US" sz="1800" dirty="0">
                    <a:latin typeface="+mj-lt"/>
                  </a:rPr>
                  <a:t>DYNAMIC POWER</a:t>
                </a:r>
              </a:p>
              <a:p>
                <a:pPr lvl="1"/>
                <a:r>
                  <a:rPr lang="en-US" sz="1800" dirty="0">
                    <a:latin typeface="+mj-lt"/>
                  </a:rPr>
                  <a:t>Start with a known dynamic power</a:t>
                </a:r>
              </a:p>
              <a:p>
                <a:pPr lvl="2"/>
                <a:r>
                  <a:rPr lang="en-US" sz="1800" dirty="0">
                    <a:latin typeface="+mj-lt"/>
                  </a:rPr>
                  <a:t>Maximum dynamic power at 100% </a:t>
                </a:r>
                <a:r>
                  <a:rPr lang="en-US" sz="1800" dirty="0" err="1">
                    <a:latin typeface="+mj-lt"/>
                  </a:rPr>
                  <a:t>cac</a:t>
                </a:r>
                <a:r>
                  <a:rPr lang="en-US" sz="1800" dirty="0">
                    <a:latin typeface="+mj-lt"/>
                  </a:rPr>
                  <a:t> on Hawaii (1000MHz/1.2V)</a:t>
                </a:r>
              </a:p>
              <a:p>
                <a:pPr lvl="1"/>
                <a:r>
                  <a:rPr lang="en-US" sz="1800" dirty="0">
                    <a:latin typeface="+mj-lt"/>
                  </a:rPr>
                  <a:t>Scale by number of CUs</a:t>
                </a:r>
              </a:p>
              <a:p>
                <a:pPr lvl="1"/>
                <a:r>
                  <a:rPr lang="en-US" sz="1800" dirty="0">
                    <a:latin typeface="+mj-lt"/>
                  </a:rPr>
                  <a:t>Scale by frequency and voltage (technology dependent)</a:t>
                </a:r>
              </a:p>
              <a:p>
                <a:pPr lvl="1"/>
                <a:r>
                  <a:rPr lang="en-US" sz="1800" dirty="0">
                    <a:latin typeface="+mj-lt"/>
                  </a:rPr>
                  <a:t>Scale capacitance (technology dependent, going from Hawaii 28nm – 14nm = 0.65)</a:t>
                </a:r>
              </a:p>
              <a:p>
                <a:pPr lvl="1"/>
                <a:r>
                  <a:rPr lang="en-US" sz="1800" dirty="0">
                    <a:latin typeface="+mj-lt"/>
                  </a:rPr>
                  <a:t>Scale by the relative switching activity</a:t>
                </a:r>
              </a:p>
              <a:p>
                <a:pPr lvl="2"/>
                <a14:m>
                  <m:oMath xmlns:m="http://schemas.openxmlformats.org/officeDocument/2006/math">
                    <m:r>
                      <a:rPr lang="en-US" sz="1800" b="1" i="1" smtClean="0">
                        <a:solidFill>
                          <a:srgbClr val="0000CC"/>
                        </a:solidFill>
                        <a:latin typeface="Cambria Math" panose="02040503050406030204" pitchFamily="18" charset="0"/>
                      </a:rPr>
                      <m:t>𝒄𝒂</m:t>
                    </m:r>
                    <m:sSub>
                      <m:sSubPr>
                        <m:ctrlPr>
                          <a:rPr lang="en-US" sz="1800" b="1" i="1">
                            <a:solidFill>
                              <a:srgbClr val="0000CC"/>
                            </a:solidFill>
                            <a:latin typeface="Cambria Math" panose="02040503050406030204" pitchFamily="18" charset="0"/>
                          </a:rPr>
                        </m:ctrlPr>
                      </m:sSubPr>
                      <m:e>
                        <m:r>
                          <a:rPr lang="en-US" sz="1800" b="1" i="1">
                            <a:solidFill>
                              <a:srgbClr val="0000CC"/>
                            </a:solidFill>
                            <a:latin typeface="Cambria Math" panose="02040503050406030204" pitchFamily="18" charset="0"/>
                          </a:rPr>
                          <m:t>𝒄</m:t>
                        </m:r>
                      </m:e>
                      <m:sub>
                        <m:r>
                          <a:rPr lang="en-US" sz="1800" b="1" i="1">
                            <a:solidFill>
                              <a:srgbClr val="0000CC"/>
                            </a:solidFill>
                            <a:latin typeface="Cambria Math" panose="02040503050406030204" pitchFamily="18" charset="0"/>
                          </a:rPr>
                          <m:t>𝒓𝒆𝒍</m:t>
                        </m:r>
                      </m:sub>
                    </m:sSub>
                    <m:r>
                      <a:rPr lang="en-US" sz="1800" b="1" i="1">
                        <a:solidFill>
                          <a:srgbClr val="0000CC"/>
                        </a:solidFill>
                        <a:latin typeface="Cambria Math" panose="02040503050406030204" pitchFamily="18" charset="0"/>
                      </a:rPr>
                      <m:t>= </m:t>
                    </m:r>
                    <m:f>
                      <m:fPr>
                        <m:ctrlPr>
                          <a:rPr lang="en-US" sz="1800" b="1" i="1">
                            <a:solidFill>
                              <a:srgbClr val="0000CC"/>
                            </a:solidFill>
                            <a:latin typeface="Cambria Math" panose="02040503050406030204" pitchFamily="18" charset="0"/>
                          </a:rPr>
                        </m:ctrlPr>
                      </m:fPr>
                      <m:num>
                        <m:sSub>
                          <m:sSubPr>
                            <m:ctrlPr>
                              <a:rPr lang="en-US" sz="1800" b="1" i="1">
                                <a:solidFill>
                                  <a:srgbClr val="0000CC"/>
                                </a:solidFill>
                                <a:latin typeface="Cambria Math" panose="02040503050406030204" pitchFamily="18" charset="0"/>
                              </a:rPr>
                            </m:ctrlPr>
                          </m:sSubPr>
                          <m:e>
                            <m:r>
                              <a:rPr lang="en-US" sz="1800" b="1" i="1">
                                <a:solidFill>
                                  <a:srgbClr val="0000CC"/>
                                </a:solidFill>
                                <a:latin typeface="Cambria Math" panose="02040503050406030204" pitchFamily="18" charset="0"/>
                              </a:rPr>
                              <m:t>𝑷</m:t>
                            </m:r>
                          </m:e>
                          <m:sub>
                            <m:r>
                              <a:rPr lang="en-US" sz="1800" b="1" i="1">
                                <a:solidFill>
                                  <a:srgbClr val="0000CC"/>
                                </a:solidFill>
                                <a:latin typeface="Cambria Math" panose="02040503050406030204" pitchFamily="18" charset="0"/>
                              </a:rPr>
                              <m:t>𝒅𝒚𝒏𝒂𝒎𝒊𝒄</m:t>
                            </m:r>
                          </m:sub>
                        </m:sSub>
                      </m:num>
                      <m:den>
                        <m:r>
                          <a:rPr lang="en-US" sz="1800" b="1" i="1">
                            <a:solidFill>
                              <a:srgbClr val="0000CC"/>
                            </a:solidFill>
                            <a:latin typeface="Cambria Math" panose="02040503050406030204" pitchFamily="18" charset="0"/>
                          </a:rPr>
                          <m:t>𝑷𝒎𝒂</m:t>
                        </m:r>
                        <m:sSub>
                          <m:sSubPr>
                            <m:ctrlPr>
                              <a:rPr lang="en-US" sz="1800" b="1" i="1">
                                <a:solidFill>
                                  <a:srgbClr val="0000CC"/>
                                </a:solidFill>
                                <a:latin typeface="Cambria Math" panose="02040503050406030204" pitchFamily="18" charset="0"/>
                              </a:rPr>
                            </m:ctrlPr>
                          </m:sSubPr>
                          <m:e>
                            <m:r>
                              <a:rPr lang="en-US" sz="1800" b="1" i="1">
                                <a:solidFill>
                                  <a:srgbClr val="0000CC"/>
                                </a:solidFill>
                                <a:latin typeface="Cambria Math" panose="02040503050406030204" pitchFamily="18" charset="0"/>
                              </a:rPr>
                              <m:t>𝒙</m:t>
                            </m:r>
                          </m:e>
                          <m:sub>
                            <m:r>
                              <a:rPr lang="en-US" sz="1800" b="1" i="1">
                                <a:solidFill>
                                  <a:srgbClr val="0000CC"/>
                                </a:solidFill>
                                <a:latin typeface="Cambria Math" panose="02040503050406030204" pitchFamily="18" charset="0"/>
                              </a:rPr>
                              <m:t>𝒅𝒚𝒏𝒂𝒎𝒊𝒄</m:t>
                            </m:r>
                          </m:sub>
                        </m:sSub>
                      </m:den>
                    </m:f>
                  </m:oMath>
                </a14:m>
                <a:r>
                  <a:rPr lang="en-US" sz="1800" dirty="0">
                    <a:latin typeface="+mj-lt"/>
                  </a:rPr>
                  <a:t>   at a specific hardware point</a:t>
                </a:r>
              </a:p>
              <a:p>
                <a:pPr lvl="2"/>
                <a:endParaRPr lang="en-US" sz="1800" dirty="0"/>
              </a:p>
              <a:p>
                <a14:m>
                  <m:oMath xmlns:m="http://schemas.openxmlformats.org/officeDocument/2006/math">
                    <m:sSub>
                      <m:sSubPr>
                        <m:ctrlPr>
                          <a:rPr lang="en-US" sz="2000" i="1" smtClean="0">
                            <a:solidFill>
                              <a:srgbClr val="0000CC"/>
                            </a:solidFill>
                            <a:latin typeface="Cambria Math" panose="02040503050406030204" pitchFamily="18" charset="0"/>
                            <a:ea typeface="Times" charset="0"/>
                            <a:cs typeface="Times" charset="0"/>
                          </a:rPr>
                        </m:ctrlPr>
                      </m:sSubPr>
                      <m:e>
                        <m:r>
                          <a:rPr lang="en-US" sz="2000" i="1">
                            <a:solidFill>
                              <a:srgbClr val="0000CC"/>
                            </a:solidFill>
                            <a:latin typeface="Cambria Math" charset="0"/>
                            <a:ea typeface="Times" charset="0"/>
                            <a:cs typeface="Times" charset="0"/>
                          </a:rPr>
                          <m:t>𝑃</m:t>
                        </m:r>
                      </m:e>
                      <m:sub>
                        <m:r>
                          <a:rPr lang="en-US" sz="2000" i="1">
                            <a:solidFill>
                              <a:srgbClr val="0000CC"/>
                            </a:solidFill>
                            <a:latin typeface="Cambria Math" charset="0"/>
                            <a:ea typeface="Times" charset="0"/>
                            <a:cs typeface="Times" charset="0"/>
                          </a:rPr>
                          <m:t>𝑑𝑦𝑛𝑎𝑚𝑖𝑐</m:t>
                        </m:r>
                      </m:sub>
                    </m:sSub>
                    <m:r>
                      <a:rPr lang="en-US" sz="2000" i="1">
                        <a:solidFill>
                          <a:srgbClr val="0000CC"/>
                        </a:solidFill>
                        <a:latin typeface="Cambria Math" charset="0"/>
                        <a:ea typeface="Times" charset="0"/>
                        <a:cs typeface="Times" charset="0"/>
                      </a:rPr>
                      <m:t>=</m:t>
                    </m:r>
                    <m:r>
                      <a:rPr lang="en-US" sz="2000" i="1">
                        <a:solidFill>
                          <a:srgbClr val="0000CC"/>
                        </a:solidFill>
                        <a:latin typeface="Cambria Math" charset="0"/>
                        <a:ea typeface="Times" charset="0"/>
                        <a:cs typeface="Times" charset="0"/>
                      </a:rPr>
                      <m:t>𝑀𝑎𝑥</m:t>
                    </m:r>
                    <m:r>
                      <a:rPr lang="en-US" sz="2000" i="1">
                        <a:solidFill>
                          <a:srgbClr val="0000CC"/>
                        </a:solidFill>
                        <a:latin typeface="Cambria Math" charset="0"/>
                        <a:ea typeface="Times" charset="0"/>
                        <a:cs typeface="Times" charset="0"/>
                      </a:rPr>
                      <m:t>.</m:t>
                    </m:r>
                    <m:r>
                      <a:rPr lang="en-US" sz="2000" i="1">
                        <a:solidFill>
                          <a:srgbClr val="0000CC"/>
                        </a:solidFill>
                        <a:latin typeface="Cambria Math" charset="0"/>
                        <a:ea typeface="Times" charset="0"/>
                        <a:cs typeface="Times" charset="0"/>
                      </a:rPr>
                      <m:t>𝐷𝑦𝑛</m:t>
                    </m:r>
                    <m:r>
                      <a:rPr lang="en-US" sz="2000" b="0" i="1" smtClean="0">
                        <a:solidFill>
                          <a:srgbClr val="0000CC"/>
                        </a:solidFill>
                        <a:latin typeface="Cambria Math" charset="0"/>
                        <a:ea typeface="Times" charset="0"/>
                        <a:cs typeface="Times" charset="0"/>
                      </a:rPr>
                      <m:t>.</m:t>
                    </m:r>
                    <m:sSub>
                      <m:sSubPr>
                        <m:ctrlPr>
                          <a:rPr lang="en-US" sz="2000" i="1">
                            <a:solidFill>
                              <a:srgbClr val="0000CC"/>
                            </a:solidFill>
                            <a:latin typeface="Cambria Math" panose="02040503050406030204" pitchFamily="18" charset="0"/>
                            <a:ea typeface="Times" charset="0"/>
                            <a:cs typeface="Times" charset="0"/>
                          </a:rPr>
                        </m:ctrlPr>
                      </m:sSubPr>
                      <m:e>
                        <m:r>
                          <a:rPr lang="en-US" sz="2000" b="0" i="1" smtClean="0">
                            <a:solidFill>
                              <a:srgbClr val="0000CC"/>
                            </a:solidFill>
                            <a:latin typeface="Cambria Math" charset="0"/>
                            <a:ea typeface="Times" charset="0"/>
                            <a:cs typeface="Times" charset="0"/>
                          </a:rPr>
                          <m:t>𝑃</m:t>
                        </m:r>
                      </m:e>
                      <m:sub>
                        <m:r>
                          <a:rPr lang="en-US" sz="2000" i="1">
                            <a:solidFill>
                              <a:srgbClr val="0000CC"/>
                            </a:solidFill>
                            <a:latin typeface="Cambria Math" charset="0"/>
                            <a:ea typeface="Times" charset="0"/>
                            <a:cs typeface="Times" charset="0"/>
                          </a:rPr>
                          <m:t>𝐻𝑎𝑤𝑎𝑖𝑖</m:t>
                        </m:r>
                      </m:sub>
                    </m:sSub>
                    <m:r>
                      <a:rPr lang="en-US" sz="2000" i="1">
                        <a:solidFill>
                          <a:srgbClr val="0000CC"/>
                        </a:solidFill>
                        <a:latin typeface="Cambria Math" charset="0"/>
                        <a:ea typeface="Times" charset="0"/>
                        <a:cs typeface="Times" charset="0"/>
                      </a:rPr>
                      <m:t>∗</m:t>
                    </m:r>
                    <m:f>
                      <m:fPr>
                        <m:ctrlPr>
                          <a:rPr lang="en-US" sz="2000" i="1">
                            <a:solidFill>
                              <a:srgbClr val="0000CC"/>
                            </a:solidFill>
                            <a:latin typeface="Cambria Math" panose="02040503050406030204" pitchFamily="18" charset="0"/>
                            <a:ea typeface="Times" charset="0"/>
                            <a:cs typeface="Times" charset="0"/>
                          </a:rPr>
                        </m:ctrlPr>
                      </m:fPr>
                      <m:num>
                        <m:r>
                          <a:rPr lang="en-US" sz="2000" i="1">
                            <a:solidFill>
                              <a:srgbClr val="0000CC"/>
                            </a:solidFill>
                            <a:latin typeface="Cambria Math" charset="0"/>
                            <a:ea typeface="Times" charset="0"/>
                            <a:cs typeface="Times" charset="0"/>
                          </a:rPr>
                          <m:t>𝐶</m:t>
                        </m:r>
                        <m:sSub>
                          <m:sSubPr>
                            <m:ctrlPr>
                              <a:rPr lang="en-US" sz="2000" i="1">
                                <a:solidFill>
                                  <a:srgbClr val="0000CC"/>
                                </a:solidFill>
                                <a:latin typeface="Cambria Math" panose="02040503050406030204" pitchFamily="18" charset="0"/>
                                <a:ea typeface="Times" charset="0"/>
                                <a:cs typeface="Times" charset="0"/>
                              </a:rPr>
                            </m:ctrlPr>
                          </m:sSubPr>
                          <m:e>
                            <m:r>
                              <a:rPr lang="en-US" sz="2000" i="1">
                                <a:solidFill>
                                  <a:srgbClr val="0000CC"/>
                                </a:solidFill>
                                <a:latin typeface="Cambria Math" charset="0"/>
                                <a:ea typeface="Times" charset="0"/>
                                <a:cs typeface="Times" charset="0"/>
                              </a:rPr>
                              <m:t>𝑈</m:t>
                            </m:r>
                          </m:e>
                          <m:sub>
                            <m:r>
                              <a:rPr lang="en-US" sz="2000" i="1">
                                <a:solidFill>
                                  <a:srgbClr val="0000CC"/>
                                </a:solidFill>
                                <a:latin typeface="Cambria Math" charset="0"/>
                                <a:ea typeface="Times" charset="0"/>
                                <a:cs typeface="Times" charset="0"/>
                              </a:rPr>
                              <m:t>𝑡𝑎𝑟𝑔𝑒𝑡</m:t>
                            </m:r>
                          </m:sub>
                        </m:sSub>
                      </m:num>
                      <m:den>
                        <m:r>
                          <a:rPr lang="en-US" sz="2000" i="1">
                            <a:solidFill>
                              <a:srgbClr val="0000CC"/>
                            </a:solidFill>
                            <a:latin typeface="Cambria Math" charset="0"/>
                            <a:ea typeface="Times" charset="0"/>
                            <a:cs typeface="Times" charset="0"/>
                          </a:rPr>
                          <m:t>𝐶</m:t>
                        </m:r>
                        <m:sSub>
                          <m:sSubPr>
                            <m:ctrlPr>
                              <a:rPr lang="en-US" sz="2000" i="1">
                                <a:solidFill>
                                  <a:srgbClr val="0000CC"/>
                                </a:solidFill>
                                <a:latin typeface="Cambria Math" panose="02040503050406030204" pitchFamily="18" charset="0"/>
                                <a:ea typeface="Times" charset="0"/>
                                <a:cs typeface="Times" charset="0"/>
                              </a:rPr>
                            </m:ctrlPr>
                          </m:sSubPr>
                          <m:e>
                            <m:r>
                              <a:rPr lang="en-US" sz="2000" i="1">
                                <a:solidFill>
                                  <a:srgbClr val="0000CC"/>
                                </a:solidFill>
                                <a:latin typeface="Cambria Math" charset="0"/>
                                <a:ea typeface="Times" charset="0"/>
                                <a:cs typeface="Times" charset="0"/>
                              </a:rPr>
                              <m:t>𝑈</m:t>
                            </m:r>
                          </m:e>
                          <m:sub>
                            <m:r>
                              <a:rPr lang="en-US" sz="2000" i="1">
                                <a:solidFill>
                                  <a:srgbClr val="0000CC"/>
                                </a:solidFill>
                                <a:latin typeface="Cambria Math" charset="0"/>
                                <a:ea typeface="Times" charset="0"/>
                                <a:cs typeface="Times" charset="0"/>
                              </a:rPr>
                              <m:t>𝑏𝑎𝑠𝑒</m:t>
                            </m:r>
                          </m:sub>
                        </m:sSub>
                      </m:den>
                    </m:f>
                    <m:r>
                      <a:rPr lang="en-US" sz="2000" i="1">
                        <a:solidFill>
                          <a:srgbClr val="0000CC"/>
                        </a:solidFill>
                        <a:latin typeface="Cambria Math" charset="0"/>
                        <a:ea typeface="Times" charset="0"/>
                        <a:cs typeface="Times" charset="0"/>
                      </a:rPr>
                      <m:t>∗</m:t>
                    </m:r>
                    <m:f>
                      <m:fPr>
                        <m:ctrlPr>
                          <a:rPr lang="en-US" sz="2000" i="1">
                            <a:solidFill>
                              <a:srgbClr val="0000CC"/>
                            </a:solidFill>
                            <a:latin typeface="Cambria Math" panose="02040503050406030204" pitchFamily="18" charset="0"/>
                            <a:ea typeface="Times" charset="0"/>
                            <a:cs typeface="Times" charset="0"/>
                          </a:rPr>
                        </m:ctrlPr>
                      </m:fPr>
                      <m:num>
                        <m:sSub>
                          <m:sSubPr>
                            <m:ctrlPr>
                              <a:rPr lang="en-US" sz="2000" i="1">
                                <a:solidFill>
                                  <a:srgbClr val="0000CC"/>
                                </a:solidFill>
                                <a:latin typeface="Cambria Math" panose="02040503050406030204" pitchFamily="18" charset="0"/>
                                <a:ea typeface="Times" charset="0"/>
                                <a:cs typeface="Times" charset="0"/>
                              </a:rPr>
                            </m:ctrlPr>
                          </m:sSubPr>
                          <m:e>
                            <m:r>
                              <a:rPr lang="en-US" sz="2000" i="1">
                                <a:solidFill>
                                  <a:srgbClr val="0000CC"/>
                                </a:solidFill>
                                <a:latin typeface="Cambria Math" charset="0"/>
                                <a:ea typeface="Times" charset="0"/>
                                <a:cs typeface="Times" charset="0"/>
                              </a:rPr>
                              <m:t>𝑓</m:t>
                            </m:r>
                          </m:e>
                          <m:sub>
                            <m:r>
                              <a:rPr lang="en-US" sz="2000" i="1">
                                <a:solidFill>
                                  <a:srgbClr val="0000CC"/>
                                </a:solidFill>
                                <a:latin typeface="Cambria Math" charset="0"/>
                                <a:ea typeface="Times" charset="0"/>
                                <a:cs typeface="Times" charset="0"/>
                              </a:rPr>
                              <m:t>𝑡𝑎𝑟𝑔𝑒𝑡</m:t>
                            </m:r>
                          </m:sub>
                        </m:sSub>
                      </m:num>
                      <m:den>
                        <m:sSub>
                          <m:sSubPr>
                            <m:ctrlPr>
                              <a:rPr lang="en-US" sz="2000" i="1">
                                <a:solidFill>
                                  <a:srgbClr val="0000CC"/>
                                </a:solidFill>
                                <a:latin typeface="Cambria Math" panose="02040503050406030204" pitchFamily="18" charset="0"/>
                                <a:ea typeface="Times" charset="0"/>
                                <a:cs typeface="Times" charset="0"/>
                              </a:rPr>
                            </m:ctrlPr>
                          </m:sSubPr>
                          <m:e>
                            <m:r>
                              <a:rPr lang="en-US" sz="2000" i="1">
                                <a:solidFill>
                                  <a:srgbClr val="0000CC"/>
                                </a:solidFill>
                                <a:latin typeface="Cambria Math" charset="0"/>
                                <a:ea typeface="Times" charset="0"/>
                                <a:cs typeface="Times" charset="0"/>
                              </a:rPr>
                              <m:t>𝑓</m:t>
                            </m:r>
                          </m:e>
                          <m:sub>
                            <m:r>
                              <a:rPr lang="en-US" sz="2000" i="1">
                                <a:solidFill>
                                  <a:srgbClr val="0000CC"/>
                                </a:solidFill>
                                <a:latin typeface="Cambria Math" charset="0"/>
                                <a:ea typeface="Times" charset="0"/>
                                <a:cs typeface="Times" charset="0"/>
                              </a:rPr>
                              <m:t>𝑏𝑎𝑠𝑒</m:t>
                            </m:r>
                          </m:sub>
                        </m:sSub>
                      </m:den>
                    </m:f>
                    <m:r>
                      <a:rPr lang="en-US" sz="2000" i="1">
                        <a:solidFill>
                          <a:srgbClr val="0000CC"/>
                        </a:solidFill>
                        <a:latin typeface="Cambria Math" charset="0"/>
                        <a:ea typeface="Times" charset="0"/>
                        <a:cs typeface="Times" charset="0"/>
                      </a:rPr>
                      <m:t>∗</m:t>
                    </m:r>
                    <m:sSup>
                      <m:sSupPr>
                        <m:ctrlPr>
                          <a:rPr lang="en-US" sz="2000" i="1">
                            <a:solidFill>
                              <a:srgbClr val="0000CC"/>
                            </a:solidFill>
                            <a:latin typeface="Cambria Math" panose="02040503050406030204" pitchFamily="18" charset="0"/>
                            <a:ea typeface="Times" charset="0"/>
                            <a:cs typeface="Times" charset="0"/>
                          </a:rPr>
                        </m:ctrlPr>
                      </m:sSupPr>
                      <m:e>
                        <m:d>
                          <m:dPr>
                            <m:ctrlPr>
                              <a:rPr lang="en-US" sz="2000" i="1">
                                <a:solidFill>
                                  <a:srgbClr val="0000CC"/>
                                </a:solidFill>
                                <a:latin typeface="Cambria Math" panose="02040503050406030204" pitchFamily="18" charset="0"/>
                                <a:ea typeface="Times" charset="0"/>
                                <a:cs typeface="Times" charset="0"/>
                              </a:rPr>
                            </m:ctrlPr>
                          </m:dPr>
                          <m:e>
                            <m:f>
                              <m:fPr>
                                <m:ctrlPr>
                                  <a:rPr lang="en-US" sz="2000" i="1">
                                    <a:solidFill>
                                      <a:srgbClr val="0000CC"/>
                                    </a:solidFill>
                                    <a:latin typeface="Cambria Math" panose="02040503050406030204" pitchFamily="18" charset="0"/>
                                    <a:ea typeface="Times" charset="0"/>
                                    <a:cs typeface="Times" charset="0"/>
                                  </a:rPr>
                                </m:ctrlPr>
                              </m:fPr>
                              <m:num>
                                <m:sSub>
                                  <m:sSubPr>
                                    <m:ctrlPr>
                                      <a:rPr lang="en-US" sz="2000" i="1">
                                        <a:solidFill>
                                          <a:srgbClr val="0000CC"/>
                                        </a:solidFill>
                                        <a:latin typeface="Cambria Math" panose="02040503050406030204" pitchFamily="18" charset="0"/>
                                        <a:ea typeface="Times" charset="0"/>
                                        <a:cs typeface="Times" charset="0"/>
                                      </a:rPr>
                                    </m:ctrlPr>
                                  </m:sSubPr>
                                  <m:e>
                                    <m:r>
                                      <a:rPr lang="en-US" sz="2000" i="1">
                                        <a:solidFill>
                                          <a:srgbClr val="0000CC"/>
                                        </a:solidFill>
                                        <a:latin typeface="Cambria Math" charset="0"/>
                                        <a:ea typeface="Times" charset="0"/>
                                        <a:cs typeface="Times" charset="0"/>
                                      </a:rPr>
                                      <m:t>𝑉</m:t>
                                    </m:r>
                                  </m:e>
                                  <m:sub>
                                    <m:r>
                                      <a:rPr lang="en-US" sz="2000" i="1">
                                        <a:solidFill>
                                          <a:srgbClr val="0000CC"/>
                                        </a:solidFill>
                                        <a:latin typeface="Cambria Math" charset="0"/>
                                        <a:ea typeface="Times" charset="0"/>
                                        <a:cs typeface="Times" charset="0"/>
                                      </a:rPr>
                                      <m:t>𝑡𝑎𝑟𝑔𝑒𝑡</m:t>
                                    </m:r>
                                  </m:sub>
                                </m:sSub>
                              </m:num>
                              <m:den>
                                <m:sSub>
                                  <m:sSubPr>
                                    <m:ctrlPr>
                                      <a:rPr lang="en-US" sz="2000" i="1">
                                        <a:solidFill>
                                          <a:srgbClr val="0000CC"/>
                                        </a:solidFill>
                                        <a:latin typeface="Cambria Math" panose="02040503050406030204" pitchFamily="18" charset="0"/>
                                        <a:ea typeface="Times" charset="0"/>
                                        <a:cs typeface="Times" charset="0"/>
                                      </a:rPr>
                                    </m:ctrlPr>
                                  </m:sSubPr>
                                  <m:e>
                                    <m:r>
                                      <a:rPr lang="en-US" sz="2000" i="1">
                                        <a:solidFill>
                                          <a:srgbClr val="0000CC"/>
                                        </a:solidFill>
                                        <a:latin typeface="Cambria Math" charset="0"/>
                                        <a:ea typeface="Times" charset="0"/>
                                        <a:cs typeface="Times" charset="0"/>
                                      </a:rPr>
                                      <m:t>𝑉</m:t>
                                    </m:r>
                                  </m:e>
                                  <m:sub>
                                    <m:r>
                                      <a:rPr lang="en-US" sz="2000" i="1">
                                        <a:solidFill>
                                          <a:srgbClr val="0000CC"/>
                                        </a:solidFill>
                                        <a:latin typeface="Cambria Math" charset="0"/>
                                        <a:ea typeface="Times" charset="0"/>
                                        <a:cs typeface="Times" charset="0"/>
                                      </a:rPr>
                                      <m:t>𝑏𝑎𝑠𝑒</m:t>
                                    </m:r>
                                  </m:sub>
                                </m:sSub>
                              </m:den>
                            </m:f>
                          </m:e>
                        </m:d>
                      </m:e>
                      <m:sup>
                        <m:r>
                          <a:rPr lang="en-US" sz="2000" i="1">
                            <a:solidFill>
                              <a:srgbClr val="0000CC"/>
                            </a:solidFill>
                            <a:latin typeface="Cambria Math" charset="0"/>
                            <a:ea typeface="Times" charset="0"/>
                            <a:cs typeface="Times" charset="0"/>
                          </a:rPr>
                          <m:t>2</m:t>
                        </m:r>
                      </m:sup>
                    </m:sSup>
                    <m:r>
                      <a:rPr lang="en-US" sz="2000" i="1">
                        <a:solidFill>
                          <a:srgbClr val="0000CC"/>
                        </a:solidFill>
                        <a:latin typeface="Cambria Math" charset="0"/>
                        <a:ea typeface="Times" charset="0"/>
                        <a:cs typeface="Times" charset="0"/>
                      </a:rPr>
                      <m:t>∗</m:t>
                    </m:r>
                    <m:r>
                      <a:rPr lang="en-US" sz="2000" i="1">
                        <a:solidFill>
                          <a:srgbClr val="0000CC"/>
                        </a:solidFill>
                        <a:latin typeface="Cambria Math" charset="0"/>
                        <a:ea typeface="Times" charset="0"/>
                        <a:cs typeface="Times" charset="0"/>
                      </a:rPr>
                      <m:t>𝐶𝑎𝑝</m:t>
                    </m:r>
                    <m:r>
                      <a:rPr lang="en-US" sz="2000" i="1">
                        <a:solidFill>
                          <a:srgbClr val="0000CC"/>
                        </a:solidFill>
                        <a:latin typeface="Cambria Math" charset="0"/>
                        <a:ea typeface="Times" charset="0"/>
                        <a:cs typeface="Times" charset="0"/>
                      </a:rPr>
                      <m:t>.</m:t>
                    </m:r>
                    <m:r>
                      <a:rPr lang="en-US" sz="2000" i="1">
                        <a:solidFill>
                          <a:srgbClr val="0000CC"/>
                        </a:solidFill>
                        <a:latin typeface="Cambria Math" charset="0"/>
                        <a:ea typeface="Times" charset="0"/>
                        <a:cs typeface="Times" charset="0"/>
                      </a:rPr>
                      <m:t>𝑆𝑐𝑎𝑙𝑖𝑛𝑔</m:t>
                    </m:r>
                    <m:r>
                      <a:rPr lang="en-US" sz="2000" i="1">
                        <a:solidFill>
                          <a:srgbClr val="0000CC"/>
                        </a:solidFill>
                        <a:latin typeface="Cambria Math" charset="0"/>
                        <a:ea typeface="Times" charset="0"/>
                        <a:cs typeface="Times" charset="0"/>
                      </a:rPr>
                      <m:t>∗</m:t>
                    </m:r>
                    <m:r>
                      <a:rPr lang="en-US" sz="2000" i="1">
                        <a:solidFill>
                          <a:srgbClr val="0000CC"/>
                        </a:solidFill>
                        <a:latin typeface="Cambria Math" charset="0"/>
                        <a:ea typeface="Times" charset="0"/>
                        <a:cs typeface="Times" charset="0"/>
                      </a:rPr>
                      <m:t>𝑐𝑎</m:t>
                    </m:r>
                    <m:sSub>
                      <m:sSubPr>
                        <m:ctrlPr>
                          <a:rPr lang="en-US" sz="2000" i="1">
                            <a:solidFill>
                              <a:srgbClr val="0000CC"/>
                            </a:solidFill>
                            <a:latin typeface="Cambria Math" panose="02040503050406030204" pitchFamily="18" charset="0"/>
                            <a:ea typeface="Times" charset="0"/>
                            <a:cs typeface="Times" charset="0"/>
                          </a:rPr>
                        </m:ctrlPr>
                      </m:sSubPr>
                      <m:e>
                        <m:r>
                          <a:rPr lang="en-US" sz="2000" i="1">
                            <a:solidFill>
                              <a:srgbClr val="0000CC"/>
                            </a:solidFill>
                            <a:latin typeface="Cambria Math" charset="0"/>
                            <a:ea typeface="Times" charset="0"/>
                            <a:cs typeface="Times" charset="0"/>
                          </a:rPr>
                          <m:t>𝑐</m:t>
                        </m:r>
                      </m:e>
                      <m:sub>
                        <m:r>
                          <a:rPr lang="en-US" sz="2000" i="1">
                            <a:solidFill>
                              <a:srgbClr val="0000CC"/>
                            </a:solidFill>
                            <a:latin typeface="Cambria Math" charset="0"/>
                            <a:ea typeface="Times" charset="0"/>
                            <a:cs typeface="Times" charset="0"/>
                          </a:rPr>
                          <m:t>𝑟𝑒𝑙</m:t>
                        </m:r>
                      </m:sub>
                    </m:sSub>
                  </m:oMath>
                </a14:m>
                <a:endParaRPr lang="en-US" sz="2000" dirty="0">
                  <a:latin typeface="Times" charset="0"/>
                  <a:ea typeface="Times" charset="0"/>
                  <a:cs typeface="Times" charset="0"/>
                </a:endParaRPr>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48716" y="1203817"/>
                <a:ext cx="10654711" cy="4246958"/>
              </a:xfrm>
              <a:blipFill rotWithShape="0">
                <a:blip r:embed="rId3"/>
                <a:stretch>
                  <a:fillRect l="-401" t="-1291"/>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mr-IN"/>
              <a:t>ARCS-2017-Paper-28</a:t>
            </a:r>
            <a:endParaRPr lang="en-US"/>
          </a:p>
        </p:txBody>
      </p:sp>
      <p:sp>
        <p:nvSpPr>
          <p:cNvPr id="10" name="Slide Number Placeholder 9"/>
          <p:cNvSpPr>
            <a:spLocks noGrp="1"/>
          </p:cNvSpPr>
          <p:nvPr>
            <p:ph type="sldNum" sz="quarter" idx="12"/>
          </p:nvPr>
        </p:nvSpPr>
        <p:spPr/>
        <p:txBody>
          <a:bodyPr/>
          <a:lstStyle/>
          <a:p>
            <a:fld id="{E44F87EC-31AA-47B1-9367-6317F07403B3}" type="slidenum">
              <a:rPr lang="en-US" smtClean="0"/>
              <a:t>12</a:t>
            </a:fld>
            <a:endParaRPr lang="en-US"/>
          </a:p>
        </p:txBody>
      </p:sp>
    </p:spTree>
    <p:extLst>
      <p:ext uri="{BB962C8B-B14F-4D97-AF65-F5344CB8AC3E}">
        <p14:creationId xmlns:p14="http://schemas.microsoft.com/office/powerpoint/2010/main" val="118359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Power model – V/f characteristics</a:t>
            </a:r>
          </a:p>
        </p:txBody>
      </p:sp>
      <p:sp>
        <p:nvSpPr>
          <p:cNvPr id="3" name="Content Placeholder 2"/>
          <p:cNvSpPr>
            <a:spLocks noGrp="1"/>
          </p:cNvSpPr>
          <p:nvPr>
            <p:ph idx="1"/>
          </p:nvPr>
        </p:nvSpPr>
        <p:spPr>
          <a:xfrm>
            <a:off x="838200" y="1752473"/>
            <a:ext cx="10515600" cy="3578479"/>
          </a:xfrm>
        </p:spPr>
        <p:txBody>
          <a:bodyPr>
            <a:normAutofit/>
          </a:bodyPr>
          <a:lstStyle/>
          <a:p>
            <a:r>
              <a:rPr lang="en-US" sz="1800" dirty="0">
                <a:latin typeface="+mj-lt"/>
              </a:rPr>
              <a:t>The V/f characteristics of PIM and host will depend on the process technology and variation </a:t>
            </a:r>
          </a:p>
          <a:p>
            <a:r>
              <a:rPr lang="en-US" sz="1800" dirty="0">
                <a:latin typeface="+mj-lt"/>
              </a:rPr>
              <a:t>A chip design is built using multiple types of transistors to target different tradeoffs (high-performance vs. low power)</a:t>
            </a:r>
          </a:p>
          <a:p>
            <a:endParaRPr lang="en-US" sz="1800" dirty="0">
              <a:latin typeface="+mj-lt"/>
            </a:endParaRPr>
          </a:p>
          <a:p>
            <a:pPr lvl="1"/>
            <a:r>
              <a:rPr lang="en-US" sz="1800" dirty="0">
                <a:solidFill>
                  <a:srgbClr val="0000CC"/>
                </a:solidFill>
                <a:latin typeface="+mj-lt"/>
              </a:rPr>
              <a:t>HVT</a:t>
            </a:r>
            <a:r>
              <a:rPr lang="en-US" sz="1800" dirty="0">
                <a:latin typeface="+mj-lt"/>
              </a:rPr>
              <a:t> – High Threshold Voltage causes less power consumption and timing to switch is not optimized. Used to minimize power consumption for power critical functions.</a:t>
            </a:r>
          </a:p>
          <a:p>
            <a:pPr lvl="1"/>
            <a:r>
              <a:rPr lang="en-US" sz="1800" dirty="0">
                <a:solidFill>
                  <a:srgbClr val="0000CC"/>
                </a:solidFill>
                <a:latin typeface="+mj-lt"/>
              </a:rPr>
              <a:t>LVT </a:t>
            </a:r>
            <a:r>
              <a:rPr lang="en-US" sz="1800" dirty="0">
                <a:latin typeface="+mj-lt"/>
              </a:rPr>
              <a:t>– Low Threshold Voltage causes more power consumption and switching timing is optimized. Used on the critical path</a:t>
            </a:r>
          </a:p>
          <a:p>
            <a:pPr lvl="1"/>
            <a:r>
              <a:rPr lang="en-US" sz="1800" dirty="0">
                <a:solidFill>
                  <a:srgbClr val="0000CC"/>
                </a:solidFill>
                <a:latin typeface="+mj-lt"/>
              </a:rPr>
              <a:t>SVT (MVT) </a:t>
            </a:r>
            <a:r>
              <a:rPr lang="en-US" sz="1800" dirty="0">
                <a:latin typeface="+mj-lt"/>
              </a:rPr>
              <a:t>– Standard Threshold Voltage offers trade-off between HVT and LVT i.e., moderate delay and moderate power consumption.</a:t>
            </a:r>
          </a:p>
        </p:txBody>
      </p:sp>
      <p:sp>
        <p:nvSpPr>
          <p:cNvPr id="4" name="Footer Placeholder 3"/>
          <p:cNvSpPr>
            <a:spLocks noGrp="1"/>
          </p:cNvSpPr>
          <p:nvPr>
            <p:ph type="ftr" sz="quarter" idx="11"/>
          </p:nvPr>
        </p:nvSpPr>
        <p:spPr/>
        <p:txBody>
          <a:bodyPr/>
          <a:lstStyle/>
          <a:p>
            <a:r>
              <a:rPr lang="mr-IN"/>
              <a:t>ARCS-2017-Paper-28</a:t>
            </a:r>
            <a:endParaRPr lang="en-US"/>
          </a:p>
        </p:txBody>
      </p:sp>
      <p:sp>
        <p:nvSpPr>
          <p:cNvPr id="5" name="Slide Number Placeholder 4"/>
          <p:cNvSpPr>
            <a:spLocks noGrp="1"/>
          </p:cNvSpPr>
          <p:nvPr>
            <p:ph type="sldNum" sz="quarter" idx="12"/>
          </p:nvPr>
        </p:nvSpPr>
        <p:spPr/>
        <p:txBody>
          <a:bodyPr/>
          <a:lstStyle/>
          <a:p>
            <a:fld id="{E44F87EC-31AA-47B1-9367-6317F07403B3}" type="slidenum">
              <a:rPr lang="en-US" smtClean="0"/>
              <a:t>13</a:t>
            </a:fld>
            <a:endParaRPr lang="en-US"/>
          </a:p>
        </p:txBody>
      </p:sp>
    </p:spTree>
    <p:extLst>
      <p:ext uri="{BB962C8B-B14F-4D97-AF65-F5344CB8AC3E}">
        <p14:creationId xmlns:p14="http://schemas.microsoft.com/office/powerpoint/2010/main" val="2441977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951607"/>
          </a:xfrm>
        </p:spPr>
        <p:txBody>
          <a:bodyPr>
            <a:normAutofit/>
          </a:bodyPr>
          <a:lstStyle/>
          <a:p>
            <a:pPr algn="ctr"/>
            <a:r>
              <a:rPr lang="en-US" sz="3200" dirty="0"/>
              <a:t>Power model – v/f characteristics</a:t>
            </a:r>
          </a:p>
        </p:txBody>
      </p:sp>
      <p:sp>
        <p:nvSpPr>
          <p:cNvPr id="8" name="TextBox 7"/>
          <p:cNvSpPr txBox="1"/>
          <p:nvPr/>
        </p:nvSpPr>
        <p:spPr>
          <a:xfrm>
            <a:off x="1006832" y="5713275"/>
            <a:ext cx="8125293" cy="369332"/>
          </a:xfrm>
          <a:prstGeom prst="rect">
            <a:avLst/>
          </a:prstGeom>
          <a:noFill/>
        </p:spPr>
        <p:txBody>
          <a:bodyPr wrap="square" rtlCol="0">
            <a:spAutoFit/>
          </a:bodyPr>
          <a:lstStyle/>
          <a:p>
            <a:pPr marL="174621" indent="-174621" algn="ctr">
              <a:spcAft>
                <a:spcPts val="600"/>
              </a:spcAft>
              <a:buClr>
                <a:schemeClr val="bg2"/>
              </a:buClr>
              <a:buFont typeface="Wingdings 3" pitchFamily="18" charset="2"/>
              <a:buChar char="}"/>
            </a:pPr>
            <a:r>
              <a:rPr lang="en-US" dirty="0">
                <a:solidFill>
                  <a:srgbClr val="0000CC"/>
                </a:solidFill>
                <a:latin typeface="+mj-lt"/>
              </a:rPr>
              <a:t>Typical V/f characteristics of HVT, MVT and LVT transistors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8360" y="1171989"/>
            <a:ext cx="7432244" cy="4180114"/>
          </a:xfrm>
          <a:prstGeom prst="rect">
            <a:avLst/>
          </a:prstGeom>
        </p:spPr>
      </p:pic>
      <p:sp>
        <p:nvSpPr>
          <p:cNvPr id="4" name="Footer Placeholder 3"/>
          <p:cNvSpPr>
            <a:spLocks noGrp="1"/>
          </p:cNvSpPr>
          <p:nvPr>
            <p:ph type="ftr" sz="quarter" idx="11"/>
          </p:nvPr>
        </p:nvSpPr>
        <p:spPr/>
        <p:txBody>
          <a:bodyPr/>
          <a:lstStyle/>
          <a:p>
            <a:r>
              <a:rPr lang="mr-IN"/>
              <a:t>ARCS-2017-Paper-28</a:t>
            </a:r>
            <a:endParaRPr lang="en-US"/>
          </a:p>
        </p:txBody>
      </p:sp>
      <p:sp>
        <p:nvSpPr>
          <p:cNvPr id="5" name="Slide Number Placeholder 4"/>
          <p:cNvSpPr>
            <a:spLocks noGrp="1"/>
          </p:cNvSpPr>
          <p:nvPr>
            <p:ph type="sldNum" sz="quarter" idx="12"/>
          </p:nvPr>
        </p:nvSpPr>
        <p:spPr/>
        <p:txBody>
          <a:bodyPr/>
          <a:lstStyle/>
          <a:p>
            <a:fld id="{E44F87EC-31AA-47B1-9367-6317F07403B3}" type="slidenum">
              <a:rPr lang="en-US" smtClean="0"/>
              <a:t>14</a:t>
            </a:fld>
            <a:endParaRPr lang="en-US"/>
          </a:p>
        </p:txBody>
      </p:sp>
    </p:spTree>
    <p:extLst>
      <p:ext uri="{BB962C8B-B14F-4D97-AF65-F5344CB8AC3E}">
        <p14:creationId xmlns:p14="http://schemas.microsoft.com/office/powerpoint/2010/main" val="408515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134487"/>
          </a:xfrm>
        </p:spPr>
        <p:txBody>
          <a:bodyPr>
            <a:normAutofit/>
          </a:bodyPr>
          <a:lstStyle/>
          <a:p>
            <a:pPr algn="ctr"/>
            <a:r>
              <a:rPr lang="en-US" sz="3200" dirty="0"/>
              <a:t>Power model</a:t>
            </a:r>
          </a:p>
        </p:txBody>
      </p:sp>
      <p:sp>
        <p:nvSpPr>
          <p:cNvPr id="3" name="Content Placeholder 2"/>
          <p:cNvSpPr>
            <a:spLocks noGrp="1"/>
          </p:cNvSpPr>
          <p:nvPr>
            <p:ph idx="1"/>
          </p:nvPr>
        </p:nvSpPr>
        <p:spPr>
          <a:xfrm>
            <a:off x="644967" y="1570934"/>
            <a:ext cx="9971217" cy="3559206"/>
          </a:xfrm>
        </p:spPr>
        <p:txBody>
          <a:bodyPr>
            <a:normAutofit/>
          </a:bodyPr>
          <a:lstStyle/>
          <a:p>
            <a:r>
              <a:rPr lang="en-US" sz="1800" dirty="0">
                <a:latin typeface="+mj-lt"/>
              </a:rPr>
              <a:t>We use AMD internal tool/database to get:</a:t>
            </a:r>
          </a:p>
          <a:p>
            <a:pPr lvl="1"/>
            <a:r>
              <a:rPr lang="en-US" sz="1800" dirty="0">
                <a:solidFill>
                  <a:srgbClr val="0000CC"/>
                </a:solidFill>
                <a:latin typeface="+mj-lt"/>
              </a:rPr>
              <a:t>V/f curves </a:t>
            </a:r>
            <a:r>
              <a:rPr lang="en-US" sz="1800" dirty="0">
                <a:latin typeface="+mj-lt"/>
              </a:rPr>
              <a:t>for a 14nm chip similar to Hawaii GPU (high-performance process)</a:t>
            </a:r>
          </a:p>
          <a:p>
            <a:pPr lvl="1"/>
            <a:r>
              <a:rPr lang="en-US" sz="1800" dirty="0">
                <a:solidFill>
                  <a:srgbClr val="0000CC"/>
                </a:solidFill>
                <a:latin typeface="+mj-lt"/>
              </a:rPr>
              <a:t>Relative difference in leakage power </a:t>
            </a:r>
            <a:r>
              <a:rPr lang="en-US" sz="1800" dirty="0">
                <a:latin typeface="+mj-lt"/>
              </a:rPr>
              <a:t>between host and PIM for different VT distributions (HVT/MVT/LVT)</a:t>
            </a:r>
          </a:p>
          <a:p>
            <a:endParaRPr lang="en-US" sz="1800" dirty="0">
              <a:latin typeface="+mj-lt"/>
            </a:endParaRPr>
          </a:p>
          <a:p>
            <a:r>
              <a:rPr lang="en-US" sz="1800" dirty="0">
                <a:latin typeface="+mj-lt"/>
              </a:rPr>
              <a:t>We assume same V/f curve for PIM and host but limit the operating frequency of PIM to a lower frequency range</a:t>
            </a:r>
          </a:p>
          <a:p>
            <a:pPr lvl="1"/>
            <a:r>
              <a:rPr lang="en-US" sz="1800" dirty="0">
                <a:latin typeface="+mj-lt"/>
              </a:rPr>
              <a:t>PIM will deviate from that curve at higher frequencies</a:t>
            </a:r>
          </a:p>
          <a:p>
            <a:pPr lvl="1"/>
            <a:r>
              <a:rPr lang="en-US" sz="1800" dirty="0">
                <a:latin typeface="+mj-lt"/>
              </a:rPr>
              <a:t>Since we can’t determine what is the “cutoff” frequency for PIM we examine the leakage power for different VT distributions</a:t>
            </a:r>
          </a:p>
        </p:txBody>
      </p:sp>
      <p:sp>
        <p:nvSpPr>
          <p:cNvPr id="4" name="Footer Placeholder 3"/>
          <p:cNvSpPr>
            <a:spLocks noGrp="1"/>
          </p:cNvSpPr>
          <p:nvPr>
            <p:ph type="ftr" sz="quarter" idx="11"/>
          </p:nvPr>
        </p:nvSpPr>
        <p:spPr/>
        <p:txBody>
          <a:bodyPr/>
          <a:lstStyle/>
          <a:p>
            <a:r>
              <a:rPr lang="mr-IN"/>
              <a:t>ARCS-2017-Paper-28</a:t>
            </a:r>
            <a:endParaRPr lang="en-US"/>
          </a:p>
        </p:txBody>
      </p:sp>
      <p:sp>
        <p:nvSpPr>
          <p:cNvPr id="5" name="Slide Number Placeholder 4"/>
          <p:cNvSpPr>
            <a:spLocks noGrp="1"/>
          </p:cNvSpPr>
          <p:nvPr>
            <p:ph type="sldNum" sz="quarter" idx="12"/>
          </p:nvPr>
        </p:nvSpPr>
        <p:spPr/>
        <p:txBody>
          <a:bodyPr/>
          <a:lstStyle/>
          <a:p>
            <a:fld id="{E44F87EC-31AA-47B1-9367-6317F07403B3}" type="slidenum">
              <a:rPr lang="en-US" smtClean="0"/>
              <a:t>15</a:t>
            </a:fld>
            <a:endParaRPr lang="en-US"/>
          </a:p>
        </p:txBody>
      </p:sp>
    </p:spTree>
    <p:extLst>
      <p:ext uri="{BB962C8B-B14F-4D97-AF65-F5344CB8AC3E}">
        <p14:creationId xmlns:p14="http://schemas.microsoft.com/office/powerpoint/2010/main" val="373409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Power model – v/f characteristics</a:t>
            </a:r>
          </a:p>
        </p:txBody>
      </p:sp>
      <p:sp>
        <p:nvSpPr>
          <p:cNvPr id="5" name="TextBox 4"/>
          <p:cNvSpPr txBox="1"/>
          <p:nvPr/>
        </p:nvSpPr>
        <p:spPr>
          <a:xfrm>
            <a:off x="6896100" y="2042162"/>
            <a:ext cx="4358640" cy="2585323"/>
          </a:xfrm>
          <a:prstGeom prst="rect">
            <a:avLst/>
          </a:prstGeom>
          <a:noFill/>
        </p:spPr>
        <p:txBody>
          <a:bodyPr wrap="square" rtlCol="0">
            <a:spAutoFit/>
          </a:bodyPr>
          <a:lstStyle/>
          <a:p>
            <a:pPr marL="285744" indent="-285744">
              <a:buFont typeface="Arial" panose="020B0604020202020204" pitchFamily="34" charset="0"/>
              <a:buChar char="•"/>
            </a:pPr>
            <a:r>
              <a:rPr lang="en-US" dirty="0">
                <a:latin typeface="+mj-lt"/>
              </a:rPr>
              <a:t>We pick a V/f curve for a 14nm chip similar to Hawaii for a specific type of transistors</a:t>
            </a:r>
          </a:p>
          <a:p>
            <a:pPr marL="285744" indent="-285744">
              <a:buFont typeface="Arial" panose="020B0604020202020204" pitchFamily="34" charset="0"/>
              <a:buChar char="•"/>
            </a:pPr>
            <a:endParaRPr lang="en-US" dirty="0">
              <a:latin typeface="+mj-lt"/>
            </a:endParaRPr>
          </a:p>
          <a:p>
            <a:pPr marL="285744" indent="-285744">
              <a:buFont typeface="Arial" panose="020B0604020202020204" pitchFamily="34" charset="0"/>
              <a:buChar char="•"/>
            </a:pPr>
            <a:endParaRPr lang="en-US" b="1" dirty="0">
              <a:latin typeface="+mj-lt"/>
            </a:endParaRPr>
          </a:p>
          <a:p>
            <a:pPr marL="285744" indent="-285744">
              <a:buFont typeface="Arial" panose="020B0604020202020204" pitchFamily="34" charset="0"/>
              <a:buChar char="•"/>
            </a:pPr>
            <a:r>
              <a:rPr lang="en-US" b="1" dirty="0">
                <a:latin typeface="+mj-lt"/>
              </a:rPr>
              <a:t>And limit the operating frequencies</a:t>
            </a:r>
          </a:p>
          <a:p>
            <a:pPr marL="285744" indent="-285744">
              <a:buFont typeface="Arial" panose="020B0604020202020204" pitchFamily="34" charset="0"/>
              <a:buChar char="•"/>
            </a:pPr>
            <a:r>
              <a:rPr lang="en-US" b="1" dirty="0">
                <a:solidFill>
                  <a:srgbClr val="0000CC"/>
                </a:solidFill>
                <a:latin typeface="+mj-lt"/>
              </a:rPr>
              <a:t>Host frequency: 600MHz-1000MHz</a:t>
            </a:r>
          </a:p>
          <a:p>
            <a:pPr marL="285744" indent="-285744">
              <a:buFont typeface="Arial" panose="020B0604020202020204" pitchFamily="34" charset="0"/>
              <a:buChar char="•"/>
            </a:pPr>
            <a:r>
              <a:rPr lang="en-US" b="1" dirty="0">
                <a:solidFill>
                  <a:srgbClr val="0000CC"/>
                </a:solidFill>
                <a:latin typeface="+mj-lt"/>
              </a:rPr>
              <a:t>PIM frequency: 400MHz-600MHz</a:t>
            </a:r>
          </a:p>
          <a:p>
            <a:pPr marL="285744" indent="-285744">
              <a:buFont typeface="Arial" panose="020B0604020202020204" pitchFamily="34" charset="0"/>
              <a:buChar char="•"/>
            </a:pPr>
            <a:endParaRPr lang="en-US" b="1"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1" y="2042162"/>
            <a:ext cx="6792686" cy="3820409"/>
          </a:xfrm>
          <a:prstGeom prst="rect">
            <a:avLst/>
          </a:prstGeom>
        </p:spPr>
      </p:pic>
      <p:sp>
        <p:nvSpPr>
          <p:cNvPr id="8" name="Down Arrow 7"/>
          <p:cNvSpPr/>
          <p:nvPr/>
        </p:nvSpPr>
        <p:spPr>
          <a:xfrm rot="6176313">
            <a:off x="6032855" y="2751676"/>
            <a:ext cx="240376" cy="1580052"/>
          </a:xfrm>
          <a:prstGeom prst="downArrow">
            <a:avLst/>
          </a:prstGeom>
          <a:solidFill>
            <a:srgbClr val="0000C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0000CC"/>
              </a:solidFill>
            </a:endParaRPr>
          </a:p>
        </p:txBody>
      </p:sp>
      <p:sp>
        <p:nvSpPr>
          <p:cNvPr id="3" name="Footer Placeholder 2"/>
          <p:cNvSpPr>
            <a:spLocks noGrp="1"/>
          </p:cNvSpPr>
          <p:nvPr>
            <p:ph type="ftr" sz="quarter" idx="11"/>
          </p:nvPr>
        </p:nvSpPr>
        <p:spPr/>
        <p:txBody>
          <a:bodyPr/>
          <a:lstStyle/>
          <a:p>
            <a:r>
              <a:rPr lang="mr-IN"/>
              <a:t>ARCS-2017-Paper-28</a:t>
            </a:r>
            <a:endParaRPr lang="en-US"/>
          </a:p>
        </p:txBody>
      </p:sp>
      <p:sp>
        <p:nvSpPr>
          <p:cNvPr id="4" name="Slide Number Placeholder 3"/>
          <p:cNvSpPr>
            <a:spLocks noGrp="1"/>
          </p:cNvSpPr>
          <p:nvPr>
            <p:ph type="sldNum" sz="quarter" idx="12"/>
          </p:nvPr>
        </p:nvSpPr>
        <p:spPr/>
        <p:txBody>
          <a:bodyPr/>
          <a:lstStyle/>
          <a:p>
            <a:fld id="{E44F87EC-31AA-47B1-9367-6317F07403B3}" type="slidenum">
              <a:rPr lang="en-US" smtClean="0"/>
              <a:t>16</a:t>
            </a:fld>
            <a:endParaRPr lang="en-US"/>
          </a:p>
        </p:txBody>
      </p:sp>
    </p:spTree>
    <p:extLst>
      <p:ext uri="{BB962C8B-B14F-4D97-AF65-F5344CB8AC3E}">
        <p14:creationId xmlns:p14="http://schemas.microsoft.com/office/powerpoint/2010/main" val="312554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44799"/>
          </a:xfrm>
        </p:spPr>
        <p:txBody>
          <a:bodyPr>
            <a:normAutofit/>
          </a:bodyPr>
          <a:lstStyle/>
          <a:p>
            <a:pPr algn="ctr"/>
            <a:r>
              <a:rPr lang="en-US" sz="3200" dirty="0"/>
              <a:t>Leakage power</a:t>
            </a:r>
          </a:p>
        </p:txBody>
      </p:sp>
      <p:sp>
        <p:nvSpPr>
          <p:cNvPr id="3" name="Content Placeholder 2"/>
          <p:cNvSpPr>
            <a:spLocks noGrp="1"/>
          </p:cNvSpPr>
          <p:nvPr>
            <p:ph idx="1"/>
          </p:nvPr>
        </p:nvSpPr>
        <p:spPr>
          <a:xfrm>
            <a:off x="838200" y="1472550"/>
            <a:ext cx="10515600" cy="1650670"/>
          </a:xfrm>
        </p:spPr>
        <p:txBody>
          <a:bodyPr>
            <a:normAutofit/>
          </a:bodyPr>
          <a:lstStyle/>
          <a:p>
            <a:r>
              <a:rPr lang="en-US" sz="1800" dirty="0">
                <a:latin typeface="+mj-lt"/>
              </a:rPr>
              <a:t>We use AMD internal tool/database to get:</a:t>
            </a:r>
          </a:p>
          <a:p>
            <a:pPr lvl="1"/>
            <a:r>
              <a:rPr lang="en-US" sz="1800" dirty="0">
                <a:solidFill>
                  <a:srgbClr val="0000CC"/>
                </a:solidFill>
                <a:latin typeface="+mj-lt"/>
              </a:rPr>
              <a:t>Relative difference in leakage power </a:t>
            </a:r>
            <a:r>
              <a:rPr lang="en-US" sz="1800" dirty="0">
                <a:latin typeface="+mj-lt"/>
              </a:rPr>
              <a:t>between host and PIM for different VT distributions </a:t>
            </a:r>
          </a:p>
          <a:p>
            <a:pPr lvl="1"/>
            <a:r>
              <a:rPr lang="en-US" sz="1800" dirty="0">
                <a:latin typeface="+mj-lt"/>
              </a:rPr>
              <a:t>We get leakage for a given type of transistors</a:t>
            </a:r>
          </a:p>
          <a:p>
            <a:pPr lvl="1"/>
            <a:r>
              <a:rPr lang="en-US" sz="1800" dirty="0">
                <a:latin typeface="+mj-lt"/>
              </a:rPr>
              <a:t>We use this information to model the relative difference in leakage power and use this as </a:t>
            </a:r>
            <a:r>
              <a:rPr lang="en-US" sz="1800" dirty="0">
                <a:solidFill>
                  <a:srgbClr val="0000CC"/>
                </a:solidFill>
                <a:latin typeface="+mj-lt"/>
              </a:rPr>
              <a:t>leakage scaling factor </a:t>
            </a:r>
            <a:r>
              <a:rPr lang="en-US" sz="1800" dirty="0">
                <a:latin typeface="+mj-lt"/>
              </a:rPr>
              <a:t>between PIM and host</a:t>
            </a:r>
          </a:p>
        </p:txBody>
      </p:sp>
      <p:sp>
        <p:nvSpPr>
          <p:cNvPr id="4" name="Footer Placeholder 3"/>
          <p:cNvSpPr>
            <a:spLocks noGrp="1"/>
          </p:cNvSpPr>
          <p:nvPr>
            <p:ph type="ftr" sz="quarter" idx="11"/>
          </p:nvPr>
        </p:nvSpPr>
        <p:spPr/>
        <p:txBody>
          <a:bodyPr/>
          <a:lstStyle/>
          <a:p>
            <a:r>
              <a:rPr lang="mr-IN"/>
              <a:t>ARCS-2017-Paper-28</a:t>
            </a:r>
            <a:endParaRPr lang="en-US"/>
          </a:p>
        </p:txBody>
      </p:sp>
      <p:sp>
        <p:nvSpPr>
          <p:cNvPr id="5" name="Slide Number Placeholder 4"/>
          <p:cNvSpPr>
            <a:spLocks noGrp="1"/>
          </p:cNvSpPr>
          <p:nvPr>
            <p:ph type="sldNum" sz="quarter" idx="12"/>
          </p:nvPr>
        </p:nvSpPr>
        <p:spPr/>
        <p:txBody>
          <a:bodyPr/>
          <a:lstStyle/>
          <a:p>
            <a:fld id="{E44F87EC-31AA-47B1-9367-6317F07403B3}" type="slidenum">
              <a:rPr lang="en-US" smtClean="0"/>
              <a:t>17</a:t>
            </a:fld>
            <a:endParaRPr lang="en-US"/>
          </a:p>
        </p:txBody>
      </p:sp>
    </p:spTree>
    <p:extLst>
      <p:ext uri="{BB962C8B-B14F-4D97-AF65-F5344CB8AC3E}">
        <p14:creationId xmlns:p14="http://schemas.microsoft.com/office/powerpoint/2010/main" val="239098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289" y="5002"/>
            <a:ext cx="10515600" cy="1325563"/>
          </a:xfrm>
        </p:spPr>
        <p:txBody>
          <a:bodyPr>
            <a:normAutofit/>
          </a:bodyPr>
          <a:lstStyle/>
          <a:p>
            <a:pPr algn="ctr"/>
            <a:r>
              <a:rPr lang="en-US" sz="3200" dirty="0"/>
              <a:t>Power model – Leakage power</a:t>
            </a:r>
          </a:p>
        </p:txBody>
      </p:sp>
      <p:sp>
        <p:nvSpPr>
          <p:cNvPr id="12" name="Content Placeholder 11"/>
          <p:cNvSpPr txBox="1">
            <a:spLocks noGrp="1"/>
          </p:cNvSpPr>
          <p:nvPr>
            <p:ph idx="1"/>
          </p:nvPr>
        </p:nvSpPr>
        <p:spPr>
          <a:xfrm>
            <a:off x="6516423" y="1985871"/>
            <a:ext cx="4837703" cy="2848985"/>
          </a:xfrm>
          <a:prstGeom prst="rect">
            <a:avLst/>
          </a:prstGeom>
          <a:noFill/>
        </p:spPr>
        <p:txBody>
          <a:bodyPr wrap="square" rtlCol="0">
            <a:spAutoFit/>
          </a:bodyPr>
          <a:lstStyle/>
          <a:p>
            <a:pPr marL="285744" indent="-285744"/>
            <a:r>
              <a:rPr lang="en-US" sz="1800" dirty="0">
                <a:latin typeface="+mj-lt"/>
              </a:rPr>
              <a:t>The curve represents how  static power changes with frequency for a circuit built of 50/50 HVT/MVT devices</a:t>
            </a:r>
          </a:p>
          <a:p>
            <a:pPr marL="285744" indent="-285744"/>
            <a:r>
              <a:rPr lang="en-US" sz="1800" dirty="0">
                <a:latin typeface="+mj-lt"/>
              </a:rPr>
              <a:t>Obtained from AMD tools</a:t>
            </a:r>
          </a:p>
          <a:p>
            <a:pPr marL="285744" indent="-285744"/>
            <a:r>
              <a:rPr lang="en-US" sz="1800" dirty="0">
                <a:latin typeface="+mj-lt"/>
              </a:rPr>
              <a:t>All the data points are relative leakage power normalized to the highest leakage power (right-most point)</a:t>
            </a:r>
          </a:p>
          <a:p>
            <a:pPr marL="285744" indent="-285744"/>
            <a:r>
              <a:rPr lang="en-US" sz="1800" dirty="0">
                <a:latin typeface="+mj-lt"/>
              </a:rPr>
              <a:t>So how do we get the leakage?</a:t>
            </a:r>
          </a:p>
          <a:p>
            <a:pPr marL="285744" indent="-285744"/>
            <a:endParaRPr lang="en-US" sz="1800" dirty="0"/>
          </a:p>
        </p:txBody>
      </p:sp>
      <p:sp>
        <p:nvSpPr>
          <p:cNvPr id="3" name="Footer Placeholder 2"/>
          <p:cNvSpPr>
            <a:spLocks noGrp="1"/>
          </p:cNvSpPr>
          <p:nvPr>
            <p:ph type="ftr" sz="quarter" idx="11"/>
          </p:nvPr>
        </p:nvSpPr>
        <p:spPr/>
        <p:txBody>
          <a:bodyPr/>
          <a:lstStyle/>
          <a:p>
            <a:r>
              <a:rPr lang="mr-IN"/>
              <a:t>ARCS-2017-Paper-28</a:t>
            </a:r>
            <a:endParaRPr lang="en-US"/>
          </a:p>
        </p:txBody>
      </p:sp>
      <p:sp>
        <p:nvSpPr>
          <p:cNvPr id="5" name="Slide Number Placeholder 4"/>
          <p:cNvSpPr>
            <a:spLocks noGrp="1"/>
          </p:cNvSpPr>
          <p:nvPr>
            <p:ph type="sldNum" sz="quarter" idx="12"/>
          </p:nvPr>
        </p:nvSpPr>
        <p:spPr/>
        <p:txBody>
          <a:bodyPr/>
          <a:lstStyle/>
          <a:p>
            <a:fld id="{E44F87EC-31AA-47B1-9367-6317F07403B3}" type="slidenum">
              <a:rPr lang="en-US" smtClean="0"/>
              <a:t>18</a:t>
            </a:fld>
            <a:endParaRPr lang="en-US"/>
          </a:p>
        </p:txBody>
      </p:sp>
      <p:pic>
        <p:nvPicPr>
          <p:cNvPr id="4" name="Picture 3"/>
          <p:cNvPicPr>
            <a:picLocks noChangeAspect="1"/>
          </p:cNvPicPr>
          <p:nvPr/>
        </p:nvPicPr>
        <p:blipFill>
          <a:blip r:embed="rId3"/>
          <a:stretch>
            <a:fillRect/>
          </a:stretch>
        </p:blipFill>
        <p:spPr>
          <a:xfrm>
            <a:off x="796575" y="1417032"/>
            <a:ext cx="5553937" cy="4041998"/>
          </a:xfrm>
          <a:prstGeom prst="rect">
            <a:avLst/>
          </a:prstGeom>
        </p:spPr>
      </p:pic>
    </p:spTree>
    <p:extLst>
      <p:ext uri="{BB962C8B-B14F-4D97-AF65-F5344CB8AC3E}">
        <p14:creationId xmlns:p14="http://schemas.microsoft.com/office/powerpoint/2010/main" val="235482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3918" y="1145750"/>
            <a:ext cx="6773243" cy="5194242"/>
          </a:xfrm>
          <a:prstGeom prst="rect">
            <a:avLst/>
          </a:prstGeom>
        </p:spPr>
      </p:pic>
      <p:sp>
        <p:nvSpPr>
          <p:cNvPr id="2" name="Title 1"/>
          <p:cNvSpPr>
            <a:spLocks noGrp="1"/>
          </p:cNvSpPr>
          <p:nvPr>
            <p:ph type="title"/>
          </p:nvPr>
        </p:nvSpPr>
        <p:spPr>
          <a:xfrm>
            <a:off x="614082" y="192024"/>
            <a:ext cx="10515600" cy="1133539"/>
          </a:xfrm>
        </p:spPr>
        <p:txBody>
          <a:bodyPr>
            <a:normAutofit/>
          </a:bodyPr>
          <a:lstStyle/>
          <a:p>
            <a:pPr algn="ctr"/>
            <a:r>
              <a:rPr lang="en-US" sz="3200" dirty="0"/>
              <a:t>Power model – Leakage power</a:t>
            </a:r>
          </a:p>
        </p:txBody>
      </p:sp>
      <p:sp>
        <p:nvSpPr>
          <p:cNvPr id="12" name="Content Placeholder 11"/>
          <p:cNvSpPr txBox="1">
            <a:spLocks noGrp="1"/>
          </p:cNvSpPr>
          <p:nvPr>
            <p:ph idx="1"/>
          </p:nvPr>
        </p:nvSpPr>
        <p:spPr>
          <a:xfrm>
            <a:off x="7178041" y="1656939"/>
            <a:ext cx="4424152" cy="2599686"/>
          </a:xfrm>
          <a:prstGeom prst="rect">
            <a:avLst/>
          </a:prstGeom>
          <a:noFill/>
        </p:spPr>
        <p:txBody>
          <a:bodyPr wrap="square" rtlCol="0">
            <a:spAutoFit/>
          </a:bodyPr>
          <a:lstStyle/>
          <a:p>
            <a:pPr marL="285744" indent="-285744"/>
            <a:r>
              <a:rPr lang="en-US" sz="1800" dirty="0">
                <a:latin typeface="+mj-lt"/>
              </a:rPr>
              <a:t>Pick a baseline point and estimate the leakage power at this particular V/f point</a:t>
            </a:r>
          </a:p>
          <a:p>
            <a:pPr marL="285744" indent="-285744"/>
            <a:endParaRPr lang="en-US" sz="1800" dirty="0">
              <a:latin typeface="+mj-lt"/>
            </a:endParaRPr>
          </a:p>
          <a:p>
            <a:pPr marL="285744" indent="-285744"/>
            <a:r>
              <a:rPr lang="en-US" sz="1800" dirty="0">
                <a:latin typeface="+mj-lt"/>
              </a:rPr>
              <a:t>In our case the baseline point is at 1.2V (at 1200MHz)</a:t>
            </a:r>
          </a:p>
          <a:p>
            <a:pPr marL="285744" indent="-285744"/>
            <a:endParaRPr lang="en-US" sz="1800" dirty="0">
              <a:latin typeface="+mj-lt"/>
            </a:endParaRPr>
          </a:p>
          <a:p>
            <a:pPr marL="285744" indent="-285744"/>
            <a:r>
              <a:rPr lang="en-US" sz="1800" dirty="0">
                <a:latin typeface="+mj-lt"/>
              </a:rPr>
              <a:t>We need to know the </a:t>
            </a:r>
            <a:r>
              <a:rPr lang="en-US" sz="1800" dirty="0">
                <a:solidFill>
                  <a:srgbClr val="0000CC"/>
                </a:solidFill>
                <a:latin typeface="+mj-lt"/>
              </a:rPr>
              <a:t>actual</a:t>
            </a:r>
            <a:r>
              <a:rPr lang="en-US" sz="1800" dirty="0">
                <a:latin typeface="+mj-lt"/>
              </a:rPr>
              <a:t> leakage power for that V/f point[watts]</a:t>
            </a:r>
          </a:p>
        </p:txBody>
      </p:sp>
      <p:cxnSp>
        <p:nvCxnSpPr>
          <p:cNvPr id="8" name="Straight Arrow Connector 7"/>
          <p:cNvCxnSpPr/>
          <p:nvPr/>
        </p:nvCxnSpPr>
        <p:spPr>
          <a:xfrm flipH="1" flipV="1">
            <a:off x="5574534" y="1546800"/>
            <a:ext cx="1666264" cy="2226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mr-IN"/>
              <a:t>ARCS-2017-Paper-28</a:t>
            </a:r>
            <a:endParaRPr lang="en-US"/>
          </a:p>
        </p:txBody>
      </p:sp>
      <p:sp>
        <p:nvSpPr>
          <p:cNvPr id="4" name="Slide Number Placeholder 3"/>
          <p:cNvSpPr>
            <a:spLocks noGrp="1"/>
          </p:cNvSpPr>
          <p:nvPr>
            <p:ph type="sldNum" sz="quarter" idx="12"/>
          </p:nvPr>
        </p:nvSpPr>
        <p:spPr/>
        <p:txBody>
          <a:bodyPr/>
          <a:lstStyle/>
          <a:p>
            <a:fld id="{E44F87EC-31AA-47B1-9367-6317F07403B3}" type="slidenum">
              <a:rPr lang="en-US" smtClean="0"/>
              <a:t>19</a:t>
            </a:fld>
            <a:endParaRPr lang="en-US"/>
          </a:p>
        </p:txBody>
      </p:sp>
      <p:sp>
        <p:nvSpPr>
          <p:cNvPr id="5" name="TextBox 4"/>
          <p:cNvSpPr txBox="1"/>
          <p:nvPr/>
        </p:nvSpPr>
        <p:spPr>
          <a:xfrm>
            <a:off x="938152" y="5664510"/>
            <a:ext cx="9274628" cy="584775"/>
          </a:xfrm>
          <a:prstGeom prst="rect">
            <a:avLst/>
          </a:prstGeom>
          <a:noFill/>
        </p:spPr>
        <p:txBody>
          <a:bodyPr wrap="square" rtlCol="0">
            <a:spAutoFit/>
          </a:bodyPr>
          <a:lstStyle/>
          <a:p>
            <a:r>
              <a:rPr lang="en-US" sz="1600" dirty="0">
                <a:latin typeface="+mj-lt"/>
              </a:rPr>
              <a:t>We will estimate leakage power using well established estimates </a:t>
            </a:r>
            <a:r>
              <a:rPr lang="mr-IN" sz="1600" dirty="0">
                <a:latin typeface="+mj-lt"/>
              </a:rPr>
              <a:t>–</a:t>
            </a:r>
            <a:r>
              <a:rPr lang="en-US" sz="1600" dirty="0">
                <a:latin typeface="+mj-lt"/>
              </a:rPr>
              <a:t> 30% of the TDP</a:t>
            </a:r>
          </a:p>
          <a:p>
            <a:r>
              <a:rPr lang="en-US" sz="1600" dirty="0">
                <a:latin typeface="+mj-lt"/>
              </a:rPr>
              <a:t>So, we first estimate Dynamic power at maximum switching activity</a:t>
            </a:r>
          </a:p>
        </p:txBody>
      </p:sp>
    </p:spTree>
    <p:extLst>
      <p:ext uri="{BB962C8B-B14F-4D97-AF65-F5344CB8AC3E}">
        <p14:creationId xmlns:p14="http://schemas.microsoft.com/office/powerpoint/2010/main" val="2413510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barn(inVertical)">
                                      <p:cBhvr>
                                        <p:cTn id="7" dur="500"/>
                                        <p:tgtEl>
                                          <p:spTgt spid="12">
                                            <p:txEl>
                                              <p:pRg st="4" end="4"/>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0293"/>
            <a:ext cx="10515600" cy="1347279"/>
          </a:xfrm>
        </p:spPr>
        <p:txBody>
          <a:bodyPr>
            <a:normAutofit/>
          </a:bodyPr>
          <a:lstStyle/>
          <a:p>
            <a:pPr algn="ctr"/>
            <a:r>
              <a:rPr lang="en-US" sz="3200" dirty="0"/>
              <a:t>Introduction</a:t>
            </a:r>
          </a:p>
        </p:txBody>
      </p:sp>
      <p:sp>
        <p:nvSpPr>
          <p:cNvPr id="3" name="Content Placeholder 2"/>
          <p:cNvSpPr>
            <a:spLocks noGrp="1"/>
          </p:cNvSpPr>
          <p:nvPr>
            <p:ph idx="1"/>
          </p:nvPr>
        </p:nvSpPr>
        <p:spPr>
          <a:xfrm>
            <a:off x="838200" y="1458116"/>
            <a:ext cx="10515600" cy="4586068"/>
          </a:xfrm>
        </p:spPr>
        <p:txBody>
          <a:bodyPr>
            <a:normAutofit/>
          </a:bodyPr>
          <a:lstStyle/>
          <a:p>
            <a:r>
              <a:rPr lang="en-US" sz="1800" dirty="0">
                <a:latin typeface="+mj-lt"/>
              </a:rPr>
              <a:t>End of Dennard scaling</a:t>
            </a:r>
          </a:p>
          <a:p>
            <a:pPr lvl="1"/>
            <a:r>
              <a:rPr lang="en-US" sz="1800" dirty="0">
                <a:latin typeface="+mj-lt"/>
              </a:rPr>
              <a:t>Power and thermal challenges for modern processor design</a:t>
            </a:r>
          </a:p>
          <a:p>
            <a:pPr lvl="1"/>
            <a:r>
              <a:rPr lang="en-US" sz="1800" dirty="0">
                <a:latin typeface="+mj-lt"/>
              </a:rPr>
              <a:t>Heterogeneous computing and sophisticated DVFS techniques can increase computational efficiency</a:t>
            </a:r>
          </a:p>
          <a:p>
            <a:pPr lvl="1"/>
            <a:r>
              <a:rPr lang="en-US" sz="1800" dirty="0">
                <a:solidFill>
                  <a:srgbClr val="0000CC"/>
                </a:solidFill>
                <a:latin typeface="+mj-lt"/>
              </a:rPr>
              <a:t>Memory bandwidth </a:t>
            </a:r>
            <a:r>
              <a:rPr lang="en-US" sz="1800" dirty="0">
                <a:latin typeface="+mj-lt"/>
              </a:rPr>
              <a:t>becomes a </a:t>
            </a:r>
            <a:r>
              <a:rPr lang="en-US" sz="1800" dirty="0">
                <a:solidFill>
                  <a:srgbClr val="0000CC"/>
                </a:solidFill>
                <a:latin typeface="+mj-lt"/>
              </a:rPr>
              <a:t>bottleneck</a:t>
            </a:r>
            <a:endParaRPr lang="en-US" sz="1800" dirty="0">
              <a:latin typeface="+mj-lt"/>
            </a:endParaRPr>
          </a:p>
          <a:p>
            <a:r>
              <a:rPr lang="en-US" sz="1800" dirty="0">
                <a:latin typeface="+mj-lt"/>
              </a:rPr>
              <a:t>3D-stacked memory, e.g. HMC (Micron), HBM (JEDEC standard)</a:t>
            </a:r>
          </a:p>
          <a:p>
            <a:pPr lvl="1"/>
            <a:r>
              <a:rPr lang="en-US" sz="1800" dirty="0">
                <a:latin typeface="+mj-lt"/>
              </a:rPr>
              <a:t>Offer high-bandwidth, lower latency, lower energy/access</a:t>
            </a:r>
          </a:p>
          <a:p>
            <a:r>
              <a:rPr lang="en-US" sz="1800" dirty="0">
                <a:latin typeface="+mj-lt"/>
              </a:rPr>
              <a:t>Place compute logic within 3D-stack: </a:t>
            </a:r>
            <a:r>
              <a:rPr lang="en-US" sz="1800" dirty="0">
                <a:solidFill>
                  <a:srgbClr val="0000CC"/>
                </a:solidFill>
                <a:latin typeface="+mj-lt"/>
              </a:rPr>
              <a:t>Processing-in-Memory (PIM)</a:t>
            </a:r>
          </a:p>
          <a:p>
            <a:pPr lvl="1"/>
            <a:r>
              <a:rPr lang="en-US" sz="1800" dirty="0">
                <a:latin typeface="+mj-lt"/>
              </a:rPr>
              <a:t>Relax off-chip bandwidth requirements</a:t>
            </a:r>
          </a:p>
          <a:p>
            <a:pPr lvl="1"/>
            <a:r>
              <a:rPr lang="en-US" sz="1800" dirty="0">
                <a:latin typeface="+mj-lt"/>
              </a:rPr>
              <a:t>Minimize power consumption by reducing excess data movement</a:t>
            </a:r>
          </a:p>
          <a:p>
            <a:pPr lvl="1"/>
            <a:endParaRPr lang="en-US" sz="1800" dirty="0">
              <a:latin typeface="+mj-lt"/>
            </a:endParaRPr>
          </a:p>
          <a:p>
            <a:pPr marL="0" indent="0">
              <a:buNone/>
            </a:pPr>
            <a:r>
              <a:rPr lang="en-US" sz="1800" dirty="0">
                <a:solidFill>
                  <a:srgbClr val="00B050"/>
                </a:solidFill>
                <a:latin typeface="+mj-lt"/>
              </a:rPr>
              <a:t>We show that compute intensive kernels should execute on host </a:t>
            </a:r>
          </a:p>
          <a:p>
            <a:pPr marL="0" indent="0">
              <a:buNone/>
            </a:pPr>
            <a:r>
              <a:rPr lang="en-US" sz="1800" dirty="0">
                <a:solidFill>
                  <a:srgbClr val="00B050"/>
                </a:solidFill>
                <a:latin typeface="+mj-lt"/>
              </a:rPr>
              <a:t>	bandwidth intensive applications should execute on PIMs.</a:t>
            </a:r>
          </a:p>
          <a:p>
            <a:pPr marL="0" indent="0">
              <a:buNone/>
            </a:pPr>
            <a:r>
              <a:rPr lang="en-US" sz="1800" dirty="0">
                <a:solidFill>
                  <a:srgbClr val="00B050"/>
                </a:solidFill>
                <a:latin typeface="+mj-lt"/>
              </a:rPr>
              <a:t>Even for compute intensive kernels, PIMs are preferred  in power constrained environments</a:t>
            </a:r>
          </a:p>
        </p:txBody>
      </p:sp>
      <p:sp>
        <p:nvSpPr>
          <p:cNvPr id="4" name="Footer Placeholder 3"/>
          <p:cNvSpPr>
            <a:spLocks noGrp="1"/>
          </p:cNvSpPr>
          <p:nvPr>
            <p:ph type="ftr" sz="quarter" idx="11"/>
          </p:nvPr>
        </p:nvSpPr>
        <p:spPr/>
        <p:txBody>
          <a:bodyPr/>
          <a:lstStyle/>
          <a:p>
            <a:r>
              <a:rPr lang="mr-IN"/>
              <a:t>ARCS-2017-Paper-28</a:t>
            </a:r>
            <a:endParaRPr lang="en-US"/>
          </a:p>
        </p:txBody>
      </p:sp>
      <p:sp>
        <p:nvSpPr>
          <p:cNvPr id="5" name="Slide Number Placeholder 4"/>
          <p:cNvSpPr>
            <a:spLocks noGrp="1"/>
          </p:cNvSpPr>
          <p:nvPr>
            <p:ph type="sldNum" sz="quarter" idx="12"/>
          </p:nvPr>
        </p:nvSpPr>
        <p:spPr/>
        <p:txBody>
          <a:bodyPr/>
          <a:lstStyle/>
          <a:p>
            <a:fld id="{E44F87EC-31AA-47B1-9367-6317F07403B3}" type="slidenum">
              <a:rPr lang="en-US" smtClean="0"/>
              <a:t>2</a:t>
            </a:fld>
            <a:endParaRPr lang="en-US"/>
          </a:p>
        </p:txBody>
      </p:sp>
    </p:spTree>
    <p:extLst>
      <p:ext uri="{BB962C8B-B14F-4D97-AF65-F5344CB8AC3E}">
        <p14:creationId xmlns:p14="http://schemas.microsoft.com/office/powerpoint/2010/main" val="1335923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0226" y="1191412"/>
            <a:ext cx="6437934" cy="5194242"/>
          </a:xfrm>
          <a:prstGeom prst="rect">
            <a:avLst/>
          </a:prstGeom>
        </p:spPr>
      </p:pic>
      <p:sp>
        <p:nvSpPr>
          <p:cNvPr id="2" name="Title 1"/>
          <p:cNvSpPr>
            <a:spLocks noGrp="1"/>
          </p:cNvSpPr>
          <p:nvPr>
            <p:ph type="title"/>
          </p:nvPr>
        </p:nvSpPr>
        <p:spPr>
          <a:xfrm>
            <a:off x="635630" y="118872"/>
            <a:ext cx="10515600" cy="1206691"/>
          </a:xfrm>
        </p:spPr>
        <p:txBody>
          <a:bodyPr>
            <a:normAutofit/>
          </a:bodyPr>
          <a:lstStyle/>
          <a:p>
            <a:pPr algn="ctr"/>
            <a:r>
              <a:rPr lang="en-US" sz="3200" dirty="0"/>
              <a:t>Power model – Leakage power</a:t>
            </a:r>
          </a:p>
        </p:txBody>
      </p:sp>
      <mc:AlternateContent xmlns:mc="http://schemas.openxmlformats.org/markup-compatibility/2006" xmlns:a14="http://schemas.microsoft.com/office/drawing/2010/main">
        <mc:Choice Requires="a14">
          <p:sp>
            <p:nvSpPr>
              <p:cNvPr id="12" name="Content Placeholder 11"/>
              <p:cNvSpPr txBox="1">
                <a:spLocks noGrp="1"/>
              </p:cNvSpPr>
              <p:nvPr>
                <p:ph idx="1"/>
              </p:nvPr>
            </p:nvSpPr>
            <p:spPr>
              <a:xfrm>
                <a:off x="6901031" y="1415975"/>
                <a:ext cx="5290969" cy="4321696"/>
              </a:xfrm>
              <a:prstGeom prst="rect">
                <a:avLst/>
              </a:prstGeom>
              <a:noFill/>
            </p:spPr>
            <p:txBody>
              <a:bodyPr wrap="square" rtlCol="0">
                <a:spAutoFit/>
              </a:bodyPr>
              <a:lstStyle/>
              <a:p>
                <a:pPr marL="285744" indent="-285744"/>
                <a:r>
                  <a:rPr lang="en-US" sz="1800" dirty="0">
                    <a:latin typeface="+mj-lt"/>
                  </a:rPr>
                  <a:t>Previous designs (and models) show that 30% of TDP as leakage is a good estimate</a:t>
                </a:r>
              </a:p>
              <a:p>
                <a:pPr marL="285744" indent="-285744"/>
                <a:endParaRPr lang="en-US" sz="1800" dirty="0">
                  <a:latin typeface="+mj-lt"/>
                </a:endParaRPr>
              </a:p>
              <a:p>
                <a:pPr marL="285744" indent="-285744"/>
                <a:r>
                  <a:rPr lang="en-US" sz="1800" b="1" dirty="0">
                    <a:solidFill>
                      <a:srgbClr val="0000CC"/>
                    </a:solidFill>
                    <a:latin typeface="+mj-lt"/>
                  </a:rPr>
                  <a:t>TDP = </a:t>
                </a:r>
                <a:r>
                  <a:rPr lang="en-US" sz="1800" b="1" dirty="0" err="1">
                    <a:solidFill>
                      <a:srgbClr val="0000CC"/>
                    </a:solidFill>
                    <a:latin typeface="+mj-lt"/>
                  </a:rPr>
                  <a:t>Max.Dyn.Power</a:t>
                </a:r>
                <a:r>
                  <a:rPr lang="en-US" sz="1800" b="1" dirty="0">
                    <a:solidFill>
                      <a:srgbClr val="0000CC"/>
                    </a:solidFill>
                    <a:latin typeface="+mj-lt"/>
                  </a:rPr>
                  <a:t> + Leakage</a:t>
                </a:r>
              </a:p>
              <a:p>
                <a:pPr marL="285744" indent="-285744"/>
                <a:r>
                  <a:rPr lang="en-US" sz="1800" dirty="0">
                    <a:latin typeface="+mj-lt"/>
                  </a:rPr>
                  <a:t>Calculate </a:t>
                </a:r>
                <a:r>
                  <a:rPr lang="en-US" sz="1800" dirty="0" err="1">
                    <a:latin typeface="+mj-lt"/>
                  </a:rPr>
                  <a:t>Max.Dyn.Power</a:t>
                </a:r>
                <a:r>
                  <a:rPr lang="en-US" sz="1800" dirty="0">
                    <a:latin typeface="+mj-lt"/>
                  </a:rPr>
                  <a:t> for  host at 1.2V/1200MHz</a:t>
                </a:r>
                <a:endParaRPr lang="en-US" sz="1800" dirty="0">
                  <a:solidFill>
                    <a:srgbClr val="0070C0"/>
                  </a:solidFill>
                  <a:latin typeface="+mj-lt"/>
                </a:endParaRPr>
              </a:p>
              <a:p>
                <a:pPr marL="0" indent="0">
                  <a:buNone/>
                </a:pPr>
                <a14:m>
                  <m:oMathPara xmlns:m="http://schemas.openxmlformats.org/officeDocument/2006/math">
                    <m:oMathParaPr>
                      <m:jc m:val="centerGroup"/>
                    </m:oMathParaPr>
                    <m:oMath xmlns:m="http://schemas.openxmlformats.org/officeDocument/2006/math">
                      <m:sSub>
                        <m:sSubPr>
                          <m:ctrlPr>
                            <a:rPr lang="en-US" sz="1800" b="1" i="1" smtClean="0">
                              <a:solidFill>
                                <a:srgbClr val="0000CC"/>
                              </a:solidFill>
                              <a:latin typeface="Cambria Math" panose="02040503050406030204" pitchFamily="18" charset="0"/>
                            </a:rPr>
                          </m:ctrlPr>
                        </m:sSubPr>
                        <m:e>
                          <m:r>
                            <a:rPr lang="en-US" sz="1800" b="1" i="1">
                              <a:solidFill>
                                <a:srgbClr val="0000CC"/>
                              </a:solidFill>
                              <a:latin typeface="Cambria Math" panose="02040503050406030204" pitchFamily="18" charset="0"/>
                            </a:rPr>
                            <m:t>𝑷</m:t>
                          </m:r>
                        </m:e>
                        <m:sub>
                          <m:r>
                            <a:rPr lang="en-US" sz="1800" b="1" i="1" smtClean="0">
                              <a:solidFill>
                                <a:srgbClr val="0000CC"/>
                              </a:solidFill>
                              <a:latin typeface="Cambria Math" panose="02040503050406030204" pitchFamily="18" charset="0"/>
                            </a:rPr>
                            <m:t>𝒍𝒆𝒂𝒌</m:t>
                          </m:r>
                        </m:sub>
                      </m:sSub>
                      <m:r>
                        <a:rPr lang="en-US" sz="1800" b="1" i="1" smtClean="0">
                          <a:solidFill>
                            <a:srgbClr val="0000CC"/>
                          </a:solidFill>
                          <a:latin typeface="Cambria Math" panose="02040503050406030204" pitchFamily="18" charset="0"/>
                        </a:rPr>
                        <m:t>=</m:t>
                      </m:r>
                      <m:r>
                        <a:rPr lang="en-US" sz="1800" b="1" i="1">
                          <a:solidFill>
                            <a:srgbClr val="0000CC"/>
                          </a:solidFill>
                          <a:latin typeface="Cambria Math" panose="02040503050406030204" pitchFamily="18" charset="0"/>
                        </a:rPr>
                        <m:t>𝑴𝑨𝑿</m:t>
                      </m:r>
                      <m:r>
                        <a:rPr lang="en-US" sz="1800" b="1" i="1">
                          <a:solidFill>
                            <a:srgbClr val="0000CC"/>
                          </a:solidFill>
                          <a:latin typeface="Cambria Math" panose="02040503050406030204" pitchFamily="18" charset="0"/>
                        </a:rPr>
                        <m:t>.</m:t>
                      </m:r>
                      <m:r>
                        <a:rPr lang="en-US" sz="1800" b="1" i="1">
                          <a:solidFill>
                            <a:srgbClr val="0000CC"/>
                          </a:solidFill>
                          <a:latin typeface="Cambria Math" panose="02040503050406030204" pitchFamily="18" charset="0"/>
                        </a:rPr>
                        <m:t>𝑫𝒀𝑵</m:t>
                      </m:r>
                      <m:r>
                        <a:rPr lang="en-US" sz="1800" b="1" i="1">
                          <a:solidFill>
                            <a:srgbClr val="0000CC"/>
                          </a:solidFill>
                          <a:latin typeface="Cambria Math" panose="02040503050406030204" pitchFamily="18" charset="0"/>
                        </a:rPr>
                        <m:t>.</m:t>
                      </m:r>
                      <m:r>
                        <a:rPr lang="en-US" sz="1800" b="1" i="1" smtClean="0">
                          <a:solidFill>
                            <a:srgbClr val="0000CC"/>
                          </a:solidFill>
                          <a:latin typeface="Cambria Math" panose="02040503050406030204" pitchFamily="18" charset="0"/>
                        </a:rPr>
                        <m:t>𝑷𝑶𝑾𝑬𝑹</m:t>
                      </m:r>
                      <m:r>
                        <a:rPr lang="en-US" sz="1800" b="1" i="1">
                          <a:solidFill>
                            <a:srgbClr val="0000CC"/>
                          </a:solidFill>
                          <a:latin typeface="Cambria Math" panose="02040503050406030204" pitchFamily="18" charset="0"/>
                        </a:rPr>
                        <m:t>∗</m:t>
                      </m:r>
                      <m:f>
                        <m:fPr>
                          <m:ctrlPr>
                            <a:rPr lang="en-US" sz="1800" b="1" i="1">
                              <a:solidFill>
                                <a:srgbClr val="0000CC"/>
                              </a:solidFill>
                              <a:latin typeface="Cambria Math" panose="02040503050406030204" pitchFamily="18" charset="0"/>
                            </a:rPr>
                          </m:ctrlPr>
                        </m:fPr>
                        <m:num>
                          <m:r>
                            <a:rPr lang="en-US" sz="1800" b="1" i="1" smtClean="0">
                              <a:solidFill>
                                <a:srgbClr val="0000CC"/>
                              </a:solidFill>
                              <a:latin typeface="Cambria Math" panose="02040503050406030204" pitchFamily="18" charset="0"/>
                            </a:rPr>
                            <m:t>𝟎</m:t>
                          </m:r>
                          <m:r>
                            <a:rPr lang="en-US" sz="1800" b="1" i="1" smtClean="0">
                              <a:solidFill>
                                <a:srgbClr val="0000CC"/>
                              </a:solidFill>
                              <a:latin typeface="Cambria Math" panose="02040503050406030204" pitchFamily="18" charset="0"/>
                            </a:rPr>
                            <m:t>.</m:t>
                          </m:r>
                          <m:r>
                            <a:rPr lang="en-US" sz="1800" b="1" i="1" smtClean="0">
                              <a:solidFill>
                                <a:srgbClr val="0000CC"/>
                              </a:solidFill>
                              <a:latin typeface="Cambria Math" panose="02040503050406030204" pitchFamily="18" charset="0"/>
                            </a:rPr>
                            <m:t>𝟑</m:t>
                          </m:r>
                        </m:num>
                        <m:den>
                          <m:r>
                            <a:rPr lang="en-US" sz="1800" b="1" i="1" smtClean="0">
                              <a:solidFill>
                                <a:srgbClr val="0000CC"/>
                              </a:solidFill>
                              <a:latin typeface="Cambria Math" panose="02040503050406030204" pitchFamily="18" charset="0"/>
                            </a:rPr>
                            <m:t>𝟏</m:t>
                          </m:r>
                          <m:r>
                            <a:rPr lang="en-US" sz="1800" b="1" i="1" smtClean="0">
                              <a:solidFill>
                                <a:srgbClr val="0000CC"/>
                              </a:solidFill>
                              <a:latin typeface="Cambria Math" panose="02040503050406030204" pitchFamily="18" charset="0"/>
                            </a:rPr>
                            <m:t>−</m:t>
                          </m:r>
                          <m:r>
                            <a:rPr lang="en-US" sz="1800" b="1" i="1" smtClean="0">
                              <a:solidFill>
                                <a:srgbClr val="0000CC"/>
                              </a:solidFill>
                              <a:latin typeface="Cambria Math" panose="02040503050406030204" pitchFamily="18" charset="0"/>
                            </a:rPr>
                            <m:t>𝟎</m:t>
                          </m:r>
                          <m:r>
                            <a:rPr lang="en-US" sz="1800" b="1" i="1" smtClean="0">
                              <a:solidFill>
                                <a:srgbClr val="0000CC"/>
                              </a:solidFill>
                              <a:latin typeface="Cambria Math" panose="02040503050406030204" pitchFamily="18" charset="0"/>
                            </a:rPr>
                            <m:t>.</m:t>
                          </m:r>
                          <m:r>
                            <a:rPr lang="en-US" sz="1800" b="1" i="1" smtClean="0">
                              <a:solidFill>
                                <a:srgbClr val="0000CC"/>
                              </a:solidFill>
                              <a:latin typeface="Cambria Math" panose="02040503050406030204" pitchFamily="18" charset="0"/>
                            </a:rPr>
                            <m:t>𝟑</m:t>
                          </m:r>
                        </m:den>
                      </m:f>
                    </m:oMath>
                  </m:oMathPara>
                </a14:m>
                <a:endParaRPr lang="en-US" sz="1800" b="1" dirty="0">
                  <a:solidFill>
                    <a:srgbClr val="0070C0"/>
                  </a:solidFill>
                  <a:latin typeface="+mj-lt"/>
                </a:endParaRPr>
              </a:p>
              <a:p>
                <a:pPr marL="0" indent="0">
                  <a:buNone/>
                </a:pPr>
                <a:r>
                  <a:rPr lang="en-US" sz="1800" b="1" dirty="0">
                    <a:solidFill>
                      <a:srgbClr val="0070C0"/>
                    </a:solidFill>
                    <a:latin typeface="+mj-lt"/>
                  </a:rPr>
                  <a:t>	</a:t>
                </a:r>
                <a:r>
                  <a:rPr lang="en-US" sz="1800" dirty="0">
                    <a:latin typeface="+mj-lt"/>
                  </a:rPr>
                  <a:t>We can calculate the </a:t>
                </a:r>
                <a:r>
                  <a:rPr lang="en-US" sz="1800" dirty="0">
                    <a:solidFill>
                      <a:srgbClr val="0000CC"/>
                    </a:solidFill>
                    <a:latin typeface="+mj-lt"/>
                  </a:rPr>
                  <a:t>maximum 	dynamic power </a:t>
                </a:r>
                <a:r>
                  <a:rPr lang="en-US" sz="1800" dirty="0">
                    <a:latin typeface="+mj-lt"/>
                  </a:rPr>
                  <a:t>by using the formula for 	100% switching activity </a:t>
                </a:r>
              </a:p>
              <a:p>
                <a:pPr marL="0" indent="0">
                  <a:buNone/>
                </a:pPr>
                <a:r>
                  <a:rPr lang="en-US" sz="1800" dirty="0">
                    <a:latin typeface="+mj-lt"/>
                  </a:rPr>
                  <a:t>	(</a:t>
                </a:r>
                <a:r>
                  <a:rPr lang="en-US" sz="1800" b="1" dirty="0" err="1">
                    <a:latin typeface="+mj-lt"/>
                  </a:rPr>
                  <a:t>Max.Dyn.Power</a:t>
                </a:r>
                <a:r>
                  <a:rPr lang="en-US" sz="1800" b="1" dirty="0">
                    <a:latin typeface="+mj-lt"/>
                  </a:rPr>
                  <a:t> 	Hawaii is at 			1V/1GHz/32nm; </a:t>
                </a:r>
              </a:p>
              <a:p>
                <a:pPr marL="0" indent="0">
                  <a:buNone/>
                </a:pPr>
                <a:r>
                  <a:rPr lang="en-US" sz="1800" b="1" dirty="0">
                    <a:latin typeface="+mj-lt"/>
                  </a:rPr>
                  <a:t>	we need 	1.2V/1.2GHZ/14nm</a:t>
                </a:r>
                <a:r>
                  <a:rPr lang="en-US" sz="1800" dirty="0">
                    <a:latin typeface="+mj-lt"/>
                  </a:rPr>
                  <a:t>)</a:t>
                </a:r>
              </a:p>
            </p:txBody>
          </p:sp>
        </mc:Choice>
        <mc:Fallback xmlns="">
          <p:sp>
            <p:nvSpPr>
              <p:cNvPr id="12" name="Content Placeholder 11"/>
              <p:cNvSpPr txBox="1">
                <a:spLocks noGrp="1" noRot="1" noChangeAspect="1" noMove="1" noResize="1" noEditPoints="1" noAdjustHandles="1" noChangeArrowheads="1" noChangeShapeType="1" noTextEdit="1"/>
              </p:cNvSpPr>
              <p:nvPr>
                <p:ph idx="1"/>
              </p:nvPr>
            </p:nvSpPr>
            <p:spPr>
              <a:xfrm>
                <a:off x="6901031" y="1415975"/>
                <a:ext cx="5290969" cy="4321696"/>
              </a:xfrm>
              <a:prstGeom prst="rect">
                <a:avLst/>
              </a:prstGeom>
              <a:blipFill rotWithShape="0">
                <a:blip r:embed="rId4"/>
                <a:stretch>
                  <a:fillRect l="-691" t="-1269" b="-12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35630" y="5756358"/>
                <a:ext cx="11182120" cy="606063"/>
              </a:xfrm>
              <a:prstGeom prst="rect">
                <a:avLst/>
              </a:prstGeom>
              <a:noFill/>
            </p:spPr>
            <p:txBody>
              <a:bodyPr wrap="square" rtlCol="0">
                <a:spAutoFit/>
              </a:bodyPr>
              <a:lstStyle/>
              <a:p>
                <a:pPr marL="174621" indent="-174621">
                  <a:spcAft>
                    <a:spcPts val="600"/>
                  </a:spcAft>
                  <a:buClr>
                    <a:schemeClr val="bg2"/>
                  </a:buClr>
                  <a:buFont typeface="Wingdings 3" pitchFamily="18" charset="2"/>
                  <a:buChar char="}"/>
                </a:pPr>
                <a14:m>
                  <m:oMath xmlns:m="http://schemas.openxmlformats.org/officeDocument/2006/math">
                    <m:sSub>
                      <m:sSubPr>
                        <m:ctrlPr>
                          <a:rPr lang="en-US" b="1" i="1" smtClean="0">
                            <a:solidFill>
                              <a:srgbClr val="0000CC"/>
                            </a:solidFill>
                            <a:latin typeface="Cambria Math" panose="02040503050406030204" pitchFamily="18" charset="0"/>
                          </a:rPr>
                        </m:ctrlPr>
                      </m:sSubPr>
                      <m:e>
                        <m:r>
                          <a:rPr lang="en-US" b="1" i="1">
                            <a:solidFill>
                              <a:srgbClr val="0000CC"/>
                            </a:solidFill>
                            <a:latin typeface="Cambria Math" panose="02040503050406030204" pitchFamily="18" charset="0"/>
                          </a:rPr>
                          <m:t>𝑷</m:t>
                        </m:r>
                      </m:e>
                      <m:sub>
                        <m:r>
                          <a:rPr lang="en-US" b="1" i="1">
                            <a:solidFill>
                              <a:srgbClr val="0000CC"/>
                            </a:solidFill>
                            <a:latin typeface="Cambria Math" panose="02040503050406030204" pitchFamily="18" charset="0"/>
                          </a:rPr>
                          <m:t>𝒅𝒚𝒏𝒂𝒎𝒊𝒄</m:t>
                        </m:r>
                      </m:sub>
                    </m:sSub>
                    <m:r>
                      <a:rPr lang="en-US" b="1" i="1">
                        <a:solidFill>
                          <a:srgbClr val="0000CC"/>
                        </a:solidFill>
                        <a:latin typeface="Cambria Math" panose="02040503050406030204" pitchFamily="18" charset="0"/>
                      </a:rPr>
                      <m:t>=</m:t>
                    </m:r>
                    <m:r>
                      <a:rPr lang="en-US" b="1" i="1">
                        <a:solidFill>
                          <a:srgbClr val="0000CC"/>
                        </a:solidFill>
                        <a:latin typeface="Cambria Math" panose="02040503050406030204" pitchFamily="18" charset="0"/>
                      </a:rPr>
                      <m:t>𝑴𝑨𝑿</m:t>
                    </m:r>
                    <m:r>
                      <a:rPr lang="en-US" b="1" i="1">
                        <a:solidFill>
                          <a:srgbClr val="0000CC"/>
                        </a:solidFill>
                        <a:latin typeface="Cambria Math" panose="02040503050406030204" pitchFamily="18" charset="0"/>
                      </a:rPr>
                      <m:t>.</m:t>
                    </m:r>
                    <m:r>
                      <a:rPr lang="en-US" b="1" i="1">
                        <a:solidFill>
                          <a:srgbClr val="0000CC"/>
                        </a:solidFill>
                        <a:latin typeface="Cambria Math" panose="02040503050406030204" pitchFamily="18" charset="0"/>
                      </a:rPr>
                      <m:t>𝑫𝒀𝑵</m:t>
                    </m:r>
                    <m:r>
                      <a:rPr lang="en-US" b="1" i="1">
                        <a:solidFill>
                          <a:srgbClr val="0000CC"/>
                        </a:solidFill>
                        <a:latin typeface="Cambria Math" panose="02040503050406030204" pitchFamily="18" charset="0"/>
                      </a:rPr>
                      <m:t>.</m:t>
                    </m:r>
                    <m:r>
                      <a:rPr lang="en-US" b="1" i="1">
                        <a:solidFill>
                          <a:srgbClr val="0000CC"/>
                        </a:solidFill>
                        <a:latin typeface="Cambria Math" panose="02040503050406030204" pitchFamily="18" charset="0"/>
                      </a:rPr>
                      <m:t>𝑷𝑶𝑾𝑬</m:t>
                    </m:r>
                    <m:sSub>
                      <m:sSubPr>
                        <m:ctrlPr>
                          <a:rPr lang="en-US" b="1" i="1">
                            <a:solidFill>
                              <a:srgbClr val="0000CC"/>
                            </a:solidFill>
                            <a:latin typeface="Cambria Math" panose="02040503050406030204" pitchFamily="18" charset="0"/>
                          </a:rPr>
                        </m:ctrlPr>
                      </m:sSubPr>
                      <m:e>
                        <m:r>
                          <a:rPr lang="en-US" b="1" i="1">
                            <a:solidFill>
                              <a:srgbClr val="0000CC"/>
                            </a:solidFill>
                            <a:latin typeface="Cambria Math" panose="02040503050406030204" pitchFamily="18" charset="0"/>
                          </a:rPr>
                          <m:t>𝑹</m:t>
                        </m:r>
                      </m:e>
                      <m:sub>
                        <m:r>
                          <a:rPr lang="en-US" b="1" i="1">
                            <a:solidFill>
                              <a:srgbClr val="0000CC"/>
                            </a:solidFill>
                            <a:latin typeface="Cambria Math" panose="02040503050406030204" pitchFamily="18" charset="0"/>
                          </a:rPr>
                          <m:t>𝑯𝒂𝒘𝒂𝒊𝒊</m:t>
                        </m:r>
                      </m:sub>
                    </m:sSub>
                    <m:r>
                      <a:rPr lang="en-US" b="1" i="1">
                        <a:solidFill>
                          <a:srgbClr val="0000CC"/>
                        </a:solidFill>
                        <a:latin typeface="Cambria Math" panose="02040503050406030204" pitchFamily="18" charset="0"/>
                      </a:rPr>
                      <m:t>∗</m:t>
                    </m:r>
                    <m:f>
                      <m:fPr>
                        <m:ctrlPr>
                          <a:rPr lang="en-US" b="1" i="1">
                            <a:solidFill>
                              <a:srgbClr val="0000CC"/>
                            </a:solidFill>
                            <a:latin typeface="Cambria Math" panose="02040503050406030204" pitchFamily="18" charset="0"/>
                          </a:rPr>
                        </m:ctrlPr>
                      </m:fPr>
                      <m:num>
                        <m:r>
                          <a:rPr lang="en-US" b="1" i="1">
                            <a:solidFill>
                              <a:srgbClr val="0000CC"/>
                            </a:solidFill>
                            <a:latin typeface="Cambria Math" panose="02040503050406030204" pitchFamily="18" charset="0"/>
                          </a:rPr>
                          <m:t>𝑪</m:t>
                        </m:r>
                        <m:sSub>
                          <m:sSubPr>
                            <m:ctrlPr>
                              <a:rPr lang="en-US" b="1" i="1">
                                <a:solidFill>
                                  <a:srgbClr val="0000CC"/>
                                </a:solidFill>
                                <a:latin typeface="Cambria Math" panose="02040503050406030204" pitchFamily="18" charset="0"/>
                              </a:rPr>
                            </m:ctrlPr>
                          </m:sSubPr>
                          <m:e>
                            <m:r>
                              <a:rPr lang="en-US" b="1" i="1">
                                <a:solidFill>
                                  <a:srgbClr val="0000CC"/>
                                </a:solidFill>
                                <a:latin typeface="Cambria Math" panose="02040503050406030204" pitchFamily="18" charset="0"/>
                              </a:rPr>
                              <m:t>𝑼</m:t>
                            </m:r>
                          </m:e>
                          <m:sub>
                            <m:r>
                              <a:rPr lang="en-US" b="1" i="1">
                                <a:solidFill>
                                  <a:srgbClr val="0000CC"/>
                                </a:solidFill>
                                <a:latin typeface="Cambria Math" panose="02040503050406030204" pitchFamily="18" charset="0"/>
                              </a:rPr>
                              <m:t>𝒕𝒂𝒓𝒈𝒆𝒕</m:t>
                            </m:r>
                          </m:sub>
                        </m:sSub>
                      </m:num>
                      <m:den>
                        <m:r>
                          <a:rPr lang="en-US" b="1" i="1">
                            <a:solidFill>
                              <a:srgbClr val="0000CC"/>
                            </a:solidFill>
                            <a:latin typeface="Cambria Math" panose="02040503050406030204" pitchFamily="18" charset="0"/>
                          </a:rPr>
                          <m:t>𝑪</m:t>
                        </m:r>
                        <m:sSub>
                          <m:sSubPr>
                            <m:ctrlPr>
                              <a:rPr lang="en-US" b="1" i="1">
                                <a:solidFill>
                                  <a:srgbClr val="0000CC"/>
                                </a:solidFill>
                                <a:latin typeface="Cambria Math" panose="02040503050406030204" pitchFamily="18" charset="0"/>
                              </a:rPr>
                            </m:ctrlPr>
                          </m:sSubPr>
                          <m:e>
                            <m:r>
                              <a:rPr lang="en-US" b="1" i="1">
                                <a:solidFill>
                                  <a:srgbClr val="0000CC"/>
                                </a:solidFill>
                                <a:latin typeface="Cambria Math" panose="02040503050406030204" pitchFamily="18" charset="0"/>
                              </a:rPr>
                              <m:t>𝑼</m:t>
                            </m:r>
                          </m:e>
                          <m:sub>
                            <m:r>
                              <a:rPr lang="en-US" b="1" i="1">
                                <a:solidFill>
                                  <a:srgbClr val="0000CC"/>
                                </a:solidFill>
                                <a:latin typeface="Cambria Math" panose="02040503050406030204" pitchFamily="18" charset="0"/>
                              </a:rPr>
                              <m:t>𝒃𝒂𝒔𝒆</m:t>
                            </m:r>
                          </m:sub>
                        </m:sSub>
                      </m:den>
                    </m:f>
                    <m:r>
                      <a:rPr lang="en-US" b="1" i="1">
                        <a:solidFill>
                          <a:srgbClr val="0000CC"/>
                        </a:solidFill>
                        <a:latin typeface="Cambria Math" panose="02040503050406030204" pitchFamily="18" charset="0"/>
                      </a:rPr>
                      <m:t>∗</m:t>
                    </m:r>
                    <m:f>
                      <m:fPr>
                        <m:ctrlPr>
                          <a:rPr lang="en-US" b="1" i="1">
                            <a:solidFill>
                              <a:srgbClr val="0000CC"/>
                            </a:solidFill>
                            <a:latin typeface="Cambria Math" panose="02040503050406030204" pitchFamily="18" charset="0"/>
                          </a:rPr>
                        </m:ctrlPr>
                      </m:fPr>
                      <m:num>
                        <m:sSub>
                          <m:sSubPr>
                            <m:ctrlPr>
                              <a:rPr lang="en-US" b="1" i="1">
                                <a:solidFill>
                                  <a:srgbClr val="0000CC"/>
                                </a:solidFill>
                                <a:latin typeface="Cambria Math" panose="02040503050406030204" pitchFamily="18" charset="0"/>
                              </a:rPr>
                            </m:ctrlPr>
                          </m:sSubPr>
                          <m:e>
                            <m:r>
                              <a:rPr lang="en-US" b="1" i="1">
                                <a:solidFill>
                                  <a:srgbClr val="0000CC"/>
                                </a:solidFill>
                                <a:latin typeface="Cambria Math" panose="02040503050406030204" pitchFamily="18" charset="0"/>
                              </a:rPr>
                              <m:t>𝒇</m:t>
                            </m:r>
                          </m:e>
                          <m:sub>
                            <m:r>
                              <a:rPr lang="en-US" b="1" i="1">
                                <a:solidFill>
                                  <a:srgbClr val="0000CC"/>
                                </a:solidFill>
                                <a:latin typeface="Cambria Math" panose="02040503050406030204" pitchFamily="18" charset="0"/>
                              </a:rPr>
                              <m:t>𝒕𝒂𝒓𝒈𝒆𝒕</m:t>
                            </m:r>
                          </m:sub>
                        </m:sSub>
                      </m:num>
                      <m:den>
                        <m:sSub>
                          <m:sSubPr>
                            <m:ctrlPr>
                              <a:rPr lang="en-US" b="1" i="1">
                                <a:solidFill>
                                  <a:srgbClr val="0000CC"/>
                                </a:solidFill>
                                <a:latin typeface="Cambria Math" panose="02040503050406030204" pitchFamily="18" charset="0"/>
                              </a:rPr>
                            </m:ctrlPr>
                          </m:sSubPr>
                          <m:e>
                            <m:r>
                              <a:rPr lang="en-US" b="1" i="1">
                                <a:solidFill>
                                  <a:srgbClr val="0000CC"/>
                                </a:solidFill>
                                <a:latin typeface="Cambria Math" panose="02040503050406030204" pitchFamily="18" charset="0"/>
                              </a:rPr>
                              <m:t>𝒇</m:t>
                            </m:r>
                          </m:e>
                          <m:sub>
                            <m:r>
                              <a:rPr lang="en-US" b="1" i="1">
                                <a:solidFill>
                                  <a:srgbClr val="0000CC"/>
                                </a:solidFill>
                                <a:latin typeface="Cambria Math" panose="02040503050406030204" pitchFamily="18" charset="0"/>
                              </a:rPr>
                              <m:t>𝒃𝒂𝒔𝒆</m:t>
                            </m:r>
                          </m:sub>
                        </m:sSub>
                      </m:den>
                    </m:f>
                    <m:r>
                      <a:rPr lang="en-US" b="1" i="1">
                        <a:solidFill>
                          <a:srgbClr val="0000CC"/>
                        </a:solidFill>
                        <a:latin typeface="Cambria Math" panose="02040503050406030204" pitchFamily="18" charset="0"/>
                      </a:rPr>
                      <m:t>∗</m:t>
                    </m:r>
                    <m:sSup>
                      <m:sSupPr>
                        <m:ctrlPr>
                          <a:rPr lang="en-US" b="1" i="1">
                            <a:solidFill>
                              <a:srgbClr val="0000CC"/>
                            </a:solidFill>
                            <a:latin typeface="Cambria Math" panose="02040503050406030204" pitchFamily="18" charset="0"/>
                          </a:rPr>
                        </m:ctrlPr>
                      </m:sSupPr>
                      <m:e>
                        <m:d>
                          <m:dPr>
                            <m:ctrlPr>
                              <a:rPr lang="en-US" b="1" i="1">
                                <a:solidFill>
                                  <a:srgbClr val="0000CC"/>
                                </a:solidFill>
                                <a:latin typeface="Cambria Math" panose="02040503050406030204" pitchFamily="18" charset="0"/>
                              </a:rPr>
                            </m:ctrlPr>
                          </m:dPr>
                          <m:e>
                            <m:f>
                              <m:fPr>
                                <m:ctrlPr>
                                  <a:rPr lang="en-US" b="1" i="1">
                                    <a:solidFill>
                                      <a:srgbClr val="0000CC"/>
                                    </a:solidFill>
                                    <a:latin typeface="Cambria Math" panose="02040503050406030204" pitchFamily="18" charset="0"/>
                                  </a:rPr>
                                </m:ctrlPr>
                              </m:fPr>
                              <m:num>
                                <m:sSub>
                                  <m:sSubPr>
                                    <m:ctrlPr>
                                      <a:rPr lang="en-US" b="1" i="1">
                                        <a:solidFill>
                                          <a:srgbClr val="0000CC"/>
                                        </a:solidFill>
                                        <a:latin typeface="Cambria Math" panose="02040503050406030204" pitchFamily="18" charset="0"/>
                                      </a:rPr>
                                    </m:ctrlPr>
                                  </m:sSubPr>
                                  <m:e>
                                    <m:r>
                                      <a:rPr lang="en-US" b="1" i="1">
                                        <a:solidFill>
                                          <a:srgbClr val="0000CC"/>
                                        </a:solidFill>
                                        <a:latin typeface="Cambria Math" panose="02040503050406030204" pitchFamily="18" charset="0"/>
                                      </a:rPr>
                                      <m:t>𝑽</m:t>
                                    </m:r>
                                  </m:e>
                                  <m:sub>
                                    <m:r>
                                      <a:rPr lang="en-US" b="1" i="1">
                                        <a:solidFill>
                                          <a:srgbClr val="0000CC"/>
                                        </a:solidFill>
                                        <a:latin typeface="Cambria Math" panose="02040503050406030204" pitchFamily="18" charset="0"/>
                                      </a:rPr>
                                      <m:t>𝒕𝒂𝒓𝒈𝒆𝒕</m:t>
                                    </m:r>
                                  </m:sub>
                                </m:sSub>
                              </m:num>
                              <m:den>
                                <m:sSub>
                                  <m:sSubPr>
                                    <m:ctrlPr>
                                      <a:rPr lang="en-US" b="1" i="1">
                                        <a:solidFill>
                                          <a:srgbClr val="0000CC"/>
                                        </a:solidFill>
                                        <a:latin typeface="Cambria Math" panose="02040503050406030204" pitchFamily="18" charset="0"/>
                                      </a:rPr>
                                    </m:ctrlPr>
                                  </m:sSubPr>
                                  <m:e>
                                    <m:r>
                                      <a:rPr lang="en-US" b="1" i="1">
                                        <a:solidFill>
                                          <a:srgbClr val="0000CC"/>
                                        </a:solidFill>
                                        <a:latin typeface="Cambria Math" panose="02040503050406030204" pitchFamily="18" charset="0"/>
                                      </a:rPr>
                                      <m:t>𝑽</m:t>
                                    </m:r>
                                  </m:e>
                                  <m:sub>
                                    <m:r>
                                      <a:rPr lang="en-US" b="1" i="1">
                                        <a:solidFill>
                                          <a:srgbClr val="0000CC"/>
                                        </a:solidFill>
                                        <a:latin typeface="Cambria Math" panose="02040503050406030204" pitchFamily="18" charset="0"/>
                                      </a:rPr>
                                      <m:t>𝒃𝒂𝒔𝒆</m:t>
                                    </m:r>
                                  </m:sub>
                                </m:sSub>
                              </m:den>
                            </m:f>
                          </m:e>
                        </m:d>
                      </m:e>
                      <m:sup>
                        <m:r>
                          <a:rPr lang="en-US" b="1" i="1">
                            <a:solidFill>
                              <a:srgbClr val="0000CC"/>
                            </a:solidFill>
                            <a:latin typeface="Cambria Math" panose="02040503050406030204" pitchFamily="18" charset="0"/>
                          </a:rPr>
                          <m:t>𝟐</m:t>
                        </m:r>
                      </m:sup>
                    </m:sSup>
                    <m:r>
                      <a:rPr lang="en-US" b="1" i="1">
                        <a:solidFill>
                          <a:srgbClr val="0000CC"/>
                        </a:solidFill>
                        <a:latin typeface="Cambria Math" panose="02040503050406030204" pitchFamily="18" charset="0"/>
                      </a:rPr>
                      <m:t>∗</m:t>
                    </m:r>
                    <m:r>
                      <a:rPr lang="en-US" b="1" i="1">
                        <a:solidFill>
                          <a:srgbClr val="0000CC"/>
                        </a:solidFill>
                        <a:latin typeface="Cambria Math" panose="02040503050406030204" pitchFamily="18" charset="0"/>
                      </a:rPr>
                      <m:t>𝑪𝒂𝒑</m:t>
                    </m:r>
                    <m:r>
                      <a:rPr lang="en-US" b="1" i="1">
                        <a:solidFill>
                          <a:srgbClr val="0000CC"/>
                        </a:solidFill>
                        <a:latin typeface="Cambria Math" panose="02040503050406030204" pitchFamily="18" charset="0"/>
                      </a:rPr>
                      <m:t>.</m:t>
                    </m:r>
                    <m:r>
                      <a:rPr lang="en-US" b="1" i="1">
                        <a:solidFill>
                          <a:srgbClr val="0000CC"/>
                        </a:solidFill>
                        <a:latin typeface="Cambria Math" panose="02040503050406030204" pitchFamily="18" charset="0"/>
                      </a:rPr>
                      <m:t>𝑺𝒄𝒂𝒍𝒊𝒏𝒈</m:t>
                    </m:r>
                    <m:r>
                      <a:rPr lang="en-US" b="1" i="1">
                        <a:solidFill>
                          <a:srgbClr val="0000CC"/>
                        </a:solidFill>
                        <a:latin typeface="Cambria Math" panose="02040503050406030204" pitchFamily="18" charset="0"/>
                      </a:rPr>
                      <m:t>∗</m:t>
                    </m:r>
                    <m:r>
                      <a:rPr lang="en-US" b="1" i="1">
                        <a:solidFill>
                          <a:srgbClr val="0000CC"/>
                        </a:solidFill>
                        <a:latin typeface="Cambria Math" panose="02040503050406030204" pitchFamily="18" charset="0"/>
                      </a:rPr>
                      <m:t>𝒄𝒂</m:t>
                    </m:r>
                    <m:sSub>
                      <m:sSubPr>
                        <m:ctrlPr>
                          <a:rPr lang="en-US" b="1" i="1">
                            <a:solidFill>
                              <a:srgbClr val="0000CC"/>
                            </a:solidFill>
                            <a:latin typeface="Cambria Math" panose="02040503050406030204" pitchFamily="18" charset="0"/>
                          </a:rPr>
                        </m:ctrlPr>
                      </m:sSubPr>
                      <m:e>
                        <m:r>
                          <a:rPr lang="en-US" b="1" i="1">
                            <a:solidFill>
                              <a:srgbClr val="0000CC"/>
                            </a:solidFill>
                            <a:latin typeface="Cambria Math" panose="02040503050406030204" pitchFamily="18" charset="0"/>
                          </a:rPr>
                          <m:t>𝒄</m:t>
                        </m:r>
                      </m:e>
                      <m:sub>
                        <m:r>
                          <a:rPr lang="en-US" b="1" i="1">
                            <a:solidFill>
                              <a:srgbClr val="0000CC"/>
                            </a:solidFill>
                            <a:latin typeface="Cambria Math" panose="02040503050406030204" pitchFamily="18" charset="0"/>
                          </a:rPr>
                          <m:t>𝒓𝒆𝒍</m:t>
                        </m:r>
                      </m:sub>
                    </m:sSub>
                  </m:oMath>
                </a14:m>
                <a:endParaRPr lang="en-US" b="1" dirty="0">
                  <a:solidFill>
                    <a:srgbClr val="0000CC"/>
                  </a:solidFill>
                  <a:latin typeface="+mj-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35630" y="5756358"/>
                <a:ext cx="11182120" cy="606063"/>
              </a:xfrm>
              <a:prstGeom prst="rect">
                <a:avLst/>
              </a:prstGeom>
              <a:blipFill rotWithShape="0">
                <a:blip r:embed="rId5"/>
                <a:stretch>
                  <a:fillRect/>
                </a:stretch>
              </a:blipFill>
            </p:spPr>
            <p:txBody>
              <a:bodyPr/>
              <a:lstStyle/>
              <a:p>
                <a:r>
                  <a:rPr lang="en-US">
                    <a:noFill/>
                  </a:rPr>
                  <a:t> </a:t>
                </a:r>
              </a:p>
            </p:txBody>
          </p:sp>
        </mc:Fallback>
      </mc:AlternateContent>
      <p:cxnSp>
        <p:nvCxnSpPr>
          <p:cNvPr id="10" name="Straight Arrow Connector 9"/>
          <p:cNvCxnSpPr/>
          <p:nvPr/>
        </p:nvCxnSpPr>
        <p:spPr>
          <a:xfrm flipH="1">
            <a:off x="5164743" y="3424518"/>
            <a:ext cx="1693257" cy="18221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E44F87EC-31AA-47B1-9367-6317F07403B3}" type="slidenum">
              <a:rPr lang="en-US" smtClean="0"/>
              <a:t>20</a:t>
            </a:fld>
            <a:endParaRPr lang="en-US"/>
          </a:p>
        </p:txBody>
      </p:sp>
    </p:spTree>
    <p:extLst>
      <p:ext uri="{BB962C8B-B14F-4D97-AF65-F5344CB8AC3E}">
        <p14:creationId xmlns:p14="http://schemas.microsoft.com/office/powerpoint/2010/main" val="12498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 calcmode="lin" valueType="num">
                                      <p:cBhvr additive="base">
                                        <p:cTn id="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 calcmode="lin" valueType="num">
                                      <p:cBhvr additive="base">
                                        <p:cTn id="1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 calcmode="lin" valueType="num">
                                      <p:cBhvr additive="base">
                                        <p:cTn id="1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anim calcmode="lin" valueType="num">
                                      <p:cBhvr additive="base">
                                        <p:cTn id="2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anim calcmode="lin" valueType="num">
                                      <p:cBhvr additive="base">
                                        <p:cTn id="29"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 calcmode="lin" valueType="num">
                                      <p:cBhvr additive="base">
                                        <p:cTn id="35"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7" end="7"/>
                                            </p:txEl>
                                          </p:spTgt>
                                        </p:tgtEl>
                                        <p:attrNameLst>
                                          <p:attrName>ppt_y</p:attrName>
                                        </p:attrNameLst>
                                      </p:cBhvr>
                                      <p:tavLst>
                                        <p:tav tm="0">
                                          <p:val>
                                            <p:strVal val="1+#ppt_h/2"/>
                                          </p:val>
                                        </p:tav>
                                        <p:tav tm="100000">
                                          <p:val>
                                            <p:strVal val="#ppt_y"/>
                                          </p:val>
                                        </p:tav>
                                      </p:tavLst>
                                    </p:anim>
                                  </p:childTnLst>
                                </p:cTn>
                              </p:par>
                              <p:par>
                                <p:cTn id="37" presetID="16" presetClass="entr" presetSubtype="21"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391160" y="1489742"/>
            <a:ext cx="6773243" cy="5194242"/>
          </a:xfrm>
          <a:prstGeom prst="rect">
            <a:avLst/>
          </a:prstGeom>
        </p:spPr>
      </p:pic>
      <p:sp>
        <p:nvSpPr>
          <p:cNvPr id="2" name="Title 1"/>
          <p:cNvSpPr>
            <a:spLocks noGrp="1"/>
          </p:cNvSpPr>
          <p:nvPr>
            <p:ph type="title"/>
          </p:nvPr>
        </p:nvSpPr>
        <p:spPr>
          <a:xfrm>
            <a:off x="838200" y="393192"/>
            <a:ext cx="10515600" cy="1027941"/>
          </a:xfrm>
        </p:spPr>
        <p:txBody>
          <a:bodyPr>
            <a:normAutofit/>
          </a:bodyPr>
          <a:lstStyle/>
          <a:p>
            <a:pPr algn="ctr"/>
            <a:r>
              <a:rPr lang="en-US" sz="3200" dirty="0"/>
              <a:t>Power model – Leakage power</a:t>
            </a:r>
          </a:p>
        </p:txBody>
      </p:sp>
      <p:sp>
        <p:nvSpPr>
          <p:cNvPr id="12" name="Content Placeholder 11"/>
          <p:cNvSpPr txBox="1">
            <a:spLocks noGrp="1"/>
          </p:cNvSpPr>
          <p:nvPr>
            <p:ph idx="1"/>
          </p:nvPr>
        </p:nvSpPr>
        <p:spPr>
          <a:xfrm>
            <a:off x="7157768" y="2330537"/>
            <a:ext cx="4837703" cy="968470"/>
          </a:xfrm>
          <a:prstGeom prst="rect">
            <a:avLst/>
          </a:prstGeom>
          <a:noFill/>
        </p:spPr>
        <p:txBody>
          <a:bodyPr wrap="square" rtlCol="0">
            <a:spAutoFit/>
          </a:bodyPr>
          <a:lstStyle/>
          <a:p>
            <a:pPr marL="285744" indent="-285744"/>
            <a:r>
              <a:rPr lang="en-US" sz="1800" dirty="0">
                <a:latin typeface="+mj-lt"/>
              </a:rPr>
              <a:t>Baseline point in our case is 250W</a:t>
            </a:r>
          </a:p>
          <a:p>
            <a:pPr marL="285744" indent="-285744"/>
            <a:r>
              <a:rPr lang="en-US" sz="1800" dirty="0">
                <a:latin typeface="+mj-lt"/>
              </a:rPr>
              <a:t>Scale leakage power relative to the base point for different VT breakdowns</a:t>
            </a:r>
          </a:p>
        </p:txBody>
      </p:sp>
      <p:sp>
        <p:nvSpPr>
          <p:cNvPr id="6" name="Oval 5"/>
          <p:cNvSpPr/>
          <p:nvPr/>
        </p:nvSpPr>
        <p:spPr>
          <a:xfrm>
            <a:off x="5810251" y="1522158"/>
            <a:ext cx="1040131" cy="704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250W</a:t>
            </a:r>
          </a:p>
        </p:txBody>
      </p:sp>
      <p:sp>
        <p:nvSpPr>
          <p:cNvPr id="7" name="Oval 6"/>
          <p:cNvSpPr/>
          <p:nvPr/>
        </p:nvSpPr>
        <p:spPr>
          <a:xfrm>
            <a:off x="1386840" y="3899596"/>
            <a:ext cx="1040131" cy="704195"/>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35W</a:t>
            </a:r>
          </a:p>
        </p:txBody>
      </p:sp>
      <p:cxnSp>
        <p:nvCxnSpPr>
          <p:cNvPr id="8" name="Straight Arrow Connector 7"/>
          <p:cNvCxnSpPr>
            <a:stCxn id="7" idx="5"/>
          </p:cNvCxnSpPr>
          <p:nvPr/>
        </p:nvCxnSpPr>
        <p:spPr>
          <a:xfrm>
            <a:off x="2274647" y="4500666"/>
            <a:ext cx="270435" cy="566637"/>
          </a:xfrm>
          <a:prstGeom prst="straightConnector1">
            <a:avLst/>
          </a:prstGeom>
          <a:ln w="47625">
            <a:tailEnd type="triangle"/>
          </a:ln>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p:nvPr/>
        </p:nvCxnSpPr>
        <p:spPr>
          <a:xfrm>
            <a:off x="4145283" y="3895778"/>
            <a:ext cx="312420" cy="1199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p:cNvCxnSpPr>
          <p:nvPr/>
        </p:nvCxnSpPr>
        <p:spPr>
          <a:xfrm flipH="1">
            <a:off x="5509265" y="1874255"/>
            <a:ext cx="300991" cy="242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032323" y="3283538"/>
            <a:ext cx="1180123" cy="789355"/>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105W</a:t>
            </a:r>
          </a:p>
        </p:txBody>
      </p:sp>
      <p:sp>
        <p:nvSpPr>
          <p:cNvPr id="3" name="Footer Placeholder 2"/>
          <p:cNvSpPr>
            <a:spLocks noGrp="1"/>
          </p:cNvSpPr>
          <p:nvPr>
            <p:ph type="ftr" sz="quarter" idx="11"/>
          </p:nvPr>
        </p:nvSpPr>
        <p:spPr/>
        <p:txBody>
          <a:bodyPr/>
          <a:lstStyle/>
          <a:p>
            <a:r>
              <a:rPr lang="mr-IN"/>
              <a:t>ARCS-2017-Paper-28</a:t>
            </a:r>
            <a:endParaRPr lang="en-US"/>
          </a:p>
        </p:txBody>
      </p:sp>
      <p:sp>
        <p:nvSpPr>
          <p:cNvPr id="5" name="Slide Number Placeholder 4"/>
          <p:cNvSpPr>
            <a:spLocks noGrp="1"/>
          </p:cNvSpPr>
          <p:nvPr>
            <p:ph type="sldNum" sz="quarter" idx="12"/>
          </p:nvPr>
        </p:nvSpPr>
        <p:spPr/>
        <p:txBody>
          <a:bodyPr/>
          <a:lstStyle/>
          <a:p>
            <a:fld id="{E44F87EC-31AA-47B1-9367-6317F07403B3}" type="slidenum">
              <a:rPr lang="en-US" smtClean="0"/>
              <a:t>21</a:t>
            </a:fld>
            <a:endParaRPr lang="en-US"/>
          </a:p>
        </p:txBody>
      </p:sp>
      <p:sp>
        <p:nvSpPr>
          <p:cNvPr id="13" name="Rectangle 12"/>
          <p:cNvSpPr/>
          <p:nvPr/>
        </p:nvSpPr>
        <p:spPr>
          <a:xfrm>
            <a:off x="7225540" y="3786710"/>
            <a:ext cx="3937264" cy="1200329"/>
          </a:xfrm>
          <a:prstGeom prst="rect">
            <a:avLst/>
          </a:prstGeom>
        </p:spPr>
        <p:txBody>
          <a:bodyPr wrap="square">
            <a:spAutoFit/>
          </a:bodyPr>
          <a:lstStyle/>
          <a:p>
            <a:pPr marL="58738" indent="-58738"/>
            <a:r>
              <a:rPr lang="en-US">
                <a:solidFill>
                  <a:srgbClr val="C00000"/>
                </a:solidFill>
                <a:latin typeface="+mj-lt"/>
              </a:rPr>
              <a:t>Based on the leakage power, we can decide on the processing mix we need to achieve that power goal and the DVFS state to operate</a:t>
            </a:r>
            <a:endParaRPr lang="en-US" dirty="0">
              <a:solidFill>
                <a:srgbClr val="C00000"/>
              </a:solidFill>
              <a:latin typeface="+mj-lt"/>
            </a:endParaRPr>
          </a:p>
        </p:txBody>
      </p:sp>
    </p:spTree>
    <p:extLst>
      <p:ext uri="{BB962C8B-B14F-4D97-AF65-F5344CB8AC3E}">
        <p14:creationId xmlns:p14="http://schemas.microsoft.com/office/powerpoint/2010/main" val="262974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39" y="386978"/>
            <a:ext cx="5911537" cy="1141646"/>
          </a:xfrm>
        </p:spPr>
        <p:txBody>
          <a:bodyPr>
            <a:normAutofit fontScale="90000"/>
          </a:bodyPr>
          <a:lstStyle/>
          <a:p>
            <a:r>
              <a:rPr lang="en-US" sz="3200" dirty="0"/>
              <a:t>Experiments and Results</a:t>
            </a:r>
            <a:br>
              <a:rPr lang="en-US" sz="3200" dirty="0"/>
            </a:br>
            <a:br>
              <a:rPr lang="en-US" sz="3200" dirty="0"/>
            </a:br>
            <a:r>
              <a:rPr lang="en-US" sz="2000" dirty="0"/>
              <a:t>Baseline System</a:t>
            </a:r>
          </a:p>
        </p:txBody>
      </p:sp>
      <p:sp>
        <p:nvSpPr>
          <p:cNvPr id="3" name="Content Placeholder 2"/>
          <p:cNvSpPr>
            <a:spLocks noGrp="1"/>
          </p:cNvSpPr>
          <p:nvPr>
            <p:ph idx="1"/>
          </p:nvPr>
        </p:nvSpPr>
        <p:spPr>
          <a:xfrm>
            <a:off x="355691" y="1652453"/>
            <a:ext cx="5289809" cy="4202082"/>
          </a:xfrm>
        </p:spPr>
        <p:txBody>
          <a:bodyPr>
            <a:noAutofit/>
          </a:bodyPr>
          <a:lstStyle/>
          <a:p>
            <a:r>
              <a:rPr lang="en-US" sz="1800" dirty="0">
                <a:latin typeface="+mj-lt"/>
              </a:rPr>
              <a:t>HOST</a:t>
            </a:r>
          </a:p>
          <a:p>
            <a:pPr lvl="1"/>
            <a:r>
              <a:rPr lang="en-US" sz="1800" dirty="0">
                <a:latin typeface="+mj-lt"/>
              </a:rPr>
              <a:t>256 CUs</a:t>
            </a:r>
          </a:p>
          <a:p>
            <a:pPr lvl="1"/>
            <a:r>
              <a:rPr lang="en-US" sz="1800" dirty="0">
                <a:latin typeface="+mj-lt"/>
              </a:rPr>
              <a:t>1 TB/s aggregate bandwidth</a:t>
            </a:r>
          </a:p>
          <a:p>
            <a:pPr lvl="1"/>
            <a:r>
              <a:rPr lang="en-US" sz="1800" dirty="0">
                <a:latin typeface="+mj-lt"/>
              </a:rPr>
              <a:t>600MHz – 1000MHz</a:t>
            </a:r>
          </a:p>
          <a:p>
            <a:pPr lvl="1"/>
            <a:endParaRPr lang="en-US" sz="1800" dirty="0">
              <a:latin typeface="+mj-lt"/>
            </a:endParaRPr>
          </a:p>
          <a:p>
            <a:r>
              <a:rPr lang="en-US" sz="1800" dirty="0">
                <a:latin typeface="+mj-lt"/>
              </a:rPr>
              <a:t>PIM</a:t>
            </a:r>
          </a:p>
          <a:p>
            <a:pPr lvl="1"/>
            <a:r>
              <a:rPr lang="en-US" sz="1800" dirty="0">
                <a:latin typeface="+mj-lt"/>
              </a:rPr>
              <a:t>8 x 24CUs = 192 CUs </a:t>
            </a:r>
          </a:p>
          <a:p>
            <a:pPr lvl="1"/>
            <a:r>
              <a:rPr lang="en-US" sz="1800" dirty="0">
                <a:latin typeface="+mj-lt"/>
              </a:rPr>
              <a:t>2 TB/s aggregate bandwidth</a:t>
            </a:r>
          </a:p>
          <a:p>
            <a:pPr lvl="1"/>
            <a:r>
              <a:rPr lang="en-US" sz="1800" dirty="0">
                <a:latin typeface="+mj-lt"/>
              </a:rPr>
              <a:t>400MHz – 600MHz</a:t>
            </a:r>
          </a:p>
          <a:p>
            <a:pPr marL="0" indent="0">
              <a:buNone/>
            </a:pPr>
            <a:endParaRPr lang="en-US" sz="2200" dirty="0">
              <a:latin typeface="+mj-lt"/>
            </a:endParaRPr>
          </a:p>
          <a:p>
            <a:pPr marL="0" indent="0">
              <a:buNone/>
            </a:pPr>
            <a:r>
              <a:rPr lang="en-US" sz="1800" dirty="0">
                <a:latin typeface="+mj-lt"/>
              </a:rPr>
              <a:t>The number of CUs and BW are somewhat constrained by the capabilities of AMD’s </a:t>
            </a:r>
            <a:r>
              <a:rPr lang="en-US" sz="1800" dirty="0" err="1">
                <a:latin typeface="+mj-lt"/>
              </a:rPr>
              <a:t>HLSim</a:t>
            </a:r>
            <a:endParaRPr lang="en-US" sz="1800" dirty="0">
              <a:latin typeface="+mj-lt"/>
            </a:endParaRPr>
          </a:p>
        </p:txBody>
      </p:sp>
      <p:grpSp>
        <p:nvGrpSpPr>
          <p:cNvPr id="4" name="Group 3"/>
          <p:cNvGrpSpPr/>
          <p:nvPr/>
        </p:nvGrpSpPr>
        <p:grpSpPr>
          <a:xfrm>
            <a:off x="5966296" y="609603"/>
            <a:ext cx="5331215" cy="4768252"/>
            <a:chOff x="1496291" y="629392"/>
            <a:chExt cx="5715000" cy="5715000"/>
          </a:xfrm>
        </p:grpSpPr>
        <p:sp>
          <p:nvSpPr>
            <p:cNvPr id="5" name="Rectangle 4"/>
            <p:cNvSpPr/>
            <p:nvPr/>
          </p:nvSpPr>
          <p:spPr bwMode="auto">
            <a:xfrm>
              <a:off x="1496291" y="629392"/>
              <a:ext cx="5715000" cy="5715000"/>
            </a:xfrm>
            <a:prstGeom prst="rect">
              <a:avLst/>
            </a:prstGeom>
            <a:solidFill>
              <a:schemeClr val="bg2">
                <a:lumMod val="75000"/>
              </a:schemeClr>
            </a:solidFill>
            <a:ln>
              <a:headEnd/>
              <a:tailEnd/>
            </a:ln>
          </p:spPr>
          <p:style>
            <a:lnRef idx="2">
              <a:schemeClr val="dk1"/>
            </a:lnRef>
            <a:fillRef idx="1">
              <a:schemeClr val="lt1"/>
            </a:fillRef>
            <a:effectRef idx="0">
              <a:schemeClr val="dk1"/>
            </a:effectRef>
            <a:fontRef idx="minor">
              <a:schemeClr val="dk1"/>
            </a:fontRef>
          </p:style>
          <p:txBody>
            <a:bodyPr lIns="228600" tIns="45715" rIns="228600" bIns="45715" rtlCol="0" anchor="ctr"/>
            <a:lstStyle/>
            <a:p>
              <a:pPr marL="1588" indent="-1588" algn="ctr" defTabSz="913160"/>
              <a:endParaRPr lang="en-US" b="1" dirty="0">
                <a:solidFill>
                  <a:prstClr val="white"/>
                </a:solidFill>
                <a:cs typeface="Arial" charset="0"/>
              </a:endParaRPr>
            </a:p>
          </p:txBody>
        </p:sp>
        <p:sp>
          <p:nvSpPr>
            <p:cNvPr id="6" name="Rectangle 5"/>
            <p:cNvSpPr/>
            <p:nvPr/>
          </p:nvSpPr>
          <p:spPr bwMode="auto">
            <a:xfrm>
              <a:off x="1678378" y="2398815"/>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endParaRPr lang="en-US" b="1" dirty="0">
                <a:solidFill>
                  <a:prstClr val="white"/>
                </a:solidFill>
                <a:cs typeface="Arial" charset="0"/>
              </a:endParaRPr>
            </a:p>
          </p:txBody>
        </p:sp>
        <p:sp>
          <p:nvSpPr>
            <p:cNvPr id="7" name="Rectangle 6"/>
            <p:cNvSpPr/>
            <p:nvPr/>
          </p:nvSpPr>
          <p:spPr bwMode="auto">
            <a:xfrm>
              <a:off x="1682336" y="3665022"/>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endParaRPr lang="en-US" b="1" dirty="0">
                <a:solidFill>
                  <a:prstClr val="white"/>
                </a:solidFill>
                <a:cs typeface="Arial" charset="0"/>
              </a:endParaRPr>
            </a:p>
          </p:txBody>
        </p:sp>
        <p:sp>
          <p:nvSpPr>
            <p:cNvPr id="8" name="Rectangle 7"/>
            <p:cNvSpPr/>
            <p:nvPr/>
          </p:nvSpPr>
          <p:spPr bwMode="auto">
            <a:xfrm>
              <a:off x="3192482" y="781792"/>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endParaRPr lang="en-US" b="1" dirty="0">
                <a:solidFill>
                  <a:prstClr val="white"/>
                </a:solidFill>
                <a:cs typeface="Arial" charset="0"/>
              </a:endParaRPr>
            </a:p>
          </p:txBody>
        </p:sp>
        <p:sp>
          <p:nvSpPr>
            <p:cNvPr id="9" name="Rectangle 8"/>
            <p:cNvSpPr/>
            <p:nvPr/>
          </p:nvSpPr>
          <p:spPr bwMode="auto">
            <a:xfrm>
              <a:off x="4543795" y="781792"/>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endParaRPr lang="en-US" b="1" dirty="0">
                <a:solidFill>
                  <a:prstClr val="white"/>
                </a:solidFill>
                <a:cs typeface="Arial" charset="0"/>
              </a:endParaRPr>
            </a:p>
          </p:txBody>
        </p:sp>
        <p:sp>
          <p:nvSpPr>
            <p:cNvPr id="10" name="Rectangle 9"/>
            <p:cNvSpPr/>
            <p:nvPr/>
          </p:nvSpPr>
          <p:spPr bwMode="auto">
            <a:xfrm>
              <a:off x="3192482" y="5256810"/>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endParaRPr lang="en-US" b="1" dirty="0">
                <a:solidFill>
                  <a:prstClr val="white"/>
                </a:solidFill>
                <a:cs typeface="Arial" charset="0"/>
              </a:endParaRPr>
            </a:p>
          </p:txBody>
        </p:sp>
        <p:sp>
          <p:nvSpPr>
            <p:cNvPr id="11" name="Rectangle 10"/>
            <p:cNvSpPr/>
            <p:nvPr/>
          </p:nvSpPr>
          <p:spPr bwMode="auto">
            <a:xfrm>
              <a:off x="4543795" y="5256810"/>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endParaRPr lang="en-US" b="1" dirty="0">
                <a:solidFill>
                  <a:prstClr val="white"/>
                </a:solidFill>
                <a:cs typeface="Arial" charset="0"/>
              </a:endParaRPr>
            </a:p>
          </p:txBody>
        </p:sp>
        <p:sp>
          <p:nvSpPr>
            <p:cNvPr id="12" name="Rectangle 11"/>
            <p:cNvSpPr/>
            <p:nvPr/>
          </p:nvSpPr>
          <p:spPr bwMode="auto">
            <a:xfrm>
              <a:off x="6046519" y="2398815"/>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endParaRPr lang="en-US" b="1" dirty="0">
                <a:solidFill>
                  <a:prstClr val="white"/>
                </a:solidFill>
                <a:cs typeface="Arial" charset="0"/>
              </a:endParaRPr>
            </a:p>
          </p:txBody>
        </p:sp>
        <p:sp>
          <p:nvSpPr>
            <p:cNvPr id="13" name="Rectangle 12"/>
            <p:cNvSpPr/>
            <p:nvPr/>
          </p:nvSpPr>
          <p:spPr bwMode="auto">
            <a:xfrm>
              <a:off x="6050477" y="3665022"/>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endParaRPr lang="en-US" b="1" dirty="0">
                <a:solidFill>
                  <a:prstClr val="white"/>
                </a:solidFill>
                <a:cs typeface="Arial" charset="0"/>
              </a:endParaRPr>
            </a:p>
          </p:txBody>
        </p:sp>
        <p:sp>
          <p:nvSpPr>
            <p:cNvPr id="14" name="Rectangle 13"/>
            <p:cNvSpPr/>
            <p:nvPr/>
          </p:nvSpPr>
          <p:spPr bwMode="auto">
            <a:xfrm>
              <a:off x="1771402" y="2319646"/>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r>
                <a:rPr lang="en-US" sz="1000" b="1" dirty="0">
                  <a:solidFill>
                    <a:prstClr val="white"/>
                  </a:solidFill>
                  <a:cs typeface="Arial" charset="0"/>
                </a:rPr>
                <a:t>PIM +</a:t>
              </a:r>
            </a:p>
            <a:p>
              <a:pPr marL="1588" indent="-1588" algn="ctr" defTabSz="913160"/>
              <a:r>
                <a:rPr lang="en-US" sz="1000" b="1" dirty="0">
                  <a:solidFill>
                    <a:prstClr val="white"/>
                  </a:solidFill>
                  <a:cs typeface="Arial" charset="0"/>
                </a:rPr>
                <a:t>DRAM</a:t>
              </a:r>
            </a:p>
          </p:txBody>
        </p:sp>
        <p:sp>
          <p:nvSpPr>
            <p:cNvPr id="15" name="Rectangle 14"/>
            <p:cNvSpPr/>
            <p:nvPr/>
          </p:nvSpPr>
          <p:spPr bwMode="auto">
            <a:xfrm>
              <a:off x="1775360" y="3585853"/>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r>
                <a:rPr lang="en-US" sz="1000" b="1" dirty="0">
                  <a:solidFill>
                    <a:prstClr val="white"/>
                  </a:solidFill>
                  <a:cs typeface="Arial" charset="0"/>
                </a:rPr>
                <a:t>PIM +</a:t>
              </a:r>
            </a:p>
            <a:p>
              <a:pPr marL="1588" indent="-1588" algn="ctr" defTabSz="913160"/>
              <a:r>
                <a:rPr lang="en-US" sz="1000" b="1" dirty="0">
                  <a:solidFill>
                    <a:prstClr val="white"/>
                  </a:solidFill>
                  <a:cs typeface="Arial" charset="0"/>
                </a:rPr>
                <a:t>DRAM</a:t>
              </a:r>
            </a:p>
          </p:txBody>
        </p:sp>
        <p:sp>
          <p:nvSpPr>
            <p:cNvPr id="16" name="Rectangle 15"/>
            <p:cNvSpPr/>
            <p:nvPr/>
          </p:nvSpPr>
          <p:spPr bwMode="auto">
            <a:xfrm>
              <a:off x="3285506" y="702623"/>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r>
                <a:rPr lang="en-US" sz="1000" b="1" dirty="0">
                  <a:solidFill>
                    <a:prstClr val="white"/>
                  </a:solidFill>
                  <a:cs typeface="Arial" charset="0"/>
                </a:rPr>
                <a:t>PIM +</a:t>
              </a:r>
            </a:p>
            <a:p>
              <a:pPr marL="1588" indent="-1588" algn="ctr" defTabSz="913160"/>
              <a:r>
                <a:rPr lang="en-US" sz="1000" b="1" dirty="0">
                  <a:solidFill>
                    <a:prstClr val="white"/>
                  </a:solidFill>
                  <a:cs typeface="Arial" charset="0"/>
                </a:rPr>
                <a:t>DRAM</a:t>
              </a:r>
            </a:p>
          </p:txBody>
        </p:sp>
        <p:sp>
          <p:nvSpPr>
            <p:cNvPr id="17" name="Rectangle 16"/>
            <p:cNvSpPr/>
            <p:nvPr/>
          </p:nvSpPr>
          <p:spPr bwMode="auto">
            <a:xfrm>
              <a:off x="4636819" y="702623"/>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r>
                <a:rPr lang="en-US" sz="1000" b="1" dirty="0">
                  <a:solidFill>
                    <a:prstClr val="white"/>
                  </a:solidFill>
                  <a:cs typeface="Arial" charset="0"/>
                </a:rPr>
                <a:t>PIM +</a:t>
              </a:r>
            </a:p>
            <a:p>
              <a:pPr marL="1588" indent="-1588" algn="ctr" defTabSz="913160"/>
              <a:r>
                <a:rPr lang="en-US" sz="1000" b="1" dirty="0">
                  <a:solidFill>
                    <a:prstClr val="white"/>
                  </a:solidFill>
                  <a:cs typeface="Arial" charset="0"/>
                </a:rPr>
                <a:t>DRAM</a:t>
              </a:r>
            </a:p>
          </p:txBody>
        </p:sp>
        <p:sp>
          <p:nvSpPr>
            <p:cNvPr id="18" name="Rectangle 17"/>
            <p:cNvSpPr/>
            <p:nvPr/>
          </p:nvSpPr>
          <p:spPr bwMode="auto">
            <a:xfrm>
              <a:off x="3285506" y="5177641"/>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r>
                <a:rPr lang="en-US" sz="1000" b="1" dirty="0">
                  <a:solidFill>
                    <a:prstClr val="white"/>
                  </a:solidFill>
                  <a:cs typeface="Arial" charset="0"/>
                </a:rPr>
                <a:t>PIM +</a:t>
              </a:r>
            </a:p>
            <a:p>
              <a:pPr marL="1588" indent="-1588" algn="ctr" defTabSz="913160"/>
              <a:r>
                <a:rPr lang="en-US" sz="1000" b="1" dirty="0">
                  <a:solidFill>
                    <a:prstClr val="white"/>
                  </a:solidFill>
                  <a:cs typeface="Arial" charset="0"/>
                </a:rPr>
                <a:t>DRAM</a:t>
              </a:r>
            </a:p>
          </p:txBody>
        </p:sp>
        <p:sp>
          <p:nvSpPr>
            <p:cNvPr id="19" name="Rectangle 18"/>
            <p:cNvSpPr/>
            <p:nvPr/>
          </p:nvSpPr>
          <p:spPr bwMode="auto">
            <a:xfrm>
              <a:off x="4636819" y="5177641"/>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r>
                <a:rPr lang="en-US" sz="1000" b="1" dirty="0">
                  <a:solidFill>
                    <a:prstClr val="white"/>
                  </a:solidFill>
                  <a:cs typeface="Arial" charset="0"/>
                </a:rPr>
                <a:t>PIM +</a:t>
              </a:r>
            </a:p>
            <a:p>
              <a:pPr marL="1588" indent="-1588" algn="ctr" defTabSz="913160"/>
              <a:r>
                <a:rPr lang="en-US" sz="1000" b="1" dirty="0">
                  <a:solidFill>
                    <a:prstClr val="white"/>
                  </a:solidFill>
                  <a:cs typeface="Arial" charset="0"/>
                </a:rPr>
                <a:t>DRAM</a:t>
              </a:r>
            </a:p>
          </p:txBody>
        </p:sp>
        <p:sp>
          <p:nvSpPr>
            <p:cNvPr id="20" name="Rectangle 19"/>
            <p:cNvSpPr/>
            <p:nvPr/>
          </p:nvSpPr>
          <p:spPr bwMode="auto">
            <a:xfrm>
              <a:off x="6139543" y="2319646"/>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r>
                <a:rPr lang="en-US" sz="1000" b="1" dirty="0">
                  <a:solidFill>
                    <a:prstClr val="white"/>
                  </a:solidFill>
                  <a:cs typeface="Arial" charset="0"/>
                </a:rPr>
                <a:t>PIM +</a:t>
              </a:r>
            </a:p>
            <a:p>
              <a:pPr marL="1588" indent="-1588" algn="ctr" defTabSz="913160"/>
              <a:r>
                <a:rPr lang="en-US" sz="1000" b="1" dirty="0">
                  <a:solidFill>
                    <a:prstClr val="white"/>
                  </a:solidFill>
                  <a:cs typeface="Arial" charset="0"/>
                </a:rPr>
                <a:t>DRAM</a:t>
              </a:r>
            </a:p>
          </p:txBody>
        </p:sp>
        <p:sp>
          <p:nvSpPr>
            <p:cNvPr id="21" name="Rectangle 20"/>
            <p:cNvSpPr/>
            <p:nvPr/>
          </p:nvSpPr>
          <p:spPr bwMode="auto">
            <a:xfrm>
              <a:off x="6143501" y="3585853"/>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r>
                <a:rPr lang="en-US" sz="1000" b="1" dirty="0">
                  <a:solidFill>
                    <a:prstClr val="white"/>
                  </a:solidFill>
                  <a:cs typeface="Arial" charset="0"/>
                </a:rPr>
                <a:t>PIM +</a:t>
              </a:r>
            </a:p>
            <a:p>
              <a:pPr marL="1588" indent="-1588" algn="ctr" defTabSz="913160"/>
              <a:r>
                <a:rPr lang="en-US" sz="1000" b="1" dirty="0">
                  <a:solidFill>
                    <a:prstClr val="white"/>
                  </a:solidFill>
                  <a:cs typeface="Arial" charset="0"/>
                </a:rPr>
                <a:t>DRAM</a:t>
              </a:r>
            </a:p>
          </p:txBody>
        </p:sp>
        <p:sp>
          <p:nvSpPr>
            <p:cNvPr id="22" name="Rectangle 21"/>
            <p:cNvSpPr/>
            <p:nvPr/>
          </p:nvSpPr>
          <p:spPr bwMode="auto">
            <a:xfrm>
              <a:off x="2982191" y="2115292"/>
              <a:ext cx="2743200" cy="27432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28600" tIns="45715" rIns="228600" bIns="45715" rtlCol="0" anchor="ctr"/>
            <a:lstStyle/>
            <a:p>
              <a:pPr marL="1588" indent="-1588" algn="ctr" defTabSz="913160"/>
              <a:r>
                <a:rPr lang="en-US" b="1" dirty="0">
                  <a:solidFill>
                    <a:prstClr val="white"/>
                  </a:solidFill>
                  <a:cs typeface="Arial" charset="0"/>
                </a:rPr>
                <a:t>Host APU</a:t>
              </a:r>
            </a:p>
          </p:txBody>
        </p:sp>
      </p:grpSp>
      <p:sp>
        <p:nvSpPr>
          <p:cNvPr id="23" name="Footer Placeholder 22"/>
          <p:cNvSpPr>
            <a:spLocks noGrp="1"/>
          </p:cNvSpPr>
          <p:nvPr>
            <p:ph type="ftr" sz="quarter" idx="11"/>
          </p:nvPr>
        </p:nvSpPr>
        <p:spPr/>
        <p:txBody>
          <a:bodyPr/>
          <a:lstStyle/>
          <a:p>
            <a:r>
              <a:rPr lang="mr-IN"/>
              <a:t>ARCS-2017-Paper-28</a:t>
            </a:r>
            <a:endParaRPr lang="en-US"/>
          </a:p>
        </p:txBody>
      </p:sp>
      <p:sp>
        <p:nvSpPr>
          <p:cNvPr id="24" name="Slide Number Placeholder 23"/>
          <p:cNvSpPr>
            <a:spLocks noGrp="1"/>
          </p:cNvSpPr>
          <p:nvPr>
            <p:ph type="sldNum" sz="quarter" idx="12"/>
          </p:nvPr>
        </p:nvSpPr>
        <p:spPr/>
        <p:txBody>
          <a:bodyPr/>
          <a:lstStyle/>
          <a:p>
            <a:fld id="{E44F87EC-31AA-47B1-9367-6317F07403B3}" type="slidenum">
              <a:rPr lang="en-US" smtClean="0"/>
              <a:t>22</a:t>
            </a:fld>
            <a:endParaRPr lang="en-US"/>
          </a:p>
        </p:txBody>
      </p:sp>
    </p:spTree>
    <p:extLst>
      <p:ext uri="{BB962C8B-B14F-4D97-AF65-F5344CB8AC3E}">
        <p14:creationId xmlns:p14="http://schemas.microsoft.com/office/powerpoint/2010/main" val="1909513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4959096" cy="1026017"/>
          </a:xfrm>
        </p:spPr>
        <p:txBody>
          <a:bodyPr>
            <a:normAutofit/>
          </a:bodyPr>
          <a:lstStyle/>
          <a:p>
            <a:r>
              <a:rPr lang="en-US" sz="3200" dirty="0"/>
              <a:t>Baseline System</a:t>
            </a:r>
          </a:p>
        </p:txBody>
      </p:sp>
      <p:sp>
        <p:nvSpPr>
          <p:cNvPr id="3" name="Content Placeholder 2"/>
          <p:cNvSpPr>
            <a:spLocks noGrp="1"/>
          </p:cNvSpPr>
          <p:nvPr>
            <p:ph idx="1"/>
          </p:nvPr>
        </p:nvSpPr>
        <p:spPr>
          <a:xfrm>
            <a:off x="621792" y="1450721"/>
            <a:ext cx="5675797" cy="4154551"/>
          </a:xfrm>
        </p:spPr>
        <p:txBody>
          <a:bodyPr>
            <a:normAutofit/>
          </a:bodyPr>
          <a:lstStyle/>
          <a:p>
            <a:r>
              <a:rPr lang="en-US" sz="2000" dirty="0">
                <a:latin typeface="+mj-lt"/>
              </a:rPr>
              <a:t>Host and PIM in 14 nm </a:t>
            </a:r>
            <a:r>
              <a:rPr lang="en-US" sz="1800" dirty="0">
                <a:latin typeface="+mj-lt"/>
              </a:rPr>
              <a:t>process</a:t>
            </a:r>
          </a:p>
          <a:p>
            <a:endParaRPr lang="en-US" sz="2000" dirty="0">
              <a:latin typeface="+mj-lt"/>
            </a:endParaRPr>
          </a:p>
          <a:p>
            <a:r>
              <a:rPr lang="en-US" sz="2000" dirty="0">
                <a:latin typeface="+mj-lt"/>
              </a:rPr>
              <a:t>Host HVT/MVT/LVT – 45/55/0</a:t>
            </a:r>
          </a:p>
          <a:p>
            <a:r>
              <a:rPr lang="en-US" sz="2000" dirty="0">
                <a:latin typeface="+mj-lt"/>
              </a:rPr>
              <a:t>PIM: 95/5/0, 75/25/0, 60/40/0</a:t>
            </a:r>
          </a:p>
          <a:p>
            <a:endParaRPr lang="en-US" sz="2000" dirty="0">
              <a:latin typeface="+mj-lt"/>
            </a:endParaRPr>
          </a:p>
          <a:p>
            <a:r>
              <a:rPr lang="en-US" sz="2000" dirty="0">
                <a:latin typeface="+mj-lt"/>
              </a:rPr>
              <a:t>All of our leakage is assumed to </a:t>
            </a:r>
            <a:br>
              <a:rPr lang="en-US" sz="2000" dirty="0">
                <a:latin typeface="+mj-lt"/>
              </a:rPr>
            </a:br>
            <a:r>
              <a:rPr lang="en-US" sz="2000" dirty="0">
                <a:latin typeface="+mj-lt"/>
              </a:rPr>
              <a:t>be at some fixed temperature (e.g.100°C)</a:t>
            </a:r>
          </a:p>
          <a:p>
            <a:endParaRPr lang="en-US" sz="2000" dirty="0">
              <a:latin typeface="+mj-lt"/>
            </a:endParaRPr>
          </a:p>
          <a:p>
            <a:r>
              <a:rPr lang="en-US" sz="2000" dirty="0">
                <a:latin typeface="+mj-lt"/>
              </a:rPr>
              <a:t>Performance counters collected on Hawaii (28nm)</a:t>
            </a:r>
            <a:br>
              <a:rPr lang="en-US" sz="2000" dirty="0">
                <a:latin typeface="+mj-lt"/>
              </a:rPr>
            </a:br>
            <a:r>
              <a:rPr lang="en-US" sz="2000" dirty="0">
                <a:latin typeface="+mj-lt"/>
              </a:rPr>
              <a:t>1000MHz, 1.2V, 1250MHz memory frequency</a:t>
            </a:r>
          </a:p>
        </p:txBody>
      </p:sp>
      <p:grpSp>
        <p:nvGrpSpPr>
          <p:cNvPr id="23" name="Group 22"/>
          <p:cNvGrpSpPr/>
          <p:nvPr/>
        </p:nvGrpSpPr>
        <p:grpSpPr>
          <a:xfrm>
            <a:off x="6274512" y="483732"/>
            <a:ext cx="5331215" cy="4768252"/>
            <a:chOff x="1496291" y="629392"/>
            <a:chExt cx="5715000" cy="5715000"/>
          </a:xfrm>
        </p:grpSpPr>
        <p:sp>
          <p:nvSpPr>
            <p:cNvPr id="24" name="Rectangle 23"/>
            <p:cNvSpPr/>
            <p:nvPr/>
          </p:nvSpPr>
          <p:spPr bwMode="auto">
            <a:xfrm>
              <a:off x="1496291" y="629392"/>
              <a:ext cx="5715000" cy="5715000"/>
            </a:xfrm>
            <a:prstGeom prst="rect">
              <a:avLst/>
            </a:prstGeom>
            <a:solidFill>
              <a:schemeClr val="bg2">
                <a:lumMod val="75000"/>
              </a:schemeClr>
            </a:solidFill>
            <a:ln>
              <a:headEnd/>
              <a:tailEnd/>
            </a:ln>
          </p:spPr>
          <p:style>
            <a:lnRef idx="2">
              <a:schemeClr val="dk1"/>
            </a:lnRef>
            <a:fillRef idx="1">
              <a:schemeClr val="lt1"/>
            </a:fillRef>
            <a:effectRef idx="0">
              <a:schemeClr val="dk1"/>
            </a:effectRef>
            <a:fontRef idx="minor">
              <a:schemeClr val="dk1"/>
            </a:fontRef>
          </p:style>
          <p:txBody>
            <a:bodyPr lIns="228600" tIns="45715" rIns="228600" bIns="45715" rtlCol="0" anchor="ctr"/>
            <a:lstStyle/>
            <a:p>
              <a:pPr marL="1588" indent="-1588" algn="ctr" defTabSz="913160"/>
              <a:endParaRPr lang="en-US" b="1" dirty="0">
                <a:solidFill>
                  <a:prstClr val="white"/>
                </a:solidFill>
                <a:cs typeface="Arial" charset="0"/>
              </a:endParaRPr>
            </a:p>
          </p:txBody>
        </p:sp>
        <p:sp>
          <p:nvSpPr>
            <p:cNvPr id="25" name="Rectangle 24"/>
            <p:cNvSpPr/>
            <p:nvPr/>
          </p:nvSpPr>
          <p:spPr bwMode="auto">
            <a:xfrm>
              <a:off x="1678378" y="2398815"/>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endParaRPr lang="en-US" b="1" dirty="0">
                <a:solidFill>
                  <a:prstClr val="white"/>
                </a:solidFill>
                <a:cs typeface="Arial" charset="0"/>
              </a:endParaRPr>
            </a:p>
          </p:txBody>
        </p:sp>
        <p:sp>
          <p:nvSpPr>
            <p:cNvPr id="26" name="Rectangle 25"/>
            <p:cNvSpPr/>
            <p:nvPr/>
          </p:nvSpPr>
          <p:spPr bwMode="auto">
            <a:xfrm>
              <a:off x="1682336" y="3665022"/>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endParaRPr lang="en-US" b="1" dirty="0">
                <a:solidFill>
                  <a:prstClr val="white"/>
                </a:solidFill>
                <a:cs typeface="Arial" charset="0"/>
              </a:endParaRPr>
            </a:p>
          </p:txBody>
        </p:sp>
        <p:sp>
          <p:nvSpPr>
            <p:cNvPr id="27" name="Rectangle 26"/>
            <p:cNvSpPr/>
            <p:nvPr/>
          </p:nvSpPr>
          <p:spPr bwMode="auto">
            <a:xfrm>
              <a:off x="3192482" y="781792"/>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endParaRPr lang="en-US" b="1" dirty="0">
                <a:solidFill>
                  <a:prstClr val="white"/>
                </a:solidFill>
                <a:cs typeface="Arial" charset="0"/>
              </a:endParaRPr>
            </a:p>
          </p:txBody>
        </p:sp>
        <p:sp>
          <p:nvSpPr>
            <p:cNvPr id="28" name="Rectangle 27"/>
            <p:cNvSpPr/>
            <p:nvPr/>
          </p:nvSpPr>
          <p:spPr bwMode="auto">
            <a:xfrm>
              <a:off x="4543795" y="781792"/>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endParaRPr lang="en-US" b="1" dirty="0">
                <a:solidFill>
                  <a:prstClr val="white"/>
                </a:solidFill>
                <a:cs typeface="Arial" charset="0"/>
              </a:endParaRPr>
            </a:p>
          </p:txBody>
        </p:sp>
        <p:sp>
          <p:nvSpPr>
            <p:cNvPr id="29" name="Rectangle 28"/>
            <p:cNvSpPr/>
            <p:nvPr/>
          </p:nvSpPr>
          <p:spPr bwMode="auto">
            <a:xfrm>
              <a:off x="3192482" y="5256810"/>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endParaRPr lang="en-US" b="1" dirty="0">
                <a:solidFill>
                  <a:prstClr val="white"/>
                </a:solidFill>
                <a:cs typeface="Arial" charset="0"/>
              </a:endParaRPr>
            </a:p>
          </p:txBody>
        </p:sp>
        <p:sp>
          <p:nvSpPr>
            <p:cNvPr id="30" name="Rectangle 29"/>
            <p:cNvSpPr/>
            <p:nvPr/>
          </p:nvSpPr>
          <p:spPr bwMode="auto">
            <a:xfrm>
              <a:off x="4543795" y="5256810"/>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endParaRPr lang="en-US" b="1" dirty="0">
                <a:solidFill>
                  <a:prstClr val="white"/>
                </a:solidFill>
                <a:cs typeface="Arial" charset="0"/>
              </a:endParaRPr>
            </a:p>
          </p:txBody>
        </p:sp>
        <p:sp>
          <p:nvSpPr>
            <p:cNvPr id="31" name="Rectangle 30"/>
            <p:cNvSpPr/>
            <p:nvPr/>
          </p:nvSpPr>
          <p:spPr bwMode="auto">
            <a:xfrm>
              <a:off x="6046519" y="2398815"/>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endParaRPr lang="en-US" b="1" dirty="0">
                <a:solidFill>
                  <a:prstClr val="white"/>
                </a:solidFill>
                <a:cs typeface="Arial" charset="0"/>
              </a:endParaRPr>
            </a:p>
          </p:txBody>
        </p:sp>
        <p:sp>
          <p:nvSpPr>
            <p:cNvPr id="32" name="Rectangle 31"/>
            <p:cNvSpPr/>
            <p:nvPr/>
          </p:nvSpPr>
          <p:spPr bwMode="auto">
            <a:xfrm>
              <a:off x="6050477" y="3665022"/>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endParaRPr lang="en-US" b="1" dirty="0">
                <a:solidFill>
                  <a:prstClr val="white"/>
                </a:solidFill>
                <a:cs typeface="Arial" charset="0"/>
              </a:endParaRPr>
            </a:p>
          </p:txBody>
        </p:sp>
        <p:sp>
          <p:nvSpPr>
            <p:cNvPr id="33" name="Rectangle 32"/>
            <p:cNvSpPr/>
            <p:nvPr/>
          </p:nvSpPr>
          <p:spPr bwMode="auto">
            <a:xfrm>
              <a:off x="1771402" y="2319646"/>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r>
                <a:rPr lang="en-US" sz="1000" b="1" dirty="0">
                  <a:solidFill>
                    <a:prstClr val="white"/>
                  </a:solidFill>
                  <a:cs typeface="Arial" charset="0"/>
                </a:rPr>
                <a:t>PIM +</a:t>
              </a:r>
            </a:p>
            <a:p>
              <a:pPr marL="1588" indent="-1588" algn="ctr" defTabSz="913160"/>
              <a:r>
                <a:rPr lang="en-US" sz="1000" b="1" dirty="0">
                  <a:solidFill>
                    <a:prstClr val="white"/>
                  </a:solidFill>
                  <a:cs typeface="Arial" charset="0"/>
                </a:rPr>
                <a:t>DRAM</a:t>
              </a:r>
            </a:p>
          </p:txBody>
        </p:sp>
        <p:sp>
          <p:nvSpPr>
            <p:cNvPr id="34" name="Rectangle 33"/>
            <p:cNvSpPr/>
            <p:nvPr/>
          </p:nvSpPr>
          <p:spPr bwMode="auto">
            <a:xfrm>
              <a:off x="1775360" y="3585853"/>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r>
                <a:rPr lang="en-US" sz="1000" b="1" dirty="0">
                  <a:solidFill>
                    <a:prstClr val="white"/>
                  </a:solidFill>
                  <a:cs typeface="Arial" charset="0"/>
                </a:rPr>
                <a:t>PIM +</a:t>
              </a:r>
            </a:p>
            <a:p>
              <a:pPr marL="1588" indent="-1588" algn="ctr" defTabSz="913160"/>
              <a:r>
                <a:rPr lang="en-US" sz="1000" b="1" dirty="0">
                  <a:solidFill>
                    <a:prstClr val="white"/>
                  </a:solidFill>
                  <a:cs typeface="Arial" charset="0"/>
                </a:rPr>
                <a:t>DRAM</a:t>
              </a:r>
            </a:p>
          </p:txBody>
        </p:sp>
        <p:sp>
          <p:nvSpPr>
            <p:cNvPr id="35" name="Rectangle 34"/>
            <p:cNvSpPr/>
            <p:nvPr/>
          </p:nvSpPr>
          <p:spPr bwMode="auto">
            <a:xfrm>
              <a:off x="3285506" y="702623"/>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r>
                <a:rPr lang="en-US" sz="1000" b="1" dirty="0">
                  <a:solidFill>
                    <a:prstClr val="white"/>
                  </a:solidFill>
                  <a:cs typeface="Arial" charset="0"/>
                </a:rPr>
                <a:t>PIM +</a:t>
              </a:r>
            </a:p>
            <a:p>
              <a:pPr marL="1588" indent="-1588" algn="ctr" defTabSz="913160"/>
              <a:r>
                <a:rPr lang="en-US" sz="1000" b="1" dirty="0">
                  <a:solidFill>
                    <a:prstClr val="white"/>
                  </a:solidFill>
                  <a:cs typeface="Arial" charset="0"/>
                </a:rPr>
                <a:t>DRAM</a:t>
              </a:r>
            </a:p>
          </p:txBody>
        </p:sp>
        <p:sp>
          <p:nvSpPr>
            <p:cNvPr id="36" name="Rectangle 35"/>
            <p:cNvSpPr/>
            <p:nvPr/>
          </p:nvSpPr>
          <p:spPr bwMode="auto">
            <a:xfrm>
              <a:off x="4636819" y="702623"/>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r>
                <a:rPr lang="en-US" sz="1000" b="1" dirty="0">
                  <a:solidFill>
                    <a:prstClr val="white"/>
                  </a:solidFill>
                  <a:cs typeface="Arial" charset="0"/>
                </a:rPr>
                <a:t>PIM +</a:t>
              </a:r>
            </a:p>
            <a:p>
              <a:pPr marL="1588" indent="-1588" algn="ctr" defTabSz="913160"/>
              <a:r>
                <a:rPr lang="en-US" sz="1000" b="1" dirty="0">
                  <a:solidFill>
                    <a:prstClr val="white"/>
                  </a:solidFill>
                  <a:cs typeface="Arial" charset="0"/>
                </a:rPr>
                <a:t>DRAM</a:t>
              </a:r>
            </a:p>
          </p:txBody>
        </p:sp>
        <p:sp>
          <p:nvSpPr>
            <p:cNvPr id="37" name="Rectangle 36"/>
            <p:cNvSpPr/>
            <p:nvPr/>
          </p:nvSpPr>
          <p:spPr bwMode="auto">
            <a:xfrm>
              <a:off x="3285506" y="5177641"/>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r>
                <a:rPr lang="en-US" sz="1000" b="1" dirty="0">
                  <a:solidFill>
                    <a:prstClr val="white"/>
                  </a:solidFill>
                  <a:cs typeface="Arial" charset="0"/>
                </a:rPr>
                <a:t>PIM +</a:t>
              </a:r>
            </a:p>
            <a:p>
              <a:pPr marL="1588" indent="-1588" algn="ctr" defTabSz="913160"/>
              <a:r>
                <a:rPr lang="en-US" sz="1000" b="1" dirty="0">
                  <a:solidFill>
                    <a:prstClr val="white"/>
                  </a:solidFill>
                  <a:cs typeface="Arial" charset="0"/>
                </a:rPr>
                <a:t>DRAM</a:t>
              </a:r>
            </a:p>
          </p:txBody>
        </p:sp>
        <p:sp>
          <p:nvSpPr>
            <p:cNvPr id="38" name="Rectangle 37"/>
            <p:cNvSpPr/>
            <p:nvPr/>
          </p:nvSpPr>
          <p:spPr bwMode="auto">
            <a:xfrm>
              <a:off x="4636819" y="5177641"/>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r>
                <a:rPr lang="en-US" sz="1000" b="1" dirty="0">
                  <a:solidFill>
                    <a:prstClr val="white"/>
                  </a:solidFill>
                  <a:cs typeface="Arial" charset="0"/>
                </a:rPr>
                <a:t>PIM +</a:t>
              </a:r>
            </a:p>
            <a:p>
              <a:pPr marL="1588" indent="-1588" algn="ctr" defTabSz="913160"/>
              <a:r>
                <a:rPr lang="en-US" sz="1000" b="1" dirty="0">
                  <a:solidFill>
                    <a:prstClr val="white"/>
                  </a:solidFill>
                  <a:cs typeface="Arial" charset="0"/>
                </a:rPr>
                <a:t>DRAM</a:t>
              </a:r>
            </a:p>
          </p:txBody>
        </p:sp>
        <p:sp>
          <p:nvSpPr>
            <p:cNvPr id="39" name="Rectangle 38"/>
            <p:cNvSpPr/>
            <p:nvPr/>
          </p:nvSpPr>
          <p:spPr bwMode="auto">
            <a:xfrm>
              <a:off x="6139543" y="2319646"/>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r>
                <a:rPr lang="en-US" sz="1000" b="1" dirty="0">
                  <a:solidFill>
                    <a:prstClr val="white"/>
                  </a:solidFill>
                  <a:cs typeface="Arial" charset="0"/>
                </a:rPr>
                <a:t>PIM +</a:t>
              </a:r>
            </a:p>
            <a:p>
              <a:pPr marL="1588" indent="-1588" algn="ctr" defTabSz="913160"/>
              <a:r>
                <a:rPr lang="en-US" sz="1000" b="1" dirty="0">
                  <a:solidFill>
                    <a:prstClr val="white"/>
                  </a:solidFill>
                  <a:cs typeface="Arial" charset="0"/>
                </a:rPr>
                <a:t>DRAM</a:t>
              </a:r>
            </a:p>
          </p:txBody>
        </p:sp>
        <p:sp>
          <p:nvSpPr>
            <p:cNvPr id="40" name="Rectangle 39"/>
            <p:cNvSpPr/>
            <p:nvPr/>
          </p:nvSpPr>
          <p:spPr bwMode="auto">
            <a:xfrm>
              <a:off x="6143501" y="3585853"/>
              <a:ext cx="914400" cy="914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228600" tIns="45715" rIns="228600" bIns="45715" rtlCol="0" anchor="ctr"/>
            <a:lstStyle/>
            <a:p>
              <a:pPr marL="1588" indent="-1588" algn="ctr" defTabSz="913160"/>
              <a:r>
                <a:rPr lang="en-US" sz="1000" b="1" dirty="0">
                  <a:solidFill>
                    <a:prstClr val="white"/>
                  </a:solidFill>
                  <a:cs typeface="Arial" charset="0"/>
                </a:rPr>
                <a:t>PIM +</a:t>
              </a:r>
            </a:p>
            <a:p>
              <a:pPr marL="1588" indent="-1588" algn="ctr" defTabSz="913160"/>
              <a:r>
                <a:rPr lang="en-US" sz="1000" b="1" dirty="0">
                  <a:solidFill>
                    <a:prstClr val="white"/>
                  </a:solidFill>
                  <a:cs typeface="Arial" charset="0"/>
                </a:rPr>
                <a:t>DRAM</a:t>
              </a:r>
            </a:p>
          </p:txBody>
        </p:sp>
        <p:sp>
          <p:nvSpPr>
            <p:cNvPr id="41" name="Rectangle 40"/>
            <p:cNvSpPr/>
            <p:nvPr/>
          </p:nvSpPr>
          <p:spPr bwMode="auto">
            <a:xfrm>
              <a:off x="2982191" y="2115292"/>
              <a:ext cx="2743200" cy="27432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28600" tIns="45715" rIns="228600" bIns="45715" rtlCol="0" anchor="ctr"/>
            <a:lstStyle/>
            <a:p>
              <a:pPr marL="1588" indent="-1588" algn="ctr" defTabSz="913160"/>
              <a:r>
                <a:rPr lang="en-US" b="1" dirty="0">
                  <a:solidFill>
                    <a:prstClr val="white"/>
                  </a:solidFill>
                  <a:cs typeface="Arial" charset="0"/>
                </a:rPr>
                <a:t>Host APU</a:t>
              </a:r>
            </a:p>
          </p:txBody>
        </p:sp>
      </p:grpSp>
      <p:sp>
        <p:nvSpPr>
          <p:cNvPr id="4" name="Footer Placeholder 3"/>
          <p:cNvSpPr>
            <a:spLocks noGrp="1"/>
          </p:cNvSpPr>
          <p:nvPr>
            <p:ph type="ftr" sz="quarter" idx="11"/>
          </p:nvPr>
        </p:nvSpPr>
        <p:spPr/>
        <p:txBody>
          <a:bodyPr/>
          <a:lstStyle/>
          <a:p>
            <a:r>
              <a:rPr lang="mr-IN"/>
              <a:t>ARCS-2017-Paper-28</a:t>
            </a:r>
            <a:endParaRPr lang="en-US"/>
          </a:p>
        </p:txBody>
      </p:sp>
      <p:sp>
        <p:nvSpPr>
          <p:cNvPr id="5" name="Slide Number Placeholder 4"/>
          <p:cNvSpPr>
            <a:spLocks noGrp="1"/>
          </p:cNvSpPr>
          <p:nvPr>
            <p:ph type="sldNum" sz="quarter" idx="12"/>
          </p:nvPr>
        </p:nvSpPr>
        <p:spPr/>
        <p:txBody>
          <a:bodyPr/>
          <a:lstStyle/>
          <a:p>
            <a:fld id="{E44F87EC-31AA-47B1-9367-6317F07403B3}" type="slidenum">
              <a:rPr lang="en-US" smtClean="0"/>
              <a:t>23</a:t>
            </a:fld>
            <a:endParaRPr lang="en-US"/>
          </a:p>
        </p:txBody>
      </p:sp>
    </p:spTree>
    <p:extLst>
      <p:ext uri="{BB962C8B-B14F-4D97-AF65-F5344CB8AC3E}">
        <p14:creationId xmlns:p14="http://schemas.microsoft.com/office/powerpoint/2010/main" val="3546745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024759"/>
          </a:xfrm>
        </p:spPr>
        <p:txBody>
          <a:bodyPr>
            <a:normAutofit/>
          </a:bodyPr>
          <a:lstStyle/>
          <a:p>
            <a:pPr algn="ctr"/>
            <a:r>
              <a:rPr lang="en-US" sz="3200" dirty="0"/>
              <a:t>Leakage power comparison</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8951" y="1551089"/>
            <a:ext cx="7644127" cy="4299285"/>
          </a:xfrm>
        </p:spPr>
      </p:pic>
      <p:sp>
        <p:nvSpPr>
          <p:cNvPr id="6" name="TextBox 5"/>
          <p:cNvSpPr txBox="1"/>
          <p:nvPr/>
        </p:nvSpPr>
        <p:spPr>
          <a:xfrm>
            <a:off x="8193078" y="1560064"/>
            <a:ext cx="3709673"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Minimizing leakage power is important as it is the most significant power contributor for </a:t>
            </a:r>
            <a:r>
              <a:rPr lang="en-US" dirty="0">
                <a:latin typeface="+mj-lt"/>
              </a:rPr>
              <a:t>bandwidth</a:t>
            </a:r>
            <a:r>
              <a:rPr lang="en-US" sz="2000" dirty="0">
                <a:latin typeface="+mj-lt"/>
              </a:rPr>
              <a:t> intensive applications</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We can rely on HTV implementation of PIM devices as they will compensate any performance losses by exploiting high bandwidth</a:t>
            </a:r>
          </a:p>
          <a:p>
            <a:pPr marL="285750" indent="-285750">
              <a:buFont typeface="Arial" panose="020B0604020202020204" pitchFamily="34" charset="0"/>
              <a:buChar char="•"/>
            </a:pPr>
            <a:endParaRPr lang="en-US" sz="2000" dirty="0"/>
          </a:p>
        </p:txBody>
      </p:sp>
      <p:sp>
        <p:nvSpPr>
          <p:cNvPr id="3" name="Footer Placeholder 2"/>
          <p:cNvSpPr>
            <a:spLocks noGrp="1"/>
          </p:cNvSpPr>
          <p:nvPr>
            <p:ph type="ftr" sz="quarter" idx="11"/>
          </p:nvPr>
        </p:nvSpPr>
        <p:spPr/>
        <p:txBody>
          <a:bodyPr/>
          <a:lstStyle/>
          <a:p>
            <a:r>
              <a:rPr lang="mr-IN"/>
              <a:t>ARCS-2017-Paper-28</a:t>
            </a:r>
            <a:endParaRPr lang="en-US"/>
          </a:p>
        </p:txBody>
      </p:sp>
      <p:sp>
        <p:nvSpPr>
          <p:cNvPr id="4" name="Slide Number Placeholder 3"/>
          <p:cNvSpPr>
            <a:spLocks noGrp="1"/>
          </p:cNvSpPr>
          <p:nvPr>
            <p:ph type="sldNum" sz="quarter" idx="12"/>
          </p:nvPr>
        </p:nvSpPr>
        <p:spPr/>
        <p:txBody>
          <a:bodyPr/>
          <a:lstStyle/>
          <a:p>
            <a:fld id="{E44F87EC-31AA-47B1-9367-6317F07403B3}" type="slidenum">
              <a:rPr lang="en-US" smtClean="0"/>
              <a:t>24</a:t>
            </a:fld>
            <a:endParaRPr lang="en-US"/>
          </a:p>
        </p:txBody>
      </p:sp>
      <p:sp>
        <p:nvSpPr>
          <p:cNvPr id="7" name="Rectangle 6"/>
          <p:cNvSpPr/>
          <p:nvPr/>
        </p:nvSpPr>
        <p:spPr>
          <a:xfrm>
            <a:off x="1810513" y="5950958"/>
            <a:ext cx="1926335" cy="369332"/>
          </a:xfrm>
          <a:prstGeom prst="rect">
            <a:avLst/>
          </a:prstGeom>
        </p:spPr>
        <p:txBody>
          <a:bodyPr wrap="square">
            <a:spAutoFit/>
          </a:bodyPr>
          <a:lstStyle/>
          <a:p>
            <a:r>
              <a:rPr lang="en-US"/>
              <a:t>HVT/MVT/LVT</a:t>
            </a:r>
          </a:p>
        </p:txBody>
      </p:sp>
    </p:spTree>
    <p:extLst>
      <p:ext uri="{BB962C8B-B14F-4D97-AF65-F5344CB8AC3E}">
        <p14:creationId xmlns:p14="http://schemas.microsoft.com/office/powerpoint/2010/main" val="103309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4545"/>
            <a:ext cx="10515600" cy="1325563"/>
          </a:xfrm>
        </p:spPr>
        <p:txBody>
          <a:bodyPr>
            <a:normAutofit/>
          </a:bodyPr>
          <a:lstStyle/>
          <a:p>
            <a:pPr algn="ctr"/>
            <a:r>
              <a:rPr lang="en-US" sz="3200" dirty="0"/>
              <a:t>DVFS optimization</a:t>
            </a:r>
          </a:p>
        </p:txBody>
      </p:sp>
      <p:sp>
        <p:nvSpPr>
          <p:cNvPr id="3" name="Content Placeholder 2"/>
          <p:cNvSpPr>
            <a:spLocks noGrp="1"/>
          </p:cNvSpPr>
          <p:nvPr>
            <p:ph idx="1"/>
          </p:nvPr>
        </p:nvSpPr>
        <p:spPr>
          <a:xfrm>
            <a:off x="838200" y="1473678"/>
            <a:ext cx="10030100" cy="3226338"/>
          </a:xfrm>
        </p:spPr>
        <p:txBody>
          <a:bodyPr>
            <a:normAutofit/>
          </a:bodyPr>
          <a:lstStyle/>
          <a:p>
            <a:r>
              <a:rPr lang="en-US" sz="1800" dirty="0">
                <a:latin typeface="+mj-lt"/>
              </a:rPr>
              <a:t>Adjusting </a:t>
            </a:r>
            <a:r>
              <a:rPr lang="en-US" sz="1800" dirty="0">
                <a:solidFill>
                  <a:srgbClr val="0000CC"/>
                </a:solidFill>
                <a:latin typeface="+mj-lt"/>
              </a:rPr>
              <a:t>engine frequency (and voltage) </a:t>
            </a:r>
            <a:r>
              <a:rPr lang="en-US" sz="1800" dirty="0">
                <a:latin typeface="+mj-lt"/>
              </a:rPr>
              <a:t>to maximize energy efficiency</a:t>
            </a:r>
          </a:p>
          <a:p>
            <a:endParaRPr lang="en-US" sz="1800" dirty="0">
              <a:latin typeface="+mj-lt"/>
            </a:endParaRPr>
          </a:p>
          <a:p>
            <a:r>
              <a:rPr lang="en-US" sz="1800" dirty="0">
                <a:latin typeface="+mj-lt"/>
              </a:rPr>
              <a:t>Trying to find </a:t>
            </a:r>
            <a:r>
              <a:rPr lang="en-US" sz="1800" dirty="0">
                <a:solidFill>
                  <a:srgbClr val="0000CC"/>
                </a:solidFill>
                <a:latin typeface="+mj-lt"/>
              </a:rPr>
              <a:t>optimal placement of kernels (PIM/host) </a:t>
            </a:r>
            <a:r>
              <a:rPr lang="en-US" sz="1800" dirty="0">
                <a:latin typeface="+mj-lt"/>
              </a:rPr>
              <a:t>such that we maximize energy efficiency</a:t>
            </a:r>
          </a:p>
          <a:p>
            <a:endParaRPr lang="en-US" sz="1800" dirty="0">
              <a:latin typeface="+mj-lt"/>
            </a:endParaRPr>
          </a:p>
          <a:p>
            <a:r>
              <a:rPr lang="en-US" sz="1800" dirty="0">
                <a:latin typeface="+mj-lt"/>
              </a:rPr>
              <a:t>Comparing execution time with power constraints</a:t>
            </a:r>
          </a:p>
          <a:p>
            <a:endParaRPr lang="en-US" sz="1800" dirty="0">
              <a:solidFill>
                <a:srgbClr val="0000CC"/>
              </a:solidFill>
              <a:latin typeface="+mj-lt"/>
            </a:endParaRPr>
          </a:p>
          <a:p>
            <a:r>
              <a:rPr lang="en-US" sz="1800" dirty="0">
                <a:solidFill>
                  <a:srgbClr val="0000CC"/>
                </a:solidFill>
                <a:latin typeface="+mj-lt"/>
              </a:rPr>
              <a:t>All results are normalized to the best case for each kernel</a:t>
            </a:r>
          </a:p>
        </p:txBody>
      </p:sp>
      <p:sp>
        <p:nvSpPr>
          <p:cNvPr id="4" name="Footer Placeholder 3"/>
          <p:cNvSpPr>
            <a:spLocks noGrp="1"/>
          </p:cNvSpPr>
          <p:nvPr>
            <p:ph type="ftr" sz="quarter" idx="11"/>
          </p:nvPr>
        </p:nvSpPr>
        <p:spPr/>
        <p:txBody>
          <a:bodyPr/>
          <a:lstStyle/>
          <a:p>
            <a:r>
              <a:rPr lang="mr-IN"/>
              <a:t>ARCS-2017-Paper-28</a:t>
            </a:r>
            <a:endParaRPr lang="en-US"/>
          </a:p>
        </p:txBody>
      </p:sp>
      <p:sp>
        <p:nvSpPr>
          <p:cNvPr id="5" name="Slide Number Placeholder 4"/>
          <p:cNvSpPr>
            <a:spLocks noGrp="1"/>
          </p:cNvSpPr>
          <p:nvPr>
            <p:ph type="sldNum" sz="quarter" idx="12"/>
          </p:nvPr>
        </p:nvSpPr>
        <p:spPr/>
        <p:txBody>
          <a:bodyPr/>
          <a:lstStyle/>
          <a:p>
            <a:fld id="{E44F87EC-31AA-47B1-9367-6317F07403B3}" type="slidenum">
              <a:rPr lang="en-US" smtClean="0"/>
              <a:t>25</a:t>
            </a:fld>
            <a:endParaRPr lang="en-US"/>
          </a:p>
        </p:txBody>
      </p:sp>
    </p:spTree>
    <p:extLst>
      <p:ext uri="{BB962C8B-B14F-4D97-AF65-F5344CB8AC3E}">
        <p14:creationId xmlns:p14="http://schemas.microsoft.com/office/powerpoint/2010/main" val="4066726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1798" y="946121"/>
            <a:ext cx="8091997" cy="3987347"/>
          </a:xfrm>
        </p:spPr>
      </p:pic>
      <p:sp>
        <p:nvSpPr>
          <p:cNvPr id="2" name="Title 1"/>
          <p:cNvSpPr>
            <a:spLocks noGrp="1"/>
          </p:cNvSpPr>
          <p:nvPr>
            <p:ph type="title"/>
          </p:nvPr>
        </p:nvSpPr>
        <p:spPr/>
        <p:txBody>
          <a:bodyPr>
            <a:normAutofit/>
          </a:bodyPr>
          <a:lstStyle/>
          <a:p>
            <a:pPr algn="ctr"/>
            <a:r>
              <a:rPr lang="en-US" sz="3200" dirty="0"/>
              <a:t>Target = Minimum ED</a:t>
            </a:r>
            <a:r>
              <a:rPr lang="en-US" sz="3200" baseline="30000" dirty="0"/>
              <a:t>2</a:t>
            </a:r>
          </a:p>
        </p:txBody>
      </p:sp>
      <p:sp>
        <p:nvSpPr>
          <p:cNvPr id="6" name="TextBox 5"/>
          <p:cNvSpPr txBox="1"/>
          <p:nvPr/>
        </p:nvSpPr>
        <p:spPr>
          <a:xfrm>
            <a:off x="925417" y="4317845"/>
            <a:ext cx="10660031" cy="1708160"/>
          </a:xfrm>
          <a:prstGeom prst="rect">
            <a:avLst/>
          </a:prstGeom>
          <a:noFill/>
        </p:spPr>
        <p:txBody>
          <a:bodyPr wrap="square" rtlCol="0">
            <a:spAutoFit/>
          </a:bodyPr>
          <a:lstStyle/>
          <a:p>
            <a:pPr marL="174621" indent="-174621">
              <a:spcAft>
                <a:spcPts val="600"/>
              </a:spcAft>
              <a:buClr>
                <a:schemeClr val="bg2"/>
              </a:buClr>
              <a:buFont typeface="Wingdings 3" pitchFamily="18" charset="2"/>
              <a:buChar char="}"/>
            </a:pPr>
            <a:r>
              <a:rPr lang="en-US" dirty="0">
                <a:latin typeface="+mj-lt"/>
              </a:rPr>
              <a:t>Addition of PIMs to a heterogeneous node architecture can yield high energy efficiency even compared to applications running on host running at lower DVFS states</a:t>
            </a:r>
          </a:p>
          <a:p>
            <a:pPr marL="174621" indent="-174621">
              <a:spcAft>
                <a:spcPts val="600"/>
              </a:spcAft>
              <a:buClr>
                <a:schemeClr val="bg2"/>
              </a:buClr>
              <a:buFont typeface="Wingdings 3" pitchFamily="18" charset="2"/>
              <a:buChar char="}"/>
            </a:pPr>
            <a:r>
              <a:rPr lang="en-US" dirty="0">
                <a:latin typeface="+mj-lt"/>
              </a:rPr>
              <a:t>Power will be significantly reduced, at the expense of small performance loss leading to great energy efficiency</a:t>
            </a:r>
          </a:p>
          <a:p>
            <a:pPr marL="174621" indent="-174621">
              <a:spcAft>
                <a:spcPts val="600"/>
              </a:spcAft>
              <a:buClr>
                <a:schemeClr val="bg2"/>
              </a:buClr>
              <a:buFont typeface="Wingdings 3" pitchFamily="18" charset="2"/>
              <a:buChar char="}"/>
            </a:pPr>
            <a:r>
              <a:rPr lang="en-US" dirty="0">
                <a:latin typeface="+mj-lt"/>
              </a:rPr>
              <a:t>PIMs aren't necessarily the most energy-efficient choice for computation in all cases</a:t>
            </a:r>
          </a:p>
          <a:p>
            <a:pPr marL="174621" indent="-174621">
              <a:spcAft>
                <a:spcPts val="600"/>
              </a:spcAft>
              <a:buClr>
                <a:schemeClr val="bg2"/>
              </a:buClr>
              <a:buFont typeface="Wingdings 3" pitchFamily="18" charset="2"/>
              <a:buChar char="}"/>
            </a:pPr>
            <a:r>
              <a:rPr lang="en-US" dirty="0">
                <a:latin typeface="+mj-lt"/>
              </a:rPr>
              <a:t>Compute intensive applications like </a:t>
            </a:r>
            <a:r>
              <a:rPr lang="en-US" dirty="0" err="1">
                <a:latin typeface="+mj-lt"/>
              </a:rPr>
              <a:t>MaxFLops</a:t>
            </a:r>
            <a:r>
              <a:rPr lang="en-US" dirty="0">
                <a:latin typeface="+mj-lt"/>
              </a:rPr>
              <a:t> and </a:t>
            </a:r>
            <a:r>
              <a:rPr lang="en-US" dirty="0" err="1">
                <a:latin typeface="+mj-lt"/>
              </a:rPr>
              <a:t>Nbody</a:t>
            </a:r>
            <a:r>
              <a:rPr lang="en-US" dirty="0">
                <a:latin typeface="+mj-lt"/>
              </a:rPr>
              <a:t> favor host (at lower DVFS state) over PIM</a:t>
            </a:r>
          </a:p>
        </p:txBody>
      </p:sp>
      <p:sp>
        <p:nvSpPr>
          <p:cNvPr id="3" name="Footer Placeholder 2"/>
          <p:cNvSpPr>
            <a:spLocks noGrp="1"/>
          </p:cNvSpPr>
          <p:nvPr>
            <p:ph type="ftr" sz="quarter" idx="11"/>
          </p:nvPr>
        </p:nvSpPr>
        <p:spPr/>
        <p:txBody>
          <a:bodyPr/>
          <a:lstStyle/>
          <a:p>
            <a:r>
              <a:rPr lang="mr-IN"/>
              <a:t>ARCS-2017-Paper-28</a:t>
            </a:r>
            <a:endParaRPr lang="en-US"/>
          </a:p>
        </p:txBody>
      </p:sp>
      <p:sp>
        <p:nvSpPr>
          <p:cNvPr id="5" name="Slide Number Placeholder 4"/>
          <p:cNvSpPr>
            <a:spLocks noGrp="1"/>
          </p:cNvSpPr>
          <p:nvPr>
            <p:ph type="sldNum" sz="quarter" idx="12"/>
          </p:nvPr>
        </p:nvSpPr>
        <p:spPr/>
        <p:txBody>
          <a:bodyPr/>
          <a:lstStyle/>
          <a:p>
            <a:fld id="{E44F87EC-31AA-47B1-9367-6317F07403B3}" type="slidenum">
              <a:rPr lang="en-US" smtClean="0"/>
              <a:t>26</a:t>
            </a:fld>
            <a:endParaRPr lang="en-US"/>
          </a:p>
        </p:txBody>
      </p:sp>
      <p:sp>
        <p:nvSpPr>
          <p:cNvPr id="7" name="Oval 6"/>
          <p:cNvSpPr/>
          <p:nvPr/>
        </p:nvSpPr>
        <p:spPr>
          <a:xfrm>
            <a:off x="3209025" y="1690692"/>
            <a:ext cx="726057" cy="144932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03298" y="1774080"/>
            <a:ext cx="726057" cy="144932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16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1227093"/>
          </a:xfrm>
        </p:spPr>
        <p:txBody>
          <a:bodyPr>
            <a:normAutofit/>
          </a:bodyPr>
          <a:lstStyle/>
          <a:p>
            <a:pPr algn="ctr"/>
            <a:r>
              <a:rPr lang="en-US" sz="3200" dirty="0"/>
              <a:t>Maximum performance under power constraint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000" y="1592223"/>
            <a:ext cx="4495083" cy="25281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17" y="1493753"/>
            <a:ext cx="4495083" cy="252816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918" y="4021921"/>
            <a:ext cx="4495083" cy="2528168"/>
          </a:xfrm>
          <a:prstGeom prst="rect">
            <a:avLst/>
          </a:prstGeom>
        </p:spPr>
      </p:pic>
      <p:sp>
        <p:nvSpPr>
          <p:cNvPr id="9" name="TextBox 8"/>
          <p:cNvSpPr txBox="1"/>
          <p:nvPr/>
        </p:nvSpPr>
        <p:spPr>
          <a:xfrm>
            <a:off x="4828032" y="4329404"/>
            <a:ext cx="716280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j-lt"/>
              </a:rPr>
              <a:t>A high performance </a:t>
            </a:r>
            <a:r>
              <a:rPr lang="en-US" sz="1600" dirty="0">
                <a:solidFill>
                  <a:srgbClr val="0000CC"/>
                </a:solidFill>
                <a:latin typeface="+mj-lt"/>
              </a:rPr>
              <a:t>host always consumes 100W </a:t>
            </a:r>
            <a:r>
              <a:rPr lang="en-US" sz="1600" dirty="0">
                <a:latin typeface="+mj-lt"/>
              </a:rPr>
              <a:t>and for lower power constraints PIMs can deliver good performance</a:t>
            </a:r>
          </a:p>
          <a:p>
            <a:pPr marL="285750" indent="-285750">
              <a:buFont typeface="Arial" panose="020B0604020202020204" pitchFamily="34" charset="0"/>
              <a:buChar char="•"/>
            </a:pPr>
            <a:r>
              <a:rPr lang="en-US" sz="1600" dirty="0" err="1">
                <a:latin typeface="+mj-lt"/>
              </a:rPr>
              <a:t>lavaMD</a:t>
            </a:r>
            <a:r>
              <a:rPr lang="en-US" sz="1600" dirty="0">
                <a:latin typeface="+mj-lt"/>
              </a:rPr>
              <a:t> – PIMs outperform host for even at higher power budgets (130W) by running on intermediate DVFS states</a:t>
            </a:r>
          </a:p>
          <a:p>
            <a:pPr marL="285750" indent="-285750">
              <a:buFont typeface="Arial" panose="020B0604020202020204" pitchFamily="34" charset="0"/>
              <a:buChar char="•"/>
            </a:pPr>
            <a:r>
              <a:rPr lang="en-US" sz="1600" dirty="0">
                <a:latin typeface="+mj-lt"/>
              </a:rPr>
              <a:t>PIMs are often a better choice even when host runs at lower DVFS states</a:t>
            </a:r>
          </a:p>
          <a:p>
            <a:pPr marL="285750" indent="-285750">
              <a:buFont typeface="Arial" panose="020B0604020202020204" pitchFamily="34" charset="0"/>
              <a:buChar char="•"/>
            </a:pPr>
            <a:r>
              <a:rPr lang="en-US" sz="1600" dirty="0">
                <a:solidFill>
                  <a:srgbClr val="0000CC"/>
                </a:solidFill>
                <a:latin typeface="+mj-lt"/>
              </a:rPr>
              <a:t>Application compensate the performance difference by exploiting higher memory bandwidth</a:t>
            </a:r>
          </a:p>
        </p:txBody>
      </p:sp>
      <p:sp>
        <p:nvSpPr>
          <p:cNvPr id="4" name="Footer Placeholder 3"/>
          <p:cNvSpPr>
            <a:spLocks noGrp="1"/>
          </p:cNvSpPr>
          <p:nvPr>
            <p:ph type="ftr" sz="quarter" idx="11"/>
          </p:nvPr>
        </p:nvSpPr>
        <p:spPr/>
        <p:txBody>
          <a:bodyPr/>
          <a:lstStyle/>
          <a:p>
            <a:r>
              <a:rPr lang="mr-IN"/>
              <a:t>ARCS-2017-Paper-28</a:t>
            </a:r>
            <a:endParaRPr lang="en-US"/>
          </a:p>
        </p:txBody>
      </p:sp>
      <p:sp>
        <p:nvSpPr>
          <p:cNvPr id="6" name="Slide Number Placeholder 5"/>
          <p:cNvSpPr>
            <a:spLocks noGrp="1"/>
          </p:cNvSpPr>
          <p:nvPr>
            <p:ph type="sldNum" sz="quarter" idx="12"/>
          </p:nvPr>
        </p:nvSpPr>
        <p:spPr/>
        <p:txBody>
          <a:bodyPr/>
          <a:lstStyle/>
          <a:p>
            <a:fld id="{E44F87EC-31AA-47B1-9367-6317F07403B3}" type="slidenum">
              <a:rPr lang="en-US" smtClean="0"/>
              <a:t>27</a:t>
            </a:fld>
            <a:endParaRPr lang="en-US"/>
          </a:p>
        </p:txBody>
      </p:sp>
    </p:spTree>
    <p:extLst>
      <p:ext uri="{BB962C8B-B14F-4D97-AF65-F5344CB8AC3E}">
        <p14:creationId xmlns:p14="http://schemas.microsoft.com/office/powerpoint/2010/main" val="259748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Co-optimization and DVFS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5473" y="2148464"/>
            <a:ext cx="6319180" cy="3554095"/>
          </a:xfrm>
        </p:spPr>
      </p:pic>
      <p:sp>
        <p:nvSpPr>
          <p:cNvPr id="5" name="TextBox 4"/>
          <p:cNvSpPr txBox="1"/>
          <p:nvPr/>
        </p:nvSpPr>
        <p:spPr>
          <a:xfrm>
            <a:off x="7165911" y="1690692"/>
            <a:ext cx="4851918"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Minimum achievable ED</a:t>
            </a:r>
            <a:r>
              <a:rPr lang="en-US" baseline="30000" dirty="0">
                <a:latin typeface="+mj-lt"/>
              </a:rPr>
              <a:t>2</a:t>
            </a:r>
            <a:r>
              <a:rPr lang="en-US" dirty="0">
                <a:latin typeface="+mj-lt"/>
              </a:rPr>
              <a:t> on a hybrid host/</a:t>
            </a:r>
            <a:r>
              <a:rPr lang="en-US" dirty="0" err="1">
                <a:latin typeface="+mj-lt"/>
              </a:rPr>
              <a:t>PIMsystem</a:t>
            </a:r>
            <a:r>
              <a:rPr lang="en-US" dirty="0">
                <a:latin typeface="+mj-lt"/>
              </a:rPr>
              <a:t> with DVFS to a host/PIM system without DVFS (running on highest DVFS state) and host/PIM co-optimization</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solidFill>
                  <a:srgbClr val="0000CC"/>
                </a:solidFill>
                <a:latin typeface="+mj-lt"/>
              </a:rPr>
              <a:t>By picking the right DVFS state and right hardware to run the kernel we can on average improve energy efficiency by 7x</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Our findings strengthen the hypothesis of PIMs being a useful heterogeneous platform and show the importance of DVFS as a mean to maximize performance and energy efficiency in HPC systems with PIM</a:t>
            </a:r>
          </a:p>
        </p:txBody>
      </p:sp>
      <p:sp>
        <p:nvSpPr>
          <p:cNvPr id="3" name="Footer Placeholder 2"/>
          <p:cNvSpPr>
            <a:spLocks noGrp="1"/>
          </p:cNvSpPr>
          <p:nvPr>
            <p:ph type="ftr" sz="quarter" idx="11"/>
          </p:nvPr>
        </p:nvSpPr>
        <p:spPr/>
        <p:txBody>
          <a:bodyPr/>
          <a:lstStyle/>
          <a:p>
            <a:r>
              <a:rPr lang="mr-IN"/>
              <a:t>ARCS-2017-Paper-28</a:t>
            </a:r>
            <a:endParaRPr lang="en-US"/>
          </a:p>
        </p:txBody>
      </p:sp>
      <p:sp>
        <p:nvSpPr>
          <p:cNvPr id="6" name="Slide Number Placeholder 5"/>
          <p:cNvSpPr>
            <a:spLocks noGrp="1"/>
          </p:cNvSpPr>
          <p:nvPr>
            <p:ph type="sldNum" sz="quarter" idx="12"/>
          </p:nvPr>
        </p:nvSpPr>
        <p:spPr/>
        <p:txBody>
          <a:bodyPr/>
          <a:lstStyle/>
          <a:p>
            <a:fld id="{E44F87EC-31AA-47B1-9367-6317F07403B3}" type="slidenum">
              <a:rPr lang="en-US" smtClean="0"/>
              <a:t>28</a:t>
            </a:fld>
            <a:endParaRPr lang="en-US"/>
          </a:p>
        </p:txBody>
      </p:sp>
    </p:spTree>
    <p:extLst>
      <p:ext uri="{BB962C8B-B14F-4D97-AF65-F5344CB8AC3E}">
        <p14:creationId xmlns:p14="http://schemas.microsoft.com/office/powerpoint/2010/main" val="327334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41624"/>
          </a:xfrm>
        </p:spPr>
        <p:txBody>
          <a:bodyPr>
            <a:normAutofit/>
          </a:bodyPr>
          <a:lstStyle/>
          <a:p>
            <a:pPr algn="ctr"/>
            <a:r>
              <a:rPr lang="en-US" sz="3200" dirty="0"/>
              <a:t>CONCLUSION</a:t>
            </a:r>
          </a:p>
        </p:txBody>
      </p:sp>
      <p:sp>
        <p:nvSpPr>
          <p:cNvPr id="3" name="Content Placeholder 2"/>
          <p:cNvSpPr>
            <a:spLocks noGrp="1"/>
          </p:cNvSpPr>
          <p:nvPr>
            <p:ph idx="1"/>
          </p:nvPr>
        </p:nvSpPr>
        <p:spPr>
          <a:xfrm>
            <a:off x="838200" y="1706753"/>
            <a:ext cx="10515600" cy="4351338"/>
          </a:xfrm>
        </p:spPr>
        <p:txBody>
          <a:bodyPr>
            <a:noAutofit/>
          </a:bodyPr>
          <a:lstStyle/>
          <a:p>
            <a:r>
              <a:rPr lang="en-US" sz="1800" dirty="0">
                <a:latin typeface="+mj-lt"/>
              </a:rPr>
              <a:t>PIM can offer both high performance and low power for memory intensive applications</a:t>
            </a:r>
          </a:p>
          <a:p>
            <a:endParaRPr lang="en-US" sz="1800" dirty="0">
              <a:latin typeface="+mj-lt"/>
            </a:endParaRPr>
          </a:p>
          <a:p>
            <a:r>
              <a:rPr lang="en-US" sz="1800" dirty="0">
                <a:latin typeface="+mj-lt"/>
              </a:rPr>
              <a:t>Host maximizes performance for compute bound applications but consumes more power than PIMs</a:t>
            </a:r>
          </a:p>
          <a:p>
            <a:endParaRPr lang="en-US" sz="1800" dirty="0">
              <a:latin typeface="+mj-lt"/>
            </a:endParaRPr>
          </a:p>
          <a:p>
            <a:r>
              <a:rPr lang="en-US" sz="1800" dirty="0">
                <a:latin typeface="+mj-lt"/>
              </a:rPr>
              <a:t>Additional power savings can be obtained with lower DVFS states</a:t>
            </a:r>
          </a:p>
          <a:p>
            <a:endParaRPr lang="en-US" sz="1800" dirty="0">
              <a:latin typeface="+mj-lt"/>
            </a:endParaRPr>
          </a:p>
          <a:p>
            <a:r>
              <a:rPr lang="en-US" sz="1800" dirty="0">
                <a:latin typeface="+mj-lt"/>
              </a:rPr>
              <a:t>PIMs are more energy efficient compared to host in most cases, even when the host runs at low power DVFS states</a:t>
            </a:r>
          </a:p>
          <a:p>
            <a:endParaRPr lang="en-US" sz="1800" dirty="0">
              <a:latin typeface="+mj-lt"/>
            </a:endParaRPr>
          </a:p>
          <a:p>
            <a:r>
              <a:rPr lang="en-US" sz="1800" dirty="0">
                <a:latin typeface="+mj-lt"/>
              </a:rPr>
              <a:t>PIMs can deliver significantly better performance under tight power budgets by exploiting high in-stack bandwidth and compensating performance loss from low power DVFS states</a:t>
            </a:r>
          </a:p>
          <a:p>
            <a:endParaRPr lang="en-US" sz="1800" dirty="0">
              <a:latin typeface="+mj-lt"/>
            </a:endParaRPr>
          </a:p>
          <a:p>
            <a:endParaRPr lang="en-US" sz="1800" dirty="0">
              <a:latin typeface="+mj-lt"/>
            </a:endParaRPr>
          </a:p>
        </p:txBody>
      </p:sp>
      <p:sp>
        <p:nvSpPr>
          <p:cNvPr id="4" name="Footer Placeholder 3"/>
          <p:cNvSpPr>
            <a:spLocks noGrp="1"/>
          </p:cNvSpPr>
          <p:nvPr>
            <p:ph type="ftr" sz="quarter" idx="11"/>
          </p:nvPr>
        </p:nvSpPr>
        <p:spPr/>
        <p:txBody>
          <a:bodyPr/>
          <a:lstStyle/>
          <a:p>
            <a:r>
              <a:rPr lang="mr-IN"/>
              <a:t>ARCS-2017-Paper-28</a:t>
            </a:r>
            <a:endParaRPr lang="en-US"/>
          </a:p>
        </p:txBody>
      </p:sp>
      <p:sp>
        <p:nvSpPr>
          <p:cNvPr id="5" name="Slide Number Placeholder 4"/>
          <p:cNvSpPr>
            <a:spLocks noGrp="1"/>
          </p:cNvSpPr>
          <p:nvPr>
            <p:ph type="sldNum" sz="quarter" idx="12"/>
          </p:nvPr>
        </p:nvSpPr>
        <p:spPr/>
        <p:txBody>
          <a:bodyPr/>
          <a:lstStyle/>
          <a:p>
            <a:fld id="{E44F87EC-31AA-47B1-9367-6317F07403B3}" type="slidenum">
              <a:rPr lang="en-US" smtClean="0"/>
              <a:t>29</a:t>
            </a:fld>
            <a:endParaRPr lang="en-US"/>
          </a:p>
        </p:txBody>
      </p:sp>
    </p:spTree>
    <p:extLst>
      <p:ext uri="{BB962C8B-B14F-4D97-AF65-F5344CB8AC3E}">
        <p14:creationId xmlns:p14="http://schemas.microsoft.com/office/powerpoint/2010/main" val="110207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05828" y="2751084"/>
            <a:ext cx="6275532" cy="3605270"/>
            <a:chOff x="6292311" y="3123682"/>
            <a:chExt cx="5502579" cy="3308115"/>
          </a:xfrm>
          <a:solidFill>
            <a:schemeClr val="bg1"/>
          </a:solidFill>
        </p:grpSpPr>
        <p:sp>
          <p:nvSpPr>
            <p:cNvPr id="5" name="Rounded Rectangle 4"/>
            <p:cNvSpPr/>
            <p:nvPr/>
          </p:nvSpPr>
          <p:spPr>
            <a:xfrm>
              <a:off x="6292311" y="3123682"/>
              <a:ext cx="5502579" cy="3308115"/>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332398" y="3123682"/>
              <a:ext cx="5387039" cy="2881980"/>
            </a:xfrm>
            <a:prstGeom prst="rect">
              <a:avLst/>
            </a:prstGeom>
            <a:grpFill/>
          </p:spPr>
        </p:pic>
      </p:grpSp>
      <p:sp>
        <p:nvSpPr>
          <p:cNvPr id="2" name="Title 1"/>
          <p:cNvSpPr>
            <a:spLocks noGrp="1"/>
          </p:cNvSpPr>
          <p:nvPr>
            <p:ph type="title"/>
          </p:nvPr>
        </p:nvSpPr>
        <p:spPr/>
        <p:txBody>
          <a:bodyPr>
            <a:normAutofit/>
          </a:bodyPr>
          <a:lstStyle/>
          <a:p>
            <a:pPr algn="ctr"/>
            <a:r>
              <a:rPr lang="en-US" sz="3200" dirty="0"/>
              <a:t>Introduction</a:t>
            </a:r>
          </a:p>
        </p:txBody>
      </p:sp>
      <p:sp>
        <p:nvSpPr>
          <p:cNvPr id="3" name="Content Placeholder 2"/>
          <p:cNvSpPr>
            <a:spLocks noGrp="1"/>
          </p:cNvSpPr>
          <p:nvPr>
            <p:ph idx="1"/>
          </p:nvPr>
        </p:nvSpPr>
        <p:spPr>
          <a:xfrm>
            <a:off x="838200" y="1799498"/>
            <a:ext cx="10515600" cy="4351338"/>
          </a:xfrm>
        </p:spPr>
        <p:txBody>
          <a:bodyPr>
            <a:normAutofit/>
          </a:bodyPr>
          <a:lstStyle/>
          <a:p>
            <a:r>
              <a:rPr lang="en-US" sz="1800" dirty="0">
                <a:latin typeface="+mj-lt"/>
              </a:rPr>
              <a:t>Possible HPC Node Architecture</a:t>
            </a:r>
          </a:p>
          <a:p>
            <a:pPr lvl="1"/>
            <a:r>
              <a:rPr lang="en-US" sz="1800" dirty="0">
                <a:latin typeface="+mj-lt"/>
              </a:rPr>
              <a:t>On-package stacked memory with GPUs (APUs)</a:t>
            </a:r>
          </a:p>
          <a:p>
            <a:pPr lvl="1"/>
            <a:r>
              <a:rPr lang="en-US" sz="1800" dirty="0">
                <a:latin typeface="+mj-lt"/>
              </a:rPr>
              <a:t>Off-package board-level memory with PIM</a:t>
            </a:r>
          </a:p>
          <a:p>
            <a:pPr lvl="1"/>
            <a:r>
              <a:rPr lang="en-US" sz="1800" dirty="0">
                <a:latin typeface="+mj-lt"/>
              </a:rPr>
              <a:t>Off-package memory accesses are more</a:t>
            </a:r>
            <a:br>
              <a:rPr lang="en-US" sz="1800" dirty="0">
                <a:latin typeface="+mj-lt"/>
              </a:rPr>
            </a:br>
            <a:r>
              <a:rPr lang="en-US" sz="1800" dirty="0">
                <a:latin typeface="+mj-lt"/>
              </a:rPr>
              <a:t>expensive in terms of latency </a:t>
            </a:r>
            <a:br>
              <a:rPr lang="en-US" sz="1800" dirty="0">
                <a:latin typeface="+mj-lt"/>
              </a:rPr>
            </a:br>
            <a:r>
              <a:rPr lang="en-US" sz="1800" dirty="0">
                <a:latin typeface="+mj-lt"/>
              </a:rPr>
              <a:t>and energy</a:t>
            </a:r>
          </a:p>
          <a:p>
            <a:pPr marL="0" indent="0">
              <a:buNone/>
            </a:pPr>
            <a:endParaRPr lang="en-US" sz="1800" dirty="0">
              <a:latin typeface="+mj-lt"/>
            </a:endParaRPr>
          </a:p>
          <a:p>
            <a:endParaRPr lang="en-US" sz="1800" dirty="0"/>
          </a:p>
        </p:txBody>
      </p:sp>
      <p:sp>
        <p:nvSpPr>
          <p:cNvPr id="7" name="Footer Placeholder 6"/>
          <p:cNvSpPr>
            <a:spLocks noGrp="1"/>
          </p:cNvSpPr>
          <p:nvPr>
            <p:ph type="ftr" sz="quarter" idx="11"/>
          </p:nvPr>
        </p:nvSpPr>
        <p:spPr/>
        <p:txBody>
          <a:bodyPr/>
          <a:lstStyle/>
          <a:p>
            <a:r>
              <a:rPr lang="mr-IN"/>
              <a:t>ARCS-2017-Paper-28</a:t>
            </a:r>
            <a:endParaRPr lang="en-US"/>
          </a:p>
        </p:txBody>
      </p:sp>
      <p:sp>
        <p:nvSpPr>
          <p:cNvPr id="8" name="Slide Number Placeholder 7"/>
          <p:cNvSpPr>
            <a:spLocks noGrp="1"/>
          </p:cNvSpPr>
          <p:nvPr>
            <p:ph type="sldNum" sz="quarter" idx="12"/>
          </p:nvPr>
        </p:nvSpPr>
        <p:spPr/>
        <p:txBody>
          <a:bodyPr/>
          <a:lstStyle/>
          <a:p>
            <a:fld id="{E44F87EC-31AA-47B1-9367-6317F07403B3}" type="slidenum">
              <a:rPr lang="en-US" smtClean="0"/>
              <a:t>3</a:t>
            </a:fld>
            <a:endParaRPr lang="en-US"/>
          </a:p>
        </p:txBody>
      </p:sp>
    </p:spTree>
    <p:extLst>
      <p:ext uri="{BB962C8B-B14F-4D97-AF65-F5344CB8AC3E}">
        <p14:creationId xmlns:p14="http://schemas.microsoft.com/office/powerpoint/2010/main" val="682517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dirty="0">
                <a:latin typeface="+mj-lt"/>
              </a:rPr>
              <a:t>Thank you</a:t>
            </a:r>
            <a:endParaRPr lang="en-US" dirty="0">
              <a:latin typeface="+mj-lt"/>
            </a:endParaRPr>
          </a:p>
        </p:txBody>
      </p:sp>
      <p:sp>
        <p:nvSpPr>
          <p:cNvPr id="4" name="Slide Number Placeholder 3"/>
          <p:cNvSpPr>
            <a:spLocks noGrp="1"/>
          </p:cNvSpPr>
          <p:nvPr>
            <p:ph type="sldNum" sz="quarter" idx="12"/>
          </p:nvPr>
        </p:nvSpPr>
        <p:spPr/>
        <p:txBody>
          <a:bodyPr/>
          <a:lstStyle/>
          <a:p>
            <a:fld id="{93AA1D0C-76CB-4E4F-A8B9-48CA1174C06A}" type="slidenum">
              <a:rPr lang="en-US" smtClean="0"/>
              <a:t>30</a:t>
            </a:fld>
            <a:endParaRPr lang="en-US"/>
          </a:p>
        </p:txBody>
      </p:sp>
      <p:sp>
        <p:nvSpPr>
          <p:cNvPr id="5" name="Footer Placeholder 4"/>
          <p:cNvSpPr>
            <a:spLocks noGrp="1"/>
          </p:cNvSpPr>
          <p:nvPr>
            <p:ph type="ftr" sz="quarter" idx="11"/>
          </p:nvPr>
        </p:nvSpPr>
        <p:spPr/>
        <p:txBody>
          <a:bodyPr/>
          <a:lstStyle/>
          <a:p>
            <a:r>
              <a:rPr lang="mr-IN"/>
              <a:t>ARCS-2017-Paper-28</a:t>
            </a:r>
            <a:endParaRPr lang="en-US"/>
          </a:p>
        </p:txBody>
      </p:sp>
    </p:spTree>
    <p:extLst>
      <p:ext uri="{BB962C8B-B14F-4D97-AF65-F5344CB8AC3E}">
        <p14:creationId xmlns:p14="http://schemas.microsoft.com/office/powerpoint/2010/main" val="89361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SLIDES</a:t>
            </a:r>
          </a:p>
        </p:txBody>
      </p:sp>
      <p:sp>
        <p:nvSpPr>
          <p:cNvPr id="3" name="Footer Placeholder 2"/>
          <p:cNvSpPr>
            <a:spLocks noGrp="1"/>
          </p:cNvSpPr>
          <p:nvPr>
            <p:ph type="ftr" sz="quarter" idx="11"/>
          </p:nvPr>
        </p:nvSpPr>
        <p:spPr/>
        <p:txBody>
          <a:bodyPr/>
          <a:lstStyle/>
          <a:p>
            <a:r>
              <a:rPr lang="mr-IN"/>
              <a:t>ARCS-2017-Paper-28</a:t>
            </a:r>
            <a:endParaRPr lang="en-US"/>
          </a:p>
        </p:txBody>
      </p:sp>
      <p:sp>
        <p:nvSpPr>
          <p:cNvPr id="4" name="Slide Number Placeholder 3"/>
          <p:cNvSpPr>
            <a:spLocks noGrp="1"/>
          </p:cNvSpPr>
          <p:nvPr>
            <p:ph type="sldNum" sz="quarter" idx="12"/>
          </p:nvPr>
        </p:nvSpPr>
        <p:spPr/>
        <p:txBody>
          <a:bodyPr/>
          <a:lstStyle/>
          <a:p>
            <a:fld id="{E44F87EC-31AA-47B1-9367-6317F07403B3}" type="slidenum">
              <a:rPr lang="en-US" smtClean="0"/>
              <a:t>31</a:t>
            </a:fld>
            <a:endParaRPr lang="en-US"/>
          </a:p>
        </p:txBody>
      </p:sp>
    </p:spTree>
    <p:extLst>
      <p:ext uri="{BB962C8B-B14F-4D97-AF65-F5344CB8AC3E}">
        <p14:creationId xmlns:p14="http://schemas.microsoft.com/office/powerpoint/2010/main" val="2311790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59209" y="1045757"/>
            <a:ext cx="9175275" cy="3444539"/>
          </a:xfrm>
          <a:prstGeom prst="rect">
            <a:avLst/>
          </a:prstGeom>
        </p:spPr>
      </p:pic>
      <p:sp>
        <p:nvSpPr>
          <p:cNvPr id="2" name="Title 1"/>
          <p:cNvSpPr>
            <a:spLocks noGrp="1"/>
          </p:cNvSpPr>
          <p:nvPr>
            <p:ph type="title"/>
          </p:nvPr>
        </p:nvSpPr>
        <p:spPr/>
        <p:txBody>
          <a:bodyPr/>
          <a:lstStyle/>
          <a:p>
            <a:r>
              <a:rPr lang="en-US" dirty="0"/>
              <a:t>TARGET = minimum execution TIME</a:t>
            </a:r>
          </a:p>
        </p:txBody>
      </p:sp>
      <p:sp>
        <p:nvSpPr>
          <p:cNvPr id="6" name="TextBox 5"/>
          <p:cNvSpPr txBox="1"/>
          <p:nvPr/>
        </p:nvSpPr>
        <p:spPr>
          <a:xfrm>
            <a:off x="462643" y="4321631"/>
            <a:ext cx="11142547" cy="2693045"/>
          </a:xfrm>
          <a:prstGeom prst="rect">
            <a:avLst/>
          </a:prstGeom>
          <a:noFill/>
        </p:spPr>
        <p:txBody>
          <a:bodyPr wrap="square" rtlCol="0">
            <a:spAutoFit/>
          </a:bodyPr>
          <a:lstStyle/>
          <a:p>
            <a:pPr marL="174621" indent="-174621">
              <a:spcAft>
                <a:spcPts val="600"/>
              </a:spcAft>
              <a:buClr>
                <a:schemeClr val="bg2"/>
              </a:buClr>
              <a:buFont typeface="Wingdings 3" pitchFamily="18" charset="2"/>
              <a:buChar char="}"/>
            </a:pPr>
            <a:r>
              <a:rPr lang="en-US" dirty="0" err="1"/>
              <a:t>B+tree</a:t>
            </a:r>
            <a:r>
              <a:rPr lang="en-US" dirty="0"/>
              <a:t>, </a:t>
            </a:r>
            <a:r>
              <a:rPr lang="en-US" dirty="0" err="1"/>
              <a:t>MaxFlops</a:t>
            </a:r>
            <a:r>
              <a:rPr lang="en-US" dirty="0"/>
              <a:t>, </a:t>
            </a:r>
            <a:r>
              <a:rPr lang="en-US" dirty="0" err="1"/>
              <a:t>MonteCarlo</a:t>
            </a:r>
            <a:r>
              <a:rPr lang="en-US" dirty="0"/>
              <a:t>, </a:t>
            </a:r>
            <a:r>
              <a:rPr lang="en-US" dirty="0" err="1"/>
              <a:t>Nbody</a:t>
            </a:r>
            <a:r>
              <a:rPr lang="en-US" dirty="0"/>
              <a:t> – all compute bound kernels which tend to favor execution only on host</a:t>
            </a:r>
          </a:p>
          <a:p>
            <a:pPr marL="174621" indent="-174621">
              <a:spcAft>
                <a:spcPts val="600"/>
              </a:spcAft>
              <a:buClr>
                <a:schemeClr val="bg2"/>
              </a:buClr>
              <a:buFont typeface="Wingdings 3" pitchFamily="18" charset="2"/>
              <a:buChar char="}"/>
            </a:pPr>
            <a:r>
              <a:rPr lang="en-US" dirty="0" err="1"/>
              <a:t>Backprop</a:t>
            </a:r>
            <a:r>
              <a:rPr lang="en-US" dirty="0"/>
              <a:t>, </a:t>
            </a:r>
            <a:r>
              <a:rPr lang="en-US" dirty="0" err="1"/>
              <a:t>MatrixMultiplication</a:t>
            </a:r>
            <a:r>
              <a:rPr lang="en-US" dirty="0"/>
              <a:t>, </a:t>
            </a:r>
            <a:r>
              <a:rPr lang="en-US" dirty="0" err="1"/>
              <a:t>MatrixTranspose</a:t>
            </a:r>
            <a:r>
              <a:rPr lang="en-US" dirty="0"/>
              <a:t>, </a:t>
            </a:r>
            <a:r>
              <a:rPr lang="en-US" dirty="0" err="1"/>
              <a:t>XSBench</a:t>
            </a:r>
            <a:r>
              <a:rPr lang="en-US" dirty="0"/>
              <a:t> – all bandwidth bound kernels which favor PIM</a:t>
            </a:r>
          </a:p>
          <a:p>
            <a:pPr marL="174621" indent="-174621">
              <a:spcAft>
                <a:spcPts val="600"/>
              </a:spcAft>
              <a:buClr>
                <a:schemeClr val="bg2"/>
              </a:buClr>
              <a:buFont typeface="Wingdings 3" pitchFamily="18" charset="2"/>
              <a:buChar char="}"/>
            </a:pPr>
            <a:endParaRPr lang="en-US" dirty="0"/>
          </a:p>
          <a:p>
            <a:pPr marL="174621" indent="-174621">
              <a:spcAft>
                <a:spcPts val="600"/>
              </a:spcAft>
              <a:buClr>
                <a:schemeClr val="bg2"/>
              </a:buClr>
              <a:buFont typeface="Wingdings 3" pitchFamily="18" charset="2"/>
              <a:buChar char="}"/>
            </a:pPr>
            <a:r>
              <a:rPr lang="en-US" dirty="0" err="1"/>
              <a:t>CoMD</a:t>
            </a:r>
            <a:r>
              <a:rPr lang="en-US" dirty="0"/>
              <a:t>, GEMM, </a:t>
            </a:r>
            <a:r>
              <a:rPr lang="en-US" dirty="0" err="1"/>
              <a:t>miniFE</a:t>
            </a:r>
            <a:r>
              <a:rPr lang="en-US" dirty="0"/>
              <a:t> – dominated by one type of kernel, other kernels may prefer PIM over host or vice versa</a:t>
            </a:r>
          </a:p>
          <a:p>
            <a:pPr marL="174621" indent="-174621">
              <a:spcAft>
                <a:spcPts val="600"/>
              </a:spcAft>
              <a:buClr>
                <a:schemeClr val="bg2"/>
              </a:buClr>
              <a:buFont typeface="Wingdings 3" pitchFamily="18" charset="2"/>
              <a:buChar char="}"/>
            </a:pPr>
            <a:r>
              <a:rPr lang="en-US" dirty="0"/>
              <a:t>Always picking the highest DVFS state – maximizing performance</a:t>
            </a:r>
          </a:p>
          <a:p>
            <a:pPr marL="174621" indent="-174621">
              <a:spcAft>
                <a:spcPts val="600"/>
              </a:spcAft>
              <a:buClr>
                <a:schemeClr val="bg2"/>
              </a:buClr>
              <a:buFont typeface="Wingdings 3" pitchFamily="18" charset="2"/>
              <a:buChar char="}"/>
            </a:pPr>
            <a:endParaRPr lang="en-US" dirty="0"/>
          </a:p>
        </p:txBody>
      </p:sp>
      <p:sp>
        <p:nvSpPr>
          <p:cNvPr id="3" name="Footer Placeholder 2"/>
          <p:cNvSpPr>
            <a:spLocks noGrp="1"/>
          </p:cNvSpPr>
          <p:nvPr>
            <p:ph type="ftr" sz="quarter" idx="11"/>
          </p:nvPr>
        </p:nvSpPr>
        <p:spPr/>
        <p:txBody>
          <a:bodyPr/>
          <a:lstStyle/>
          <a:p>
            <a:r>
              <a:rPr lang="mr-IN"/>
              <a:t>ARCS-2017-Paper-28</a:t>
            </a:r>
            <a:endParaRPr lang="en-US"/>
          </a:p>
        </p:txBody>
      </p:sp>
      <p:sp>
        <p:nvSpPr>
          <p:cNvPr id="5" name="Slide Number Placeholder 4"/>
          <p:cNvSpPr>
            <a:spLocks noGrp="1"/>
          </p:cNvSpPr>
          <p:nvPr>
            <p:ph type="sldNum" sz="quarter" idx="12"/>
          </p:nvPr>
        </p:nvSpPr>
        <p:spPr/>
        <p:txBody>
          <a:bodyPr/>
          <a:lstStyle/>
          <a:p>
            <a:fld id="{E44F87EC-31AA-47B1-9367-6317F07403B3}" type="slidenum">
              <a:rPr lang="en-US" smtClean="0"/>
              <a:t>32</a:t>
            </a:fld>
            <a:endParaRPr lang="en-US"/>
          </a:p>
        </p:txBody>
      </p:sp>
    </p:spTree>
    <p:extLst>
      <p:ext uri="{BB962C8B-B14F-4D97-AF65-F5344CB8AC3E}">
        <p14:creationId xmlns:p14="http://schemas.microsoft.com/office/powerpoint/2010/main" val="3940453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MINIMUM POWER</a:t>
            </a:r>
          </a:p>
        </p:txBody>
      </p:sp>
      <p:sp>
        <p:nvSpPr>
          <p:cNvPr id="8" name="TextBox 7"/>
          <p:cNvSpPr txBox="1"/>
          <p:nvPr/>
        </p:nvSpPr>
        <p:spPr>
          <a:xfrm>
            <a:off x="677338" y="4748414"/>
            <a:ext cx="10080433" cy="1477328"/>
          </a:xfrm>
          <a:prstGeom prst="rect">
            <a:avLst/>
          </a:prstGeom>
          <a:noFill/>
        </p:spPr>
        <p:txBody>
          <a:bodyPr wrap="square" rtlCol="0">
            <a:spAutoFit/>
          </a:bodyPr>
          <a:lstStyle/>
          <a:p>
            <a:pPr marL="174621" indent="-174621">
              <a:spcAft>
                <a:spcPts val="600"/>
              </a:spcAft>
              <a:buClr>
                <a:schemeClr val="bg2"/>
              </a:buClr>
              <a:buFont typeface="Wingdings 3" pitchFamily="18" charset="2"/>
              <a:buChar char="}"/>
            </a:pPr>
            <a:r>
              <a:rPr lang="en-US" sz="2000" dirty="0"/>
              <a:t>Always picking PIM and the lowest DVFS states – minimum power</a:t>
            </a:r>
          </a:p>
          <a:p>
            <a:pPr marL="174621" indent="-174621">
              <a:spcAft>
                <a:spcPts val="600"/>
              </a:spcAft>
              <a:buClr>
                <a:schemeClr val="bg2"/>
              </a:buClr>
              <a:buFont typeface="Wingdings 3" pitchFamily="18" charset="2"/>
              <a:buChar char="}"/>
            </a:pPr>
            <a:endParaRPr lang="en-US" sz="2000" dirty="0"/>
          </a:p>
          <a:p>
            <a:pPr marL="174621" indent="-174621">
              <a:spcAft>
                <a:spcPts val="600"/>
              </a:spcAft>
              <a:buClr>
                <a:schemeClr val="bg2"/>
              </a:buClr>
              <a:buFont typeface="Wingdings 3" pitchFamily="18" charset="2"/>
              <a:buChar char="}"/>
            </a:pPr>
            <a:r>
              <a:rPr lang="en-US" sz="2000" dirty="0"/>
              <a:t>Even though we get significant power savings when running kernels on PIM, performance will be significantly lower for compute intensive kernels</a:t>
            </a:r>
          </a:p>
        </p:txBody>
      </p:sp>
      <p:sp>
        <p:nvSpPr>
          <p:cNvPr id="3" name="Footer Placeholder 2"/>
          <p:cNvSpPr>
            <a:spLocks noGrp="1"/>
          </p:cNvSpPr>
          <p:nvPr>
            <p:ph type="ftr" sz="quarter" idx="11"/>
          </p:nvPr>
        </p:nvSpPr>
        <p:spPr/>
        <p:txBody>
          <a:bodyPr/>
          <a:lstStyle/>
          <a:p>
            <a:r>
              <a:rPr lang="mr-IN"/>
              <a:t>ARCS-2017-Paper-28</a:t>
            </a:r>
            <a:endParaRPr lang="en-US"/>
          </a:p>
        </p:txBody>
      </p:sp>
      <p:sp>
        <p:nvSpPr>
          <p:cNvPr id="4" name="Slide Number Placeholder 3"/>
          <p:cNvSpPr>
            <a:spLocks noGrp="1"/>
          </p:cNvSpPr>
          <p:nvPr>
            <p:ph type="sldNum" sz="quarter" idx="12"/>
          </p:nvPr>
        </p:nvSpPr>
        <p:spPr/>
        <p:txBody>
          <a:bodyPr/>
          <a:lstStyle/>
          <a:p>
            <a:fld id="{E44F87EC-31AA-47B1-9367-6317F07403B3}" type="slidenum">
              <a:rPr lang="en-US" smtClean="0"/>
              <a:t>33</a:t>
            </a:fld>
            <a:endParaRPr lang="en-US"/>
          </a:p>
        </p:txBody>
      </p:sp>
      <p:pic>
        <p:nvPicPr>
          <p:cNvPr id="6" name="Picture 5"/>
          <p:cNvPicPr>
            <a:picLocks noChangeAspect="1"/>
          </p:cNvPicPr>
          <p:nvPr/>
        </p:nvPicPr>
        <p:blipFill>
          <a:blip r:embed="rId2"/>
          <a:stretch>
            <a:fillRect/>
          </a:stretch>
        </p:blipFill>
        <p:spPr>
          <a:xfrm>
            <a:off x="354969" y="1375672"/>
            <a:ext cx="9266723" cy="3261643"/>
          </a:xfrm>
          <a:prstGeom prst="rect">
            <a:avLst/>
          </a:prstGeom>
        </p:spPr>
      </p:pic>
    </p:spTree>
    <p:extLst>
      <p:ext uri="{BB962C8B-B14F-4D97-AF65-F5344CB8AC3E}">
        <p14:creationId xmlns:p14="http://schemas.microsoft.com/office/powerpoint/2010/main" val="1632931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degradation, Target = Minimum POWER</a:t>
            </a:r>
          </a:p>
        </p:txBody>
      </p:sp>
      <p:sp>
        <p:nvSpPr>
          <p:cNvPr id="3" name="Footer Placeholder 2"/>
          <p:cNvSpPr>
            <a:spLocks noGrp="1"/>
          </p:cNvSpPr>
          <p:nvPr>
            <p:ph type="ftr" sz="quarter" idx="11"/>
          </p:nvPr>
        </p:nvSpPr>
        <p:spPr/>
        <p:txBody>
          <a:bodyPr/>
          <a:lstStyle/>
          <a:p>
            <a:r>
              <a:rPr lang="mr-IN"/>
              <a:t>ARCS-2017-Paper-28</a:t>
            </a:r>
            <a:endParaRPr lang="en-US"/>
          </a:p>
        </p:txBody>
      </p:sp>
      <p:sp>
        <p:nvSpPr>
          <p:cNvPr id="4" name="Slide Number Placeholder 3"/>
          <p:cNvSpPr>
            <a:spLocks noGrp="1"/>
          </p:cNvSpPr>
          <p:nvPr>
            <p:ph type="sldNum" sz="quarter" idx="12"/>
          </p:nvPr>
        </p:nvSpPr>
        <p:spPr/>
        <p:txBody>
          <a:bodyPr/>
          <a:lstStyle/>
          <a:p>
            <a:fld id="{E44F87EC-31AA-47B1-9367-6317F07403B3}" type="slidenum">
              <a:rPr lang="en-US" smtClean="0"/>
              <a:t>34</a:t>
            </a:fld>
            <a:endParaRPr lang="en-US"/>
          </a:p>
        </p:txBody>
      </p:sp>
      <p:pic>
        <p:nvPicPr>
          <p:cNvPr id="5" name="Picture 4"/>
          <p:cNvPicPr>
            <a:picLocks noChangeAspect="1"/>
          </p:cNvPicPr>
          <p:nvPr/>
        </p:nvPicPr>
        <p:blipFill>
          <a:blip r:embed="rId2"/>
          <a:stretch>
            <a:fillRect/>
          </a:stretch>
        </p:blipFill>
        <p:spPr>
          <a:xfrm>
            <a:off x="208800" y="1631601"/>
            <a:ext cx="9333785" cy="4285859"/>
          </a:xfrm>
          <a:prstGeom prst="rect">
            <a:avLst/>
          </a:prstGeom>
        </p:spPr>
      </p:pic>
    </p:spTree>
    <p:extLst>
      <p:ext uri="{BB962C8B-B14F-4D97-AF65-F5344CB8AC3E}">
        <p14:creationId xmlns:p14="http://schemas.microsoft.com/office/powerpoint/2010/main" val="438620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58875" cy="1320800"/>
          </a:xfrm>
        </p:spPr>
        <p:txBody>
          <a:bodyPr/>
          <a:lstStyle/>
          <a:p>
            <a:r>
              <a:rPr lang="en-US" dirty="0"/>
              <a:t>Performance degradation, target=min. ed2</a:t>
            </a:r>
          </a:p>
        </p:txBody>
      </p:sp>
      <p:sp>
        <p:nvSpPr>
          <p:cNvPr id="3" name="Footer Placeholder 2"/>
          <p:cNvSpPr>
            <a:spLocks noGrp="1"/>
          </p:cNvSpPr>
          <p:nvPr>
            <p:ph type="ftr" sz="quarter" idx="11"/>
          </p:nvPr>
        </p:nvSpPr>
        <p:spPr/>
        <p:txBody>
          <a:bodyPr/>
          <a:lstStyle/>
          <a:p>
            <a:r>
              <a:rPr lang="mr-IN"/>
              <a:t>ARCS-2017-Paper-28</a:t>
            </a:r>
            <a:endParaRPr lang="en-US"/>
          </a:p>
        </p:txBody>
      </p:sp>
      <p:sp>
        <p:nvSpPr>
          <p:cNvPr id="4" name="Slide Number Placeholder 3"/>
          <p:cNvSpPr>
            <a:spLocks noGrp="1"/>
          </p:cNvSpPr>
          <p:nvPr>
            <p:ph type="sldNum" sz="quarter" idx="12"/>
          </p:nvPr>
        </p:nvSpPr>
        <p:spPr/>
        <p:txBody>
          <a:bodyPr/>
          <a:lstStyle/>
          <a:p>
            <a:fld id="{E44F87EC-31AA-47B1-9367-6317F07403B3}" type="slidenum">
              <a:rPr lang="en-US" smtClean="0"/>
              <a:t>35</a:t>
            </a:fld>
            <a:endParaRPr lang="en-US"/>
          </a:p>
        </p:txBody>
      </p:sp>
      <p:pic>
        <p:nvPicPr>
          <p:cNvPr id="5" name="Picture 4"/>
          <p:cNvPicPr>
            <a:picLocks noChangeAspect="1"/>
          </p:cNvPicPr>
          <p:nvPr/>
        </p:nvPicPr>
        <p:blipFill>
          <a:blip r:embed="rId2"/>
          <a:stretch>
            <a:fillRect/>
          </a:stretch>
        </p:blipFill>
        <p:spPr>
          <a:xfrm>
            <a:off x="280173" y="1711678"/>
            <a:ext cx="9376461" cy="3414056"/>
          </a:xfrm>
          <a:prstGeom prst="rect">
            <a:avLst/>
          </a:prstGeom>
        </p:spPr>
      </p:pic>
    </p:spTree>
    <p:extLst>
      <p:ext uri="{BB962C8B-B14F-4D97-AF65-F5344CB8AC3E}">
        <p14:creationId xmlns:p14="http://schemas.microsoft.com/office/powerpoint/2010/main" val="3126423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305149" y="2367906"/>
            <a:ext cx="5486876" cy="3981033"/>
          </a:xfrm>
          <a:prstGeom prst="rect">
            <a:avLst/>
          </a:prstGeom>
        </p:spPr>
      </p:pic>
      <p:sp>
        <p:nvSpPr>
          <p:cNvPr id="2" name="Title 1"/>
          <p:cNvSpPr>
            <a:spLocks noGrp="1"/>
          </p:cNvSpPr>
          <p:nvPr>
            <p:ph type="title"/>
          </p:nvPr>
        </p:nvSpPr>
        <p:spPr>
          <a:xfrm>
            <a:off x="464548" y="176082"/>
            <a:ext cx="9997440" cy="474345"/>
          </a:xfrm>
        </p:spPr>
        <p:txBody>
          <a:bodyPr>
            <a:normAutofit fontScale="90000"/>
          </a:bodyPr>
          <a:lstStyle/>
          <a:p>
            <a:r>
              <a:rPr lang="en-US" dirty="0"/>
              <a:t>Performance model BACKUP</a:t>
            </a:r>
          </a:p>
        </p:txBody>
      </p:sp>
      <p:sp>
        <p:nvSpPr>
          <p:cNvPr id="4" name="Content Placeholder 3"/>
          <p:cNvSpPr txBox="1">
            <a:spLocks/>
          </p:cNvSpPr>
          <p:nvPr/>
        </p:nvSpPr>
        <p:spPr>
          <a:xfrm>
            <a:off x="7059174" y="1252730"/>
            <a:ext cx="5001769" cy="5387565"/>
          </a:xfrm>
          <a:prstGeom prst="rect">
            <a:avLst/>
          </a:prstGeom>
        </p:spPr>
        <p:txBody>
          <a:bodyPr vert="horz" lIns="0" tIns="45720" rIns="0" bIns="45720" rtlCol="0">
            <a:noAutofit/>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a:t>How do we estimate performance at 164 CUs and 360 GB/s bandwidth?</a:t>
            </a:r>
          </a:p>
          <a:p>
            <a:r>
              <a:rPr lang="en-US" sz="2400"/>
              <a:t>Find 2 points which have the same compute/bandwidth ratio as the target HW</a:t>
            </a:r>
          </a:p>
          <a:p>
            <a:r>
              <a:rPr lang="en-US" sz="2400"/>
              <a:t>Find the slope on which these 2 points lie</a:t>
            </a:r>
          </a:p>
          <a:p>
            <a:r>
              <a:rPr lang="en-US" sz="2400"/>
              <a:t>Extrapolate (follow the slope) to target HW (60 CUs)</a:t>
            </a:r>
          </a:p>
          <a:p>
            <a:endParaRPr lang="en-US" sz="2400"/>
          </a:p>
          <a:p>
            <a:r>
              <a:rPr lang="en-US" sz="2400"/>
              <a:t>Assumption: Performance change across the same CU/BW ratio remains the same</a:t>
            </a:r>
            <a:endParaRPr lang="en-US" sz="2400" dirty="0"/>
          </a:p>
        </p:txBody>
      </p:sp>
      <p:sp>
        <p:nvSpPr>
          <p:cNvPr id="6" name="Oval 5"/>
          <p:cNvSpPr/>
          <p:nvPr/>
        </p:nvSpPr>
        <p:spPr>
          <a:xfrm>
            <a:off x="4547659" y="3591051"/>
            <a:ext cx="203200" cy="2032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Oval 6"/>
          <p:cNvSpPr/>
          <p:nvPr/>
        </p:nvSpPr>
        <p:spPr>
          <a:xfrm>
            <a:off x="2488566" y="5274066"/>
            <a:ext cx="169333" cy="16933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ight Arrow 7"/>
          <p:cNvSpPr/>
          <p:nvPr/>
        </p:nvSpPr>
        <p:spPr>
          <a:xfrm rot="19249268">
            <a:off x="2348344" y="4411887"/>
            <a:ext cx="2499064" cy="177404"/>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ight Arrow 8"/>
          <p:cNvSpPr/>
          <p:nvPr/>
        </p:nvSpPr>
        <p:spPr>
          <a:xfrm rot="19249268">
            <a:off x="1999485" y="3481043"/>
            <a:ext cx="5408547" cy="220025"/>
          </a:xfrm>
          <a:prstGeom prst="rightArrow">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737242" y="1674209"/>
            <a:ext cx="244484" cy="237403"/>
          </a:xfrm>
          <a:prstGeom prst="ellipse">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5130154" y="989263"/>
            <a:ext cx="1568365" cy="77758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60 CUs  360GB/s </a:t>
            </a:r>
          </a:p>
        </p:txBody>
      </p:sp>
      <p:sp>
        <p:nvSpPr>
          <p:cNvPr id="12" name="Rectangle 11"/>
          <p:cNvSpPr/>
          <p:nvPr/>
        </p:nvSpPr>
        <p:spPr>
          <a:xfrm>
            <a:off x="969599" y="4500589"/>
            <a:ext cx="1568365" cy="77758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20 CUs  120GB/s </a:t>
            </a:r>
          </a:p>
        </p:txBody>
      </p:sp>
      <p:sp>
        <p:nvSpPr>
          <p:cNvPr id="13" name="Rectangle 12"/>
          <p:cNvSpPr/>
          <p:nvPr/>
        </p:nvSpPr>
        <p:spPr>
          <a:xfrm>
            <a:off x="2979296" y="2822695"/>
            <a:ext cx="1568365" cy="77758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40 CUs  240GB/s </a:t>
            </a:r>
          </a:p>
        </p:txBody>
      </p:sp>
      <p:sp>
        <p:nvSpPr>
          <p:cNvPr id="14" name="Footer Placeholder 13"/>
          <p:cNvSpPr>
            <a:spLocks noGrp="1"/>
          </p:cNvSpPr>
          <p:nvPr>
            <p:ph type="ftr" sz="quarter" idx="11"/>
          </p:nvPr>
        </p:nvSpPr>
        <p:spPr/>
        <p:txBody>
          <a:bodyPr/>
          <a:lstStyle/>
          <a:p>
            <a:r>
              <a:rPr lang="mr-IN"/>
              <a:t>ARCS-2017-Paper-28</a:t>
            </a:r>
            <a:endParaRPr lang="en-US"/>
          </a:p>
        </p:txBody>
      </p:sp>
      <p:sp>
        <p:nvSpPr>
          <p:cNvPr id="15" name="Slide Number Placeholder 14"/>
          <p:cNvSpPr>
            <a:spLocks noGrp="1"/>
          </p:cNvSpPr>
          <p:nvPr>
            <p:ph type="sldNum" sz="quarter" idx="12"/>
          </p:nvPr>
        </p:nvSpPr>
        <p:spPr/>
        <p:txBody>
          <a:bodyPr/>
          <a:lstStyle/>
          <a:p>
            <a:fld id="{E44F87EC-31AA-47B1-9367-6317F07403B3}" type="slidenum">
              <a:rPr lang="en-US" smtClean="0"/>
              <a:t>36</a:t>
            </a:fld>
            <a:endParaRPr lang="en-US"/>
          </a:p>
        </p:txBody>
      </p:sp>
    </p:spTree>
    <p:extLst>
      <p:ext uri="{BB962C8B-B14F-4D97-AF65-F5344CB8AC3E}">
        <p14:creationId xmlns:p14="http://schemas.microsoft.com/office/powerpoint/2010/main" val="104129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766257" y="113433"/>
            <a:ext cx="5486876" cy="3974937"/>
          </a:xfrm>
          <a:prstGeom prst="rect">
            <a:avLst/>
          </a:prstGeom>
        </p:spPr>
      </p:pic>
      <p:sp>
        <p:nvSpPr>
          <p:cNvPr id="2" name="Title 1"/>
          <p:cNvSpPr>
            <a:spLocks noGrp="1"/>
          </p:cNvSpPr>
          <p:nvPr>
            <p:ph type="title"/>
          </p:nvPr>
        </p:nvSpPr>
        <p:spPr/>
        <p:txBody>
          <a:bodyPr>
            <a:normAutofit/>
          </a:bodyPr>
          <a:lstStyle/>
          <a:p>
            <a:r>
              <a:rPr lang="en-US" dirty="0"/>
              <a:t>GPU Performance SCALING</a:t>
            </a:r>
          </a:p>
        </p:txBody>
      </p:sp>
      <p:sp>
        <p:nvSpPr>
          <p:cNvPr id="10" name="Content Placeholder 2"/>
          <p:cNvSpPr>
            <a:spLocks noGrp="1"/>
          </p:cNvSpPr>
          <p:nvPr>
            <p:ph idx="1"/>
          </p:nvPr>
        </p:nvSpPr>
        <p:spPr>
          <a:xfrm>
            <a:off x="474831" y="4199886"/>
            <a:ext cx="9651303" cy="2345266"/>
          </a:xfrm>
        </p:spPr>
        <p:txBody>
          <a:bodyPr>
            <a:normAutofit/>
          </a:bodyPr>
          <a:lstStyle/>
          <a:p>
            <a:r>
              <a:rPr lang="en-US" dirty="0"/>
              <a:t>Gather performance &amp; power data at </a:t>
            </a:r>
            <a:r>
              <a:rPr lang="en-US" dirty="0">
                <a:solidFill>
                  <a:srgbClr val="FFC000"/>
                </a:solidFill>
              </a:rPr>
              <a:t>Base Hardware Configuration</a:t>
            </a:r>
          </a:p>
          <a:p>
            <a:r>
              <a:rPr lang="en-US" dirty="0"/>
              <a:t>Start from a </a:t>
            </a:r>
            <a:r>
              <a:rPr lang="en-US" dirty="0">
                <a:solidFill>
                  <a:srgbClr val="FFC000"/>
                </a:solidFill>
              </a:rPr>
              <a:t>Base Hardware Configuration </a:t>
            </a:r>
            <a:r>
              <a:rPr lang="en-US" dirty="0"/>
              <a:t>and predict performance for a </a:t>
            </a:r>
            <a:r>
              <a:rPr lang="en-US" dirty="0">
                <a:solidFill>
                  <a:schemeClr val="accent1">
                    <a:lumMod val="75000"/>
                  </a:schemeClr>
                </a:solidFill>
              </a:rPr>
              <a:t>Target Hardware Configuration</a:t>
            </a:r>
          </a:p>
          <a:p>
            <a:r>
              <a:rPr lang="en-US" dirty="0"/>
              <a:t>How does the kernel scale? Ask the ML model!</a:t>
            </a:r>
          </a:p>
          <a:p>
            <a:endParaRPr lang="en-US" dirty="0"/>
          </a:p>
          <a:p>
            <a:endParaRPr lang="en-US" dirty="0"/>
          </a:p>
          <a:p>
            <a:pPr lvl="1"/>
            <a:endParaRPr lang="en-US" dirty="0"/>
          </a:p>
          <a:p>
            <a:endParaRPr lang="en-US" dirty="0"/>
          </a:p>
        </p:txBody>
      </p:sp>
      <p:pic>
        <p:nvPicPr>
          <p:cNvPr id="8" name="Picture 7"/>
          <p:cNvPicPr>
            <a:picLocks noChangeAspect="1"/>
          </p:cNvPicPr>
          <p:nvPr/>
        </p:nvPicPr>
        <p:blipFill>
          <a:blip r:embed="rId4"/>
          <a:stretch>
            <a:fillRect/>
          </a:stretch>
        </p:blipFill>
        <p:spPr>
          <a:xfrm>
            <a:off x="4766257" y="154074"/>
            <a:ext cx="5486876" cy="3974937"/>
          </a:xfrm>
          <a:prstGeom prst="rect">
            <a:avLst/>
          </a:prstGeom>
        </p:spPr>
      </p:pic>
      <p:sp>
        <p:nvSpPr>
          <p:cNvPr id="4" name="Oval 3"/>
          <p:cNvSpPr/>
          <p:nvPr/>
        </p:nvSpPr>
        <p:spPr>
          <a:xfrm>
            <a:off x="9012831" y="1280320"/>
            <a:ext cx="203200" cy="2032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Oval 2"/>
          <p:cNvSpPr/>
          <p:nvPr/>
        </p:nvSpPr>
        <p:spPr>
          <a:xfrm>
            <a:off x="6953738" y="2963334"/>
            <a:ext cx="169333" cy="16933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ight Arrow 4"/>
          <p:cNvSpPr/>
          <p:nvPr/>
        </p:nvSpPr>
        <p:spPr>
          <a:xfrm rot="19249268">
            <a:off x="6813517" y="2101154"/>
            <a:ext cx="2499064" cy="177404"/>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Footer Placeholder 5"/>
          <p:cNvSpPr>
            <a:spLocks noGrp="1"/>
          </p:cNvSpPr>
          <p:nvPr>
            <p:ph type="ftr" sz="quarter" idx="11"/>
          </p:nvPr>
        </p:nvSpPr>
        <p:spPr/>
        <p:txBody>
          <a:bodyPr/>
          <a:lstStyle/>
          <a:p>
            <a:r>
              <a:rPr lang="mr-IN"/>
              <a:t>ARCS-2017-Paper-28</a:t>
            </a:r>
            <a:endParaRPr lang="en-US"/>
          </a:p>
        </p:txBody>
      </p:sp>
      <p:sp>
        <p:nvSpPr>
          <p:cNvPr id="7" name="Slide Number Placeholder 6"/>
          <p:cNvSpPr>
            <a:spLocks noGrp="1"/>
          </p:cNvSpPr>
          <p:nvPr>
            <p:ph type="sldNum" sz="quarter" idx="12"/>
          </p:nvPr>
        </p:nvSpPr>
        <p:spPr/>
        <p:txBody>
          <a:bodyPr/>
          <a:lstStyle/>
          <a:p>
            <a:fld id="{E44F87EC-31AA-47B1-9367-6317F07403B3}" type="slidenum">
              <a:rPr lang="en-US" smtClean="0"/>
              <a:t>37</a:t>
            </a:fld>
            <a:endParaRPr lang="en-US"/>
          </a:p>
        </p:txBody>
      </p:sp>
    </p:spTree>
    <p:extLst>
      <p:ext uri="{BB962C8B-B14F-4D97-AF65-F5344CB8AC3E}">
        <p14:creationId xmlns:p14="http://schemas.microsoft.com/office/powerpoint/2010/main" val="114186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Intensity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6110" y="2081349"/>
            <a:ext cx="7768044" cy="3884022"/>
          </a:xfrm>
        </p:spPr>
      </p:pic>
      <p:sp>
        <p:nvSpPr>
          <p:cNvPr id="3" name="Footer Placeholder 2"/>
          <p:cNvSpPr>
            <a:spLocks noGrp="1"/>
          </p:cNvSpPr>
          <p:nvPr>
            <p:ph type="ftr" sz="quarter" idx="11"/>
          </p:nvPr>
        </p:nvSpPr>
        <p:spPr/>
        <p:txBody>
          <a:bodyPr/>
          <a:lstStyle/>
          <a:p>
            <a:r>
              <a:rPr lang="mr-IN"/>
              <a:t>ARCS-2017-Paper-28</a:t>
            </a:r>
            <a:endParaRPr lang="en-US"/>
          </a:p>
        </p:txBody>
      </p:sp>
      <p:sp>
        <p:nvSpPr>
          <p:cNvPr id="5" name="Slide Number Placeholder 4"/>
          <p:cNvSpPr>
            <a:spLocks noGrp="1"/>
          </p:cNvSpPr>
          <p:nvPr>
            <p:ph type="sldNum" sz="quarter" idx="12"/>
          </p:nvPr>
        </p:nvSpPr>
        <p:spPr/>
        <p:txBody>
          <a:bodyPr/>
          <a:lstStyle/>
          <a:p>
            <a:fld id="{E44F87EC-31AA-47B1-9367-6317F07403B3}" type="slidenum">
              <a:rPr lang="en-US" smtClean="0"/>
              <a:t>38</a:t>
            </a:fld>
            <a:endParaRPr lang="en-US"/>
          </a:p>
        </p:txBody>
      </p:sp>
    </p:spTree>
    <p:extLst>
      <p:ext uri="{BB962C8B-B14F-4D97-AF65-F5344CB8AC3E}">
        <p14:creationId xmlns:p14="http://schemas.microsoft.com/office/powerpoint/2010/main" val="256554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Introduction</a:t>
            </a:r>
          </a:p>
        </p:txBody>
      </p:sp>
      <p:sp>
        <p:nvSpPr>
          <p:cNvPr id="3" name="Content Placeholder 2"/>
          <p:cNvSpPr>
            <a:spLocks noGrp="1"/>
          </p:cNvSpPr>
          <p:nvPr>
            <p:ph idx="1"/>
          </p:nvPr>
        </p:nvSpPr>
        <p:spPr>
          <a:xfrm>
            <a:off x="838200" y="1378438"/>
            <a:ext cx="10515600" cy="5058937"/>
          </a:xfrm>
        </p:spPr>
        <p:txBody>
          <a:bodyPr>
            <a:noAutofit/>
          </a:bodyPr>
          <a:lstStyle/>
          <a:p>
            <a:r>
              <a:rPr lang="en-US" sz="1600" dirty="0">
                <a:solidFill>
                  <a:srgbClr val="0000CC"/>
                </a:solidFill>
                <a:latin typeface="+mj-lt"/>
              </a:rPr>
              <a:t>PIMs</a:t>
            </a:r>
            <a:r>
              <a:rPr lang="en-US" sz="1600" dirty="0">
                <a:latin typeface="+mj-lt"/>
              </a:rPr>
              <a:t> can be implemented using a </a:t>
            </a:r>
            <a:r>
              <a:rPr lang="en-US" sz="1600" dirty="0">
                <a:solidFill>
                  <a:srgbClr val="0000CC"/>
                </a:solidFill>
                <a:latin typeface="+mj-lt"/>
              </a:rPr>
              <a:t>low leakage processes</a:t>
            </a:r>
          </a:p>
          <a:p>
            <a:pPr lvl="1"/>
            <a:r>
              <a:rPr lang="en-US" sz="1600" dirty="0">
                <a:latin typeface="+mj-lt"/>
              </a:rPr>
              <a:t>No need for high performance (high frequency) as the performance improvement would be compensated by exploiting high in-stack bandwidth</a:t>
            </a:r>
          </a:p>
          <a:p>
            <a:r>
              <a:rPr lang="en-US" sz="1600" dirty="0">
                <a:solidFill>
                  <a:srgbClr val="0000CC"/>
                </a:solidFill>
                <a:latin typeface="+mj-lt"/>
              </a:rPr>
              <a:t>What type of architecture to use for PIMs?</a:t>
            </a:r>
          </a:p>
          <a:p>
            <a:r>
              <a:rPr lang="en-US" sz="1600" dirty="0">
                <a:latin typeface="+mj-lt"/>
              </a:rPr>
              <a:t>Previously (ARCS-2015) we evaluated 16 ARM cores per stack. Here we evaluate GPUs as PIMs</a:t>
            </a:r>
          </a:p>
          <a:p>
            <a:r>
              <a:rPr lang="en-US" sz="1600" dirty="0">
                <a:solidFill>
                  <a:srgbClr val="0000CC"/>
                </a:solidFill>
                <a:latin typeface="+mj-lt"/>
              </a:rPr>
              <a:t>GPUs as PIM</a:t>
            </a:r>
          </a:p>
          <a:p>
            <a:pPr lvl="1"/>
            <a:r>
              <a:rPr lang="en-US" sz="1600" dirty="0">
                <a:latin typeface="+mj-lt"/>
              </a:rPr>
              <a:t>Energy efficient, high compute and memory throughput, mature programming models, uniform power dissipation</a:t>
            </a:r>
          </a:p>
          <a:p>
            <a:r>
              <a:rPr lang="en-US" sz="1600" dirty="0">
                <a:latin typeface="+mj-lt"/>
              </a:rPr>
              <a:t>PIMs target </a:t>
            </a:r>
            <a:r>
              <a:rPr lang="en-US" sz="1600" dirty="0">
                <a:solidFill>
                  <a:srgbClr val="0000CC"/>
                </a:solidFill>
                <a:latin typeface="+mj-lt"/>
              </a:rPr>
              <a:t>memory intensive </a:t>
            </a:r>
            <a:r>
              <a:rPr lang="en-US" sz="1600" dirty="0">
                <a:latin typeface="+mj-lt"/>
              </a:rPr>
              <a:t>applications</a:t>
            </a:r>
          </a:p>
          <a:p>
            <a:pPr lvl="1"/>
            <a:r>
              <a:rPr lang="en-US" sz="1600" dirty="0">
                <a:latin typeface="+mj-lt"/>
              </a:rPr>
              <a:t>Locality based computing</a:t>
            </a:r>
          </a:p>
          <a:p>
            <a:pPr lvl="1"/>
            <a:r>
              <a:rPr lang="en-US" sz="1600" dirty="0">
                <a:solidFill>
                  <a:srgbClr val="0000CC"/>
                </a:solidFill>
                <a:latin typeface="+mj-lt"/>
              </a:rPr>
              <a:t>Bandwidth constrained applications</a:t>
            </a:r>
          </a:p>
          <a:p>
            <a:pPr lvl="1"/>
            <a:r>
              <a:rPr lang="en-US" sz="1600" dirty="0">
                <a:solidFill>
                  <a:srgbClr val="0000CC"/>
                </a:solidFill>
                <a:latin typeface="+mj-lt"/>
              </a:rPr>
              <a:t>Performance gain from high bandwidth </a:t>
            </a:r>
            <a:r>
              <a:rPr lang="en-US" sz="1600" dirty="0">
                <a:latin typeface="+mj-lt"/>
              </a:rPr>
              <a:t>and data locality</a:t>
            </a:r>
          </a:p>
          <a:p>
            <a:r>
              <a:rPr lang="en-US" sz="1600" dirty="0">
                <a:latin typeface="+mj-lt"/>
              </a:rPr>
              <a:t>Less compute intensive than the host APU</a:t>
            </a:r>
          </a:p>
          <a:p>
            <a:pPr lvl="1"/>
            <a:r>
              <a:rPr lang="en-US" sz="1600" dirty="0">
                <a:latin typeface="+mj-lt"/>
              </a:rPr>
              <a:t>No need for high CU count and high engine frequency</a:t>
            </a:r>
          </a:p>
          <a:p>
            <a:pPr lvl="1"/>
            <a:r>
              <a:rPr lang="en-US" sz="1600" dirty="0">
                <a:latin typeface="+mj-lt"/>
              </a:rPr>
              <a:t>More </a:t>
            </a:r>
            <a:r>
              <a:rPr lang="en-US" sz="1600" dirty="0">
                <a:solidFill>
                  <a:srgbClr val="0000CC"/>
                </a:solidFill>
                <a:latin typeface="+mj-lt"/>
              </a:rPr>
              <a:t>energy efficient</a:t>
            </a:r>
            <a:r>
              <a:rPr lang="en-US" sz="1600" dirty="0">
                <a:latin typeface="+mj-lt"/>
              </a:rPr>
              <a:t> than host</a:t>
            </a:r>
          </a:p>
          <a:p>
            <a:pPr marL="0" indent="0">
              <a:buNone/>
            </a:pPr>
            <a:r>
              <a:rPr lang="en-US" sz="1600" dirty="0">
                <a:solidFill>
                  <a:srgbClr val="C00000"/>
                </a:solidFill>
                <a:latin typeface="+mj-lt"/>
              </a:rPr>
              <a:t>In this work we evaluate optimal choice between PIMs and Host APUs-- for application kernels</a:t>
            </a:r>
          </a:p>
          <a:p>
            <a:pPr lvl="1"/>
            <a:endParaRPr lang="en-US" sz="1600" dirty="0">
              <a:latin typeface="+mj-lt"/>
            </a:endParaRPr>
          </a:p>
        </p:txBody>
      </p:sp>
      <p:sp>
        <p:nvSpPr>
          <p:cNvPr id="4" name="Footer Placeholder 3"/>
          <p:cNvSpPr>
            <a:spLocks noGrp="1"/>
          </p:cNvSpPr>
          <p:nvPr>
            <p:ph type="ftr" sz="quarter" idx="11"/>
          </p:nvPr>
        </p:nvSpPr>
        <p:spPr/>
        <p:txBody>
          <a:bodyPr/>
          <a:lstStyle/>
          <a:p>
            <a:r>
              <a:rPr lang="mr-IN"/>
              <a:t>ARCS-2017-Paper-28</a:t>
            </a:r>
            <a:endParaRPr lang="en-US"/>
          </a:p>
        </p:txBody>
      </p:sp>
      <p:sp>
        <p:nvSpPr>
          <p:cNvPr id="5" name="Slide Number Placeholder 4"/>
          <p:cNvSpPr>
            <a:spLocks noGrp="1"/>
          </p:cNvSpPr>
          <p:nvPr>
            <p:ph type="sldNum" sz="quarter" idx="12"/>
          </p:nvPr>
        </p:nvSpPr>
        <p:spPr/>
        <p:txBody>
          <a:bodyPr/>
          <a:lstStyle/>
          <a:p>
            <a:fld id="{E44F87EC-31AA-47B1-9367-6317F07403B3}" type="slidenum">
              <a:rPr lang="en-US" smtClean="0"/>
              <a:t>4</a:t>
            </a:fld>
            <a:endParaRPr lang="en-US"/>
          </a:p>
        </p:txBody>
      </p:sp>
    </p:spTree>
    <p:extLst>
      <p:ext uri="{BB962C8B-B14F-4D97-AF65-F5344CB8AC3E}">
        <p14:creationId xmlns:p14="http://schemas.microsoft.com/office/powerpoint/2010/main" val="226077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868660" y="1887437"/>
            <a:ext cx="4224894" cy="3712786"/>
          </a:xfrm>
          <a:prstGeom prst="rect">
            <a:avLst/>
          </a:prstGeom>
        </p:spPr>
      </p:pic>
      <p:sp>
        <p:nvSpPr>
          <p:cNvPr id="2" name="Title 1"/>
          <p:cNvSpPr>
            <a:spLocks noGrp="1"/>
          </p:cNvSpPr>
          <p:nvPr>
            <p:ph type="title"/>
          </p:nvPr>
        </p:nvSpPr>
        <p:spPr>
          <a:xfrm>
            <a:off x="838200" y="365130"/>
            <a:ext cx="10515600" cy="1105892"/>
          </a:xfrm>
        </p:spPr>
        <p:txBody>
          <a:bodyPr>
            <a:normAutofit/>
          </a:bodyPr>
          <a:lstStyle/>
          <a:p>
            <a:pPr algn="ctr"/>
            <a:r>
              <a:rPr lang="en-US" sz="3200" dirty="0"/>
              <a:t>Motivation</a:t>
            </a:r>
          </a:p>
        </p:txBody>
      </p:sp>
      <p:sp>
        <p:nvSpPr>
          <p:cNvPr id="3" name="Content Placeholder 2"/>
          <p:cNvSpPr>
            <a:spLocks noGrp="1"/>
          </p:cNvSpPr>
          <p:nvPr>
            <p:ph idx="1"/>
          </p:nvPr>
        </p:nvSpPr>
        <p:spPr>
          <a:xfrm>
            <a:off x="838200" y="1670177"/>
            <a:ext cx="5324856" cy="1914271"/>
          </a:xfrm>
        </p:spPr>
        <p:txBody>
          <a:bodyPr>
            <a:normAutofit/>
          </a:bodyPr>
          <a:lstStyle/>
          <a:p>
            <a:r>
              <a:rPr lang="en-US" sz="1800" dirty="0">
                <a:latin typeface="+mj-lt"/>
              </a:rPr>
              <a:t>Different power and performance  characteristics for PIM and host</a:t>
            </a:r>
          </a:p>
          <a:p>
            <a:r>
              <a:rPr lang="en-US" sz="1800" dirty="0">
                <a:latin typeface="+mj-lt"/>
              </a:rPr>
              <a:t>PIM can compensate for low frequency by exploiting high memory bandwidth</a:t>
            </a:r>
          </a:p>
          <a:p>
            <a:r>
              <a:rPr lang="en-US" sz="1800" dirty="0">
                <a:latin typeface="+mj-lt"/>
              </a:rPr>
              <a:t>Host can run at high frequencies, maximizing performance for compute intensive applications</a:t>
            </a:r>
          </a:p>
        </p:txBody>
      </p:sp>
      <p:sp>
        <p:nvSpPr>
          <p:cNvPr id="11" name="Down Arrow Callout 10"/>
          <p:cNvSpPr/>
          <p:nvPr/>
        </p:nvSpPr>
        <p:spPr>
          <a:xfrm>
            <a:off x="7378558" y="2439252"/>
            <a:ext cx="1375891" cy="1451737"/>
          </a:xfrm>
          <a:prstGeom prst="downArrow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a:t>Host has higher leakage</a:t>
            </a:r>
          </a:p>
        </p:txBody>
      </p:sp>
      <p:sp>
        <p:nvSpPr>
          <p:cNvPr id="12" name="Up Arrow Callout 11"/>
          <p:cNvSpPr/>
          <p:nvPr/>
        </p:nvSpPr>
        <p:spPr>
          <a:xfrm>
            <a:off x="9943038" y="2773799"/>
            <a:ext cx="1436916" cy="2443773"/>
          </a:xfrm>
          <a:prstGeom prst="upArrowCallout">
            <a:avLst>
              <a:gd name="adj1" fmla="val 13636"/>
              <a:gd name="adj2" fmla="val 25000"/>
              <a:gd name="adj3" fmla="val 14773"/>
              <a:gd name="adj4" fmla="val 46243"/>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a:t>PIM consumes more power at higher frequencies</a:t>
            </a:r>
          </a:p>
        </p:txBody>
      </p:sp>
      <p:sp>
        <p:nvSpPr>
          <p:cNvPr id="4" name="TextBox 3"/>
          <p:cNvSpPr txBox="1"/>
          <p:nvPr/>
        </p:nvSpPr>
        <p:spPr>
          <a:xfrm>
            <a:off x="7884336" y="1339433"/>
            <a:ext cx="2193543" cy="369332"/>
          </a:xfrm>
          <a:prstGeom prst="rect">
            <a:avLst/>
          </a:prstGeom>
          <a:noFill/>
        </p:spPr>
        <p:txBody>
          <a:bodyPr wrap="square" rtlCol="0">
            <a:spAutoFit/>
          </a:bodyPr>
          <a:lstStyle/>
          <a:p>
            <a:pPr algn="ctr">
              <a:spcAft>
                <a:spcPts val="600"/>
              </a:spcAft>
              <a:buClr>
                <a:schemeClr val="bg2"/>
              </a:buClr>
            </a:pPr>
            <a:r>
              <a:rPr lang="en-US" dirty="0">
                <a:latin typeface="+mj-lt"/>
              </a:rPr>
              <a:t>Cartoon Example</a:t>
            </a:r>
          </a:p>
        </p:txBody>
      </p:sp>
      <p:sp>
        <p:nvSpPr>
          <p:cNvPr id="5" name="Footer Placeholder 4"/>
          <p:cNvSpPr>
            <a:spLocks noGrp="1"/>
          </p:cNvSpPr>
          <p:nvPr>
            <p:ph type="ftr" sz="quarter" idx="11"/>
          </p:nvPr>
        </p:nvSpPr>
        <p:spPr/>
        <p:txBody>
          <a:bodyPr/>
          <a:lstStyle/>
          <a:p>
            <a:r>
              <a:rPr lang="mr-IN"/>
              <a:t>ARCS-2017-Paper-28</a:t>
            </a:r>
            <a:endParaRPr lang="en-US"/>
          </a:p>
        </p:txBody>
      </p:sp>
      <p:sp>
        <p:nvSpPr>
          <p:cNvPr id="6" name="Slide Number Placeholder 5"/>
          <p:cNvSpPr>
            <a:spLocks noGrp="1"/>
          </p:cNvSpPr>
          <p:nvPr>
            <p:ph type="sldNum" sz="quarter" idx="12"/>
          </p:nvPr>
        </p:nvSpPr>
        <p:spPr/>
        <p:txBody>
          <a:bodyPr/>
          <a:lstStyle/>
          <a:p>
            <a:fld id="{E44F87EC-31AA-47B1-9367-6317F07403B3}" type="slidenum">
              <a:rPr lang="en-US" smtClean="0"/>
              <a:t>5</a:t>
            </a:fld>
            <a:endParaRPr lang="en-US"/>
          </a:p>
        </p:txBody>
      </p:sp>
    </p:spTree>
    <p:extLst>
      <p:ext uri="{BB962C8B-B14F-4D97-AF65-F5344CB8AC3E}">
        <p14:creationId xmlns:p14="http://schemas.microsoft.com/office/powerpoint/2010/main" val="377724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1076298"/>
          </a:xfrm>
        </p:spPr>
        <p:txBody>
          <a:bodyPr>
            <a:normAutofit/>
          </a:bodyPr>
          <a:lstStyle/>
          <a:p>
            <a:pPr algn="ctr"/>
            <a:r>
              <a:rPr lang="en-US" sz="3200" dirty="0"/>
              <a:t>DVFS optimization - example</a:t>
            </a:r>
          </a:p>
        </p:txBody>
      </p:sp>
      <p:sp>
        <p:nvSpPr>
          <p:cNvPr id="3" name="Content Placeholder 2"/>
          <p:cNvSpPr>
            <a:spLocks noGrp="1"/>
          </p:cNvSpPr>
          <p:nvPr>
            <p:ph idx="1"/>
          </p:nvPr>
        </p:nvSpPr>
        <p:spPr>
          <a:xfrm>
            <a:off x="741346" y="1133568"/>
            <a:ext cx="9719390" cy="778694"/>
          </a:xfrm>
        </p:spPr>
        <p:txBody>
          <a:bodyPr>
            <a:normAutofit/>
          </a:bodyPr>
          <a:lstStyle/>
          <a:p>
            <a:r>
              <a:rPr lang="en-US" sz="1800" dirty="0">
                <a:latin typeface="+mj-lt"/>
              </a:rPr>
              <a:t>Optimizing for maximum performance, minimum power and minimum ED</a:t>
            </a:r>
            <a:r>
              <a:rPr lang="en-US" sz="1800" baseline="30000" dirty="0">
                <a:latin typeface="+mj-lt"/>
              </a:rPr>
              <a:t>2</a:t>
            </a:r>
          </a:p>
          <a:p>
            <a:r>
              <a:rPr lang="en-US" sz="1800" dirty="0">
                <a:latin typeface="+mj-lt"/>
              </a:rPr>
              <a:t>An Example: </a:t>
            </a:r>
            <a:r>
              <a:rPr lang="en-US" sz="1800" dirty="0" err="1">
                <a:solidFill>
                  <a:srgbClr val="0000CC"/>
                </a:solidFill>
                <a:latin typeface="+mj-lt"/>
              </a:rPr>
              <a:t>miniFE</a:t>
            </a:r>
            <a:endParaRPr lang="en-US" sz="1800" dirty="0">
              <a:solidFill>
                <a:srgbClr val="0000CC"/>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458519965"/>
              </p:ext>
            </p:extLst>
          </p:nvPr>
        </p:nvGraphicFramePr>
        <p:xfrm>
          <a:off x="3389426" y="1642669"/>
          <a:ext cx="3370931" cy="1128690"/>
        </p:xfrm>
        <a:graphic>
          <a:graphicData uri="http://schemas.openxmlformats.org/drawingml/2006/table">
            <a:tbl>
              <a:tblPr>
                <a:tableStyleId>{5C22544A-7EE6-4342-B048-85BDC9FD1C3A}</a:tableStyleId>
              </a:tblPr>
              <a:tblGrid>
                <a:gridCol w="781665">
                  <a:extLst>
                    <a:ext uri="{9D8B030D-6E8A-4147-A177-3AD203B41FA5}">
                      <a16:colId xmlns:a16="http://schemas.microsoft.com/office/drawing/2014/main" val="20000"/>
                    </a:ext>
                  </a:extLst>
                </a:gridCol>
                <a:gridCol w="781665">
                  <a:extLst>
                    <a:ext uri="{9D8B030D-6E8A-4147-A177-3AD203B41FA5}">
                      <a16:colId xmlns:a16="http://schemas.microsoft.com/office/drawing/2014/main" val="20001"/>
                    </a:ext>
                  </a:extLst>
                </a:gridCol>
                <a:gridCol w="1025936">
                  <a:extLst>
                    <a:ext uri="{9D8B030D-6E8A-4147-A177-3AD203B41FA5}">
                      <a16:colId xmlns:a16="http://schemas.microsoft.com/office/drawing/2014/main" val="20002"/>
                    </a:ext>
                  </a:extLst>
                </a:gridCol>
                <a:gridCol w="781665">
                  <a:extLst>
                    <a:ext uri="{9D8B030D-6E8A-4147-A177-3AD203B41FA5}">
                      <a16:colId xmlns:a16="http://schemas.microsoft.com/office/drawing/2014/main" val="20003"/>
                    </a:ext>
                  </a:extLst>
                </a:gridCol>
              </a:tblGrid>
              <a:tr h="376230">
                <a:tc>
                  <a:txBody>
                    <a:bodyPr/>
                    <a:lstStyle/>
                    <a:p>
                      <a:pPr algn="ctr" fontAlgn="b"/>
                      <a:r>
                        <a:rPr lang="en-US" sz="1500" b="1" u="none" strike="noStrike" dirty="0">
                          <a:effectLst/>
                        </a:rPr>
                        <a:t> </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dotprod</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matvec</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err="1">
                          <a:effectLst/>
                        </a:rPr>
                        <a:t>waxby</a:t>
                      </a:r>
                      <a:endParaRPr lang="en-US"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76230">
                <a:tc>
                  <a:txBody>
                    <a:bodyPr/>
                    <a:lstStyle/>
                    <a:p>
                      <a:pPr algn="ctr" fontAlgn="b"/>
                      <a:r>
                        <a:rPr lang="en-US" sz="1500" b="1" u="none" strike="noStrike">
                          <a:effectLst/>
                        </a:rPr>
                        <a:t>HOST</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 </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1GHz</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1GHz</a:t>
                      </a:r>
                      <a:endParaRPr lang="en-US"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76230">
                <a:tc>
                  <a:txBody>
                    <a:bodyPr/>
                    <a:lstStyle/>
                    <a:p>
                      <a:pPr algn="ctr" fontAlgn="b"/>
                      <a:r>
                        <a:rPr lang="en-US" sz="1500" b="1" u="none" strike="noStrike">
                          <a:effectLst/>
                        </a:rPr>
                        <a:t>PIM</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600MHz</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 </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 </a:t>
                      </a:r>
                      <a:endParaRPr lang="en-US"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73726319"/>
              </p:ext>
            </p:extLst>
          </p:nvPr>
        </p:nvGraphicFramePr>
        <p:xfrm>
          <a:off x="7917965" y="1626717"/>
          <a:ext cx="3256375" cy="1157987"/>
        </p:xfrm>
        <a:graphic>
          <a:graphicData uri="http://schemas.openxmlformats.org/drawingml/2006/table">
            <a:tbl>
              <a:tblPr>
                <a:tableStyleId>{5C22544A-7EE6-4342-B048-85BDC9FD1C3A}</a:tableStyleId>
              </a:tblPr>
              <a:tblGrid>
                <a:gridCol w="800069">
                  <a:extLst>
                    <a:ext uri="{9D8B030D-6E8A-4147-A177-3AD203B41FA5}">
                      <a16:colId xmlns:a16="http://schemas.microsoft.com/office/drawing/2014/main" val="20000"/>
                    </a:ext>
                  </a:extLst>
                </a:gridCol>
                <a:gridCol w="800069">
                  <a:extLst>
                    <a:ext uri="{9D8B030D-6E8A-4147-A177-3AD203B41FA5}">
                      <a16:colId xmlns:a16="http://schemas.microsoft.com/office/drawing/2014/main" val="20001"/>
                    </a:ext>
                  </a:extLst>
                </a:gridCol>
                <a:gridCol w="800069">
                  <a:extLst>
                    <a:ext uri="{9D8B030D-6E8A-4147-A177-3AD203B41FA5}">
                      <a16:colId xmlns:a16="http://schemas.microsoft.com/office/drawing/2014/main" val="20002"/>
                    </a:ext>
                  </a:extLst>
                </a:gridCol>
                <a:gridCol w="856168">
                  <a:extLst>
                    <a:ext uri="{9D8B030D-6E8A-4147-A177-3AD203B41FA5}">
                      <a16:colId xmlns:a16="http://schemas.microsoft.com/office/drawing/2014/main" val="20003"/>
                    </a:ext>
                  </a:extLst>
                </a:gridCol>
              </a:tblGrid>
              <a:tr h="456565">
                <a:tc>
                  <a:txBody>
                    <a:bodyPr/>
                    <a:lstStyle/>
                    <a:p>
                      <a:pPr algn="ctr" fontAlgn="b"/>
                      <a:r>
                        <a:rPr lang="en-US" sz="1500" b="1" u="none" strike="noStrike" dirty="0">
                          <a:effectLst/>
                        </a:rPr>
                        <a:t> </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dotprod</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err="1">
                          <a:effectLst/>
                        </a:rPr>
                        <a:t>matvec</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waxby</a:t>
                      </a:r>
                      <a:endParaRPr lang="en-US" sz="15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50711">
                <a:tc>
                  <a:txBody>
                    <a:bodyPr/>
                    <a:lstStyle/>
                    <a:p>
                      <a:pPr algn="ctr" fontAlgn="b"/>
                      <a:r>
                        <a:rPr lang="en-US" sz="1500" b="1" u="none" strike="noStrike">
                          <a:effectLst/>
                        </a:rPr>
                        <a:t>HOST</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 </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 </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 </a:t>
                      </a:r>
                      <a:endParaRPr lang="en-US"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50711">
                <a:tc>
                  <a:txBody>
                    <a:bodyPr/>
                    <a:lstStyle/>
                    <a:p>
                      <a:pPr algn="ctr" fontAlgn="b"/>
                      <a:r>
                        <a:rPr lang="en-US" sz="1500" b="1" u="none" strike="noStrike">
                          <a:effectLst/>
                        </a:rPr>
                        <a:t>PIM</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400MHz</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400MHz</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400MHz</a:t>
                      </a:r>
                      <a:endParaRPr lang="en-US"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56554703"/>
              </p:ext>
            </p:extLst>
          </p:nvPr>
        </p:nvGraphicFramePr>
        <p:xfrm>
          <a:off x="8118456" y="3186622"/>
          <a:ext cx="2978228" cy="1019397"/>
        </p:xfrm>
        <a:graphic>
          <a:graphicData uri="http://schemas.openxmlformats.org/drawingml/2006/table">
            <a:tbl>
              <a:tblPr>
                <a:tableStyleId>{5C22544A-7EE6-4342-B048-85BDC9FD1C3A}</a:tableStyleId>
              </a:tblPr>
              <a:tblGrid>
                <a:gridCol w="744557">
                  <a:extLst>
                    <a:ext uri="{9D8B030D-6E8A-4147-A177-3AD203B41FA5}">
                      <a16:colId xmlns:a16="http://schemas.microsoft.com/office/drawing/2014/main" val="20000"/>
                    </a:ext>
                  </a:extLst>
                </a:gridCol>
                <a:gridCol w="744557">
                  <a:extLst>
                    <a:ext uri="{9D8B030D-6E8A-4147-A177-3AD203B41FA5}">
                      <a16:colId xmlns:a16="http://schemas.microsoft.com/office/drawing/2014/main" val="20001"/>
                    </a:ext>
                  </a:extLst>
                </a:gridCol>
                <a:gridCol w="744557">
                  <a:extLst>
                    <a:ext uri="{9D8B030D-6E8A-4147-A177-3AD203B41FA5}">
                      <a16:colId xmlns:a16="http://schemas.microsoft.com/office/drawing/2014/main" val="20002"/>
                    </a:ext>
                  </a:extLst>
                </a:gridCol>
                <a:gridCol w="744557">
                  <a:extLst>
                    <a:ext uri="{9D8B030D-6E8A-4147-A177-3AD203B41FA5}">
                      <a16:colId xmlns:a16="http://schemas.microsoft.com/office/drawing/2014/main" val="20003"/>
                    </a:ext>
                  </a:extLst>
                </a:gridCol>
              </a:tblGrid>
              <a:tr h="339799">
                <a:tc>
                  <a:txBody>
                    <a:bodyPr/>
                    <a:lstStyle/>
                    <a:p>
                      <a:pPr algn="l" fontAlgn="b"/>
                      <a:r>
                        <a:rPr lang="en-US" sz="1500" b="1" u="none" strike="noStrike" dirty="0">
                          <a:effectLst/>
                        </a:rPr>
                        <a:t> </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500" b="1" u="none" strike="noStrike">
                          <a:effectLst/>
                        </a:rPr>
                        <a:t>dotprod</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500" b="1" u="none" strike="noStrike">
                          <a:effectLst/>
                        </a:rPr>
                        <a:t>matvec</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500" b="1" u="none" strike="noStrike">
                          <a:effectLst/>
                        </a:rPr>
                        <a:t>waxby</a:t>
                      </a:r>
                      <a:endParaRPr lang="en-US" sz="15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39799">
                <a:tc>
                  <a:txBody>
                    <a:bodyPr/>
                    <a:lstStyle/>
                    <a:p>
                      <a:pPr algn="l" fontAlgn="b"/>
                      <a:r>
                        <a:rPr lang="en-US" sz="1500" b="1" u="none" strike="noStrike">
                          <a:effectLst/>
                        </a:rPr>
                        <a:t>HOST</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500" b="1" u="none" strike="noStrike" dirty="0">
                          <a:effectLst/>
                        </a:rPr>
                        <a:t> </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500" b="1" u="none" strike="noStrike">
                          <a:effectLst/>
                        </a:rPr>
                        <a:t> </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500" b="1" u="none" strike="noStrike" dirty="0">
                          <a:effectLst/>
                        </a:rPr>
                        <a:t> </a:t>
                      </a:r>
                      <a:endParaRPr lang="en-US"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39799">
                <a:tc>
                  <a:txBody>
                    <a:bodyPr/>
                    <a:lstStyle/>
                    <a:p>
                      <a:pPr algn="l" fontAlgn="b"/>
                      <a:r>
                        <a:rPr lang="en-US" sz="1500" b="1" u="none" strike="noStrike">
                          <a:effectLst/>
                        </a:rPr>
                        <a:t>PIM</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500" b="1" u="none" strike="noStrike">
                          <a:effectLst/>
                        </a:rPr>
                        <a:t>500MHz</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500" b="1" u="none" strike="noStrike">
                          <a:effectLst/>
                        </a:rPr>
                        <a:t>400MHz</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500" b="1" u="none" strike="noStrike" dirty="0">
                          <a:effectLst/>
                        </a:rPr>
                        <a:t>500MHz</a:t>
                      </a:r>
                      <a:endParaRPr lang="en-US"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bl>
          </a:graphicData>
        </a:graphic>
      </p:graphicFrame>
      <p:sp>
        <p:nvSpPr>
          <p:cNvPr id="9" name="TextBox 8"/>
          <p:cNvSpPr txBox="1"/>
          <p:nvPr/>
        </p:nvSpPr>
        <p:spPr>
          <a:xfrm>
            <a:off x="3488681" y="2755405"/>
            <a:ext cx="2868167" cy="307777"/>
          </a:xfrm>
          <a:prstGeom prst="rect">
            <a:avLst/>
          </a:prstGeom>
          <a:noFill/>
        </p:spPr>
        <p:txBody>
          <a:bodyPr wrap="square" rtlCol="0">
            <a:spAutoFit/>
          </a:bodyPr>
          <a:lstStyle/>
          <a:p>
            <a:pPr marL="174621" indent="-174621" algn="ctr">
              <a:spcAft>
                <a:spcPts val="600"/>
              </a:spcAft>
              <a:buClr>
                <a:schemeClr val="bg2"/>
              </a:buClr>
              <a:buFont typeface="Wingdings 3" pitchFamily="18" charset="2"/>
              <a:buChar char="}"/>
            </a:pPr>
            <a:r>
              <a:rPr lang="en-US" sz="1400" dirty="0">
                <a:solidFill>
                  <a:srgbClr val="0000CC"/>
                </a:solidFill>
                <a:latin typeface="+mj-lt"/>
              </a:rPr>
              <a:t>MAX PERFORMANCE</a:t>
            </a:r>
          </a:p>
        </p:txBody>
      </p:sp>
      <p:sp>
        <p:nvSpPr>
          <p:cNvPr id="10" name="TextBox 9"/>
          <p:cNvSpPr txBox="1"/>
          <p:nvPr/>
        </p:nvSpPr>
        <p:spPr>
          <a:xfrm>
            <a:off x="8199927" y="2755405"/>
            <a:ext cx="2346593" cy="307777"/>
          </a:xfrm>
          <a:prstGeom prst="rect">
            <a:avLst/>
          </a:prstGeom>
          <a:noFill/>
        </p:spPr>
        <p:txBody>
          <a:bodyPr wrap="square" rtlCol="0">
            <a:spAutoFit/>
          </a:bodyPr>
          <a:lstStyle/>
          <a:p>
            <a:pPr marL="174621" indent="-174621" algn="ctr">
              <a:spcAft>
                <a:spcPts val="600"/>
              </a:spcAft>
              <a:buClr>
                <a:schemeClr val="bg2"/>
              </a:buClr>
              <a:buFont typeface="Wingdings 3" pitchFamily="18" charset="2"/>
              <a:buChar char="}"/>
            </a:pPr>
            <a:r>
              <a:rPr lang="en-US" sz="1400" dirty="0">
                <a:solidFill>
                  <a:srgbClr val="0000CC"/>
                </a:solidFill>
                <a:latin typeface="+mj-lt"/>
              </a:rPr>
              <a:t>MIN POWER</a:t>
            </a:r>
          </a:p>
        </p:txBody>
      </p:sp>
      <p:sp>
        <p:nvSpPr>
          <p:cNvPr id="11" name="TextBox 10"/>
          <p:cNvSpPr txBox="1"/>
          <p:nvPr/>
        </p:nvSpPr>
        <p:spPr>
          <a:xfrm>
            <a:off x="8535566" y="4243810"/>
            <a:ext cx="2346593" cy="307777"/>
          </a:xfrm>
          <a:prstGeom prst="rect">
            <a:avLst/>
          </a:prstGeom>
          <a:noFill/>
        </p:spPr>
        <p:txBody>
          <a:bodyPr wrap="square" rtlCol="0">
            <a:spAutoFit/>
          </a:bodyPr>
          <a:lstStyle/>
          <a:p>
            <a:pPr marL="174621" indent="-174621" algn="ctr">
              <a:spcAft>
                <a:spcPts val="600"/>
              </a:spcAft>
              <a:buClr>
                <a:schemeClr val="bg2"/>
              </a:buClr>
              <a:buFont typeface="Wingdings 3" pitchFamily="18" charset="2"/>
              <a:buChar char="}"/>
            </a:pPr>
            <a:r>
              <a:rPr lang="en-US" sz="1400" dirty="0">
                <a:solidFill>
                  <a:srgbClr val="0000CC"/>
                </a:solidFill>
                <a:latin typeface="+mj-lt"/>
              </a:rPr>
              <a:t>MIN ED2</a:t>
            </a:r>
          </a:p>
        </p:txBody>
      </p:sp>
      <p:sp>
        <p:nvSpPr>
          <p:cNvPr id="6" name="Footer Placeholder 5"/>
          <p:cNvSpPr>
            <a:spLocks noGrp="1"/>
          </p:cNvSpPr>
          <p:nvPr>
            <p:ph type="ftr" sz="quarter" idx="11"/>
          </p:nvPr>
        </p:nvSpPr>
        <p:spPr/>
        <p:txBody>
          <a:bodyPr/>
          <a:lstStyle/>
          <a:p>
            <a:r>
              <a:rPr lang="mr-IN"/>
              <a:t>ARCS-2017-Paper-28</a:t>
            </a:r>
            <a:endParaRPr lang="en-US"/>
          </a:p>
        </p:txBody>
      </p:sp>
      <p:sp>
        <p:nvSpPr>
          <p:cNvPr id="7" name="Slide Number Placeholder 6"/>
          <p:cNvSpPr>
            <a:spLocks noGrp="1"/>
          </p:cNvSpPr>
          <p:nvPr>
            <p:ph type="sldNum" sz="quarter" idx="12"/>
          </p:nvPr>
        </p:nvSpPr>
        <p:spPr/>
        <p:txBody>
          <a:bodyPr/>
          <a:lstStyle/>
          <a:p>
            <a:fld id="{E44F87EC-31AA-47B1-9367-6317F07403B3}" type="slidenum">
              <a:rPr lang="en-US" smtClean="0"/>
              <a:t>6</a:t>
            </a:fld>
            <a:endParaRPr lang="en-US"/>
          </a:p>
        </p:txBody>
      </p:sp>
      <p:sp>
        <p:nvSpPr>
          <p:cNvPr id="12" name="Rectangle 11"/>
          <p:cNvSpPr/>
          <p:nvPr/>
        </p:nvSpPr>
        <p:spPr>
          <a:xfrm>
            <a:off x="517574" y="4344755"/>
            <a:ext cx="8093025" cy="1477328"/>
          </a:xfrm>
          <a:prstGeom prst="rect">
            <a:avLst/>
          </a:prstGeom>
        </p:spPr>
        <p:txBody>
          <a:bodyPr wrap="square">
            <a:spAutoFit/>
          </a:bodyPr>
          <a:lstStyle/>
          <a:p>
            <a:r>
              <a:rPr lang="en-US" dirty="0">
                <a:latin typeface="+mj-lt"/>
              </a:rPr>
              <a:t>We use AMD in-house simulator to gather performance statistics for host and PIM</a:t>
            </a:r>
          </a:p>
          <a:p>
            <a:endParaRPr lang="en-US" dirty="0">
              <a:latin typeface="+mj-lt"/>
            </a:endParaRPr>
          </a:p>
          <a:p>
            <a:r>
              <a:rPr lang="en-US" dirty="0">
                <a:latin typeface="+mj-lt"/>
              </a:rPr>
              <a:t>We developed power model for PIM based on host and technology roadmaps</a:t>
            </a:r>
          </a:p>
          <a:p>
            <a:pPr lvl="1"/>
            <a:r>
              <a:rPr lang="en-US" dirty="0">
                <a:latin typeface="+mj-lt"/>
              </a:rPr>
              <a:t>Dynamic power – DVFS characteristics for host and PIM</a:t>
            </a:r>
          </a:p>
          <a:p>
            <a:pPr lvl="1"/>
            <a:r>
              <a:rPr lang="en-US" dirty="0">
                <a:latin typeface="+mj-lt"/>
              </a:rPr>
              <a:t>Leakage power – relative difference in leakage power between host and PIM</a:t>
            </a:r>
          </a:p>
        </p:txBody>
      </p:sp>
    </p:spTree>
    <p:extLst>
      <p:ext uri="{BB962C8B-B14F-4D97-AF65-F5344CB8AC3E}">
        <p14:creationId xmlns:p14="http://schemas.microsoft.com/office/powerpoint/2010/main" val="104064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00126" y="2968721"/>
            <a:ext cx="4858933" cy="3029975"/>
          </a:xfrm>
          <a:prstGeom prst="rect">
            <a:avLst/>
          </a:prstGeom>
        </p:spPr>
      </p:pic>
      <p:sp>
        <p:nvSpPr>
          <p:cNvPr id="2" name="Title 1"/>
          <p:cNvSpPr>
            <a:spLocks noGrp="1"/>
          </p:cNvSpPr>
          <p:nvPr>
            <p:ph type="title"/>
          </p:nvPr>
        </p:nvSpPr>
        <p:spPr>
          <a:xfrm>
            <a:off x="838200" y="365130"/>
            <a:ext cx="10515600" cy="1103664"/>
          </a:xfrm>
        </p:spPr>
        <p:txBody>
          <a:bodyPr>
            <a:normAutofit/>
          </a:bodyPr>
          <a:lstStyle/>
          <a:p>
            <a:pPr algn="ctr"/>
            <a:r>
              <a:rPr lang="en-US" sz="3200" dirty="0"/>
              <a:t>Performance model</a:t>
            </a:r>
          </a:p>
        </p:txBody>
      </p:sp>
      <p:sp>
        <p:nvSpPr>
          <p:cNvPr id="3" name="Content Placeholder 2"/>
          <p:cNvSpPr>
            <a:spLocks noGrp="1"/>
          </p:cNvSpPr>
          <p:nvPr>
            <p:ph idx="1"/>
          </p:nvPr>
        </p:nvSpPr>
        <p:spPr>
          <a:xfrm>
            <a:off x="838200" y="1468793"/>
            <a:ext cx="10515600" cy="4351338"/>
          </a:xfrm>
        </p:spPr>
        <p:txBody>
          <a:bodyPr>
            <a:normAutofit/>
          </a:bodyPr>
          <a:lstStyle/>
          <a:p>
            <a:r>
              <a:rPr lang="en-US" sz="1800" dirty="0">
                <a:latin typeface="+mj-lt"/>
              </a:rPr>
              <a:t>How do we estimate GPU kernel performance for some future hardware configuration?</a:t>
            </a:r>
          </a:p>
          <a:p>
            <a:r>
              <a:rPr lang="en-US" sz="1800" dirty="0">
                <a:latin typeface="+mj-lt"/>
              </a:rPr>
              <a:t>If we know how the performance scales with (current) HW resources (CUs, memory bandwidth, frequency) then we can estimate the performance using performance scaling curves for a target HW configuration</a:t>
            </a:r>
          </a:p>
          <a:p>
            <a:endParaRPr lang="en-US" sz="1800" dirty="0">
              <a:latin typeface="+mj-lt"/>
            </a:endParaRPr>
          </a:p>
          <a:p>
            <a:pPr lvl="1"/>
            <a:endParaRPr lang="en-US" sz="1800" dirty="0">
              <a:latin typeface="+mj-lt"/>
            </a:endParaRPr>
          </a:p>
        </p:txBody>
      </p:sp>
      <p:sp>
        <p:nvSpPr>
          <p:cNvPr id="5" name="TextBox 4"/>
          <p:cNvSpPr txBox="1"/>
          <p:nvPr/>
        </p:nvSpPr>
        <p:spPr>
          <a:xfrm>
            <a:off x="6311514" y="2839077"/>
            <a:ext cx="5438899" cy="2031325"/>
          </a:xfrm>
          <a:prstGeom prst="rect">
            <a:avLst/>
          </a:prstGeom>
          <a:noFill/>
        </p:spPr>
        <p:txBody>
          <a:bodyPr wrap="square" rtlCol="0">
            <a:spAutoFit/>
          </a:bodyPr>
          <a:lstStyle/>
          <a:p>
            <a:pPr marL="285750" indent="-285750">
              <a:buFont typeface="Arial" charset="0"/>
              <a:buChar char="•"/>
            </a:pPr>
            <a:r>
              <a:rPr lang="en-US" dirty="0">
                <a:latin typeface="+mj-lt"/>
              </a:rPr>
              <a:t>We can create a performance scaling curve by running the kernel on a GPU and change HW configurations (CUs, Mem. Bandwidth, Frequency).</a:t>
            </a:r>
          </a:p>
          <a:p>
            <a:pPr marL="285750" indent="-285750">
              <a:buFont typeface="Arial" charset="0"/>
              <a:buChar char="•"/>
            </a:pPr>
            <a:r>
              <a:rPr lang="en-US" dirty="0">
                <a:latin typeface="+mj-lt"/>
              </a:rPr>
              <a:t>The plot is generated by running each kernel on 720 different hardware configurations</a:t>
            </a:r>
          </a:p>
          <a:p>
            <a:pPr marL="285750" indent="-285750">
              <a:buFont typeface="Arial" charset="0"/>
              <a:buChar char="•"/>
            </a:pPr>
            <a:r>
              <a:rPr lang="en-US" dirty="0">
                <a:latin typeface="+mj-lt"/>
              </a:rPr>
              <a:t>Using these plots we can obtain performance for other hardware configurations</a:t>
            </a:r>
          </a:p>
        </p:txBody>
      </p:sp>
      <p:sp>
        <p:nvSpPr>
          <p:cNvPr id="6" name="Footer Placeholder 5"/>
          <p:cNvSpPr>
            <a:spLocks noGrp="1"/>
          </p:cNvSpPr>
          <p:nvPr>
            <p:ph type="ftr" sz="quarter" idx="11"/>
          </p:nvPr>
        </p:nvSpPr>
        <p:spPr/>
        <p:txBody>
          <a:bodyPr/>
          <a:lstStyle/>
          <a:p>
            <a:r>
              <a:rPr lang="mr-IN"/>
              <a:t>ARCS-2017-Paper-28</a:t>
            </a:r>
            <a:endParaRPr lang="en-US"/>
          </a:p>
        </p:txBody>
      </p:sp>
      <p:sp>
        <p:nvSpPr>
          <p:cNvPr id="7" name="Slide Number Placeholder 6"/>
          <p:cNvSpPr>
            <a:spLocks noGrp="1"/>
          </p:cNvSpPr>
          <p:nvPr>
            <p:ph type="sldNum" sz="quarter" idx="12"/>
          </p:nvPr>
        </p:nvSpPr>
        <p:spPr/>
        <p:txBody>
          <a:bodyPr/>
          <a:lstStyle/>
          <a:p>
            <a:fld id="{E44F87EC-31AA-47B1-9367-6317F07403B3}" type="slidenum">
              <a:rPr lang="en-US" smtClean="0"/>
              <a:t>7</a:t>
            </a:fld>
            <a:endParaRPr lang="en-US"/>
          </a:p>
        </p:txBody>
      </p:sp>
    </p:spTree>
    <p:extLst>
      <p:ext uri="{BB962C8B-B14F-4D97-AF65-F5344CB8AC3E}">
        <p14:creationId xmlns:p14="http://schemas.microsoft.com/office/powerpoint/2010/main" val="203608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66257" y="84951"/>
            <a:ext cx="5486876" cy="3974937"/>
          </a:xfrm>
          <a:prstGeom prst="rect">
            <a:avLst/>
          </a:prstGeom>
        </p:spPr>
      </p:pic>
      <p:sp>
        <p:nvSpPr>
          <p:cNvPr id="15" name="Title 1"/>
          <p:cNvSpPr>
            <a:spLocks noGrp="1"/>
          </p:cNvSpPr>
          <p:nvPr>
            <p:ph type="title"/>
          </p:nvPr>
        </p:nvSpPr>
        <p:spPr>
          <a:xfrm>
            <a:off x="155448" y="365129"/>
            <a:ext cx="4611286" cy="1325563"/>
          </a:xfrm>
        </p:spPr>
        <p:txBody>
          <a:bodyPr>
            <a:normAutofit/>
          </a:bodyPr>
          <a:lstStyle/>
          <a:p>
            <a:pPr algn="ctr"/>
            <a:r>
              <a:rPr lang="en-US" sz="2800" dirty="0"/>
              <a:t>GPU Performance SCALING</a:t>
            </a:r>
          </a:p>
        </p:txBody>
      </p:sp>
      <p:sp>
        <p:nvSpPr>
          <p:cNvPr id="16" name="Content Placeholder 2"/>
          <p:cNvSpPr>
            <a:spLocks noGrp="1"/>
          </p:cNvSpPr>
          <p:nvPr>
            <p:ph idx="1"/>
          </p:nvPr>
        </p:nvSpPr>
        <p:spPr>
          <a:xfrm>
            <a:off x="474831" y="3992982"/>
            <a:ext cx="9651303" cy="2575086"/>
          </a:xfrm>
        </p:spPr>
        <p:txBody>
          <a:bodyPr>
            <a:normAutofit/>
          </a:bodyPr>
          <a:lstStyle/>
          <a:p>
            <a:r>
              <a:rPr lang="en-US" sz="1800" dirty="0">
                <a:latin typeface="+mj-lt"/>
              </a:rPr>
              <a:t>If we want to know the performance at 40 CUs and 200 GB/s, we can gather performance data on a </a:t>
            </a:r>
            <a:r>
              <a:rPr lang="en-US" sz="1800" dirty="0">
                <a:solidFill>
                  <a:schemeClr val="accent6"/>
                </a:solidFill>
                <a:latin typeface="+mj-lt"/>
              </a:rPr>
              <a:t>Base Hardware Configuration (e.g. 20 CUs, 120 GB/s)</a:t>
            </a:r>
          </a:p>
          <a:p>
            <a:r>
              <a:rPr lang="en-US" sz="1800" dirty="0">
                <a:latin typeface="+mj-lt"/>
              </a:rPr>
              <a:t>Start from a </a:t>
            </a:r>
            <a:r>
              <a:rPr lang="en-US" sz="1800" dirty="0">
                <a:solidFill>
                  <a:schemeClr val="accent6"/>
                </a:solidFill>
                <a:latin typeface="+mj-lt"/>
              </a:rPr>
              <a:t>Base Hardware Configuration </a:t>
            </a:r>
            <a:r>
              <a:rPr lang="en-US" sz="1800" dirty="0">
                <a:latin typeface="+mj-lt"/>
              </a:rPr>
              <a:t>and predict performance for a </a:t>
            </a:r>
            <a:r>
              <a:rPr lang="en-US" sz="1800" dirty="0">
                <a:solidFill>
                  <a:schemeClr val="accent1"/>
                </a:solidFill>
                <a:latin typeface="+mj-lt"/>
              </a:rPr>
              <a:t>Target Hardware Configuration (e.g. 40 CUs, 200 GB/s) </a:t>
            </a:r>
            <a:r>
              <a:rPr lang="en-US" sz="1800" dirty="0">
                <a:latin typeface="+mj-lt"/>
              </a:rPr>
              <a:t>by following the performance scaling curve for that particular kernel</a:t>
            </a:r>
            <a:endParaRPr lang="en-US" sz="1800" dirty="0">
              <a:solidFill>
                <a:srgbClr val="0000CC"/>
              </a:solidFill>
              <a:latin typeface="+mj-lt"/>
            </a:endParaRPr>
          </a:p>
          <a:p>
            <a:r>
              <a:rPr lang="en-US" sz="1800" dirty="0">
                <a:latin typeface="+mj-lt"/>
              </a:rPr>
              <a:t>How do we get a performance scaling curve?</a:t>
            </a:r>
          </a:p>
          <a:p>
            <a:pPr lvl="1"/>
            <a:r>
              <a:rPr lang="en-US" sz="1800" dirty="0">
                <a:latin typeface="+mj-lt"/>
              </a:rPr>
              <a:t>Run the kernel at all possible HW configurations -&gt; tedious process</a:t>
            </a:r>
          </a:p>
          <a:p>
            <a:pPr lvl="1"/>
            <a:r>
              <a:rPr lang="en-US" sz="1800" b="1" dirty="0">
                <a:solidFill>
                  <a:srgbClr val="0000CC"/>
                </a:solidFill>
                <a:latin typeface="+mj-lt"/>
              </a:rPr>
              <a:t>Use a ML model, trained on known kernel scaling curves</a:t>
            </a:r>
          </a:p>
          <a:p>
            <a:pPr lvl="1"/>
            <a:endParaRPr lang="en-US" sz="1800" dirty="0">
              <a:latin typeface="+mj-lt"/>
            </a:endParaRPr>
          </a:p>
          <a:p>
            <a:endParaRPr lang="en-US" sz="1800" dirty="0">
              <a:latin typeface="+mj-lt"/>
            </a:endParaRPr>
          </a:p>
          <a:p>
            <a:endParaRPr lang="en-US" sz="1800" dirty="0">
              <a:latin typeface="+mj-lt"/>
            </a:endParaRPr>
          </a:p>
          <a:p>
            <a:pPr lvl="1"/>
            <a:endParaRPr lang="en-US" sz="1800" dirty="0">
              <a:latin typeface="+mj-lt"/>
            </a:endParaRPr>
          </a:p>
          <a:p>
            <a:endParaRPr lang="en-US" sz="1800" dirty="0">
              <a:latin typeface="+mj-lt"/>
            </a:endParaRPr>
          </a:p>
        </p:txBody>
      </p:sp>
      <p:sp>
        <p:nvSpPr>
          <p:cNvPr id="18" name="Oval 17"/>
          <p:cNvSpPr/>
          <p:nvPr/>
        </p:nvSpPr>
        <p:spPr>
          <a:xfrm>
            <a:off x="9012831" y="1280320"/>
            <a:ext cx="203200" cy="2032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Oval 18"/>
          <p:cNvSpPr/>
          <p:nvPr/>
        </p:nvSpPr>
        <p:spPr>
          <a:xfrm>
            <a:off x="6953738" y="2963334"/>
            <a:ext cx="169333" cy="169333"/>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ight Arrow 19"/>
          <p:cNvSpPr/>
          <p:nvPr/>
        </p:nvSpPr>
        <p:spPr>
          <a:xfrm rot="19249268">
            <a:off x="6813517" y="2101154"/>
            <a:ext cx="2499064" cy="177404"/>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23968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981449"/>
          </a:xfrm>
        </p:spPr>
        <p:txBody>
          <a:bodyPr>
            <a:normAutofit/>
          </a:bodyPr>
          <a:lstStyle/>
          <a:p>
            <a:pPr algn="ctr"/>
            <a:r>
              <a:rPr lang="en-US" sz="3200" dirty="0"/>
              <a:t>Performance model</a:t>
            </a:r>
          </a:p>
        </p:txBody>
      </p:sp>
      <p:sp>
        <p:nvSpPr>
          <p:cNvPr id="4" name="Oval 3"/>
          <p:cNvSpPr/>
          <p:nvPr/>
        </p:nvSpPr>
        <p:spPr>
          <a:xfrm>
            <a:off x="838200" y="4918277"/>
            <a:ext cx="1371600" cy="1371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Cluster 1</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039" y="1934959"/>
            <a:ext cx="2141047" cy="128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906" y="3388327"/>
            <a:ext cx="2141047" cy="128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3276600" y="4918277"/>
            <a:ext cx="1371600" cy="1371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Cluster 2</a:t>
            </a:r>
          </a:p>
        </p:txBody>
      </p:sp>
      <p:sp>
        <p:nvSpPr>
          <p:cNvPr id="8" name="Oval 7"/>
          <p:cNvSpPr/>
          <p:nvPr/>
        </p:nvSpPr>
        <p:spPr>
          <a:xfrm>
            <a:off x="6035811" y="4918277"/>
            <a:ext cx="1371600" cy="1371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Cluster 3</a:t>
            </a:r>
          </a:p>
        </p:txBody>
      </p:sp>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906" y="1934959"/>
            <a:ext cx="2141047" cy="128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7951" y="1934959"/>
            <a:ext cx="2141047" cy="128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039" y="3388327"/>
            <a:ext cx="2141047" cy="128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7954" y="3388327"/>
            <a:ext cx="2141047" cy="128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293941" y="1181364"/>
            <a:ext cx="4944533" cy="369332"/>
          </a:xfrm>
          <a:prstGeom prst="rect">
            <a:avLst/>
          </a:prstGeom>
          <a:noFill/>
        </p:spPr>
        <p:txBody>
          <a:bodyPr wrap="square" rtlCol="0">
            <a:spAutoFit/>
          </a:bodyPr>
          <a:lstStyle/>
          <a:p>
            <a:pPr algn="ctr"/>
            <a:r>
              <a:rPr lang="en-US" dirty="0">
                <a:latin typeface="+mj-lt"/>
              </a:rPr>
              <a:t>Training Set</a:t>
            </a:r>
          </a:p>
        </p:txBody>
      </p:sp>
      <p:sp>
        <p:nvSpPr>
          <p:cNvPr id="14" name="TextBox 13"/>
          <p:cNvSpPr txBox="1"/>
          <p:nvPr/>
        </p:nvSpPr>
        <p:spPr>
          <a:xfrm>
            <a:off x="1300600" y="1689482"/>
            <a:ext cx="1083733" cy="338554"/>
          </a:xfrm>
          <a:prstGeom prst="rect">
            <a:avLst/>
          </a:prstGeom>
          <a:noFill/>
        </p:spPr>
        <p:txBody>
          <a:bodyPr wrap="square" rtlCol="0">
            <a:spAutoFit/>
          </a:bodyPr>
          <a:lstStyle/>
          <a:p>
            <a:r>
              <a:rPr lang="en-US" sz="1600" dirty="0"/>
              <a:t>Kernel 1</a:t>
            </a:r>
          </a:p>
        </p:txBody>
      </p:sp>
      <p:sp>
        <p:nvSpPr>
          <p:cNvPr id="15" name="TextBox 14"/>
          <p:cNvSpPr txBox="1"/>
          <p:nvPr/>
        </p:nvSpPr>
        <p:spPr>
          <a:xfrm>
            <a:off x="3450173" y="1687264"/>
            <a:ext cx="1083733" cy="338554"/>
          </a:xfrm>
          <a:prstGeom prst="rect">
            <a:avLst/>
          </a:prstGeom>
          <a:noFill/>
        </p:spPr>
        <p:txBody>
          <a:bodyPr wrap="square" rtlCol="0">
            <a:spAutoFit/>
          </a:bodyPr>
          <a:lstStyle/>
          <a:p>
            <a:r>
              <a:rPr lang="en-US" sz="1600" dirty="0"/>
              <a:t>Kernel 2</a:t>
            </a:r>
          </a:p>
        </p:txBody>
      </p:sp>
      <p:sp>
        <p:nvSpPr>
          <p:cNvPr id="16" name="TextBox 15"/>
          <p:cNvSpPr txBox="1"/>
          <p:nvPr/>
        </p:nvSpPr>
        <p:spPr>
          <a:xfrm>
            <a:off x="5610133" y="1687264"/>
            <a:ext cx="1083733" cy="338554"/>
          </a:xfrm>
          <a:prstGeom prst="rect">
            <a:avLst/>
          </a:prstGeom>
          <a:noFill/>
        </p:spPr>
        <p:txBody>
          <a:bodyPr wrap="square" rtlCol="0">
            <a:spAutoFit/>
          </a:bodyPr>
          <a:lstStyle/>
          <a:p>
            <a:r>
              <a:rPr lang="en-US" sz="1600" dirty="0"/>
              <a:t>Kernel 3</a:t>
            </a:r>
          </a:p>
        </p:txBody>
      </p:sp>
      <p:sp>
        <p:nvSpPr>
          <p:cNvPr id="17" name="TextBox 16"/>
          <p:cNvSpPr txBox="1"/>
          <p:nvPr/>
        </p:nvSpPr>
        <p:spPr>
          <a:xfrm>
            <a:off x="1355183" y="3152226"/>
            <a:ext cx="1083733" cy="338554"/>
          </a:xfrm>
          <a:prstGeom prst="rect">
            <a:avLst/>
          </a:prstGeom>
          <a:noFill/>
        </p:spPr>
        <p:txBody>
          <a:bodyPr wrap="square" rtlCol="0">
            <a:spAutoFit/>
          </a:bodyPr>
          <a:lstStyle/>
          <a:p>
            <a:r>
              <a:rPr lang="en-US" sz="1600" dirty="0"/>
              <a:t>Kernel 4</a:t>
            </a:r>
          </a:p>
        </p:txBody>
      </p:sp>
      <p:sp>
        <p:nvSpPr>
          <p:cNvPr id="18" name="TextBox 17"/>
          <p:cNvSpPr txBox="1"/>
          <p:nvPr/>
        </p:nvSpPr>
        <p:spPr>
          <a:xfrm>
            <a:off x="3504757" y="3150008"/>
            <a:ext cx="1083733" cy="338554"/>
          </a:xfrm>
          <a:prstGeom prst="rect">
            <a:avLst/>
          </a:prstGeom>
          <a:noFill/>
        </p:spPr>
        <p:txBody>
          <a:bodyPr wrap="square" rtlCol="0">
            <a:spAutoFit/>
          </a:bodyPr>
          <a:lstStyle/>
          <a:p>
            <a:r>
              <a:rPr lang="en-US" sz="1600" dirty="0"/>
              <a:t>Kernel 5</a:t>
            </a:r>
          </a:p>
        </p:txBody>
      </p:sp>
      <p:sp>
        <p:nvSpPr>
          <p:cNvPr id="19" name="TextBox 18"/>
          <p:cNvSpPr txBox="1"/>
          <p:nvPr/>
        </p:nvSpPr>
        <p:spPr>
          <a:xfrm>
            <a:off x="5664716" y="3150008"/>
            <a:ext cx="1083733" cy="338554"/>
          </a:xfrm>
          <a:prstGeom prst="rect">
            <a:avLst/>
          </a:prstGeom>
          <a:noFill/>
        </p:spPr>
        <p:txBody>
          <a:bodyPr wrap="square" rtlCol="0">
            <a:spAutoFit/>
          </a:bodyPr>
          <a:lstStyle/>
          <a:p>
            <a:r>
              <a:rPr lang="en-US" sz="1600" dirty="0"/>
              <a:t>Kernel 6</a:t>
            </a:r>
          </a:p>
        </p:txBody>
      </p:sp>
      <p:cxnSp>
        <p:nvCxnSpPr>
          <p:cNvPr id="20" name="Straight Arrow Connector 19"/>
          <p:cNvCxnSpPr/>
          <p:nvPr/>
        </p:nvCxnSpPr>
        <p:spPr>
          <a:xfrm flipH="1">
            <a:off x="1392804" y="2475571"/>
            <a:ext cx="458298" cy="2819201"/>
          </a:xfrm>
          <a:prstGeom prst="straightConnector1">
            <a:avLst/>
          </a:prstGeom>
          <a:ln w="444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851102" y="3780144"/>
            <a:ext cx="2122315" cy="1525214"/>
          </a:xfrm>
          <a:prstGeom prst="straightConnector1">
            <a:avLst/>
          </a:prstGeom>
          <a:ln w="444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221603" y="3879284"/>
            <a:ext cx="2016871" cy="1426074"/>
          </a:xfrm>
          <a:prstGeom prst="straightConnector1">
            <a:avLst/>
          </a:prstGeom>
          <a:ln w="444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097425" y="2475571"/>
            <a:ext cx="53502" cy="2829788"/>
          </a:xfrm>
          <a:prstGeom prst="straightConnector1">
            <a:avLst/>
          </a:prstGeom>
          <a:ln w="444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066544" y="3879284"/>
            <a:ext cx="1759181" cy="1381459"/>
          </a:xfrm>
          <a:prstGeom prst="straightConnector1">
            <a:avLst/>
          </a:prstGeom>
          <a:ln w="444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110868" y="2442117"/>
            <a:ext cx="637581" cy="2863241"/>
          </a:xfrm>
          <a:prstGeom prst="straightConnector1">
            <a:avLst/>
          </a:prstGeom>
          <a:ln w="444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636780" y="2025818"/>
            <a:ext cx="4321672" cy="3693319"/>
          </a:xfrm>
          <a:prstGeom prst="rect">
            <a:avLst/>
          </a:prstGeom>
          <a:noFill/>
        </p:spPr>
        <p:txBody>
          <a:bodyPr wrap="square" rtlCol="0">
            <a:spAutoFit/>
          </a:bodyPr>
          <a:lstStyle/>
          <a:p>
            <a:pPr marL="285750" indent="-285750">
              <a:buFont typeface="Arial" charset="0"/>
              <a:buChar char="•"/>
            </a:pPr>
            <a:r>
              <a:rPr lang="en-US" dirty="0">
                <a:latin typeface="+mj-lt"/>
              </a:rPr>
              <a:t>Collect performance scaling curves for many kernels running on an AMD Workstation class GPU</a:t>
            </a:r>
          </a:p>
          <a:p>
            <a:pPr marL="285750" indent="-285750">
              <a:buFont typeface="Arial" charset="0"/>
              <a:buChar char="•"/>
            </a:pPr>
            <a:endParaRPr lang="en-US" dirty="0">
              <a:latin typeface="+mj-lt"/>
            </a:endParaRPr>
          </a:p>
          <a:p>
            <a:pPr marL="285750" indent="-285750">
              <a:buFont typeface="Arial" charset="0"/>
              <a:buChar char="•"/>
            </a:pPr>
            <a:r>
              <a:rPr lang="en-US" dirty="0">
                <a:latin typeface="+mj-lt"/>
              </a:rPr>
              <a:t>Group similar kernels into clusters using machine learning techniques</a:t>
            </a:r>
          </a:p>
          <a:p>
            <a:pPr marL="285750" indent="-285750">
              <a:buFont typeface="Arial" charset="0"/>
              <a:buChar char="•"/>
            </a:pPr>
            <a:endParaRPr lang="en-US" dirty="0">
              <a:latin typeface="+mj-lt"/>
            </a:endParaRPr>
          </a:p>
          <a:p>
            <a:pPr marL="285750" indent="-285750">
              <a:buFont typeface="Arial" charset="0"/>
              <a:buChar char="•"/>
            </a:pPr>
            <a:r>
              <a:rPr lang="en-US" dirty="0">
                <a:latin typeface="+mj-lt"/>
              </a:rPr>
              <a:t>We can then classify new applications into known clusters</a:t>
            </a:r>
          </a:p>
          <a:p>
            <a:pPr marL="285750" indent="-285750">
              <a:buFont typeface="Arial" charset="0"/>
              <a:buChar char="•"/>
            </a:pPr>
            <a:endParaRPr lang="en-US" dirty="0">
              <a:latin typeface="+mj-lt"/>
            </a:endParaRPr>
          </a:p>
          <a:p>
            <a:pPr marL="285750" indent="-285750">
              <a:buFont typeface="Arial" charset="0"/>
              <a:buChar char="•"/>
            </a:pPr>
            <a:r>
              <a:rPr lang="en-US" dirty="0">
                <a:latin typeface="+mj-lt"/>
              </a:rPr>
              <a:t>And predict performance for new applications</a:t>
            </a:r>
          </a:p>
          <a:p>
            <a:pPr marL="285750" indent="-285750">
              <a:buFont typeface="Arial" charset="0"/>
              <a:buChar char="•"/>
            </a:pPr>
            <a:endParaRPr lang="en-US" dirty="0">
              <a:latin typeface="+mj-lt"/>
            </a:endParaRPr>
          </a:p>
        </p:txBody>
      </p:sp>
      <p:sp>
        <p:nvSpPr>
          <p:cNvPr id="26" name="Footer Placeholder 25"/>
          <p:cNvSpPr>
            <a:spLocks noGrp="1"/>
          </p:cNvSpPr>
          <p:nvPr>
            <p:ph type="ftr" sz="quarter" idx="11"/>
          </p:nvPr>
        </p:nvSpPr>
        <p:spPr/>
        <p:txBody>
          <a:bodyPr/>
          <a:lstStyle/>
          <a:p>
            <a:r>
              <a:rPr lang="mr-IN"/>
              <a:t>ARCS-2017-Paper-28</a:t>
            </a:r>
            <a:endParaRPr lang="en-US"/>
          </a:p>
        </p:txBody>
      </p:sp>
      <p:sp>
        <p:nvSpPr>
          <p:cNvPr id="27" name="Slide Number Placeholder 26"/>
          <p:cNvSpPr>
            <a:spLocks noGrp="1"/>
          </p:cNvSpPr>
          <p:nvPr>
            <p:ph type="sldNum" sz="quarter" idx="12"/>
          </p:nvPr>
        </p:nvSpPr>
        <p:spPr/>
        <p:txBody>
          <a:bodyPr/>
          <a:lstStyle/>
          <a:p>
            <a:fld id="{E44F87EC-31AA-47B1-9367-6317F07403B3}" type="slidenum">
              <a:rPr lang="en-US" smtClean="0"/>
              <a:t>9</a:t>
            </a:fld>
            <a:endParaRPr lang="en-US"/>
          </a:p>
        </p:txBody>
      </p:sp>
    </p:spTree>
    <p:extLst>
      <p:ext uri="{BB962C8B-B14F-4D97-AF65-F5344CB8AC3E}">
        <p14:creationId xmlns:p14="http://schemas.microsoft.com/office/powerpoint/2010/main" val="361916696"/>
      </p:ext>
    </p:extLst>
  </p:cSld>
  <p:clrMapOvr>
    <a:masterClrMapping/>
  </p:clrMapOvr>
</p:sld>
</file>

<file path=ppt/theme/theme1.xml><?xml version="1.0" encoding="utf-8"?>
<a:theme xmlns:a="http://schemas.openxmlformats.org/drawingml/2006/main" name="AMD STANDARD WHITE LITE">
  <a:themeElements>
    <a:clrScheme name="Custom 3">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extLst>
    <a:ext uri="{05A4C25C-085E-4340-85A3-A5531E510DB2}">
      <thm15:themeFamily xmlns:thm15="http://schemas.microsoft.com/office/thememl/2012/main" name="AMDppt_white_4.3_LITE" id="{CEDB8BC4-2079-46D5-86DD-1F4130064D5A}" vid="{2D3F2A7B-F90E-4CD0-9E43-0D7A1609FD05}"/>
    </a:ext>
  </a:extLst>
</a:theme>
</file>

<file path=ppt/theme/theme2.xml><?xml version="1.0" encoding="utf-8"?>
<a:theme xmlns:a="http://schemas.openxmlformats.org/drawingml/2006/main" name="5661_RetailSummit_RD1">
  <a:themeElements>
    <a:clrScheme name="Custom 8">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extLst>
    <a:ext uri="{05A4C25C-085E-4340-85A3-A5531E510DB2}">
      <thm15:themeFamily xmlns:thm15="http://schemas.microsoft.com/office/thememl/2012/main" name="155661-A_RetailSummit_FNL [Read-Only]" id="{F58ABA6E-512A-41DC-BF49-AB569639D403}" vid="{A7829CF4-0E49-4AC7-A656-3755ECAE6CEF}"/>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AMDppt_white_4.3_LITE</Template>
  <TotalTime>1667</TotalTime>
  <Words>5392</Words>
  <Application>Microsoft Office PowerPoint</Application>
  <PresentationFormat>Widescreen</PresentationFormat>
  <Paragraphs>559</Paragraphs>
  <Slides>38</Slides>
  <Notes>28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Mangal</vt:lpstr>
      <vt:lpstr>Arial</vt:lpstr>
      <vt:lpstr>Calibri</vt:lpstr>
      <vt:lpstr>Cambria Math</vt:lpstr>
      <vt:lpstr>Times</vt:lpstr>
      <vt:lpstr>Times New Roman</vt:lpstr>
      <vt:lpstr>Wingdings 3</vt:lpstr>
      <vt:lpstr>AMD STANDARD WHITE LITE</vt:lpstr>
      <vt:lpstr>5661_RetailSummit_RD1</vt:lpstr>
      <vt:lpstr>Office Theme</vt:lpstr>
      <vt:lpstr>DVFS Space Exploration in  Power-Constrained  Processing-in-Memory Systems</vt:lpstr>
      <vt:lpstr>Introduction</vt:lpstr>
      <vt:lpstr>Introduction</vt:lpstr>
      <vt:lpstr>Introduction</vt:lpstr>
      <vt:lpstr>Motivation</vt:lpstr>
      <vt:lpstr>DVFS optimization - example</vt:lpstr>
      <vt:lpstr>Performance model</vt:lpstr>
      <vt:lpstr>GPU Performance SCALING</vt:lpstr>
      <vt:lpstr>Performance model</vt:lpstr>
      <vt:lpstr>Performance model</vt:lpstr>
      <vt:lpstr>Power model</vt:lpstr>
      <vt:lpstr>Power model</vt:lpstr>
      <vt:lpstr>Power model – V/f characteristics</vt:lpstr>
      <vt:lpstr>Power model – v/f characteristics</vt:lpstr>
      <vt:lpstr>Power model</vt:lpstr>
      <vt:lpstr>Power model – v/f characteristics</vt:lpstr>
      <vt:lpstr>Leakage power</vt:lpstr>
      <vt:lpstr>Power model – Leakage power</vt:lpstr>
      <vt:lpstr>Power model – Leakage power</vt:lpstr>
      <vt:lpstr>Power model – Leakage power</vt:lpstr>
      <vt:lpstr>Power model – Leakage power</vt:lpstr>
      <vt:lpstr>Experiments and Results  Baseline System</vt:lpstr>
      <vt:lpstr>Baseline System</vt:lpstr>
      <vt:lpstr>Leakage power comparison</vt:lpstr>
      <vt:lpstr>DVFS optimization</vt:lpstr>
      <vt:lpstr>Target = Minimum ED2</vt:lpstr>
      <vt:lpstr>Maximum performance under power constraint</vt:lpstr>
      <vt:lpstr>Co-optimization and DVFS</vt:lpstr>
      <vt:lpstr>CONCLUSION</vt:lpstr>
      <vt:lpstr>PowerPoint Presentation</vt:lpstr>
      <vt:lpstr>BACKUP SLIDES</vt:lpstr>
      <vt:lpstr>TARGET = minimum execution TIME</vt:lpstr>
      <vt:lpstr>TARGET: MINIMUM POWER</vt:lpstr>
      <vt:lpstr>Performance degradation, Target = Minimum POWER</vt:lpstr>
      <vt:lpstr>Performance degradation, target=min. ed2</vt:lpstr>
      <vt:lpstr>Performance model BACKUP</vt:lpstr>
      <vt:lpstr>GPU Performance SCALING</vt:lpstr>
      <vt:lpstr>Arithmetic Intensity</vt:lpstr>
    </vt:vector>
  </TitlesOfParts>
  <Company>Advanced Micro Devices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DVFS Space Exploration in Power-Constrained Processing-in-Memory Systems</dc:title>
  <dc:creator>Scrbak, Marko</dc:creator>
  <cp:lastModifiedBy>Windows User</cp:lastModifiedBy>
  <cp:revision>212</cp:revision>
  <dcterms:created xsi:type="dcterms:W3CDTF">2016-04-14T18:12:36Z</dcterms:created>
  <dcterms:modified xsi:type="dcterms:W3CDTF">2017-05-19T05:52:37Z</dcterms:modified>
</cp:coreProperties>
</file>