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3"/>
  </p:notesMasterIdLst>
  <p:sldIdLst>
    <p:sldId id="263" r:id="rId2"/>
    <p:sldId id="259" r:id="rId3"/>
    <p:sldId id="264" r:id="rId4"/>
    <p:sldId id="265" r:id="rId5"/>
    <p:sldId id="266" r:id="rId6"/>
    <p:sldId id="267" r:id="rId7"/>
    <p:sldId id="269" r:id="rId8"/>
    <p:sldId id="270" r:id="rId9"/>
    <p:sldId id="274" r:id="rId10"/>
    <p:sldId id="275" r:id="rId11"/>
    <p:sldId id="271" r:id="rId12"/>
    <p:sldId id="272" r:id="rId13"/>
    <p:sldId id="273" r:id="rId14"/>
    <p:sldId id="276" r:id="rId15"/>
    <p:sldId id="277" r:id="rId16"/>
    <p:sldId id="278" r:id="rId17"/>
    <p:sldId id="279" r:id="rId18"/>
    <p:sldId id="280" r:id="rId19"/>
    <p:sldId id="283" r:id="rId20"/>
    <p:sldId id="284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ad Beckmann" initials="BMB" lastIdx="1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30" autoAdjust="0"/>
  </p:normalViewPr>
  <p:slideViewPr>
    <p:cSldViewPr>
      <p:cViewPr varScale="1">
        <p:scale>
          <a:sx n="164" d="100"/>
          <a:sy n="164" d="100"/>
        </p:scale>
        <p:origin x="-2034" y="-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93D70-5B2A-49A5-A04A-0944D2E0CE5B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2D58E-5627-4544-8740-C1EA43ABC8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2192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Brad will update</a:t>
            </a:r>
            <a:r>
              <a:rPr lang="en-US" baseline="0" dirty="0" smtClean="0"/>
              <a:t> the title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D58E-5627-4544-8740-C1EA43ABC87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3008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Training set: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hugebubbles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copapers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These input sets come from many different areas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Delauanay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rgg</a:t>
            </a:r>
            <a:r>
              <a:rPr lang="en-US" baseline="0" dirty="0" smtClean="0"/>
              <a:t> are synthetic, the rest are real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D58E-5627-4544-8740-C1EA43ABC87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9296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4 represent the four different types of behaviors.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D58E-5627-4544-8740-C1EA43ABC87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1878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Standard</a:t>
            </a:r>
            <a:r>
              <a:rPr lang="en-US" baseline="0" dirty="0" smtClean="0"/>
              <a:t> deviation requires too much preprocessing as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D58E-5627-4544-8740-C1EA43ABC87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176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D58E-5627-4544-8740-C1EA43ABC87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6020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Adam: Not enough room</a:t>
            </a:r>
            <a:r>
              <a:rPr lang="en-US" baseline="0" dirty="0" smtClean="0"/>
              <a:t> on this slide to mention the focus on graph algorithms, hence use of the term “irregular applications” instead for the last bullet. Slides 3-4 clarify what that term means (i.e. graph algorithms and how they’re used to solve </a:t>
            </a:r>
            <a:r>
              <a:rPr lang="en-US" baseline="0" smtClean="0"/>
              <a:t>real-world problems).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D58E-5627-4544-8740-C1EA43ABC8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8585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Scale-free</a:t>
            </a:r>
            <a:r>
              <a:rPr lang="en-US" baseline="0" dirty="0" smtClean="0"/>
              <a:t> the degree of the vertices follow a power-law distribution.  Seen in social networks and the internet.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Small world is where a graph is highly connected so the diameter of graph is logarithmic to the number of vertices.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D58E-5627-4544-8740-C1EA43ABC8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0470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Points-to analysis is </a:t>
            </a:r>
            <a:r>
              <a:rPr lang="en-US" dirty="0" err="1" smtClean="0"/>
              <a:t>alises</a:t>
            </a:r>
            <a:r>
              <a:rPr lang="en-US" baseline="0" dirty="0" smtClean="0"/>
              <a:t>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D58E-5627-4544-8740-C1EA43ABC87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3361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P-complete</a:t>
            </a:r>
            <a:r>
              <a:rPr lang="en-US" baseline="0" dirty="0" smtClean="0"/>
              <a:t> algorithms are known to be hard to parallelize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D58E-5627-4544-8740-C1EA43ABC87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8753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</a:t>
            </a:r>
            <a:r>
              <a:rPr lang="en-US" baseline="0" dirty="0" smtClean="0"/>
              <a:t> not need to cover each bullet </a:t>
            </a:r>
            <a:r>
              <a:rPr lang="en-US" baseline="0" smtClean="0"/>
              <a:t>in detail.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D58E-5627-4544-8740-C1EA43ABC87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5184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 can vary between </a:t>
            </a:r>
            <a:r>
              <a:rPr lang="en-US" dirty="0" err="1" smtClean="0"/>
              <a:t>ms</a:t>
            </a:r>
            <a:r>
              <a:rPr lang="en-US" dirty="0" smtClean="0"/>
              <a:t> and 100s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ms.</a:t>
            </a:r>
            <a:r>
              <a:rPr lang="en-US" baseline="0" dirty="0" smtClean="0"/>
              <a:t>  It depends the on the critical path of the traversal.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In_2004 input and </a:t>
            </a:r>
            <a:r>
              <a:rPr lang="en-US" baseline="0" dirty="0" err="1" smtClean="0"/>
              <a:t>copaper_citeseer</a:t>
            </a:r>
            <a:r>
              <a:rPr lang="en-US" baseline="0" dirty="0" smtClean="0"/>
              <a:t> are an examples of small world and/or scale free.  The line between the two is blurry, but slightly more scale free.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black read and blue are just different starting vertex.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D58E-5627-4544-8740-C1EA43ABC87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2342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D58E-5627-4544-8740-C1EA43ABC87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474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National</a:t>
            </a:r>
            <a:r>
              <a:rPr lang="en-US" baseline="0" dirty="0" smtClean="0"/>
              <a:t> lab LINPACK – Call from the power company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D58E-5627-4544-8740-C1EA43ABC87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1176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05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6538" y="4870941"/>
            <a:ext cx="4115872" cy="822960"/>
          </a:xfrm>
        </p:spPr>
        <p:txBody>
          <a:bodyPr tIns="0" bIns="0" anchor="b"/>
          <a:lstStyle>
            <a:lvl1pPr algn="r"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2517" y="5762394"/>
            <a:ext cx="3429893" cy="640080"/>
          </a:xfrm>
        </p:spPr>
        <p:txBody>
          <a:bodyPr tIns="0" bIns="0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Parallelogram 12"/>
          <p:cNvSpPr/>
          <p:nvPr userDrawn="1"/>
        </p:nvSpPr>
        <p:spPr>
          <a:xfrm>
            <a:off x="-2458" y="3328589"/>
            <a:ext cx="6341259" cy="3529411"/>
          </a:xfrm>
          <a:custGeom>
            <a:avLst/>
            <a:gdLst>
              <a:gd name="connsiteX0" fmla="*/ 0 w 11532358"/>
              <a:gd name="connsiteY0" fmla="*/ 4292220 h 4292220"/>
              <a:gd name="connsiteX1" fmla="*/ 4257281 w 11532358"/>
              <a:gd name="connsiteY1" fmla="*/ 0 h 4292220"/>
              <a:gd name="connsiteX2" fmla="*/ 11532358 w 11532358"/>
              <a:gd name="connsiteY2" fmla="*/ 0 h 4292220"/>
              <a:gd name="connsiteX3" fmla="*/ 7275077 w 11532358"/>
              <a:gd name="connsiteY3" fmla="*/ 4292220 h 4292220"/>
              <a:gd name="connsiteX4" fmla="*/ 0 w 11532358"/>
              <a:gd name="connsiteY4" fmla="*/ 4292220 h 4292220"/>
              <a:gd name="connsiteX0" fmla="*/ 0 w 11532358"/>
              <a:gd name="connsiteY0" fmla="*/ 4292220 h 4292220"/>
              <a:gd name="connsiteX1" fmla="*/ 3271464 w 11532358"/>
              <a:gd name="connsiteY1" fmla="*/ 994331 h 4292220"/>
              <a:gd name="connsiteX2" fmla="*/ 4257281 w 11532358"/>
              <a:gd name="connsiteY2" fmla="*/ 0 h 4292220"/>
              <a:gd name="connsiteX3" fmla="*/ 11532358 w 11532358"/>
              <a:gd name="connsiteY3" fmla="*/ 0 h 4292220"/>
              <a:gd name="connsiteX4" fmla="*/ 7275077 w 11532358"/>
              <a:gd name="connsiteY4" fmla="*/ 4292220 h 4292220"/>
              <a:gd name="connsiteX5" fmla="*/ 0 w 11532358"/>
              <a:gd name="connsiteY5" fmla="*/ 4292220 h 4292220"/>
              <a:gd name="connsiteX0" fmla="*/ 0 w 11532358"/>
              <a:gd name="connsiteY0" fmla="*/ 4292220 h 4292220"/>
              <a:gd name="connsiteX1" fmla="*/ 3271464 w 11532358"/>
              <a:gd name="connsiteY1" fmla="*/ 994331 h 4292220"/>
              <a:gd name="connsiteX2" fmla="*/ 4257281 w 11532358"/>
              <a:gd name="connsiteY2" fmla="*/ 0 h 4292220"/>
              <a:gd name="connsiteX3" fmla="*/ 11532358 w 11532358"/>
              <a:gd name="connsiteY3" fmla="*/ 0 h 4292220"/>
              <a:gd name="connsiteX4" fmla="*/ 7275077 w 11532358"/>
              <a:gd name="connsiteY4" fmla="*/ 4292220 h 4292220"/>
              <a:gd name="connsiteX5" fmla="*/ 3271426 w 11532358"/>
              <a:gd name="connsiteY5" fmla="*/ 4291864 h 4292220"/>
              <a:gd name="connsiteX6" fmla="*/ 0 w 11532358"/>
              <a:gd name="connsiteY6" fmla="*/ 4292220 h 4292220"/>
              <a:gd name="connsiteX0" fmla="*/ 0 w 8260932"/>
              <a:gd name="connsiteY0" fmla="*/ 4291864 h 4292220"/>
              <a:gd name="connsiteX1" fmla="*/ 38 w 8260932"/>
              <a:gd name="connsiteY1" fmla="*/ 994331 h 4292220"/>
              <a:gd name="connsiteX2" fmla="*/ 985855 w 8260932"/>
              <a:gd name="connsiteY2" fmla="*/ 0 h 4292220"/>
              <a:gd name="connsiteX3" fmla="*/ 8260932 w 8260932"/>
              <a:gd name="connsiteY3" fmla="*/ 0 h 4292220"/>
              <a:gd name="connsiteX4" fmla="*/ 4003651 w 8260932"/>
              <a:gd name="connsiteY4" fmla="*/ 4292220 h 4292220"/>
              <a:gd name="connsiteX5" fmla="*/ 0 w 8260932"/>
              <a:gd name="connsiteY5" fmla="*/ 4291864 h 4292220"/>
              <a:gd name="connsiteX0" fmla="*/ 0 w 8260932"/>
              <a:gd name="connsiteY0" fmla="*/ 4291864 h 4292220"/>
              <a:gd name="connsiteX1" fmla="*/ 38 w 8260932"/>
              <a:gd name="connsiteY1" fmla="*/ 994331 h 4292220"/>
              <a:gd name="connsiteX2" fmla="*/ 985855 w 8260932"/>
              <a:gd name="connsiteY2" fmla="*/ 0 h 4292220"/>
              <a:gd name="connsiteX3" fmla="*/ 8260932 w 8260932"/>
              <a:gd name="connsiteY3" fmla="*/ 0 h 4292220"/>
              <a:gd name="connsiteX4" fmla="*/ 4003651 w 8260932"/>
              <a:gd name="connsiteY4" fmla="*/ 4292220 h 4292220"/>
              <a:gd name="connsiteX5" fmla="*/ 548849 w 8260932"/>
              <a:gd name="connsiteY5" fmla="*/ 4289231 h 4292220"/>
              <a:gd name="connsiteX6" fmla="*/ 0 w 8260932"/>
              <a:gd name="connsiteY6" fmla="*/ 4291864 h 4292220"/>
              <a:gd name="connsiteX0" fmla="*/ 0 w 8260932"/>
              <a:gd name="connsiteY0" fmla="*/ 4291864 h 4292220"/>
              <a:gd name="connsiteX1" fmla="*/ 38 w 8260932"/>
              <a:gd name="connsiteY1" fmla="*/ 994331 h 4292220"/>
              <a:gd name="connsiteX2" fmla="*/ 548849 w 8260932"/>
              <a:gd name="connsiteY2" fmla="*/ 438981 h 4292220"/>
              <a:gd name="connsiteX3" fmla="*/ 985855 w 8260932"/>
              <a:gd name="connsiteY3" fmla="*/ 0 h 4292220"/>
              <a:gd name="connsiteX4" fmla="*/ 8260932 w 8260932"/>
              <a:gd name="connsiteY4" fmla="*/ 0 h 4292220"/>
              <a:gd name="connsiteX5" fmla="*/ 4003651 w 8260932"/>
              <a:gd name="connsiteY5" fmla="*/ 4292220 h 4292220"/>
              <a:gd name="connsiteX6" fmla="*/ 548849 w 8260932"/>
              <a:gd name="connsiteY6" fmla="*/ 4289231 h 4292220"/>
              <a:gd name="connsiteX7" fmla="*/ 0 w 8260932"/>
              <a:gd name="connsiteY7" fmla="*/ 4291864 h 4292220"/>
              <a:gd name="connsiteX0" fmla="*/ 0 w 8260932"/>
              <a:gd name="connsiteY0" fmla="*/ 4291864 h 4292220"/>
              <a:gd name="connsiteX1" fmla="*/ 548849 w 8260932"/>
              <a:gd name="connsiteY1" fmla="*/ 438981 h 4292220"/>
              <a:gd name="connsiteX2" fmla="*/ 985855 w 8260932"/>
              <a:gd name="connsiteY2" fmla="*/ 0 h 4292220"/>
              <a:gd name="connsiteX3" fmla="*/ 8260932 w 8260932"/>
              <a:gd name="connsiteY3" fmla="*/ 0 h 4292220"/>
              <a:gd name="connsiteX4" fmla="*/ 4003651 w 8260932"/>
              <a:gd name="connsiteY4" fmla="*/ 4292220 h 4292220"/>
              <a:gd name="connsiteX5" fmla="*/ 548849 w 8260932"/>
              <a:gd name="connsiteY5" fmla="*/ 4289231 h 4292220"/>
              <a:gd name="connsiteX6" fmla="*/ 0 w 8260932"/>
              <a:gd name="connsiteY6" fmla="*/ 4291864 h 4292220"/>
              <a:gd name="connsiteX0" fmla="*/ 0 w 7712083"/>
              <a:gd name="connsiteY0" fmla="*/ 4289231 h 4292220"/>
              <a:gd name="connsiteX1" fmla="*/ 0 w 7712083"/>
              <a:gd name="connsiteY1" fmla="*/ 438981 h 4292220"/>
              <a:gd name="connsiteX2" fmla="*/ 437006 w 7712083"/>
              <a:gd name="connsiteY2" fmla="*/ 0 h 4292220"/>
              <a:gd name="connsiteX3" fmla="*/ 7712083 w 7712083"/>
              <a:gd name="connsiteY3" fmla="*/ 0 h 4292220"/>
              <a:gd name="connsiteX4" fmla="*/ 3454802 w 7712083"/>
              <a:gd name="connsiteY4" fmla="*/ 4292220 h 4292220"/>
              <a:gd name="connsiteX5" fmla="*/ 0 w 7712083"/>
              <a:gd name="connsiteY5" fmla="*/ 4289231 h 429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2083" h="4292220">
                <a:moveTo>
                  <a:pt x="0" y="4289231"/>
                </a:moveTo>
                <a:lnTo>
                  <a:pt x="0" y="438981"/>
                </a:lnTo>
                <a:lnTo>
                  <a:pt x="437006" y="0"/>
                </a:lnTo>
                <a:lnTo>
                  <a:pt x="7712083" y="0"/>
                </a:lnTo>
                <a:lnTo>
                  <a:pt x="3454802" y="4292220"/>
                </a:lnTo>
                <a:lnTo>
                  <a:pt x="0" y="428923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Parallelogram 10"/>
          <p:cNvSpPr/>
          <p:nvPr userDrawn="1"/>
        </p:nvSpPr>
        <p:spPr>
          <a:xfrm flipH="1">
            <a:off x="1054494" y="2190406"/>
            <a:ext cx="1805169" cy="901931"/>
          </a:xfrm>
          <a:prstGeom prst="parallelogram">
            <a:avLst>
              <a:gd name="adj" fmla="val 99186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4952" y="1672"/>
            <a:ext cx="8939047" cy="358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arallelogram 12"/>
          <p:cNvSpPr/>
          <p:nvPr userDrawn="1"/>
        </p:nvSpPr>
        <p:spPr>
          <a:xfrm>
            <a:off x="-2458" y="3328589"/>
            <a:ext cx="6341259" cy="3529411"/>
          </a:xfrm>
          <a:custGeom>
            <a:avLst/>
            <a:gdLst>
              <a:gd name="connsiteX0" fmla="*/ 0 w 11532358"/>
              <a:gd name="connsiteY0" fmla="*/ 4292220 h 4292220"/>
              <a:gd name="connsiteX1" fmla="*/ 4257281 w 11532358"/>
              <a:gd name="connsiteY1" fmla="*/ 0 h 4292220"/>
              <a:gd name="connsiteX2" fmla="*/ 11532358 w 11532358"/>
              <a:gd name="connsiteY2" fmla="*/ 0 h 4292220"/>
              <a:gd name="connsiteX3" fmla="*/ 7275077 w 11532358"/>
              <a:gd name="connsiteY3" fmla="*/ 4292220 h 4292220"/>
              <a:gd name="connsiteX4" fmla="*/ 0 w 11532358"/>
              <a:gd name="connsiteY4" fmla="*/ 4292220 h 4292220"/>
              <a:gd name="connsiteX0" fmla="*/ 0 w 11532358"/>
              <a:gd name="connsiteY0" fmla="*/ 4292220 h 4292220"/>
              <a:gd name="connsiteX1" fmla="*/ 3271464 w 11532358"/>
              <a:gd name="connsiteY1" fmla="*/ 994331 h 4292220"/>
              <a:gd name="connsiteX2" fmla="*/ 4257281 w 11532358"/>
              <a:gd name="connsiteY2" fmla="*/ 0 h 4292220"/>
              <a:gd name="connsiteX3" fmla="*/ 11532358 w 11532358"/>
              <a:gd name="connsiteY3" fmla="*/ 0 h 4292220"/>
              <a:gd name="connsiteX4" fmla="*/ 7275077 w 11532358"/>
              <a:gd name="connsiteY4" fmla="*/ 4292220 h 4292220"/>
              <a:gd name="connsiteX5" fmla="*/ 0 w 11532358"/>
              <a:gd name="connsiteY5" fmla="*/ 4292220 h 4292220"/>
              <a:gd name="connsiteX0" fmla="*/ 0 w 11532358"/>
              <a:gd name="connsiteY0" fmla="*/ 4292220 h 4292220"/>
              <a:gd name="connsiteX1" fmla="*/ 3271464 w 11532358"/>
              <a:gd name="connsiteY1" fmla="*/ 994331 h 4292220"/>
              <a:gd name="connsiteX2" fmla="*/ 4257281 w 11532358"/>
              <a:gd name="connsiteY2" fmla="*/ 0 h 4292220"/>
              <a:gd name="connsiteX3" fmla="*/ 11532358 w 11532358"/>
              <a:gd name="connsiteY3" fmla="*/ 0 h 4292220"/>
              <a:gd name="connsiteX4" fmla="*/ 7275077 w 11532358"/>
              <a:gd name="connsiteY4" fmla="*/ 4292220 h 4292220"/>
              <a:gd name="connsiteX5" fmla="*/ 3271426 w 11532358"/>
              <a:gd name="connsiteY5" fmla="*/ 4291864 h 4292220"/>
              <a:gd name="connsiteX6" fmla="*/ 0 w 11532358"/>
              <a:gd name="connsiteY6" fmla="*/ 4292220 h 4292220"/>
              <a:gd name="connsiteX0" fmla="*/ 0 w 8260932"/>
              <a:gd name="connsiteY0" fmla="*/ 4291864 h 4292220"/>
              <a:gd name="connsiteX1" fmla="*/ 38 w 8260932"/>
              <a:gd name="connsiteY1" fmla="*/ 994331 h 4292220"/>
              <a:gd name="connsiteX2" fmla="*/ 985855 w 8260932"/>
              <a:gd name="connsiteY2" fmla="*/ 0 h 4292220"/>
              <a:gd name="connsiteX3" fmla="*/ 8260932 w 8260932"/>
              <a:gd name="connsiteY3" fmla="*/ 0 h 4292220"/>
              <a:gd name="connsiteX4" fmla="*/ 4003651 w 8260932"/>
              <a:gd name="connsiteY4" fmla="*/ 4292220 h 4292220"/>
              <a:gd name="connsiteX5" fmla="*/ 0 w 8260932"/>
              <a:gd name="connsiteY5" fmla="*/ 4291864 h 4292220"/>
              <a:gd name="connsiteX0" fmla="*/ 0 w 8260932"/>
              <a:gd name="connsiteY0" fmla="*/ 4291864 h 4292220"/>
              <a:gd name="connsiteX1" fmla="*/ 38 w 8260932"/>
              <a:gd name="connsiteY1" fmla="*/ 994331 h 4292220"/>
              <a:gd name="connsiteX2" fmla="*/ 985855 w 8260932"/>
              <a:gd name="connsiteY2" fmla="*/ 0 h 4292220"/>
              <a:gd name="connsiteX3" fmla="*/ 8260932 w 8260932"/>
              <a:gd name="connsiteY3" fmla="*/ 0 h 4292220"/>
              <a:gd name="connsiteX4" fmla="*/ 4003651 w 8260932"/>
              <a:gd name="connsiteY4" fmla="*/ 4292220 h 4292220"/>
              <a:gd name="connsiteX5" fmla="*/ 548849 w 8260932"/>
              <a:gd name="connsiteY5" fmla="*/ 4289231 h 4292220"/>
              <a:gd name="connsiteX6" fmla="*/ 0 w 8260932"/>
              <a:gd name="connsiteY6" fmla="*/ 4291864 h 4292220"/>
              <a:gd name="connsiteX0" fmla="*/ 0 w 8260932"/>
              <a:gd name="connsiteY0" fmla="*/ 4291864 h 4292220"/>
              <a:gd name="connsiteX1" fmla="*/ 38 w 8260932"/>
              <a:gd name="connsiteY1" fmla="*/ 994331 h 4292220"/>
              <a:gd name="connsiteX2" fmla="*/ 548849 w 8260932"/>
              <a:gd name="connsiteY2" fmla="*/ 438981 h 4292220"/>
              <a:gd name="connsiteX3" fmla="*/ 985855 w 8260932"/>
              <a:gd name="connsiteY3" fmla="*/ 0 h 4292220"/>
              <a:gd name="connsiteX4" fmla="*/ 8260932 w 8260932"/>
              <a:gd name="connsiteY4" fmla="*/ 0 h 4292220"/>
              <a:gd name="connsiteX5" fmla="*/ 4003651 w 8260932"/>
              <a:gd name="connsiteY5" fmla="*/ 4292220 h 4292220"/>
              <a:gd name="connsiteX6" fmla="*/ 548849 w 8260932"/>
              <a:gd name="connsiteY6" fmla="*/ 4289231 h 4292220"/>
              <a:gd name="connsiteX7" fmla="*/ 0 w 8260932"/>
              <a:gd name="connsiteY7" fmla="*/ 4291864 h 4292220"/>
              <a:gd name="connsiteX0" fmla="*/ 0 w 8260932"/>
              <a:gd name="connsiteY0" fmla="*/ 4291864 h 4292220"/>
              <a:gd name="connsiteX1" fmla="*/ 548849 w 8260932"/>
              <a:gd name="connsiteY1" fmla="*/ 438981 h 4292220"/>
              <a:gd name="connsiteX2" fmla="*/ 985855 w 8260932"/>
              <a:gd name="connsiteY2" fmla="*/ 0 h 4292220"/>
              <a:gd name="connsiteX3" fmla="*/ 8260932 w 8260932"/>
              <a:gd name="connsiteY3" fmla="*/ 0 h 4292220"/>
              <a:gd name="connsiteX4" fmla="*/ 4003651 w 8260932"/>
              <a:gd name="connsiteY4" fmla="*/ 4292220 h 4292220"/>
              <a:gd name="connsiteX5" fmla="*/ 548849 w 8260932"/>
              <a:gd name="connsiteY5" fmla="*/ 4289231 h 4292220"/>
              <a:gd name="connsiteX6" fmla="*/ 0 w 8260932"/>
              <a:gd name="connsiteY6" fmla="*/ 4291864 h 4292220"/>
              <a:gd name="connsiteX0" fmla="*/ 0 w 7712083"/>
              <a:gd name="connsiteY0" fmla="*/ 4289231 h 4292220"/>
              <a:gd name="connsiteX1" fmla="*/ 0 w 7712083"/>
              <a:gd name="connsiteY1" fmla="*/ 438981 h 4292220"/>
              <a:gd name="connsiteX2" fmla="*/ 437006 w 7712083"/>
              <a:gd name="connsiteY2" fmla="*/ 0 h 4292220"/>
              <a:gd name="connsiteX3" fmla="*/ 7712083 w 7712083"/>
              <a:gd name="connsiteY3" fmla="*/ 0 h 4292220"/>
              <a:gd name="connsiteX4" fmla="*/ 3454802 w 7712083"/>
              <a:gd name="connsiteY4" fmla="*/ 4292220 h 4292220"/>
              <a:gd name="connsiteX5" fmla="*/ 0 w 7712083"/>
              <a:gd name="connsiteY5" fmla="*/ 4289231 h 429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2083" h="4292220">
                <a:moveTo>
                  <a:pt x="0" y="4289231"/>
                </a:moveTo>
                <a:lnTo>
                  <a:pt x="0" y="438981"/>
                </a:lnTo>
                <a:lnTo>
                  <a:pt x="437006" y="0"/>
                </a:lnTo>
                <a:lnTo>
                  <a:pt x="7712083" y="0"/>
                </a:lnTo>
                <a:lnTo>
                  <a:pt x="3454802" y="4292220"/>
                </a:lnTo>
                <a:lnTo>
                  <a:pt x="0" y="4289231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4580" y="341313"/>
            <a:ext cx="2270125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ight Triangle 15"/>
          <p:cNvSpPr/>
          <p:nvPr userDrawn="1"/>
        </p:nvSpPr>
        <p:spPr>
          <a:xfrm flipH="1">
            <a:off x="8618798" y="5392739"/>
            <a:ext cx="204787" cy="204787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763791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arallelogram 17"/>
          <p:cNvSpPr/>
          <p:nvPr/>
        </p:nvSpPr>
        <p:spPr>
          <a:xfrm>
            <a:off x="-9524" y="3326917"/>
            <a:ext cx="6350784" cy="3531083"/>
          </a:xfrm>
          <a:custGeom>
            <a:avLst/>
            <a:gdLst>
              <a:gd name="connsiteX0" fmla="*/ 0 w 9389259"/>
              <a:gd name="connsiteY0" fmla="*/ 3531083 h 3531083"/>
              <a:gd name="connsiteX1" fmla="*/ 3397008 w 9389259"/>
              <a:gd name="connsiteY1" fmla="*/ 0 h 3531083"/>
              <a:gd name="connsiteX2" fmla="*/ 9389259 w 9389259"/>
              <a:gd name="connsiteY2" fmla="*/ 0 h 3531083"/>
              <a:gd name="connsiteX3" fmla="*/ 5992251 w 9389259"/>
              <a:gd name="connsiteY3" fmla="*/ 3531083 h 3531083"/>
              <a:gd name="connsiteX4" fmla="*/ 0 w 9389259"/>
              <a:gd name="connsiteY4" fmla="*/ 3531083 h 3531083"/>
              <a:gd name="connsiteX0" fmla="*/ 0 w 9389259"/>
              <a:gd name="connsiteY0" fmla="*/ 3531083 h 3531083"/>
              <a:gd name="connsiteX1" fmla="*/ 3397008 w 9389259"/>
              <a:gd name="connsiteY1" fmla="*/ 0 h 3531083"/>
              <a:gd name="connsiteX2" fmla="*/ 9389259 w 9389259"/>
              <a:gd name="connsiteY2" fmla="*/ 0 h 3531083"/>
              <a:gd name="connsiteX3" fmla="*/ 5992251 w 9389259"/>
              <a:gd name="connsiteY3" fmla="*/ 3531083 h 3531083"/>
              <a:gd name="connsiteX4" fmla="*/ 3038475 w 9389259"/>
              <a:gd name="connsiteY4" fmla="*/ 3531083 h 3531083"/>
              <a:gd name="connsiteX5" fmla="*/ 0 w 9389259"/>
              <a:gd name="connsiteY5" fmla="*/ 3531083 h 3531083"/>
              <a:gd name="connsiteX0" fmla="*/ 0 w 9389259"/>
              <a:gd name="connsiteY0" fmla="*/ 3531083 h 3531083"/>
              <a:gd name="connsiteX1" fmla="*/ 3038475 w 9389259"/>
              <a:gd name="connsiteY1" fmla="*/ 359258 h 3531083"/>
              <a:gd name="connsiteX2" fmla="*/ 3397008 w 9389259"/>
              <a:gd name="connsiteY2" fmla="*/ 0 h 3531083"/>
              <a:gd name="connsiteX3" fmla="*/ 9389259 w 9389259"/>
              <a:gd name="connsiteY3" fmla="*/ 0 h 3531083"/>
              <a:gd name="connsiteX4" fmla="*/ 5992251 w 9389259"/>
              <a:gd name="connsiteY4" fmla="*/ 3531083 h 3531083"/>
              <a:gd name="connsiteX5" fmla="*/ 3038475 w 9389259"/>
              <a:gd name="connsiteY5" fmla="*/ 3531083 h 3531083"/>
              <a:gd name="connsiteX6" fmla="*/ 0 w 9389259"/>
              <a:gd name="connsiteY6" fmla="*/ 3531083 h 3531083"/>
              <a:gd name="connsiteX0" fmla="*/ 0 w 6350784"/>
              <a:gd name="connsiteY0" fmla="*/ 3531083 h 3531083"/>
              <a:gd name="connsiteX1" fmla="*/ 0 w 6350784"/>
              <a:gd name="connsiteY1" fmla="*/ 359258 h 3531083"/>
              <a:gd name="connsiteX2" fmla="*/ 358533 w 6350784"/>
              <a:gd name="connsiteY2" fmla="*/ 0 h 3531083"/>
              <a:gd name="connsiteX3" fmla="*/ 6350784 w 6350784"/>
              <a:gd name="connsiteY3" fmla="*/ 0 h 3531083"/>
              <a:gd name="connsiteX4" fmla="*/ 2953776 w 6350784"/>
              <a:gd name="connsiteY4" fmla="*/ 3531083 h 3531083"/>
              <a:gd name="connsiteX5" fmla="*/ 0 w 6350784"/>
              <a:gd name="connsiteY5" fmla="*/ 3531083 h 3531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0784" h="3531083">
                <a:moveTo>
                  <a:pt x="0" y="3531083"/>
                </a:moveTo>
                <a:lnTo>
                  <a:pt x="0" y="359258"/>
                </a:lnTo>
                <a:lnTo>
                  <a:pt x="358533" y="0"/>
                </a:lnTo>
                <a:lnTo>
                  <a:pt x="6350784" y="0"/>
                </a:lnTo>
                <a:lnTo>
                  <a:pt x="2953776" y="3531083"/>
                </a:lnTo>
                <a:lnTo>
                  <a:pt x="0" y="353108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 flipH="1">
            <a:off x="207410" y="-1"/>
            <a:ext cx="8595360" cy="3581349"/>
          </a:xfrm>
          <a:prstGeom prst="parallelogram">
            <a:avLst>
              <a:gd name="adj" fmla="val 9895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25" name="Parallelogram 17"/>
          <p:cNvSpPr/>
          <p:nvPr/>
        </p:nvSpPr>
        <p:spPr>
          <a:xfrm>
            <a:off x="-9524" y="3326917"/>
            <a:ext cx="6350784" cy="3531083"/>
          </a:xfrm>
          <a:custGeom>
            <a:avLst/>
            <a:gdLst>
              <a:gd name="connsiteX0" fmla="*/ 0 w 9389259"/>
              <a:gd name="connsiteY0" fmla="*/ 3531083 h 3531083"/>
              <a:gd name="connsiteX1" fmla="*/ 3397008 w 9389259"/>
              <a:gd name="connsiteY1" fmla="*/ 0 h 3531083"/>
              <a:gd name="connsiteX2" fmla="*/ 9389259 w 9389259"/>
              <a:gd name="connsiteY2" fmla="*/ 0 h 3531083"/>
              <a:gd name="connsiteX3" fmla="*/ 5992251 w 9389259"/>
              <a:gd name="connsiteY3" fmla="*/ 3531083 h 3531083"/>
              <a:gd name="connsiteX4" fmla="*/ 0 w 9389259"/>
              <a:gd name="connsiteY4" fmla="*/ 3531083 h 3531083"/>
              <a:gd name="connsiteX0" fmla="*/ 0 w 9389259"/>
              <a:gd name="connsiteY0" fmla="*/ 3531083 h 3531083"/>
              <a:gd name="connsiteX1" fmla="*/ 3397008 w 9389259"/>
              <a:gd name="connsiteY1" fmla="*/ 0 h 3531083"/>
              <a:gd name="connsiteX2" fmla="*/ 9389259 w 9389259"/>
              <a:gd name="connsiteY2" fmla="*/ 0 h 3531083"/>
              <a:gd name="connsiteX3" fmla="*/ 5992251 w 9389259"/>
              <a:gd name="connsiteY3" fmla="*/ 3531083 h 3531083"/>
              <a:gd name="connsiteX4" fmla="*/ 3038475 w 9389259"/>
              <a:gd name="connsiteY4" fmla="*/ 3531083 h 3531083"/>
              <a:gd name="connsiteX5" fmla="*/ 0 w 9389259"/>
              <a:gd name="connsiteY5" fmla="*/ 3531083 h 3531083"/>
              <a:gd name="connsiteX0" fmla="*/ 0 w 9389259"/>
              <a:gd name="connsiteY0" fmla="*/ 3531083 h 3531083"/>
              <a:gd name="connsiteX1" fmla="*/ 3038475 w 9389259"/>
              <a:gd name="connsiteY1" fmla="*/ 359258 h 3531083"/>
              <a:gd name="connsiteX2" fmla="*/ 3397008 w 9389259"/>
              <a:gd name="connsiteY2" fmla="*/ 0 h 3531083"/>
              <a:gd name="connsiteX3" fmla="*/ 9389259 w 9389259"/>
              <a:gd name="connsiteY3" fmla="*/ 0 h 3531083"/>
              <a:gd name="connsiteX4" fmla="*/ 5992251 w 9389259"/>
              <a:gd name="connsiteY4" fmla="*/ 3531083 h 3531083"/>
              <a:gd name="connsiteX5" fmla="*/ 3038475 w 9389259"/>
              <a:gd name="connsiteY5" fmla="*/ 3531083 h 3531083"/>
              <a:gd name="connsiteX6" fmla="*/ 0 w 9389259"/>
              <a:gd name="connsiteY6" fmla="*/ 3531083 h 3531083"/>
              <a:gd name="connsiteX0" fmla="*/ 0 w 6350784"/>
              <a:gd name="connsiteY0" fmla="*/ 3531083 h 3531083"/>
              <a:gd name="connsiteX1" fmla="*/ 0 w 6350784"/>
              <a:gd name="connsiteY1" fmla="*/ 359258 h 3531083"/>
              <a:gd name="connsiteX2" fmla="*/ 358533 w 6350784"/>
              <a:gd name="connsiteY2" fmla="*/ 0 h 3531083"/>
              <a:gd name="connsiteX3" fmla="*/ 6350784 w 6350784"/>
              <a:gd name="connsiteY3" fmla="*/ 0 h 3531083"/>
              <a:gd name="connsiteX4" fmla="*/ 2953776 w 6350784"/>
              <a:gd name="connsiteY4" fmla="*/ 3531083 h 3531083"/>
              <a:gd name="connsiteX5" fmla="*/ 0 w 6350784"/>
              <a:gd name="connsiteY5" fmla="*/ 3531083 h 3531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0784" h="3531083">
                <a:moveTo>
                  <a:pt x="0" y="3531083"/>
                </a:moveTo>
                <a:lnTo>
                  <a:pt x="0" y="359258"/>
                </a:lnTo>
                <a:lnTo>
                  <a:pt x="358533" y="0"/>
                </a:lnTo>
                <a:lnTo>
                  <a:pt x="6350784" y="0"/>
                </a:lnTo>
                <a:lnTo>
                  <a:pt x="2953776" y="3531083"/>
                </a:lnTo>
                <a:lnTo>
                  <a:pt x="0" y="3531083"/>
                </a:lnTo>
                <a:close/>
              </a:path>
            </a:pathLst>
          </a:custGeom>
          <a:solidFill>
            <a:schemeClr val="accent5">
              <a:alpha val="49804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Parallelogram 6"/>
          <p:cNvSpPr/>
          <p:nvPr/>
        </p:nvSpPr>
        <p:spPr>
          <a:xfrm flipH="1">
            <a:off x="1114102" y="2236590"/>
            <a:ext cx="1737360" cy="854075"/>
          </a:xfrm>
          <a:prstGeom prst="parallelogram">
            <a:avLst>
              <a:gd name="adj" fmla="val 100463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arallelogram 7"/>
          <p:cNvSpPr/>
          <p:nvPr/>
        </p:nvSpPr>
        <p:spPr>
          <a:xfrm flipH="1">
            <a:off x="-21850087" y="-14288"/>
            <a:ext cx="21753621" cy="6872288"/>
          </a:xfrm>
          <a:prstGeom prst="parallelogram">
            <a:avLst>
              <a:gd name="adj" fmla="val 9918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Parallelogram 8"/>
          <p:cNvSpPr/>
          <p:nvPr/>
        </p:nvSpPr>
        <p:spPr>
          <a:xfrm flipH="1">
            <a:off x="9144000" y="-14288"/>
            <a:ext cx="22612286" cy="6872288"/>
          </a:xfrm>
          <a:prstGeom prst="parallelogram">
            <a:avLst>
              <a:gd name="adj" fmla="val 9918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Parallelogram 9"/>
          <p:cNvSpPr/>
          <p:nvPr/>
        </p:nvSpPr>
        <p:spPr>
          <a:xfrm flipH="1">
            <a:off x="9144000" y="2851150"/>
            <a:ext cx="8486604" cy="4006850"/>
          </a:xfrm>
          <a:prstGeom prst="parallelogram">
            <a:avLst>
              <a:gd name="adj" fmla="val 99186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Parallelogram 10"/>
          <p:cNvSpPr/>
          <p:nvPr/>
        </p:nvSpPr>
        <p:spPr>
          <a:xfrm flipH="1">
            <a:off x="-7629130" y="-738188"/>
            <a:ext cx="7629131" cy="3290888"/>
          </a:xfrm>
          <a:prstGeom prst="parallelogram">
            <a:avLst>
              <a:gd name="adj" fmla="val 99186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Parallelogram 11"/>
          <p:cNvSpPr/>
          <p:nvPr/>
        </p:nvSpPr>
        <p:spPr>
          <a:xfrm flipH="1">
            <a:off x="-6632318" y="3967163"/>
            <a:ext cx="6632318" cy="1035050"/>
          </a:xfrm>
          <a:prstGeom prst="parallelogram">
            <a:avLst>
              <a:gd name="adj" fmla="val 99186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Parallelogram 12"/>
          <p:cNvSpPr/>
          <p:nvPr/>
        </p:nvSpPr>
        <p:spPr>
          <a:xfrm flipH="1">
            <a:off x="9144000" y="5903914"/>
            <a:ext cx="4261166" cy="954087"/>
          </a:xfrm>
          <a:prstGeom prst="parallelogram">
            <a:avLst>
              <a:gd name="adj" fmla="val 99186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1601" y="4318635"/>
            <a:ext cx="3400810" cy="1371600"/>
          </a:xfrm>
        </p:spPr>
        <p:txBody>
          <a:bodyPr tIns="0" bIns="0" anchor="b"/>
          <a:lstStyle>
            <a:lvl1pPr algn="r"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2" y="5766346"/>
            <a:ext cx="3400809" cy="914400"/>
          </a:xfrm>
        </p:spPr>
        <p:txBody>
          <a:bodyPr tIns="0" bIns="0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6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4580" y="341313"/>
            <a:ext cx="2270125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ight Triangle 16"/>
          <p:cNvSpPr/>
          <p:nvPr/>
        </p:nvSpPr>
        <p:spPr>
          <a:xfrm flipH="1">
            <a:off x="8618798" y="5392739"/>
            <a:ext cx="204787" cy="204787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30234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819E-6 -2.59259E-6 L -0.87908 -2.59259E-6 " pathEditMode="relative" rAng="0" ptsTypes="AA">
                                      <p:cBhvr>
                                        <p:cTn id="10" dur="1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954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8728E-6 -2.59259E-6 L 0.91569 -2.59259E-6 " pathEditMode="relative" rAng="0" ptsTypes="AA">
                                      <p:cBhvr>
                                        <p:cTn id="12" dur="1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91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pat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37243E-6 4.07407E-6 L 1.85183 4.07407E-6 " pathEditMode="relative" rAng="0" ptsTypes="AA">
                                      <p:cBhvr>
                                        <p:cTn id="16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85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pat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3.37243E-6 4.07407E-6 L 1.85183 4.07407E-6 " pathEditMode="relative" rAng="0" ptsTypes="AA">
                                      <p:cBhvr>
                                        <p:cTn id="20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8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92234E-6 -4.07407E-6 L -1.61637 -4.07407E-6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18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pat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2424 -0.03241 L -2.18595 -0.03241 " pathEditMode="relative" rAng="0" ptsTypes="AA">
                                      <p:cBhvr>
                                        <p:cTn id="28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5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68" y="306706"/>
            <a:ext cx="7680960" cy="47434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88" y="1381123"/>
            <a:ext cx="8595360" cy="493776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74388" y="752474"/>
            <a:ext cx="7680960" cy="285750"/>
          </a:xfrm>
        </p:spPr>
        <p:txBody>
          <a:bodyPr tIns="0" bIns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18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367665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2pPr>
            <a:lvl3pPr marL="746125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3pPr>
            <a:lvl4pPr marL="1188720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4pPr>
            <a:lvl5pPr marL="1481328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565453039"/>
      </p:ext>
    </p:extLst>
  </p:cSld>
  <p:clrMapOvr>
    <a:masterClrMapping/>
  </p:clrMapOvr>
  <p:transition/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68" y="306388"/>
            <a:ext cx="7680960" cy="4746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88" y="1381123"/>
            <a:ext cx="4114800" cy="502920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74388" y="752474"/>
            <a:ext cx="7680960" cy="285750"/>
          </a:xfrm>
        </p:spPr>
        <p:txBody>
          <a:bodyPr tIns="0" bIns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18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367665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2pPr>
            <a:lvl3pPr marL="746125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3pPr>
            <a:lvl4pPr marL="1188720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4pPr>
            <a:lvl5pPr marL="1481328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1"/>
          </p:nvPr>
        </p:nvSpPr>
        <p:spPr>
          <a:xfrm>
            <a:off x="4731585" y="1381123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815653051"/>
      </p:ext>
    </p:extLst>
  </p:cSld>
  <p:clrMapOvr>
    <a:masterClrMapping/>
  </p:clrMapOvr>
  <p:transition/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16989186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letely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7002540"/>
      </p:ext>
    </p:extLst>
  </p:cSld>
  <p:clrMapOvr>
    <a:masterClrMapping/>
  </p:clrMapOvr>
  <p:transition/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2425" y="473075"/>
            <a:ext cx="8502650" cy="947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47663" y="1600200"/>
            <a:ext cx="8510587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1258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301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6768" y="306388"/>
            <a:ext cx="7680960" cy="474662"/>
          </a:xfrm>
          <a:prstGeom prst="rect">
            <a:avLst/>
          </a:prstGeom>
        </p:spPr>
        <p:txBody>
          <a:bodyPr vert="horz" lIns="0" tIns="4572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74388" y="1381124"/>
            <a:ext cx="859536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32271" y="6561034"/>
            <a:ext cx="6125075" cy="236748"/>
          </a:xfrm>
          <a:prstGeom prst="rect">
            <a:avLst/>
          </a:prstGeom>
          <a:noFill/>
        </p:spPr>
        <p:txBody>
          <a:bodyPr wrap="none" lIns="0" tIns="41029" rIns="0" bIns="41029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cap="all" dirty="0">
                <a:cs typeface="Arial" pitchFamily="34" charset="0"/>
              </a:rPr>
              <a:t>|   </a:t>
            </a:r>
            <a:r>
              <a:rPr lang="en-US" sz="1000" cap="all" dirty="0" smtClean="0">
                <a:cs typeface="Arial" pitchFamily="34" charset="0"/>
              </a:rPr>
              <a:t>A</a:t>
            </a:r>
            <a:r>
              <a:rPr lang="en-US" sz="1000" cap="all" baseline="0" dirty="0" smtClean="0">
                <a:cs typeface="Arial" pitchFamily="34" charset="0"/>
              </a:rPr>
              <a:t> Power characterization and management of gpu graph traversal</a:t>
            </a:r>
            <a:r>
              <a:rPr lang="en-US" sz="1000" cap="all" dirty="0" smtClean="0">
                <a:cs typeface="Arial" pitchFamily="34" charset="0"/>
              </a:rPr>
              <a:t>   |   ASBD 2014   </a:t>
            </a:r>
            <a:r>
              <a:rPr lang="en-US" sz="1000" cap="all" baseline="0" dirty="0" smtClean="0">
                <a:cs typeface="Arial" pitchFamily="34" charset="0"/>
              </a:rPr>
              <a:t>|</a:t>
            </a:r>
            <a:r>
              <a:rPr lang="en-US" sz="1000" cap="all" dirty="0" smtClean="0">
                <a:cs typeface="Arial" pitchFamily="34" charset="0"/>
              </a:rPr>
              <a:t>    June 15, 2014</a:t>
            </a:r>
            <a:r>
              <a:rPr lang="en-US" sz="1000" cap="all" baseline="0" dirty="0" smtClean="0">
                <a:cs typeface="Arial" pitchFamily="34" charset="0"/>
              </a:rPr>
              <a:t>  </a:t>
            </a:r>
            <a:endParaRPr lang="en-US" sz="1000" cap="all" dirty="0"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087" y="6561034"/>
            <a:ext cx="150682" cy="236748"/>
          </a:xfrm>
          <a:prstGeom prst="rect">
            <a:avLst/>
          </a:prstGeom>
          <a:noFill/>
        </p:spPr>
        <p:txBody>
          <a:bodyPr wrap="none" lIns="0" tIns="41029" rIns="0" bIns="41029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3616FDC-18D0-40FB-88F2-6EE7CA6E4DB4}" type="slidenum">
              <a:rPr lang="en-US" sz="1000" cap="all"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cap="all" dirty="0">
              <a:cs typeface="Arial" pitchFamily="34" charset="0"/>
            </a:endParaRP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9351" y="344925"/>
            <a:ext cx="120173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274388" y="409172"/>
            <a:ext cx="1707028" cy="3414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328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81" r:id="rId8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kern="1200" cap="all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ts val="800"/>
        </a:spcBef>
        <a:spcAft>
          <a:spcPct val="0"/>
        </a:spcAft>
        <a:buClr>
          <a:schemeClr val="tx1"/>
        </a:buClr>
        <a:buFont typeface="Wingdings 3" pitchFamily="18" charset="2"/>
        <a:buChar char="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47688" indent="-180975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Calibri" pitchFamily="34" charset="0"/>
        <a:buChar char="‒"/>
        <a:defRPr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914400" indent="-168275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Calibri" pitchFamily="34" charset="0"/>
        <a:buChar char="‒"/>
        <a:defRPr sz="16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371600" indent="-182563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Calibri" pitchFamily="34" charset="0"/>
        <a:buChar char="‒"/>
        <a:defRPr sz="12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644650" indent="-163513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Calibri" pitchFamily="34" charset="0"/>
        <a:buChar char="‒"/>
        <a:defRPr sz="12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3800" y="4870941"/>
            <a:ext cx="4848610" cy="822960"/>
          </a:xfrm>
        </p:spPr>
        <p:txBody>
          <a:bodyPr/>
          <a:lstStyle/>
          <a:p>
            <a:r>
              <a:rPr lang="en-US" dirty="0" smtClean="0"/>
              <a:t>A Power Characterization and Management of</a:t>
            </a:r>
            <a:br>
              <a:rPr lang="en-US" dirty="0" smtClean="0"/>
            </a:br>
            <a:r>
              <a:rPr lang="en-US" dirty="0" smtClean="0"/>
              <a:t>GPU Graph Traversal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743200" y="5762394"/>
            <a:ext cx="5839211" cy="640080"/>
          </a:xfrm>
        </p:spPr>
        <p:txBody>
          <a:bodyPr/>
          <a:lstStyle/>
          <a:p>
            <a:r>
              <a:rPr lang="en-US" cap="none" dirty="0" smtClean="0">
                <a:ea typeface="MS PGothic" pitchFamily="34" charset="-128"/>
              </a:rPr>
              <a:t>ADAM MCLAUGHLIN</a:t>
            </a:r>
            <a:r>
              <a:rPr lang="en-US" cap="none" baseline="30000" dirty="0" smtClean="0">
                <a:ea typeface="MS PGothic" pitchFamily="34" charset="-128"/>
              </a:rPr>
              <a:t>*</a:t>
            </a:r>
            <a:r>
              <a:rPr lang="en-US" cap="none" dirty="0" smtClean="0">
                <a:ea typeface="MS PGothic" pitchFamily="34" charset="-128"/>
              </a:rPr>
              <a:t>, INDRANI PAUL</a:t>
            </a:r>
            <a:r>
              <a:rPr lang="en-US" baseline="30000" dirty="0">
                <a:ea typeface="MS PGothic" pitchFamily="34" charset="-128"/>
              </a:rPr>
              <a:t>†</a:t>
            </a:r>
            <a:r>
              <a:rPr lang="en-US" cap="none" dirty="0" smtClean="0">
                <a:ea typeface="MS PGothic" pitchFamily="34" charset="-128"/>
              </a:rPr>
              <a:t>, JOSEPH GREATHOUSE</a:t>
            </a:r>
            <a:r>
              <a:rPr lang="en-US" baseline="30000" dirty="0">
                <a:ea typeface="MS PGothic" pitchFamily="34" charset="-128"/>
              </a:rPr>
              <a:t>†</a:t>
            </a:r>
            <a:r>
              <a:rPr lang="en-US" cap="none" dirty="0" smtClean="0">
                <a:ea typeface="MS PGothic" pitchFamily="34" charset="-128"/>
              </a:rPr>
              <a:t>, SRILATHA MANNE</a:t>
            </a:r>
            <a:r>
              <a:rPr lang="en-US" baseline="30000" dirty="0">
                <a:ea typeface="MS PGothic" pitchFamily="34" charset="-128"/>
              </a:rPr>
              <a:t>†</a:t>
            </a:r>
            <a:r>
              <a:rPr lang="en-US" cap="none" dirty="0" smtClean="0">
                <a:ea typeface="MS PGothic" pitchFamily="34" charset="-128"/>
              </a:rPr>
              <a:t>, AND SUDHKAHAR YALAMANCHILI</a:t>
            </a:r>
            <a:r>
              <a:rPr lang="en-US" cap="none" baseline="30000" dirty="0" smtClean="0">
                <a:ea typeface="MS PGothic" pitchFamily="34" charset="-128"/>
              </a:rPr>
              <a:t>*</a:t>
            </a:r>
          </a:p>
          <a:p>
            <a:r>
              <a:rPr lang="en-US" sz="1500" cap="none" baseline="30000" dirty="0" smtClean="0">
                <a:ea typeface="MS PGothic" pitchFamily="34" charset="-128"/>
              </a:rPr>
              <a:t>*</a:t>
            </a:r>
            <a:r>
              <a:rPr lang="en-US" sz="1500" cap="none" dirty="0" smtClean="0">
                <a:ea typeface="MS PGothic" pitchFamily="34" charset="-128"/>
              </a:rPr>
              <a:t>GEORGIA INSTITUTE OF TECHNOLOGY</a:t>
            </a:r>
          </a:p>
          <a:p>
            <a:r>
              <a:rPr lang="en-US" sz="1500" baseline="30000" dirty="0">
                <a:ea typeface="MS PGothic" pitchFamily="34" charset="-128"/>
              </a:rPr>
              <a:t>†</a:t>
            </a:r>
            <a:r>
              <a:rPr lang="en-US" sz="1500" dirty="0" smtClean="0"/>
              <a:t>AMD RESEARCH</a:t>
            </a:r>
            <a:endParaRPr lang="en-US" sz="15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0"/>
            <a:ext cx="2666997" cy="533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t="22166" b="22461"/>
          <a:stretch/>
        </p:blipFill>
        <p:spPr>
          <a:xfrm>
            <a:off x="2033655" y="4527074"/>
            <a:ext cx="5076825" cy="129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88" y="906462"/>
            <a:ext cx="7680960" cy="474662"/>
          </a:xfrm>
        </p:spPr>
        <p:txBody>
          <a:bodyPr/>
          <a:lstStyle/>
          <a:p>
            <a:r>
              <a:rPr lang="en-US" dirty="0" smtClean="0"/>
              <a:t>Distinguishing Power and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goal is to </a:t>
            </a:r>
            <a:r>
              <a:rPr lang="en-US" u="sng" dirty="0" smtClean="0"/>
              <a:t>maximize performance in a power-constrained environment</a:t>
            </a:r>
          </a:p>
          <a:p>
            <a:r>
              <a:rPr lang="en-US" dirty="0" smtClean="0"/>
              <a:t>Our goal is </a:t>
            </a:r>
            <a:r>
              <a:rPr lang="en-US" u="sng" dirty="0" smtClean="0"/>
              <a:t>NOT to minimize energy</a:t>
            </a:r>
          </a:p>
          <a:p>
            <a:pPr lvl="1"/>
            <a:r>
              <a:rPr lang="en-US" dirty="0" smtClean="0"/>
              <a:t>“Race to idle” is not a valid solution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2137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7680960" cy="474662"/>
          </a:xfrm>
        </p:spPr>
        <p:txBody>
          <a:bodyPr/>
          <a:lstStyle/>
          <a:p>
            <a:r>
              <a:rPr lang="en-US" dirty="0" smtClean="0"/>
              <a:t>Benchmark Graphs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33733419"/>
              </p:ext>
            </p:extLst>
          </p:nvPr>
        </p:nvGraphicFramePr>
        <p:xfrm>
          <a:off x="352425" y="1371600"/>
          <a:ext cx="8482421" cy="4719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2764"/>
                <a:gridCol w="1397314"/>
                <a:gridCol w="1397314"/>
                <a:gridCol w="25950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Vertices</a:t>
                      </a:r>
                      <a:endParaRPr lang="en-US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Edges</a:t>
                      </a:r>
                      <a:endParaRPr lang="en-US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Significance</a:t>
                      </a:r>
                      <a:endParaRPr lang="en-US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17" marB="45717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coPapersCiteseer</a:t>
                      </a:r>
                      <a:endParaRPr lang="en-US" sz="1800" i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434,102</a:t>
                      </a:r>
                      <a:endParaRPr lang="en-US" sz="18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16,036,720</a:t>
                      </a:r>
                      <a:endParaRPr lang="en-US" sz="18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Social Network</a:t>
                      </a:r>
                      <a:endParaRPr lang="en-US" sz="18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717" marB="45717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delaunay_n23</a:t>
                      </a:r>
                      <a:endParaRPr lang="en-US" sz="1800" i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8,388,608</a:t>
                      </a:r>
                      <a:endParaRPr lang="en-US" sz="18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25,165,784</a:t>
                      </a:r>
                      <a:endParaRPr lang="en-US" sz="18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Random </a:t>
                      </a:r>
                      <a:r>
                        <a:rPr lang="en-US" sz="1800" b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Triangluation</a:t>
                      </a:r>
                      <a:endParaRPr lang="en-US" sz="18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717" marB="45717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asia.osm</a:t>
                      </a:r>
                      <a:endParaRPr lang="en-US" sz="1800" i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11,950,757</a:t>
                      </a:r>
                      <a:endParaRPr lang="en-US" sz="18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12,711,603</a:t>
                      </a:r>
                      <a:endParaRPr lang="en-US" sz="18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Street Network</a:t>
                      </a:r>
                      <a:endParaRPr lang="en-US" sz="18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717" marB="45717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ldoor</a:t>
                      </a:r>
                      <a:endParaRPr lang="en-US" sz="1800" i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952,203</a:t>
                      </a:r>
                      <a:endParaRPr lang="en-US" sz="18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22,785,136</a:t>
                      </a:r>
                      <a:endParaRPr lang="en-US" sz="18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Sparse Matrix</a:t>
                      </a:r>
                      <a:endParaRPr lang="en-US" sz="18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717" marB="45717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af_shell10</a:t>
                      </a:r>
                      <a:endParaRPr lang="en-US" sz="1800" i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1,508,065</a:t>
                      </a:r>
                      <a:endParaRPr lang="en-US" sz="18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25,582,130</a:t>
                      </a:r>
                      <a:endParaRPr lang="en-US" sz="18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Sheet Metal Forming</a:t>
                      </a:r>
                      <a:endParaRPr lang="en-US" sz="18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717" marB="45717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kkt_power</a:t>
                      </a:r>
                      <a:endParaRPr lang="en-US" sz="1800" i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2,063,494</a:t>
                      </a:r>
                      <a:endParaRPr lang="en-US" sz="18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6,482,320</a:t>
                      </a:r>
                      <a:endParaRPr lang="en-US" sz="18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Nonlinear</a:t>
                      </a:r>
                      <a:r>
                        <a:rPr lang="en-US" sz="1800" b="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Optimization</a:t>
                      </a:r>
                      <a:endParaRPr lang="en-US" sz="18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717" marB="45717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rgg_n_2_22_s0</a:t>
                      </a:r>
                      <a:endParaRPr lang="en-US" sz="1800" i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4,194,304</a:t>
                      </a:r>
                      <a:endParaRPr lang="en-US" sz="18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30,359,198</a:t>
                      </a:r>
                      <a:endParaRPr lang="en-US" sz="18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Random Geometric</a:t>
                      </a:r>
                      <a:r>
                        <a:rPr lang="en-US" sz="1800" b="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Graph</a:t>
                      </a:r>
                      <a:endParaRPr lang="en-US" sz="18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717" marB="45717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G3_circuit</a:t>
                      </a:r>
                      <a:endParaRPr lang="en-US" sz="1800" i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1,585,478</a:t>
                      </a:r>
                      <a:endParaRPr lang="en-US" sz="18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3,037,674</a:t>
                      </a:r>
                      <a:endParaRPr lang="en-US" sz="18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AMD</a:t>
                      </a:r>
                      <a:r>
                        <a:rPr lang="en-US" sz="1800" b="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Circuit Simulation</a:t>
                      </a:r>
                      <a:endParaRPr lang="en-US" sz="18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717" marB="45717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hugebubbles_00020</a:t>
                      </a:r>
                      <a:endParaRPr lang="en-US" sz="1800" i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21,198,119</a:t>
                      </a:r>
                      <a:endParaRPr lang="en-US" sz="18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31,790,179</a:t>
                      </a:r>
                      <a:endParaRPr lang="en-US" sz="18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2D</a:t>
                      </a:r>
                      <a:r>
                        <a:rPr lang="en-US" sz="1800" b="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Dynamic Simulations</a:t>
                      </a:r>
                      <a:endParaRPr lang="en-US" sz="18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717" marB="45717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in-2004</a:t>
                      </a:r>
                      <a:endParaRPr lang="en-US" sz="1800" i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1,382,908</a:t>
                      </a:r>
                      <a:endParaRPr lang="en-US" sz="18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13,591,473</a:t>
                      </a:r>
                      <a:endParaRPr lang="en-US" sz="18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Web</a:t>
                      </a:r>
                      <a:r>
                        <a:rPr lang="en-US" sz="1800" b="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Crawl</a:t>
                      </a:r>
                      <a:endParaRPr lang="en-US" sz="18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717" marB="45717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packing_500x100x100-b050</a:t>
                      </a:r>
                      <a:endParaRPr lang="en-US" sz="1800" i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2,145,852</a:t>
                      </a:r>
                      <a:endParaRPr lang="en-US" sz="18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17,488,243</a:t>
                      </a:r>
                      <a:endParaRPr lang="en-US" sz="18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Fluid Mechanics</a:t>
                      </a:r>
                      <a:endParaRPr lang="en-US" sz="18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717" marB="45717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8251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88" y="906462"/>
            <a:ext cx="7680960" cy="474662"/>
          </a:xfrm>
        </p:spPr>
        <p:txBody>
          <a:bodyPr/>
          <a:lstStyle/>
          <a:p>
            <a:r>
              <a:rPr lang="en-US" dirty="0" smtClean="0"/>
              <a:t>Static Oracle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graph and power cap, determine the best power state</a:t>
            </a:r>
          </a:p>
          <a:p>
            <a:pPr lvl="1"/>
            <a:r>
              <a:rPr lang="en-US" dirty="0" smtClean="0"/>
              <a:t>Exhaustively run all settings</a:t>
            </a:r>
          </a:p>
          <a:p>
            <a:pPr lvl="1"/>
            <a:r>
              <a:rPr lang="en-US" dirty="0" smtClean="0"/>
              <a:t>Pick the setting that has…</a:t>
            </a:r>
          </a:p>
          <a:p>
            <a:pPr lvl="2"/>
            <a:r>
              <a:rPr lang="en-US" dirty="0" smtClean="0"/>
              <a:t>…the least execution time</a:t>
            </a:r>
          </a:p>
          <a:p>
            <a:pPr lvl="2"/>
            <a:r>
              <a:rPr lang="en-US" dirty="0" smtClean="0"/>
              <a:t>…instantaneous power within the cap at all times</a:t>
            </a:r>
          </a:p>
          <a:p>
            <a:pPr lvl="1"/>
            <a:r>
              <a:rPr lang="en-US" dirty="0" smtClean="0"/>
              <a:t>Refer to this setting as the </a:t>
            </a:r>
            <a:r>
              <a:rPr lang="en-US" i="1" dirty="0" smtClean="0"/>
              <a:t>static oracle</a:t>
            </a:r>
            <a:endParaRPr lang="en-US" dirty="0" smtClean="0"/>
          </a:p>
          <a:p>
            <a:pPr lvl="2"/>
            <a:r>
              <a:rPr lang="en-US" dirty="0" smtClean="0"/>
              <a:t>“Static” because the same power setting is used throughout the traversal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3657600"/>
            <a:ext cx="1574298" cy="21893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176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81864"/>
            <a:ext cx="7680960" cy="474662"/>
          </a:xfrm>
        </p:spPr>
        <p:txBody>
          <a:bodyPr/>
          <a:lstStyle/>
          <a:p>
            <a:r>
              <a:rPr lang="en-US" dirty="0" smtClean="0"/>
              <a:t>Best Configuration Varies with Graph Input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800"/>
            <a:ext cx="4032393" cy="328326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28800"/>
            <a:ext cx="4032504" cy="325672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5257800"/>
            <a:ext cx="85105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 sz="240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51911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448"/>
              </a:buClr>
              <a:buSzPct val="65000"/>
              <a:buFont typeface="Wingdings" pitchFamily="2" charset="2"/>
              <a:buChar char="n"/>
              <a:defRPr sz="200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86201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20491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1485900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1943100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400300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2857500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314700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endParaRPr lang="en-US" kern="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5284342"/>
            <a:ext cx="7315200" cy="112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Wingdings 3" pitchFamily="18" charset="2"/>
              <a:buChar char="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547688" indent="-1809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indent="-1682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indent="-1825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644650" indent="-16351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Consider an 82.18% Power Cap</a:t>
            </a:r>
          </a:p>
          <a:p>
            <a:pPr lvl="1"/>
            <a:r>
              <a:rPr lang="en-US" kern="0" dirty="0"/>
              <a:t>Left (delaunay_n23): Medium Frequency and 6 CUs</a:t>
            </a:r>
          </a:p>
          <a:p>
            <a:pPr lvl="1"/>
            <a:r>
              <a:rPr lang="en-US" kern="0" dirty="0"/>
              <a:t>Right (G3_Circuit): High Frequency and 5 CUs</a:t>
            </a:r>
          </a:p>
        </p:txBody>
      </p:sp>
    </p:spTree>
    <p:extLst>
      <p:ext uri="{BB962C8B-B14F-4D97-AF65-F5344CB8AC3E}">
        <p14:creationId xmlns="" xmlns:p14="http://schemas.microsoft.com/office/powerpoint/2010/main" val="366357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25538"/>
            <a:ext cx="7680960" cy="474662"/>
          </a:xfrm>
        </p:spPr>
        <p:txBody>
          <a:bodyPr/>
          <a:lstStyle/>
          <a:p>
            <a:r>
              <a:rPr lang="en-US" dirty="0" smtClean="0"/>
              <a:t>Leveraging Both Degrees of Freedom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80" y="1676400"/>
            <a:ext cx="4753995" cy="4038600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47663" y="1600200"/>
            <a:ext cx="376713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 sz="240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51911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448"/>
              </a:buClr>
              <a:buSzPct val="65000"/>
              <a:buFont typeface="Wingdings" pitchFamily="2" charset="2"/>
              <a:buChar char="n"/>
              <a:defRPr sz="200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86201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20491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1485900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1943100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400300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2857500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314700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endParaRPr lang="en-US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47663" y="1676400"/>
            <a:ext cx="361473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Wingdings 3" pitchFamily="18" charset="2"/>
              <a:buChar char="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547688" indent="-1809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indent="-1682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indent="-1825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644650" indent="-16351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 smtClean="0"/>
              <a:t>Sometimes </a:t>
            </a:r>
            <a:r>
              <a:rPr lang="en-US" kern="0" dirty="0"/>
              <a:t>it is better to boost frequency than CUs (</a:t>
            </a:r>
            <a:r>
              <a:rPr lang="en-US" kern="0" dirty="0" err="1"/>
              <a:t>af</a:t>
            </a:r>
            <a:r>
              <a:rPr lang="en-US" kern="0" dirty="0" smtClean="0"/>
              <a:t>)</a:t>
            </a:r>
          </a:p>
          <a:p>
            <a:r>
              <a:rPr lang="en-US" kern="0" dirty="0" smtClean="0"/>
              <a:t>Sometimes it is better to boost CUs than frequency (del)</a:t>
            </a:r>
          </a:p>
          <a:p>
            <a:r>
              <a:rPr lang="en-US" kern="0" dirty="0" smtClean="0"/>
              <a:t>Boost </a:t>
            </a:r>
            <a:r>
              <a:rPr lang="en-US" kern="0" dirty="0"/>
              <a:t>both degrees somewhat rather than boosting one maximally (in)</a:t>
            </a:r>
          </a:p>
          <a:p>
            <a:r>
              <a:rPr lang="en-US" kern="0" dirty="0"/>
              <a:t>Reduce one degree to be able to boost the other (pack)</a:t>
            </a:r>
          </a:p>
          <a:p>
            <a:pPr lvl="1"/>
            <a:endParaRPr lang="en-US" kern="0" dirty="0"/>
          </a:p>
        </p:txBody>
      </p:sp>
    </p:spTree>
    <p:extLst>
      <p:ext uri="{BB962C8B-B14F-4D97-AF65-F5344CB8AC3E}">
        <p14:creationId xmlns="" xmlns:p14="http://schemas.microsoft.com/office/powerpoint/2010/main" val="357546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t="6588" b="12603"/>
          <a:stretch/>
        </p:blipFill>
        <p:spPr>
          <a:xfrm>
            <a:off x="4267200" y="3733800"/>
            <a:ext cx="3111754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48860" y="3733800"/>
            <a:ext cx="2833351" cy="251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88" y="906462"/>
            <a:ext cx="7680960" cy="474662"/>
          </a:xfrm>
        </p:spPr>
        <p:txBody>
          <a:bodyPr/>
          <a:lstStyle/>
          <a:p>
            <a:r>
              <a:rPr lang="en-US" dirty="0" smtClean="0"/>
              <a:t>An Algorithmic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determine the best configuration for a given graph and power cap?</a:t>
            </a:r>
          </a:p>
          <a:p>
            <a:r>
              <a:rPr lang="en-US" dirty="0" smtClean="0"/>
              <a:t>Intuition: Graphs tend to be more sensitive to either latency or parallelism</a:t>
            </a:r>
          </a:p>
          <a:p>
            <a:pPr lvl="1"/>
            <a:r>
              <a:rPr lang="en-US" dirty="0" smtClean="0"/>
              <a:t>Use simple, offline, graph metrics to determine this sensitivity</a:t>
            </a:r>
          </a:p>
          <a:p>
            <a:pPr lvl="2"/>
            <a:r>
              <a:rPr lang="en-US" dirty="0" smtClean="0"/>
              <a:t>Number of nodes</a:t>
            </a:r>
          </a:p>
          <a:p>
            <a:pPr lvl="2"/>
            <a:r>
              <a:rPr lang="en-US" dirty="0" smtClean="0"/>
              <a:t>Average degree</a:t>
            </a:r>
          </a:p>
          <a:p>
            <a:pPr lvl="1"/>
            <a:r>
              <a:rPr lang="en-US" dirty="0" smtClean="0"/>
              <a:t>Diameter would be ideal, but that requires too much preprocessing</a:t>
            </a:r>
          </a:p>
        </p:txBody>
      </p:sp>
    </p:spTree>
    <p:extLst>
      <p:ext uri="{BB962C8B-B14F-4D97-AF65-F5344CB8AC3E}">
        <p14:creationId xmlns="" xmlns:p14="http://schemas.microsoft.com/office/powerpoint/2010/main" val="211850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68" y="990600"/>
            <a:ext cx="7680960" cy="474662"/>
          </a:xfrm>
        </p:spPr>
        <p:txBody>
          <a:bodyPr/>
          <a:lstStyle/>
          <a:p>
            <a:r>
              <a:rPr lang="en-US" dirty="0" smtClean="0"/>
              <a:t>Clustering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465262"/>
            <a:ext cx="4972456" cy="3944938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54602" y="1828799"/>
            <a:ext cx="3767137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 sz="240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51911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448"/>
              </a:buClr>
              <a:buSzPct val="65000"/>
              <a:buFont typeface="Wingdings" pitchFamily="2" charset="2"/>
              <a:buChar char="n"/>
              <a:defRPr sz="200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86201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20491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1485900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1943100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400300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2857500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314700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endParaRPr lang="en-US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71122" y="1465262"/>
            <a:ext cx="326136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Wingdings 3" pitchFamily="18" charset="2"/>
              <a:buChar char="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547688" indent="-1809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indent="-1682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indent="-1825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644650" indent="-16351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Red circles: </a:t>
            </a:r>
            <a:r>
              <a:rPr lang="en-US" kern="0" dirty="0" smtClean="0"/>
              <a:t>training set</a:t>
            </a:r>
            <a:endParaRPr lang="en-US" kern="0" dirty="0"/>
          </a:p>
          <a:p>
            <a:r>
              <a:rPr lang="en-US" kern="0" dirty="0"/>
              <a:t>Blue x’s: Classified via K-means clustering</a:t>
            </a:r>
          </a:p>
          <a:p>
            <a:r>
              <a:rPr lang="en-US" kern="0" dirty="0"/>
              <a:t>High average degree implies a high potential for load imbalances</a:t>
            </a:r>
          </a:p>
          <a:p>
            <a:pPr lvl="1"/>
            <a:r>
              <a:rPr lang="en-US" kern="0" dirty="0"/>
              <a:t>Scale-free, small world graphs</a:t>
            </a:r>
          </a:p>
          <a:p>
            <a:r>
              <a:rPr lang="en-US" kern="0" dirty="0"/>
              <a:t>Low average degree means more uniform work</a:t>
            </a:r>
          </a:p>
          <a:p>
            <a:pPr lvl="1"/>
            <a:r>
              <a:rPr lang="en-US" kern="0" dirty="0"/>
              <a:t>Meshes, Road networks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302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68" y="1125538"/>
            <a:ext cx="7680960" cy="474662"/>
          </a:xfrm>
        </p:spPr>
        <p:txBody>
          <a:bodyPr/>
          <a:lstStyle/>
          <a:p>
            <a:r>
              <a:rPr lang="en-US" dirty="0" smtClean="0"/>
              <a:t>Static Results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725"/>
          <a:stretch/>
        </p:blipFill>
        <p:spPr>
          <a:xfrm>
            <a:off x="266768" y="1596121"/>
            <a:ext cx="8801032" cy="3138890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66768" y="4876800"/>
            <a:ext cx="6591232" cy="146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Wingdings 3" pitchFamily="18" charset="2"/>
              <a:buChar char="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547688" indent="-1809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indent="-1682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indent="-1825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644650" indent="-16351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Algorithm matches the oracle for 8/9 graphs</a:t>
            </a:r>
          </a:p>
          <a:p>
            <a:r>
              <a:rPr lang="en-US" kern="0" dirty="0"/>
              <a:t>CU scaling less helpful</a:t>
            </a:r>
          </a:p>
          <a:p>
            <a:pPr lvl="1"/>
            <a:r>
              <a:rPr lang="en-US" kern="0" dirty="0"/>
              <a:t>Baseline already has 4 active CUs</a:t>
            </a:r>
          </a:p>
          <a:p>
            <a:pPr lvl="1"/>
            <a:r>
              <a:rPr lang="en-US" kern="0" dirty="0"/>
              <a:t>Matter of perspective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9271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88" y="906462"/>
            <a:ext cx="7680960" cy="474662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optimizations depends heavily on graph structure</a:t>
            </a:r>
          </a:p>
          <a:p>
            <a:r>
              <a:rPr lang="en-US" dirty="0" smtClean="0"/>
              <a:t>Frequency boosting is a useful technique</a:t>
            </a:r>
          </a:p>
          <a:p>
            <a:pPr lvl="1"/>
            <a:r>
              <a:rPr lang="en-US" dirty="0" smtClean="0"/>
              <a:t>Already implemented in contemporary HW</a:t>
            </a:r>
          </a:p>
          <a:p>
            <a:pPr lvl="1"/>
            <a:r>
              <a:rPr lang="en-US" dirty="0" smtClean="0"/>
              <a:t>We show that CU boosting is also useful</a:t>
            </a:r>
          </a:p>
          <a:p>
            <a:pPr lvl="1"/>
            <a:r>
              <a:rPr lang="en-US" dirty="0" smtClean="0"/>
              <a:t>…and that combining Frequency and CU boosting is even better</a:t>
            </a:r>
          </a:p>
          <a:p>
            <a:r>
              <a:rPr lang="en-US" dirty="0" smtClean="0"/>
              <a:t>Simple graph metadata suffices for making power management decisions</a:t>
            </a:r>
          </a:p>
          <a:p>
            <a:pPr lvl="1"/>
            <a:r>
              <a:rPr lang="en-US" dirty="0" smtClean="0"/>
              <a:t>No preprocessing required</a:t>
            </a:r>
          </a:p>
          <a:p>
            <a:r>
              <a:rPr lang="en-US" dirty="0" smtClean="0"/>
              <a:t>HW needs to support finer granularities of power management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7721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11238"/>
            <a:ext cx="7680960" cy="474662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1752600"/>
            <a:ext cx="2857499" cy="3810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08001" y="5638800"/>
            <a:ext cx="85105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 sz="240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51911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448"/>
              </a:buClr>
              <a:buSzPct val="65000"/>
              <a:buFont typeface="Wingdings" pitchFamily="2" charset="2"/>
              <a:buChar char="n"/>
              <a:defRPr sz="200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86201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20491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1485900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1943100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400300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2857500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314700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endParaRPr lang="en-US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5791200"/>
            <a:ext cx="803903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Wingdings 3" pitchFamily="18" charset="2"/>
              <a:buChar char="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547688" indent="-1809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indent="-1682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indent="-1825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644650" indent="-16351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We would like to thank the NSF and AMD for their support</a:t>
            </a:r>
          </a:p>
        </p:txBody>
      </p:sp>
    </p:spTree>
    <p:extLst>
      <p:ext uri="{BB962C8B-B14F-4D97-AF65-F5344CB8AC3E}">
        <p14:creationId xmlns="" xmlns:p14="http://schemas.microsoft.com/office/powerpoint/2010/main" val="127153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0452" y="1394687"/>
            <a:ext cx="8510587" cy="4530725"/>
          </a:xfrm>
        </p:spPr>
        <p:txBody>
          <a:bodyPr/>
          <a:lstStyle/>
          <a:p>
            <a:r>
              <a:rPr lang="en-US" dirty="0"/>
              <a:t>Future machines may not be able to run at full power</a:t>
            </a:r>
          </a:p>
          <a:p>
            <a:pPr lvl="1"/>
            <a:r>
              <a:rPr lang="en-US" dirty="0"/>
              <a:t>Expensive</a:t>
            </a:r>
          </a:p>
          <a:p>
            <a:pPr lvl="2"/>
            <a:r>
              <a:rPr lang="en-US" dirty="0"/>
              <a:t>Installations consume tens of Megawatts</a:t>
            </a:r>
          </a:p>
          <a:p>
            <a:pPr lvl="1"/>
            <a:r>
              <a:rPr lang="en-US" dirty="0"/>
              <a:t>Dark Silicon</a:t>
            </a:r>
          </a:p>
          <a:p>
            <a:pPr lvl="1"/>
            <a:r>
              <a:rPr lang="en-US" dirty="0"/>
              <a:t>Current </a:t>
            </a:r>
            <a:r>
              <a:rPr lang="en-US" dirty="0" err="1"/>
              <a:t>SoCs</a:t>
            </a:r>
            <a:r>
              <a:rPr lang="en-US" dirty="0"/>
              <a:t> prevent damaging hotspots and maintain thermal </a:t>
            </a:r>
            <a:r>
              <a:rPr lang="en-US" dirty="0" smtClean="0"/>
              <a:t>limits</a:t>
            </a:r>
          </a:p>
          <a:p>
            <a:r>
              <a:rPr lang="en-US" dirty="0" smtClean="0"/>
              <a:t>All of the Top 10 machines from the Green 500 leverage GPUs</a:t>
            </a:r>
          </a:p>
          <a:p>
            <a:r>
              <a:rPr lang="en-US" dirty="0" smtClean="0"/>
              <a:t>Practical applications are constrained by power or thermal limitations</a:t>
            </a:r>
          </a:p>
          <a:p>
            <a:r>
              <a:rPr lang="en-US" dirty="0" smtClean="0"/>
              <a:t>The HPC community does not want to sacrifice performance for power</a:t>
            </a:r>
          </a:p>
          <a:p>
            <a:r>
              <a:rPr lang="en-US" dirty="0" smtClean="0"/>
              <a:t>It’s critical to develop power management techniques for emergent irregular applications on GPUs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3481" y="5166882"/>
            <a:ext cx="1714432" cy="10550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4969373"/>
            <a:ext cx="1935898" cy="14500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13077" y="5030861"/>
            <a:ext cx="2109899" cy="132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88" y="906462"/>
            <a:ext cx="7680960" cy="474662"/>
          </a:xfrm>
        </p:spPr>
        <p:txBody>
          <a:bodyPr/>
          <a:lstStyle/>
          <a:p>
            <a:r>
              <a:rPr lang="en-US" dirty="0" smtClean="0"/>
              <a:t>Improvements: Dynamic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the best configuration at each iteration of the search</a:t>
            </a:r>
          </a:p>
          <a:p>
            <a:pPr lvl="1"/>
            <a:r>
              <a:rPr lang="en-US" dirty="0" smtClean="0"/>
              <a:t>Exhaustively test all iterations at all power configurations</a:t>
            </a:r>
          </a:p>
          <a:p>
            <a:pPr lvl="1"/>
            <a:r>
              <a:rPr lang="en-US" dirty="0" smtClean="0"/>
              <a:t>Choose the fastest of the ones that do not exceed the power cap</a:t>
            </a:r>
          </a:p>
          <a:p>
            <a:pPr lvl="1"/>
            <a:r>
              <a:rPr lang="en-US" dirty="0" smtClean="0"/>
              <a:t>Refer to this setting as the </a:t>
            </a:r>
            <a:r>
              <a:rPr lang="en-US" i="1" dirty="0" smtClean="0"/>
              <a:t>Dynamic Oracle</a:t>
            </a:r>
          </a:p>
          <a:p>
            <a:r>
              <a:rPr lang="en-US" dirty="0" smtClean="0"/>
              <a:t>Two ways to improve over the static algorithm</a:t>
            </a:r>
          </a:p>
          <a:p>
            <a:pPr lvl="1"/>
            <a:r>
              <a:rPr lang="en-US" dirty="0" smtClean="0"/>
              <a:t>If the static algorithm classifies a graph incorrectly</a:t>
            </a:r>
          </a:p>
          <a:p>
            <a:pPr lvl="1"/>
            <a:r>
              <a:rPr lang="en-US" dirty="0" smtClean="0"/>
              <a:t>If the vertex frontiers change significantly in size</a:t>
            </a:r>
          </a:p>
          <a:p>
            <a:pPr lvl="2"/>
            <a:r>
              <a:rPr lang="en-US" dirty="0" smtClean="0"/>
              <a:t>Scale CUs when frontiers are small</a:t>
            </a:r>
          </a:p>
          <a:p>
            <a:pPr lvl="2"/>
            <a:r>
              <a:rPr lang="en-US" dirty="0" smtClean="0"/>
              <a:t>Scale frequency when frontiers are large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3325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68" y="1125538"/>
            <a:ext cx="7680960" cy="474662"/>
          </a:xfrm>
        </p:spPr>
        <p:txBody>
          <a:bodyPr/>
          <a:lstStyle/>
          <a:p>
            <a:r>
              <a:rPr lang="en-US" dirty="0" smtClean="0"/>
              <a:t>Dynamic Results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25" r="8909" b="7498"/>
          <a:stretch/>
        </p:blipFill>
        <p:spPr>
          <a:xfrm>
            <a:off x="3810000" y="1125538"/>
            <a:ext cx="5105400" cy="4191000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66768" y="1600200"/>
            <a:ext cx="3276600" cy="442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Wingdings 3" pitchFamily="18" charset="2"/>
              <a:buChar char="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547688" indent="-1809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indent="-1682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indent="-1825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644650" indent="-16351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Modest improvements</a:t>
            </a:r>
          </a:p>
          <a:p>
            <a:pPr lvl="1"/>
            <a:r>
              <a:rPr lang="en-US" kern="0" dirty="0"/>
              <a:t>~5% overall</a:t>
            </a:r>
          </a:p>
          <a:p>
            <a:r>
              <a:rPr lang="en-US" kern="0" dirty="0"/>
              <a:t>More variation in structure than available power states</a:t>
            </a:r>
          </a:p>
          <a:p>
            <a:pPr lvl="1"/>
            <a:r>
              <a:rPr lang="en-US" kern="0" dirty="0"/>
              <a:t>Need finer-grained methods of power management</a:t>
            </a:r>
          </a:p>
          <a:p>
            <a:r>
              <a:rPr lang="en-US" kern="0" dirty="0"/>
              <a:t>Small number of iterations dominate</a:t>
            </a:r>
          </a:p>
          <a:p>
            <a:pPr lvl="1"/>
            <a:r>
              <a:rPr lang="en-US" kern="0" dirty="0"/>
              <a:t>Static case can optimize for these iterations</a:t>
            </a:r>
          </a:p>
        </p:txBody>
      </p:sp>
    </p:spTree>
    <p:extLst>
      <p:ext uri="{BB962C8B-B14F-4D97-AF65-F5344CB8AC3E}">
        <p14:creationId xmlns="" xmlns:p14="http://schemas.microsoft.com/office/powerpoint/2010/main" val="363918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Algorithms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0452" y="1394687"/>
            <a:ext cx="8510587" cy="4530725"/>
          </a:xfrm>
        </p:spPr>
        <p:txBody>
          <a:bodyPr/>
          <a:lstStyle/>
          <a:p>
            <a:r>
              <a:rPr lang="en-US" dirty="0" smtClean="0"/>
              <a:t>Irregular Applications</a:t>
            </a:r>
          </a:p>
          <a:p>
            <a:pPr lvl="1"/>
            <a:r>
              <a:rPr lang="en-US" dirty="0" smtClean="0"/>
              <a:t>Typically memory bound</a:t>
            </a:r>
          </a:p>
          <a:p>
            <a:pPr lvl="1"/>
            <a:r>
              <a:rPr lang="en-US" dirty="0" smtClean="0"/>
              <a:t>Inconsistent memory access patterns</a:t>
            </a:r>
          </a:p>
          <a:p>
            <a:pPr lvl="1"/>
            <a:r>
              <a:rPr lang="en-US" dirty="0" smtClean="0"/>
              <a:t>Characteristics unknown at compile time</a:t>
            </a:r>
          </a:p>
          <a:p>
            <a:pPr lvl="1"/>
            <a:r>
              <a:rPr lang="en-US" dirty="0" smtClean="0"/>
              <a:t>Interesting data sets are massive</a:t>
            </a:r>
          </a:p>
          <a:p>
            <a:r>
              <a:rPr lang="en-US" dirty="0" smtClean="0"/>
              <a:t>Graph structures – Not a one size fits all problem</a:t>
            </a:r>
          </a:p>
          <a:p>
            <a:pPr lvl="1"/>
            <a:r>
              <a:rPr lang="en-US" dirty="0" smtClean="0"/>
              <a:t>Scale-free</a:t>
            </a:r>
          </a:p>
          <a:p>
            <a:pPr lvl="1"/>
            <a:r>
              <a:rPr lang="en-US" dirty="0" smtClean="0"/>
              <a:t>Small world</a:t>
            </a:r>
          </a:p>
          <a:p>
            <a:pPr lvl="1"/>
            <a:r>
              <a:rPr lang="en-US" dirty="0" smtClean="0"/>
              <a:t>Road networks</a:t>
            </a:r>
          </a:p>
          <a:p>
            <a:pPr lvl="1"/>
            <a:r>
              <a:rPr lang="en-US" dirty="0" smtClean="0"/>
              <a:t>Meshes</a:t>
            </a:r>
          </a:p>
          <a:p>
            <a:pPr marL="685800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9103" y="4143391"/>
            <a:ext cx="2231329" cy="19021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8699" y="1118417"/>
            <a:ext cx="2753019" cy="27487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29034" y="4143391"/>
            <a:ext cx="2462997" cy="1847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615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599" y="1676400"/>
            <a:ext cx="5378405" cy="247422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Graph Algorithms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0452" y="1394687"/>
            <a:ext cx="8510587" cy="4530725"/>
          </a:xfrm>
        </p:spPr>
        <p:txBody>
          <a:bodyPr/>
          <a:lstStyle/>
          <a:p>
            <a:r>
              <a:rPr lang="en-US" dirty="0" smtClean="0"/>
              <a:t>Machine Learning</a:t>
            </a:r>
          </a:p>
          <a:p>
            <a:r>
              <a:rPr lang="en-US" dirty="0" smtClean="0"/>
              <a:t>Compiler Optimization</a:t>
            </a:r>
          </a:p>
          <a:p>
            <a:pPr lvl="1"/>
            <a:r>
              <a:rPr lang="en-US" dirty="0" smtClean="0"/>
              <a:t>Register allocation</a:t>
            </a:r>
          </a:p>
          <a:p>
            <a:pPr lvl="1"/>
            <a:r>
              <a:rPr lang="en-US" dirty="0" smtClean="0"/>
              <a:t>Points-to Analysis</a:t>
            </a:r>
          </a:p>
          <a:p>
            <a:r>
              <a:rPr lang="en-US" dirty="0" smtClean="0"/>
              <a:t>Social Network Analysis</a:t>
            </a:r>
          </a:p>
          <a:p>
            <a:r>
              <a:rPr lang="en-US" dirty="0" smtClean="0"/>
              <a:t>Computational Biology</a:t>
            </a:r>
          </a:p>
          <a:p>
            <a:r>
              <a:rPr lang="en-US" dirty="0" smtClean="0"/>
              <a:t>Computational Fluid Dynamics</a:t>
            </a:r>
          </a:p>
          <a:p>
            <a:r>
              <a:rPr lang="en-US" dirty="0" smtClean="0"/>
              <a:t>Urban Planning</a:t>
            </a:r>
          </a:p>
          <a:p>
            <a:r>
              <a:rPr lang="en-US" dirty="0" smtClean="0"/>
              <a:t>Path finding</a:t>
            </a:r>
          </a:p>
          <a:p>
            <a:pPr marL="685800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455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4649" r="2277"/>
          <a:stretch/>
        </p:blipFill>
        <p:spPr>
          <a:xfrm>
            <a:off x="5074920" y="1752600"/>
            <a:ext cx="4038600" cy="30210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0248" y="488950"/>
            <a:ext cx="8502650" cy="947738"/>
          </a:xfrm>
        </p:spPr>
        <p:txBody>
          <a:bodyPr/>
          <a:lstStyle/>
          <a:p>
            <a:r>
              <a:rPr lang="en-US" dirty="0" smtClean="0"/>
              <a:t>Breadth-First Search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350248" y="1436688"/>
                <a:ext cx="5526948" cy="4530725"/>
              </a:xfrm>
            </p:spPr>
            <p:txBody>
              <a:bodyPr/>
              <a:lstStyle/>
              <a:p>
                <a:r>
                  <a:rPr lang="en-US" dirty="0" smtClean="0"/>
                  <a:t>Choose a source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to start from</a:t>
                </a:r>
              </a:p>
              <a:p>
                <a:r>
                  <a:rPr lang="en-US" dirty="0" smtClean="0"/>
                  <a:t>Explore neighbors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Explore neighbors of neighbors, and so on</a:t>
                </a:r>
              </a:p>
              <a:p>
                <a:r>
                  <a:rPr lang="en-US" dirty="0" smtClean="0"/>
                  <a:t>Building block to more complicated problems</a:t>
                </a:r>
              </a:p>
              <a:p>
                <a:pPr lvl="1"/>
                <a:r>
                  <a:rPr lang="en-US" dirty="0" smtClean="0"/>
                  <a:t>Betweenness Centrality</a:t>
                </a:r>
              </a:p>
              <a:p>
                <a:pPr lvl="1"/>
                <a:r>
                  <a:rPr lang="en-US" dirty="0" smtClean="0"/>
                  <a:t>All-pairs Shortest Paths</a:t>
                </a:r>
              </a:p>
              <a:p>
                <a:pPr lvl="1"/>
                <a:r>
                  <a:rPr lang="en-US" dirty="0" smtClean="0"/>
                  <a:t>Strongly Connected Components</a:t>
                </a:r>
              </a:p>
              <a:p>
                <a:pPr lvl="1"/>
                <a:r>
                  <a:rPr lang="en-US" dirty="0" smtClean="0"/>
                  <a:t>“Bricks and Mortar” of classical graph algorithms</a:t>
                </a:r>
              </a:p>
              <a:p>
                <a:r>
                  <a:rPr lang="en-US" dirty="0" smtClean="0"/>
                  <a:t>Especially useful for parallel graph algorithms</a:t>
                </a:r>
              </a:p>
              <a:p>
                <a:pPr lvl="1"/>
                <a:r>
                  <a:rPr lang="en-US" dirty="0" smtClean="0"/>
                  <a:t>Depth-First Search is P-Complete</a:t>
                </a:r>
              </a:p>
              <a:p>
                <a:pPr lvl="1"/>
                <a:endParaRPr lang="en-US" dirty="0" smtClean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0248" y="1436688"/>
                <a:ext cx="5526948" cy="4530725"/>
              </a:xfrm>
              <a:blipFill rotWithShape="1">
                <a:blip r:embed="rId4" cstate="print"/>
                <a:stretch>
                  <a:fillRect l="-2646" t="-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649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456" y="946151"/>
            <a:ext cx="7680960" cy="474662"/>
          </a:xfrm>
        </p:spPr>
        <p:txBody>
          <a:bodyPr/>
          <a:lstStyle/>
          <a:p>
            <a:r>
              <a:rPr lang="en-US" dirty="0" smtClean="0"/>
              <a:t>Recent work on BFS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981" y="2133600"/>
            <a:ext cx="1643062" cy="164306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SHOC Benchmark Suite</a:t>
            </a:r>
          </a:p>
          <a:p>
            <a:pPr lvl="1"/>
            <a:r>
              <a:rPr lang="en-US" dirty="0" smtClean="0"/>
              <a:t>Quadratic [Harish and Narayanan </a:t>
            </a:r>
            <a:r>
              <a:rPr lang="en-US" dirty="0" err="1" smtClean="0"/>
              <a:t>HiPC</a:t>
            </a:r>
            <a:r>
              <a:rPr lang="en-US" dirty="0" smtClean="0"/>
              <a:t> ‘07]</a:t>
            </a:r>
          </a:p>
          <a:p>
            <a:pPr lvl="2"/>
            <a:r>
              <a:rPr lang="en-US" dirty="0" smtClean="0"/>
              <a:t>Naively assign a thread to every vertex on every iteration</a:t>
            </a:r>
          </a:p>
          <a:p>
            <a:pPr lvl="2"/>
            <a:r>
              <a:rPr lang="en-US" dirty="0" smtClean="0"/>
              <a:t>Lots of unnecessary memory fetches and branch overhead</a:t>
            </a:r>
          </a:p>
          <a:p>
            <a:pPr lvl="1"/>
            <a:r>
              <a:rPr lang="en-US" dirty="0" smtClean="0"/>
              <a:t>Linear with atomics [</a:t>
            </a:r>
            <a:r>
              <a:rPr lang="en-US" dirty="0" err="1" smtClean="0"/>
              <a:t>Luo</a:t>
            </a:r>
            <a:r>
              <a:rPr lang="en-US" dirty="0" smtClean="0"/>
              <a:t>, Wong, and </a:t>
            </a:r>
            <a:r>
              <a:rPr lang="en-US" dirty="0" err="1" smtClean="0"/>
              <a:t>Hwu</a:t>
            </a:r>
            <a:r>
              <a:rPr lang="en-US" dirty="0" smtClean="0"/>
              <a:t> DAC ‘10]</a:t>
            </a:r>
          </a:p>
          <a:p>
            <a:pPr lvl="2"/>
            <a:r>
              <a:rPr lang="en-US" dirty="0" smtClean="0"/>
              <a:t>Asymptotically Optimal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O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m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+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</a:t>
            </a:r>
            <a:r>
              <a:rPr lang="en-US" dirty="0" smtClean="0"/>
              <a:t>work</a:t>
            </a:r>
          </a:p>
          <a:p>
            <a:pPr lvl="3"/>
            <a:r>
              <a:rPr lang="en-US" dirty="0" smtClean="0"/>
              <a:t>For graphs with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 smtClean="0"/>
              <a:t> vertices and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m</a:t>
            </a:r>
            <a:r>
              <a:rPr lang="en-US" dirty="0" smtClean="0"/>
              <a:t> edges</a:t>
            </a:r>
          </a:p>
          <a:p>
            <a:pPr lvl="2"/>
            <a:r>
              <a:rPr lang="en-US" dirty="0" smtClean="0"/>
              <a:t>Fastest publicly available </a:t>
            </a:r>
            <a:r>
              <a:rPr lang="en-US" dirty="0" err="1" smtClean="0"/>
              <a:t>OpenCL</a:t>
            </a:r>
            <a:r>
              <a:rPr lang="en-US" dirty="0" smtClean="0"/>
              <a:t> implementation</a:t>
            </a:r>
          </a:p>
          <a:p>
            <a:pPr lvl="2"/>
            <a:r>
              <a:rPr lang="en-US" dirty="0" smtClean="0"/>
              <a:t>Used for the experiments in this paper</a:t>
            </a:r>
          </a:p>
          <a:p>
            <a:r>
              <a:rPr lang="en-US" dirty="0" smtClean="0"/>
              <a:t>Linear with prefix sums [Merrill, Garland, and </a:t>
            </a:r>
            <a:r>
              <a:rPr lang="en-US" dirty="0" err="1" smtClean="0"/>
              <a:t>Grimshaw</a:t>
            </a:r>
            <a:r>
              <a:rPr lang="en-US" dirty="0" smtClean="0"/>
              <a:t> </a:t>
            </a:r>
            <a:r>
              <a:rPr lang="en-US" dirty="0" err="1" smtClean="0"/>
              <a:t>PPoPP</a:t>
            </a:r>
            <a:r>
              <a:rPr lang="en-US" dirty="0" smtClean="0"/>
              <a:t> ‘12]</a:t>
            </a:r>
          </a:p>
          <a:p>
            <a:pPr lvl="1"/>
            <a:r>
              <a:rPr lang="en-US" dirty="0" smtClean="0"/>
              <a:t>Fastest GPU implementation</a:t>
            </a:r>
          </a:p>
          <a:p>
            <a:r>
              <a:rPr lang="en-US" dirty="0" smtClean="0"/>
              <a:t>Direction-Optimizing [Beamer, </a:t>
            </a:r>
            <a:r>
              <a:rPr lang="en-US" dirty="0" err="1" smtClean="0"/>
              <a:t>Asanović</a:t>
            </a:r>
            <a:r>
              <a:rPr lang="en-US" dirty="0" smtClean="0"/>
              <a:t>, and Patterson SC’12]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5849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88" y="906462"/>
            <a:ext cx="7680960" cy="474662"/>
          </a:xfrm>
        </p:spPr>
        <p:txBody>
          <a:bodyPr/>
          <a:lstStyle/>
          <a:p>
            <a:r>
              <a:rPr lang="en-US" dirty="0" smtClean="0"/>
              <a:t>Change in Parallelism Over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trends</a:t>
            </a:r>
          </a:p>
          <a:p>
            <a:pPr lvl="1"/>
            <a:r>
              <a:rPr lang="en-US" dirty="0" smtClean="0"/>
              <a:t>Few BFS iterations that process many nodes each</a:t>
            </a:r>
          </a:p>
          <a:p>
            <a:pPr lvl="2"/>
            <a:r>
              <a:rPr lang="en-US" dirty="0" smtClean="0"/>
              <a:t>Scale-free, small world </a:t>
            </a:r>
          </a:p>
          <a:p>
            <a:pPr lvl="1"/>
            <a:r>
              <a:rPr lang="en-US" dirty="0" smtClean="0"/>
              <a:t>Many BFS iterations that process few nodes each</a:t>
            </a:r>
          </a:p>
          <a:p>
            <a:pPr lvl="2"/>
            <a:r>
              <a:rPr lang="en-US" dirty="0" smtClean="0"/>
              <a:t>Road networks, sparse meshes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52800"/>
            <a:ext cx="2956560" cy="26885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395652"/>
            <a:ext cx="2956271" cy="26883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040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88" y="906462"/>
            <a:ext cx="7680960" cy="474662"/>
          </a:xfrm>
        </p:spPr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leverage this information to manage power?</a:t>
            </a:r>
          </a:p>
          <a:p>
            <a:pPr lvl="1"/>
            <a:r>
              <a:rPr lang="en-US" dirty="0"/>
              <a:t>Two “knobs” of control</a:t>
            </a:r>
          </a:p>
          <a:p>
            <a:pPr lvl="2"/>
            <a:r>
              <a:rPr lang="en-US" dirty="0"/>
              <a:t>DVFS state</a:t>
            </a:r>
          </a:p>
          <a:p>
            <a:pPr lvl="2"/>
            <a:r>
              <a:rPr lang="en-US" dirty="0"/>
              <a:t>Number of active Compute Units (CUs</a:t>
            </a:r>
            <a:r>
              <a:rPr lang="en-US" dirty="0" smtClean="0"/>
              <a:t>)</a:t>
            </a:r>
          </a:p>
          <a:p>
            <a:r>
              <a:rPr lang="en-US" dirty="0" smtClean="0"/>
              <a:t>A10-5800K Trinity APU</a:t>
            </a:r>
          </a:p>
          <a:p>
            <a:pPr lvl="1"/>
            <a:r>
              <a:rPr lang="en-US" dirty="0" smtClean="0"/>
              <a:t>384 Radeon Cores</a:t>
            </a:r>
          </a:p>
          <a:p>
            <a:pPr lvl="2"/>
            <a:r>
              <a:rPr lang="en-US" dirty="0" smtClean="0"/>
              <a:t>6 SIMD Units</a:t>
            </a:r>
          </a:p>
          <a:p>
            <a:pPr lvl="2"/>
            <a:r>
              <a:rPr lang="en-US" dirty="0" smtClean="0"/>
              <a:t>16 Lanes with 4-way VLIW</a:t>
            </a:r>
          </a:p>
          <a:p>
            <a:pPr lvl="1"/>
            <a:r>
              <a:rPr lang="en-US" dirty="0" smtClean="0"/>
              <a:t>3 DVFS States</a:t>
            </a:r>
          </a:p>
          <a:p>
            <a:pPr lvl="2"/>
            <a:r>
              <a:rPr lang="en-US" dirty="0" smtClean="0"/>
              <a:t>High: 800 MHz, 1.275V</a:t>
            </a:r>
          </a:p>
          <a:p>
            <a:pPr lvl="2"/>
            <a:r>
              <a:rPr lang="en-US" dirty="0" smtClean="0"/>
              <a:t>Medium: 633 MHz, 1.2V</a:t>
            </a:r>
          </a:p>
          <a:p>
            <a:pPr lvl="2"/>
            <a:r>
              <a:rPr lang="en-US" dirty="0" smtClean="0"/>
              <a:t>Low: 304 MHz, 0.9375V</a:t>
            </a:r>
          </a:p>
          <a:p>
            <a:pPr lvl="1"/>
            <a:r>
              <a:rPr lang="en-US" dirty="0" smtClean="0"/>
              <a:t>18 Manageable Power States</a:t>
            </a:r>
          </a:p>
          <a:p>
            <a:pPr lvl="2"/>
            <a:r>
              <a:rPr lang="en-US" dirty="0" smtClean="0"/>
              <a:t>Up to 6 Active SIMDs (Compute Units)</a:t>
            </a:r>
          </a:p>
          <a:p>
            <a:pPr lvl="2"/>
            <a:r>
              <a:rPr lang="en-US" dirty="0" smtClean="0"/>
              <a:t>3 DVFS States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81200"/>
            <a:ext cx="3794564" cy="304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371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88" y="906462"/>
            <a:ext cx="7680960" cy="474662"/>
          </a:xfrm>
        </p:spPr>
        <p:txBody>
          <a:bodyPr/>
          <a:lstStyle/>
          <a:p>
            <a:r>
              <a:rPr lang="en-US" dirty="0" smtClean="0"/>
              <a:t>Power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 GPU power directly</a:t>
            </a:r>
          </a:p>
          <a:p>
            <a:pPr lvl="1"/>
            <a:r>
              <a:rPr lang="en-US" dirty="0" smtClean="0"/>
              <a:t>Receive estimates from power management firmware</a:t>
            </a:r>
          </a:p>
          <a:p>
            <a:pPr lvl="1"/>
            <a:r>
              <a:rPr lang="en-US" dirty="0" smtClean="0"/>
              <a:t>Sample power every millisecond</a:t>
            </a:r>
          </a:p>
          <a:p>
            <a:r>
              <a:rPr lang="en-US" dirty="0" smtClean="0"/>
              <a:t>Overhead of changing DVFS state ~ microseconds</a:t>
            </a:r>
          </a:p>
          <a:p>
            <a:r>
              <a:rPr lang="en-US" dirty="0" smtClean="0"/>
              <a:t>Analyze power configurations offline</a:t>
            </a:r>
          </a:p>
          <a:p>
            <a:pPr lvl="1"/>
            <a:r>
              <a:rPr lang="en-US" dirty="0" smtClean="0"/>
              <a:t>Limitations in changing power states during execution</a:t>
            </a:r>
          </a:p>
          <a:p>
            <a:r>
              <a:rPr lang="en-US" dirty="0" smtClean="0"/>
              <a:t>Throughput Baseline</a:t>
            </a:r>
          </a:p>
          <a:p>
            <a:pPr lvl="1"/>
            <a:r>
              <a:rPr lang="en-US" dirty="0" smtClean="0"/>
              <a:t>Low Frequency </a:t>
            </a:r>
          </a:p>
          <a:p>
            <a:pPr lvl="1"/>
            <a:r>
              <a:rPr lang="en-US" dirty="0" smtClean="0"/>
              <a:t>4 Active CUs</a:t>
            </a:r>
          </a:p>
          <a:p>
            <a:r>
              <a:rPr lang="en-US" dirty="0" smtClean="0"/>
              <a:t>Latency Baseline</a:t>
            </a:r>
          </a:p>
          <a:p>
            <a:pPr lvl="1"/>
            <a:r>
              <a:rPr lang="en-US" dirty="0" smtClean="0"/>
              <a:t>Medium Frequency</a:t>
            </a:r>
          </a:p>
          <a:p>
            <a:pPr lvl="1"/>
            <a:r>
              <a:rPr lang="en-US" dirty="0" smtClean="0"/>
              <a:t>2 Active CUs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8119" y="3920771"/>
            <a:ext cx="4267132" cy="23719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89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AMD Theme">
      <a:dk1>
        <a:sysClr val="windowText" lastClr="000000"/>
      </a:dk1>
      <a:lt1>
        <a:sysClr val="window" lastClr="FFFFFF"/>
      </a:lt1>
      <a:dk2>
        <a:srgbClr val="FFFFFF"/>
      </a:dk2>
      <a:lt2>
        <a:srgbClr val="000000"/>
      </a:lt2>
      <a:accent1>
        <a:srgbClr val="F26522"/>
      </a:accent1>
      <a:accent2>
        <a:srgbClr val="ED1C24"/>
      </a:accent2>
      <a:accent3>
        <a:srgbClr val="00AAB5"/>
      </a:accent3>
      <a:accent4>
        <a:srgbClr val="A6CE39"/>
      </a:accent4>
      <a:accent5>
        <a:srgbClr val="9650A0"/>
      </a:accent5>
      <a:accent6>
        <a:srgbClr val="C7C8CA"/>
      </a:accent6>
      <a:hlink>
        <a:srgbClr val="A6CE39"/>
      </a:hlink>
      <a:folHlink>
        <a:srgbClr val="C7C8C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fontAlgn="auto">
          <a:spcBef>
            <a:spcPts val="0"/>
          </a:spcBef>
          <a:spcAft>
            <a:spcPts val="0"/>
          </a:spcAft>
          <a:defRPr sz="3200" dirty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anchor="ctr" anchorCtr="0"/>
      <a:lstStyle>
        <a:defPPr marL="0" marR="0" indent="0" algn="l" defTabSz="914400" rtl="0" eaLnBrk="1" fontAlgn="auto" latinLnBrk="0" hangingPunct="1">
          <a:lnSpc>
            <a:spcPct val="90000"/>
          </a:lnSpc>
          <a:spcBef>
            <a:spcPts val="300"/>
          </a:spcBef>
          <a:spcAft>
            <a:spcPts val="300"/>
          </a:spcAft>
          <a:buClr>
            <a:srgbClr val="FFFFFF"/>
          </a:buClr>
          <a:buSzTx/>
          <a:buFont typeface="Wingdings 3" pitchFamily="18" charset="2"/>
          <a:buNone/>
          <a:tabLst/>
          <a:defRPr kumimoji="0" sz="2000" b="0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MS PGothic" pitchFamily="34" charset="-128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2254</TotalTime>
  <Words>1218</Words>
  <Application>Microsoft Office PowerPoint</Application>
  <PresentationFormat>On-screen Show (4:3)</PresentationFormat>
  <Paragraphs>236</Paragraphs>
  <Slides>21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blank</vt:lpstr>
      <vt:lpstr>A Power Characterization and Management of GPU Graph Traversal</vt:lpstr>
      <vt:lpstr>Motivation</vt:lpstr>
      <vt:lpstr>Graph Algorithms</vt:lpstr>
      <vt:lpstr>Applications of Graph Algorithms</vt:lpstr>
      <vt:lpstr>Breadth-First Search</vt:lpstr>
      <vt:lpstr>Recent work on BFS</vt:lpstr>
      <vt:lpstr>Change in Parallelism Over Time</vt:lpstr>
      <vt:lpstr>Experimental Setup</vt:lpstr>
      <vt:lpstr>Power Measurements</vt:lpstr>
      <vt:lpstr>Distinguishing Power and Energy</vt:lpstr>
      <vt:lpstr>Benchmark Graphs</vt:lpstr>
      <vt:lpstr>Static Oracle</vt:lpstr>
      <vt:lpstr>Best Configuration Varies with Graph Input</vt:lpstr>
      <vt:lpstr>Leveraging Both Degrees of Freedom</vt:lpstr>
      <vt:lpstr>An Algorithmic Approach</vt:lpstr>
      <vt:lpstr>Clustering</vt:lpstr>
      <vt:lpstr>Static Results</vt:lpstr>
      <vt:lpstr>Conclusions</vt:lpstr>
      <vt:lpstr>Questions</vt:lpstr>
      <vt:lpstr>Improvements: Dynamic Algorithm</vt:lpstr>
      <vt:lpstr>Dynamic Results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Power Characterization and Management of GPU Graph Traversal</dc:title>
  <dc:creator>Adam McLaughlin</dc:creator>
  <cp:lastModifiedBy>Joseph Lee Greathouse</cp:lastModifiedBy>
  <cp:revision>217</cp:revision>
  <dcterms:created xsi:type="dcterms:W3CDTF">2012-12-05T16:29:24Z</dcterms:created>
  <dcterms:modified xsi:type="dcterms:W3CDTF">2015-02-08T06:54:29Z</dcterms:modified>
</cp:coreProperties>
</file>