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charts/chart2.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9" r:id="rId1"/>
  </p:sldMasterIdLst>
  <p:notesMasterIdLst>
    <p:notesMasterId r:id="rId25"/>
  </p:notesMasterIdLst>
  <p:sldIdLst>
    <p:sldId id="256" r:id="rId2"/>
    <p:sldId id="301" r:id="rId3"/>
    <p:sldId id="303" r:id="rId4"/>
    <p:sldId id="302" r:id="rId5"/>
    <p:sldId id="304" r:id="rId6"/>
    <p:sldId id="305" r:id="rId7"/>
    <p:sldId id="306" r:id="rId8"/>
    <p:sldId id="282" r:id="rId9"/>
    <p:sldId id="314" r:id="rId10"/>
    <p:sldId id="315" r:id="rId11"/>
    <p:sldId id="316" r:id="rId12"/>
    <p:sldId id="317" r:id="rId13"/>
    <p:sldId id="313" r:id="rId14"/>
    <p:sldId id="269" r:id="rId15"/>
    <p:sldId id="308" r:id="rId16"/>
    <p:sldId id="312" r:id="rId17"/>
    <p:sldId id="311" r:id="rId18"/>
    <p:sldId id="309" r:id="rId19"/>
    <p:sldId id="272" r:id="rId20"/>
    <p:sldId id="319" r:id="rId21"/>
    <p:sldId id="318" r:id="rId22"/>
    <p:sldId id="320" r:id="rId23"/>
    <p:sldId id="321" r:id="rId24"/>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32" autoAdjust="0"/>
    <p:restoredTop sz="80069" autoAdjust="0"/>
  </p:normalViewPr>
  <p:slideViewPr>
    <p:cSldViewPr>
      <p:cViewPr varScale="1">
        <p:scale>
          <a:sx n="58" d="100"/>
          <a:sy n="58" d="100"/>
        </p:scale>
        <p:origin x="-1404" y="-84"/>
      </p:cViewPr>
      <p:guideLst>
        <p:guide orient="horz" pos="2160"/>
        <p:guide pos="2880"/>
      </p:guideLst>
    </p:cSldViewPr>
  </p:slideViewPr>
  <p:outlineViewPr>
    <p:cViewPr>
      <p:scale>
        <a:sx n="33" d="100"/>
        <a:sy n="33" d="100"/>
      </p:scale>
      <p:origin x="0" y="7344"/>
    </p:cViewPr>
  </p:outlineViewPr>
  <p:notesTextViewPr>
    <p:cViewPr>
      <p:scale>
        <a:sx n="1" d="1"/>
        <a:sy n="1" d="1"/>
      </p:scale>
      <p:origin x="0" y="0"/>
    </p:cViewPr>
  </p:notesTextViewPr>
  <p:sorterViewPr>
    <p:cViewPr>
      <p:scale>
        <a:sx n="100" d="100"/>
        <a:sy n="100" d="100"/>
      </p:scale>
      <p:origin x="0" y="390"/>
    </p:cViewPr>
  </p:sorter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lgreathouse\Documents\School\Work\Watchpoints\Experimentals\ASPLOS2012%20Camera%20Copy\Tain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lgreathouse\Documents\School\Work\Watchpoints\Experimentals\ASPLOS2012%20Camera%20Copy\Reru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122703412073494E-2"/>
          <c:y val="6.2708151064450282E-2"/>
          <c:w val="0.80309951881014874"/>
          <c:h val="0.60172725284339457"/>
        </c:manualLayout>
      </c:layout>
      <c:barChart>
        <c:barDir val="col"/>
        <c:grouping val="clustered"/>
        <c:varyColors val="0"/>
        <c:ser>
          <c:idx val="0"/>
          <c:order val="0"/>
          <c:tx>
            <c:v>MINEMU</c:v>
          </c:tx>
          <c:spPr>
            <a:solidFill>
              <a:schemeClr val="accent1"/>
            </a:solidFill>
          </c:spPr>
          <c:invertIfNegative val="0"/>
          <c:cat>
            <c:strRef>
              <c:f>'Extra Runtime'!$B$2:$O$2</c:f>
              <c:strCache>
                <c:ptCount val="14"/>
                <c:pt idx="0">
                  <c:v>164.gzip</c:v>
                </c:pt>
                <c:pt idx="1">
                  <c:v>175.vpr</c:v>
                </c:pt>
                <c:pt idx="2">
                  <c:v>176.gcc</c:v>
                </c:pt>
                <c:pt idx="3">
                  <c:v>181.mcf</c:v>
                </c:pt>
                <c:pt idx="4">
                  <c:v>186.crafty</c:v>
                </c:pt>
                <c:pt idx="5">
                  <c:v>197.parser</c:v>
                </c:pt>
                <c:pt idx="6">
                  <c:v>252.eon</c:v>
                </c:pt>
                <c:pt idx="7">
                  <c:v>253.perlbmk</c:v>
                </c:pt>
                <c:pt idx="8">
                  <c:v>254.gap</c:v>
                </c:pt>
                <c:pt idx="9">
                  <c:v>255.vortex</c:v>
                </c:pt>
                <c:pt idx="10">
                  <c:v>256.bzip2</c:v>
                </c:pt>
                <c:pt idx="11">
                  <c:v>300.twolf</c:v>
                </c:pt>
                <c:pt idx="13">
                  <c:v>GeoMean</c:v>
                </c:pt>
              </c:strCache>
            </c:strRef>
          </c:cat>
          <c:val>
            <c:numRef>
              <c:f>'Extra Runtime'!$B$23:$O$23</c:f>
              <c:numCache>
                <c:formatCode>_(* #,##0.000_);_(* \(#,##0.000\);_(* "-"??_);_(@_)</c:formatCode>
                <c:ptCount val="14"/>
                <c:pt idx="0">
                  <c:v>2.4279999999999999</c:v>
                </c:pt>
                <c:pt idx="1">
                  <c:v>1.9790000000000001</c:v>
                </c:pt>
                <c:pt idx="2">
                  <c:v>4.2919999999999998</c:v>
                </c:pt>
                <c:pt idx="3">
                  <c:v>2.306</c:v>
                </c:pt>
                <c:pt idx="4">
                  <c:v>3.1989999999999998</c:v>
                </c:pt>
                <c:pt idx="5">
                  <c:v>2.411</c:v>
                </c:pt>
                <c:pt idx="6">
                  <c:v>2.294</c:v>
                </c:pt>
                <c:pt idx="7">
                  <c:v>3.4609999999999999</c:v>
                </c:pt>
                <c:pt idx="8">
                  <c:v>3.5259999999999998</c:v>
                </c:pt>
                <c:pt idx="9">
                  <c:v>3.4</c:v>
                </c:pt>
                <c:pt idx="10">
                  <c:v>2.2999999999999998</c:v>
                </c:pt>
                <c:pt idx="11">
                  <c:v>2.048</c:v>
                </c:pt>
                <c:pt idx="13">
                  <c:v>2.7206327029565651</c:v>
                </c:pt>
              </c:numCache>
            </c:numRef>
          </c:val>
        </c:ser>
        <c:ser>
          <c:idx val="1"/>
          <c:order val="1"/>
          <c:tx>
            <c:v>Umbra</c:v>
          </c:tx>
          <c:invertIfNegative val="0"/>
          <c:val>
            <c:numRef>
              <c:f>'Extra Runtime'!$B$24:$O$24</c:f>
              <c:numCache>
                <c:formatCode>_(* #,##0.000_);_(* \(#,##0.000\);_(* "-"??_);_(@_)</c:formatCode>
                <c:ptCount val="14"/>
                <c:pt idx="0">
                  <c:v>2.5529999999999999</c:v>
                </c:pt>
                <c:pt idx="1">
                  <c:v>3.298</c:v>
                </c:pt>
                <c:pt idx="2">
                  <c:v>4.8339999999999996</c:v>
                </c:pt>
                <c:pt idx="3">
                  <c:v>3.4860000000000002</c:v>
                </c:pt>
                <c:pt idx="4">
                  <c:v>7.0270000000000001</c:v>
                </c:pt>
                <c:pt idx="5">
                  <c:v>4.08</c:v>
                </c:pt>
                <c:pt idx="6">
                  <c:v>5.6520000000000001</c:v>
                </c:pt>
                <c:pt idx="7">
                  <c:v>6.8170000000000002</c:v>
                </c:pt>
                <c:pt idx="8">
                  <c:v>6.5970000000000004</c:v>
                </c:pt>
                <c:pt idx="9">
                  <c:v>7.1449999999999996</c:v>
                </c:pt>
                <c:pt idx="10">
                  <c:v>3.7989999999999999</c:v>
                </c:pt>
                <c:pt idx="11">
                  <c:v>2.79</c:v>
                </c:pt>
                <c:pt idx="13">
                  <c:v>4.5479457201738862</c:v>
                </c:pt>
              </c:numCache>
            </c:numRef>
          </c:val>
        </c:ser>
        <c:ser>
          <c:idx val="2"/>
          <c:order val="2"/>
          <c:tx>
            <c:v>VM</c:v>
          </c:tx>
          <c:spPr>
            <a:solidFill>
              <a:srgbClr val="00B050"/>
            </a:solidFill>
          </c:spPr>
          <c:invertIfNegative val="0"/>
          <c:val>
            <c:numRef>
              <c:f>'Extra Runtime'!$B$26:$O$26</c:f>
              <c:numCache>
                <c:formatCode>_(* #,##0.000_);_(* \(#,##0.000\);_(* "-"??_);_(@_)</c:formatCode>
                <c:ptCount val="14"/>
                <c:pt idx="0">
                  <c:v>10.061561670568185</c:v>
                </c:pt>
                <c:pt idx="1">
                  <c:v>3.983413911109567</c:v>
                </c:pt>
                <c:pt idx="2">
                  <c:v>1.4639215586834433</c:v>
                </c:pt>
                <c:pt idx="3">
                  <c:v>29.833264384637694</c:v>
                </c:pt>
                <c:pt idx="4">
                  <c:v>7.0764176241055994</c:v>
                </c:pt>
                <c:pt idx="5">
                  <c:v>206.05397809573341</c:v>
                </c:pt>
                <c:pt idx="6">
                  <c:v>423.18088827702536</c:v>
                </c:pt>
                <c:pt idx="7">
                  <c:v>7.8524602064524203</c:v>
                </c:pt>
                <c:pt idx="8">
                  <c:v>23.289587997935485</c:v>
                </c:pt>
                <c:pt idx="9">
                  <c:v>1429.4029520777603</c:v>
                </c:pt>
                <c:pt idx="10">
                  <c:v>4.0085896059923574</c:v>
                </c:pt>
                <c:pt idx="11">
                  <c:v>1.970870899862019</c:v>
                </c:pt>
                <c:pt idx="12">
                  <c:v>0</c:v>
                </c:pt>
                <c:pt idx="13">
                  <c:v>19.012358417259723</c:v>
                </c:pt>
              </c:numCache>
            </c:numRef>
          </c:val>
        </c:ser>
        <c:ser>
          <c:idx val="6"/>
          <c:order val="3"/>
          <c:tx>
            <c:v>RC</c:v>
          </c:tx>
          <c:spPr>
            <a:solidFill>
              <a:schemeClr val="tx1"/>
            </a:solidFill>
          </c:spPr>
          <c:invertIfNegative val="0"/>
          <c:val>
            <c:numRef>
              <c:f>'Extra Runtime'!$B$29:$O$29</c:f>
              <c:numCache>
                <c:formatCode>_(* #,##0.000_);_(* \(#,##0.000\);_(* "-"??_);_(@_)</c:formatCode>
                <c:ptCount val="14"/>
                <c:pt idx="0">
                  <c:v>1.0072669774256613</c:v>
                </c:pt>
                <c:pt idx="1">
                  <c:v>1.0006522904441075</c:v>
                </c:pt>
                <c:pt idx="2">
                  <c:v>1.0024971879552254</c:v>
                </c:pt>
                <c:pt idx="3">
                  <c:v>1.0060520892481699</c:v>
                </c:pt>
                <c:pt idx="4">
                  <c:v>1.00000332730023</c:v>
                </c:pt>
                <c:pt idx="5">
                  <c:v>1.0057397636627312</c:v>
                </c:pt>
                <c:pt idx="6">
                  <c:v>1.0988484054304406</c:v>
                </c:pt>
                <c:pt idx="7">
                  <c:v>1.0380918405173341</c:v>
                </c:pt>
                <c:pt idx="8">
                  <c:v>1.0451028690421538</c:v>
                </c:pt>
                <c:pt idx="9">
                  <c:v>3.3407011182805308</c:v>
                </c:pt>
                <c:pt idx="10">
                  <c:v>1.0159389388225804</c:v>
                </c:pt>
                <c:pt idx="11">
                  <c:v>1.005235501182701</c:v>
                </c:pt>
                <c:pt idx="12">
                  <c:v>0</c:v>
                </c:pt>
                <c:pt idx="13">
                  <c:v>1.1261001363447609</c:v>
                </c:pt>
              </c:numCache>
            </c:numRef>
          </c:val>
        </c:ser>
        <c:dLbls>
          <c:showLegendKey val="0"/>
          <c:showVal val="0"/>
          <c:showCatName val="0"/>
          <c:showSerName val="0"/>
          <c:showPercent val="0"/>
          <c:showBubbleSize val="0"/>
        </c:dLbls>
        <c:gapWidth val="150"/>
        <c:axId val="80506368"/>
        <c:axId val="67003520"/>
      </c:barChart>
      <c:catAx>
        <c:axId val="80506368"/>
        <c:scaling>
          <c:orientation val="minMax"/>
        </c:scaling>
        <c:delete val="0"/>
        <c:axPos val="b"/>
        <c:majorTickMark val="out"/>
        <c:minorTickMark val="none"/>
        <c:tickLblPos val="nextTo"/>
        <c:txPr>
          <a:bodyPr/>
          <a:lstStyle/>
          <a:p>
            <a:pPr>
              <a:defRPr sz="1600"/>
            </a:pPr>
            <a:endParaRPr lang="en-US"/>
          </a:p>
        </c:txPr>
        <c:crossAx val="67003520"/>
        <c:crosses val="autoZero"/>
        <c:auto val="1"/>
        <c:lblAlgn val="ctr"/>
        <c:lblOffset val="100"/>
        <c:noMultiLvlLbl val="0"/>
      </c:catAx>
      <c:valAx>
        <c:axId val="67003520"/>
        <c:scaling>
          <c:orientation val="minMax"/>
          <c:max val="8"/>
        </c:scaling>
        <c:delete val="0"/>
        <c:axPos val="l"/>
        <c:majorGridlines/>
        <c:title>
          <c:tx>
            <c:rich>
              <a:bodyPr rot="-5400000" vert="horz"/>
              <a:lstStyle/>
              <a:p>
                <a:pPr>
                  <a:defRPr sz="1600"/>
                </a:pPr>
                <a:r>
                  <a:rPr lang="en-US" sz="1600"/>
                  <a:t>Slowdown (x)</a:t>
                </a:r>
              </a:p>
            </c:rich>
          </c:tx>
          <c:layout/>
          <c:overlay val="0"/>
        </c:title>
        <c:numFmt formatCode="General" sourceLinked="0"/>
        <c:majorTickMark val="out"/>
        <c:minorTickMark val="none"/>
        <c:tickLblPos val="nextTo"/>
        <c:crossAx val="80506368"/>
        <c:crosses val="autoZero"/>
        <c:crossBetween val="between"/>
      </c:valAx>
    </c:plotArea>
    <c:legend>
      <c:legendPos val="r"/>
      <c:layout>
        <c:manualLayout>
          <c:xMode val="edge"/>
          <c:yMode val="edge"/>
          <c:x val="0.87335247156605433"/>
          <c:y val="5.9183070866141774E-2"/>
          <c:w val="0.11692530621172353"/>
          <c:h val="0.58533719743365387"/>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5500738188976378E-2"/>
          <c:y val="6.6475503062117233E-2"/>
          <c:w val="0.78424602632763385"/>
          <c:h val="0.58972703412073491"/>
        </c:manualLayout>
      </c:layout>
      <c:barChart>
        <c:barDir val="col"/>
        <c:grouping val="clustered"/>
        <c:varyColors val="0"/>
        <c:ser>
          <c:idx val="0"/>
          <c:order val="0"/>
          <c:tx>
            <c:strRef>
              <c:f>'Extra Runtime'!$AB$29</c:f>
              <c:strCache>
                <c:ptCount val="1"/>
                <c:pt idx="0">
                  <c:v>VM</c:v>
                </c:pt>
              </c:strCache>
            </c:strRef>
          </c:tx>
          <c:spPr>
            <a:solidFill>
              <a:srgbClr val="00B050"/>
            </a:solidFill>
            <a:ln>
              <a:solidFill>
                <a:schemeClr val="tx1"/>
              </a:solidFill>
            </a:ln>
          </c:spPr>
          <c:invertIfNegative val="0"/>
          <c:cat>
            <c:strRef>
              <c:f>'Extra Runtime'!$B$2:$Z$2</c:f>
              <c:strCache>
                <c:ptCount val="25"/>
                <c:pt idx="0">
                  <c:v>histogram</c:v>
                </c:pt>
                <c:pt idx="1">
                  <c:v>kmeans</c:v>
                </c:pt>
                <c:pt idx="2">
                  <c:v>linear_regression</c:v>
                </c:pt>
                <c:pt idx="3">
                  <c:v>matrix_multiply</c:v>
                </c:pt>
                <c:pt idx="4">
                  <c:v>pca</c:v>
                </c:pt>
                <c:pt idx="5">
                  <c:v>string_match</c:v>
                </c:pt>
                <c:pt idx="6">
                  <c:v>word_count</c:v>
                </c:pt>
                <c:pt idx="8">
                  <c:v>GeoMean</c:v>
                </c:pt>
                <c:pt idx="10">
                  <c:v>blackscholes</c:v>
                </c:pt>
                <c:pt idx="11">
                  <c:v>bodytrack</c:v>
                </c:pt>
                <c:pt idx="12">
                  <c:v>facesim</c:v>
                </c:pt>
                <c:pt idx="13">
                  <c:v>ferret</c:v>
                </c:pt>
                <c:pt idx="14">
                  <c:v>freqmine</c:v>
                </c:pt>
                <c:pt idx="15">
                  <c:v>raytrace</c:v>
                </c:pt>
                <c:pt idx="16">
                  <c:v>swaptions</c:v>
                </c:pt>
                <c:pt idx="17">
                  <c:v>fluidanimate</c:v>
                </c:pt>
                <c:pt idx="18">
                  <c:v>vips</c:v>
                </c:pt>
                <c:pt idx="19">
                  <c:v>x264</c:v>
                </c:pt>
                <c:pt idx="20">
                  <c:v>canneal</c:v>
                </c:pt>
                <c:pt idx="21">
                  <c:v>dedup</c:v>
                </c:pt>
                <c:pt idx="22">
                  <c:v>streamcluster</c:v>
                </c:pt>
                <c:pt idx="24">
                  <c:v>GeoMean</c:v>
                </c:pt>
              </c:strCache>
            </c:strRef>
          </c:cat>
          <c:val>
            <c:numRef>
              <c:f>'Extra Runtime'!$B$29:$Z$29</c:f>
              <c:numCache>
                <c:formatCode>_(* #,##0.00_);_(* \(#,##0.00\);_(* "-"??_);_(@_)</c:formatCode>
                <c:ptCount val="25"/>
                <c:pt idx="0">
                  <c:v>1.5572938953026338E-2</c:v>
                </c:pt>
                <c:pt idx="1">
                  <c:v>2.5793211930771172E-2</c:v>
                </c:pt>
                <c:pt idx="2">
                  <c:v>1.993119721521661E-2</c:v>
                </c:pt>
                <c:pt idx="3">
                  <c:v>2.6566214891577303E-2</c:v>
                </c:pt>
                <c:pt idx="4">
                  <c:v>1.5643285856455316E-2</c:v>
                </c:pt>
                <c:pt idx="5">
                  <c:v>2.5736555576994936E-2</c:v>
                </c:pt>
                <c:pt idx="6">
                  <c:v>9.5546420307992715E-3</c:v>
                </c:pt>
                <c:pt idx="8">
                  <c:v>1.876124695344995E-2</c:v>
                </c:pt>
                <c:pt idx="10">
                  <c:v>3.5290528040319534E-2</c:v>
                </c:pt>
                <c:pt idx="11">
                  <c:v>2.2577852259211169E-2</c:v>
                </c:pt>
                <c:pt idx="12">
                  <c:v>3.2428113111736462E-2</c:v>
                </c:pt>
                <c:pt idx="13">
                  <c:v>4.0855311423265768E-2</c:v>
                </c:pt>
                <c:pt idx="14">
                  <c:v>3.130276250385116E-2</c:v>
                </c:pt>
                <c:pt idx="15">
                  <c:v>0.33714094846243142</c:v>
                </c:pt>
                <c:pt idx="16">
                  <c:v>2.6515961131062964E-2</c:v>
                </c:pt>
                <c:pt idx="17">
                  <c:v>2.9106572557651693E-2</c:v>
                </c:pt>
                <c:pt idx="18">
                  <c:v>2.3354691031085031E-2</c:v>
                </c:pt>
                <c:pt idx="19">
                  <c:v>6.5782717946716487E-2</c:v>
                </c:pt>
                <c:pt idx="20">
                  <c:v>3.335794318695371E-2</c:v>
                </c:pt>
                <c:pt idx="21">
                  <c:v>2.133707295586032E-2</c:v>
                </c:pt>
                <c:pt idx="22">
                  <c:v>2.2914012805883673E-2</c:v>
                </c:pt>
                <c:pt idx="24">
                  <c:v>3.6698677805405214E-2</c:v>
                </c:pt>
              </c:numCache>
            </c:numRef>
          </c:val>
        </c:ser>
        <c:ser>
          <c:idx val="3"/>
          <c:order val="1"/>
          <c:tx>
            <c:v>RC</c:v>
          </c:tx>
          <c:spPr>
            <a:solidFill>
              <a:schemeClr val="accent4"/>
            </a:solidFill>
            <a:ln>
              <a:solidFill>
                <a:schemeClr val="tx1"/>
              </a:solidFill>
            </a:ln>
          </c:spPr>
          <c:invertIfNegative val="0"/>
          <c:cat>
            <c:strRef>
              <c:f>'Extra Runtime'!$B$2:$Z$2</c:f>
              <c:strCache>
                <c:ptCount val="25"/>
                <c:pt idx="0">
                  <c:v>histogram</c:v>
                </c:pt>
                <c:pt idx="1">
                  <c:v>kmeans</c:v>
                </c:pt>
                <c:pt idx="2">
                  <c:v>linear_regression</c:v>
                </c:pt>
                <c:pt idx="3">
                  <c:v>matrix_multiply</c:v>
                </c:pt>
                <c:pt idx="4">
                  <c:v>pca</c:v>
                </c:pt>
                <c:pt idx="5">
                  <c:v>string_match</c:v>
                </c:pt>
                <c:pt idx="6">
                  <c:v>word_count</c:v>
                </c:pt>
                <c:pt idx="8">
                  <c:v>GeoMean</c:v>
                </c:pt>
                <c:pt idx="10">
                  <c:v>blackscholes</c:v>
                </c:pt>
                <c:pt idx="11">
                  <c:v>bodytrack</c:v>
                </c:pt>
                <c:pt idx="12">
                  <c:v>facesim</c:v>
                </c:pt>
                <c:pt idx="13">
                  <c:v>ferret</c:v>
                </c:pt>
                <c:pt idx="14">
                  <c:v>freqmine</c:v>
                </c:pt>
                <c:pt idx="15">
                  <c:v>raytrace</c:v>
                </c:pt>
                <c:pt idx="16">
                  <c:v>swaptions</c:v>
                </c:pt>
                <c:pt idx="17">
                  <c:v>fluidanimate</c:v>
                </c:pt>
                <c:pt idx="18">
                  <c:v>vips</c:v>
                </c:pt>
                <c:pt idx="19">
                  <c:v>x264</c:v>
                </c:pt>
                <c:pt idx="20">
                  <c:v>canneal</c:v>
                </c:pt>
                <c:pt idx="21">
                  <c:v>dedup</c:v>
                </c:pt>
                <c:pt idx="22">
                  <c:v>streamcluster</c:v>
                </c:pt>
                <c:pt idx="24">
                  <c:v>GeoMean</c:v>
                </c:pt>
              </c:strCache>
            </c:strRef>
          </c:cat>
          <c:val>
            <c:numRef>
              <c:f>'Extra Runtime'!$B$32:$Z$32</c:f>
              <c:numCache>
                <c:formatCode>_(* #,##0.00_);_(* \(#,##0.00\);_(* "-"??_);_(@_)</c:formatCode>
                <c:ptCount val="25"/>
                <c:pt idx="0">
                  <c:v>5.9955366315943115</c:v>
                </c:pt>
                <c:pt idx="1">
                  <c:v>9.1439779214377985</c:v>
                </c:pt>
                <c:pt idx="2">
                  <c:v>15.408374582282441</c:v>
                </c:pt>
                <c:pt idx="3">
                  <c:v>7.7735514106644512</c:v>
                </c:pt>
                <c:pt idx="4">
                  <c:v>16.702521022611723</c:v>
                </c:pt>
                <c:pt idx="5">
                  <c:v>7.8709452745321373</c:v>
                </c:pt>
                <c:pt idx="6">
                  <c:v>4.0509312669553044</c:v>
                </c:pt>
                <c:pt idx="8">
                  <c:v>8.6062659200078144</c:v>
                </c:pt>
                <c:pt idx="10">
                  <c:v>19.55579783529739</c:v>
                </c:pt>
                <c:pt idx="11">
                  <c:v>4.2234519758321394</c:v>
                </c:pt>
                <c:pt idx="12">
                  <c:v>13.905223719892399</c:v>
                </c:pt>
                <c:pt idx="13">
                  <c:v>12.168073507890192</c:v>
                </c:pt>
                <c:pt idx="14">
                  <c:v>7.4767372619887364</c:v>
                </c:pt>
                <c:pt idx="15">
                  <c:v>3.1952431707468172</c:v>
                </c:pt>
                <c:pt idx="16">
                  <c:v>26.611451996606903</c:v>
                </c:pt>
                <c:pt idx="17">
                  <c:v>14.304822682471576</c:v>
                </c:pt>
                <c:pt idx="18">
                  <c:v>16.343341555421347</c:v>
                </c:pt>
                <c:pt idx="19">
                  <c:v>2.7671848397333543</c:v>
                </c:pt>
                <c:pt idx="20">
                  <c:v>0.48228700713392403</c:v>
                </c:pt>
                <c:pt idx="21">
                  <c:v>13.719901216850058</c:v>
                </c:pt>
                <c:pt idx="22">
                  <c:v>5.5320711965133906</c:v>
                </c:pt>
                <c:pt idx="24">
                  <c:v>6.7109633231254673</c:v>
                </c:pt>
              </c:numCache>
            </c:numRef>
          </c:val>
        </c:ser>
        <c:ser>
          <c:idx val="4"/>
          <c:order val="2"/>
          <c:tx>
            <c:v>RC+ Bitmap</c:v>
          </c:tx>
          <c:spPr>
            <a:solidFill>
              <a:srgbClr val="FF0000"/>
            </a:solidFill>
            <a:ln>
              <a:solidFill>
                <a:schemeClr val="tx1"/>
              </a:solidFill>
            </a:ln>
          </c:spPr>
          <c:invertIfNegative val="0"/>
          <c:cat>
            <c:strRef>
              <c:f>'Extra Runtime'!$B$2:$Z$2</c:f>
              <c:strCache>
                <c:ptCount val="25"/>
                <c:pt idx="0">
                  <c:v>histogram</c:v>
                </c:pt>
                <c:pt idx="1">
                  <c:v>kmeans</c:v>
                </c:pt>
                <c:pt idx="2">
                  <c:v>linear_regression</c:v>
                </c:pt>
                <c:pt idx="3">
                  <c:v>matrix_multiply</c:v>
                </c:pt>
                <c:pt idx="4">
                  <c:v>pca</c:v>
                </c:pt>
                <c:pt idx="5">
                  <c:v>string_match</c:v>
                </c:pt>
                <c:pt idx="6">
                  <c:v>word_count</c:v>
                </c:pt>
                <c:pt idx="8">
                  <c:v>GeoMean</c:v>
                </c:pt>
                <c:pt idx="10">
                  <c:v>blackscholes</c:v>
                </c:pt>
                <c:pt idx="11">
                  <c:v>bodytrack</c:v>
                </c:pt>
                <c:pt idx="12">
                  <c:v>facesim</c:v>
                </c:pt>
                <c:pt idx="13">
                  <c:v>ferret</c:v>
                </c:pt>
                <c:pt idx="14">
                  <c:v>freqmine</c:v>
                </c:pt>
                <c:pt idx="15">
                  <c:v>raytrace</c:v>
                </c:pt>
                <c:pt idx="16">
                  <c:v>swaptions</c:v>
                </c:pt>
                <c:pt idx="17">
                  <c:v>fluidanimate</c:v>
                </c:pt>
                <c:pt idx="18">
                  <c:v>vips</c:v>
                </c:pt>
                <c:pt idx="19">
                  <c:v>x264</c:v>
                </c:pt>
                <c:pt idx="20">
                  <c:v>canneal</c:v>
                </c:pt>
                <c:pt idx="21">
                  <c:v>dedup</c:v>
                </c:pt>
                <c:pt idx="22">
                  <c:v>streamcluster</c:v>
                </c:pt>
                <c:pt idx="24">
                  <c:v>GeoMean</c:v>
                </c:pt>
              </c:strCache>
            </c:strRef>
          </c:cat>
          <c:val>
            <c:numRef>
              <c:f>'Extra Runtime'!$B$33:$Z$33</c:f>
              <c:numCache>
                <c:formatCode>_(* #,##0.00_);_(* \(#,##0.00\);_(* "-"??_);_(@_)</c:formatCode>
                <c:ptCount val="25"/>
                <c:pt idx="0">
                  <c:v>5.996581847337092</c:v>
                </c:pt>
                <c:pt idx="1">
                  <c:v>14.183837024152675</c:v>
                </c:pt>
                <c:pt idx="2">
                  <c:v>15.41026545883518</c:v>
                </c:pt>
                <c:pt idx="3">
                  <c:v>7.7780368968966664</c:v>
                </c:pt>
                <c:pt idx="4">
                  <c:v>20.357616560812517</c:v>
                </c:pt>
                <c:pt idx="5">
                  <c:v>8.2720011084035683</c:v>
                </c:pt>
                <c:pt idx="6">
                  <c:v>4.2010535662312476</c:v>
                </c:pt>
                <c:pt idx="8">
                  <c:v>9.5438754783202278</c:v>
                </c:pt>
                <c:pt idx="10">
                  <c:v>19.599523023122931</c:v>
                </c:pt>
                <c:pt idx="11">
                  <c:v>9.0367473309429993</c:v>
                </c:pt>
                <c:pt idx="12">
                  <c:v>11.833493320903878</c:v>
                </c:pt>
                <c:pt idx="13">
                  <c:v>13.912143191373907</c:v>
                </c:pt>
                <c:pt idx="14">
                  <c:v>8.1403797192239544</c:v>
                </c:pt>
                <c:pt idx="15">
                  <c:v>3.192317838894887</c:v>
                </c:pt>
                <c:pt idx="16">
                  <c:v>26.238673976214063</c:v>
                </c:pt>
                <c:pt idx="17">
                  <c:v>12.878001574617031</c:v>
                </c:pt>
                <c:pt idx="18">
                  <c:v>17.802490439036866</c:v>
                </c:pt>
                <c:pt idx="19">
                  <c:v>3.0216834692736683</c:v>
                </c:pt>
                <c:pt idx="20">
                  <c:v>0.94318641309718965</c:v>
                </c:pt>
                <c:pt idx="21">
                  <c:v>14.339299469991548</c:v>
                </c:pt>
                <c:pt idx="22">
                  <c:v>8.4423046151666412</c:v>
                </c:pt>
                <c:pt idx="24">
                  <c:v>8.0776156079667416</c:v>
                </c:pt>
              </c:numCache>
            </c:numRef>
          </c:val>
        </c:ser>
        <c:dLbls>
          <c:showLegendKey val="0"/>
          <c:showVal val="0"/>
          <c:showCatName val="0"/>
          <c:showSerName val="0"/>
          <c:showPercent val="0"/>
          <c:showBubbleSize val="0"/>
        </c:dLbls>
        <c:gapWidth val="150"/>
        <c:axId val="87098880"/>
        <c:axId val="67005824"/>
      </c:barChart>
      <c:catAx>
        <c:axId val="87098880"/>
        <c:scaling>
          <c:orientation val="minMax"/>
        </c:scaling>
        <c:delete val="0"/>
        <c:axPos val="b"/>
        <c:majorTickMark val="out"/>
        <c:minorTickMark val="none"/>
        <c:tickLblPos val="nextTo"/>
        <c:txPr>
          <a:bodyPr/>
          <a:lstStyle/>
          <a:p>
            <a:pPr>
              <a:defRPr sz="1600"/>
            </a:pPr>
            <a:endParaRPr lang="en-US"/>
          </a:p>
        </c:txPr>
        <c:crossAx val="67005824"/>
        <c:crosses val="autoZero"/>
        <c:auto val="1"/>
        <c:lblAlgn val="ctr"/>
        <c:lblOffset val="100"/>
        <c:noMultiLvlLbl val="0"/>
      </c:catAx>
      <c:valAx>
        <c:axId val="67005824"/>
        <c:scaling>
          <c:orientation val="minMax"/>
        </c:scaling>
        <c:delete val="0"/>
        <c:axPos val="l"/>
        <c:majorGridlines/>
        <c:title>
          <c:tx>
            <c:rich>
              <a:bodyPr rot="-5400000" vert="horz"/>
              <a:lstStyle/>
              <a:p>
                <a:pPr>
                  <a:defRPr sz="1600"/>
                </a:pPr>
                <a:r>
                  <a:rPr lang="en-US" sz="1600"/>
                  <a:t>Speedup (x)</a:t>
                </a:r>
              </a:p>
            </c:rich>
          </c:tx>
          <c:layout/>
          <c:overlay val="0"/>
        </c:title>
        <c:numFmt formatCode="_(* #,##0_);_(* \(#,##0\);_(* &quot;-&quot;_);_(@_)" sourceLinked="0"/>
        <c:majorTickMark val="out"/>
        <c:minorTickMark val="none"/>
        <c:tickLblPos val="nextTo"/>
        <c:txPr>
          <a:bodyPr/>
          <a:lstStyle/>
          <a:p>
            <a:pPr>
              <a:defRPr sz="1600"/>
            </a:pPr>
            <a:endParaRPr lang="en-US"/>
          </a:p>
        </c:txPr>
        <c:crossAx val="87098880"/>
        <c:crosses val="autoZero"/>
        <c:crossBetween val="between"/>
      </c:valAx>
    </c:plotArea>
    <c:legend>
      <c:legendPos val="r"/>
      <c:layout>
        <c:manualLayout>
          <c:xMode val="edge"/>
          <c:yMode val="edge"/>
          <c:x val="0.88047818241469811"/>
          <c:y val="0.18261351706036746"/>
          <c:w val="0.10736903980752406"/>
          <c:h val="0.36569400699912519"/>
        </c:manualLayout>
      </c:layout>
      <c:overlay val="1"/>
      <c:spPr>
        <a:solidFill>
          <a:schemeClr val="bg1"/>
        </a:solidFill>
        <a:ln>
          <a:solidFill>
            <a:schemeClr val="tx1"/>
          </a:solidFill>
        </a:ln>
      </c:spPr>
      <c:txPr>
        <a:bodyPr/>
        <a:lstStyle/>
        <a:p>
          <a:pPr>
            <a:defRPr sz="1600"/>
          </a:pPr>
          <a:endParaRPr lang="en-US"/>
        </a:p>
      </c:txPr>
    </c:legend>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1963"/>
          </a:xfrm>
          <a:prstGeom prst="rect">
            <a:avLst/>
          </a:prstGeom>
        </p:spPr>
        <p:txBody>
          <a:bodyPr vert="horz" lIns="91440" tIns="45720" rIns="91440" bIns="45720" rtlCol="0"/>
          <a:lstStyle>
            <a:lvl1pPr algn="r">
              <a:defRPr sz="1200"/>
            </a:lvl1pPr>
          </a:lstStyle>
          <a:p>
            <a:fld id="{69E9D29D-8310-4EDD-9298-96DFB7AF31C1}" type="datetimeFigureOut">
              <a:rPr lang="en-US" smtClean="0"/>
              <a:pPr/>
              <a:t>3/7/2012</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lIns="91440" tIns="45720" rIns="91440" bIns="45720" rtlCol="0" anchor="b"/>
          <a:lstStyle>
            <a:lvl1pPr algn="r">
              <a:defRPr sz="1200"/>
            </a:lvl1pPr>
          </a:lstStyle>
          <a:p>
            <a:fld id="{570C861F-453D-4B2F-BB18-AD0B2F568068}" type="slidenum">
              <a:rPr lang="en-US" smtClean="0"/>
              <a:pPr/>
              <a:t>‹#›</a:t>
            </a:fld>
            <a:endParaRPr lang="en-US"/>
          </a:p>
        </p:txBody>
      </p:sp>
    </p:spTree>
    <p:extLst>
      <p:ext uri="{BB962C8B-B14F-4D97-AF65-F5344CB8AC3E}">
        <p14:creationId xmlns:p14="http://schemas.microsoft.com/office/powerpoint/2010/main" val="1663365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FOR READERS: The stuff down here is an</a:t>
            </a:r>
            <a:r>
              <a:rPr lang="en-US" baseline="0" dirty="0" smtClean="0"/>
              <a:t> initial script that I used during practice runs. It won’t match exactly what I said during the talk, but it should give you an idea of what I spoke about on most of these slides.</a:t>
            </a:r>
            <a:endParaRPr lang="en-US" dirty="0" smtClean="0"/>
          </a:p>
          <a:p>
            <a:endParaRPr lang="en-US" dirty="0" smtClean="0"/>
          </a:p>
          <a:p>
            <a:r>
              <a:rPr lang="en-US" dirty="0" smtClean="0"/>
              <a:t>{Generic introduction stuff}</a:t>
            </a:r>
            <a:endParaRPr lang="en-US" dirty="0" smtClean="0"/>
          </a:p>
          <a:p>
            <a:endParaRPr lang="en-US" dirty="0" smtClean="0"/>
          </a:p>
          <a:p>
            <a:r>
              <a:rPr lang="en-US" dirty="0" smtClean="0"/>
              <a:t>This work was done with my advisor, Todd Austin, and with my colleagues at the University of</a:t>
            </a:r>
            <a:r>
              <a:rPr lang="en-US" baseline="0" dirty="0" smtClean="0"/>
              <a:t> Michigan, </a:t>
            </a:r>
            <a:r>
              <a:rPr lang="en-US" baseline="0" dirty="0" err="1" smtClean="0"/>
              <a:t>Hongyi</a:t>
            </a:r>
            <a:r>
              <a:rPr lang="en-US" baseline="0" dirty="0" smtClean="0"/>
              <a:t> </a:t>
            </a:r>
            <a:r>
              <a:rPr lang="en-US" baseline="0" dirty="0" err="1" smtClean="0"/>
              <a:t>Xin</a:t>
            </a:r>
            <a:r>
              <a:rPr lang="en-US" baseline="0" dirty="0" smtClean="0"/>
              <a:t> (who is now at Carnegie Mellon) and </a:t>
            </a:r>
            <a:r>
              <a:rPr lang="en-US" baseline="0" dirty="0" err="1" smtClean="0"/>
              <a:t>Yixin</a:t>
            </a:r>
            <a:r>
              <a:rPr lang="en-US" baseline="0" dirty="0" smtClean="0"/>
              <a:t> </a:t>
            </a:r>
            <a:r>
              <a:rPr lang="en-US" baseline="0" dirty="0" err="1" smtClean="0"/>
              <a:t>Luo</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570C861F-453D-4B2F-BB18-AD0B2F568068}" type="slidenum">
              <a:rPr lang="en-US" smtClean="0"/>
              <a:pPr/>
              <a:t>1</a:t>
            </a:fld>
            <a:endParaRPr lang="en-US"/>
          </a:p>
        </p:txBody>
      </p:sp>
    </p:spTree>
    <p:extLst>
      <p:ext uri="{BB962C8B-B14F-4D97-AF65-F5344CB8AC3E}">
        <p14:creationId xmlns:p14="http://schemas.microsoft.com/office/powerpoint/2010/main" val="18293080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concept of HW-assisted WPs is not new. However, a HW watchpoint system that can meet all of these </a:t>
            </a:r>
            <a:r>
              <a:rPr lang="en-US" dirty="0" smtClean="0"/>
              <a:t>requirements doesn’t </a:t>
            </a:r>
            <a:r>
              <a:rPr lang="en-US" dirty="0" smtClean="0"/>
              <a:t>yet exist.</a:t>
            </a:r>
          </a:p>
          <a:p>
            <a:endParaRPr lang="en-US" dirty="0" smtClean="0"/>
          </a:p>
          <a:p>
            <a:r>
              <a:rPr lang="en-US" dirty="0" smtClean="0"/>
              <a:t>Almost every modern processor has some form of HW WP</a:t>
            </a:r>
            <a:r>
              <a:rPr lang="en-US" baseline="0" dirty="0" smtClean="0"/>
              <a:t> register, such as debug registers in x86 and ARM, These are nice because they are fine-grained: most let you set physical-address watchpoints on as small as a single byte. However, their largest limitation is that they are severely limited in number. x86 has, for instance, and this is not at all an outlier.</a:t>
            </a:r>
          </a:p>
          <a:p>
            <a:endParaRPr lang="en-US" baseline="0" dirty="0" smtClean="0"/>
          </a:p>
          <a:p>
            <a:r>
              <a:rPr lang="en-US" dirty="0" smtClean="0"/>
              <a:t>It’s long been known that you can use the virtual memory system to set a large number of coarse-grained watchpoints. By setting existing pages as unavailable or read-only in the page table, the VM HW will take a page fault when accessing it. Because every address in a process must go through the VM system, this means we can</a:t>
            </a:r>
            <a:r>
              <a:rPr lang="en-US" baseline="0" dirty="0" smtClean="0"/>
              <a:t> watch up to all of a process’s memory space. However, this method has numerous limitations that prevent many analyses from easily using it.</a:t>
            </a:r>
          </a:p>
          <a:p>
            <a:pPr marL="228600" indent="-228600">
              <a:buAutoNum type="arabicParenR"/>
            </a:pPr>
            <a:r>
              <a:rPr lang="en-US" baseline="0" dirty="0" smtClean="0"/>
              <a:t>One of the important words I said earlier was “coarse-grained.” While you can set WP everywhere, the smallest WP the HW can give you is the size o f one page. This granularity gap makes it possible to take many “false” faults.</a:t>
            </a:r>
          </a:p>
          <a:p>
            <a:pPr marL="228600" indent="-228600">
              <a:buAutoNum type="arabicParenR"/>
            </a:pPr>
            <a:r>
              <a:rPr lang="en-US" baseline="0" dirty="0" smtClean="0"/>
              <a:t>VM pages are per-</a:t>
            </a:r>
            <a:r>
              <a:rPr lang="en-US" u="sng" baseline="0" dirty="0" smtClean="0"/>
              <a:t>process</a:t>
            </a:r>
            <a:r>
              <a:rPr lang="en-US" u="none" baseline="0" dirty="0" smtClean="0"/>
              <a:t> not per thread, and ranges that are not aligned to page table entries are hard to set.</a:t>
            </a:r>
          </a:p>
          <a:p>
            <a:pPr marL="228600" indent="-228600">
              <a:buAutoNum type="arabicParenR"/>
            </a:pPr>
            <a:endParaRPr lang="en-US" u="none" baseline="0" dirty="0" smtClean="0"/>
          </a:p>
          <a:p>
            <a:pPr marL="0" indent="0">
              <a:buNone/>
            </a:pPr>
            <a:r>
              <a:rPr lang="en-US" u="none" baseline="0" dirty="0" smtClean="0"/>
              <a:t>A slightly more advanced way of setting WPs involves co-opting the ECC memory system. In this case, you would write your data into a location w/ ECC enables, disable ECC, and write a mangles version of your original value into the same location. If you then re-enable the ECC system, the HW will cause an ECC fault when you touch that value, which can basically be treated as a WP fault.</a:t>
            </a:r>
          </a:p>
          <a:p>
            <a:pPr marL="0" indent="0">
              <a:buNone/>
            </a:pPr>
            <a:r>
              <a:rPr lang="en-US" u="none" baseline="0" dirty="0" smtClean="0"/>
              <a:t>The upside here is that this is relatively unlimited, since every physical address can be watched, and it is relatively fine-grained (depending on the granularity of ECC). However, it won’t work per-core or per-thread, and setting large ranges takes a tremendous amount of time.</a:t>
            </a:r>
          </a:p>
          <a:p>
            <a:pPr marL="0" indent="0">
              <a:buNone/>
            </a:pPr>
            <a:endParaRPr lang="en-US" u="none" baseline="0" dirty="0" smtClean="0"/>
          </a:p>
          <a:p>
            <a:pPr marL="0" indent="0">
              <a:buNone/>
            </a:pPr>
            <a:r>
              <a:rPr lang="en-US" u="none" baseline="0" dirty="0" smtClean="0"/>
              <a:t>Finally, there are many proposals for fine-grained memory protection systems in the literature. I discuss and test a number of these in the paper, but due to time constraints, I’ll just say that none meets all the requirements we would like. </a:t>
            </a:r>
          </a:p>
        </p:txBody>
      </p:sp>
      <p:sp>
        <p:nvSpPr>
          <p:cNvPr id="4" name="Slide Number Placeholder 3"/>
          <p:cNvSpPr>
            <a:spLocks noGrp="1"/>
          </p:cNvSpPr>
          <p:nvPr>
            <p:ph type="sldNum" sz="quarter" idx="10"/>
          </p:nvPr>
        </p:nvSpPr>
        <p:spPr/>
        <p:txBody>
          <a:bodyPr/>
          <a:lstStyle/>
          <a:p>
            <a:fld id="{570C861F-453D-4B2F-BB18-AD0B2F568068}" type="slidenum">
              <a:rPr lang="en-US" smtClean="0"/>
              <a:pPr/>
              <a:t>10</a:t>
            </a:fld>
            <a:endParaRPr lang="en-US"/>
          </a:p>
        </p:txBody>
      </p:sp>
    </p:spTree>
    <p:extLst>
      <p:ext uri="{BB962C8B-B14F-4D97-AF65-F5344CB8AC3E}">
        <p14:creationId xmlns:p14="http://schemas.microsoft.com/office/powerpoint/2010/main" val="588597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I’ve said up to this point is _what_ our requirements for an unlimited WP system are, and how other systems don’t meet them.</a:t>
            </a:r>
          </a:p>
          <a:p>
            <a:endParaRPr lang="en-US" dirty="0" smtClean="0"/>
          </a:p>
          <a:p>
            <a:r>
              <a:rPr lang="en-US" dirty="0" smtClean="0"/>
              <a:t>The next question, then, is what should a system that _does_ meet these requirements look like? The design I’m going to </a:t>
            </a:r>
            <a:r>
              <a:rPr lang="en-US" dirty="0" err="1" smtClean="0"/>
              <a:t>desribe</a:t>
            </a:r>
            <a:r>
              <a:rPr lang="en-US" dirty="0" smtClean="0"/>
              <a:t> from here</a:t>
            </a:r>
            <a:r>
              <a:rPr lang="en-US" baseline="0" dirty="0" smtClean="0"/>
              <a:t> on out is one way of meeting these needs.</a:t>
            </a:r>
          </a:p>
          <a:p>
            <a:endParaRPr lang="en-US" baseline="0" dirty="0" smtClean="0"/>
          </a:p>
          <a:p>
            <a:r>
              <a:rPr lang="en-US" baseline="0" dirty="0" smtClean="0"/>
              <a:t>I don’t guarantee that it is an optimal design (I hope there is more work into improving it), but as the experiments will show, it does work.</a:t>
            </a:r>
          </a:p>
          <a:p>
            <a:endParaRPr lang="en-US" baseline="0" dirty="0" smtClean="0"/>
          </a:p>
          <a:p>
            <a:r>
              <a:rPr lang="en-US" baseline="0" dirty="0" smtClean="0"/>
              <a:t>First, in order to put no artificial constraints on the number of watchpoints in our design, they should be stored in main memory and only _cached_ on chip. Storing all the WPs on chip like debug registers would yield tremendous cores, while avoiding caching would mean hitting main memory on almost every instruction.</a:t>
            </a:r>
          </a:p>
          <a:p>
            <a:endParaRPr lang="en-US" baseline="0" dirty="0" smtClean="0"/>
          </a:p>
          <a:p>
            <a:r>
              <a:rPr lang="en-US" baseline="0" dirty="0" smtClean="0"/>
              <a:t>If we want fine-grained WPs, then it should be the case that they are compared against the full address, rather than just upper bits (like in VM watchpoints). In our case, we compare against the entire virtually address so that the cache access can take place in parallel to the L1D and DTLB accesses.</a:t>
            </a:r>
          </a:p>
          <a:p>
            <a:endParaRPr lang="en-US" baseline="0" dirty="0" smtClean="0"/>
          </a:p>
          <a:p>
            <a:r>
              <a:rPr lang="en-US" baseline="0" dirty="0" smtClean="0"/>
              <a:t>One of the hardest parts of these requirements is making the WPs per-thread. This involves, for instance, having a WP cache per core (or multiple per core in an SMT chip) and software-controlled thread ID registers, among other things.</a:t>
            </a:r>
          </a:p>
          <a:p>
            <a:endParaRPr lang="en-US" baseline="0" dirty="0" smtClean="0"/>
          </a:p>
          <a:p>
            <a:r>
              <a:rPr lang="en-US" baseline="0" dirty="0" smtClean="0"/>
              <a:t>Finally, if we want to set and break ranges easily, there’s an excellent solution that was described at Micro 2008 by </a:t>
            </a:r>
            <a:r>
              <a:rPr lang="en-US" baseline="0" dirty="0" err="1" smtClean="0"/>
              <a:t>Mohit</a:t>
            </a:r>
            <a:r>
              <a:rPr lang="en-US" baseline="0" dirty="0" smtClean="0"/>
              <a:t> </a:t>
            </a:r>
            <a:r>
              <a:rPr lang="en-US" baseline="0" dirty="0" err="1" smtClean="0"/>
              <a:t>Tiwari</a:t>
            </a:r>
            <a:r>
              <a:rPr lang="en-US" baseline="0" dirty="0" smtClean="0"/>
              <a:t> and others from Tim Sherwood’s group, a _range cache_</a:t>
            </a:r>
            <a:endParaRPr lang="en-US" dirty="0"/>
          </a:p>
        </p:txBody>
      </p:sp>
      <p:sp>
        <p:nvSpPr>
          <p:cNvPr id="4" name="Slide Number Placeholder 3"/>
          <p:cNvSpPr>
            <a:spLocks noGrp="1"/>
          </p:cNvSpPr>
          <p:nvPr>
            <p:ph type="sldNum" sz="quarter" idx="10"/>
          </p:nvPr>
        </p:nvSpPr>
        <p:spPr/>
        <p:txBody>
          <a:bodyPr/>
          <a:lstStyle/>
          <a:p>
            <a:fld id="{570C861F-453D-4B2F-BB18-AD0B2F568068}" type="slidenum">
              <a:rPr lang="en-US" smtClean="0"/>
              <a:pPr/>
              <a:t>11</a:t>
            </a:fld>
            <a:endParaRPr lang="en-US"/>
          </a:p>
        </p:txBody>
      </p:sp>
    </p:spTree>
    <p:extLst>
      <p:ext uri="{BB962C8B-B14F-4D97-AF65-F5344CB8AC3E}">
        <p14:creationId xmlns:p14="http://schemas.microsoft.com/office/powerpoint/2010/main" val="1742096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general idea that system is a cache that stores the boundary addresses of ranges. When an incoming check finds that it overlaps with a range, the RC loads data (in our case, watchpoints) associated with that range. For the precise technical details, I’ll refer you to the MICRO paper.</a:t>
            </a:r>
          </a:p>
          <a:p>
            <a:endParaRPr lang="en-US" baseline="0" dirty="0" smtClean="0"/>
          </a:p>
          <a:p>
            <a:r>
              <a:rPr lang="en-US" baseline="0" dirty="0" smtClean="0"/>
              <a:t>However, an important thing to note is that this HW allows us to not only set a large region easily, but it allows us to split regions simply as well. {walk through example. For example, if we add a new range into this cache, etc. etc.}</a:t>
            </a:r>
            <a:endParaRPr lang="en-US" dirty="0"/>
          </a:p>
        </p:txBody>
      </p:sp>
      <p:sp>
        <p:nvSpPr>
          <p:cNvPr id="4" name="Slide Number Placeholder 3"/>
          <p:cNvSpPr>
            <a:spLocks noGrp="1"/>
          </p:cNvSpPr>
          <p:nvPr>
            <p:ph type="sldNum" sz="quarter" idx="10"/>
          </p:nvPr>
        </p:nvSpPr>
        <p:spPr/>
        <p:txBody>
          <a:bodyPr/>
          <a:lstStyle/>
          <a:p>
            <a:fld id="{570C861F-453D-4B2F-BB18-AD0B2F568068}" type="slidenum">
              <a:rPr lang="en-US" smtClean="0"/>
              <a:pPr/>
              <a:t>12</a:t>
            </a:fld>
            <a:endParaRPr lang="en-US"/>
          </a:p>
        </p:txBody>
      </p:sp>
    </p:spTree>
    <p:extLst>
      <p:ext uri="{BB962C8B-B14F-4D97-AF65-F5344CB8AC3E}">
        <p14:creationId xmlns:p14="http://schemas.microsoft.com/office/powerpoint/2010/main" val="1555065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how well</a:t>
            </a:r>
            <a:r>
              <a:rPr lang="en-US" baseline="0" dirty="0" smtClean="0"/>
              <a:t> does this setup work? To </a:t>
            </a:r>
            <a:r>
              <a:rPr lang="en-US" baseline="0" dirty="0" err="1" smtClean="0"/>
              <a:t>testit</a:t>
            </a:r>
            <a:r>
              <a:rPr lang="en-US" baseline="0" dirty="0" smtClean="0"/>
              <a:t>, we built a high-level simulator using Pin. This tool follows every memory access in a program and runs it against a simulation of any particular watchpoint hardware design.</a:t>
            </a:r>
          </a:p>
          <a:p>
            <a:endParaRPr lang="en-US" baseline="0" dirty="0" smtClean="0"/>
          </a:p>
          <a:p>
            <a:r>
              <a:rPr lang="en-US" baseline="0" dirty="0" smtClean="0"/>
              <a:t>In the paper, we compared against a collection offline-grained memory protection systems. To simplify the graphs up here, I’ll just show slowdowns caused by binary instrumentation systems, virtual memory watchpoints, and our range cache based watchpoint system.</a:t>
            </a:r>
          </a:p>
          <a:p>
            <a:endParaRPr lang="en-US" baseline="0" dirty="0" smtClean="0"/>
          </a:p>
          <a:p>
            <a:r>
              <a:rPr lang="en-US" baseline="0" dirty="0" smtClean="0"/>
              <a:t>The HW simulation keeps track of events that would cause slowdowns. Those that are completely exposed, such as kernel faults, are simply counted and multiplied by a known delay. The events that cause other overheads, such as the work done by the software backing store handler, are recorded and run through an offline timing simulator.</a:t>
            </a:r>
          </a:p>
          <a:p>
            <a:endParaRPr lang="en-US" baseline="0" dirty="0" smtClean="0"/>
          </a:p>
          <a:p>
            <a:r>
              <a:rPr lang="en-US" baseline="0" dirty="0" smtClean="0"/>
              <a:t>In the tests shown in the next slide, we ran the taint analysis tool on the SPEC INT2000 benchmarks, and our range cache had 128 entries (which is equal to about 4KB of L1D cache, according to </a:t>
            </a:r>
            <a:r>
              <a:rPr lang="en-US" baseline="0" dirty="0" err="1" smtClean="0"/>
              <a:t>Tiwari</a:t>
            </a:r>
            <a:r>
              <a:rPr lang="en-US" baseline="0" dirty="0" smtClean="0"/>
              <a:t> et al.)</a:t>
            </a:r>
          </a:p>
          <a:p>
            <a:endParaRPr lang="en-US" baseline="0" dirty="0" smtClean="0"/>
          </a:p>
          <a:p>
            <a:r>
              <a:rPr lang="en-US" baseline="0" dirty="0" smtClean="0"/>
              <a:t>Finally</a:t>
            </a:r>
            <a:r>
              <a:rPr lang="en-US" baseline="0" dirty="0" smtClean="0"/>
              <a:t>, it is important to note that these benchmarks are only comparing the overheads of checking shadow values. In other words, the overhead of performing taint association, propagation, and checking is common amongst all tools, so we did not model it.</a:t>
            </a:r>
            <a:endParaRPr lang="en-US" dirty="0"/>
          </a:p>
        </p:txBody>
      </p:sp>
      <p:sp>
        <p:nvSpPr>
          <p:cNvPr id="4" name="Slide Number Placeholder 3"/>
          <p:cNvSpPr>
            <a:spLocks noGrp="1"/>
          </p:cNvSpPr>
          <p:nvPr>
            <p:ph type="sldNum" sz="quarter" idx="10"/>
          </p:nvPr>
        </p:nvSpPr>
        <p:spPr/>
        <p:txBody>
          <a:bodyPr/>
          <a:lstStyle/>
          <a:p>
            <a:fld id="{570C861F-453D-4B2F-BB18-AD0B2F568068}" type="slidenum">
              <a:rPr lang="en-US" smtClean="0"/>
              <a:pPr/>
              <a:t>14</a:t>
            </a:fld>
            <a:endParaRPr lang="en-US"/>
          </a:p>
        </p:txBody>
      </p:sp>
    </p:spTree>
    <p:extLst>
      <p:ext uri="{BB962C8B-B14F-4D97-AF65-F5344CB8AC3E}">
        <p14:creationId xmlns:p14="http://schemas.microsoft.com/office/powerpoint/2010/main" val="1321268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Y axis in</a:t>
            </a:r>
            <a:r>
              <a:rPr lang="en-US" baseline="0" dirty="0" smtClean="0"/>
              <a:t> this graph is _the slowdown_ caused by each tool. You’ll notice that there are four bars in each group.</a:t>
            </a:r>
          </a:p>
          <a:p>
            <a:endParaRPr lang="en-US" baseline="0" dirty="0" smtClean="0"/>
          </a:p>
          <a:p>
            <a:r>
              <a:rPr lang="en-US" baseline="0" dirty="0" smtClean="0"/>
              <a:t>The first, MINEMU, is an extremely efficient SW taint analysis tool. The second, Umbra, is the slowdown caused by a very (but not extremely) efficient shadow value accessing mechanism built on top of the </a:t>
            </a:r>
            <a:r>
              <a:rPr lang="en-US" baseline="0" dirty="0" err="1" smtClean="0"/>
              <a:t>DynamoRio</a:t>
            </a:r>
            <a:r>
              <a:rPr lang="en-US" baseline="0" dirty="0" smtClean="0"/>
              <a:t> binary instrumentation engine. The former _is_ doing taint analysis, meaning the overheads of assignment and propagation _are_ included, while the latter is only accessing the shadow values associated with each instruction w/o performing any taint checking or propagation.</a:t>
            </a:r>
          </a:p>
          <a:p>
            <a:endParaRPr lang="en-US" baseline="0" dirty="0" smtClean="0"/>
          </a:p>
          <a:p>
            <a:r>
              <a:rPr lang="en-US" baseline="0" dirty="0" smtClean="0"/>
              <a:t>The 3</a:t>
            </a:r>
            <a:r>
              <a:rPr lang="en-US" baseline="30000" dirty="0" smtClean="0"/>
              <a:t>rd</a:t>
            </a:r>
            <a:r>
              <a:rPr lang="en-US" baseline="0" dirty="0" smtClean="0"/>
              <a:t> bar is a system that uses VM watchpoints to perform meta-data checks. If a page fault is taken on an access, only then are shadow values loaded from memory.</a:t>
            </a:r>
          </a:p>
          <a:p>
            <a:endParaRPr lang="en-US" baseline="0" dirty="0" smtClean="0"/>
          </a:p>
          <a:p>
            <a:r>
              <a:rPr lang="en-US" baseline="0" dirty="0" smtClean="0"/>
              <a:t>The last bar is our range cache watchpoint system. This uses watched ranges for each tainted value in order to find meta-data.</a:t>
            </a:r>
          </a:p>
          <a:p>
            <a:endParaRPr lang="en-US" baseline="0" dirty="0" smtClean="0"/>
          </a:p>
          <a:p>
            <a:r>
              <a:rPr lang="en-US" dirty="0" smtClean="0"/>
              <a:t>As you can see from the data, even</a:t>
            </a:r>
            <a:r>
              <a:rPr lang="en-US" baseline="0" dirty="0" smtClean="0"/>
              <a:t> the very efficient SW mechanisms for performing taint analysis have relatively high overheads. MINEMU, which purports to be the fastest taint analysis tool on earth, still sits at ~3x overhead on average. Umbra, which is more portable, sits at almost 5x just to access shadow values.</a:t>
            </a:r>
          </a:p>
          <a:p>
            <a:endParaRPr lang="en-US" baseline="0" dirty="0" smtClean="0"/>
          </a:p>
          <a:p>
            <a:r>
              <a:rPr lang="en-US" baseline="0" dirty="0" smtClean="0"/>
              <a:t>Using VM watchpoints turns out to be a pretty bad idea in this case. For instance, in vortex, the system is more than a thousand times slower because almost every memory access causes a page fault because the watchpoint granularity is so much larger than the largest tainted region. On average, it is about 4x slower than just using Umbra. Of course, Alex Ho et al published work back in Eurosys2006 showing that demand-driven taint analysis using VM watchpoints works, but it meant that their system stay enabled even when it didn’t need to stay on.</a:t>
            </a:r>
          </a:p>
          <a:p>
            <a:endParaRPr lang="en-US" baseline="0" dirty="0" smtClean="0"/>
          </a:p>
          <a:p>
            <a:r>
              <a:rPr lang="en-US" baseline="0" dirty="0" smtClean="0"/>
              <a:t>Using our watchpoint system, however, we can skip a large number of analyses in the system. In fact, on most benchmarks, the hardware causes little to no overhead, as every memory access hits in the range cache. Vortex, with its large number of fine-grained watchpoints, misses in the RC sometimes, making the RC take nearly as much overhead to check for shadow values as MINEMU takes to perform the whole taint analysis stack. However, on average, the HW only causes a 20% slowdown to check for the existence of taint values.</a:t>
            </a:r>
            <a:endParaRPr lang="en-US" dirty="0"/>
          </a:p>
        </p:txBody>
      </p:sp>
      <p:sp>
        <p:nvSpPr>
          <p:cNvPr id="4" name="Slide Number Placeholder 3"/>
          <p:cNvSpPr>
            <a:spLocks noGrp="1"/>
          </p:cNvSpPr>
          <p:nvPr>
            <p:ph type="sldNum" sz="quarter" idx="10"/>
          </p:nvPr>
        </p:nvSpPr>
        <p:spPr/>
        <p:txBody>
          <a:bodyPr/>
          <a:lstStyle/>
          <a:p>
            <a:fld id="{570C861F-453D-4B2F-BB18-AD0B2F568068}" type="slidenum">
              <a:rPr lang="en-US" smtClean="0"/>
              <a:pPr/>
              <a:t>15</a:t>
            </a:fld>
            <a:endParaRPr lang="en-US"/>
          </a:p>
        </p:txBody>
      </p:sp>
    </p:spTree>
    <p:extLst>
      <p:ext uri="{BB962C8B-B14F-4D97-AF65-F5344CB8AC3E}">
        <p14:creationId xmlns:p14="http://schemas.microsoft.com/office/powerpoint/2010/main" val="3547016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great! It looks like the range cache system is a big winner! Everyone can go home happy, because software is fast again………..</a:t>
            </a:r>
          </a:p>
          <a:p>
            <a:endParaRPr lang="en-US" dirty="0" smtClean="0"/>
          </a:p>
          <a:p>
            <a:r>
              <a:rPr lang="en-US" dirty="0" smtClean="0"/>
              <a:t>But what happens when the RC doesn’t work?</a:t>
            </a:r>
          </a:p>
          <a:p>
            <a:endParaRPr lang="en-US" dirty="0" smtClean="0"/>
          </a:p>
          <a:p>
            <a:r>
              <a:rPr lang="en-US" dirty="0" smtClean="0"/>
              <a:t>Let me give you an example of when a range</a:t>
            </a:r>
            <a:r>
              <a:rPr lang="en-US" baseline="0" dirty="0" smtClean="0"/>
              <a:t> cache falls apart.. {walk through this example}</a:t>
            </a:r>
          </a:p>
          <a:p>
            <a:endParaRPr lang="en-US" baseline="0" dirty="0" smtClean="0"/>
          </a:p>
          <a:p>
            <a:r>
              <a:rPr lang="en-US" baseline="0" dirty="0" smtClean="0"/>
              <a:t>We can fix this with watchpoint regions that are contained in one _range_ in the RC, but which internally are a bitmap that contains many different watch values.</a:t>
            </a:r>
            <a:endParaRPr lang="en-US" dirty="0"/>
          </a:p>
        </p:txBody>
      </p:sp>
      <p:sp>
        <p:nvSpPr>
          <p:cNvPr id="4" name="Slide Number Placeholder 3"/>
          <p:cNvSpPr>
            <a:spLocks noGrp="1"/>
          </p:cNvSpPr>
          <p:nvPr>
            <p:ph type="sldNum" sz="quarter" idx="10"/>
          </p:nvPr>
        </p:nvSpPr>
        <p:spPr/>
        <p:txBody>
          <a:bodyPr/>
          <a:lstStyle/>
          <a:p>
            <a:fld id="{570C861F-453D-4B2F-BB18-AD0B2F568068}" type="slidenum">
              <a:rPr lang="en-US" smtClean="0"/>
              <a:pPr/>
              <a:t>16</a:t>
            </a:fld>
            <a:endParaRPr lang="en-US"/>
          </a:p>
        </p:txBody>
      </p:sp>
    </p:spTree>
    <p:extLst>
      <p:ext uri="{BB962C8B-B14F-4D97-AF65-F5344CB8AC3E}">
        <p14:creationId xmlns:p14="http://schemas.microsoft.com/office/powerpoint/2010/main" val="1963705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in conclusion, the case</a:t>
            </a:r>
            <a:r>
              <a:rPr lang="en-US" baseline="0" dirty="0" smtClean="0"/>
              <a:t> I’m making for an unlimited watchpoint system is that it is an extremely useful </a:t>
            </a:r>
            <a:r>
              <a:rPr lang="en-US" u="none" baseline="0" dirty="0" smtClean="0"/>
              <a:t>_generic_ SW acceleration mechanism. Many software systems utilize meta-data or perform address checks in some way. We should let hardware do the heavy lifting here, though current systems don’t suffice.</a:t>
            </a:r>
          </a:p>
          <a:p>
            <a:endParaRPr lang="en-US" u="none" baseline="0" dirty="0" smtClean="0"/>
          </a:p>
          <a:p>
            <a:r>
              <a:rPr lang="en-US" u="none" dirty="0" smtClean="0"/>
              <a:t>Of course, in the future,</a:t>
            </a:r>
            <a:r>
              <a:rPr lang="en-US" u="none" baseline="0" dirty="0" smtClean="0"/>
              <a:t> there is more work to be done. For instance, I’ll readily admit that I’d like to do (or see) a deeper </a:t>
            </a:r>
            <a:r>
              <a:rPr lang="en-US" u="none" baseline="0" dirty="0" err="1" smtClean="0"/>
              <a:t>microarchitectural</a:t>
            </a:r>
            <a:r>
              <a:rPr lang="en-US" u="none" baseline="0" dirty="0" smtClean="0"/>
              <a:t> analysis of this work. A high level simulation is good for finding the right path, but I know there will be hard questions to answer if we want to take this down to real hardware.</a:t>
            </a:r>
          </a:p>
          <a:p>
            <a:endParaRPr lang="en-US" u="none" baseline="0" dirty="0" smtClean="0"/>
          </a:p>
          <a:p>
            <a:r>
              <a:rPr lang="en-US" u="none" baseline="0" dirty="0" smtClean="0"/>
              <a:t>I’d  also like to see new software algorithms that could utilize this hardware. The more users the better, since nothing of this kind will be built unless there’s a tangible desire from enough customers to make it a worthwhile investment. I’m continually trying to come up with new users, and if you think you have one, feel free to catch me after the talk (or bring them up in the Q&amp;A), as I’d love to discuss it.</a:t>
            </a:r>
            <a:endParaRPr lang="en-US" u="none" dirty="0"/>
          </a:p>
        </p:txBody>
      </p:sp>
      <p:sp>
        <p:nvSpPr>
          <p:cNvPr id="4" name="Slide Number Placeholder 3"/>
          <p:cNvSpPr>
            <a:spLocks noGrp="1"/>
          </p:cNvSpPr>
          <p:nvPr>
            <p:ph type="sldNum" sz="quarter" idx="10"/>
          </p:nvPr>
        </p:nvSpPr>
        <p:spPr/>
        <p:txBody>
          <a:bodyPr/>
          <a:lstStyle/>
          <a:p>
            <a:fld id="{570C861F-453D-4B2F-BB18-AD0B2F568068}" type="slidenum">
              <a:rPr lang="en-US" smtClean="0"/>
              <a:pPr/>
              <a:t>19</a:t>
            </a:fld>
            <a:endParaRPr lang="en-US"/>
          </a:p>
        </p:txBody>
      </p:sp>
    </p:spTree>
    <p:extLst>
      <p:ext uri="{BB962C8B-B14F-4D97-AF65-F5344CB8AC3E}">
        <p14:creationId xmlns:p14="http://schemas.microsoft.com/office/powerpoint/2010/main" val="2226216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570C861F-453D-4B2F-BB18-AD0B2F568068}" type="slidenum">
              <a:rPr lang="en-US" smtClean="0"/>
              <a:pPr/>
              <a:t>20</a:t>
            </a:fld>
            <a:endParaRPr lang="en-US"/>
          </a:p>
        </p:txBody>
      </p:sp>
    </p:spTree>
    <p:extLst>
      <p:ext uri="{BB962C8B-B14F-4D97-AF65-F5344CB8AC3E}">
        <p14:creationId xmlns:p14="http://schemas.microsoft.com/office/powerpoint/2010/main" val="7593848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Version of that slide that had the plusses</a:t>
            </a:r>
            <a:r>
              <a:rPr lang="en-US" baseline="0" dirty="0" smtClean="0"/>
              <a:t> as well as the minuses. Removed due to </a:t>
            </a:r>
            <a:r>
              <a:rPr lang="en-US" baseline="0" smtClean="0"/>
              <a:t>time constraints.</a:t>
            </a:r>
            <a:endParaRPr lang="en-US" u="none" baseline="0" dirty="0" smtClean="0"/>
          </a:p>
        </p:txBody>
      </p:sp>
      <p:sp>
        <p:nvSpPr>
          <p:cNvPr id="4" name="Slide Number Placeholder 3"/>
          <p:cNvSpPr>
            <a:spLocks noGrp="1"/>
          </p:cNvSpPr>
          <p:nvPr>
            <p:ph type="sldNum" sz="quarter" idx="10"/>
          </p:nvPr>
        </p:nvSpPr>
        <p:spPr/>
        <p:txBody>
          <a:bodyPr/>
          <a:lstStyle/>
          <a:p>
            <a:fld id="{570C861F-453D-4B2F-BB18-AD0B2F568068}" type="slidenum">
              <a:rPr lang="en-US" smtClean="0"/>
              <a:pPr/>
              <a:t>22</a:t>
            </a:fld>
            <a:endParaRPr lang="en-US"/>
          </a:p>
        </p:txBody>
      </p:sp>
    </p:spTree>
    <p:extLst>
      <p:ext uri="{BB962C8B-B14F-4D97-AF65-F5344CB8AC3E}">
        <p14:creationId xmlns:p14="http://schemas.microsoft.com/office/powerpoint/2010/main" val="5885972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case the projector is clipping.</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23</a:t>
            </a:fld>
            <a:endParaRPr lang="en-US"/>
          </a:p>
        </p:txBody>
      </p:sp>
    </p:spTree>
    <p:extLst>
      <p:ext uri="{BB962C8B-B14F-4D97-AF65-F5344CB8AC3E}">
        <p14:creationId xmlns:p14="http://schemas.microsoft.com/office/powerpoint/2010/main" val="1308064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like to start off my talks with a clear goal in mind, so let me state up front what this talk is about.</a:t>
            </a:r>
            <a:r>
              <a:rPr lang="en-US" baseline="0" dirty="0" smtClean="0"/>
              <a:t> I want to design hardware that </a:t>
            </a:r>
            <a:endParaRPr lang="en-US" dirty="0" smtClean="0"/>
          </a:p>
          <a:p>
            <a:r>
              <a:rPr lang="en-US" dirty="0" smtClean="0"/>
              <a:t>*click*</a:t>
            </a:r>
          </a:p>
          <a:p>
            <a:r>
              <a:rPr lang="en-US" dirty="0" smtClean="0"/>
              <a:t>Makes</a:t>
            </a:r>
            <a:r>
              <a:rPr lang="en-US" baseline="0" dirty="0" smtClean="0"/>
              <a:t> software fast.  Now, of course, that’s the goal of the vast majority of architecture papers, so I should probably narrow this down a bit.. I’m in the binary instrumentation track, so let’s try speeding up some related software.. Dynamic analyses are usually built with binary instrumentation tools, so let’s</a:t>
            </a:r>
          </a:p>
          <a:p>
            <a:r>
              <a:rPr lang="en-US" baseline="0" dirty="0" smtClean="0"/>
              <a:t>*click*</a:t>
            </a:r>
          </a:p>
          <a:p>
            <a:r>
              <a:rPr lang="en-US" baseline="0" dirty="0" smtClean="0"/>
              <a:t>make ‘make dynamic software analysis’ </a:t>
            </a:r>
            <a:r>
              <a:rPr lang="en-US" baseline="0" dirty="0" smtClean="0"/>
              <a:t>fast…</a:t>
            </a:r>
            <a:r>
              <a:rPr lang="en-US" baseline="0" dirty="0" err="1" smtClean="0"/>
              <a:t>er</a:t>
            </a:r>
            <a:r>
              <a:rPr lang="en-US" baseline="0" dirty="0" smtClean="0"/>
              <a:t>. *click* Yes, </a:t>
            </a:r>
            <a:r>
              <a:rPr lang="en-US" baseline="0" dirty="0" err="1" smtClean="0"/>
              <a:t>fast”er</a:t>
            </a:r>
            <a:r>
              <a:rPr lang="en-US" baseline="0" dirty="0" smtClean="0"/>
              <a:t>” since these tools are _really_ slow right now.</a:t>
            </a:r>
          </a:p>
          <a:p>
            <a:r>
              <a:rPr lang="en-US" baseline="0" dirty="0" smtClean="0"/>
              <a:t>I can’t guarantee zero overhead analyses, but I’ll argue that it’s certainly possible to use novel HW structures to make these tests faster than they are now.</a:t>
            </a:r>
          </a:p>
        </p:txBody>
      </p:sp>
      <p:sp>
        <p:nvSpPr>
          <p:cNvPr id="4" name="Slide Number Placeholder 3"/>
          <p:cNvSpPr>
            <a:spLocks noGrp="1"/>
          </p:cNvSpPr>
          <p:nvPr>
            <p:ph type="sldNum" sz="quarter" idx="10"/>
          </p:nvPr>
        </p:nvSpPr>
        <p:spPr/>
        <p:txBody>
          <a:bodyPr/>
          <a:lstStyle/>
          <a:p>
            <a:fld id="{570C861F-453D-4B2F-BB18-AD0B2F568068}" type="slidenum">
              <a:rPr lang="en-US" smtClean="0"/>
              <a:pPr/>
              <a:t>2</a:t>
            </a:fld>
            <a:endParaRPr lang="en-US"/>
          </a:p>
        </p:txBody>
      </p:sp>
    </p:spTree>
    <p:extLst>
      <p:ext uri="{BB962C8B-B14F-4D97-AF65-F5344CB8AC3E}">
        <p14:creationId xmlns:p14="http://schemas.microsoft.com/office/powerpoint/2010/main" val="759384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a:t>
            </a:r>
            <a:r>
              <a:rPr lang="en-US" baseline="0" dirty="0" smtClean="0"/>
              <a:t> me give a bit of BG. General idea: system that watches a program as it executes and verifies runtime properties.</a:t>
            </a:r>
          </a:p>
          <a:p>
            <a:endParaRPr lang="en-US" baseline="0" dirty="0" smtClean="0"/>
          </a:p>
          <a:p>
            <a:r>
              <a:rPr lang="en-US" baseline="0" dirty="0" smtClean="0"/>
              <a:t>Classic example: DRD, looks for unsynchronized accesses to </a:t>
            </a:r>
            <a:r>
              <a:rPr lang="en-US" baseline="0" dirty="0" err="1" smtClean="0"/>
              <a:t>mem</a:t>
            </a:r>
            <a:r>
              <a:rPr lang="en-US" baseline="0" dirty="0" smtClean="0"/>
              <a:t>. shared between threads. More recent example is taint analysis: untrusted values are traced throughout an execution to make sure they are not used in dangerous ways.</a:t>
            </a:r>
          </a:p>
          <a:p>
            <a:endParaRPr lang="en-US" baseline="0" dirty="0" smtClean="0"/>
          </a:p>
          <a:p>
            <a:r>
              <a:rPr lang="en-US" baseline="0" dirty="0" smtClean="0"/>
              <a:t>Now, you may not think of these last three as dynamic analysis tools *click* but a big part of their operation is performing some types of checks as the underlying program runs. Deterministic execution, for instance, checks the memory touched by a program in order to ascertain if serialization is necessary.</a:t>
            </a:r>
          </a:p>
          <a:p>
            <a:endParaRPr lang="en-US" baseline="0" dirty="0" smtClean="0"/>
          </a:p>
          <a:p>
            <a:r>
              <a:rPr lang="en-US" baseline="0" dirty="0" smtClean="0"/>
              <a:t>These are all useful in their own way, but the biggest impediment to their adoption *click* is their high runtime overheads. I’ll apologize straight away if I’ve mischaracterized your favorite analysis, but it’s worth noting that the OH you see depends on the analysis, the BI tool, the program under analysis, and even the input. Suffice it to say, however, that these things are slow.</a:t>
            </a:r>
          </a:p>
          <a:p>
            <a:endParaRPr lang="en-US" baseline="0" dirty="0" smtClean="0"/>
          </a:p>
          <a:p>
            <a:r>
              <a:rPr lang="en-US" baseline="0" dirty="0" smtClean="0"/>
              <a:t>Because of these OHs, application-specific hardware has been proposed for almost every analysis under the sun. Unfortunately, most of them won’t be built, or our chips would have hundreds of accelerators welded onto their sides. *In fact*, it’s almost guaranteed that unless your HW accelerator is usable by many tools, it won’t get built. As an example, even hardware TM support (probably the newest accelerator to find its way into hardware) are usable for more than their intended mechanism. Intel, for example, has a number of patent applications for using their TM hardware for things like security analyses.</a:t>
            </a:r>
          </a:p>
        </p:txBody>
      </p:sp>
      <p:sp>
        <p:nvSpPr>
          <p:cNvPr id="4" name="Slide Number Placeholder 3"/>
          <p:cNvSpPr>
            <a:spLocks noGrp="1"/>
          </p:cNvSpPr>
          <p:nvPr>
            <p:ph type="sldNum" sz="quarter" idx="10"/>
          </p:nvPr>
        </p:nvSpPr>
        <p:spPr/>
        <p:txBody>
          <a:bodyPr/>
          <a:lstStyle/>
          <a:p>
            <a:fld id="{4BA6025E-64AB-4CFF-9E64-0345E260D44F}" type="slidenum">
              <a:rPr lang="en-US" smtClean="0"/>
              <a:pPr/>
              <a:t>3</a:t>
            </a:fld>
            <a:endParaRPr lang="en-US"/>
          </a:p>
        </p:txBody>
      </p:sp>
    </p:spTree>
    <p:extLst>
      <p:ext uri="{BB962C8B-B14F-4D97-AF65-F5344CB8AC3E}">
        <p14:creationId xmlns:p14="http://schemas.microsoft.com/office/powerpoint/2010/main" val="2232527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because that’s the case, the *real* goal of this</a:t>
            </a:r>
            <a:r>
              <a:rPr lang="en-US" baseline="0" dirty="0" smtClean="0"/>
              <a:t> talk, then, is to talk about *generic* hardware additions that can effectively accelerate _many_ analyses.</a:t>
            </a:r>
          </a:p>
          <a:p>
            <a:endParaRPr lang="en-US" baseline="0" dirty="0" smtClean="0"/>
          </a:p>
          <a:p>
            <a:r>
              <a:rPr lang="en-US" baseline="0" dirty="0" smtClean="0"/>
              <a:t>*click* I’ll try to make the argument in this talk that hardware watchpoint support, if appropriately designed, can fulfill these needs. **pause here**</a:t>
            </a:r>
          </a:p>
        </p:txBody>
      </p:sp>
      <p:sp>
        <p:nvSpPr>
          <p:cNvPr id="4" name="Slide Number Placeholder 3"/>
          <p:cNvSpPr>
            <a:spLocks noGrp="1"/>
          </p:cNvSpPr>
          <p:nvPr>
            <p:ph type="sldNum" sz="quarter" idx="10"/>
          </p:nvPr>
        </p:nvSpPr>
        <p:spPr/>
        <p:txBody>
          <a:bodyPr/>
          <a:lstStyle/>
          <a:p>
            <a:fld id="{570C861F-453D-4B2F-BB18-AD0B2F568068}" type="slidenum">
              <a:rPr lang="en-US" smtClean="0"/>
              <a:pPr/>
              <a:t>4</a:t>
            </a:fld>
            <a:endParaRPr lang="en-US"/>
          </a:p>
        </p:txBody>
      </p:sp>
    </p:spTree>
    <p:extLst>
      <p:ext uri="{BB962C8B-B14F-4D97-AF65-F5344CB8AC3E}">
        <p14:creationId xmlns:p14="http://schemas.microsoft.com/office/powerpoint/2010/main" val="759384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I say HW watchpoint support, I mean an on-chip device that contains a list of watched addresses. Normally, when you attempt to access a memory location</a:t>
            </a:r>
            <a:r>
              <a:rPr lang="en-US" baseline="0" dirty="0" smtClean="0"/>
              <a:t> you access it in some way. If you read from it *click* you get the value. If you write to it *click* it changes.</a:t>
            </a:r>
          </a:p>
          <a:p>
            <a:endParaRPr lang="en-US" baseline="0" dirty="0" smtClean="0"/>
          </a:p>
          <a:p>
            <a:r>
              <a:rPr lang="en-US" baseline="0" dirty="0" smtClean="0"/>
              <a:t>However, if we set watchpoints on certain values, things change. Read watchpoints *click* mean we can’t get values from those memory locations without the hardware causing an interrupt. Similarly, write watchpoints *click* mean we can’t change values in memory without the hardware informing us.</a:t>
            </a:r>
          </a:p>
          <a:p>
            <a:endParaRPr lang="en-US" baseline="0" dirty="0" smtClean="0"/>
          </a:p>
          <a:p>
            <a:r>
              <a:rPr lang="en-US" baseline="0" dirty="0" smtClean="0"/>
              <a:t>*click* What this means is that with HW WP support, we can let the HW decide when we touch “important” data, without needing to take any runtime slowdowns to check each access individually. Now SW can know when its touching that data. </a:t>
            </a:r>
            <a:endParaRPr lang="en-US" dirty="0"/>
          </a:p>
        </p:txBody>
      </p:sp>
      <p:sp>
        <p:nvSpPr>
          <p:cNvPr id="4" name="Slide Number Placeholder 3"/>
          <p:cNvSpPr>
            <a:spLocks noGrp="1"/>
          </p:cNvSpPr>
          <p:nvPr>
            <p:ph type="sldNum" sz="quarter" idx="10"/>
          </p:nvPr>
        </p:nvSpPr>
        <p:spPr/>
        <p:txBody>
          <a:bodyPr/>
          <a:lstStyle/>
          <a:p>
            <a:fld id="{570C861F-453D-4B2F-BB18-AD0B2F568068}" type="slidenum">
              <a:rPr lang="en-US" smtClean="0"/>
              <a:pPr/>
              <a:t>5</a:t>
            </a:fld>
            <a:endParaRPr lang="en-US"/>
          </a:p>
        </p:txBody>
      </p:sp>
    </p:spTree>
    <p:extLst>
      <p:ext uri="{BB962C8B-B14F-4D97-AF65-F5344CB8AC3E}">
        <p14:creationId xmlns:p14="http://schemas.microsoft.com/office/powerpoint/2010/main" val="631204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of the dynamic analyses I discussed before can utilize watchpoints in one manner or another to run faster.</a:t>
            </a:r>
          </a:p>
          <a:p>
            <a:r>
              <a:rPr lang="en-US" dirty="0" smtClean="0"/>
              <a:t>However,</a:t>
            </a:r>
            <a:r>
              <a:rPr lang="en-US" baseline="0" dirty="0" smtClean="0"/>
              <a:t> I’m sure you would all prefer that I keep this talk short, so I’m going to focus on only two systems.</a:t>
            </a:r>
          </a:p>
          <a:p>
            <a:r>
              <a:rPr lang="en-US" baseline="0" dirty="0" smtClean="0"/>
              <a:t>*click*</a:t>
            </a:r>
          </a:p>
          <a:p>
            <a:r>
              <a:rPr lang="en-US" baseline="0" dirty="0" smtClean="0"/>
              <a:t>Taint analysis and dynamic data race detection. If you’d like to learn more about the others, I recommend the paper, or speaking with me after this session, where I’d absolutely love to go over some of the finer details with you.</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6</a:t>
            </a:fld>
            <a:endParaRPr lang="en-US"/>
          </a:p>
        </p:txBody>
      </p:sp>
    </p:spTree>
    <p:extLst>
      <p:ext uri="{BB962C8B-B14F-4D97-AF65-F5344CB8AC3E}">
        <p14:creationId xmlns:p14="http://schemas.microsoft.com/office/powerpoint/2010/main" val="2232527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system we’ll analyze is a taint analysis engine. These</a:t>
            </a:r>
            <a:r>
              <a:rPr lang="en-US" baseline="0" dirty="0" smtClean="0"/>
              <a:t> tools follow shadow values through a program’s execution. In other words, meta-data that tells us info such as whether or not we trust an associated variable.</a:t>
            </a:r>
          </a:p>
          <a:p>
            <a:endParaRPr lang="en-US" baseline="0" dirty="0" smtClean="0"/>
          </a:p>
          <a:p>
            <a:r>
              <a:rPr lang="en-US" baseline="0" dirty="0" smtClean="0"/>
              <a:t>The meta-data is also propagated as the program runs, and sometimes the analysis removes values through some form of validation. The interesting thing to note is that when neither the source nor destinations of an instruction are tainted, there is _no_ reason to execute any meta-operations. Doing so wastes time. However, in a software-only taint analysis system, __even checking these facts causes overheads__.</a:t>
            </a:r>
          </a:p>
          <a:p>
            <a:endParaRPr lang="en-US" baseline="0" dirty="0" smtClean="0"/>
          </a:p>
          <a:p>
            <a:r>
              <a:rPr lang="en-US" baseline="0" dirty="0" smtClean="0"/>
              <a:t>We can instead *click* set R/W watchpoints on tainted variables and just wait for the HW to tell us when we finally touch one. Until then, we can execute the program at full speed, with no overhead. There is no need to do any associating, propagation, clearing, or checking, because we’re not changing any tainted values until the HW tells us so.</a:t>
            </a:r>
            <a:endParaRPr lang="en-US" dirty="0"/>
          </a:p>
        </p:txBody>
      </p:sp>
      <p:sp>
        <p:nvSpPr>
          <p:cNvPr id="4" name="Slide Number Placeholder 3"/>
          <p:cNvSpPr>
            <a:spLocks noGrp="1"/>
          </p:cNvSpPr>
          <p:nvPr>
            <p:ph type="sldNum" sz="quarter" idx="10"/>
          </p:nvPr>
        </p:nvSpPr>
        <p:spPr/>
        <p:txBody>
          <a:bodyPr/>
          <a:lstStyle/>
          <a:p>
            <a:fld id="{570C861F-453D-4B2F-BB18-AD0B2F568068}" type="slidenum">
              <a:rPr lang="en-US" smtClean="0"/>
              <a:pPr/>
              <a:t>7</a:t>
            </a:fld>
            <a:endParaRPr lang="en-US" dirty="0"/>
          </a:p>
        </p:txBody>
      </p:sp>
    </p:spTree>
    <p:extLst>
      <p:ext uri="{BB962C8B-B14F-4D97-AF65-F5344CB8AC3E}">
        <p14:creationId xmlns:p14="http://schemas.microsoft.com/office/powerpoint/2010/main" val="1046843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is a watchpoint-based  method of performing data race detection. </a:t>
            </a:r>
            <a:r>
              <a:rPr lang="en-US" dirty="0" err="1" smtClean="0"/>
              <a:t>Now,in</a:t>
            </a:r>
            <a:r>
              <a:rPr lang="en-US" dirty="0" smtClean="0"/>
              <a:t> a dynamic race detector, the tool searches for inter-thread sharing and verifies that there is proper synchronization</a:t>
            </a:r>
            <a:r>
              <a:rPr lang="en-US" baseline="0" dirty="0" smtClean="0"/>
              <a:t> between these shared accesses.</a:t>
            </a:r>
          </a:p>
          <a:p>
            <a:endParaRPr lang="en-US" baseline="0" dirty="0" smtClean="0"/>
          </a:p>
          <a:p>
            <a:r>
              <a:rPr lang="en-US" baseline="0" dirty="0" smtClean="0"/>
              <a:t>If there is no inter-thread sharing happening, the race detector is not doing useful work. At ISCA last year I showed how to find this sharing using some HW performance counter tricks, but that’s a relatively non-portable solution. Instead, let’s talk about a way to use WPs to find this sharing.</a:t>
            </a:r>
          </a:p>
          <a:p>
            <a:endParaRPr lang="en-US" baseline="0" dirty="0" smtClean="0"/>
          </a:p>
          <a:p>
            <a:r>
              <a:rPr lang="en-US" baseline="0" dirty="0" smtClean="0"/>
              <a:t>First, start with all possible shared memory watched in each thread. This means that, at the beginning, every access will take a fault. *click* On a WP interrupt, the fault handler will then remove the WP for this location in this thread. *click*</a:t>
            </a:r>
          </a:p>
          <a:p>
            <a:endParaRPr lang="en-US" baseline="0" dirty="0" smtClean="0"/>
          </a:p>
          <a:p>
            <a:r>
              <a:rPr lang="en-US" baseline="0" dirty="0" smtClean="0"/>
              <a:t>Eventually, each thread will have carved out a local working set, and can execute at full speed w/o taking watchpoint faults. And, since each thread in effect “owns” these locations, the data race detector can be disabled as well.</a:t>
            </a:r>
          </a:p>
          <a:p>
            <a:endParaRPr lang="en-US" baseline="0" dirty="0" smtClean="0"/>
          </a:p>
          <a:p>
            <a:r>
              <a:rPr lang="en-US" baseline="0" dirty="0" smtClean="0"/>
              <a:t>However, what you can note here is that on the _next_ WP fault to a location, we can infer that since someone else “owns” this location, then we’re observing inter-thread sharing. __WP FAULTS tell us when to turn the detector on or off__</a:t>
            </a:r>
          </a:p>
        </p:txBody>
      </p:sp>
      <p:sp>
        <p:nvSpPr>
          <p:cNvPr id="4" name="Slide Number Placeholder 3"/>
          <p:cNvSpPr>
            <a:spLocks noGrp="1"/>
          </p:cNvSpPr>
          <p:nvPr>
            <p:ph type="sldNum" sz="quarter" idx="10"/>
          </p:nvPr>
        </p:nvSpPr>
        <p:spPr/>
        <p:txBody>
          <a:bodyPr/>
          <a:lstStyle/>
          <a:p>
            <a:fld id="{570C861F-453D-4B2F-BB18-AD0B2F568068}" type="slidenum">
              <a:rPr lang="en-US" smtClean="0"/>
              <a:pPr/>
              <a:t>8</a:t>
            </a:fld>
            <a:endParaRPr lang="en-US"/>
          </a:p>
        </p:txBody>
      </p:sp>
    </p:spTree>
    <p:extLst>
      <p:ext uri="{BB962C8B-B14F-4D97-AF65-F5344CB8AC3E}">
        <p14:creationId xmlns:p14="http://schemas.microsoft.com/office/powerpoint/2010/main" val="1010333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these two systems are both doing similar tasks, but they use watchpoints in very</a:t>
            </a:r>
            <a:r>
              <a:rPr lang="en-US" baseline="0" dirty="0" smtClean="0"/>
              <a:t> different ways. In fact, in the paper, we describe a number of different watchpoint capabilities that we need in order to make WP HW that is generic enough to work for every tool we looked at.</a:t>
            </a:r>
          </a:p>
          <a:p>
            <a:endParaRPr lang="en-US" baseline="0" dirty="0" smtClean="0"/>
          </a:p>
          <a:p>
            <a:r>
              <a:rPr lang="en-US" baseline="0" dirty="0" smtClean="0"/>
              <a:t>The first, and perhaps most important is that there be a _large number_ of WPs. Limiting the maximum # of WPs can significantly constrain the types of tools that you can use. For example, if we only had 4 watchpoints, but we wanted to mark a fifth value in memory as tainted, we’re out of luck! There are analysis tools out there (I’ve worked on some) that say the solution here is to sample a small part of the existing meta-data, but I think that should be an _option_, not a _requirement_.</a:t>
            </a:r>
          </a:p>
          <a:p>
            <a:endParaRPr lang="en-US" dirty="0" smtClean="0"/>
          </a:p>
          <a:p>
            <a:r>
              <a:rPr lang="en-US" dirty="0" smtClean="0"/>
              <a:t>The next thing that’s extremely useful for many of the tools we studied</a:t>
            </a:r>
            <a:r>
              <a:rPr lang="en-US" baseline="0" dirty="0" smtClean="0"/>
              <a:t> is that watchpoints be fine-grained. If they could only be set on, say, a page of data at a time, there can be a significant loss of performance due to take false faults.</a:t>
            </a:r>
          </a:p>
          <a:p>
            <a:endParaRPr lang="en-US" baseline="0" dirty="0" smtClean="0"/>
          </a:p>
          <a:p>
            <a:r>
              <a:rPr lang="en-US" baseline="0" dirty="0" smtClean="0"/>
              <a:t>If you’ve thought about the data race detection algorithm I discussed, one thing you may have noticed is that it sets different watchpoints on each _thread_. This turns out to be pretty important for almost any analysis that looks at multi-threaded programs. The only solution otherwise is to split your MT programs into multi-process programs (with all the associated difficulties), or take needless faults..</a:t>
            </a:r>
          </a:p>
          <a:p>
            <a:endParaRPr lang="en-US" baseline="0" dirty="0" smtClean="0"/>
          </a:p>
          <a:p>
            <a:r>
              <a:rPr lang="en-US" baseline="0" dirty="0" smtClean="0"/>
              <a:t>Finally, as you might’ve seen when I described the first step in the race detection algorithm, some WP-based systems set large numbers of watchpoints. In fact, they’ll often set _and divide_ large ranges. If you need to set every internal byte (remember, we’re fine-grained here!) the watchpoint system can become unreasonably slow.</a:t>
            </a:r>
          </a:p>
          <a:p>
            <a:endParaRPr lang="en-US" baseline="0" dirty="0" smtClean="0"/>
          </a:p>
          <a:p>
            <a:r>
              <a:rPr lang="en-US" baseline="0" dirty="0" smtClean="0"/>
              <a:t>There are others in the paper, but I think these are the important ones for a talk of this length..</a:t>
            </a:r>
            <a:endParaRPr lang="en-US" dirty="0"/>
          </a:p>
        </p:txBody>
      </p:sp>
      <p:sp>
        <p:nvSpPr>
          <p:cNvPr id="4" name="Slide Number Placeholder 3"/>
          <p:cNvSpPr>
            <a:spLocks noGrp="1"/>
          </p:cNvSpPr>
          <p:nvPr>
            <p:ph type="sldNum" sz="quarter" idx="10"/>
          </p:nvPr>
        </p:nvSpPr>
        <p:spPr/>
        <p:txBody>
          <a:bodyPr/>
          <a:lstStyle/>
          <a:p>
            <a:fld id="{570C861F-453D-4B2F-BB18-AD0B2F568068}" type="slidenum">
              <a:rPr lang="en-US" smtClean="0"/>
              <a:pPr/>
              <a:t>9</a:t>
            </a:fld>
            <a:endParaRPr lang="en-US"/>
          </a:p>
        </p:txBody>
      </p:sp>
    </p:spTree>
    <p:extLst>
      <p:ext uri="{BB962C8B-B14F-4D97-AF65-F5344CB8AC3E}">
        <p14:creationId xmlns:p14="http://schemas.microsoft.com/office/powerpoint/2010/main" val="304449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05826" name="Rectangle 2"/>
          <p:cNvSpPr>
            <a:spLocks noGrp="1" noChangeArrowheads="1"/>
          </p:cNvSpPr>
          <p:nvPr>
            <p:ph type="ctrTitle" hasCustomPrompt="1"/>
          </p:nvPr>
        </p:nvSpPr>
        <p:spPr>
          <a:xfrm>
            <a:off x="914400" y="1524000"/>
            <a:ext cx="7623175" cy="1752600"/>
          </a:xfrm>
        </p:spPr>
        <p:txBody>
          <a:bodyPr/>
          <a:lstStyle>
            <a:lvl1pPr>
              <a:defRPr sz="4400"/>
            </a:lvl1pPr>
          </a:lstStyle>
          <a:p>
            <a:r>
              <a:rPr lang="en-US" altLang="en-US" dirty="0" smtClean="0"/>
              <a:t>Title of Presentation</a:t>
            </a:r>
            <a:endParaRPr lang="en-US" altLang="en-US" dirty="0"/>
          </a:p>
        </p:txBody>
      </p:sp>
      <p:sp>
        <p:nvSpPr>
          <p:cNvPr id="205827" name="Rectangle 3"/>
          <p:cNvSpPr>
            <a:spLocks noGrp="1" noChangeArrowheads="1"/>
          </p:cNvSpPr>
          <p:nvPr>
            <p:ph type="subTitle" idx="1" hasCustomPrompt="1"/>
          </p:nvPr>
        </p:nvSpPr>
        <p:spPr>
          <a:xfrm>
            <a:off x="0" y="3429000"/>
            <a:ext cx="9144000" cy="533400"/>
          </a:xfrm>
        </p:spPr>
        <p:txBody>
          <a:bodyPr/>
          <a:lstStyle>
            <a:lvl1pPr marL="0" indent="0" algn="ctr">
              <a:buFont typeface="Wingdings" pitchFamily="2" charset="2"/>
              <a:buNone/>
              <a:defRPr sz="2200" baseline="0"/>
            </a:lvl1pPr>
          </a:lstStyle>
          <a:p>
            <a:r>
              <a:rPr lang="en-US" altLang="en-US" dirty="0" smtClean="0"/>
              <a:t>Authors</a:t>
            </a:r>
            <a:endParaRPr lang="en-US" altLang="en-US" dirty="0"/>
          </a:p>
        </p:txBody>
      </p:sp>
      <p:sp>
        <p:nvSpPr>
          <p:cNvPr id="20583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205832"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
        <p:nvSpPr>
          <p:cNvPr id="16" name="Text Placeholder 15"/>
          <p:cNvSpPr>
            <a:spLocks noGrp="1"/>
          </p:cNvSpPr>
          <p:nvPr>
            <p:ph type="body" sz="quarter" idx="10" hasCustomPrompt="1"/>
          </p:nvPr>
        </p:nvSpPr>
        <p:spPr>
          <a:xfrm>
            <a:off x="0" y="4038600"/>
            <a:ext cx="9144000" cy="1524000"/>
          </a:xfrm>
        </p:spPr>
        <p:txBody>
          <a:bodyPr/>
          <a:lstStyle>
            <a:lvl1pPr algn="ctr">
              <a:buNone/>
              <a:defRPr sz="2000" baseline="0"/>
            </a:lvl1pPr>
          </a:lstStyle>
          <a:p>
            <a:pPr lvl="0"/>
            <a:r>
              <a:rPr lang="en-US" dirty="0" smtClean="0"/>
              <a:t>Presentation Information</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a:lvl1pPr>
          </a:lstStyle>
          <a:p>
            <a:fld id="{9D2E9FC7-48F1-444A-B9DB-2EAF8B39F4E3}"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a:lvl1pPr>
          </a:lstStyle>
          <a:p>
            <a:fld id="{0ECC0CC0-907B-4EFB-9551-C839E9B3B71D}"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636587"/>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066800"/>
            <a:ext cx="8229600" cy="506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53200" y="6319838"/>
            <a:ext cx="2133600" cy="461962"/>
          </a:xfrm>
          <a:prstGeom prst="rect">
            <a:avLst/>
          </a:prstGeom>
        </p:spPr>
        <p:txBody>
          <a:bodyPr/>
          <a:lstStyle>
            <a:lvl1pPr>
              <a:defRPr sz="1400"/>
            </a:lvl1pPr>
          </a:lstStyle>
          <a:p>
            <a:fld id="{AC5898B9-ED2C-4925-9C9E-7644545534BD}" type="slidenum">
              <a:rPr lang="en-US" altLang="en-US" smtClean="0"/>
              <a:pPr/>
              <a:t>‹#›</a:t>
            </a:fld>
            <a:endParaRPr lang="en-US"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324600"/>
            <a:ext cx="2133600" cy="457200"/>
          </a:xfrm>
          <a:prstGeom prst="rect">
            <a:avLst/>
          </a:prstGeom>
        </p:spPr>
        <p:txBody>
          <a:bodyPr/>
          <a:lstStyle>
            <a:lvl1pPr>
              <a:defRPr/>
            </a:lvl1pPr>
          </a:lstStyle>
          <a:p>
            <a:fld id="{1C48A6C3-5D25-43E7-B229-76FED0D2868A}"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324600"/>
            <a:ext cx="2133600" cy="457200"/>
          </a:xfrm>
          <a:prstGeom prst="rect">
            <a:avLst/>
          </a:prstGeom>
        </p:spPr>
        <p:txBody>
          <a:bodyPr/>
          <a:lstStyle>
            <a:lvl1pPr>
              <a:defRPr/>
            </a:lvl1pPr>
          </a:lstStyle>
          <a:p>
            <a:fld id="{E85D69C9-1510-470B-A70C-5DC55A57FD77}"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8" name="Footer Placeholder 7"/>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9" name="Slide Number Placeholder 8"/>
          <p:cNvSpPr>
            <a:spLocks noGrp="1"/>
          </p:cNvSpPr>
          <p:nvPr>
            <p:ph type="sldNum" sz="quarter" idx="12"/>
          </p:nvPr>
        </p:nvSpPr>
        <p:spPr>
          <a:xfrm>
            <a:off x="6553200" y="6243638"/>
            <a:ext cx="2133600" cy="457200"/>
          </a:xfrm>
          <a:prstGeom prst="rect">
            <a:avLst/>
          </a:prstGeom>
        </p:spPr>
        <p:txBody>
          <a:bodyPr/>
          <a:lstStyle>
            <a:lvl1pPr>
              <a:defRPr/>
            </a:lvl1pPr>
          </a:lstStyle>
          <a:p>
            <a:fld id="{F08AADE0-43F2-45DA-AAC4-38BD0E9DB833}"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smtClean="0"/>
              <a:t>Click to edit Master title style</a:t>
            </a:r>
            <a:endParaRPr lang="en-US" dirty="0"/>
          </a:p>
        </p:txBody>
      </p:sp>
      <p:sp>
        <p:nvSpPr>
          <p:cNvPr id="3" name="Date Placeholder 2"/>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5" name="Slide Number Placeholder 4"/>
          <p:cNvSpPr>
            <a:spLocks noGrp="1"/>
          </p:cNvSpPr>
          <p:nvPr>
            <p:ph type="sldNum" sz="quarter" idx="12"/>
          </p:nvPr>
        </p:nvSpPr>
        <p:spPr>
          <a:xfrm>
            <a:off x="6553200" y="6324600"/>
            <a:ext cx="2133600" cy="457200"/>
          </a:xfrm>
          <a:prstGeom prst="rect">
            <a:avLst/>
          </a:prstGeom>
        </p:spPr>
        <p:txBody>
          <a:bodyPr/>
          <a:lstStyle>
            <a:lvl1pPr>
              <a:defRPr/>
            </a:lvl1pPr>
          </a:lstStyle>
          <a:p>
            <a:fld id="{1FC43652-29FC-4863-885F-EF39FB626472}"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553200" y="6319838"/>
            <a:ext cx="2133600" cy="461962"/>
          </a:xfrm>
          <a:prstGeom prst="rect">
            <a:avLst/>
          </a:prstGeom>
        </p:spPr>
        <p:txBody>
          <a:bodyPr/>
          <a:lstStyle>
            <a:lvl1pPr>
              <a:defRPr sz="1400"/>
            </a:lvl1pPr>
          </a:lstStyle>
          <a:p>
            <a:fld id="{AC5898B9-ED2C-4925-9C9E-7644545534BD}" type="slidenum">
              <a:rPr lang="en-US" altLang="en-US" smtClean="0"/>
              <a:pPr/>
              <a:t>‹#›</a:t>
            </a:fld>
            <a:endParaRPr lang="en-US" altLang="en-US" dirty="0"/>
          </a:p>
        </p:txBody>
      </p:sp>
      <p:pic>
        <p:nvPicPr>
          <p:cNvPr id="6" name="Picture 5" descr="wordmark.gif"/>
          <p:cNvPicPr>
            <a:picLocks noChangeAspect="1"/>
          </p:cNvPicPr>
          <p:nvPr userDrawn="1"/>
        </p:nvPicPr>
        <p:blipFill>
          <a:blip r:embed="rId2" cstate="print"/>
          <a:stretch>
            <a:fillRect/>
          </a:stretch>
        </p:blipFill>
        <p:spPr>
          <a:xfrm>
            <a:off x="457200" y="6324600"/>
            <a:ext cx="2632257" cy="31021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a:lvl1pPr>
          </a:lstStyle>
          <a:p>
            <a:fld id="{CB0517CB-9D1E-4D5D-A1DD-C4CFF3EDCEA7}"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a:lvl1pPr>
          </a:lstStyle>
          <a:p>
            <a:fld id="{4A1D935E-CED4-4B22-B759-A7163D5AB4C0}"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bwMode="auto">
          <a:xfrm>
            <a:off x="457200" y="277813"/>
            <a:ext cx="8229600" cy="636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en-US" altLang="en-US" dirty="0" smtClean="0"/>
          </a:p>
        </p:txBody>
      </p:sp>
      <p:sp>
        <p:nvSpPr>
          <p:cNvPr id="204803" name="Rectangle 3"/>
          <p:cNvSpPr>
            <a:spLocks noGrp="1" noChangeArrowheads="1"/>
          </p:cNvSpPr>
          <p:nvPr>
            <p:ph type="body" idx="1"/>
          </p:nvPr>
        </p:nvSpPr>
        <p:spPr bwMode="auto">
          <a:xfrm>
            <a:off x="457200" y="1066800"/>
            <a:ext cx="8229600" cy="5064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0480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204808"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
        <p:nvSpPr>
          <p:cNvPr id="9" name="Slide Number Placeholder 5"/>
          <p:cNvSpPr>
            <a:spLocks noGrp="1"/>
          </p:cNvSpPr>
          <p:nvPr>
            <p:ph type="sldNum" sz="quarter" idx="4"/>
          </p:nvPr>
        </p:nvSpPr>
        <p:spPr>
          <a:xfrm>
            <a:off x="6553200" y="6319838"/>
            <a:ext cx="2133600" cy="461962"/>
          </a:xfrm>
          <a:prstGeom prst="rect">
            <a:avLst/>
          </a:prstGeom>
        </p:spPr>
        <p:txBody>
          <a:bodyPr/>
          <a:lstStyle>
            <a:lvl1pPr algn="r">
              <a:defRPr sz="1600"/>
            </a:lvl1pPr>
          </a:lstStyle>
          <a:p>
            <a:fld id="{AC5898B9-ED2C-4925-9C9E-7644545534BD}" type="slidenum">
              <a:rPr lang="en-US" altLang="en-US" smtClean="0"/>
              <a:pPr/>
              <a:t>‹#›</a:t>
            </a:fld>
            <a:endParaRPr lang="en-US" altLang="en-US" dirty="0"/>
          </a:p>
        </p:txBody>
      </p:sp>
      <p:pic>
        <p:nvPicPr>
          <p:cNvPr id="2050" name="Picture 2" descr="C:\Users\jlgreathouse\Desktop\Block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7676" y="6294985"/>
            <a:ext cx="533401" cy="36944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iming>
    <p:tnLst>
      <p:par>
        <p:cTn id="1" dur="indefinite" restart="never" nodeType="tmRoot"/>
      </p:par>
    </p:tnLst>
  </p:timing>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0"/>
            <a:ext cx="8001000" cy="2743200"/>
          </a:xfrm>
        </p:spPr>
        <p:txBody>
          <a:bodyPr anchor="ctr"/>
          <a:lstStyle/>
          <a:p>
            <a:pPr algn="ctr"/>
            <a:r>
              <a:rPr lang="en-US" sz="5400" b="1" dirty="0" smtClean="0"/>
              <a:t>A Case for</a:t>
            </a:r>
            <a:br>
              <a:rPr lang="en-US" sz="5400" b="1" dirty="0" smtClean="0"/>
            </a:br>
            <a:r>
              <a:rPr lang="en-US" sz="5400" b="1" dirty="0" smtClean="0"/>
              <a:t>Unlimited Watchpoints</a:t>
            </a:r>
            <a:endParaRPr lang="en-US" sz="5400" dirty="0"/>
          </a:p>
        </p:txBody>
      </p:sp>
      <p:sp>
        <p:nvSpPr>
          <p:cNvPr id="3" name="Subtitle 2"/>
          <p:cNvSpPr>
            <a:spLocks noGrp="1"/>
          </p:cNvSpPr>
          <p:nvPr>
            <p:ph type="subTitle" idx="1"/>
          </p:nvPr>
        </p:nvSpPr>
        <p:spPr>
          <a:xfrm>
            <a:off x="0" y="3734716"/>
            <a:ext cx="9144000" cy="1143000"/>
          </a:xfrm>
        </p:spPr>
        <p:txBody>
          <a:bodyPr anchor="ctr"/>
          <a:lstStyle/>
          <a:p>
            <a:r>
              <a:rPr lang="en-US" sz="2400" b="1" dirty="0" smtClean="0"/>
              <a:t>Joseph L. Greathouse</a:t>
            </a:r>
            <a:r>
              <a:rPr lang="en-US" sz="2400" baseline="30000" dirty="0" smtClean="0"/>
              <a:t>†</a:t>
            </a:r>
            <a:r>
              <a:rPr lang="en-US" sz="2400" dirty="0" smtClean="0"/>
              <a:t>, </a:t>
            </a:r>
            <a:r>
              <a:rPr lang="en-US" sz="2400" dirty="0" err="1" smtClean="0"/>
              <a:t>Hongyi</a:t>
            </a:r>
            <a:r>
              <a:rPr lang="en-US" sz="2400" dirty="0" smtClean="0"/>
              <a:t> </a:t>
            </a:r>
            <a:r>
              <a:rPr lang="en-US" sz="2400" dirty="0" err="1" smtClean="0"/>
              <a:t>Xin</a:t>
            </a:r>
            <a:r>
              <a:rPr lang="en-US" sz="2400" dirty="0" smtClean="0"/>
              <a:t>*, </a:t>
            </a:r>
            <a:r>
              <a:rPr lang="en-US" sz="2400" dirty="0" err="1" smtClean="0"/>
              <a:t>Yixin</a:t>
            </a:r>
            <a:r>
              <a:rPr lang="en-US" sz="2400" dirty="0" smtClean="0"/>
              <a:t> </a:t>
            </a:r>
            <a:r>
              <a:rPr lang="en-US" sz="2400" dirty="0" err="1" smtClean="0"/>
              <a:t>Luo</a:t>
            </a:r>
            <a:r>
              <a:rPr lang="en-US" sz="2400" baseline="30000" dirty="0"/>
              <a:t> </a:t>
            </a:r>
            <a:r>
              <a:rPr lang="en-US" sz="2400" baseline="30000" dirty="0" smtClean="0"/>
              <a:t>†‡</a:t>
            </a:r>
            <a:r>
              <a:rPr lang="en-US" sz="2400" dirty="0" smtClean="0"/>
              <a:t>, Todd Austin</a:t>
            </a:r>
            <a:r>
              <a:rPr lang="en-US" sz="2400" baseline="30000" dirty="0"/>
              <a:t>†</a:t>
            </a:r>
            <a:endParaRPr lang="en-US" sz="2400" b="1" dirty="0"/>
          </a:p>
        </p:txBody>
      </p:sp>
      <p:sp>
        <p:nvSpPr>
          <p:cNvPr id="4" name="Text Placeholder 3"/>
          <p:cNvSpPr>
            <a:spLocks noGrp="1"/>
          </p:cNvSpPr>
          <p:nvPr>
            <p:ph type="body" sz="quarter" idx="10"/>
          </p:nvPr>
        </p:nvSpPr>
        <p:spPr>
          <a:xfrm>
            <a:off x="18300" y="4871006"/>
            <a:ext cx="3263486" cy="834844"/>
          </a:xfrm>
        </p:spPr>
        <p:txBody>
          <a:bodyPr/>
          <a:lstStyle/>
          <a:p>
            <a:r>
              <a:rPr lang="en-US" sz="2200" baseline="30000" dirty="0" smtClean="0"/>
              <a:t>†</a:t>
            </a:r>
            <a:r>
              <a:rPr lang="en-US" sz="2200" dirty="0" smtClean="0"/>
              <a:t>University of Michigan</a:t>
            </a:r>
            <a:endParaRPr lang="en-US" sz="2200" dirty="0"/>
          </a:p>
        </p:txBody>
      </p:sp>
      <p:sp>
        <p:nvSpPr>
          <p:cNvPr id="5" name="Text Placeholder 3"/>
          <p:cNvSpPr txBox="1">
            <a:spLocks/>
          </p:cNvSpPr>
          <p:nvPr/>
        </p:nvSpPr>
        <p:spPr bwMode="auto">
          <a:xfrm>
            <a:off x="5786319" y="4871006"/>
            <a:ext cx="3357679" cy="83484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ctr" rtl="0" eaLnBrk="1" fontAlgn="base" hangingPunct="1">
              <a:spcBef>
                <a:spcPct val="20000"/>
              </a:spcBef>
              <a:spcAft>
                <a:spcPct val="0"/>
              </a:spcAft>
              <a:buClr>
                <a:schemeClr val="accent1"/>
              </a:buClr>
              <a:buSzPct val="65000"/>
              <a:buFont typeface="Wingdings" pitchFamily="2" charset="2"/>
              <a:buNone/>
              <a:defRPr sz="2000" baseline="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r>
              <a:rPr lang="en-US" sz="2200" baseline="30000" dirty="0" smtClean="0"/>
              <a:t>‡</a:t>
            </a:r>
            <a:r>
              <a:rPr lang="en-US" sz="2200" dirty="0" smtClean="0"/>
              <a:t>Shanghai Jiao</a:t>
            </a:r>
          </a:p>
          <a:p>
            <a:r>
              <a:rPr lang="en-US" sz="2200" dirty="0" smtClean="0"/>
              <a:t>Tong University</a:t>
            </a:r>
            <a:endParaRPr lang="en-US" sz="2200" dirty="0"/>
          </a:p>
        </p:txBody>
      </p:sp>
      <p:sp>
        <p:nvSpPr>
          <p:cNvPr id="10" name="Text Placeholder 3"/>
          <p:cNvSpPr txBox="1">
            <a:spLocks/>
          </p:cNvSpPr>
          <p:nvPr/>
        </p:nvSpPr>
        <p:spPr bwMode="auto">
          <a:xfrm>
            <a:off x="3054099" y="4871006"/>
            <a:ext cx="3263486" cy="8348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ctr" rtl="0" eaLnBrk="1" fontAlgn="base" hangingPunct="1">
              <a:spcBef>
                <a:spcPct val="20000"/>
              </a:spcBef>
              <a:spcAft>
                <a:spcPct val="0"/>
              </a:spcAft>
              <a:buClr>
                <a:schemeClr val="accent1"/>
              </a:buClr>
              <a:buSzPct val="65000"/>
              <a:buFont typeface="Wingdings" pitchFamily="2" charset="2"/>
              <a:buNone/>
              <a:defRPr sz="2000" baseline="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r>
              <a:rPr lang="en-US" sz="2400" dirty="0" smtClean="0"/>
              <a:t>*</a:t>
            </a:r>
            <a:r>
              <a:rPr lang="en-US" sz="2200" dirty="0" smtClean="0"/>
              <a:t>Carnegie Mellon University</a:t>
            </a:r>
            <a:endParaRPr lang="en-US" sz="2200" dirty="0"/>
          </a:p>
        </p:txBody>
      </p:sp>
      <p:pic>
        <p:nvPicPr>
          <p:cNvPr id="11" name="Picture 10" descr="wordmark.gif"/>
          <p:cNvPicPr>
            <a:picLocks noChangeAspect="1"/>
          </p:cNvPicPr>
          <p:nvPr/>
        </p:nvPicPr>
        <p:blipFill>
          <a:blip r:embed="rId3"/>
          <a:stretch>
            <a:fillRect/>
          </a:stretch>
        </p:blipFill>
        <p:spPr>
          <a:xfrm>
            <a:off x="609600" y="6248400"/>
            <a:ext cx="3232897" cy="381000"/>
          </a:xfrm>
          <a:prstGeom prst="rect">
            <a:avLst/>
          </a:prstGeom>
        </p:spPr>
      </p:pic>
      <p:sp>
        <p:nvSpPr>
          <p:cNvPr id="12" name="TextBox 11"/>
          <p:cNvSpPr txBox="1"/>
          <p:nvPr/>
        </p:nvSpPr>
        <p:spPr>
          <a:xfrm>
            <a:off x="5638800" y="6243935"/>
            <a:ext cx="2362200" cy="523220"/>
          </a:xfrm>
          <a:prstGeom prst="rect">
            <a:avLst/>
          </a:prstGeom>
          <a:noFill/>
        </p:spPr>
        <p:txBody>
          <a:bodyPr wrap="square" rtlCol="0">
            <a:spAutoFit/>
          </a:bodyPr>
          <a:lstStyle/>
          <a:p>
            <a:pPr algn="r"/>
            <a:r>
              <a:rPr lang="en-US" sz="1400" dirty="0" smtClean="0"/>
              <a:t>ASPLOS, London, UK</a:t>
            </a:r>
          </a:p>
          <a:p>
            <a:pPr algn="r"/>
            <a:r>
              <a:rPr lang="en-US" sz="1400" dirty="0" smtClean="0"/>
              <a:t>March 5, 2012</a:t>
            </a:r>
            <a:endParaRPr lang="en-US" sz="1400" dirty="0"/>
          </a:p>
        </p:txBody>
      </p:sp>
    </p:spTree>
    <p:extLst>
      <p:ext uri="{BB962C8B-B14F-4D97-AF65-F5344CB8AC3E}">
        <p14:creationId xmlns:p14="http://schemas.microsoft.com/office/powerpoint/2010/main" val="3973460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Watchpoint Solutions</a:t>
            </a:r>
            <a:endParaRPr lang="en-US" dirty="0"/>
          </a:p>
        </p:txBody>
      </p:sp>
      <p:sp>
        <p:nvSpPr>
          <p:cNvPr id="3" name="Content Placeholder 2"/>
          <p:cNvSpPr>
            <a:spLocks noGrp="1"/>
          </p:cNvSpPr>
          <p:nvPr>
            <p:ph idx="1"/>
          </p:nvPr>
        </p:nvSpPr>
        <p:spPr>
          <a:xfrm>
            <a:off x="457200" y="1228046"/>
            <a:ext cx="8229600" cy="4902880"/>
          </a:xfrm>
        </p:spPr>
        <p:txBody>
          <a:bodyPr/>
          <a:lstStyle/>
          <a:p>
            <a:r>
              <a:rPr lang="en-US" dirty="0" smtClean="0"/>
              <a:t>Watchpoint Registers</a:t>
            </a:r>
            <a:endParaRPr lang="en-US" dirty="0"/>
          </a:p>
          <a:p>
            <a:pPr lvl="1">
              <a:buClr>
                <a:srgbClr val="FF0000"/>
              </a:buClr>
              <a:buSzPct val="80000"/>
              <a:buFont typeface="Arial" pitchFamily="34" charset="0"/>
              <a:buChar char="–"/>
            </a:pPr>
            <a:r>
              <a:rPr lang="en-US" dirty="0" smtClean="0"/>
              <a:t>Limited number (4-16), small reach (4-8 bytes)</a:t>
            </a:r>
          </a:p>
          <a:p>
            <a:endParaRPr lang="en-US" dirty="0" smtClean="0"/>
          </a:p>
          <a:p>
            <a:r>
              <a:rPr lang="en-US" dirty="0" smtClean="0"/>
              <a:t>Virtual Memory</a:t>
            </a:r>
            <a:endParaRPr lang="en-US" dirty="0"/>
          </a:p>
          <a:p>
            <a:pPr lvl="1">
              <a:buClr>
                <a:srgbClr val="FF0000"/>
              </a:buClr>
              <a:buSzPct val="80000"/>
              <a:buFont typeface="Arial" pitchFamily="34" charset="0"/>
              <a:buChar char="–"/>
            </a:pPr>
            <a:r>
              <a:rPr lang="en-US" dirty="0" smtClean="0"/>
              <a:t>Coarse-grained, per-process, </a:t>
            </a:r>
            <a:r>
              <a:rPr lang="en-US" i="1" dirty="0" smtClean="0"/>
              <a:t>only</a:t>
            </a:r>
            <a:r>
              <a:rPr lang="en-US" dirty="0" smtClean="0"/>
              <a:t> aligned ranges</a:t>
            </a:r>
          </a:p>
          <a:p>
            <a:pPr lvl="1">
              <a:buClr>
                <a:srgbClr val="FF0000"/>
              </a:buClr>
              <a:buSzPct val="80000"/>
              <a:buFont typeface="Arial" pitchFamily="34" charset="0"/>
              <a:buChar char="–"/>
            </a:pPr>
            <a:endParaRPr lang="en-US" dirty="0" smtClean="0"/>
          </a:p>
          <a:p>
            <a:r>
              <a:rPr lang="en-US" dirty="0" smtClean="0"/>
              <a:t>ECC Mangling</a:t>
            </a:r>
            <a:endParaRPr lang="en-US" dirty="0"/>
          </a:p>
          <a:p>
            <a:pPr lvl="1">
              <a:buClr>
                <a:srgbClr val="FF0000"/>
              </a:buClr>
              <a:buSzPct val="80000"/>
              <a:buFont typeface="Arial" pitchFamily="34" charset="0"/>
              <a:buChar char="–"/>
            </a:pPr>
            <a:r>
              <a:rPr lang="en-US" dirty="0" smtClean="0"/>
              <a:t>Per physical address, all cores, no ranges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10</a:t>
            </a:fld>
            <a:endParaRPr lang="en-US" altLang="en-US" dirty="0"/>
          </a:p>
        </p:txBody>
      </p:sp>
    </p:spTree>
    <p:extLst>
      <p:ext uri="{BB962C8B-B14F-4D97-AF65-F5344CB8AC3E}">
        <p14:creationId xmlns:p14="http://schemas.microsoft.com/office/powerpoint/2010/main" val="181511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These Requirements</a:t>
            </a:r>
            <a:endParaRPr lang="en-US" dirty="0"/>
          </a:p>
        </p:txBody>
      </p:sp>
      <p:sp>
        <p:nvSpPr>
          <p:cNvPr id="3" name="Content Placeholder 2"/>
          <p:cNvSpPr>
            <a:spLocks noGrp="1"/>
          </p:cNvSpPr>
          <p:nvPr>
            <p:ph idx="1"/>
          </p:nvPr>
        </p:nvSpPr>
        <p:spPr>
          <a:xfrm>
            <a:off x="457200" y="1228045"/>
            <a:ext cx="8229600" cy="4902880"/>
          </a:xfrm>
        </p:spPr>
        <p:txBody>
          <a:bodyPr/>
          <a:lstStyle/>
          <a:p>
            <a:r>
              <a:rPr lang="en-US" dirty="0" smtClean="0"/>
              <a:t>Unlimited Number of Watchpoints</a:t>
            </a:r>
          </a:p>
          <a:p>
            <a:pPr lvl="1"/>
            <a:r>
              <a:rPr lang="en-US" dirty="0" smtClean="0"/>
              <a:t>Store in memory, </a:t>
            </a:r>
            <a:r>
              <a:rPr lang="en-US" u="sng" dirty="0" smtClean="0"/>
              <a:t>cache</a:t>
            </a:r>
            <a:r>
              <a:rPr lang="en-US" dirty="0" smtClean="0"/>
              <a:t> on chip</a:t>
            </a:r>
          </a:p>
          <a:p>
            <a:r>
              <a:rPr lang="en-US" dirty="0" smtClean="0"/>
              <a:t>Fine-Grained</a:t>
            </a:r>
          </a:p>
          <a:p>
            <a:pPr lvl="1"/>
            <a:r>
              <a:rPr lang="en-US" dirty="0" smtClean="0"/>
              <a:t>Watch full virtual addresses</a:t>
            </a:r>
          </a:p>
          <a:p>
            <a:r>
              <a:rPr lang="en-US" dirty="0" smtClean="0"/>
              <a:t>Per-Thread</a:t>
            </a:r>
          </a:p>
          <a:p>
            <a:pPr lvl="1"/>
            <a:r>
              <a:rPr lang="en-US" dirty="0" smtClean="0"/>
              <a:t>Watchpoints cached per core/thread</a:t>
            </a:r>
          </a:p>
          <a:p>
            <a:pPr lvl="1"/>
            <a:r>
              <a:rPr lang="en-US" dirty="0" smtClean="0"/>
              <a:t>TID Registers</a:t>
            </a:r>
          </a:p>
          <a:p>
            <a:r>
              <a:rPr lang="en-US" dirty="0" smtClean="0"/>
              <a:t>Ranges</a:t>
            </a:r>
          </a:p>
          <a:p>
            <a:pPr lvl="1"/>
            <a:r>
              <a:rPr lang="en-US" b="1" dirty="0" smtClean="0"/>
              <a:t>Range Cache</a:t>
            </a:r>
            <a:endParaRPr lang="en-US" b="1"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11</a:t>
            </a:fld>
            <a:endParaRPr lang="en-US" altLang="en-US" dirty="0"/>
          </a:p>
        </p:txBody>
      </p:sp>
    </p:spTree>
    <p:extLst>
      <p:ext uri="{BB962C8B-B14F-4D97-AF65-F5344CB8AC3E}">
        <p14:creationId xmlns:p14="http://schemas.microsoft.com/office/powerpoint/2010/main" val="1605731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Range Cache</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12</a:t>
            </a:fld>
            <a:endParaRPr lang="en-US" altLang="en-US" dirty="0"/>
          </a:p>
        </p:txBody>
      </p:sp>
      <p:sp>
        <p:nvSpPr>
          <p:cNvPr id="7" name="Rectangle 6"/>
          <p:cNvSpPr/>
          <p:nvPr/>
        </p:nvSpPr>
        <p:spPr>
          <a:xfrm>
            <a:off x="625460" y="1904359"/>
            <a:ext cx="182148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0x0</a:t>
            </a:r>
            <a:endParaRPr lang="en-US" sz="2400" dirty="0"/>
          </a:p>
        </p:txBody>
      </p:sp>
      <p:sp>
        <p:nvSpPr>
          <p:cNvPr id="8" name="Rectangle 7"/>
          <p:cNvSpPr/>
          <p:nvPr/>
        </p:nvSpPr>
        <p:spPr>
          <a:xfrm>
            <a:off x="625460" y="2362810"/>
            <a:ext cx="182148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a:p>
        </p:txBody>
      </p:sp>
      <p:sp>
        <p:nvSpPr>
          <p:cNvPr id="9" name="Rectangle 8"/>
          <p:cNvSpPr/>
          <p:nvPr/>
        </p:nvSpPr>
        <p:spPr>
          <a:xfrm>
            <a:off x="625460" y="2820010"/>
            <a:ext cx="182148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dirty="0"/>
          </a:p>
        </p:txBody>
      </p:sp>
      <p:sp>
        <p:nvSpPr>
          <p:cNvPr id="11" name="Rectangle 10"/>
          <p:cNvSpPr/>
          <p:nvPr/>
        </p:nvSpPr>
        <p:spPr>
          <a:xfrm>
            <a:off x="3205890" y="1904359"/>
            <a:ext cx="182148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0xffff_ffff</a:t>
            </a:r>
            <a:endParaRPr lang="en-US" sz="2400" dirty="0"/>
          </a:p>
        </p:txBody>
      </p:sp>
      <p:sp>
        <p:nvSpPr>
          <p:cNvPr id="12" name="Rectangle 11"/>
          <p:cNvSpPr/>
          <p:nvPr/>
        </p:nvSpPr>
        <p:spPr>
          <a:xfrm>
            <a:off x="3205890" y="2362810"/>
            <a:ext cx="182148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a:p>
        </p:txBody>
      </p:sp>
      <p:sp>
        <p:nvSpPr>
          <p:cNvPr id="13" name="Rectangle 12"/>
          <p:cNvSpPr/>
          <p:nvPr/>
        </p:nvSpPr>
        <p:spPr>
          <a:xfrm>
            <a:off x="3205890" y="2820010"/>
            <a:ext cx="182148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a:p>
        </p:txBody>
      </p:sp>
      <p:sp>
        <p:nvSpPr>
          <p:cNvPr id="15" name="Rectangle 14"/>
          <p:cNvSpPr/>
          <p:nvPr/>
        </p:nvSpPr>
        <p:spPr>
          <a:xfrm>
            <a:off x="5725440" y="1904359"/>
            <a:ext cx="212506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Not Watched</a:t>
            </a:r>
            <a:endParaRPr lang="en-US" sz="2400" dirty="0"/>
          </a:p>
        </p:txBody>
      </p:sp>
      <p:sp>
        <p:nvSpPr>
          <p:cNvPr id="16" name="Rectangle 15"/>
          <p:cNvSpPr/>
          <p:nvPr/>
        </p:nvSpPr>
        <p:spPr>
          <a:xfrm>
            <a:off x="5725440" y="2362810"/>
            <a:ext cx="212506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dirty="0"/>
          </a:p>
        </p:txBody>
      </p:sp>
      <p:sp>
        <p:nvSpPr>
          <p:cNvPr id="17" name="Rectangle 16"/>
          <p:cNvSpPr/>
          <p:nvPr/>
        </p:nvSpPr>
        <p:spPr>
          <a:xfrm>
            <a:off x="5725440" y="2820010"/>
            <a:ext cx="212506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a:p>
        </p:txBody>
      </p:sp>
      <p:sp>
        <p:nvSpPr>
          <p:cNvPr id="19" name="TextBox 18"/>
          <p:cNvSpPr txBox="1"/>
          <p:nvPr/>
        </p:nvSpPr>
        <p:spPr>
          <a:xfrm>
            <a:off x="473670" y="1455752"/>
            <a:ext cx="2125060" cy="461665"/>
          </a:xfrm>
          <a:prstGeom prst="rect">
            <a:avLst/>
          </a:prstGeom>
          <a:noFill/>
        </p:spPr>
        <p:txBody>
          <a:bodyPr wrap="square" rtlCol="0">
            <a:spAutoFit/>
          </a:bodyPr>
          <a:lstStyle/>
          <a:p>
            <a:pPr algn="ctr"/>
            <a:r>
              <a:rPr lang="en-US" sz="2400" dirty="0" smtClean="0"/>
              <a:t>Start Address</a:t>
            </a:r>
          </a:p>
        </p:txBody>
      </p:sp>
      <p:sp>
        <p:nvSpPr>
          <p:cNvPr id="20" name="TextBox 19"/>
          <p:cNvSpPr txBox="1"/>
          <p:nvPr/>
        </p:nvSpPr>
        <p:spPr>
          <a:xfrm>
            <a:off x="3054100" y="1442694"/>
            <a:ext cx="2125060" cy="461665"/>
          </a:xfrm>
          <a:prstGeom prst="rect">
            <a:avLst/>
          </a:prstGeom>
          <a:noFill/>
        </p:spPr>
        <p:txBody>
          <a:bodyPr wrap="square" rtlCol="0">
            <a:spAutoFit/>
          </a:bodyPr>
          <a:lstStyle/>
          <a:p>
            <a:pPr algn="ctr"/>
            <a:r>
              <a:rPr lang="en-US" sz="2400" dirty="0" smtClean="0"/>
              <a:t>End Address</a:t>
            </a:r>
          </a:p>
        </p:txBody>
      </p:sp>
      <p:sp>
        <p:nvSpPr>
          <p:cNvPr id="21" name="TextBox 20"/>
          <p:cNvSpPr txBox="1"/>
          <p:nvPr/>
        </p:nvSpPr>
        <p:spPr>
          <a:xfrm>
            <a:off x="5710425" y="1442693"/>
            <a:ext cx="2125060" cy="461665"/>
          </a:xfrm>
          <a:prstGeom prst="rect">
            <a:avLst/>
          </a:prstGeom>
          <a:noFill/>
        </p:spPr>
        <p:txBody>
          <a:bodyPr wrap="square" rtlCol="0">
            <a:spAutoFit/>
          </a:bodyPr>
          <a:lstStyle/>
          <a:p>
            <a:pPr algn="ctr"/>
            <a:r>
              <a:rPr lang="en-US" sz="2400" dirty="0" smtClean="0"/>
              <a:t>Watchpoint?</a:t>
            </a:r>
          </a:p>
        </p:txBody>
      </p:sp>
      <p:sp>
        <p:nvSpPr>
          <p:cNvPr id="22" name="Rectangle 21"/>
          <p:cNvSpPr/>
          <p:nvPr/>
        </p:nvSpPr>
        <p:spPr>
          <a:xfrm>
            <a:off x="7850500" y="1904359"/>
            <a:ext cx="51564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1</a:t>
            </a:r>
            <a:endParaRPr lang="en-US" sz="2400" dirty="0"/>
          </a:p>
        </p:txBody>
      </p:sp>
      <p:sp>
        <p:nvSpPr>
          <p:cNvPr id="23" name="Rectangle 22"/>
          <p:cNvSpPr/>
          <p:nvPr/>
        </p:nvSpPr>
        <p:spPr>
          <a:xfrm>
            <a:off x="7850500" y="2362810"/>
            <a:ext cx="51564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0</a:t>
            </a:r>
            <a:endParaRPr lang="en-US" sz="2400" dirty="0"/>
          </a:p>
        </p:txBody>
      </p:sp>
      <p:sp>
        <p:nvSpPr>
          <p:cNvPr id="24" name="Rectangle 23"/>
          <p:cNvSpPr/>
          <p:nvPr/>
        </p:nvSpPr>
        <p:spPr>
          <a:xfrm>
            <a:off x="7850500" y="2820010"/>
            <a:ext cx="51564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0</a:t>
            </a:r>
            <a:endParaRPr lang="en-US" sz="2400" dirty="0"/>
          </a:p>
        </p:txBody>
      </p:sp>
      <p:sp>
        <p:nvSpPr>
          <p:cNvPr id="26" name="TextBox 25"/>
          <p:cNvSpPr txBox="1"/>
          <p:nvPr/>
        </p:nvSpPr>
        <p:spPr>
          <a:xfrm>
            <a:off x="7607800" y="1456568"/>
            <a:ext cx="1062530" cy="461665"/>
          </a:xfrm>
          <a:prstGeom prst="rect">
            <a:avLst/>
          </a:prstGeom>
          <a:noFill/>
        </p:spPr>
        <p:txBody>
          <a:bodyPr wrap="square" rtlCol="0">
            <a:spAutoFit/>
          </a:bodyPr>
          <a:lstStyle/>
          <a:p>
            <a:pPr algn="ctr"/>
            <a:r>
              <a:rPr lang="en-US" sz="2400" dirty="0" smtClean="0"/>
              <a:t>Valid</a:t>
            </a:r>
          </a:p>
        </p:txBody>
      </p:sp>
      <p:sp>
        <p:nvSpPr>
          <p:cNvPr id="30" name="TextBox 29"/>
          <p:cNvSpPr txBox="1"/>
          <p:nvPr/>
        </p:nvSpPr>
        <p:spPr>
          <a:xfrm>
            <a:off x="2826415" y="4187950"/>
            <a:ext cx="3263485" cy="1569660"/>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ctr">
              <a:defRPr sz="4000" b="1" u="none">
                <a:solidFill>
                  <a:srgbClr val="FF0000"/>
                </a:solidFill>
              </a:defRPr>
            </a:lvl1pPr>
          </a:lstStyle>
          <a:p>
            <a:r>
              <a:rPr lang="en-US" sz="3200" dirty="0">
                <a:solidFill>
                  <a:schemeClr val="tx1"/>
                </a:solidFill>
              </a:rPr>
              <a:t>Set </a:t>
            </a:r>
            <a:r>
              <a:rPr lang="en-US" sz="3200" dirty="0" smtClean="0">
                <a:solidFill>
                  <a:schemeClr val="tx1"/>
                </a:solidFill>
              </a:rPr>
              <a:t>Addresses 0x5 – 0x2000</a:t>
            </a:r>
          </a:p>
          <a:p>
            <a:r>
              <a:rPr lang="en-US" sz="3200" dirty="0" smtClean="0">
                <a:solidFill>
                  <a:schemeClr val="tx1"/>
                </a:solidFill>
              </a:rPr>
              <a:t>R-Watched</a:t>
            </a:r>
            <a:endParaRPr lang="en-US" sz="3200" dirty="0">
              <a:solidFill>
                <a:schemeClr val="tx1"/>
              </a:solidFill>
            </a:endParaRPr>
          </a:p>
        </p:txBody>
      </p:sp>
      <p:sp>
        <p:nvSpPr>
          <p:cNvPr id="37" name="Rectangle 36"/>
          <p:cNvSpPr/>
          <p:nvPr/>
        </p:nvSpPr>
        <p:spPr>
          <a:xfrm>
            <a:off x="3205890" y="1904358"/>
            <a:ext cx="182148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0x4</a:t>
            </a:r>
            <a:endParaRPr lang="en-US" sz="2400" dirty="0"/>
          </a:p>
        </p:txBody>
      </p:sp>
      <p:sp>
        <p:nvSpPr>
          <p:cNvPr id="38" name="Rectangle 37"/>
          <p:cNvSpPr/>
          <p:nvPr/>
        </p:nvSpPr>
        <p:spPr>
          <a:xfrm>
            <a:off x="3205890" y="2361559"/>
            <a:ext cx="182148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0x2000</a:t>
            </a:r>
            <a:endParaRPr lang="en-US" sz="2400" dirty="0"/>
          </a:p>
        </p:txBody>
      </p:sp>
      <p:sp>
        <p:nvSpPr>
          <p:cNvPr id="39" name="Rectangle 38"/>
          <p:cNvSpPr/>
          <p:nvPr/>
        </p:nvSpPr>
        <p:spPr>
          <a:xfrm>
            <a:off x="628735" y="2361559"/>
            <a:ext cx="182148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0x5</a:t>
            </a:r>
            <a:endParaRPr lang="en-US" sz="2400" dirty="0"/>
          </a:p>
        </p:txBody>
      </p:sp>
      <p:sp>
        <p:nvSpPr>
          <p:cNvPr id="40" name="Rectangle 39"/>
          <p:cNvSpPr/>
          <p:nvPr/>
        </p:nvSpPr>
        <p:spPr>
          <a:xfrm>
            <a:off x="5725440" y="2361559"/>
            <a:ext cx="212506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R Watched</a:t>
            </a:r>
            <a:endParaRPr lang="en-US" sz="2400" dirty="0"/>
          </a:p>
        </p:txBody>
      </p:sp>
      <p:sp>
        <p:nvSpPr>
          <p:cNvPr id="41" name="Rectangle 40"/>
          <p:cNvSpPr/>
          <p:nvPr/>
        </p:nvSpPr>
        <p:spPr>
          <a:xfrm>
            <a:off x="7850500" y="2362810"/>
            <a:ext cx="51564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1</a:t>
            </a:r>
            <a:endParaRPr lang="en-US" sz="2400" dirty="0"/>
          </a:p>
        </p:txBody>
      </p:sp>
      <p:sp>
        <p:nvSpPr>
          <p:cNvPr id="42" name="Rectangle 41"/>
          <p:cNvSpPr/>
          <p:nvPr/>
        </p:nvSpPr>
        <p:spPr>
          <a:xfrm>
            <a:off x="625460" y="2820010"/>
            <a:ext cx="182148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0x2001</a:t>
            </a:r>
            <a:endParaRPr lang="en-US" sz="2400" dirty="0"/>
          </a:p>
        </p:txBody>
      </p:sp>
      <p:sp>
        <p:nvSpPr>
          <p:cNvPr id="43" name="Rectangle 42"/>
          <p:cNvSpPr/>
          <p:nvPr/>
        </p:nvSpPr>
        <p:spPr>
          <a:xfrm>
            <a:off x="3205890" y="2820010"/>
            <a:ext cx="182148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0xffff_ffff</a:t>
            </a:r>
            <a:endParaRPr lang="en-US" sz="2400" dirty="0"/>
          </a:p>
        </p:txBody>
      </p:sp>
      <p:sp>
        <p:nvSpPr>
          <p:cNvPr id="44" name="Rectangle 43"/>
          <p:cNvSpPr/>
          <p:nvPr/>
        </p:nvSpPr>
        <p:spPr>
          <a:xfrm>
            <a:off x="5725440" y="2820010"/>
            <a:ext cx="212506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Not Watched</a:t>
            </a:r>
            <a:endParaRPr lang="en-US" sz="2400" dirty="0"/>
          </a:p>
        </p:txBody>
      </p:sp>
      <p:sp>
        <p:nvSpPr>
          <p:cNvPr id="45" name="Rectangle 44"/>
          <p:cNvSpPr/>
          <p:nvPr/>
        </p:nvSpPr>
        <p:spPr>
          <a:xfrm>
            <a:off x="7850500" y="2820010"/>
            <a:ext cx="51564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t>1</a:t>
            </a:r>
          </a:p>
        </p:txBody>
      </p:sp>
      <p:sp>
        <p:nvSpPr>
          <p:cNvPr id="46" name="TextBox 45"/>
          <p:cNvSpPr txBox="1"/>
          <p:nvPr/>
        </p:nvSpPr>
        <p:spPr>
          <a:xfrm>
            <a:off x="2826415" y="4704527"/>
            <a:ext cx="3263485" cy="1077218"/>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ctr">
              <a:defRPr sz="4000" b="1" u="none">
                <a:solidFill>
                  <a:srgbClr val="FF0000"/>
                </a:solidFill>
              </a:defRPr>
            </a:lvl1pPr>
          </a:lstStyle>
          <a:p>
            <a:r>
              <a:rPr lang="en-US" sz="3200" dirty="0" smtClean="0">
                <a:solidFill>
                  <a:schemeClr val="tx1"/>
                </a:solidFill>
              </a:rPr>
              <a:t>Load Address 0x400</a:t>
            </a:r>
            <a:endParaRPr lang="en-US" sz="3200" dirty="0">
              <a:solidFill>
                <a:schemeClr val="tx1"/>
              </a:solidFill>
            </a:endParaRPr>
          </a:p>
        </p:txBody>
      </p:sp>
      <p:sp>
        <p:nvSpPr>
          <p:cNvPr id="47" name="Down Arrow 46"/>
          <p:cNvSpPr/>
          <p:nvPr/>
        </p:nvSpPr>
        <p:spPr>
          <a:xfrm>
            <a:off x="1457030" y="2745945"/>
            <a:ext cx="230960" cy="1066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own Arrow 47"/>
          <p:cNvSpPr/>
          <p:nvPr/>
        </p:nvSpPr>
        <p:spPr>
          <a:xfrm>
            <a:off x="1080830" y="2286914"/>
            <a:ext cx="230960" cy="15252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own Arrow 48"/>
          <p:cNvSpPr/>
          <p:nvPr/>
        </p:nvSpPr>
        <p:spPr>
          <a:xfrm>
            <a:off x="1840390" y="3247696"/>
            <a:ext cx="230960" cy="5644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Down Arrow 49"/>
          <p:cNvSpPr/>
          <p:nvPr/>
        </p:nvSpPr>
        <p:spPr>
          <a:xfrm>
            <a:off x="4074797" y="2742825"/>
            <a:ext cx="230960" cy="1066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Down Arrow 50"/>
          <p:cNvSpPr/>
          <p:nvPr/>
        </p:nvSpPr>
        <p:spPr>
          <a:xfrm>
            <a:off x="3698597" y="2283794"/>
            <a:ext cx="230960" cy="15252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Down Arrow 51"/>
          <p:cNvSpPr/>
          <p:nvPr/>
        </p:nvSpPr>
        <p:spPr>
          <a:xfrm>
            <a:off x="4458157" y="3244576"/>
            <a:ext cx="230960" cy="5644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625460" y="3809015"/>
            <a:ext cx="1821480" cy="523220"/>
          </a:xfrm>
          <a:prstGeom prst="rect">
            <a:avLst/>
          </a:prstGeom>
          <a:noFill/>
        </p:spPr>
        <p:txBody>
          <a:bodyPr wrap="square" rtlCol="0">
            <a:spAutoFit/>
          </a:bodyPr>
          <a:lstStyle/>
          <a:p>
            <a:pPr algn="ctr"/>
            <a:r>
              <a:rPr lang="en-US" sz="2800" dirty="0" smtClean="0"/>
              <a:t>≤ 0x400?</a:t>
            </a:r>
          </a:p>
        </p:txBody>
      </p:sp>
      <p:sp>
        <p:nvSpPr>
          <p:cNvPr id="54" name="TextBox 53"/>
          <p:cNvSpPr txBox="1"/>
          <p:nvPr/>
        </p:nvSpPr>
        <p:spPr>
          <a:xfrm>
            <a:off x="3279537" y="3812135"/>
            <a:ext cx="1821480" cy="523220"/>
          </a:xfrm>
          <a:prstGeom prst="rect">
            <a:avLst/>
          </a:prstGeom>
          <a:noFill/>
        </p:spPr>
        <p:txBody>
          <a:bodyPr wrap="square" rtlCol="0">
            <a:spAutoFit/>
          </a:bodyPr>
          <a:lstStyle/>
          <a:p>
            <a:pPr algn="ctr"/>
            <a:r>
              <a:rPr lang="en-US" sz="2800" dirty="0" smtClean="0"/>
              <a:t>≥ 0x400?</a:t>
            </a:r>
          </a:p>
        </p:txBody>
      </p:sp>
      <p:pic>
        <p:nvPicPr>
          <p:cNvPr id="59" name="Picture 2" descr="C:\Users\jlgreathouse\AppData\Local\Microsoft\Windows\Temporary Internet Files\Content.IE5\EO3CB8M9\MC90044131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55830" y="2247259"/>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2" descr="C:\Users\jlgreathouse\AppData\Local\Microsoft\Windows\Temporary Internet Files\Content.IE5\EO3CB8M9\MC90044131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36260" y="2286914"/>
            <a:ext cx="685800" cy="685800"/>
          </a:xfrm>
          <a:prstGeom prst="rect">
            <a:avLst/>
          </a:prstGeom>
          <a:noFill/>
          <a:extLst>
            <a:ext uri="{909E8E84-426E-40DD-AFC4-6F175D3DCCD1}">
              <a14:hiddenFill xmlns:a14="http://schemas.microsoft.com/office/drawing/2010/main">
                <a:solidFill>
                  <a:srgbClr val="FFFFFF"/>
                </a:solidFill>
              </a14:hiddenFill>
            </a:ext>
          </a:extLst>
        </p:spPr>
      </p:pic>
      <p:sp>
        <p:nvSpPr>
          <p:cNvPr id="61" name="Rectangle 60"/>
          <p:cNvSpPr/>
          <p:nvPr/>
        </p:nvSpPr>
        <p:spPr>
          <a:xfrm>
            <a:off x="5725440" y="2361558"/>
            <a:ext cx="212506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 Watched</a:t>
            </a:r>
            <a:endParaRPr lang="en-US" sz="2400" dirty="0"/>
          </a:p>
        </p:txBody>
      </p:sp>
      <p:sp>
        <p:nvSpPr>
          <p:cNvPr id="62" name="Octagon 61"/>
          <p:cNvSpPr/>
          <p:nvPr/>
        </p:nvSpPr>
        <p:spPr bwMode="auto">
          <a:xfrm>
            <a:off x="5862215" y="3878178"/>
            <a:ext cx="1371600" cy="1371600"/>
          </a:xfrm>
          <a:prstGeom prst="octagon">
            <a:avLst/>
          </a:prstGeom>
          <a:solidFill>
            <a:srgbClr val="FF0000"/>
          </a:solidFill>
          <a:ln w="508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rPr>
              <a:t>WP</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rPr>
              <a:t>Interrupt</a:t>
            </a:r>
          </a:p>
        </p:txBody>
      </p:sp>
    </p:spTree>
    <p:extLst>
      <p:ext uri="{BB962C8B-B14F-4D97-AF65-F5344CB8AC3E}">
        <p14:creationId xmlns:p14="http://schemas.microsoft.com/office/powerpoint/2010/main" val="151717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30"/>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1" nodeType="clickEffect">
                                  <p:stCondLst>
                                    <p:cond delay="0"/>
                                  </p:stCondLst>
                                  <p:childTnLst>
                                    <p:set>
                                      <p:cBhvr>
                                        <p:cTn id="60" dur="1" fill="hold">
                                          <p:stCondLst>
                                            <p:cond delay="0"/>
                                          </p:stCondLst>
                                        </p:cTn>
                                        <p:tgtEl>
                                          <p:spTgt spid="48"/>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47"/>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49"/>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50"/>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51"/>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5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0"/>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1"/>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0" grpId="1"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7" grpId="1" animBg="1"/>
      <p:bldP spid="48" grpId="0" animBg="1"/>
      <p:bldP spid="48" grpId="1" animBg="1"/>
      <p:bldP spid="49" grpId="0" animBg="1"/>
      <p:bldP spid="49" grpId="1" animBg="1"/>
      <p:bldP spid="50" grpId="0" animBg="1"/>
      <p:bldP spid="50" grpId="1" animBg="1"/>
      <p:bldP spid="51" grpId="0" animBg="1"/>
      <p:bldP spid="51" grpId="1" animBg="1"/>
      <p:bldP spid="52" grpId="0" animBg="1"/>
      <p:bldP spid="52" grpId="1" animBg="1"/>
      <p:bldP spid="53" grpId="0"/>
      <p:bldP spid="54" grpId="0"/>
      <p:bldP spid="61" grpId="0" animBg="1"/>
      <p:bldP spid="6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97775" y="3884370"/>
            <a:ext cx="1821480" cy="2049165"/>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en-US" sz="2400" dirty="0" smtClean="0"/>
              <a:t>Memory</a:t>
            </a:r>
            <a:endParaRPr lang="en-US" sz="2400" dirty="0"/>
          </a:p>
        </p:txBody>
      </p:sp>
      <p:sp>
        <p:nvSpPr>
          <p:cNvPr id="2" name="Title 1"/>
          <p:cNvSpPr>
            <a:spLocks noGrp="1"/>
          </p:cNvSpPr>
          <p:nvPr>
            <p:ph type="title"/>
          </p:nvPr>
        </p:nvSpPr>
        <p:spPr/>
        <p:txBody>
          <a:bodyPr/>
          <a:lstStyle/>
          <a:p>
            <a:r>
              <a:rPr lang="en-US" dirty="0" smtClean="0"/>
              <a:t>Watchpoint System Design I</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13</a:t>
            </a:fld>
            <a:endParaRPr lang="en-US" altLang="en-US" dirty="0"/>
          </a:p>
        </p:txBody>
      </p:sp>
      <p:sp>
        <p:nvSpPr>
          <p:cNvPr id="5" name="Rounded Rectangle 4"/>
          <p:cNvSpPr/>
          <p:nvPr/>
        </p:nvSpPr>
        <p:spPr>
          <a:xfrm>
            <a:off x="473670" y="1683415"/>
            <a:ext cx="1669690" cy="3035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143360" y="1683415"/>
            <a:ext cx="1745585" cy="30358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Rounded Rectangle 6"/>
          <p:cNvSpPr/>
          <p:nvPr/>
        </p:nvSpPr>
        <p:spPr>
          <a:xfrm>
            <a:off x="3888945" y="1683415"/>
            <a:ext cx="683055" cy="30358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8" name="Rounded Rectangle 7"/>
          <p:cNvSpPr/>
          <p:nvPr/>
        </p:nvSpPr>
        <p:spPr>
          <a:xfrm>
            <a:off x="4572000" y="1683415"/>
            <a:ext cx="1062530" cy="303580"/>
          </a:xfrm>
          <a:prstGeom prst="round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5634530" y="1683415"/>
            <a:ext cx="2352745" cy="3035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Content Placeholder 2"/>
          <p:cNvSpPr>
            <a:spLocks noGrp="1"/>
          </p:cNvSpPr>
          <p:nvPr>
            <p:ph idx="1"/>
          </p:nvPr>
        </p:nvSpPr>
        <p:spPr>
          <a:xfrm>
            <a:off x="457200" y="1066800"/>
            <a:ext cx="8229600" cy="5064125"/>
          </a:xfrm>
        </p:spPr>
        <p:txBody>
          <a:bodyPr/>
          <a:lstStyle/>
          <a:p>
            <a:r>
              <a:rPr lang="en-US" dirty="0" smtClean="0"/>
              <a:t>Store Ranges in Main Memory</a:t>
            </a:r>
          </a:p>
          <a:p>
            <a:r>
              <a:rPr lang="en-US" dirty="0" smtClean="0"/>
              <a:t>Per-Thread </a:t>
            </a:r>
            <a:r>
              <a:rPr lang="en-US" dirty="0"/>
              <a:t>R</a:t>
            </a:r>
            <a:r>
              <a:rPr lang="en-US" dirty="0" smtClean="0"/>
              <a:t>anges, Per-Core Range Cache</a:t>
            </a:r>
          </a:p>
          <a:p>
            <a:r>
              <a:rPr lang="en-US" dirty="0"/>
              <a:t>Software Handler on RC miss or overflow</a:t>
            </a:r>
          </a:p>
          <a:p>
            <a:r>
              <a:rPr lang="en-US" dirty="0" smtClean="0"/>
              <a:t>Write-back RC works as a write filter</a:t>
            </a:r>
          </a:p>
          <a:p>
            <a:r>
              <a:rPr lang="en-US" dirty="0" smtClean="0"/>
              <a:t>Precise, user-level watchpoint faults</a:t>
            </a:r>
            <a:endParaRPr lang="en-US" dirty="0"/>
          </a:p>
        </p:txBody>
      </p:sp>
      <p:sp>
        <p:nvSpPr>
          <p:cNvPr id="40" name="Rectangle 39"/>
          <p:cNvSpPr/>
          <p:nvPr/>
        </p:nvSpPr>
        <p:spPr>
          <a:xfrm>
            <a:off x="397775" y="3884368"/>
            <a:ext cx="1821480" cy="2049165"/>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en-US" sz="2400" dirty="0" smtClean="0"/>
              <a:t>T1 Memory</a:t>
            </a:r>
            <a:endParaRPr lang="en-US" sz="2400" dirty="0"/>
          </a:p>
        </p:txBody>
      </p:sp>
      <p:sp>
        <p:nvSpPr>
          <p:cNvPr id="11" name="Rounded Rectangle 10"/>
          <p:cNvSpPr/>
          <p:nvPr/>
        </p:nvSpPr>
        <p:spPr>
          <a:xfrm>
            <a:off x="1308514" y="4415635"/>
            <a:ext cx="341527" cy="303580"/>
          </a:xfrm>
          <a:prstGeom prst="round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12" name="Rounded Rectangle 11"/>
          <p:cNvSpPr/>
          <p:nvPr/>
        </p:nvSpPr>
        <p:spPr>
          <a:xfrm>
            <a:off x="966987" y="4954290"/>
            <a:ext cx="341527" cy="30358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chemeClr val="lt1"/>
              </a:solidFill>
            </a:endParaRPr>
          </a:p>
        </p:txBody>
      </p:sp>
      <p:sp>
        <p:nvSpPr>
          <p:cNvPr id="13" name="Rounded Rectangle 12"/>
          <p:cNvSpPr/>
          <p:nvPr/>
        </p:nvSpPr>
        <p:spPr>
          <a:xfrm>
            <a:off x="625460" y="5478165"/>
            <a:ext cx="341527" cy="3035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14" name="Rounded Rectangle 13"/>
          <p:cNvSpPr/>
          <p:nvPr/>
        </p:nvSpPr>
        <p:spPr>
          <a:xfrm>
            <a:off x="1668521" y="4946900"/>
            <a:ext cx="341527" cy="3035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Rounded Rectangle 14"/>
          <p:cNvSpPr/>
          <p:nvPr/>
        </p:nvSpPr>
        <p:spPr>
          <a:xfrm>
            <a:off x="1326994" y="5478165"/>
            <a:ext cx="341527" cy="3035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dk1"/>
              </a:solidFill>
            </a:endParaRPr>
          </a:p>
        </p:txBody>
      </p:sp>
      <p:cxnSp>
        <p:nvCxnSpPr>
          <p:cNvPr id="19" name="Straight Arrow Connector 18"/>
          <p:cNvCxnSpPr>
            <a:stCxn id="11" idx="2"/>
            <a:endCxn id="12" idx="0"/>
          </p:cNvCxnSpPr>
          <p:nvPr/>
        </p:nvCxnSpPr>
        <p:spPr>
          <a:xfrm flipH="1">
            <a:off x="1137751" y="4719215"/>
            <a:ext cx="341527" cy="2350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2" idx="2"/>
            <a:endCxn id="13" idx="0"/>
          </p:cNvCxnSpPr>
          <p:nvPr/>
        </p:nvCxnSpPr>
        <p:spPr>
          <a:xfrm flipH="1">
            <a:off x="796224" y="5257870"/>
            <a:ext cx="341527" cy="22029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2" idx="2"/>
            <a:endCxn id="15" idx="0"/>
          </p:cNvCxnSpPr>
          <p:nvPr/>
        </p:nvCxnSpPr>
        <p:spPr>
          <a:xfrm>
            <a:off x="1137751" y="5257870"/>
            <a:ext cx="360007" cy="22029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1" idx="2"/>
            <a:endCxn id="14" idx="0"/>
          </p:cNvCxnSpPr>
          <p:nvPr/>
        </p:nvCxnSpPr>
        <p:spPr>
          <a:xfrm>
            <a:off x="1479278" y="4719215"/>
            <a:ext cx="360007" cy="22768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9" name="Group 38"/>
          <p:cNvGrpSpPr/>
          <p:nvPr/>
        </p:nvGrpSpPr>
        <p:grpSpPr>
          <a:xfrm>
            <a:off x="2219255" y="3884980"/>
            <a:ext cx="1821480" cy="2049165"/>
            <a:chOff x="2219255" y="3884980"/>
            <a:chExt cx="1821480" cy="2049165"/>
          </a:xfrm>
        </p:grpSpPr>
        <p:sp>
          <p:nvSpPr>
            <p:cNvPr id="29" name="Rectangle 28"/>
            <p:cNvSpPr/>
            <p:nvPr/>
          </p:nvSpPr>
          <p:spPr>
            <a:xfrm>
              <a:off x="2219255" y="3884980"/>
              <a:ext cx="1821480" cy="2049165"/>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en-US" sz="2400" dirty="0" smtClean="0"/>
                <a:t>T2 Memory</a:t>
              </a:r>
              <a:endParaRPr lang="en-US" sz="2400" dirty="0"/>
            </a:p>
          </p:txBody>
        </p:sp>
        <p:sp>
          <p:nvSpPr>
            <p:cNvPr id="30" name="Rounded Rectangle 29"/>
            <p:cNvSpPr/>
            <p:nvPr/>
          </p:nvSpPr>
          <p:spPr>
            <a:xfrm>
              <a:off x="2940257" y="4416245"/>
              <a:ext cx="341527" cy="303580"/>
            </a:xfrm>
            <a:prstGeom prst="round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31" name="Rounded Rectangle 30"/>
            <p:cNvSpPr/>
            <p:nvPr/>
          </p:nvSpPr>
          <p:spPr>
            <a:xfrm>
              <a:off x="2598730" y="4954900"/>
              <a:ext cx="341527" cy="3035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ounded Rectangle 32"/>
            <p:cNvSpPr/>
            <p:nvPr/>
          </p:nvSpPr>
          <p:spPr>
            <a:xfrm>
              <a:off x="3300264" y="4947510"/>
              <a:ext cx="341527" cy="3035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35" name="Straight Arrow Connector 34"/>
            <p:cNvCxnSpPr>
              <a:stCxn id="30" idx="2"/>
              <a:endCxn id="31" idx="0"/>
            </p:cNvCxnSpPr>
            <p:nvPr/>
          </p:nvCxnSpPr>
          <p:spPr>
            <a:xfrm flipH="1">
              <a:off x="2769494" y="4719825"/>
              <a:ext cx="341527" cy="2350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30" idx="2"/>
              <a:endCxn id="33" idx="0"/>
            </p:cNvCxnSpPr>
            <p:nvPr/>
          </p:nvCxnSpPr>
          <p:spPr>
            <a:xfrm>
              <a:off x="3111021" y="4719825"/>
              <a:ext cx="360007" cy="22768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05" name="Group 104"/>
          <p:cNvGrpSpPr/>
          <p:nvPr/>
        </p:nvGrpSpPr>
        <p:grpSpPr>
          <a:xfrm>
            <a:off x="4875580" y="3884980"/>
            <a:ext cx="1821480" cy="2049165"/>
            <a:chOff x="4572000" y="3884980"/>
            <a:chExt cx="1821480" cy="2049165"/>
          </a:xfrm>
        </p:grpSpPr>
        <p:sp>
          <p:nvSpPr>
            <p:cNvPr id="41" name="Rectangle 40"/>
            <p:cNvSpPr/>
            <p:nvPr/>
          </p:nvSpPr>
          <p:spPr>
            <a:xfrm>
              <a:off x="4572000" y="3884980"/>
              <a:ext cx="1821480" cy="2049165"/>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en-US" sz="2400" dirty="0" smtClean="0"/>
                <a:t>Core 1</a:t>
              </a:r>
              <a:endParaRPr lang="en-US" sz="2400" dirty="0"/>
            </a:p>
          </p:txBody>
        </p:sp>
        <p:sp>
          <p:nvSpPr>
            <p:cNvPr id="44" name="Rectangle 43"/>
            <p:cNvSpPr/>
            <p:nvPr/>
          </p:nvSpPr>
          <p:spPr>
            <a:xfrm>
              <a:off x="4647895" y="441624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5" name="Rectangle 44"/>
            <p:cNvSpPr/>
            <p:nvPr/>
          </p:nvSpPr>
          <p:spPr>
            <a:xfrm>
              <a:off x="5185558" y="441685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6" name="Rectangle 45"/>
            <p:cNvSpPr/>
            <p:nvPr/>
          </p:nvSpPr>
          <p:spPr>
            <a:xfrm>
              <a:off x="5773514" y="4417160"/>
              <a:ext cx="531265" cy="150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7894" y="456681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8" name="Rectangle 47"/>
            <p:cNvSpPr/>
            <p:nvPr/>
          </p:nvSpPr>
          <p:spPr>
            <a:xfrm>
              <a:off x="5185557" y="456742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9" name="Rectangle 48"/>
            <p:cNvSpPr/>
            <p:nvPr/>
          </p:nvSpPr>
          <p:spPr>
            <a:xfrm>
              <a:off x="5773513" y="4567730"/>
              <a:ext cx="531265" cy="15057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0" name="Rectangle 49"/>
            <p:cNvSpPr/>
            <p:nvPr/>
          </p:nvSpPr>
          <p:spPr>
            <a:xfrm>
              <a:off x="4647893" y="471952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Rectangle 50"/>
            <p:cNvSpPr/>
            <p:nvPr/>
          </p:nvSpPr>
          <p:spPr>
            <a:xfrm>
              <a:off x="5185556" y="472013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2" name="Rectangle 51"/>
            <p:cNvSpPr/>
            <p:nvPr/>
          </p:nvSpPr>
          <p:spPr>
            <a:xfrm>
              <a:off x="5773512" y="472043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3" name="Rectangle 52"/>
            <p:cNvSpPr/>
            <p:nvPr/>
          </p:nvSpPr>
          <p:spPr>
            <a:xfrm>
              <a:off x="4647897" y="487131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4" name="Rectangle 53"/>
            <p:cNvSpPr/>
            <p:nvPr/>
          </p:nvSpPr>
          <p:spPr>
            <a:xfrm>
              <a:off x="5185560" y="487192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5" name="Rectangle 54"/>
            <p:cNvSpPr/>
            <p:nvPr/>
          </p:nvSpPr>
          <p:spPr>
            <a:xfrm>
              <a:off x="5773516" y="4872225"/>
              <a:ext cx="531265" cy="150570"/>
            </a:xfrm>
            <a:prstGeom prst="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4647896" y="502188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7" name="Rectangle 56"/>
            <p:cNvSpPr/>
            <p:nvPr/>
          </p:nvSpPr>
          <p:spPr>
            <a:xfrm>
              <a:off x="5185559" y="502249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8" name="Rectangle 57"/>
            <p:cNvSpPr/>
            <p:nvPr/>
          </p:nvSpPr>
          <p:spPr>
            <a:xfrm>
              <a:off x="5773515" y="502279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9" name="Rectangle 58"/>
            <p:cNvSpPr/>
            <p:nvPr/>
          </p:nvSpPr>
          <p:spPr>
            <a:xfrm>
              <a:off x="4647895" y="517458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0" name="Rectangle 59"/>
            <p:cNvSpPr/>
            <p:nvPr/>
          </p:nvSpPr>
          <p:spPr>
            <a:xfrm>
              <a:off x="5185558" y="517519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1" name="Rectangle 60"/>
            <p:cNvSpPr/>
            <p:nvPr/>
          </p:nvSpPr>
          <p:spPr>
            <a:xfrm>
              <a:off x="5773514" y="517550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1" name="Rectangle 70"/>
            <p:cNvSpPr/>
            <p:nvPr/>
          </p:nvSpPr>
          <p:spPr>
            <a:xfrm>
              <a:off x="4647894" y="532607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2" name="Rectangle 71"/>
            <p:cNvSpPr/>
            <p:nvPr/>
          </p:nvSpPr>
          <p:spPr>
            <a:xfrm>
              <a:off x="5185557" y="532668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3" name="Rectangle 72"/>
            <p:cNvSpPr/>
            <p:nvPr/>
          </p:nvSpPr>
          <p:spPr>
            <a:xfrm>
              <a:off x="5773513" y="532698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4" name="Rectangle 73"/>
            <p:cNvSpPr/>
            <p:nvPr/>
          </p:nvSpPr>
          <p:spPr>
            <a:xfrm>
              <a:off x="4647893" y="547664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5" name="Rectangle 74"/>
            <p:cNvSpPr/>
            <p:nvPr/>
          </p:nvSpPr>
          <p:spPr>
            <a:xfrm>
              <a:off x="5185556" y="547725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6" name="Rectangle 75"/>
            <p:cNvSpPr/>
            <p:nvPr/>
          </p:nvSpPr>
          <p:spPr>
            <a:xfrm>
              <a:off x="5773512" y="547755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106" name="Group 105"/>
          <p:cNvGrpSpPr/>
          <p:nvPr/>
        </p:nvGrpSpPr>
        <p:grpSpPr>
          <a:xfrm>
            <a:off x="6697060" y="3884980"/>
            <a:ext cx="1821480" cy="2049165"/>
            <a:chOff x="7000640" y="3884980"/>
            <a:chExt cx="1821480" cy="2049165"/>
          </a:xfrm>
        </p:grpSpPr>
        <p:sp>
          <p:nvSpPr>
            <p:cNvPr id="42" name="Rectangle 41"/>
            <p:cNvSpPr/>
            <p:nvPr/>
          </p:nvSpPr>
          <p:spPr>
            <a:xfrm>
              <a:off x="7000640" y="3884980"/>
              <a:ext cx="1821480" cy="2049165"/>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en-US" sz="2400" dirty="0" smtClean="0"/>
                <a:t>Core 2</a:t>
              </a:r>
              <a:endParaRPr lang="en-US" sz="2400" dirty="0"/>
            </a:p>
          </p:txBody>
        </p:sp>
        <p:sp>
          <p:nvSpPr>
            <p:cNvPr id="81" name="Rectangle 80"/>
            <p:cNvSpPr/>
            <p:nvPr/>
          </p:nvSpPr>
          <p:spPr>
            <a:xfrm>
              <a:off x="7076535" y="441624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2" name="Rectangle 81"/>
            <p:cNvSpPr/>
            <p:nvPr/>
          </p:nvSpPr>
          <p:spPr>
            <a:xfrm>
              <a:off x="7614198" y="441685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3" name="Rectangle 82"/>
            <p:cNvSpPr/>
            <p:nvPr/>
          </p:nvSpPr>
          <p:spPr>
            <a:xfrm>
              <a:off x="8202154" y="4417160"/>
              <a:ext cx="531265" cy="150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7076534" y="456681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5" name="Rectangle 84"/>
            <p:cNvSpPr/>
            <p:nvPr/>
          </p:nvSpPr>
          <p:spPr>
            <a:xfrm>
              <a:off x="7614197" y="456742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6" name="Rectangle 85"/>
            <p:cNvSpPr/>
            <p:nvPr/>
          </p:nvSpPr>
          <p:spPr>
            <a:xfrm>
              <a:off x="8202153" y="4567730"/>
              <a:ext cx="531265" cy="150570"/>
            </a:xfrm>
            <a:prstGeom prst="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7076533" y="471952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8" name="Rectangle 87"/>
            <p:cNvSpPr/>
            <p:nvPr/>
          </p:nvSpPr>
          <p:spPr>
            <a:xfrm>
              <a:off x="7614196" y="472013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9" name="Rectangle 88"/>
            <p:cNvSpPr/>
            <p:nvPr/>
          </p:nvSpPr>
          <p:spPr>
            <a:xfrm>
              <a:off x="8202152" y="472043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0" name="Rectangle 89"/>
            <p:cNvSpPr/>
            <p:nvPr/>
          </p:nvSpPr>
          <p:spPr>
            <a:xfrm>
              <a:off x="7076537" y="487131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1" name="Rectangle 90"/>
            <p:cNvSpPr/>
            <p:nvPr/>
          </p:nvSpPr>
          <p:spPr>
            <a:xfrm>
              <a:off x="7614200" y="487192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2" name="Rectangle 91"/>
            <p:cNvSpPr/>
            <p:nvPr/>
          </p:nvSpPr>
          <p:spPr>
            <a:xfrm>
              <a:off x="8202156" y="487222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3" name="Rectangle 92"/>
            <p:cNvSpPr/>
            <p:nvPr/>
          </p:nvSpPr>
          <p:spPr>
            <a:xfrm>
              <a:off x="7076536" y="502188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4" name="Rectangle 93"/>
            <p:cNvSpPr/>
            <p:nvPr/>
          </p:nvSpPr>
          <p:spPr>
            <a:xfrm>
              <a:off x="7614199" y="502249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5" name="Rectangle 94"/>
            <p:cNvSpPr/>
            <p:nvPr/>
          </p:nvSpPr>
          <p:spPr>
            <a:xfrm>
              <a:off x="8202155" y="502279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6" name="Rectangle 95"/>
            <p:cNvSpPr/>
            <p:nvPr/>
          </p:nvSpPr>
          <p:spPr>
            <a:xfrm>
              <a:off x="7076535" y="517458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7" name="Rectangle 96"/>
            <p:cNvSpPr/>
            <p:nvPr/>
          </p:nvSpPr>
          <p:spPr>
            <a:xfrm>
              <a:off x="7614198" y="517519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8" name="Rectangle 97"/>
            <p:cNvSpPr/>
            <p:nvPr/>
          </p:nvSpPr>
          <p:spPr>
            <a:xfrm>
              <a:off x="8202154" y="517550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9" name="Rectangle 98"/>
            <p:cNvSpPr/>
            <p:nvPr/>
          </p:nvSpPr>
          <p:spPr>
            <a:xfrm>
              <a:off x="7076534" y="532607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0" name="Rectangle 99"/>
            <p:cNvSpPr/>
            <p:nvPr/>
          </p:nvSpPr>
          <p:spPr>
            <a:xfrm>
              <a:off x="7614197" y="532668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1" name="Rectangle 100"/>
            <p:cNvSpPr/>
            <p:nvPr/>
          </p:nvSpPr>
          <p:spPr>
            <a:xfrm>
              <a:off x="8202153" y="532698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2" name="Rectangle 101"/>
            <p:cNvSpPr/>
            <p:nvPr/>
          </p:nvSpPr>
          <p:spPr>
            <a:xfrm>
              <a:off x="7076533" y="547664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3" name="Rectangle 102"/>
            <p:cNvSpPr/>
            <p:nvPr/>
          </p:nvSpPr>
          <p:spPr>
            <a:xfrm>
              <a:off x="7614196" y="5477250"/>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4" name="Rectangle 103"/>
            <p:cNvSpPr/>
            <p:nvPr/>
          </p:nvSpPr>
          <p:spPr>
            <a:xfrm>
              <a:off x="8202152" y="5477555"/>
              <a:ext cx="531265" cy="150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109" name="Group 108"/>
          <p:cNvGrpSpPr/>
          <p:nvPr/>
        </p:nvGrpSpPr>
        <p:grpSpPr>
          <a:xfrm>
            <a:off x="7408458" y="2821840"/>
            <a:ext cx="1511500" cy="1138425"/>
            <a:chOff x="7408458" y="2821840"/>
            <a:chExt cx="1511500" cy="1138425"/>
          </a:xfrm>
        </p:grpSpPr>
        <p:sp>
          <p:nvSpPr>
            <p:cNvPr id="107" name="Down Arrow 106"/>
            <p:cNvSpPr/>
            <p:nvPr/>
          </p:nvSpPr>
          <p:spPr>
            <a:xfrm>
              <a:off x="8025227" y="3580485"/>
              <a:ext cx="265628" cy="3797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7408458" y="2821840"/>
              <a:ext cx="1511500" cy="830997"/>
            </a:xfrm>
            <a:prstGeom prst="rect">
              <a:avLst/>
            </a:prstGeom>
            <a:noFill/>
          </p:spPr>
          <p:txBody>
            <a:bodyPr wrap="square" rtlCol="0">
              <a:spAutoFit/>
            </a:bodyPr>
            <a:lstStyle/>
            <a:p>
              <a:pPr algn="ctr"/>
              <a:r>
                <a:rPr lang="en-US" sz="2400" dirty="0" smtClean="0"/>
                <a:t>WP Changes</a:t>
              </a:r>
            </a:p>
          </p:txBody>
        </p:sp>
      </p:grpSp>
      <p:sp>
        <p:nvSpPr>
          <p:cNvPr id="110" name="Rectangle 109"/>
          <p:cNvSpPr/>
          <p:nvPr/>
        </p:nvSpPr>
        <p:spPr>
          <a:xfrm>
            <a:off x="7898573" y="4729045"/>
            <a:ext cx="531265" cy="15057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1" name="Rectangle 110"/>
          <p:cNvSpPr/>
          <p:nvPr/>
        </p:nvSpPr>
        <p:spPr>
          <a:xfrm>
            <a:off x="7898576" y="5031405"/>
            <a:ext cx="531265" cy="150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417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4.44444E-6 -2.59259E-6 L -0.05799 0.55324 " pathEditMode="relative" rAng="0" ptsTypes="AA">
                                      <p:cBhvr>
                                        <p:cTn id="10" dur="1000" fill="hold"/>
                                        <p:tgtEl>
                                          <p:spTgt spid="5"/>
                                        </p:tgtEl>
                                        <p:attrNameLst>
                                          <p:attrName>ppt_x</p:attrName>
                                          <p:attrName>ppt_y</p:attrName>
                                        </p:attrNameLst>
                                      </p:cBhvr>
                                      <p:rCtr x="-2899" y="27662"/>
                                    </p:animMotion>
                                  </p:childTnLst>
                                </p:cTn>
                              </p:par>
                              <p:par>
                                <p:cTn id="11" presetID="42" presetClass="path" presetSubtype="0" accel="50000" decel="50000" fill="hold" grpId="0" nodeType="withEffect">
                                  <p:stCondLst>
                                    <p:cond delay="0"/>
                                  </p:stCondLst>
                                  <p:childTnLst>
                                    <p:animMotion origin="layout" path="M -1.11111E-6 -2.59259E-6 L -0.21163 0.48704 " pathEditMode="relative" rAng="0" ptsTypes="AA">
                                      <p:cBhvr>
                                        <p:cTn id="12" dur="1000" fill="hold"/>
                                        <p:tgtEl>
                                          <p:spTgt spid="6"/>
                                        </p:tgtEl>
                                        <p:attrNameLst>
                                          <p:attrName>ppt_x</p:attrName>
                                          <p:attrName>ppt_y</p:attrName>
                                        </p:attrNameLst>
                                      </p:cBhvr>
                                      <p:rCtr x="-10590" y="24352"/>
                                    </p:animMotion>
                                  </p:childTnLst>
                                </p:cTn>
                              </p:par>
                              <p:par>
                                <p:cTn id="13" presetID="42" presetClass="path" presetSubtype="0" accel="50000" decel="50000" fill="hold" grpId="0" nodeType="withEffect">
                                  <p:stCondLst>
                                    <p:cond delay="0"/>
                                  </p:stCondLst>
                                  <p:childTnLst>
                                    <p:animMotion origin="layout" path="M -3.61111E-6 -2.59259E-6 L -0.29461 0.56435 " pathEditMode="relative" rAng="0" ptsTypes="AA">
                                      <p:cBhvr>
                                        <p:cTn id="14" dur="1000" fill="hold"/>
                                        <p:tgtEl>
                                          <p:spTgt spid="7"/>
                                        </p:tgtEl>
                                        <p:attrNameLst>
                                          <p:attrName>ppt_x</p:attrName>
                                          <p:attrName>ppt_y</p:attrName>
                                        </p:attrNameLst>
                                      </p:cBhvr>
                                      <p:rCtr x="-14740" y="28218"/>
                                    </p:animMotion>
                                  </p:childTnLst>
                                </p:cTn>
                              </p:par>
                              <p:par>
                                <p:cTn id="15" presetID="42" presetClass="path" presetSubtype="0" accel="50000" decel="50000" fill="hold" grpId="0" nodeType="withEffect">
                                  <p:stCondLst>
                                    <p:cond delay="0"/>
                                  </p:stCondLst>
                                  <p:childTnLst>
                                    <p:animMotion origin="layout" path="M 3.88889E-6 -2.59259E-6 L -0.39827 0.40949 " pathEditMode="relative" rAng="0" ptsTypes="AA">
                                      <p:cBhvr>
                                        <p:cTn id="16" dur="1000" fill="hold"/>
                                        <p:tgtEl>
                                          <p:spTgt spid="8"/>
                                        </p:tgtEl>
                                        <p:attrNameLst>
                                          <p:attrName>ppt_x</p:attrName>
                                          <p:attrName>ppt_y</p:attrName>
                                        </p:attrNameLst>
                                      </p:cBhvr>
                                      <p:rCtr x="-19913" y="20463"/>
                                    </p:animMotion>
                                  </p:childTnLst>
                                </p:cTn>
                              </p:par>
                              <p:par>
                                <p:cTn id="17" presetID="42" presetClass="path" presetSubtype="0" accel="50000" decel="50000" fill="hold" grpId="0" nodeType="withEffect">
                                  <p:stCondLst>
                                    <p:cond delay="0"/>
                                  </p:stCondLst>
                                  <p:childTnLst>
                                    <p:animMotion origin="layout" path="M -1.66667E-6 -2.59259E-6 L -0.54357 0.47593 " pathEditMode="relative" rAng="0" ptsTypes="AA">
                                      <p:cBhvr>
                                        <p:cTn id="18" dur="1000" fill="hold"/>
                                        <p:tgtEl>
                                          <p:spTgt spid="9"/>
                                        </p:tgtEl>
                                        <p:attrNameLst>
                                          <p:attrName>ppt_x</p:attrName>
                                          <p:attrName>ppt_y</p:attrName>
                                        </p:attrNameLst>
                                      </p:cBhvr>
                                      <p:rCtr x="-27187" y="23796"/>
                                    </p:animMotion>
                                  </p:childTnLst>
                                </p:cTn>
                              </p:par>
                              <p:par>
                                <p:cTn id="19" presetID="10" presetClass="exit" presetSubtype="0" fill="hold" grpId="1" nodeType="withEffect">
                                  <p:stCondLst>
                                    <p:cond delay="500"/>
                                  </p:stCondLst>
                                  <p:childTnLst>
                                    <p:animEffect transition="out" filter="fade">
                                      <p:cBhvr>
                                        <p:cTn id="20" dur="500"/>
                                        <p:tgtEl>
                                          <p:spTgt spid="5"/>
                                        </p:tgtEl>
                                      </p:cBhvr>
                                    </p:animEffect>
                                    <p:set>
                                      <p:cBhvr>
                                        <p:cTn id="21" dur="1" fill="hold">
                                          <p:stCondLst>
                                            <p:cond delay="499"/>
                                          </p:stCondLst>
                                        </p:cTn>
                                        <p:tgtEl>
                                          <p:spTgt spid="5"/>
                                        </p:tgtEl>
                                        <p:attrNameLst>
                                          <p:attrName>style.visibility</p:attrName>
                                        </p:attrNameLst>
                                      </p:cBhvr>
                                      <p:to>
                                        <p:strVal val="hidden"/>
                                      </p:to>
                                    </p:set>
                                  </p:childTnLst>
                                </p:cTn>
                              </p:par>
                              <p:par>
                                <p:cTn id="22" presetID="10" presetClass="exit" presetSubtype="0" fill="hold" grpId="1" nodeType="withEffect">
                                  <p:stCondLst>
                                    <p:cond delay="500"/>
                                  </p:stCondLst>
                                  <p:childTnLst>
                                    <p:animEffect transition="out" filter="fade">
                                      <p:cBhvr>
                                        <p:cTn id="23" dur="500"/>
                                        <p:tgtEl>
                                          <p:spTgt spid="6"/>
                                        </p:tgtEl>
                                      </p:cBhvr>
                                    </p:animEffect>
                                    <p:set>
                                      <p:cBhvr>
                                        <p:cTn id="24" dur="1" fill="hold">
                                          <p:stCondLst>
                                            <p:cond delay="499"/>
                                          </p:stCondLst>
                                        </p:cTn>
                                        <p:tgtEl>
                                          <p:spTgt spid="6"/>
                                        </p:tgtEl>
                                        <p:attrNameLst>
                                          <p:attrName>style.visibility</p:attrName>
                                        </p:attrNameLst>
                                      </p:cBhvr>
                                      <p:to>
                                        <p:strVal val="hidden"/>
                                      </p:to>
                                    </p:set>
                                  </p:childTnLst>
                                </p:cTn>
                              </p:par>
                              <p:par>
                                <p:cTn id="25" presetID="10" presetClass="exit" presetSubtype="0" fill="hold" grpId="1" nodeType="withEffect">
                                  <p:stCondLst>
                                    <p:cond delay="500"/>
                                  </p:stCondLst>
                                  <p:childTnLst>
                                    <p:animEffect transition="out" filter="fade">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par>
                                <p:cTn id="28" presetID="10" presetClass="exit" presetSubtype="0" fill="hold" grpId="1" nodeType="withEffect">
                                  <p:stCondLst>
                                    <p:cond delay="500"/>
                                  </p:stCondLst>
                                  <p:childTnLst>
                                    <p:animEffect transition="out" filter="fade">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par>
                                <p:cTn id="31" presetID="10" presetClass="exit" presetSubtype="0" fill="hold" grpId="1" nodeType="withEffect">
                                  <p:stCondLst>
                                    <p:cond delay="500"/>
                                  </p:stCondLst>
                                  <p:childTnLst>
                                    <p:animEffect transition="out" filter="fade">
                                      <p:cBhvr>
                                        <p:cTn id="32" dur="500"/>
                                        <p:tgtEl>
                                          <p:spTgt spid="9"/>
                                        </p:tgtEl>
                                      </p:cBhvr>
                                    </p:animEffect>
                                    <p:set>
                                      <p:cBhvr>
                                        <p:cTn id="33" dur="1" fill="hold">
                                          <p:stCondLst>
                                            <p:cond delay="499"/>
                                          </p:stCondLst>
                                        </p:cTn>
                                        <p:tgtEl>
                                          <p:spTgt spid="9"/>
                                        </p:tgtEl>
                                        <p:attrNameLst>
                                          <p:attrName>style.visibility</p:attrName>
                                        </p:attrNameLst>
                                      </p:cBhvr>
                                      <p:to>
                                        <p:strVal val="hidden"/>
                                      </p:to>
                                    </p:set>
                                  </p:childTnLst>
                                </p:cTn>
                              </p:par>
                              <p:par>
                                <p:cTn id="34" presetID="10" presetClass="entr" presetSubtype="0" fill="hold" grpId="0" nodeType="withEffect">
                                  <p:stCondLst>
                                    <p:cond delay="50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500"/>
                                        <p:tgtEl>
                                          <p:spTgt spid="11"/>
                                        </p:tgtEl>
                                      </p:cBhvr>
                                    </p:animEffect>
                                  </p:childTnLst>
                                </p:cTn>
                              </p:par>
                              <p:par>
                                <p:cTn id="37" presetID="10" presetClass="entr" presetSubtype="0" fill="hold" grpId="0" nodeType="withEffect">
                                  <p:stCondLst>
                                    <p:cond delay="50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par>
                                <p:cTn id="40" presetID="10" presetClass="entr" presetSubtype="0" fill="hold" grpId="0" nodeType="withEffect">
                                  <p:stCondLst>
                                    <p:cond delay="50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par>
                                <p:cTn id="43" presetID="10" presetClass="entr" presetSubtype="0" fill="hold" grpId="0" nodeType="withEffect">
                                  <p:stCondLst>
                                    <p:cond delay="50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500"/>
                                        <p:tgtEl>
                                          <p:spTgt spid="14"/>
                                        </p:tgtEl>
                                      </p:cBhvr>
                                    </p:animEffect>
                                  </p:childTnLst>
                                </p:cTn>
                              </p:par>
                              <p:par>
                                <p:cTn id="46" presetID="10" presetClass="entr" presetSubtype="0" fill="hold" grpId="0" nodeType="withEffect">
                                  <p:stCondLst>
                                    <p:cond delay="50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500"/>
                                        <p:tgtEl>
                                          <p:spTgt spid="15"/>
                                        </p:tgtEl>
                                      </p:cBhvr>
                                    </p:animEffect>
                                  </p:childTnLst>
                                </p:cTn>
                              </p:par>
                              <p:par>
                                <p:cTn id="49" presetID="10" presetClass="entr" presetSubtype="0" fill="hold" nodeType="withEffect">
                                  <p:stCondLst>
                                    <p:cond delay="50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par>
                                <p:cTn id="52" presetID="10" presetClass="entr" presetSubtype="0" fill="hold" nodeType="withEffect">
                                  <p:stCondLst>
                                    <p:cond delay="50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500"/>
                                        <p:tgtEl>
                                          <p:spTgt spid="21"/>
                                        </p:tgtEl>
                                      </p:cBhvr>
                                    </p:animEffect>
                                  </p:childTnLst>
                                </p:cTn>
                              </p:par>
                              <p:par>
                                <p:cTn id="55" presetID="10" presetClass="entr" presetSubtype="0" fill="hold" nodeType="withEffect">
                                  <p:stCondLst>
                                    <p:cond delay="50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500"/>
                                        <p:tgtEl>
                                          <p:spTgt spid="23"/>
                                        </p:tgtEl>
                                      </p:cBhvr>
                                    </p:animEffect>
                                  </p:childTnLst>
                                </p:cTn>
                              </p:par>
                              <p:par>
                                <p:cTn id="58" presetID="10" presetClass="entr" presetSubtype="0" fill="hold" nodeType="withEffect">
                                  <p:stCondLst>
                                    <p:cond delay="500"/>
                                  </p:stCondLst>
                                  <p:childTnLst>
                                    <p:set>
                                      <p:cBhvr>
                                        <p:cTn id="59" dur="1" fill="hold">
                                          <p:stCondLst>
                                            <p:cond delay="0"/>
                                          </p:stCondLst>
                                        </p:cTn>
                                        <p:tgtEl>
                                          <p:spTgt spid="25"/>
                                        </p:tgtEl>
                                        <p:attrNameLst>
                                          <p:attrName>style.visibility</p:attrName>
                                        </p:attrNameLst>
                                      </p:cBhvr>
                                      <p:to>
                                        <p:strVal val="visible"/>
                                      </p:to>
                                    </p:set>
                                    <p:animEffect transition="in" filter="fade">
                                      <p:cBhvr>
                                        <p:cTn id="60" dur="500"/>
                                        <p:tgtEl>
                                          <p:spTgt spid="25"/>
                                        </p:tgtEl>
                                      </p:cBhvr>
                                    </p:animEffec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0">
                                            <p:txEl>
                                              <p:pRg st="1" end="1"/>
                                            </p:txEl>
                                          </p:spTgt>
                                        </p:tgtEl>
                                        <p:attrNameLst>
                                          <p:attrName>style.visibility</p:attrName>
                                        </p:attrNameLst>
                                      </p:cBhvr>
                                      <p:to>
                                        <p:strVal val="visible"/>
                                      </p:to>
                                    </p:set>
                                  </p:childTnLst>
                                </p:cTn>
                              </p:par>
                              <p:par>
                                <p:cTn id="65" presetID="1" presetClass="exit" presetSubtype="0" fill="hold" grpId="1" nodeType="withEffect">
                                  <p:stCondLst>
                                    <p:cond delay="0"/>
                                  </p:stCondLst>
                                  <p:childTnLst>
                                    <p:set>
                                      <p:cBhvr>
                                        <p:cTn id="66" dur="1" fill="hold">
                                          <p:stCondLst>
                                            <p:cond delay="0"/>
                                          </p:stCondLst>
                                        </p:cTn>
                                        <p:tgtEl>
                                          <p:spTgt spid="26"/>
                                        </p:tgtEl>
                                        <p:attrNameLst>
                                          <p:attrName>style.visibility</p:attrName>
                                        </p:attrNameLst>
                                      </p:cBhvr>
                                      <p:to>
                                        <p:strVal val="hidden"/>
                                      </p:to>
                                    </p:set>
                                  </p:childTnLst>
                                </p:cTn>
                              </p:par>
                              <p:par>
                                <p:cTn id="67" presetID="1" presetClass="entr" presetSubtype="0" fill="hold" grpId="0" nodeType="withEffect">
                                  <p:stCondLst>
                                    <p:cond delay="0"/>
                                  </p:stCondLst>
                                  <p:childTnLst>
                                    <p:set>
                                      <p:cBhvr>
                                        <p:cTn id="68" dur="1" fill="hold">
                                          <p:stCondLst>
                                            <p:cond delay="0"/>
                                          </p:stCondLst>
                                        </p:cTn>
                                        <p:tgtEl>
                                          <p:spTgt spid="40"/>
                                        </p:tgtEl>
                                        <p:attrNameLst>
                                          <p:attrName>style.visibility</p:attrName>
                                        </p:attrNameLst>
                                      </p:cBhvr>
                                      <p:to>
                                        <p:strVal val="visible"/>
                                      </p:to>
                                    </p:set>
                                  </p:childTnLst>
                                </p:cTn>
                              </p:par>
                              <p:par>
                                <p:cTn id="69" presetID="10" presetClass="entr" presetSubtype="0" fill="hold" nodeType="with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fade">
                                      <p:cBhvr>
                                        <p:cTn id="71" dur="500"/>
                                        <p:tgtEl>
                                          <p:spTgt spid="39"/>
                                        </p:tgtEl>
                                      </p:cBhvr>
                                    </p:animEffect>
                                  </p:childTnLst>
                                </p:cTn>
                              </p:par>
                              <p:par>
                                <p:cTn id="72" presetID="42" presetClass="path" presetSubtype="0" accel="50000" decel="50000" fill="hold" nodeType="withEffect">
                                  <p:stCondLst>
                                    <p:cond delay="0"/>
                                  </p:stCondLst>
                                  <p:childTnLst>
                                    <p:animMotion origin="layout" path="M 2.5E-6 -7.40741E-7 L -0.1908 0.00556 " pathEditMode="relative" rAng="0" ptsTypes="AA">
                                      <p:cBhvr>
                                        <p:cTn id="73" dur="1000" spd="-100000" fill="hold"/>
                                        <p:tgtEl>
                                          <p:spTgt spid="39"/>
                                        </p:tgtEl>
                                        <p:attrNameLst>
                                          <p:attrName>ppt_x</p:attrName>
                                          <p:attrName>ppt_y</p:attrName>
                                        </p:attrNameLst>
                                      </p:cBhvr>
                                      <p:rCtr x="-9549" y="278"/>
                                    </p:animMotion>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105"/>
                                        </p:tgtEl>
                                        <p:attrNameLst>
                                          <p:attrName>style.visibility</p:attrName>
                                        </p:attrNameLst>
                                      </p:cBhvr>
                                      <p:to>
                                        <p:strVal val="visible"/>
                                      </p:to>
                                    </p:set>
                                  </p:childTnLst>
                                </p:cTn>
                              </p:par>
                              <p:par>
                                <p:cTn id="78" presetID="1" presetClass="entr" presetSubtype="0" fill="hold" nodeType="withEffect">
                                  <p:stCondLst>
                                    <p:cond delay="0"/>
                                  </p:stCondLst>
                                  <p:childTnLst>
                                    <p:set>
                                      <p:cBhvr>
                                        <p:cTn id="79" dur="1" fill="hold">
                                          <p:stCondLst>
                                            <p:cond delay="0"/>
                                          </p:stCondLst>
                                        </p:cTn>
                                        <p:tgtEl>
                                          <p:spTgt spid="106"/>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nodeType="clickEffect">
                                  <p:stCondLst>
                                    <p:cond delay="0"/>
                                  </p:stCondLst>
                                  <p:childTnLst>
                                    <p:set>
                                      <p:cBhvr>
                                        <p:cTn id="87"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109"/>
                                        </p:tgtEl>
                                        <p:attrNameLst>
                                          <p:attrName>style.visibility</p:attrName>
                                        </p:attrNameLst>
                                      </p:cBhvr>
                                      <p:to>
                                        <p:strVal val="visible"/>
                                      </p:to>
                                    </p:set>
                                  </p:childTnLst>
                                </p:cTn>
                              </p:par>
                            </p:childTnLst>
                          </p:cTn>
                        </p:par>
                        <p:par>
                          <p:cTn id="92" fill="hold">
                            <p:stCondLst>
                              <p:cond delay="0"/>
                            </p:stCondLst>
                            <p:childTnLst>
                              <p:par>
                                <p:cTn id="93" presetID="1" presetClass="entr" presetSubtype="0" fill="hold" grpId="0" nodeType="afterEffect">
                                  <p:stCondLst>
                                    <p:cond delay="500"/>
                                  </p:stCondLst>
                                  <p:childTnLst>
                                    <p:set>
                                      <p:cBhvr>
                                        <p:cTn id="94" dur="1" fill="hold">
                                          <p:stCondLst>
                                            <p:cond delay="0"/>
                                          </p:stCondLst>
                                        </p:cTn>
                                        <p:tgtEl>
                                          <p:spTgt spid="110"/>
                                        </p:tgtEl>
                                        <p:attrNameLst>
                                          <p:attrName>style.visibility</p:attrName>
                                        </p:attrNameLst>
                                      </p:cBhvr>
                                      <p:to>
                                        <p:strVal val="visible"/>
                                      </p:to>
                                    </p:set>
                                  </p:childTnLst>
                                </p:cTn>
                              </p:par>
                            </p:childTnLst>
                          </p:cTn>
                        </p:par>
                        <p:par>
                          <p:cTn id="95" fill="hold">
                            <p:stCondLst>
                              <p:cond delay="500"/>
                            </p:stCondLst>
                            <p:childTnLst>
                              <p:par>
                                <p:cTn id="96" presetID="1" presetClass="entr" presetSubtype="0" fill="hold" grpId="0" nodeType="afterEffect">
                                  <p:stCondLst>
                                    <p:cond delay="500"/>
                                  </p:stCondLst>
                                  <p:childTnLst>
                                    <p:set>
                                      <p:cBhvr>
                                        <p:cTn id="97" dur="1" fill="hold">
                                          <p:stCondLst>
                                            <p:cond delay="0"/>
                                          </p:stCondLst>
                                        </p:cTn>
                                        <p:tgtEl>
                                          <p:spTgt spid="111"/>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109"/>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nodeType="clickEffect">
                                  <p:stCondLst>
                                    <p:cond delay="0"/>
                                  </p:stCondLst>
                                  <p:childTnLst>
                                    <p:set>
                                      <p:cBhvr>
                                        <p:cTn id="105"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6" grpId="1" animBg="1"/>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40" grpId="0" animBg="1"/>
      <p:bldP spid="11" grpId="0" animBg="1"/>
      <p:bldP spid="12" grpId="0" animBg="1"/>
      <p:bldP spid="13" grpId="0" animBg="1"/>
      <p:bldP spid="14" grpId="0" animBg="1"/>
      <p:bldP spid="15" grpId="0" animBg="1"/>
      <p:bldP spid="110" grpId="0" animBg="1"/>
      <p:bldP spid="1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Evaluation Setup</a:t>
            </a:r>
            <a:endParaRPr lang="en-US" dirty="0"/>
          </a:p>
        </p:txBody>
      </p:sp>
      <p:sp>
        <p:nvSpPr>
          <p:cNvPr id="3" name="Content Placeholder 2"/>
          <p:cNvSpPr>
            <a:spLocks noGrp="1"/>
          </p:cNvSpPr>
          <p:nvPr>
            <p:ph idx="1"/>
          </p:nvPr>
        </p:nvSpPr>
        <p:spPr/>
        <p:txBody>
          <a:bodyPr/>
          <a:lstStyle/>
          <a:p>
            <a:r>
              <a:rPr lang="en-US" dirty="0" smtClean="0"/>
              <a:t>Pin-based Simulation</a:t>
            </a:r>
          </a:p>
          <a:p>
            <a:pPr lvl="1"/>
            <a:r>
              <a:rPr lang="en-US" dirty="0" smtClean="0"/>
              <a:t>Every memory access through HW simulator</a:t>
            </a:r>
          </a:p>
          <a:p>
            <a:pPr lvl="1"/>
            <a:r>
              <a:rPr lang="en-US" dirty="0" smtClean="0"/>
              <a:t>Count pipeline-exposed events</a:t>
            </a:r>
          </a:p>
          <a:p>
            <a:pPr lvl="1"/>
            <a:r>
              <a:rPr lang="en-US" dirty="0" smtClean="0"/>
              <a:t>Record all other events</a:t>
            </a:r>
            <a:endParaRPr lang="en-US" dirty="0"/>
          </a:p>
          <a:p>
            <a:r>
              <a:rPr lang="en-US" dirty="0" smtClean="0"/>
              <a:t>Trace-based timing simulator</a:t>
            </a:r>
          </a:p>
          <a:p>
            <a:pPr lvl="3"/>
            <a:endParaRPr lang="en-US" dirty="0"/>
          </a:p>
          <a:p>
            <a:r>
              <a:rPr lang="en-US" dirty="0" smtClean="0"/>
              <a:t>Taint analysis on SPEC INT2000</a:t>
            </a:r>
          </a:p>
          <a:p>
            <a:r>
              <a:rPr lang="en-US" dirty="0" smtClean="0"/>
              <a:t>Race Detection on Phoenix and PARSEC</a:t>
            </a:r>
          </a:p>
          <a:p>
            <a:pPr lvl="3"/>
            <a:endParaRPr lang="en-US" dirty="0" smtClean="0"/>
          </a:p>
          <a:p>
            <a:r>
              <a:rPr lang="en-US" u="sng" dirty="0" smtClean="0"/>
              <a:t>Comparing only shadow value checks</a:t>
            </a:r>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14</a:t>
            </a:fld>
            <a:endParaRPr lang="en-US" altLang="en-US" dirty="0"/>
          </a:p>
        </p:txBody>
      </p:sp>
    </p:spTree>
    <p:extLst>
      <p:ext uri="{BB962C8B-B14F-4D97-AF65-F5344CB8AC3E}">
        <p14:creationId xmlns:p14="http://schemas.microsoft.com/office/powerpoint/2010/main" val="718733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Watchpoint-Based Taint Analysis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15</a:t>
            </a:fld>
            <a:endParaRPr lang="en-US" altLang="en-US" dirty="0"/>
          </a:p>
        </p:txBody>
      </p:sp>
      <p:graphicFrame>
        <p:nvGraphicFramePr>
          <p:cNvPr id="6" name="Chart 5"/>
          <p:cNvGraphicFramePr>
            <a:graphicFrameLocks/>
          </p:cNvGraphicFramePr>
          <p:nvPr>
            <p:extLst>
              <p:ext uri="{D42A27DB-BD31-4B8C-83A1-F6EECF244321}">
                <p14:modId xmlns:p14="http://schemas.microsoft.com/office/powerpoint/2010/main" val="2568301002"/>
              </p:ext>
            </p:extLst>
          </p:nvPr>
        </p:nvGraphicFramePr>
        <p:xfrm>
          <a:off x="0" y="1741010"/>
          <a:ext cx="91440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1"/>
          <p:cNvSpPr txBox="1"/>
          <p:nvPr/>
        </p:nvSpPr>
        <p:spPr>
          <a:xfrm>
            <a:off x="7456010" y="1453415"/>
            <a:ext cx="571500" cy="523859"/>
          </a:xfrm>
          <a:prstGeom prst="rect">
            <a:avLst/>
          </a:prstGeom>
        </p:spPr>
        <p:txBody>
          <a:bodyPr wrap="squar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t>19x</a:t>
            </a:r>
          </a:p>
        </p:txBody>
      </p:sp>
      <p:sp>
        <p:nvSpPr>
          <p:cNvPr id="7" name="TextBox 1"/>
          <p:cNvSpPr txBox="1"/>
          <p:nvPr/>
        </p:nvSpPr>
        <p:spPr>
          <a:xfrm>
            <a:off x="625460" y="1453415"/>
            <a:ext cx="571500" cy="523859"/>
          </a:xfrm>
          <a:prstGeom prst="rect">
            <a:avLst/>
          </a:prstGeom>
        </p:spPr>
        <p:txBody>
          <a:bodyPr wrap="squar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t>10x</a:t>
            </a:r>
            <a:endParaRPr lang="en-US" sz="1800" b="1" dirty="0"/>
          </a:p>
        </p:txBody>
      </p:sp>
      <p:sp>
        <p:nvSpPr>
          <p:cNvPr id="8" name="TextBox 1"/>
          <p:cNvSpPr txBox="1"/>
          <p:nvPr/>
        </p:nvSpPr>
        <p:spPr>
          <a:xfrm>
            <a:off x="2219255" y="1453415"/>
            <a:ext cx="571500" cy="523859"/>
          </a:xfrm>
          <a:prstGeom prst="rect">
            <a:avLst/>
          </a:prstGeom>
        </p:spPr>
        <p:txBody>
          <a:bodyPr wrap="squar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t>30x</a:t>
            </a:r>
            <a:endParaRPr lang="en-US" sz="1800" b="1" dirty="0"/>
          </a:p>
        </p:txBody>
      </p:sp>
      <p:sp>
        <p:nvSpPr>
          <p:cNvPr id="9" name="TextBox 1"/>
          <p:cNvSpPr txBox="1"/>
          <p:nvPr/>
        </p:nvSpPr>
        <p:spPr>
          <a:xfrm>
            <a:off x="3129995" y="1453414"/>
            <a:ext cx="723290" cy="523859"/>
          </a:xfrm>
          <a:prstGeom prst="rect">
            <a:avLst/>
          </a:prstGeom>
        </p:spPr>
        <p:txBody>
          <a:bodyPr wrap="squar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t>207x</a:t>
            </a:r>
            <a:endParaRPr lang="en-US" sz="1800" b="1" dirty="0"/>
          </a:p>
        </p:txBody>
      </p:sp>
      <p:sp>
        <p:nvSpPr>
          <p:cNvPr id="10" name="TextBox 1"/>
          <p:cNvSpPr txBox="1"/>
          <p:nvPr/>
        </p:nvSpPr>
        <p:spPr>
          <a:xfrm>
            <a:off x="3853285" y="1453413"/>
            <a:ext cx="723290" cy="523859"/>
          </a:xfrm>
          <a:prstGeom prst="rect">
            <a:avLst/>
          </a:prstGeom>
        </p:spPr>
        <p:txBody>
          <a:bodyPr wrap="squar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t>423x</a:t>
            </a:r>
            <a:endParaRPr lang="en-US" sz="1800" b="1" dirty="0"/>
          </a:p>
        </p:txBody>
      </p:sp>
      <p:sp>
        <p:nvSpPr>
          <p:cNvPr id="12" name="TextBox 1"/>
          <p:cNvSpPr txBox="1"/>
          <p:nvPr/>
        </p:nvSpPr>
        <p:spPr>
          <a:xfrm>
            <a:off x="4875580" y="1453412"/>
            <a:ext cx="571500" cy="523859"/>
          </a:xfrm>
          <a:prstGeom prst="rect">
            <a:avLst/>
          </a:prstGeom>
        </p:spPr>
        <p:txBody>
          <a:bodyPr wrap="squar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t>23x</a:t>
            </a:r>
            <a:endParaRPr lang="en-US" sz="1800" b="1" dirty="0"/>
          </a:p>
        </p:txBody>
      </p:sp>
      <p:sp>
        <p:nvSpPr>
          <p:cNvPr id="13" name="TextBox 1"/>
          <p:cNvSpPr txBox="1"/>
          <p:nvPr/>
        </p:nvSpPr>
        <p:spPr>
          <a:xfrm>
            <a:off x="5447080" y="1447373"/>
            <a:ext cx="946400" cy="523859"/>
          </a:xfrm>
          <a:prstGeom prst="rect">
            <a:avLst/>
          </a:prstGeom>
        </p:spPr>
        <p:txBody>
          <a:bodyPr wrap="squar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t>1429x</a:t>
            </a:r>
            <a:endParaRPr lang="en-US" sz="1800" b="1" dirty="0"/>
          </a:p>
        </p:txBody>
      </p:sp>
      <p:sp>
        <p:nvSpPr>
          <p:cNvPr id="14" name="TextBox 1"/>
          <p:cNvSpPr txBox="1"/>
          <p:nvPr/>
        </p:nvSpPr>
        <p:spPr>
          <a:xfrm>
            <a:off x="7456010" y="5080390"/>
            <a:ext cx="1687990" cy="986635"/>
          </a:xfrm>
          <a:prstGeom prst="rect">
            <a:avLst/>
          </a:prstGeom>
        </p:spPr>
        <p:txBody>
          <a:bodyPr wrap="square" rtlCol="0" anchor="t"/>
          <a:lstStyle>
            <a:defPPr>
              <a:defRPr lang="en-US"/>
            </a:defPPr>
            <a:lvl1pPr marL="0" indent="0" algn="r">
              <a:defRPr sz="2200" b="1">
                <a:latin typeface="+mn-lt"/>
              </a:defRPr>
            </a:lvl1pPr>
            <a:lvl2pPr indent="0">
              <a:defRPr sz="1100">
                <a:latin typeface="+mn-lt"/>
              </a:defRPr>
            </a:lvl2pPr>
            <a:lvl3pPr indent="0">
              <a:defRPr sz="1100">
                <a:latin typeface="+mn-lt"/>
              </a:defRPr>
            </a:lvl3pPr>
            <a:lvl4pPr indent="0">
              <a:defRPr sz="1100">
                <a:latin typeface="+mn-lt"/>
              </a:defRPr>
            </a:lvl4pPr>
            <a:lvl5pPr indent="0">
              <a:defRPr sz="1100">
                <a:latin typeface="+mn-lt"/>
              </a:defRPr>
            </a:lvl5pPr>
            <a:lvl6pPr indent="0">
              <a:defRPr sz="1100">
                <a:latin typeface="+mn-lt"/>
              </a:defRPr>
            </a:lvl6pPr>
            <a:lvl7pPr indent="0">
              <a:defRPr sz="1100">
                <a:latin typeface="+mn-lt"/>
              </a:defRPr>
            </a:lvl7pPr>
            <a:lvl8pPr indent="0">
              <a:defRPr sz="1100">
                <a:latin typeface="+mn-lt"/>
              </a:defRPr>
            </a:lvl8pPr>
            <a:lvl9pPr indent="0">
              <a:defRPr sz="1100">
                <a:latin typeface="+mn-lt"/>
              </a:defRPr>
            </a:lvl9pPr>
          </a:lstStyle>
          <a:p>
            <a:pPr algn="ctr"/>
            <a:r>
              <a:rPr lang="en-US" dirty="0"/>
              <a:t>20</a:t>
            </a:r>
            <a:r>
              <a:rPr lang="en-US" dirty="0" smtClean="0"/>
              <a:t>%</a:t>
            </a:r>
          </a:p>
          <a:p>
            <a:pPr algn="ctr"/>
            <a:r>
              <a:rPr lang="en-US" dirty="0" smtClean="0"/>
              <a:t>Slowdown</a:t>
            </a:r>
          </a:p>
        </p:txBody>
      </p:sp>
      <p:cxnSp>
        <p:nvCxnSpPr>
          <p:cNvPr id="18" name="Straight Arrow Connector 17"/>
          <p:cNvCxnSpPr/>
          <p:nvPr/>
        </p:nvCxnSpPr>
        <p:spPr>
          <a:xfrm flipH="1" flipV="1">
            <a:off x="7946957" y="4488456"/>
            <a:ext cx="376320" cy="68305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Content Placeholder 2"/>
          <p:cNvSpPr>
            <a:spLocks noGrp="1"/>
          </p:cNvSpPr>
          <p:nvPr>
            <p:ph idx="1"/>
          </p:nvPr>
        </p:nvSpPr>
        <p:spPr>
          <a:xfrm>
            <a:off x="457200" y="1066800"/>
            <a:ext cx="8229600" cy="5064125"/>
          </a:xfrm>
        </p:spPr>
        <p:txBody>
          <a:bodyPr/>
          <a:lstStyle/>
          <a:p>
            <a:r>
              <a:rPr lang="en-US" dirty="0" smtClean="0"/>
              <a:t>128 entry Range Cache</a:t>
            </a:r>
            <a:endParaRPr lang="en-US" dirty="0"/>
          </a:p>
        </p:txBody>
      </p:sp>
    </p:spTree>
    <p:extLst>
      <p:ext uri="{BB962C8B-B14F-4D97-AF65-F5344CB8AC3E}">
        <p14:creationId xmlns:p14="http://schemas.microsoft.com/office/powerpoint/2010/main" val="62432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Need for Many Small Ranges</a:t>
            </a:r>
          </a:p>
        </p:txBody>
      </p:sp>
      <p:sp>
        <p:nvSpPr>
          <p:cNvPr id="3" name="Content Placeholder 2"/>
          <p:cNvSpPr>
            <a:spLocks noGrp="1"/>
          </p:cNvSpPr>
          <p:nvPr>
            <p:ph idx="1"/>
          </p:nvPr>
        </p:nvSpPr>
        <p:spPr/>
        <p:txBody>
          <a:bodyPr/>
          <a:lstStyle/>
          <a:p>
            <a:r>
              <a:rPr lang="en-US" dirty="0" smtClean="0"/>
              <a:t>Some watchpoints better suited for ranges</a:t>
            </a:r>
          </a:p>
          <a:p>
            <a:pPr lvl="1"/>
            <a:endParaRPr lang="en-US" dirty="0"/>
          </a:p>
          <a:p>
            <a:pPr lvl="1"/>
            <a:r>
              <a:rPr lang="en-US" dirty="0" smtClean="0"/>
              <a:t>32b Addresses: 2 ranges x 64b each = </a:t>
            </a:r>
            <a:r>
              <a:rPr lang="en-US" b="1" dirty="0" smtClean="0"/>
              <a:t>16B</a:t>
            </a:r>
          </a:p>
          <a:p>
            <a:r>
              <a:rPr lang="en-US" dirty="0" smtClean="0"/>
              <a:t>Some need large # of small watchpoints</a:t>
            </a:r>
          </a:p>
          <a:p>
            <a:pPr lvl="1"/>
            <a:endParaRPr lang="en-US" dirty="0"/>
          </a:p>
          <a:p>
            <a:pPr lvl="1"/>
            <a:r>
              <a:rPr lang="en-US" dirty="0" smtClean="0"/>
              <a:t>51 ranges x 64b each = </a:t>
            </a:r>
            <a:r>
              <a:rPr lang="en-US" b="1" dirty="0" smtClean="0"/>
              <a:t>408B</a:t>
            </a:r>
            <a:endParaRPr lang="en-US" dirty="0" smtClean="0"/>
          </a:p>
          <a:p>
            <a:pPr lvl="1"/>
            <a:r>
              <a:rPr lang="en-US" dirty="0" smtClean="0"/>
              <a:t>Better stored as bitmap? 51 bits!</a:t>
            </a:r>
          </a:p>
          <a:p>
            <a:pPr lvl="3"/>
            <a:endParaRPr lang="en-US" dirty="0" smtClean="0"/>
          </a:p>
          <a:p>
            <a:r>
              <a:rPr lang="en-US" dirty="0" smtClean="0"/>
              <a:t>Taint analysis has good ranges</a:t>
            </a:r>
          </a:p>
          <a:p>
            <a:r>
              <a:rPr lang="en-US" dirty="0" smtClean="0"/>
              <a:t>Byte-accurate race detection does not..</a:t>
            </a:r>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16</a:t>
            </a:fld>
            <a:endParaRPr lang="en-US" altLang="en-US" dirty="0"/>
          </a:p>
        </p:txBody>
      </p:sp>
      <p:grpSp>
        <p:nvGrpSpPr>
          <p:cNvPr id="8" name="Group 7"/>
          <p:cNvGrpSpPr/>
          <p:nvPr/>
        </p:nvGrpSpPr>
        <p:grpSpPr>
          <a:xfrm>
            <a:off x="549564" y="1607520"/>
            <a:ext cx="7772401" cy="457200"/>
            <a:chOff x="549564" y="1835205"/>
            <a:chExt cx="7772401" cy="987552"/>
          </a:xfrm>
        </p:grpSpPr>
        <p:sp>
          <p:nvSpPr>
            <p:cNvPr id="5" name="Rounded Rectangle 4"/>
            <p:cNvSpPr/>
            <p:nvPr/>
          </p:nvSpPr>
          <p:spPr>
            <a:xfrm>
              <a:off x="549565" y="1835205"/>
              <a:ext cx="7772400" cy="98755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 name="Rounded Rectangle 5"/>
            <p:cNvSpPr/>
            <p:nvPr/>
          </p:nvSpPr>
          <p:spPr>
            <a:xfrm>
              <a:off x="549564" y="1835205"/>
              <a:ext cx="3498877"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549565" y="3125420"/>
            <a:ext cx="7772400" cy="457200"/>
            <a:chOff x="549565" y="3275380"/>
            <a:chExt cx="7772400" cy="989382"/>
          </a:xfrm>
        </p:grpSpPr>
        <p:sp>
          <p:nvSpPr>
            <p:cNvPr id="10" name="Rounded Rectangle 9"/>
            <p:cNvSpPr/>
            <p:nvPr/>
          </p:nvSpPr>
          <p:spPr>
            <a:xfrm>
              <a:off x="549565" y="3277210"/>
              <a:ext cx="7772400" cy="98755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1" name="Rounded Rectangle 10"/>
            <p:cNvSpPr/>
            <p:nvPr/>
          </p:nvSpPr>
          <p:spPr>
            <a:xfrm>
              <a:off x="625460"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936641"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1253063"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1557253"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1868434"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2184856"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2489046"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2800227"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3116649"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3420839"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3732020"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4048442"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a:off x="4352632"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p:cNvSpPr/>
            <p:nvPr/>
          </p:nvSpPr>
          <p:spPr>
            <a:xfrm>
              <a:off x="4663813"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p:nvSpPr>
          <p:spPr>
            <a:xfrm>
              <a:off x="4980235"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5284425"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5595606"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p:cNvSpPr/>
            <p:nvPr/>
          </p:nvSpPr>
          <p:spPr>
            <a:xfrm>
              <a:off x="5912028"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p:nvSpPr>
          <p:spPr>
            <a:xfrm>
              <a:off x="6216218"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ounded Rectangle 49"/>
            <p:cNvSpPr/>
            <p:nvPr/>
          </p:nvSpPr>
          <p:spPr>
            <a:xfrm>
              <a:off x="6527399"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a:off x="6843821"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a:off x="7148011"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a:off x="7459192"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ounded Rectangle 59"/>
            <p:cNvSpPr/>
            <p:nvPr/>
          </p:nvSpPr>
          <p:spPr>
            <a:xfrm>
              <a:off x="7775614"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ounded Rectangle 60"/>
            <p:cNvSpPr/>
            <p:nvPr/>
          </p:nvSpPr>
          <p:spPr>
            <a:xfrm>
              <a:off x="8079194" y="327538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767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Watchpoint System Design II</a:t>
            </a:r>
            <a:endParaRPr lang="en-US" dirty="0"/>
          </a:p>
        </p:txBody>
      </p:sp>
      <p:sp>
        <p:nvSpPr>
          <p:cNvPr id="3" name="Content Placeholder 2"/>
          <p:cNvSpPr>
            <a:spLocks noGrp="1"/>
          </p:cNvSpPr>
          <p:nvPr>
            <p:ph idx="1"/>
          </p:nvPr>
        </p:nvSpPr>
        <p:spPr/>
        <p:txBody>
          <a:bodyPr/>
          <a:lstStyle/>
          <a:p>
            <a:r>
              <a:rPr lang="en-US" dirty="0" smtClean="0"/>
              <a:t>Make some RC entries point to bitmaps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17</a:t>
            </a:fld>
            <a:endParaRPr lang="en-US" altLang="en-US" dirty="0"/>
          </a:p>
        </p:txBody>
      </p:sp>
      <p:grpSp>
        <p:nvGrpSpPr>
          <p:cNvPr id="5" name="Group 4"/>
          <p:cNvGrpSpPr/>
          <p:nvPr/>
        </p:nvGrpSpPr>
        <p:grpSpPr>
          <a:xfrm>
            <a:off x="1812455" y="1683415"/>
            <a:ext cx="5411451" cy="457200"/>
            <a:chOff x="549565" y="3275380"/>
            <a:chExt cx="7772400" cy="989382"/>
          </a:xfrm>
        </p:grpSpPr>
        <p:sp>
          <p:nvSpPr>
            <p:cNvPr id="6" name="Rounded Rectangle 5"/>
            <p:cNvSpPr/>
            <p:nvPr/>
          </p:nvSpPr>
          <p:spPr>
            <a:xfrm>
              <a:off x="549565" y="3277210"/>
              <a:ext cx="7772400" cy="98755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Rounded Rectangle 6"/>
            <p:cNvSpPr/>
            <p:nvPr/>
          </p:nvSpPr>
          <p:spPr>
            <a:xfrm>
              <a:off x="625460"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936641"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1253063"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557253"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1868434"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2184856"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2489046"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2800227"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116649"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420839"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3732020"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4048442"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4352632"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4663813"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4980235"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5284425"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5595606"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5912028"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6216218"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6527399"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6843821"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7148011" y="327721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7459192"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7775614" y="3276295"/>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8079194" y="3275380"/>
              <a:ext cx="151790" cy="9875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Rectangle 31"/>
          <p:cNvSpPr/>
          <p:nvPr/>
        </p:nvSpPr>
        <p:spPr>
          <a:xfrm>
            <a:off x="853145" y="2423926"/>
            <a:ext cx="1205754"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dirty="0"/>
          </a:p>
        </p:txBody>
      </p:sp>
      <p:sp>
        <p:nvSpPr>
          <p:cNvPr id="34" name="Rectangle 33"/>
          <p:cNvSpPr/>
          <p:nvPr/>
        </p:nvSpPr>
        <p:spPr>
          <a:xfrm>
            <a:off x="4738619" y="2423926"/>
            <a:ext cx="516436"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t>-</a:t>
            </a:r>
          </a:p>
        </p:txBody>
      </p:sp>
      <p:sp>
        <p:nvSpPr>
          <p:cNvPr id="35" name="TextBox 34"/>
          <p:cNvSpPr txBox="1"/>
          <p:nvPr/>
        </p:nvSpPr>
        <p:spPr>
          <a:xfrm>
            <a:off x="434670" y="2890624"/>
            <a:ext cx="2125060" cy="461665"/>
          </a:xfrm>
          <a:prstGeom prst="rect">
            <a:avLst/>
          </a:prstGeom>
          <a:noFill/>
        </p:spPr>
        <p:txBody>
          <a:bodyPr wrap="square" rtlCol="0">
            <a:spAutoFit/>
          </a:bodyPr>
          <a:lstStyle/>
          <a:p>
            <a:pPr algn="ctr"/>
            <a:r>
              <a:rPr lang="en-US" sz="2400" dirty="0" smtClean="0"/>
              <a:t>Start </a:t>
            </a:r>
            <a:r>
              <a:rPr lang="en-US" sz="2400" dirty="0" err="1" smtClean="0"/>
              <a:t>Addr</a:t>
            </a:r>
            <a:endParaRPr lang="en-US" sz="2400" dirty="0" smtClean="0"/>
          </a:p>
        </p:txBody>
      </p:sp>
      <p:sp>
        <p:nvSpPr>
          <p:cNvPr id="36" name="TextBox 35"/>
          <p:cNvSpPr txBox="1"/>
          <p:nvPr/>
        </p:nvSpPr>
        <p:spPr>
          <a:xfrm>
            <a:off x="2143360" y="2877566"/>
            <a:ext cx="2125060" cy="461665"/>
          </a:xfrm>
          <a:prstGeom prst="rect">
            <a:avLst/>
          </a:prstGeom>
          <a:noFill/>
        </p:spPr>
        <p:txBody>
          <a:bodyPr wrap="square" rtlCol="0">
            <a:spAutoFit/>
          </a:bodyPr>
          <a:lstStyle/>
          <a:p>
            <a:pPr algn="ctr"/>
            <a:r>
              <a:rPr lang="en-US" sz="2400" dirty="0" smtClean="0"/>
              <a:t>End </a:t>
            </a:r>
            <a:r>
              <a:rPr lang="en-US" sz="2400" dirty="0" err="1" smtClean="0"/>
              <a:t>Addr</a:t>
            </a:r>
            <a:endParaRPr lang="en-US" sz="2400" dirty="0" smtClean="0"/>
          </a:p>
        </p:txBody>
      </p:sp>
      <p:sp>
        <p:nvSpPr>
          <p:cNvPr id="40" name="Rectangle 39"/>
          <p:cNvSpPr/>
          <p:nvPr/>
        </p:nvSpPr>
        <p:spPr>
          <a:xfrm>
            <a:off x="2561835" y="2423925"/>
            <a:ext cx="1244661"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dirty="0"/>
          </a:p>
        </p:txBody>
      </p:sp>
      <p:cxnSp>
        <p:nvCxnSpPr>
          <p:cNvPr id="42" name="Straight Arrow Connector 41"/>
          <p:cNvCxnSpPr>
            <a:endCxn id="6" idx="1"/>
          </p:cNvCxnSpPr>
          <p:nvPr/>
        </p:nvCxnSpPr>
        <p:spPr>
          <a:xfrm flipV="1">
            <a:off x="1456022" y="1912438"/>
            <a:ext cx="356433" cy="740087"/>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3162798" y="1912439"/>
            <a:ext cx="4061108" cy="740086"/>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919410" y="2423925"/>
            <a:ext cx="205450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dirty="0"/>
          </a:p>
        </p:txBody>
      </p:sp>
      <p:sp>
        <p:nvSpPr>
          <p:cNvPr id="46" name="TextBox 45"/>
          <p:cNvSpPr txBox="1"/>
          <p:nvPr/>
        </p:nvSpPr>
        <p:spPr>
          <a:xfrm>
            <a:off x="6919410" y="2872810"/>
            <a:ext cx="2054500" cy="830997"/>
          </a:xfrm>
          <a:prstGeom prst="rect">
            <a:avLst/>
          </a:prstGeom>
          <a:noFill/>
        </p:spPr>
        <p:txBody>
          <a:bodyPr wrap="square" rtlCol="0">
            <a:spAutoFit/>
          </a:bodyPr>
          <a:lstStyle/>
          <a:p>
            <a:pPr algn="ctr"/>
            <a:r>
              <a:rPr lang="en-US" sz="2400" dirty="0" smtClean="0"/>
              <a:t>Pointer</a:t>
            </a:r>
            <a:r>
              <a:rPr lang="en-US" sz="2400" dirty="0"/>
              <a:t> </a:t>
            </a:r>
            <a:r>
              <a:rPr lang="en-US" sz="2400" dirty="0" smtClean="0"/>
              <a:t>to</a:t>
            </a:r>
          </a:p>
          <a:p>
            <a:pPr algn="ctr"/>
            <a:r>
              <a:rPr lang="en-US" sz="2400" dirty="0" smtClean="0"/>
              <a:t>WP Bitmap</a:t>
            </a:r>
          </a:p>
        </p:txBody>
      </p:sp>
      <p:sp>
        <p:nvSpPr>
          <p:cNvPr id="47" name="TextBox 46"/>
          <p:cNvSpPr txBox="1"/>
          <p:nvPr/>
        </p:nvSpPr>
        <p:spPr>
          <a:xfrm>
            <a:off x="4738619" y="2897735"/>
            <a:ext cx="516436" cy="461665"/>
          </a:xfrm>
          <a:prstGeom prst="rect">
            <a:avLst/>
          </a:prstGeom>
          <a:noFill/>
        </p:spPr>
        <p:txBody>
          <a:bodyPr wrap="square" rtlCol="0">
            <a:spAutoFit/>
          </a:bodyPr>
          <a:lstStyle/>
          <a:p>
            <a:pPr algn="ctr"/>
            <a:r>
              <a:rPr lang="en-US" sz="2400" dirty="0" smtClean="0"/>
              <a:t>R</a:t>
            </a:r>
          </a:p>
        </p:txBody>
      </p:sp>
      <p:sp>
        <p:nvSpPr>
          <p:cNvPr id="48" name="Rectangle 47"/>
          <p:cNvSpPr/>
          <p:nvPr/>
        </p:nvSpPr>
        <p:spPr>
          <a:xfrm>
            <a:off x="5255055" y="2423925"/>
            <a:ext cx="516436"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a:t>
            </a:r>
            <a:endParaRPr lang="en-US" sz="2400" dirty="0"/>
          </a:p>
        </p:txBody>
      </p:sp>
      <p:sp>
        <p:nvSpPr>
          <p:cNvPr id="49" name="TextBox 48"/>
          <p:cNvSpPr txBox="1"/>
          <p:nvPr/>
        </p:nvSpPr>
        <p:spPr>
          <a:xfrm>
            <a:off x="5255056" y="2891440"/>
            <a:ext cx="516436" cy="461665"/>
          </a:xfrm>
          <a:prstGeom prst="rect">
            <a:avLst/>
          </a:prstGeom>
          <a:noFill/>
        </p:spPr>
        <p:txBody>
          <a:bodyPr wrap="square" rtlCol="0">
            <a:spAutoFit/>
          </a:bodyPr>
          <a:lstStyle/>
          <a:p>
            <a:pPr algn="ctr"/>
            <a:r>
              <a:rPr lang="en-US" sz="2400" dirty="0" smtClean="0"/>
              <a:t>W</a:t>
            </a:r>
          </a:p>
        </p:txBody>
      </p:sp>
      <p:sp>
        <p:nvSpPr>
          <p:cNvPr id="50" name="Rectangle 49"/>
          <p:cNvSpPr/>
          <p:nvPr/>
        </p:nvSpPr>
        <p:spPr>
          <a:xfrm>
            <a:off x="5771491" y="2423926"/>
            <a:ext cx="516436"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1</a:t>
            </a:r>
            <a:endParaRPr lang="en-US" sz="2400" dirty="0"/>
          </a:p>
        </p:txBody>
      </p:sp>
      <p:sp>
        <p:nvSpPr>
          <p:cNvPr id="51" name="TextBox 50"/>
          <p:cNvSpPr txBox="1"/>
          <p:nvPr/>
        </p:nvSpPr>
        <p:spPr>
          <a:xfrm>
            <a:off x="5773718" y="2872810"/>
            <a:ext cx="514209" cy="461665"/>
          </a:xfrm>
          <a:prstGeom prst="rect">
            <a:avLst/>
          </a:prstGeom>
          <a:noFill/>
        </p:spPr>
        <p:txBody>
          <a:bodyPr wrap="square" rtlCol="0">
            <a:spAutoFit/>
          </a:bodyPr>
          <a:lstStyle/>
          <a:p>
            <a:pPr algn="ctr"/>
            <a:r>
              <a:rPr lang="en-US" sz="2400" dirty="0"/>
              <a:t>V</a:t>
            </a:r>
            <a:endParaRPr lang="en-US" sz="2400" dirty="0" smtClean="0"/>
          </a:p>
        </p:txBody>
      </p:sp>
      <p:sp>
        <p:nvSpPr>
          <p:cNvPr id="56" name="Rectangle 55"/>
          <p:cNvSpPr/>
          <p:nvPr/>
        </p:nvSpPr>
        <p:spPr>
          <a:xfrm>
            <a:off x="6290154" y="2423925"/>
            <a:ext cx="516436"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1</a:t>
            </a:r>
            <a:endParaRPr lang="en-US" sz="2400" dirty="0"/>
          </a:p>
        </p:txBody>
      </p:sp>
      <p:sp>
        <p:nvSpPr>
          <p:cNvPr id="57" name="TextBox 56"/>
          <p:cNvSpPr txBox="1"/>
          <p:nvPr/>
        </p:nvSpPr>
        <p:spPr>
          <a:xfrm>
            <a:off x="6290154" y="2872809"/>
            <a:ext cx="516436" cy="461665"/>
          </a:xfrm>
          <a:prstGeom prst="rect">
            <a:avLst/>
          </a:prstGeom>
          <a:noFill/>
        </p:spPr>
        <p:txBody>
          <a:bodyPr wrap="square" rtlCol="0">
            <a:spAutoFit/>
          </a:bodyPr>
          <a:lstStyle/>
          <a:p>
            <a:pPr algn="ctr"/>
            <a:r>
              <a:rPr lang="en-US" sz="2400" dirty="0" smtClean="0"/>
              <a:t>B</a:t>
            </a:r>
          </a:p>
        </p:txBody>
      </p:sp>
      <p:sp>
        <p:nvSpPr>
          <p:cNvPr id="58" name="Rectangle 57"/>
          <p:cNvSpPr/>
          <p:nvPr/>
        </p:nvSpPr>
        <p:spPr>
          <a:xfrm>
            <a:off x="397775" y="3731970"/>
            <a:ext cx="3408722" cy="2352745"/>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en-US" sz="2400" u="sng" dirty="0" smtClean="0"/>
              <a:t>Memory</a:t>
            </a:r>
            <a:endParaRPr lang="en-US" sz="2400" u="sng" dirty="0"/>
          </a:p>
        </p:txBody>
      </p:sp>
      <p:grpSp>
        <p:nvGrpSpPr>
          <p:cNvPr id="128" name="Group 127"/>
          <p:cNvGrpSpPr/>
          <p:nvPr/>
        </p:nvGrpSpPr>
        <p:grpSpPr>
          <a:xfrm>
            <a:off x="625461" y="4566815"/>
            <a:ext cx="1384588" cy="1366110"/>
            <a:chOff x="625461" y="4566815"/>
            <a:chExt cx="1384588" cy="1366110"/>
          </a:xfrm>
        </p:grpSpPr>
        <p:sp>
          <p:nvSpPr>
            <p:cNvPr id="60" name="Rounded Rectangle 59"/>
            <p:cNvSpPr/>
            <p:nvPr/>
          </p:nvSpPr>
          <p:spPr>
            <a:xfrm>
              <a:off x="1308515" y="4566815"/>
              <a:ext cx="341527" cy="303580"/>
            </a:xfrm>
            <a:prstGeom prst="round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61" name="Rounded Rectangle 60"/>
            <p:cNvSpPr/>
            <p:nvPr/>
          </p:nvSpPr>
          <p:spPr>
            <a:xfrm>
              <a:off x="966988" y="5105470"/>
              <a:ext cx="341527" cy="30358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chemeClr val="lt1"/>
                </a:solidFill>
              </a:endParaRPr>
            </a:p>
          </p:txBody>
        </p:sp>
        <p:sp>
          <p:nvSpPr>
            <p:cNvPr id="62" name="Rounded Rectangle 61"/>
            <p:cNvSpPr/>
            <p:nvPr/>
          </p:nvSpPr>
          <p:spPr>
            <a:xfrm>
              <a:off x="625461" y="5629345"/>
              <a:ext cx="341527" cy="3035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63" name="Rounded Rectangle 62"/>
            <p:cNvSpPr/>
            <p:nvPr/>
          </p:nvSpPr>
          <p:spPr>
            <a:xfrm>
              <a:off x="1668522" y="5098080"/>
              <a:ext cx="341527" cy="3035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4" name="Rounded Rectangle 63"/>
            <p:cNvSpPr/>
            <p:nvPr/>
          </p:nvSpPr>
          <p:spPr>
            <a:xfrm>
              <a:off x="1326995" y="5629345"/>
              <a:ext cx="341527" cy="3035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dk1"/>
                </a:solidFill>
              </a:endParaRPr>
            </a:p>
          </p:txBody>
        </p:sp>
        <p:cxnSp>
          <p:nvCxnSpPr>
            <p:cNvPr id="65" name="Straight Arrow Connector 64"/>
            <p:cNvCxnSpPr>
              <a:stCxn id="60" idx="2"/>
              <a:endCxn id="61" idx="0"/>
            </p:cNvCxnSpPr>
            <p:nvPr/>
          </p:nvCxnSpPr>
          <p:spPr>
            <a:xfrm flipH="1">
              <a:off x="1137752" y="4870395"/>
              <a:ext cx="341527" cy="2350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61" idx="2"/>
              <a:endCxn id="62" idx="0"/>
            </p:cNvCxnSpPr>
            <p:nvPr/>
          </p:nvCxnSpPr>
          <p:spPr>
            <a:xfrm flipH="1">
              <a:off x="796225" y="5409050"/>
              <a:ext cx="341527" cy="22029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61" idx="2"/>
              <a:endCxn id="64" idx="0"/>
            </p:cNvCxnSpPr>
            <p:nvPr/>
          </p:nvCxnSpPr>
          <p:spPr>
            <a:xfrm>
              <a:off x="1137752" y="5409050"/>
              <a:ext cx="360007" cy="22029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60" idx="2"/>
              <a:endCxn id="63" idx="0"/>
            </p:cNvCxnSpPr>
            <p:nvPr/>
          </p:nvCxnSpPr>
          <p:spPr>
            <a:xfrm>
              <a:off x="1479279" y="4870395"/>
              <a:ext cx="360007" cy="22768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70" name="Rectangle 69"/>
          <p:cNvSpPr/>
          <p:nvPr/>
        </p:nvSpPr>
        <p:spPr>
          <a:xfrm>
            <a:off x="4875580" y="3731970"/>
            <a:ext cx="3870645" cy="2353355"/>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en-US" sz="2400" u="sng" dirty="0" smtClean="0"/>
              <a:t>Core</a:t>
            </a:r>
            <a:endParaRPr lang="en-US" sz="2400" u="sng" dirty="0"/>
          </a:p>
        </p:txBody>
      </p:sp>
      <p:grpSp>
        <p:nvGrpSpPr>
          <p:cNvPr id="129" name="Group 128"/>
          <p:cNvGrpSpPr/>
          <p:nvPr/>
        </p:nvGrpSpPr>
        <p:grpSpPr>
          <a:xfrm>
            <a:off x="4951474" y="4567425"/>
            <a:ext cx="1656888" cy="1211850"/>
            <a:chOff x="4951474" y="4567425"/>
            <a:chExt cx="1656888" cy="1211850"/>
          </a:xfrm>
        </p:grpSpPr>
        <p:sp>
          <p:nvSpPr>
            <p:cNvPr id="71" name="Rectangle 70"/>
            <p:cNvSpPr/>
            <p:nvPr/>
          </p:nvSpPr>
          <p:spPr>
            <a:xfrm>
              <a:off x="4951476" y="4567425"/>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2" name="Rectangle 71"/>
            <p:cNvSpPr/>
            <p:nvPr/>
          </p:nvSpPr>
          <p:spPr>
            <a:xfrm>
              <a:off x="5489139" y="4568035"/>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3" name="Rectangle 72"/>
            <p:cNvSpPr/>
            <p:nvPr/>
          </p:nvSpPr>
          <p:spPr>
            <a:xfrm>
              <a:off x="6077095" y="4568339"/>
              <a:ext cx="531265" cy="1505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4951475" y="4717997"/>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5" name="Rectangle 74"/>
            <p:cNvSpPr/>
            <p:nvPr/>
          </p:nvSpPr>
          <p:spPr>
            <a:xfrm>
              <a:off x="5489138" y="4718607"/>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6" name="Rectangle 75"/>
            <p:cNvSpPr/>
            <p:nvPr/>
          </p:nvSpPr>
          <p:spPr>
            <a:xfrm>
              <a:off x="6077094" y="4718914"/>
              <a:ext cx="531265" cy="15057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7" name="Rectangle 76"/>
            <p:cNvSpPr/>
            <p:nvPr/>
          </p:nvSpPr>
          <p:spPr>
            <a:xfrm>
              <a:off x="4951474" y="4870703"/>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8" name="Rectangle 77"/>
            <p:cNvSpPr/>
            <p:nvPr/>
          </p:nvSpPr>
          <p:spPr>
            <a:xfrm>
              <a:off x="5489137" y="4871311"/>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9" name="Rectangle 78"/>
            <p:cNvSpPr/>
            <p:nvPr/>
          </p:nvSpPr>
          <p:spPr>
            <a:xfrm>
              <a:off x="6077093" y="4871617"/>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0" name="Rectangle 79"/>
            <p:cNvSpPr/>
            <p:nvPr/>
          </p:nvSpPr>
          <p:spPr>
            <a:xfrm>
              <a:off x="4951478" y="5022491"/>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1" name="Rectangle 80"/>
            <p:cNvSpPr/>
            <p:nvPr/>
          </p:nvSpPr>
          <p:spPr>
            <a:xfrm>
              <a:off x="5489141" y="5023098"/>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2" name="Rectangle 81"/>
            <p:cNvSpPr/>
            <p:nvPr/>
          </p:nvSpPr>
          <p:spPr>
            <a:xfrm>
              <a:off x="6077097" y="5023404"/>
              <a:ext cx="531265" cy="150569"/>
            </a:xfrm>
            <a:prstGeom prst="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4951477" y="5173059"/>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4" name="Rectangle 83"/>
            <p:cNvSpPr/>
            <p:nvPr/>
          </p:nvSpPr>
          <p:spPr>
            <a:xfrm>
              <a:off x="5489140" y="5173672"/>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5" name="Rectangle 84"/>
            <p:cNvSpPr/>
            <p:nvPr/>
          </p:nvSpPr>
          <p:spPr>
            <a:xfrm>
              <a:off x="6077096" y="5173973"/>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6" name="Rectangle 85"/>
            <p:cNvSpPr/>
            <p:nvPr/>
          </p:nvSpPr>
          <p:spPr>
            <a:xfrm>
              <a:off x="4951476" y="5325761"/>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7" name="Rectangle 86"/>
            <p:cNvSpPr/>
            <p:nvPr/>
          </p:nvSpPr>
          <p:spPr>
            <a:xfrm>
              <a:off x="5489139" y="5326369"/>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8" name="Rectangle 87"/>
            <p:cNvSpPr/>
            <p:nvPr/>
          </p:nvSpPr>
          <p:spPr>
            <a:xfrm>
              <a:off x="6077095" y="5326674"/>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9" name="Rectangle 88"/>
            <p:cNvSpPr/>
            <p:nvPr/>
          </p:nvSpPr>
          <p:spPr>
            <a:xfrm>
              <a:off x="4951475" y="5477238"/>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0" name="Rectangle 89"/>
            <p:cNvSpPr/>
            <p:nvPr/>
          </p:nvSpPr>
          <p:spPr>
            <a:xfrm>
              <a:off x="5489138" y="5477840"/>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1" name="Rectangle 90"/>
            <p:cNvSpPr/>
            <p:nvPr/>
          </p:nvSpPr>
          <p:spPr>
            <a:xfrm>
              <a:off x="6077094" y="5478153"/>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2" name="Rectangle 91"/>
            <p:cNvSpPr/>
            <p:nvPr/>
          </p:nvSpPr>
          <p:spPr>
            <a:xfrm>
              <a:off x="4951474" y="5627803"/>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3" name="Rectangle 92"/>
            <p:cNvSpPr/>
            <p:nvPr/>
          </p:nvSpPr>
          <p:spPr>
            <a:xfrm>
              <a:off x="5489137" y="5628417"/>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4" name="Rectangle 93"/>
            <p:cNvSpPr/>
            <p:nvPr/>
          </p:nvSpPr>
          <p:spPr>
            <a:xfrm>
              <a:off x="6077093" y="5628706"/>
              <a:ext cx="531265" cy="1505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95" name="TextBox 94"/>
          <p:cNvSpPr txBox="1"/>
          <p:nvPr/>
        </p:nvSpPr>
        <p:spPr>
          <a:xfrm>
            <a:off x="625461" y="4112055"/>
            <a:ext cx="1433438" cy="430887"/>
          </a:xfrm>
          <a:prstGeom prst="rect">
            <a:avLst/>
          </a:prstGeom>
          <a:noFill/>
        </p:spPr>
        <p:txBody>
          <a:bodyPr wrap="square" rtlCol="0">
            <a:spAutoFit/>
          </a:bodyPr>
          <a:lstStyle/>
          <a:p>
            <a:pPr algn="ctr"/>
            <a:r>
              <a:rPr lang="en-US" sz="2200" dirty="0" smtClean="0"/>
              <a:t>Ranges</a:t>
            </a:r>
          </a:p>
        </p:txBody>
      </p:sp>
      <p:sp>
        <p:nvSpPr>
          <p:cNvPr id="96" name="TextBox 95"/>
          <p:cNvSpPr txBox="1"/>
          <p:nvPr/>
        </p:nvSpPr>
        <p:spPr>
          <a:xfrm>
            <a:off x="2272004" y="4112055"/>
            <a:ext cx="1433438" cy="430887"/>
          </a:xfrm>
          <a:prstGeom prst="rect">
            <a:avLst/>
          </a:prstGeom>
          <a:noFill/>
        </p:spPr>
        <p:txBody>
          <a:bodyPr wrap="square" rtlCol="0">
            <a:spAutoFit/>
          </a:bodyPr>
          <a:lstStyle/>
          <a:p>
            <a:pPr algn="ctr"/>
            <a:r>
              <a:rPr lang="en-US" sz="2200" dirty="0" smtClean="0"/>
              <a:t>Bitmaps</a:t>
            </a:r>
          </a:p>
        </p:txBody>
      </p:sp>
      <p:sp>
        <p:nvSpPr>
          <p:cNvPr id="97" name="TextBox 96"/>
          <p:cNvSpPr txBox="1"/>
          <p:nvPr/>
        </p:nvSpPr>
        <p:spPr>
          <a:xfrm>
            <a:off x="4828076" y="4078830"/>
            <a:ext cx="1944879" cy="430887"/>
          </a:xfrm>
          <a:prstGeom prst="rect">
            <a:avLst/>
          </a:prstGeom>
          <a:noFill/>
        </p:spPr>
        <p:txBody>
          <a:bodyPr wrap="square" rtlCol="0">
            <a:spAutoFit/>
          </a:bodyPr>
          <a:lstStyle/>
          <a:p>
            <a:pPr algn="ctr"/>
            <a:r>
              <a:rPr lang="en-US" sz="2200" dirty="0" smtClean="0"/>
              <a:t>Range Cache</a:t>
            </a:r>
          </a:p>
        </p:txBody>
      </p:sp>
      <p:grpSp>
        <p:nvGrpSpPr>
          <p:cNvPr id="124" name="Group 123"/>
          <p:cNvGrpSpPr/>
          <p:nvPr/>
        </p:nvGrpSpPr>
        <p:grpSpPr>
          <a:xfrm>
            <a:off x="3440811" y="4542941"/>
            <a:ext cx="215540" cy="1389983"/>
            <a:chOff x="3440811" y="4542941"/>
            <a:chExt cx="215540" cy="1389983"/>
          </a:xfrm>
        </p:grpSpPr>
        <p:sp>
          <p:nvSpPr>
            <p:cNvPr id="103" name="Rounded Rectangle 102"/>
            <p:cNvSpPr/>
            <p:nvPr/>
          </p:nvSpPr>
          <p:spPr>
            <a:xfrm>
              <a:off x="3440812" y="4542941"/>
              <a:ext cx="211789" cy="138998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9" name="Rounded Rectangle 108"/>
            <p:cNvSpPr/>
            <p:nvPr/>
          </p:nvSpPr>
          <p:spPr>
            <a:xfrm>
              <a:off x="3440812" y="5060590"/>
              <a:ext cx="211789" cy="743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0" name="Rounded Rectangle 109"/>
            <p:cNvSpPr/>
            <p:nvPr/>
          </p:nvSpPr>
          <p:spPr>
            <a:xfrm>
              <a:off x="3440812" y="4725044"/>
              <a:ext cx="211789" cy="74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ounded Rectangle 110"/>
            <p:cNvSpPr/>
            <p:nvPr/>
          </p:nvSpPr>
          <p:spPr>
            <a:xfrm>
              <a:off x="3440812" y="5286443"/>
              <a:ext cx="211789" cy="743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7" name="Rounded Rectangle 116"/>
            <p:cNvSpPr/>
            <p:nvPr/>
          </p:nvSpPr>
          <p:spPr>
            <a:xfrm>
              <a:off x="3440811" y="5552522"/>
              <a:ext cx="211789" cy="74370"/>
            </a:xfrm>
            <a:prstGeom prst="round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ounded Rectangle 117"/>
            <p:cNvSpPr/>
            <p:nvPr/>
          </p:nvSpPr>
          <p:spPr>
            <a:xfrm>
              <a:off x="3444562" y="5785440"/>
              <a:ext cx="211789" cy="74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24"/>
          <p:cNvGrpSpPr/>
          <p:nvPr/>
        </p:nvGrpSpPr>
        <p:grpSpPr>
          <a:xfrm>
            <a:off x="3076621" y="4542941"/>
            <a:ext cx="213438" cy="1389983"/>
            <a:chOff x="3076621" y="4542941"/>
            <a:chExt cx="213438" cy="1389983"/>
          </a:xfrm>
        </p:grpSpPr>
        <p:sp>
          <p:nvSpPr>
            <p:cNvPr id="102" name="Rounded Rectangle 101"/>
            <p:cNvSpPr/>
            <p:nvPr/>
          </p:nvSpPr>
          <p:spPr>
            <a:xfrm>
              <a:off x="3076623" y="4542941"/>
              <a:ext cx="211789" cy="138998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8" name="Rounded Rectangle 107"/>
            <p:cNvSpPr/>
            <p:nvPr/>
          </p:nvSpPr>
          <p:spPr>
            <a:xfrm>
              <a:off x="3078270" y="4801552"/>
              <a:ext cx="211789" cy="74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ounded Rectangle 111"/>
            <p:cNvSpPr/>
            <p:nvPr/>
          </p:nvSpPr>
          <p:spPr>
            <a:xfrm>
              <a:off x="3076622" y="5178200"/>
              <a:ext cx="211789" cy="743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6" name="Rounded Rectangle 115"/>
            <p:cNvSpPr/>
            <p:nvPr/>
          </p:nvSpPr>
          <p:spPr>
            <a:xfrm>
              <a:off x="3076621" y="5659819"/>
              <a:ext cx="211789" cy="74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ounded Rectangle 119"/>
            <p:cNvSpPr/>
            <p:nvPr/>
          </p:nvSpPr>
          <p:spPr>
            <a:xfrm>
              <a:off x="3078270" y="5402568"/>
              <a:ext cx="211789" cy="74370"/>
            </a:xfrm>
            <a:prstGeom prst="round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p:cNvGrpSpPr/>
          <p:nvPr/>
        </p:nvGrpSpPr>
        <p:grpSpPr>
          <a:xfrm>
            <a:off x="2719286" y="4542942"/>
            <a:ext cx="211791" cy="1389983"/>
            <a:chOff x="2719286" y="4542942"/>
            <a:chExt cx="211791" cy="1389983"/>
          </a:xfrm>
        </p:grpSpPr>
        <p:sp>
          <p:nvSpPr>
            <p:cNvPr id="100" name="Rounded Rectangle 99"/>
            <p:cNvSpPr/>
            <p:nvPr/>
          </p:nvSpPr>
          <p:spPr>
            <a:xfrm>
              <a:off x="2719288" y="4542942"/>
              <a:ext cx="211789" cy="138998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5" name="Rounded Rectangle 104"/>
            <p:cNvSpPr/>
            <p:nvPr/>
          </p:nvSpPr>
          <p:spPr>
            <a:xfrm>
              <a:off x="2719287" y="4680809"/>
              <a:ext cx="211789" cy="74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ounded Rectangle 106"/>
            <p:cNvSpPr/>
            <p:nvPr/>
          </p:nvSpPr>
          <p:spPr>
            <a:xfrm>
              <a:off x="2719288" y="4913619"/>
              <a:ext cx="211789" cy="74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ounded Rectangle 112"/>
            <p:cNvSpPr/>
            <p:nvPr/>
          </p:nvSpPr>
          <p:spPr>
            <a:xfrm>
              <a:off x="2719288" y="5409050"/>
              <a:ext cx="211789" cy="74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ounded Rectangle 118"/>
            <p:cNvSpPr/>
            <p:nvPr/>
          </p:nvSpPr>
          <p:spPr>
            <a:xfrm>
              <a:off x="2719288" y="5716236"/>
              <a:ext cx="211789" cy="743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1" name="Rounded Rectangle 120"/>
            <p:cNvSpPr/>
            <p:nvPr/>
          </p:nvSpPr>
          <p:spPr>
            <a:xfrm>
              <a:off x="2719286" y="5103830"/>
              <a:ext cx="211789" cy="74370"/>
            </a:xfrm>
            <a:prstGeom prst="round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p:cNvGrpSpPr/>
          <p:nvPr/>
        </p:nvGrpSpPr>
        <p:grpSpPr>
          <a:xfrm>
            <a:off x="2350046" y="4542942"/>
            <a:ext cx="216842" cy="1389983"/>
            <a:chOff x="2350046" y="4542942"/>
            <a:chExt cx="216842" cy="1389983"/>
          </a:xfrm>
        </p:grpSpPr>
        <p:sp>
          <p:nvSpPr>
            <p:cNvPr id="99" name="Rounded Rectangle 98"/>
            <p:cNvSpPr/>
            <p:nvPr/>
          </p:nvSpPr>
          <p:spPr>
            <a:xfrm>
              <a:off x="2355099" y="4542942"/>
              <a:ext cx="211789" cy="138998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4" name="Rounded Rectangle 103"/>
            <p:cNvSpPr/>
            <p:nvPr/>
          </p:nvSpPr>
          <p:spPr>
            <a:xfrm>
              <a:off x="2355099" y="4568339"/>
              <a:ext cx="211789" cy="74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ounded Rectangle 105"/>
            <p:cNvSpPr/>
            <p:nvPr/>
          </p:nvSpPr>
          <p:spPr>
            <a:xfrm>
              <a:off x="2350046" y="4801552"/>
              <a:ext cx="211789" cy="743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4" name="Rounded Rectangle 113"/>
            <p:cNvSpPr/>
            <p:nvPr/>
          </p:nvSpPr>
          <p:spPr>
            <a:xfrm>
              <a:off x="2355099" y="5252570"/>
              <a:ext cx="211789" cy="743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5" name="Rounded Rectangle 114"/>
            <p:cNvSpPr/>
            <p:nvPr/>
          </p:nvSpPr>
          <p:spPr>
            <a:xfrm>
              <a:off x="2355099" y="5665902"/>
              <a:ext cx="211789" cy="74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ounded Rectangle 121"/>
            <p:cNvSpPr/>
            <p:nvPr/>
          </p:nvSpPr>
          <p:spPr>
            <a:xfrm>
              <a:off x="2355099" y="5024318"/>
              <a:ext cx="211789" cy="74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ounded Rectangle 122"/>
            <p:cNvSpPr/>
            <p:nvPr/>
          </p:nvSpPr>
          <p:spPr>
            <a:xfrm>
              <a:off x="2355099" y="5552522"/>
              <a:ext cx="211789" cy="74370"/>
            </a:xfrm>
            <a:prstGeom prst="round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p:cNvGrpSpPr/>
          <p:nvPr/>
        </p:nvGrpSpPr>
        <p:grpSpPr>
          <a:xfrm>
            <a:off x="6728891" y="4078830"/>
            <a:ext cx="2017334" cy="1706828"/>
            <a:chOff x="6728891" y="4078830"/>
            <a:chExt cx="2017334" cy="1706828"/>
          </a:xfrm>
        </p:grpSpPr>
        <p:sp>
          <p:nvSpPr>
            <p:cNvPr id="98" name="TextBox 97"/>
            <p:cNvSpPr txBox="1"/>
            <p:nvPr/>
          </p:nvSpPr>
          <p:spPr>
            <a:xfrm>
              <a:off x="6728891" y="4078830"/>
              <a:ext cx="2017334" cy="430887"/>
            </a:xfrm>
            <a:prstGeom prst="rect">
              <a:avLst/>
            </a:prstGeom>
            <a:noFill/>
          </p:spPr>
          <p:txBody>
            <a:bodyPr wrap="square" rtlCol="0">
              <a:spAutoFit/>
            </a:bodyPr>
            <a:lstStyle/>
            <a:p>
              <a:pPr algn="ctr"/>
              <a:r>
                <a:rPr lang="en-US" sz="2200" dirty="0" smtClean="0"/>
                <a:t>Bitmap Cache</a:t>
              </a:r>
            </a:p>
          </p:txBody>
        </p:sp>
        <p:sp>
          <p:nvSpPr>
            <p:cNvPr id="130" name="Rectangle 129"/>
            <p:cNvSpPr/>
            <p:nvPr/>
          </p:nvSpPr>
          <p:spPr>
            <a:xfrm>
              <a:off x="7055756" y="4568339"/>
              <a:ext cx="529189" cy="1511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2" name="Rectangle 131"/>
            <p:cNvSpPr/>
            <p:nvPr/>
          </p:nvSpPr>
          <p:spPr>
            <a:xfrm>
              <a:off x="7054879" y="4725044"/>
              <a:ext cx="529189" cy="1511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4" name="Rectangle 133"/>
            <p:cNvSpPr/>
            <p:nvPr/>
          </p:nvSpPr>
          <p:spPr>
            <a:xfrm>
              <a:off x="7055756" y="4876916"/>
              <a:ext cx="529189" cy="1511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6" name="Rectangle 135"/>
            <p:cNvSpPr/>
            <p:nvPr/>
          </p:nvSpPr>
          <p:spPr>
            <a:xfrm>
              <a:off x="7056633" y="5033621"/>
              <a:ext cx="529189" cy="1511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2" name="Rectangle 141"/>
            <p:cNvSpPr/>
            <p:nvPr/>
          </p:nvSpPr>
          <p:spPr>
            <a:xfrm>
              <a:off x="7054879" y="5184916"/>
              <a:ext cx="529189" cy="1511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4" name="Rectangle 143"/>
            <p:cNvSpPr/>
            <p:nvPr/>
          </p:nvSpPr>
          <p:spPr>
            <a:xfrm>
              <a:off x="7054878" y="5344998"/>
              <a:ext cx="529189" cy="1511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2" name="Rectangle 161"/>
            <p:cNvSpPr/>
            <p:nvPr/>
          </p:nvSpPr>
          <p:spPr>
            <a:xfrm>
              <a:off x="7054879" y="5475844"/>
              <a:ext cx="529189" cy="1511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4" name="Rectangle 163"/>
            <p:cNvSpPr/>
            <p:nvPr/>
          </p:nvSpPr>
          <p:spPr>
            <a:xfrm>
              <a:off x="7054272" y="5634479"/>
              <a:ext cx="529189" cy="1511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6" name="Rectangle 165"/>
            <p:cNvSpPr/>
            <p:nvPr/>
          </p:nvSpPr>
          <p:spPr>
            <a:xfrm>
              <a:off x="7683695" y="4566815"/>
              <a:ext cx="53863" cy="151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Rectangle 166"/>
            <p:cNvSpPr/>
            <p:nvPr/>
          </p:nvSpPr>
          <p:spPr>
            <a:xfrm>
              <a:off x="7836095" y="4574164"/>
              <a:ext cx="53863" cy="15117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68" name="Rectangle 167"/>
            <p:cNvSpPr/>
            <p:nvPr/>
          </p:nvSpPr>
          <p:spPr>
            <a:xfrm>
              <a:off x="8015107" y="4573865"/>
              <a:ext cx="53863" cy="151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p:cNvSpPr/>
            <p:nvPr/>
          </p:nvSpPr>
          <p:spPr>
            <a:xfrm>
              <a:off x="8290855" y="4566815"/>
              <a:ext cx="53863" cy="151179"/>
            </a:xfrm>
            <a:prstGeom prst="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p:cNvSpPr/>
            <p:nvPr/>
          </p:nvSpPr>
          <p:spPr>
            <a:xfrm>
              <a:off x="7782232" y="4725343"/>
              <a:ext cx="80794" cy="1450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p:cNvSpPr/>
            <p:nvPr/>
          </p:nvSpPr>
          <p:spPr>
            <a:xfrm>
              <a:off x="8139065" y="4725343"/>
              <a:ext cx="227685" cy="14322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72" name="Rectangle 171"/>
            <p:cNvSpPr/>
            <p:nvPr/>
          </p:nvSpPr>
          <p:spPr>
            <a:xfrm>
              <a:off x="7683694" y="4876916"/>
              <a:ext cx="262966" cy="145880"/>
            </a:xfrm>
            <a:prstGeom prst="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8442645" y="4871615"/>
              <a:ext cx="53863" cy="151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7737558" y="5041693"/>
              <a:ext cx="338405" cy="1432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8244690" y="5041693"/>
              <a:ext cx="53428" cy="143345"/>
            </a:xfrm>
            <a:prstGeom prst="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8496508" y="5037714"/>
              <a:ext cx="53863" cy="15117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77" name="Rectangle 176"/>
            <p:cNvSpPr/>
            <p:nvPr/>
          </p:nvSpPr>
          <p:spPr>
            <a:xfrm>
              <a:off x="7629832" y="5184916"/>
              <a:ext cx="53863" cy="15117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78" name="Rectangle 177"/>
            <p:cNvSpPr/>
            <p:nvPr/>
          </p:nvSpPr>
          <p:spPr>
            <a:xfrm>
              <a:off x="7782232" y="5190114"/>
              <a:ext cx="53863" cy="15117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79" name="Rectangle 178"/>
            <p:cNvSpPr/>
            <p:nvPr/>
          </p:nvSpPr>
          <p:spPr>
            <a:xfrm>
              <a:off x="7961244" y="5184916"/>
              <a:ext cx="53863" cy="15117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80" name="Rectangle 179"/>
            <p:cNvSpPr/>
            <p:nvPr/>
          </p:nvSpPr>
          <p:spPr>
            <a:xfrm>
              <a:off x="8127299" y="5190114"/>
              <a:ext cx="53863" cy="15117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81" name="Rectangle 180"/>
            <p:cNvSpPr/>
            <p:nvPr/>
          </p:nvSpPr>
          <p:spPr>
            <a:xfrm>
              <a:off x="8298117" y="5190114"/>
              <a:ext cx="53863" cy="15117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82" name="Rectangle 181"/>
            <p:cNvSpPr/>
            <p:nvPr/>
          </p:nvSpPr>
          <p:spPr>
            <a:xfrm>
              <a:off x="8442644" y="5185038"/>
              <a:ext cx="53863" cy="15117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83" name="Rectangle 182"/>
            <p:cNvSpPr/>
            <p:nvPr/>
          </p:nvSpPr>
          <p:spPr>
            <a:xfrm>
              <a:off x="7656763" y="5341622"/>
              <a:ext cx="262966" cy="136532"/>
            </a:xfrm>
            <a:prstGeom prst="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8015107" y="5334045"/>
              <a:ext cx="262966" cy="141799"/>
            </a:xfrm>
            <a:prstGeom prst="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8469576" y="5334044"/>
              <a:ext cx="80795" cy="141799"/>
            </a:xfrm>
            <a:prstGeom prst="rect">
              <a:avLst/>
            </a:prstGeom>
            <a:pattFill prst="wdUpDiag">
              <a:fgClr>
                <a:schemeClr val="accent1"/>
              </a:fgClr>
              <a:bgClr>
                <a:schemeClr val="tx2"/>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186"/>
            <p:cNvSpPr/>
            <p:nvPr/>
          </p:nvSpPr>
          <p:spPr>
            <a:xfrm>
              <a:off x="7737558" y="5481370"/>
              <a:ext cx="53863" cy="151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p:cNvSpPr/>
            <p:nvPr/>
          </p:nvSpPr>
          <p:spPr>
            <a:xfrm>
              <a:off x="7974797" y="5481369"/>
              <a:ext cx="53863" cy="151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188"/>
            <p:cNvSpPr/>
            <p:nvPr/>
          </p:nvSpPr>
          <p:spPr>
            <a:xfrm>
              <a:off x="8244690" y="5476932"/>
              <a:ext cx="216668" cy="151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8215992" y="4886535"/>
              <a:ext cx="55412" cy="1347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7585822" y="4568339"/>
              <a:ext cx="980282" cy="15117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3" name="Rectangle 132"/>
            <p:cNvSpPr/>
            <p:nvPr/>
          </p:nvSpPr>
          <p:spPr>
            <a:xfrm>
              <a:off x="7584945" y="4725044"/>
              <a:ext cx="980282" cy="15117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5" name="Rectangle 134"/>
            <p:cNvSpPr/>
            <p:nvPr/>
          </p:nvSpPr>
          <p:spPr>
            <a:xfrm>
              <a:off x="7585822" y="4876916"/>
              <a:ext cx="980282" cy="15117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7" name="Rectangle 136"/>
            <p:cNvSpPr/>
            <p:nvPr/>
          </p:nvSpPr>
          <p:spPr>
            <a:xfrm>
              <a:off x="7586699" y="5033621"/>
              <a:ext cx="980282" cy="15117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3" name="Rectangle 142"/>
            <p:cNvSpPr/>
            <p:nvPr/>
          </p:nvSpPr>
          <p:spPr>
            <a:xfrm>
              <a:off x="7584945" y="5184916"/>
              <a:ext cx="980282" cy="15117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5" name="Rectangle 144"/>
            <p:cNvSpPr/>
            <p:nvPr/>
          </p:nvSpPr>
          <p:spPr>
            <a:xfrm>
              <a:off x="7584944" y="5344999"/>
              <a:ext cx="980282" cy="134222"/>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3" name="Rectangle 162"/>
            <p:cNvSpPr/>
            <p:nvPr/>
          </p:nvSpPr>
          <p:spPr>
            <a:xfrm>
              <a:off x="7584945" y="5475844"/>
              <a:ext cx="980282" cy="15117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1" name="Rectangle 190"/>
            <p:cNvSpPr/>
            <p:nvPr/>
          </p:nvSpPr>
          <p:spPr>
            <a:xfrm>
              <a:off x="7683695" y="5627803"/>
              <a:ext cx="53863" cy="15117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92" name="Rectangle 191"/>
            <p:cNvSpPr/>
            <p:nvPr/>
          </p:nvSpPr>
          <p:spPr>
            <a:xfrm>
              <a:off x="7889686" y="5627803"/>
              <a:ext cx="56974" cy="1447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93" name="Rectangle 192"/>
            <p:cNvSpPr/>
            <p:nvPr/>
          </p:nvSpPr>
          <p:spPr>
            <a:xfrm>
              <a:off x="8074490" y="5632548"/>
              <a:ext cx="53863" cy="1400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94" name="Rectangle 193"/>
            <p:cNvSpPr/>
            <p:nvPr/>
          </p:nvSpPr>
          <p:spPr>
            <a:xfrm>
              <a:off x="8240320" y="5629956"/>
              <a:ext cx="57797" cy="1426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p:cNvSpPr/>
            <p:nvPr/>
          </p:nvSpPr>
          <p:spPr>
            <a:xfrm>
              <a:off x="8461358" y="5639426"/>
              <a:ext cx="45719" cy="1331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7584338" y="5634479"/>
              <a:ext cx="980282" cy="15117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197" name="TextBox 196"/>
          <p:cNvSpPr txBox="1"/>
          <p:nvPr/>
        </p:nvSpPr>
        <p:spPr>
          <a:xfrm>
            <a:off x="5361964" y="5085527"/>
            <a:ext cx="2962217" cy="461665"/>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ctr">
              <a:defRPr sz="4000" b="1" u="none">
                <a:solidFill>
                  <a:srgbClr val="FF0000"/>
                </a:solidFill>
              </a:defRPr>
            </a:lvl1pPr>
          </a:lstStyle>
          <a:p>
            <a:r>
              <a:rPr lang="en-US" sz="2400" b="0" dirty="0" smtClean="0">
                <a:solidFill>
                  <a:schemeClr val="tx1"/>
                </a:solidFill>
              </a:rPr>
              <a:t>Accessed in Parallel</a:t>
            </a:r>
            <a:endParaRPr lang="en-US" sz="2400" b="0" dirty="0">
              <a:solidFill>
                <a:schemeClr val="tx1"/>
              </a:solidFill>
            </a:endParaRPr>
          </a:p>
        </p:txBody>
      </p:sp>
    </p:spTree>
    <p:extLst>
      <p:ext uri="{BB962C8B-B14F-4D97-AF65-F5344CB8AC3E}">
        <p14:creationId xmlns:p14="http://schemas.microsoft.com/office/powerpoint/2010/main" val="31076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2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2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2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2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2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2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9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5" grpId="0"/>
      <p:bldP spid="36" grpId="0"/>
      <p:bldP spid="40" grpId="0" animBg="1"/>
      <p:bldP spid="45" grpId="0" animBg="1"/>
      <p:bldP spid="46" grpId="0"/>
      <p:bldP spid="47" grpId="0"/>
      <p:bldP spid="48" grpId="0" animBg="1"/>
      <p:bldP spid="49" grpId="0"/>
      <p:bldP spid="50" grpId="0" animBg="1"/>
      <p:bldP spid="51" grpId="0"/>
      <p:bldP spid="56" grpId="0" animBg="1"/>
      <p:bldP spid="57" grpId="0"/>
      <p:bldP spid="58" grpId="0" animBg="1"/>
      <p:bldP spid="70" grpId="0" animBg="1"/>
      <p:bldP spid="95" grpId="0"/>
      <p:bldP spid="96" grpId="0"/>
      <p:bldP spid="97" grpId="0"/>
      <p:bldP spid="19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Watchpoint-Based Data Race Detection</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18</a:t>
            </a:fld>
            <a:endParaRPr lang="en-US" altLang="en-US" dirty="0"/>
          </a:p>
        </p:txBody>
      </p:sp>
      <p:graphicFrame>
        <p:nvGraphicFramePr>
          <p:cNvPr id="8" name="Chart 7"/>
          <p:cNvGraphicFramePr>
            <a:graphicFrameLocks/>
          </p:cNvGraphicFramePr>
          <p:nvPr>
            <p:extLst>
              <p:ext uri="{D42A27DB-BD31-4B8C-83A1-F6EECF244321}">
                <p14:modId xmlns:p14="http://schemas.microsoft.com/office/powerpoint/2010/main" val="90550436"/>
              </p:ext>
            </p:extLst>
          </p:nvPr>
        </p:nvGraphicFramePr>
        <p:xfrm>
          <a:off x="0" y="1607520"/>
          <a:ext cx="9143999"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1"/>
          <p:cNvSpPr txBox="1"/>
          <p:nvPr/>
        </p:nvSpPr>
        <p:spPr>
          <a:xfrm>
            <a:off x="7228325" y="2745945"/>
            <a:ext cx="910740" cy="523859"/>
          </a:xfrm>
          <a:prstGeom prst="rect">
            <a:avLst/>
          </a:prstGeom>
        </p:spPr>
        <p:txBody>
          <a:bodyPr wrap="squar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2200" b="1" dirty="0" smtClean="0"/>
              <a:t>+20%</a:t>
            </a:r>
            <a:endParaRPr lang="en-US" sz="2200" b="1" dirty="0"/>
          </a:p>
        </p:txBody>
      </p:sp>
      <p:cxnSp>
        <p:nvCxnSpPr>
          <p:cNvPr id="6" name="Straight Arrow Connector 5"/>
          <p:cNvCxnSpPr/>
          <p:nvPr/>
        </p:nvCxnSpPr>
        <p:spPr>
          <a:xfrm>
            <a:off x="7683695" y="3269804"/>
            <a:ext cx="227685" cy="538671"/>
          </a:xfrm>
          <a:prstGeom prst="straightConnector1">
            <a:avLst/>
          </a:prstGeom>
          <a:ln w="50800" cap="sq">
            <a:solidFill>
              <a:schemeClr val="tx1"/>
            </a:solidFill>
            <a:miter lim="800000"/>
            <a:tailEnd type="arrow"/>
          </a:ln>
        </p:spPr>
        <p:style>
          <a:lnRef idx="1">
            <a:schemeClr val="accent1"/>
          </a:lnRef>
          <a:fillRef idx="0">
            <a:schemeClr val="accent1"/>
          </a:fillRef>
          <a:effectRef idx="0">
            <a:schemeClr val="accent1"/>
          </a:effectRef>
          <a:fontRef idx="minor">
            <a:schemeClr val="tx1"/>
          </a:fontRef>
        </p:style>
      </p:cxnSp>
      <p:sp>
        <p:nvSpPr>
          <p:cNvPr id="9" name="Content Placeholder 2"/>
          <p:cNvSpPr>
            <a:spLocks noGrp="1"/>
          </p:cNvSpPr>
          <p:nvPr>
            <p:ph idx="1"/>
          </p:nvPr>
        </p:nvSpPr>
        <p:spPr>
          <a:xfrm>
            <a:off x="457200" y="1066800"/>
            <a:ext cx="8229600" cy="5064125"/>
          </a:xfrm>
        </p:spPr>
        <p:txBody>
          <a:bodyPr/>
          <a:lstStyle/>
          <a:p>
            <a:r>
              <a:rPr lang="en-US" dirty="0" smtClean="0"/>
              <a:t>RC now 64 entries, added 2KB bitmap cache</a:t>
            </a:r>
            <a:endParaRPr lang="en-US" dirty="0"/>
          </a:p>
        </p:txBody>
      </p:sp>
      <p:sp>
        <p:nvSpPr>
          <p:cNvPr id="10" name="TextBox 1"/>
          <p:cNvSpPr txBox="1"/>
          <p:nvPr/>
        </p:nvSpPr>
        <p:spPr>
          <a:xfrm>
            <a:off x="2598730" y="2647613"/>
            <a:ext cx="910740" cy="523859"/>
          </a:xfrm>
          <a:prstGeom prst="rect">
            <a:avLst/>
          </a:prstGeom>
        </p:spPr>
        <p:txBody>
          <a:bodyPr wrap="squar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2200" b="1" dirty="0" smtClean="0"/>
              <a:t>+10%</a:t>
            </a:r>
            <a:endParaRPr lang="en-US" sz="2200" b="1" dirty="0"/>
          </a:p>
        </p:txBody>
      </p:sp>
      <p:cxnSp>
        <p:nvCxnSpPr>
          <p:cNvPr id="11" name="Straight Arrow Connector 10"/>
          <p:cNvCxnSpPr/>
          <p:nvPr/>
        </p:nvCxnSpPr>
        <p:spPr>
          <a:xfrm>
            <a:off x="3054100" y="3171472"/>
            <a:ext cx="227685" cy="538671"/>
          </a:xfrm>
          <a:prstGeom prst="straightConnector1">
            <a:avLst/>
          </a:prstGeom>
          <a:ln w="50800" cap="sq">
            <a:solidFill>
              <a:schemeClr val="tx1"/>
            </a:solidFill>
            <a:miter lim="8000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8660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&amp; Future Directions</a:t>
            </a:r>
            <a:endParaRPr lang="en-US" dirty="0"/>
          </a:p>
        </p:txBody>
      </p:sp>
      <p:sp>
        <p:nvSpPr>
          <p:cNvPr id="3" name="Content Placeholder 2"/>
          <p:cNvSpPr>
            <a:spLocks noGrp="1"/>
          </p:cNvSpPr>
          <p:nvPr>
            <p:ph idx="1"/>
          </p:nvPr>
        </p:nvSpPr>
        <p:spPr/>
        <p:txBody>
          <a:bodyPr/>
          <a:lstStyle/>
          <a:p>
            <a:r>
              <a:rPr lang="en-US" b="1" dirty="0" smtClean="0"/>
              <a:t>Watchpoints </a:t>
            </a:r>
            <a:r>
              <a:rPr lang="en-US" dirty="0" smtClean="0"/>
              <a:t>a useful generic mechanism</a:t>
            </a:r>
          </a:p>
          <a:p>
            <a:endParaRPr lang="en-US" b="1" dirty="0" smtClean="0"/>
          </a:p>
          <a:p>
            <a:r>
              <a:rPr lang="en-US" dirty="0" smtClean="0"/>
              <a:t>Numerous</a:t>
            </a:r>
            <a:r>
              <a:rPr lang="en-US" b="1" dirty="0" smtClean="0"/>
              <a:t> </a:t>
            </a:r>
            <a:r>
              <a:rPr lang="en-US" dirty="0" smtClean="0"/>
              <a:t>SW systems can utilize a well-designed WP system</a:t>
            </a:r>
          </a:p>
          <a:p>
            <a:endParaRPr lang="en-US" dirty="0" smtClean="0"/>
          </a:p>
          <a:p>
            <a:r>
              <a:rPr lang="en-US" dirty="0" smtClean="0"/>
              <a:t>In the future:</a:t>
            </a:r>
          </a:p>
          <a:p>
            <a:pPr lvl="1"/>
            <a:r>
              <a:rPr lang="en-US" dirty="0" smtClean="0"/>
              <a:t>Clear </a:t>
            </a:r>
            <a:r>
              <a:rPr lang="en-US" dirty="0" err="1" smtClean="0"/>
              <a:t>microarchitectural</a:t>
            </a:r>
            <a:r>
              <a:rPr lang="en-US" dirty="0" smtClean="0"/>
              <a:t> analysis</a:t>
            </a:r>
          </a:p>
          <a:p>
            <a:pPr lvl="1"/>
            <a:r>
              <a:rPr lang="en-US" b="1" dirty="0" smtClean="0"/>
              <a:t>More </a:t>
            </a:r>
            <a:r>
              <a:rPr lang="en-US" dirty="0" smtClean="0"/>
              <a:t>software systems, different algorithms</a:t>
            </a:r>
            <a:endParaRPr lang="en-US" b="1" dirty="0"/>
          </a:p>
          <a:p>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19</a:t>
            </a:fld>
            <a:endParaRPr lang="en-US" altLang="en-US" dirty="0"/>
          </a:p>
        </p:txBody>
      </p:sp>
    </p:spTree>
    <p:extLst>
      <p:ext uri="{BB962C8B-B14F-4D97-AF65-F5344CB8AC3E}">
        <p14:creationId xmlns:p14="http://schemas.microsoft.com/office/powerpoint/2010/main" val="3554655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of This Work</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a:t>
            </a:fld>
            <a:endParaRPr lang="en-US" altLang="en-US" dirty="0"/>
          </a:p>
        </p:txBody>
      </p:sp>
      <p:sp>
        <p:nvSpPr>
          <p:cNvPr id="5" name="TextBox 4"/>
          <p:cNvSpPr txBox="1"/>
          <p:nvPr/>
        </p:nvSpPr>
        <p:spPr>
          <a:xfrm>
            <a:off x="549565" y="1482369"/>
            <a:ext cx="7968975" cy="1200329"/>
          </a:xfrm>
          <a:prstGeom prst="rect">
            <a:avLst/>
          </a:prstGeom>
          <a:noFill/>
        </p:spPr>
        <p:txBody>
          <a:bodyPr wrap="square" rtlCol="0">
            <a:spAutoFit/>
          </a:bodyPr>
          <a:lstStyle/>
          <a:p>
            <a:pPr algn="ctr"/>
            <a:r>
              <a:rPr lang="en-US" sz="7200" b="1" dirty="0" smtClean="0">
                <a:latin typeface="+mn-lt"/>
              </a:rPr>
              <a:t>MAKE</a:t>
            </a:r>
          </a:p>
        </p:txBody>
      </p:sp>
      <p:sp>
        <p:nvSpPr>
          <p:cNvPr id="6" name="TextBox 5"/>
          <p:cNvSpPr txBox="1"/>
          <p:nvPr/>
        </p:nvSpPr>
        <p:spPr>
          <a:xfrm>
            <a:off x="549564" y="2846093"/>
            <a:ext cx="7968975" cy="1200329"/>
          </a:xfrm>
          <a:prstGeom prst="rect">
            <a:avLst/>
          </a:prstGeom>
          <a:noFill/>
        </p:spPr>
        <p:txBody>
          <a:bodyPr wrap="square" rtlCol="0">
            <a:spAutoFit/>
          </a:bodyPr>
          <a:lstStyle/>
          <a:p>
            <a:pPr algn="ctr"/>
            <a:r>
              <a:rPr lang="en-US" sz="7200" b="1" dirty="0" smtClean="0">
                <a:latin typeface="+mn-lt"/>
              </a:rPr>
              <a:t>SOFTWARE</a:t>
            </a:r>
          </a:p>
        </p:txBody>
      </p:sp>
      <p:sp>
        <p:nvSpPr>
          <p:cNvPr id="7" name="TextBox 6"/>
          <p:cNvSpPr txBox="1"/>
          <p:nvPr/>
        </p:nvSpPr>
        <p:spPr>
          <a:xfrm>
            <a:off x="549563" y="4201941"/>
            <a:ext cx="7968975" cy="1200329"/>
          </a:xfrm>
          <a:prstGeom prst="rect">
            <a:avLst/>
          </a:prstGeom>
          <a:noFill/>
        </p:spPr>
        <p:txBody>
          <a:bodyPr wrap="square" rtlCol="0">
            <a:spAutoFit/>
          </a:bodyPr>
          <a:lstStyle/>
          <a:p>
            <a:pPr algn="ctr"/>
            <a:r>
              <a:rPr lang="en-US" sz="7200" b="1" dirty="0" smtClean="0">
                <a:latin typeface="+mn-lt"/>
              </a:rPr>
              <a:t>FAST</a:t>
            </a:r>
          </a:p>
        </p:txBody>
      </p:sp>
      <p:sp>
        <p:nvSpPr>
          <p:cNvPr id="9" name="TextBox 8"/>
          <p:cNvSpPr txBox="1"/>
          <p:nvPr/>
        </p:nvSpPr>
        <p:spPr>
          <a:xfrm>
            <a:off x="5482740" y="4372268"/>
            <a:ext cx="2884010" cy="954107"/>
          </a:xfrm>
          <a:prstGeom prst="rect">
            <a:avLst/>
          </a:prstGeom>
          <a:noFill/>
        </p:spPr>
        <p:txBody>
          <a:bodyPr wrap="square" rtlCol="0">
            <a:spAutoFit/>
          </a:bodyPr>
          <a:lstStyle/>
          <a:p>
            <a:r>
              <a:rPr lang="en-US" sz="5600" dirty="0" err="1" smtClean="0">
                <a:solidFill>
                  <a:srgbClr val="FF0000"/>
                </a:solidFill>
              </a:rPr>
              <a:t>er</a:t>
            </a:r>
            <a:endParaRPr lang="en-US" sz="5600" dirty="0" smtClean="0">
              <a:solidFill>
                <a:srgbClr val="FF0000"/>
              </a:solidFill>
            </a:endParaRPr>
          </a:p>
        </p:txBody>
      </p:sp>
      <p:sp>
        <p:nvSpPr>
          <p:cNvPr id="11" name="TextBox 10"/>
          <p:cNvSpPr txBox="1"/>
          <p:nvPr/>
        </p:nvSpPr>
        <p:spPr>
          <a:xfrm>
            <a:off x="5388546" y="3551762"/>
            <a:ext cx="3813049" cy="1015663"/>
          </a:xfrm>
          <a:prstGeom prst="rect">
            <a:avLst/>
          </a:prstGeom>
          <a:noFill/>
        </p:spPr>
        <p:txBody>
          <a:bodyPr wrap="square" rtlCol="0">
            <a:spAutoFit/>
          </a:bodyPr>
          <a:lstStyle/>
          <a:p>
            <a:pPr algn="ctr"/>
            <a:r>
              <a:rPr lang="en-US" sz="6000" dirty="0" smtClean="0">
                <a:solidFill>
                  <a:srgbClr val="FF0000"/>
                </a:solidFill>
              </a:rPr>
              <a:t>analysis</a:t>
            </a:r>
          </a:p>
        </p:txBody>
      </p:sp>
      <p:sp>
        <p:nvSpPr>
          <p:cNvPr id="12" name="TextBox 11"/>
          <p:cNvSpPr txBox="1"/>
          <p:nvPr/>
        </p:nvSpPr>
        <p:spPr>
          <a:xfrm>
            <a:off x="1" y="2214680"/>
            <a:ext cx="3813049" cy="1015663"/>
          </a:xfrm>
          <a:prstGeom prst="rect">
            <a:avLst/>
          </a:prstGeom>
          <a:noFill/>
        </p:spPr>
        <p:txBody>
          <a:bodyPr wrap="square" rtlCol="0">
            <a:spAutoFit/>
          </a:bodyPr>
          <a:lstStyle/>
          <a:p>
            <a:pPr algn="ctr"/>
            <a:r>
              <a:rPr lang="en-US" sz="6000" dirty="0" smtClean="0">
                <a:solidFill>
                  <a:srgbClr val="FF0000"/>
                </a:solidFill>
              </a:rPr>
              <a:t>dynamic</a:t>
            </a:r>
          </a:p>
        </p:txBody>
      </p:sp>
    </p:spTree>
    <p:extLst>
      <p:ext uri="{BB962C8B-B14F-4D97-AF65-F5344CB8AC3E}">
        <p14:creationId xmlns:p14="http://schemas.microsoft.com/office/powerpoint/2010/main" val="70425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6"/>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C5898B9-ED2C-4925-9C9E-7644545534BD}" type="slidenum">
              <a:rPr lang="en-US" altLang="en-US" smtClean="0"/>
              <a:pPr/>
              <a:t>20</a:t>
            </a:fld>
            <a:endParaRPr lang="en-US" altLang="en-US" dirty="0"/>
          </a:p>
        </p:txBody>
      </p:sp>
      <p:sp>
        <p:nvSpPr>
          <p:cNvPr id="6" name="TextBox 5"/>
          <p:cNvSpPr txBox="1"/>
          <p:nvPr/>
        </p:nvSpPr>
        <p:spPr>
          <a:xfrm>
            <a:off x="549564" y="2846093"/>
            <a:ext cx="7968975" cy="1200329"/>
          </a:xfrm>
          <a:prstGeom prst="rect">
            <a:avLst/>
          </a:prstGeom>
          <a:noFill/>
        </p:spPr>
        <p:txBody>
          <a:bodyPr wrap="square" rtlCol="0">
            <a:spAutoFit/>
          </a:bodyPr>
          <a:lstStyle/>
          <a:p>
            <a:pPr algn="ctr"/>
            <a:r>
              <a:rPr lang="en-US" sz="7200" b="1" dirty="0" smtClean="0">
                <a:latin typeface="+mn-lt"/>
              </a:rPr>
              <a:t>Thank You</a:t>
            </a:r>
          </a:p>
        </p:txBody>
      </p:sp>
    </p:spTree>
    <p:extLst>
      <p:ext uri="{BB962C8B-B14F-4D97-AF65-F5344CB8AC3E}">
        <p14:creationId xmlns:p14="http://schemas.microsoft.com/office/powerpoint/2010/main" val="16608326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21</a:t>
            </a:fld>
            <a:endParaRPr lang="en-US" altLang="en-US" dirty="0"/>
          </a:p>
        </p:txBody>
      </p:sp>
    </p:spTree>
    <p:extLst>
      <p:ext uri="{BB962C8B-B14F-4D97-AF65-F5344CB8AC3E}">
        <p14:creationId xmlns:p14="http://schemas.microsoft.com/office/powerpoint/2010/main" val="16454245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Watchpoint Solutions</a:t>
            </a:r>
            <a:endParaRPr lang="en-US" dirty="0"/>
          </a:p>
        </p:txBody>
      </p:sp>
      <p:sp>
        <p:nvSpPr>
          <p:cNvPr id="3" name="Content Placeholder 2"/>
          <p:cNvSpPr>
            <a:spLocks noGrp="1"/>
          </p:cNvSpPr>
          <p:nvPr>
            <p:ph idx="1"/>
          </p:nvPr>
        </p:nvSpPr>
        <p:spPr>
          <a:xfrm>
            <a:off x="457200" y="1228046"/>
            <a:ext cx="8229600" cy="4902880"/>
          </a:xfrm>
        </p:spPr>
        <p:txBody>
          <a:bodyPr/>
          <a:lstStyle/>
          <a:p>
            <a:r>
              <a:rPr lang="en-US" dirty="0" smtClean="0"/>
              <a:t>Watchpoint Registers</a:t>
            </a:r>
            <a:endParaRPr lang="en-US" dirty="0"/>
          </a:p>
          <a:p>
            <a:pPr lvl="1">
              <a:buClr>
                <a:srgbClr val="00B050"/>
              </a:buClr>
              <a:buSzPct val="80000"/>
              <a:buFont typeface="Arial" pitchFamily="34" charset="0"/>
              <a:buChar char="+"/>
            </a:pPr>
            <a:r>
              <a:rPr lang="en-US" dirty="0" smtClean="0"/>
              <a:t>Fine-grained, </a:t>
            </a:r>
            <a:r>
              <a:rPr lang="en-US" i="1" dirty="0" smtClean="0"/>
              <a:t>can</a:t>
            </a:r>
            <a:r>
              <a:rPr lang="en-US" dirty="0" smtClean="0"/>
              <a:t> be per-thread</a:t>
            </a:r>
            <a:endParaRPr lang="en-US" dirty="0"/>
          </a:p>
          <a:p>
            <a:pPr lvl="1">
              <a:buClr>
                <a:srgbClr val="FF0000"/>
              </a:buClr>
              <a:buSzPct val="80000"/>
              <a:buFont typeface="Arial" pitchFamily="34" charset="0"/>
              <a:buChar char="–"/>
            </a:pPr>
            <a:r>
              <a:rPr lang="en-US" dirty="0" smtClean="0"/>
              <a:t>Limited number (4-16), small reach (4-8 bytes)</a:t>
            </a:r>
          </a:p>
          <a:p>
            <a:r>
              <a:rPr lang="en-US" dirty="0" smtClean="0"/>
              <a:t>Virtual Memory</a:t>
            </a:r>
            <a:endParaRPr lang="en-US" dirty="0"/>
          </a:p>
          <a:p>
            <a:pPr lvl="1">
              <a:buClr>
                <a:srgbClr val="00B050"/>
              </a:buClr>
              <a:buSzPct val="80000"/>
              <a:buFont typeface="Arial" pitchFamily="34" charset="0"/>
              <a:buChar char="+"/>
            </a:pPr>
            <a:r>
              <a:rPr lang="en-US" dirty="0" smtClean="0"/>
              <a:t>Virtually unlimited number</a:t>
            </a:r>
            <a:endParaRPr lang="en-US" dirty="0"/>
          </a:p>
          <a:p>
            <a:pPr lvl="1">
              <a:buClr>
                <a:srgbClr val="FF0000"/>
              </a:buClr>
              <a:buSzPct val="80000"/>
              <a:buFont typeface="Arial" pitchFamily="34" charset="0"/>
              <a:buChar char="–"/>
            </a:pPr>
            <a:r>
              <a:rPr lang="en-US" dirty="0" smtClean="0"/>
              <a:t>Coarse-grained, per-process, </a:t>
            </a:r>
            <a:r>
              <a:rPr lang="en-US" i="1" dirty="0" smtClean="0"/>
              <a:t>only</a:t>
            </a:r>
            <a:r>
              <a:rPr lang="en-US" dirty="0" smtClean="0"/>
              <a:t> aligned ranges</a:t>
            </a:r>
          </a:p>
          <a:p>
            <a:r>
              <a:rPr lang="en-US" dirty="0" smtClean="0"/>
              <a:t>ECC Mangling</a:t>
            </a:r>
            <a:endParaRPr lang="en-US" dirty="0"/>
          </a:p>
          <a:p>
            <a:pPr lvl="1">
              <a:buClr>
                <a:srgbClr val="00B050"/>
              </a:buClr>
              <a:buSzPct val="80000"/>
              <a:buFont typeface="Arial" pitchFamily="34" charset="0"/>
              <a:buChar char="+"/>
            </a:pPr>
            <a:r>
              <a:rPr lang="en-US" dirty="0" smtClean="0"/>
              <a:t>Unlimited, finer-grained</a:t>
            </a:r>
            <a:endParaRPr lang="en-US" dirty="0"/>
          </a:p>
          <a:p>
            <a:pPr lvl="1">
              <a:buClr>
                <a:srgbClr val="FF0000"/>
              </a:buClr>
              <a:buSzPct val="80000"/>
              <a:buFont typeface="Arial" pitchFamily="34" charset="0"/>
              <a:buChar char="–"/>
            </a:pPr>
            <a:r>
              <a:rPr lang="en-US" dirty="0" smtClean="0"/>
              <a:t>Per physical address, no ranges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22</a:t>
            </a:fld>
            <a:endParaRPr lang="en-US" altLang="en-US" dirty="0"/>
          </a:p>
        </p:txBody>
      </p:sp>
    </p:spTree>
    <p:extLst>
      <p:ext uri="{BB962C8B-B14F-4D97-AF65-F5344CB8AC3E}">
        <p14:creationId xmlns:p14="http://schemas.microsoft.com/office/powerpoint/2010/main" val="3524529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Width Test</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23</a:t>
            </a:fld>
            <a:endParaRPr lang="en-US" altLang="en-US" dirty="0"/>
          </a:p>
        </p:txBody>
      </p:sp>
      <p:sp>
        <p:nvSpPr>
          <p:cNvPr id="3" name="Rectangle 2"/>
          <p:cNvSpPr/>
          <p:nvPr/>
        </p:nvSpPr>
        <p:spPr>
          <a:xfrm>
            <a:off x="0" y="1447800"/>
            <a:ext cx="457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22898" y="1447800"/>
            <a:ext cx="914400"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Rectangle 6"/>
          <p:cNvSpPr/>
          <p:nvPr/>
        </p:nvSpPr>
        <p:spPr>
          <a:xfrm>
            <a:off x="1828800" y="1447800"/>
            <a:ext cx="914400"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8" name="Rectangle 7"/>
          <p:cNvSpPr/>
          <p:nvPr/>
        </p:nvSpPr>
        <p:spPr>
          <a:xfrm>
            <a:off x="2743200" y="1447800"/>
            <a:ext cx="9144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Rectangle 8"/>
          <p:cNvSpPr/>
          <p:nvPr/>
        </p:nvSpPr>
        <p:spPr>
          <a:xfrm>
            <a:off x="3658450" y="1447800"/>
            <a:ext cx="914400"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4572000" y="1447800"/>
            <a:ext cx="914400" cy="91440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 name="Rectangle 10"/>
          <p:cNvSpPr/>
          <p:nvPr/>
        </p:nvSpPr>
        <p:spPr>
          <a:xfrm>
            <a:off x="5486400" y="1447800"/>
            <a:ext cx="914400" cy="914400"/>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p:cNvSpPr/>
          <p:nvPr/>
        </p:nvSpPr>
        <p:spPr>
          <a:xfrm>
            <a:off x="6382603" y="1447800"/>
            <a:ext cx="914400" cy="914400"/>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7297003" y="1447800"/>
            <a:ext cx="914400" cy="914400"/>
          </a:xfrm>
          <a:prstGeom prst="rect">
            <a:avLst/>
          </a:prstGeom>
          <a:solidFill>
            <a:srgbClr val="00B0F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8229600" y="1447800"/>
            <a:ext cx="457200" cy="9144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Rectangle 14"/>
          <p:cNvSpPr/>
          <p:nvPr/>
        </p:nvSpPr>
        <p:spPr>
          <a:xfrm>
            <a:off x="8686800" y="1447800"/>
            <a:ext cx="457200" cy="914400"/>
          </a:xfrm>
          <a:prstGeom prst="rect">
            <a:avLst/>
          </a:prstGeom>
          <a:solidFill>
            <a:srgbClr val="C00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Rectangle 15"/>
          <p:cNvSpPr/>
          <p:nvPr/>
        </p:nvSpPr>
        <p:spPr>
          <a:xfrm>
            <a:off x="457200" y="1447800"/>
            <a:ext cx="457200" cy="914400"/>
          </a:xfrm>
          <a:prstGeom prst="rect">
            <a:avLst/>
          </a:prstGeom>
          <a:solidFill>
            <a:srgbClr val="2DFF8C"/>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889785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p:cNvSpPr>
            <a:spLocks noGrp="1"/>
          </p:cNvSpPr>
          <p:nvPr>
            <p:ph idx="1"/>
          </p:nvPr>
        </p:nvSpPr>
        <p:spPr>
          <a:xfrm>
            <a:off x="397775" y="1255659"/>
            <a:ext cx="3507640" cy="692510"/>
          </a:xfrm>
        </p:spPr>
        <p:txBody>
          <a:bodyPr/>
          <a:lstStyle/>
          <a:p>
            <a:pPr marL="0" indent="0" algn="ctr">
              <a:buNone/>
            </a:pPr>
            <a:r>
              <a:rPr lang="en-US" sz="3200" dirty="0" smtClean="0"/>
              <a:t>Bounds Checking</a:t>
            </a:r>
          </a:p>
        </p:txBody>
      </p:sp>
      <p:sp>
        <p:nvSpPr>
          <p:cNvPr id="2" name="Title 1"/>
          <p:cNvSpPr>
            <a:spLocks noGrp="1"/>
          </p:cNvSpPr>
          <p:nvPr>
            <p:ph type="title"/>
          </p:nvPr>
        </p:nvSpPr>
        <p:spPr/>
        <p:txBody>
          <a:bodyPr/>
          <a:lstStyle/>
          <a:p>
            <a:r>
              <a:rPr lang="en-US" dirty="0" smtClean="0"/>
              <a:t>Dynamic Software Analysis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3</a:t>
            </a:fld>
            <a:endParaRPr lang="en-US" altLang="en-US" dirty="0"/>
          </a:p>
        </p:txBody>
      </p:sp>
      <p:sp>
        <p:nvSpPr>
          <p:cNvPr id="14" name="Content Placeholder 2"/>
          <p:cNvSpPr txBox="1">
            <a:spLocks/>
          </p:cNvSpPr>
          <p:nvPr/>
        </p:nvSpPr>
        <p:spPr bwMode="auto">
          <a:xfrm>
            <a:off x="397775" y="2727035"/>
            <a:ext cx="3507640" cy="6925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Font typeface="Wingdings" pitchFamily="2" charset="2"/>
              <a:buNone/>
            </a:pPr>
            <a:r>
              <a:rPr lang="en-US" sz="3200" dirty="0" smtClean="0"/>
              <a:t>Taint Analysis</a:t>
            </a:r>
          </a:p>
        </p:txBody>
      </p:sp>
      <p:sp>
        <p:nvSpPr>
          <p:cNvPr id="17" name="Content Placeholder 2"/>
          <p:cNvSpPr txBox="1">
            <a:spLocks/>
          </p:cNvSpPr>
          <p:nvPr/>
        </p:nvSpPr>
        <p:spPr bwMode="auto">
          <a:xfrm>
            <a:off x="4496105" y="1228045"/>
            <a:ext cx="4266590" cy="6925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Font typeface="Wingdings" pitchFamily="2" charset="2"/>
              <a:buNone/>
            </a:pPr>
            <a:r>
              <a:rPr lang="en-US" sz="3200" dirty="0" smtClean="0"/>
              <a:t>Data Race Detection</a:t>
            </a:r>
          </a:p>
        </p:txBody>
      </p:sp>
      <p:sp>
        <p:nvSpPr>
          <p:cNvPr id="21" name="Content Placeholder 2"/>
          <p:cNvSpPr txBox="1">
            <a:spLocks/>
          </p:cNvSpPr>
          <p:nvPr/>
        </p:nvSpPr>
        <p:spPr bwMode="auto">
          <a:xfrm>
            <a:off x="4010835" y="2727035"/>
            <a:ext cx="5237130" cy="6925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Font typeface="Wingdings" pitchFamily="2" charset="2"/>
              <a:buNone/>
            </a:pPr>
            <a:r>
              <a:rPr lang="en-US" sz="3200" dirty="0" smtClean="0"/>
              <a:t>Deterministic Execution</a:t>
            </a:r>
          </a:p>
        </p:txBody>
      </p:sp>
      <p:sp>
        <p:nvSpPr>
          <p:cNvPr id="22" name="Content Placeholder 2"/>
          <p:cNvSpPr txBox="1">
            <a:spLocks/>
          </p:cNvSpPr>
          <p:nvPr/>
        </p:nvSpPr>
        <p:spPr bwMode="auto">
          <a:xfrm>
            <a:off x="397775" y="4254390"/>
            <a:ext cx="3507640" cy="6925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Font typeface="Wingdings" pitchFamily="2" charset="2"/>
              <a:buNone/>
            </a:pPr>
            <a:r>
              <a:rPr lang="en-US" sz="3200" dirty="0" smtClean="0"/>
              <a:t>Transactional Memory</a:t>
            </a:r>
          </a:p>
        </p:txBody>
      </p:sp>
      <p:sp>
        <p:nvSpPr>
          <p:cNvPr id="23" name="Content Placeholder 2"/>
          <p:cNvSpPr txBox="1">
            <a:spLocks/>
          </p:cNvSpPr>
          <p:nvPr/>
        </p:nvSpPr>
        <p:spPr bwMode="auto">
          <a:xfrm>
            <a:off x="4875580" y="4254390"/>
            <a:ext cx="3507640" cy="6925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Font typeface="Wingdings" pitchFamily="2" charset="2"/>
              <a:buNone/>
            </a:pPr>
            <a:r>
              <a:rPr lang="en-US" sz="3200" dirty="0" smtClean="0"/>
              <a:t>Speculative Parallelization</a:t>
            </a:r>
          </a:p>
        </p:txBody>
      </p:sp>
      <p:sp>
        <p:nvSpPr>
          <p:cNvPr id="24" name="TextBox 23"/>
          <p:cNvSpPr txBox="1"/>
          <p:nvPr/>
        </p:nvSpPr>
        <p:spPr>
          <a:xfrm>
            <a:off x="1200619" y="1835205"/>
            <a:ext cx="1901952"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4000" b="1" u="none">
                <a:solidFill>
                  <a:srgbClr val="FF0000"/>
                </a:solidFill>
              </a:defRPr>
            </a:lvl1pPr>
          </a:lstStyle>
          <a:p>
            <a:pPr algn="ctr"/>
            <a:r>
              <a:rPr lang="en-US" dirty="0" smtClean="0"/>
              <a:t>10-80x</a:t>
            </a:r>
            <a:endParaRPr lang="en-US" dirty="0"/>
          </a:p>
        </p:txBody>
      </p:sp>
      <p:sp>
        <p:nvSpPr>
          <p:cNvPr id="25" name="TextBox 24"/>
          <p:cNvSpPr txBox="1"/>
          <p:nvPr/>
        </p:nvSpPr>
        <p:spPr>
          <a:xfrm>
            <a:off x="5678424" y="1828927"/>
            <a:ext cx="1901952"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4000" b="1" u="none">
                <a:solidFill>
                  <a:srgbClr val="FF0000"/>
                </a:solidFill>
              </a:defRPr>
            </a:lvl1pPr>
          </a:lstStyle>
          <a:p>
            <a:pPr algn="ctr"/>
            <a:r>
              <a:rPr lang="en-US" dirty="0" smtClean="0"/>
              <a:t>2-300x</a:t>
            </a:r>
            <a:endParaRPr lang="en-US" dirty="0"/>
          </a:p>
        </p:txBody>
      </p:sp>
      <p:sp>
        <p:nvSpPr>
          <p:cNvPr id="26" name="TextBox 25"/>
          <p:cNvSpPr txBox="1"/>
          <p:nvPr/>
        </p:nvSpPr>
        <p:spPr>
          <a:xfrm>
            <a:off x="1200619" y="3334195"/>
            <a:ext cx="1901952"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4000" b="1" u="none">
                <a:solidFill>
                  <a:srgbClr val="FF0000"/>
                </a:solidFill>
              </a:defRPr>
            </a:lvl1pPr>
          </a:lstStyle>
          <a:p>
            <a:pPr algn="ctr"/>
            <a:r>
              <a:rPr lang="en-US" dirty="0" smtClean="0"/>
              <a:t>2-30x</a:t>
            </a:r>
            <a:endParaRPr lang="en-US" dirty="0"/>
          </a:p>
        </p:txBody>
      </p:sp>
      <p:sp>
        <p:nvSpPr>
          <p:cNvPr id="27" name="TextBox 26"/>
          <p:cNvSpPr txBox="1"/>
          <p:nvPr/>
        </p:nvSpPr>
        <p:spPr>
          <a:xfrm>
            <a:off x="5678424" y="3334195"/>
            <a:ext cx="1901952"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4000" b="1" u="none">
                <a:solidFill>
                  <a:srgbClr val="FF0000"/>
                </a:solidFill>
              </a:defRPr>
            </a:lvl1pPr>
          </a:lstStyle>
          <a:p>
            <a:pPr algn="ctr"/>
            <a:r>
              <a:rPr lang="en-US" dirty="0" smtClean="0"/>
              <a:t>2-10x</a:t>
            </a:r>
            <a:endParaRPr lang="en-US" dirty="0"/>
          </a:p>
        </p:txBody>
      </p:sp>
      <p:sp>
        <p:nvSpPr>
          <p:cNvPr id="28" name="TextBox 27"/>
          <p:cNvSpPr txBox="1"/>
          <p:nvPr/>
        </p:nvSpPr>
        <p:spPr>
          <a:xfrm>
            <a:off x="1170168" y="5250480"/>
            <a:ext cx="1901952"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4000" b="1" u="none">
                <a:solidFill>
                  <a:srgbClr val="FF0000"/>
                </a:solidFill>
              </a:defRPr>
            </a:lvl1pPr>
          </a:lstStyle>
          <a:p>
            <a:pPr algn="ctr"/>
            <a:r>
              <a:rPr lang="en-US" dirty="0" smtClean="0"/>
              <a:t>2-50x</a:t>
            </a:r>
            <a:endParaRPr lang="en-US" dirty="0"/>
          </a:p>
        </p:txBody>
      </p:sp>
      <p:sp>
        <p:nvSpPr>
          <p:cNvPr id="29" name="TextBox 28"/>
          <p:cNvSpPr txBox="1"/>
          <p:nvPr/>
        </p:nvSpPr>
        <p:spPr>
          <a:xfrm>
            <a:off x="5678424" y="5259991"/>
            <a:ext cx="1901952"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4000" b="1" u="none">
                <a:solidFill>
                  <a:srgbClr val="FF0000"/>
                </a:solidFill>
              </a:defRPr>
            </a:lvl1pPr>
          </a:lstStyle>
          <a:p>
            <a:pPr algn="ctr"/>
            <a:r>
              <a:rPr lang="en-US" dirty="0" smtClean="0"/>
              <a:t>2-4x</a:t>
            </a:r>
            <a:endParaRPr lang="en-US" dirty="0"/>
          </a:p>
        </p:txBody>
      </p:sp>
    </p:spTree>
    <p:extLst>
      <p:ext uri="{BB962C8B-B14F-4D97-AF65-F5344CB8AC3E}">
        <p14:creationId xmlns:p14="http://schemas.microsoft.com/office/powerpoint/2010/main" val="384227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Real </a:t>
            </a:r>
            <a:r>
              <a:rPr lang="en-US" dirty="0" smtClean="0"/>
              <a:t>Goal of This Work</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4</a:t>
            </a:fld>
            <a:endParaRPr lang="en-US" altLang="en-US" dirty="0"/>
          </a:p>
        </p:txBody>
      </p:sp>
      <p:sp>
        <p:nvSpPr>
          <p:cNvPr id="5" name="TextBox 4"/>
          <p:cNvSpPr txBox="1"/>
          <p:nvPr/>
        </p:nvSpPr>
        <p:spPr>
          <a:xfrm>
            <a:off x="549565" y="1482369"/>
            <a:ext cx="7968975" cy="2308324"/>
          </a:xfrm>
          <a:prstGeom prst="rect">
            <a:avLst/>
          </a:prstGeom>
          <a:noFill/>
        </p:spPr>
        <p:txBody>
          <a:bodyPr wrap="square" rtlCol="0">
            <a:spAutoFit/>
          </a:bodyPr>
          <a:lstStyle/>
          <a:p>
            <a:pPr algn="ctr"/>
            <a:r>
              <a:rPr lang="en-US" sz="4800" dirty="0" smtClean="0">
                <a:latin typeface="+mn-lt"/>
              </a:rPr>
              <a:t>Generic Hardware to Accelerate Many Dynamic Software Analyses</a:t>
            </a:r>
          </a:p>
        </p:txBody>
      </p:sp>
      <p:sp>
        <p:nvSpPr>
          <p:cNvPr id="13" name="TextBox 12"/>
          <p:cNvSpPr txBox="1"/>
          <p:nvPr/>
        </p:nvSpPr>
        <p:spPr>
          <a:xfrm>
            <a:off x="929040" y="4112055"/>
            <a:ext cx="7210026" cy="110799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2800" b="1" u="sng"/>
            </a:lvl1pPr>
          </a:lstStyle>
          <a:p>
            <a:pPr algn="ctr"/>
            <a:r>
              <a:rPr lang="en-US" sz="6600" b="0" u="none" dirty="0" smtClean="0"/>
              <a:t>WATCHPOINTS</a:t>
            </a:r>
            <a:endParaRPr lang="en-US" sz="6600" b="0" u="none" dirty="0"/>
          </a:p>
        </p:txBody>
      </p:sp>
    </p:spTree>
    <p:extLst>
      <p:ext uri="{BB962C8B-B14F-4D97-AF65-F5344CB8AC3E}">
        <p14:creationId xmlns:p14="http://schemas.microsoft.com/office/powerpoint/2010/main" val="201682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HW Interrupt when touching watched data</a:t>
            </a:r>
          </a:p>
          <a:p>
            <a:endParaRPr lang="en-US" dirty="0"/>
          </a:p>
          <a:p>
            <a:endParaRPr lang="en-US" dirty="0" smtClean="0"/>
          </a:p>
          <a:p>
            <a:endParaRPr lang="en-US" dirty="0"/>
          </a:p>
          <a:p>
            <a:pPr lvl="1"/>
            <a:endParaRPr lang="en-US" dirty="0" smtClean="0"/>
          </a:p>
          <a:p>
            <a:pPr lvl="1"/>
            <a:endParaRPr lang="en-US" dirty="0"/>
          </a:p>
          <a:p>
            <a:pPr lvl="1"/>
            <a:endParaRPr lang="en-US" dirty="0" smtClean="0"/>
          </a:p>
          <a:p>
            <a:r>
              <a:rPr lang="en-US" dirty="0" smtClean="0"/>
              <a:t>SW knows it’s touching important data</a:t>
            </a:r>
          </a:p>
          <a:p>
            <a:pPr lvl="1"/>
            <a:r>
              <a:rPr lang="en-US" dirty="0" smtClean="0"/>
              <a:t>AT NO OVERHEAD</a:t>
            </a:r>
            <a:endParaRPr lang="en-US" dirty="0"/>
          </a:p>
        </p:txBody>
      </p:sp>
      <p:sp>
        <p:nvSpPr>
          <p:cNvPr id="2" name="Title 1"/>
          <p:cNvSpPr>
            <a:spLocks noGrp="1"/>
          </p:cNvSpPr>
          <p:nvPr>
            <p:ph type="title"/>
          </p:nvPr>
        </p:nvSpPr>
        <p:spPr/>
        <p:txBody>
          <a:bodyPr/>
          <a:lstStyle/>
          <a:p>
            <a:r>
              <a:rPr lang="en-US" dirty="0" smtClean="0"/>
              <a:t>Hardware-Assisted Watchpoints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5</a:t>
            </a:fld>
            <a:endParaRPr lang="en-US" altLang="en-US" dirty="0"/>
          </a:p>
        </p:txBody>
      </p:sp>
      <p:sp>
        <p:nvSpPr>
          <p:cNvPr id="32" name="TextBox 31"/>
          <p:cNvSpPr txBox="1"/>
          <p:nvPr/>
        </p:nvSpPr>
        <p:spPr>
          <a:xfrm>
            <a:off x="921720" y="2034024"/>
            <a:ext cx="910740" cy="400110"/>
          </a:xfrm>
          <a:prstGeom prst="rect">
            <a:avLst/>
          </a:prstGeom>
          <a:noFill/>
        </p:spPr>
        <p:txBody>
          <a:bodyPr wrap="square" rtlCol="0">
            <a:spAutoFit/>
          </a:bodyPr>
          <a:lstStyle/>
          <a:p>
            <a:pPr algn="ctr"/>
            <a:r>
              <a:rPr lang="en-US" sz="2000" dirty="0" smtClean="0"/>
              <a:t>0</a:t>
            </a:r>
          </a:p>
        </p:txBody>
      </p:sp>
      <p:sp>
        <p:nvSpPr>
          <p:cNvPr id="33" name="TextBox 32"/>
          <p:cNvSpPr txBox="1"/>
          <p:nvPr/>
        </p:nvSpPr>
        <p:spPr>
          <a:xfrm>
            <a:off x="1832108" y="2034024"/>
            <a:ext cx="910740" cy="400110"/>
          </a:xfrm>
          <a:prstGeom prst="rect">
            <a:avLst/>
          </a:prstGeom>
          <a:noFill/>
        </p:spPr>
        <p:txBody>
          <a:bodyPr wrap="square" rtlCol="0">
            <a:spAutoFit/>
          </a:bodyPr>
          <a:lstStyle/>
          <a:p>
            <a:pPr algn="ctr"/>
            <a:r>
              <a:rPr lang="en-US" sz="2000" dirty="0" smtClean="0"/>
              <a:t>1</a:t>
            </a:r>
          </a:p>
        </p:txBody>
      </p:sp>
      <p:sp>
        <p:nvSpPr>
          <p:cNvPr id="34" name="TextBox 33"/>
          <p:cNvSpPr txBox="1"/>
          <p:nvPr/>
        </p:nvSpPr>
        <p:spPr>
          <a:xfrm>
            <a:off x="2742848" y="2034024"/>
            <a:ext cx="910740" cy="400110"/>
          </a:xfrm>
          <a:prstGeom prst="rect">
            <a:avLst/>
          </a:prstGeom>
          <a:noFill/>
        </p:spPr>
        <p:txBody>
          <a:bodyPr wrap="square" rtlCol="0">
            <a:spAutoFit/>
          </a:bodyPr>
          <a:lstStyle/>
          <a:p>
            <a:pPr algn="ctr"/>
            <a:r>
              <a:rPr lang="en-US" sz="2000" dirty="0" smtClean="0"/>
              <a:t>2</a:t>
            </a:r>
          </a:p>
        </p:txBody>
      </p:sp>
      <p:sp>
        <p:nvSpPr>
          <p:cNvPr id="35" name="TextBox 34"/>
          <p:cNvSpPr txBox="1"/>
          <p:nvPr/>
        </p:nvSpPr>
        <p:spPr>
          <a:xfrm>
            <a:off x="3661260" y="2034024"/>
            <a:ext cx="910740" cy="400110"/>
          </a:xfrm>
          <a:prstGeom prst="rect">
            <a:avLst/>
          </a:prstGeom>
          <a:noFill/>
        </p:spPr>
        <p:txBody>
          <a:bodyPr wrap="square" rtlCol="0">
            <a:spAutoFit/>
          </a:bodyPr>
          <a:lstStyle/>
          <a:p>
            <a:pPr algn="ctr"/>
            <a:r>
              <a:rPr lang="en-US" sz="2000" dirty="0" smtClean="0"/>
              <a:t>3</a:t>
            </a:r>
          </a:p>
        </p:txBody>
      </p:sp>
      <p:sp>
        <p:nvSpPr>
          <p:cNvPr id="37" name="TextBox 36"/>
          <p:cNvSpPr txBox="1"/>
          <p:nvPr/>
        </p:nvSpPr>
        <p:spPr>
          <a:xfrm>
            <a:off x="4564680" y="2034024"/>
            <a:ext cx="910740" cy="400110"/>
          </a:xfrm>
          <a:prstGeom prst="rect">
            <a:avLst/>
          </a:prstGeom>
          <a:noFill/>
        </p:spPr>
        <p:txBody>
          <a:bodyPr wrap="square" rtlCol="0">
            <a:spAutoFit/>
          </a:bodyPr>
          <a:lstStyle/>
          <a:p>
            <a:pPr algn="ctr"/>
            <a:r>
              <a:rPr lang="en-US" sz="2000" dirty="0" smtClean="0"/>
              <a:t>4</a:t>
            </a:r>
          </a:p>
        </p:txBody>
      </p:sp>
      <p:sp>
        <p:nvSpPr>
          <p:cNvPr id="38" name="TextBox 37"/>
          <p:cNvSpPr txBox="1"/>
          <p:nvPr/>
        </p:nvSpPr>
        <p:spPr>
          <a:xfrm>
            <a:off x="5475068" y="2034024"/>
            <a:ext cx="910740" cy="400110"/>
          </a:xfrm>
          <a:prstGeom prst="rect">
            <a:avLst/>
          </a:prstGeom>
          <a:noFill/>
        </p:spPr>
        <p:txBody>
          <a:bodyPr wrap="square" rtlCol="0">
            <a:spAutoFit/>
          </a:bodyPr>
          <a:lstStyle/>
          <a:p>
            <a:pPr algn="ctr"/>
            <a:r>
              <a:rPr lang="en-US" sz="2000" dirty="0" smtClean="0"/>
              <a:t>5</a:t>
            </a:r>
          </a:p>
        </p:txBody>
      </p:sp>
      <p:sp>
        <p:nvSpPr>
          <p:cNvPr id="39" name="TextBox 38"/>
          <p:cNvSpPr txBox="1"/>
          <p:nvPr/>
        </p:nvSpPr>
        <p:spPr>
          <a:xfrm>
            <a:off x="6385808" y="2034024"/>
            <a:ext cx="910740" cy="400110"/>
          </a:xfrm>
          <a:prstGeom prst="rect">
            <a:avLst/>
          </a:prstGeom>
          <a:noFill/>
        </p:spPr>
        <p:txBody>
          <a:bodyPr wrap="square" rtlCol="0">
            <a:spAutoFit/>
          </a:bodyPr>
          <a:lstStyle/>
          <a:p>
            <a:pPr algn="ctr"/>
            <a:r>
              <a:rPr lang="en-US" sz="2000" dirty="0" smtClean="0"/>
              <a:t>6</a:t>
            </a:r>
          </a:p>
        </p:txBody>
      </p:sp>
      <p:sp>
        <p:nvSpPr>
          <p:cNvPr id="40" name="TextBox 39"/>
          <p:cNvSpPr txBox="1"/>
          <p:nvPr/>
        </p:nvSpPr>
        <p:spPr>
          <a:xfrm>
            <a:off x="7304220" y="2034024"/>
            <a:ext cx="910740" cy="400110"/>
          </a:xfrm>
          <a:prstGeom prst="rect">
            <a:avLst/>
          </a:prstGeom>
          <a:noFill/>
        </p:spPr>
        <p:txBody>
          <a:bodyPr wrap="square" rtlCol="0">
            <a:spAutoFit/>
          </a:bodyPr>
          <a:lstStyle/>
          <a:p>
            <a:pPr algn="ctr"/>
            <a:r>
              <a:rPr lang="en-US" sz="2000" dirty="0" smtClean="0"/>
              <a:t>7</a:t>
            </a:r>
          </a:p>
        </p:txBody>
      </p:sp>
      <p:sp>
        <p:nvSpPr>
          <p:cNvPr id="48" name="Rounded Rectangle 47"/>
          <p:cNvSpPr/>
          <p:nvPr/>
        </p:nvSpPr>
        <p:spPr>
          <a:xfrm>
            <a:off x="917708" y="2431599"/>
            <a:ext cx="914400" cy="91440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t>A</a:t>
            </a:r>
            <a:endParaRPr lang="en-US" sz="2400" b="1" dirty="0"/>
          </a:p>
        </p:txBody>
      </p:sp>
      <p:sp>
        <p:nvSpPr>
          <p:cNvPr id="49" name="Rounded Rectangle 48"/>
          <p:cNvSpPr/>
          <p:nvPr/>
        </p:nvSpPr>
        <p:spPr>
          <a:xfrm>
            <a:off x="1832460" y="2434134"/>
            <a:ext cx="914400" cy="91440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t>B</a:t>
            </a:r>
            <a:endParaRPr lang="en-US" sz="2400" b="1" dirty="0"/>
          </a:p>
        </p:txBody>
      </p:sp>
      <p:sp>
        <p:nvSpPr>
          <p:cNvPr id="50" name="Rounded Rectangle 49"/>
          <p:cNvSpPr/>
          <p:nvPr/>
        </p:nvSpPr>
        <p:spPr>
          <a:xfrm>
            <a:off x="2746860" y="2434134"/>
            <a:ext cx="914400" cy="91440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a:t>C</a:t>
            </a:r>
          </a:p>
        </p:txBody>
      </p:sp>
      <p:sp>
        <p:nvSpPr>
          <p:cNvPr id="51" name="Rounded Rectangle 50"/>
          <p:cNvSpPr/>
          <p:nvPr/>
        </p:nvSpPr>
        <p:spPr>
          <a:xfrm>
            <a:off x="3661260" y="2431599"/>
            <a:ext cx="914400" cy="91440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t>D</a:t>
            </a:r>
            <a:endParaRPr lang="en-US" sz="2400" b="1" dirty="0"/>
          </a:p>
        </p:txBody>
      </p:sp>
      <p:sp>
        <p:nvSpPr>
          <p:cNvPr id="52" name="Rounded Rectangle 51"/>
          <p:cNvSpPr/>
          <p:nvPr/>
        </p:nvSpPr>
        <p:spPr>
          <a:xfrm>
            <a:off x="4575660" y="2431599"/>
            <a:ext cx="914400" cy="91440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t>E</a:t>
            </a:r>
            <a:endParaRPr lang="en-US" sz="2400" b="1" dirty="0"/>
          </a:p>
        </p:txBody>
      </p:sp>
      <p:sp>
        <p:nvSpPr>
          <p:cNvPr id="53" name="Rounded Rectangle 52"/>
          <p:cNvSpPr/>
          <p:nvPr/>
        </p:nvSpPr>
        <p:spPr>
          <a:xfrm>
            <a:off x="5490060" y="2434134"/>
            <a:ext cx="914400" cy="91440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a:t>F</a:t>
            </a:r>
          </a:p>
        </p:txBody>
      </p:sp>
      <p:sp>
        <p:nvSpPr>
          <p:cNvPr id="54" name="Rounded Rectangle 53"/>
          <p:cNvSpPr/>
          <p:nvPr/>
        </p:nvSpPr>
        <p:spPr>
          <a:xfrm>
            <a:off x="6404958" y="2431599"/>
            <a:ext cx="914400" cy="91440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t>G</a:t>
            </a:r>
            <a:endParaRPr lang="en-US" sz="2400" b="1" dirty="0"/>
          </a:p>
        </p:txBody>
      </p:sp>
      <p:sp>
        <p:nvSpPr>
          <p:cNvPr id="55" name="Rounded Rectangle 54"/>
          <p:cNvSpPr/>
          <p:nvPr/>
        </p:nvSpPr>
        <p:spPr>
          <a:xfrm>
            <a:off x="7319358" y="2434134"/>
            <a:ext cx="914400" cy="91440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a:t>H</a:t>
            </a:r>
          </a:p>
        </p:txBody>
      </p:sp>
      <p:sp>
        <p:nvSpPr>
          <p:cNvPr id="41" name="TextBox 40"/>
          <p:cNvSpPr txBox="1"/>
          <p:nvPr/>
        </p:nvSpPr>
        <p:spPr>
          <a:xfrm>
            <a:off x="3649928" y="3906755"/>
            <a:ext cx="1821480" cy="584775"/>
          </a:xfrm>
          <a:prstGeom prst="rect">
            <a:avLst/>
          </a:prstGeom>
          <a:noFill/>
        </p:spPr>
        <p:txBody>
          <a:bodyPr wrap="square" rtlCol="0">
            <a:spAutoFit/>
          </a:bodyPr>
          <a:lstStyle/>
          <a:p>
            <a:pPr algn="ctr"/>
            <a:r>
              <a:rPr lang="en-US" sz="3200" b="1" dirty="0" smtClean="0"/>
              <a:t>LD 2</a:t>
            </a:r>
          </a:p>
        </p:txBody>
      </p:sp>
      <p:sp>
        <p:nvSpPr>
          <p:cNvPr id="43" name="Right Arrow 42"/>
          <p:cNvSpPr/>
          <p:nvPr/>
        </p:nvSpPr>
        <p:spPr>
          <a:xfrm rot="1536716">
            <a:off x="2371706" y="3318866"/>
            <a:ext cx="1924652" cy="30821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4" name="Picture 2" descr="C:\Users\jlgreathouse\AppData\Local\Microsoft\Windows\Temporary Internet Files\Content.IE5\EO3CB8M9\MC90044131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7768" y="3426255"/>
            <a:ext cx="685800" cy="685800"/>
          </a:xfrm>
          <a:prstGeom prst="rect">
            <a:avLst/>
          </a:prstGeom>
          <a:noFill/>
          <a:extLst>
            <a:ext uri="{909E8E84-426E-40DD-AFC4-6F175D3DCCD1}">
              <a14:hiddenFill xmlns:a14="http://schemas.microsoft.com/office/drawing/2010/main">
                <a:solidFill>
                  <a:srgbClr val="FFFFFF"/>
                </a:solidFill>
              </a14:hiddenFill>
            </a:ext>
          </a:extLst>
        </p:spPr>
      </p:pic>
      <p:sp>
        <p:nvSpPr>
          <p:cNvPr id="45" name="TextBox 44"/>
          <p:cNvSpPr txBox="1"/>
          <p:nvPr/>
        </p:nvSpPr>
        <p:spPr>
          <a:xfrm>
            <a:off x="2902309" y="3906755"/>
            <a:ext cx="3263485" cy="584775"/>
          </a:xfrm>
          <a:prstGeom prst="rect">
            <a:avLst/>
          </a:prstGeom>
          <a:noFill/>
        </p:spPr>
        <p:txBody>
          <a:bodyPr wrap="square" rtlCol="0">
            <a:spAutoFit/>
          </a:bodyPr>
          <a:lstStyle/>
          <a:p>
            <a:pPr algn="ctr"/>
            <a:r>
              <a:rPr lang="en-US" sz="3200" b="1" dirty="0" smtClean="0"/>
              <a:t>R-Watch 2-4</a:t>
            </a:r>
          </a:p>
        </p:txBody>
      </p:sp>
      <p:sp>
        <p:nvSpPr>
          <p:cNvPr id="56" name="Rounded Rectangle 55"/>
          <p:cNvSpPr/>
          <p:nvPr/>
        </p:nvSpPr>
        <p:spPr>
          <a:xfrm>
            <a:off x="3661260" y="2438705"/>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D</a:t>
            </a:r>
            <a:endParaRPr lang="en-US" sz="2400" b="1" dirty="0">
              <a:solidFill>
                <a:schemeClr val="tx1"/>
              </a:solidFill>
            </a:endParaRPr>
          </a:p>
        </p:txBody>
      </p:sp>
      <p:sp>
        <p:nvSpPr>
          <p:cNvPr id="57" name="Rounded Rectangle 56"/>
          <p:cNvSpPr/>
          <p:nvPr/>
        </p:nvSpPr>
        <p:spPr>
          <a:xfrm>
            <a:off x="2746860" y="2438705"/>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a:t>
            </a:r>
            <a:endParaRPr lang="en-US" sz="2400" b="1" dirty="0">
              <a:solidFill>
                <a:schemeClr val="tx1"/>
              </a:solidFill>
            </a:endParaRPr>
          </a:p>
        </p:txBody>
      </p:sp>
      <p:sp>
        <p:nvSpPr>
          <p:cNvPr id="58" name="Rounded Rectangle 57"/>
          <p:cNvSpPr/>
          <p:nvPr/>
        </p:nvSpPr>
        <p:spPr>
          <a:xfrm>
            <a:off x="4575660" y="2439163"/>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E</a:t>
            </a:r>
            <a:endParaRPr lang="en-US" sz="2400" b="1" dirty="0">
              <a:solidFill>
                <a:schemeClr val="tx1"/>
              </a:solidFill>
            </a:endParaRPr>
          </a:p>
        </p:txBody>
      </p:sp>
      <p:sp>
        <p:nvSpPr>
          <p:cNvPr id="59" name="TextBox 58"/>
          <p:cNvSpPr txBox="1"/>
          <p:nvPr/>
        </p:nvSpPr>
        <p:spPr>
          <a:xfrm>
            <a:off x="3393927" y="3906754"/>
            <a:ext cx="2363466" cy="584775"/>
          </a:xfrm>
          <a:prstGeom prst="rect">
            <a:avLst/>
          </a:prstGeom>
          <a:noFill/>
        </p:spPr>
        <p:txBody>
          <a:bodyPr wrap="square" rtlCol="0">
            <a:spAutoFit/>
          </a:bodyPr>
          <a:lstStyle/>
          <a:p>
            <a:pPr algn="ctr"/>
            <a:r>
              <a:rPr lang="en-US" sz="3200" b="1" dirty="0" smtClean="0"/>
              <a:t>WR X→7</a:t>
            </a:r>
          </a:p>
        </p:txBody>
      </p:sp>
      <p:sp>
        <p:nvSpPr>
          <p:cNvPr id="60" name="Rounded Rectangle 59"/>
          <p:cNvSpPr/>
          <p:nvPr/>
        </p:nvSpPr>
        <p:spPr>
          <a:xfrm>
            <a:off x="7319358" y="2431599"/>
            <a:ext cx="914400" cy="91440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t>X</a:t>
            </a:r>
            <a:endParaRPr lang="en-US" sz="2400" b="1" dirty="0"/>
          </a:p>
        </p:txBody>
      </p:sp>
      <p:pic>
        <p:nvPicPr>
          <p:cNvPr id="61" name="Picture 3" descr="C:\Users\jlgreathouse\AppData\Local\Microsoft\Windows\Temporary Internet Files\Content.IE5\QZ2QA16U\MC900432537[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76685" y="3463245"/>
            <a:ext cx="611820" cy="611820"/>
          </a:xfrm>
          <a:prstGeom prst="rect">
            <a:avLst/>
          </a:prstGeom>
          <a:noFill/>
          <a:extLst>
            <a:ext uri="{909E8E84-426E-40DD-AFC4-6F175D3DCCD1}">
              <a14:hiddenFill xmlns:a14="http://schemas.microsoft.com/office/drawing/2010/main">
                <a:solidFill>
                  <a:srgbClr val="FFFFFF"/>
                </a:solidFill>
              </a14:hiddenFill>
            </a:ext>
          </a:extLst>
        </p:spPr>
      </p:pic>
      <p:sp>
        <p:nvSpPr>
          <p:cNvPr id="65" name="TextBox 64"/>
          <p:cNvSpPr txBox="1"/>
          <p:nvPr/>
        </p:nvSpPr>
        <p:spPr>
          <a:xfrm>
            <a:off x="2902310" y="3906755"/>
            <a:ext cx="3263485" cy="584775"/>
          </a:xfrm>
          <a:prstGeom prst="rect">
            <a:avLst/>
          </a:prstGeom>
          <a:noFill/>
        </p:spPr>
        <p:txBody>
          <a:bodyPr wrap="square" rtlCol="0">
            <a:spAutoFit/>
          </a:bodyPr>
          <a:lstStyle/>
          <a:p>
            <a:pPr algn="ctr"/>
            <a:r>
              <a:rPr lang="en-US" sz="3200" b="1" dirty="0" smtClean="0"/>
              <a:t>W-Watch 6-7</a:t>
            </a:r>
          </a:p>
        </p:txBody>
      </p:sp>
      <p:sp>
        <p:nvSpPr>
          <p:cNvPr id="66" name="Rounded Rectangle 65"/>
          <p:cNvSpPr/>
          <p:nvPr/>
        </p:nvSpPr>
        <p:spPr>
          <a:xfrm>
            <a:off x="6404959" y="2431599"/>
            <a:ext cx="914400"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b="1" dirty="0" smtClean="0">
                <a:solidFill>
                  <a:schemeClr val="bg1"/>
                </a:solidFill>
              </a:rPr>
              <a:t>G</a:t>
            </a:r>
            <a:endParaRPr lang="en-US" sz="2400" b="1" dirty="0">
              <a:solidFill>
                <a:schemeClr val="bg1"/>
              </a:solidFill>
            </a:endParaRPr>
          </a:p>
        </p:txBody>
      </p:sp>
      <p:sp>
        <p:nvSpPr>
          <p:cNvPr id="67" name="Rounded Rectangle 66"/>
          <p:cNvSpPr/>
          <p:nvPr/>
        </p:nvSpPr>
        <p:spPr>
          <a:xfrm>
            <a:off x="7319359" y="2431599"/>
            <a:ext cx="914400"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b="1" dirty="0" smtClean="0">
                <a:solidFill>
                  <a:schemeClr val="bg1"/>
                </a:solidFill>
              </a:rPr>
              <a:t>X</a:t>
            </a:r>
            <a:endParaRPr lang="en-US" sz="2400" b="1" dirty="0">
              <a:solidFill>
                <a:schemeClr val="bg1"/>
              </a:solidFill>
            </a:endParaRPr>
          </a:p>
        </p:txBody>
      </p:sp>
      <p:sp>
        <p:nvSpPr>
          <p:cNvPr id="69" name="Right Arrow 68"/>
          <p:cNvSpPr/>
          <p:nvPr/>
        </p:nvSpPr>
        <p:spPr>
          <a:xfrm rot="20168962">
            <a:off x="5595256" y="3344341"/>
            <a:ext cx="2062920" cy="36627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08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41"/>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43"/>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44"/>
                                        </p:tgtEl>
                                        <p:attrNameLst>
                                          <p:attrName>style.visibility</p:attrName>
                                        </p:attrNameLst>
                                      </p:cBhvr>
                                      <p:to>
                                        <p:strVal val="hidden"/>
                                      </p:to>
                                    </p:set>
                                  </p:childTnLst>
                                </p:cTn>
                              </p:par>
                              <p:par>
                                <p:cTn id="57" presetID="1" presetClass="entr" presetSubtype="0" fill="hold" grpId="0" nodeType="withEffect">
                                  <p:stCondLst>
                                    <p:cond delay="0"/>
                                  </p:stCondLst>
                                  <p:childTnLst>
                                    <p:set>
                                      <p:cBhvr>
                                        <p:cTn id="58" dur="1" fill="hold">
                                          <p:stCondLst>
                                            <p:cond delay="0"/>
                                          </p:stCondLst>
                                        </p:cTn>
                                        <p:tgtEl>
                                          <p:spTgt spid="5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55"/>
                                        </p:tgtEl>
                                        <p:attrNameLst>
                                          <p:attrName>style.visibility</p:attrName>
                                        </p:attrNameLst>
                                      </p:cBhvr>
                                      <p:to>
                                        <p:strVal val="hidden"/>
                                      </p:to>
                                    </p:set>
                                  </p:childTnLst>
                                </p:cTn>
                              </p:par>
                              <p:par>
                                <p:cTn id="67" presetID="1" presetClass="entr" presetSubtype="0" fill="hold" grpId="0" nodeType="withEffect">
                                  <p:stCondLst>
                                    <p:cond delay="0"/>
                                  </p:stCondLst>
                                  <p:childTnLst>
                                    <p:set>
                                      <p:cBhvr>
                                        <p:cTn id="68" dur="1" fill="hold">
                                          <p:stCondLst>
                                            <p:cond delay="0"/>
                                          </p:stCondLst>
                                        </p:cTn>
                                        <p:tgtEl>
                                          <p:spTgt spid="60"/>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5"/>
                                        </p:tgtEl>
                                        <p:attrNameLst>
                                          <p:attrName>style.visibility</p:attrName>
                                        </p:attrNameLst>
                                      </p:cBhvr>
                                      <p:to>
                                        <p:strVal val="visible"/>
                                      </p:to>
                                    </p:set>
                                  </p:childTnLst>
                                </p:cTn>
                              </p:par>
                              <p:par>
                                <p:cTn id="75" presetID="1" presetClass="exit" presetSubtype="0" fill="hold" nodeType="withEffect">
                                  <p:stCondLst>
                                    <p:cond delay="0"/>
                                  </p:stCondLst>
                                  <p:childTnLst>
                                    <p:set>
                                      <p:cBhvr>
                                        <p:cTn id="76" dur="1" fill="hold">
                                          <p:stCondLst>
                                            <p:cond delay="0"/>
                                          </p:stCondLst>
                                        </p:cTn>
                                        <p:tgtEl>
                                          <p:spTgt spid="44"/>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59"/>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69"/>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56"/>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58"/>
                                        </p:tgtEl>
                                        <p:attrNameLst>
                                          <p:attrName>style.visibility</p:attrName>
                                        </p:attrNameLst>
                                      </p:cBhvr>
                                      <p:to>
                                        <p:strVal val="visible"/>
                                      </p:to>
                                    </p:set>
                                  </p:childTnLst>
                                </p:cTn>
                              </p:par>
                              <p:par>
                                <p:cTn id="89" presetID="1" presetClass="exit" presetSubtype="0" fill="hold" grpId="1" nodeType="withEffect">
                                  <p:stCondLst>
                                    <p:cond delay="0"/>
                                  </p:stCondLst>
                                  <p:childTnLst>
                                    <p:set>
                                      <p:cBhvr>
                                        <p:cTn id="90" dur="1" fill="hold">
                                          <p:stCondLst>
                                            <p:cond delay="0"/>
                                          </p:stCondLst>
                                        </p:cTn>
                                        <p:tgtEl>
                                          <p:spTgt spid="50"/>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51"/>
                                        </p:tgtEl>
                                        <p:attrNameLst>
                                          <p:attrName>style.visibility</p:attrName>
                                        </p:attrNameLst>
                                      </p:cBhvr>
                                      <p:to>
                                        <p:strVal val="hidden"/>
                                      </p:to>
                                    </p:set>
                                  </p:childTnLst>
                                </p:cTn>
                              </p:par>
                              <p:par>
                                <p:cTn id="93" presetID="1" presetClass="exit" presetSubtype="0" fill="hold" grpId="1" nodeType="withEffect">
                                  <p:stCondLst>
                                    <p:cond delay="0"/>
                                  </p:stCondLst>
                                  <p:childTnLst>
                                    <p:set>
                                      <p:cBhvr>
                                        <p:cTn id="94" dur="1" fill="hold">
                                          <p:stCondLst>
                                            <p:cond delay="0"/>
                                          </p:stCondLst>
                                        </p:cTn>
                                        <p:tgtEl>
                                          <p:spTgt spid="52"/>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1" nodeType="clickEffect">
                                  <p:stCondLst>
                                    <p:cond delay="0"/>
                                  </p:stCondLst>
                                  <p:childTnLst>
                                    <p:set>
                                      <p:cBhvr>
                                        <p:cTn id="98" dur="1" fill="hold">
                                          <p:stCondLst>
                                            <p:cond delay="0"/>
                                          </p:stCondLst>
                                        </p:cTn>
                                        <p:tgtEl>
                                          <p:spTgt spid="45"/>
                                        </p:tgtEl>
                                        <p:attrNameLst>
                                          <p:attrName>style.visibility</p:attrName>
                                        </p:attrNameLst>
                                      </p:cBhvr>
                                      <p:to>
                                        <p:strVal val="hidden"/>
                                      </p:to>
                                    </p:set>
                                  </p:childTnLst>
                                </p:cTn>
                              </p:par>
                              <p:par>
                                <p:cTn id="99" presetID="1" presetClass="entr" presetSubtype="0" fill="hold" grpId="0" nodeType="withEffect">
                                  <p:stCondLst>
                                    <p:cond delay="0"/>
                                  </p:stCondLst>
                                  <p:childTnLst>
                                    <p:set>
                                      <p:cBhvr>
                                        <p:cTn id="100" dur="1" fill="hold">
                                          <p:stCondLst>
                                            <p:cond delay="0"/>
                                          </p:stCondLst>
                                        </p:cTn>
                                        <p:tgtEl>
                                          <p:spTgt spid="6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6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67"/>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1" nodeType="clickEffect">
                                  <p:stCondLst>
                                    <p:cond delay="0"/>
                                  </p:stCondLst>
                                  <p:childTnLst>
                                    <p:set>
                                      <p:cBhvr>
                                        <p:cTn id="110" dur="1" fill="hold">
                                          <p:stCondLst>
                                            <p:cond delay="0"/>
                                          </p:stCondLst>
                                        </p:cTn>
                                        <p:tgtEl>
                                          <p:spTgt spid="65"/>
                                        </p:tgtEl>
                                        <p:attrNameLst>
                                          <p:attrName>style.visibility</p:attrName>
                                        </p:attrNameLst>
                                      </p:cBhvr>
                                      <p:to>
                                        <p:strVal val="hidden"/>
                                      </p:to>
                                    </p:set>
                                  </p:childTnLst>
                                </p:cTn>
                              </p:par>
                              <p:par>
                                <p:cTn id="111" presetID="1" presetClass="exit" presetSubtype="0" fill="hold" grpId="1" nodeType="withEffect">
                                  <p:stCondLst>
                                    <p:cond delay="0"/>
                                  </p:stCondLst>
                                  <p:childTnLst>
                                    <p:set>
                                      <p:cBhvr>
                                        <p:cTn id="112" dur="1" fill="hold">
                                          <p:stCondLst>
                                            <p:cond delay="0"/>
                                          </p:stCondLst>
                                        </p:cTn>
                                        <p:tgtEl>
                                          <p:spTgt spid="54"/>
                                        </p:tgtEl>
                                        <p:attrNameLst>
                                          <p:attrName>style.visibility</p:attrName>
                                        </p:attrNameLst>
                                      </p:cBhvr>
                                      <p:to>
                                        <p:strVal val="hidden"/>
                                      </p:to>
                                    </p:set>
                                  </p:childTnLst>
                                </p:cTn>
                              </p:par>
                              <p:par>
                                <p:cTn id="113" presetID="1" presetClass="exit" presetSubtype="0" fill="hold" grpId="1" nodeType="withEffect">
                                  <p:stCondLst>
                                    <p:cond delay="0"/>
                                  </p:stCondLst>
                                  <p:childTnLst>
                                    <p:set>
                                      <p:cBhvr>
                                        <p:cTn id="114" dur="1" fill="hold">
                                          <p:stCondLst>
                                            <p:cond delay="0"/>
                                          </p:stCondLst>
                                        </p:cTn>
                                        <p:tgtEl>
                                          <p:spTgt spid="60"/>
                                        </p:tgtEl>
                                        <p:attrNameLst>
                                          <p:attrName>style.visibility</p:attrName>
                                        </p:attrNameLst>
                                      </p:cBhvr>
                                      <p:to>
                                        <p:strVal val="hidden"/>
                                      </p:to>
                                    </p:set>
                                  </p:childTnLst>
                                </p:cTn>
                              </p:par>
                              <p:par>
                                <p:cTn id="115" presetID="1" presetClass="entr" presetSubtype="0" fill="hold" grpId="2" nodeType="withEffect">
                                  <p:stCondLst>
                                    <p:cond delay="0"/>
                                  </p:stCondLst>
                                  <p:childTnLst>
                                    <p:set>
                                      <p:cBhvr>
                                        <p:cTn id="116" dur="1" fill="hold">
                                          <p:stCondLst>
                                            <p:cond delay="0"/>
                                          </p:stCondLst>
                                        </p:cTn>
                                        <p:tgtEl>
                                          <p:spTgt spid="41"/>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61"/>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2" nodeType="clickEffect">
                                  <p:stCondLst>
                                    <p:cond delay="0"/>
                                  </p:stCondLst>
                                  <p:childTnLst>
                                    <p:set>
                                      <p:cBhvr>
                                        <p:cTn id="124" dur="1" fill="hold">
                                          <p:stCondLst>
                                            <p:cond delay="0"/>
                                          </p:stCondLst>
                                        </p:cTn>
                                        <p:tgtEl>
                                          <p:spTgt spid="59"/>
                                        </p:tgtEl>
                                        <p:attrNameLst>
                                          <p:attrName>style.visibility</p:attrName>
                                        </p:attrNameLst>
                                      </p:cBhvr>
                                      <p:to>
                                        <p:strVal val="visible"/>
                                      </p:to>
                                    </p:set>
                                  </p:childTnLst>
                                </p:cTn>
                              </p:par>
                              <p:par>
                                <p:cTn id="125" presetID="1" presetClass="exit" presetSubtype="0" fill="hold" grpId="3" nodeType="withEffect">
                                  <p:stCondLst>
                                    <p:cond delay="0"/>
                                  </p:stCondLst>
                                  <p:childTnLst>
                                    <p:set>
                                      <p:cBhvr>
                                        <p:cTn id="126" dur="1" fill="hold">
                                          <p:stCondLst>
                                            <p:cond delay="0"/>
                                          </p:stCondLst>
                                        </p:cTn>
                                        <p:tgtEl>
                                          <p:spTgt spid="41"/>
                                        </p:tgtEl>
                                        <p:attrNameLst>
                                          <p:attrName>style.visibility</p:attrName>
                                        </p:attrNameLst>
                                      </p:cBhvr>
                                      <p:to>
                                        <p:strVal val="hidden"/>
                                      </p:to>
                                    </p:set>
                                  </p:childTnLst>
                                </p:cTn>
                              </p:par>
                              <p:par>
                                <p:cTn id="127" presetID="1" presetClass="exit" presetSubtype="0" fill="hold" nodeType="withEffect">
                                  <p:stCondLst>
                                    <p:cond delay="0"/>
                                  </p:stCondLst>
                                  <p:childTnLst>
                                    <p:set>
                                      <p:cBhvr>
                                        <p:cTn id="128" dur="1" fill="hold">
                                          <p:stCondLst>
                                            <p:cond delay="0"/>
                                          </p:stCondLst>
                                        </p:cTn>
                                        <p:tgtEl>
                                          <p:spTgt spid="61"/>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61"/>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nodeType="clickEffect">
                                  <p:stCondLst>
                                    <p:cond delay="0"/>
                                  </p:stCondLst>
                                  <p:childTnLst>
                                    <p:set>
                                      <p:cBhvr>
                                        <p:cTn id="1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7" grpId="0"/>
      <p:bldP spid="38" grpId="0"/>
      <p:bldP spid="39" grpId="0"/>
      <p:bldP spid="40" grpId="0"/>
      <p:bldP spid="48" grpId="0" animBg="1"/>
      <p:bldP spid="49" grpId="0" animBg="1"/>
      <p:bldP spid="50" grpId="0" animBg="1"/>
      <p:bldP spid="50" grpId="1" animBg="1"/>
      <p:bldP spid="51" grpId="0" animBg="1"/>
      <p:bldP spid="51" grpId="1" animBg="1"/>
      <p:bldP spid="52" grpId="0" animBg="1"/>
      <p:bldP spid="52" grpId="1" animBg="1"/>
      <p:bldP spid="53" grpId="0" animBg="1"/>
      <p:bldP spid="54" grpId="0" animBg="1"/>
      <p:bldP spid="54" grpId="1" animBg="1"/>
      <p:bldP spid="55" grpId="0" animBg="1"/>
      <p:bldP spid="55" grpId="1" animBg="1"/>
      <p:bldP spid="41" grpId="0"/>
      <p:bldP spid="41" grpId="1"/>
      <p:bldP spid="41" grpId="2"/>
      <p:bldP spid="41" grpId="3"/>
      <p:bldP spid="43" grpId="0" animBg="1"/>
      <p:bldP spid="43" grpId="1" animBg="1"/>
      <p:bldP spid="45" grpId="0"/>
      <p:bldP spid="45" grpId="1"/>
      <p:bldP spid="56" grpId="0" animBg="1"/>
      <p:bldP spid="57" grpId="0" animBg="1"/>
      <p:bldP spid="58" grpId="0" animBg="1"/>
      <p:bldP spid="59" grpId="0"/>
      <p:bldP spid="59" grpId="1"/>
      <p:bldP spid="59" grpId="2"/>
      <p:bldP spid="60" grpId="0" animBg="1"/>
      <p:bldP spid="60" grpId="1" animBg="1"/>
      <p:bldP spid="65" grpId="0"/>
      <p:bldP spid="65" grpId="1"/>
      <p:bldP spid="66" grpId="0" animBg="1"/>
      <p:bldP spid="67" grpId="0" animBg="1"/>
      <p:bldP spid="69" grpId="0" animBg="1"/>
      <p:bldP spid="6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p:cNvSpPr>
            <a:spLocks noGrp="1"/>
          </p:cNvSpPr>
          <p:nvPr>
            <p:ph idx="1"/>
          </p:nvPr>
        </p:nvSpPr>
        <p:spPr>
          <a:xfrm>
            <a:off x="397775" y="1255659"/>
            <a:ext cx="3507640" cy="692510"/>
          </a:xfrm>
        </p:spPr>
        <p:txBody>
          <a:bodyPr/>
          <a:lstStyle/>
          <a:p>
            <a:pPr marL="0" indent="0" algn="ctr">
              <a:buNone/>
            </a:pPr>
            <a:r>
              <a:rPr lang="en-US" sz="3200" dirty="0" smtClean="0"/>
              <a:t>Bounds Checking</a:t>
            </a:r>
          </a:p>
        </p:txBody>
      </p:sp>
      <p:sp>
        <p:nvSpPr>
          <p:cNvPr id="2" name="Title 1"/>
          <p:cNvSpPr>
            <a:spLocks noGrp="1"/>
          </p:cNvSpPr>
          <p:nvPr>
            <p:ph type="title"/>
          </p:nvPr>
        </p:nvSpPr>
        <p:spPr/>
        <p:txBody>
          <a:bodyPr/>
          <a:lstStyle/>
          <a:p>
            <a:r>
              <a:rPr lang="en-US" dirty="0" smtClean="0"/>
              <a:t>Dynamic Software Analysis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6</a:t>
            </a:fld>
            <a:endParaRPr lang="en-US" altLang="en-US" dirty="0"/>
          </a:p>
        </p:txBody>
      </p:sp>
      <p:sp>
        <p:nvSpPr>
          <p:cNvPr id="14" name="Content Placeholder 2"/>
          <p:cNvSpPr txBox="1">
            <a:spLocks/>
          </p:cNvSpPr>
          <p:nvPr/>
        </p:nvSpPr>
        <p:spPr bwMode="auto">
          <a:xfrm>
            <a:off x="397775" y="2727035"/>
            <a:ext cx="3507640" cy="6925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Font typeface="Wingdings" pitchFamily="2" charset="2"/>
              <a:buNone/>
            </a:pPr>
            <a:r>
              <a:rPr lang="en-US" sz="3200" dirty="0" smtClean="0"/>
              <a:t>Taint Analysis</a:t>
            </a:r>
          </a:p>
        </p:txBody>
      </p:sp>
      <p:sp>
        <p:nvSpPr>
          <p:cNvPr id="17" name="Content Placeholder 2"/>
          <p:cNvSpPr txBox="1">
            <a:spLocks/>
          </p:cNvSpPr>
          <p:nvPr/>
        </p:nvSpPr>
        <p:spPr bwMode="auto">
          <a:xfrm>
            <a:off x="4496105" y="1228045"/>
            <a:ext cx="4266590" cy="6925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Font typeface="Wingdings" pitchFamily="2" charset="2"/>
              <a:buNone/>
            </a:pPr>
            <a:r>
              <a:rPr lang="en-US" sz="3200" dirty="0" smtClean="0"/>
              <a:t>Data Race Detection</a:t>
            </a:r>
          </a:p>
        </p:txBody>
      </p:sp>
      <p:sp>
        <p:nvSpPr>
          <p:cNvPr id="21" name="Content Placeholder 2"/>
          <p:cNvSpPr txBox="1">
            <a:spLocks/>
          </p:cNvSpPr>
          <p:nvPr/>
        </p:nvSpPr>
        <p:spPr bwMode="auto">
          <a:xfrm>
            <a:off x="4010835" y="2727035"/>
            <a:ext cx="5237130" cy="6925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Font typeface="Wingdings" pitchFamily="2" charset="2"/>
              <a:buNone/>
            </a:pPr>
            <a:r>
              <a:rPr lang="en-US" sz="3200" dirty="0" smtClean="0"/>
              <a:t>Deterministic Execution</a:t>
            </a:r>
          </a:p>
        </p:txBody>
      </p:sp>
      <p:sp>
        <p:nvSpPr>
          <p:cNvPr id="22" name="Content Placeholder 2"/>
          <p:cNvSpPr txBox="1">
            <a:spLocks/>
          </p:cNvSpPr>
          <p:nvPr/>
        </p:nvSpPr>
        <p:spPr bwMode="auto">
          <a:xfrm>
            <a:off x="397775" y="4254390"/>
            <a:ext cx="3507640" cy="6925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Font typeface="Wingdings" pitchFamily="2" charset="2"/>
              <a:buNone/>
            </a:pPr>
            <a:r>
              <a:rPr lang="en-US" sz="3200" dirty="0" smtClean="0"/>
              <a:t>Transactional Memory</a:t>
            </a:r>
          </a:p>
        </p:txBody>
      </p:sp>
      <p:sp>
        <p:nvSpPr>
          <p:cNvPr id="23" name="Content Placeholder 2"/>
          <p:cNvSpPr txBox="1">
            <a:spLocks/>
          </p:cNvSpPr>
          <p:nvPr/>
        </p:nvSpPr>
        <p:spPr bwMode="auto">
          <a:xfrm>
            <a:off x="4875580" y="4254390"/>
            <a:ext cx="3507640" cy="6925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Font typeface="Wingdings" pitchFamily="2" charset="2"/>
              <a:buNone/>
            </a:pPr>
            <a:r>
              <a:rPr lang="en-US" sz="3200" dirty="0" smtClean="0"/>
              <a:t>Speculative Parallelization</a:t>
            </a:r>
          </a:p>
        </p:txBody>
      </p:sp>
    </p:spTree>
    <p:extLst>
      <p:ext uri="{BB962C8B-B14F-4D97-AF65-F5344CB8AC3E}">
        <p14:creationId xmlns:p14="http://schemas.microsoft.com/office/powerpoint/2010/main" val="108478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15">
                                            <p:txEl>
                                              <p:pRg st="0" end="0"/>
                                            </p:txEl>
                                          </p:spTgt>
                                        </p:tgtEl>
                                        <p:attrNameLst>
                                          <p:attrName>style.opacity</p:attrName>
                                        </p:attrNameLst>
                                      </p:cBhvr>
                                      <p:to>
                                        <p:strVal val="0.25"/>
                                      </p:to>
                                    </p:set>
                                    <p:animEffect filter="image" prLst="opacity: 0.25">
                                      <p:cBhvr rctx="IE">
                                        <p:cTn id="7" dur="indefinite"/>
                                        <p:tgtEl>
                                          <p:spTgt spid="15">
                                            <p:txEl>
                                              <p:pRg st="0" end="0"/>
                                            </p:txEl>
                                          </p:spTgt>
                                        </p:tgtEl>
                                      </p:cBhvr>
                                    </p:animEffect>
                                  </p:childTnLst>
                                </p:cTn>
                              </p:par>
                              <p:par>
                                <p:cTn id="8" presetID="9" presetClass="emph" presetSubtype="0" grpId="0" nodeType="withEffect">
                                  <p:stCondLst>
                                    <p:cond delay="0"/>
                                  </p:stCondLst>
                                  <p:childTnLst>
                                    <p:set>
                                      <p:cBhvr rctx="PPT">
                                        <p:cTn id="9" dur="indefinite"/>
                                        <p:tgtEl>
                                          <p:spTgt spid="21"/>
                                        </p:tgtEl>
                                        <p:attrNameLst>
                                          <p:attrName>style.opacity</p:attrName>
                                        </p:attrNameLst>
                                      </p:cBhvr>
                                      <p:to>
                                        <p:strVal val="0.25"/>
                                      </p:to>
                                    </p:set>
                                    <p:animEffect filter="image" prLst="opacity: 0.25">
                                      <p:cBhvr rctx="IE">
                                        <p:cTn id="10" dur="indefinite"/>
                                        <p:tgtEl>
                                          <p:spTgt spid="21"/>
                                        </p:tgtEl>
                                      </p:cBhvr>
                                    </p:animEffect>
                                  </p:childTnLst>
                                </p:cTn>
                              </p:par>
                              <p:par>
                                <p:cTn id="11" presetID="9" presetClass="emph" presetSubtype="0" grpId="0" nodeType="withEffect">
                                  <p:stCondLst>
                                    <p:cond delay="0"/>
                                  </p:stCondLst>
                                  <p:childTnLst>
                                    <p:set>
                                      <p:cBhvr rctx="PPT">
                                        <p:cTn id="12" dur="indefinite"/>
                                        <p:tgtEl>
                                          <p:spTgt spid="22"/>
                                        </p:tgtEl>
                                        <p:attrNameLst>
                                          <p:attrName>style.opacity</p:attrName>
                                        </p:attrNameLst>
                                      </p:cBhvr>
                                      <p:to>
                                        <p:strVal val="0.25"/>
                                      </p:to>
                                    </p:set>
                                    <p:animEffect filter="image" prLst="opacity: 0.25">
                                      <p:cBhvr rctx="IE">
                                        <p:cTn id="13" dur="indefinite"/>
                                        <p:tgtEl>
                                          <p:spTgt spid="22"/>
                                        </p:tgtEl>
                                      </p:cBhvr>
                                    </p:animEffect>
                                  </p:childTnLst>
                                </p:cTn>
                              </p:par>
                              <p:par>
                                <p:cTn id="14" presetID="9" presetClass="emph" presetSubtype="0" grpId="0" nodeType="withEffect">
                                  <p:stCondLst>
                                    <p:cond delay="0"/>
                                  </p:stCondLst>
                                  <p:childTnLst>
                                    <p:set>
                                      <p:cBhvr rctx="PPT">
                                        <p:cTn id="15" dur="indefinite"/>
                                        <p:tgtEl>
                                          <p:spTgt spid="23"/>
                                        </p:tgtEl>
                                        <p:attrNameLst>
                                          <p:attrName>style.opacity</p:attrName>
                                        </p:attrNameLst>
                                      </p:cBhvr>
                                      <p:to>
                                        <p:strVal val="0.25"/>
                                      </p:to>
                                    </p:set>
                                    <p:animEffect filter="image" prLst="opacity: 0.25">
                                      <p:cBhvr rctx="IE">
                                        <p:cTn id="16" dur="indefinite"/>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21"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Taint analysis works on shadow values</a:t>
            </a:r>
          </a:p>
          <a:p>
            <a:endParaRPr lang="en-US" dirty="0"/>
          </a:p>
          <a:p>
            <a:endParaRPr lang="en-US" dirty="0" smtClean="0"/>
          </a:p>
          <a:p>
            <a:pPr lvl="2"/>
            <a:endParaRPr lang="en-US" dirty="0"/>
          </a:p>
          <a:p>
            <a:pPr lvl="2"/>
            <a:endParaRPr lang="en-US" dirty="0" smtClean="0"/>
          </a:p>
          <a:p>
            <a:endParaRPr lang="en-US" dirty="0" smtClean="0"/>
          </a:p>
          <a:p>
            <a:pPr marL="344487" lvl="1" indent="0">
              <a:buNone/>
            </a:pPr>
            <a:endParaRPr lang="en-US" dirty="0" smtClean="0"/>
          </a:p>
          <a:p>
            <a:r>
              <a:rPr lang="en-US" dirty="0" smtClean="0"/>
              <a:t>Set R/W watchpoints on tainted values</a:t>
            </a:r>
          </a:p>
          <a:p>
            <a:r>
              <a:rPr lang="en-US" dirty="0" smtClean="0"/>
              <a:t>No tainted data? → </a:t>
            </a:r>
            <a:r>
              <a:rPr lang="en-US" b="1" dirty="0" smtClean="0"/>
              <a:t>Run at full speed</a:t>
            </a:r>
            <a:endParaRPr lang="en-US" b="1" dirty="0"/>
          </a:p>
        </p:txBody>
      </p:sp>
      <p:sp>
        <p:nvSpPr>
          <p:cNvPr id="5" name="Rounded Rectangle 4"/>
          <p:cNvSpPr/>
          <p:nvPr/>
        </p:nvSpPr>
        <p:spPr>
          <a:xfrm>
            <a:off x="2954110" y="3355607"/>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y = x * 1024</a:t>
            </a:r>
          </a:p>
        </p:txBody>
      </p:sp>
      <p:sp>
        <p:nvSpPr>
          <p:cNvPr id="6" name="Rounded Rectangle 5"/>
          <p:cNvSpPr/>
          <p:nvPr/>
        </p:nvSpPr>
        <p:spPr>
          <a:xfrm>
            <a:off x="5560150" y="3355608"/>
            <a:ext cx="173736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w = x + 42</a:t>
            </a:r>
            <a:endParaRPr lang="en-US" sz="2400" dirty="0"/>
          </a:p>
        </p:txBody>
      </p:sp>
      <p:sp>
        <p:nvSpPr>
          <p:cNvPr id="9" name="Right Arrow 8"/>
          <p:cNvSpPr/>
          <p:nvPr/>
        </p:nvSpPr>
        <p:spPr>
          <a:xfrm rot="5400000">
            <a:off x="5913654" y="2837270"/>
            <a:ext cx="960120"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0" name="Right Arrow 9"/>
          <p:cNvSpPr/>
          <p:nvPr/>
        </p:nvSpPr>
        <p:spPr>
          <a:xfrm rot="5400000">
            <a:off x="3426135" y="2916797"/>
            <a:ext cx="960950"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2" name="Rounded Rectangle 11"/>
          <p:cNvSpPr/>
          <p:nvPr/>
        </p:nvSpPr>
        <p:spPr>
          <a:xfrm>
            <a:off x="5544910" y="2215290"/>
            <a:ext cx="173736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validate(x)</a:t>
            </a:r>
            <a:endParaRPr lang="en-US" sz="2400" dirty="0"/>
          </a:p>
        </p:txBody>
      </p:sp>
      <p:sp>
        <p:nvSpPr>
          <p:cNvPr id="13" name="Right Arrow 12"/>
          <p:cNvSpPr/>
          <p:nvPr/>
        </p:nvSpPr>
        <p:spPr>
          <a:xfrm>
            <a:off x="4497081" y="2448785"/>
            <a:ext cx="1080823"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4" name="Rounded Rectangle 13"/>
          <p:cNvSpPr/>
          <p:nvPr/>
        </p:nvSpPr>
        <p:spPr>
          <a:xfrm>
            <a:off x="2649310" y="2217182"/>
            <a:ext cx="25146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x = </a:t>
            </a:r>
            <a:r>
              <a:rPr lang="en-US" sz="2400" dirty="0" smtClean="0"/>
              <a:t>tainted()</a:t>
            </a:r>
            <a:endParaRPr lang="en-US" sz="2400" dirty="0"/>
          </a:p>
        </p:txBody>
      </p:sp>
      <p:sp>
        <p:nvSpPr>
          <p:cNvPr id="2" name="Title 1"/>
          <p:cNvSpPr>
            <a:spLocks noGrp="1"/>
          </p:cNvSpPr>
          <p:nvPr>
            <p:ph type="title"/>
          </p:nvPr>
        </p:nvSpPr>
        <p:spPr/>
        <p:txBody>
          <a:bodyPr/>
          <a:lstStyle/>
          <a:p>
            <a:r>
              <a:rPr lang="en-US" dirty="0" smtClean="0"/>
              <a:t>Watchpoint-Based Taint Analysis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7</a:t>
            </a:fld>
            <a:endParaRPr lang="en-US" altLang="en-US" dirty="0"/>
          </a:p>
        </p:txBody>
      </p:sp>
      <p:sp>
        <p:nvSpPr>
          <p:cNvPr id="15" name="Right Arrow 14"/>
          <p:cNvSpPr/>
          <p:nvPr/>
        </p:nvSpPr>
        <p:spPr>
          <a:xfrm flipH="1">
            <a:off x="7145110" y="2207434"/>
            <a:ext cx="1828800" cy="6096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Clear</a:t>
            </a:r>
            <a:endParaRPr lang="en-US" sz="2400" dirty="0"/>
          </a:p>
        </p:txBody>
      </p:sp>
      <p:sp>
        <p:nvSpPr>
          <p:cNvPr id="16" name="Rounded Rectangle 15"/>
          <p:cNvSpPr/>
          <p:nvPr/>
        </p:nvSpPr>
        <p:spPr>
          <a:xfrm>
            <a:off x="2801710" y="3201315"/>
            <a:ext cx="19050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y = x * 1024</a:t>
            </a:r>
          </a:p>
        </p:txBody>
      </p:sp>
      <p:sp>
        <p:nvSpPr>
          <p:cNvPr id="17" name="Right Arrow 16"/>
          <p:cNvSpPr/>
          <p:nvPr/>
        </p:nvSpPr>
        <p:spPr>
          <a:xfrm rot="5400000">
            <a:off x="3319870" y="2716370"/>
            <a:ext cx="868680" cy="228600"/>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dirty="0"/>
          </a:p>
        </p:txBody>
      </p:sp>
      <p:sp>
        <p:nvSpPr>
          <p:cNvPr id="19" name="Right Arrow 18"/>
          <p:cNvSpPr/>
          <p:nvPr/>
        </p:nvSpPr>
        <p:spPr>
          <a:xfrm flipH="1">
            <a:off x="3738522" y="2670050"/>
            <a:ext cx="1828800" cy="68390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Propagate</a:t>
            </a:r>
            <a:endParaRPr lang="en-US" sz="2400" dirty="0"/>
          </a:p>
        </p:txBody>
      </p:sp>
      <p:grpSp>
        <p:nvGrpSpPr>
          <p:cNvPr id="31" name="Group 30"/>
          <p:cNvGrpSpPr/>
          <p:nvPr/>
        </p:nvGrpSpPr>
        <p:grpSpPr>
          <a:xfrm>
            <a:off x="343916" y="2990769"/>
            <a:ext cx="2246884" cy="969496"/>
            <a:chOff x="39116" y="1772369"/>
            <a:chExt cx="2246884" cy="969496"/>
          </a:xfrm>
        </p:grpSpPr>
        <p:sp>
          <p:nvSpPr>
            <p:cNvPr id="23" name="TextBox 22"/>
            <p:cNvSpPr txBox="1"/>
            <p:nvPr/>
          </p:nvSpPr>
          <p:spPr>
            <a:xfrm>
              <a:off x="39116" y="1772369"/>
              <a:ext cx="2246884" cy="96949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p>
              <a:endParaRPr lang="en-US" sz="1300" dirty="0" smtClean="0"/>
            </a:p>
            <a:p>
              <a:endParaRPr lang="en-US" sz="1300" dirty="0" smtClean="0"/>
            </a:p>
            <a:p>
              <a:endParaRPr lang="en-US" sz="1300" dirty="0" smtClean="0"/>
            </a:p>
            <a:p>
              <a:endParaRPr lang="en-US" dirty="0" smtClean="0"/>
            </a:p>
          </p:txBody>
        </p:sp>
        <p:sp>
          <p:nvSpPr>
            <p:cNvPr id="24" name="Rounded Rectangle 23"/>
            <p:cNvSpPr/>
            <p:nvPr/>
          </p:nvSpPr>
          <p:spPr>
            <a:xfrm>
              <a:off x="115316" y="1821513"/>
              <a:ext cx="342900" cy="3810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5" name="Rounded Rectangle 24"/>
            <p:cNvSpPr/>
            <p:nvPr/>
          </p:nvSpPr>
          <p:spPr>
            <a:xfrm>
              <a:off x="115316" y="2278713"/>
              <a:ext cx="342900" cy="3810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6" name="TextBox 25"/>
            <p:cNvSpPr txBox="1"/>
            <p:nvPr/>
          </p:nvSpPr>
          <p:spPr>
            <a:xfrm>
              <a:off x="458216" y="1821513"/>
              <a:ext cx="1305364" cy="384721"/>
            </a:xfrm>
            <a:prstGeom prst="rect">
              <a:avLst/>
            </a:prstGeom>
            <a:noFill/>
          </p:spPr>
          <p:txBody>
            <a:bodyPr wrap="square" rtlCol="0">
              <a:spAutoFit/>
            </a:bodyPr>
            <a:lstStyle/>
            <a:p>
              <a:pPr algn="ctr"/>
              <a:r>
                <a:rPr lang="en-US" sz="1900" dirty="0" smtClean="0"/>
                <a:t>Data</a:t>
              </a:r>
            </a:p>
          </p:txBody>
        </p:sp>
        <p:sp>
          <p:nvSpPr>
            <p:cNvPr id="27" name="TextBox 26"/>
            <p:cNvSpPr txBox="1"/>
            <p:nvPr/>
          </p:nvSpPr>
          <p:spPr>
            <a:xfrm>
              <a:off x="496316" y="2259603"/>
              <a:ext cx="1789684" cy="384721"/>
            </a:xfrm>
            <a:prstGeom prst="rect">
              <a:avLst/>
            </a:prstGeom>
            <a:noFill/>
          </p:spPr>
          <p:txBody>
            <a:bodyPr wrap="square" rtlCol="0">
              <a:spAutoFit/>
            </a:bodyPr>
            <a:lstStyle/>
            <a:p>
              <a:pPr algn="ctr"/>
              <a:r>
                <a:rPr lang="en-US" sz="1900" dirty="0" smtClean="0"/>
                <a:t>Shadow data</a:t>
              </a:r>
            </a:p>
          </p:txBody>
        </p:sp>
      </p:grpSp>
      <p:sp>
        <p:nvSpPr>
          <p:cNvPr id="18" name="Rounded Rectangle 17"/>
          <p:cNvSpPr/>
          <p:nvPr/>
        </p:nvSpPr>
        <p:spPr>
          <a:xfrm>
            <a:off x="2496910" y="2062890"/>
            <a:ext cx="25146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x = </a:t>
            </a:r>
            <a:r>
              <a:rPr lang="en-US" sz="2400" dirty="0" smtClean="0"/>
              <a:t>tainted()</a:t>
            </a:r>
            <a:endParaRPr lang="en-US" sz="2400" dirty="0"/>
          </a:p>
        </p:txBody>
      </p:sp>
    </p:spTree>
    <p:extLst>
      <p:ext uri="{BB962C8B-B14F-4D97-AF65-F5344CB8AC3E}">
        <p14:creationId xmlns:p14="http://schemas.microsoft.com/office/powerpoint/2010/main" val="425451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10" grpId="0" animBg="1"/>
      <p:bldP spid="12" grpId="0" animBg="1"/>
      <p:bldP spid="13" grpId="0" animBg="1"/>
      <p:bldP spid="14" grpId="0" animBg="1"/>
      <p:bldP spid="15" grpId="0" animBg="1"/>
      <p:bldP spid="16" grpId="0" animBg="1"/>
      <p:bldP spid="17" grpId="0" animBg="1"/>
      <p:bldP spid="19"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Watchpoint-Based Data Race Detection</a:t>
            </a:r>
            <a:endParaRPr lang="en-US" dirty="0"/>
          </a:p>
        </p:txBody>
      </p:sp>
      <p:sp>
        <p:nvSpPr>
          <p:cNvPr id="3" name="Content Placeholder 2"/>
          <p:cNvSpPr>
            <a:spLocks noGrp="1"/>
          </p:cNvSpPr>
          <p:nvPr>
            <p:ph idx="1"/>
          </p:nvPr>
        </p:nvSpPr>
        <p:spPr/>
        <p:txBody>
          <a:bodyPr/>
          <a:lstStyle/>
          <a:p>
            <a:r>
              <a:rPr lang="en-US" dirty="0" smtClean="0"/>
              <a:t>Find inter-thread data sharing, check locks</a:t>
            </a:r>
          </a:p>
          <a:p>
            <a:pPr lvl="1"/>
            <a:r>
              <a:rPr lang="en-US" dirty="0" smtClean="0"/>
              <a:t>No sharing, no possible data race</a:t>
            </a:r>
          </a:p>
          <a:p>
            <a:pPr lvl="1"/>
            <a:r>
              <a:rPr lang="en-US" dirty="0" smtClean="0"/>
              <a:t>Turn off detector until HW finds sharing!</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8</a:t>
            </a:fld>
            <a:endParaRPr lang="en-US" altLang="en-US" dirty="0"/>
          </a:p>
        </p:txBody>
      </p:sp>
      <p:sp>
        <p:nvSpPr>
          <p:cNvPr id="40" name="Rounded Rectangle 39"/>
          <p:cNvSpPr/>
          <p:nvPr/>
        </p:nvSpPr>
        <p:spPr>
          <a:xfrm>
            <a:off x="1080830" y="3862075"/>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1" name="Rounded Rectangle 40"/>
          <p:cNvSpPr/>
          <p:nvPr/>
        </p:nvSpPr>
        <p:spPr>
          <a:xfrm>
            <a:off x="1385020" y="3862074"/>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2" name="Rounded Rectangle 41"/>
          <p:cNvSpPr/>
          <p:nvPr/>
        </p:nvSpPr>
        <p:spPr>
          <a:xfrm>
            <a:off x="1688600" y="3862076"/>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3" name="Rounded Rectangle 42"/>
          <p:cNvSpPr/>
          <p:nvPr/>
        </p:nvSpPr>
        <p:spPr>
          <a:xfrm>
            <a:off x="1991570" y="3862076"/>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4" name="Rounded Rectangle 43"/>
          <p:cNvSpPr/>
          <p:nvPr/>
        </p:nvSpPr>
        <p:spPr>
          <a:xfrm>
            <a:off x="2295150" y="3862076"/>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5" name="Rounded Rectangle 44"/>
          <p:cNvSpPr/>
          <p:nvPr/>
        </p:nvSpPr>
        <p:spPr>
          <a:xfrm>
            <a:off x="2598730" y="3862075"/>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6" name="Rounded Rectangle 45"/>
          <p:cNvSpPr/>
          <p:nvPr/>
        </p:nvSpPr>
        <p:spPr>
          <a:xfrm>
            <a:off x="2902920" y="3862074"/>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7" name="Rounded Rectangle 46"/>
          <p:cNvSpPr/>
          <p:nvPr/>
        </p:nvSpPr>
        <p:spPr>
          <a:xfrm>
            <a:off x="3206500" y="3862076"/>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8" name="Rounded Rectangle 47"/>
          <p:cNvSpPr/>
          <p:nvPr/>
        </p:nvSpPr>
        <p:spPr>
          <a:xfrm>
            <a:off x="3509470" y="3862076"/>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9" name="Rounded Rectangle 48"/>
          <p:cNvSpPr/>
          <p:nvPr/>
        </p:nvSpPr>
        <p:spPr>
          <a:xfrm>
            <a:off x="3813050" y="3862076"/>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0" name="Rounded Rectangle 49"/>
          <p:cNvSpPr/>
          <p:nvPr/>
        </p:nvSpPr>
        <p:spPr>
          <a:xfrm>
            <a:off x="5203524" y="3862072"/>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1" name="Rounded Rectangle 50"/>
          <p:cNvSpPr/>
          <p:nvPr/>
        </p:nvSpPr>
        <p:spPr>
          <a:xfrm>
            <a:off x="5507714" y="3862071"/>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2" name="Rounded Rectangle 51"/>
          <p:cNvSpPr/>
          <p:nvPr/>
        </p:nvSpPr>
        <p:spPr>
          <a:xfrm>
            <a:off x="5811294" y="3862073"/>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3" name="Rounded Rectangle 52"/>
          <p:cNvSpPr/>
          <p:nvPr/>
        </p:nvSpPr>
        <p:spPr>
          <a:xfrm>
            <a:off x="6114264" y="3862073"/>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4" name="Rounded Rectangle 53"/>
          <p:cNvSpPr/>
          <p:nvPr/>
        </p:nvSpPr>
        <p:spPr>
          <a:xfrm>
            <a:off x="6417844" y="3862073"/>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5" name="Rounded Rectangle 54"/>
          <p:cNvSpPr/>
          <p:nvPr/>
        </p:nvSpPr>
        <p:spPr>
          <a:xfrm>
            <a:off x="6721424" y="3862072"/>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6" name="Rounded Rectangle 55"/>
          <p:cNvSpPr/>
          <p:nvPr/>
        </p:nvSpPr>
        <p:spPr>
          <a:xfrm>
            <a:off x="7025614" y="3862071"/>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7" name="Rounded Rectangle 56"/>
          <p:cNvSpPr/>
          <p:nvPr/>
        </p:nvSpPr>
        <p:spPr>
          <a:xfrm>
            <a:off x="7329194" y="3862073"/>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8" name="Rounded Rectangle 57"/>
          <p:cNvSpPr/>
          <p:nvPr/>
        </p:nvSpPr>
        <p:spPr>
          <a:xfrm>
            <a:off x="7632164" y="3862073"/>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9" name="Rounded Rectangle 58"/>
          <p:cNvSpPr/>
          <p:nvPr/>
        </p:nvSpPr>
        <p:spPr>
          <a:xfrm>
            <a:off x="7935744" y="3862073"/>
            <a:ext cx="303580" cy="986635"/>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0" name="Rounded Rectangle 59"/>
          <p:cNvSpPr/>
          <p:nvPr/>
        </p:nvSpPr>
        <p:spPr>
          <a:xfrm>
            <a:off x="1080830" y="3862069"/>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ounded Rectangle 60"/>
          <p:cNvSpPr/>
          <p:nvPr/>
        </p:nvSpPr>
        <p:spPr>
          <a:xfrm>
            <a:off x="1385020" y="3862068"/>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ounded Rectangle 61"/>
          <p:cNvSpPr/>
          <p:nvPr/>
        </p:nvSpPr>
        <p:spPr>
          <a:xfrm>
            <a:off x="1688600" y="3862070"/>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ounded Rectangle 62"/>
          <p:cNvSpPr/>
          <p:nvPr/>
        </p:nvSpPr>
        <p:spPr>
          <a:xfrm>
            <a:off x="1991570" y="3862070"/>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ounded Rectangle 63"/>
          <p:cNvSpPr/>
          <p:nvPr/>
        </p:nvSpPr>
        <p:spPr>
          <a:xfrm>
            <a:off x="2295150" y="3862070"/>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ounded Rectangle 64"/>
          <p:cNvSpPr/>
          <p:nvPr/>
        </p:nvSpPr>
        <p:spPr>
          <a:xfrm>
            <a:off x="2598730" y="3862069"/>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ounded Rectangle 65"/>
          <p:cNvSpPr/>
          <p:nvPr/>
        </p:nvSpPr>
        <p:spPr>
          <a:xfrm>
            <a:off x="2902920" y="3862068"/>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ounded Rectangle 66"/>
          <p:cNvSpPr/>
          <p:nvPr/>
        </p:nvSpPr>
        <p:spPr>
          <a:xfrm>
            <a:off x="3206500" y="3862070"/>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ounded Rectangle 67"/>
          <p:cNvSpPr/>
          <p:nvPr/>
        </p:nvSpPr>
        <p:spPr>
          <a:xfrm>
            <a:off x="3509470" y="3862070"/>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ounded Rectangle 68"/>
          <p:cNvSpPr/>
          <p:nvPr/>
        </p:nvSpPr>
        <p:spPr>
          <a:xfrm>
            <a:off x="3813050" y="3862070"/>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ounded Rectangle 69"/>
          <p:cNvSpPr/>
          <p:nvPr/>
        </p:nvSpPr>
        <p:spPr>
          <a:xfrm>
            <a:off x="5203524" y="3862066"/>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ounded Rectangle 70"/>
          <p:cNvSpPr/>
          <p:nvPr/>
        </p:nvSpPr>
        <p:spPr>
          <a:xfrm>
            <a:off x="5507714" y="3862065"/>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ounded Rectangle 71"/>
          <p:cNvSpPr/>
          <p:nvPr/>
        </p:nvSpPr>
        <p:spPr>
          <a:xfrm>
            <a:off x="5811294" y="3862067"/>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ounded Rectangle 72"/>
          <p:cNvSpPr/>
          <p:nvPr/>
        </p:nvSpPr>
        <p:spPr>
          <a:xfrm>
            <a:off x="6114264" y="3862067"/>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ounded Rectangle 73"/>
          <p:cNvSpPr/>
          <p:nvPr/>
        </p:nvSpPr>
        <p:spPr>
          <a:xfrm>
            <a:off x="6417844" y="3862067"/>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ounded Rectangle 74"/>
          <p:cNvSpPr/>
          <p:nvPr/>
        </p:nvSpPr>
        <p:spPr>
          <a:xfrm>
            <a:off x="6721424" y="3862066"/>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ounded Rectangle 75"/>
          <p:cNvSpPr/>
          <p:nvPr/>
        </p:nvSpPr>
        <p:spPr>
          <a:xfrm>
            <a:off x="7025614" y="3862065"/>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ounded Rectangle 76"/>
          <p:cNvSpPr/>
          <p:nvPr/>
        </p:nvSpPr>
        <p:spPr>
          <a:xfrm>
            <a:off x="7329194" y="3862067"/>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ounded Rectangle 77"/>
          <p:cNvSpPr/>
          <p:nvPr/>
        </p:nvSpPr>
        <p:spPr>
          <a:xfrm>
            <a:off x="7632164" y="3862067"/>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ounded Rectangle 78"/>
          <p:cNvSpPr/>
          <p:nvPr/>
        </p:nvSpPr>
        <p:spPr>
          <a:xfrm>
            <a:off x="7935744" y="3862067"/>
            <a:ext cx="303580" cy="9866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0" name="Group 79"/>
          <p:cNvGrpSpPr/>
          <p:nvPr/>
        </p:nvGrpSpPr>
        <p:grpSpPr>
          <a:xfrm>
            <a:off x="1460758" y="4881237"/>
            <a:ext cx="1366110" cy="794274"/>
            <a:chOff x="1460758" y="4827636"/>
            <a:chExt cx="1366110" cy="794274"/>
          </a:xfrm>
        </p:grpSpPr>
        <p:sp>
          <p:nvSpPr>
            <p:cNvPr id="81" name="Down Arrow 80"/>
            <p:cNvSpPr/>
            <p:nvPr/>
          </p:nvSpPr>
          <p:spPr>
            <a:xfrm flipV="1">
              <a:off x="2010547" y="4827636"/>
              <a:ext cx="266533" cy="34152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2" name="TextBox 81"/>
            <p:cNvSpPr txBox="1"/>
            <p:nvPr/>
          </p:nvSpPr>
          <p:spPr>
            <a:xfrm>
              <a:off x="1460758" y="5098690"/>
              <a:ext cx="1366110" cy="523220"/>
            </a:xfrm>
            <a:prstGeom prst="rect">
              <a:avLst/>
            </a:prstGeom>
            <a:noFill/>
          </p:spPr>
          <p:txBody>
            <a:bodyPr wrap="square" rtlCol="0">
              <a:spAutoFit/>
            </a:bodyPr>
            <a:lstStyle/>
            <a:p>
              <a:pPr algn="ctr"/>
              <a:r>
                <a:rPr lang="en-US" sz="2800" dirty="0" smtClean="0"/>
                <a:t>FAULT</a:t>
              </a:r>
            </a:p>
          </p:txBody>
        </p:sp>
      </p:grpSp>
      <p:sp>
        <p:nvSpPr>
          <p:cNvPr id="83" name="Down Arrow 82"/>
          <p:cNvSpPr/>
          <p:nvPr/>
        </p:nvSpPr>
        <p:spPr>
          <a:xfrm flipV="1">
            <a:off x="2029517" y="4886799"/>
            <a:ext cx="227685" cy="33832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4" name="Down Arrow 83"/>
          <p:cNvSpPr/>
          <p:nvPr/>
        </p:nvSpPr>
        <p:spPr>
          <a:xfrm flipV="1">
            <a:off x="1384410" y="4888392"/>
            <a:ext cx="227685" cy="33832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5" name="Down Arrow 84"/>
          <p:cNvSpPr/>
          <p:nvPr/>
        </p:nvSpPr>
        <p:spPr>
          <a:xfrm flipV="1">
            <a:off x="1726547" y="4881237"/>
            <a:ext cx="227685" cy="33832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6" name="Curved Down Arrow 85"/>
          <p:cNvSpPr/>
          <p:nvPr/>
        </p:nvSpPr>
        <p:spPr>
          <a:xfrm>
            <a:off x="1687990" y="3277210"/>
            <a:ext cx="4553700" cy="1116131"/>
          </a:xfrm>
          <a:prstGeom prst="curvedDownArrow">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Inter-Thread Sharing</a:t>
            </a:r>
          </a:p>
          <a:p>
            <a:pPr algn="ctr"/>
            <a:endParaRPr lang="en-US" sz="2000" b="1" dirty="0">
              <a:solidFill>
                <a:schemeClr val="tx1"/>
              </a:solidFill>
            </a:endParaRPr>
          </a:p>
        </p:txBody>
      </p:sp>
      <p:grpSp>
        <p:nvGrpSpPr>
          <p:cNvPr id="87" name="Group 86"/>
          <p:cNvGrpSpPr/>
          <p:nvPr/>
        </p:nvGrpSpPr>
        <p:grpSpPr>
          <a:xfrm>
            <a:off x="5280029" y="4848700"/>
            <a:ext cx="1366110" cy="794274"/>
            <a:chOff x="1460758" y="4827636"/>
            <a:chExt cx="1366110" cy="794274"/>
          </a:xfrm>
        </p:grpSpPr>
        <p:sp>
          <p:nvSpPr>
            <p:cNvPr id="88" name="Down Arrow 87"/>
            <p:cNvSpPr/>
            <p:nvPr/>
          </p:nvSpPr>
          <p:spPr>
            <a:xfrm flipV="1">
              <a:off x="2010547" y="4827636"/>
              <a:ext cx="266533" cy="34152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9" name="TextBox 88"/>
            <p:cNvSpPr txBox="1"/>
            <p:nvPr/>
          </p:nvSpPr>
          <p:spPr>
            <a:xfrm>
              <a:off x="1460758" y="5098690"/>
              <a:ext cx="1366110" cy="523220"/>
            </a:xfrm>
            <a:prstGeom prst="rect">
              <a:avLst/>
            </a:prstGeom>
            <a:noFill/>
          </p:spPr>
          <p:txBody>
            <a:bodyPr wrap="square" rtlCol="0">
              <a:spAutoFit/>
            </a:bodyPr>
            <a:lstStyle/>
            <a:p>
              <a:pPr algn="ctr"/>
              <a:r>
                <a:rPr lang="en-US" sz="2800" dirty="0" smtClean="0"/>
                <a:t>FAULT</a:t>
              </a:r>
            </a:p>
          </p:txBody>
        </p:sp>
      </p:grpSp>
    </p:spTree>
    <p:extLst>
      <p:ext uri="{BB962C8B-B14F-4D97-AF65-F5344CB8AC3E}">
        <p14:creationId xmlns:p14="http://schemas.microsoft.com/office/powerpoint/2010/main" val="413576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60"/>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62"/>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7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7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75"/>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7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7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7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80"/>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0" nodeType="clickEffect">
                                  <p:stCondLst>
                                    <p:cond delay="0"/>
                                  </p:stCondLst>
                                  <p:childTnLst>
                                    <p:set>
                                      <p:cBhvr>
                                        <p:cTn id="92" dur="1" fill="hold">
                                          <p:stCondLst>
                                            <p:cond delay="0"/>
                                          </p:stCondLst>
                                        </p:cTn>
                                        <p:tgtEl>
                                          <p:spTgt spid="63"/>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80"/>
                                        </p:tgtEl>
                                        <p:attrNameLst>
                                          <p:attrName>style.visibility</p:attrName>
                                        </p:attrNameLst>
                                      </p:cBhvr>
                                      <p:to>
                                        <p:strVal val="hidden"/>
                                      </p:to>
                                    </p:set>
                                  </p:childTnLst>
                                </p:cTn>
                              </p:par>
                              <p:par>
                                <p:cTn id="97" presetID="1" presetClass="exit" presetSubtype="0" fill="hold" grpId="0" nodeType="withEffect">
                                  <p:stCondLst>
                                    <p:cond delay="0"/>
                                  </p:stCondLst>
                                  <p:childTnLst>
                                    <p:set>
                                      <p:cBhvr>
                                        <p:cTn id="98" dur="1" fill="hold">
                                          <p:stCondLst>
                                            <p:cond delay="0"/>
                                          </p:stCondLst>
                                        </p:cTn>
                                        <p:tgtEl>
                                          <p:spTgt spid="60"/>
                                        </p:tgtEl>
                                        <p:attrNameLst>
                                          <p:attrName>style.visibility</p:attrName>
                                        </p:attrNameLst>
                                      </p:cBhvr>
                                      <p:to>
                                        <p:strVal val="hidden"/>
                                      </p:to>
                                    </p:set>
                                  </p:childTnLst>
                                </p:cTn>
                              </p:par>
                              <p:par>
                                <p:cTn id="99" presetID="1" presetClass="exit" presetSubtype="0" fill="hold" grpId="0" nodeType="withEffect">
                                  <p:stCondLst>
                                    <p:cond delay="0"/>
                                  </p:stCondLst>
                                  <p:childTnLst>
                                    <p:set>
                                      <p:cBhvr>
                                        <p:cTn id="100" dur="1" fill="hold">
                                          <p:stCondLst>
                                            <p:cond delay="0"/>
                                          </p:stCondLst>
                                        </p:cTn>
                                        <p:tgtEl>
                                          <p:spTgt spid="61"/>
                                        </p:tgtEl>
                                        <p:attrNameLst>
                                          <p:attrName>style.visibility</p:attrName>
                                        </p:attrNameLst>
                                      </p:cBhvr>
                                      <p:to>
                                        <p:strVal val="hidden"/>
                                      </p:to>
                                    </p:set>
                                  </p:childTnLst>
                                </p:cTn>
                              </p:par>
                              <p:par>
                                <p:cTn id="101" presetID="1" presetClass="exit" presetSubtype="0" fill="hold" grpId="0" nodeType="withEffect">
                                  <p:stCondLst>
                                    <p:cond delay="0"/>
                                  </p:stCondLst>
                                  <p:childTnLst>
                                    <p:set>
                                      <p:cBhvr>
                                        <p:cTn id="102" dur="1" fill="hold">
                                          <p:stCondLst>
                                            <p:cond delay="0"/>
                                          </p:stCondLst>
                                        </p:cTn>
                                        <p:tgtEl>
                                          <p:spTgt spid="62"/>
                                        </p:tgtEl>
                                        <p:attrNameLst>
                                          <p:attrName>style.visibility</p:attrName>
                                        </p:attrNameLst>
                                      </p:cBhvr>
                                      <p:to>
                                        <p:strVal val="hidden"/>
                                      </p:to>
                                    </p:set>
                                  </p:childTnLst>
                                </p:cTn>
                              </p:par>
                              <p:par>
                                <p:cTn id="103" presetID="1" presetClass="exit" presetSubtype="0" fill="hold" grpId="0" nodeType="withEffect">
                                  <p:stCondLst>
                                    <p:cond delay="0"/>
                                  </p:stCondLst>
                                  <p:childTnLst>
                                    <p:set>
                                      <p:cBhvr>
                                        <p:cTn id="104" dur="1" fill="hold">
                                          <p:stCondLst>
                                            <p:cond delay="0"/>
                                          </p:stCondLst>
                                        </p:cTn>
                                        <p:tgtEl>
                                          <p:spTgt spid="64"/>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84"/>
                                        </p:tgtEl>
                                        <p:attrNameLst>
                                          <p:attrName>style.visibility</p:attrName>
                                        </p:attrNameLst>
                                      </p:cBhvr>
                                      <p:to>
                                        <p:strVal val="visible"/>
                                      </p:to>
                                    </p:set>
                                  </p:childTnLst>
                                </p:cTn>
                              </p:par>
                            </p:childTnLst>
                          </p:cTn>
                        </p:par>
                        <p:par>
                          <p:cTn id="109" fill="hold">
                            <p:stCondLst>
                              <p:cond delay="0"/>
                            </p:stCondLst>
                            <p:childTnLst>
                              <p:par>
                                <p:cTn id="110" presetID="1" presetClass="exit" presetSubtype="0" fill="hold" grpId="1" nodeType="afterEffect">
                                  <p:stCondLst>
                                    <p:cond delay="500"/>
                                  </p:stCondLst>
                                  <p:childTnLst>
                                    <p:set>
                                      <p:cBhvr>
                                        <p:cTn id="111" dur="1" fill="hold">
                                          <p:stCondLst>
                                            <p:cond delay="0"/>
                                          </p:stCondLst>
                                        </p:cTn>
                                        <p:tgtEl>
                                          <p:spTgt spid="84"/>
                                        </p:tgtEl>
                                        <p:attrNameLst>
                                          <p:attrName>style.visibility</p:attrName>
                                        </p:attrNameLst>
                                      </p:cBhvr>
                                      <p:to>
                                        <p:strVal val="hidden"/>
                                      </p:to>
                                    </p:set>
                                  </p:childTnLst>
                                </p:cTn>
                              </p:par>
                            </p:childTnLst>
                          </p:cTn>
                        </p:par>
                        <p:par>
                          <p:cTn id="112" fill="hold">
                            <p:stCondLst>
                              <p:cond delay="500"/>
                            </p:stCondLst>
                            <p:childTnLst>
                              <p:par>
                                <p:cTn id="113" presetID="1" presetClass="entr" presetSubtype="0" fill="hold" grpId="0" nodeType="afterEffect">
                                  <p:stCondLst>
                                    <p:cond delay="0"/>
                                  </p:stCondLst>
                                  <p:childTnLst>
                                    <p:set>
                                      <p:cBhvr>
                                        <p:cTn id="114" dur="1" fill="hold">
                                          <p:stCondLst>
                                            <p:cond delay="0"/>
                                          </p:stCondLst>
                                        </p:cTn>
                                        <p:tgtEl>
                                          <p:spTgt spid="85"/>
                                        </p:tgtEl>
                                        <p:attrNameLst>
                                          <p:attrName>style.visibility</p:attrName>
                                        </p:attrNameLst>
                                      </p:cBhvr>
                                      <p:to>
                                        <p:strVal val="visible"/>
                                      </p:to>
                                    </p:set>
                                  </p:childTnLst>
                                </p:cTn>
                              </p:par>
                            </p:childTnLst>
                          </p:cTn>
                        </p:par>
                        <p:par>
                          <p:cTn id="115" fill="hold">
                            <p:stCondLst>
                              <p:cond delay="500"/>
                            </p:stCondLst>
                            <p:childTnLst>
                              <p:par>
                                <p:cTn id="116" presetID="1" presetClass="exit" presetSubtype="0" fill="hold" grpId="1" nodeType="afterEffect">
                                  <p:stCondLst>
                                    <p:cond delay="500"/>
                                  </p:stCondLst>
                                  <p:childTnLst>
                                    <p:set>
                                      <p:cBhvr>
                                        <p:cTn id="117" dur="1" fill="hold">
                                          <p:stCondLst>
                                            <p:cond delay="0"/>
                                          </p:stCondLst>
                                        </p:cTn>
                                        <p:tgtEl>
                                          <p:spTgt spid="85"/>
                                        </p:tgtEl>
                                        <p:attrNameLst>
                                          <p:attrName>style.visibility</p:attrName>
                                        </p:attrNameLst>
                                      </p:cBhvr>
                                      <p:to>
                                        <p:strVal val="hidden"/>
                                      </p:to>
                                    </p:set>
                                  </p:childTnLst>
                                </p:cTn>
                              </p:par>
                              <p:par>
                                <p:cTn id="118" presetID="1" presetClass="entr" presetSubtype="0" fill="hold" grpId="0" nodeType="withEffect">
                                  <p:stCondLst>
                                    <p:cond delay="500"/>
                                  </p:stCondLst>
                                  <p:childTnLst>
                                    <p:set>
                                      <p:cBhvr>
                                        <p:cTn id="119" dur="1" fill="hold">
                                          <p:stCondLst>
                                            <p:cond delay="0"/>
                                          </p:stCondLst>
                                        </p:cTn>
                                        <p:tgtEl>
                                          <p:spTgt spid="83"/>
                                        </p:tgtEl>
                                        <p:attrNameLst>
                                          <p:attrName>style.visibility</p:attrName>
                                        </p:attrNameLst>
                                      </p:cBhvr>
                                      <p:to>
                                        <p:strVal val="visible"/>
                                      </p:to>
                                    </p:set>
                                  </p:childTnLst>
                                </p:cTn>
                              </p:par>
                            </p:childTnLst>
                          </p:cTn>
                        </p:par>
                        <p:par>
                          <p:cTn id="120" fill="hold">
                            <p:stCondLst>
                              <p:cond delay="1000"/>
                            </p:stCondLst>
                            <p:childTnLst>
                              <p:par>
                                <p:cTn id="121" presetID="1" presetClass="exit" presetSubtype="0" fill="hold" grpId="1" nodeType="afterEffect">
                                  <p:stCondLst>
                                    <p:cond delay="500"/>
                                  </p:stCondLst>
                                  <p:childTnLst>
                                    <p:set>
                                      <p:cBhvr>
                                        <p:cTn id="122" dur="1" fill="hold">
                                          <p:stCondLst>
                                            <p:cond delay="0"/>
                                          </p:stCondLst>
                                        </p:cTn>
                                        <p:tgtEl>
                                          <p:spTgt spid="83"/>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87"/>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0" grpId="1" animBg="1"/>
      <p:bldP spid="61" grpId="0" animBg="1"/>
      <p:bldP spid="61" grpId="1" animBg="1"/>
      <p:bldP spid="62" grpId="0" animBg="1"/>
      <p:bldP spid="62" grpId="1" animBg="1"/>
      <p:bldP spid="63" grpId="0" animBg="1"/>
      <p:bldP spid="63" grpId="1" animBg="1"/>
      <p:bldP spid="64" grpId="0" animBg="1"/>
      <p:bldP spid="64" grpId="1"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3" grpId="0" animBg="1"/>
      <p:bldP spid="83" grpId="1" animBg="1"/>
      <p:bldP spid="84" grpId="0" animBg="1"/>
      <p:bldP spid="84" grpId="1" animBg="1"/>
      <p:bldP spid="85" grpId="0" animBg="1"/>
      <p:bldP spid="85" grpId="1" animBg="1"/>
      <p:bldP spid="8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Needed Watchpoint Capabilities</a:t>
            </a:r>
            <a:endParaRPr lang="en-US" dirty="0"/>
          </a:p>
        </p:txBody>
      </p:sp>
      <p:sp>
        <p:nvSpPr>
          <p:cNvPr id="3" name="Content Placeholder 2"/>
          <p:cNvSpPr>
            <a:spLocks noGrp="1"/>
          </p:cNvSpPr>
          <p:nvPr>
            <p:ph idx="1"/>
          </p:nvPr>
        </p:nvSpPr>
        <p:spPr/>
        <p:txBody>
          <a:bodyPr/>
          <a:lstStyle/>
          <a:p>
            <a:r>
              <a:rPr lang="en-US" dirty="0" smtClean="0"/>
              <a:t>Large Number</a:t>
            </a:r>
          </a:p>
          <a:p>
            <a:endParaRPr lang="en-US" dirty="0"/>
          </a:p>
          <a:p>
            <a:r>
              <a:rPr lang="en-US" dirty="0" smtClean="0"/>
              <a:t>Fine-grained</a:t>
            </a:r>
          </a:p>
          <a:p>
            <a:endParaRPr lang="en-US" dirty="0"/>
          </a:p>
          <a:p>
            <a:r>
              <a:rPr lang="en-US" dirty="0" smtClean="0"/>
              <a:t>Per Thread</a:t>
            </a:r>
          </a:p>
          <a:p>
            <a:endParaRPr lang="en-US" dirty="0"/>
          </a:p>
          <a:p>
            <a:r>
              <a:rPr lang="en-US" dirty="0" smtClean="0"/>
              <a:t>Ranges</a:t>
            </a:r>
          </a:p>
          <a:p>
            <a:endParaRPr lang="en-US" dirty="0"/>
          </a:p>
          <a:p>
            <a:r>
              <a:rPr lang="en-US" dirty="0" smtClean="0"/>
              <a:t>Others in Paper</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9</a:t>
            </a:fld>
            <a:endParaRPr lang="en-US" altLang="en-US" dirty="0"/>
          </a:p>
        </p:txBody>
      </p:sp>
      <p:sp>
        <p:nvSpPr>
          <p:cNvPr id="5" name="Rectangle 4"/>
          <p:cNvSpPr/>
          <p:nvPr/>
        </p:nvSpPr>
        <p:spPr>
          <a:xfrm>
            <a:off x="5395865" y="1377090"/>
            <a:ext cx="685800" cy="685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t>V</a:t>
            </a:r>
            <a:endParaRPr lang="en-US" sz="2400" b="1" dirty="0"/>
          </a:p>
        </p:txBody>
      </p:sp>
      <p:sp>
        <p:nvSpPr>
          <p:cNvPr id="6" name="Rectangle 5"/>
          <p:cNvSpPr/>
          <p:nvPr/>
        </p:nvSpPr>
        <p:spPr>
          <a:xfrm>
            <a:off x="6081665" y="1377090"/>
            <a:ext cx="685800" cy="685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t>W</a:t>
            </a:r>
            <a:endParaRPr lang="en-US" sz="2400" b="1" dirty="0"/>
          </a:p>
        </p:txBody>
      </p:sp>
      <p:sp>
        <p:nvSpPr>
          <p:cNvPr id="7" name="Rectangle 6"/>
          <p:cNvSpPr/>
          <p:nvPr/>
        </p:nvSpPr>
        <p:spPr>
          <a:xfrm>
            <a:off x="6767465" y="1377090"/>
            <a:ext cx="685800" cy="685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t>X</a:t>
            </a:r>
            <a:endParaRPr lang="en-US" sz="2400" b="1" dirty="0"/>
          </a:p>
        </p:txBody>
      </p:sp>
      <p:sp>
        <p:nvSpPr>
          <p:cNvPr id="8" name="Rectangle 7"/>
          <p:cNvSpPr/>
          <p:nvPr/>
        </p:nvSpPr>
        <p:spPr>
          <a:xfrm>
            <a:off x="7453265" y="1377090"/>
            <a:ext cx="685800" cy="685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t>Y</a:t>
            </a:r>
            <a:endParaRPr lang="en-US" sz="2400" b="1" dirty="0"/>
          </a:p>
        </p:txBody>
      </p:sp>
      <p:sp>
        <p:nvSpPr>
          <p:cNvPr id="9" name="TextBox 8"/>
          <p:cNvSpPr txBox="1"/>
          <p:nvPr/>
        </p:nvSpPr>
        <p:spPr>
          <a:xfrm>
            <a:off x="3721222" y="1489157"/>
            <a:ext cx="1062530" cy="461665"/>
          </a:xfrm>
          <a:prstGeom prst="rect">
            <a:avLst/>
          </a:prstGeom>
          <a:noFill/>
        </p:spPr>
        <p:txBody>
          <a:bodyPr wrap="square" rtlCol="0">
            <a:spAutoFit/>
          </a:bodyPr>
          <a:lstStyle/>
          <a:p>
            <a:pPr algn="ctr"/>
            <a:r>
              <a:rPr lang="en-US" sz="2400" b="1" dirty="0" smtClean="0"/>
              <a:t>Z</a:t>
            </a:r>
          </a:p>
        </p:txBody>
      </p:sp>
      <p:sp>
        <p:nvSpPr>
          <p:cNvPr id="12" name="Right Arrow 11"/>
          <p:cNvSpPr/>
          <p:nvPr/>
        </p:nvSpPr>
        <p:spPr>
          <a:xfrm>
            <a:off x="4420210" y="1604372"/>
            <a:ext cx="975655" cy="2308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a:t>
            </a:r>
          </a:p>
          <a:p>
            <a:pPr algn="ctr"/>
            <a:endParaRPr lang="en-US" sz="1400" b="1" dirty="0">
              <a:solidFill>
                <a:schemeClr val="tx1"/>
              </a:solidFill>
            </a:endParaRPr>
          </a:p>
          <a:p>
            <a:pPr algn="ctr"/>
            <a:endParaRPr lang="en-US" sz="2400" b="1" dirty="0">
              <a:solidFill>
                <a:schemeClr val="tx1"/>
              </a:solidFill>
            </a:endParaRPr>
          </a:p>
        </p:txBody>
      </p:sp>
      <p:sp>
        <p:nvSpPr>
          <p:cNvPr id="14" name="Rounded Rectangle 13"/>
          <p:cNvSpPr/>
          <p:nvPr/>
        </p:nvSpPr>
        <p:spPr>
          <a:xfrm>
            <a:off x="4849383" y="2442373"/>
            <a:ext cx="3213787" cy="493315"/>
          </a:xfrm>
          <a:prstGeom prst="roundRect">
            <a:avLst/>
          </a:prstGeom>
          <a:solidFill>
            <a:srgbClr val="FF7C80"/>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0" name="Rounded Rectangle 19"/>
          <p:cNvSpPr/>
          <p:nvPr/>
        </p:nvSpPr>
        <p:spPr>
          <a:xfrm>
            <a:off x="5554409" y="2442365"/>
            <a:ext cx="803449" cy="4933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4849383" y="2442365"/>
            <a:ext cx="3213787" cy="493323"/>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nvGrpSpPr>
          <p:cNvPr id="25" name="Group 24"/>
          <p:cNvGrpSpPr/>
          <p:nvPr/>
        </p:nvGrpSpPr>
        <p:grpSpPr>
          <a:xfrm>
            <a:off x="4849383" y="2941525"/>
            <a:ext cx="1789805" cy="732719"/>
            <a:chOff x="1037063" y="4827636"/>
            <a:chExt cx="1789805" cy="732719"/>
          </a:xfrm>
        </p:grpSpPr>
        <p:sp>
          <p:nvSpPr>
            <p:cNvPr id="26" name="Down Arrow 25"/>
            <p:cNvSpPr/>
            <p:nvPr/>
          </p:nvSpPr>
          <p:spPr>
            <a:xfrm flipV="1">
              <a:off x="2010547" y="4827636"/>
              <a:ext cx="266533" cy="34152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7" name="TextBox 26"/>
            <p:cNvSpPr txBox="1"/>
            <p:nvPr/>
          </p:nvSpPr>
          <p:spPr>
            <a:xfrm>
              <a:off x="1037063" y="5098690"/>
              <a:ext cx="1789805" cy="461665"/>
            </a:xfrm>
            <a:prstGeom prst="rect">
              <a:avLst/>
            </a:prstGeom>
            <a:noFill/>
          </p:spPr>
          <p:txBody>
            <a:bodyPr wrap="square" rtlCol="0">
              <a:spAutoFit/>
            </a:bodyPr>
            <a:lstStyle/>
            <a:p>
              <a:pPr algn="ctr"/>
              <a:r>
                <a:rPr lang="en-US" sz="2400" dirty="0" smtClean="0"/>
                <a:t>WP Fault</a:t>
              </a:r>
            </a:p>
          </p:txBody>
        </p:sp>
      </p:grpSp>
      <p:grpSp>
        <p:nvGrpSpPr>
          <p:cNvPr id="28" name="Group 27"/>
          <p:cNvGrpSpPr/>
          <p:nvPr/>
        </p:nvGrpSpPr>
        <p:grpSpPr>
          <a:xfrm>
            <a:off x="6748790" y="2935688"/>
            <a:ext cx="1769750" cy="732719"/>
            <a:chOff x="1460758" y="4827636"/>
            <a:chExt cx="1769750" cy="732719"/>
          </a:xfrm>
        </p:grpSpPr>
        <p:sp>
          <p:nvSpPr>
            <p:cNvPr id="29" name="Down Arrow 28"/>
            <p:cNvSpPr/>
            <p:nvPr/>
          </p:nvSpPr>
          <p:spPr>
            <a:xfrm flipV="1">
              <a:off x="2010547" y="4827636"/>
              <a:ext cx="266533" cy="34152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0" name="TextBox 29"/>
            <p:cNvSpPr txBox="1"/>
            <p:nvPr/>
          </p:nvSpPr>
          <p:spPr>
            <a:xfrm>
              <a:off x="1460758" y="5098690"/>
              <a:ext cx="1769750" cy="461665"/>
            </a:xfrm>
            <a:prstGeom prst="rect">
              <a:avLst/>
            </a:prstGeom>
            <a:noFill/>
          </p:spPr>
          <p:txBody>
            <a:bodyPr wrap="square" rtlCol="0">
              <a:spAutoFit/>
            </a:bodyPr>
            <a:lstStyle/>
            <a:p>
              <a:pPr algn="ctr"/>
              <a:r>
                <a:rPr lang="en-US" sz="2400" dirty="0" smtClean="0"/>
                <a:t>False Fault</a:t>
              </a:r>
            </a:p>
          </p:txBody>
        </p:sp>
      </p:grpSp>
      <p:sp>
        <p:nvSpPr>
          <p:cNvPr id="31" name="Rounded Rectangle 30"/>
          <p:cNvSpPr/>
          <p:nvPr/>
        </p:nvSpPr>
        <p:spPr>
          <a:xfrm>
            <a:off x="4799685" y="3845963"/>
            <a:ext cx="303580" cy="493776"/>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2" name="Rounded Rectangle 31"/>
          <p:cNvSpPr/>
          <p:nvPr/>
        </p:nvSpPr>
        <p:spPr>
          <a:xfrm>
            <a:off x="5103875" y="3845962"/>
            <a:ext cx="303580" cy="493776"/>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3" name="Rounded Rectangle 32"/>
          <p:cNvSpPr/>
          <p:nvPr/>
        </p:nvSpPr>
        <p:spPr>
          <a:xfrm>
            <a:off x="5407455" y="3845964"/>
            <a:ext cx="303580" cy="493776"/>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4" name="Rounded Rectangle 33"/>
          <p:cNvSpPr/>
          <p:nvPr/>
        </p:nvSpPr>
        <p:spPr>
          <a:xfrm>
            <a:off x="5710425" y="3845964"/>
            <a:ext cx="303580" cy="493776"/>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5" name="Rounded Rectangle 34"/>
          <p:cNvSpPr/>
          <p:nvPr/>
        </p:nvSpPr>
        <p:spPr>
          <a:xfrm>
            <a:off x="6014005" y="3845964"/>
            <a:ext cx="303580" cy="493776"/>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6" name="Rounded Rectangle 45"/>
          <p:cNvSpPr/>
          <p:nvPr/>
        </p:nvSpPr>
        <p:spPr>
          <a:xfrm>
            <a:off x="6848850" y="3845957"/>
            <a:ext cx="303580" cy="4937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p:nvSpPr>
        <p:spPr>
          <a:xfrm>
            <a:off x="7153040" y="3845956"/>
            <a:ext cx="303580" cy="4937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p:cNvSpPr/>
          <p:nvPr/>
        </p:nvSpPr>
        <p:spPr>
          <a:xfrm>
            <a:off x="7456620" y="3845958"/>
            <a:ext cx="303580" cy="4937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p:nvSpPr>
        <p:spPr>
          <a:xfrm>
            <a:off x="7759590" y="3845958"/>
            <a:ext cx="303580" cy="4937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ounded Rectangle 49"/>
          <p:cNvSpPr/>
          <p:nvPr/>
        </p:nvSpPr>
        <p:spPr>
          <a:xfrm>
            <a:off x="8063170" y="3845958"/>
            <a:ext cx="303580" cy="4937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ounded Rectangle 56"/>
          <p:cNvSpPr/>
          <p:nvPr/>
        </p:nvSpPr>
        <p:spPr>
          <a:xfrm>
            <a:off x="4800295" y="3845963"/>
            <a:ext cx="303580" cy="493776"/>
          </a:xfrm>
          <a:prstGeom prst="roundRect">
            <a:avLst/>
          </a:prstGeom>
          <a:solidFill>
            <a:srgbClr val="FF7C80"/>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8" name="Rounded Rectangle 57"/>
          <p:cNvSpPr/>
          <p:nvPr/>
        </p:nvSpPr>
        <p:spPr>
          <a:xfrm>
            <a:off x="5104485" y="3845962"/>
            <a:ext cx="303580" cy="493776"/>
          </a:xfrm>
          <a:prstGeom prst="roundRect">
            <a:avLst/>
          </a:prstGeom>
          <a:solidFill>
            <a:srgbClr val="FF7C80"/>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9" name="Rounded Rectangle 58"/>
          <p:cNvSpPr/>
          <p:nvPr/>
        </p:nvSpPr>
        <p:spPr>
          <a:xfrm>
            <a:off x="5408065" y="3845964"/>
            <a:ext cx="303580" cy="493776"/>
          </a:xfrm>
          <a:prstGeom prst="roundRect">
            <a:avLst/>
          </a:prstGeom>
          <a:solidFill>
            <a:srgbClr val="FF7C80"/>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0" name="Rounded Rectangle 59"/>
          <p:cNvSpPr/>
          <p:nvPr/>
        </p:nvSpPr>
        <p:spPr>
          <a:xfrm>
            <a:off x="5711035" y="3845964"/>
            <a:ext cx="303580" cy="493776"/>
          </a:xfrm>
          <a:prstGeom prst="roundRect">
            <a:avLst/>
          </a:prstGeom>
          <a:solidFill>
            <a:srgbClr val="FF7C80"/>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1" name="Rounded Rectangle 60"/>
          <p:cNvSpPr/>
          <p:nvPr/>
        </p:nvSpPr>
        <p:spPr>
          <a:xfrm>
            <a:off x="6014615" y="3845964"/>
            <a:ext cx="303580" cy="493776"/>
          </a:xfrm>
          <a:prstGeom prst="roundRect">
            <a:avLst/>
          </a:prstGeom>
          <a:solidFill>
            <a:srgbClr val="FF7C80"/>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6" name="Rounded Rectangle 35"/>
          <p:cNvSpPr/>
          <p:nvPr/>
        </p:nvSpPr>
        <p:spPr>
          <a:xfrm>
            <a:off x="6848850" y="3845963"/>
            <a:ext cx="303580" cy="493776"/>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7" name="Rounded Rectangle 36"/>
          <p:cNvSpPr/>
          <p:nvPr/>
        </p:nvSpPr>
        <p:spPr>
          <a:xfrm>
            <a:off x="7153040" y="3845962"/>
            <a:ext cx="303580" cy="493776"/>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8" name="Rounded Rectangle 37"/>
          <p:cNvSpPr/>
          <p:nvPr/>
        </p:nvSpPr>
        <p:spPr>
          <a:xfrm>
            <a:off x="7456620" y="3845964"/>
            <a:ext cx="303580" cy="493776"/>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9" name="Rounded Rectangle 38"/>
          <p:cNvSpPr/>
          <p:nvPr/>
        </p:nvSpPr>
        <p:spPr>
          <a:xfrm>
            <a:off x="7759590" y="3845964"/>
            <a:ext cx="303580" cy="493776"/>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0" name="Rounded Rectangle 39"/>
          <p:cNvSpPr/>
          <p:nvPr/>
        </p:nvSpPr>
        <p:spPr>
          <a:xfrm>
            <a:off x="8063170" y="3845964"/>
            <a:ext cx="303580" cy="493776"/>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2" name="TextBox 61"/>
          <p:cNvSpPr txBox="1"/>
          <p:nvPr/>
        </p:nvSpPr>
        <p:spPr>
          <a:xfrm>
            <a:off x="4420210" y="4339740"/>
            <a:ext cx="2138245" cy="461665"/>
          </a:xfrm>
          <a:prstGeom prst="rect">
            <a:avLst/>
          </a:prstGeom>
          <a:noFill/>
        </p:spPr>
        <p:txBody>
          <a:bodyPr wrap="square" rtlCol="0">
            <a:spAutoFit/>
          </a:bodyPr>
          <a:lstStyle/>
          <a:p>
            <a:pPr algn="ctr"/>
            <a:r>
              <a:rPr lang="en-US" sz="2400" dirty="0" smtClean="0"/>
              <a:t>False Faults</a:t>
            </a:r>
          </a:p>
        </p:txBody>
      </p:sp>
      <p:sp>
        <p:nvSpPr>
          <p:cNvPr id="63" name="Rounded Rectangle 62"/>
          <p:cNvSpPr/>
          <p:nvPr/>
        </p:nvSpPr>
        <p:spPr>
          <a:xfrm>
            <a:off x="5879140"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ounded Rectangle 63"/>
          <p:cNvSpPr/>
          <p:nvPr/>
        </p:nvSpPr>
        <p:spPr>
          <a:xfrm>
            <a:off x="5924859"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ounded Rectangle 64"/>
          <p:cNvSpPr/>
          <p:nvPr/>
        </p:nvSpPr>
        <p:spPr>
          <a:xfrm>
            <a:off x="5970578"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ounded Rectangle 65"/>
          <p:cNvSpPr/>
          <p:nvPr/>
        </p:nvSpPr>
        <p:spPr>
          <a:xfrm>
            <a:off x="6015653"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ounded Rectangle 66"/>
          <p:cNvSpPr/>
          <p:nvPr/>
        </p:nvSpPr>
        <p:spPr>
          <a:xfrm>
            <a:off x="6061372"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ounded Rectangle 67"/>
          <p:cNvSpPr/>
          <p:nvPr/>
        </p:nvSpPr>
        <p:spPr>
          <a:xfrm>
            <a:off x="6106265"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ounded Rectangle 68"/>
          <p:cNvSpPr/>
          <p:nvPr/>
        </p:nvSpPr>
        <p:spPr>
          <a:xfrm>
            <a:off x="6151984"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ounded Rectangle 69"/>
          <p:cNvSpPr/>
          <p:nvPr/>
        </p:nvSpPr>
        <p:spPr>
          <a:xfrm>
            <a:off x="6197059"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ounded Rectangle 70"/>
          <p:cNvSpPr/>
          <p:nvPr/>
        </p:nvSpPr>
        <p:spPr>
          <a:xfrm>
            <a:off x="6242778"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ounded Rectangle 71"/>
          <p:cNvSpPr/>
          <p:nvPr/>
        </p:nvSpPr>
        <p:spPr>
          <a:xfrm>
            <a:off x="6288497"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ounded Rectangle 72"/>
          <p:cNvSpPr/>
          <p:nvPr/>
        </p:nvSpPr>
        <p:spPr>
          <a:xfrm>
            <a:off x="6334216"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ounded Rectangle 73"/>
          <p:cNvSpPr/>
          <p:nvPr/>
        </p:nvSpPr>
        <p:spPr>
          <a:xfrm>
            <a:off x="6379291"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ounded Rectangle 74"/>
          <p:cNvSpPr/>
          <p:nvPr/>
        </p:nvSpPr>
        <p:spPr>
          <a:xfrm>
            <a:off x="6425010"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ounded Rectangle 75"/>
          <p:cNvSpPr/>
          <p:nvPr/>
        </p:nvSpPr>
        <p:spPr>
          <a:xfrm>
            <a:off x="6469903"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ounded Rectangle 76"/>
          <p:cNvSpPr/>
          <p:nvPr/>
        </p:nvSpPr>
        <p:spPr>
          <a:xfrm>
            <a:off x="6515622"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ounded Rectangle 77"/>
          <p:cNvSpPr/>
          <p:nvPr/>
        </p:nvSpPr>
        <p:spPr>
          <a:xfrm>
            <a:off x="6560697"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ounded Rectangle 78"/>
          <p:cNvSpPr/>
          <p:nvPr/>
        </p:nvSpPr>
        <p:spPr>
          <a:xfrm>
            <a:off x="6606416"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ounded Rectangle 79"/>
          <p:cNvSpPr/>
          <p:nvPr/>
        </p:nvSpPr>
        <p:spPr>
          <a:xfrm>
            <a:off x="6652838"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ounded Rectangle 80"/>
          <p:cNvSpPr/>
          <p:nvPr/>
        </p:nvSpPr>
        <p:spPr>
          <a:xfrm>
            <a:off x="6698557"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ounded Rectangle 81"/>
          <p:cNvSpPr/>
          <p:nvPr/>
        </p:nvSpPr>
        <p:spPr>
          <a:xfrm>
            <a:off x="6743632"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ounded Rectangle 82"/>
          <p:cNvSpPr/>
          <p:nvPr/>
        </p:nvSpPr>
        <p:spPr>
          <a:xfrm>
            <a:off x="6789351"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ounded Rectangle 83"/>
          <p:cNvSpPr/>
          <p:nvPr/>
        </p:nvSpPr>
        <p:spPr>
          <a:xfrm>
            <a:off x="6834244"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ounded Rectangle 84"/>
          <p:cNvSpPr/>
          <p:nvPr/>
        </p:nvSpPr>
        <p:spPr>
          <a:xfrm>
            <a:off x="6879963"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ounded Rectangle 85"/>
          <p:cNvSpPr/>
          <p:nvPr/>
        </p:nvSpPr>
        <p:spPr>
          <a:xfrm>
            <a:off x="6925038"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ounded Rectangle 86"/>
          <p:cNvSpPr/>
          <p:nvPr/>
        </p:nvSpPr>
        <p:spPr>
          <a:xfrm>
            <a:off x="6970757"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ounded Rectangle 87"/>
          <p:cNvSpPr/>
          <p:nvPr/>
        </p:nvSpPr>
        <p:spPr>
          <a:xfrm>
            <a:off x="7016476"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ounded Rectangle 88"/>
          <p:cNvSpPr/>
          <p:nvPr/>
        </p:nvSpPr>
        <p:spPr>
          <a:xfrm>
            <a:off x="7062195"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ounded Rectangle 89"/>
          <p:cNvSpPr/>
          <p:nvPr/>
        </p:nvSpPr>
        <p:spPr>
          <a:xfrm>
            <a:off x="7107270"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ounded Rectangle 90"/>
          <p:cNvSpPr/>
          <p:nvPr/>
        </p:nvSpPr>
        <p:spPr>
          <a:xfrm>
            <a:off x="7152989"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ounded Rectangle 91"/>
          <p:cNvSpPr/>
          <p:nvPr/>
        </p:nvSpPr>
        <p:spPr>
          <a:xfrm>
            <a:off x="7197882"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ounded Rectangle 92"/>
          <p:cNvSpPr/>
          <p:nvPr/>
        </p:nvSpPr>
        <p:spPr>
          <a:xfrm>
            <a:off x="7243601"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ounded Rectangle 93"/>
          <p:cNvSpPr/>
          <p:nvPr/>
        </p:nvSpPr>
        <p:spPr>
          <a:xfrm>
            <a:off x="7288676"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ounded Rectangle 94"/>
          <p:cNvSpPr/>
          <p:nvPr/>
        </p:nvSpPr>
        <p:spPr>
          <a:xfrm>
            <a:off x="7334395" y="5120634"/>
            <a:ext cx="45719" cy="585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ounded Rectangle 127"/>
          <p:cNvSpPr/>
          <p:nvPr/>
        </p:nvSpPr>
        <p:spPr>
          <a:xfrm>
            <a:off x="5879141" y="5120634"/>
            <a:ext cx="1500974" cy="585216"/>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759972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1"/>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6" end="6"/>
                                            </p:txEl>
                                          </p:spTgt>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2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3"/>
                                        </p:tgtEl>
                                        <p:attrNameLst>
                                          <p:attrName>style.visibility</p:attrName>
                                        </p:attrNameLst>
                                      </p:cBhvr>
                                      <p:to>
                                        <p:strVal val="visible"/>
                                      </p:to>
                                    </p:set>
                                  </p:childTnLst>
                                </p:cTn>
                              </p:par>
                            </p:childTnLst>
                          </p:cTn>
                        </p:par>
                        <p:par>
                          <p:cTn id="95" fill="hold">
                            <p:stCondLst>
                              <p:cond delay="0"/>
                            </p:stCondLst>
                            <p:childTnLst>
                              <p:par>
                                <p:cTn id="96" presetID="1" presetClass="entr" presetSubtype="0" fill="hold" grpId="0" nodeType="afterEffect">
                                  <p:stCondLst>
                                    <p:cond delay="100"/>
                                  </p:stCondLst>
                                  <p:childTnLst>
                                    <p:set>
                                      <p:cBhvr>
                                        <p:cTn id="97" dur="1" fill="hold">
                                          <p:stCondLst>
                                            <p:cond delay="0"/>
                                          </p:stCondLst>
                                        </p:cTn>
                                        <p:tgtEl>
                                          <p:spTgt spid="64"/>
                                        </p:tgtEl>
                                        <p:attrNameLst>
                                          <p:attrName>style.visibility</p:attrName>
                                        </p:attrNameLst>
                                      </p:cBhvr>
                                      <p:to>
                                        <p:strVal val="visible"/>
                                      </p:to>
                                    </p:set>
                                  </p:childTnLst>
                                </p:cTn>
                              </p:par>
                            </p:childTnLst>
                          </p:cTn>
                        </p:par>
                        <p:par>
                          <p:cTn id="98" fill="hold">
                            <p:stCondLst>
                              <p:cond delay="100"/>
                            </p:stCondLst>
                            <p:childTnLst>
                              <p:par>
                                <p:cTn id="99" presetID="1" presetClass="entr" presetSubtype="0" fill="hold" grpId="0" nodeType="afterEffect">
                                  <p:stCondLst>
                                    <p:cond delay="100"/>
                                  </p:stCondLst>
                                  <p:childTnLst>
                                    <p:set>
                                      <p:cBhvr>
                                        <p:cTn id="100" dur="1" fill="hold">
                                          <p:stCondLst>
                                            <p:cond delay="0"/>
                                          </p:stCondLst>
                                        </p:cTn>
                                        <p:tgtEl>
                                          <p:spTgt spid="65"/>
                                        </p:tgtEl>
                                        <p:attrNameLst>
                                          <p:attrName>style.visibility</p:attrName>
                                        </p:attrNameLst>
                                      </p:cBhvr>
                                      <p:to>
                                        <p:strVal val="visible"/>
                                      </p:to>
                                    </p:set>
                                  </p:childTnLst>
                                </p:cTn>
                              </p:par>
                            </p:childTnLst>
                          </p:cTn>
                        </p:par>
                        <p:par>
                          <p:cTn id="101" fill="hold">
                            <p:stCondLst>
                              <p:cond delay="200"/>
                            </p:stCondLst>
                            <p:childTnLst>
                              <p:par>
                                <p:cTn id="102" presetID="1" presetClass="entr" presetSubtype="0" fill="hold" grpId="0" nodeType="afterEffect">
                                  <p:stCondLst>
                                    <p:cond delay="100"/>
                                  </p:stCondLst>
                                  <p:childTnLst>
                                    <p:set>
                                      <p:cBhvr>
                                        <p:cTn id="103" dur="1" fill="hold">
                                          <p:stCondLst>
                                            <p:cond delay="0"/>
                                          </p:stCondLst>
                                        </p:cTn>
                                        <p:tgtEl>
                                          <p:spTgt spid="66"/>
                                        </p:tgtEl>
                                        <p:attrNameLst>
                                          <p:attrName>style.visibility</p:attrName>
                                        </p:attrNameLst>
                                      </p:cBhvr>
                                      <p:to>
                                        <p:strVal val="visible"/>
                                      </p:to>
                                    </p:set>
                                  </p:childTnLst>
                                </p:cTn>
                              </p:par>
                            </p:childTnLst>
                          </p:cTn>
                        </p:par>
                        <p:par>
                          <p:cTn id="104" fill="hold">
                            <p:stCondLst>
                              <p:cond delay="300"/>
                            </p:stCondLst>
                            <p:childTnLst>
                              <p:par>
                                <p:cTn id="105" presetID="1" presetClass="entr" presetSubtype="0" fill="hold" grpId="0" nodeType="afterEffect">
                                  <p:stCondLst>
                                    <p:cond delay="100"/>
                                  </p:stCondLst>
                                  <p:childTnLst>
                                    <p:set>
                                      <p:cBhvr>
                                        <p:cTn id="106" dur="1" fill="hold">
                                          <p:stCondLst>
                                            <p:cond delay="0"/>
                                          </p:stCondLst>
                                        </p:cTn>
                                        <p:tgtEl>
                                          <p:spTgt spid="67"/>
                                        </p:tgtEl>
                                        <p:attrNameLst>
                                          <p:attrName>style.visibility</p:attrName>
                                        </p:attrNameLst>
                                      </p:cBhvr>
                                      <p:to>
                                        <p:strVal val="visible"/>
                                      </p:to>
                                    </p:set>
                                  </p:childTnLst>
                                </p:cTn>
                              </p:par>
                            </p:childTnLst>
                          </p:cTn>
                        </p:par>
                        <p:par>
                          <p:cTn id="107" fill="hold">
                            <p:stCondLst>
                              <p:cond delay="400"/>
                            </p:stCondLst>
                            <p:childTnLst>
                              <p:par>
                                <p:cTn id="108" presetID="1" presetClass="entr" presetSubtype="0" fill="hold" grpId="0" nodeType="afterEffect">
                                  <p:stCondLst>
                                    <p:cond delay="100"/>
                                  </p:stCondLst>
                                  <p:childTnLst>
                                    <p:set>
                                      <p:cBhvr>
                                        <p:cTn id="109" dur="1" fill="hold">
                                          <p:stCondLst>
                                            <p:cond delay="0"/>
                                          </p:stCondLst>
                                        </p:cTn>
                                        <p:tgtEl>
                                          <p:spTgt spid="68"/>
                                        </p:tgtEl>
                                        <p:attrNameLst>
                                          <p:attrName>style.visibility</p:attrName>
                                        </p:attrNameLst>
                                      </p:cBhvr>
                                      <p:to>
                                        <p:strVal val="visible"/>
                                      </p:to>
                                    </p:set>
                                  </p:childTnLst>
                                </p:cTn>
                              </p:par>
                            </p:childTnLst>
                          </p:cTn>
                        </p:par>
                        <p:par>
                          <p:cTn id="110" fill="hold">
                            <p:stCondLst>
                              <p:cond delay="500"/>
                            </p:stCondLst>
                            <p:childTnLst>
                              <p:par>
                                <p:cTn id="111" presetID="1" presetClass="entr" presetSubtype="0" fill="hold" grpId="0" nodeType="afterEffect">
                                  <p:stCondLst>
                                    <p:cond delay="100"/>
                                  </p:stCondLst>
                                  <p:childTnLst>
                                    <p:set>
                                      <p:cBhvr>
                                        <p:cTn id="112" dur="1" fill="hold">
                                          <p:stCondLst>
                                            <p:cond delay="0"/>
                                          </p:stCondLst>
                                        </p:cTn>
                                        <p:tgtEl>
                                          <p:spTgt spid="69"/>
                                        </p:tgtEl>
                                        <p:attrNameLst>
                                          <p:attrName>style.visibility</p:attrName>
                                        </p:attrNameLst>
                                      </p:cBhvr>
                                      <p:to>
                                        <p:strVal val="visible"/>
                                      </p:to>
                                    </p:set>
                                  </p:childTnLst>
                                </p:cTn>
                              </p:par>
                            </p:childTnLst>
                          </p:cTn>
                        </p:par>
                        <p:par>
                          <p:cTn id="113" fill="hold">
                            <p:stCondLst>
                              <p:cond delay="600"/>
                            </p:stCondLst>
                            <p:childTnLst>
                              <p:par>
                                <p:cTn id="114" presetID="1" presetClass="entr" presetSubtype="0" fill="hold" grpId="0" nodeType="afterEffect">
                                  <p:stCondLst>
                                    <p:cond delay="100"/>
                                  </p:stCondLst>
                                  <p:childTnLst>
                                    <p:set>
                                      <p:cBhvr>
                                        <p:cTn id="115" dur="1" fill="hold">
                                          <p:stCondLst>
                                            <p:cond delay="0"/>
                                          </p:stCondLst>
                                        </p:cTn>
                                        <p:tgtEl>
                                          <p:spTgt spid="70"/>
                                        </p:tgtEl>
                                        <p:attrNameLst>
                                          <p:attrName>style.visibility</p:attrName>
                                        </p:attrNameLst>
                                      </p:cBhvr>
                                      <p:to>
                                        <p:strVal val="visible"/>
                                      </p:to>
                                    </p:set>
                                  </p:childTnLst>
                                </p:cTn>
                              </p:par>
                            </p:childTnLst>
                          </p:cTn>
                        </p:par>
                        <p:par>
                          <p:cTn id="116" fill="hold">
                            <p:stCondLst>
                              <p:cond delay="700"/>
                            </p:stCondLst>
                            <p:childTnLst>
                              <p:par>
                                <p:cTn id="117" presetID="1" presetClass="entr" presetSubtype="0" fill="hold" grpId="0" nodeType="afterEffect">
                                  <p:stCondLst>
                                    <p:cond delay="100"/>
                                  </p:stCondLst>
                                  <p:childTnLst>
                                    <p:set>
                                      <p:cBhvr>
                                        <p:cTn id="118" dur="1" fill="hold">
                                          <p:stCondLst>
                                            <p:cond delay="0"/>
                                          </p:stCondLst>
                                        </p:cTn>
                                        <p:tgtEl>
                                          <p:spTgt spid="71"/>
                                        </p:tgtEl>
                                        <p:attrNameLst>
                                          <p:attrName>style.visibility</p:attrName>
                                        </p:attrNameLst>
                                      </p:cBhvr>
                                      <p:to>
                                        <p:strVal val="visible"/>
                                      </p:to>
                                    </p:set>
                                  </p:childTnLst>
                                </p:cTn>
                              </p:par>
                            </p:childTnLst>
                          </p:cTn>
                        </p:par>
                        <p:par>
                          <p:cTn id="119" fill="hold">
                            <p:stCondLst>
                              <p:cond delay="800"/>
                            </p:stCondLst>
                            <p:childTnLst>
                              <p:par>
                                <p:cTn id="120" presetID="1" presetClass="entr" presetSubtype="0" fill="hold" grpId="0" nodeType="afterEffect">
                                  <p:stCondLst>
                                    <p:cond delay="100"/>
                                  </p:stCondLst>
                                  <p:childTnLst>
                                    <p:set>
                                      <p:cBhvr>
                                        <p:cTn id="121" dur="1" fill="hold">
                                          <p:stCondLst>
                                            <p:cond delay="0"/>
                                          </p:stCondLst>
                                        </p:cTn>
                                        <p:tgtEl>
                                          <p:spTgt spid="72"/>
                                        </p:tgtEl>
                                        <p:attrNameLst>
                                          <p:attrName>style.visibility</p:attrName>
                                        </p:attrNameLst>
                                      </p:cBhvr>
                                      <p:to>
                                        <p:strVal val="visible"/>
                                      </p:to>
                                    </p:set>
                                  </p:childTnLst>
                                </p:cTn>
                              </p:par>
                            </p:childTnLst>
                          </p:cTn>
                        </p:par>
                        <p:par>
                          <p:cTn id="122" fill="hold">
                            <p:stCondLst>
                              <p:cond delay="900"/>
                            </p:stCondLst>
                            <p:childTnLst>
                              <p:par>
                                <p:cTn id="123" presetID="1" presetClass="entr" presetSubtype="0" fill="hold" grpId="0" nodeType="afterEffect">
                                  <p:stCondLst>
                                    <p:cond delay="100"/>
                                  </p:stCondLst>
                                  <p:childTnLst>
                                    <p:set>
                                      <p:cBhvr>
                                        <p:cTn id="124" dur="1" fill="hold">
                                          <p:stCondLst>
                                            <p:cond delay="0"/>
                                          </p:stCondLst>
                                        </p:cTn>
                                        <p:tgtEl>
                                          <p:spTgt spid="73"/>
                                        </p:tgtEl>
                                        <p:attrNameLst>
                                          <p:attrName>style.visibility</p:attrName>
                                        </p:attrNameLst>
                                      </p:cBhvr>
                                      <p:to>
                                        <p:strVal val="visible"/>
                                      </p:to>
                                    </p:set>
                                  </p:childTnLst>
                                </p:cTn>
                              </p:par>
                            </p:childTnLst>
                          </p:cTn>
                        </p:par>
                        <p:par>
                          <p:cTn id="125" fill="hold">
                            <p:stCondLst>
                              <p:cond delay="1000"/>
                            </p:stCondLst>
                            <p:childTnLst>
                              <p:par>
                                <p:cTn id="126" presetID="1" presetClass="entr" presetSubtype="0" fill="hold" grpId="0" nodeType="afterEffect">
                                  <p:stCondLst>
                                    <p:cond delay="100"/>
                                  </p:stCondLst>
                                  <p:childTnLst>
                                    <p:set>
                                      <p:cBhvr>
                                        <p:cTn id="127" dur="1" fill="hold">
                                          <p:stCondLst>
                                            <p:cond delay="0"/>
                                          </p:stCondLst>
                                        </p:cTn>
                                        <p:tgtEl>
                                          <p:spTgt spid="74"/>
                                        </p:tgtEl>
                                        <p:attrNameLst>
                                          <p:attrName>style.visibility</p:attrName>
                                        </p:attrNameLst>
                                      </p:cBhvr>
                                      <p:to>
                                        <p:strVal val="visible"/>
                                      </p:to>
                                    </p:set>
                                  </p:childTnLst>
                                </p:cTn>
                              </p:par>
                            </p:childTnLst>
                          </p:cTn>
                        </p:par>
                        <p:par>
                          <p:cTn id="128" fill="hold">
                            <p:stCondLst>
                              <p:cond delay="1100"/>
                            </p:stCondLst>
                            <p:childTnLst>
                              <p:par>
                                <p:cTn id="129" presetID="1" presetClass="entr" presetSubtype="0" fill="hold" grpId="0" nodeType="afterEffect">
                                  <p:stCondLst>
                                    <p:cond delay="100"/>
                                  </p:stCondLst>
                                  <p:childTnLst>
                                    <p:set>
                                      <p:cBhvr>
                                        <p:cTn id="130" dur="1" fill="hold">
                                          <p:stCondLst>
                                            <p:cond delay="0"/>
                                          </p:stCondLst>
                                        </p:cTn>
                                        <p:tgtEl>
                                          <p:spTgt spid="75"/>
                                        </p:tgtEl>
                                        <p:attrNameLst>
                                          <p:attrName>style.visibility</p:attrName>
                                        </p:attrNameLst>
                                      </p:cBhvr>
                                      <p:to>
                                        <p:strVal val="visible"/>
                                      </p:to>
                                    </p:set>
                                  </p:childTnLst>
                                </p:cTn>
                              </p:par>
                            </p:childTnLst>
                          </p:cTn>
                        </p:par>
                        <p:par>
                          <p:cTn id="131" fill="hold">
                            <p:stCondLst>
                              <p:cond delay="1200"/>
                            </p:stCondLst>
                            <p:childTnLst>
                              <p:par>
                                <p:cTn id="132" presetID="1" presetClass="entr" presetSubtype="0" fill="hold" grpId="0" nodeType="afterEffect">
                                  <p:stCondLst>
                                    <p:cond delay="100"/>
                                  </p:stCondLst>
                                  <p:childTnLst>
                                    <p:set>
                                      <p:cBhvr>
                                        <p:cTn id="133" dur="1" fill="hold">
                                          <p:stCondLst>
                                            <p:cond delay="0"/>
                                          </p:stCondLst>
                                        </p:cTn>
                                        <p:tgtEl>
                                          <p:spTgt spid="76"/>
                                        </p:tgtEl>
                                        <p:attrNameLst>
                                          <p:attrName>style.visibility</p:attrName>
                                        </p:attrNameLst>
                                      </p:cBhvr>
                                      <p:to>
                                        <p:strVal val="visible"/>
                                      </p:to>
                                    </p:set>
                                  </p:childTnLst>
                                </p:cTn>
                              </p:par>
                            </p:childTnLst>
                          </p:cTn>
                        </p:par>
                        <p:par>
                          <p:cTn id="134" fill="hold">
                            <p:stCondLst>
                              <p:cond delay="1300"/>
                            </p:stCondLst>
                            <p:childTnLst>
                              <p:par>
                                <p:cTn id="135" presetID="1" presetClass="entr" presetSubtype="0" fill="hold" grpId="0" nodeType="afterEffect">
                                  <p:stCondLst>
                                    <p:cond delay="100"/>
                                  </p:stCondLst>
                                  <p:childTnLst>
                                    <p:set>
                                      <p:cBhvr>
                                        <p:cTn id="136" dur="1" fill="hold">
                                          <p:stCondLst>
                                            <p:cond delay="0"/>
                                          </p:stCondLst>
                                        </p:cTn>
                                        <p:tgtEl>
                                          <p:spTgt spid="77"/>
                                        </p:tgtEl>
                                        <p:attrNameLst>
                                          <p:attrName>style.visibility</p:attrName>
                                        </p:attrNameLst>
                                      </p:cBhvr>
                                      <p:to>
                                        <p:strVal val="visible"/>
                                      </p:to>
                                    </p:set>
                                  </p:childTnLst>
                                </p:cTn>
                              </p:par>
                            </p:childTnLst>
                          </p:cTn>
                        </p:par>
                        <p:par>
                          <p:cTn id="137" fill="hold">
                            <p:stCondLst>
                              <p:cond delay="1400"/>
                            </p:stCondLst>
                            <p:childTnLst>
                              <p:par>
                                <p:cTn id="138" presetID="1" presetClass="entr" presetSubtype="0" fill="hold" grpId="0" nodeType="afterEffect">
                                  <p:stCondLst>
                                    <p:cond delay="100"/>
                                  </p:stCondLst>
                                  <p:childTnLst>
                                    <p:set>
                                      <p:cBhvr>
                                        <p:cTn id="139" dur="1" fill="hold">
                                          <p:stCondLst>
                                            <p:cond delay="0"/>
                                          </p:stCondLst>
                                        </p:cTn>
                                        <p:tgtEl>
                                          <p:spTgt spid="78"/>
                                        </p:tgtEl>
                                        <p:attrNameLst>
                                          <p:attrName>style.visibility</p:attrName>
                                        </p:attrNameLst>
                                      </p:cBhvr>
                                      <p:to>
                                        <p:strVal val="visible"/>
                                      </p:to>
                                    </p:set>
                                  </p:childTnLst>
                                </p:cTn>
                              </p:par>
                            </p:childTnLst>
                          </p:cTn>
                        </p:par>
                        <p:par>
                          <p:cTn id="140" fill="hold">
                            <p:stCondLst>
                              <p:cond delay="1500"/>
                            </p:stCondLst>
                            <p:childTnLst>
                              <p:par>
                                <p:cTn id="141" presetID="1" presetClass="entr" presetSubtype="0" fill="hold" grpId="0" nodeType="afterEffect">
                                  <p:stCondLst>
                                    <p:cond delay="100"/>
                                  </p:stCondLst>
                                  <p:childTnLst>
                                    <p:set>
                                      <p:cBhvr>
                                        <p:cTn id="142" dur="1" fill="hold">
                                          <p:stCondLst>
                                            <p:cond delay="0"/>
                                          </p:stCondLst>
                                        </p:cTn>
                                        <p:tgtEl>
                                          <p:spTgt spid="79"/>
                                        </p:tgtEl>
                                        <p:attrNameLst>
                                          <p:attrName>style.visibility</p:attrName>
                                        </p:attrNameLst>
                                      </p:cBhvr>
                                      <p:to>
                                        <p:strVal val="visible"/>
                                      </p:to>
                                    </p:set>
                                  </p:childTnLst>
                                </p:cTn>
                              </p:par>
                            </p:childTnLst>
                          </p:cTn>
                        </p:par>
                        <p:par>
                          <p:cTn id="143" fill="hold">
                            <p:stCondLst>
                              <p:cond delay="1600"/>
                            </p:stCondLst>
                            <p:childTnLst>
                              <p:par>
                                <p:cTn id="144" presetID="1" presetClass="entr" presetSubtype="0" fill="hold" grpId="0" nodeType="afterEffect">
                                  <p:stCondLst>
                                    <p:cond delay="100"/>
                                  </p:stCondLst>
                                  <p:childTnLst>
                                    <p:set>
                                      <p:cBhvr>
                                        <p:cTn id="145" dur="1" fill="hold">
                                          <p:stCondLst>
                                            <p:cond delay="0"/>
                                          </p:stCondLst>
                                        </p:cTn>
                                        <p:tgtEl>
                                          <p:spTgt spid="80"/>
                                        </p:tgtEl>
                                        <p:attrNameLst>
                                          <p:attrName>style.visibility</p:attrName>
                                        </p:attrNameLst>
                                      </p:cBhvr>
                                      <p:to>
                                        <p:strVal val="visible"/>
                                      </p:to>
                                    </p:set>
                                  </p:childTnLst>
                                </p:cTn>
                              </p:par>
                            </p:childTnLst>
                          </p:cTn>
                        </p:par>
                        <p:par>
                          <p:cTn id="146" fill="hold">
                            <p:stCondLst>
                              <p:cond delay="1700"/>
                            </p:stCondLst>
                            <p:childTnLst>
                              <p:par>
                                <p:cTn id="147" presetID="1" presetClass="entr" presetSubtype="0" fill="hold" grpId="0" nodeType="afterEffect">
                                  <p:stCondLst>
                                    <p:cond delay="100"/>
                                  </p:stCondLst>
                                  <p:childTnLst>
                                    <p:set>
                                      <p:cBhvr>
                                        <p:cTn id="148" dur="1" fill="hold">
                                          <p:stCondLst>
                                            <p:cond delay="0"/>
                                          </p:stCondLst>
                                        </p:cTn>
                                        <p:tgtEl>
                                          <p:spTgt spid="81"/>
                                        </p:tgtEl>
                                        <p:attrNameLst>
                                          <p:attrName>style.visibility</p:attrName>
                                        </p:attrNameLst>
                                      </p:cBhvr>
                                      <p:to>
                                        <p:strVal val="visible"/>
                                      </p:to>
                                    </p:set>
                                  </p:childTnLst>
                                </p:cTn>
                              </p:par>
                            </p:childTnLst>
                          </p:cTn>
                        </p:par>
                        <p:par>
                          <p:cTn id="149" fill="hold">
                            <p:stCondLst>
                              <p:cond delay="1800"/>
                            </p:stCondLst>
                            <p:childTnLst>
                              <p:par>
                                <p:cTn id="150" presetID="1" presetClass="entr" presetSubtype="0" fill="hold" grpId="0" nodeType="afterEffect">
                                  <p:stCondLst>
                                    <p:cond delay="100"/>
                                  </p:stCondLst>
                                  <p:childTnLst>
                                    <p:set>
                                      <p:cBhvr>
                                        <p:cTn id="151" dur="1" fill="hold">
                                          <p:stCondLst>
                                            <p:cond delay="0"/>
                                          </p:stCondLst>
                                        </p:cTn>
                                        <p:tgtEl>
                                          <p:spTgt spid="82"/>
                                        </p:tgtEl>
                                        <p:attrNameLst>
                                          <p:attrName>style.visibility</p:attrName>
                                        </p:attrNameLst>
                                      </p:cBhvr>
                                      <p:to>
                                        <p:strVal val="visible"/>
                                      </p:to>
                                    </p:set>
                                  </p:childTnLst>
                                </p:cTn>
                              </p:par>
                            </p:childTnLst>
                          </p:cTn>
                        </p:par>
                        <p:par>
                          <p:cTn id="152" fill="hold">
                            <p:stCondLst>
                              <p:cond delay="1900"/>
                            </p:stCondLst>
                            <p:childTnLst>
                              <p:par>
                                <p:cTn id="153" presetID="1" presetClass="entr" presetSubtype="0" fill="hold" grpId="0" nodeType="afterEffect">
                                  <p:stCondLst>
                                    <p:cond delay="100"/>
                                  </p:stCondLst>
                                  <p:childTnLst>
                                    <p:set>
                                      <p:cBhvr>
                                        <p:cTn id="154" dur="1" fill="hold">
                                          <p:stCondLst>
                                            <p:cond delay="0"/>
                                          </p:stCondLst>
                                        </p:cTn>
                                        <p:tgtEl>
                                          <p:spTgt spid="83"/>
                                        </p:tgtEl>
                                        <p:attrNameLst>
                                          <p:attrName>style.visibility</p:attrName>
                                        </p:attrNameLst>
                                      </p:cBhvr>
                                      <p:to>
                                        <p:strVal val="visible"/>
                                      </p:to>
                                    </p:set>
                                  </p:childTnLst>
                                </p:cTn>
                              </p:par>
                            </p:childTnLst>
                          </p:cTn>
                        </p:par>
                        <p:par>
                          <p:cTn id="155" fill="hold">
                            <p:stCondLst>
                              <p:cond delay="2000"/>
                            </p:stCondLst>
                            <p:childTnLst>
                              <p:par>
                                <p:cTn id="156" presetID="1" presetClass="entr" presetSubtype="0" fill="hold" grpId="0" nodeType="afterEffect">
                                  <p:stCondLst>
                                    <p:cond delay="100"/>
                                  </p:stCondLst>
                                  <p:childTnLst>
                                    <p:set>
                                      <p:cBhvr>
                                        <p:cTn id="157" dur="1" fill="hold">
                                          <p:stCondLst>
                                            <p:cond delay="0"/>
                                          </p:stCondLst>
                                        </p:cTn>
                                        <p:tgtEl>
                                          <p:spTgt spid="84"/>
                                        </p:tgtEl>
                                        <p:attrNameLst>
                                          <p:attrName>style.visibility</p:attrName>
                                        </p:attrNameLst>
                                      </p:cBhvr>
                                      <p:to>
                                        <p:strVal val="visible"/>
                                      </p:to>
                                    </p:set>
                                  </p:childTnLst>
                                </p:cTn>
                              </p:par>
                            </p:childTnLst>
                          </p:cTn>
                        </p:par>
                        <p:par>
                          <p:cTn id="158" fill="hold">
                            <p:stCondLst>
                              <p:cond delay="2100"/>
                            </p:stCondLst>
                            <p:childTnLst>
                              <p:par>
                                <p:cTn id="159" presetID="1" presetClass="entr" presetSubtype="0" fill="hold" grpId="0" nodeType="afterEffect">
                                  <p:stCondLst>
                                    <p:cond delay="100"/>
                                  </p:stCondLst>
                                  <p:childTnLst>
                                    <p:set>
                                      <p:cBhvr>
                                        <p:cTn id="160" dur="1" fill="hold">
                                          <p:stCondLst>
                                            <p:cond delay="0"/>
                                          </p:stCondLst>
                                        </p:cTn>
                                        <p:tgtEl>
                                          <p:spTgt spid="85"/>
                                        </p:tgtEl>
                                        <p:attrNameLst>
                                          <p:attrName>style.visibility</p:attrName>
                                        </p:attrNameLst>
                                      </p:cBhvr>
                                      <p:to>
                                        <p:strVal val="visible"/>
                                      </p:to>
                                    </p:set>
                                  </p:childTnLst>
                                </p:cTn>
                              </p:par>
                            </p:childTnLst>
                          </p:cTn>
                        </p:par>
                        <p:par>
                          <p:cTn id="161" fill="hold">
                            <p:stCondLst>
                              <p:cond delay="2200"/>
                            </p:stCondLst>
                            <p:childTnLst>
                              <p:par>
                                <p:cTn id="162" presetID="1" presetClass="entr" presetSubtype="0" fill="hold" grpId="0" nodeType="afterEffect">
                                  <p:stCondLst>
                                    <p:cond delay="100"/>
                                  </p:stCondLst>
                                  <p:childTnLst>
                                    <p:set>
                                      <p:cBhvr>
                                        <p:cTn id="163" dur="1" fill="hold">
                                          <p:stCondLst>
                                            <p:cond delay="0"/>
                                          </p:stCondLst>
                                        </p:cTn>
                                        <p:tgtEl>
                                          <p:spTgt spid="86"/>
                                        </p:tgtEl>
                                        <p:attrNameLst>
                                          <p:attrName>style.visibility</p:attrName>
                                        </p:attrNameLst>
                                      </p:cBhvr>
                                      <p:to>
                                        <p:strVal val="visible"/>
                                      </p:to>
                                    </p:set>
                                  </p:childTnLst>
                                </p:cTn>
                              </p:par>
                            </p:childTnLst>
                          </p:cTn>
                        </p:par>
                        <p:par>
                          <p:cTn id="164" fill="hold">
                            <p:stCondLst>
                              <p:cond delay="2300"/>
                            </p:stCondLst>
                            <p:childTnLst>
                              <p:par>
                                <p:cTn id="165" presetID="1" presetClass="entr" presetSubtype="0" fill="hold" grpId="0" nodeType="afterEffect">
                                  <p:stCondLst>
                                    <p:cond delay="100"/>
                                  </p:stCondLst>
                                  <p:childTnLst>
                                    <p:set>
                                      <p:cBhvr>
                                        <p:cTn id="166" dur="1" fill="hold">
                                          <p:stCondLst>
                                            <p:cond delay="0"/>
                                          </p:stCondLst>
                                        </p:cTn>
                                        <p:tgtEl>
                                          <p:spTgt spid="87"/>
                                        </p:tgtEl>
                                        <p:attrNameLst>
                                          <p:attrName>style.visibility</p:attrName>
                                        </p:attrNameLst>
                                      </p:cBhvr>
                                      <p:to>
                                        <p:strVal val="visible"/>
                                      </p:to>
                                    </p:set>
                                  </p:childTnLst>
                                </p:cTn>
                              </p:par>
                            </p:childTnLst>
                          </p:cTn>
                        </p:par>
                        <p:par>
                          <p:cTn id="167" fill="hold">
                            <p:stCondLst>
                              <p:cond delay="2400"/>
                            </p:stCondLst>
                            <p:childTnLst>
                              <p:par>
                                <p:cTn id="168" presetID="1" presetClass="entr" presetSubtype="0" fill="hold" grpId="0" nodeType="afterEffect">
                                  <p:stCondLst>
                                    <p:cond delay="100"/>
                                  </p:stCondLst>
                                  <p:childTnLst>
                                    <p:set>
                                      <p:cBhvr>
                                        <p:cTn id="169" dur="1" fill="hold">
                                          <p:stCondLst>
                                            <p:cond delay="0"/>
                                          </p:stCondLst>
                                        </p:cTn>
                                        <p:tgtEl>
                                          <p:spTgt spid="88"/>
                                        </p:tgtEl>
                                        <p:attrNameLst>
                                          <p:attrName>style.visibility</p:attrName>
                                        </p:attrNameLst>
                                      </p:cBhvr>
                                      <p:to>
                                        <p:strVal val="visible"/>
                                      </p:to>
                                    </p:set>
                                  </p:childTnLst>
                                </p:cTn>
                              </p:par>
                            </p:childTnLst>
                          </p:cTn>
                        </p:par>
                        <p:par>
                          <p:cTn id="170" fill="hold">
                            <p:stCondLst>
                              <p:cond delay="2500"/>
                            </p:stCondLst>
                            <p:childTnLst>
                              <p:par>
                                <p:cTn id="171" presetID="1" presetClass="entr" presetSubtype="0" fill="hold" grpId="0" nodeType="afterEffect">
                                  <p:stCondLst>
                                    <p:cond delay="100"/>
                                  </p:stCondLst>
                                  <p:childTnLst>
                                    <p:set>
                                      <p:cBhvr>
                                        <p:cTn id="172" dur="1" fill="hold">
                                          <p:stCondLst>
                                            <p:cond delay="0"/>
                                          </p:stCondLst>
                                        </p:cTn>
                                        <p:tgtEl>
                                          <p:spTgt spid="89"/>
                                        </p:tgtEl>
                                        <p:attrNameLst>
                                          <p:attrName>style.visibility</p:attrName>
                                        </p:attrNameLst>
                                      </p:cBhvr>
                                      <p:to>
                                        <p:strVal val="visible"/>
                                      </p:to>
                                    </p:set>
                                  </p:childTnLst>
                                </p:cTn>
                              </p:par>
                            </p:childTnLst>
                          </p:cTn>
                        </p:par>
                        <p:par>
                          <p:cTn id="173" fill="hold">
                            <p:stCondLst>
                              <p:cond delay="2600"/>
                            </p:stCondLst>
                            <p:childTnLst>
                              <p:par>
                                <p:cTn id="174" presetID="1" presetClass="entr" presetSubtype="0" fill="hold" grpId="0" nodeType="afterEffect">
                                  <p:stCondLst>
                                    <p:cond delay="100"/>
                                  </p:stCondLst>
                                  <p:childTnLst>
                                    <p:set>
                                      <p:cBhvr>
                                        <p:cTn id="175" dur="1" fill="hold">
                                          <p:stCondLst>
                                            <p:cond delay="0"/>
                                          </p:stCondLst>
                                        </p:cTn>
                                        <p:tgtEl>
                                          <p:spTgt spid="90"/>
                                        </p:tgtEl>
                                        <p:attrNameLst>
                                          <p:attrName>style.visibility</p:attrName>
                                        </p:attrNameLst>
                                      </p:cBhvr>
                                      <p:to>
                                        <p:strVal val="visible"/>
                                      </p:to>
                                    </p:set>
                                  </p:childTnLst>
                                </p:cTn>
                              </p:par>
                            </p:childTnLst>
                          </p:cTn>
                        </p:par>
                        <p:par>
                          <p:cTn id="176" fill="hold">
                            <p:stCondLst>
                              <p:cond delay="2700"/>
                            </p:stCondLst>
                            <p:childTnLst>
                              <p:par>
                                <p:cTn id="177" presetID="1" presetClass="entr" presetSubtype="0" fill="hold" grpId="0" nodeType="afterEffect">
                                  <p:stCondLst>
                                    <p:cond delay="100"/>
                                  </p:stCondLst>
                                  <p:childTnLst>
                                    <p:set>
                                      <p:cBhvr>
                                        <p:cTn id="178" dur="1" fill="hold">
                                          <p:stCondLst>
                                            <p:cond delay="0"/>
                                          </p:stCondLst>
                                        </p:cTn>
                                        <p:tgtEl>
                                          <p:spTgt spid="91"/>
                                        </p:tgtEl>
                                        <p:attrNameLst>
                                          <p:attrName>style.visibility</p:attrName>
                                        </p:attrNameLst>
                                      </p:cBhvr>
                                      <p:to>
                                        <p:strVal val="visible"/>
                                      </p:to>
                                    </p:set>
                                  </p:childTnLst>
                                </p:cTn>
                              </p:par>
                            </p:childTnLst>
                          </p:cTn>
                        </p:par>
                        <p:par>
                          <p:cTn id="179" fill="hold">
                            <p:stCondLst>
                              <p:cond delay="2800"/>
                            </p:stCondLst>
                            <p:childTnLst>
                              <p:par>
                                <p:cTn id="180" presetID="1" presetClass="entr" presetSubtype="0" fill="hold" grpId="0" nodeType="afterEffect">
                                  <p:stCondLst>
                                    <p:cond delay="100"/>
                                  </p:stCondLst>
                                  <p:childTnLst>
                                    <p:set>
                                      <p:cBhvr>
                                        <p:cTn id="181" dur="1" fill="hold">
                                          <p:stCondLst>
                                            <p:cond delay="0"/>
                                          </p:stCondLst>
                                        </p:cTn>
                                        <p:tgtEl>
                                          <p:spTgt spid="92"/>
                                        </p:tgtEl>
                                        <p:attrNameLst>
                                          <p:attrName>style.visibility</p:attrName>
                                        </p:attrNameLst>
                                      </p:cBhvr>
                                      <p:to>
                                        <p:strVal val="visible"/>
                                      </p:to>
                                    </p:set>
                                  </p:childTnLst>
                                </p:cTn>
                              </p:par>
                            </p:childTnLst>
                          </p:cTn>
                        </p:par>
                        <p:par>
                          <p:cTn id="182" fill="hold">
                            <p:stCondLst>
                              <p:cond delay="2900"/>
                            </p:stCondLst>
                            <p:childTnLst>
                              <p:par>
                                <p:cTn id="183" presetID="1" presetClass="entr" presetSubtype="0" fill="hold" grpId="0" nodeType="afterEffect">
                                  <p:stCondLst>
                                    <p:cond delay="100"/>
                                  </p:stCondLst>
                                  <p:childTnLst>
                                    <p:set>
                                      <p:cBhvr>
                                        <p:cTn id="184" dur="1" fill="hold">
                                          <p:stCondLst>
                                            <p:cond delay="0"/>
                                          </p:stCondLst>
                                        </p:cTn>
                                        <p:tgtEl>
                                          <p:spTgt spid="93"/>
                                        </p:tgtEl>
                                        <p:attrNameLst>
                                          <p:attrName>style.visibility</p:attrName>
                                        </p:attrNameLst>
                                      </p:cBhvr>
                                      <p:to>
                                        <p:strVal val="visible"/>
                                      </p:to>
                                    </p:set>
                                  </p:childTnLst>
                                </p:cTn>
                              </p:par>
                            </p:childTnLst>
                          </p:cTn>
                        </p:par>
                        <p:par>
                          <p:cTn id="185" fill="hold">
                            <p:stCondLst>
                              <p:cond delay="3000"/>
                            </p:stCondLst>
                            <p:childTnLst>
                              <p:par>
                                <p:cTn id="186" presetID="1" presetClass="entr" presetSubtype="0" fill="hold" grpId="0" nodeType="afterEffect">
                                  <p:stCondLst>
                                    <p:cond delay="100"/>
                                  </p:stCondLst>
                                  <p:childTnLst>
                                    <p:set>
                                      <p:cBhvr>
                                        <p:cTn id="187" dur="1" fill="hold">
                                          <p:stCondLst>
                                            <p:cond delay="0"/>
                                          </p:stCondLst>
                                        </p:cTn>
                                        <p:tgtEl>
                                          <p:spTgt spid="94"/>
                                        </p:tgtEl>
                                        <p:attrNameLst>
                                          <p:attrName>style.visibility</p:attrName>
                                        </p:attrNameLst>
                                      </p:cBhvr>
                                      <p:to>
                                        <p:strVal val="visible"/>
                                      </p:to>
                                    </p:set>
                                  </p:childTnLst>
                                </p:cTn>
                              </p:par>
                            </p:childTnLst>
                          </p:cTn>
                        </p:par>
                        <p:par>
                          <p:cTn id="188" fill="hold">
                            <p:stCondLst>
                              <p:cond delay="3100"/>
                            </p:stCondLst>
                            <p:childTnLst>
                              <p:par>
                                <p:cTn id="189" presetID="1" presetClass="entr" presetSubtype="0" fill="hold" grpId="0" nodeType="afterEffect">
                                  <p:stCondLst>
                                    <p:cond delay="100"/>
                                  </p:stCondLst>
                                  <p:childTnLst>
                                    <p:set>
                                      <p:cBhvr>
                                        <p:cTn id="190" dur="1" fill="hold">
                                          <p:stCondLst>
                                            <p:cond delay="0"/>
                                          </p:stCondLst>
                                        </p:cTn>
                                        <p:tgtEl>
                                          <p:spTgt spid="95"/>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nodeType="clickEffect">
                                  <p:stCondLst>
                                    <p:cond delay="0"/>
                                  </p:stCondLst>
                                  <p:childTnLst>
                                    <p:set>
                                      <p:cBhvr>
                                        <p:cTn id="19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2" grpId="0" animBg="1"/>
      <p:bldP spid="14" grpId="0" animBg="1"/>
      <p:bldP spid="20" grpId="0" animBg="1"/>
      <p:bldP spid="21" grpId="0" animBg="1"/>
      <p:bldP spid="31" grpId="0" animBg="1"/>
      <p:bldP spid="32" grpId="0" animBg="1"/>
      <p:bldP spid="33" grpId="0" animBg="1"/>
      <p:bldP spid="34" grpId="0" animBg="1"/>
      <p:bldP spid="35" grpId="0" animBg="1"/>
      <p:bldP spid="46" grpId="0" animBg="1"/>
      <p:bldP spid="47" grpId="0" animBg="1"/>
      <p:bldP spid="48" grpId="0" animBg="1"/>
      <p:bldP spid="49" grpId="0" animBg="1"/>
      <p:bldP spid="50" grpId="0" animBg="1"/>
      <p:bldP spid="57" grpId="0" animBg="1"/>
      <p:bldP spid="58" grpId="0" animBg="1"/>
      <p:bldP spid="59" grpId="0" animBg="1"/>
      <p:bldP spid="60" grpId="0" animBg="1"/>
      <p:bldP spid="61" grpId="0" animBg="1"/>
      <p:bldP spid="36" grpId="0" animBg="1"/>
      <p:bldP spid="37" grpId="0" animBg="1"/>
      <p:bldP spid="38" grpId="0" animBg="1"/>
      <p:bldP spid="39" grpId="0" animBg="1"/>
      <p:bldP spid="40" grpId="0" animBg="1"/>
      <p:bldP spid="62" grpId="0"/>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128" grpId="0" animBg="1"/>
    </p:bldLst>
  </p:timing>
</p:sld>
</file>

<file path=ppt/theme/theme1.xml><?xml version="1.0" encoding="utf-8"?>
<a:theme xmlns:a="http://schemas.openxmlformats.org/drawingml/2006/main" name="Umich">
  <a:themeElements>
    <a:clrScheme name="UMich">
      <a:dk1>
        <a:srgbClr val="000000"/>
      </a:dk1>
      <a:lt1>
        <a:srgbClr val="FFFFFF"/>
      </a:lt1>
      <a:dk2>
        <a:srgbClr val="000099"/>
      </a:dk2>
      <a:lt2>
        <a:srgbClr val="5F5F5F"/>
      </a:lt2>
      <a:accent1>
        <a:srgbClr val="CC9900"/>
      </a:accent1>
      <a:accent2>
        <a:srgbClr val="000099"/>
      </a:accent2>
      <a:accent3>
        <a:srgbClr val="FFFFFF"/>
      </a:accent3>
      <a:accent4>
        <a:srgbClr val="000000"/>
      </a:accent4>
      <a:accent5>
        <a:srgbClr val="E2CAAA"/>
      </a:accent5>
      <a:accent6>
        <a:srgbClr val="00008A"/>
      </a:accent6>
      <a:hlink>
        <a:srgbClr val="996600"/>
      </a:hlink>
      <a:folHlink>
        <a:srgbClr val="AFBF39"/>
      </a:folHlink>
    </a:clrScheme>
    <a:fontScheme name="Office Them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sz="1600" dirty="0" smtClean="0"/>
        </a:defPPr>
      </a:lstStyle>
    </a:txDef>
  </a:objectDefaults>
  <a:extraClrSchemeLst>
    <a:extraClrScheme>
      <a:clrScheme name="Office Them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ffice Them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Office Them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Office Them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Umich</Template>
  <TotalTime>28961</TotalTime>
  <Words>4258</Words>
  <Application>Microsoft Office PowerPoint</Application>
  <PresentationFormat>On-screen Show (4:3)</PresentationFormat>
  <Paragraphs>424</Paragraphs>
  <Slides>23</Slides>
  <Notes>19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Umich</vt:lpstr>
      <vt:lpstr>A Case for Unlimited Watchpoints</vt:lpstr>
      <vt:lpstr>Goal of This Work</vt:lpstr>
      <vt:lpstr>Dynamic Software Analysis</vt:lpstr>
      <vt:lpstr>Real Goal of This Work</vt:lpstr>
      <vt:lpstr>Hardware-Assisted Watchpoints</vt:lpstr>
      <vt:lpstr>Dynamic Software Analysis</vt:lpstr>
      <vt:lpstr>Watchpoint-Based Taint Analysis</vt:lpstr>
      <vt:lpstr>Watchpoint-Based Data Race Detection</vt:lpstr>
      <vt:lpstr>Needed Watchpoint Capabilities</vt:lpstr>
      <vt:lpstr>Existing Watchpoint Solutions</vt:lpstr>
      <vt:lpstr>Meeting These Requirements</vt:lpstr>
      <vt:lpstr>Range Cache</vt:lpstr>
      <vt:lpstr>Watchpoint System Design I</vt:lpstr>
      <vt:lpstr>Experimental Evaluation Setup</vt:lpstr>
      <vt:lpstr>Watchpoint-Based Taint Analysis</vt:lpstr>
      <vt:lpstr>The Need for Many Small Ranges</vt:lpstr>
      <vt:lpstr>Watchpoint System Design II</vt:lpstr>
      <vt:lpstr>Watchpoint-Based Data Race Detection</vt:lpstr>
      <vt:lpstr>Conclusions &amp; Future Directions</vt:lpstr>
      <vt:lpstr>PowerPoint Presentation</vt:lpstr>
      <vt:lpstr>BACKUP SLIDES</vt:lpstr>
      <vt:lpstr>Existing Watchpoint Solutions</vt:lpstr>
      <vt:lpstr>Width Test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Case for Unlimited Watchpoints</dc:title>
  <dc:creator>Joseph L. Greathouse</dc:creator>
  <cp:lastModifiedBy>Joseph L. Greathouse</cp:lastModifiedBy>
  <cp:revision>381</cp:revision>
  <dcterms:created xsi:type="dcterms:W3CDTF">2011-05-12T21:19:48Z</dcterms:created>
  <dcterms:modified xsi:type="dcterms:W3CDTF">2012-03-07T22:58:16Z</dcterms:modified>
</cp:coreProperties>
</file>