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charts/chart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3.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4.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5.xml" ContentType="application/vnd.openxmlformats-officedocument.drawingml.chart+xml"/>
  <Override PartName="/ppt/notesSlides/notesSlide23.xml" ContentType="application/vnd.openxmlformats-officedocument.presentationml.notesSlide+xml"/>
  <Override PartName="/ppt/charts/chart6.xml" ContentType="application/vnd.openxmlformats-officedocument.drawingml.chart+xml"/>
  <Override PartName="/ppt/notesSlides/notesSlide24.xml" ContentType="application/vnd.openxmlformats-officedocument.presentationml.notesSlide+xml"/>
  <Override PartName="/ppt/charts/chart7.xml" ContentType="application/vnd.openxmlformats-officedocument.drawingml.chart+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30"/>
  </p:notesMasterIdLst>
  <p:handoutMasterIdLst>
    <p:handoutMasterId r:id="rId31"/>
  </p:handoutMasterIdLst>
  <p:sldIdLst>
    <p:sldId id="256" r:id="rId2"/>
    <p:sldId id="297" r:id="rId3"/>
    <p:sldId id="330" r:id="rId4"/>
    <p:sldId id="298" r:id="rId5"/>
    <p:sldId id="332" r:id="rId6"/>
    <p:sldId id="331" r:id="rId7"/>
    <p:sldId id="346" r:id="rId8"/>
    <p:sldId id="301" r:id="rId9"/>
    <p:sldId id="350" r:id="rId10"/>
    <p:sldId id="348" r:id="rId11"/>
    <p:sldId id="311" r:id="rId12"/>
    <p:sldId id="349" r:id="rId13"/>
    <p:sldId id="344" r:id="rId14"/>
    <p:sldId id="345" r:id="rId15"/>
    <p:sldId id="309" r:id="rId16"/>
    <p:sldId id="315" r:id="rId17"/>
    <p:sldId id="339" r:id="rId18"/>
    <p:sldId id="318" r:id="rId19"/>
    <p:sldId id="319" r:id="rId20"/>
    <p:sldId id="354" r:id="rId21"/>
    <p:sldId id="268" r:id="rId22"/>
    <p:sldId id="325" r:id="rId23"/>
    <p:sldId id="329" r:id="rId24"/>
    <p:sldId id="284" r:id="rId25"/>
    <p:sldId id="347" r:id="rId26"/>
    <p:sldId id="353" r:id="rId27"/>
    <p:sldId id="326" r:id="rId28"/>
    <p:sldId id="356" r:id="rId29"/>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FF8C"/>
    <a:srgbClr val="008000"/>
    <a:srgbClr val="FFCC00"/>
    <a:srgbClr val="CC9900"/>
    <a:srgbClr val="7600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88" autoAdjust="0"/>
    <p:restoredTop sz="79328" autoAdjust="0"/>
  </p:normalViewPr>
  <p:slideViewPr>
    <p:cSldViewPr>
      <p:cViewPr varScale="1">
        <p:scale>
          <a:sx n="57" d="100"/>
          <a:sy n="57" d="100"/>
        </p:scale>
        <p:origin x="-846" y="-96"/>
      </p:cViewPr>
      <p:guideLst>
        <p:guide orient="horz" pos="2160"/>
        <p:guide pos="2880"/>
      </p:guideLst>
    </p:cSldViewPr>
  </p:slideViewPr>
  <p:outlineViewPr>
    <p:cViewPr>
      <p:scale>
        <a:sx n="33" d="100"/>
        <a:sy n="33" d="100"/>
      </p:scale>
      <p:origin x="126" y="75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lgreathouse\Documents\School\Work\Xen%20Project\Experimentals\Security%202010\Eurosys%20Repeat\EurosysGraph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lgreathouse\Documents\School\Work\Xen%20Project\Experimentals\Security%202010\Analysis%20with%20BG%20Tasks\Graphs\SSH_Background.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lgreathouse\Documents\School\Work\Xen%20Project\Experimentals\Security%202010\Eurosys%20Repeat\EurosysGraph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lgreathouse\Documents\School\Work\Xen%20Project\Experimentals\Security%202010\Eurosys%20Repeat\EurosysGraph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jlgreathouse\Documents\School\Work\Xen%20Project\Experimentals\Security%202010\Analysis%20with%20BG%20Tasks\Graphs\Netcat_Backgroun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63500"/>
          </c:spPr>
          <c:marker>
            <c:symbol val="none"/>
          </c:marker>
          <c:cat>
            <c:numRef>
              <c:f>Sheet1!$A$1:$A$101</c:f>
              <c:numCache>
                <c:formatCode>General</c:formatCode>
                <c:ptCount val="101"/>
                <c:pt idx="0">
                  <c:v>0</c:v>
                </c:pt>
                <c:pt idx="1">
                  <c:v>25</c:v>
                </c:pt>
                <c:pt idx="2">
                  <c:v>50</c:v>
                </c:pt>
                <c:pt idx="3">
                  <c:v>75</c:v>
                </c:pt>
                <c:pt idx="4">
                  <c:v>100</c:v>
                </c:pt>
              </c:numCache>
            </c:numRef>
          </c:cat>
          <c:val>
            <c:numRef>
              <c:f>Sheet1!$B$1:$B$5</c:f>
              <c:numCache>
                <c:formatCode>General</c:formatCode>
                <c:ptCount val="5"/>
                <c:pt idx="0">
                  <c:v>0</c:v>
                </c:pt>
                <c:pt idx="1">
                  <c:v>25</c:v>
                </c:pt>
                <c:pt idx="2">
                  <c:v>50</c:v>
                </c:pt>
                <c:pt idx="3">
                  <c:v>75</c:v>
                </c:pt>
                <c:pt idx="4">
                  <c:v>100</c:v>
                </c:pt>
              </c:numCache>
            </c:numRef>
          </c:val>
          <c:smooth val="0"/>
        </c:ser>
        <c:dLbls>
          <c:showLegendKey val="0"/>
          <c:showVal val="0"/>
          <c:showCatName val="0"/>
          <c:showSerName val="0"/>
          <c:showPercent val="0"/>
          <c:showBubbleSize val="0"/>
        </c:dLbls>
        <c:marker val="1"/>
        <c:smooth val="0"/>
        <c:axId val="88983040"/>
        <c:axId val="64290112"/>
      </c:lineChart>
      <c:catAx>
        <c:axId val="88983040"/>
        <c:scaling>
          <c:orientation val="minMax"/>
        </c:scaling>
        <c:delete val="1"/>
        <c:axPos val="b"/>
        <c:title>
          <c:tx>
            <c:rich>
              <a:bodyPr/>
              <a:lstStyle/>
              <a:p>
                <a:pPr>
                  <a:defRPr sz="2000"/>
                </a:pPr>
                <a:r>
                  <a:rPr lang="en-US" sz="2000" baseline="0" dirty="0" smtClean="0"/>
                  <a:t>Overhead</a:t>
                </a:r>
                <a:endParaRPr lang="en-US" sz="2000" dirty="0"/>
              </a:p>
            </c:rich>
          </c:tx>
          <c:layout/>
          <c:overlay val="0"/>
        </c:title>
        <c:numFmt formatCode="General" sourceLinked="1"/>
        <c:majorTickMark val="out"/>
        <c:minorTickMark val="none"/>
        <c:tickLblPos val="nextTo"/>
        <c:crossAx val="64290112"/>
        <c:crosses val="autoZero"/>
        <c:auto val="1"/>
        <c:lblAlgn val="ctr"/>
        <c:lblOffset val="100"/>
        <c:noMultiLvlLbl val="0"/>
      </c:catAx>
      <c:valAx>
        <c:axId val="64290112"/>
        <c:scaling>
          <c:orientation val="minMax"/>
          <c:max val="100"/>
        </c:scaling>
        <c:delete val="0"/>
        <c:axPos val="l"/>
        <c:majorGridlines/>
        <c:title>
          <c:tx>
            <c:rich>
              <a:bodyPr rot="-5400000" vert="horz"/>
              <a:lstStyle/>
              <a:p>
                <a:pPr>
                  <a:defRPr sz="2000"/>
                </a:pPr>
                <a:r>
                  <a:rPr lang="en-US" sz="2000" dirty="0" smtClean="0"/>
                  <a:t>Ideal</a:t>
                </a:r>
                <a:br>
                  <a:rPr lang="en-US" sz="2000" dirty="0" smtClean="0"/>
                </a:br>
                <a:r>
                  <a:rPr lang="en-US" sz="2000" dirty="0" smtClean="0"/>
                  <a:t>Detection </a:t>
                </a:r>
                <a:r>
                  <a:rPr lang="en-US" sz="2000" dirty="0"/>
                  <a:t>Accuracy </a:t>
                </a:r>
                <a:r>
                  <a:rPr lang="en-US" sz="2000" dirty="0" smtClean="0"/>
                  <a:t>(%)</a:t>
                </a:r>
                <a:endParaRPr lang="en-US" sz="2000" dirty="0"/>
              </a:p>
            </c:rich>
          </c:tx>
          <c:layout/>
          <c:overlay val="0"/>
        </c:title>
        <c:numFmt formatCode="General" sourceLinked="1"/>
        <c:majorTickMark val="out"/>
        <c:minorTickMark val="none"/>
        <c:tickLblPos val="nextTo"/>
        <c:txPr>
          <a:bodyPr/>
          <a:lstStyle/>
          <a:p>
            <a:pPr>
              <a:defRPr sz="1600"/>
            </a:pPr>
            <a:endParaRPr lang="en-US"/>
          </a:p>
        </c:txPr>
        <c:crossAx val="88983040"/>
        <c:crosses val="autoZero"/>
        <c:crossBetween val="midCat"/>
        <c:majorUnit val="25"/>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63500"/>
          </c:spPr>
          <c:marker>
            <c:symbol val="none"/>
          </c:marker>
          <c:cat>
            <c:numRef>
              <c:f>Sheet1!$A$1:$A$101</c:f>
              <c:numCache>
                <c:formatCode>General</c:formatCode>
                <c:ptCount val="101"/>
                <c:pt idx="0">
                  <c:v>0</c:v>
                </c:pt>
                <c:pt idx="1">
                  <c:v>25</c:v>
                </c:pt>
                <c:pt idx="2">
                  <c:v>50</c:v>
                </c:pt>
                <c:pt idx="3">
                  <c:v>75</c:v>
                </c:pt>
                <c:pt idx="4">
                  <c:v>100</c:v>
                </c:pt>
              </c:numCache>
            </c:numRef>
          </c:cat>
          <c:val>
            <c:numRef>
              <c:f>Sheet1!$B$1:$B$5</c:f>
              <c:numCache>
                <c:formatCode>General</c:formatCode>
                <c:ptCount val="5"/>
                <c:pt idx="0">
                  <c:v>0</c:v>
                </c:pt>
                <c:pt idx="1">
                  <c:v>25</c:v>
                </c:pt>
                <c:pt idx="2">
                  <c:v>50</c:v>
                </c:pt>
                <c:pt idx="3">
                  <c:v>75</c:v>
                </c:pt>
                <c:pt idx="4">
                  <c:v>100</c:v>
                </c:pt>
              </c:numCache>
            </c:numRef>
          </c:val>
          <c:smooth val="0"/>
        </c:ser>
        <c:dLbls>
          <c:showLegendKey val="0"/>
          <c:showVal val="0"/>
          <c:showCatName val="0"/>
          <c:showSerName val="0"/>
          <c:showPercent val="0"/>
          <c:showBubbleSize val="0"/>
        </c:dLbls>
        <c:marker val="1"/>
        <c:smooth val="0"/>
        <c:axId val="96673792"/>
        <c:axId val="96948160"/>
      </c:lineChart>
      <c:catAx>
        <c:axId val="96673792"/>
        <c:scaling>
          <c:orientation val="minMax"/>
        </c:scaling>
        <c:delete val="1"/>
        <c:axPos val="b"/>
        <c:title>
          <c:tx>
            <c:rich>
              <a:bodyPr/>
              <a:lstStyle/>
              <a:p>
                <a:pPr>
                  <a:defRPr sz="2000"/>
                </a:pPr>
                <a:r>
                  <a:rPr lang="en-US" sz="2000" baseline="0" dirty="0" smtClean="0"/>
                  <a:t>Overhead</a:t>
                </a:r>
                <a:endParaRPr lang="en-US" sz="2000" dirty="0"/>
              </a:p>
            </c:rich>
          </c:tx>
          <c:layout/>
          <c:overlay val="0"/>
        </c:title>
        <c:numFmt formatCode="General" sourceLinked="1"/>
        <c:majorTickMark val="out"/>
        <c:minorTickMark val="none"/>
        <c:tickLblPos val="nextTo"/>
        <c:crossAx val="96948160"/>
        <c:crosses val="autoZero"/>
        <c:auto val="1"/>
        <c:lblAlgn val="ctr"/>
        <c:lblOffset val="100"/>
        <c:noMultiLvlLbl val="0"/>
      </c:catAx>
      <c:valAx>
        <c:axId val="96948160"/>
        <c:scaling>
          <c:orientation val="minMax"/>
          <c:max val="100"/>
        </c:scaling>
        <c:delete val="0"/>
        <c:axPos val="l"/>
        <c:majorGridlines/>
        <c:title>
          <c:tx>
            <c:rich>
              <a:bodyPr rot="-5400000" vert="horz"/>
              <a:lstStyle/>
              <a:p>
                <a:pPr>
                  <a:defRPr sz="2000"/>
                </a:pPr>
                <a:r>
                  <a:rPr lang="en-US" sz="2000" dirty="0" smtClean="0"/>
                  <a:t>Ideal</a:t>
                </a:r>
                <a:br>
                  <a:rPr lang="en-US" sz="2000" dirty="0" smtClean="0"/>
                </a:br>
                <a:r>
                  <a:rPr lang="en-US" sz="2000" dirty="0" smtClean="0"/>
                  <a:t>Detection </a:t>
                </a:r>
                <a:r>
                  <a:rPr lang="en-US" sz="2000" dirty="0"/>
                  <a:t>Accuracy </a:t>
                </a:r>
                <a:r>
                  <a:rPr lang="en-US" sz="2000" dirty="0" smtClean="0"/>
                  <a:t>(%)</a:t>
                </a:r>
                <a:endParaRPr lang="en-US" sz="2000" dirty="0"/>
              </a:p>
            </c:rich>
          </c:tx>
          <c:layout/>
          <c:overlay val="0"/>
        </c:title>
        <c:numFmt formatCode="General" sourceLinked="1"/>
        <c:majorTickMark val="out"/>
        <c:minorTickMark val="none"/>
        <c:tickLblPos val="nextTo"/>
        <c:txPr>
          <a:bodyPr/>
          <a:lstStyle/>
          <a:p>
            <a:pPr>
              <a:defRPr sz="1600"/>
            </a:pPr>
            <a:endParaRPr lang="en-US"/>
          </a:p>
        </c:txPr>
        <c:crossAx val="96673792"/>
        <c:crosses val="autoZero"/>
        <c:crossBetween val="midCat"/>
        <c:majorUnit val="25"/>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14485165794065"/>
          <c:y val="4.7619047619047616E-2"/>
          <c:w val="0.81675392670157065"/>
          <c:h val="0.74404761904761907"/>
        </c:manualLayout>
      </c:layout>
      <c:scatterChart>
        <c:scatterStyle val="lineMarker"/>
        <c:varyColors val="0"/>
        <c:ser>
          <c:idx val="0"/>
          <c:order val="0"/>
          <c:spPr>
            <a:ln w="50800">
              <a:solidFill>
                <a:prstClr val="black"/>
              </a:solidFill>
            </a:ln>
          </c:spPr>
          <c:marker>
            <c:symbol val="none"/>
          </c:marker>
          <c:errBars>
            <c:errDir val="y"/>
            <c:errBarType val="both"/>
            <c:errValType val="cust"/>
            <c:noEndCap val="0"/>
            <c:plus>
              <c:numRef>
                <c:f>'SSH Into DUT'!$G$48:$G$58</c:f>
                <c:numCache>
                  <c:formatCode>General</c:formatCode>
                  <c:ptCount val="11"/>
                  <c:pt idx="0">
                    <c:v>0.2062167333333278</c:v>
                  </c:pt>
                  <c:pt idx="1">
                    <c:v>0.25178993333333466</c:v>
                  </c:pt>
                  <c:pt idx="2">
                    <c:v>0.27333781333333107</c:v>
                  </c:pt>
                  <c:pt idx="3">
                    <c:v>0.24146734333333164</c:v>
                  </c:pt>
                  <c:pt idx="4">
                    <c:v>0.20050358714285643</c:v>
                  </c:pt>
                  <c:pt idx="5">
                    <c:v>0.20341883899999935</c:v>
                  </c:pt>
                  <c:pt idx="6">
                    <c:v>0.15600885833333233</c:v>
                  </c:pt>
                  <c:pt idx="7">
                    <c:v>0.12890646299999897</c:v>
                  </c:pt>
                  <c:pt idx="8">
                    <c:v>0.1100866840000001</c:v>
                  </c:pt>
                  <c:pt idx="9">
                    <c:v>3.199796515384612E-2</c:v>
                  </c:pt>
                  <c:pt idx="10">
                    <c:v>1.5312035714285799E-3</c:v>
                  </c:pt>
                </c:numCache>
              </c:numRef>
            </c:plus>
            <c:minus>
              <c:numRef>
                <c:f>'SSH Into DUT'!$F$48:$F$58</c:f>
                <c:numCache>
                  <c:formatCode>General</c:formatCode>
                  <c:ptCount val="11"/>
                  <c:pt idx="0">
                    <c:v>0.20621672666667124</c:v>
                  </c:pt>
                  <c:pt idx="1">
                    <c:v>0.25178992666666744</c:v>
                  </c:pt>
                  <c:pt idx="2">
                    <c:v>0.27333780666666918</c:v>
                  </c:pt>
                  <c:pt idx="3">
                    <c:v>0.24146733666666798</c:v>
                  </c:pt>
                  <c:pt idx="4">
                    <c:v>0.20050359285714414</c:v>
                  </c:pt>
                  <c:pt idx="5">
                    <c:v>0.20341883900000113</c:v>
                  </c:pt>
                  <c:pt idx="6">
                    <c:v>0.15600885766666739</c:v>
                  </c:pt>
                  <c:pt idx="7">
                    <c:v>0.12890646300000075</c:v>
                  </c:pt>
                  <c:pt idx="8">
                    <c:v>0.11008668399999966</c:v>
                  </c:pt>
                  <c:pt idx="9">
                    <c:v>3.1997964846153859E-2</c:v>
                  </c:pt>
                  <c:pt idx="10">
                    <c:v>1.5312044285714366E-3</c:v>
                  </c:pt>
                </c:numCache>
              </c:numRef>
            </c:minus>
            <c:spPr>
              <a:ln w="38100">
                <a:solidFill>
                  <a:srgbClr val="333333"/>
                </a:solidFill>
                <a:prstDash val="solid"/>
              </a:ln>
            </c:spPr>
          </c:errBars>
          <c:xVal>
            <c:numRef>
              <c:f>'SSH Into DUT'!$A$48:$A$58</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'SSH Into DUT'!$B$48:$B$58</c:f>
              <c:numCache>
                <c:formatCode>General</c:formatCode>
                <c:ptCount val="11"/>
                <c:pt idx="0">
                  <c:v>19.673866666666672</c:v>
                </c:pt>
                <c:pt idx="1">
                  <c:v>16.891666666666666</c:v>
                </c:pt>
                <c:pt idx="2">
                  <c:v>15.167066666666669</c:v>
                </c:pt>
                <c:pt idx="3">
                  <c:v>13.031466666666669</c:v>
                </c:pt>
                <c:pt idx="4">
                  <c:v>10.979357142857143</c:v>
                </c:pt>
                <c:pt idx="5">
                  <c:v>8.8668000000000013</c:v>
                </c:pt>
                <c:pt idx="6">
                  <c:v>6.5110666666666672</c:v>
                </c:pt>
                <c:pt idx="7">
                  <c:v>4.1898000000000009</c:v>
                </c:pt>
                <c:pt idx="8">
                  <c:v>1.9419999999999997</c:v>
                </c:pt>
                <c:pt idx="9">
                  <c:v>0.40484615384615386</c:v>
                </c:pt>
                <c:pt idx="10">
                  <c:v>0.17342857142857143</c:v>
                </c:pt>
              </c:numCache>
            </c:numRef>
          </c:yVal>
          <c:smooth val="0"/>
        </c:ser>
        <c:ser>
          <c:idx val="1"/>
          <c:order val="1"/>
          <c:spPr>
            <a:ln w="50800">
              <a:prstDash val="sysDash"/>
            </a:ln>
          </c:spPr>
          <c:marker>
            <c:symbol val="none"/>
          </c:marker>
          <c:xVal>
            <c:numRef>
              <c:f>'SSH Into DUT'!$A$61:$A$62</c:f>
              <c:numCache>
                <c:formatCode>General</c:formatCode>
                <c:ptCount val="2"/>
                <c:pt idx="0">
                  <c:v>0</c:v>
                </c:pt>
                <c:pt idx="1">
                  <c:v>100</c:v>
                </c:pt>
              </c:numCache>
            </c:numRef>
          </c:xVal>
          <c:yVal>
            <c:numRef>
              <c:f>'SSH Into DUT'!$B$61:$B$62</c:f>
              <c:numCache>
                <c:formatCode>General</c:formatCode>
                <c:ptCount val="2"/>
                <c:pt idx="0">
                  <c:v>19.719200000000001</c:v>
                </c:pt>
                <c:pt idx="1">
                  <c:v>19.719200000000001</c:v>
                </c:pt>
              </c:numCache>
            </c:numRef>
          </c:yVal>
          <c:smooth val="0"/>
        </c:ser>
        <c:dLbls>
          <c:showLegendKey val="0"/>
          <c:showVal val="0"/>
          <c:showCatName val="0"/>
          <c:showSerName val="0"/>
          <c:showPercent val="0"/>
          <c:showBubbleSize val="0"/>
        </c:dLbls>
        <c:axId val="81502784"/>
        <c:axId val="81503360"/>
      </c:scatterChart>
      <c:valAx>
        <c:axId val="81502784"/>
        <c:scaling>
          <c:orientation val="minMax"/>
          <c:max val="100"/>
          <c:min val="0"/>
        </c:scaling>
        <c:delete val="0"/>
        <c:axPos val="b"/>
        <c:title>
          <c:tx>
            <c:rich>
              <a:bodyPr/>
              <a:lstStyle/>
              <a:p>
                <a:pPr>
                  <a:defRPr sz="2400">
                    <a:latin typeface="Arial" pitchFamily="34" charset="0"/>
                    <a:cs typeface="Arial" pitchFamily="34" charset="0"/>
                  </a:defRPr>
                </a:pPr>
                <a:r>
                  <a:rPr lang="en-US" sz="2400" b="0" i="0" baseline="0" dirty="0" smtClean="0">
                    <a:latin typeface="Arial" pitchFamily="34" charset="0"/>
                    <a:cs typeface="Arial" pitchFamily="34" charset="0"/>
                  </a:rPr>
                  <a:t>Maximum % Time in Analysis</a:t>
                </a:r>
                <a:endParaRPr lang="en-US" sz="2400" dirty="0">
                  <a:latin typeface="Arial" pitchFamily="34" charset="0"/>
                  <a:cs typeface="Arial" pitchFamily="34" charset="0"/>
                </a:endParaRPr>
              </a:p>
            </c:rich>
          </c:tx>
          <c:layout>
            <c:manualLayout>
              <c:xMode val="edge"/>
              <c:yMode val="edge"/>
              <c:x val="0.34513246819757287"/>
              <c:y val="0.9196428571428571"/>
            </c:manualLayout>
          </c:layout>
          <c:overlay val="0"/>
        </c:title>
        <c:numFmt formatCode="General" sourceLinked="1"/>
        <c:majorTickMark val="out"/>
        <c:minorTickMark val="none"/>
        <c:tickLblPos val="nextTo"/>
        <c:txPr>
          <a:bodyPr rot="0" vert="horz"/>
          <a:lstStyle/>
          <a:p>
            <a:pPr>
              <a:defRPr sz="2400" b="0" i="0" u="none" strike="noStrike" baseline="0">
                <a:solidFill>
                  <a:srgbClr val="000000"/>
                </a:solidFill>
                <a:latin typeface="Arial"/>
                <a:ea typeface="Arial"/>
                <a:cs typeface="Arial"/>
              </a:defRPr>
            </a:pPr>
            <a:endParaRPr lang="en-US"/>
          </a:p>
        </c:txPr>
        <c:crossAx val="81503360"/>
        <c:crosses val="autoZero"/>
        <c:crossBetween val="midCat"/>
        <c:majorUnit val="20"/>
      </c:valAx>
      <c:valAx>
        <c:axId val="81503360"/>
        <c:scaling>
          <c:orientation val="minMax"/>
          <c:max val="25"/>
          <c:min val="0"/>
        </c:scaling>
        <c:delete val="0"/>
        <c:axPos val="l"/>
        <c:majorGridlines/>
        <c:title>
          <c:tx>
            <c:rich>
              <a:bodyPr rot="-5400000" vert="horz"/>
              <a:lstStyle/>
              <a:p>
                <a:pPr>
                  <a:defRPr sz="2400" b="0">
                    <a:latin typeface="Arial" pitchFamily="34" charset="0"/>
                    <a:cs typeface="Arial" pitchFamily="34" charset="0"/>
                  </a:defRPr>
                </a:pPr>
                <a:r>
                  <a:rPr lang="en-US" sz="2400" b="0" i="0" baseline="0">
                    <a:latin typeface="Arial" pitchFamily="34" charset="0"/>
                    <a:cs typeface="Arial" pitchFamily="34" charset="0"/>
                  </a:rPr>
                  <a:t>Throughput (MB/s)</a:t>
                </a:r>
                <a:endParaRPr lang="en-US" sz="2400" b="0">
                  <a:latin typeface="Arial" pitchFamily="34" charset="0"/>
                  <a:cs typeface="Arial" pitchFamily="34" charset="0"/>
                </a:endParaRPr>
              </a:p>
            </c:rich>
          </c:tx>
          <c:layout>
            <c:manualLayout>
              <c:xMode val="edge"/>
              <c:yMode val="edge"/>
              <c:x val="1.0273715785526808E-3"/>
              <c:y val="0.18200506186726659"/>
            </c:manualLayout>
          </c:layout>
          <c:overlay val="0"/>
        </c:title>
        <c:numFmt formatCode="General" sourceLinked="1"/>
        <c:majorTickMark val="out"/>
        <c:minorTickMark val="none"/>
        <c:tickLblPos val="nextTo"/>
        <c:txPr>
          <a:bodyPr/>
          <a:lstStyle/>
          <a:p>
            <a:pPr>
              <a:defRPr sz="2400">
                <a:latin typeface="Arial" pitchFamily="34" charset="0"/>
                <a:cs typeface="Arial" pitchFamily="34" charset="0"/>
              </a:defRPr>
            </a:pPr>
            <a:endParaRPr lang="en-US"/>
          </a:p>
        </c:txPr>
        <c:crossAx val="81502784"/>
        <c:crosses val="autoZero"/>
        <c:crossBetween val="midCat"/>
        <c:majorUnit val="5"/>
      </c:valAx>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524254250827343"/>
          <c:y val="8.9688514963026877E-2"/>
          <c:w val="0.88475745749172663"/>
          <c:h val="0.73059552487445922"/>
        </c:manualLayout>
      </c:layout>
      <c:barChart>
        <c:barDir val="col"/>
        <c:grouping val="clustered"/>
        <c:varyColors val="0"/>
        <c:ser>
          <c:idx val="0"/>
          <c:order val="0"/>
          <c:tx>
            <c:strRef>
              <c:f>Sheet1!$A$2</c:f>
              <c:strCache>
                <c:ptCount val="1"/>
                <c:pt idx="0">
                  <c:v>Apache</c:v>
                </c:pt>
              </c:strCache>
            </c:strRef>
          </c:tx>
          <c:spPr>
            <a:solidFill>
              <a:srgbClr val="00B0F0"/>
            </a:solidFill>
            <a:ln w="3175">
              <a:solidFill>
                <a:schemeClr val="tx1"/>
              </a:solidFill>
            </a:ln>
          </c:spPr>
          <c:invertIfNegative val="0"/>
          <c:dLbls>
            <c:dLbl>
              <c:idx val="0"/>
              <c:layout>
                <c:manualLayout>
                  <c:x val="-9.2592947620677851E-3"/>
                  <c:y val="1.388834208223972E-2"/>
                </c:manualLayout>
              </c:layout>
              <c:tx>
                <c:rich>
                  <a:bodyPr/>
                  <a:lstStyle/>
                  <a:p>
                    <a:pPr>
                      <a:defRPr sz="2000">
                        <a:latin typeface="Arial" pitchFamily="34" charset="0"/>
                        <a:cs typeface="Arial" pitchFamily="34" charset="0"/>
                      </a:defRPr>
                    </a:pPr>
                    <a:r>
                      <a:rPr lang="en-US" sz="2000"/>
                      <a:t>0.1</a:t>
                    </a:r>
                    <a:endParaRPr lang="en-US" sz="900"/>
                  </a:p>
                </c:rich>
              </c:tx>
              <c:spPr/>
              <c:dLblPos val="outEnd"/>
              <c:showLegendKey val="0"/>
              <c:showVal val="0"/>
              <c:showCatName val="0"/>
              <c:showSerName val="0"/>
              <c:showPercent val="0"/>
              <c:showBubbleSize val="0"/>
            </c:dLbl>
            <c:dLbl>
              <c:idx val="1"/>
              <c:layout>
                <c:manualLayout>
                  <c:x val="-6.9404541823576398E-3"/>
                  <c:y val="1.3888888888888888E-2"/>
                </c:manualLayout>
              </c:layout>
              <c:tx>
                <c:rich>
                  <a:bodyPr/>
                  <a:lstStyle/>
                  <a:p>
                    <a:pPr>
                      <a:defRPr sz="2000">
                        <a:latin typeface="Arial" pitchFamily="34" charset="0"/>
                        <a:cs typeface="Arial" pitchFamily="34" charset="0"/>
                      </a:defRPr>
                    </a:pPr>
                    <a:r>
                      <a:rPr lang="en-US" sz="2000"/>
                      <a:t>0.7</a:t>
                    </a:r>
                    <a:endParaRPr lang="en-US" sz="900"/>
                  </a:p>
                </c:rich>
              </c:tx>
              <c:spPr/>
              <c:dLblPos val="outEnd"/>
              <c:showLegendKey val="0"/>
              <c:showVal val="0"/>
              <c:showCatName val="0"/>
              <c:showSerName val="0"/>
              <c:showPercent val="0"/>
              <c:showBubbleSize val="0"/>
            </c:dLbl>
            <c:dLbl>
              <c:idx val="2"/>
              <c:layout>
                <c:manualLayout>
                  <c:x val="0"/>
                  <c:y val="6.9444444444444441E-3"/>
                </c:manualLayout>
              </c:layout>
              <c:tx>
                <c:rich>
                  <a:bodyPr/>
                  <a:lstStyle/>
                  <a:p>
                    <a:pPr>
                      <a:defRPr sz="2000">
                        <a:latin typeface="Arial" pitchFamily="34" charset="0"/>
                        <a:cs typeface="Arial" pitchFamily="34" charset="0"/>
                      </a:defRPr>
                    </a:pPr>
                    <a:r>
                      <a:rPr lang="en-US" sz="2000"/>
                      <a:t>2</a:t>
                    </a:r>
                    <a:endParaRPr lang="en-US" sz="900"/>
                  </a:p>
                </c:rich>
              </c:tx>
              <c:spPr/>
              <c:dLblPos val="outEnd"/>
              <c:showLegendKey val="0"/>
              <c:showVal val="0"/>
              <c:showCatName val="0"/>
              <c:showSerName val="0"/>
              <c:showPercent val="0"/>
              <c:showBubbleSize val="0"/>
            </c:dLbl>
            <c:dLbl>
              <c:idx val="3"/>
              <c:delete val="1"/>
            </c:dLbl>
            <c:dLbl>
              <c:idx val="4"/>
              <c:delete val="1"/>
            </c:dLbl>
            <c:txPr>
              <a:bodyPr/>
              <a:lstStyle/>
              <a:p>
                <a:pPr>
                  <a:defRPr sz="2000"/>
                </a:pPr>
                <a:endParaRPr lang="en-US"/>
              </a:p>
            </c:txPr>
            <c:showLegendKey val="0"/>
            <c:showVal val="1"/>
            <c:showCatName val="0"/>
            <c:showSerName val="0"/>
            <c:showPercent val="0"/>
            <c:showBubbleSize val="0"/>
            <c:showLeaderLines val="0"/>
          </c:dLbls>
          <c:errBars>
            <c:errBarType val="both"/>
            <c:errValType val="cust"/>
            <c:noEndCap val="0"/>
            <c:plus>
              <c:numRef>
                <c:f>(Sheet1!$D$2,Sheet1!$G$2,Sheet1!$J$2,Sheet1!$M$2,Sheet1!$P$2)</c:f>
                <c:numCache>
                  <c:formatCode>General</c:formatCode>
                  <c:ptCount val="5"/>
                  <c:pt idx="0">
                    <c:v>0.16</c:v>
                  </c:pt>
                  <c:pt idx="1">
                    <c:v>0.64000000000000012</c:v>
                  </c:pt>
                  <c:pt idx="2">
                    <c:v>0.96</c:v>
                  </c:pt>
                  <c:pt idx="3">
                    <c:v>2.1000000000000014</c:v>
                  </c:pt>
                  <c:pt idx="4">
                    <c:v>4.1000000000000085</c:v>
                  </c:pt>
                </c:numCache>
              </c:numRef>
            </c:plus>
            <c:minus>
              <c:numRef>
                <c:f>(Sheet1!$B$2,Sheet1!$E$2,Sheet1!$H$2,Sheet1!$K$2,Sheet1!$N$2)</c:f>
                <c:numCache>
                  <c:formatCode>General</c:formatCode>
                  <c:ptCount val="5"/>
                  <c:pt idx="0">
                    <c:v>0.1</c:v>
                  </c:pt>
                  <c:pt idx="1">
                    <c:v>0.45999999999999996</c:v>
                  </c:pt>
                  <c:pt idx="2">
                    <c:v>0.8</c:v>
                  </c:pt>
                  <c:pt idx="3">
                    <c:v>1.8999999999999986</c:v>
                  </c:pt>
                  <c:pt idx="4">
                    <c:v>4.1999999999999957</c:v>
                  </c:pt>
                </c:numCache>
              </c:numRef>
            </c:minus>
            <c:spPr>
              <a:ln w="25400"/>
            </c:spPr>
          </c:errBars>
          <c:cat>
            <c:numRef>
              <c:f>(Sheet1!$C$1,Sheet1!$F$1,Sheet1!$I$1,Sheet1!$L$1,Sheet1!$O$1)</c:f>
              <c:numCache>
                <c:formatCode>0%</c:formatCode>
                <c:ptCount val="5"/>
                <c:pt idx="0">
                  <c:v>0.1</c:v>
                </c:pt>
                <c:pt idx="1">
                  <c:v>0.25</c:v>
                </c:pt>
                <c:pt idx="2">
                  <c:v>0.5</c:v>
                </c:pt>
                <c:pt idx="3">
                  <c:v>0.75</c:v>
                </c:pt>
                <c:pt idx="4">
                  <c:v>0.9</c:v>
                </c:pt>
              </c:numCache>
            </c:numRef>
          </c:cat>
          <c:val>
            <c:numRef>
              <c:f>(Sheet1!$C$2,Sheet1!$F$2,Sheet1!$I$2,Sheet1!$L$2,Sheet1!$O$2)</c:f>
              <c:numCache>
                <c:formatCode>General</c:formatCode>
                <c:ptCount val="5"/>
                <c:pt idx="0">
                  <c:v>0.1</c:v>
                </c:pt>
                <c:pt idx="1">
                  <c:v>0.7</c:v>
                </c:pt>
                <c:pt idx="2">
                  <c:v>2</c:v>
                </c:pt>
                <c:pt idx="3">
                  <c:v>11.7</c:v>
                </c:pt>
                <c:pt idx="4">
                  <c:v>65.3</c:v>
                </c:pt>
              </c:numCache>
            </c:numRef>
          </c:val>
        </c:ser>
        <c:ser>
          <c:idx val="1"/>
          <c:order val="1"/>
          <c:tx>
            <c:strRef>
              <c:f>Sheet1!$A$3</c:f>
              <c:strCache>
                <c:ptCount val="1"/>
                <c:pt idx="0">
                  <c:v>Eggdrop</c:v>
                </c:pt>
              </c:strCache>
            </c:strRef>
          </c:tx>
          <c:spPr>
            <a:solidFill>
              <a:schemeClr val="accent1">
                <a:lumMod val="40000"/>
                <a:lumOff val="60000"/>
              </a:schemeClr>
            </a:solidFill>
            <a:ln w="3175">
              <a:solidFill>
                <a:prstClr val="black"/>
              </a:solidFill>
            </a:ln>
          </c:spPr>
          <c:invertIfNegative val="0"/>
          <c:errBars>
            <c:errBarType val="both"/>
            <c:errValType val="cust"/>
            <c:noEndCap val="0"/>
            <c:plus>
              <c:numRef>
                <c:f>(Sheet1!$D$3,Sheet1!$G$3,Sheet1!$J$3,Sheet1!$M$3,Sheet1!$P$3)</c:f>
                <c:numCache>
                  <c:formatCode>General</c:formatCode>
                  <c:ptCount val="5"/>
                  <c:pt idx="0">
                    <c:v>5.9</c:v>
                  </c:pt>
                  <c:pt idx="1">
                    <c:v>8.1000000000000014</c:v>
                  </c:pt>
                  <c:pt idx="2">
                    <c:v>8.6000000000000014</c:v>
                  </c:pt>
                  <c:pt idx="3">
                    <c:v>8.1000000000000085</c:v>
                  </c:pt>
                  <c:pt idx="4">
                    <c:v>4.3999999999999915</c:v>
                  </c:pt>
                </c:numCache>
              </c:numRef>
            </c:plus>
            <c:minus>
              <c:numRef>
                <c:f>(Sheet1!$B$3,Sheet1!$E$3,Sheet1!$H$3,Sheet1!$K$3,Sheet1!$N$3)</c:f>
                <c:numCache>
                  <c:formatCode>General</c:formatCode>
                  <c:ptCount val="5"/>
                  <c:pt idx="0">
                    <c:v>4.5999999999999996</c:v>
                  </c:pt>
                  <c:pt idx="1">
                    <c:v>7.0999999999999979</c:v>
                  </c:pt>
                  <c:pt idx="2">
                    <c:v>8.7999999999999972</c:v>
                  </c:pt>
                  <c:pt idx="3">
                    <c:v>8.8999999999999986</c:v>
                  </c:pt>
                  <c:pt idx="4">
                    <c:v>6.8000000000000114</c:v>
                  </c:pt>
                </c:numCache>
              </c:numRef>
            </c:minus>
            <c:spPr>
              <a:ln w="25400"/>
            </c:spPr>
          </c:errBars>
          <c:cat>
            <c:numRef>
              <c:f>(Sheet1!$C$1,Sheet1!$F$1,Sheet1!$I$1,Sheet1!$L$1,Sheet1!$O$1)</c:f>
              <c:numCache>
                <c:formatCode>0%</c:formatCode>
                <c:ptCount val="5"/>
                <c:pt idx="0">
                  <c:v>0.1</c:v>
                </c:pt>
                <c:pt idx="1">
                  <c:v>0.25</c:v>
                </c:pt>
                <c:pt idx="2">
                  <c:v>0.5</c:v>
                </c:pt>
                <c:pt idx="3">
                  <c:v>0.75</c:v>
                </c:pt>
                <c:pt idx="4">
                  <c:v>0.9</c:v>
                </c:pt>
              </c:numCache>
            </c:numRef>
          </c:cat>
          <c:val>
            <c:numRef>
              <c:f>(Sheet1!$C$3,Sheet1!$F$3,Sheet1!$I$3,Sheet1!$L$3,Sheet1!$O$3)</c:f>
              <c:numCache>
                <c:formatCode>General</c:formatCode>
                <c:ptCount val="5"/>
                <c:pt idx="0">
                  <c:v>8.6</c:v>
                </c:pt>
                <c:pt idx="1">
                  <c:v>20.399999999999999</c:v>
                </c:pt>
                <c:pt idx="2">
                  <c:v>53.3</c:v>
                </c:pt>
                <c:pt idx="3">
                  <c:v>62.8</c:v>
                </c:pt>
                <c:pt idx="4">
                  <c:v>89.4</c:v>
                </c:pt>
              </c:numCache>
            </c:numRef>
          </c:val>
        </c:ser>
        <c:ser>
          <c:idx val="2"/>
          <c:order val="2"/>
          <c:tx>
            <c:strRef>
              <c:f>Sheet1!$A$4</c:f>
              <c:strCache>
                <c:ptCount val="1"/>
                <c:pt idx="0">
                  <c:v>Lynx</c:v>
                </c:pt>
              </c:strCache>
            </c:strRef>
          </c:tx>
          <c:spPr>
            <a:solidFill>
              <a:srgbClr val="8CAF47"/>
            </a:solidFill>
            <a:ln w="3175">
              <a:solidFill>
                <a:prstClr val="black"/>
              </a:solidFill>
            </a:ln>
          </c:spPr>
          <c:invertIfNegative val="0"/>
          <c:errBars>
            <c:errBarType val="both"/>
            <c:errValType val="cust"/>
            <c:noEndCap val="0"/>
            <c:plus>
              <c:numRef>
                <c:f>(Sheet1!$D$4,Sheet1!$G$4,Sheet1!$J$4,Sheet1!$M$4,Sheet1!$P$4)</c:f>
                <c:numCache>
                  <c:formatCode>General</c:formatCode>
                  <c:ptCount val="5"/>
                  <c:pt idx="0">
                    <c:v>6.3999999999999986</c:v>
                  </c:pt>
                  <c:pt idx="1">
                    <c:v>7.6999999999999993</c:v>
                  </c:pt>
                  <c:pt idx="2">
                    <c:v>9.5999999999999943</c:v>
                  </c:pt>
                  <c:pt idx="3">
                    <c:v>6.8999999999999986</c:v>
                  </c:pt>
                  <c:pt idx="4">
                    <c:v>5.2000000000000028</c:v>
                  </c:pt>
                </c:numCache>
              </c:numRef>
            </c:plus>
            <c:minus>
              <c:numRef>
                <c:f>(Sheet1!$B$4,Sheet1!$E$4,Sheet1!$H$4,Sheet1!$K$4,Sheet1!$N$4)</c:f>
                <c:numCache>
                  <c:formatCode>General</c:formatCode>
                  <c:ptCount val="5"/>
                  <c:pt idx="0">
                    <c:v>4.9000000000000004</c:v>
                  </c:pt>
                  <c:pt idx="1">
                    <c:v>6.5</c:v>
                  </c:pt>
                  <c:pt idx="2">
                    <c:v>9.1000000000000014</c:v>
                  </c:pt>
                  <c:pt idx="3">
                    <c:v>6.8999999999999986</c:v>
                  </c:pt>
                  <c:pt idx="4">
                    <c:v>6.6000000000000085</c:v>
                  </c:pt>
                </c:numCache>
              </c:numRef>
            </c:minus>
            <c:spPr>
              <a:ln w="25400"/>
            </c:spPr>
          </c:errBars>
          <c:cat>
            <c:numRef>
              <c:f>(Sheet1!$C$1,Sheet1!$F$1,Sheet1!$I$1,Sheet1!$L$1,Sheet1!$O$1)</c:f>
              <c:numCache>
                <c:formatCode>0%</c:formatCode>
                <c:ptCount val="5"/>
                <c:pt idx="0">
                  <c:v>0.1</c:v>
                </c:pt>
                <c:pt idx="1">
                  <c:v>0.25</c:v>
                </c:pt>
                <c:pt idx="2">
                  <c:v>0.5</c:v>
                </c:pt>
                <c:pt idx="3">
                  <c:v>0.75</c:v>
                </c:pt>
                <c:pt idx="4">
                  <c:v>0.9</c:v>
                </c:pt>
              </c:numCache>
            </c:numRef>
          </c:cat>
          <c:val>
            <c:numRef>
              <c:f>(Sheet1!$C$4,Sheet1!$F$4,Sheet1!$I$4,Sheet1!$L$4,Sheet1!$O$4)</c:f>
              <c:numCache>
                <c:formatCode>General</c:formatCode>
                <c:ptCount val="5"/>
                <c:pt idx="0">
                  <c:v>8.8000000000000007</c:v>
                </c:pt>
                <c:pt idx="1">
                  <c:v>15.7</c:v>
                </c:pt>
                <c:pt idx="2">
                  <c:v>38.200000000000003</c:v>
                </c:pt>
                <c:pt idx="3">
                  <c:v>46</c:v>
                </c:pt>
                <c:pt idx="4">
                  <c:v>90.2</c:v>
                </c:pt>
              </c:numCache>
            </c:numRef>
          </c:val>
        </c:ser>
        <c:ser>
          <c:idx val="3"/>
          <c:order val="3"/>
          <c:tx>
            <c:strRef>
              <c:f>Sheet1!$A$5</c:f>
              <c:strCache>
                <c:ptCount val="1"/>
                <c:pt idx="0">
                  <c:v>ProFTPD</c:v>
                </c:pt>
              </c:strCache>
            </c:strRef>
          </c:tx>
          <c:spPr>
            <a:solidFill>
              <a:srgbClr val="7030A0"/>
            </a:solidFill>
            <a:ln w="3175">
              <a:solidFill>
                <a:prstClr val="black"/>
              </a:solidFill>
            </a:ln>
          </c:spPr>
          <c:invertIfNegative val="0"/>
          <c:errBars>
            <c:errBarType val="both"/>
            <c:errValType val="cust"/>
            <c:noEndCap val="0"/>
            <c:plus>
              <c:numRef>
                <c:f>(Sheet1!$D$5,Sheet1!$G$5,Sheet1!$J$5,Sheet1!$M$5,Sheet1!$P$5)</c:f>
                <c:numCache>
                  <c:formatCode>General</c:formatCode>
                  <c:ptCount val="5"/>
                  <c:pt idx="0">
                    <c:v>7</c:v>
                  </c:pt>
                  <c:pt idx="1">
                    <c:v>6.3000000000000007</c:v>
                  </c:pt>
                  <c:pt idx="2">
                    <c:v>8.8000000000000043</c:v>
                  </c:pt>
                  <c:pt idx="3">
                    <c:v>7.3000000000000043</c:v>
                  </c:pt>
                  <c:pt idx="4">
                    <c:v>4.0999999999999943</c:v>
                  </c:pt>
                </c:numCache>
              </c:numRef>
            </c:plus>
            <c:minus>
              <c:numRef>
                <c:f>(Sheet1!$B$5,Sheet1!$E$5,Sheet1!$H$5,Sheet1!$K$5,Sheet1!$N$5)</c:f>
                <c:numCache>
                  <c:formatCode>General</c:formatCode>
                  <c:ptCount val="5"/>
                  <c:pt idx="0">
                    <c:v>5.7000000000000011</c:v>
                  </c:pt>
                  <c:pt idx="1">
                    <c:v>5.1999999999999993</c:v>
                  </c:pt>
                  <c:pt idx="2">
                    <c:v>8</c:v>
                  </c:pt>
                  <c:pt idx="3">
                    <c:v>7.6000000000000014</c:v>
                  </c:pt>
                  <c:pt idx="4">
                    <c:v>4.7999999999999972</c:v>
                  </c:pt>
                </c:numCache>
              </c:numRef>
            </c:minus>
            <c:spPr>
              <a:ln w="25400"/>
            </c:spPr>
          </c:errBars>
          <c:cat>
            <c:numRef>
              <c:f>(Sheet1!$C$1,Sheet1!$F$1,Sheet1!$I$1,Sheet1!$L$1,Sheet1!$O$1)</c:f>
              <c:numCache>
                <c:formatCode>0%</c:formatCode>
                <c:ptCount val="5"/>
                <c:pt idx="0">
                  <c:v>0.1</c:v>
                </c:pt>
                <c:pt idx="1">
                  <c:v>0.25</c:v>
                </c:pt>
                <c:pt idx="2">
                  <c:v>0.5</c:v>
                </c:pt>
                <c:pt idx="3">
                  <c:v>0.75</c:v>
                </c:pt>
                <c:pt idx="4">
                  <c:v>0.9</c:v>
                </c:pt>
              </c:numCache>
            </c:numRef>
          </c:cat>
          <c:val>
            <c:numRef>
              <c:f>(Sheet1!$C$5,Sheet1!$F$5,Sheet1!$I$5,Sheet1!$L$5,Sheet1!$O$5)</c:f>
              <c:numCache>
                <c:formatCode>General</c:formatCode>
                <c:ptCount val="5"/>
                <c:pt idx="0">
                  <c:v>11.8</c:v>
                </c:pt>
                <c:pt idx="1">
                  <c:v>13.2</c:v>
                </c:pt>
                <c:pt idx="2">
                  <c:v>28.4</c:v>
                </c:pt>
                <c:pt idx="3">
                  <c:v>53.9</c:v>
                </c:pt>
                <c:pt idx="4">
                  <c:v>89.7</c:v>
                </c:pt>
              </c:numCache>
            </c:numRef>
          </c:val>
        </c:ser>
        <c:ser>
          <c:idx val="4"/>
          <c:order val="4"/>
          <c:tx>
            <c:strRef>
              <c:f>Sheet1!$A$6</c:f>
              <c:strCache>
                <c:ptCount val="1"/>
                <c:pt idx="0">
                  <c:v>Squid</c:v>
                </c:pt>
              </c:strCache>
            </c:strRef>
          </c:tx>
          <c:spPr>
            <a:solidFill>
              <a:srgbClr val="FF0000"/>
            </a:solidFill>
            <a:ln w="3175">
              <a:solidFill>
                <a:prstClr val="black"/>
              </a:solidFill>
            </a:ln>
          </c:spPr>
          <c:invertIfNegative val="0"/>
          <c:errBars>
            <c:errBarType val="both"/>
            <c:errValType val="cust"/>
            <c:noEndCap val="0"/>
            <c:plus>
              <c:numRef>
                <c:f>(Sheet1!$D$6,Sheet1!$G$6,Sheet1!$J$6,Sheet1!$M$6,Sheet1!$P$6)</c:f>
                <c:numCache>
                  <c:formatCode>General</c:formatCode>
                  <c:ptCount val="5"/>
                  <c:pt idx="0">
                    <c:v>4.9999999999999991</c:v>
                  </c:pt>
                  <c:pt idx="1">
                    <c:v>7</c:v>
                  </c:pt>
                  <c:pt idx="2">
                    <c:v>8.8999999999999986</c:v>
                  </c:pt>
                  <c:pt idx="3">
                    <c:v>6.6000000000000085</c:v>
                  </c:pt>
                  <c:pt idx="4">
                    <c:v>2.7000000000000028</c:v>
                  </c:pt>
                </c:numCache>
              </c:numRef>
            </c:plus>
            <c:minus>
              <c:numRef>
                <c:f>(Sheet1!$B$6,Sheet1!$E$6,Sheet1!$H$6,Sheet1!$K$6,Sheet1!$N$6)</c:f>
                <c:numCache>
                  <c:formatCode>General</c:formatCode>
                  <c:ptCount val="5"/>
                  <c:pt idx="0">
                    <c:v>3.9000000000000004</c:v>
                  </c:pt>
                  <c:pt idx="1">
                    <c:v>6.5</c:v>
                  </c:pt>
                  <c:pt idx="2">
                    <c:v>8.5</c:v>
                  </c:pt>
                  <c:pt idx="3">
                    <c:v>8.5999999999999943</c:v>
                  </c:pt>
                  <c:pt idx="4">
                    <c:v>4.0999999999999943</c:v>
                  </c:pt>
                </c:numCache>
              </c:numRef>
            </c:minus>
            <c:spPr>
              <a:ln w="25400"/>
            </c:spPr>
          </c:errBars>
          <c:cat>
            <c:numRef>
              <c:f>(Sheet1!$C$1,Sheet1!$F$1,Sheet1!$I$1,Sheet1!$L$1,Sheet1!$O$1)</c:f>
              <c:numCache>
                <c:formatCode>0%</c:formatCode>
                <c:ptCount val="5"/>
                <c:pt idx="0">
                  <c:v>0.1</c:v>
                </c:pt>
                <c:pt idx="1">
                  <c:v>0.25</c:v>
                </c:pt>
                <c:pt idx="2">
                  <c:v>0.5</c:v>
                </c:pt>
                <c:pt idx="3">
                  <c:v>0.75</c:v>
                </c:pt>
                <c:pt idx="4">
                  <c:v>0.9</c:v>
                </c:pt>
              </c:numCache>
            </c:numRef>
          </c:cat>
          <c:val>
            <c:numRef>
              <c:f>(Sheet1!$C$6,Sheet1!$F$6,Sheet1!$I$6,Sheet1!$L$6,Sheet1!$O$6)</c:f>
              <c:numCache>
                <c:formatCode>General</c:formatCode>
                <c:ptCount val="5"/>
                <c:pt idx="0">
                  <c:v>7.2</c:v>
                </c:pt>
                <c:pt idx="1">
                  <c:v>28</c:v>
                </c:pt>
                <c:pt idx="2">
                  <c:v>40</c:v>
                </c:pt>
                <c:pt idx="3">
                  <c:v>79.599999999999994</c:v>
                </c:pt>
                <c:pt idx="4">
                  <c:v>96.8</c:v>
                </c:pt>
              </c:numCache>
            </c:numRef>
          </c:val>
        </c:ser>
        <c:dLbls>
          <c:showLegendKey val="0"/>
          <c:showVal val="0"/>
          <c:showCatName val="0"/>
          <c:showSerName val="0"/>
          <c:showPercent val="0"/>
          <c:showBubbleSize val="0"/>
        </c:dLbls>
        <c:gapWidth val="150"/>
        <c:axId val="109965824"/>
        <c:axId val="81505664"/>
      </c:barChart>
      <c:catAx>
        <c:axId val="109965824"/>
        <c:scaling>
          <c:orientation val="minMax"/>
        </c:scaling>
        <c:delete val="0"/>
        <c:axPos val="b"/>
        <c:title>
          <c:tx>
            <c:rich>
              <a:bodyPr/>
              <a:lstStyle/>
              <a:p>
                <a:pPr>
                  <a:defRPr sz="2000" b="0">
                    <a:latin typeface="Arial" pitchFamily="34" charset="0"/>
                    <a:cs typeface="Arial" pitchFamily="34" charset="0"/>
                  </a:defRPr>
                </a:pPr>
                <a:r>
                  <a:rPr lang="en-US" sz="2000" b="0" i="0" baseline="0" dirty="0" smtClean="0">
                    <a:effectLst/>
                  </a:rPr>
                  <a:t>Maximum % Time in Analysis</a:t>
                </a:r>
                <a:endParaRPr lang="en-US" sz="2400" dirty="0">
                  <a:effectLst/>
                </a:endParaRPr>
              </a:p>
            </c:rich>
          </c:tx>
          <c:layout/>
          <c:overlay val="0"/>
        </c:title>
        <c:numFmt formatCode="0%" sourceLinked="1"/>
        <c:majorTickMark val="cross"/>
        <c:minorTickMark val="none"/>
        <c:tickLblPos val="nextTo"/>
        <c:txPr>
          <a:bodyPr/>
          <a:lstStyle/>
          <a:p>
            <a:pPr>
              <a:defRPr sz="2000" b="0">
                <a:latin typeface="Arial" pitchFamily="34" charset="0"/>
                <a:cs typeface="Arial" pitchFamily="34" charset="0"/>
              </a:defRPr>
            </a:pPr>
            <a:endParaRPr lang="en-US"/>
          </a:p>
        </c:txPr>
        <c:crossAx val="81505664"/>
        <c:crosses val="autoZero"/>
        <c:auto val="1"/>
        <c:lblAlgn val="ctr"/>
        <c:lblOffset val="0"/>
        <c:noMultiLvlLbl val="0"/>
      </c:catAx>
      <c:valAx>
        <c:axId val="81505664"/>
        <c:scaling>
          <c:orientation val="minMax"/>
          <c:max val="100"/>
        </c:scaling>
        <c:delete val="0"/>
        <c:axPos val="l"/>
        <c:majorGridlines/>
        <c:minorGridlines>
          <c:spPr>
            <a:ln w="6350"/>
          </c:spPr>
        </c:minorGridlines>
        <c:title>
          <c:tx>
            <c:rich>
              <a:bodyPr rot="-5400000" vert="horz"/>
              <a:lstStyle/>
              <a:p>
                <a:pPr algn="ctr">
                  <a:defRPr sz="2000" b="0">
                    <a:latin typeface="Arial" pitchFamily="34" charset="0"/>
                    <a:cs typeface="Arial" pitchFamily="34" charset="0"/>
                  </a:defRPr>
                </a:pPr>
                <a:r>
                  <a:rPr lang="en-US" sz="2000" b="0" dirty="0">
                    <a:latin typeface="Arial" pitchFamily="34" charset="0"/>
                    <a:cs typeface="Arial" pitchFamily="34" charset="0"/>
                  </a:rPr>
                  <a:t>% Chance </a:t>
                </a:r>
                <a:r>
                  <a:rPr lang="en-US" sz="2000" b="0" dirty="0" smtClean="0">
                    <a:latin typeface="Arial" pitchFamily="34" charset="0"/>
                    <a:cs typeface="Arial" pitchFamily="34" charset="0"/>
                  </a:rPr>
                  <a:t>of Detecting </a:t>
                </a:r>
                <a:r>
                  <a:rPr lang="en-US" sz="2000" b="0" dirty="0">
                    <a:latin typeface="Arial" pitchFamily="34" charset="0"/>
                    <a:cs typeface="Arial" pitchFamily="34" charset="0"/>
                  </a:rPr>
                  <a:t>Exploit</a:t>
                </a:r>
              </a:p>
            </c:rich>
          </c:tx>
          <c:layout>
            <c:manualLayout>
              <c:xMode val="edge"/>
              <c:yMode val="edge"/>
              <c:x val="0"/>
              <c:y val="7.1231593932114437E-2"/>
            </c:manualLayout>
          </c:layout>
          <c:overlay val="0"/>
        </c:title>
        <c:numFmt formatCode="General" sourceLinked="1"/>
        <c:majorTickMark val="out"/>
        <c:minorTickMark val="none"/>
        <c:tickLblPos val="nextTo"/>
        <c:txPr>
          <a:bodyPr/>
          <a:lstStyle/>
          <a:p>
            <a:pPr>
              <a:defRPr sz="2000">
                <a:latin typeface="Arial" pitchFamily="34" charset="0"/>
                <a:cs typeface="Arial" pitchFamily="34" charset="0"/>
              </a:defRPr>
            </a:pPr>
            <a:endParaRPr lang="en-US"/>
          </a:p>
        </c:txPr>
        <c:crossAx val="109965824"/>
        <c:crosses val="autoZero"/>
        <c:crossBetween val="between"/>
        <c:majorUnit val="20"/>
        <c:minorUnit val="10"/>
      </c:valAx>
      <c:spPr>
        <a:noFill/>
        <a:ln w="25400">
          <a:noFill/>
        </a:ln>
      </c:spPr>
    </c:plotArea>
    <c:legend>
      <c:legendPos val="l"/>
      <c:layout>
        <c:manualLayout>
          <c:xMode val="edge"/>
          <c:yMode val="edge"/>
          <c:x val="0.13774375425294061"/>
          <c:y val="0.11774453193350831"/>
          <c:w val="0.16717847769028871"/>
          <c:h val="0.45929601265595221"/>
        </c:manualLayout>
      </c:layout>
      <c:overlay val="1"/>
      <c:spPr>
        <a:solidFill>
          <a:schemeClr val="bg1"/>
        </a:solidFill>
        <a:ln w="6350">
          <a:solidFill>
            <a:prstClr val="black"/>
          </a:solidFill>
        </a:ln>
      </c:spPr>
      <c:txPr>
        <a:bodyPr/>
        <a:lstStyle/>
        <a:p>
          <a:pPr>
            <a:defRPr sz="2000">
              <a:latin typeface="Arial" pitchFamily="34" charset="0"/>
              <a:cs typeface="Arial" pitchFamily="34" charset="0"/>
            </a:defRPr>
          </a:pPr>
          <a:endParaRPr lang="en-US"/>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17770034843207"/>
          <c:y val="4.7619047619047616E-2"/>
          <c:w val="0.81881533101045301"/>
          <c:h val="0.7410714285714286"/>
        </c:manualLayout>
      </c:layout>
      <c:scatterChart>
        <c:scatterStyle val="lineMarker"/>
        <c:varyColors val="0"/>
        <c:ser>
          <c:idx val="0"/>
          <c:order val="0"/>
          <c:spPr>
            <a:ln w="50800">
              <a:solidFill>
                <a:schemeClr val="tx1"/>
              </a:solidFill>
            </a:ln>
          </c:spPr>
          <c:marker>
            <c:symbol val="none"/>
          </c:marker>
          <c:errBars>
            <c:errDir val="y"/>
            <c:errBarType val="both"/>
            <c:errValType val="cust"/>
            <c:noEndCap val="0"/>
            <c:plus>
              <c:numRef>
                <c:f>'Netcat Into DUT'!$C$48:$C$58</c:f>
                <c:numCache>
                  <c:formatCode>General</c:formatCode>
                  <c:ptCount val="11"/>
                  <c:pt idx="0">
                    <c:v>0.38175953796544043</c:v>
                  </c:pt>
                  <c:pt idx="1">
                    <c:v>0.96884105430444389</c:v>
                  </c:pt>
                  <c:pt idx="2">
                    <c:v>0.7303393165107438</c:v>
                  </c:pt>
                  <c:pt idx="3">
                    <c:v>1.3136093997731642</c:v>
                  </c:pt>
                  <c:pt idx="4">
                    <c:v>0.52157982825391047</c:v>
                  </c:pt>
                  <c:pt idx="5">
                    <c:v>1.2017279226180944</c:v>
                  </c:pt>
                  <c:pt idx="6">
                    <c:v>1.5099700841978339</c:v>
                  </c:pt>
                  <c:pt idx="7">
                    <c:v>1.1593420647024355</c:v>
                  </c:pt>
                  <c:pt idx="8">
                    <c:v>0.58721434728314692</c:v>
                  </c:pt>
                  <c:pt idx="9">
                    <c:v>0.6607993243991982</c:v>
                  </c:pt>
                  <c:pt idx="10">
                    <c:v>1.0383020177864259</c:v>
                  </c:pt>
                </c:numCache>
              </c:numRef>
            </c:plus>
            <c:minus>
              <c:numRef>
                <c:f>'Netcat Into DUT'!$C$48:$C$58</c:f>
                <c:numCache>
                  <c:formatCode>General</c:formatCode>
                  <c:ptCount val="11"/>
                  <c:pt idx="0">
                    <c:v>0.38175953796544043</c:v>
                  </c:pt>
                  <c:pt idx="1">
                    <c:v>0.96884105430444389</c:v>
                  </c:pt>
                  <c:pt idx="2">
                    <c:v>0.7303393165107438</c:v>
                  </c:pt>
                  <c:pt idx="3">
                    <c:v>1.3136093997731642</c:v>
                  </c:pt>
                  <c:pt idx="4">
                    <c:v>0.52157982825391047</c:v>
                  </c:pt>
                  <c:pt idx="5">
                    <c:v>1.2017279226180944</c:v>
                  </c:pt>
                  <c:pt idx="6">
                    <c:v>1.5099700841978339</c:v>
                  </c:pt>
                  <c:pt idx="7">
                    <c:v>1.1593420647024355</c:v>
                  </c:pt>
                  <c:pt idx="8">
                    <c:v>0.58721434728314692</c:v>
                  </c:pt>
                  <c:pt idx="9">
                    <c:v>0.6607993243991982</c:v>
                  </c:pt>
                  <c:pt idx="10">
                    <c:v>1.0383020177864259</c:v>
                  </c:pt>
                </c:numCache>
              </c:numRef>
            </c:minus>
            <c:spPr>
              <a:ln w="38100">
                <a:solidFill>
                  <a:srgbClr val="333333"/>
                </a:solidFill>
                <a:prstDash val="solid"/>
              </a:ln>
            </c:spPr>
          </c:errBars>
          <c:xVal>
            <c:numRef>
              <c:f>'Netcat Into DUT'!$A$48:$A$58</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'Netcat Into DUT'!$B$48:$B$58</c:f>
              <c:numCache>
                <c:formatCode>General</c:formatCode>
                <c:ptCount val="11"/>
                <c:pt idx="0">
                  <c:v>46.128999999999998</c:v>
                </c:pt>
                <c:pt idx="1">
                  <c:v>41.44433333333334</c:v>
                </c:pt>
                <c:pt idx="2">
                  <c:v>37.94100000000001</c:v>
                </c:pt>
                <c:pt idx="3">
                  <c:v>35.686000000000007</c:v>
                </c:pt>
                <c:pt idx="4">
                  <c:v>32.676000000000002</c:v>
                </c:pt>
                <c:pt idx="5">
                  <c:v>28.975000000000001</c:v>
                </c:pt>
                <c:pt idx="6">
                  <c:v>24.208000000000006</c:v>
                </c:pt>
                <c:pt idx="7">
                  <c:v>16.041333333333331</c:v>
                </c:pt>
                <c:pt idx="8">
                  <c:v>9.83</c:v>
                </c:pt>
                <c:pt idx="9">
                  <c:v>7.0683333333333316</c:v>
                </c:pt>
                <c:pt idx="10">
                  <c:v>4.5514285714285716</c:v>
                </c:pt>
              </c:numCache>
            </c:numRef>
          </c:yVal>
          <c:smooth val="0"/>
        </c:ser>
        <c:ser>
          <c:idx val="1"/>
          <c:order val="1"/>
          <c:spPr>
            <a:ln w="50800">
              <a:prstDash val="sysDash"/>
            </a:ln>
          </c:spPr>
          <c:marker>
            <c:symbol val="none"/>
          </c:marker>
          <c:xVal>
            <c:numRef>
              <c:f>'Netcat Into DUT'!$A$61:$A$62</c:f>
              <c:numCache>
                <c:formatCode>General</c:formatCode>
                <c:ptCount val="2"/>
                <c:pt idx="0">
                  <c:v>0</c:v>
                </c:pt>
                <c:pt idx="1">
                  <c:v>100</c:v>
                </c:pt>
              </c:numCache>
            </c:numRef>
          </c:xVal>
          <c:yVal>
            <c:numRef>
              <c:f>'Netcat Into DUT'!$B$61:$B$62</c:f>
              <c:numCache>
                <c:formatCode>General</c:formatCode>
                <c:ptCount val="2"/>
                <c:pt idx="0">
                  <c:v>56.897666666666673</c:v>
                </c:pt>
                <c:pt idx="1">
                  <c:v>56.897666666666673</c:v>
                </c:pt>
              </c:numCache>
            </c:numRef>
          </c:yVal>
          <c:smooth val="0"/>
        </c:ser>
        <c:dLbls>
          <c:showLegendKey val="0"/>
          <c:showVal val="0"/>
          <c:showCatName val="0"/>
          <c:showSerName val="0"/>
          <c:showPercent val="0"/>
          <c:showBubbleSize val="0"/>
        </c:dLbls>
        <c:axId val="81509120"/>
        <c:axId val="81506240"/>
      </c:scatterChart>
      <c:valAx>
        <c:axId val="81509120"/>
        <c:scaling>
          <c:orientation val="minMax"/>
          <c:max val="100"/>
          <c:min val="0"/>
        </c:scaling>
        <c:delete val="0"/>
        <c:axPos val="b"/>
        <c:title>
          <c:tx>
            <c:rich>
              <a:bodyPr/>
              <a:lstStyle/>
              <a:p>
                <a:pPr>
                  <a:defRPr sz="2400" b="0">
                    <a:latin typeface="Arial" pitchFamily="34" charset="0"/>
                    <a:cs typeface="Arial" pitchFamily="34" charset="0"/>
                  </a:defRPr>
                </a:pPr>
                <a:r>
                  <a:rPr lang="en-US" sz="2400" b="0" dirty="0">
                    <a:latin typeface="Arial" pitchFamily="34" charset="0"/>
                    <a:cs typeface="Arial" pitchFamily="34" charset="0"/>
                  </a:rPr>
                  <a:t>Maximum </a:t>
                </a:r>
                <a:r>
                  <a:rPr lang="en-US" sz="2400" b="0" dirty="0" smtClean="0">
                    <a:latin typeface="Arial" pitchFamily="34" charset="0"/>
                    <a:cs typeface="Arial" pitchFamily="34" charset="0"/>
                  </a:rPr>
                  <a:t>% Time in Analysis</a:t>
                </a:r>
                <a:endParaRPr lang="en-US" sz="2400" b="0" dirty="0">
                  <a:latin typeface="Arial" pitchFamily="34" charset="0"/>
                  <a:cs typeface="Arial" pitchFamily="34" charset="0"/>
                </a:endParaRPr>
              </a:p>
            </c:rich>
          </c:tx>
          <c:layout>
            <c:manualLayout>
              <c:xMode val="edge"/>
              <c:yMode val="edge"/>
              <c:x val="0.34839017074085249"/>
              <c:y val="0.9196428571428571"/>
            </c:manualLayout>
          </c:layout>
          <c:overlay val="0"/>
        </c:title>
        <c:numFmt formatCode="General" sourceLinked="1"/>
        <c:majorTickMark val="out"/>
        <c:minorTickMark val="none"/>
        <c:tickLblPos val="nextTo"/>
        <c:txPr>
          <a:bodyPr rot="0" vert="horz"/>
          <a:lstStyle/>
          <a:p>
            <a:pPr>
              <a:defRPr sz="2400" b="0" i="0" u="none" strike="noStrike" baseline="0">
                <a:solidFill>
                  <a:srgbClr val="000000"/>
                </a:solidFill>
                <a:latin typeface="Arial"/>
                <a:ea typeface="Arial"/>
                <a:cs typeface="Arial"/>
              </a:defRPr>
            </a:pPr>
            <a:endParaRPr lang="en-US"/>
          </a:p>
        </c:txPr>
        <c:crossAx val="81506240"/>
        <c:crosses val="autoZero"/>
        <c:crossBetween val="midCat"/>
        <c:majorUnit val="20"/>
      </c:valAx>
      <c:valAx>
        <c:axId val="81506240"/>
        <c:scaling>
          <c:orientation val="minMax"/>
        </c:scaling>
        <c:delete val="0"/>
        <c:axPos val="l"/>
        <c:majorGridlines/>
        <c:title>
          <c:tx>
            <c:rich>
              <a:bodyPr rot="-5400000" vert="horz"/>
              <a:lstStyle/>
              <a:p>
                <a:pPr>
                  <a:defRPr sz="2400" b="0">
                    <a:latin typeface="Arial" pitchFamily="34" charset="0"/>
                    <a:cs typeface="Arial" pitchFamily="34" charset="0"/>
                  </a:defRPr>
                </a:pPr>
                <a:r>
                  <a:rPr lang="en-US" sz="2400" b="0">
                    <a:latin typeface="Arial" pitchFamily="34" charset="0"/>
                    <a:cs typeface="Arial" pitchFamily="34" charset="0"/>
                  </a:rPr>
                  <a:t>Throughput (MB/s)</a:t>
                </a:r>
              </a:p>
            </c:rich>
          </c:tx>
          <c:layout>
            <c:manualLayout>
              <c:xMode val="edge"/>
              <c:yMode val="edge"/>
              <c:x val="0"/>
              <c:y val="0.18224221972253468"/>
            </c:manualLayout>
          </c:layout>
          <c:overlay val="0"/>
        </c:title>
        <c:numFmt formatCode="General" sourceLinked="1"/>
        <c:majorTickMark val="out"/>
        <c:minorTickMark val="none"/>
        <c:tickLblPos val="nextTo"/>
        <c:txPr>
          <a:bodyPr/>
          <a:lstStyle/>
          <a:p>
            <a:pPr>
              <a:defRPr sz="2400">
                <a:latin typeface="Arial" pitchFamily="34" charset="0"/>
                <a:cs typeface="Arial" pitchFamily="34" charset="0"/>
              </a:defRPr>
            </a:pPr>
            <a:endParaRPr lang="en-US"/>
          </a:p>
        </c:txPr>
        <c:crossAx val="81509120"/>
        <c:crosses val="autoZero"/>
        <c:crossBetween val="midCat"/>
      </c:valAx>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14485165794065"/>
          <c:y val="4.7619047619047616E-2"/>
          <c:w val="0.81675392670157065"/>
          <c:h val="0.74404761904761907"/>
        </c:manualLayout>
      </c:layout>
      <c:scatterChart>
        <c:scatterStyle val="lineMarker"/>
        <c:varyColors val="0"/>
        <c:ser>
          <c:idx val="0"/>
          <c:order val="0"/>
          <c:spPr>
            <a:ln w="50800">
              <a:solidFill>
                <a:schemeClr val="tx1"/>
              </a:solidFill>
            </a:ln>
          </c:spPr>
          <c:marker>
            <c:symbol val="none"/>
          </c:marker>
          <c:errBars>
            <c:errDir val="y"/>
            <c:errBarType val="both"/>
            <c:errValType val="cust"/>
            <c:noEndCap val="0"/>
            <c:plus>
              <c:numRef>
                <c:f>'SSH From DUT'!$G$48:$G$58</c:f>
                <c:numCache>
                  <c:formatCode>General</c:formatCode>
                  <c:ptCount val="11"/>
                  <c:pt idx="0">
                    <c:v>9.2259473333339059E-2</c:v>
                  </c:pt>
                  <c:pt idx="1">
                    <c:v>0.17954829666667038</c:v>
                  </c:pt>
                  <c:pt idx="2">
                    <c:v>0.39712815666666756</c:v>
                  </c:pt>
                  <c:pt idx="3">
                    <c:v>0.41033840000000055</c:v>
                  </c:pt>
                  <c:pt idx="4">
                    <c:v>0.48431821666666686</c:v>
                  </c:pt>
                  <c:pt idx="5">
                    <c:v>0.54630379333333678</c:v>
                  </c:pt>
                  <c:pt idx="6">
                    <c:v>0.79454109299999942</c:v>
                  </c:pt>
                  <c:pt idx="7">
                    <c:v>0.69450598099999983</c:v>
                  </c:pt>
                  <c:pt idx="8">
                    <c:v>0.77721056933333355</c:v>
                  </c:pt>
                  <c:pt idx="9">
                    <c:v>0.29110873158823569</c:v>
                  </c:pt>
                  <c:pt idx="10">
                    <c:v>3.8378574545454569E-3</c:v>
                  </c:pt>
                </c:numCache>
              </c:numRef>
            </c:plus>
            <c:minus>
              <c:numRef>
                <c:f>'SSH From DUT'!$F$48:$F$58</c:f>
                <c:numCache>
                  <c:formatCode>General</c:formatCode>
                  <c:ptCount val="11"/>
                  <c:pt idx="0">
                    <c:v>9.2259466666661183E-2</c:v>
                  </c:pt>
                  <c:pt idx="1">
                    <c:v>0.17954830333333049</c:v>
                  </c:pt>
                  <c:pt idx="2">
                    <c:v>0.39712816333333478</c:v>
                  </c:pt>
                  <c:pt idx="3">
                    <c:v>0.41033840000000055</c:v>
                  </c:pt>
                  <c:pt idx="4">
                    <c:v>0.48431822333333407</c:v>
                  </c:pt>
                  <c:pt idx="5">
                    <c:v>0.54630378666666424</c:v>
                  </c:pt>
                  <c:pt idx="6">
                    <c:v>0.7945410930000012</c:v>
                  </c:pt>
                  <c:pt idx="7">
                    <c:v>0.69450598099999983</c:v>
                  </c:pt>
                  <c:pt idx="8">
                    <c:v>0.77721056866666682</c:v>
                  </c:pt>
                  <c:pt idx="9">
                    <c:v>0.29110873241176438</c:v>
                  </c:pt>
                  <c:pt idx="10">
                    <c:v>3.8378565454545432E-3</c:v>
                  </c:pt>
                </c:numCache>
              </c:numRef>
            </c:minus>
            <c:spPr>
              <a:ln w="38100">
                <a:solidFill>
                  <a:srgbClr val="333333"/>
                </a:solidFill>
                <a:prstDash val="solid"/>
              </a:ln>
            </c:spPr>
          </c:errBars>
          <c:xVal>
            <c:numRef>
              <c:f>'SSH From DUT'!$A$48:$A$58</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'SSH From DUT'!$B$48:$B$58</c:f>
              <c:numCache>
                <c:formatCode>General</c:formatCode>
                <c:ptCount val="11"/>
                <c:pt idx="0">
                  <c:v>24.124666666666663</c:v>
                </c:pt>
                <c:pt idx="1">
                  <c:v>21.56273333333333</c:v>
                </c:pt>
                <c:pt idx="2">
                  <c:v>18.945533333333334</c:v>
                </c:pt>
                <c:pt idx="3">
                  <c:v>16.869</c:v>
                </c:pt>
                <c:pt idx="4">
                  <c:v>13.848733333333334</c:v>
                </c:pt>
                <c:pt idx="5">
                  <c:v>11.247066666666663</c:v>
                </c:pt>
                <c:pt idx="6">
                  <c:v>8.7994000000000003</c:v>
                </c:pt>
                <c:pt idx="7">
                  <c:v>6.1814</c:v>
                </c:pt>
                <c:pt idx="8">
                  <c:v>3.3832666666666666</c:v>
                </c:pt>
                <c:pt idx="9">
                  <c:v>1.0278235294117644</c:v>
                </c:pt>
                <c:pt idx="10">
                  <c:v>0.19054545454545455</c:v>
                </c:pt>
              </c:numCache>
            </c:numRef>
          </c:yVal>
          <c:smooth val="0"/>
        </c:ser>
        <c:ser>
          <c:idx val="1"/>
          <c:order val="1"/>
          <c:spPr>
            <a:ln w="50800">
              <a:prstDash val="sysDash"/>
            </a:ln>
          </c:spPr>
          <c:marker>
            <c:symbol val="none"/>
          </c:marker>
          <c:xVal>
            <c:numRef>
              <c:f>'SSH From DUT'!$A$61:$A$62</c:f>
              <c:numCache>
                <c:formatCode>General</c:formatCode>
                <c:ptCount val="2"/>
                <c:pt idx="0">
                  <c:v>0</c:v>
                </c:pt>
                <c:pt idx="1">
                  <c:v>100</c:v>
                </c:pt>
              </c:numCache>
            </c:numRef>
          </c:xVal>
          <c:yVal>
            <c:numRef>
              <c:f>'SSH From DUT'!$B$61:$B$62</c:f>
              <c:numCache>
                <c:formatCode>General</c:formatCode>
                <c:ptCount val="2"/>
                <c:pt idx="0">
                  <c:v>24.909733333333335</c:v>
                </c:pt>
                <c:pt idx="1">
                  <c:v>24.909733333333335</c:v>
                </c:pt>
              </c:numCache>
            </c:numRef>
          </c:yVal>
          <c:smooth val="0"/>
        </c:ser>
        <c:dLbls>
          <c:showLegendKey val="0"/>
          <c:showVal val="0"/>
          <c:showCatName val="0"/>
          <c:showSerName val="0"/>
          <c:showPercent val="0"/>
          <c:showBubbleSize val="0"/>
        </c:dLbls>
        <c:axId val="100966976"/>
        <c:axId val="100967552"/>
      </c:scatterChart>
      <c:valAx>
        <c:axId val="100966976"/>
        <c:scaling>
          <c:orientation val="minMax"/>
          <c:max val="100"/>
          <c:min val="0"/>
        </c:scaling>
        <c:delete val="0"/>
        <c:axPos val="b"/>
        <c:title>
          <c:tx>
            <c:rich>
              <a:bodyPr/>
              <a:lstStyle/>
              <a:p>
                <a:pPr>
                  <a:defRPr sz="2400"/>
                </a:pPr>
                <a:r>
                  <a:rPr lang="en-US" sz="2400" b="0" dirty="0">
                    <a:latin typeface="Arial" pitchFamily="34" charset="0"/>
                    <a:cs typeface="Arial" pitchFamily="34" charset="0"/>
                  </a:rPr>
                  <a:t>Maximum </a:t>
                </a:r>
                <a:r>
                  <a:rPr lang="en-US" sz="2400" b="0" dirty="0" smtClean="0">
                    <a:latin typeface="Arial" pitchFamily="34" charset="0"/>
                    <a:cs typeface="Arial" pitchFamily="34" charset="0"/>
                  </a:rPr>
                  <a:t>% Time in Analysis</a:t>
                </a:r>
                <a:endParaRPr lang="en-US" sz="2400" b="0" dirty="0">
                  <a:latin typeface="Arial" pitchFamily="34" charset="0"/>
                  <a:cs typeface="Arial" pitchFamily="34" charset="0"/>
                </a:endParaRPr>
              </a:p>
            </c:rich>
          </c:tx>
          <c:layout>
            <c:manualLayout>
              <c:xMode val="edge"/>
              <c:yMode val="edge"/>
              <c:x val="0.34639999268384136"/>
              <c:y val="0.9196428571428571"/>
            </c:manualLayout>
          </c:layout>
          <c:overlay val="0"/>
        </c:title>
        <c:numFmt formatCode="General" sourceLinked="1"/>
        <c:majorTickMark val="out"/>
        <c:minorTickMark val="none"/>
        <c:tickLblPos val="nextTo"/>
        <c:txPr>
          <a:bodyPr rot="0" vert="horz"/>
          <a:lstStyle/>
          <a:p>
            <a:pPr>
              <a:defRPr sz="2400" b="0" i="0" u="none" strike="noStrike" baseline="0">
                <a:solidFill>
                  <a:srgbClr val="000000"/>
                </a:solidFill>
                <a:latin typeface="Arial"/>
                <a:ea typeface="Arial"/>
                <a:cs typeface="Arial"/>
              </a:defRPr>
            </a:pPr>
            <a:endParaRPr lang="en-US"/>
          </a:p>
        </c:txPr>
        <c:crossAx val="100967552"/>
        <c:crosses val="autoZero"/>
        <c:crossBetween val="midCat"/>
        <c:majorUnit val="20"/>
      </c:valAx>
      <c:valAx>
        <c:axId val="100967552"/>
        <c:scaling>
          <c:orientation val="minMax"/>
          <c:max val="25"/>
          <c:min val="0"/>
        </c:scaling>
        <c:delete val="0"/>
        <c:axPos val="l"/>
        <c:majorGridlines/>
        <c:title>
          <c:tx>
            <c:rich>
              <a:bodyPr rot="-5400000" vert="horz"/>
              <a:lstStyle/>
              <a:p>
                <a:pPr>
                  <a:defRPr sz="2400" b="0">
                    <a:latin typeface="Arial" pitchFamily="34" charset="0"/>
                    <a:cs typeface="Arial" pitchFamily="34" charset="0"/>
                  </a:defRPr>
                </a:pPr>
                <a:r>
                  <a:rPr lang="en-US" sz="2400" b="0">
                    <a:latin typeface="Arial" pitchFamily="34" charset="0"/>
                    <a:cs typeface="Arial" pitchFamily="34" charset="0"/>
                  </a:rPr>
                  <a:t>Throughput (MB/s)</a:t>
                </a:r>
              </a:p>
            </c:rich>
          </c:tx>
          <c:layout>
            <c:manualLayout>
              <c:xMode val="edge"/>
              <c:yMode val="edge"/>
              <c:x val="2.3146496931785963E-3"/>
              <c:y val="0.17977315335583052"/>
            </c:manualLayout>
          </c:layout>
          <c:overlay val="0"/>
        </c:title>
        <c:numFmt formatCode="General" sourceLinked="1"/>
        <c:majorTickMark val="out"/>
        <c:minorTickMark val="none"/>
        <c:tickLblPos val="nextTo"/>
        <c:txPr>
          <a:bodyPr/>
          <a:lstStyle/>
          <a:p>
            <a:pPr>
              <a:defRPr sz="2400">
                <a:latin typeface="Arial" pitchFamily="34" charset="0"/>
                <a:cs typeface="Arial" pitchFamily="34" charset="0"/>
              </a:defRPr>
            </a:pPr>
            <a:endParaRPr lang="en-US"/>
          </a:p>
        </c:txPr>
        <c:crossAx val="100966976"/>
        <c:crosses val="autoZero"/>
        <c:crossBetween val="midCat"/>
        <c:majorUnit val="5"/>
      </c:valAx>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524254250827343"/>
          <c:y val="8.6757990867579904E-2"/>
          <c:w val="0.88475745749172663"/>
          <c:h val="0.73352604896990614"/>
        </c:manualLayout>
      </c:layout>
      <c:barChart>
        <c:barDir val="col"/>
        <c:grouping val="clustered"/>
        <c:varyColors val="0"/>
        <c:ser>
          <c:idx val="0"/>
          <c:order val="0"/>
          <c:tx>
            <c:strRef>
              <c:f>Sheet1!$A$2</c:f>
              <c:strCache>
                <c:ptCount val="1"/>
                <c:pt idx="0">
                  <c:v>Apache</c:v>
                </c:pt>
              </c:strCache>
            </c:strRef>
          </c:tx>
          <c:spPr>
            <a:solidFill>
              <a:srgbClr val="00B0F0"/>
            </a:solidFill>
            <a:ln w="3175">
              <a:solidFill>
                <a:schemeClr val="tx1"/>
              </a:solidFill>
            </a:ln>
          </c:spPr>
          <c:invertIfNegative val="0"/>
          <c:dLbls>
            <c:dLbl>
              <c:idx val="0"/>
              <c:layout>
                <c:manualLayout>
                  <c:x val="-9.2592947620677886E-3"/>
                  <c:y val="1.3888342082239718E-2"/>
                </c:manualLayout>
              </c:layout>
              <c:spPr/>
              <c:txPr>
                <a:bodyPr/>
                <a:lstStyle/>
                <a:p>
                  <a:pPr>
                    <a:defRPr sz="2000">
                      <a:latin typeface="Arial" pitchFamily="34" charset="0"/>
                      <a:cs typeface="Arial" pitchFamily="34" charset="0"/>
                    </a:defRPr>
                  </a:pPr>
                  <a:endParaRPr lang="en-US"/>
                </a:p>
              </c:txPr>
              <c:dLblPos val="outEnd"/>
              <c:showLegendKey val="0"/>
              <c:showVal val="1"/>
              <c:showCatName val="0"/>
              <c:showSerName val="0"/>
              <c:showPercent val="0"/>
              <c:showBubbleSize val="0"/>
            </c:dLbl>
            <c:dLbl>
              <c:idx val="1"/>
              <c:layout>
                <c:manualLayout>
                  <c:x val="-6.9404541823576442E-3"/>
                  <c:y val="1.3888888888888897E-2"/>
                </c:manualLayout>
              </c:layout>
              <c:spPr/>
              <c:txPr>
                <a:bodyPr/>
                <a:lstStyle/>
                <a:p>
                  <a:pPr>
                    <a:defRPr sz="2000">
                      <a:latin typeface="Arial" pitchFamily="34" charset="0"/>
                      <a:cs typeface="Arial" pitchFamily="34" charset="0"/>
                    </a:defRPr>
                  </a:pPr>
                  <a:endParaRPr lang="en-US"/>
                </a:p>
              </c:txPr>
              <c:dLblPos val="outEnd"/>
              <c:showLegendKey val="0"/>
              <c:showVal val="1"/>
              <c:showCatName val="0"/>
              <c:showSerName val="0"/>
              <c:showPercent val="0"/>
              <c:showBubbleSize val="0"/>
            </c:dLbl>
            <c:dLbl>
              <c:idx val="2"/>
              <c:delete val="1"/>
            </c:dLbl>
            <c:dLbl>
              <c:idx val="3"/>
              <c:delete val="1"/>
            </c:dLbl>
            <c:dLbl>
              <c:idx val="4"/>
              <c:delete val="1"/>
            </c:dLbl>
            <c:txPr>
              <a:bodyPr/>
              <a:lstStyle/>
              <a:p>
                <a:pPr>
                  <a:defRPr sz="2000"/>
                </a:pPr>
                <a:endParaRPr lang="en-US"/>
              </a:p>
            </c:txPr>
            <c:showLegendKey val="0"/>
            <c:showVal val="1"/>
            <c:showCatName val="0"/>
            <c:showSerName val="0"/>
            <c:showPercent val="0"/>
            <c:showBubbleSize val="0"/>
            <c:showLeaderLines val="0"/>
          </c:dLbls>
          <c:errBars>
            <c:errBarType val="both"/>
            <c:errValType val="cust"/>
            <c:noEndCap val="0"/>
            <c:plus>
              <c:numRef>
                <c:f>(Sheet1!$D$2,Sheet1!$G$2,Sheet1!$J$2,Sheet1!$M$2,Sheet1!$P$2)</c:f>
                <c:numCache>
                  <c:formatCode>General</c:formatCode>
                  <c:ptCount val="5"/>
                  <c:pt idx="0">
                    <c:v>0.5</c:v>
                  </c:pt>
                  <c:pt idx="1">
                    <c:v>0.52</c:v>
                  </c:pt>
                  <c:pt idx="2">
                    <c:v>6.1</c:v>
                  </c:pt>
                  <c:pt idx="3">
                    <c:v>3.1</c:v>
                  </c:pt>
                  <c:pt idx="4">
                    <c:v>0.7</c:v>
                  </c:pt>
                </c:numCache>
              </c:numRef>
            </c:plus>
            <c:minus>
              <c:numRef>
                <c:f>(Sheet1!$B$2,Sheet1!$E$2,Sheet1!$H$2,Sheet1!$K$2,Sheet1!$N$2)</c:f>
                <c:numCache>
                  <c:formatCode>General</c:formatCode>
                  <c:ptCount val="5"/>
                  <c:pt idx="0">
                    <c:v>0.32</c:v>
                  </c:pt>
                  <c:pt idx="1">
                    <c:v>0.34</c:v>
                  </c:pt>
                  <c:pt idx="2">
                    <c:v>6</c:v>
                  </c:pt>
                  <c:pt idx="3">
                    <c:v>3.8</c:v>
                  </c:pt>
                  <c:pt idx="4">
                    <c:v>1.7</c:v>
                  </c:pt>
                </c:numCache>
              </c:numRef>
            </c:minus>
            <c:spPr>
              <a:ln w="38100"/>
            </c:spPr>
          </c:errBars>
          <c:cat>
            <c:numRef>
              <c:f>(Sheet1!$C$1,Sheet1!$F$1,Sheet1!$I$1,Sheet1!$L$1,Sheet1!$O$1)</c:f>
              <c:numCache>
                <c:formatCode>0%</c:formatCode>
                <c:ptCount val="5"/>
                <c:pt idx="0">
                  <c:v>0.1</c:v>
                </c:pt>
                <c:pt idx="1">
                  <c:v>0.25</c:v>
                </c:pt>
                <c:pt idx="2">
                  <c:v>0.5</c:v>
                </c:pt>
                <c:pt idx="3">
                  <c:v>0.75</c:v>
                </c:pt>
                <c:pt idx="4">
                  <c:v>0.9</c:v>
                </c:pt>
              </c:numCache>
            </c:numRef>
          </c:cat>
          <c:val>
            <c:numRef>
              <c:f>(Sheet1!$C$2,Sheet1!$F$2,Sheet1!$I$2,Sheet1!$L$2,Sheet1!$O$2)</c:f>
              <c:numCache>
                <c:formatCode>General</c:formatCode>
                <c:ptCount val="5"/>
                <c:pt idx="0">
                  <c:v>0.38</c:v>
                </c:pt>
                <c:pt idx="1">
                  <c:v>0.4</c:v>
                </c:pt>
                <c:pt idx="2">
                  <c:v>42.1</c:v>
                </c:pt>
                <c:pt idx="3">
                  <c:v>91.7</c:v>
                </c:pt>
                <c:pt idx="4">
                  <c:v>99.2</c:v>
                </c:pt>
              </c:numCache>
            </c:numRef>
          </c:val>
        </c:ser>
        <c:ser>
          <c:idx val="1"/>
          <c:order val="1"/>
          <c:tx>
            <c:strRef>
              <c:f>Sheet1!$A$3</c:f>
              <c:strCache>
                <c:ptCount val="1"/>
                <c:pt idx="0">
                  <c:v>Eggdrop</c:v>
                </c:pt>
              </c:strCache>
            </c:strRef>
          </c:tx>
          <c:spPr>
            <a:solidFill>
              <a:schemeClr val="accent1">
                <a:lumMod val="40000"/>
                <a:lumOff val="60000"/>
              </a:schemeClr>
            </a:solidFill>
            <a:ln w="3175">
              <a:solidFill>
                <a:prstClr val="black"/>
              </a:solidFill>
            </a:ln>
          </c:spPr>
          <c:invertIfNegative val="0"/>
          <c:errBars>
            <c:errBarType val="both"/>
            <c:errValType val="cust"/>
            <c:noEndCap val="0"/>
            <c:plus>
              <c:numRef>
                <c:f>(Sheet1!$D$3,Sheet1!$G$3,Sheet1!$J$3,Sheet1!$M$3,Sheet1!$P$3)</c:f>
                <c:numCache>
                  <c:formatCode>General</c:formatCode>
                  <c:ptCount val="5"/>
                  <c:pt idx="0">
                    <c:v>5</c:v>
                  </c:pt>
                  <c:pt idx="1">
                    <c:v>6.6</c:v>
                  </c:pt>
                  <c:pt idx="2">
                    <c:v>3</c:v>
                  </c:pt>
                  <c:pt idx="3">
                    <c:v>2.7</c:v>
                  </c:pt>
                  <c:pt idx="4">
                    <c:v>0.5</c:v>
                  </c:pt>
                </c:numCache>
              </c:numRef>
            </c:plus>
            <c:minus>
              <c:numRef>
                <c:f>(Sheet1!$B$3,Sheet1!$E$3,Sheet1!$H$3,Sheet1!$K$3,Sheet1!$N$3)</c:f>
                <c:numCache>
                  <c:formatCode>General</c:formatCode>
                  <c:ptCount val="5"/>
                  <c:pt idx="0">
                    <c:v>4.4000000000000004</c:v>
                  </c:pt>
                  <c:pt idx="1">
                    <c:v>6.3</c:v>
                  </c:pt>
                  <c:pt idx="2">
                    <c:v>3.1</c:v>
                  </c:pt>
                  <c:pt idx="3">
                    <c:v>3.5</c:v>
                  </c:pt>
                  <c:pt idx="4">
                    <c:v>1.4</c:v>
                  </c:pt>
                </c:numCache>
              </c:numRef>
            </c:minus>
            <c:spPr>
              <a:ln w="38100"/>
            </c:spPr>
          </c:errBars>
          <c:cat>
            <c:numRef>
              <c:f>(Sheet1!$C$1,Sheet1!$F$1,Sheet1!$I$1,Sheet1!$L$1,Sheet1!$O$1)</c:f>
              <c:numCache>
                <c:formatCode>0%</c:formatCode>
                <c:ptCount val="5"/>
                <c:pt idx="0">
                  <c:v>0.1</c:v>
                </c:pt>
                <c:pt idx="1">
                  <c:v>0.25</c:v>
                </c:pt>
                <c:pt idx="2">
                  <c:v>0.5</c:v>
                </c:pt>
                <c:pt idx="3">
                  <c:v>0.75</c:v>
                </c:pt>
                <c:pt idx="4">
                  <c:v>0.9</c:v>
                </c:pt>
              </c:numCache>
            </c:numRef>
          </c:cat>
          <c:val>
            <c:numRef>
              <c:f>(Sheet1!$C$3,Sheet1!$F$3,Sheet1!$I$3,Sheet1!$L$3,Sheet1!$O$3)</c:f>
              <c:numCache>
                <c:formatCode>General</c:formatCode>
                <c:ptCount val="5"/>
                <c:pt idx="0">
                  <c:v>13.4</c:v>
                </c:pt>
                <c:pt idx="1">
                  <c:v>32.700000000000003</c:v>
                </c:pt>
                <c:pt idx="2">
                  <c:v>83.1</c:v>
                </c:pt>
                <c:pt idx="3">
                  <c:v>94.7</c:v>
                </c:pt>
                <c:pt idx="4">
                  <c:v>99.4</c:v>
                </c:pt>
              </c:numCache>
            </c:numRef>
          </c:val>
        </c:ser>
        <c:ser>
          <c:idx val="2"/>
          <c:order val="2"/>
          <c:tx>
            <c:strRef>
              <c:f>Sheet1!$A$4</c:f>
              <c:strCache>
                <c:ptCount val="1"/>
                <c:pt idx="0">
                  <c:v>Lynx</c:v>
                </c:pt>
              </c:strCache>
            </c:strRef>
          </c:tx>
          <c:spPr>
            <a:solidFill>
              <a:srgbClr val="8CAF47"/>
            </a:solidFill>
            <a:ln w="3175">
              <a:solidFill>
                <a:prstClr val="black"/>
              </a:solidFill>
            </a:ln>
          </c:spPr>
          <c:invertIfNegative val="0"/>
          <c:errBars>
            <c:errBarType val="both"/>
            <c:errValType val="cust"/>
            <c:noEndCap val="0"/>
            <c:plus>
              <c:numRef>
                <c:f>(Sheet1!$D$4,Sheet1!$G$4,Sheet1!$J$4,Sheet1!$M$4,Sheet1!$P$4)</c:f>
                <c:numCache>
                  <c:formatCode>General</c:formatCode>
                  <c:ptCount val="5"/>
                  <c:pt idx="0">
                    <c:v>2.8</c:v>
                  </c:pt>
                  <c:pt idx="1">
                    <c:v>9.6999999999999993</c:v>
                  </c:pt>
                  <c:pt idx="2">
                    <c:v>6.4</c:v>
                  </c:pt>
                  <c:pt idx="3">
                    <c:v>4.4000000000000004</c:v>
                  </c:pt>
                  <c:pt idx="4">
                    <c:v>0.8</c:v>
                  </c:pt>
                </c:numCache>
              </c:numRef>
            </c:plus>
            <c:minus>
              <c:numRef>
                <c:f>(Sheet1!$B$4,Sheet1!$E$4,Sheet1!$H$4,Sheet1!$K$4,Sheet1!$N$4)</c:f>
                <c:numCache>
                  <c:formatCode>General</c:formatCode>
                  <c:ptCount val="5"/>
                  <c:pt idx="0">
                    <c:v>2.6</c:v>
                  </c:pt>
                  <c:pt idx="1">
                    <c:v>9.6</c:v>
                  </c:pt>
                  <c:pt idx="2">
                    <c:v>8.8000000000000007</c:v>
                  </c:pt>
                  <c:pt idx="3">
                    <c:v>5.8</c:v>
                  </c:pt>
                  <c:pt idx="4">
                    <c:v>1.9</c:v>
                  </c:pt>
                </c:numCache>
              </c:numRef>
            </c:minus>
            <c:spPr>
              <a:ln w="38100"/>
            </c:spPr>
          </c:errBars>
          <c:cat>
            <c:numRef>
              <c:f>(Sheet1!$C$1,Sheet1!$F$1,Sheet1!$I$1,Sheet1!$L$1,Sheet1!$O$1)</c:f>
              <c:numCache>
                <c:formatCode>0%</c:formatCode>
                <c:ptCount val="5"/>
                <c:pt idx="0">
                  <c:v>0.1</c:v>
                </c:pt>
                <c:pt idx="1">
                  <c:v>0.25</c:v>
                </c:pt>
                <c:pt idx="2">
                  <c:v>0.5</c:v>
                </c:pt>
                <c:pt idx="3">
                  <c:v>0.75</c:v>
                </c:pt>
                <c:pt idx="4">
                  <c:v>0.9</c:v>
                </c:pt>
              </c:numCache>
            </c:numRef>
          </c:cat>
          <c:val>
            <c:numRef>
              <c:f>(Sheet1!$C$4,Sheet1!$F$4,Sheet1!$I$4,Sheet1!$L$4,Sheet1!$O$4)</c:f>
              <c:numCache>
                <c:formatCode>General</c:formatCode>
                <c:ptCount val="5"/>
                <c:pt idx="0">
                  <c:v>14.7</c:v>
                </c:pt>
                <c:pt idx="1">
                  <c:v>49</c:v>
                </c:pt>
                <c:pt idx="2">
                  <c:v>82</c:v>
                </c:pt>
                <c:pt idx="3">
                  <c:v>93.1</c:v>
                </c:pt>
                <c:pt idx="4">
                  <c:v>99.2</c:v>
                </c:pt>
              </c:numCache>
            </c:numRef>
          </c:val>
        </c:ser>
        <c:ser>
          <c:idx val="3"/>
          <c:order val="3"/>
          <c:tx>
            <c:strRef>
              <c:f>Sheet1!$A$5</c:f>
              <c:strCache>
                <c:ptCount val="1"/>
                <c:pt idx="0">
                  <c:v>ProFTPD</c:v>
                </c:pt>
              </c:strCache>
            </c:strRef>
          </c:tx>
          <c:spPr>
            <a:solidFill>
              <a:srgbClr val="7030A0"/>
            </a:solidFill>
            <a:ln w="3175">
              <a:solidFill>
                <a:prstClr val="black"/>
              </a:solidFill>
            </a:ln>
          </c:spPr>
          <c:invertIfNegative val="0"/>
          <c:errBars>
            <c:errBarType val="both"/>
            <c:errValType val="cust"/>
            <c:noEndCap val="0"/>
            <c:plus>
              <c:numRef>
                <c:f>(Sheet1!$D$5,Sheet1!$G$5,Sheet1!$J$5,Sheet1!$M$5,Sheet1!$P$5)</c:f>
                <c:numCache>
                  <c:formatCode>General</c:formatCode>
                  <c:ptCount val="5"/>
                  <c:pt idx="0">
                    <c:v>4.3</c:v>
                  </c:pt>
                  <c:pt idx="1">
                    <c:v>7.3</c:v>
                  </c:pt>
                  <c:pt idx="2">
                    <c:v>8.5</c:v>
                  </c:pt>
                  <c:pt idx="3">
                    <c:v>3.7</c:v>
                  </c:pt>
                  <c:pt idx="4">
                    <c:v>1.4</c:v>
                  </c:pt>
                </c:numCache>
              </c:numRef>
            </c:plus>
            <c:minus>
              <c:numRef>
                <c:f>(Sheet1!$B$5,Sheet1!$E$5,Sheet1!$H$5,Sheet1!$K$5,Sheet1!$N$5)</c:f>
                <c:numCache>
                  <c:formatCode>General</c:formatCode>
                  <c:ptCount val="5"/>
                  <c:pt idx="0">
                    <c:v>3.6</c:v>
                  </c:pt>
                  <c:pt idx="1">
                    <c:v>6.6</c:v>
                  </c:pt>
                  <c:pt idx="2">
                    <c:v>8.4</c:v>
                  </c:pt>
                  <c:pt idx="3">
                    <c:v>4.9000000000000004</c:v>
                  </c:pt>
                  <c:pt idx="4">
                    <c:v>3</c:v>
                  </c:pt>
                </c:numCache>
              </c:numRef>
            </c:minus>
            <c:spPr>
              <a:ln w="38100"/>
            </c:spPr>
          </c:errBars>
          <c:cat>
            <c:numRef>
              <c:f>(Sheet1!$C$1,Sheet1!$F$1,Sheet1!$I$1,Sheet1!$L$1,Sheet1!$O$1)</c:f>
              <c:numCache>
                <c:formatCode>0%</c:formatCode>
                <c:ptCount val="5"/>
                <c:pt idx="0">
                  <c:v>0.1</c:v>
                </c:pt>
                <c:pt idx="1">
                  <c:v>0.25</c:v>
                </c:pt>
                <c:pt idx="2">
                  <c:v>0.5</c:v>
                </c:pt>
                <c:pt idx="3">
                  <c:v>0.75</c:v>
                </c:pt>
                <c:pt idx="4">
                  <c:v>0.9</c:v>
                </c:pt>
              </c:numCache>
            </c:numRef>
          </c:cat>
          <c:val>
            <c:numRef>
              <c:f>(Sheet1!$C$5,Sheet1!$F$5,Sheet1!$I$5,Sheet1!$L$5,Sheet1!$O$5)</c:f>
              <c:numCache>
                <c:formatCode>General</c:formatCode>
                <c:ptCount val="5"/>
                <c:pt idx="0">
                  <c:v>8.9</c:v>
                </c:pt>
                <c:pt idx="1">
                  <c:v>26.1</c:v>
                </c:pt>
                <c:pt idx="2">
                  <c:v>49.2</c:v>
                </c:pt>
                <c:pt idx="3">
                  <c:v>93.8</c:v>
                </c:pt>
                <c:pt idx="4">
                  <c:v>98.5</c:v>
                </c:pt>
              </c:numCache>
            </c:numRef>
          </c:val>
        </c:ser>
        <c:ser>
          <c:idx val="4"/>
          <c:order val="4"/>
          <c:tx>
            <c:strRef>
              <c:f>Sheet1!$A$6</c:f>
              <c:strCache>
                <c:ptCount val="1"/>
                <c:pt idx="0">
                  <c:v>Squid</c:v>
                </c:pt>
              </c:strCache>
            </c:strRef>
          </c:tx>
          <c:spPr>
            <a:solidFill>
              <a:srgbClr val="FF0000"/>
            </a:solidFill>
            <a:ln w="3175">
              <a:solidFill>
                <a:prstClr val="black"/>
              </a:solidFill>
            </a:ln>
          </c:spPr>
          <c:invertIfNegative val="0"/>
          <c:errBars>
            <c:errBarType val="both"/>
            <c:errValType val="cust"/>
            <c:noEndCap val="0"/>
            <c:plus>
              <c:numRef>
                <c:f>(Sheet1!$D$6,Sheet1!$G$6,Sheet1!$J$6,Sheet1!$M$6,Sheet1!$P$6)</c:f>
                <c:numCache>
                  <c:formatCode>General</c:formatCode>
                  <c:ptCount val="5"/>
                  <c:pt idx="0">
                    <c:v>7</c:v>
                  </c:pt>
                  <c:pt idx="1">
                    <c:v>8.6999999999999993</c:v>
                  </c:pt>
                  <c:pt idx="2">
                    <c:v>8.1999999999999993</c:v>
                  </c:pt>
                  <c:pt idx="3">
                    <c:v>4.0999999999999996</c:v>
                  </c:pt>
                  <c:pt idx="4">
                    <c:v>0.9</c:v>
                  </c:pt>
                </c:numCache>
              </c:numRef>
            </c:plus>
            <c:minus>
              <c:numRef>
                <c:f>(Sheet1!$B$6,Sheet1!$E$6,Sheet1!$H$6,Sheet1!$K$6,Sheet1!$N$6)</c:f>
                <c:numCache>
                  <c:formatCode>General</c:formatCode>
                  <c:ptCount val="5"/>
                  <c:pt idx="0">
                    <c:v>5.7</c:v>
                  </c:pt>
                  <c:pt idx="1">
                    <c:v>8</c:v>
                  </c:pt>
                  <c:pt idx="2">
                    <c:v>8.5</c:v>
                  </c:pt>
                  <c:pt idx="3">
                    <c:v>5.3</c:v>
                  </c:pt>
                  <c:pt idx="4">
                    <c:v>2</c:v>
                  </c:pt>
                </c:numCache>
              </c:numRef>
            </c:minus>
            <c:spPr>
              <a:ln w="38100"/>
            </c:spPr>
          </c:errBars>
          <c:cat>
            <c:numRef>
              <c:f>(Sheet1!$C$1,Sheet1!$F$1,Sheet1!$I$1,Sheet1!$L$1,Sheet1!$O$1)</c:f>
              <c:numCache>
                <c:formatCode>0%</c:formatCode>
                <c:ptCount val="5"/>
                <c:pt idx="0">
                  <c:v>0.1</c:v>
                </c:pt>
                <c:pt idx="1">
                  <c:v>0.25</c:v>
                </c:pt>
                <c:pt idx="2">
                  <c:v>0.5</c:v>
                </c:pt>
                <c:pt idx="3">
                  <c:v>0.75</c:v>
                </c:pt>
                <c:pt idx="4">
                  <c:v>0.9</c:v>
                </c:pt>
              </c:numCache>
            </c:numRef>
          </c:cat>
          <c:val>
            <c:numRef>
              <c:f>(Sheet1!$C$6,Sheet1!$F$6,Sheet1!$I$6,Sheet1!$L$6,Sheet1!$O$6)</c:f>
              <c:numCache>
                <c:formatCode>General</c:formatCode>
                <c:ptCount val="5"/>
                <c:pt idx="0">
                  <c:v>12.4</c:v>
                </c:pt>
                <c:pt idx="1">
                  <c:v>28.6</c:v>
                </c:pt>
                <c:pt idx="2">
                  <c:v>62</c:v>
                </c:pt>
                <c:pt idx="3">
                  <c:v>92.3</c:v>
                </c:pt>
                <c:pt idx="4">
                  <c:v>99.1</c:v>
                </c:pt>
              </c:numCache>
            </c:numRef>
          </c:val>
        </c:ser>
        <c:dLbls>
          <c:showLegendKey val="0"/>
          <c:showVal val="0"/>
          <c:showCatName val="0"/>
          <c:showSerName val="0"/>
          <c:showPercent val="0"/>
          <c:showBubbleSize val="0"/>
        </c:dLbls>
        <c:gapWidth val="150"/>
        <c:axId val="110003200"/>
        <c:axId val="100969856"/>
      </c:barChart>
      <c:catAx>
        <c:axId val="110003200"/>
        <c:scaling>
          <c:orientation val="minMax"/>
        </c:scaling>
        <c:delete val="0"/>
        <c:axPos val="b"/>
        <c:title>
          <c:tx>
            <c:rich>
              <a:bodyPr/>
              <a:lstStyle/>
              <a:p>
                <a:pPr>
                  <a:defRPr sz="2000" b="0">
                    <a:latin typeface="Arial" pitchFamily="34" charset="0"/>
                    <a:cs typeface="Arial" pitchFamily="34" charset="0"/>
                  </a:defRPr>
                </a:pPr>
                <a:r>
                  <a:rPr lang="en-US" sz="2000" b="0">
                    <a:latin typeface="Arial" pitchFamily="34" charset="0"/>
                    <a:cs typeface="Arial" pitchFamily="34" charset="0"/>
                  </a:rPr>
                  <a:t>Maximum Allowed Overhead %</a:t>
                </a:r>
              </a:p>
            </c:rich>
          </c:tx>
          <c:overlay val="0"/>
        </c:title>
        <c:numFmt formatCode="0%" sourceLinked="1"/>
        <c:majorTickMark val="cross"/>
        <c:minorTickMark val="none"/>
        <c:tickLblPos val="nextTo"/>
        <c:txPr>
          <a:bodyPr/>
          <a:lstStyle/>
          <a:p>
            <a:pPr>
              <a:defRPr sz="2000">
                <a:latin typeface="Arial" pitchFamily="34" charset="0"/>
                <a:cs typeface="Arial" pitchFamily="34" charset="0"/>
              </a:defRPr>
            </a:pPr>
            <a:endParaRPr lang="en-US"/>
          </a:p>
        </c:txPr>
        <c:crossAx val="100969856"/>
        <c:crosses val="autoZero"/>
        <c:auto val="1"/>
        <c:lblAlgn val="ctr"/>
        <c:lblOffset val="0"/>
        <c:noMultiLvlLbl val="0"/>
      </c:catAx>
      <c:valAx>
        <c:axId val="100969856"/>
        <c:scaling>
          <c:orientation val="minMax"/>
          <c:max val="100"/>
        </c:scaling>
        <c:delete val="0"/>
        <c:axPos val="l"/>
        <c:majorGridlines/>
        <c:minorGridlines>
          <c:spPr>
            <a:ln w="6350"/>
          </c:spPr>
        </c:minorGridlines>
        <c:title>
          <c:tx>
            <c:rich>
              <a:bodyPr rot="-5400000" vert="horz"/>
              <a:lstStyle/>
              <a:p>
                <a:pPr>
                  <a:defRPr sz="2000" b="0">
                    <a:latin typeface="Arial" pitchFamily="34" charset="0"/>
                    <a:cs typeface="Arial" pitchFamily="34" charset="0"/>
                  </a:defRPr>
                </a:pPr>
                <a:r>
                  <a:rPr lang="en-US" sz="2000" b="0" dirty="0">
                    <a:latin typeface="Arial" pitchFamily="34" charset="0"/>
                    <a:cs typeface="Arial" pitchFamily="34" charset="0"/>
                  </a:rPr>
                  <a:t>% Chance </a:t>
                </a:r>
                <a:r>
                  <a:rPr lang="en-US" sz="2000" b="0" dirty="0" smtClean="0">
                    <a:latin typeface="Arial" pitchFamily="34" charset="0"/>
                    <a:cs typeface="Arial" pitchFamily="34" charset="0"/>
                  </a:rPr>
                  <a:t>of Detecting </a:t>
                </a:r>
                <a:r>
                  <a:rPr lang="en-US" sz="2000" b="0" dirty="0">
                    <a:latin typeface="Arial" pitchFamily="34" charset="0"/>
                    <a:cs typeface="Arial" pitchFamily="34" charset="0"/>
                  </a:rPr>
                  <a:t>Exploit</a:t>
                </a:r>
              </a:p>
            </c:rich>
          </c:tx>
          <c:layout>
            <c:manualLayout>
              <c:xMode val="edge"/>
              <c:yMode val="edge"/>
              <c:x val="0"/>
              <c:y val="7.0854768153980757E-2"/>
            </c:manualLayout>
          </c:layout>
          <c:overlay val="0"/>
        </c:title>
        <c:numFmt formatCode="General" sourceLinked="1"/>
        <c:majorTickMark val="out"/>
        <c:minorTickMark val="none"/>
        <c:tickLblPos val="nextTo"/>
        <c:txPr>
          <a:bodyPr/>
          <a:lstStyle/>
          <a:p>
            <a:pPr>
              <a:defRPr sz="2000">
                <a:latin typeface="Arial" pitchFamily="34" charset="0"/>
                <a:cs typeface="Arial" pitchFamily="34" charset="0"/>
              </a:defRPr>
            </a:pPr>
            <a:endParaRPr lang="en-US"/>
          </a:p>
        </c:txPr>
        <c:crossAx val="110003200"/>
        <c:crosses val="autoZero"/>
        <c:crossBetween val="between"/>
        <c:majorUnit val="20"/>
        <c:minorUnit val="10"/>
      </c:valAx>
    </c:plotArea>
    <c:legend>
      <c:legendPos val="l"/>
      <c:layout>
        <c:manualLayout>
          <c:xMode val="edge"/>
          <c:yMode val="edge"/>
          <c:x val="0.13812931369689899"/>
          <c:y val="0.11826246719160105"/>
          <c:w val="0.16689000680470498"/>
          <c:h val="0.45929601265595221"/>
        </c:manualLayout>
      </c:layout>
      <c:overlay val="1"/>
      <c:spPr>
        <a:solidFill>
          <a:schemeClr val="bg1"/>
        </a:solidFill>
        <a:ln w="6350">
          <a:solidFill>
            <a:prstClr val="black"/>
          </a:solidFill>
        </a:ln>
      </c:spPr>
      <c:txPr>
        <a:bodyPr/>
        <a:lstStyle/>
        <a:p>
          <a:pPr>
            <a:defRPr sz="2000">
              <a:latin typeface="Arial" pitchFamily="34" charset="0"/>
              <a:cs typeface="Arial" pitchFamily="34" charset="0"/>
            </a:defRPr>
          </a:pPr>
          <a:endParaRPr lang="en-US"/>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7810"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vl1pPr>
          </a:lstStyle>
          <a:p>
            <a:endParaRPr lang="en-US"/>
          </a:p>
        </p:txBody>
      </p:sp>
      <p:sp>
        <p:nvSpPr>
          <p:cNvPr id="247811" name="Rectangle 3"/>
          <p:cNvSpPr>
            <a:spLocks noGrp="1" noChangeArrowheads="1"/>
          </p:cNvSpPr>
          <p:nvPr>
            <p:ph type="dt" sz="quarter"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vl1pPr>
          </a:lstStyle>
          <a:p>
            <a:endParaRPr lang="en-US"/>
          </a:p>
        </p:txBody>
      </p:sp>
      <p:sp>
        <p:nvSpPr>
          <p:cNvPr id="247812" name="Rectangle 4"/>
          <p:cNvSpPr>
            <a:spLocks noGrp="1" noChangeArrowheads="1"/>
          </p:cNvSpPr>
          <p:nvPr>
            <p:ph type="ftr" sz="quarter" idx="2"/>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vl1pPr>
          </a:lstStyle>
          <a:p>
            <a:endParaRPr lang="en-US"/>
          </a:p>
        </p:txBody>
      </p:sp>
      <p:sp>
        <p:nvSpPr>
          <p:cNvPr id="247813" name="Rectangle 5"/>
          <p:cNvSpPr>
            <a:spLocks noGrp="1" noChangeArrowheads="1"/>
          </p:cNvSpPr>
          <p:nvPr>
            <p:ph type="sldNum" sz="quarter" idx="3"/>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vl1pPr>
          </a:lstStyle>
          <a:p>
            <a:fld id="{4ED8EFE2-6634-41B3-A01E-D6FEFC753E0D}" type="slidenum">
              <a:rPr lang="en-US"/>
              <a:pPr/>
              <a:t>‹#›</a:t>
            </a:fld>
            <a:endParaRPr lang="en-US"/>
          </a:p>
        </p:txBody>
      </p:sp>
    </p:spTree>
    <p:extLst>
      <p:ext uri="{BB962C8B-B14F-4D97-AF65-F5344CB8AC3E}">
        <p14:creationId xmlns:p14="http://schemas.microsoft.com/office/powerpoint/2010/main" val="147392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vl1pPr>
          </a:lstStyle>
          <a:p>
            <a:endParaRPr lang="en-US"/>
          </a:p>
        </p:txBody>
      </p:sp>
      <p:sp>
        <p:nvSpPr>
          <p:cNvPr id="246787" name="Rectangle 3"/>
          <p:cNvSpPr>
            <a:spLocks noGrp="1" noChangeArrowheads="1"/>
          </p:cNvSpPr>
          <p:nvPr>
            <p:ph type="dt"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vl1pPr>
          </a:lstStyle>
          <a:p>
            <a:endParaRPr lang="en-US"/>
          </a:p>
        </p:txBody>
      </p:sp>
      <p:sp>
        <p:nvSpPr>
          <p:cNvPr id="246788"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ffectLst/>
        </p:spPr>
      </p:sp>
      <p:sp>
        <p:nvSpPr>
          <p:cNvPr id="246789" name="Rectangle 5"/>
          <p:cNvSpPr>
            <a:spLocks noGrp="1" noChangeArrowheads="1"/>
          </p:cNvSpPr>
          <p:nvPr>
            <p:ph type="body" sz="quarter" idx="3"/>
          </p:nvPr>
        </p:nvSpPr>
        <p:spPr bwMode="auto">
          <a:xfrm>
            <a:off x="695008" y="4387136"/>
            <a:ext cx="5560060" cy="415623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6790" name="Rectangle 6"/>
          <p:cNvSpPr>
            <a:spLocks noGrp="1" noChangeArrowheads="1"/>
          </p:cNvSpPr>
          <p:nvPr>
            <p:ph type="ftr" sz="quarter" idx="4"/>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vl1pPr>
          </a:lstStyle>
          <a:p>
            <a:endParaRPr lang="en-US"/>
          </a:p>
        </p:txBody>
      </p:sp>
      <p:sp>
        <p:nvSpPr>
          <p:cNvPr id="246791" name="Rectangle 7"/>
          <p:cNvSpPr>
            <a:spLocks noGrp="1" noChangeArrowheads="1"/>
          </p:cNvSpPr>
          <p:nvPr>
            <p:ph type="sldNum" sz="quarter" idx="5"/>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vl1pPr>
          </a:lstStyle>
          <a:p>
            <a:fld id="{4BA6025E-64AB-4CFF-9E64-0345E260D44F}" type="slidenum">
              <a:rPr lang="en-US"/>
              <a:pPr/>
              <a:t>‹#›</a:t>
            </a:fld>
            <a:endParaRPr lang="en-US"/>
          </a:p>
        </p:txBody>
      </p:sp>
    </p:spTree>
    <p:extLst>
      <p:ext uri="{BB962C8B-B14F-4D97-AF65-F5344CB8AC3E}">
        <p14:creationId xmlns:p14="http://schemas.microsoft.com/office/powerpoint/2010/main" val="25189958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blog.freearrow.com/software/fried"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Transition to next: So, w</a:t>
            </a:r>
            <a:r>
              <a:rPr lang="en-US" dirty="0" smtClean="0"/>
              <a:t>hy</a:t>
            </a:r>
            <a:r>
              <a:rPr lang="en-US" baseline="0" dirty="0" smtClean="0"/>
              <a:t> am I here</a:t>
            </a:r>
            <a:r>
              <a:rPr lang="en-US" dirty="0" smtClean="0"/>
              <a:t>?</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Unfortunately, previous sampling mechanisms do not work for dynamic dataflow analyses. These systems (e.g. </a:t>
            </a:r>
            <a:r>
              <a:rPr lang="en-US" baseline="0" dirty="0" err="1" smtClean="0"/>
              <a:t>Liblit</a:t>
            </a:r>
            <a:r>
              <a:rPr lang="en-US" baseline="0" dirty="0" smtClean="0"/>
              <a:t> et al.) operate by skipping random instructions throughout the program, which does not work when you must follow long meta </a:t>
            </a:r>
            <a:r>
              <a:rPr lang="en-US" baseline="0" dirty="0" err="1" smtClean="0"/>
              <a:t>dataflows</a:t>
            </a:r>
            <a:r>
              <a:rPr lang="en-US" baseline="0" dirty="0" smtClean="0"/>
              <a:t> from source to check.</a:t>
            </a:r>
          </a:p>
          <a:p>
            <a:endParaRPr lang="en-US" baseline="0" dirty="0" smtClean="0"/>
          </a:p>
          <a:p>
            <a:r>
              <a:rPr lang="en-US" baseline="0" dirty="0" smtClean="0"/>
              <a:t>In this example, we will skip some instructions, as a code-based sampling system would. When we skip these instructions, the meta data at the destination will stay the same, as the meta-data system is disabled.</a:t>
            </a:r>
          </a:p>
          <a:p>
            <a:endParaRPr lang="en-US" baseline="0" dirty="0" smtClean="0"/>
          </a:p>
          <a:p>
            <a:r>
              <a:rPr lang="en-US" baseline="0" dirty="0" smtClean="0"/>
              <a:t>{Go through example}</a:t>
            </a:r>
          </a:p>
          <a:p>
            <a:r>
              <a:rPr lang="en-US" baseline="0" dirty="0" smtClean="0"/>
              <a:t>Therefore you can get both false negatives and false positives. We cannot trust any answer that this analysis gives us, as it may be wrong in either direction.</a:t>
            </a:r>
            <a:endParaRPr lang="en-US" baseline="0"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our solution is to sample _the meta </a:t>
            </a:r>
            <a:r>
              <a:rPr lang="en-US" dirty="0" err="1" smtClean="0"/>
              <a:t>dataflows</a:t>
            </a:r>
            <a:r>
              <a:rPr lang="en-US" dirty="0" smtClean="0"/>
              <a:t>_, not the code of the program.</a:t>
            </a:r>
          </a:p>
          <a:p>
            <a:endParaRPr lang="en-US" dirty="0" smtClean="0"/>
          </a:p>
          <a:p>
            <a:r>
              <a:rPr lang="en-US" dirty="0" smtClean="0"/>
              <a:t>Let’s look</a:t>
            </a:r>
            <a:r>
              <a:rPr lang="en-US" baseline="0" dirty="0" smtClean="0"/>
              <a:t> at </a:t>
            </a:r>
            <a:r>
              <a:rPr lang="en-US" dirty="0" smtClean="0"/>
              <a:t>this</a:t>
            </a:r>
            <a:r>
              <a:rPr lang="en-US" baseline="0" dirty="0" smtClean="0"/>
              <a:t> example dynamic dataflow. Rather than skipping any individual instruction that forms it, we wish to non-deterministically choose, at runtime, some subset of the </a:t>
            </a:r>
            <a:r>
              <a:rPr lang="en-US" baseline="0" dirty="0" err="1" smtClean="0"/>
              <a:t>dataflows</a:t>
            </a:r>
            <a:r>
              <a:rPr lang="en-US" baseline="0" dirty="0" smtClean="0"/>
              <a:t> *click*</a:t>
            </a:r>
          </a:p>
          <a:p>
            <a:endParaRPr lang="en-US" baseline="0" dirty="0" smtClean="0"/>
          </a:p>
          <a:p>
            <a:r>
              <a:rPr lang="en-US" baseline="0" dirty="0" smtClean="0"/>
              <a:t>To ensure that you don’t get the false positives that we showed on the previous slide, you *must* clear the meta-data from any value if you touch it while avoiding its dataflow.</a:t>
            </a:r>
          </a:p>
          <a:p>
            <a:r>
              <a:rPr lang="en-US" baseline="0" dirty="0" smtClean="0"/>
              <a:t>Transition: Let’s show an example.</a:t>
            </a:r>
            <a:endParaRPr lang="en-US"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11</a:t>
            </a:fld>
            <a:endParaRPr lang="en-US"/>
          </a:p>
        </p:txBody>
      </p:sp>
    </p:spTree>
    <p:extLst>
      <p:ext uri="{BB962C8B-B14F-4D97-AF65-F5344CB8AC3E}">
        <p14:creationId xmlns:p14="http://schemas.microsoft.com/office/powerpoint/2010/main" val="1167658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this slide, rather than skipping instructions, we’ll skip dataflow operations. And, as mentioned, we will clear the meta-data from any variable on a dataflow we’re “skipping”.</a:t>
            </a:r>
          </a:p>
          <a:p>
            <a:endParaRPr lang="en-US" baseline="0" dirty="0" smtClean="0"/>
          </a:p>
          <a:p>
            <a:r>
              <a:rPr lang="en-US" baseline="0" dirty="0" smtClean="0"/>
              <a:t>{Example here}</a:t>
            </a:r>
            <a:endParaRPr lang="en-US" baseline="0"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build our system. Start w/ demand analysis tool.</a:t>
            </a:r>
          </a:p>
          <a:p>
            <a:endParaRPr lang="en-US" dirty="0" smtClean="0"/>
          </a:p>
          <a:p>
            <a:r>
              <a:rPr lang="en-US" dirty="0" smtClean="0"/>
              <a:t>Run slow tests only when touching data</a:t>
            </a:r>
            <a:r>
              <a:rPr lang="en-US" baseline="0" dirty="0" smtClean="0"/>
              <a:t> of interest to the analysis.</a:t>
            </a:r>
          </a:p>
          <a:p>
            <a:r>
              <a:rPr lang="en-US" baseline="0" dirty="0" smtClean="0"/>
              <a:t>*click*Run full speed on native hardware otherwise.</a:t>
            </a:r>
            <a:endParaRPr lang="en-US" dirty="0" smtClean="0"/>
          </a:p>
          <a:p>
            <a:endParaRPr lang="en-US" dirty="0" smtClean="0"/>
          </a:p>
          <a:p>
            <a:r>
              <a:rPr lang="en-US" dirty="0" smtClean="0"/>
              <a:t>Mark pages w/ meta-data unavailable</a:t>
            </a:r>
          </a:p>
          <a:p>
            <a:r>
              <a:rPr lang="en-US" dirty="0" smtClean="0"/>
              <a:t>*click* Page fault on access</a:t>
            </a:r>
          </a:p>
          <a:p>
            <a:r>
              <a:rPr lang="en-US" dirty="0" smtClean="0"/>
              <a:t>*click*Handler signals to move program into analysis tool</a:t>
            </a:r>
          </a:p>
          <a:p>
            <a:r>
              <a:rPr lang="en-US" dirty="0" smtClean="0"/>
              <a:t>Slow execution</a:t>
            </a:r>
          </a:p>
          <a:p>
            <a:r>
              <a:rPr lang="en-US" dirty="0" smtClean="0"/>
              <a:t>*click* Tool releases program when no meta-data seen for a period of time</a:t>
            </a:r>
          </a:p>
          <a:p>
            <a:endParaRPr lang="en-US" dirty="0" smtClean="0"/>
          </a:p>
          <a:p>
            <a:r>
              <a:rPr lang="en-US"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NOTE for readers: This is described in “Practical Taint-Based Protection using Demand Emulation” by Alex Ho, Michael </a:t>
            </a:r>
            <a:r>
              <a:rPr lang="en-US" dirty="0" err="1" smtClean="0"/>
              <a:t>Fetterman</a:t>
            </a:r>
            <a:r>
              <a:rPr lang="en-US" dirty="0" smtClean="0"/>
              <a:t>,</a:t>
            </a:r>
            <a:r>
              <a:rPr lang="en-US" baseline="0" dirty="0" smtClean="0"/>
              <a:t> </a:t>
            </a:r>
            <a:r>
              <a:rPr lang="en-US" dirty="0" smtClean="0"/>
              <a:t>Christopher Clark, Andrew Warfield, and Steven Hand in EuroSys06.</a:t>
            </a:r>
          </a:p>
        </p:txBody>
      </p:sp>
      <p:sp>
        <p:nvSpPr>
          <p:cNvPr id="4" name="Slide Number Placeholder 3"/>
          <p:cNvSpPr>
            <a:spLocks noGrp="1"/>
          </p:cNvSpPr>
          <p:nvPr>
            <p:ph type="sldNum" sz="quarter" idx="10"/>
          </p:nvPr>
        </p:nvSpPr>
        <p:spPr/>
        <p:txBody>
          <a:bodyPr/>
          <a:lstStyle/>
          <a:p>
            <a:fld id="{4BA6025E-64AB-4CFF-9E64-0345E260D44F}" type="slidenum">
              <a:rPr lang="en-US" smtClean="0"/>
              <a:pPr/>
              <a:t>13</a:t>
            </a:fld>
            <a:endParaRPr lang="en-US"/>
          </a:p>
        </p:txBody>
      </p:sp>
    </p:spTree>
    <p:extLst>
      <p:ext uri="{BB962C8B-B14F-4D97-AF65-F5344CB8AC3E}">
        <p14:creationId xmlns:p14="http://schemas.microsoft.com/office/powerpoint/2010/main" val="2416155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In</a:t>
            </a:r>
            <a:r>
              <a:rPr lang="en-US" baseline="0" dirty="0" smtClean="0"/>
              <a:t> this system, you will have some maximum observable slowdown. If you cross it, you will begin attempting to sample the </a:t>
            </a:r>
            <a:r>
              <a:rPr lang="en-US" baseline="0" dirty="0" err="1" smtClean="0"/>
              <a:t>dataflows</a:t>
            </a:r>
            <a:r>
              <a:rPr lang="en-US"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 to start animations* In this case, you start playing your games as normal, hit meta-data, and start the slow analysis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 but what if that analysis continues unabated? Your system will slow further and eventually</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 cross an overhead threshold. At this point, the system will attempt to start removing meta-data from the system</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 in a probabilistic manner. If you win the coin toss, you *click* signal the virtual memory system to remove all the shadow values from the page you’re working on. This means that the system will transition to native execution *click* as it begins operating on data with no meta-data.</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14</a:t>
            </a:fld>
            <a:endParaRPr lang="en-US"/>
          </a:p>
        </p:txBody>
      </p:sp>
    </p:spTree>
    <p:extLst>
      <p:ext uri="{BB962C8B-B14F-4D97-AF65-F5344CB8AC3E}">
        <p14:creationId xmlns:p14="http://schemas.microsoft.com/office/powerpoint/2010/main" val="2416155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built a prototype</a:t>
            </a:r>
            <a:r>
              <a:rPr lang="en-US" baseline="0" dirty="0" smtClean="0"/>
              <a:t> system to test our dataflow sampling methods for both performance and accuracy.  We used “taint analysis” as our dynamic dataflow test, where network packets are untrusted. An error is raised if untrusted values are, for instance, used as the destination of a jump.</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This was built on top of a </a:t>
            </a:r>
            <a:r>
              <a:rPr lang="en-US" baseline="0" dirty="0" err="1" smtClean="0"/>
              <a:t>Xen</a:t>
            </a:r>
            <a:r>
              <a:rPr lang="en-US" baseline="0" dirty="0" smtClean="0"/>
              <a:t> &amp; Linux system, and also uses a version of the emulator QEMU that was modified to perform taint analysis on x86 code. A shadow page table is used to cause a fault when a guest virtual machine touches a tainted value, at which point the entire guest VM is moved into QEMU.</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An overhead manager sits next to QEMU, and keeps track of the amount of time a domain spends in analysis versus on the bare hardware. If the domain passes some user-controlled threshold, it can perform dataflow sampling by telling the emulator and shadow page system to stochastically remove meta-data associated with that domain.</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15</a:t>
            </a:fld>
            <a:endParaRPr lang="en-US"/>
          </a:p>
        </p:txBody>
      </p:sp>
    </p:spTree>
    <p:extLst>
      <p:ext uri="{BB962C8B-B14F-4D97-AF65-F5344CB8AC3E}">
        <p14:creationId xmlns:p14="http://schemas.microsoft.com/office/powerpoint/2010/main" val="3476415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tests for this prototype are in two domains. The first, performance, test</a:t>
            </a:r>
            <a:r>
              <a:rPr lang="en-US" baseline="0" dirty="0" smtClean="0"/>
              <a:t> the network throughput of the system. Because all the meta-data in the system is derived from I/O, network throughput benchmarks constantly try to operate on meta-data. In the interests of time, I’ll just show one example from the paper. </a:t>
            </a:r>
            <a:r>
              <a:rPr lang="en-US" baseline="0" dirty="0" err="1" smtClean="0"/>
              <a:t>Ssh_receive</a:t>
            </a:r>
            <a:r>
              <a:rPr lang="en-US" baseline="0" dirty="0" smtClean="0"/>
              <a:t> attempts to receive a constant stream of encrypted packets, , perform decryption calculations within the emulator, and throw away the decoded packets. This yields very poor performance in a classical demand-analysis system, as nearly every calculation in the system is within the emulator.</a:t>
            </a:r>
          </a:p>
          <a:p>
            <a:endParaRPr lang="en-US" dirty="0" smtClean="0"/>
          </a:p>
          <a:p>
            <a:r>
              <a:rPr lang="en-US" dirty="0" smtClean="0"/>
              <a:t>Our second set of tests are to verify the accuracy of the analysis system</a:t>
            </a:r>
            <a:r>
              <a:rPr lang="en-US" baseline="0" dirty="0" smtClean="0"/>
              <a:t> when we begin sampling. For this, we test a number of real-world security errors that our full taint analysis system can observe at runtime. This is a collection of remote-code-running exploits on network-facing applications obtained from online exploit databases.</a:t>
            </a:r>
            <a:endParaRPr lang="en-US"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16</a:t>
            </a:fld>
            <a:endParaRPr lang="en-US"/>
          </a:p>
        </p:txBody>
      </p:sp>
    </p:spTree>
    <p:extLst>
      <p:ext uri="{BB962C8B-B14F-4D97-AF65-F5344CB8AC3E}">
        <p14:creationId xmlns:p14="http://schemas.microsoft.com/office/powerpoint/2010/main" val="2108265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Error bars 95% confidence interval. Blue dashed line is the throughput of the system</a:t>
            </a:r>
            <a:r>
              <a:rPr lang="en-US" baseline="0" dirty="0" smtClean="0"/>
              <a:t> when the analysis emulator is not enabled, never attempt to run analysis (this is different than always turning sampling on, as you don’t ever taint anything in the virtual memory system.)</a:t>
            </a:r>
            <a:endParaRPr lang="en-US" dirty="0" smtClean="0"/>
          </a:p>
          <a:p>
            <a:endParaRPr lang="en-US" dirty="0" smtClean="0"/>
          </a:p>
          <a:p>
            <a:r>
              <a:rPr lang="en-US" dirty="0" smtClean="0"/>
              <a:t>When no analysis, about 19.72 MB/s</a:t>
            </a:r>
          </a:p>
          <a:p>
            <a:r>
              <a:rPr lang="en-US" dirty="0" smtClean="0"/>
              <a:t>When analysis is always</a:t>
            </a:r>
            <a:r>
              <a:rPr lang="en-US" baseline="0" dirty="0" smtClean="0"/>
              <a:t> running: 178 </a:t>
            </a:r>
            <a:r>
              <a:rPr lang="en-US" baseline="0" dirty="0" err="1" smtClean="0"/>
              <a:t>kB</a:t>
            </a:r>
            <a:r>
              <a:rPr lang="en-US" baseline="0" dirty="0" smtClean="0"/>
              <a:t>/s</a:t>
            </a:r>
          </a:p>
          <a:p>
            <a:endParaRPr lang="en-US" baseline="0" dirty="0" smtClean="0"/>
          </a:p>
          <a:p>
            <a:r>
              <a:rPr lang="en-US" baseline="0" dirty="0" smtClean="0"/>
              <a:t>Can effectively control overheads using dataflow removal. Get to 19.67 MB/s at “always sampling”.</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17</a:t>
            </a:fld>
            <a:endParaRPr lang="en-US"/>
          </a:p>
        </p:txBody>
      </p:sp>
    </p:spTree>
    <p:extLst>
      <p:ext uri="{BB962C8B-B14F-4D97-AF65-F5344CB8AC3E}">
        <p14:creationId xmlns:p14="http://schemas.microsoft.com/office/powerpoint/2010/main" val="1784793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of the time (overhead) in any 10 second window</a:t>
            </a:r>
          </a:p>
          <a:p>
            <a:r>
              <a:rPr lang="en-US" dirty="0" smtClean="0"/>
              <a:t>Always stop the analysis after the threshold</a:t>
            </a:r>
          </a:p>
          <a:p>
            <a:r>
              <a:rPr lang="en-US" dirty="0" smtClean="0"/>
              <a:t>(yields</a:t>
            </a:r>
            <a:r>
              <a:rPr lang="en-US" baseline="0" dirty="0" smtClean="0"/>
              <a:t> lowest probability)</a:t>
            </a:r>
            <a:endParaRPr lang="en-US" dirty="0" smtClean="0"/>
          </a:p>
          <a:p>
            <a:r>
              <a:rPr lang="en-US" dirty="0" smtClean="0"/>
              <a:t>*Nothing else is happening</a:t>
            </a:r>
            <a:r>
              <a:rPr lang="en-US" baseline="0" dirty="0" smtClean="0"/>
              <a:t> on the system; no other work at all*</a:t>
            </a:r>
          </a:p>
          <a:p>
            <a:endParaRPr lang="en-US" baseline="0" dirty="0" smtClean="0"/>
          </a:p>
          <a:p>
            <a:r>
              <a:rPr lang="en-US" baseline="0" dirty="0" smtClean="0"/>
              <a:t>Transition: This is true for a system nothing else happening on it, which is unlikely to be the case on a busy server. Therefore, our next set of tests were run with one of the </a:t>
            </a:r>
            <a:r>
              <a:rPr lang="en-US" baseline="0" dirty="0" err="1" smtClean="0"/>
              <a:t>ssh_receive</a:t>
            </a:r>
            <a:r>
              <a:rPr lang="en-US" baseline="0" dirty="0" smtClean="0"/>
              <a:t> throughput benchmark also running, simulating a large amount of benign traffic.</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18</a:t>
            </a:fld>
            <a:endParaRPr lang="en-US"/>
          </a:p>
        </p:txBody>
      </p:sp>
    </p:spTree>
    <p:extLst>
      <p:ext uri="{BB962C8B-B14F-4D97-AF65-F5344CB8AC3E}">
        <p14:creationId xmlns:p14="http://schemas.microsoft.com/office/powerpoint/2010/main" val="1743744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At some random point in time after beginning this test, we sent in the exploit for each particular accuracy benchmark and observed the probability of detecting the exploit within the torrent of </a:t>
            </a:r>
            <a:r>
              <a:rPr lang="en-US" baseline="0" dirty="0" err="1" smtClean="0"/>
              <a:t>dataflows</a:t>
            </a:r>
            <a:r>
              <a:rPr lang="en-US" baseline="0" dirty="0" smtClean="0"/>
              <a:t> that led to no error.</a:t>
            </a:r>
          </a:p>
          <a:p>
            <a:endParaRPr lang="en-US" baseline="0" dirty="0" smtClean="0"/>
          </a:p>
          <a:p>
            <a:r>
              <a:rPr lang="en-US" dirty="0" smtClean="0"/>
              <a:t>Ran each test</a:t>
            </a:r>
            <a:r>
              <a:rPr lang="en-US" baseline="0" dirty="0" smtClean="0"/>
              <a:t> multiple times (95% confidence interval). This shows that even with a large amount of benign </a:t>
            </a:r>
            <a:r>
              <a:rPr lang="en-US" baseline="0" dirty="0" err="1" smtClean="0"/>
              <a:t>dataflows</a:t>
            </a:r>
            <a:r>
              <a:rPr lang="en-US" baseline="0" dirty="0" smtClean="0"/>
              <a:t> in the system, we can still find most errors a percentage of the time ~close to the overhead percentage. *click*</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Only need 1000 test runs to find the bug in Apache, which is difficult to find because its </a:t>
            </a:r>
            <a:r>
              <a:rPr lang="en-US" baseline="0" dirty="0" err="1" smtClean="0"/>
              <a:t>dataflows</a:t>
            </a:r>
            <a:r>
              <a:rPr lang="en-US" baseline="0" dirty="0" smtClean="0"/>
              <a:t> are very large and go through a number of different Apache modules.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Note for readers: the blue bar that comes up on the click is for illustrative purposes only. It shows that we’re basically on the overhead/accuracy line from slides 8 + 9. (honestly, it should be a step function for 10%, 25%, 50%, 75%, 90%, but whatever.</a:t>
            </a:r>
          </a:p>
        </p:txBody>
      </p:sp>
      <p:sp>
        <p:nvSpPr>
          <p:cNvPr id="4" name="Slide Number Placeholder 3"/>
          <p:cNvSpPr>
            <a:spLocks noGrp="1"/>
          </p:cNvSpPr>
          <p:nvPr>
            <p:ph type="sldNum" sz="quarter" idx="10"/>
          </p:nvPr>
        </p:nvSpPr>
        <p:spPr/>
        <p:txBody>
          <a:bodyPr/>
          <a:lstStyle/>
          <a:p>
            <a:fld id="{4BA6025E-64AB-4CFF-9E64-0345E260D44F}" type="slidenum">
              <a:rPr lang="en-US" smtClean="0"/>
              <a:pPr/>
              <a:t>19</a:t>
            </a:fld>
            <a:endParaRPr lang="en-US"/>
          </a:p>
        </p:txBody>
      </p:sp>
    </p:spTree>
    <p:extLst>
      <p:ext uri="{BB962C8B-B14F-4D97-AF65-F5344CB8AC3E}">
        <p14:creationId xmlns:p14="http://schemas.microsoft.com/office/powerpoint/2010/main" val="90517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a:t>
            </a:r>
            <a:r>
              <a:rPr lang="en-US" baseline="0" dirty="0" smtClean="0"/>
              <a:t> bad software is everywhere.  Unfortunately, software bugs have real costs associated with them.  In 2002, for instance, NIST reported that software problems cost the U.S. economy almost $60 billion per year.</a:t>
            </a:r>
          </a:p>
          <a:p>
            <a:endParaRPr lang="en-US" baseline="0" dirty="0" smtClean="0"/>
          </a:p>
          <a:p>
            <a:r>
              <a:rPr lang="en-US" baseline="0" dirty="0" smtClean="0"/>
              <a:t>Beyond the monetary costs *click*  Well, beyond the monetary costs you can run into problems that cause embarrassment. *click* both for presenters and for companies. I’m sure a number of you in the audience associate that blue screen with a particular piece of software. That is bad marketing.</a:t>
            </a:r>
            <a:endParaRPr lang="en-US" i="0" baseline="0" dirty="0" smtClean="0"/>
          </a:p>
          <a:p>
            <a:endParaRPr lang="en-US" i="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i="0" baseline="0" dirty="0" smtClean="0"/>
              <a:t>Bugs can lead to more insidious problems, such as security flaws. T</a:t>
            </a:r>
            <a:r>
              <a:rPr lang="en-US" baseline="0" dirty="0" smtClean="0"/>
              <a:t>he FBI estimated that computer security issues cost US companies upwards of $67 billion in 2005; more than a third of that cost resulted from viruses,  network intrusions, and other issues whose root causes often come down to software bugs.</a:t>
            </a:r>
          </a:p>
        </p:txBody>
      </p:sp>
      <p:sp>
        <p:nvSpPr>
          <p:cNvPr id="4" name="Slide Number Placeholder 3"/>
          <p:cNvSpPr>
            <a:spLocks noGrp="1"/>
          </p:cNvSpPr>
          <p:nvPr>
            <p:ph type="sldNum" sz="quarter" idx="10"/>
          </p:nvPr>
        </p:nvSpPr>
        <p:spPr/>
        <p:txBody>
          <a:bodyPr/>
          <a:lstStyle/>
          <a:p>
            <a:fld id="{4BA6025E-64AB-4CFF-9E64-0345E260D44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previous knob settings were</a:t>
            </a:r>
            <a:r>
              <a:rPr lang="en-US" baseline="0" dirty="0" smtClean="0"/>
              <a:t> either high speed or high analysis accuracy, but with this system *click* you can get high speed on individual users and high accuracy across a whole population.</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20</a:t>
            </a:fld>
            <a:endParaRPr lang="en-US"/>
          </a:p>
        </p:txBody>
      </p:sp>
    </p:spTree>
    <p:extLst>
      <p:ext uri="{BB962C8B-B14F-4D97-AF65-F5344CB8AC3E}">
        <p14:creationId xmlns:p14="http://schemas.microsoft.com/office/powerpoint/2010/main" val="7854099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Benefits of static</a:t>
            </a:r>
            <a:r>
              <a:rPr lang="en-US" baseline="0" dirty="0" smtClean="0"/>
              <a:t> analysis: Fully understand the code you see</a:t>
            </a:r>
          </a:p>
          <a:p>
            <a:r>
              <a:rPr lang="en-US" baseline="0" dirty="0" smtClean="0"/>
              <a:t>Dynamic: much larger scope</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23</a:t>
            </a:fld>
            <a:endParaRPr lang="en-US"/>
          </a:p>
        </p:txBody>
      </p:sp>
    </p:spTree>
    <p:extLst>
      <p:ext uri="{BB962C8B-B14F-4D97-AF65-F5344CB8AC3E}">
        <p14:creationId xmlns:p14="http://schemas.microsoft.com/office/powerpoint/2010/main" val="20622697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Error bars 95% confidence interval.</a:t>
            </a:r>
          </a:p>
          <a:p>
            <a:r>
              <a:rPr lang="en-US" dirty="0" err="1" smtClean="0"/>
              <a:t>Netcat_receive</a:t>
            </a:r>
            <a:r>
              <a:rPr lang="en-US" dirty="0" smtClean="0"/>
              <a:t> sent a bunch of data from</a:t>
            </a:r>
            <a:r>
              <a:rPr lang="en-US" baseline="0" dirty="0" smtClean="0"/>
              <a:t> a remote computer into the DUT through a TCP connection. The DUT then took these packets and immediately dumped them into /</a:t>
            </a:r>
            <a:r>
              <a:rPr lang="en-US" baseline="0" dirty="0" err="1" smtClean="0"/>
              <a:t>dev</a:t>
            </a:r>
            <a:r>
              <a:rPr lang="en-US" baseline="0" dirty="0" smtClean="0"/>
              <a:t>/null</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25</a:t>
            </a:fld>
            <a:endParaRPr lang="en-US"/>
          </a:p>
        </p:txBody>
      </p:sp>
    </p:spTree>
    <p:extLst>
      <p:ext uri="{BB962C8B-B14F-4D97-AF65-F5344CB8AC3E}">
        <p14:creationId xmlns:p14="http://schemas.microsoft.com/office/powerpoint/2010/main" val="1370224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Error bars 95% confidence interval.</a:t>
            </a:r>
          </a:p>
          <a:p>
            <a:r>
              <a:rPr lang="en-US" dirty="0" err="1" smtClean="0"/>
              <a:t>Ssh_transmit</a:t>
            </a:r>
            <a:r>
              <a:rPr lang="en-US" dirty="0" smtClean="0"/>
              <a:t> sent</a:t>
            </a:r>
            <a:r>
              <a:rPr lang="en-US" baseline="0" dirty="0" smtClean="0"/>
              <a:t> a bunch of data over an SSH tunnel into a remove machine. The ACKs </a:t>
            </a:r>
            <a:r>
              <a:rPr lang="en-US" baseline="0" dirty="0" err="1" smtClean="0"/>
              <a:t>etc</a:t>
            </a:r>
            <a:r>
              <a:rPr lang="en-US" baseline="0" dirty="0" smtClean="0"/>
              <a:t> were returned over SSH and required decrypting, but less-so than </a:t>
            </a:r>
            <a:r>
              <a:rPr lang="en-US" baseline="0" dirty="0" err="1" smtClean="0"/>
              <a:t>ssh_receive</a:t>
            </a:r>
            <a:r>
              <a:rPr lang="en-US" baseline="0" dirty="0" smtClean="0"/>
              <a:t>, so the throughput here is higher.</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26</a:t>
            </a:fld>
            <a:endParaRPr lang="en-US"/>
          </a:p>
        </p:txBody>
      </p:sp>
    </p:spTree>
    <p:extLst>
      <p:ext uri="{BB962C8B-B14F-4D97-AF65-F5344CB8AC3E}">
        <p14:creationId xmlns:p14="http://schemas.microsoft.com/office/powerpoint/2010/main" val="178479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higher values because </a:t>
            </a:r>
            <a:r>
              <a:rPr lang="en-US" dirty="0" err="1" smtClean="0"/>
              <a:t>netcat_receive</a:t>
            </a:r>
            <a:r>
              <a:rPr lang="en-US" baseline="0" dirty="0" smtClean="0"/>
              <a:t> doesn’t hammer QEMU as badly, so more </a:t>
            </a:r>
            <a:r>
              <a:rPr lang="en-US" baseline="0" dirty="0" err="1" smtClean="0"/>
              <a:t>dataflows</a:t>
            </a:r>
            <a:r>
              <a:rPr lang="en-US" baseline="0" dirty="0" smtClean="0"/>
              <a:t> make their way through the sampling system to catch errors.</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27</a:t>
            </a:fld>
            <a:endParaRPr lang="en-US"/>
          </a:p>
        </p:txBody>
      </p:sp>
    </p:spTree>
    <p:extLst>
      <p:ext uri="{BB962C8B-B14F-4D97-AF65-F5344CB8AC3E}">
        <p14:creationId xmlns:p14="http://schemas.microsoft.com/office/powerpoint/2010/main" val="235786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case the projector is clipping.</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28</a:t>
            </a:fld>
            <a:endParaRPr lang="en-US"/>
          </a:p>
        </p:txBody>
      </p:sp>
    </p:spTree>
    <p:extLst>
      <p:ext uri="{BB962C8B-B14F-4D97-AF65-F5344CB8AC3E}">
        <p14:creationId xmlns:p14="http://schemas.microsoft.com/office/powerpoint/2010/main" val="130806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Therefore, the goal of this work is to enable high quality dynamic correctness</a:t>
            </a:r>
            <a:r>
              <a:rPr lang="en-US" baseline="0" dirty="0" smtClean="0"/>
              <a:t> and security </a:t>
            </a:r>
            <a:r>
              <a:rPr lang="en-US" dirty="0" smtClean="0"/>
              <a:t>analyses.</a:t>
            </a:r>
          </a:p>
          <a:p>
            <a:r>
              <a:rPr lang="en-US" baseline="0" dirty="0" smtClean="0"/>
              <a:t>*We focus on dynamic analyses because they are useful for finding errors that other mechanisms can’t.</a:t>
            </a:r>
          </a:p>
          <a:p>
            <a:r>
              <a:rPr lang="en-US" baseline="0" dirty="0" smtClean="0"/>
              <a:t>*Some powerful static analyses, for instance, attain h</a:t>
            </a:r>
            <a:r>
              <a:rPr lang="en-US" dirty="0" smtClean="0"/>
              <a:t>igh error coverage at the cost of small scope. Some</a:t>
            </a:r>
            <a:r>
              <a:rPr lang="en-US" baseline="0" dirty="0" smtClean="0"/>
              <a:t>, for instance, run into a state explosion problem as they attempt to work their way through all possible paths to find errors.</a:t>
            </a:r>
          </a:p>
          <a:p>
            <a:endParaRPr lang="en-US" baseline="0" dirty="0" smtClean="0"/>
          </a:p>
          <a:p>
            <a:r>
              <a:rPr lang="en-US" baseline="0" dirty="0" smtClean="0"/>
              <a:t>We wish to *</a:t>
            </a:r>
            <a:r>
              <a:rPr lang="en-US" b="1" baseline="0" dirty="0" smtClean="0"/>
              <a:t>distribute*</a:t>
            </a:r>
            <a:r>
              <a:rPr lang="en-US" b="0" baseline="0" dirty="0" smtClean="0"/>
              <a:t> dynamic analyses to large populations of users because this type of analysis gains power from seeing a multitude of different dynamic states. The more you test, the stronger your analysis.</a:t>
            </a:r>
          </a:p>
          <a:p>
            <a:r>
              <a:rPr lang="en-US" b="0" baseline="0" dirty="0" smtClean="0"/>
              <a:t>However, if we wish to distribute these to users, they must have low overhead. Otherwise, users will (1) get angry at your slow software, and (2) probably stop using it.</a:t>
            </a:r>
          </a:p>
          <a:p>
            <a:endParaRPr lang="en-US" baseline="0" dirty="0" smtClean="0"/>
          </a:p>
          <a:p>
            <a:r>
              <a:rPr lang="en-US" baseline="0" dirty="0" smtClean="0"/>
              <a:t>We plan to accomplish *</a:t>
            </a:r>
            <a:r>
              <a:rPr lang="en-US" b="1" baseline="0" dirty="0" smtClean="0"/>
              <a:t>this*</a:t>
            </a:r>
            <a:r>
              <a:rPr lang="en-US" b="0" baseline="0" dirty="0" smtClean="0"/>
              <a:t> by sampling analyses, allowing users test *parts* of the program.  This means that each user will see much less overhead, as their analysis system is only enabled a small portion of the time.</a:t>
            </a:r>
          </a:p>
          <a:p>
            <a:endParaRPr lang="en-US" b="0" baseline="0" dirty="0" smtClean="0"/>
          </a:p>
          <a:p>
            <a:r>
              <a:rPr lang="en-US" b="0" baseline="0" dirty="0" smtClean="0"/>
              <a:t>While you may have heard of other sampling works: they don’t work. They don’t work for the type of analysis we want to look at: dynamic dataflow analyses.</a:t>
            </a:r>
          </a:p>
          <a:p>
            <a:endParaRPr lang="en-US" b="0" baseline="0" dirty="0" smtClean="0"/>
          </a:p>
          <a:p>
            <a:r>
              <a:rPr lang="en-US" b="0" baseline="0" dirty="0" smtClean="0"/>
              <a:t>Transition: What do I mean by dynamic dataflow analyses</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3</a:t>
            </a:fld>
            <a:endParaRPr lang="en-US"/>
          </a:p>
        </p:txBody>
      </p:sp>
    </p:spTree>
    <p:extLst>
      <p:ext uri="{BB962C8B-B14F-4D97-AF65-F5344CB8AC3E}">
        <p14:creationId xmlns:p14="http://schemas.microsoft.com/office/powerpoint/2010/main" val="3859072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Make sure we’re on the same page, since some audience members may be static analysis people where dataflow means something already.</a:t>
            </a:r>
            <a:endParaRPr lang="en-US" dirty="0" smtClean="0"/>
          </a:p>
          <a:p>
            <a:pPr marL="171450" indent="-171450">
              <a:buFont typeface="Arial" pitchFamily="34" charset="0"/>
              <a:buChar char="•"/>
            </a:pPr>
            <a:endParaRPr lang="en-US" dirty="0" smtClean="0"/>
          </a:p>
          <a:p>
            <a:pPr marL="171450" indent="-171450">
              <a:buFont typeface="Arial" pitchFamily="34" charset="0"/>
              <a:buChar char="•"/>
            </a:pPr>
            <a:r>
              <a:rPr lang="en-US" dirty="0" smtClean="0"/>
              <a:t>*Associate meta-data</a:t>
            </a:r>
            <a:r>
              <a:rPr lang="en-US" baseline="0" dirty="0" smtClean="0"/>
              <a:t> with the regular values of the program</a:t>
            </a:r>
            <a:endParaRPr lang="en-US" dirty="0" smtClean="0"/>
          </a:p>
          <a:p>
            <a:pPr marL="628650" lvl="1" indent="-171450">
              <a:buFont typeface="Arial" pitchFamily="34" charset="0"/>
              <a:buChar char="•"/>
            </a:pPr>
            <a:r>
              <a:rPr lang="en-US" dirty="0" smtClean="0"/>
              <a:t>**Example: Is this variable initialized?</a:t>
            </a:r>
          </a:p>
          <a:p>
            <a:pPr marL="171450" indent="-171450">
              <a:buFont typeface="Arial" charset="0"/>
              <a:buChar char="•"/>
            </a:pPr>
            <a:r>
              <a:rPr lang="en-US" dirty="0" smtClean="0"/>
              <a:t>*As the program executes, you</a:t>
            </a:r>
            <a:r>
              <a:rPr lang="en-US" baseline="0" dirty="0" smtClean="0"/>
              <a:t> propagate this meta-data to new variables in the program, or clear it from old ones.</a:t>
            </a:r>
          </a:p>
          <a:p>
            <a:pPr marL="628650" lvl="1" indent="-171450">
              <a:buFont typeface="Arial" charset="0"/>
              <a:buChar char="•"/>
            </a:pPr>
            <a:r>
              <a:rPr lang="en-US" baseline="0" dirty="0" smtClean="0"/>
              <a:t>**Example: I’m copying an initialized variable into a location; that variable is now initialized.</a:t>
            </a:r>
            <a:endParaRPr lang="en-US" dirty="0" smtClean="0"/>
          </a:p>
          <a:p>
            <a:pPr marL="171450" indent="-171450">
              <a:buFont typeface="Arial" charset="0"/>
              <a:buChar char="•"/>
            </a:pPr>
            <a:r>
              <a:rPr lang="en-US" dirty="0" smtClean="0"/>
              <a:t>*Check meta-data values on certain</a:t>
            </a:r>
            <a:r>
              <a:rPr lang="en-US" baseline="0" dirty="0" smtClean="0"/>
              <a:t> actions to verify integrity of system</a:t>
            </a:r>
          </a:p>
          <a:p>
            <a:pPr marL="628650" lvl="1" indent="-171450">
              <a:buFont typeface="Arial" charset="0"/>
              <a:buChar char="•"/>
            </a:pPr>
            <a:r>
              <a:rPr lang="en-US" baseline="0" dirty="0" smtClean="0"/>
              <a:t>**Example: Is this pointer I am about to dereference initialized?</a:t>
            </a:r>
          </a:p>
          <a:p>
            <a:pPr marL="171450" indent="-171450">
              <a:buFont typeface="Arial" charset="0"/>
              <a:buChar char="•"/>
            </a:pPr>
            <a:endParaRPr lang="en-US" dirty="0" smtClean="0"/>
          </a:p>
          <a:p>
            <a:pPr marL="0" indent="0">
              <a:buFont typeface="Arial" charset="0"/>
              <a:buNone/>
            </a:pPr>
            <a:r>
              <a:rPr lang="en-US" dirty="0" smtClean="0"/>
              <a:t>Meta-data flows represent the movement of important testing information from source to </a:t>
            </a:r>
            <a:r>
              <a:rPr lang="en-US" baseline="0" dirty="0" smtClean="0"/>
              <a:t>checks.</a:t>
            </a:r>
          </a:p>
        </p:txBody>
      </p:sp>
      <p:sp>
        <p:nvSpPr>
          <p:cNvPr id="4" name="Slide Number Placeholder 3"/>
          <p:cNvSpPr>
            <a:spLocks noGrp="1"/>
          </p:cNvSpPr>
          <p:nvPr>
            <p:ph type="sldNum" sz="quarter" idx="10"/>
          </p:nvPr>
        </p:nvSpPr>
        <p:spPr/>
        <p:txBody>
          <a:bodyPr/>
          <a:lstStyle/>
          <a:p>
            <a:fld id="{4BA6025E-64AB-4CFF-9E64-0345E260D44F}" type="slidenum">
              <a:rPr lang="en-US" smtClean="0"/>
              <a:pPr/>
              <a:t>4</a:t>
            </a:fld>
            <a:endParaRPr lang="en-US"/>
          </a:p>
        </p:txBody>
      </p:sp>
    </p:spTree>
    <p:extLst>
      <p:ext uri="{BB962C8B-B14F-4D97-AF65-F5344CB8AC3E}">
        <p14:creationId xmlns:p14="http://schemas.microsoft.com/office/powerpoint/2010/main" val="3027679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through an example.</a:t>
            </a:r>
            <a:r>
              <a:rPr lang="en-US" baseline="0" dirty="0" smtClean="0"/>
              <a:t> </a:t>
            </a:r>
            <a:r>
              <a:rPr lang="en-US" dirty="0" smtClean="0"/>
              <a:t>O</a:t>
            </a:r>
            <a:r>
              <a:rPr lang="en-US" baseline="0" dirty="0" smtClean="0"/>
              <a:t>verview of what the rules of this simple taint analysis system are:</a:t>
            </a:r>
          </a:p>
          <a:p>
            <a:r>
              <a:rPr lang="en-US" baseline="0" dirty="0" smtClean="0"/>
              <a:t>*Don’t trust data from outside the program</a:t>
            </a:r>
          </a:p>
          <a:p>
            <a:r>
              <a:rPr lang="en-US" baseline="0" dirty="0" smtClean="0"/>
              <a:t>*Associated meta-data bit means “not trusted”</a:t>
            </a:r>
          </a:p>
          <a:p>
            <a:r>
              <a:rPr lang="en-US" baseline="0" dirty="0" smtClean="0"/>
              <a:t>*Error if you check non-trusted data.</a:t>
            </a:r>
          </a:p>
          <a:p>
            <a:endParaRPr lang="en-US" baseline="0" dirty="0" smtClean="0"/>
          </a:p>
          <a:p>
            <a:r>
              <a:rPr lang="en-US" baseline="0" dirty="0" smtClean="0"/>
              <a:t>{go through example}</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Transition: Dynamic analyses can only perform these tests on control paths seen by the program. Therefore, we wish to see as many paths and dynamic inputs as possible.</a:t>
            </a:r>
            <a:endParaRPr lang="en-US"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To maximize the number of dynamic situations observed: distribute the tests to end users.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A developer can send an instrumented version of his program to his users.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Large populations will then see many more runtime states than the developer could test alone.</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Because of that, the analyses some users run may find potential errors.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It’s important to note that different users MIGHT FIND DIFFERENT BUGS. The more users the better.</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These potential problems can then be reported back to the developer</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*click*</a:t>
            </a:r>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much like how program crashes are reported today. Software updated (iPhone, cloud </a:t>
            </a:r>
            <a:r>
              <a:rPr lang="en-US" baseline="0" dirty="0" err="1" smtClean="0"/>
              <a:t>sw</a:t>
            </a:r>
            <a:r>
              <a:rPr lang="en-US" baseline="0" dirty="0" smtClean="0"/>
              <a:t>, auto-update)</a:t>
            </a:r>
          </a:p>
        </p:txBody>
      </p:sp>
      <p:sp>
        <p:nvSpPr>
          <p:cNvPr id="4" name="Slide Number Placeholder 3"/>
          <p:cNvSpPr>
            <a:spLocks noGrp="1"/>
          </p:cNvSpPr>
          <p:nvPr>
            <p:ph type="sldNum" sz="quarter" idx="10"/>
          </p:nvPr>
        </p:nvSpPr>
        <p:spPr/>
        <p:txBody>
          <a:bodyPr/>
          <a:lstStyle/>
          <a:p>
            <a:fld id="{4BA6025E-64AB-4CFF-9E64-0345E260D44F}" type="slidenum">
              <a:rPr lang="en-US" smtClean="0"/>
              <a:pPr/>
              <a:t>6</a:t>
            </a:fld>
            <a:endParaRPr lang="en-US"/>
          </a:p>
        </p:txBody>
      </p:sp>
    </p:spTree>
    <p:extLst>
      <p:ext uri="{BB962C8B-B14F-4D97-AF65-F5344CB8AC3E}">
        <p14:creationId xmlns:p14="http://schemas.microsoft.com/office/powerpoint/2010/main" val="2563099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Unfortunately, distributing these analyses to end-users is well nigh impossible because DDAs are *slow*.</a:t>
            </a:r>
          </a:p>
          <a:p>
            <a:r>
              <a:rPr lang="en-US" dirty="0" smtClean="0"/>
              <a:t>This</a:t>
            </a:r>
            <a:r>
              <a:rPr lang="en-US" baseline="0" dirty="0" smtClean="0"/>
              <a:t> is a list of example DDAs and the ranges of overheads reported in the literature.</a:t>
            </a:r>
          </a:p>
          <a:p>
            <a:endParaRPr lang="en-US" baseline="0" dirty="0" smtClean="0"/>
          </a:p>
          <a:p>
            <a:r>
              <a:rPr lang="en-US" baseline="0" dirty="0" smtClean="0"/>
              <a:t>Even the _relatively_ low 5x of something like Dr. Memory may be too much for most users. And it can get much higher in some dynamic situations.</a:t>
            </a:r>
          </a:p>
          <a:p>
            <a:endParaRPr lang="en-US" dirty="0" smtClean="0"/>
          </a:p>
          <a:p>
            <a:r>
              <a:rPr lang="en-US" dirty="0" smtClean="0"/>
              <a:t>NOTE</a:t>
            </a:r>
            <a:r>
              <a:rPr lang="en-US" baseline="0" dirty="0" smtClean="0"/>
              <a:t> for readers: Data race detection sampling has been done before (</a:t>
            </a:r>
            <a:r>
              <a:rPr lang="en-US" baseline="0" dirty="0" err="1" smtClean="0"/>
              <a:t>LiteRace</a:t>
            </a:r>
            <a:r>
              <a:rPr lang="en-US" baseline="0" dirty="0" smtClean="0"/>
              <a:t>, PACER, etc.), but these mechanisms only work because the </a:t>
            </a:r>
            <a:r>
              <a:rPr lang="en-US" baseline="0" dirty="0" err="1" smtClean="0"/>
              <a:t>dataflows</a:t>
            </a:r>
            <a:r>
              <a:rPr lang="en-US" baseline="0" dirty="0" smtClean="0"/>
              <a:t> in a happens-before race detection system are simple. Synchronization points cause clocks to increment; the first time a variable is touched after a </a:t>
            </a:r>
            <a:r>
              <a:rPr lang="en-US" baseline="0" dirty="0" err="1" smtClean="0"/>
              <a:t>synchro</a:t>
            </a:r>
            <a:r>
              <a:rPr lang="en-US" baseline="0" dirty="0" smtClean="0"/>
              <a:t> point propagates the clock into it, and no more propagation happens; checks are only done when data is shared between two threads.</a:t>
            </a:r>
          </a:p>
          <a:p>
            <a:r>
              <a:rPr lang="en-US" baseline="0" dirty="0" smtClean="0"/>
              <a:t>NOTE: This symbolic execution specifically refers to the work by Larson &amp; Austin, “High Coverage Detection of Input-Related Security Faults”</a:t>
            </a:r>
            <a:endParaRPr lang="en-US" dirty="0" smtClean="0"/>
          </a:p>
          <a:p>
            <a:r>
              <a:rPr lang="en-US" dirty="0" smtClean="0"/>
              <a:t>NOTE: The floating-point accuracy thing is in reference to some work out of UMD by Michael Lam et al.</a:t>
            </a:r>
            <a:r>
              <a:rPr lang="en-US" baseline="0" dirty="0" smtClean="0"/>
              <a:t> See: </a:t>
            </a:r>
            <a:r>
              <a:rPr lang="en-US" dirty="0" smtClean="0">
                <a:hlinkClick r:id="rId3"/>
              </a:rPr>
              <a:t>http://blog.freearrow.com/software/fried</a:t>
            </a:r>
            <a:endParaRPr lang="en-US" dirty="0"/>
          </a:p>
        </p:txBody>
      </p:sp>
      <p:sp>
        <p:nvSpPr>
          <p:cNvPr id="4" name="Slide Number Placeholder 3"/>
          <p:cNvSpPr>
            <a:spLocks noGrp="1"/>
          </p:cNvSpPr>
          <p:nvPr>
            <p:ph type="sldNum" sz="quarter" idx="10"/>
          </p:nvPr>
        </p:nvSpPr>
        <p:spPr/>
        <p:txBody>
          <a:bodyPr/>
          <a:lstStyle/>
          <a:p>
            <a:fld id="{4BA6025E-64AB-4CFF-9E64-0345E260D44F}" type="slidenum">
              <a:rPr lang="en-US" smtClean="0"/>
              <a:pPr/>
              <a:t>7</a:t>
            </a:fld>
            <a:endParaRPr lang="en-US"/>
          </a:p>
        </p:txBody>
      </p:sp>
    </p:spTree>
    <p:extLst>
      <p:ext uri="{BB962C8B-B14F-4D97-AF65-F5344CB8AC3E}">
        <p14:creationId xmlns:p14="http://schemas.microsoft.com/office/powerpoint/2010/main" val="2232527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solution to this overhead problem is sampling. In</a:t>
            </a:r>
            <a:r>
              <a:rPr lang="en-US" baseline="0" dirty="0" smtClean="0"/>
              <a:t> other words, we desire to analyze a random part of the program’s dynamic state during each execution, where the amount of analysis is controlled by our desired maximum overhead.</a:t>
            </a:r>
          </a:p>
          <a:p>
            <a:endParaRPr lang="en-US" baseline="0" dirty="0" smtClean="0"/>
          </a:p>
          <a:p>
            <a:r>
              <a:rPr lang="en-US" baseline="0" dirty="0" smtClean="0"/>
              <a:t>This graph represents the desired results of an ideal sampling system. On the far left side, the system would see zero overhead, but have no chance of detecting errors; this is where we are right now, never performing analysis. Current analysis systems lie on the right, where our overhead is high but we detect every observable error.</a:t>
            </a:r>
          </a:p>
          <a:p>
            <a:endParaRPr lang="en-US" baseline="0" dirty="0" smtClean="0"/>
          </a:p>
          <a:p>
            <a:r>
              <a:rPr lang="en-US" baseline="0" dirty="0" smtClean="0"/>
              <a:t>We want to fill in the middle through sampling techniques, where our probability of finding an error is proportional to the observed overhead.</a:t>
            </a:r>
          </a:p>
          <a:p>
            <a:endParaRPr lang="en-US" baseline="0" dirty="0" smtClean="0"/>
          </a:p>
          <a:p>
            <a:r>
              <a:rPr lang="en-US" baseline="0" dirty="0" smtClean="0"/>
              <a:t>*click* In essence, this would give users (or developers) a knob that allows them to choose their individual accuracy versus speed tradeoff.</a:t>
            </a:r>
          </a:p>
        </p:txBody>
      </p:sp>
      <p:sp>
        <p:nvSpPr>
          <p:cNvPr id="4" name="Slide Number Placeholder 3"/>
          <p:cNvSpPr>
            <a:spLocks noGrp="1"/>
          </p:cNvSpPr>
          <p:nvPr>
            <p:ph type="sldNum" sz="quarter" idx="10"/>
          </p:nvPr>
        </p:nvSpPr>
        <p:spPr/>
        <p:txBody>
          <a:bodyPr/>
          <a:lstStyle/>
          <a:p>
            <a:fld id="{4BA6025E-64AB-4CFF-9E64-0345E260D44F}" type="slidenum">
              <a:rPr lang="en-US" smtClean="0"/>
              <a:pPr/>
              <a:t>8</a:t>
            </a:fld>
            <a:endParaRPr lang="en-US"/>
          </a:p>
        </p:txBody>
      </p:sp>
    </p:spTree>
    <p:extLst>
      <p:ext uri="{BB962C8B-B14F-4D97-AF65-F5344CB8AC3E}">
        <p14:creationId xmlns:p14="http://schemas.microsoft.com/office/powerpoint/2010/main" val="1813120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example, developers may be OK with running at high overheads for some tests (</a:t>
            </a:r>
            <a:r>
              <a:rPr lang="en-US" baseline="0" dirty="0" err="1" smtClean="0"/>
              <a:t>devs</a:t>
            </a:r>
            <a:r>
              <a:rPr lang="en-US" baseline="0" dirty="0" smtClean="0"/>
              <a:t> currently do this for </a:t>
            </a:r>
            <a:r>
              <a:rPr lang="en-US" baseline="0" dirty="0" err="1" smtClean="0"/>
              <a:t>Valgrind</a:t>
            </a:r>
            <a:r>
              <a:rPr lang="en-US" baseline="0" dirty="0" smtClean="0"/>
              <a:t>, for example.) However, by turning the knob lower, *click* we can allow our larger population beta testers to catch errors at much less overhead.</a:t>
            </a:r>
          </a:p>
          <a:p>
            <a:endParaRPr lang="en-US" baseline="0" dirty="0" smtClean="0"/>
          </a:p>
          <a:p>
            <a:r>
              <a:rPr lang="en-US" baseline="0" dirty="0" smtClean="0"/>
              <a:t>If we can continue to lower the overhead, it could even be possible to send these analyses off to our very large population of end users *</a:t>
            </a:r>
            <a:r>
              <a:rPr lang="en-US" baseline="0" dirty="0" err="1" smtClean="0"/>
              <a:t>cllick</a:t>
            </a:r>
            <a:r>
              <a:rPr lang="en-US" baseline="0" dirty="0" smtClean="0"/>
              <a:t>*. And while they would have a low probability of finding any individual error, our hope for this work is that *click* many users testing at little overhead see more errors than one user at high overhead because of their sheer numbers.</a:t>
            </a:r>
          </a:p>
        </p:txBody>
      </p:sp>
      <p:sp>
        <p:nvSpPr>
          <p:cNvPr id="4" name="Slide Number Placeholder 3"/>
          <p:cNvSpPr>
            <a:spLocks noGrp="1"/>
          </p:cNvSpPr>
          <p:nvPr>
            <p:ph type="sldNum" sz="quarter" idx="10"/>
          </p:nvPr>
        </p:nvSpPr>
        <p:spPr/>
        <p:txBody>
          <a:bodyPr/>
          <a:lstStyle/>
          <a:p>
            <a:fld id="{4BA6025E-64AB-4CFF-9E64-0345E260D44F}" type="slidenum">
              <a:rPr lang="en-US" smtClean="0"/>
              <a:pPr/>
              <a:t>9</a:t>
            </a:fld>
            <a:endParaRPr lang="en-US"/>
          </a:p>
        </p:txBody>
      </p:sp>
    </p:spTree>
    <p:extLst>
      <p:ext uri="{BB962C8B-B14F-4D97-AF65-F5344CB8AC3E}">
        <p14:creationId xmlns:p14="http://schemas.microsoft.com/office/powerpoint/2010/main" val="1813120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05826" name="Rectangle 2"/>
          <p:cNvSpPr>
            <a:spLocks noGrp="1" noChangeArrowheads="1"/>
          </p:cNvSpPr>
          <p:nvPr>
            <p:ph type="ctrTitle" hasCustomPrompt="1"/>
          </p:nvPr>
        </p:nvSpPr>
        <p:spPr>
          <a:xfrm>
            <a:off x="914400" y="1524000"/>
            <a:ext cx="7623175" cy="1752600"/>
          </a:xfrm>
        </p:spPr>
        <p:txBody>
          <a:bodyPr/>
          <a:lstStyle>
            <a:lvl1pPr>
              <a:defRPr sz="4400"/>
            </a:lvl1pPr>
          </a:lstStyle>
          <a:p>
            <a:r>
              <a:rPr lang="en-US" altLang="en-US" dirty="0" smtClean="0"/>
              <a:t>Title of Presentation</a:t>
            </a:r>
            <a:endParaRPr lang="en-US" altLang="en-US" dirty="0"/>
          </a:p>
        </p:txBody>
      </p:sp>
      <p:sp>
        <p:nvSpPr>
          <p:cNvPr id="205827" name="Rectangle 3"/>
          <p:cNvSpPr>
            <a:spLocks noGrp="1" noChangeArrowheads="1"/>
          </p:cNvSpPr>
          <p:nvPr>
            <p:ph type="subTitle" idx="1" hasCustomPrompt="1"/>
          </p:nvPr>
        </p:nvSpPr>
        <p:spPr>
          <a:xfrm>
            <a:off x="0" y="3429000"/>
            <a:ext cx="9144000" cy="533400"/>
          </a:xfrm>
        </p:spPr>
        <p:txBody>
          <a:bodyPr/>
          <a:lstStyle>
            <a:lvl1pPr marL="0" indent="0" algn="ctr">
              <a:buFont typeface="Wingdings" pitchFamily="2" charset="2"/>
              <a:buNone/>
              <a:defRPr sz="2200" baseline="0"/>
            </a:lvl1pPr>
          </a:lstStyle>
          <a:p>
            <a:r>
              <a:rPr lang="en-US" altLang="en-US" dirty="0" smtClean="0"/>
              <a:t>Authors</a:t>
            </a:r>
            <a:endParaRPr lang="en-US" altLang="en-US" dirty="0"/>
          </a:p>
        </p:txBody>
      </p:sp>
      <p:sp>
        <p:nvSpPr>
          <p:cNvPr id="2058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2058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
        <p:nvSpPr>
          <p:cNvPr id="16" name="Text Placeholder 15"/>
          <p:cNvSpPr>
            <a:spLocks noGrp="1"/>
          </p:cNvSpPr>
          <p:nvPr>
            <p:ph type="body" sz="quarter" idx="10" hasCustomPrompt="1"/>
          </p:nvPr>
        </p:nvSpPr>
        <p:spPr>
          <a:xfrm>
            <a:off x="0" y="4038600"/>
            <a:ext cx="9144000" cy="1524000"/>
          </a:xfrm>
        </p:spPr>
        <p:txBody>
          <a:bodyPr/>
          <a:lstStyle>
            <a:lvl1pPr algn="ctr">
              <a:buNone/>
              <a:defRPr sz="2000" baseline="0"/>
            </a:lvl1pPr>
          </a:lstStyle>
          <a:p>
            <a:pPr lvl="0"/>
            <a:r>
              <a:rPr lang="en-US" dirty="0" smtClean="0"/>
              <a:t>Presentation Information</a:t>
            </a:r>
          </a:p>
        </p:txBody>
      </p:sp>
      <p:pic>
        <p:nvPicPr>
          <p:cNvPr id="19" name="Picture 18" descr="wordmark.gif"/>
          <p:cNvPicPr>
            <a:picLocks noChangeAspect="1"/>
          </p:cNvPicPr>
          <p:nvPr userDrawn="1"/>
        </p:nvPicPr>
        <p:blipFill>
          <a:blip r:embed="rId2"/>
          <a:stretch>
            <a:fillRect/>
          </a:stretch>
        </p:blipFill>
        <p:spPr>
          <a:xfrm>
            <a:off x="609600" y="6248400"/>
            <a:ext cx="3232897" cy="381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9D2E9FC7-48F1-444A-B9DB-2EAF8B39F4E3}"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0ECC0CC0-907B-4EFB-9551-C839E9B3B71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36587"/>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506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pic>
        <p:nvPicPr>
          <p:cNvPr id="7" name="Picture 6" descr="wordmark.gif"/>
          <p:cNvPicPr>
            <a:picLocks noChangeAspect="1"/>
          </p:cNvPicPr>
          <p:nvPr userDrawn="1"/>
        </p:nvPicPr>
        <p:blipFill>
          <a:blip r:embed="rId2"/>
          <a:stretch>
            <a:fillRect/>
          </a:stretch>
        </p:blipFill>
        <p:spPr>
          <a:xfrm>
            <a:off x="457200" y="6324600"/>
            <a:ext cx="2632257" cy="310214"/>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324600"/>
            <a:ext cx="2133600" cy="457200"/>
          </a:xfrm>
          <a:prstGeom prst="rect">
            <a:avLst/>
          </a:prstGeom>
        </p:spPr>
        <p:txBody>
          <a:bodyPr/>
          <a:lstStyle>
            <a:lvl1pPr>
              <a:defRPr/>
            </a:lvl1pPr>
          </a:lstStyle>
          <a:p>
            <a:fld id="{1C48A6C3-5D25-43E7-B229-76FED0D2868A}"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324600"/>
            <a:ext cx="2133600" cy="457200"/>
          </a:xfrm>
          <a:prstGeom prst="rect">
            <a:avLst/>
          </a:prstGeom>
        </p:spPr>
        <p:txBody>
          <a:bodyPr/>
          <a:lstStyle>
            <a:lvl1pPr>
              <a:defRPr/>
            </a:lvl1pPr>
          </a:lstStyle>
          <a:p>
            <a:fld id="{E85D69C9-1510-470B-A70C-5DC55A57FD77}"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3638"/>
            <a:ext cx="2133600" cy="457200"/>
          </a:xfrm>
          <a:prstGeom prst="rect">
            <a:avLst/>
          </a:prstGeom>
        </p:spPr>
        <p:txBody>
          <a:bodyPr/>
          <a:lstStyle>
            <a:lvl1pPr>
              <a:defRPr/>
            </a:lvl1pPr>
          </a:lstStyle>
          <a:p>
            <a:fld id="{F08AADE0-43F2-45DA-AAC4-38BD0E9DB833}"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324600"/>
            <a:ext cx="2133600" cy="457200"/>
          </a:xfrm>
          <a:prstGeom prst="rect">
            <a:avLst/>
          </a:prstGeom>
        </p:spPr>
        <p:txBody>
          <a:bodyPr/>
          <a:lstStyle>
            <a:lvl1pPr>
              <a:defRPr/>
            </a:lvl1pPr>
          </a:lstStyle>
          <a:p>
            <a:fld id="{1FC43652-29FC-4863-885F-EF39FB626472}"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pic>
        <p:nvPicPr>
          <p:cNvPr id="6" name="Picture 5" descr="wordmark.gif"/>
          <p:cNvPicPr>
            <a:picLocks noChangeAspect="1"/>
          </p:cNvPicPr>
          <p:nvPr userDrawn="1"/>
        </p:nvPicPr>
        <p:blipFill>
          <a:blip r:embed="rId2"/>
          <a:stretch>
            <a:fillRect/>
          </a:stretch>
        </p:blipFill>
        <p:spPr>
          <a:xfrm>
            <a:off x="457200" y="6324600"/>
            <a:ext cx="2632257" cy="310214"/>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CB0517CB-9D1E-4D5D-A1DD-C4CFF3EDCEA7}"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4A1D935E-CED4-4B22-B759-A7163D5AB4C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bwMode="auto">
          <a:xfrm>
            <a:off x="457200" y="277813"/>
            <a:ext cx="8229600" cy="636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US" altLang="en-US" dirty="0" smtClean="0"/>
          </a:p>
        </p:txBody>
      </p:sp>
      <p:sp>
        <p:nvSpPr>
          <p:cNvPr id="204803" name="Rectangle 3"/>
          <p:cNvSpPr>
            <a:spLocks noGrp="1" noChangeArrowheads="1"/>
          </p:cNvSpPr>
          <p:nvPr>
            <p:ph type="body" idx="1"/>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2048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2048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
        <p:nvSpPr>
          <p:cNvPr id="9" name="Slide Number Placeholder 5"/>
          <p:cNvSpPr>
            <a:spLocks noGrp="1"/>
          </p:cNvSpPr>
          <p:nvPr>
            <p:ph type="sldNum" sz="quarter" idx="4"/>
          </p:nvPr>
        </p:nvSpPr>
        <p:spPr>
          <a:xfrm>
            <a:off x="6553200" y="6319838"/>
            <a:ext cx="2133600" cy="461962"/>
          </a:xfrm>
          <a:prstGeom prst="rect">
            <a:avLst/>
          </a:prstGeom>
        </p:spPr>
        <p:txBody>
          <a:bodyPr/>
          <a:lstStyle>
            <a:lvl1pPr algn="r">
              <a:defRPr sz="1400"/>
            </a:lvl1pPr>
          </a:lstStyle>
          <a:p>
            <a:fld id="{AC5898B9-ED2C-4925-9C9E-7644545534BD}" type="slidenum">
              <a:rPr lang="en-US" altLang="en-US" smtClean="0"/>
              <a:pPr/>
              <a:t>‹#›</a:t>
            </a:fld>
            <a:endParaRPr lang="en-US" altLang="en-US" dirty="0"/>
          </a:p>
        </p:txBody>
      </p:sp>
      <p:pic>
        <p:nvPicPr>
          <p:cNvPr id="10" name="Picture 9" descr="wordmark.gif"/>
          <p:cNvPicPr>
            <a:picLocks noChangeAspect="1"/>
          </p:cNvPicPr>
          <p:nvPr/>
        </p:nvPicPr>
        <p:blipFill>
          <a:blip r:embed="rId13"/>
          <a:stretch>
            <a:fillRect/>
          </a:stretch>
        </p:blipFill>
        <p:spPr>
          <a:xfrm>
            <a:off x="457200" y="6324600"/>
            <a:ext cx="2632257" cy="310214"/>
          </a:xfrm>
          <a:prstGeom prst="rect">
            <a:avLst/>
          </a:prstGeom>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3.jpe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22.jpeg"/><Relationship Id="rId5" Type="http://schemas.openxmlformats.org/officeDocument/2006/relationships/image" Target="../media/image21.png"/><Relationship Id="rId4" Type="http://schemas.openxmlformats.org/officeDocument/2006/relationships/image" Target="../media/image1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6.jpg"/><Relationship Id="rId4" Type="http://schemas.openxmlformats.org/officeDocument/2006/relationships/image" Target="../media/image2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jpg"/><Relationship Id="rId7" Type="http://schemas.openxmlformats.org/officeDocument/2006/relationships/image" Target="../media/image31.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gif"/><Relationship Id="rId4" Type="http://schemas.openxmlformats.org/officeDocument/2006/relationships/image" Target="../media/image28.jpeg"/><Relationship Id="rId9" Type="http://schemas.openxmlformats.org/officeDocument/2006/relationships/image" Target="../media/image33.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gif"/><Relationship Id="rId5" Type="http://schemas.openxmlformats.org/officeDocument/2006/relationships/image" Target="../media/image6.wmf"/><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8.wmf"/><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Highly Scalable Distributed Dataflow Analysis</a:t>
            </a:r>
          </a:p>
        </p:txBody>
      </p:sp>
      <p:sp>
        <p:nvSpPr>
          <p:cNvPr id="3" name="Subtitle 2"/>
          <p:cNvSpPr>
            <a:spLocks noGrp="1"/>
          </p:cNvSpPr>
          <p:nvPr>
            <p:ph type="subTitle" idx="1"/>
          </p:nvPr>
        </p:nvSpPr>
        <p:spPr>
          <a:xfrm>
            <a:off x="2895600" y="3352800"/>
            <a:ext cx="3429000" cy="365760"/>
          </a:xfrm>
        </p:spPr>
        <p:txBody>
          <a:bodyPr/>
          <a:lstStyle/>
          <a:p>
            <a:r>
              <a:rPr lang="en-US" sz="2400" dirty="0" smtClean="0"/>
              <a:t>Joseph L. Greathouse</a:t>
            </a:r>
            <a:endParaRPr lang="en-US" sz="2400" dirty="0"/>
          </a:p>
        </p:txBody>
      </p:sp>
      <p:sp>
        <p:nvSpPr>
          <p:cNvPr id="4" name="Text Placeholder 3"/>
          <p:cNvSpPr>
            <a:spLocks noGrp="1"/>
          </p:cNvSpPr>
          <p:nvPr>
            <p:ph type="body" sz="quarter" idx="10"/>
          </p:nvPr>
        </p:nvSpPr>
        <p:spPr>
          <a:xfrm>
            <a:off x="0" y="4800600"/>
            <a:ext cx="9144000" cy="762000"/>
          </a:xfrm>
        </p:spPr>
        <p:txBody>
          <a:bodyPr/>
          <a:lstStyle/>
          <a:p>
            <a:r>
              <a:rPr lang="en-US" sz="2200" i="1" dirty="0" smtClean="0"/>
              <a:t>Advanced Computer Architecture Laboratory</a:t>
            </a:r>
          </a:p>
          <a:p>
            <a:r>
              <a:rPr lang="en-US" sz="2200" i="1" dirty="0" smtClean="0"/>
              <a:t>University of Michigan</a:t>
            </a:r>
            <a:endParaRPr lang="en-US" sz="2200" i="1" dirty="0"/>
          </a:p>
        </p:txBody>
      </p:sp>
      <p:sp>
        <p:nvSpPr>
          <p:cNvPr id="6" name="Subtitle 2"/>
          <p:cNvSpPr txBox="1">
            <a:spLocks/>
          </p:cNvSpPr>
          <p:nvPr/>
        </p:nvSpPr>
        <p:spPr bwMode="auto">
          <a:xfrm>
            <a:off x="0" y="4191000"/>
            <a:ext cx="3200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spcBef>
                <a:spcPct val="20000"/>
              </a:spcBef>
              <a:buClr>
                <a:schemeClr val="accent1"/>
              </a:buClr>
              <a:buSzPct val="65000"/>
            </a:pPr>
            <a:r>
              <a:rPr lang="en-US" sz="2400" dirty="0" smtClean="0"/>
              <a:t>Chelsea LeBlanc</a:t>
            </a:r>
          </a:p>
        </p:txBody>
      </p:sp>
      <p:sp>
        <p:nvSpPr>
          <p:cNvPr id="7" name="Subtitle 2"/>
          <p:cNvSpPr txBox="1">
            <a:spLocks/>
          </p:cNvSpPr>
          <p:nvPr/>
        </p:nvSpPr>
        <p:spPr bwMode="auto">
          <a:xfrm>
            <a:off x="3200400" y="4191000"/>
            <a:ext cx="2743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spcBef>
                <a:spcPct val="20000"/>
              </a:spcBef>
              <a:buClr>
                <a:schemeClr val="accent1"/>
              </a:buClr>
              <a:buSzPct val="65000"/>
            </a:pPr>
            <a:r>
              <a:rPr lang="en-US" sz="2400" dirty="0" smtClean="0"/>
              <a:t>Todd Austin</a:t>
            </a:r>
          </a:p>
        </p:txBody>
      </p:sp>
      <p:sp>
        <p:nvSpPr>
          <p:cNvPr id="8" name="Subtitle 2"/>
          <p:cNvSpPr txBox="1">
            <a:spLocks/>
          </p:cNvSpPr>
          <p:nvPr/>
        </p:nvSpPr>
        <p:spPr bwMode="auto">
          <a:xfrm>
            <a:off x="5943600" y="4191000"/>
            <a:ext cx="3200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spcBef>
                <a:spcPct val="20000"/>
              </a:spcBef>
              <a:buClr>
                <a:schemeClr val="accent1"/>
              </a:buClr>
              <a:buSzPct val="65000"/>
            </a:pPr>
            <a:r>
              <a:rPr lang="en-US" sz="2400" dirty="0" smtClean="0"/>
              <a:t>Valeria </a:t>
            </a:r>
            <a:r>
              <a:rPr lang="en-US" sz="2400" dirty="0" err="1" smtClean="0"/>
              <a:t>Bertacco</a:t>
            </a:r>
            <a:endParaRPr lang="en-US" sz="2400" dirty="0"/>
          </a:p>
        </p:txBody>
      </p:sp>
      <p:sp>
        <p:nvSpPr>
          <p:cNvPr id="18" name="TextBox 17"/>
          <p:cNvSpPr txBox="1"/>
          <p:nvPr/>
        </p:nvSpPr>
        <p:spPr>
          <a:xfrm>
            <a:off x="5638800" y="6243935"/>
            <a:ext cx="2362200" cy="523220"/>
          </a:xfrm>
          <a:prstGeom prst="rect">
            <a:avLst/>
          </a:prstGeom>
          <a:noFill/>
        </p:spPr>
        <p:txBody>
          <a:bodyPr wrap="square" rtlCol="0">
            <a:spAutoFit/>
          </a:bodyPr>
          <a:lstStyle/>
          <a:p>
            <a:pPr algn="r"/>
            <a:r>
              <a:rPr lang="en-US" sz="1400" dirty="0" smtClean="0"/>
              <a:t>CGO, Chamonix, France</a:t>
            </a:r>
          </a:p>
          <a:p>
            <a:pPr algn="r"/>
            <a:r>
              <a:rPr lang="en-US" sz="1400" dirty="0" smtClean="0"/>
              <a:t>April 6, 2011</a:t>
            </a:r>
            <a:endParaRPr lang="en-US"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87963" y="6098349"/>
            <a:ext cx="317837" cy="60725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457200" y="4952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a += y</a:t>
            </a:r>
          </a:p>
        </p:txBody>
      </p:sp>
      <p:sp>
        <p:nvSpPr>
          <p:cNvPr id="22" name="Rounded Rectangle 21"/>
          <p:cNvSpPr/>
          <p:nvPr/>
        </p:nvSpPr>
        <p:spPr>
          <a:xfrm>
            <a:off x="2590800" y="4953000"/>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z = y * 75</a:t>
            </a:r>
          </a:p>
        </p:txBody>
      </p:sp>
      <p:sp>
        <p:nvSpPr>
          <p:cNvPr id="7" name="Right Arrow 6"/>
          <p:cNvSpPr/>
          <p:nvPr/>
        </p:nvSpPr>
        <p:spPr>
          <a:xfrm rot="7682756">
            <a:off x="2044897" y="4537118"/>
            <a:ext cx="800611" cy="23626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0" name="Down Arrow 9"/>
          <p:cNvSpPr/>
          <p:nvPr/>
        </p:nvSpPr>
        <p:spPr>
          <a:xfrm>
            <a:off x="3429000" y="4267199"/>
            <a:ext cx="228600" cy="6858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9" name="Rounded Rectangle 18"/>
          <p:cNvSpPr/>
          <p:nvPr/>
        </p:nvSpPr>
        <p:spPr>
          <a:xfrm>
            <a:off x="2590800" y="3809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y = x * 1024</a:t>
            </a:r>
          </a:p>
        </p:txBody>
      </p:sp>
      <p:sp>
        <p:nvSpPr>
          <p:cNvPr id="20" name="Rounded Rectangle 19"/>
          <p:cNvSpPr/>
          <p:nvPr/>
        </p:nvSpPr>
        <p:spPr>
          <a:xfrm>
            <a:off x="5196840" y="38100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w = x + 42</a:t>
            </a:r>
            <a:endParaRPr lang="en-US" sz="2400" dirty="0"/>
          </a:p>
        </p:txBody>
      </p:sp>
      <p:sp>
        <p:nvSpPr>
          <p:cNvPr id="2" name="Title 1"/>
          <p:cNvSpPr>
            <a:spLocks noGrp="1"/>
          </p:cNvSpPr>
          <p:nvPr>
            <p:ph type="title"/>
          </p:nvPr>
        </p:nvSpPr>
        <p:spPr/>
        <p:txBody>
          <a:bodyPr/>
          <a:lstStyle/>
          <a:p>
            <a:r>
              <a:rPr lang="en-US" dirty="0"/>
              <a:t>Cannot Naïvely Sample Code</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10</a:t>
            </a:fld>
            <a:endParaRPr lang="en-US" altLang="en-US" dirty="0"/>
          </a:p>
        </p:txBody>
      </p:sp>
      <p:sp>
        <p:nvSpPr>
          <p:cNvPr id="12" name="Right Arrow 11"/>
          <p:cNvSpPr/>
          <p:nvPr/>
        </p:nvSpPr>
        <p:spPr>
          <a:xfrm rot="5400000">
            <a:off x="5510373" y="3176553"/>
            <a:ext cx="1040064"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4" name="Right Arrow 13"/>
          <p:cNvSpPr/>
          <p:nvPr/>
        </p:nvSpPr>
        <p:spPr>
          <a:xfrm rot="5400000">
            <a:off x="3062825" y="3216107"/>
            <a:ext cx="96095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6" name="Down Arrow 15"/>
          <p:cNvSpPr/>
          <p:nvPr/>
        </p:nvSpPr>
        <p:spPr>
          <a:xfrm>
            <a:off x="3429001" y="1828799"/>
            <a:ext cx="228600" cy="684917"/>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38" name="Rounded Rectangle 37"/>
          <p:cNvSpPr/>
          <p:nvPr/>
        </p:nvSpPr>
        <p:spPr>
          <a:xfrm>
            <a:off x="5181600" y="25146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Validate(x)</a:t>
            </a:r>
            <a:endParaRPr lang="en-US" sz="2400" dirty="0"/>
          </a:p>
        </p:txBody>
      </p:sp>
      <p:sp>
        <p:nvSpPr>
          <p:cNvPr id="47" name="Right Arrow 46"/>
          <p:cNvSpPr/>
          <p:nvPr/>
        </p:nvSpPr>
        <p:spPr>
          <a:xfrm>
            <a:off x="4133771" y="2748095"/>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8" name="Rounded Rectangle 17"/>
          <p:cNvSpPr/>
          <p:nvPr/>
        </p:nvSpPr>
        <p:spPr>
          <a:xfrm>
            <a:off x="2286000" y="2516492"/>
            <a:ext cx="2514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1" name="Rounded Rectangle 60"/>
          <p:cNvSpPr/>
          <p:nvPr/>
        </p:nvSpPr>
        <p:spPr>
          <a:xfrm>
            <a:off x="304800" y="4800600"/>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a += y</a:t>
            </a:r>
          </a:p>
        </p:txBody>
      </p:sp>
      <p:sp>
        <p:nvSpPr>
          <p:cNvPr id="63" name="Right Arrow 62"/>
          <p:cNvSpPr/>
          <p:nvPr/>
        </p:nvSpPr>
        <p:spPr>
          <a:xfrm rot="7682756">
            <a:off x="1892497" y="4384719"/>
            <a:ext cx="800611" cy="236267"/>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4" name="Rounded Rectangle 63"/>
          <p:cNvSpPr/>
          <p:nvPr/>
        </p:nvSpPr>
        <p:spPr>
          <a:xfrm>
            <a:off x="2438400" y="3657600"/>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y = x * 1024</a:t>
            </a:r>
          </a:p>
        </p:txBody>
      </p:sp>
      <p:sp>
        <p:nvSpPr>
          <p:cNvPr id="65" name="Right Arrow 64"/>
          <p:cNvSpPr/>
          <p:nvPr/>
        </p:nvSpPr>
        <p:spPr>
          <a:xfrm rot="5400000">
            <a:off x="2893617" y="3080516"/>
            <a:ext cx="994566"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50" name="TextBox 49"/>
          <p:cNvSpPr txBox="1"/>
          <p:nvPr/>
        </p:nvSpPr>
        <p:spPr>
          <a:xfrm>
            <a:off x="6400800" y="3124200"/>
            <a:ext cx="2286000" cy="461665"/>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ctr"/>
            <a:r>
              <a:rPr lang="en-US" sz="2400" dirty="0" smtClean="0"/>
              <a:t>False Positive</a:t>
            </a:r>
          </a:p>
        </p:txBody>
      </p:sp>
      <p:sp>
        <p:nvSpPr>
          <p:cNvPr id="51" name="TextBox 50"/>
          <p:cNvSpPr txBox="1"/>
          <p:nvPr/>
        </p:nvSpPr>
        <p:spPr>
          <a:xfrm>
            <a:off x="6400799" y="5021687"/>
            <a:ext cx="2286001" cy="461665"/>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just"/>
            <a:r>
              <a:rPr lang="en-US" sz="2400" dirty="0" smtClean="0"/>
              <a:t>False Negative</a:t>
            </a:r>
          </a:p>
        </p:txBody>
      </p:sp>
      <p:sp>
        <p:nvSpPr>
          <p:cNvPr id="56" name="Rounded Rectangle 55"/>
          <p:cNvSpPr/>
          <p:nvPr/>
        </p:nvSpPr>
        <p:spPr>
          <a:xfrm>
            <a:off x="5044440" y="3657600"/>
            <a:ext cx="173736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w = x + 42</a:t>
            </a:r>
          </a:p>
        </p:txBody>
      </p:sp>
      <p:sp>
        <p:nvSpPr>
          <p:cNvPr id="57" name="Right Arrow 56"/>
          <p:cNvSpPr/>
          <p:nvPr/>
        </p:nvSpPr>
        <p:spPr>
          <a:xfrm rot="5400000">
            <a:off x="5337593" y="3044531"/>
            <a:ext cx="1080823"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54" name="Rounded Rectangle 53"/>
          <p:cNvSpPr/>
          <p:nvPr/>
        </p:nvSpPr>
        <p:spPr>
          <a:xfrm>
            <a:off x="5044440" y="2362200"/>
            <a:ext cx="173736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validate(x</a:t>
            </a:r>
            <a:r>
              <a:rPr lang="en-US" sz="2400" dirty="0"/>
              <a:t>)</a:t>
            </a:r>
          </a:p>
        </p:txBody>
      </p:sp>
      <p:sp>
        <p:nvSpPr>
          <p:cNvPr id="55" name="Right Arrow 54"/>
          <p:cNvSpPr/>
          <p:nvPr/>
        </p:nvSpPr>
        <p:spPr>
          <a:xfrm>
            <a:off x="3996611" y="2595695"/>
            <a:ext cx="1080823"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7" name="Rounded Rectangle 66"/>
          <p:cNvSpPr/>
          <p:nvPr/>
        </p:nvSpPr>
        <p:spPr>
          <a:xfrm>
            <a:off x="2133600" y="2364093"/>
            <a:ext cx="25146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6" name="Down Arrow 65"/>
          <p:cNvSpPr/>
          <p:nvPr/>
        </p:nvSpPr>
        <p:spPr>
          <a:xfrm>
            <a:off x="3276601" y="1676400"/>
            <a:ext cx="228600" cy="701040"/>
          </a:xfrm>
          <a:prstGeom prst="down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53" name="Right Arrow 52"/>
          <p:cNvSpPr/>
          <p:nvPr/>
        </p:nvSpPr>
        <p:spPr>
          <a:xfrm flipH="1">
            <a:off x="6808120" y="2479338"/>
            <a:ext cx="2130552"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Skip Instr</a:t>
            </a:r>
            <a:r>
              <a:rPr lang="en-US" sz="2400" dirty="0"/>
              <a:t>.</a:t>
            </a:r>
          </a:p>
        </p:txBody>
      </p:sp>
      <p:sp>
        <p:nvSpPr>
          <p:cNvPr id="17" name="Rounded Rectangle 16"/>
          <p:cNvSpPr/>
          <p:nvPr/>
        </p:nvSpPr>
        <p:spPr>
          <a:xfrm>
            <a:off x="2286000" y="1219200"/>
            <a:ext cx="2514599"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Input</a:t>
            </a:r>
            <a:endParaRPr lang="en-US" sz="2400" dirty="0"/>
          </a:p>
        </p:txBody>
      </p:sp>
      <p:sp>
        <p:nvSpPr>
          <p:cNvPr id="48" name="Pentagon 47"/>
          <p:cNvSpPr/>
          <p:nvPr/>
        </p:nvSpPr>
        <p:spPr>
          <a:xfrm flipH="1">
            <a:off x="6790441" y="3733800"/>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49" name="Pentagon 48"/>
          <p:cNvSpPr/>
          <p:nvPr/>
        </p:nvSpPr>
        <p:spPr>
          <a:xfrm flipH="1">
            <a:off x="6781800" y="3736574"/>
            <a:ext cx="1828800" cy="609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42" name="Pentagon 41"/>
          <p:cNvSpPr/>
          <p:nvPr/>
        </p:nvSpPr>
        <p:spPr>
          <a:xfrm flipH="1">
            <a:off x="4495800" y="4953000"/>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43" name="Pentagon 42"/>
          <p:cNvSpPr/>
          <p:nvPr/>
        </p:nvSpPr>
        <p:spPr>
          <a:xfrm flipH="1">
            <a:off x="4495800" y="4953000"/>
            <a:ext cx="1828800" cy="609600"/>
          </a:xfrm>
          <a:prstGeom prst="homePlat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52" name="Right Arrow 51"/>
          <p:cNvSpPr/>
          <p:nvPr/>
        </p:nvSpPr>
        <p:spPr>
          <a:xfrm flipH="1">
            <a:off x="4419600" y="4915846"/>
            <a:ext cx="2130552"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Skip Instr</a:t>
            </a:r>
            <a:r>
              <a:rPr lang="en-US" sz="2400" dirty="0"/>
              <a:t>.</a:t>
            </a:r>
          </a:p>
        </p:txBody>
      </p:sp>
      <p:sp>
        <p:nvSpPr>
          <p:cNvPr id="5" name="Pentagon 4"/>
          <p:cNvSpPr/>
          <p:nvPr/>
        </p:nvSpPr>
        <p:spPr>
          <a:xfrm rot="16200000">
            <a:off x="1141476" y="5030724"/>
            <a:ext cx="612648" cy="1371600"/>
          </a:xfrm>
          <a:prstGeom prst="homePlate">
            <a:avLst/>
          </a:prstGeom>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
        <p:nvSpPr>
          <p:cNvPr id="46" name="Pentagon 45"/>
          <p:cNvSpPr/>
          <p:nvPr/>
        </p:nvSpPr>
        <p:spPr>
          <a:xfrm rot="16200000">
            <a:off x="1141476" y="5030724"/>
            <a:ext cx="612648" cy="1371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Tree>
    <p:extLst>
      <p:ext uri="{BB962C8B-B14F-4D97-AF65-F5344CB8AC3E}">
        <p14:creationId xmlns:p14="http://schemas.microsoft.com/office/powerpoint/2010/main" val="404826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250"/>
                                  </p:stCondLst>
                                  <p:childTnLst>
                                    <p:set>
                                      <p:cBhvr>
                                        <p:cTn id="15" dur="1" fill="hold">
                                          <p:stCondLst>
                                            <p:cond delay="0"/>
                                          </p:stCondLst>
                                        </p:cTn>
                                        <p:tgtEl>
                                          <p:spTgt spid="19"/>
                                        </p:tgtEl>
                                        <p:attrNameLst>
                                          <p:attrName>style.visibility</p:attrName>
                                        </p:attrNameLst>
                                      </p:cBhvr>
                                      <p:to>
                                        <p:strVal val="visible"/>
                                      </p:to>
                                    </p:set>
                                  </p:childTnLst>
                                </p:cTn>
                              </p:par>
                            </p:childTnLst>
                          </p:cTn>
                        </p:par>
                        <p:par>
                          <p:cTn id="16" fill="hold">
                            <p:stCondLst>
                              <p:cond delay="250"/>
                            </p:stCondLst>
                            <p:childTnLst>
                              <p:par>
                                <p:cTn id="17" presetID="1"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par>
                          <p:cTn id="19" fill="hold">
                            <p:stCondLst>
                              <p:cond delay="250"/>
                            </p:stCondLst>
                            <p:childTnLst>
                              <p:par>
                                <p:cTn id="20" presetID="1"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childTnLst>
                                </p:cTn>
                              </p:par>
                            </p:childTnLst>
                          </p:cTn>
                        </p:par>
                        <p:par>
                          <p:cTn id="22" fill="hold">
                            <p:stCondLst>
                              <p:cond delay="250"/>
                            </p:stCondLst>
                            <p:childTnLst>
                              <p:par>
                                <p:cTn id="23" presetID="1" presetClass="entr" presetSubtype="0" fill="hold" grpId="0" nodeType="after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childTnLst>
                          </p:cTn>
                        </p:par>
                        <p:par>
                          <p:cTn id="25" fill="hold">
                            <p:stCondLst>
                              <p:cond delay="250"/>
                            </p:stCondLst>
                            <p:childTnLst>
                              <p:par>
                                <p:cTn id="26" presetID="1" presetClass="entr" presetSubtype="0" fill="hold" grpId="0" nodeType="afterEffect">
                                  <p:stCondLst>
                                    <p:cond delay="250"/>
                                  </p:stCondLst>
                                  <p:childTnLst>
                                    <p:set>
                                      <p:cBhvr>
                                        <p:cTn id="27" dur="1" fill="hold">
                                          <p:stCondLst>
                                            <p:cond delay="0"/>
                                          </p:stCondLst>
                                        </p:cTn>
                                        <p:tgtEl>
                                          <p:spTgt spid="7"/>
                                        </p:tgtEl>
                                        <p:attrNameLst>
                                          <p:attrName>style.visibility</p:attrName>
                                        </p:attrNameLst>
                                      </p:cBhvr>
                                      <p:to>
                                        <p:strVal val="visible"/>
                                      </p:to>
                                    </p:se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63"/>
                                        </p:tgtEl>
                                        <p:attrNameLst>
                                          <p:attrName>style.visibility</p:attrName>
                                        </p:attrNameLst>
                                      </p:cBhvr>
                                      <p:to>
                                        <p:strVal val="visible"/>
                                      </p:to>
                                    </p:se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52"/>
                                        </p:tgtEl>
                                        <p:attrNameLst>
                                          <p:attrName>style.visibility</p:attrName>
                                        </p:attrNameLst>
                                      </p:cBhvr>
                                      <p:to>
                                        <p:strVal val="hidden"/>
                                      </p:to>
                                    </p:set>
                                  </p:childTnLst>
                                </p:cTn>
                              </p:par>
                              <p:par>
                                <p:cTn id="50" presetID="1" presetClass="entr" presetSubtype="0"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7"/>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54"/>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5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57"/>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56"/>
                                        </p:tgtEl>
                                        <p:attrNameLst>
                                          <p:attrName>style.visibility</p:attrName>
                                        </p:attrNameLst>
                                      </p:cBhvr>
                                      <p:to>
                                        <p:strVal val="visible"/>
                                      </p:to>
                                    </p:set>
                                  </p:childTnLst>
                                </p:cTn>
                              </p:par>
                              <p:par>
                                <p:cTn id="70" presetID="1" presetClass="exit" presetSubtype="0" fill="hold" grpId="1" nodeType="withEffect">
                                  <p:stCondLst>
                                    <p:cond delay="0"/>
                                  </p:stCondLst>
                                  <p:childTnLst>
                                    <p:set>
                                      <p:cBhvr>
                                        <p:cTn id="71" dur="1" fill="hold">
                                          <p:stCondLst>
                                            <p:cond delay="0"/>
                                          </p:stCondLst>
                                        </p:cTn>
                                        <p:tgtEl>
                                          <p:spTgt spid="53"/>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42"/>
                                        </p:tgtEl>
                                        <p:attrNameLst>
                                          <p:attrName>style.visibility</p:attrName>
                                        </p:attrNameLst>
                                      </p:cBhvr>
                                      <p:to>
                                        <p:strVal val="visible"/>
                                      </p:to>
                                    </p:set>
                                  </p:childTnLst>
                                </p:cTn>
                              </p:par>
                              <p:par>
                                <p:cTn id="80" presetID="1" presetClass="exit" presetSubtype="0" fill="hold" grpId="1" nodeType="withEffect">
                                  <p:stCondLst>
                                    <p:cond delay="1000"/>
                                  </p:stCondLst>
                                  <p:childTnLst>
                                    <p:set>
                                      <p:cBhvr>
                                        <p:cTn id="81" dur="1" fill="hold">
                                          <p:stCondLst>
                                            <p:cond delay="0"/>
                                          </p:stCondLst>
                                        </p:cTn>
                                        <p:tgtEl>
                                          <p:spTgt spid="5"/>
                                        </p:tgtEl>
                                        <p:attrNameLst>
                                          <p:attrName>style.visibility</p:attrName>
                                        </p:attrNameLst>
                                      </p:cBhvr>
                                      <p:to>
                                        <p:strVal val="hidden"/>
                                      </p:to>
                                    </p:set>
                                  </p:childTnLst>
                                </p:cTn>
                              </p:par>
                              <p:par>
                                <p:cTn id="82" presetID="1" presetClass="entr" presetSubtype="0" fill="hold" grpId="0" nodeType="withEffect">
                                  <p:stCondLst>
                                    <p:cond delay="1000"/>
                                  </p:stCondLst>
                                  <p:childTnLst>
                                    <p:set>
                                      <p:cBhvr>
                                        <p:cTn id="83" dur="1" fill="hold">
                                          <p:stCondLst>
                                            <p:cond delay="0"/>
                                          </p:stCondLst>
                                        </p:cTn>
                                        <p:tgtEl>
                                          <p:spTgt spid="46"/>
                                        </p:tgtEl>
                                        <p:attrNameLst>
                                          <p:attrName>style.visibility</p:attrName>
                                        </p:attrNameLst>
                                      </p:cBhvr>
                                      <p:to>
                                        <p:strVal val="visible"/>
                                      </p:to>
                                    </p:set>
                                  </p:childTnLst>
                                </p:cTn>
                              </p:par>
                            </p:childTnLst>
                          </p:cTn>
                        </p:par>
                        <p:par>
                          <p:cTn id="84" fill="hold">
                            <p:stCondLst>
                              <p:cond delay="1000"/>
                            </p:stCondLst>
                            <p:childTnLst>
                              <p:par>
                                <p:cTn id="85" presetID="1" presetClass="exit" presetSubtype="0" fill="hold" grpId="1" nodeType="afterEffect">
                                  <p:stCondLst>
                                    <p:cond delay="0"/>
                                  </p:stCondLst>
                                  <p:childTnLst>
                                    <p:set>
                                      <p:cBhvr>
                                        <p:cTn id="86" dur="1" fill="hold">
                                          <p:stCondLst>
                                            <p:cond delay="0"/>
                                          </p:stCondLst>
                                        </p:cTn>
                                        <p:tgtEl>
                                          <p:spTgt spid="48"/>
                                        </p:tgtEl>
                                        <p:attrNameLst>
                                          <p:attrName>style.visibility</p:attrName>
                                        </p:attrNameLst>
                                      </p:cBhvr>
                                      <p:to>
                                        <p:strVal val="hidden"/>
                                      </p:to>
                                    </p:set>
                                  </p:childTnLst>
                                </p:cTn>
                              </p:par>
                            </p:childTnLst>
                          </p:cTn>
                        </p:par>
                        <p:par>
                          <p:cTn id="87" fill="hold">
                            <p:stCondLst>
                              <p:cond delay="1000"/>
                            </p:stCondLst>
                            <p:childTnLst>
                              <p:par>
                                <p:cTn id="88" presetID="1" presetClass="entr" presetSubtype="0"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childTnLst>
                                </p:cTn>
                              </p:par>
                            </p:childTnLst>
                          </p:cTn>
                        </p:par>
                        <p:par>
                          <p:cTn id="90" fill="hold">
                            <p:stCondLst>
                              <p:cond delay="1000"/>
                            </p:stCondLst>
                            <p:childTnLst>
                              <p:par>
                                <p:cTn id="91" presetID="1" presetClass="exit" presetSubtype="0" fill="hold" grpId="1" nodeType="afterEffect">
                                  <p:stCondLst>
                                    <p:cond delay="0"/>
                                  </p:stCondLst>
                                  <p:childTnLst>
                                    <p:set>
                                      <p:cBhvr>
                                        <p:cTn id="92" dur="1" fill="hold">
                                          <p:stCondLst>
                                            <p:cond delay="0"/>
                                          </p:stCondLst>
                                        </p:cTn>
                                        <p:tgtEl>
                                          <p:spTgt spid="42"/>
                                        </p:tgtEl>
                                        <p:attrNameLst>
                                          <p:attrName>style.visibility</p:attrName>
                                        </p:attrNameLst>
                                      </p:cBhvr>
                                      <p:to>
                                        <p:strVal val="hidden"/>
                                      </p:to>
                                    </p:set>
                                  </p:childTnLst>
                                </p:cTn>
                              </p:par>
                            </p:childTnLst>
                          </p:cTn>
                        </p:par>
                        <p:par>
                          <p:cTn id="93" fill="hold">
                            <p:stCondLst>
                              <p:cond delay="1000"/>
                            </p:stCondLst>
                            <p:childTnLst>
                              <p:par>
                                <p:cTn id="94" presetID="1" presetClass="entr" presetSubtype="0"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50"/>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7" grpId="0" animBg="1"/>
      <p:bldP spid="10" grpId="0" animBg="1"/>
      <p:bldP spid="19" grpId="0" animBg="1"/>
      <p:bldP spid="20" grpId="0" animBg="1"/>
      <p:bldP spid="12" grpId="0" animBg="1"/>
      <p:bldP spid="14" grpId="0" animBg="1"/>
      <p:bldP spid="16" grpId="0" animBg="1"/>
      <p:bldP spid="38" grpId="0" animBg="1"/>
      <p:bldP spid="47" grpId="0" animBg="1"/>
      <p:bldP spid="18" grpId="0" animBg="1"/>
      <p:bldP spid="61" grpId="0" animBg="1"/>
      <p:bldP spid="63" grpId="0" animBg="1"/>
      <p:bldP spid="64" grpId="0" animBg="1"/>
      <p:bldP spid="65" grpId="0" animBg="1"/>
      <p:bldP spid="50" grpId="0" animBg="1"/>
      <p:bldP spid="51" grpId="0" animBg="1"/>
      <p:bldP spid="56" grpId="0" animBg="1"/>
      <p:bldP spid="57" grpId="0" animBg="1"/>
      <p:bldP spid="54" grpId="0" animBg="1"/>
      <p:bldP spid="55" grpId="0" animBg="1"/>
      <p:bldP spid="67" grpId="0" animBg="1"/>
      <p:bldP spid="66" grpId="0" animBg="1"/>
      <p:bldP spid="53" grpId="0" animBg="1"/>
      <p:bldP spid="53" grpId="1" animBg="1"/>
      <p:bldP spid="48" grpId="0" animBg="1"/>
      <p:bldP spid="48" grpId="1" animBg="1"/>
      <p:bldP spid="49" grpId="0" animBg="1"/>
      <p:bldP spid="42" grpId="0" animBg="1"/>
      <p:bldP spid="42" grpId="1" animBg="1"/>
      <p:bldP spid="43" grpId="0" animBg="1"/>
      <p:bldP spid="52" grpId="0" animBg="1"/>
      <p:bldP spid="52" grpId="1" animBg="1"/>
      <p:bldP spid="5" grpId="0" animBg="1"/>
      <p:bldP spid="5" grpId="1" animBg="1"/>
      <p:bldP spid="4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ontent Placeholder 2"/>
          <p:cNvSpPr>
            <a:spLocks noGrp="1"/>
          </p:cNvSpPr>
          <p:nvPr>
            <p:ph idx="1"/>
          </p:nvPr>
        </p:nvSpPr>
        <p:spPr>
          <a:xfrm>
            <a:off x="457200" y="1066800"/>
            <a:ext cx="8229600" cy="5064125"/>
          </a:xfrm>
        </p:spPr>
        <p:txBody>
          <a:bodyPr/>
          <a:lstStyle/>
          <a:p>
            <a:r>
              <a:rPr lang="en-US" dirty="0" smtClean="0"/>
              <a:t>Sampling must be aware of meta-data</a:t>
            </a:r>
          </a:p>
          <a:p>
            <a:endParaRPr lang="en-US" dirty="0" smtClean="0"/>
          </a:p>
          <a:p>
            <a:endParaRPr lang="en-US" dirty="0"/>
          </a:p>
          <a:p>
            <a:endParaRPr lang="en-US" dirty="0" smtClean="0"/>
          </a:p>
          <a:p>
            <a:endParaRPr lang="en-US" dirty="0" smtClean="0"/>
          </a:p>
          <a:p>
            <a:endParaRPr lang="en-US" dirty="0" smtClean="0"/>
          </a:p>
          <a:p>
            <a:endParaRPr lang="en-US" dirty="0"/>
          </a:p>
          <a:p>
            <a:r>
              <a:rPr lang="en-US" dirty="0" smtClean="0"/>
              <a:t>Remove meta-data from skipped </a:t>
            </a:r>
            <a:r>
              <a:rPr lang="en-US" dirty="0" err="1" smtClean="0"/>
              <a:t>dataflows</a:t>
            </a:r>
            <a:endParaRPr lang="en-US" dirty="0" smtClean="0"/>
          </a:p>
          <a:p>
            <a:pPr lvl="1"/>
            <a:r>
              <a:rPr lang="en-US" dirty="0" smtClean="0"/>
              <a:t>Prevents </a:t>
            </a:r>
            <a:r>
              <a:rPr lang="en-US" dirty="0"/>
              <a:t>false </a:t>
            </a:r>
            <a:r>
              <a:rPr lang="en-US" dirty="0" smtClean="0"/>
              <a:t>positives</a:t>
            </a:r>
            <a:endParaRPr lang="en-US" dirty="0"/>
          </a:p>
        </p:txBody>
      </p:sp>
      <p:sp>
        <p:nvSpPr>
          <p:cNvPr id="2" name="Title 1"/>
          <p:cNvSpPr>
            <a:spLocks noGrp="1"/>
          </p:cNvSpPr>
          <p:nvPr>
            <p:ph type="title"/>
          </p:nvPr>
        </p:nvSpPr>
        <p:spPr/>
        <p:txBody>
          <a:bodyPr/>
          <a:lstStyle/>
          <a:p>
            <a:r>
              <a:rPr lang="en-US" dirty="0" smtClean="0"/>
              <a:t>Our Solution: Sample </a:t>
            </a:r>
            <a:r>
              <a:rPr lang="en-US" u="sng" dirty="0" smtClean="0"/>
              <a:t>Data</a:t>
            </a:r>
            <a:r>
              <a:rPr lang="en-US" dirty="0" smtClean="0"/>
              <a:t>, not Code</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11</a:t>
            </a:fld>
            <a:endParaRPr lang="en-US" altLang="en-US" dirty="0"/>
          </a:p>
        </p:txBody>
      </p:sp>
      <p:grpSp>
        <p:nvGrpSpPr>
          <p:cNvPr id="3" name="Group 2"/>
          <p:cNvGrpSpPr/>
          <p:nvPr/>
        </p:nvGrpSpPr>
        <p:grpSpPr>
          <a:xfrm>
            <a:off x="3124200" y="1676400"/>
            <a:ext cx="2286000" cy="3276600"/>
            <a:chOff x="3124200" y="1676400"/>
            <a:chExt cx="2286000" cy="3276600"/>
          </a:xfrm>
        </p:grpSpPr>
        <p:sp>
          <p:nvSpPr>
            <p:cNvPr id="5" name="Oval 4"/>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6" name="Oval 5"/>
            <p:cNvSpPr/>
            <p:nvPr/>
          </p:nvSpPr>
          <p:spPr>
            <a:xfrm>
              <a:off x="3505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7" name="Oval 6"/>
            <p:cNvSpPr/>
            <p:nvPr/>
          </p:nvSpPr>
          <p:spPr>
            <a:xfrm>
              <a:off x="3124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8" name="Oval 7"/>
            <p:cNvSpPr/>
            <p:nvPr/>
          </p:nvSpPr>
          <p:spPr>
            <a:xfrm>
              <a:off x="3886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9" name="Oval 8"/>
            <p:cNvSpPr/>
            <p:nvPr/>
          </p:nvSpPr>
          <p:spPr>
            <a:xfrm>
              <a:off x="3505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0" name="Oval 9"/>
            <p:cNvSpPr/>
            <p:nvPr/>
          </p:nvSpPr>
          <p:spPr>
            <a:xfrm>
              <a:off x="3505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 name="Oval 11"/>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3" name="Oval 12"/>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4" name="Oval 13"/>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5" name="Oval 14"/>
            <p:cNvSpPr/>
            <p:nvPr/>
          </p:nvSpPr>
          <p:spPr>
            <a:xfrm>
              <a:off x="4267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6" name="Oval 15"/>
            <p:cNvSpPr/>
            <p:nvPr/>
          </p:nvSpPr>
          <p:spPr>
            <a:xfrm>
              <a:off x="5029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7" name="Oval 16"/>
            <p:cNvSpPr/>
            <p:nvPr/>
          </p:nvSpPr>
          <p:spPr>
            <a:xfrm>
              <a:off x="4267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9" name="Oval 18"/>
            <p:cNvSpPr/>
            <p:nvPr/>
          </p:nvSpPr>
          <p:spPr>
            <a:xfrm>
              <a:off x="5029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cxnSp>
          <p:nvCxnSpPr>
            <p:cNvPr id="22" name="Straight Arrow Connector 21"/>
            <p:cNvCxnSpPr>
              <a:stCxn id="5" idx="3"/>
              <a:endCxn id="6" idx="0"/>
            </p:cNvCxnSpPr>
            <p:nvPr/>
          </p:nvCxnSpPr>
          <p:spPr>
            <a:xfrm flipH="1">
              <a:off x="3695700" y="20016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Straight Arrow Connector 23"/>
            <p:cNvCxnSpPr>
              <a:stCxn id="5" idx="5"/>
              <a:endCxn id="12" idx="0"/>
            </p:cNvCxnSpPr>
            <p:nvPr/>
          </p:nvCxnSpPr>
          <p:spPr>
            <a:xfrm>
              <a:off x="4211404" y="20016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Straight Arrow Connector 25"/>
            <p:cNvCxnSpPr>
              <a:stCxn id="6" idx="3"/>
              <a:endCxn id="7" idx="0"/>
            </p:cNvCxnSpPr>
            <p:nvPr/>
          </p:nvCxnSpPr>
          <p:spPr>
            <a:xfrm flipH="1">
              <a:off x="3314700"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Straight Arrow Connector 27"/>
            <p:cNvCxnSpPr>
              <a:stCxn id="6" idx="5"/>
              <a:endCxn id="8" idx="0"/>
            </p:cNvCxnSpPr>
            <p:nvPr/>
          </p:nvCxnSpPr>
          <p:spPr>
            <a:xfrm>
              <a:off x="3830404"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Straight Arrow Connector 29"/>
            <p:cNvCxnSpPr>
              <a:stCxn id="7" idx="5"/>
              <a:endCxn id="9" idx="0"/>
            </p:cNvCxnSpPr>
            <p:nvPr/>
          </p:nvCxnSpPr>
          <p:spPr>
            <a:xfrm>
              <a:off x="3449404" y="30684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Straight Arrow Connector 31"/>
            <p:cNvCxnSpPr>
              <a:stCxn id="8" idx="3"/>
              <a:endCxn id="9" idx="0"/>
            </p:cNvCxnSpPr>
            <p:nvPr/>
          </p:nvCxnSpPr>
          <p:spPr>
            <a:xfrm flipH="1">
              <a:off x="3695700" y="30684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Straight Arrow Connector 33"/>
            <p:cNvCxnSpPr>
              <a:stCxn id="12" idx="5"/>
              <a:endCxn id="13" idx="0"/>
            </p:cNvCxnSpPr>
            <p:nvPr/>
          </p:nvCxnSpPr>
          <p:spPr>
            <a:xfrm>
              <a:off x="4592404"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Straight Arrow Connector 35"/>
            <p:cNvCxnSpPr>
              <a:stCxn id="13" idx="4"/>
              <a:endCxn id="14" idx="0"/>
            </p:cNvCxnSpPr>
            <p:nvPr/>
          </p:nvCxnSpPr>
          <p:spPr>
            <a:xfrm>
              <a:off x="4838700" y="31242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a:stCxn id="9" idx="4"/>
              <a:endCxn id="10" idx="0"/>
            </p:cNvCxnSpPr>
            <p:nvPr/>
          </p:nvCxnSpPr>
          <p:spPr>
            <a:xfrm>
              <a:off x="3695700" y="37338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Straight Arrow Connector 39"/>
            <p:cNvCxnSpPr>
              <a:stCxn id="14" idx="3"/>
              <a:endCxn id="15" idx="0"/>
            </p:cNvCxnSpPr>
            <p:nvPr/>
          </p:nvCxnSpPr>
          <p:spPr>
            <a:xfrm flipH="1">
              <a:off x="4457700" y="36780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Straight Arrow Connector 41"/>
            <p:cNvCxnSpPr>
              <a:stCxn id="14" idx="5"/>
              <a:endCxn id="16" idx="0"/>
            </p:cNvCxnSpPr>
            <p:nvPr/>
          </p:nvCxnSpPr>
          <p:spPr>
            <a:xfrm>
              <a:off x="4973404" y="36780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4" name="Straight Arrow Connector 43"/>
            <p:cNvCxnSpPr>
              <a:stCxn id="15" idx="4"/>
              <a:endCxn id="17" idx="0"/>
            </p:cNvCxnSpPr>
            <p:nvPr/>
          </p:nvCxnSpPr>
          <p:spPr>
            <a:xfrm>
              <a:off x="4457700" y="43434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16" idx="4"/>
              <a:endCxn id="19" idx="0"/>
            </p:cNvCxnSpPr>
            <p:nvPr/>
          </p:nvCxnSpPr>
          <p:spPr>
            <a:xfrm>
              <a:off x="5219700" y="43434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116" name="Group 115"/>
          <p:cNvGrpSpPr/>
          <p:nvPr/>
        </p:nvGrpSpPr>
        <p:grpSpPr>
          <a:xfrm>
            <a:off x="3124200" y="1676400"/>
            <a:ext cx="2286000" cy="3276600"/>
            <a:chOff x="3124200" y="1676400"/>
            <a:chExt cx="2286000" cy="3276600"/>
          </a:xfrm>
        </p:grpSpPr>
        <p:sp>
          <p:nvSpPr>
            <p:cNvPr id="117" name="Oval 116"/>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18" name="Oval 117"/>
            <p:cNvSpPr/>
            <p:nvPr/>
          </p:nvSpPr>
          <p:spPr>
            <a:xfrm>
              <a:off x="3505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19" name="Oval 118"/>
            <p:cNvSpPr/>
            <p:nvPr/>
          </p:nvSpPr>
          <p:spPr>
            <a:xfrm>
              <a:off x="3124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0" name="Oval 119"/>
            <p:cNvSpPr/>
            <p:nvPr/>
          </p:nvSpPr>
          <p:spPr>
            <a:xfrm>
              <a:off x="3886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1" name="Oval 120"/>
            <p:cNvSpPr/>
            <p:nvPr/>
          </p:nvSpPr>
          <p:spPr>
            <a:xfrm>
              <a:off x="3505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2" name="Oval 121"/>
            <p:cNvSpPr/>
            <p:nvPr/>
          </p:nvSpPr>
          <p:spPr>
            <a:xfrm>
              <a:off x="3505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3" name="Oval 122"/>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4" name="Oval 123"/>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5" name="Oval 124"/>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6" name="Oval 125"/>
            <p:cNvSpPr/>
            <p:nvPr/>
          </p:nvSpPr>
          <p:spPr>
            <a:xfrm>
              <a:off x="4267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7" name="Oval 126"/>
            <p:cNvSpPr/>
            <p:nvPr/>
          </p:nvSpPr>
          <p:spPr>
            <a:xfrm>
              <a:off x="5029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8" name="Oval 127"/>
            <p:cNvSpPr/>
            <p:nvPr/>
          </p:nvSpPr>
          <p:spPr>
            <a:xfrm>
              <a:off x="4267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9" name="Oval 128"/>
            <p:cNvSpPr/>
            <p:nvPr/>
          </p:nvSpPr>
          <p:spPr>
            <a:xfrm>
              <a:off x="5029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cxnSp>
          <p:nvCxnSpPr>
            <p:cNvPr id="130" name="Straight Arrow Connector 129"/>
            <p:cNvCxnSpPr>
              <a:stCxn id="117" idx="3"/>
              <a:endCxn id="118"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2" name="Straight Arrow Connector 211"/>
            <p:cNvCxnSpPr>
              <a:stCxn id="117" idx="5"/>
              <a:endCxn id="123"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3" name="Straight Arrow Connector 212"/>
            <p:cNvCxnSpPr>
              <a:stCxn id="118" idx="3"/>
              <a:endCxn id="119"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4" name="Straight Arrow Connector 213"/>
            <p:cNvCxnSpPr>
              <a:stCxn id="118" idx="5"/>
              <a:endCxn id="120"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5" name="Straight Arrow Connector 214"/>
            <p:cNvCxnSpPr>
              <a:stCxn id="119" idx="5"/>
              <a:endCxn id="121"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6" name="Straight Arrow Connector 215"/>
            <p:cNvCxnSpPr>
              <a:stCxn id="120" idx="3"/>
              <a:endCxn id="121"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7" name="Straight Arrow Connector 216"/>
            <p:cNvCxnSpPr>
              <a:stCxn id="123" idx="5"/>
              <a:endCxn id="124"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8" name="Straight Arrow Connector 217"/>
            <p:cNvCxnSpPr>
              <a:stCxn id="124" idx="4"/>
              <a:endCxn id="125"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9" name="Straight Arrow Connector 218"/>
            <p:cNvCxnSpPr>
              <a:stCxn id="121" idx="4"/>
              <a:endCxn id="122"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0" name="Straight Arrow Connector 219"/>
            <p:cNvCxnSpPr>
              <a:stCxn id="125" idx="3"/>
              <a:endCxn id="126"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1" name="Straight Arrow Connector 220"/>
            <p:cNvCxnSpPr>
              <a:stCxn id="125" idx="5"/>
              <a:endCxn id="127"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2" name="Straight Arrow Connector 221"/>
            <p:cNvCxnSpPr>
              <a:stCxn id="126" idx="4"/>
              <a:endCxn id="128"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3" name="Straight Arrow Connector 222"/>
            <p:cNvCxnSpPr>
              <a:stCxn id="127" idx="4"/>
              <a:endCxn id="129"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grpSp>
        <p:nvGrpSpPr>
          <p:cNvPr id="224" name="Group 223"/>
          <p:cNvGrpSpPr/>
          <p:nvPr/>
        </p:nvGrpSpPr>
        <p:grpSpPr>
          <a:xfrm>
            <a:off x="3124200" y="1676400"/>
            <a:ext cx="2286000" cy="3276600"/>
            <a:chOff x="3124200" y="1676400"/>
            <a:chExt cx="2286000" cy="3276600"/>
          </a:xfrm>
        </p:grpSpPr>
        <p:sp>
          <p:nvSpPr>
            <p:cNvPr id="225" name="Oval 224"/>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26" name="Oval 225"/>
            <p:cNvSpPr/>
            <p:nvPr/>
          </p:nvSpPr>
          <p:spPr>
            <a:xfrm>
              <a:off x="3505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7" name="Oval 226"/>
            <p:cNvSpPr/>
            <p:nvPr/>
          </p:nvSpPr>
          <p:spPr>
            <a:xfrm>
              <a:off x="3124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8" name="Oval 227"/>
            <p:cNvSpPr/>
            <p:nvPr/>
          </p:nvSpPr>
          <p:spPr>
            <a:xfrm>
              <a:off x="3886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9" name="Oval 228"/>
            <p:cNvSpPr/>
            <p:nvPr/>
          </p:nvSpPr>
          <p:spPr>
            <a:xfrm>
              <a:off x="3505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0" name="Oval 229"/>
            <p:cNvSpPr/>
            <p:nvPr/>
          </p:nvSpPr>
          <p:spPr>
            <a:xfrm>
              <a:off x="3505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1" name="Oval 230"/>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2" name="Oval 231"/>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3" name="Oval 232"/>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4" name="Oval 233"/>
            <p:cNvSpPr/>
            <p:nvPr/>
          </p:nvSpPr>
          <p:spPr>
            <a:xfrm>
              <a:off x="4267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5" name="Oval 234"/>
            <p:cNvSpPr/>
            <p:nvPr/>
          </p:nvSpPr>
          <p:spPr>
            <a:xfrm>
              <a:off x="5029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6" name="Oval 235"/>
            <p:cNvSpPr/>
            <p:nvPr/>
          </p:nvSpPr>
          <p:spPr>
            <a:xfrm>
              <a:off x="4267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7" name="Oval 236"/>
            <p:cNvSpPr/>
            <p:nvPr/>
          </p:nvSpPr>
          <p:spPr>
            <a:xfrm>
              <a:off x="5029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cxnSp>
          <p:nvCxnSpPr>
            <p:cNvPr id="238" name="Straight Arrow Connector 237"/>
            <p:cNvCxnSpPr>
              <a:stCxn id="225" idx="3"/>
              <a:endCxn id="226"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39" name="Straight Arrow Connector 238"/>
            <p:cNvCxnSpPr>
              <a:stCxn id="225" idx="5"/>
              <a:endCxn id="231"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0" name="Straight Arrow Connector 239"/>
            <p:cNvCxnSpPr>
              <a:stCxn id="226" idx="3"/>
              <a:endCxn id="227"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1" name="Straight Arrow Connector 240"/>
            <p:cNvCxnSpPr>
              <a:stCxn id="226" idx="5"/>
              <a:endCxn id="228"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2" name="Straight Arrow Connector 241"/>
            <p:cNvCxnSpPr>
              <a:stCxn id="227" idx="5"/>
              <a:endCxn id="229"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3" name="Straight Arrow Connector 242"/>
            <p:cNvCxnSpPr>
              <a:stCxn id="228" idx="3"/>
              <a:endCxn id="229"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4" name="Straight Arrow Connector 243"/>
            <p:cNvCxnSpPr>
              <a:stCxn id="231" idx="5"/>
              <a:endCxn id="232"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5" name="Straight Arrow Connector 244"/>
            <p:cNvCxnSpPr>
              <a:stCxn id="232" idx="4"/>
              <a:endCxn id="233"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6" name="Straight Arrow Connector 245"/>
            <p:cNvCxnSpPr>
              <a:stCxn id="229" idx="4"/>
              <a:endCxn id="230"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7" name="Straight Arrow Connector 246"/>
            <p:cNvCxnSpPr>
              <a:stCxn id="233" idx="3"/>
              <a:endCxn id="234"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8" name="Straight Arrow Connector 247"/>
            <p:cNvCxnSpPr>
              <a:stCxn id="233" idx="5"/>
              <a:endCxn id="235"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9" name="Straight Arrow Connector 248"/>
            <p:cNvCxnSpPr>
              <a:stCxn id="234" idx="4"/>
              <a:endCxn id="236"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50" name="Straight Arrow Connector 249"/>
            <p:cNvCxnSpPr>
              <a:stCxn id="235" idx="4"/>
              <a:endCxn id="237"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grpSp>
        <p:nvGrpSpPr>
          <p:cNvPr id="251" name="Group 250"/>
          <p:cNvGrpSpPr/>
          <p:nvPr/>
        </p:nvGrpSpPr>
        <p:grpSpPr>
          <a:xfrm>
            <a:off x="3124200" y="1676400"/>
            <a:ext cx="2286000" cy="3276600"/>
            <a:chOff x="3124200" y="1676400"/>
            <a:chExt cx="2286000" cy="3276600"/>
          </a:xfrm>
        </p:grpSpPr>
        <p:sp>
          <p:nvSpPr>
            <p:cNvPr id="252" name="Oval 251"/>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3" name="Oval 252"/>
            <p:cNvSpPr/>
            <p:nvPr/>
          </p:nvSpPr>
          <p:spPr>
            <a:xfrm>
              <a:off x="3505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4" name="Oval 253"/>
            <p:cNvSpPr/>
            <p:nvPr/>
          </p:nvSpPr>
          <p:spPr>
            <a:xfrm>
              <a:off x="3124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5" name="Oval 254"/>
            <p:cNvSpPr/>
            <p:nvPr/>
          </p:nvSpPr>
          <p:spPr>
            <a:xfrm>
              <a:off x="3886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6" name="Oval 255"/>
            <p:cNvSpPr/>
            <p:nvPr/>
          </p:nvSpPr>
          <p:spPr>
            <a:xfrm>
              <a:off x="3505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7" name="Oval 256"/>
            <p:cNvSpPr/>
            <p:nvPr/>
          </p:nvSpPr>
          <p:spPr>
            <a:xfrm>
              <a:off x="3505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8" name="Oval 257"/>
            <p:cNvSpPr/>
            <p:nvPr/>
          </p:nvSpPr>
          <p:spPr>
            <a:xfrm>
              <a:off x="4267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59" name="Oval 258"/>
            <p:cNvSpPr/>
            <p:nvPr/>
          </p:nvSpPr>
          <p:spPr>
            <a:xfrm>
              <a:off x="4648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0" name="Oval 259"/>
            <p:cNvSpPr/>
            <p:nvPr/>
          </p:nvSpPr>
          <p:spPr>
            <a:xfrm>
              <a:off x="4648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1" name="Oval 260"/>
            <p:cNvSpPr/>
            <p:nvPr/>
          </p:nvSpPr>
          <p:spPr>
            <a:xfrm>
              <a:off x="4267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2" name="Oval 261"/>
            <p:cNvSpPr/>
            <p:nvPr/>
          </p:nvSpPr>
          <p:spPr>
            <a:xfrm>
              <a:off x="5029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3" name="Oval 262"/>
            <p:cNvSpPr/>
            <p:nvPr/>
          </p:nvSpPr>
          <p:spPr>
            <a:xfrm>
              <a:off x="4267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4" name="Oval 263"/>
            <p:cNvSpPr/>
            <p:nvPr/>
          </p:nvSpPr>
          <p:spPr>
            <a:xfrm>
              <a:off x="5029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cxnSp>
          <p:nvCxnSpPr>
            <p:cNvPr id="265" name="Straight Arrow Connector 264"/>
            <p:cNvCxnSpPr>
              <a:stCxn id="252" idx="3"/>
              <a:endCxn id="253"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6" name="Straight Arrow Connector 265"/>
            <p:cNvCxnSpPr>
              <a:stCxn id="252" idx="5"/>
              <a:endCxn id="258"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7" name="Straight Arrow Connector 266"/>
            <p:cNvCxnSpPr>
              <a:stCxn id="253" idx="3"/>
              <a:endCxn id="254"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8" name="Straight Arrow Connector 267"/>
            <p:cNvCxnSpPr>
              <a:stCxn id="253" idx="5"/>
              <a:endCxn id="255"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9" name="Straight Arrow Connector 268"/>
            <p:cNvCxnSpPr>
              <a:stCxn id="254" idx="5"/>
              <a:endCxn id="256"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0" name="Straight Arrow Connector 269"/>
            <p:cNvCxnSpPr>
              <a:stCxn id="255" idx="3"/>
              <a:endCxn id="256"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1" name="Straight Arrow Connector 270"/>
            <p:cNvCxnSpPr>
              <a:stCxn id="258" idx="5"/>
              <a:endCxn id="259"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2" name="Straight Arrow Connector 271"/>
            <p:cNvCxnSpPr>
              <a:stCxn id="259" idx="4"/>
              <a:endCxn id="260"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3" name="Straight Arrow Connector 272"/>
            <p:cNvCxnSpPr>
              <a:stCxn id="256" idx="4"/>
              <a:endCxn id="257"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4" name="Straight Arrow Connector 273"/>
            <p:cNvCxnSpPr>
              <a:stCxn id="260" idx="3"/>
              <a:endCxn id="261"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5" name="Straight Arrow Connector 274"/>
            <p:cNvCxnSpPr>
              <a:stCxn id="260" idx="5"/>
              <a:endCxn id="262"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6" name="Straight Arrow Connector 275"/>
            <p:cNvCxnSpPr>
              <a:stCxn id="261" idx="4"/>
              <a:endCxn id="263"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7" name="Straight Arrow Connector 276"/>
            <p:cNvCxnSpPr>
              <a:stCxn id="262" idx="4"/>
              <a:endCxn id="264"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spTree>
    <p:extLst>
      <p:ext uri="{BB962C8B-B14F-4D97-AF65-F5344CB8AC3E}">
        <p14:creationId xmlns:p14="http://schemas.microsoft.com/office/powerpoint/2010/main" val="558975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16"/>
                                        </p:tgtEl>
                                        <p:attrNameLst>
                                          <p:attrName>style.visibility</p:attrName>
                                        </p:attrNameLst>
                                      </p:cBhvr>
                                      <p:to>
                                        <p:strVal val="visible"/>
                                      </p:to>
                                    </p:set>
                                    <p:animEffect transition="in" filter="fade">
                                      <p:cBhvr>
                                        <p:cTn id="10" dur="1000"/>
                                        <p:tgtEl>
                                          <p:spTgt spid="116"/>
                                        </p:tgtEl>
                                      </p:cBhvr>
                                    </p:animEffect>
                                  </p:childTnLst>
                                </p:cTn>
                              </p:par>
                              <p:par>
                                <p:cTn id="11" presetID="10" presetClass="entr" presetSubtype="0" fill="hold" nodeType="withEffect">
                                  <p:stCondLst>
                                    <p:cond delay="0"/>
                                  </p:stCondLst>
                                  <p:childTnLst>
                                    <p:set>
                                      <p:cBhvr>
                                        <p:cTn id="12" dur="1" fill="hold">
                                          <p:stCondLst>
                                            <p:cond delay="0"/>
                                          </p:stCondLst>
                                        </p:cTn>
                                        <p:tgtEl>
                                          <p:spTgt spid="224"/>
                                        </p:tgtEl>
                                        <p:attrNameLst>
                                          <p:attrName>style.visibility</p:attrName>
                                        </p:attrNameLst>
                                      </p:cBhvr>
                                      <p:to>
                                        <p:strVal val="visible"/>
                                      </p:to>
                                    </p:set>
                                    <p:animEffect transition="in" filter="fade">
                                      <p:cBhvr>
                                        <p:cTn id="13" dur="1000"/>
                                        <p:tgtEl>
                                          <p:spTgt spid="224"/>
                                        </p:tgtEl>
                                      </p:cBhvr>
                                    </p:animEffect>
                                  </p:childTnLst>
                                </p:cTn>
                              </p:par>
                              <p:par>
                                <p:cTn id="14" presetID="63" presetClass="path" presetSubtype="0" accel="50000" decel="50000" fill="hold" nodeType="withEffect">
                                  <p:stCondLst>
                                    <p:cond delay="0"/>
                                  </p:stCondLst>
                                  <p:childTnLst>
                                    <p:animMotion origin="layout" path="M 0 0 L 0.25 0 E" pathEditMode="relative" ptsTypes="">
                                      <p:cBhvr>
                                        <p:cTn id="15" dur="2000" fill="hold"/>
                                        <p:tgtEl>
                                          <p:spTgt spid="224"/>
                                        </p:tgtEl>
                                        <p:attrNameLst>
                                          <p:attrName>ppt_x</p:attrName>
                                          <p:attrName>ppt_y</p:attrName>
                                        </p:attrNameLst>
                                      </p:cBhvr>
                                    </p:animMotion>
                                  </p:childTnLst>
                                </p:cTn>
                              </p:par>
                              <p:par>
                                <p:cTn id="16" presetID="10" presetClass="entr" presetSubtype="0" fill="hold" nodeType="withEffect">
                                  <p:stCondLst>
                                    <p:cond delay="0"/>
                                  </p:stCondLst>
                                  <p:childTnLst>
                                    <p:set>
                                      <p:cBhvr>
                                        <p:cTn id="17" dur="1" fill="hold">
                                          <p:stCondLst>
                                            <p:cond delay="0"/>
                                          </p:stCondLst>
                                        </p:cTn>
                                        <p:tgtEl>
                                          <p:spTgt spid="251"/>
                                        </p:tgtEl>
                                        <p:attrNameLst>
                                          <p:attrName>style.visibility</p:attrName>
                                        </p:attrNameLst>
                                      </p:cBhvr>
                                      <p:to>
                                        <p:strVal val="visible"/>
                                      </p:to>
                                    </p:set>
                                    <p:animEffect transition="in" filter="fade">
                                      <p:cBhvr>
                                        <p:cTn id="18" dur="1000"/>
                                        <p:tgtEl>
                                          <p:spTgt spid="251"/>
                                        </p:tgtEl>
                                      </p:cBhvr>
                                    </p:animEffect>
                                  </p:childTnLst>
                                </p:cTn>
                              </p:par>
                              <p:par>
                                <p:cTn id="19" presetID="35" presetClass="path" presetSubtype="0" accel="50000" decel="50000" fill="hold" nodeType="withEffect">
                                  <p:stCondLst>
                                    <p:cond delay="0"/>
                                  </p:stCondLst>
                                  <p:childTnLst>
                                    <p:animMotion origin="layout" path="M 0 0 L -0.25 0 E" pathEditMode="relative" ptsTypes="">
                                      <p:cBhvr>
                                        <p:cTn id="20" dur="2000" fill="hold"/>
                                        <p:tgtEl>
                                          <p:spTgt spid="25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457200" y="4952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a += y</a:t>
            </a:r>
          </a:p>
        </p:txBody>
      </p:sp>
      <p:sp>
        <p:nvSpPr>
          <p:cNvPr id="22" name="Rounded Rectangle 21"/>
          <p:cNvSpPr/>
          <p:nvPr/>
        </p:nvSpPr>
        <p:spPr>
          <a:xfrm>
            <a:off x="2590800" y="4953000"/>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z = y * 75</a:t>
            </a:r>
          </a:p>
        </p:txBody>
      </p:sp>
      <p:sp>
        <p:nvSpPr>
          <p:cNvPr id="7" name="Right Arrow 6"/>
          <p:cNvSpPr/>
          <p:nvPr/>
        </p:nvSpPr>
        <p:spPr>
          <a:xfrm rot="7682756">
            <a:off x="2044897" y="4537118"/>
            <a:ext cx="800611" cy="23626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0" name="Down Arrow 9"/>
          <p:cNvSpPr/>
          <p:nvPr/>
        </p:nvSpPr>
        <p:spPr>
          <a:xfrm>
            <a:off x="3429000" y="4267199"/>
            <a:ext cx="228600" cy="6858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9" name="Rounded Rectangle 18"/>
          <p:cNvSpPr/>
          <p:nvPr/>
        </p:nvSpPr>
        <p:spPr>
          <a:xfrm>
            <a:off x="2590800" y="3809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y = x * 1024</a:t>
            </a:r>
          </a:p>
        </p:txBody>
      </p:sp>
      <p:sp>
        <p:nvSpPr>
          <p:cNvPr id="20" name="Rounded Rectangle 19"/>
          <p:cNvSpPr/>
          <p:nvPr/>
        </p:nvSpPr>
        <p:spPr>
          <a:xfrm>
            <a:off x="5196840" y="38100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w = x + 42</a:t>
            </a:r>
            <a:endParaRPr lang="en-US" sz="2400" dirty="0"/>
          </a:p>
        </p:txBody>
      </p:sp>
      <p:sp>
        <p:nvSpPr>
          <p:cNvPr id="2" name="Title 1"/>
          <p:cNvSpPr>
            <a:spLocks noGrp="1"/>
          </p:cNvSpPr>
          <p:nvPr>
            <p:ph type="title"/>
          </p:nvPr>
        </p:nvSpPr>
        <p:spPr/>
        <p:txBody>
          <a:bodyPr/>
          <a:lstStyle/>
          <a:p>
            <a:r>
              <a:rPr lang="en-US" dirty="0"/>
              <a:t>Dataflow Sampling Example</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12</a:t>
            </a:fld>
            <a:endParaRPr lang="en-US" altLang="en-US" dirty="0"/>
          </a:p>
        </p:txBody>
      </p:sp>
      <p:sp>
        <p:nvSpPr>
          <p:cNvPr id="12" name="Right Arrow 11"/>
          <p:cNvSpPr/>
          <p:nvPr/>
        </p:nvSpPr>
        <p:spPr>
          <a:xfrm rot="5400000">
            <a:off x="5510373" y="3176553"/>
            <a:ext cx="1040064"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4" name="Right Arrow 13"/>
          <p:cNvSpPr/>
          <p:nvPr/>
        </p:nvSpPr>
        <p:spPr>
          <a:xfrm rot="5400000">
            <a:off x="3062825" y="3216107"/>
            <a:ext cx="96095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6" name="Down Arrow 15"/>
          <p:cNvSpPr/>
          <p:nvPr/>
        </p:nvSpPr>
        <p:spPr>
          <a:xfrm>
            <a:off x="3429001" y="1828799"/>
            <a:ext cx="228600" cy="684917"/>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38" name="Rounded Rectangle 37"/>
          <p:cNvSpPr/>
          <p:nvPr/>
        </p:nvSpPr>
        <p:spPr>
          <a:xfrm>
            <a:off x="5181600" y="25146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validate(x)</a:t>
            </a:r>
            <a:endParaRPr lang="en-US" sz="2400" dirty="0"/>
          </a:p>
        </p:txBody>
      </p:sp>
      <p:sp>
        <p:nvSpPr>
          <p:cNvPr id="47" name="Right Arrow 46"/>
          <p:cNvSpPr/>
          <p:nvPr/>
        </p:nvSpPr>
        <p:spPr>
          <a:xfrm>
            <a:off x="4133771" y="2748095"/>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8" name="Rounded Rectangle 17"/>
          <p:cNvSpPr/>
          <p:nvPr/>
        </p:nvSpPr>
        <p:spPr>
          <a:xfrm>
            <a:off x="2286000" y="2516492"/>
            <a:ext cx="2514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1" name="Rounded Rectangle 60"/>
          <p:cNvSpPr/>
          <p:nvPr/>
        </p:nvSpPr>
        <p:spPr>
          <a:xfrm>
            <a:off x="304800" y="4800600"/>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a += y</a:t>
            </a:r>
          </a:p>
        </p:txBody>
      </p:sp>
      <p:sp>
        <p:nvSpPr>
          <p:cNvPr id="63" name="Right Arrow 62"/>
          <p:cNvSpPr/>
          <p:nvPr/>
        </p:nvSpPr>
        <p:spPr>
          <a:xfrm rot="7682756">
            <a:off x="1892497" y="4384719"/>
            <a:ext cx="800611" cy="236267"/>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4" name="Rounded Rectangle 63"/>
          <p:cNvSpPr/>
          <p:nvPr/>
        </p:nvSpPr>
        <p:spPr>
          <a:xfrm>
            <a:off x="2438400" y="3657600"/>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y = x * 1024</a:t>
            </a:r>
          </a:p>
        </p:txBody>
      </p:sp>
      <p:sp>
        <p:nvSpPr>
          <p:cNvPr id="65" name="Right Arrow 64"/>
          <p:cNvSpPr/>
          <p:nvPr/>
        </p:nvSpPr>
        <p:spPr>
          <a:xfrm rot="5400000">
            <a:off x="2893617" y="3080516"/>
            <a:ext cx="994566"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51" name="TextBox 50"/>
          <p:cNvSpPr txBox="1"/>
          <p:nvPr/>
        </p:nvSpPr>
        <p:spPr>
          <a:xfrm>
            <a:off x="6400799" y="5021687"/>
            <a:ext cx="2286001" cy="461665"/>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just"/>
            <a:r>
              <a:rPr lang="en-US" sz="2400" dirty="0" smtClean="0"/>
              <a:t>False Negative</a:t>
            </a:r>
          </a:p>
        </p:txBody>
      </p:sp>
      <p:sp>
        <p:nvSpPr>
          <p:cNvPr id="67" name="Rounded Rectangle 66"/>
          <p:cNvSpPr/>
          <p:nvPr/>
        </p:nvSpPr>
        <p:spPr>
          <a:xfrm>
            <a:off x="2133600" y="2364093"/>
            <a:ext cx="25146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6" name="Down Arrow 65"/>
          <p:cNvSpPr/>
          <p:nvPr/>
        </p:nvSpPr>
        <p:spPr>
          <a:xfrm>
            <a:off x="3276601" y="1676400"/>
            <a:ext cx="228600" cy="701040"/>
          </a:xfrm>
          <a:prstGeom prst="down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53" name="Right Arrow 52"/>
          <p:cNvSpPr/>
          <p:nvPr/>
        </p:nvSpPr>
        <p:spPr>
          <a:xfrm flipH="1">
            <a:off x="5000244" y="2520441"/>
            <a:ext cx="2130552"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t>Skip Dataflow</a:t>
            </a:r>
            <a:endParaRPr lang="en-US" sz="2000" b="1" dirty="0"/>
          </a:p>
        </p:txBody>
      </p:sp>
      <p:sp>
        <p:nvSpPr>
          <p:cNvPr id="17" name="Rounded Rectangle 16"/>
          <p:cNvSpPr/>
          <p:nvPr/>
        </p:nvSpPr>
        <p:spPr>
          <a:xfrm>
            <a:off x="2286000" y="1219200"/>
            <a:ext cx="2514599"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Input</a:t>
            </a:r>
            <a:endParaRPr lang="en-US" sz="2400" dirty="0"/>
          </a:p>
        </p:txBody>
      </p:sp>
      <p:sp>
        <p:nvSpPr>
          <p:cNvPr id="48" name="Pentagon 47"/>
          <p:cNvSpPr/>
          <p:nvPr/>
        </p:nvSpPr>
        <p:spPr>
          <a:xfrm flipH="1">
            <a:off x="6866640" y="3772669"/>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49" name="Pentagon 48"/>
          <p:cNvSpPr/>
          <p:nvPr/>
        </p:nvSpPr>
        <p:spPr>
          <a:xfrm flipH="1">
            <a:off x="6857999" y="3775443"/>
            <a:ext cx="1828800" cy="609600"/>
          </a:xfrm>
          <a:prstGeom prst="homePlat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Check w</a:t>
            </a:r>
          </a:p>
        </p:txBody>
      </p:sp>
      <p:sp>
        <p:nvSpPr>
          <p:cNvPr id="42" name="Pentagon 41"/>
          <p:cNvSpPr/>
          <p:nvPr/>
        </p:nvSpPr>
        <p:spPr>
          <a:xfrm flipH="1">
            <a:off x="4495800" y="4953000"/>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43" name="Pentagon 42"/>
          <p:cNvSpPr/>
          <p:nvPr/>
        </p:nvSpPr>
        <p:spPr>
          <a:xfrm flipH="1">
            <a:off x="4495800" y="4953000"/>
            <a:ext cx="1828800" cy="609600"/>
          </a:xfrm>
          <a:prstGeom prst="homePlat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Check z</a:t>
            </a:r>
          </a:p>
        </p:txBody>
      </p:sp>
      <p:sp>
        <p:nvSpPr>
          <p:cNvPr id="52" name="Right Arrow 51"/>
          <p:cNvSpPr/>
          <p:nvPr/>
        </p:nvSpPr>
        <p:spPr>
          <a:xfrm flipH="1">
            <a:off x="3585260" y="4337779"/>
            <a:ext cx="2130552"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t>Skip Dataflow</a:t>
            </a:r>
            <a:endParaRPr lang="en-US" sz="2000" b="1" dirty="0"/>
          </a:p>
        </p:txBody>
      </p:sp>
      <p:sp>
        <p:nvSpPr>
          <p:cNvPr id="5" name="Pentagon 4"/>
          <p:cNvSpPr/>
          <p:nvPr/>
        </p:nvSpPr>
        <p:spPr>
          <a:xfrm rot="16200000">
            <a:off x="1141476" y="5030724"/>
            <a:ext cx="612648" cy="1371600"/>
          </a:xfrm>
          <a:prstGeom prst="homePlate">
            <a:avLst/>
          </a:prstGeom>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
        <p:nvSpPr>
          <p:cNvPr id="46" name="Pentagon 45"/>
          <p:cNvSpPr/>
          <p:nvPr/>
        </p:nvSpPr>
        <p:spPr>
          <a:xfrm rot="16200000">
            <a:off x="1141476" y="5030724"/>
            <a:ext cx="612648" cy="1371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Tree>
    <p:extLst>
      <p:ext uri="{BB962C8B-B14F-4D97-AF65-F5344CB8AC3E}">
        <p14:creationId xmlns:p14="http://schemas.microsoft.com/office/powerpoint/2010/main" val="83818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7"/>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250"/>
                                  </p:stCondLst>
                                  <p:childTnLst>
                                    <p:set>
                                      <p:cBhvr>
                                        <p:cTn id="15" dur="1" fill="hold">
                                          <p:stCondLst>
                                            <p:cond delay="0"/>
                                          </p:stCondLst>
                                        </p:cTn>
                                        <p:tgtEl>
                                          <p:spTgt spid="19"/>
                                        </p:tgtEl>
                                        <p:attrNameLst>
                                          <p:attrName>style.visibility</p:attrName>
                                        </p:attrNameLst>
                                      </p:cBhvr>
                                      <p:to>
                                        <p:strVal val="visible"/>
                                      </p:to>
                                    </p:set>
                                  </p:childTnLst>
                                </p:cTn>
                              </p:par>
                            </p:childTnLst>
                          </p:cTn>
                        </p:par>
                        <p:par>
                          <p:cTn id="16" fill="hold">
                            <p:stCondLst>
                              <p:cond delay="250"/>
                            </p:stCondLst>
                            <p:childTnLst>
                              <p:par>
                                <p:cTn id="17" presetID="1"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par>
                          <p:cTn id="19" fill="hold">
                            <p:stCondLst>
                              <p:cond delay="250"/>
                            </p:stCondLst>
                            <p:childTnLst>
                              <p:par>
                                <p:cTn id="20" presetID="1"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childTnLst>
                                </p:cTn>
                              </p:par>
                            </p:childTnLst>
                          </p:cTn>
                        </p:par>
                        <p:par>
                          <p:cTn id="22" fill="hold">
                            <p:stCondLst>
                              <p:cond delay="250"/>
                            </p:stCondLst>
                            <p:childTnLst>
                              <p:par>
                                <p:cTn id="23" presetID="1" presetClass="entr" presetSubtype="0" fill="hold" grpId="0" nodeType="after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childTnLst>
                          </p:cTn>
                        </p:par>
                        <p:par>
                          <p:cTn id="25" fill="hold">
                            <p:stCondLst>
                              <p:cond delay="250"/>
                            </p:stCondLst>
                            <p:childTnLst>
                              <p:par>
                                <p:cTn id="26" presetID="1" presetClass="entr" presetSubtype="0" fill="hold" grpId="0" nodeType="afterEffect">
                                  <p:stCondLst>
                                    <p:cond delay="250"/>
                                  </p:stCondLst>
                                  <p:childTnLst>
                                    <p:set>
                                      <p:cBhvr>
                                        <p:cTn id="27" dur="1" fill="hold">
                                          <p:stCondLst>
                                            <p:cond delay="0"/>
                                          </p:stCondLst>
                                        </p:cTn>
                                        <p:tgtEl>
                                          <p:spTgt spid="7"/>
                                        </p:tgtEl>
                                        <p:attrNameLst>
                                          <p:attrName>style.visibility</p:attrName>
                                        </p:attrNameLst>
                                      </p:cBhvr>
                                      <p:to>
                                        <p:strVal val="visible"/>
                                      </p:to>
                                    </p:se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63"/>
                                        </p:tgtEl>
                                        <p:attrNameLst>
                                          <p:attrName>style.visibility</p:attrName>
                                        </p:attrNameLst>
                                      </p:cBhvr>
                                      <p:to>
                                        <p:strVal val="visible"/>
                                      </p:to>
                                    </p:se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52"/>
                                        </p:tgtEl>
                                        <p:attrNameLst>
                                          <p:attrName>style.visibility</p:attrName>
                                        </p:attrNameLst>
                                      </p:cBhvr>
                                      <p:to>
                                        <p:strVal val="hidden"/>
                                      </p:to>
                                    </p:set>
                                  </p:childTnLst>
                                </p:cTn>
                              </p:par>
                              <p:par>
                                <p:cTn id="50" presetID="1" presetClass="entr" presetSubtype="0"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53"/>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4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xit" presetSubtype="0" fill="hold" grpId="1" nodeType="clickEffect">
                                  <p:stCondLst>
                                    <p:cond delay="0"/>
                                  </p:stCondLst>
                                  <p:childTnLst>
                                    <p:set>
                                      <p:cBhvr>
                                        <p:cTn id="59" dur="1" fill="hold">
                                          <p:stCondLst>
                                            <p:cond delay="0"/>
                                          </p:stCondLst>
                                        </p:cTn>
                                        <p:tgtEl>
                                          <p:spTgt spid="53"/>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42"/>
                                        </p:tgtEl>
                                        <p:attrNameLst>
                                          <p:attrName>style.visibility</p:attrName>
                                        </p:attrNameLst>
                                      </p:cBhvr>
                                      <p:to>
                                        <p:strVal val="visible"/>
                                      </p:to>
                                    </p:set>
                                  </p:childTnLst>
                                </p:cTn>
                              </p:par>
                              <p:par>
                                <p:cTn id="74" presetID="1" presetClass="exit" presetSubtype="0" fill="hold" grpId="1" nodeType="withEffect">
                                  <p:stCondLst>
                                    <p:cond delay="1000"/>
                                  </p:stCondLst>
                                  <p:childTnLst>
                                    <p:set>
                                      <p:cBhvr>
                                        <p:cTn id="75" dur="1" fill="hold">
                                          <p:stCondLst>
                                            <p:cond delay="0"/>
                                          </p:stCondLst>
                                        </p:cTn>
                                        <p:tgtEl>
                                          <p:spTgt spid="5"/>
                                        </p:tgtEl>
                                        <p:attrNameLst>
                                          <p:attrName>style.visibility</p:attrName>
                                        </p:attrNameLst>
                                      </p:cBhvr>
                                      <p:to>
                                        <p:strVal val="hidden"/>
                                      </p:to>
                                    </p:set>
                                  </p:childTnLst>
                                </p:cTn>
                              </p:par>
                              <p:par>
                                <p:cTn id="76" presetID="1" presetClass="entr" presetSubtype="0" fill="hold" grpId="0" nodeType="withEffect">
                                  <p:stCondLst>
                                    <p:cond delay="1000"/>
                                  </p:stCondLst>
                                  <p:childTnLst>
                                    <p:set>
                                      <p:cBhvr>
                                        <p:cTn id="77" dur="1" fill="hold">
                                          <p:stCondLst>
                                            <p:cond delay="0"/>
                                          </p:stCondLst>
                                        </p:cTn>
                                        <p:tgtEl>
                                          <p:spTgt spid="46"/>
                                        </p:tgtEl>
                                        <p:attrNameLst>
                                          <p:attrName>style.visibility</p:attrName>
                                        </p:attrNameLst>
                                      </p:cBhvr>
                                      <p:to>
                                        <p:strVal val="visible"/>
                                      </p:to>
                                    </p:set>
                                  </p:childTnLst>
                                </p:cTn>
                              </p:par>
                            </p:childTnLst>
                          </p:cTn>
                        </p:par>
                        <p:par>
                          <p:cTn id="78" fill="hold">
                            <p:stCondLst>
                              <p:cond delay="1000"/>
                            </p:stCondLst>
                            <p:childTnLst>
                              <p:par>
                                <p:cTn id="79" presetID="1" presetClass="exit" presetSubtype="0" fill="hold" grpId="1" nodeType="afterEffect">
                                  <p:stCondLst>
                                    <p:cond delay="0"/>
                                  </p:stCondLst>
                                  <p:childTnLst>
                                    <p:set>
                                      <p:cBhvr>
                                        <p:cTn id="80" dur="1" fill="hold">
                                          <p:stCondLst>
                                            <p:cond delay="0"/>
                                          </p:stCondLst>
                                        </p:cTn>
                                        <p:tgtEl>
                                          <p:spTgt spid="48"/>
                                        </p:tgtEl>
                                        <p:attrNameLst>
                                          <p:attrName>style.visibility</p:attrName>
                                        </p:attrNameLst>
                                      </p:cBhvr>
                                      <p:to>
                                        <p:strVal val="hidden"/>
                                      </p:to>
                                    </p:set>
                                  </p:childTnLst>
                                </p:cTn>
                              </p:par>
                            </p:childTnLst>
                          </p:cTn>
                        </p:par>
                        <p:par>
                          <p:cTn id="81" fill="hold">
                            <p:stCondLst>
                              <p:cond delay="1000"/>
                            </p:stCondLst>
                            <p:childTnLst>
                              <p:par>
                                <p:cTn id="82" presetID="1" presetClass="entr" presetSubtype="0" fill="hold" grpId="0" nodeType="afterEffect">
                                  <p:stCondLst>
                                    <p:cond delay="0"/>
                                  </p:stCondLst>
                                  <p:childTnLst>
                                    <p:set>
                                      <p:cBhvr>
                                        <p:cTn id="83" dur="1" fill="hold">
                                          <p:stCondLst>
                                            <p:cond delay="0"/>
                                          </p:stCondLst>
                                        </p:cTn>
                                        <p:tgtEl>
                                          <p:spTgt spid="49"/>
                                        </p:tgtEl>
                                        <p:attrNameLst>
                                          <p:attrName>style.visibility</p:attrName>
                                        </p:attrNameLst>
                                      </p:cBhvr>
                                      <p:to>
                                        <p:strVal val="visible"/>
                                      </p:to>
                                    </p:set>
                                  </p:childTnLst>
                                </p:cTn>
                              </p:par>
                            </p:childTnLst>
                          </p:cTn>
                        </p:par>
                        <p:par>
                          <p:cTn id="84" fill="hold">
                            <p:stCondLst>
                              <p:cond delay="1000"/>
                            </p:stCondLst>
                            <p:childTnLst>
                              <p:par>
                                <p:cTn id="85" presetID="1" presetClass="exit" presetSubtype="0" fill="hold" grpId="1" nodeType="afterEffect">
                                  <p:stCondLst>
                                    <p:cond delay="0"/>
                                  </p:stCondLst>
                                  <p:childTnLst>
                                    <p:set>
                                      <p:cBhvr>
                                        <p:cTn id="86" dur="1" fill="hold">
                                          <p:stCondLst>
                                            <p:cond delay="0"/>
                                          </p:stCondLst>
                                        </p:cTn>
                                        <p:tgtEl>
                                          <p:spTgt spid="42"/>
                                        </p:tgtEl>
                                        <p:attrNameLst>
                                          <p:attrName>style.visibility</p:attrName>
                                        </p:attrNameLst>
                                      </p:cBhvr>
                                      <p:to>
                                        <p:strVal val="hidden"/>
                                      </p:to>
                                    </p:set>
                                  </p:childTnLst>
                                </p:cTn>
                              </p:par>
                            </p:childTnLst>
                          </p:cTn>
                        </p:par>
                        <p:par>
                          <p:cTn id="87" fill="hold">
                            <p:stCondLst>
                              <p:cond delay="1000"/>
                            </p:stCondLst>
                            <p:childTnLst>
                              <p:par>
                                <p:cTn id="88" presetID="1" presetClass="entr" presetSubtype="0"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childTnLst>
                                </p:cTn>
                              </p:par>
                            </p:childTnLst>
                          </p:cTn>
                        </p:par>
                        <p:par>
                          <p:cTn id="90" fill="hold">
                            <p:stCondLst>
                              <p:cond delay="1000"/>
                            </p:stCondLst>
                            <p:childTnLst>
                              <p:par>
                                <p:cTn id="91" presetID="1" presetClass="entr" presetSubtype="0" fill="hold" grpId="0" nodeType="afterEffect">
                                  <p:stCondLst>
                                    <p:cond delay="1000"/>
                                  </p:stCondLst>
                                  <p:childTnLst>
                                    <p:set>
                                      <p:cBhvr>
                                        <p:cTn id="9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7" grpId="0" animBg="1"/>
      <p:bldP spid="10" grpId="0" animBg="1"/>
      <p:bldP spid="19" grpId="0" animBg="1"/>
      <p:bldP spid="20" grpId="0" animBg="1"/>
      <p:bldP spid="12" grpId="0" animBg="1"/>
      <p:bldP spid="14" grpId="0" animBg="1"/>
      <p:bldP spid="16" grpId="0" animBg="1"/>
      <p:bldP spid="38" grpId="0" animBg="1"/>
      <p:bldP spid="47" grpId="0" animBg="1"/>
      <p:bldP spid="18" grpId="0" animBg="1"/>
      <p:bldP spid="61" grpId="0" animBg="1"/>
      <p:bldP spid="63" grpId="0" animBg="1"/>
      <p:bldP spid="64" grpId="0" animBg="1"/>
      <p:bldP spid="65" grpId="0" animBg="1"/>
      <p:bldP spid="51" grpId="0" animBg="1"/>
      <p:bldP spid="67" grpId="0" animBg="1"/>
      <p:bldP spid="66" grpId="0" animBg="1"/>
      <p:bldP spid="53" grpId="0" animBg="1"/>
      <p:bldP spid="53" grpId="1" animBg="1"/>
      <p:bldP spid="48" grpId="0" animBg="1"/>
      <p:bldP spid="48" grpId="1" animBg="1"/>
      <p:bldP spid="49" grpId="0" animBg="1"/>
      <p:bldP spid="42" grpId="0" animBg="1"/>
      <p:bldP spid="42" grpId="1" animBg="1"/>
      <p:bldP spid="43" grpId="0" animBg="1"/>
      <p:bldP spid="52" grpId="0" animBg="1"/>
      <p:bldP spid="52" grpId="1" animBg="1"/>
      <p:bldP spid="5" grpId="0" animBg="1"/>
      <p:bldP spid="5" grpId="1" animBg="1"/>
      <p:bldP spid="4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for Dataflow Sampling (1)</a:t>
            </a:r>
            <a:endParaRPr lang="en-US" dirty="0"/>
          </a:p>
        </p:txBody>
      </p:sp>
      <p:sp>
        <p:nvSpPr>
          <p:cNvPr id="3" name="Slide Number Placeholder 2"/>
          <p:cNvSpPr>
            <a:spLocks noGrp="1"/>
          </p:cNvSpPr>
          <p:nvPr>
            <p:ph type="sldNum" sz="quarter" idx="12"/>
          </p:nvPr>
        </p:nvSpPr>
        <p:spPr/>
        <p:txBody>
          <a:bodyPr/>
          <a:lstStyle/>
          <a:p>
            <a:fld id="{1FC43652-29FC-4863-885F-EF39FB626472}" type="slidenum">
              <a:rPr lang="en-US" altLang="en-US" smtClean="0"/>
              <a:pPr/>
              <a:t>13</a:t>
            </a:fld>
            <a:endParaRPr lang="en-US" altLang="en-US"/>
          </a:p>
        </p:txBody>
      </p:sp>
      <p:sp>
        <p:nvSpPr>
          <p:cNvPr id="4" name="Content Placeholder 2"/>
          <p:cNvSpPr txBox="1">
            <a:spLocks/>
          </p:cNvSpPr>
          <p:nvPr/>
        </p:nvSpPr>
        <p:spPr>
          <a:xfrm>
            <a:off x="457200" y="1066800"/>
            <a:ext cx="8229600" cy="5064125"/>
          </a:xfrm>
          <a:prstGeom prst="rect">
            <a:avLst/>
          </a:prstGeom>
        </p:spPr>
        <p:txBody>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dirty="0" smtClean="0"/>
              <a:t>Start with demand </a:t>
            </a:r>
            <a:r>
              <a:rPr lang="en-US" dirty="0"/>
              <a:t>a</a:t>
            </a:r>
            <a:r>
              <a:rPr lang="en-US" dirty="0" smtClean="0"/>
              <a:t>nalysis</a:t>
            </a:r>
          </a:p>
        </p:txBody>
      </p:sp>
      <p:sp>
        <p:nvSpPr>
          <p:cNvPr id="14" name="Rectangle 13"/>
          <p:cNvSpPr/>
          <p:nvPr/>
        </p:nvSpPr>
        <p:spPr bwMode="auto">
          <a:xfrm>
            <a:off x="914400" y="1884362"/>
            <a:ext cx="7315200" cy="2611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Verdana" pitchFamily="34" charset="0"/>
              </a:rPr>
              <a:t>Demand Analysis Tool</a:t>
            </a:r>
          </a:p>
        </p:txBody>
      </p:sp>
      <p:sp>
        <p:nvSpPr>
          <p:cNvPr id="16" name="Rounded Rectangle 15"/>
          <p:cNvSpPr/>
          <p:nvPr/>
        </p:nvSpPr>
        <p:spPr bwMode="auto">
          <a:xfrm>
            <a:off x="1447800" y="2829719"/>
            <a:ext cx="2743200" cy="990600"/>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Native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Application</a:t>
            </a:r>
          </a:p>
        </p:txBody>
      </p:sp>
      <p:pic>
        <p:nvPicPr>
          <p:cNvPr id="2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247957" y="3495775"/>
            <a:ext cx="1142886" cy="857164"/>
          </a:xfrm>
          <a:prstGeom prst="rect">
            <a:avLst/>
          </a:prstGeom>
          <a:noFill/>
        </p:spPr>
      </p:pic>
      <p:sp>
        <p:nvSpPr>
          <p:cNvPr id="23" name="Down Arrow 22"/>
          <p:cNvSpPr/>
          <p:nvPr/>
        </p:nvSpPr>
        <p:spPr bwMode="auto">
          <a:xfrm rot="10800000">
            <a:off x="4114800" y="4419599"/>
            <a:ext cx="457200" cy="914400"/>
          </a:xfrm>
          <a:prstGeom prst="downArrow">
            <a:avLst/>
          </a:prstGeom>
          <a:solidFill>
            <a:srgbClr val="FF0000"/>
          </a:solidFill>
          <a:ln w="508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erdana" pitchFamily="34" charset="0"/>
            </a:endParaRPr>
          </a:p>
        </p:txBody>
      </p:sp>
      <p:sp>
        <p:nvSpPr>
          <p:cNvPr id="30" name="Rounded Rectangle 29"/>
          <p:cNvSpPr/>
          <p:nvPr/>
        </p:nvSpPr>
        <p:spPr bwMode="auto">
          <a:xfrm>
            <a:off x="4953000" y="2362200"/>
            <a:ext cx="2743200" cy="1925638"/>
          </a:xfrm>
          <a:prstGeom prst="roundRect">
            <a:avLst/>
          </a:prstGeom>
          <a:gradFill>
            <a:gsLst>
              <a:gs pos="0">
                <a:schemeClr val="dk1">
                  <a:tint val="50000"/>
                  <a:satMod val="300000"/>
                  <a:lumMod val="100000"/>
                  <a:alpha val="60000"/>
                </a:schemeClr>
              </a:gs>
              <a:gs pos="35000">
                <a:schemeClr val="dk1">
                  <a:tint val="37000"/>
                  <a:satMod val="300000"/>
                  <a:lumMod val="50000"/>
                  <a:lumOff val="50000"/>
                  <a:alpha val="60000"/>
                </a:schemeClr>
              </a:gs>
              <a:gs pos="100000">
                <a:schemeClr val="dk1">
                  <a:tint val="15000"/>
                  <a:satMod val="350000"/>
                  <a:lumMod val="0"/>
                  <a:lumOff val="100000"/>
                  <a:alpha val="60000"/>
                </a:schemeClr>
              </a:gs>
            </a:gsLst>
          </a:gra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solidFill>
                  <a:schemeClr val="dk1">
                    <a:alpha val="50000"/>
                  </a:schemeClr>
                </a:solidFill>
                <a:effectLst/>
                <a:latin typeface="Verdana" pitchFamily="34" charset="0"/>
              </a:rPr>
              <a:t>Instrumented</a:t>
            </a:r>
            <a:br>
              <a:rPr kumimoji="0" lang="en-US" sz="2400" i="0" u="none" strike="noStrike" cap="none" normalizeH="0" baseline="0" dirty="0" smtClean="0">
                <a:ln>
                  <a:noFill/>
                </a:ln>
                <a:solidFill>
                  <a:schemeClr val="dk1">
                    <a:alpha val="50000"/>
                  </a:schemeClr>
                </a:solidFill>
                <a:effectLst/>
                <a:latin typeface="Verdana" pitchFamily="34" charset="0"/>
              </a:rPr>
            </a:br>
            <a:r>
              <a:rPr kumimoji="0" lang="en-US" sz="2400" i="0" u="none" strike="noStrike" cap="none" normalizeH="0" baseline="0" dirty="0" smtClean="0">
                <a:ln>
                  <a:noFill/>
                </a:ln>
                <a:solidFill>
                  <a:schemeClr val="dk1">
                    <a:alpha val="50000"/>
                  </a:schemeClr>
                </a:solidFill>
                <a:effectLst/>
                <a:latin typeface="Verdana" pitchFamily="34" charset="0"/>
              </a:rPr>
              <a:t>Application</a:t>
            </a:r>
            <a:br>
              <a:rPr kumimoji="0" lang="en-US" sz="2400" i="0" u="none" strike="noStrike" cap="none" normalizeH="0" baseline="0" dirty="0" smtClean="0">
                <a:ln>
                  <a:noFill/>
                </a:ln>
                <a:solidFill>
                  <a:schemeClr val="dk1">
                    <a:alpha val="50000"/>
                  </a:schemeClr>
                </a:solidFill>
                <a:effectLst/>
                <a:latin typeface="Verdana" pitchFamily="34" charset="0"/>
              </a:rPr>
            </a:br>
            <a:r>
              <a:rPr kumimoji="0" lang="en-US" sz="2400" i="0" u="none" strike="noStrike" cap="none" normalizeH="0" baseline="0" dirty="0" smtClean="0">
                <a:ln>
                  <a:noFill/>
                </a:ln>
                <a:solidFill>
                  <a:schemeClr val="dk1">
                    <a:alpha val="50000"/>
                  </a:schemeClr>
                </a:solidFill>
                <a:effectLst/>
                <a:latin typeface="Verdana" pitchFamily="34" charset="0"/>
              </a:rPr>
              <a:t>(e.g. </a:t>
            </a:r>
            <a:r>
              <a:rPr kumimoji="0" lang="en-US" sz="2400" i="0" u="none" strike="noStrike" cap="none" normalizeH="0" baseline="0" dirty="0" err="1" smtClean="0">
                <a:ln>
                  <a:noFill/>
                </a:ln>
                <a:solidFill>
                  <a:schemeClr val="dk1">
                    <a:alpha val="50000"/>
                  </a:schemeClr>
                </a:solidFill>
                <a:effectLst/>
                <a:latin typeface="Verdana" pitchFamily="34" charset="0"/>
              </a:rPr>
              <a:t>Valgrind</a:t>
            </a:r>
            <a:r>
              <a:rPr kumimoji="0" lang="en-US" sz="2400" i="0" u="none" strike="noStrike" cap="none" normalizeH="0" baseline="0" dirty="0" smtClean="0">
                <a:ln>
                  <a:noFill/>
                </a:ln>
                <a:solidFill>
                  <a:schemeClr val="dk1">
                    <a:alpha val="50000"/>
                  </a:schemeClr>
                </a:solidFill>
                <a:effectLst/>
                <a:latin typeface="Verdana" pitchFamily="34" charset="0"/>
              </a:rPr>
              <a:t>)</a:t>
            </a:r>
          </a:p>
        </p:txBody>
      </p:sp>
      <p:sp>
        <p:nvSpPr>
          <p:cNvPr id="25" name="Rounded Rectangle 24"/>
          <p:cNvSpPr/>
          <p:nvPr/>
        </p:nvSpPr>
        <p:spPr bwMode="auto">
          <a:xfrm>
            <a:off x="4953000" y="2362200"/>
            <a:ext cx="2743200" cy="1925638"/>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Instrumented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Application</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latin typeface="Verdana" pitchFamily="34" charset="0"/>
              </a:rPr>
              <a:t>(e.g. </a:t>
            </a:r>
            <a:r>
              <a:rPr lang="en-US" sz="2400" dirty="0" err="1" smtClean="0">
                <a:latin typeface="Verdana" pitchFamily="34" charset="0"/>
              </a:rPr>
              <a:t>Valgrind</a:t>
            </a:r>
            <a:r>
              <a:rPr lang="en-US" sz="2400" dirty="0" smtClean="0">
                <a:latin typeface="Verdana" pitchFamily="34" charset="0"/>
              </a:rPr>
              <a:t>)</a:t>
            </a:r>
            <a:endParaRPr kumimoji="0" lang="en-US" sz="2400" i="0" u="none" strike="noStrike" cap="none" normalizeH="0" baseline="0" dirty="0" smtClean="0">
              <a:ln>
                <a:noFill/>
              </a:ln>
              <a:effectLst/>
              <a:latin typeface="Verdana" pitchFamily="34" charset="0"/>
            </a:endParaRPr>
          </a:p>
        </p:txBody>
      </p:sp>
      <p:pic>
        <p:nvPicPr>
          <p:cNvPr id="26" name="Picture 2" descr="C:\Users\jgreathx\AppData\Local\Microsoft\Windows\Temporary Internet Files\Content.IE5\1MI2RH4L\MC900433858[1].png"/>
          <p:cNvPicPr>
            <a:picLocks noChangeAspect="1" noChangeArrowheads="1"/>
          </p:cNvPicPr>
          <p:nvPr/>
        </p:nvPicPr>
        <p:blipFill>
          <a:blip r:embed="rId4" cstate="print"/>
          <a:srcRect/>
          <a:stretch>
            <a:fillRect/>
          </a:stretch>
        </p:blipFill>
        <p:spPr bwMode="auto">
          <a:xfrm>
            <a:off x="5753157" y="3352914"/>
            <a:ext cx="1142886" cy="1142886"/>
          </a:xfrm>
          <a:prstGeom prst="rect">
            <a:avLst/>
          </a:prstGeom>
          <a:noFill/>
        </p:spPr>
      </p:pic>
      <p:sp>
        <p:nvSpPr>
          <p:cNvPr id="17" name="Rectangle 16"/>
          <p:cNvSpPr/>
          <p:nvPr/>
        </p:nvSpPr>
        <p:spPr bwMode="auto">
          <a:xfrm>
            <a:off x="914400" y="5257800"/>
            <a:ext cx="7315200" cy="3810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Verdana" pitchFamily="34" charset="0"/>
              </a:rPr>
              <a:t>Operating System</a:t>
            </a:r>
          </a:p>
        </p:txBody>
      </p:sp>
      <p:sp>
        <p:nvSpPr>
          <p:cNvPr id="21" name="16-Point Star 20"/>
          <p:cNvSpPr/>
          <p:nvPr/>
        </p:nvSpPr>
        <p:spPr bwMode="auto">
          <a:xfrm>
            <a:off x="3238499" y="4953000"/>
            <a:ext cx="2209800" cy="838200"/>
          </a:xfrm>
          <a:prstGeom prst="star16">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en-US" sz="2400" b="1" dirty="0">
                <a:solidFill>
                  <a:schemeClr val="dk1"/>
                </a:solidFill>
                <a:latin typeface="+mn-lt"/>
              </a:rPr>
              <a:t>Meta-data</a:t>
            </a:r>
          </a:p>
        </p:txBody>
      </p:sp>
      <p:sp>
        <p:nvSpPr>
          <p:cNvPr id="28" name="Rectangle 27"/>
          <p:cNvSpPr/>
          <p:nvPr/>
        </p:nvSpPr>
        <p:spPr bwMode="auto">
          <a:xfrm>
            <a:off x="3276600" y="3962400"/>
            <a:ext cx="2209800" cy="419100"/>
          </a:xfrm>
          <a:prstGeom prst="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en-US" sz="2400" b="1" dirty="0" smtClean="0">
                <a:solidFill>
                  <a:schemeClr val="dk1"/>
                </a:solidFill>
                <a:latin typeface="+mn-lt"/>
              </a:rPr>
              <a:t>No meta-data</a:t>
            </a:r>
            <a:endParaRPr lang="en-US" sz="2400" b="1" dirty="0">
              <a:solidFill>
                <a:schemeClr val="dk1"/>
              </a:solidFill>
              <a:latin typeface="+mn-lt"/>
            </a:endParaRPr>
          </a:p>
        </p:txBody>
      </p:sp>
    </p:spTree>
    <p:extLst>
      <p:ext uri="{BB962C8B-B14F-4D97-AF65-F5344CB8AC3E}">
        <p14:creationId xmlns:p14="http://schemas.microsoft.com/office/powerpoint/2010/main" val="344843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1"/>
                                        </p:tgtEl>
                                        <p:attrNameLst>
                                          <p:attrName>style.visibility</p:attrName>
                                        </p:attrNameLst>
                                      </p:cBhvr>
                                      <p:to>
                                        <p:strVal val="hidden"/>
                                      </p:to>
                                    </p:set>
                                  </p:childTnLst>
                                </p:cTn>
                              </p:par>
                            </p:childTnLst>
                          </p:cTn>
                        </p:par>
                        <p:par>
                          <p:cTn id="15" fill="hold">
                            <p:stCondLst>
                              <p:cond delay="0"/>
                            </p:stCondLst>
                            <p:childTnLst>
                              <p:par>
                                <p:cTn id="16" presetID="1" presetClass="exit" presetSubtype="0" fill="hold" nodeType="afterEffect">
                                  <p:stCondLst>
                                    <p:cond delay="0"/>
                                  </p:stCondLst>
                                  <p:childTnLst>
                                    <p:set>
                                      <p:cBhvr>
                                        <p:cTn id="17" dur="1" fill="hold">
                                          <p:stCondLst>
                                            <p:cond delay="0"/>
                                          </p:stCondLst>
                                        </p:cTn>
                                        <p:tgtEl>
                                          <p:spTgt spid="20"/>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par>
                          <p:cTn id="21" fill="hold">
                            <p:stCondLst>
                              <p:cond delay="0"/>
                            </p:stCondLst>
                            <p:childTnLst>
                              <p:par>
                                <p:cTn id="22" presetID="9" presetClass="emph" presetSubtype="0" grpId="0" nodeType="afterEffect">
                                  <p:stCondLst>
                                    <p:cond delay="500"/>
                                  </p:stCondLst>
                                  <p:childTnLst>
                                    <p:set>
                                      <p:cBhvr rctx="PPT">
                                        <p:cTn id="23" dur="indefinite"/>
                                        <p:tgtEl>
                                          <p:spTgt spid="16"/>
                                        </p:tgtEl>
                                        <p:attrNameLst>
                                          <p:attrName>style.opacity</p:attrName>
                                        </p:attrNameLst>
                                      </p:cBhvr>
                                      <p:to>
                                        <p:strVal val="0.5"/>
                                      </p:to>
                                    </p:set>
                                    <p:animEffect filter="image" prLst="opacity: 0.5">
                                      <p:cBhvr rctx="IE">
                                        <p:cTn id="24" dur="indefinite"/>
                                        <p:tgtEl>
                                          <p:spTgt spid="16"/>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par>
                                <p:cTn id="28" presetID="1" presetClass="exit" presetSubtype="0" fill="hold" grpId="1" nodeType="withEffect">
                                  <p:stCondLst>
                                    <p:cond delay="0"/>
                                  </p:stCondLst>
                                  <p:childTnLst>
                                    <p:set>
                                      <p:cBhvr>
                                        <p:cTn id="29" dur="1" fill="hold">
                                          <p:stCondLst>
                                            <p:cond delay="0"/>
                                          </p:stCondLst>
                                        </p:cTn>
                                        <p:tgtEl>
                                          <p:spTgt spid="23"/>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6"/>
                                        </p:tgtEl>
                                        <p:attrNameLst>
                                          <p:attrName>style.visibility</p:attrName>
                                        </p:attrNameLst>
                                      </p:cBhvr>
                                      <p:to>
                                        <p:strVal val="visible"/>
                                      </p:to>
                                    </p:set>
                                  </p:childTnLst>
                                </p:cTn>
                              </p:par>
                            </p:childTnLst>
                          </p:cTn>
                        </p:par>
                        <p:par>
                          <p:cTn id="34" fill="hold">
                            <p:stCondLst>
                              <p:cond delay="0"/>
                            </p:stCondLst>
                            <p:childTnLst>
                              <p:par>
                                <p:cTn id="35" presetID="8" presetClass="emph" presetSubtype="0" fill="hold" nodeType="afterEffect">
                                  <p:stCondLst>
                                    <p:cond delay="500"/>
                                  </p:stCondLst>
                                  <p:childTnLst>
                                    <p:animRot by="10800000">
                                      <p:cBhvr>
                                        <p:cTn id="36" dur="2000" fill="hold"/>
                                        <p:tgtEl>
                                          <p:spTgt spid="26"/>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26"/>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28"/>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5"/>
                                        </p:tgtEl>
                                        <p:attrNameLst>
                                          <p:attrName>style.visibility</p:attrName>
                                        </p:attrNameLst>
                                      </p:cBhvr>
                                      <p:to>
                                        <p:strVal val="hidden"/>
                                      </p:to>
                                    </p:set>
                                  </p:childTnLst>
                                </p:cTn>
                              </p:par>
                              <p:par>
                                <p:cTn id="49" presetID="9" presetClass="emph" presetSubtype="0" grpId="1" nodeType="withEffect">
                                  <p:stCondLst>
                                    <p:cond delay="0"/>
                                  </p:stCondLst>
                                  <p:childTnLst>
                                    <p:set>
                                      <p:cBhvr rctx="PPT">
                                        <p:cTn id="50" dur="indefinite"/>
                                        <p:tgtEl>
                                          <p:spTgt spid="16"/>
                                        </p:tgtEl>
                                        <p:attrNameLst>
                                          <p:attrName>style.opacity</p:attrName>
                                        </p:attrNameLst>
                                      </p:cBhvr>
                                      <p:to>
                                        <p:strVal val="1"/>
                                      </p:to>
                                    </p:set>
                                    <p:animEffect filter="image" prLst="opacity: 1">
                                      <p:cBhvr rctx="IE">
                                        <p:cTn id="51" dur="indefinite"/>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23" grpId="0" animBg="1"/>
      <p:bldP spid="23" grpId="1" animBg="1"/>
      <p:bldP spid="25" grpId="0" animBg="1"/>
      <p:bldP spid="25" grpId="1" animBg="1"/>
      <p:bldP spid="21" grpId="0" animBg="1"/>
      <p:bldP spid="21" grpId="1" animBg="1"/>
      <p:bldP spid="28" grpId="0" animBg="1"/>
      <p:bldP spid="28"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Mechanisms for Dataflow Sampling (2)</a:t>
            </a:r>
            <a:endParaRPr lang="en-US" dirty="0"/>
          </a:p>
        </p:txBody>
      </p:sp>
      <p:sp>
        <p:nvSpPr>
          <p:cNvPr id="3" name="Slide Number Placeholder 2"/>
          <p:cNvSpPr>
            <a:spLocks noGrp="1"/>
          </p:cNvSpPr>
          <p:nvPr>
            <p:ph type="sldNum" sz="quarter" idx="12"/>
          </p:nvPr>
        </p:nvSpPr>
        <p:spPr/>
        <p:txBody>
          <a:bodyPr/>
          <a:lstStyle/>
          <a:p>
            <a:fld id="{1FC43652-29FC-4863-885F-EF39FB626472}" type="slidenum">
              <a:rPr lang="en-US" altLang="en-US" smtClean="0"/>
              <a:pPr/>
              <a:t>14</a:t>
            </a:fld>
            <a:endParaRPr lang="en-US" altLang="en-US"/>
          </a:p>
        </p:txBody>
      </p:sp>
      <p:sp>
        <p:nvSpPr>
          <p:cNvPr id="4" name="Content Placeholder 2"/>
          <p:cNvSpPr txBox="1">
            <a:spLocks/>
          </p:cNvSpPr>
          <p:nvPr/>
        </p:nvSpPr>
        <p:spPr>
          <a:xfrm>
            <a:off x="457200" y="1066800"/>
            <a:ext cx="8229600" cy="5064125"/>
          </a:xfrm>
          <a:prstGeom prst="rect">
            <a:avLst/>
          </a:prstGeom>
        </p:spPr>
        <p:txBody>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b="1" dirty="0" smtClean="0"/>
              <a:t>Remove</a:t>
            </a:r>
            <a:r>
              <a:rPr lang="en-US" dirty="0" smtClean="0"/>
              <a:t> </a:t>
            </a:r>
            <a:r>
              <a:rPr lang="en-US" dirty="0" err="1" smtClean="0"/>
              <a:t>dataflows</a:t>
            </a:r>
            <a:r>
              <a:rPr lang="en-US" dirty="0" smtClean="0"/>
              <a:t> if execution is too slow</a:t>
            </a:r>
            <a:endParaRPr lang="en-US" b="1" dirty="0" smtClean="0"/>
          </a:p>
        </p:txBody>
      </p:sp>
      <p:sp>
        <p:nvSpPr>
          <p:cNvPr id="14" name="Rectangle 13"/>
          <p:cNvSpPr/>
          <p:nvPr/>
        </p:nvSpPr>
        <p:spPr bwMode="auto">
          <a:xfrm>
            <a:off x="914400" y="1884362"/>
            <a:ext cx="7315200" cy="2611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Verdana" pitchFamily="34" charset="0"/>
              </a:rPr>
              <a:t>Sampling Analysis Tool</a:t>
            </a:r>
          </a:p>
        </p:txBody>
      </p:sp>
      <p:sp>
        <p:nvSpPr>
          <p:cNvPr id="15" name="Rounded Rectangle 14"/>
          <p:cNvSpPr/>
          <p:nvPr/>
        </p:nvSpPr>
        <p:spPr bwMode="auto">
          <a:xfrm>
            <a:off x="4953000" y="2362200"/>
            <a:ext cx="2743200" cy="1925638"/>
          </a:xfrm>
          <a:prstGeom prst="roundRect">
            <a:avLst/>
          </a:prstGeom>
          <a:gradFill>
            <a:gsLst>
              <a:gs pos="0">
                <a:schemeClr val="dk1">
                  <a:tint val="50000"/>
                  <a:satMod val="300000"/>
                </a:schemeClr>
              </a:gs>
              <a:gs pos="35000">
                <a:schemeClr val="dk1">
                  <a:tint val="37000"/>
                  <a:satMod val="300000"/>
                  <a:alpha val="75000"/>
                  <a:lumMod val="50000"/>
                  <a:lumOff val="50000"/>
                </a:schemeClr>
              </a:gs>
              <a:gs pos="100000">
                <a:schemeClr val="dk1">
                  <a:tint val="15000"/>
                  <a:satMod val="350000"/>
                  <a:lumMod val="0"/>
                  <a:lumOff val="100000"/>
                  <a:alpha val="75000"/>
                </a:schemeClr>
              </a:gs>
            </a:gsLst>
          </a:gra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Instrumented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Application</a:t>
            </a:r>
          </a:p>
        </p:txBody>
      </p:sp>
      <p:sp>
        <p:nvSpPr>
          <p:cNvPr id="16" name="Rounded Rectangle 15"/>
          <p:cNvSpPr/>
          <p:nvPr/>
        </p:nvSpPr>
        <p:spPr bwMode="auto">
          <a:xfrm>
            <a:off x="1447800" y="2829719"/>
            <a:ext cx="2743200" cy="990600"/>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Native</a:t>
            </a:r>
            <a:br>
              <a:rPr kumimoji="0" lang="en-US" sz="2400" i="0" u="none" strike="noStrike" cap="none" normalizeH="0" baseline="0" dirty="0" smtClean="0">
                <a:ln>
                  <a:noFill/>
                </a:ln>
                <a:effectLst/>
                <a:latin typeface="Verdana" pitchFamily="34" charset="0"/>
              </a:rPr>
            </a:br>
            <a:r>
              <a:rPr kumimoji="0" lang="en-US" sz="2400" i="0" u="none" strike="noStrike" cap="none" normalizeH="0" baseline="0" dirty="0" smtClean="0">
                <a:ln>
                  <a:noFill/>
                </a:ln>
                <a:effectLst/>
                <a:latin typeface="Verdana" pitchFamily="34" charset="0"/>
              </a:rPr>
              <a:t>Application</a:t>
            </a:r>
          </a:p>
        </p:txBody>
      </p:sp>
      <p:sp>
        <p:nvSpPr>
          <p:cNvPr id="23" name="Down Arrow 22"/>
          <p:cNvSpPr/>
          <p:nvPr/>
        </p:nvSpPr>
        <p:spPr bwMode="auto">
          <a:xfrm rot="10800000">
            <a:off x="4114800" y="4419599"/>
            <a:ext cx="457200" cy="914400"/>
          </a:xfrm>
          <a:prstGeom prst="downArrow">
            <a:avLst/>
          </a:prstGeom>
          <a:solidFill>
            <a:srgbClr val="FF0000"/>
          </a:solidFill>
          <a:ln w="508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erdana" pitchFamily="34" charset="0"/>
            </a:endParaRPr>
          </a:p>
        </p:txBody>
      </p:sp>
      <p:sp>
        <p:nvSpPr>
          <p:cNvPr id="25" name="Rounded Rectangle 24"/>
          <p:cNvSpPr/>
          <p:nvPr/>
        </p:nvSpPr>
        <p:spPr bwMode="auto">
          <a:xfrm>
            <a:off x="4953000" y="2362200"/>
            <a:ext cx="2743200" cy="1925638"/>
          </a:xfrm>
          <a:prstGeom prst="round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Instrumented</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i="0" u="none" strike="noStrike" cap="none" normalizeH="0" baseline="0" dirty="0" smtClean="0">
                <a:ln>
                  <a:noFill/>
                </a:ln>
                <a:effectLst/>
                <a:latin typeface="Verdana" pitchFamily="34" charset="0"/>
              </a:rPr>
              <a:t>Application</a:t>
            </a:r>
          </a:p>
        </p:txBody>
      </p:sp>
      <p:pic>
        <p:nvPicPr>
          <p:cNvPr id="26" name="Picture 2" descr="C:\Users\jgreathx\AppData\Local\Microsoft\Windows\Temporary Internet Files\Content.IE5\1MI2RH4L\MC900433858[1].png"/>
          <p:cNvPicPr>
            <a:picLocks noChangeAspect="1" noChangeArrowheads="1"/>
          </p:cNvPicPr>
          <p:nvPr/>
        </p:nvPicPr>
        <p:blipFill>
          <a:blip r:embed="rId3" cstate="print"/>
          <a:srcRect/>
          <a:stretch>
            <a:fillRect/>
          </a:stretch>
        </p:blipFill>
        <p:spPr bwMode="auto">
          <a:xfrm>
            <a:off x="5753157" y="3352914"/>
            <a:ext cx="1142886" cy="1142886"/>
          </a:xfrm>
          <a:prstGeom prst="rect">
            <a:avLst/>
          </a:prstGeom>
          <a:noFill/>
        </p:spPr>
      </p:pic>
      <p:sp>
        <p:nvSpPr>
          <p:cNvPr id="17" name="Rectangle 16"/>
          <p:cNvSpPr/>
          <p:nvPr/>
        </p:nvSpPr>
        <p:spPr bwMode="auto">
          <a:xfrm>
            <a:off x="914400" y="5257800"/>
            <a:ext cx="7315200" cy="38100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Verdana" pitchFamily="34" charset="0"/>
              </a:rPr>
              <a:t>Operating System</a:t>
            </a:r>
          </a:p>
        </p:txBody>
      </p:sp>
      <p:sp>
        <p:nvSpPr>
          <p:cNvPr id="21" name="16-Point Star 20"/>
          <p:cNvSpPr/>
          <p:nvPr/>
        </p:nvSpPr>
        <p:spPr bwMode="auto">
          <a:xfrm>
            <a:off x="3238499" y="4953000"/>
            <a:ext cx="2209800" cy="838200"/>
          </a:xfrm>
          <a:prstGeom prst="star16">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en-US" sz="2400" b="1" dirty="0">
                <a:solidFill>
                  <a:schemeClr val="dk1"/>
                </a:solidFill>
                <a:latin typeface="+mn-lt"/>
              </a:rPr>
              <a:t>Meta-data</a:t>
            </a:r>
          </a:p>
        </p:txBody>
      </p:sp>
      <p:sp>
        <p:nvSpPr>
          <p:cNvPr id="24" name="Down Arrow 23"/>
          <p:cNvSpPr/>
          <p:nvPr/>
        </p:nvSpPr>
        <p:spPr bwMode="auto">
          <a:xfrm>
            <a:off x="4114800" y="4343400"/>
            <a:ext cx="457200" cy="914400"/>
          </a:xfrm>
          <a:prstGeom prst="downArrow">
            <a:avLst/>
          </a:prstGeom>
          <a:solidFill>
            <a:srgbClr val="FF0000"/>
          </a:solidFill>
          <a:ln w="50800"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Verdana" pitchFamily="34" charset="0"/>
            </a:endParaRPr>
          </a:p>
        </p:txBody>
      </p:sp>
      <p:sp>
        <p:nvSpPr>
          <p:cNvPr id="27" name="Rectangle 26"/>
          <p:cNvSpPr/>
          <p:nvPr/>
        </p:nvSpPr>
        <p:spPr bwMode="auto">
          <a:xfrm>
            <a:off x="2971799" y="3958713"/>
            <a:ext cx="2743200" cy="419100"/>
          </a:xfrm>
          <a:prstGeom prst="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en-US" sz="2400" b="1" dirty="0" smtClean="0"/>
              <a:t>Clear meta-data</a:t>
            </a:r>
            <a:endParaRPr lang="en-US" sz="2400" b="1" dirty="0">
              <a:solidFill>
                <a:schemeClr val="dk1"/>
              </a:solidFill>
            </a:endParaRPr>
          </a:p>
        </p:txBody>
      </p:sp>
      <p:sp>
        <p:nvSpPr>
          <p:cNvPr id="29" name="16-Point Star 28"/>
          <p:cNvSpPr/>
          <p:nvPr/>
        </p:nvSpPr>
        <p:spPr bwMode="auto">
          <a:xfrm>
            <a:off x="2971799" y="3633019"/>
            <a:ext cx="2743200" cy="838200"/>
          </a:xfrm>
          <a:prstGeom prst="star16">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wrap="none" lIns="0" tIns="0" rIns="0" bIns="0" rtlCol="0" anchor="ctr"/>
          <a:lstStyle/>
          <a:p>
            <a:pPr algn="ctr"/>
            <a:r>
              <a:rPr lang="en-US" sz="2400" b="1" dirty="0" smtClean="0">
                <a:solidFill>
                  <a:schemeClr val="dk1"/>
                </a:solidFill>
                <a:latin typeface="+mn-lt"/>
              </a:rPr>
              <a:t>OH Threshold</a:t>
            </a:r>
            <a:endParaRPr lang="en-US" sz="2400" b="1" dirty="0">
              <a:solidFill>
                <a:schemeClr val="dk1"/>
              </a:solidFill>
              <a:latin typeface="+mn-lt"/>
            </a:endParaRPr>
          </a:p>
        </p:txBody>
      </p:sp>
      <p:pic>
        <p:nvPicPr>
          <p:cNvPr id="30"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247957" y="3495047"/>
            <a:ext cx="1142886" cy="857164"/>
          </a:xfrm>
          <a:prstGeom prst="rect">
            <a:avLst/>
          </a:prstGeom>
          <a:noFill/>
        </p:spPr>
      </p:pic>
      <p:pic>
        <p:nvPicPr>
          <p:cNvPr id="19" name="Picture 1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91000" y="3542045"/>
            <a:ext cx="781050" cy="904874"/>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47957" y="3505200"/>
            <a:ext cx="1143000" cy="857250"/>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53399" y="3505200"/>
            <a:ext cx="1143000" cy="857250"/>
          </a:xfrm>
          <a:prstGeom prst="rect">
            <a:avLst/>
          </a:prstGeom>
        </p:spPr>
      </p:pic>
    </p:spTree>
    <p:extLst>
      <p:ext uri="{BB962C8B-B14F-4D97-AF65-F5344CB8AC3E}">
        <p14:creationId xmlns:p14="http://schemas.microsoft.com/office/powerpoint/2010/main" val="347053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15"/>
                                        </p:tgtEl>
                                        <p:attrNameLst>
                                          <p:attrName>style.opacity</p:attrName>
                                        </p:attrNameLst>
                                      </p:cBhvr>
                                      <p:to>
                                        <p:strVal val="0.5"/>
                                      </p:to>
                                    </p:set>
                                    <p:animEffect filter="image" prLst="opacity: 0.5">
                                      <p:cBhvr rctx="IE">
                                        <p:cTn id="7" dur="indefinite"/>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nodeType="afterEffect">
                                  <p:stCondLst>
                                    <p:cond delay="1000"/>
                                  </p:stCondLst>
                                  <p:childTnLst>
                                    <p:set>
                                      <p:cBhvr>
                                        <p:cTn id="14" dur="1" fill="hold">
                                          <p:stCondLst>
                                            <p:cond delay="0"/>
                                          </p:stCondLst>
                                        </p:cTn>
                                        <p:tgtEl>
                                          <p:spTgt spid="5"/>
                                        </p:tgtEl>
                                        <p:attrNameLst>
                                          <p:attrName>style.visibility</p:attrName>
                                        </p:attrNameLst>
                                      </p:cBhvr>
                                      <p:to>
                                        <p:strVal val="visible"/>
                                      </p:to>
                                    </p:set>
                                  </p:childTnLst>
                                </p:cTn>
                              </p:par>
                            </p:childTnLst>
                          </p:cTn>
                        </p:par>
                        <p:par>
                          <p:cTn id="15" fill="hold">
                            <p:stCondLst>
                              <p:cond delay="1000"/>
                            </p:stCondLst>
                            <p:childTnLst>
                              <p:par>
                                <p:cTn id="16" presetID="1" presetClass="entr" presetSubtype="0" fill="hold" grpId="0" nodeType="afterEffect">
                                  <p:stCondLst>
                                    <p:cond delay="1000"/>
                                  </p:stCondLst>
                                  <p:childTnLst>
                                    <p:set>
                                      <p:cBhvr>
                                        <p:cTn id="17" dur="1" fill="hold">
                                          <p:stCondLst>
                                            <p:cond delay="0"/>
                                          </p:stCondLst>
                                        </p:cTn>
                                        <p:tgtEl>
                                          <p:spTgt spid="21"/>
                                        </p:tgtEl>
                                        <p:attrNameLst>
                                          <p:attrName>style.visibility</p:attrName>
                                        </p:attrNameLst>
                                      </p:cBhvr>
                                      <p:to>
                                        <p:strVal val="visible"/>
                                      </p:to>
                                    </p:set>
                                  </p:childTnLst>
                                </p:cTn>
                              </p:par>
                            </p:childTnLst>
                          </p:cTn>
                        </p:par>
                        <p:par>
                          <p:cTn id="18" fill="hold">
                            <p:stCondLst>
                              <p:cond delay="2000"/>
                            </p:stCondLst>
                            <p:childTnLst>
                              <p:par>
                                <p:cTn id="19" presetID="1" presetClass="exit" presetSubtype="0" fill="hold" grpId="1" nodeType="afterEffect">
                                  <p:stCondLst>
                                    <p:cond delay="1000"/>
                                  </p:stCondLst>
                                  <p:childTnLst>
                                    <p:set>
                                      <p:cBhvr>
                                        <p:cTn id="20" dur="1" fill="hold">
                                          <p:stCondLst>
                                            <p:cond delay="0"/>
                                          </p:stCondLst>
                                        </p:cTn>
                                        <p:tgtEl>
                                          <p:spTgt spid="21"/>
                                        </p:tgtEl>
                                        <p:attrNameLst>
                                          <p:attrName>style.visibility</p:attrName>
                                        </p:attrNameLst>
                                      </p:cBhvr>
                                      <p:to>
                                        <p:strVal val="hidden"/>
                                      </p:to>
                                    </p:set>
                                  </p:childTnLst>
                                </p:cTn>
                              </p:par>
                            </p:childTnLst>
                          </p:cTn>
                        </p:par>
                        <p:par>
                          <p:cTn id="21" fill="hold">
                            <p:stCondLst>
                              <p:cond delay="3000"/>
                            </p:stCondLst>
                            <p:childTnLst>
                              <p:par>
                                <p:cTn id="22" presetID="1" presetClass="exit" presetSubtype="0" fill="hold" nodeType="afterEffect">
                                  <p:stCondLst>
                                    <p:cond delay="0"/>
                                  </p:stCondLst>
                                  <p:childTnLst>
                                    <p:set>
                                      <p:cBhvr>
                                        <p:cTn id="23" dur="1" fill="hold">
                                          <p:stCondLst>
                                            <p:cond delay="0"/>
                                          </p:stCondLst>
                                        </p:cTn>
                                        <p:tgtEl>
                                          <p:spTgt spid="5"/>
                                        </p:tgtEl>
                                        <p:attrNameLst>
                                          <p:attrName>style.visibility</p:attrName>
                                        </p:attrNameLst>
                                      </p:cBhvr>
                                      <p:to>
                                        <p:strVal val="hidden"/>
                                      </p:to>
                                    </p:set>
                                  </p:childTnLst>
                                </p:cTn>
                              </p:par>
                            </p:childTnLst>
                          </p:cTn>
                        </p:par>
                        <p:par>
                          <p:cTn id="24" fill="hold">
                            <p:stCondLst>
                              <p:cond delay="3000"/>
                            </p:stCondLst>
                            <p:childTnLst>
                              <p:par>
                                <p:cTn id="25" presetID="1" presetClass="exit" presetSubtype="0" fill="hold" nodeType="afterEffect">
                                  <p:stCondLst>
                                    <p:cond delay="0"/>
                                  </p:stCondLst>
                                  <p:childTnLst>
                                    <p:set>
                                      <p:cBhvr>
                                        <p:cTn id="26" dur="1" fill="hold">
                                          <p:stCondLst>
                                            <p:cond delay="0"/>
                                          </p:stCondLst>
                                        </p:cTn>
                                        <p:tgtEl>
                                          <p:spTgt spid="30"/>
                                        </p:tgtEl>
                                        <p:attrNameLst>
                                          <p:attrName>style.visibility</p:attrName>
                                        </p:attrNameLst>
                                      </p:cBhvr>
                                      <p:to>
                                        <p:strVal val="hidden"/>
                                      </p:to>
                                    </p:set>
                                  </p:childTnLst>
                                </p:cTn>
                              </p:par>
                            </p:childTnLst>
                          </p:cTn>
                        </p:par>
                        <p:par>
                          <p:cTn id="27" fill="hold">
                            <p:stCondLst>
                              <p:cond delay="3000"/>
                            </p:stCondLst>
                            <p:childTnLst>
                              <p:par>
                                <p:cTn id="28" presetID="1" presetClass="entr" presetSubtype="0" fill="hold" grpId="0" nodeType="afterEffect">
                                  <p:stCondLst>
                                    <p:cond delay="0"/>
                                  </p:stCondLst>
                                  <p:childTnLst>
                                    <p:set>
                                      <p:cBhvr>
                                        <p:cTn id="29" dur="1" fill="hold">
                                          <p:stCondLst>
                                            <p:cond delay="0"/>
                                          </p:stCondLst>
                                        </p:cTn>
                                        <p:tgtEl>
                                          <p:spTgt spid="23"/>
                                        </p:tgtEl>
                                        <p:attrNameLst>
                                          <p:attrName>style.visibility</p:attrName>
                                        </p:attrNameLst>
                                      </p:cBhvr>
                                      <p:to>
                                        <p:strVal val="visible"/>
                                      </p:to>
                                    </p:set>
                                  </p:childTnLst>
                                </p:cTn>
                              </p:par>
                            </p:childTnLst>
                          </p:cTn>
                        </p:par>
                        <p:par>
                          <p:cTn id="30" fill="hold">
                            <p:stCondLst>
                              <p:cond delay="3000"/>
                            </p:stCondLst>
                            <p:childTnLst>
                              <p:par>
                                <p:cTn id="31" presetID="9" presetClass="emph" presetSubtype="0" grpId="0" nodeType="afterEffect">
                                  <p:stCondLst>
                                    <p:cond delay="500"/>
                                  </p:stCondLst>
                                  <p:childTnLst>
                                    <p:set>
                                      <p:cBhvr rctx="PPT">
                                        <p:cTn id="32" dur="indefinite"/>
                                        <p:tgtEl>
                                          <p:spTgt spid="16"/>
                                        </p:tgtEl>
                                        <p:attrNameLst>
                                          <p:attrName>style.opacity</p:attrName>
                                        </p:attrNameLst>
                                      </p:cBhvr>
                                      <p:to>
                                        <p:strVal val="0.5"/>
                                      </p:to>
                                    </p:set>
                                    <p:animEffect filter="image" prLst="opacity: 0.5">
                                      <p:cBhvr rctx="IE">
                                        <p:cTn id="33" dur="indefinite"/>
                                        <p:tgtEl>
                                          <p:spTgt spid="16"/>
                                        </p:tgtEl>
                                      </p:cBhvr>
                                    </p:animEffect>
                                  </p:childTnLst>
                                </p:cTn>
                              </p:par>
                            </p:childTnLst>
                          </p:cTn>
                        </p:par>
                        <p:par>
                          <p:cTn id="34" fill="hold">
                            <p:stCondLst>
                              <p:cond delay="3500"/>
                            </p:stCondLst>
                            <p:childTnLst>
                              <p:par>
                                <p:cTn id="35" presetID="1" presetClass="entr" presetSubtype="0" fill="hold" grpId="0" nodeType="after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par>
                          <p:cTn id="37" fill="hold">
                            <p:stCondLst>
                              <p:cond delay="3500"/>
                            </p:stCondLst>
                            <p:childTnLst>
                              <p:par>
                                <p:cTn id="38" presetID="1" presetClass="exit" presetSubtype="0" fill="hold" grpId="1" nodeType="afterEffect">
                                  <p:stCondLst>
                                    <p:cond delay="500"/>
                                  </p:stCondLst>
                                  <p:childTnLst>
                                    <p:set>
                                      <p:cBhvr>
                                        <p:cTn id="39" dur="1" fill="hold">
                                          <p:stCondLst>
                                            <p:cond delay="0"/>
                                          </p:stCondLst>
                                        </p:cTn>
                                        <p:tgtEl>
                                          <p:spTgt spid="23"/>
                                        </p:tgtEl>
                                        <p:attrNameLst>
                                          <p:attrName>style.visibility</p:attrName>
                                        </p:attrNameLst>
                                      </p:cBhvr>
                                      <p:to>
                                        <p:strVal val="hidden"/>
                                      </p:to>
                                    </p:set>
                                  </p:childTnLst>
                                </p:cTn>
                              </p:par>
                            </p:childTnLst>
                          </p:cTn>
                        </p:par>
                        <p:par>
                          <p:cTn id="40" fill="hold">
                            <p:stCondLst>
                              <p:cond delay="4000"/>
                            </p:stCondLst>
                            <p:childTnLst>
                              <p:par>
                                <p:cTn id="41" presetID="1" presetClass="entr" presetSubtype="0" fill="hold" nodeType="after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par>
                          <p:cTn id="43" fill="hold">
                            <p:stCondLst>
                              <p:cond delay="4000"/>
                            </p:stCondLst>
                            <p:childTnLst>
                              <p:par>
                                <p:cTn id="44" presetID="8" presetClass="emph" presetSubtype="0" fill="hold" nodeType="afterEffect">
                                  <p:stCondLst>
                                    <p:cond delay="500"/>
                                  </p:stCondLst>
                                  <p:childTnLst>
                                    <p:animRot by="10800000">
                                      <p:cBhvr>
                                        <p:cTn id="45" dur="2000" fill="hold"/>
                                        <p:tgtEl>
                                          <p:spTgt spid="26"/>
                                        </p:tgtEl>
                                        <p:attrNameLst>
                                          <p:attrName>r</p:attrName>
                                        </p:attrNameLst>
                                      </p:cBhvr>
                                    </p:animRot>
                                  </p:childTnLst>
                                </p:cTn>
                              </p:par>
                            </p:childTnLst>
                          </p:cTn>
                        </p:par>
                      </p:childTnLst>
                    </p:cTn>
                  </p:par>
                  <p:par>
                    <p:cTn id="46" fill="hold">
                      <p:stCondLst>
                        <p:cond delay="indefinite"/>
                      </p:stCondLst>
                      <p:childTnLst>
                        <p:par>
                          <p:cTn id="47" fill="hold">
                            <p:stCondLst>
                              <p:cond delay="0"/>
                            </p:stCondLst>
                            <p:childTnLst>
                              <p:par>
                                <p:cTn id="48" presetID="8" presetClass="emph" presetSubtype="0" fill="hold" nodeType="clickEffect">
                                  <p:stCondLst>
                                    <p:cond delay="0"/>
                                  </p:stCondLst>
                                  <p:childTnLst>
                                    <p:animRot by="10800000">
                                      <p:cBhvr>
                                        <p:cTn id="49" dur="3000" fill="hold"/>
                                        <p:tgtEl>
                                          <p:spTgt spid="26"/>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19"/>
                                        </p:tgtEl>
                                        <p:attrNameLst>
                                          <p:attrName>style.visibility</p:attrName>
                                        </p:attrNameLst>
                                      </p:cBhvr>
                                      <p:to>
                                        <p:strVal val="visible"/>
                                      </p:to>
                                    </p:set>
                                  </p:childTnLst>
                                </p:cTn>
                              </p:par>
                            </p:childTnLst>
                          </p:cTn>
                        </p:par>
                        <p:par>
                          <p:cTn id="58" fill="hold">
                            <p:stCondLst>
                              <p:cond delay="0"/>
                            </p:stCondLst>
                            <p:childTnLst>
                              <p:par>
                                <p:cTn id="59" presetID="1" presetClass="exit" presetSubtype="0" fill="hold" grpId="1" nodeType="afterEffect">
                                  <p:stCondLst>
                                    <p:cond delay="0"/>
                                  </p:stCondLst>
                                  <p:childTnLst>
                                    <p:set>
                                      <p:cBhvr>
                                        <p:cTn id="60" dur="1" fill="hold">
                                          <p:stCondLst>
                                            <p:cond delay="0"/>
                                          </p:stCondLst>
                                        </p:cTn>
                                        <p:tgtEl>
                                          <p:spTgt spid="29"/>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xit" presetSubtype="0" fill="hold" nodeType="withEffect">
                                  <p:stCondLst>
                                    <p:cond delay="0"/>
                                  </p:stCondLst>
                                  <p:childTnLst>
                                    <p:set>
                                      <p:cBhvr>
                                        <p:cTn id="66" dur="1" fill="hold">
                                          <p:stCondLst>
                                            <p:cond delay="0"/>
                                          </p:stCondLst>
                                        </p:cTn>
                                        <p:tgtEl>
                                          <p:spTgt spid="19"/>
                                        </p:tgtEl>
                                        <p:attrNameLst>
                                          <p:attrName>style.visibility</p:attrName>
                                        </p:attrNameLst>
                                      </p:cBhvr>
                                      <p:to>
                                        <p:strVal val="hidden"/>
                                      </p:to>
                                    </p:set>
                                  </p:childTnLst>
                                </p:cTn>
                              </p:par>
                            </p:childTnLst>
                          </p:cTn>
                        </p:par>
                        <p:par>
                          <p:cTn id="67" fill="hold">
                            <p:stCondLst>
                              <p:cond delay="0"/>
                            </p:stCondLst>
                            <p:childTnLst>
                              <p:par>
                                <p:cTn id="68" presetID="1" presetClass="entr" presetSubtype="0" fill="hold" grpId="0" nodeType="afterEffect">
                                  <p:stCondLst>
                                    <p:cond delay="500"/>
                                  </p:stCondLst>
                                  <p:childTnLst>
                                    <p:set>
                                      <p:cBhvr>
                                        <p:cTn id="69" dur="1" fill="hold">
                                          <p:stCondLst>
                                            <p:cond delay="0"/>
                                          </p:stCondLst>
                                        </p:cTn>
                                        <p:tgtEl>
                                          <p:spTgt spid="2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xit" presetSubtype="0" fill="hold" nodeType="clickEffect">
                                  <p:stCondLst>
                                    <p:cond delay="0"/>
                                  </p:stCondLst>
                                  <p:childTnLst>
                                    <p:set>
                                      <p:cBhvr>
                                        <p:cTn id="73" dur="1" fill="hold">
                                          <p:stCondLst>
                                            <p:cond delay="0"/>
                                          </p:stCondLst>
                                        </p:cTn>
                                        <p:tgtEl>
                                          <p:spTgt spid="26"/>
                                        </p:tgtEl>
                                        <p:attrNameLst>
                                          <p:attrName>style.visibility</p:attrName>
                                        </p:attrNameLst>
                                      </p:cBhvr>
                                      <p:to>
                                        <p:strVal val="hidden"/>
                                      </p:to>
                                    </p:set>
                                  </p:childTnLst>
                                </p:cTn>
                              </p:par>
                            </p:childTnLst>
                          </p:cTn>
                        </p:par>
                        <p:par>
                          <p:cTn id="74" fill="hold">
                            <p:stCondLst>
                              <p:cond delay="0"/>
                            </p:stCondLst>
                            <p:childTnLst>
                              <p:par>
                                <p:cTn id="75" presetID="1" presetClass="exit" presetSubtype="0" fill="hold" grpId="1" nodeType="afterEffect">
                                  <p:stCondLst>
                                    <p:cond delay="0"/>
                                  </p:stCondLst>
                                  <p:childTnLst>
                                    <p:set>
                                      <p:cBhvr>
                                        <p:cTn id="76" dur="1" fill="hold">
                                          <p:stCondLst>
                                            <p:cond delay="0"/>
                                          </p:stCondLst>
                                        </p:cTn>
                                        <p:tgtEl>
                                          <p:spTgt spid="24"/>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27"/>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25"/>
                                        </p:tgtEl>
                                        <p:attrNameLst>
                                          <p:attrName>style.visibility</p:attrName>
                                        </p:attrNameLst>
                                      </p:cBhvr>
                                      <p:to>
                                        <p:strVal val="hidden"/>
                                      </p:to>
                                    </p:set>
                                  </p:childTnLst>
                                </p:cTn>
                              </p:par>
                              <p:par>
                                <p:cTn id="81" presetID="9" presetClass="emph" presetSubtype="0" grpId="1" nodeType="withEffect">
                                  <p:stCondLst>
                                    <p:cond delay="0"/>
                                  </p:stCondLst>
                                  <p:childTnLst>
                                    <p:set>
                                      <p:cBhvr rctx="PPT">
                                        <p:cTn id="82" dur="indefinite"/>
                                        <p:tgtEl>
                                          <p:spTgt spid="16"/>
                                        </p:tgtEl>
                                        <p:attrNameLst>
                                          <p:attrName>style.opacity</p:attrName>
                                        </p:attrNameLst>
                                      </p:cBhvr>
                                      <p:to>
                                        <p:strVal val="1"/>
                                      </p:to>
                                    </p:set>
                                    <p:animEffect filter="image" prLst="opacity: 1">
                                      <p:cBhvr rctx="IE">
                                        <p:cTn id="83" dur="indefinite"/>
                                        <p:tgtEl>
                                          <p:spTgt spid="16"/>
                                        </p:tgtEl>
                                      </p:cBhvr>
                                    </p:animEffec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6" grpId="1" animBg="1"/>
      <p:bldP spid="23" grpId="0" animBg="1"/>
      <p:bldP spid="23" grpId="1" animBg="1"/>
      <p:bldP spid="25" grpId="0" animBg="1"/>
      <p:bldP spid="25" grpId="1" animBg="1"/>
      <p:bldP spid="21" grpId="0" animBg="1"/>
      <p:bldP spid="21" grpId="1" animBg="1"/>
      <p:bldP spid="24" grpId="0" animBg="1"/>
      <p:bldP spid="24" grpId="1" animBg="1"/>
      <p:bldP spid="27" grpId="0" animBg="1"/>
      <p:bldP spid="27" grpId="1" animBg="1"/>
      <p:bldP spid="29" grpId="0" animBg="1"/>
      <p:bldP spid="29"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Prototype Setup</a:t>
            </a:r>
            <a:endParaRPr lang="en-US" dirty="0"/>
          </a:p>
        </p:txBody>
      </p:sp>
      <p:sp>
        <p:nvSpPr>
          <p:cNvPr id="3" name="Content Placeholder 2"/>
          <p:cNvSpPr>
            <a:spLocks noGrp="1"/>
          </p:cNvSpPr>
          <p:nvPr>
            <p:ph idx="1"/>
          </p:nvPr>
        </p:nvSpPr>
        <p:spPr/>
        <p:txBody>
          <a:bodyPr/>
          <a:lstStyle/>
          <a:p>
            <a:r>
              <a:rPr lang="en-US" dirty="0"/>
              <a:t>Taint analysis sampling system</a:t>
            </a:r>
          </a:p>
          <a:p>
            <a:pPr lvl="1"/>
            <a:r>
              <a:rPr lang="en-US" dirty="0"/>
              <a:t>Network packets untrusted</a:t>
            </a:r>
          </a:p>
          <a:p>
            <a:r>
              <a:rPr lang="en-US" dirty="0" err="1" smtClean="0"/>
              <a:t>Xen</a:t>
            </a:r>
            <a:r>
              <a:rPr lang="en-US" dirty="0" smtClean="0"/>
              <a:t>-based </a:t>
            </a:r>
            <a:r>
              <a:rPr lang="en-US" dirty="0"/>
              <a:t>demand </a:t>
            </a:r>
            <a:r>
              <a:rPr lang="en-US" dirty="0" smtClean="0"/>
              <a:t>analysis</a:t>
            </a:r>
          </a:p>
          <a:p>
            <a:pPr lvl="1"/>
            <a:r>
              <a:rPr lang="en-US" dirty="0" smtClean="0"/>
              <a:t>Whole-system analysis with modified QEMU</a:t>
            </a:r>
          </a:p>
          <a:p>
            <a:r>
              <a:rPr lang="en-US" dirty="0" smtClean="0"/>
              <a:t>Overhead Manager (OHM) is user-controlled</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15</a:t>
            </a:fld>
            <a:endParaRPr lang="en-US" altLang="en-US" dirty="0"/>
          </a:p>
        </p:txBody>
      </p:sp>
      <p:sp>
        <p:nvSpPr>
          <p:cNvPr id="50" name="Rounded Rectangle 49"/>
          <p:cNvSpPr/>
          <p:nvPr/>
        </p:nvSpPr>
        <p:spPr>
          <a:xfrm>
            <a:off x="533400" y="3733800"/>
            <a:ext cx="7848600" cy="2362200"/>
          </a:xfrm>
          <a:prstGeom prst="roundRect">
            <a:avLst/>
          </a:prstGeom>
        </p:spPr>
        <p:style>
          <a:lnRef idx="1">
            <a:schemeClr val="accent6"/>
          </a:lnRef>
          <a:fillRef idx="1002">
            <a:schemeClr val="dk2"/>
          </a:fillRef>
          <a:effectRef idx="1">
            <a:schemeClr val="accent6"/>
          </a:effectRef>
          <a:fontRef idx="minor">
            <a:schemeClr val="dk1"/>
          </a:fontRef>
        </p:style>
        <p:txBody>
          <a:bodyPr rtlCol="0" anchor="ctr"/>
          <a:lstStyle/>
          <a:p>
            <a:pPr algn="ctr"/>
            <a:r>
              <a:rPr lang="en-US" dirty="0" smtClean="0"/>
              <a:t>Xen Hypervisor</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algn="ctr"/>
            <a:endParaRPr lang="en-US" dirty="0"/>
          </a:p>
        </p:txBody>
      </p:sp>
      <p:grpSp>
        <p:nvGrpSpPr>
          <p:cNvPr id="51" name="Group 50"/>
          <p:cNvGrpSpPr/>
          <p:nvPr/>
        </p:nvGrpSpPr>
        <p:grpSpPr>
          <a:xfrm>
            <a:off x="5638800" y="4206240"/>
            <a:ext cx="2514600" cy="1828800"/>
            <a:chOff x="6019800" y="1676400"/>
            <a:chExt cx="2514600" cy="1828800"/>
          </a:xfrm>
        </p:grpSpPr>
        <p:sp>
          <p:nvSpPr>
            <p:cNvPr id="52" name="Rounded Rectangle 51"/>
            <p:cNvSpPr/>
            <p:nvPr/>
          </p:nvSpPr>
          <p:spPr>
            <a:xfrm>
              <a:off x="6019800" y="1676400"/>
              <a:ext cx="2514600" cy="1828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OS and Applications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53" name="Rounded Rectangle 52"/>
            <p:cNvSpPr/>
            <p:nvPr/>
          </p:nvSpPr>
          <p:spPr>
            <a:xfrm>
              <a:off x="6172200" y="2133600"/>
              <a:ext cx="609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dirty="0" smtClean="0"/>
                <a:t>App</a:t>
              </a:r>
              <a:endParaRPr lang="en-US" sz="1600" dirty="0"/>
            </a:p>
          </p:txBody>
        </p:sp>
        <p:sp>
          <p:nvSpPr>
            <p:cNvPr id="54" name="Rounded Rectangle 53"/>
            <p:cNvSpPr/>
            <p:nvPr/>
          </p:nvSpPr>
          <p:spPr>
            <a:xfrm>
              <a:off x="6858000" y="2133600"/>
              <a:ext cx="609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dirty="0" smtClean="0"/>
                <a:t>App</a:t>
              </a:r>
              <a:endParaRPr lang="en-US" sz="1600" dirty="0"/>
            </a:p>
          </p:txBody>
        </p:sp>
        <p:sp>
          <p:nvSpPr>
            <p:cNvPr id="55" name="Rounded Rectangle 54"/>
            <p:cNvSpPr/>
            <p:nvPr/>
          </p:nvSpPr>
          <p:spPr>
            <a:xfrm>
              <a:off x="7772400" y="2133600"/>
              <a:ext cx="609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dirty="0" smtClean="0"/>
                <a:t>App</a:t>
              </a:r>
              <a:endParaRPr lang="en-US" sz="1600" dirty="0"/>
            </a:p>
          </p:txBody>
        </p:sp>
        <p:sp>
          <p:nvSpPr>
            <p:cNvPr id="56" name="Rectangle 55"/>
            <p:cNvSpPr/>
            <p:nvPr/>
          </p:nvSpPr>
          <p:spPr>
            <a:xfrm>
              <a:off x="7424352" y="2221468"/>
              <a:ext cx="415498" cy="369332"/>
            </a:xfrm>
            <a:prstGeom prst="rect">
              <a:avLst/>
            </a:prstGeom>
          </p:spPr>
          <p:txBody>
            <a:bodyPr wrap="none">
              <a:spAutoFit/>
            </a:bodyPr>
            <a:lstStyle/>
            <a:p>
              <a:r>
                <a:rPr lang="en-US" dirty="0" smtClean="0"/>
                <a:t>…</a:t>
              </a:r>
              <a:endParaRPr lang="en-US" dirty="0"/>
            </a:p>
          </p:txBody>
        </p:sp>
        <p:sp>
          <p:nvSpPr>
            <p:cNvPr id="57" name="Rounded Rectangle 56"/>
            <p:cNvSpPr/>
            <p:nvPr/>
          </p:nvSpPr>
          <p:spPr>
            <a:xfrm>
              <a:off x="6172200" y="2819400"/>
              <a:ext cx="2209800" cy="609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Linux</a:t>
              </a:r>
              <a:endParaRPr lang="en-US" dirty="0"/>
            </a:p>
          </p:txBody>
        </p:sp>
      </p:grpSp>
      <p:sp>
        <p:nvSpPr>
          <p:cNvPr id="58" name="Rounded Rectangle 57"/>
          <p:cNvSpPr/>
          <p:nvPr/>
        </p:nvSpPr>
        <p:spPr>
          <a:xfrm>
            <a:off x="685800" y="4343400"/>
            <a:ext cx="1143000" cy="14478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err="1" smtClean="0"/>
              <a:t>ShadowPage</a:t>
            </a:r>
            <a:r>
              <a:rPr lang="en-US" dirty="0" smtClean="0"/>
              <a:t> Table</a:t>
            </a:r>
          </a:p>
        </p:txBody>
      </p:sp>
      <p:sp>
        <p:nvSpPr>
          <p:cNvPr id="59" name="Rounded Rectangle 58"/>
          <p:cNvSpPr/>
          <p:nvPr/>
        </p:nvSpPr>
        <p:spPr>
          <a:xfrm>
            <a:off x="1981200" y="4206240"/>
            <a:ext cx="3581400" cy="1828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Admin VM</a:t>
            </a:r>
          </a:p>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60" name="Rounded Rectangle 59"/>
          <p:cNvSpPr/>
          <p:nvPr/>
        </p:nvSpPr>
        <p:spPr>
          <a:xfrm>
            <a:off x="3200400" y="4648200"/>
            <a:ext cx="1219200" cy="11430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Taint Analysis QEMU</a:t>
            </a:r>
            <a:endParaRPr lang="en-US" dirty="0"/>
          </a:p>
        </p:txBody>
      </p:sp>
      <p:sp>
        <p:nvSpPr>
          <p:cNvPr id="61" name="Rounded Rectangle 60"/>
          <p:cNvSpPr/>
          <p:nvPr/>
        </p:nvSpPr>
        <p:spPr>
          <a:xfrm>
            <a:off x="2286000" y="4648200"/>
            <a:ext cx="914400" cy="112776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Net Stack</a:t>
            </a:r>
          </a:p>
        </p:txBody>
      </p:sp>
      <p:sp>
        <p:nvSpPr>
          <p:cNvPr id="62" name="Rounded Rectangle 61"/>
          <p:cNvSpPr/>
          <p:nvPr/>
        </p:nvSpPr>
        <p:spPr>
          <a:xfrm>
            <a:off x="4419600" y="4648200"/>
            <a:ext cx="914400" cy="112776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OHM</a:t>
            </a:r>
          </a:p>
        </p:txBody>
      </p:sp>
    </p:spTree>
    <p:extLst>
      <p:ext uri="{BB962C8B-B14F-4D97-AF65-F5344CB8AC3E}">
        <p14:creationId xmlns:p14="http://schemas.microsoft.com/office/powerpoint/2010/main" val="13641223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Benchmarks</a:t>
            </a:r>
            <a:endParaRPr lang="en-US" dirty="0"/>
          </a:p>
        </p:txBody>
      </p:sp>
      <p:sp>
        <p:nvSpPr>
          <p:cNvPr id="3" name="Content Placeholder 2"/>
          <p:cNvSpPr>
            <a:spLocks noGrp="1"/>
          </p:cNvSpPr>
          <p:nvPr>
            <p:ph idx="1"/>
          </p:nvPr>
        </p:nvSpPr>
        <p:spPr/>
        <p:txBody>
          <a:bodyPr/>
          <a:lstStyle/>
          <a:p>
            <a:r>
              <a:rPr lang="en-US" dirty="0" smtClean="0"/>
              <a:t>Performance – Network Throughput</a:t>
            </a:r>
          </a:p>
          <a:p>
            <a:pPr lvl="1"/>
            <a:r>
              <a:rPr lang="en-US" i="1" dirty="0" smtClean="0"/>
              <a:t>Example: </a:t>
            </a:r>
            <a:r>
              <a:rPr lang="en-US" b="1" i="1" dirty="0" err="1" smtClean="0"/>
              <a:t>ssh_receive</a:t>
            </a:r>
            <a:endParaRPr lang="en-US" b="1" i="1" dirty="0" smtClean="0"/>
          </a:p>
          <a:p>
            <a:r>
              <a:rPr lang="en-US" dirty="0" smtClean="0"/>
              <a:t>Accuracy of Sampling Analysis</a:t>
            </a:r>
          </a:p>
          <a:p>
            <a:pPr lvl="1"/>
            <a:r>
              <a:rPr lang="en-US" dirty="0" smtClean="0"/>
              <a:t>Real-world</a:t>
            </a:r>
            <a:r>
              <a:rPr lang="en-US" b="1" dirty="0" smtClean="0"/>
              <a:t> </a:t>
            </a:r>
            <a:r>
              <a:rPr lang="en-US" dirty="0" smtClean="0"/>
              <a:t>Security Exploits</a:t>
            </a:r>
          </a:p>
          <a:p>
            <a:pPr marL="0" indent="0">
              <a:buNone/>
            </a:pP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16</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3519461237"/>
              </p:ext>
            </p:extLst>
          </p:nvPr>
        </p:nvGraphicFramePr>
        <p:xfrm>
          <a:off x="457200" y="3200400"/>
          <a:ext cx="8229600" cy="2743200"/>
        </p:xfrm>
        <a:graphic>
          <a:graphicData uri="http://schemas.openxmlformats.org/drawingml/2006/table">
            <a:tbl>
              <a:tblPr firstRow="1" bandRow="1">
                <a:tableStyleId>{0E3FDE45-AF77-4B5C-9715-49D594BDF05E}</a:tableStyleId>
              </a:tblPr>
              <a:tblGrid>
                <a:gridCol w="1524000"/>
                <a:gridCol w="6705600"/>
              </a:tblGrid>
              <a:tr h="370840">
                <a:tc>
                  <a:txBody>
                    <a:bodyPr/>
                    <a:lstStyle/>
                    <a:p>
                      <a:r>
                        <a:rPr lang="en-US" sz="2400" dirty="0" smtClean="0"/>
                        <a:t>Name</a:t>
                      </a:r>
                      <a:endParaRPr lang="en-US" sz="2400" dirty="0"/>
                    </a:p>
                  </a:txBody>
                  <a:tcPr/>
                </a:tc>
                <a:tc>
                  <a:txBody>
                    <a:bodyPr/>
                    <a:lstStyle/>
                    <a:p>
                      <a:r>
                        <a:rPr lang="en-US" sz="2400" dirty="0" smtClean="0"/>
                        <a:t>Error Description</a:t>
                      </a:r>
                      <a:endParaRPr lang="en-US" sz="2400" dirty="0"/>
                    </a:p>
                  </a:txBody>
                  <a:tcPr/>
                </a:tc>
              </a:tr>
              <a:tr h="370840">
                <a:tc>
                  <a:txBody>
                    <a:bodyPr/>
                    <a:lstStyle/>
                    <a:p>
                      <a:r>
                        <a:rPr lang="en-US" sz="2400" dirty="0" smtClean="0"/>
                        <a:t>Apache</a:t>
                      </a:r>
                    </a:p>
                  </a:txBody>
                  <a:tcPr/>
                </a:tc>
                <a:tc>
                  <a:txBody>
                    <a:bodyPr/>
                    <a:lstStyle/>
                    <a:p>
                      <a:r>
                        <a:rPr lang="en-US" sz="2400" dirty="0" smtClean="0"/>
                        <a:t>Stack overflow in Apache Tomcat JK Connector</a:t>
                      </a:r>
                      <a:endParaRPr lang="en-US" sz="2400" dirty="0"/>
                    </a:p>
                  </a:txBody>
                  <a:tcPr/>
                </a:tc>
              </a:tr>
              <a:tr h="370840">
                <a:tc>
                  <a:txBody>
                    <a:bodyPr/>
                    <a:lstStyle/>
                    <a:p>
                      <a:r>
                        <a:rPr lang="en-US" sz="2400" dirty="0" err="1" smtClean="0"/>
                        <a:t>Eggdrop</a:t>
                      </a:r>
                      <a:endParaRPr lang="en-US" sz="2400" dirty="0"/>
                    </a:p>
                  </a:txBody>
                  <a:tcPr/>
                </a:tc>
                <a:tc>
                  <a:txBody>
                    <a:bodyPr/>
                    <a:lstStyle/>
                    <a:p>
                      <a:r>
                        <a:rPr lang="en-US" sz="2400" dirty="0" smtClean="0"/>
                        <a:t>Stack overflow in </a:t>
                      </a:r>
                      <a:r>
                        <a:rPr lang="en-US" sz="2400" dirty="0" err="1" smtClean="0"/>
                        <a:t>Eggdrop</a:t>
                      </a:r>
                      <a:r>
                        <a:rPr lang="en-US" sz="2400" dirty="0" smtClean="0"/>
                        <a:t> IRC</a:t>
                      </a:r>
                      <a:r>
                        <a:rPr lang="en-US" sz="2400" baseline="0" dirty="0" smtClean="0"/>
                        <a:t> bot</a:t>
                      </a:r>
                      <a:endParaRPr lang="en-US" sz="2400" dirty="0"/>
                    </a:p>
                  </a:txBody>
                  <a:tcPr/>
                </a:tc>
              </a:tr>
              <a:tr h="370840">
                <a:tc>
                  <a:txBody>
                    <a:bodyPr/>
                    <a:lstStyle/>
                    <a:p>
                      <a:r>
                        <a:rPr lang="en-US" sz="2400" dirty="0" smtClean="0"/>
                        <a:t>Lynx</a:t>
                      </a:r>
                      <a:endParaRPr lang="en-US" sz="2400" dirty="0"/>
                    </a:p>
                  </a:txBody>
                  <a:tcPr/>
                </a:tc>
                <a:tc>
                  <a:txBody>
                    <a:bodyPr/>
                    <a:lstStyle/>
                    <a:p>
                      <a:r>
                        <a:rPr lang="en-US" sz="2400" dirty="0" smtClean="0"/>
                        <a:t>Stack overflow in Lynx web browser</a:t>
                      </a:r>
                      <a:endParaRPr lang="en-US" sz="2400" dirty="0"/>
                    </a:p>
                  </a:txBody>
                  <a:tcPr/>
                </a:tc>
              </a:tr>
              <a:tr h="370840">
                <a:tc>
                  <a:txBody>
                    <a:bodyPr/>
                    <a:lstStyle/>
                    <a:p>
                      <a:r>
                        <a:rPr lang="en-US" sz="2400" dirty="0" err="1" smtClean="0"/>
                        <a:t>ProFTPD</a:t>
                      </a:r>
                      <a:endParaRPr lang="en-US" sz="2400" dirty="0"/>
                    </a:p>
                  </a:txBody>
                  <a:tcPr/>
                </a:tc>
                <a:tc>
                  <a:txBody>
                    <a:bodyPr/>
                    <a:lstStyle/>
                    <a:p>
                      <a:r>
                        <a:rPr lang="en-US" sz="2400" dirty="0" smtClean="0"/>
                        <a:t>Heap smashing attack on </a:t>
                      </a:r>
                      <a:r>
                        <a:rPr lang="en-US" sz="2400" dirty="0" err="1" smtClean="0"/>
                        <a:t>ProFTPD</a:t>
                      </a:r>
                      <a:r>
                        <a:rPr lang="en-US" sz="2400" dirty="0" smtClean="0"/>
                        <a:t> Server</a:t>
                      </a:r>
                      <a:endParaRPr lang="en-US" sz="2400" dirty="0"/>
                    </a:p>
                  </a:txBody>
                  <a:tcPr/>
                </a:tc>
              </a:tr>
              <a:tr h="370840">
                <a:tc>
                  <a:txBody>
                    <a:bodyPr/>
                    <a:lstStyle/>
                    <a:p>
                      <a:r>
                        <a:rPr lang="en-US" sz="2400" dirty="0" smtClean="0"/>
                        <a:t>Squid</a:t>
                      </a:r>
                      <a:endParaRPr lang="en-US" sz="2400" dirty="0"/>
                    </a:p>
                  </a:txBody>
                  <a:tcPr/>
                </a:tc>
                <a:tc>
                  <a:txBody>
                    <a:bodyPr/>
                    <a:lstStyle/>
                    <a:p>
                      <a:r>
                        <a:rPr lang="en-US" sz="2400" dirty="0" smtClean="0"/>
                        <a:t>Heap smashing attack on Squid proxy server</a:t>
                      </a:r>
                      <a:endParaRPr lang="en-US" sz="2400" dirty="0"/>
                    </a:p>
                  </a:txBody>
                  <a:tcPr/>
                </a:tc>
              </a:tr>
            </a:tbl>
          </a:graphicData>
        </a:graphic>
      </p:graphicFrame>
    </p:spTree>
    <p:extLst>
      <p:ext uri="{BB962C8B-B14F-4D97-AF65-F5344CB8AC3E}">
        <p14:creationId xmlns:p14="http://schemas.microsoft.com/office/powerpoint/2010/main" val="1006699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None/>
            </a:pPr>
            <a:r>
              <a:rPr lang="en-US" dirty="0" err="1" smtClean="0"/>
              <a:t>ssh_receive</a:t>
            </a:r>
            <a:endParaRPr lang="en-US" dirty="0" smtClean="0"/>
          </a:p>
        </p:txBody>
      </p:sp>
      <p:sp>
        <p:nvSpPr>
          <p:cNvPr id="2" name="Title 1"/>
          <p:cNvSpPr>
            <a:spLocks noGrp="1"/>
          </p:cNvSpPr>
          <p:nvPr>
            <p:ph type="title"/>
          </p:nvPr>
        </p:nvSpPr>
        <p:spPr/>
        <p:txBody>
          <a:bodyPr/>
          <a:lstStyle/>
          <a:p>
            <a:r>
              <a:rPr lang="en-US" dirty="0" smtClean="0"/>
              <a:t>Performance of Dataflow Sampling</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17</a:t>
            </a:fld>
            <a:endParaRPr lang="en-US" altLang="en-US" dirty="0"/>
          </a:p>
        </p:txBody>
      </p:sp>
      <p:graphicFrame>
        <p:nvGraphicFramePr>
          <p:cNvPr id="8" name="Chart 7"/>
          <p:cNvGraphicFramePr>
            <a:graphicFrameLocks/>
          </p:cNvGraphicFramePr>
          <p:nvPr>
            <p:extLst>
              <p:ext uri="{D42A27DB-BD31-4B8C-83A1-F6EECF244321}">
                <p14:modId xmlns:p14="http://schemas.microsoft.com/office/powerpoint/2010/main" val="3510023216"/>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77000" y="2173069"/>
            <a:ext cx="1800664" cy="646331"/>
          </a:xfrm>
          <a:prstGeom prst="rect">
            <a:avLst/>
          </a:prstGeom>
          <a:ln w="1905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smtClean="0"/>
              <a:t>Throughput with no analysis</a:t>
            </a:r>
          </a:p>
        </p:txBody>
      </p:sp>
    </p:spTree>
    <p:extLst>
      <p:ext uri="{BB962C8B-B14F-4D97-AF65-F5344CB8AC3E}">
        <p14:creationId xmlns:p14="http://schemas.microsoft.com/office/powerpoint/2010/main" val="19045764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at Very Low Overhead</a:t>
            </a:r>
            <a:endParaRPr lang="en-US" dirty="0"/>
          </a:p>
        </p:txBody>
      </p:sp>
      <p:sp>
        <p:nvSpPr>
          <p:cNvPr id="3" name="Content Placeholder 2"/>
          <p:cNvSpPr>
            <a:spLocks noGrp="1"/>
          </p:cNvSpPr>
          <p:nvPr>
            <p:ph idx="1"/>
          </p:nvPr>
        </p:nvSpPr>
        <p:spPr/>
        <p:txBody>
          <a:bodyPr/>
          <a:lstStyle/>
          <a:p>
            <a:r>
              <a:rPr lang="en-US" dirty="0" smtClean="0"/>
              <a:t>Max time in analysis: 1% every 10 seconds</a:t>
            </a:r>
          </a:p>
          <a:p>
            <a:r>
              <a:rPr lang="en-US" dirty="0" smtClean="0"/>
              <a:t>Always stop analysis after threshold</a:t>
            </a:r>
          </a:p>
          <a:p>
            <a:pPr lvl="1"/>
            <a:r>
              <a:rPr lang="en-US" dirty="0" smtClean="0"/>
              <a:t>Lowest probability of detecting exploits</a:t>
            </a:r>
          </a:p>
          <a:p>
            <a:endParaRPr lang="en-US" dirty="0"/>
          </a:p>
          <a:p>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18</a:t>
            </a:fld>
            <a:endParaRPr lang="en-US" altLang="en-US" dirty="0"/>
          </a:p>
        </p:txBody>
      </p:sp>
      <p:graphicFrame>
        <p:nvGraphicFramePr>
          <p:cNvPr id="5" name="Table 4"/>
          <p:cNvGraphicFramePr>
            <a:graphicFrameLocks noGrp="1"/>
          </p:cNvGraphicFramePr>
          <p:nvPr>
            <p:extLst>
              <p:ext uri="{D42A27DB-BD31-4B8C-83A1-F6EECF244321}">
                <p14:modId xmlns:p14="http://schemas.microsoft.com/office/powerpoint/2010/main" val="541424929"/>
              </p:ext>
            </p:extLst>
          </p:nvPr>
        </p:nvGraphicFramePr>
        <p:xfrm>
          <a:off x="1143000" y="2971800"/>
          <a:ext cx="6705600" cy="2743200"/>
        </p:xfrm>
        <a:graphic>
          <a:graphicData uri="http://schemas.openxmlformats.org/drawingml/2006/table">
            <a:tbl>
              <a:tblPr firstRow="1" bandRow="1">
                <a:tableStyleId>{0E3FDE45-AF77-4B5C-9715-49D594BDF05E}</a:tableStyleId>
              </a:tblPr>
              <a:tblGrid>
                <a:gridCol w="1752600"/>
                <a:gridCol w="4953000"/>
              </a:tblGrid>
              <a:tr h="370840">
                <a:tc>
                  <a:txBody>
                    <a:bodyPr/>
                    <a:lstStyle/>
                    <a:p>
                      <a:r>
                        <a:rPr lang="en-US" sz="2400" dirty="0" smtClean="0"/>
                        <a:t>Name</a:t>
                      </a:r>
                      <a:endParaRPr lang="en-US" sz="2400" dirty="0"/>
                    </a:p>
                  </a:txBody>
                  <a:tcPr/>
                </a:tc>
                <a:tc>
                  <a:txBody>
                    <a:bodyPr/>
                    <a:lstStyle/>
                    <a:p>
                      <a:r>
                        <a:rPr lang="en-US" sz="2400" dirty="0" smtClean="0"/>
                        <a:t>Chance of Detecting Exploit</a:t>
                      </a:r>
                      <a:endParaRPr lang="en-US" sz="2400" dirty="0"/>
                    </a:p>
                  </a:txBody>
                  <a:tcPr/>
                </a:tc>
              </a:tr>
              <a:tr h="370840">
                <a:tc>
                  <a:txBody>
                    <a:bodyPr/>
                    <a:lstStyle/>
                    <a:p>
                      <a:r>
                        <a:rPr lang="en-US" sz="2400" dirty="0" smtClean="0"/>
                        <a:t>Apache</a:t>
                      </a:r>
                    </a:p>
                  </a:txBody>
                  <a:tcPr/>
                </a:tc>
                <a:tc>
                  <a:txBody>
                    <a:bodyPr/>
                    <a:lstStyle/>
                    <a:p>
                      <a:pPr algn="ctr"/>
                      <a:r>
                        <a:rPr lang="en-US" sz="2400" dirty="0" smtClean="0"/>
                        <a:t>100%</a:t>
                      </a:r>
                      <a:endParaRPr lang="en-US" sz="2400" dirty="0"/>
                    </a:p>
                  </a:txBody>
                  <a:tcPr/>
                </a:tc>
              </a:tr>
              <a:tr h="370840">
                <a:tc>
                  <a:txBody>
                    <a:bodyPr/>
                    <a:lstStyle/>
                    <a:p>
                      <a:r>
                        <a:rPr lang="en-US" sz="2400" dirty="0" err="1" smtClean="0"/>
                        <a:t>Eggdrop</a:t>
                      </a:r>
                      <a:endParaRPr lang="en-US" sz="2400" dirty="0"/>
                    </a:p>
                  </a:txBody>
                  <a:tcPr/>
                </a:tc>
                <a:tc>
                  <a:txBody>
                    <a:bodyPr/>
                    <a:lstStyle/>
                    <a:p>
                      <a:pPr algn="ctr"/>
                      <a:r>
                        <a:rPr lang="en-US" sz="2400" dirty="0" smtClean="0"/>
                        <a:t>100%</a:t>
                      </a:r>
                      <a:endParaRPr lang="en-US" sz="2400" dirty="0"/>
                    </a:p>
                  </a:txBody>
                  <a:tcPr/>
                </a:tc>
              </a:tr>
              <a:tr h="370840">
                <a:tc>
                  <a:txBody>
                    <a:bodyPr/>
                    <a:lstStyle/>
                    <a:p>
                      <a:r>
                        <a:rPr lang="en-US" sz="2400" dirty="0" smtClean="0"/>
                        <a:t>Lynx</a:t>
                      </a:r>
                      <a:endParaRPr lang="en-US" sz="2400" dirty="0"/>
                    </a:p>
                  </a:txBody>
                  <a:tcPr/>
                </a:tc>
                <a:tc>
                  <a:txBody>
                    <a:bodyPr/>
                    <a:lstStyle/>
                    <a:p>
                      <a:pPr algn="ctr"/>
                      <a:r>
                        <a:rPr lang="en-US" sz="2400" dirty="0" smtClean="0"/>
                        <a:t>100%</a:t>
                      </a:r>
                      <a:endParaRPr lang="en-US" sz="2400" dirty="0"/>
                    </a:p>
                  </a:txBody>
                  <a:tcPr/>
                </a:tc>
              </a:tr>
              <a:tr h="370840">
                <a:tc>
                  <a:txBody>
                    <a:bodyPr/>
                    <a:lstStyle/>
                    <a:p>
                      <a:r>
                        <a:rPr lang="en-US" sz="2400" dirty="0" err="1" smtClean="0"/>
                        <a:t>ProFTPD</a:t>
                      </a:r>
                      <a:endParaRPr lang="en-US" sz="2400" dirty="0"/>
                    </a:p>
                  </a:txBody>
                  <a:tcPr/>
                </a:tc>
                <a:tc>
                  <a:txBody>
                    <a:bodyPr/>
                    <a:lstStyle/>
                    <a:p>
                      <a:pPr algn="ctr"/>
                      <a:r>
                        <a:rPr lang="en-US" sz="2400" dirty="0" smtClean="0"/>
                        <a:t>100%</a:t>
                      </a:r>
                      <a:endParaRPr lang="en-US" sz="2400" dirty="0"/>
                    </a:p>
                  </a:txBody>
                  <a:tcPr/>
                </a:tc>
              </a:tr>
              <a:tr h="370840">
                <a:tc>
                  <a:txBody>
                    <a:bodyPr/>
                    <a:lstStyle/>
                    <a:p>
                      <a:r>
                        <a:rPr lang="en-US" sz="2400" dirty="0" smtClean="0"/>
                        <a:t>Squid</a:t>
                      </a:r>
                      <a:endParaRPr lang="en-US" sz="2400" dirty="0"/>
                    </a:p>
                  </a:txBody>
                  <a:tcPr/>
                </a:tc>
                <a:tc>
                  <a:txBody>
                    <a:bodyPr/>
                    <a:lstStyle/>
                    <a:p>
                      <a:pPr algn="ctr"/>
                      <a:r>
                        <a:rPr lang="en-US" sz="2400" dirty="0" smtClean="0"/>
                        <a:t>100%</a:t>
                      </a:r>
                      <a:endParaRPr lang="en-US" sz="2400" dirty="0"/>
                    </a:p>
                  </a:txBody>
                  <a:tcPr/>
                </a:tc>
              </a:tr>
            </a:tbl>
          </a:graphicData>
        </a:graphic>
      </p:graphicFrame>
    </p:spTree>
    <p:extLst>
      <p:ext uri="{BB962C8B-B14F-4D97-AF65-F5344CB8AC3E}">
        <p14:creationId xmlns:p14="http://schemas.microsoft.com/office/powerpoint/2010/main" val="28448176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Accuracy with Background Tasks</a:t>
            </a:r>
            <a:endParaRPr lang="en-US" dirty="0"/>
          </a:p>
        </p:txBody>
      </p:sp>
      <p:sp>
        <p:nvSpPr>
          <p:cNvPr id="3" name="Content Placeholder 2"/>
          <p:cNvSpPr>
            <a:spLocks noGrp="1"/>
          </p:cNvSpPr>
          <p:nvPr>
            <p:ph idx="1"/>
          </p:nvPr>
        </p:nvSpPr>
        <p:spPr/>
        <p:txBody>
          <a:bodyPr/>
          <a:lstStyle/>
          <a:p>
            <a:pPr marL="0" indent="0" algn="ctr">
              <a:buNone/>
            </a:pPr>
            <a:r>
              <a:rPr lang="en-US" sz="2400" i="1" dirty="0" err="1" smtClean="0"/>
              <a:t>ssh_receive</a:t>
            </a:r>
            <a:r>
              <a:rPr lang="en-US" sz="2400" dirty="0" smtClean="0"/>
              <a:t> running in background</a:t>
            </a:r>
            <a:endParaRPr lang="en-US" sz="2400"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19</a:t>
            </a:fld>
            <a:endParaRPr lang="en-US" altLang="en-US" dirty="0"/>
          </a:p>
        </p:txBody>
      </p:sp>
      <p:graphicFrame>
        <p:nvGraphicFramePr>
          <p:cNvPr id="5" name="Chart 4"/>
          <p:cNvGraphicFramePr>
            <a:graphicFrameLocks/>
          </p:cNvGraphicFramePr>
          <p:nvPr>
            <p:extLst>
              <p:ext uri="{D42A27DB-BD31-4B8C-83A1-F6EECF244321}">
                <p14:modId xmlns:p14="http://schemas.microsoft.com/office/powerpoint/2010/main" val="2362343031"/>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a:xfrm flipV="1">
            <a:off x="1447800" y="2362200"/>
            <a:ext cx="7239000" cy="2667000"/>
          </a:xfrm>
          <a:prstGeom prst="line">
            <a:avLst/>
          </a:prstGeom>
          <a:ln w="38100" cap="rnd"/>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46181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799"/>
            <a:ext cx="8305800" cy="1981201"/>
          </a:xfrm>
        </p:spPr>
        <p:txBody>
          <a:bodyPr/>
          <a:lstStyle/>
          <a:p>
            <a:pPr>
              <a:lnSpc>
                <a:spcPct val="150000"/>
              </a:lnSpc>
              <a:spcBef>
                <a:spcPts val="0"/>
              </a:spcBef>
            </a:pPr>
            <a:r>
              <a:rPr lang="en-US" sz="2500" dirty="0" smtClean="0"/>
              <a:t>NIST: SW errors cost U.S. ~$60 billion/year as of 2002</a:t>
            </a:r>
          </a:p>
          <a:p>
            <a:pPr>
              <a:lnSpc>
                <a:spcPct val="150000"/>
              </a:lnSpc>
              <a:spcBef>
                <a:spcPts val="0"/>
              </a:spcBef>
            </a:pPr>
            <a:r>
              <a:rPr lang="en-US" sz="2500" dirty="0" smtClean="0"/>
              <a:t>FBI CCS: Security Issues $67 billion/year as of 2005</a:t>
            </a:r>
          </a:p>
          <a:p>
            <a:pPr lvl="1">
              <a:lnSpc>
                <a:spcPct val="150000"/>
              </a:lnSpc>
              <a:spcBef>
                <a:spcPts val="0"/>
              </a:spcBef>
            </a:pPr>
            <a:r>
              <a:rPr lang="en-US" sz="2100" dirty="0" smtClean="0"/>
              <a:t>&gt;⅓ from viruses, network intrusion, etc.</a:t>
            </a:r>
          </a:p>
        </p:txBody>
      </p:sp>
      <p:sp>
        <p:nvSpPr>
          <p:cNvPr id="2" name="Title 1"/>
          <p:cNvSpPr>
            <a:spLocks noGrp="1"/>
          </p:cNvSpPr>
          <p:nvPr>
            <p:ph type="title"/>
          </p:nvPr>
        </p:nvSpPr>
        <p:spPr/>
        <p:txBody>
          <a:bodyPr/>
          <a:lstStyle/>
          <a:p>
            <a:r>
              <a:rPr lang="en-US" dirty="0" smtClean="0"/>
              <a:t>Software Errors Abound</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a:t>
            </a:fld>
            <a:endParaRPr lang="en-US" altLang="en-US" dirty="0"/>
          </a:p>
        </p:txBody>
      </p:sp>
      <p:pic>
        <p:nvPicPr>
          <p:cNvPr id="28" name="Picture 2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35853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500" fill="hold"/>
                                        <p:tgtEl>
                                          <p:spTgt spid="28"/>
                                        </p:tgtEl>
                                      </p:cBhvr>
                                      <p:by x="45000" y="45000"/>
                                    </p:animScale>
                                  </p:childTnLst>
                                </p:cTn>
                              </p:par>
                              <p:par>
                                <p:cTn id="11" presetID="42" presetClass="path" presetSubtype="0" accel="50000" decel="50000" fill="hold" nodeType="withEffect">
                                  <p:stCondLst>
                                    <p:cond delay="0"/>
                                  </p:stCondLst>
                                  <p:childTnLst>
                                    <p:animMotion origin="layout" path="M 0 -3.01874E-6 L 0 0.14435 " pathEditMode="relative" rAng="0" ptsTypes="AA">
                                      <p:cBhvr>
                                        <p:cTn id="12" dur="500" fill="hold"/>
                                        <p:tgtEl>
                                          <p:spTgt spid="28"/>
                                        </p:tgtEl>
                                        <p:attrNameLst>
                                          <p:attrName>ppt_x</p:attrName>
                                          <p:attrName>ppt_y</p:attrName>
                                        </p:attrNameLst>
                                      </p:cBhvr>
                                      <p:rCtr x="0" y="7217"/>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&amp; Future Work</a:t>
            </a:r>
            <a:endParaRPr lang="en-US" dirty="0"/>
          </a:p>
        </p:txBody>
      </p:sp>
      <p:sp>
        <p:nvSpPr>
          <p:cNvPr id="3" name="Content Placeholder 2"/>
          <p:cNvSpPr>
            <a:spLocks noGrp="1"/>
          </p:cNvSpPr>
          <p:nvPr>
            <p:ph idx="1"/>
          </p:nvPr>
        </p:nvSpPr>
        <p:spPr/>
        <p:txBody>
          <a:bodyPr/>
          <a:lstStyle/>
          <a:p>
            <a:pPr marL="0" indent="0" algn="ctr">
              <a:buNone/>
            </a:pPr>
            <a:r>
              <a:rPr lang="en-US" dirty="0" smtClean="0"/>
              <a:t>Dynamic dataflow sampling gives users a</a:t>
            </a:r>
            <a:br>
              <a:rPr lang="en-US" dirty="0" smtClean="0"/>
            </a:br>
            <a:r>
              <a:rPr lang="en-US" dirty="0" smtClean="0"/>
              <a:t>knob to control accuracy vs. performance</a:t>
            </a:r>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r>
              <a:rPr lang="en-US" dirty="0" smtClean="0"/>
              <a:t>Better </a:t>
            </a:r>
            <a:r>
              <a:rPr lang="en-US" dirty="0"/>
              <a:t>methods of </a:t>
            </a:r>
            <a:r>
              <a:rPr lang="en-US" dirty="0" smtClean="0"/>
              <a:t>sample choices</a:t>
            </a:r>
            <a:endParaRPr lang="en-US" dirty="0"/>
          </a:p>
          <a:p>
            <a:r>
              <a:rPr lang="en-US" dirty="0" smtClean="0"/>
              <a:t>Combine </a:t>
            </a:r>
            <a:r>
              <a:rPr lang="en-US" dirty="0"/>
              <a:t>static </a:t>
            </a:r>
            <a:r>
              <a:rPr lang="en-US" dirty="0" smtClean="0"/>
              <a:t>information</a:t>
            </a:r>
            <a:endParaRPr lang="en-US" dirty="0"/>
          </a:p>
          <a:p>
            <a:r>
              <a:rPr lang="en-US" dirty="0" smtClean="0"/>
              <a:t>New </a:t>
            </a:r>
            <a:r>
              <a:rPr lang="en-US" dirty="0"/>
              <a:t>types of sampling analysis</a:t>
            </a:r>
          </a:p>
          <a:p>
            <a:pPr marL="0" indent="0">
              <a:buNone/>
            </a:pPr>
            <a:endParaRPr lang="en-US" dirty="0" smtClean="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20</a:t>
            </a:fld>
            <a:endParaRPr lang="en-US" alt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2158285"/>
            <a:ext cx="2743200" cy="209603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00" y="2158285"/>
            <a:ext cx="2743200" cy="209603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24200" y="2158285"/>
            <a:ext cx="2743200" cy="2096036"/>
          </a:xfrm>
          <a:prstGeom prst="rect">
            <a:avLst/>
          </a:prstGeom>
        </p:spPr>
      </p:pic>
    </p:spTree>
    <p:extLst>
      <p:ext uri="{BB962C8B-B14F-4D97-AF65-F5344CB8AC3E}">
        <p14:creationId xmlns:p14="http://schemas.microsoft.com/office/powerpoint/2010/main" val="118491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 1.48114E-6 L 0.24167 0.0037 " pathEditMode="relative" rAng="0" ptsTypes="AA">
                                      <p:cBhvr>
                                        <p:cTn id="6" dur="1500" fill="hold"/>
                                        <p:tgtEl>
                                          <p:spTgt spid="7"/>
                                        </p:tgtEl>
                                        <p:attrNameLst>
                                          <p:attrName>ppt_x</p:attrName>
                                          <p:attrName>ppt_y</p:attrName>
                                        </p:attrNameLst>
                                      </p:cBhvr>
                                      <p:rCtr x="12083" y="185"/>
                                    </p:animMotion>
                                  </p:childTnLst>
                                </p:cTn>
                              </p:par>
                              <p:par>
                                <p:cTn id="7" presetID="42" presetClass="path" presetSubtype="0" accel="50000" decel="50000" fill="hold" nodeType="withEffect">
                                  <p:stCondLst>
                                    <p:cond delay="0"/>
                                  </p:stCondLst>
                                  <p:childTnLst>
                                    <p:animMotion origin="layout" path="M 3.33333E-6 1.48114E-6 L -0.25 0.0037 " pathEditMode="relative" rAng="0" ptsTypes="AA">
                                      <p:cBhvr>
                                        <p:cTn id="8" dur="1500" fill="hold"/>
                                        <p:tgtEl>
                                          <p:spTgt spid="5"/>
                                        </p:tgtEl>
                                        <p:attrNameLst>
                                          <p:attrName>ppt_x</p:attrName>
                                          <p:attrName>ppt_y</p:attrName>
                                        </p:attrNameLst>
                                      </p:cBhvr>
                                      <p:rCtr x="-12500" y="185"/>
                                    </p:animMotion>
                                  </p:childTnLst>
                                </p:cTn>
                              </p:par>
                              <p:par>
                                <p:cTn id="9" presetID="10" presetClass="exit" presetSubtype="0" fill="hold" nodeType="withEffect">
                                  <p:stCondLst>
                                    <p:cond delay="500"/>
                                  </p:stCondLst>
                                  <p:childTnLst>
                                    <p:animEffect transition="out" filter="fade">
                                      <p:cBhvr>
                                        <p:cTn id="10" dur="1750"/>
                                        <p:tgtEl>
                                          <p:spTgt spid="7"/>
                                        </p:tgtEl>
                                      </p:cBhvr>
                                    </p:animEffect>
                                    <p:set>
                                      <p:cBhvr>
                                        <p:cTn id="11" dur="1" fill="hold">
                                          <p:stCondLst>
                                            <p:cond delay="1749"/>
                                          </p:stCondLst>
                                        </p:cTn>
                                        <p:tgtEl>
                                          <p:spTgt spid="7"/>
                                        </p:tgtEl>
                                        <p:attrNameLst>
                                          <p:attrName>style.visibility</p:attrName>
                                        </p:attrNameLst>
                                      </p:cBhvr>
                                      <p:to>
                                        <p:strVal val="hidden"/>
                                      </p:to>
                                    </p:set>
                                  </p:childTnLst>
                                </p:cTn>
                              </p:par>
                              <p:par>
                                <p:cTn id="12" presetID="10" presetClass="exit" presetSubtype="0" fill="hold" nodeType="withEffect">
                                  <p:stCondLst>
                                    <p:cond delay="500"/>
                                  </p:stCondLst>
                                  <p:childTnLst>
                                    <p:animEffect transition="out" filter="fade">
                                      <p:cBhvr>
                                        <p:cTn id="13" dur="1750"/>
                                        <p:tgtEl>
                                          <p:spTgt spid="5"/>
                                        </p:tgtEl>
                                      </p:cBhvr>
                                    </p:animEffect>
                                    <p:set>
                                      <p:cBhvr>
                                        <p:cTn id="14" dur="1" fill="hold">
                                          <p:stCondLst>
                                            <p:cond delay="1749"/>
                                          </p:stCondLst>
                                        </p:cTn>
                                        <p:tgtEl>
                                          <p:spTgt spid="5"/>
                                        </p:tgtEl>
                                        <p:attrNameLst>
                                          <p:attrName>style.visibility</p:attrName>
                                        </p:attrNameLst>
                                      </p:cBhvr>
                                      <p:to>
                                        <p:strVal val="hidden"/>
                                      </p:to>
                                    </p:set>
                                  </p:childTnLst>
                                </p:cTn>
                              </p:par>
                              <p:par>
                                <p:cTn id="15" presetID="10" presetClass="entr" presetSubtype="0" fill="hold" nodeType="withEffect">
                                  <p:stCondLst>
                                    <p:cond delay="125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21</a:t>
            </a:fld>
            <a:endParaRPr lang="en-US" altLang="en-US" dirty="0"/>
          </a:p>
        </p:txBody>
      </p:sp>
      <p:sp>
        <p:nvSpPr>
          <p:cNvPr id="5" name="Content Placeholder 4"/>
          <p:cNvSpPr txBox="1">
            <a:spLocks noGrp="1"/>
          </p:cNvSpPr>
          <p:nvPr>
            <p:ph idx="1"/>
          </p:nvPr>
        </p:nvSpPr>
        <p:spPr>
          <a:xfrm>
            <a:off x="457200" y="1066800"/>
            <a:ext cx="8229600" cy="307777"/>
          </a:xfrm>
          <a:prstGeom prst="rect">
            <a:avLst/>
          </a:prstGeom>
          <a:noFill/>
        </p:spPr>
        <p:txBody>
          <a:bodyPr wrap="square" rtlCol="0">
            <a:spAutoFit/>
          </a:bodyPr>
          <a:lstStyle/>
          <a:p>
            <a:pPr marL="0" indent="0">
              <a:buNone/>
            </a:pPr>
            <a:endParaRPr lang="en-US" sz="1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22</a:t>
            </a:fld>
            <a:endParaRPr lang="en-US" altLang="en-US" dirty="0"/>
          </a:p>
        </p:txBody>
      </p:sp>
      <p:sp>
        <p:nvSpPr>
          <p:cNvPr id="6" name="Content Placeholder 2"/>
          <p:cNvSpPr>
            <a:spLocks noGrp="1"/>
          </p:cNvSpPr>
          <p:nvPr>
            <p:ph idx="1"/>
          </p:nvPr>
        </p:nvSpPr>
        <p:spPr>
          <a:xfrm>
            <a:off x="457200" y="1524000"/>
            <a:ext cx="8305800" cy="4419600"/>
          </a:xfrm>
        </p:spPr>
        <p:txBody>
          <a:bodyPr/>
          <a:lstStyle/>
          <a:p>
            <a:pPr>
              <a:lnSpc>
                <a:spcPct val="150000"/>
              </a:lnSpc>
              <a:spcBef>
                <a:spcPts val="0"/>
              </a:spcBef>
            </a:pPr>
            <a:r>
              <a:rPr lang="en-US" sz="3200" dirty="0"/>
              <a:t>Software Errors and Security</a:t>
            </a:r>
          </a:p>
          <a:p>
            <a:pPr>
              <a:lnSpc>
                <a:spcPct val="150000"/>
              </a:lnSpc>
              <a:spcBef>
                <a:spcPts val="0"/>
              </a:spcBef>
            </a:pPr>
            <a:r>
              <a:rPr lang="en-US" sz="3200" dirty="0"/>
              <a:t>Dynamic Dataflow Analysis</a:t>
            </a:r>
          </a:p>
          <a:p>
            <a:pPr>
              <a:lnSpc>
                <a:spcPct val="150000"/>
              </a:lnSpc>
              <a:spcBef>
                <a:spcPts val="0"/>
              </a:spcBef>
            </a:pPr>
            <a:r>
              <a:rPr lang="en-US" sz="3200" dirty="0"/>
              <a:t>Sampling and Distributed Analysis</a:t>
            </a:r>
          </a:p>
          <a:p>
            <a:pPr>
              <a:lnSpc>
                <a:spcPct val="150000"/>
              </a:lnSpc>
              <a:spcBef>
                <a:spcPts val="0"/>
              </a:spcBef>
            </a:pPr>
            <a:r>
              <a:rPr lang="en-US" sz="3200" dirty="0"/>
              <a:t>Prototype System</a:t>
            </a:r>
          </a:p>
          <a:p>
            <a:pPr>
              <a:lnSpc>
                <a:spcPct val="150000"/>
              </a:lnSpc>
              <a:spcBef>
                <a:spcPts val="0"/>
              </a:spcBef>
            </a:pPr>
            <a:r>
              <a:rPr lang="en-US" sz="3200" dirty="0"/>
              <a:t>Performance and Accuracy</a:t>
            </a:r>
          </a:p>
        </p:txBody>
      </p:sp>
    </p:spTree>
    <p:extLst>
      <p:ext uri="{BB962C8B-B14F-4D97-AF65-F5344CB8AC3E}">
        <p14:creationId xmlns:p14="http://schemas.microsoft.com/office/powerpoint/2010/main" val="23805301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394143"/>
            <a:ext cx="2419350" cy="483869"/>
          </a:xfrm>
          <a:prstGeom prst="rect">
            <a:avLst/>
          </a:prstGeom>
        </p:spPr>
      </p:pic>
      <p:sp>
        <p:nvSpPr>
          <p:cNvPr id="2" name="Title 1"/>
          <p:cNvSpPr>
            <a:spLocks noGrp="1"/>
          </p:cNvSpPr>
          <p:nvPr>
            <p:ph type="title"/>
          </p:nvPr>
        </p:nvSpPr>
        <p:spPr/>
        <p:txBody>
          <a:bodyPr/>
          <a:lstStyle/>
          <a:p>
            <a:r>
              <a:rPr lang="en-US" dirty="0" smtClean="0"/>
              <a:t>Detecting Security Errors</a:t>
            </a:r>
            <a:endParaRPr lang="en-US" dirty="0"/>
          </a:p>
        </p:txBody>
      </p:sp>
      <p:sp>
        <p:nvSpPr>
          <p:cNvPr id="3" name="Content Placeholder 2"/>
          <p:cNvSpPr>
            <a:spLocks noGrp="1"/>
          </p:cNvSpPr>
          <p:nvPr>
            <p:ph idx="1"/>
          </p:nvPr>
        </p:nvSpPr>
        <p:spPr/>
        <p:txBody>
          <a:bodyPr/>
          <a:lstStyle/>
          <a:p>
            <a:r>
              <a:rPr lang="en-US" dirty="0" smtClean="0"/>
              <a:t>Static Analysis</a:t>
            </a:r>
          </a:p>
          <a:p>
            <a:pPr lvl="1"/>
            <a:r>
              <a:rPr lang="en-US" dirty="0" smtClean="0"/>
              <a:t>Analyze source, formal reasoning</a:t>
            </a:r>
          </a:p>
          <a:p>
            <a:pPr lvl="1">
              <a:buClr>
                <a:srgbClr val="008000"/>
              </a:buClr>
              <a:buSzPct val="100000"/>
              <a:buFont typeface="Arial" pitchFamily="34" charset="0"/>
              <a:buChar char="+"/>
            </a:pPr>
            <a:r>
              <a:rPr lang="en-US" dirty="0" smtClean="0"/>
              <a:t>Find all reachable, defined errors</a:t>
            </a:r>
          </a:p>
          <a:p>
            <a:pPr lvl="1">
              <a:buClr>
                <a:srgbClr val="FF0000"/>
              </a:buClr>
              <a:buSzPct val="100000"/>
              <a:buFont typeface="Arial" pitchFamily="34" charset="0"/>
              <a:buChar char="–"/>
            </a:pPr>
            <a:r>
              <a:rPr lang="en-US" dirty="0" smtClean="0"/>
              <a:t>Intractable, requires expert input,</a:t>
            </a:r>
            <a:br>
              <a:rPr lang="en-US" dirty="0" smtClean="0"/>
            </a:br>
            <a:r>
              <a:rPr lang="en-US" b="1" dirty="0" smtClean="0"/>
              <a:t>no system state</a:t>
            </a:r>
            <a:endParaRPr lang="en-US" dirty="0" smtClean="0"/>
          </a:p>
          <a:p>
            <a:r>
              <a:rPr lang="en-US" dirty="0" smtClean="0"/>
              <a:t>Dynamic </a:t>
            </a:r>
            <a:r>
              <a:rPr lang="en-US" dirty="0"/>
              <a:t>Analysis</a:t>
            </a:r>
          </a:p>
          <a:p>
            <a:pPr lvl="1"/>
            <a:r>
              <a:rPr lang="en-US" dirty="0" smtClean="0"/>
              <a:t>Observe and test runtime state</a:t>
            </a:r>
          </a:p>
          <a:p>
            <a:pPr lvl="1">
              <a:buClr>
                <a:srgbClr val="008000"/>
              </a:buClr>
              <a:buSzPct val="100000"/>
              <a:buFont typeface="Arial" pitchFamily="34" charset="0"/>
              <a:buChar char="+"/>
            </a:pPr>
            <a:r>
              <a:rPr lang="en-US" dirty="0" smtClean="0"/>
              <a:t>Find deep errors as they happen</a:t>
            </a:r>
            <a:endParaRPr lang="en-US" dirty="0"/>
          </a:p>
          <a:p>
            <a:pPr lvl="1">
              <a:buClr>
                <a:srgbClr val="FF0000"/>
              </a:buClr>
              <a:buSzPct val="100000"/>
              <a:buFont typeface="Arial" pitchFamily="34" charset="0"/>
              <a:buChar char="–"/>
            </a:pPr>
            <a:r>
              <a:rPr lang="en-US" dirty="0" smtClean="0"/>
              <a:t>Only along traversed path,</a:t>
            </a:r>
            <a:br>
              <a:rPr lang="en-US" dirty="0" smtClean="0"/>
            </a:br>
            <a:r>
              <a:rPr lang="en-US" b="1" dirty="0" smtClean="0"/>
              <a:t>very slow</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23</a:t>
            </a:fld>
            <a:endParaRPr lang="en-US" altLang="en-US" dirty="0"/>
          </a:p>
        </p:txBody>
      </p:sp>
      <p:pic>
        <p:nvPicPr>
          <p:cNvPr id="8" name="Picture 7" descr="CoverStatic.jpg"/>
          <p:cNvPicPr>
            <a:picLocks noChangeAspect="1"/>
          </p:cNvPicPr>
          <p:nvPr/>
        </p:nvPicPr>
        <p:blipFill>
          <a:blip r:embed="rId4"/>
          <a:stretch>
            <a:fillRect/>
          </a:stretch>
        </p:blipFill>
        <p:spPr>
          <a:xfrm>
            <a:off x="6705600" y="1981200"/>
            <a:ext cx="1371600" cy="1371600"/>
          </a:xfrm>
          <a:prstGeom prst="rect">
            <a:avLst/>
          </a:prstGeom>
          <a:ln>
            <a:solidFill>
              <a:schemeClr val="tx1"/>
            </a:solidFill>
          </a:ln>
        </p:spPr>
      </p:pic>
      <p:pic>
        <p:nvPicPr>
          <p:cNvPr id="11" name="Picture 10" descr="Klocwork.gif"/>
          <p:cNvPicPr>
            <a:picLocks noChangeAspect="1"/>
          </p:cNvPicPr>
          <p:nvPr/>
        </p:nvPicPr>
        <p:blipFill>
          <a:blip r:embed="rId5"/>
          <a:stretch>
            <a:fillRect/>
          </a:stretch>
        </p:blipFill>
        <p:spPr>
          <a:xfrm>
            <a:off x="6324600" y="990600"/>
            <a:ext cx="2190750" cy="257175"/>
          </a:xfrm>
          <a:prstGeom prst="rect">
            <a:avLst/>
          </a:prstGeom>
        </p:spPr>
      </p:pic>
      <p:grpSp>
        <p:nvGrpSpPr>
          <p:cNvPr id="13" name="Group 12"/>
          <p:cNvGrpSpPr/>
          <p:nvPr/>
        </p:nvGrpSpPr>
        <p:grpSpPr>
          <a:xfrm>
            <a:off x="6023498" y="3428780"/>
            <a:ext cx="3044302" cy="1320635"/>
            <a:chOff x="5871098" y="3263920"/>
            <a:chExt cx="3044302" cy="1320635"/>
          </a:xfrm>
        </p:grpSpPr>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71098" y="3263920"/>
              <a:ext cx="1536508" cy="1320635"/>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20162" y="3505200"/>
              <a:ext cx="1295238" cy="990476"/>
            </a:xfrm>
            <a:prstGeom prst="rect">
              <a:avLst/>
            </a:prstGeom>
          </p:spPr>
        </p:pic>
      </p:grpSp>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43600" y="4813060"/>
            <a:ext cx="1359210" cy="1054340"/>
          </a:xfrm>
          <a:prstGeom prst="rect">
            <a:avLst/>
          </a:prstGeom>
        </p:spPr>
      </p:pic>
      <p:pic>
        <p:nvPicPr>
          <p:cNvPr id="15" name="Picture 1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72423" y="4997330"/>
            <a:ext cx="1542977" cy="806330"/>
          </a:xfrm>
          <a:prstGeom prst="rect">
            <a:avLst/>
          </a:prstGeom>
        </p:spPr>
      </p:pic>
    </p:spTree>
    <p:extLst>
      <p:ext uri="{BB962C8B-B14F-4D97-AF65-F5344CB8AC3E}">
        <p14:creationId xmlns:p14="http://schemas.microsoft.com/office/powerpoint/2010/main" val="371930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ight Arrow 19"/>
          <p:cNvSpPr/>
          <p:nvPr/>
        </p:nvSpPr>
        <p:spPr>
          <a:xfrm>
            <a:off x="4114800" y="5029200"/>
            <a:ext cx="609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Security Vulnerability Example</a:t>
            </a:r>
            <a:endParaRPr lang="en-US" dirty="0"/>
          </a:p>
        </p:txBody>
      </p:sp>
      <p:sp>
        <p:nvSpPr>
          <p:cNvPr id="3" name="Content Placeholder 2"/>
          <p:cNvSpPr>
            <a:spLocks noGrp="1"/>
          </p:cNvSpPr>
          <p:nvPr>
            <p:ph idx="1"/>
          </p:nvPr>
        </p:nvSpPr>
        <p:spPr>
          <a:xfrm>
            <a:off x="457200" y="1066801"/>
            <a:ext cx="8229600" cy="1066800"/>
          </a:xfrm>
        </p:spPr>
        <p:txBody>
          <a:bodyPr/>
          <a:lstStyle/>
          <a:p>
            <a:r>
              <a:rPr lang="en-US" dirty="0" smtClean="0"/>
              <a:t>Buffer overflows a large class of security vulnerabilities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24</a:t>
            </a:fld>
            <a:endParaRPr lang="en-US" altLang="en-US" dirty="0"/>
          </a:p>
        </p:txBody>
      </p:sp>
      <p:sp>
        <p:nvSpPr>
          <p:cNvPr id="5" name="TextBox 4"/>
          <p:cNvSpPr txBox="1"/>
          <p:nvPr/>
        </p:nvSpPr>
        <p:spPr>
          <a:xfrm>
            <a:off x="457200" y="2215277"/>
            <a:ext cx="3962400" cy="2585323"/>
          </a:xfrm>
          <a:prstGeom prst="rect">
            <a:avLst/>
          </a:prstGeom>
          <a:noFill/>
        </p:spPr>
        <p:txBody>
          <a:bodyPr wrap="square" rtlCol="0">
            <a:spAutoFit/>
          </a:bodyPr>
          <a:lstStyle/>
          <a:p>
            <a:r>
              <a:rPr lang="en-US" dirty="0" smtClean="0"/>
              <a:t>void </a:t>
            </a:r>
            <a:r>
              <a:rPr lang="en-US" dirty="0" err="1" smtClean="0"/>
              <a:t>foo</a:t>
            </a:r>
            <a:r>
              <a:rPr lang="en-US" dirty="0" smtClean="0"/>
              <a:t>()</a:t>
            </a:r>
          </a:p>
          <a:p>
            <a:r>
              <a:rPr lang="en-US" dirty="0" smtClean="0"/>
              <a:t>{</a:t>
            </a:r>
          </a:p>
          <a:p>
            <a:r>
              <a:rPr lang="en-US" dirty="0" smtClean="0"/>
              <a:t>   </a:t>
            </a:r>
            <a:r>
              <a:rPr lang="en-US" dirty="0" err="1" smtClean="0"/>
              <a:t>int</a:t>
            </a:r>
            <a:r>
              <a:rPr lang="en-US" dirty="0" smtClean="0"/>
              <a:t> </a:t>
            </a:r>
            <a:r>
              <a:rPr lang="en-US" dirty="0" err="1" smtClean="0"/>
              <a:t>local_variables</a:t>
            </a:r>
            <a:r>
              <a:rPr lang="en-US" dirty="0" smtClean="0"/>
              <a:t>;</a:t>
            </a:r>
          </a:p>
          <a:p>
            <a:r>
              <a:rPr lang="en-US" dirty="0" smtClean="0"/>
              <a:t>   </a:t>
            </a:r>
            <a:r>
              <a:rPr lang="en-US" dirty="0" err="1" smtClean="0"/>
              <a:t>int</a:t>
            </a:r>
            <a:r>
              <a:rPr lang="en-US" dirty="0" smtClean="0"/>
              <a:t> buffer[256];</a:t>
            </a:r>
          </a:p>
          <a:p>
            <a:r>
              <a:rPr lang="en-US" dirty="0" smtClean="0"/>
              <a:t>   …</a:t>
            </a:r>
          </a:p>
          <a:p>
            <a:r>
              <a:rPr lang="en-US" dirty="0" smtClean="0"/>
              <a:t>   buffer = </a:t>
            </a:r>
            <a:r>
              <a:rPr lang="en-US" dirty="0" err="1" smtClean="0"/>
              <a:t>read_input</a:t>
            </a:r>
            <a:r>
              <a:rPr lang="en-US" dirty="0" smtClean="0"/>
              <a:t>();</a:t>
            </a:r>
          </a:p>
          <a:p>
            <a:r>
              <a:rPr lang="en-US" dirty="0" smtClean="0"/>
              <a:t>   …</a:t>
            </a:r>
          </a:p>
          <a:p>
            <a:r>
              <a:rPr lang="en-US" dirty="0" smtClean="0"/>
              <a:t>   return;</a:t>
            </a:r>
          </a:p>
          <a:p>
            <a:r>
              <a:rPr lang="en-US" dirty="0" smtClean="0"/>
              <a:t>}</a:t>
            </a:r>
            <a:endParaRPr lang="en-US" dirty="0"/>
          </a:p>
        </p:txBody>
      </p:sp>
      <p:sp>
        <p:nvSpPr>
          <p:cNvPr id="6" name="Rounded Rectangle 5"/>
          <p:cNvSpPr/>
          <p:nvPr/>
        </p:nvSpPr>
        <p:spPr>
          <a:xfrm>
            <a:off x="4724400" y="2133600"/>
            <a:ext cx="3352800" cy="609600"/>
          </a:xfrm>
          <a:prstGeom prst="roundRect">
            <a:avLst/>
          </a:prstGeom>
          <a:solidFill>
            <a:schemeClr val="tx2">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Return address</a:t>
            </a:r>
            <a:endParaRPr lang="en-US" dirty="0"/>
          </a:p>
        </p:txBody>
      </p:sp>
      <p:sp>
        <p:nvSpPr>
          <p:cNvPr id="7" name="Rounded Rectangle 6"/>
          <p:cNvSpPr/>
          <p:nvPr/>
        </p:nvSpPr>
        <p:spPr>
          <a:xfrm>
            <a:off x="4724400" y="2743200"/>
            <a:ext cx="3352800" cy="914400"/>
          </a:xfrm>
          <a:prstGeom prst="roundRect">
            <a:avLst/>
          </a:prstGeom>
          <a:solidFill>
            <a:schemeClr val="tx2">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Local variables</a:t>
            </a:r>
            <a:endParaRPr lang="en-US" dirty="0"/>
          </a:p>
        </p:txBody>
      </p:sp>
      <p:sp>
        <p:nvSpPr>
          <p:cNvPr id="8" name="Freeform 7"/>
          <p:cNvSpPr/>
          <p:nvPr/>
        </p:nvSpPr>
        <p:spPr>
          <a:xfrm>
            <a:off x="4724400" y="3657600"/>
            <a:ext cx="3352800" cy="2362200"/>
          </a:xfrm>
          <a:custGeom>
            <a:avLst/>
            <a:gdLst>
              <a:gd name="connsiteX0" fmla="*/ 0 w 3352800"/>
              <a:gd name="connsiteY0" fmla="*/ 393708 h 2362200"/>
              <a:gd name="connsiteX1" fmla="*/ 115315 w 3352800"/>
              <a:gd name="connsiteY1" fmla="*/ 115314 h 2362200"/>
              <a:gd name="connsiteX2" fmla="*/ 393709 w 3352800"/>
              <a:gd name="connsiteY2" fmla="*/ 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362200">
                <a:moveTo>
                  <a:pt x="0" y="393708"/>
                </a:moveTo>
                <a:cubicBezTo>
                  <a:pt x="0" y="289290"/>
                  <a:pt x="41480" y="189149"/>
                  <a:pt x="115315" y="115314"/>
                </a:cubicBezTo>
                <a:cubicBezTo>
                  <a:pt x="189150" y="41480"/>
                  <a:pt x="289291" y="0"/>
                  <a:pt x="393709" y="0"/>
                </a:cubicBezTo>
                <a:lnTo>
                  <a:pt x="2959092" y="0"/>
                </a:lnTo>
                <a:cubicBezTo>
                  <a:pt x="3063510" y="0"/>
                  <a:pt x="3163651" y="41480"/>
                  <a:pt x="3237486" y="115315"/>
                </a:cubicBezTo>
                <a:cubicBezTo>
                  <a:pt x="3311320" y="189150"/>
                  <a:pt x="3352800" y="289291"/>
                  <a:pt x="3352800" y="393709"/>
                </a:cubicBezTo>
                <a:lnTo>
                  <a:pt x="3352800" y="1968492"/>
                </a:lnTo>
                <a:cubicBezTo>
                  <a:pt x="3352800" y="2072910"/>
                  <a:pt x="3311320" y="2173051"/>
                  <a:pt x="3237486" y="2246886"/>
                </a:cubicBezTo>
                <a:cubicBezTo>
                  <a:pt x="3163651" y="2320721"/>
                  <a:pt x="3063510" y="2362200"/>
                  <a:pt x="2959092" y="2362200"/>
                </a:cubicBezTo>
                <a:lnTo>
                  <a:pt x="393708" y="2362200"/>
                </a:lnTo>
                <a:cubicBezTo>
                  <a:pt x="289290" y="2362200"/>
                  <a:pt x="189149" y="2320720"/>
                  <a:pt x="115314" y="2246885"/>
                </a:cubicBezTo>
                <a:cubicBezTo>
                  <a:pt x="41479" y="2173050"/>
                  <a:pt x="0" y="2072909"/>
                  <a:pt x="0" y="1968491"/>
                </a:cubicBezTo>
                <a:lnTo>
                  <a:pt x="0" y="393708"/>
                </a:lnTo>
                <a:close/>
              </a:path>
            </a:pathLst>
          </a:custGeom>
          <a:solidFill>
            <a:schemeClr val="tx2">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p:cNvGrpSpPr/>
          <p:nvPr/>
        </p:nvGrpSpPr>
        <p:grpSpPr>
          <a:xfrm>
            <a:off x="4724400" y="3657600"/>
            <a:ext cx="3352800" cy="2362200"/>
            <a:chOff x="4724400" y="3657600"/>
            <a:chExt cx="3352800" cy="2362200"/>
          </a:xfrm>
        </p:grpSpPr>
        <p:sp>
          <p:nvSpPr>
            <p:cNvPr id="10" name="Freeform 9"/>
            <p:cNvSpPr/>
            <p:nvPr/>
          </p:nvSpPr>
          <p:spPr>
            <a:xfrm>
              <a:off x="4724400" y="3657600"/>
              <a:ext cx="3352800" cy="2362200"/>
            </a:xfrm>
            <a:custGeom>
              <a:avLst/>
              <a:gdLst>
                <a:gd name="connsiteX0" fmla="*/ 0 w 3352800"/>
                <a:gd name="connsiteY0" fmla="*/ 393708 h 2362200"/>
                <a:gd name="connsiteX1" fmla="*/ 115315 w 3352800"/>
                <a:gd name="connsiteY1" fmla="*/ 115314 h 2362200"/>
                <a:gd name="connsiteX2" fmla="*/ 393709 w 3352800"/>
                <a:gd name="connsiteY2" fmla="*/ 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362200">
                  <a:moveTo>
                    <a:pt x="0" y="393708"/>
                  </a:moveTo>
                  <a:cubicBezTo>
                    <a:pt x="0" y="289290"/>
                    <a:pt x="41480" y="189149"/>
                    <a:pt x="115315" y="115314"/>
                  </a:cubicBezTo>
                  <a:cubicBezTo>
                    <a:pt x="189150" y="41480"/>
                    <a:pt x="289291" y="0"/>
                    <a:pt x="393709" y="0"/>
                  </a:cubicBezTo>
                  <a:lnTo>
                    <a:pt x="2959092" y="0"/>
                  </a:lnTo>
                  <a:cubicBezTo>
                    <a:pt x="3063510" y="0"/>
                    <a:pt x="3163651" y="41480"/>
                    <a:pt x="3237486" y="115315"/>
                  </a:cubicBezTo>
                  <a:cubicBezTo>
                    <a:pt x="3311320" y="189150"/>
                    <a:pt x="3352800" y="289291"/>
                    <a:pt x="3352800" y="393709"/>
                  </a:cubicBezTo>
                  <a:lnTo>
                    <a:pt x="3352800" y="1968492"/>
                  </a:lnTo>
                  <a:cubicBezTo>
                    <a:pt x="3352800" y="2072910"/>
                    <a:pt x="3311320" y="2173051"/>
                    <a:pt x="3237486" y="2246886"/>
                  </a:cubicBezTo>
                  <a:cubicBezTo>
                    <a:pt x="3163651" y="2320721"/>
                    <a:pt x="3063510" y="2362200"/>
                    <a:pt x="2959092" y="2362200"/>
                  </a:cubicBezTo>
                  <a:lnTo>
                    <a:pt x="393708" y="2362200"/>
                  </a:lnTo>
                  <a:cubicBezTo>
                    <a:pt x="289290" y="2362200"/>
                    <a:pt x="189149" y="2320720"/>
                    <a:pt x="115314" y="2246885"/>
                  </a:cubicBezTo>
                  <a:cubicBezTo>
                    <a:pt x="41479" y="2173050"/>
                    <a:pt x="0" y="2072909"/>
                    <a:pt x="0" y="1968491"/>
                  </a:cubicBezTo>
                  <a:lnTo>
                    <a:pt x="0" y="393708"/>
                  </a:lnTo>
                  <a:close/>
                </a:path>
              </a:pathLst>
            </a:custGeom>
            <a:solidFill>
              <a:schemeClr val="tx2">
                <a:lumMod val="60000"/>
                <a:lumOff val="4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buffer</a:t>
              </a:r>
              <a:endParaRPr lang="en-US" dirty="0"/>
            </a:p>
          </p:txBody>
        </p:sp>
        <p:sp>
          <p:nvSpPr>
            <p:cNvPr id="9" name="Freeform 8"/>
            <p:cNvSpPr/>
            <p:nvPr/>
          </p:nvSpPr>
          <p:spPr>
            <a:xfrm>
              <a:off x="4724400" y="4267200"/>
              <a:ext cx="3352800" cy="1752600"/>
            </a:xfrm>
            <a:custGeom>
              <a:avLst/>
              <a:gdLst>
                <a:gd name="connsiteX0" fmla="*/ 0 w 3352800"/>
                <a:gd name="connsiteY0" fmla="*/ 393708 h 2362200"/>
                <a:gd name="connsiteX1" fmla="*/ 115315 w 3352800"/>
                <a:gd name="connsiteY1" fmla="*/ 115314 h 2362200"/>
                <a:gd name="connsiteX2" fmla="*/ 393709 w 3352800"/>
                <a:gd name="connsiteY2" fmla="*/ 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 name="connsiteX0" fmla="*/ 0 w 3352800"/>
                <a:gd name="connsiteY0" fmla="*/ 393708 h 2362200"/>
                <a:gd name="connsiteX1" fmla="*/ 115315 w 3352800"/>
                <a:gd name="connsiteY1" fmla="*/ 115314 h 2362200"/>
                <a:gd name="connsiteX2" fmla="*/ 393709 w 3352800"/>
                <a:gd name="connsiteY2" fmla="*/ 45720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 name="connsiteX0" fmla="*/ 0 w 3352800"/>
                <a:gd name="connsiteY0" fmla="*/ 393708 h 2362200"/>
                <a:gd name="connsiteX1" fmla="*/ 115315 w 3352800"/>
                <a:gd name="connsiteY1" fmla="*/ 420114 h 2362200"/>
                <a:gd name="connsiteX2" fmla="*/ 393709 w 3352800"/>
                <a:gd name="connsiteY2" fmla="*/ 45720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 name="connsiteX0" fmla="*/ 0 w 3352800"/>
                <a:gd name="connsiteY0" fmla="*/ 393708 h 2362200"/>
                <a:gd name="connsiteX1" fmla="*/ 115315 w 3352800"/>
                <a:gd name="connsiteY1" fmla="*/ 420114 h 2362200"/>
                <a:gd name="connsiteX2" fmla="*/ 393709 w 3352800"/>
                <a:gd name="connsiteY2" fmla="*/ 457200 h 2362200"/>
                <a:gd name="connsiteX3" fmla="*/ 401392 w 3352800"/>
                <a:gd name="connsiteY3" fmla="*/ 425003 h 2362200"/>
                <a:gd name="connsiteX4" fmla="*/ 2959092 w 3352800"/>
                <a:gd name="connsiteY4" fmla="*/ 0 h 2362200"/>
                <a:gd name="connsiteX5" fmla="*/ 3237486 w 3352800"/>
                <a:gd name="connsiteY5" fmla="*/ 115315 h 2362200"/>
                <a:gd name="connsiteX6" fmla="*/ 3352800 w 3352800"/>
                <a:gd name="connsiteY6" fmla="*/ 393709 h 2362200"/>
                <a:gd name="connsiteX7" fmla="*/ 3352800 w 3352800"/>
                <a:gd name="connsiteY7" fmla="*/ 1968492 h 2362200"/>
                <a:gd name="connsiteX8" fmla="*/ 3237486 w 3352800"/>
                <a:gd name="connsiteY8" fmla="*/ 2246886 h 2362200"/>
                <a:gd name="connsiteX9" fmla="*/ 2959092 w 3352800"/>
                <a:gd name="connsiteY9" fmla="*/ 2362200 h 2362200"/>
                <a:gd name="connsiteX10" fmla="*/ 393708 w 3352800"/>
                <a:gd name="connsiteY10" fmla="*/ 2362200 h 2362200"/>
                <a:gd name="connsiteX11" fmla="*/ 115314 w 3352800"/>
                <a:gd name="connsiteY11" fmla="*/ 2246885 h 2362200"/>
                <a:gd name="connsiteX12" fmla="*/ 0 w 3352800"/>
                <a:gd name="connsiteY12" fmla="*/ 1968491 h 2362200"/>
                <a:gd name="connsiteX13" fmla="*/ 0 w 3352800"/>
                <a:gd name="connsiteY13" fmla="*/ 393708 h 2362200"/>
                <a:gd name="connsiteX0" fmla="*/ 0 w 3352800"/>
                <a:gd name="connsiteY0" fmla="*/ 393708 h 2362200"/>
                <a:gd name="connsiteX1" fmla="*/ 115315 w 3352800"/>
                <a:gd name="connsiteY1" fmla="*/ 420114 h 2362200"/>
                <a:gd name="connsiteX2" fmla="*/ 393709 w 3352800"/>
                <a:gd name="connsiteY2" fmla="*/ 457200 h 2362200"/>
                <a:gd name="connsiteX3" fmla="*/ 401392 w 3352800"/>
                <a:gd name="connsiteY3" fmla="*/ 425003 h 2362200"/>
                <a:gd name="connsiteX4" fmla="*/ 2959092 w 3352800"/>
                <a:gd name="connsiteY4" fmla="*/ 0 h 2362200"/>
                <a:gd name="connsiteX5" fmla="*/ 3237486 w 3352800"/>
                <a:gd name="connsiteY5" fmla="*/ 343915 h 2362200"/>
                <a:gd name="connsiteX6" fmla="*/ 3352800 w 3352800"/>
                <a:gd name="connsiteY6" fmla="*/ 393709 h 2362200"/>
                <a:gd name="connsiteX7" fmla="*/ 3352800 w 3352800"/>
                <a:gd name="connsiteY7" fmla="*/ 1968492 h 2362200"/>
                <a:gd name="connsiteX8" fmla="*/ 3237486 w 3352800"/>
                <a:gd name="connsiteY8" fmla="*/ 2246886 h 2362200"/>
                <a:gd name="connsiteX9" fmla="*/ 2959092 w 3352800"/>
                <a:gd name="connsiteY9" fmla="*/ 2362200 h 2362200"/>
                <a:gd name="connsiteX10" fmla="*/ 393708 w 3352800"/>
                <a:gd name="connsiteY10" fmla="*/ 2362200 h 2362200"/>
                <a:gd name="connsiteX11" fmla="*/ 115314 w 3352800"/>
                <a:gd name="connsiteY11" fmla="*/ 2246885 h 2362200"/>
                <a:gd name="connsiteX12" fmla="*/ 0 w 3352800"/>
                <a:gd name="connsiteY12" fmla="*/ 1968491 h 2362200"/>
                <a:gd name="connsiteX13" fmla="*/ 0 w 3352800"/>
                <a:gd name="connsiteY13" fmla="*/ 393708 h 2362200"/>
                <a:gd name="connsiteX0" fmla="*/ 0 w 3352800"/>
                <a:gd name="connsiteY0" fmla="*/ 393708 h 2362200"/>
                <a:gd name="connsiteX1" fmla="*/ 343915 w 3352800"/>
                <a:gd name="connsiteY1" fmla="*/ 343914 h 2362200"/>
                <a:gd name="connsiteX2" fmla="*/ 393709 w 3352800"/>
                <a:gd name="connsiteY2" fmla="*/ 457200 h 2362200"/>
                <a:gd name="connsiteX3" fmla="*/ 401392 w 3352800"/>
                <a:gd name="connsiteY3" fmla="*/ 425003 h 2362200"/>
                <a:gd name="connsiteX4" fmla="*/ 2959092 w 3352800"/>
                <a:gd name="connsiteY4" fmla="*/ 0 h 2362200"/>
                <a:gd name="connsiteX5" fmla="*/ 3237486 w 3352800"/>
                <a:gd name="connsiteY5" fmla="*/ 343915 h 2362200"/>
                <a:gd name="connsiteX6" fmla="*/ 3352800 w 3352800"/>
                <a:gd name="connsiteY6" fmla="*/ 393709 h 2362200"/>
                <a:gd name="connsiteX7" fmla="*/ 3352800 w 3352800"/>
                <a:gd name="connsiteY7" fmla="*/ 1968492 h 2362200"/>
                <a:gd name="connsiteX8" fmla="*/ 3237486 w 3352800"/>
                <a:gd name="connsiteY8" fmla="*/ 2246886 h 2362200"/>
                <a:gd name="connsiteX9" fmla="*/ 2959092 w 3352800"/>
                <a:gd name="connsiteY9" fmla="*/ 2362200 h 2362200"/>
                <a:gd name="connsiteX10" fmla="*/ 393708 w 3352800"/>
                <a:gd name="connsiteY10" fmla="*/ 2362200 h 2362200"/>
                <a:gd name="connsiteX11" fmla="*/ 115314 w 3352800"/>
                <a:gd name="connsiteY11" fmla="*/ 2246885 h 2362200"/>
                <a:gd name="connsiteX12" fmla="*/ 0 w 3352800"/>
                <a:gd name="connsiteY12" fmla="*/ 1968491 h 2362200"/>
                <a:gd name="connsiteX13" fmla="*/ 0 w 3352800"/>
                <a:gd name="connsiteY13" fmla="*/ 393708 h 2362200"/>
                <a:gd name="connsiteX0" fmla="*/ 0 w 3352800"/>
                <a:gd name="connsiteY0" fmla="*/ 393708 h 2362200"/>
                <a:gd name="connsiteX1" fmla="*/ 393709 w 3352800"/>
                <a:gd name="connsiteY1" fmla="*/ 457200 h 2362200"/>
                <a:gd name="connsiteX2" fmla="*/ 401392 w 3352800"/>
                <a:gd name="connsiteY2" fmla="*/ 425003 h 2362200"/>
                <a:gd name="connsiteX3" fmla="*/ 2959092 w 3352800"/>
                <a:gd name="connsiteY3" fmla="*/ 0 h 2362200"/>
                <a:gd name="connsiteX4" fmla="*/ 3237486 w 3352800"/>
                <a:gd name="connsiteY4" fmla="*/ 3439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 name="connsiteX0" fmla="*/ 0 w 3352800"/>
                <a:gd name="connsiteY0" fmla="*/ 393708 h 2362200"/>
                <a:gd name="connsiteX1" fmla="*/ 393709 w 3352800"/>
                <a:gd name="connsiteY1" fmla="*/ 457200 h 2362200"/>
                <a:gd name="connsiteX2" fmla="*/ 2959092 w 3352800"/>
                <a:gd name="connsiteY2" fmla="*/ 0 h 2362200"/>
                <a:gd name="connsiteX3" fmla="*/ 3237486 w 3352800"/>
                <a:gd name="connsiteY3" fmla="*/ 343915 h 2362200"/>
                <a:gd name="connsiteX4" fmla="*/ 3352800 w 3352800"/>
                <a:gd name="connsiteY4" fmla="*/ 393709 h 2362200"/>
                <a:gd name="connsiteX5" fmla="*/ 3352800 w 3352800"/>
                <a:gd name="connsiteY5" fmla="*/ 1968492 h 2362200"/>
                <a:gd name="connsiteX6" fmla="*/ 3237486 w 3352800"/>
                <a:gd name="connsiteY6" fmla="*/ 2246886 h 2362200"/>
                <a:gd name="connsiteX7" fmla="*/ 2959092 w 3352800"/>
                <a:gd name="connsiteY7" fmla="*/ 2362200 h 2362200"/>
                <a:gd name="connsiteX8" fmla="*/ 393708 w 3352800"/>
                <a:gd name="connsiteY8" fmla="*/ 2362200 h 2362200"/>
                <a:gd name="connsiteX9" fmla="*/ 115314 w 3352800"/>
                <a:gd name="connsiteY9" fmla="*/ 2246885 h 2362200"/>
                <a:gd name="connsiteX10" fmla="*/ 0 w 3352800"/>
                <a:gd name="connsiteY10" fmla="*/ 1968491 h 2362200"/>
                <a:gd name="connsiteX11" fmla="*/ 0 w 3352800"/>
                <a:gd name="connsiteY11" fmla="*/ 393708 h 2362200"/>
                <a:gd name="connsiteX0" fmla="*/ 0 w 3498673"/>
                <a:gd name="connsiteY0" fmla="*/ 402007 h 2370499"/>
                <a:gd name="connsiteX1" fmla="*/ 2959092 w 3498673"/>
                <a:gd name="connsiteY1" fmla="*/ 8299 h 2370499"/>
                <a:gd name="connsiteX2" fmla="*/ 3237486 w 3498673"/>
                <a:gd name="connsiteY2" fmla="*/ 352214 h 2370499"/>
                <a:gd name="connsiteX3" fmla="*/ 3352800 w 3498673"/>
                <a:gd name="connsiteY3" fmla="*/ 402008 h 2370499"/>
                <a:gd name="connsiteX4" fmla="*/ 3352800 w 3498673"/>
                <a:gd name="connsiteY4" fmla="*/ 1976791 h 2370499"/>
                <a:gd name="connsiteX5" fmla="*/ 3237486 w 3498673"/>
                <a:gd name="connsiteY5" fmla="*/ 2255185 h 2370499"/>
                <a:gd name="connsiteX6" fmla="*/ 2959092 w 3498673"/>
                <a:gd name="connsiteY6" fmla="*/ 2370499 h 2370499"/>
                <a:gd name="connsiteX7" fmla="*/ 393708 w 3498673"/>
                <a:gd name="connsiteY7" fmla="*/ 2370499 h 2370499"/>
                <a:gd name="connsiteX8" fmla="*/ 115314 w 3498673"/>
                <a:gd name="connsiteY8" fmla="*/ 2255184 h 2370499"/>
                <a:gd name="connsiteX9" fmla="*/ 0 w 3498673"/>
                <a:gd name="connsiteY9" fmla="*/ 1976790 h 2370499"/>
                <a:gd name="connsiteX10" fmla="*/ 0 w 3498673"/>
                <a:gd name="connsiteY10" fmla="*/ 402007 h 2370499"/>
                <a:gd name="connsiteX0" fmla="*/ 0 w 3352800"/>
                <a:gd name="connsiteY0" fmla="*/ 270763 h 2239255"/>
                <a:gd name="connsiteX1" fmla="*/ 3237486 w 3352800"/>
                <a:gd name="connsiteY1" fmla="*/ 220970 h 2239255"/>
                <a:gd name="connsiteX2" fmla="*/ 3352800 w 3352800"/>
                <a:gd name="connsiteY2" fmla="*/ 270764 h 2239255"/>
                <a:gd name="connsiteX3" fmla="*/ 3352800 w 3352800"/>
                <a:gd name="connsiteY3" fmla="*/ 1845547 h 2239255"/>
                <a:gd name="connsiteX4" fmla="*/ 3237486 w 3352800"/>
                <a:gd name="connsiteY4" fmla="*/ 2123941 h 2239255"/>
                <a:gd name="connsiteX5" fmla="*/ 2959092 w 3352800"/>
                <a:gd name="connsiteY5" fmla="*/ 2239255 h 2239255"/>
                <a:gd name="connsiteX6" fmla="*/ 393708 w 3352800"/>
                <a:gd name="connsiteY6" fmla="*/ 2239255 h 2239255"/>
                <a:gd name="connsiteX7" fmla="*/ 115314 w 3352800"/>
                <a:gd name="connsiteY7" fmla="*/ 2123940 h 2239255"/>
                <a:gd name="connsiteX8" fmla="*/ 0 w 3352800"/>
                <a:gd name="connsiteY8" fmla="*/ 1845546 h 2239255"/>
                <a:gd name="connsiteX9" fmla="*/ 0 w 3352800"/>
                <a:gd name="connsiteY9" fmla="*/ 270763 h 2239255"/>
                <a:gd name="connsiteX0" fmla="*/ 0 w 3352800"/>
                <a:gd name="connsiteY0" fmla="*/ 262464 h 2230956"/>
                <a:gd name="connsiteX1" fmla="*/ 3352800 w 3352800"/>
                <a:gd name="connsiteY1" fmla="*/ 262465 h 2230956"/>
                <a:gd name="connsiteX2" fmla="*/ 3352800 w 3352800"/>
                <a:gd name="connsiteY2" fmla="*/ 1837248 h 2230956"/>
                <a:gd name="connsiteX3" fmla="*/ 3237486 w 3352800"/>
                <a:gd name="connsiteY3" fmla="*/ 2115642 h 2230956"/>
                <a:gd name="connsiteX4" fmla="*/ 2959092 w 3352800"/>
                <a:gd name="connsiteY4" fmla="*/ 2230956 h 2230956"/>
                <a:gd name="connsiteX5" fmla="*/ 393708 w 3352800"/>
                <a:gd name="connsiteY5" fmla="*/ 2230956 h 2230956"/>
                <a:gd name="connsiteX6" fmla="*/ 115314 w 3352800"/>
                <a:gd name="connsiteY6" fmla="*/ 2115641 h 2230956"/>
                <a:gd name="connsiteX7" fmla="*/ 0 w 3352800"/>
                <a:gd name="connsiteY7" fmla="*/ 1837247 h 2230956"/>
                <a:gd name="connsiteX8" fmla="*/ 0 w 3352800"/>
                <a:gd name="connsiteY8" fmla="*/ 262464 h 2230956"/>
                <a:gd name="connsiteX0" fmla="*/ 0 w 3352800"/>
                <a:gd name="connsiteY0" fmla="*/ 0 h 1968492"/>
                <a:gd name="connsiteX1" fmla="*/ 3352800 w 3352800"/>
                <a:gd name="connsiteY1" fmla="*/ 1 h 1968492"/>
                <a:gd name="connsiteX2" fmla="*/ 3352800 w 3352800"/>
                <a:gd name="connsiteY2" fmla="*/ 1574784 h 1968492"/>
                <a:gd name="connsiteX3" fmla="*/ 3237486 w 3352800"/>
                <a:gd name="connsiteY3" fmla="*/ 1853178 h 1968492"/>
                <a:gd name="connsiteX4" fmla="*/ 2959092 w 3352800"/>
                <a:gd name="connsiteY4" fmla="*/ 1968492 h 1968492"/>
                <a:gd name="connsiteX5" fmla="*/ 393708 w 3352800"/>
                <a:gd name="connsiteY5" fmla="*/ 1968492 h 1968492"/>
                <a:gd name="connsiteX6" fmla="*/ 115314 w 3352800"/>
                <a:gd name="connsiteY6" fmla="*/ 1853177 h 1968492"/>
                <a:gd name="connsiteX7" fmla="*/ 0 w 3352800"/>
                <a:gd name="connsiteY7" fmla="*/ 1574783 h 1968492"/>
                <a:gd name="connsiteX8" fmla="*/ 0 w 3352800"/>
                <a:gd name="connsiteY8" fmla="*/ 0 h 196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52800" h="1968492">
                  <a:moveTo>
                    <a:pt x="0" y="0"/>
                  </a:moveTo>
                  <a:lnTo>
                    <a:pt x="3352800" y="1"/>
                  </a:lnTo>
                  <a:lnTo>
                    <a:pt x="3352800" y="1574784"/>
                  </a:lnTo>
                  <a:cubicBezTo>
                    <a:pt x="3352800" y="1679202"/>
                    <a:pt x="3311320" y="1779343"/>
                    <a:pt x="3237486" y="1853178"/>
                  </a:cubicBezTo>
                  <a:cubicBezTo>
                    <a:pt x="3163651" y="1927013"/>
                    <a:pt x="3063510" y="1968492"/>
                    <a:pt x="2959092" y="1968492"/>
                  </a:cubicBezTo>
                  <a:lnTo>
                    <a:pt x="393708" y="1968492"/>
                  </a:lnTo>
                  <a:cubicBezTo>
                    <a:pt x="289290" y="1968492"/>
                    <a:pt x="189149" y="1927012"/>
                    <a:pt x="115314" y="1853177"/>
                  </a:cubicBezTo>
                  <a:cubicBezTo>
                    <a:pt x="41479" y="1779342"/>
                    <a:pt x="0" y="1679201"/>
                    <a:pt x="0" y="1574783"/>
                  </a:cubicBezTo>
                  <a:lnTo>
                    <a:pt x="0" y="0"/>
                  </a:lnTo>
                  <a:close/>
                </a:path>
              </a:pathLst>
            </a:custGeom>
            <a:solidFill>
              <a:srgbClr val="FF0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Up Arrow 11"/>
          <p:cNvSpPr/>
          <p:nvPr/>
        </p:nvSpPr>
        <p:spPr>
          <a:xfrm>
            <a:off x="8077200" y="3733800"/>
            <a:ext cx="228600" cy="2209800"/>
          </a:xfrm>
          <a:prstGeom prst="upArrow">
            <a:avLst/>
          </a:prstGeom>
          <a:solidFill>
            <a:schemeClr val="tx1">
              <a:lumMod val="50000"/>
              <a:lumOff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8122646" y="3886200"/>
            <a:ext cx="492443" cy="2057400"/>
          </a:xfrm>
          <a:prstGeom prst="rect">
            <a:avLst/>
          </a:prstGeom>
          <a:noFill/>
        </p:spPr>
        <p:txBody>
          <a:bodyPr vert="vert" wrap="square" rtlCol="0">
            <a:spAutoFit/>
          </a:bodyPr>
          <a:lstStyle/>
          <a:p>
            <a:pPr algn="ctr"/>
            <a:r>
              <a:rPr lang="en-US" sz="2000" dirty="0" smtClean="0"/>
              <a:t>Buffer Fill</a:t>
            </a:r>
            <a:endParaRPr lang="en-US" sz="2000" dirty="0"/>
          </a:p>
        </p:txBody>
      </p:sp>
      <p:sp>
        <p:nvSpPr>
          <p:cNvPr id="14" name="Rounded Rectangle 13"/>
          <p:cNvSpPr/>
          <p:nvPr/>
        </p:nvSpPr>
        <p:spPr>
          <a:xfrm>
            <a:off x="4724400" y="2133600"/>
            <a:ext cx="3352800" cy="609600"/>
          </a:xfrm>
          <a:prstGeom prst="roundRect">
            <a:avLst/>
          </a:prstGeom>
          <a:solidFill>
            <a:srgbClr val="FF0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Return address</a:t>
            </a:r>
            <a:endParaRPr lang="en-US" dirty="0"/>
          </a:p>
        </p:txBody>
      </p:sp>
      <p:sp>
        <p:nvSpPr>
          <p:cNvPr id="15" name="Rounded Rectangle 14"/>
          <p:cNvSpPr/>
          <p:nvPr/>
        </p:nvSpPr>
        <p:spPr>
          <a:xfrm>
            <a:off x="4724400" y="2743200"/>
            <a:ext cx="3352800" cy="914400"/>
          </a:xfrm>
          <a:prstGeom prst="roundRect">
            <a:avLst/>
          </a:prstGeom>
          <a:solidFill>
            <a:srgbClr val="FF0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Bad Local variables</a:t>
            </a:r>
            <a:endParaRPr lang="en-US" dirty="0"/>
          </a:p>
        </p:txBody>
      </p:sp>
      <p:sp>
        <p:nvSpPr>
          <p:cNvPr id="16" name="Freeform 15"/>
          <p:cNvSpPr/>
          <p:nvPr/>
        </p:nvSpPr>
        <p:spPr>
          <a:xfrm>
            <a:off x="4724400" y="3657600"/>
            <a:ext cx="3352800" cy="2362200"/>
          </a:xfrm>
          <a:custGeom>
            <a:avLst/>
            <a:gdLst>
              <a:gd name="connsiteX0" fmla="*/ 0 w 3352800"/>
              <a:gd name="connsiteY0" fmla="*/ 393708 h 2362200"/>
              <a:gd name="connsiteX1" fmla="*/ 115315 w 3352800"/>
              <a:gd name="connsiteY1" fmla="*/ 115314 h 2362200"/>
              <a:gd name="connsiteX2" fmla="*/ 393709 w 3352800"/>
              <a:gd name="connsiteY2" fmla="*/ 0 h 2362200"/>
              <a:gd name="connsiteX3" fmla="*/ 2959092 w 3352800"/>
              <a:gd name="connsiteY3" fmla="*/ 0 h 2362200"/>
              <a:gd name="connsiteX4" fmla="*/ 3237486 w 3352800"/>
              <a:gd name="connsiteY4" fmla="*/ 115315 h 2362200"/>
              <a:gd name="connsiteX5" fmla="*/ 3352800 w 3352800"/>
              <a:gd name="connsiteY5" fmla="*/ 393709 h 2362200"/>
              <a:gd name="connsiteX6" fmla="*/ 3352800 w 3352800"/>
              <a:gd name="connsiteY6" fmla="*/ 1968492 h 2362200"/>
              <a:gd name="connsiteX7" fmla="*/ 3237486 w 3352800"/>
              <a:gd name="connsiteY7" fmla="*/ 2246886 h 2362200"/>
              <a:gd name="connsiteX8" fmla="*/ 2959092 w 3352800"/>
              <a:gd name="connsiteY8" fmla="*/ 2362200 h 2362200"/>
              <a:gd name="connsiteX9" fmla="*/ 393708 w 3352800"/>
              <a:gd name="connsiteY9" fmla="*/ 2362200 h 2362200"/>
              <a:gd name="connsiteX10" fmla="*/ 115314 w 3352800"/>
              <a:gd name="connsiteY10" fmla="*/ 2246885 h 2362200"/>
              <a:gd name="connsiteX11" fmla="*/ 0 w 3352800"/>
              <a:gd name="connsiteY11" fmla="*/ 1968491 h 2362200"/>
              <a:gd name="connsiteX12" fmla="*/ 0 w 3352800"/>
              <a:gd name="connsiteY12" fmla="*/ 393708 h 236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352800" h="2362200">
                <a:moveTo>
                  <a:pt x="0" y="393708"/>
                </a:moveTo>
                <a:cubicBezTo>
                  <a:pt x="0" y="289290"/>
                  <a:pt x="41480" y="189149"/>
                  <a:pt x="115315" y="115314"/>
                </a:cubicBezTo>
                <a:cubicBezTo>
                  <a:pt x="189150" y="41480"/>
                  <a:pt x="289291" y="0"/>
                  <a:pt x="393709" y="0"/>
                </a:cubicBezTo>
                <a:lnTo>
                  <a:pt x="2959092" y="0"/>
                </a:lnTo>
                <a:cubicBezTo>
                  <a:pt x="3063510" y="0"/>
                  <a:pt x="3163651" y="41480"/>
                  <a:pt x="3237486" y="115315"/>
                </a:cubicBezTo>
                <a:cubicBezTo>
                  <a:pt x="3311320" y="189150"/>
                  <a:pt x="3352800" y="289291"/>
                  <a:pt x="3352800" y="393709"/>
                </a:cubicBezTo>
                <a:lnTo>
                  <a:pt x="3352800" y="1968492"/>
                </a:lnTo>
                <a:cubicBezTo>
                  <a:pt x="3352800" y="2072910"/>
                  <a:pt x="3311320" y="2173051"/>
                  <a:pt x="3237486" y="2246886"/>
                </a:cubicBezTo>
                <a:cubicBezTo>
                  <a:pt x="3163651" y="2320721"/>
                  <a:pt x="3063510" y="2362200"/>
                  <a:pt x="2959092" y="2362200"/>
                </a:cubicBezTo>
                <a:lnTo>
                  <a:pt x="393708" y="2362200"/>
                </a:lnTo>
                <a:cubicBezTo>
                  <a:pt x="289290" y="2362200"/>
                  <a:pt x="189149" y="2320720"/>
                  <a:pt x="115314" y="2246885"/>
                </a:cubicBezTo>
                <a:cubicBezTo>
                  <a:pt x="41479" y="2173050"/>
                  <a:pt x="0" y="2072909"/>
                  <a:pt x="0" y="1968491"/>
                </a:cubicBezTo>
                <a:lnTo>
                  <a:pt x="0" y="393708"/>
                </a:lnTo>
                <a:close/>
              </a:path>
            </a:pathLst>
          </a:custGeom>
          <a:solidFill>
            <a:srgbClr val="FF0000"/>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609600" y="5040868"/>
            <a:ext cx="35052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If </a:t>
            </a:r>
            <a:r>
              <a:rPr lang="en-US" dirty="0" err="1" smtClean="0"/>
              <a:t>read_input</a:t>
            </a:r>
            <a:r>
              <a:rPr lang="en-US" dirty="0" smtClean="0"/>
              <a:t>() reads 200 </a:t>
            </a:r>
            <a:r>
              <a:rPr lang="en-US" dirty="0" err="1" smtClean="0"/>
              <a:t>ints</a:t>
            </a:r>
            <a:r>
              <a:rPr lang="en-US" dirty="0" smtClean="0"/>
              <a:t> </a:t>
            </a:r>
            <a:endParaRPr lang="en-US" dirty="0"/>
          </a:p>
        </p:txBody>
      </p:sp>
      <p:sp>
        <p:nvSpPr>
          <p:cNvPr id="18" name="TextBox 17"/>
          <p:cNvSpPr txBox="1"/>
          <p:nvPr/>
        </p:nvSpPr>
        <p:spPr>
          <a:xfrm>
            <a:off x="609600" y="5040868"/>
            <a:ext cx="35052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If </a:t>
            </a:r>
            <a:r>
              <a:rPr lang="en-US" dirty="0" err="1" smtClean="0"/>
              <a:t>read_input</a:t>
            </a:r>
            <a:r>
              <a:rPr lang="en-US" dirty="0" smtClean="0"/>
              <a:t>() reads &gt;256 </a:t>
            </a:r>
            <a:r>
              <a:rPr lang="en-US" dirty="0" err="1" smtClean="0"/>
              <a:t>ints</a:t>
            </a:r>
            <a:r>
              <a:rPr lang="en-US" dirty="0" smtClean="0"/>
              <a:t> </a:t>
            </a:r>
            <a:endParaRPr lang="en-US" dirty="0"/>
          </a:p>
        </p:txBody>
      </p:sp>
      <p:sp>
        <p:nvSpPr>
          <p:cNvPr id="19" name="TextBox 18"/>
          <p:cNvSpPr txBox="1"/>
          <p:nvPr/>
        </p:nvSpPr>
        <p:spPr>
          <a:xfrm>
            <a:off x="4724400" y="4648200"/>
            <a:ext cx="3352800" cy="369332"/>
          </a:xfrm>
          <a:prstGeom prst="rect">
            <a:avLst/>
          </a:prstGeom>
          <a:noFill/>
        </p:spPr>
        <p:txBody>
          <a:bodyPr wrap="square" rtlCol="0">
            <a:spAutoFit/>
          </a:bodyPr>
          <a:lstStyle/>
          <a:p>
            <a:pPr algn="ctr"/>
            <a:r>
              <a:rPr lang="en-US" dirty="0" smtClean="0">
                <a:solidFill>
                  <a:schemeClr val="bg1"/>
                </a:solidFill>
              </a:rPr>
              <a:t>buffer</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11"/>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xit"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6" grpId="0" animBg="1"/>
      <p:bldP spid="7" grpId="0" animBg="1"/>
      <p:bldP spid="8" grpId="0" animBg="1"/>
      <p:bldP spid="14" grpId="0" animBg="1"/>
      <p:bldP spid="15" grpId="0" animBg="1"/>
      <p:bldP spid="16" grpId="0" animBg="1"/>
      <p:bldP spid="17" grpId="0" animBg="1"/>
      <p:bldP spid="17" grpId="1"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None/>
            </a:pPr>
            <a:r>
              <a:rPr lang="en-US" dirty="0" err="1" smtClean="0"/>
              <a:t>netcat_receive</a:t>
            </a:r>
            <a:endParaRPr lang="en-US" dirty="0" smtClean="0"/>
          </a:p>
        </p:txBody>
      </p:sp>
      <p:sp>
        <p:nvSpPr>
          <p:cNvPr id="2" name="Title 1"/>
          <p:cNvSpPr>
            <a:spLocks noGrp="1"/>
          </p:cNvSpPr>
          <p:nvPr>
            <p:ph type="title"/>
          </p:nvPr>
        </p:nvSpPr>
        <p:spPr/>
        <p:txBody>
          <a:bodyPr/>
          <a:lstStyle/>
          <a:p>
            <a:r>
              <a:rPr lang="en-US" dirty="0" smtClean="0"/>
              <a:t>Performance of Dataflow Sampling (2)</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25</a:t>
            </a:fld>
            <a:endParaRPr lang="en-US" alt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40159161"/>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77000" y="1676400"/>
            <a:ext cx="1800664" cy="646331"/>
          </a:xfrm>
          <a:prstGeom prst="rect">
            <a:avLst/>
          </a:prstGeom>
          <a:ln w="1905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smtClean="0"/>
              <a:t>Throughput with no analysis</a:t>
            </a:r>
          </a:p>
        </p:txBody>
      </p:sp>
    </p:spTree>
    <p:extLst>
      <p:ext uri="{BB962C8B-B14F-4D97-AF65-F5344CB8AC3E}">
        <p14:creationId xmlns:p14="http://schemas.microsoft.com/office/powerpoint/2010/main" val="32753496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lgn="ctr">
              <a:buNone/>
            </a:pPr>
            <a:r>
              <a:rPr lang="en-US" dirty="0" err="1" smtClean="0"/>
              <a:t>ssh_transmit</a:t>
            </a:r>
            <a:endParaRPr lang="en-US" dirty="0" smtClean="0"/>
          </a:p>
        </p:txBody>
      </p:sp>
      <p:sp>
        <p:nvSpPr>
          <p:cNvPr id="2" name="Title 1"/>
          <p:cNvSpPr>
            <a:spLocks noGrp="1"/>
          </p:cNvSpPr>
          <p:nvPr>
            <p:ph type="title"/>
          </p:nvPr>
        </p:nvSpPr>
        <p:spPr/>
        <p:txBody>
          <a:bodyPr/>
          <a:lstStyle/>
          <a:p>
            <a:r>
              <a:rPr lang="en-US" dirty="0" smtClean="0"/>
              <a:t>Performance of Dataflow Sampling (3)</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26</a:t>
            </a:fld>
            <a:endParaRPr lang="en-US" altLang="en-US" dirty="0"/>
          </a:p>
        </p:txBody>
      </p:sp>
      <p:graphicFrame>
        <p:nvGraphicFramePr>
          <p:cNvPr id="7" name="Chart 6"/>
          <p:cNvGraphicFramePr>
            <a:graphicFrameLocks/>
          </p:cNvGraphicFramePr>
          <p:nvPr>
            <p:extLst>
              <p:ext uri="{D42A27DB-BD31-4B8C-83A1-F6EECF244321}">
                <p14:modId xmlns:p14="http://schemas.microsoft.com/office/powerpoint/2010/main" val="2168450842"/>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477000" y="1523999"/>
            <a:ext cx="1800664" cy="646331"/>
          </a:xfrm>
          <a:prstGeom prst="rect">
            <a:avLst/>
          </a:prstGeom>
          <a:ln w="1905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smtClean="0"/>
              <a:t>Throughput with no analysis</a:t>
            </a:r>
          </a:p>
        </p:txBody>
      </p:sp>
    </p:spTree>
    <p:extLst>
      <p:ext uri="{BB962C8B-B14F-4D97-AF65-F5344CB8AC3E}">
        <p14:creationId xmlns:p14="http://schemas.microsoft.com/office/powerpoint/2010/main" val="628224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err="1" smtClean="0"/>
              <a:t>netcat_receive</a:t>
            </a:r>
            <a:r>
              <a:rPr lang="en-US" dirty="0" smtClean="0"/>
              <a:t> running with benchmark</a:t>
            </a:r>
            <a:endParaRPr lang="en-US" dirty="0"/>
          </a:p>
        </p:txBody>
      </p:sp>
      <p:sp>
        <p:nvSpPr>
          <p:cNvPr id="2" name="Title 1"/>
          <p:cNvSpPr>
            <a:spLocks noGrp="1"/>
          </p:cNvSpPr>
          <p:nvPr>
            <p:ph type="title"/>
          </p:nvPr>
        </p:nvSpPr>
        <p:spPr/>
        <p:txBody>
          <a:bodyPr/>
          <a:lstStyle/>
          <a:p>
            <a:r>
              <a:rPr lang="en-US" dirty="0" smtClean="0"/>
              <a:t>Accuracy with Background Tasks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27</a:t>
            </a:fld>
            <a:endParaRPr lang="en-US" altLang="en-US" dirty="0"/>
          </a:p>
        </p:txBody>
      </p:sp>
      <p:graphicFrame>
        <p:nvGraphicFramePr>
          <p:cNvPr id="7" name="Chart 6"/>
          <p:cNvGraphicFramePr>
            <a:graphicFrameLocks/>
          </p:cNvGraphicFramePr>
          <p:nvPr>
            <p:extLst>
              <p:ext uri="{D42A27DB-BD31-4B8C-83A1-F6EECF244321}">
                <p14:modId xmlns:p14="http://schemas.microsoft.com/office/powerpoint/2010/main" val="764458013"/>
              </p:ext>
            </p:extLst>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91462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Width Test</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28</a:t>
            </a:fld>
            <a:endParaRPr lang="en-US" altLang="en-US" dirty="0"/>
          </a:p>
        </p:txBody>
      </p:sp>
      <p:sp>
        <p:nvSpPr>
          <p:cNvPr id="3" name="Rectangle 2"/>
          <p:cNvSpPr/>
          <p:nvPr/>
        </p:nvSpPr>
        <p:spPr>
          <a:xfrm>
            <a:off x="0" y="1447800"/>
            <a:ext cx="457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22898" y="1447800"/>
            <a:ext cx="914400"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Rectangle 6"/>
          <p:cNvSpPr/>
          <p:nvPr/>
        </p:nvSpPr>
        <p:spPr>
          <a:xfrm>
            <a:off x="1828800" y="1447800"/>
            <a:ext cx="914400"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8" name="Rectangle 7"/>
          <p:cNvSpPr/>
          <p:nvPr/>
        </p:nvSpPr>
        <p:spPr>
          <a:xfrm>
            <a:off x="2743200" y="1447800"/>
            <a:ext cx="9144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Rectangle 8"/>
          <p:cNvSpPr/>
          <p:nvPr/>
        </p:nvSpPr>
        <p:spPr>
          <a:xfrm>
            <a:off x="3658450" y="1447800"/>
            <a:ext cx="9144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4572000" y="1447800"/>
            <a:ext cx="914400" cy="914400"/>
          </a:xfrm>
          <a:prstGeom prst="rec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ectangle 10"/>
          <p:cNvSpPr/>
          <p:nvPr/>
        </p:nvSpPr>
        <p:spPr>
          <a:xfrm>
            <a:off x="5486400" y="1447800"/>
            <a:ext cx="914400" cy="91440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6382603" y="1447800"/>
            <a:ext cx="914400" cy="914400"/>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297003" y="1447800"/>
            <a:ext cx="914400" cy="914400"/>
          </a:xfrm>
          <a:prstGeom prst="rect">
            <a:avLst/>
          </a:prstGeom>
          <a:solidFill>
            <a:srgbClr val="00B0F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8229600" y="1447800"/>
            <a:ext cx="457200" cy="9144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8686800" y="1447800"/>
            <a:ext cx="457200" cy="914400"/>
          </a:xfrm>
          <a:prstGeom prst="rect">
            <a:avLst/>
          </a:prstGeom>
          <a:solidFill>
            <a:srgbClr val="C00000"/>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p:cNvSpPr/>
          <p:nvPr/>
        </p:nvSpPr>
        <p:spPr>
          <a:xfrm>
            <a:off x="457200" y="1447800"/>
            <a:ext cx="457200" cy="914400"/>
          </a:xfrm>
          <a:prstGeom prst="rect">
            <a:avLst/>
          </a:prstGeom>
          <a:solidFill>
            <a:srgbClr val="2DFF8C"/>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74702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Work</a:t>
            </a:r>
            <a:endParaRPr lang="en-US" dirty="0"/>
          </a:p>
        </p:txBody>
      </p:sp>
      <p:sp>
        <p:nvSpPr>
          <p:cNvPr id="3" name="Content Placeholder 2"/>
          <p:cNvSpPr>
            <a:spLocks noGrp="1"/>
          </p:cNvSpPr>
          <p:nvPr>
            <p:ph idx="1"/>
          </p:nvPr>
        </p:nvSpPr>
        <p:spPr/>
        <p:txBody>
          <a:bodyPr/>
          <a:lstStyle/>
          <a:p>
            <a:r>
              <a:rPr lang="en-US" dirty="0" smtClean="0"/>
              <a:t>High quality dynamic software analysis</a:t>
            </a:r>
          </a:p>
          <a:p>
            <a:pPr lvl="1"/>
            <a:r>
              <a:rPr lang="en-US" dirty="0" smtClean="0"/>
              <a:t>Find </a:t>
            </a:r>
            <a:r>
              <a:rPr lang="en-US" b="1" dirty="0" smtClean="0"/>
              <a:t>difficult bugs</a:t>
            </a:r>
            <a:r>
              <a:rPr lang="en-US" dirty="0" smtClean="0"/>
              <a:t> that other analyses miss</a:t>
            </a:r>
          </a:p>
          <a:p>
            <a:pPr lvl="2"/>
            <a:endParaRPr lang="en-US" dirty="0" smtClean="0"/>
          </a:p>
          <a:p>
            <a:pPr lvl="4"/>
            <a:endParaRPr lang="en-US" dirty="0" smtClean="0"/>
          </a:p>
          <a:p>
            <a:r>
              <a:rPr lang="en-US" b="1" dirty="0" smtClean="0"/>
              <a:t>Distribute Tests </a:t>
            </a:r>
            <a:r>
              <a:rPr lang="en-US" dirty="0" smtClean="0"/>
              <a:t>to Large Populations</a:t>
            </a:r>
          </a:p>
          <a:p>
            <a:pPr lvl="1"/>
            <a:r>
              <a:rPr lang="en-US" dirty="0" smtClean="0"/>
              <a:t>Low overhead or users get angry</a:t>
            </a:r>
          </a:p>
          <a:p>
            <a:pPr lvl="2"/>
            <a:endParaRPr lang="en-US" dirty="0" smtClean="0"/>
          </a:p>
          <a:p>
            <a:pPr lvl="2"/>
            <a:endParaRPr lang="en-US" dirty="0" smtClean="0"/>
          </a:p>
          <a:p>
            <a:r>
              <a:rPr lang="en-US" dirty="0" smtClean="0"/>
              <a:t>Accomplished by </a:t>
            </a:r>
            <a:r>
              <a:rPr lang="en-US" b="1" dirty="0" smtClean="0"/>
              <a:t>sampling the analyses</a:t>
            </a:r>
            <a:endParaRPr lang="en-US" dirty="0" smtClean="0"/>
          </a:p>
          <a:p>
            <a:pPr lvl="1"/>
            <a:r>
              <a:rPr lang="en-US" dirty="0" smtClean="0"/>
              <a:t>Each user only tests part of the program</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3</a:t>
            </a:fld>
            <a:endParaRPr lang="en-US" altLang="en-US" dirty="0"/>
          </a:p>
        </p:txBody>
      </p:sp>
    </p:spTree>
    <p:extLst>
      <p:ext uri="{BB962C8B-B14F-4D97-AF65-F5344CB8AC3E}">
        <p14:creationId xmlns:p14="http://schemas.microsoft.com/office/powerpoint/2010/main" val="1920807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Dataflow Analysis</a:t>
            </a:r>
            <a:endParaRPr lang="en-US" dirty="0"/>
          </a:p>
        </p:txBody>
      </p:sp>
      <p:sp>
        <p:nvSpPr>
          <p:cNvPr id="3" name="Content Placeholder 2"/>
          <p:cNvSpPr>
            <a:spLocks noGrp="1"/>
          </p:cNvSpPr>
          <p:nvPr>
            <p:ph idx="1"/>
          </p:nvPr>
        </p:nvSpPr>
        <p:spPr/>
        <p:txBody>
          <a:bodyPr/>
          <a:lstStyle/>
          <a:p>
            <a:pPr marL="1341438" lvl="4" indent="0">
              <a:buNone/>
            </a:pPr>
            <a:endParaRPr lang="en-US" b="1" dirty="0" smtClean="0"/>
          </a:p>
          <a:p>
            <a:r>
              <a:rPr lang="en-US" b="1" dirty="0" smtClean="0"/>
              <a:t>Associate</a:t>
            </a:r>
            <a:r>
              <a:rPr lang="en-US" dirty="0" smtClean="0"/>
              <a:t> meta-data with program values</a:t>
            </a:r>
          </a:p>
          <a:p>
            <a:endParaRPr lang="en-US" dirty="0" smtClean="0"/>
          </a:p>
          <a:p>
            <a:r>
              <a:rPr lang="en-US" b="1" dirty="0" smtClean="0"/>
              <a:t>Propagate/Clear</a:t>
            </a:r>
            <a:r>
              <a:rPr lang="en-US" dirty="0" smtClean="0"/>
              <a:t> meta-data while executing</a:t>
            </a:r>
          </a:p>
          <a:p>
            <a:endParaRPr lang="en-US" dirty="0"/>
          </a:p>
          <a:p>
            <a:r>
              <a:rPr lang="en-US" b="1" dirty="0" smtClean="0"/>
              <a:t>Check</a:t>
            </a:r>
            <a:r>
              <a:rPr lang="en-US" dirty="0" smtClean="0"/>
              <a:t> meta-data for safety &amp; correctness</a:t>
            </a:r>
          </a:p>
          <a:p>
            <a:endParaRPr lang="en-US" b="1" dirty="0"/>
          </a:p>
          <a:p>
            <a:r>
              <a:rPr lang="en-US" dirty="0" smtClean="0"/>
              <a:t>Forms </a:t>
            </a:r>
            <a:r>
              <a:rPr lang="en-US" dirty="0" err="1" smtClean="0"/>
              <a:t>dataflows</a:t>
            </a:r>
            <a:r>
              <a:rPr lang="en-US" dirty="0" smtClean="0"/>
              <a:t> of meta/shadow information</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4</a:t>
            </a:fld>
            <a:endParaRPr lang="en-US" altLang="en-US" dirty="0"/>
          </a:p>
        </p:txBody>
      </p:sp>
    </p:spTree>
    <p:extLst>
      <p:ext uri="{BB962C8B-B14F-4D97-AF65-F5344CB8AC3E}">
        <p14:creationId xmlns:p14="http://schemas.microsoft.com/office/powerpoint/2010/main" val="743562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457200" y="4952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a += y</a:t>
            </a:r>
          </a:p>
        </p:txBody>
      </p:sp>
      <p:sp>
        <p:nvSpPr>
          <p:cNvPr id="22" name="Rounded Rectangle 21"/>
          <p:cNvSpPr/>
          <p:nvPr/>
        </p:nvSpPr>
        <p:spPr>
          <a:xfrm>
            <a:off x="2590800" y="4953000"/>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z = y * 75</a:t>
            </a:r>
          </a:p>
        </p:txBody>
      </p:sp>
      <p:sp>
        <p:nvSpPr>
          <p:cNvPr id="7" name="Right Arrow 6"/>
          <p:cNvSpPr/>
          <p:nvPr/>
        </p:nvSpPr>
        <p:spPr>
          <a:xfrm rot="7682756">
            <a:off x="2044897" y="4537118"/>
            <a:ext cx="800611" cy="236267"/>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0" name="Down Arrow 9"/>
          <p:cNvSpPr/>
          <p:nvPr/>
        </p:nvSpPr>
        <p:spPr>
          <a:xfrm>
            <a:off x="3429000" y="4267199"/>
            <a:ext cx="228600" cy="6858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9" name="Rounded Rectangle 18"/>
          <p:cNvSpPr/>
          <p:nvPr/>
        </p:nvSpPr>
        <p:spPr>
          <a:xfrm>
            <a:off x="2590800" y="3809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y = x * 1024</a:t>
            </a:r>
          </a:p>
        </p:txBody>
      </p:sp>
      <p:sp>
        <p:nvSpPr>
          <p:cNvPr id="20" name="Rounded Rectangle 19"/>
          <p:cNvSpPr/>
          <p:nvPr/>
        </p:nvSpPr>
        <p:spPr>
          <a:xfrm>
            <a:off x="5196840" y="38100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w = x + 42</a:t>
            </a:r>
            <a:endParaRPr lang="en-US" sz="2400" dirty="0"/>
          </a:p>
        </p:txBody>
      </p:sp>
      <p:sp>
        <p:nvSpPr>
          <p:cNvPr id="44" name="Pentagon 43"/>
          <p:cNvSpPr/>
          <p:nvPr/>
        </p:nvSpPr>
        <p:spPr>
          <a:xfrm flipH="1">
            <a:off x="6934200" y="3807226"/>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45" name="Pentagon 44"/>
          <p:cNvSpPr/>
          <p:nvPr/>
        </p:nvSpPr>
        <p:spPr>
          <a:xfrm flipH="1">
            <a:off x="6925559" y="3810882"/>
            <a:ext cx="1828800" cy="609600"/>
          </a:xfrm>
          <a:prstGeom prst="homePlat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2" name="Title 1"/>
          <p:cNvSpPr>
            <a:spLocks noGrp="1"/>
          </p:cNvSpPr>
          <p:nvPr>
            <p:ph type="title"/>
          </p:nvPr>
        </p:nvSpPr>
        <p:spPr/>
        <p:txBody>
          <a:bodyPr/>
          <a:lstStyle/>
          <a:p>
            <a:r>
              <a:rPr lang="en-US" dirty="0" smtClean="0"/>
              <a:t>Example Dynamic Dataflow Analysis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5</a:t>
            </a:fld>
            <a:endParaRPr lang="en-US" altLang="en-US" dirty="0"/>
          </a:p>
        </p:txBody>
      </p:sp>
      <p:sp>
        <p:nvSpPr>
          <p:cNvPr id="12" name="Right Arrow 11"/>
          <p:cNvSpPr/>
          <p:nvPr/>
        </p:nvSpPr>
        <p:spPr>
          <a:xfrm rot="5400000">
            <a:off x="5489993" y="3196931"/>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4" name="Right Arrow 13"/>
          <p:cNvSpPr/>
          <p:nvPr/>
        </p:nvSpPr>
        <p:spPr>
          <a:xfrm rot="5400000">
            <a:off x="3062825" y="3216107"/>
            <a:ext cx="96095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6" name="Down Arrow 15"/>
          <p:cNvSpPr/>
          <p:nvPr/>
        </p:nvSpPr>
        <p:spPr>
          <a:xfrm>
            <a:off x="3429001" y="1828799"/>
            <a:ext cx="228600" cy="684917"/>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38" name="Rounded Rectangle 37"/>
          <p:cNvSpPr/>
          <p:nvPr/>
        </p:nvSpPr>
        <p:spPr>
          <a:xfrm>
            <a:off x="5181600" y="25146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validate(x)</a:t>
            </a:r>
            <a:endParaRPr lang="en-US" sz="2400" dirty="0"/>
          </a:p>
        </p:txBody>
      </p:sp>
      <p:sp>
        <p:nvSpPr>
          <p:cNvPr id="47" name="Right Arrow 46"/>
          <p:cNvSpPr/>
          <p:nvPr/>
        </p:nvSpPr>
        <p:spPr>
          <a:xfrm>
            <a:off x="4133771" y="2748095"/>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8" name="Rounded Rectangle 17"/>
          <p:cNvSpPr/>
          <p:nvPr/>
        </p:nvSpPr>
        <p:spPr>
          <a:xfrm>
            <a:off x="2286000" y="2516492"/>
            <a:ext cx="2514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23" name="Right Arrow 22"/>
          <p:cNvSpPr/>
          <p:nvPr/>
        </p:nvSpPr>
        <p:spPr>
          <a:xfrm flipH="1">
            <a:off x="6781800" y="2506744"/>
            <a:ext cx="1828800" cy="6096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Clear</a:t>
            </a:r>
            <a:endParaRPr lang="en-US" sz="2400" dirty="0"/>
          </a:p>
        </p:txBody>
      </p:sp>
      <p:sp>
        <p:nvSpPr>
          <p:cNvPr id="61" name="Rounded Rectangle 60"/>
          <p:cNvSpPr/>
          <p:nvPr/>
        </p:nvSpPr>
        <p:spPr>
          <a:xfrm>
            <a:off x="304800" y="4798707"/>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a += y</a:t>
            </a:r>
          </a:p>
        </p:txBody>
      </p:sp>
      <p:sp>
        <p:nvSpPr>
          <p:cNvPr id="62" name="Rounded Rectangle 61"/>
          <p:cNvSpPr/>
          <p:nvPr/>
        </p:nvSpPr>
        <p:spPr>
          <a:xfrm>
            <a:off x="2438400" y="4798708"/>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z = y * 75</a:t>
            </a:r>
          </a:p>
        </p:txBody>
      </p:sp>
      <p:sp>
        <p:nvSpPr>
          <p:cNvPr id="63" name="Right Arrow 62"/>
          <p:cNvSpPr/>
          <p:nvPr/>
        </p:nvSpPr>
        <p:spPr>
          <a:xfrm rot="7682756">
            <a:off x="1892497" y="4382826"/>
            <a:ext cx="800611" cy="236267"/>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4" name="Rounded Rectangle 63"/>
          <p:cNvSpPr/>
          <p:nvPr/>
        </p:nvSpPr>
        <p:spPr>
          <a:xfrm>
            <a:off x="2438400" y="3655707"/>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y = x * 1024</a:t>
            </a:r>
          </a:p>
        </p:txBody>
      </p:sp>
      <p:sp>
        <p:nvSpPr>
          <p:cNvPr id="65" name="Right Arrow 64"/>
          <p:cNvSpPr/>
          <p:nvPr/>
        </p:nvSpPr>
        <p:spPr>
          <a:xfrm rot="5400000">
            <a:off x="2893617" y="3078623"/>
            <a:ext cx="994566"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7" name="Rounded Rectangle 66"/>
          <p:cNvSpPr/>
          <p:nvPr/>
        </p:nvSpPr>
        <p:spPr>
          <a:xfrm>
            <a:off x="2133600" y="2362200"/>
            <a:ext cx="25146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40" name="Right Arrow 39"/>
          <p:cNvSpPr/>
          <p:nvPr/>
        </p:nvSpPr>
        <p:spPr>
          <a:xfrm>
            <a:off x="1371600" y="3116344"/>
            <a:ext cx="2003612" cy="68390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Propagate</a:t>
            </a:r>
            <a:endParaRPr lang="en-US" sz="2400" dirty="0"/>
          </a:p>
        </p:txBody>
      </p:sp>
      <p:sp>
        <p:nvSpPr>
          <p:cNvPr id="68" name="Right Arrow 67"/>
          <p:cNvSpPr/>
          <p:nvPr/>
        </p:nvSpPr>
        <p:spPr>
          <a:xfrm rot="5400000">
            <a:off x="3086100" y="4455806"/>
            <a:ext cx="609600" cy="228601"/>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6" name="Down Arrow 65"/>
          <p:cNvSpPr/>
          <p:nvPr/>
        </p:nvSpPr>
        <p:spPr>
          <a:xfrm>
            <a:off x="3352801" y="1752600"/>
            <a:ext cx="228600" cy="701040"/>
          </a:xfrm>
          <a:prstGeom prst="down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39" name="Right Arrow 38"/>
          <p:cNvSpPr/>
          <p:nvPr/>
        </p:nvSpPr>
        <p:spPr>
          <a:xfrm flipH="1">
            <a:off x="3505200" y="1905000"/>
            <a:ext cx="1907240" cy="54864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Associate</a:t>
            </a:r>
            <a:endParaRPr lang="en-US" sz="2400" dirty="0"/>
          </a:p>
        </p:txBody>
      </p:sp>
      <p:sp>
        <p:nvSpPr>
          <p:cNvPr id="17" name="Rounded Rectangle 16"/>
          <p:cNvSpPr/>
          <p:nvPr/>
        </p:nvSpPr>
        <p:spPr>
          <a:xfrm>
            <a:off x="2286000" y="1219200"/>
            <a:ext cx="2514599"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Input</a:t>
            </a:r>
            <a:endParaRPr lang="en-US" sz="2400" dirty="0"/>
          </a:p>
        </p:txBody>
      </p:sp>
      <p:sp>
        <p:nvSpPr>
          <p:cNvPr id="5" name="Pentagon 4"/>
          <p:cNvSpPr/>
          <p:nvPr/>
        </p:nvSpPr>
        <p:spPr>
          <a:xfrm rot="16200000">
            <a:off x="1141476" y="5030724"/>
            <a:ext cx="612648" cy="1371600"/>
          </a:xfrm>
          <a:prstGeom prst="homePlate">
            <a:avLst/>
          </a:prstGeom>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
        <p:nvSpPr>
          <p:cNvPr id="46" name="Pentagon 45"/>
          <p:cNvSpPr/>
          <p:nvPr/>
        </p:nvSpPr>
        <p:spPr>
          <a:xfrm rot="16200000">
            <a:off x="1141476" y="5030724"/>
            <a:ext cx="612648" cy="1371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vert="vert" rtlCol="0" anchor="ctr"/>
          <a:lstStyle/>
          <a:p>
            <a:pPr algn="ctr"/>
            <a:r>
              <a:rPr lang="en-US" sz="2400" dirty="0" smtClean="0">
                <a:solidFill>
                  <a:schemeClr val="dk1"/>
                </a:solidFill>
              </a:rPr>
              <a:t>Check a</a:t>
            </a:r>
            <a:endParaRPr lang="en-US" sz="2400" dirty="0">
              <a:solidFill>
                <a:schemeClr val="dk1"/>
              </a:solidFill>
            </a:endParaRPr>
          </a:p>
        </p:txBody>
      </p:sp>
      <p:sp>
        <p:nvSpPr>
          <p:cNvPr id="37" name="Pentagon 36"/>
          <p:cNvSpPr/>
          <p:nvPr/>
        </p:nvSpPr>
        <p:spPr>
          <a:xfrm flipH="1">
            <a:off x="4343400" y="4876800"/>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41" name="Pentagon 40"/>
          <p:cNvSpPr/>
          <p:nvPr/>
        </p:nvSpPr>
        <p:spPr>
          <a:xfrm flipH="1">
            <a:off x="4343400" y="4876800"/>
            <a:ext cx="1828800" cy="609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70" name="TextBox 69"/>
          <p:cNvSpPr txBox="1"/>
          <p:nvPr/>
        </p:nvSpPr>
        <p:spPr>
          <a:xfrm>
            <a:off x="304800" y="1170056"/>
            <a:ext cx="1800664" cy="923330"/>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endParaRPr lang="en-US" dirty="0" smtClean="0"/>
          </a:p>
          <a:p>
            <a:endParaRPr lang="en-US" dirty="0"/>
          </a:p>
          <a:p>
            <a:endParaRPr lang="en-US" dirty="0" smtClean="0"/>
          </a:p>
        </p:txBody>
      </p:sp>
      <p:sp>
        <p:nvSpPr>
          <p:cNvPr id="3" name="Rounded Rectangle 2"/>
          <p:cNvSpPr/>
          <p:nvPr/>
        </p:nvSpPr>
        <p:spPr>
          <a:xfrm>
            <a:off x="381000" y="1219200"/>
            <a:ext cx="342900" cy="381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69" name="Rounded Rectangle 68"/>
          <p:cNvSpPr/>
          <p:nvPr/>
        </p:nvSpPr>
        <p:spPr>
          <a:xfrm>
            <a:off x="381000" y="1676400"/>
            <a:ext cx="342900" cy="3810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6" name="TextBox 5"/>
          <p:cNvSpPr txBox="1"/>
          <p:nvPr/>
        </p:nvSpPr>
        <p:spPr>
          <a:xfrm>
            <a:off x="723900" y="1219200"/>
            <a:ext cx="1305364" cy="384721"/>
          </a:xfrm>
          <a:prstGeom prst="rect">
            <a:avLst/>
          </a:prstGeom>
          <a:noFill/>
        </p:spPr>
        <p:txBody>
          <a:bodyPr wrap="square" rtlCol="0">
            <a:spAutoFit/>
          </a:bodyPr>
          <a:lstStyle/>
          <a:p>
            <a:pPr algn="ctr"/>
            <a:r>
              <a:rPr lang="en-US" sz="1900" dirty="0" smtClean="0"/>
              <a:t>Data</a:t>
            </a:r>
          </a:p>
        </p:txBody>
      </p:sp>
      <p:sp>
        <p:nvSpPr>
          <p:cNvPr id="71" name="TextBox 70"/>
          <p:cNvSpPr txBox="1"/>
          <p:nvPr/>
        </p:nvSpPr>
        <p:spPr>
          <a:xfrm>
            <a:off x="762000" y="1657290"/>
            <a:ext cx="1305364" cy="384721"/>
          </a:xfrm>
          <a:prstGeom prst="rect">
            <a:avLst/>
          </a:prstGeom>
          <a:noFill/>
        </p:spPr>
        <p:txBody>
          <a:bodyPr wrap="square" rtlCol="0">
            <a:spAutoFit/>
          </a:bodyPr>
          <a:lstStyle/>
          <a:p>
            <a:pPr algn="ctr"/>
            <a:r>
              <a:rPr lang="en-US" sz="1900" dirty="0" smtClean="0"/>
              <a:t>Meta-data</a:t>
            </a:r>
          </a:p>
        </p:txBody>
      </p:sp>
    </p:spTree>
    <p:extLst>
      <p:ext uri="{BB962C8B-B14F-4D97-AF65-F5344CB8AC3E}">
        <p14:creationId xmlns:p14="http://schemas.microsoft.com/office/powerpoint/2010/main" val="264920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3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40"/>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250"/>
                                  </p:stCondLst>
                                  <p:childTnLst>
                                    <p:set>
                                      <p:cBhvr>
                                        <p:cTn id="45" dur="1" fill="hold">
                                          <p:stCondLst>
                                            <p:cond delay="0"/>
                                          </p:stCondLst>
                                        </p:cTn>
                                        <p:tgtEl>
                                          <p:spTgt spid="10"/>
                                        </p:tgtEl>
                                        <p:attrNameLst>
                                          <p:attrName>style.visibility</p:attrName>
                                        </p:attrNameLst>
                                      </p:cBhvr>
                                      <p:to>
                                        <p:strVal val="visible"/>
                                      </p:to>
                                    </p:set>
                                  </p:childTnLst>
                                </p:cTn>
                              </p:par>
                            </p:childTnLst>
                          </p:cTn>
                        </p:par>
                        <p:par>
                          <p:cTn id="46" fill="hold">
                            <p:stCondLst>
                              <p:cond delay="250"/>
                            </p:stCondLst>
                            <p:childTnLst>
                              <p:par>
                                <p:cTn id="47" presetID="1" presetClass="entr" presetSubtype="0"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childTnLst>
                                </p:cTn>
                              </p:par>
                              <p:par>
                                <p:cTn id="65" presetID="1" presetClass="exit" presetSubtype="0" fill="hold" grpId="1" nodeType="withEffect">
                                  <p:stCondLst>
                                    <p:cond delay="0"/>
                                  </p:stCondLst>
                                  <p:childTnLst>
                                    <p:set>
                                      <p:cBhvr>
                                        <p:cTn id="66" dur="1" fill="hold">
                                          <p:stCondLst>
                                            <p:cond delay="0"/>
                                          </p:stCondLst>
                                        </p:cTn>
                                        <p:tgtEl>
                                          <p:spTgt spid="23"/>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par>
                          <p:cTn id="73" fill="hold">
                            <p:stCondLst>
                              <p:cond delay="0"/>
                            </p:stCondLst>
                            <p:childTnLst>
                              <p:par>
                                <p:cTn id="74" presetID="1" presetClass="exit" presetSubtype="0" fill="hold" grpId="1" nodeType="afterEffect">
                                  <p:stCondLst>
                                    <p:cond delay="1000"/>
                                  </p:stCondLst>
                                  <p:childTnLst>
                                    <p:set>
                                      <p:cBhvr>
                                        <p:cTn id="75" dur="1" fill="hold">
                                          <p:stCondLst>
                                            <p:cond delay="0"/>
                                          </p:stCondLst>
                                        </p:cTn>
                                        <p:tgtEl>
                                          <p:spTgt spid="44"/>
                                        </p:tgtEl>
                                        <p:attrNameLst>
                                          <p:attrName>style.visibility</p:attrName>
                                        </p:attrNameLst>
                                      </p:cBhvr>
                                      <p:to>
                                        <p:strVal val="hidden"/>
                                      </p:to>
                                    </p:set>
                                  </p:childTnLst>
                                </p:cTn>
                              </p:par>
                            </p:childTnLst>
                          </p:cTn>
                        </p:par>
                        <p:par>
                          <p:cTn id="76" fill="hold">
                            <p:stCondLst>
                              <p:cond delay="1000"/>
                            </p:stCondLst>
                            <p:childTnLst>
                              <p:par>
                                <p:cTn id="77" presetID="1" presetClass="entr" presetSubtype="0" fill="hold" grpId="0" nodeType="afterEffect">
                                  <p:stCondLst>
                                    <p:cond delay="0"/>
                                  </p:stCondLst>
                                  <p:childTnLst>
                                    <p:set>
                                      <p:cBhvr>
                                        <p:cTn id="78" dur="1" fill="hold">
                                          <p:stCondLst>
                                            <p:cond delay="0"/>
                                          </p:stCondLst>
                                        </p:cTn>
                                        <p:tgtEl>
                                          <p:spTgt spid="4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
                                        </p:tgtEl>
                                        <p:attrNameLst>
                                          <p:attrName>style.visibility</p:attrName>
                                        </p:attrNameLst>
                                      </p:cBhvr>
                                      <p:to>
                                        <p:strVal val="visible"/>
                                      </p:to>
                                    </p:set>
                                  </p:childTnLst>
                                </p:cTn>
                              </p:par>
                            </p:childTnLst>
                          </p:cTn>
                        </p:par>
                        <p:par>
                          <p:cTn id="85" fill="hold">
                            <p:stCondLst>
                              <p:cond delay="0"/>
                            </p:stCondLst>
                            <p:childTnLst>
                              <p:par>
                                <p:cTn id="86" presetID="1" presetClass="exit" presetSubtype="0" fill="hold" grpId="1" nodeType="afterEffect">
                                  <p:stCondLst>
                                    <p:cond delay="1000"/>
                                  </p:stCondLst>
                                  <p:childTnLst>
                                    <p:set>
                                      <p:cBhvr>
                                        <p:cTn id="87" dur="1" fill="hold">
                                          <p:stCondLst>
                                            <p:cond delay="0"/>
                                          </p:stCondLst>
                                        </p:cTn>
                                        <p:tgtEl>
                                          <p:spTgt spid="37"/>
                                        </p:tgtEl>
                                        <p:attrNameLst>
                                          <p:attrName>style.visibility</p:attrName>
                                        </p:attrNameLst>
                                      </p:cBhvr>
                                      <p:to>
                                        <p:strVal val="hidden"/>
                                      </p:to>
                                    </p:set>
                                  </p:childTnLst>
                                </p:cTn>
                              </p:par>
                            </p:childTnLst>
                          </p:cTn>
                        </p:par>
                        <p:par>
                          <p:cTn id="88" fill="hold">
                            <p:stCondLst>
                              <p:cond delay="1000"/>
                            </p:stCondLst>
                            <p:childTnLst>
                              <p:par>
                                <p:cTn id="89" presetID="1" presetClass="entr" presetSubtype="0" fill="hold" grpId="0" nodeType="after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par>
                                <p:cTn id="91" presetID="1" presetClass="exit" presetSubtype="0" fill="hold" grpId="1" nodeType="withEffect">
                                  <p:stCondLst>
                                    <p:cond delay="0"/>
                                  </p:stCondLst>
                                  <p:childTnLst>
                                    <p:set>
                                      <p:cBhvr>
                                        <p:cTn id="92" dur="1" fill="hold">
                                          <p:stCondLst>
                                            <p:cond delay="0"/>
                                          </p:stCondLst>
                                        </p:cTn>
                                        <p:tgtEl>
                                          <p:spTgt spid="5"/>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7" grpId="0" animBg="1"/>
      <p:bldP spid="10" grpId="0" animBg="1"/>
      <p:bldP spid="19" grpId="0" animBg="1"/>
      <p:bldP spid="20" grpId="0" animBg="1"/>
      <p:bldP spid="44" grpId="0" animBg="1"/>
      <p:bldP spid="44" grpId="1" animBg="1"/>
      <p:bldP spid="45" grpId="0" animBg="1"/>
      <p:bldP spid="12" grpId="0" animBg="1"/>
      <p:bldP spid="14" grpId="0" animBg="1"/>
      <p:bldP spid="16" grpId="0" animBg="1"/>
      <p:bldP spid="38" grpId="0" animBg="1"/>
      <p:bldP spid="47" grpId="0" animBg="1"/>
      <p:bldP spid="18" grpId="0" animBg="1"/>
      <p:bldP spid="23" grpId="0" animBg="1"/>
      <p:bldP spid="23" grpId="1" animBg="1"/>
      <p:bldP spid="61" grpId="0" animBg="1"/>
      <p:bldP spid="62" grpId="0" animBg="1"/>
      <p:bldP spid="63" grpId="0" animBg="1"/>
      <p:bldP spid="64" grpId="0" animBg="1"/>
      <p:bldP spid="65" grpId="0" animBg="1"/>
      <p:bldP spid="67" grpId="0" animBg="1"/>
      <p:bldP spid="40" grpId="0" animBg="1"/>
      <p:bldP spid="40" grpId="1" animBg="1"/>
      <p:bldP spid="68" grpId="0" animBg="1"/>
      <p:bldP spid="66" grpId="0" animBg="1"/>
      <p:bldP spid="39" grpId="0" animBg="1"/>
      <p:bldP spid="39" grpId="1" animBg="1"/>
      <p:bldP spid="5" grpId="0" animBg="1"/>
      <p:bldP spid="5" grpId="1" animBg="1"/>
      <p:bldP spid="46" grpId="0" animBg="1"/>
      <p:bldP spid="37" grpId="0" animBg="1"/>
      <p:bldP spid="37" grpId="1"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 name="Picture 164" descr="background.jpg"/>
          <p:cNvPicPr>
            <a:picLocks noChangeAspect="1"/>
          </p:cNvPicPr>
          <p:nvPr/>
        </p:nvPicPr>
        <p:blipFill>
          <a:blip r:embed="rId3" cstate="print"/>
          <a:stretch>
            <a:fillRect/>
          </a:stretch>
        </p:blipFill>
        <p:spPr>
          <a:xfrm>
            <a:off x="6781800" y="4343400"/>
            <a:ext cx="906236" cy="762000"/>
          </a:xfrm>
          <a:prstGeom prst="rect">
            <a:avLst/>
          </a:prstGeom>
        </p:spPr>
      </p:pic>
      <p:pic>
        <p:nvPicPr>
          <p:cNvPr id="164" name="Picture 163" descr="background.jpg"/>
          <p:cNvPicPr>
            <a:picLocks noChangeAspect="1"/>
          </p:cNvPicPr>
          <p:nvPr/>
        </p:nvPicPr>
        <p:blipFill>
          <a:blip r:embed="rId3" cstate="print"/>
          <a:stretch>
            <a:fillRect/>
          </a:stretch>
        </p:blipFill>
        <p:spPr>
          <a:xfrm>
            <a:off x="6789964" y="5410200"/>
            <a:ext cx="906236" cy="762000"/>
          </a:xfrm>
          <a:prstGeom prst="rect">
            <a:avLst/>
          </a:prstGeom>
        </p:spPr>
      </p:pic>
      <p:grpSp>
        <p:nvGrpSpPr>
          <p:cNvPr id="171" name="Group 170"/>
          <p:cNvGrpSpPr/>
          <p:nvPr/>
        </p:nvGrpSpPr>
        <p:grpSpPr>
          <a:xfrm>
            <a:off x="5791200" y="3733800"/>
            <a:ext cx="906236" cy="762000"/>
            <a:chOff x="6104164" y="3733800"/>
            <a:chExt cx="906236" cy="762000"/>
          </a:xfrm>
        </p:grpSpPr>
        <p:pic>
          <p:nvPicPr>
            <p:cNvPr id="167" name="Picture 166" descr="background.jpg"/>
            <p:cNvPicPr>
              <a:picLocks noChangeAspect="1"/>
            </p:cNvPicPr>
            <p:nvPr/>
          </p:nvPicPr>
          <p:blipFill>
            <a:blip r:embed="rId3" cstate="print"/>
            <a:stretch>
              <a:fillRect/>
            </a:stretch>
          </p:blipFill>
          <p:spPr>
            <a:xfrm>
              <a:off x="6104164" y="3733800"/>
              <a:ext cx="906236" cy="762000"/>
            </a:xfrm>
            <a:prstGeom prst="rect">
              <a:avLst/>
            </a:prstGeom>
          </p:spPr>
        </p:pic>
        <p:pic>
          <p:nvPicPr>
            <p:cNvPr id="112" name="Picture 111" descr="House.png"/>
            <p:cNvPicPr>
              <a:picLocks noChangeAspect="1"/>
            </p:cNvPicPr>
            <p:nvPr/>
          </p:nvPicPr>
          <p:blipFill>
            <a:blip r:embed="rId4" cstate="print"/>
            <a:stretch>
              <a:fillRect/>
            </a:stretch>
          </p:blipFill>
          <p:spPr>
            <a:xfrm>
              <a:off x="6172515" y="3777823"/>
              <a:ext cx="754172" cy="646905"/>
            </a:xfrm>
            <a:prstGeom prst="rect">
              <a:avLst/>
            </a:prstGeom>
          </p:spPr>
        </p:pic>
      </p:grpSp>
      <p:grpSp>
        <p:nvGrpSpPr>
          <p:cNvPr id="168" name="Group 167"/>
          <p:cNvGrpSpPr/>
          <p:nvPr/>
        </p:nvGrpSpPr>
        <p:grpSpPr>
          <a:xfrm>
            <a:off x="7856764" y="3657600"/>
            <a:ext cx="906236" cy="762000"/>
            <a:chOff x="7543800" y="3657600"/>
            <a:chExt cx="906236" cy="762000"/>
          </a:xfrm>
        </p:grpSpPr>
        <p:pic>
          <p:nvPicPr>
            <p:cNvPr id="163" name="Picture 162" descr="background.jpg"/>
            <p:cNvPicPr>
              <a:picLocks noChangeAspect="1"/>
            </p:cNvPicPr>
            <p:nvPr/>
          </p:nvPicPr>
          <p:blipFill>
            <a:blip r:embed="rId3" cstate="print"/>
            <a:stretch>
              <a:fillRect/>
            </a:stretch>
          </p:blipFill>
          <p:spPr>
            <a:xfrm>
              <a:off x="7543800" y="3657600"/>
              <a:ext cx="906236" cy="762000"/>
            </a:xfrm>
            <a:prstGeom prst="rect">
              <a:avLst/>
            </a:prstGeom>
          </p:spPr>
        </p:pic>
        <p:pic>
          <p:nvPicPr>
            <p:cNvPr id="113" name="Picture 112" descr="House.png"/>
            <p:cNvPicPr>
              <a:picLocks noChangeAspect="1"/>
            </p:cNvPicPr>
            <p:nvPr/>
          </p:nvPicPr>
          <p:blipFill>
            <a:blip r:embed="rId4" cstate="print"/>
            <a:stretch>
              <a:fillRect/>
            </a:stretch>
          </p:blipFill>
          <p:spPr>
            <a:xfrm>
              <a:off x="7623521" y="3701623"/>
              <a:ext cx="754172" cy="646905"/>
            </a:xfrm>
            <a:prstGeom prst="rect">
              <a:avLst/>
            </a:prstGeom>
          </p:spPr>
        </p:pic>
      </p:grpSp>
      <p:sp>
        <p:nvSpPr>
          <p:cNvPr id="2" name="Title 1"/>
          <p:cNvSpPr>
            <a:spLocks noGrp="1"/>
          </p:cNvSpPr>
          <p:nvPr>
            <p:ph type="title"/>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dirty="0"/>
              <a:t>Distributed Dynamic Dataflow Analysis</a:t>
            </a:r>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6</a:t>
            </a:fld>
            <a:endParaRPr lang="en-US" altLang="en-US" dirty="0"/>
          </a:p>
        </p:txBody>
      </p:sp>
      <p:grpSp>
        <p:nvGrpSpPr>
          <p:cNvPr id="170" name="Group 169"/>
          <p:cNvGrpSpPr/>
          <p:nvPr/>
        </p:nvGrpSpPr>
        <p:grpSpPr>
          <a:xfrm>
            <a:off x="5715000" y="4876800"/>
            <a:ext cx="906236" cy="762000"/>
            <a:chOff x="5943600" y="4876800"/>
            <a:chExt cx="906236" cy="762000"/>
          </a:xfrm>
        </p:grpSpPr>
        <p:pic>
          <p:nvPicPr>
            <p:cNvPr id="166" name="Picture 165" descr="background.jpg"/>
            <p:cNvPicPr>
              <a:picLocks noChangeAspect="1"/>
            </p:cNvPicPr>
            <p:nvPr/>
          </p:nvPicPr>
          <p:blipFill>
            <a:blip r:embed="rId3" cstate="print"/>
            <a:stretch>
              <a:fillRect/>
            </a:stretch>
          </p:blipFill>
          <p:spPr>
            <a:xfrm>
              <a:off x="5943600" y="4876800"/>
              <a:ext cx="906236" cy="762000"/>
            </a:xfrm>
            <a:prstGeom prst="rect">
              <a:avLst/>
            </a:prstGeom>
          </p:spPr>
        </p:pic>
        <p:pic>
          <p:nvPicPr>
            <p:cNvPr id="141" name="Picture 140" descr="House.png"/>
            <p:cNvPicPr>
              <a:picLocks noChangeAspect="1"/>
            </p:cNvPicPr>
            <p:nvPr/>
          </p:nvPicPr>
          <p:blipFill>
            <a:blip r:embed="rId4" cstate="print"/>
            <a:stretch>
              <a:fillRect/>
            </a:stretch>
          </p:blipFill>
          <p:spPr>
            <a:xfrm>
              <a:off x="6019800" y="4953000"/>
              <a:ext cx="754172" cy="646905"/>
            </a:xfrm>
            <a:prstGeom prst="rect">
              <a:avLst/>
            </a:prstGeom>
          </p:spPr>
        </p:pic>
      </p:grpSp>
      <p:pic>
        <p:nvPicPr>
          <p:cNvPr id="142" name="Picture 141" descr="House.png"/>
          <p:cNvPicPr>
            <a:picLocks noChangeAspect="1"/>
          </p:cNvPicPr>
          <p:nvPr/>
        </p:nvPicPr>
        <p:blipFill>
          <a:blip r:embed="rId4" cstate="print"/>
          <a:stretch>
            <a:fillRect/>
          </a:stretch>
        </p:blipFill>
        <p:spPr>
          <a:xfrm>
            <a:off x="6858000" y="4382295"/>
            <a:ext cx="754172" cy="646905"/>
          </a:xfrm>
          <a:prstGeom prst="rect">
            <a:avLst/>
          </a:prstGeom>
        </p:spPr>
      </p:pic>
      <p:pic>
        <p:nvPicPr>
          <p:cNvPr id="143" name="Picture 142" descr="House.png"/>
          <p:cNvPicPr>
            <a:picLocks noChangeAspect="1"/>
          </p:cNvPicPr>
          <p:nvPr/>
        </p:nvPicPr>
        <p:blipFill>
          <a:blip r:embed="rId4" cstate="print"/>
          <a:stretch>
            <a:fillRect/>
          </a:stretch>
        </p:blipFill>
        <p:spPr>
          <a:xfrm>
            <a:off x="6886366" y="5449095"/>
            <a:ext cx="754172" cy="646905"/>
          </a:xfrm>
          <a:prstGeom prst="rect">
            <a:avLst/>
          </a:prstGeom>
        </p:spPr>
      </p:pic>
      <p:grpSp>
        <p:nvGrpSpPr>
          <p:cNvPr id="169" name="Group 168"/>
          <p:cNvGrpSpPr/>
          <p:nvPr/>
        </p:nvGrpSpPr>
        <p:grpSpPr>
          <a:xfrm>
            <a:off x="7932964" y="4876801"/>
            <a:ext cx="906236" cy="762000"/>
            <a:chOff x="7628164" y="4876801"/>
            <a:chExt cx="906236" cy="762000"/>
          </a:xfrm>
        </p:grpSpPr>
        <p:pic>
          <p:nvPicPr>
            <p:cNvPr id="162" name="Picture 161" descr="background.jpg"/>
            <p:cNvPicPr>
              <a:picLocks noChangeAspect="1"/>
            </p:cNvPicPr>
            <p:nvPr/>
          </p:nvPicPr>
          <p:blipFill>
            <a:blip r:embed="rId3" cstate="print"/>
            <a:stretch>
              <a:fillRect/>
            </a:stretch>
          </p:blipFill>
          <p:spPr>
            <a:xfrm>
              <a:off x="7628164" y="4876801"/>
              <a:ext cx="906236" cy="762000"/>
            </a:xfrm>
            <a:prstGeom prst="rect">
              <a:avLst/>
            </a:prstGeom>
          </p:spPr>
        </p:pic>
        <p:pic>
          <p:nvPicPr>
            <p:cNvPr id="144" name="Picture 143" descr="House.png"/>
            <p:cNvPicPr>
              <a:picLocks noChangeAspect="1"/>
            </p:cNvPicPr>
            <p:nvPr/>
          </p:nvPicPr>
          <p:blipFill>
            <a:blip r:embed="rId4" cstate="print"/>
            <a:stretch>
              <a:fillRect/>
            </a:stretch>
          </p:blipFill>
          <p:spPr>
            <a:xfrm>
              <a:off x="7696200" y="4944947"/>
              <a:ext cx="754172" cy="646905"/>
            </a:xfrm>
            <a:prstGeom prst="rect">
              <a:avLst/>
            </a:prstGeom>
          </p:spPr>
        </p:pic>
      </p:grpSp>
      <p:sp>
        <p:nvSpPr>
          <p:cNvPr id="111" name="Content Placeholder 2"/>
          <p:cNvSpPr>
            <a:spLocks noGrp="1"/>
          </p:cNvSpPr>
          <p:nvPr>
            <p:ph idx="1"/>
          </p:nvPr>
        </p:nvSpPr>
        <p:spPr>
          <a:xfrm>
            <a:off x="457200" y="1066800"/>
            <a:ext cx="8229600" cy="1828799"/>
          </a:xfrm>
        </p:spPr>
        <p:txBody>
          <a:bodyPr/>
          <a:lstStyle/>
          <a:p>
            <a:r>
              <a:rPr lang="en-US" dirty="0" smtClean="0"/>
              <a:t>Split analysis across large populations</a:t>
            </a:r>
          </a:p>
          <a:p>
            <a:pPr lvl="1"/>
            <a:r>
              <a:rPr lang="en-US" dirty="0" smtClean="0"/>
              <a:t>Observe more runtime states</a:t>
            </a:r>
          </a:p>
          <a:p>
            <a:pPr lvl="1"/>
            <a:r>
              <a:rPr lang="en-US" dirty="0" smtClean="0"/>
              <a:t>Report problems developer never thought to test</a:t>
            </a:r>
          </a:p>
        </p:txBody>
      </p:sp>
      <p:pic>
        <p:nvPicPr>
          <p:cNvPr id="114" name="Picture 20" descr="C:\Users\Joe\AppData\Local\Microsoft\Windows\Temporary Internet Files\Content.IE5\0XJQFR4A\MCj01298860000[1].wmf"/>
          <p:cNvPicPr>
            <a:picLocks noChangeAspect="1" noChangeArrowheads="1"/>
          </p:cNvPicPr>
          <p:nvPr/>
        </p:nvPicPr>
        <p:blipFill>
          <a:blip r:embed="rId5"/>
          <a:srcRect/>
          <a:stretch>
            <a:fillRect/>
          </a:stretch>
        </p:blipFill>
        <p:spPr bwMode="auto">
          <a:xfrm>
            <a:off x="381000" y="2971800"/>
            <a:ext cx="2155126" cy="2260764"/>
          </a:xfrm>
          <a:prstGeom prst="rect">
            <a:avLst/>
          </a:prstGeom>
          <a:noFill/>
        </p:spPr>
      </p:pic>
      <p:grpSp>
        <p:nvGrpSpPr>
          <p:cNvPr id="117" name="Group 116"/>
          <p:cNvGrpSpPr/>
          <p:nvPr/>
        </p:nvGrpSpPr>
        <p:grpSpPr>
          <a:xfrm>
            <a:off x="2362203" y="3429000"/>
            <a:ext cx="1752601" cy="1122277"/>
            <a:chOff x="4268093" y="4119536"/>
            <a:chExt cx="1353804" cy="1122277"/>
          </a:xfrm>
        </p:grpSpPr>
        <p:sp>
          <p:nvSpPr>
            <p:cNvPr id="118" name="TextBox 117"/>
            <p:cNvSpPr txBox="1"/>
            <p:nvPr/>
          </p:nvSpPr>
          <p:spPr>
            <a:xfrm>
              <a:off x="4268093" y="4657038"/>
              <a:ext cx="1353804" cy="584775"/>
            </a:xfrm>
            <a:prstGeom prst="rect">
              <a:avLst/>
            </a:prstGeom>
            <a:noFill/>
          </p:spPr>
          <p:txBody>
            <a:bodyPr wrap="square" rtlCol="0">
              <a:spAutoFit/>
            </a:bodyPr>
            <a:lstStyle/>
            <a:p>
              <a:pPr algn="ctr"/>
              <a:r>
                <a:rPr lang="en-US" sz="1600" dirty="0" smtClean="0">
                  <a:latin typeface="Arial Black" pitchFamily="34" charset="0"/>
                </a:rPr>
                <a:t>Instrumented Program</a:t>
              </a:r>
              <a:endParaRPr lang="en-US" sz="1600" dirty="0">
                <a:latin typeface="Arial Black" pitchFamily="34" charset="0"/>
              </a:endParaRPr>
            </a:p>
          </p:txBody>
        </p:sp>
        <p:pic>
          <p:nvPicPr>
            <p:cNvPr id="119"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4729980" y="4119536"/>
              <a:ext cx="396276" cy="582132"/>
            </a:xfrm>
            <a:prstGeom prst="rect">
              <a:avLst/>
            </a:prstGeom>
            <a:noFill/>
          </p:spPr>
        </p:pic>
      </p:grpSp>
      <p:pic>
        <p:nvPicPr>
          <p:cNvPr id="120"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92191" y="3429000"/>
            <a:ext cx="513009" cy="582132"/>
          </a:xfrm>
          <a:prstGeom prst="rect">
            <a:avLst/>
          </a:prstGeom>
          <a:noFill/>
        </p:spPr>
      </p:pic>
      <p:pic>
        <p:nvPicPr>
          <p:cNvPr id="123"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71800" y="3429000"/>
            <a:ext cx="513009" cy="582132"/>
          </a:xfrm>
          <a:prstGeom prst="rect">
            <a:avLst/>
          </a:prstGeom>
          <a:noFill/>
        </p:spPr>
      </p:pic>
      <p:pic>
        <p:nvPicPr>
          <p:cNvPr id="124"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71800" y="3429000"/>
            <a:ext cx="513009" cy="582132"/>
          </a:xfrm>
          <a:prstGeom prst="rect">
            <a:avLst/>
          </a:prstGeom>
          <a:noFill/>
        </p:spPr>
      </p:pic>
      <p:pic>
        <p:nvPicPr>
          <p:cNvPr id="125"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71800" y="3429000"/>
            <a:ext cx="513009" cy="582132"/>
          </a:xfrm>
          <a:prstGeom prst="rect">
            <a:avLst/>
          </a:prstGeom>
          <a:noFill/>
        </p:spPr>
      </p:pic>
      <p:pic>
        <p:nvPicPr>
          <p:cNvPr id="126"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71800" y="3429000"/>
            <a:ext cx="513009" cy="582132"/>
          </a:xfrm>
          <a:prstGeom prst="rect">
            <a:avLst/>
          </a:prstGeom>
          <a:noFill/>
        </p:spPr>
      </p:pic>
      <p:pic>
        <p:nvPicPr>
          <p:cNvPr id="122" name="Picture 31" descr="C:\Users\Joe\AppData\Local\Microsoft\Windows\Temporary Internet Files\Content.IE5\L7A2IK3N\MPj03961210000[1].jpg"/>
          <p:cNvPicPr>
            <a:picLocks noChangeAspect="1" noChangeArrowheads="1"/>
          </p:cNvPicPr>
          <p:nvPr/>
        </p:nvPicPr>
        <p:blipFill>
          <a:blip r:embed="rId6" cstate="print"/>
          <a:srcRect/>
          <a:stretch>
            <a:fillRect/>
          </a:stretch>
        </p:blipFill>
        <p:spPr bwMode="auto">
          <a:xfrm>
            <a:off x="2971800" y="3456468"/>
            <a:ext cx="513009" cy="582132"/>
          </a:xfrm>
          <a:prstGeom prst="rect">
            <a:avLst/>
          </a:prstGeom>
          <a:noFill/>
        </p:spPr>
      </p:pic>
      <p:pic>
        <p:nvPicPr>
          <p:cNvPr id="127" name="Picture 33" descr="C:\Users\Joe\AppData\Local\Microsoft\Windows\Temporary Internet Files\Content.IE5\76OEA6WG\MCj04347500000[1].png"/>
          <p:cNvPicPr>
            <a:picLocks noChangeAspect="1" noChangeArrowheads="1"/>
          </p:cNvPicPr>
          <p:nvPr/>
        </p:nvPicPr>
        <p:blipFill>
          <a:blip r:embed="rId7" cstate="print"/>
          <a:srcRect/>
          <a:stretch>
            <a:fillRect/>
          </a:stretch>
        </p:blipFill>
        <p:spPr bwMode="auto">
          <a:xfrm>
            <a:off x="6705600" y="5715000"/>
            <a:ext cx="440161" cy="441011"/>
          </a:xfrm>
          <a:prstGeom prst="rect">
            <a:avLst/>
          </a:prstGeom>
          <a:noFill/>
        </p:spPr>
      </p:pic>
      <p:pic>
        <p:nvPicPr>
          <p:cNvPr id="150" name="Picture 33" descr="C:\Users\Joe\AppData\Local\Microsoft\Windows\Temporary Internet Files\Content.IE5\76OEA6WG\MCj04347500000[1].png"/>
          <p:cNvPicPr>
            <a:picLocks noChangeAspect="1" noChangeArrowheads="1"/>
          </p:cNvPicPr>
          <p:nvPr/>
        </p:nvPicPr>
        <p:blipFill>
          <a:blip r:embed="rId7" cstate="print"/>
          <a:srcRect/>
          <a:stretch>
            <a:fillRect/>
          </a:stretch>
        </p:blipFill>
        <p:spPr bwMode="auto">
          <a:xfrm>
            <a:off x="5638800" y="4054789"/>
            <a:ext cx="440161" cy="441011"/>
          </a:xfrm>
          <a:prstGeom prst="rect">
            <a:avLst/>
          </a:prstGeom>
          <a:noFill/>
        </p:spPr>
      </p:pic>
      <p:sp>
        <p:nvSpPr>
          <p:cNvPr id="128" name="TextBox 127"/>
          <p:cNvSpPr txBox="1"/>
          <p:nvPr/>
        </p:nvSpPr>
        <p:spPr>
          <a:xfrm>
            <a:off x="3581400" y="3886200"/>
            <a:ext cx="1828800" cy="830997"/>
          </a:xfrm>
          <a:prstGeom prst="rect">
            <a:avLst/>
          </a:prstGeom>
          <a:noFill/>
        </p:spPr>
        <p:txBody>
          <a:bodyPr wrap="square" rtlCol="0">
            <a:spAutoFit/>
          </a:bodyPr>
          <a:lstStyle/>
          <a:p>
            <a:pPr algn="ctr"/>
            <a:endParaRPr lang="en-US" sz="1600" dirty="0" smtClean="0">
              <a:latin typeface="Arial Black" pitchFamily="34" charset="0"/>
              <a:cs typeface="Arial" pitchFamily="34" charset="0"/>
            </a:endParaRPr>
          </a:p>
          <a:p>
            <a:pPr algn="ctr"/>
            <a:r>
              <a:rPr lang="en-US" sz="1600" dirty="0" smtClean="0">
                <a:latin typeface="Arial Black" pitchFamily="34" charset="0"/>
                <a:cs typeface="Arial" pitchFamily="34" charset="0"/>
              </a:rPr>
              <a:t>Potential problems</a:t>
            </a:r>
            <a:endParaRPr lang="en-US" sz="1600" dirty="0">
              <a:latin typeface="Arial Black" pitchFamily="34" charset="0"/>
              <a:cs typeface="Arial" pitchFamily="34" charset="0"/>
            </a:endParaRPr>
          </a:p>
        </p:txBody>
      </p:sp>
      <p:pic>
        <p:nvPicPr>
          <p:cNvPr id="2050"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6420351" y="3733800"/>
            <a:ext cx="265698" cy="301537"/>
          </a:xfrm>
          <a:prstGeom prst="rect">
            <a:avLst/>
          </a:prstGeom>
          <a:noFill/>
        </p:spPr>
      </p:pic>
      <p:pic>
        <p:nvPicPr>
          <p:cNvPr id="172"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7410951" y="4346663"/>
            <a:ext cx="265698" cy="301537"/>
          </a:xfrm>
          <a:prstGeom prst="rect">
            <a:avLst/>
          </a:prstGeom>
          <a:noFill/>
        </p:spPr>
      </p:pic>
      <p:pic>
        <p:nvPicPr>
          <p:cNvPr id="173"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8553951" y="4876800"/>
            <a:ext cx="265698" cy="301537"/>
          </a:xfrm>
          <a:prstGeom prst="rect">
            <a:avLst/>
          </a:prstGeom>
          <a:noFill/>
        </p:spPr>
      </p:pic>
      <p:pic>
        <p:nvPicPr>
          <p:cNvPr id="174"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7410951" y="5413463"/>
            <a:ext cx="265698" cy="301537"/>
          </a:xfrm>
          <a:prstGeom prst="rect">
            <a:avLst/>
          </a:prstGeom>
          <a:noFill/>
        </p:spPr>
      </p:pic>
      <p:pic>
        <p:nvPicPr>
          <p:cNvPr id="175"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8477751" y="3657600"/>
            <a:ext cx="265698" cy="301537"/>
          </a:xfrm>
          <a:prstGeom prst="rect">
            <a:avLst/>
          </a:prstGeom>
          <a:noFill/>
        </p:spPr>
      </p:pic>
      <p:pic>
        <p:nvPicPr>
          <p:cNvPr id="176" name="Picture 2" descr="C:\Users\Joe\AppData\Local\Microsoft\Windows\Temporary Internet Files\Content.IE5\76OEA6WG\MCj04041150000[1].wmf"/>
          <p:cNvPicPr>
            <a:picLocks noChangeAspect="1" noChangeArrowheads="1"/>
          </p:cNvPicPr>
          <p:nvPr/>
        </p:nvPicPr>
        <p:blipFill>
          <a:blip r:embed="rId8" cstate="print"/>
          <a:stretch>
            <a:fillRect/>
          </a:stretch>
        </p:blipFill>
        <p:spPr bwMode="auto">
          <a:xfrm>
            <a:off x="6344151" y="4876800"/>
            <a:ext cx="265698" cy="301537"/>
          </a:xfrm>
          <a:prstGeom prst="rect">
            <a:avLst/>
          </a:prstGeom>
          <a:noFill/>
        </p:spPr>
      </p:pic>
      <p:grpSp>
        <p:nvGrpSpPr>
          <p:cNvPr id="177" name="Group 13"/>
          <p:cNvGrpSpPr/>
          <p:nvPr/>
        </p:nvGrpSpPr>
        <p:grpSpPr>
          <a:xfrm>
            <a:off x="6324600" y="5715000"/>
            <a:ext cx="457200" cy="457200"/>
            <a:chOff x="3651250" y="2611437"/>
            <a:chExt cx="1841500" cy="1635125"/>
          </a:xfrm>
        </p:grpSpPr>
        <p:pic>
          <p:nvPicPr>
            <p:cNvPr id="178" name="Picture 4" descr="C:\Users\Joe\AppData\Local\Microsoft\Windows\Temporary Internet Files\Content.IE5\76OEA6WG\MCj04247980000[1].wmf"/>
            <p:cNvPicPr>
              <a:picLocks noChangeAspect="1" noChangeArrowheads="1"/>
            </p:cNvPicPr>
            <p:nvPr/>
          </p:nvPicPr>
          <p:blipFill>
            <a:blip r:embed="rId9"/>
            <a:srcRect/>
            <a:stretch>
              <a:fillRect/>
            </a:stretch>
          </p:blipFill>
          <p:spPr bwMode="auto">
            <a:xfrm>
              <a:off x="3651250" y="2611437"/>
              <a:ext cx="1841500" cy="1635125"/>
            </a:xfrm>
            <a:prstGeom prst="rect">
              <a:avLst/>
            </a:prstGeom>
            <a:noFill/>
          </p:spPr>
        </p:pic>
        <p:pic>
          <p:nvPicPr>
            <p:cNvPr id="179" name="Picture 26" descr="C:\Users\Joe\AppData\Local\Microsoft\Windows\Temporary Internet Files\Content.IE5\URLUNLMX\MCj04325370000[1].png"/>
            <p:cNvPicPr>
              <a:picLocks noChangeAspect="1" noChangeArrowheads="1"/>
            </p:cNvPicPr>
            <p:nvPr/>
          </p:nvPicPr>
          <p:blipFill>
            <a:blip r:embed="rId10" cstate="print"/>
            <a:srcRect/>
            <a:stretch>
              <a:fillRect/>
            </a:stretch>
          </p:blipFill>
          <p:spPr bwMode="auto">
            <a:xfrm rot="20715430" flipH="1">
              <a:off x="3982739" y="3043548"/>
              <a:ext cx="1257939" cy="836135"/>
            </a:xfrm>
            <a:prstGeom prst="rect">
              <a:avLst/>
            </a:prstGeom>
            <a:noFill/>
          </p:spPr>
        </p:pic>
      </p:grpSp>
      <p:grpSp>
        <p:nvGrpSpPr>
          <p:cNvPr id="180" name="Group 13"/>
          <p:cNvGrpSpPr/>
          <p:nvPr/>
        </p:nvGrpSpPr>
        <p:grpSpPr>
          <a:xfrm>
            <a:off x="5334000" y="4191000"/>
            <a:ext cx="457200" cy="457200"/>
            <a:chOff x="3651250" y="2611437"/>
            <a:chExt cx="1841500" cy="1635125"/>
          </a:xfrm>
        </p:grpSpPr>
        <p:pic>
          <p:nvPicPr>
            <p:cNvPr id="181" name="Picture 4" descr="C:\Users\Joe\AppData\Local\Microsoft\Windows\Temporary Internet Files\Content.IE5\76OEA6WG\MCj04247980000[1].wmf"/>
            <p:cNvPicPr>
              <a:picLocks noChangeAspect="1" noChangeArrowheads="1"/>
            </p:cNvPicPr>
            <p:nvPr/>
          </p:nvPicPr>
          <p:blipFill>
            <a:blip r:embed="rId9"/>
            <a:srcRect/>
            <a:stretch>
              <a:fillRect/>
            </a:stretch>
          </p:blipFill>
          <p:spPr bwMode="auto">
            <a:xfrm>
              <a:off x="3651250" y="2611437"/>
              <a:ext cx="1841500" cy="1635125"/>
            </a:xfrm>
            <a:prstGeom prst="rect">
              <a:avLst/>
            </a:prstGeom>
            <a:noFill/>
          </p:spPr>
        </p:pic>
        <p:pic>
          <p:nvPicPr>
            <p:cNvPr id="182" name="Picture 26" descr="C:\Users\Joe\AppData\Local\Microsoft\Windows\Temporary Internet Files\Content.IE5\URLUNLMX\MCj04325370000[1].png"/>
            <p:cNvPicPr>
              <a:picLocks noChangeAspect="1" noChangeArrowheads="1"/>
            </p:cNvPicPr>
            <p:nvPr/>
          </p:nvPicPr>
          <p:blipFill>
            <a:blip r:embed="rId10" cstate="print"/>
            <a:srcRect/>
            <a:stretch>
              <a:fillRect/>
            </a:stretch>
          </p:blipFill>
          <p:spPr bwMode="auto">
            <a:xfrm rot="20715430" flipH="1">
              <a:off x="3982739" y="3043548"/>
              <a:ext cx="1257939" cy="836135"/>
            </a:xfrm>
            <a:prstGeom prst="rect">
              <a:avLst/>
            </a:prstGeom>
            <a:noFill/>
          </p:spPr>
        </p:pic>
      </p:grpSp>
      <p:sp>
        <p:nvSpPr>
          <p:cNvPr id="50" name="Right Arrow 49"/>
          <p:cNvSpPr/>
          <p:nvPr/>
        </p:nvSpPr>
        <p:spPr>
          <a:xfrm rot="2319024">
            <a:off x="5033990" y="5145215"/>
            <a:ext cx="1877336" cy="119119"/>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Arrow 50"/>
          <p:cNvSpPr/>
          <p:nvPr/>
        </p:nvSpPr>
        <p:spPr>
          <a:xfrm>
            <a:off x="5029200" y="4267200"/>
            <a:ext cx="609600" cy="118872"/>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85987" y="2771775"/>
            <a:ext cx="4772025" cy="2638425"/>
          </a:xfrm>
          <a:prstGeom prst="rect">
            <a:avLst/>
          </a:prstGeom>
        </p:spPr>
      </p:pic>
    </p:spTree>
    <p:extLst>
      <p:ext uri="{BB962C8B-B14F-4D97-AF65-F5344CB8AC3E}">
        <p14:creationId xmlns:p14="http://schemas.microsoft.com/office/powerpoint/2010/main" val="134920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120"/>
                                        </p:tgtEl>
                                        <p:attrNameLst>
                                          <p:attrName>style.visibility</p:attrName>
                                        </p:attrNameLst>
                                      </p:cBhvr>
                                      <p:to>
                                        <p:strVal val="visible"/>
                                      </p:to>
                                    </p:set>
                                  </p:childTnLst>
                                </p:cTn>
                              </p:par>
                            </p:childTnLst>
                          </p:cTn>
                        </p:par>
                        <p:par>
                          <p:cTn id="10" fill="hold">
                            <p:stCondLst>
                              <p:cond delay="1000"/>
                            </p:stCondLst>
                            <p:childTnLst>
                              <p:par>
                                <p:cTn id="11" presetID="0" presetClass="path" presetSubtype="0" accel="50000" decel="50000" fill="hold" nodeType="afterEffect">
                                  <p:stCondLst>
                                    <p:cond delay="0"/>
                                  </p:stCondLst>
                                  <p:childTnLst>
                                    <p:animMotion origin="layout" path="M 2.22222E-6 -9.89824E-7 C 0.08663 -0.01179 0.17326 -0.02359 0.24514 -9.89824E-7 C 0.31701 0.02359 0.37396 0.0821 0.4309 0.14084 " pathEditMode="relative" ptsTypes="aaA">
                                      <p:cBhvr>
                                        <p:cTn id="12" dur="1000" fill="hold"/>
                                        <p:tgtEl>
                                          <p:spTgt spid="120"/>
                                        </p:tgtEl>
                                        <p:attrNameLst>
                                          <p:attrName>ppt_x</p:attrName>
                                          <p:attrName>ppt_y</p:attrName>
                                        </p:attrNameLst>
                                      </p:cBhvr>
                                    </p:animMotion>
                                  </p:childTnLst>
                                </p:cTn>
                              </p:par>
                            </p:childTnLst>
                          </p:cTn>
                        </p:par>
                        <p:par>
                          <p:cTn id="13" fill="hold">
                            <p:stCondLst>
                              <p:cond delay="2000"/>
                            </p:stCondLst>
                            <p:childTnLst>
                              <p:par>
                                <p:cTn id="14" presetID="1" presetClass="exit" presetSubtype="0" fill="hold" nodeType="afterEffect">
                                  <p:stCondLst>
                                    <p:cond delay="0"/>
                                  </p:stCondLst>
                                  <p:childTnLst>
                                    <p:set>
                                      <p:cBhvr>
                                        <p:cTn id="15" dur="1" fill="hold">
                                          <p:stCondLst>
                                            <p:cond delay="0"/>
                                          </p:stCondLst>
                                        </p:cTn>
                                        <p:tgtEl>
                                          <p:spTgt spid="120"/>
                                        </p:tgtEl>
                                        <p:attrNameLst>
                                          <p:attrName>style.visibility</p:attrName>
                                        </p:attrNameLst>
                                      </p:cBhvr>
                                      <p:to>
                                        <p:strVal val="hidden"/>
                                      </p:to>
                                    </p:set>
                                  </p:childTnLst>
                                </p:cTn>
                              </p:par>
                              <p:par>
                                <p:cTn id="16" presetID="1" presetClass="entr" presetSubtype="0" fill="hold" nodeType="withEffect">
                                  <p:stCondLst>
                                    <p:cond delay="0"/>
                                  </p:stCondLst>
                                  <p:childTnLst>
                                    <p:set>
                                      <p:cBhvr>
                                        <p:cTn id="17" dur="1" fill="hold">
                                          <p:stCondLst>
                                            <p:cond delay="0"/>
                                          </p:stCondLst>
                                        </p:cTn>
                                        <p:tgtEl>
                                          <p:spTgt spid="17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22"/>
                                        </p:tgtEl>
                                        <p:attrNameLst>
                                          <p:attrName>style.visibility</p:attrName>
                                        </p:attrNameLst>
                                      </p:cBhvr>
                                      <p:to>
                                        <p:strVal val="visible"/>
                                      </p:to>
                                    </p:set>
                                  </p:childTnLst>
                                </p:cTn>
                              </p:par>
                              <p:par>
                                <p:cTn id="20" presetID="0" presetClass="path" presetSubtype="0" accel="50000" decel="50000" fill="hold" nodeType="withEffect">
                                  <p:stCondLst>
                                    <p:cond delay="0"/>
                                  </p:stCondLst>
                                  <p:childTnLst>
                                    <p:animMotion origin="layout" path="M -3.33333E-6 -4.07407E-6 C 0.10105 -0.00162 0.20243 -0.00324 0.25695 0.00371 C 0.31146 0.01065 0.31927 0.02593 0.32726 0.04121 " pathEditMode="relative" rAng="0" ptsTypes="aaA">
                                      <p:cBhvr>
                                        <p:cTn id="21" dur="1000" fill="hold"/>
                                        <p:tgtEl>
                                          <p:spTgt spid="122"/>
                                        </p:tgtEl>
                                        <p:attrNameLst>
                                          <p:attrName>ppt_x</p:attrName>
                                          <p:attrName>ppt_y</p:attrName>
                                        </p:attrNameLst>
                                      </p:cBhvr>
                                      <p:rCtr x="16400" y="1900"/>
                                    </p:animMotion>
                                  </p:childTnLst>
                                </p:cTn>
                              </p:par>
                            </p:childTnLst>
                          </p:cTn>
                        </p:par>
                        <p:par>
                          <p:cTn id="22" fill="hold">
                            <p:stCondLst>
                              <p:cond delay="3000"/>
                            </p:stCondLst>
                            <p:childTnLst>
                              <p:par>
                                <p:cTn id="23" presetID="1" presetClass="exit" presetSubtype="0" fill="hold" nodeType="afterEffect">
                                  <p:stCondLst>
                                    <p:cond delay="0"/>
                                  </p:stCondLst>
                                  <p:childTnLst>
                                    <p:set>
                                      <p:cBhvr>
                                        <p:cTn id="24" dur="1" fill="hold">
                                          <p:stCondLst>
                                            <p:cond delay="0"/>
                                          </p:stCondLst>
                                        </p:cTn>
                                        <p:tgtEl>
                                          <p:spTgt spid="122"/>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3"/>
                                        </p:tgtEl>
                                        <p:attrNameLst>
                                          <p:attrName>style.visibility</p:attrName>
                                        </p:attrNameLst>
                                      </p:cBhvr>
                                      <p:to>
                                        <p:strVal val="visible"/>
                                      </p:to>
                                    </p:set>
                                  </p:childTnLst>
                                </p:cTn>
                              </p:par>
                              <p:par>
                                <p:cTn id="29" presetID="0" presetClass="path" presetSubtype="0" accel="50000" decel="50000" fill="hold" nodeType="withEffect">
                                  <p:stCondLst>
                                    <p:cond delay="0"/>
                                  </p:stCondLst>
                                  <p:childTnLst>
                                    <p:animMotion origin="layout" path="M -1.38889E-6 6.10546E-7 C 0.10521 0.02058 0.21042 0.0414 0.30295 0.07863 C 0.39549 0.11586 0.47535 0.16952 0.55538 0.22317 " pathEditMode="relative" rAng="0" ptsTypes="aaA">
                                      <p:cBhvr>
                                        <p:cTn id="30" dur="1000" fill="hold"/>
                                        <p:tgtEl>
                                          <p:spTgt spid="123"/>
                                        </p:tgtEl>
                                        <p:attrNameLst>
                                          <p:attrName>ppt_x</p:attrName>
                                          <p:attrName>ppt_y</p:attrName>
                                        </p:attrNameLst>
                                      </p:cBhvr>
                                      <p:rCtr x="27800" y="11100"/>
                                    </p:animMotion>
                                  </p:childTnLst>
                                </p:cTn>
                              </p:par>
                            </p:childTnLst>
                          </p:cTn>
                        </p:par>
                        <p:par>
                          <p:cTn id="31" fill="hold">
                            <p:stCondLst>
                              <p:cond delay="4000"/>
                            </p:stCondLst>
                            <p:childTnLst>
                              <p:par>
                                <p:cTn id="32" presetID="1" presetClass="exit" presetSubtype="0" fill="hold" nodeType="afterEffect">
                                  <p:stCondLst>
                                    <p:cond delay="0"/>
                                  </p:stCondLst>
                                  <p:childTnLst>
                                    <p:set>
                                      <p:cBhvr>
                                        <p:cTn id="33" dur="1" fill="hold">
                                          <p:stCondLst>
                                            <p:cond delay="0"/>
                                          </p:stCondLst>
                                        </p:cTn>
                                        <p:tgtEl>
                                          <p:spTgt spid="123"/>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173"/>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24"/>
                                        </p:tgtEl>
                                        <p:attrNameLst>
                                          <p:attrName>style.visibility</p:attrName>
                                        </p:attrNameLst>
                                      </p:cBhvr>
                                      <p:to>
                                        <p:strVal val="visible"/>
                                      </p:to>
                                    </p:set>
                                  </p:childTnLst>
                                </p:cTn>
                              </p:par>
                              <p:par>
                                <p:cTn id="38" presetID="0" presetClass="path" presetSubtype="0" accel="50000" decel="50000" fill="hold" nodeType="withEffect">
                                  <p:stCondLst>
                                    <p:cond delay="0"/>
                                  </p:stCondLst>
                                  <p:childTnLst>
                                    <p:animMotion origin="layout" path="M -3.05556E-6 -2.95097E-6 C 0.11997 0.03307 0.23994 0.06638 0.31407 0.11448 C 0.3882 0.16258 0.41667 0.22572 0.44514 0.28886 " pathEditMode="relative" ptsTypes="aaA">
                                      <p:cBhvr>
                                        <p:cTn id="39" dur="1000" fill="hold"/>
                                        <p:tgtEl>
                                          <p:spTgt spid="124"/>
                                        </p:tgtEl>
                                        <p:attrNameLst>
                                          <p:attrName>ppt_x</p:attrName>
                                          <p:attrName>ppt_y</p:attrName>
                                        </p:attrNameLst>
                                      </p:cBhvr>
                                    </p:animMotion>
                                  </p:childTnLst>
                                </p:cTn>
                              </p:par>
                            </p:childTnLst>
                          </p:cTn>
                        </p:par>
                        <p:par>
                          <p:cTn id="40" fill="hold">
                            <p:stCondLst>
                              <p:cond delay="5000"/>
                            </p:stCondLst>
                            <p:childTnLst>
                              <p:par>
                                <p:cTn id="41" presetID="1" presetClass="exit" presetSubtype="0" fill="hold" nodeType="afterEffect">
                                  <p:stCondLst>
                                    <p:cond delay="0"/>
                                  </p:stCondLst>
                                  <p:childTnLst>
                                    <p:set>
                                      <p:cBhvr>
                                        <p:cTn id="42" dur="1" fill="hold">
                                          <p:stCondLst>
                                            <p:cond delay="0"/>
                                          </p:stCondLst>
                                        </p:cTn>
                                        <p:tgtEl>
                                          <p:spTgt spid="124"/>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17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5"/>
                                        </p:tgtEl>
                                        <p:attrNameLst>
                                          <p:attrName>style.visibility</p:attrName>
                                        </p:attrNameLst>
                                      </p:cBhvr>
                                      <p:to>
                                        <p:strVal val="visible"/>
                                      </p:to>
                                    </p:set>
                                  </p:childTnLst>
                                </p:cTn>
                              </p:par>
                              <p:par>
                                <p:cTn id="47" presetID="0" presetClass="path" presetSubtype="0" accel="50000" decel="50000" fill="hold" nodeType="withEffect">
                                  <p:stCondLst>
                                    <p:cond delay="0"/>
                                  </p:stCondLst>
                                  <p:childTnLst>
                                    <p:animMotion origin="layout" path="M -1.38889E-6 6.10546E-7 C 0.1408 -0.00833 0.28195 -0.01642 0.37309 -0.00925 C 0.46424 -0.00208 0.50556 0.02058 0.54705 0.04325 " pathEditMode="relative" rAng="0" ptsTypes="aaA">
                                      <p:cBhvr>
                                        <p:cTn id="48" dur="1000" fill="hold"/>
                                        <p:tgtEl>
                                          <p:spTgt spid="125"/>
                                        </p:tgtEl>
                                        <p:attrNameLst>
                                          <p:attrName>ppt_x</p:attrName>
                                          <p:attrName>ppt_y</p:attrName>
                                        </p:attrNameLst>
                                      </p:cBhvr>
                                      <p:rCtr x="27300" y="1300"/>
                                    </p:animMotion>
                                  </p:childTnLst>
                                </p:cTn>
                              </p:par>
                            </p:childTnLst>
                          </p:cTn>
                        </p:par>
                        <p:par>
                          <p:cTn id="49" fill="hold">
                            <p:stCondLst>
                              <p:cond delay="6000"/>
                            </p:stCondLst>
                            <p:childTnLst>
                              <p:par>
                                <p:cTn id="50" presetID="1" presetClass="exit" presetSubtype="0" fill="hold" nodeType="afterEffect">
                                  <p:stCondLst>
                                    <p:cond delay="0"/>
                                  </p:stCondLst>
                                  <p:childTnLst>
                                    <p:set>
                                      <p:cBhvr>
                                        <p:cTn id="51" dur="1" fill="hold">
                                          <p:stCondLst>
                                            <p:cond delay="0"/>
                                          </p:stCondLst>
                                        </p:cTn>
                                        <p:tgtEl>
                                          <p:spTgt spid="125"/>
                                        </p:tgtEl>
                                        <p:attrNameLst>
                                          <p:attrName>style.visibility</p:attrName>
                                        </p:attrNameLst>
                                      </p:cBhvr>
                                      <p:to>
                                        <p:strVal val="hidden"/>
                                      </p:to>
                                    </p:set>
                                  </p:childTnLst>
                                </p:cTn>
                              </p:par>
                              <p:par>
                                <p:cTn id="52" presetID="1" presetClass="entr" presetSubtype="0" fill="hold" nodeType="withEffect">
                                  <p:stCondLst>
                                    <p:cond delay="0"/>
                                  </p:stCondLst>
                                  <p:childTnLst>
                                    <p:set>
                                      <p:cBhvr>
                                        <p:cTn id="53" dur="1" fill="hold">
                                          <p:stCondLst>
                                            <p:cond delay="0"/>
                                          </p:stCondLst>
                                        </p:cTn>
                                        <p:tgtEl>
                                          <p:spTgt spid="175"/>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26"/>
                                        </p:tgtEl>
                                        <p:attrNameLst>
                                          <p:attrName>style.visibility</p:attrName>
                                        </p:attrNameLst>
                                      </p:cBhvr>
                                      <p:to>
                                        <p:strVal val="visible"/>
                                      </p:to>
                                    </p:set>
                                  </p:childTnLst>
                                </p:cTn>
                              </p:par>
                              <p:par>
                                <p:cTn id="56" presetID="0" presetClass="path" presetSubtype="0" accel="50000" decel="50000" fill="hold" nodeType="withEffect">
                                  <p:stCondLst>
                                    <p:cond delay="0"/>
                                  </p:stCondLst>
                                  <p:childTnLst>
                                    <p:animMotion origin="layout" path="M -1.38889E-6 6.10546E-7 C 0.10174 0.02151 0.20347 0.04325 0.25729 0.07886 C 0.31094 0.11448 0.31649 0.1642 0.32205 0.21392 " pathEditMode="relative" rAng="0" ptsTypes="aaA">
                                      <p:cBhvr>
                                        <p:cTn id="57" dur="1000" fill="hold"/>
                                        <p:tgtEl>
                                          <p:spTgt spid="126"/>
                                        </p:tgtEl>
                                        <p:attrNameLst>
                                          <p:attrName>ppt_x</p:attrName>
                                          <p:attrName>ppt_y</p:attrName>
                                        </p:attrNameLst>
                                      </p:cBhvr>
                                      <p:rCtr x="16100" y="10700"/>
                                    </p:animMotion>
                                  </p:childTnLst>
                                </p:cTn>
                              </p:par>
                            </p:childTnLst>
                          </p:cTn>
                        </p:par>
                        <p:par>
                          <p:cTn id="58" fill="hold">
                            <p:stCondLst>
                              <p:cond delay="7000"/>
                            </p:stCondLst>
                            <p:childTnLst>
                              <p:par>
                                <p:cTn id="59" presetID="1" presetClass="exit" presetSubtype="0" fill="hold" nodeType="afterEffect">
                                  <p:stCondLst>
                                    <p:cond delay="0"/>
                                  </p:stCondLst>
                                  <p:childTnLst>
                                    <p:set>
                                      <p:cBhvr>
                                        <p:cTn id="60" dur="1" fill="hold">
                                          <p:stCondLst>
                                            <p:cond delay="0"/>
                                          </p:stCondLst>
                                        </p:cTn>
                                        <p:tgtEl>
                                          <p:spTgt spid="126"/>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176"/>
                                        </p:tgtEl>
                                        <p:attrNameLst>
                                          <p:attrName>style.visibility</p:attrName>
                                        </p:attrNameLst>
                                      </p:cBhvr>
                                      <p:to>
                                        <p:strVal val="visible"/>
                                      </p:to>
                                    </p:set>
                                  </p:childTnLst>
                                </p:cTn>
                              </p:par>
                            </p:childTnLst>
                          </p:cTn>
                        </p:par>
                        <p:par>
                          <p:cTn id="63" fill="hold">
                            <p:stCondLst>
                              <p:cond delay="7000"/>
                            </p:stCondLst>
                            <p:childTnLst>
                              <p:par>
                                <p:cTn id="64" presetID="1" presetClass="exit" presetSubtype="0" fill="hold" nodeType="afterEffect">
                                  <p:stCondLst>
                                    <p:cond delay="0"/>
                                  </p:stCondLst>
                                  <p:childTnLst>
                                    <p:set>
                                      <p:cBhvr>
                                        <p:cTn id="65" dur="1" fill="hold">
                                          <p:stCondLst>
                                            <p:cond delay="0"/>
                                          </p:stCondLst>
                                        </p:cTn>
                                        <p:tgtEl>
                                          <p:spTgt spid="117"/>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15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127"/>
                                        </p:tgtEl>
                                        <p:attrNameLst>
                                          <p:attrName>style.visibility</p:attrName>
                                        </p:attrNameLst>
                                      </p:cBhvr>
                                      <p:to>
                                        <p:strVal val="visible"/>
                                      </p:to>
                                    </p:set>
                                  </p:childTnLst>
                                </p:cTn>
                              </p:par>
                              <p:par>
                                <p:cTn id="72" presetID="1" presetClass="exit" presetSubtype="0" fill="hold" nodeType="withEffect">
                                  <p:stCondLst>
                                    <p:cond delay="0"/>
                                  </p:stCondLst>
                                  <p:childTnLst>
                                    <p:set>
                                      <p:cBhvr>
                                        <p:cTn id="73" dur="1" fill="hold">
                                          <p:stCondLst>
                                            <p:cond delay="0"/>
                                          </p:stCondLst>
                                        </p:cTn>
                                        <p:tgtEl>
                                          <p:spTgt spid="174"/>
                                        </p:tgtEl>
                                        <p:attrNameLst>
                                          <p:attrName>style.visibility</p:attrName>
                                        </p:attrNameLst>
                                      </p:cBhvr>
                                      <p:to>
                                        <p:strVal val="hidden"/>
                                      </p:to>
                                    </p:set>
                                  </p:childTnLst>
                                </p:cTn>
                              </p:par>
                              <p:par>
                                <p:cTn id="74" presetID="1" presetClass="exit" presetSubtype="0" fill="hold" nodeType="withEffect">
                                  <p:stCondLst>
                                    <p:cond delay="0"/>
                                  </p:stCondLst>
                                  <p:childTnLst>
                                    <p:set>
                                      <p:cBhvr>
                                        <p:cTn id="75" dur="1" fill="hold">
                                          <p:stCondLst>
                                            <p:cond delay="0"/>
                                          </p:stCondLst>
                                        </p:cTn>
                                        <p:tgtEl>
                                          <p:spTgt spid="2050"/>
                                        </p:tgtEl>
                                        <p:attrNameLst>
                                          <p:attrName>style.visibility</p:attrName>
                                        </p:attrNameLst>
                                      </p:cBhvr>
                                      <p:to>
                                        <p:strVal val="hidden"/>
                                      </p:to>
                                    </p:set>
                                  </p:childTnLst>
                                </p:cTn>
                              </p:par>
                              <p:par>
                                <p:cTn id="76" presetID="1" presetClass="entr" presetSubtype="0" fill="hold" grpId="0" nodeType="withEffect">
                                  <p:stCondLst>
                                    <p:cond delay="0"/>
                                  </p:stCondLst>
                                  <p:childTnLst>
                                    <p:set>
                                      <p:cBhvr>
                                        <p:cTn id="77" dur="1" fill="hold">
                                          <p:stCondLst>
                                            <p:cond delay="0"/>
                                          </p:stCondLst>
                                        </p:cTn>
                                        <p:tgtEl>
                                          <p:spTgt spid="128"/>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51"/>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50"/>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177"/>
                                        </p:tgtEl>
                                        <p:attrNameLst>
                                          <p:attrName>style.visibility</p:attrName>
                                        </p:attrNameLst>
                                      </p:cBhvr>
                                      <p:to>
                                        <p:strVal val="visible"/>
                                      </p:to>
                                    </p:set>
                                  </p:childTnLst>
                                </p:cTn>
                              </p:par>
                              <p:par>
                                <p:cTn id="86" presetID="1" presetClass="exit" presetSubtype="0" fill="hold" grpId="1" nodeType="withEffect">
                                  <p:stCondLst>
                                    <p:cond delay="0"/>
                                  </p:stCondLst>
                                  <p:childTnLst>
                                    <p:set>
                                      <p:cBhvr>
                                        <p:cTn id="87" dur="1" fill="hold">
                                          <p:stCondLst>
                                            <p:cond delay="0"/>
                                          </p:stCondLst>
                                        </p:cTn>
                                        <p:tgtEl>
                                          <p:spTgt spid="128"/>
                                        </p:tgtEl>
                                        <p:attrNameLst>
                                          <p:attrName>style.visibility</p:attrName>
                                        </p:attrNameLst>
                                      </p:cBhvr>
                                      <p:to>
                                        <p:strVal val="hidden"/>
                                      </p:to>
                                    </p:set>
                                  </p:childTnLst>
                                </p:cTn>
                              </p:par>
                              <p:par>
                                <p:cTn id="88" presetID="0" presetClass="path" presetSubtype="0" accel="50000" decel="50000" fill="hold" nodeType="withEffect">
                                  <p:stCondLst>
                                    <p:cond delay="0"/>
                                  </p:stCondLst>
                                  <p:childTnLst>
                                    <p:animMotion origin="layout" path="M 5.55556E-7 -7.40741E-6 C -0.10417 0.00995 -0.20834 0.0199 -0.28681 -0.00487 C -0.36528 -0.02964 -0.41806 -0.08913 -0.47084 -0.14839 " pathEditMode="relative" ptsTypes="aaA">
                                      <p:cBhvr>
                                        <p:cTn id="89" dur="1000" fill="hold"/>
                                        <p:tgtEl>
                                          <p:spTgt spid="177"/>
                                        </p:tgtEl>
                                        <p:attrNameLst>
                                          <p:attrName>ppt_x</p:attrName>
                                          <p:attrName>ppt_y</p:attrName>
                                        </p:attrNameLst>
                                      </p:cBhvr>
                                    </p:animMotion>
                                  </p:childTnLst>
                                </p:cTn>
                              </p:par>
                              <p:par>
                                <p:cTn id="90" presetID="1" presetClass="exit" presetSubtype="0" fill="hold" grpId="1" nodeType="withEffect">
                                  <p:stCondLst>
                                    <p:cond delay="0"/>
                                  </p:stCondLst>
                                  <p:childTnLst>
                                    <p:set>
                                      <p:cBhvr>
                                        <p:cTn id="91" dur="1" fill="hold">
                                          <p:stCondLst>
                                            <p:cond delay="0"/>
                                          </p:stCondLst>
                                        </p:cTn>
                                        <p:tgtEl>
                                          <p:spTgt spid="51"/>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50"/>
                                        </p:tgtEl>
                                        <p:attrNameLst>
                                          <p:attrName>style.visibility</p:attrName>
                                        </p:attrNameLst>
                                      </p:cBhvr>
                                      <p:to>
                                        <p:strVal val="hidden"/>
                                      </p:to>
                                    </p:set>
                                  </p:childTnLst>
                                </p:cTn>
                              </p:par>
                            </p:childTnLst>
                          </p:cTn>
                        </p:par>
                        <p:par>
                          <p:cTn id="94" fill="hold">
                            <p:stCondLst>
                              <p:cond delay="1000"/>
                            </p:stCondLst>
                            <p:childTnLst>
                              <p:par>
                                <p:cTn id="95" presetID="1" presetClass="entr" presetSubtype="0" fill="hold" nodeType="afterEffect">
                                  <p:stCondLst>
                                    <p:cond delay="0"/>
                                  </p:stCondLst>
                                  <p:childTnLst>
                                    <p:set>
                                      <p:cBhvr>
                                        <p:cTn id="96" dur="1" fill="hold">
                                          <p:stCondLst>
                                            <p:cond delay="0"/>
                                          </p:stCondLst>
                                        </p:cTn>
                                        <p:tgtEl>
                                          <p:spTgt spid="180"/>
                                        </p:tgtEl>
                                        <p:attrNameLst>
                                          <p:attrName>style.visibility</p:attrName>
                                        </p:attrNameLst>
                                      </p:cBhvr>
                                      <p:to>
                                        <p:strVal val="visible"/>
                                      </p:to>
                                    </p:set>
                                  </p:childTnLst>
                                </p:cTn>
                              </p:par>
                              <p:par>
                                <p:cTn id="97" presetID="0" presetClass="path" presetSubtype="0" accel="50000" decel="50000" fill="hold" nodeType="withEffect">
                                  <p:stCondLst>
                                    <p:cond delay="0"/>
                                  </p:stCondLst>
                                  <p:childTnLst>
                                    <p:animMotion origin="layout" path="M 8.05556E-6 9.25926E-6 C -0.06371 -0.00532 -0.12743 -0.01064 -0.18767 -0.0074 C -0.24791 -0.00416 -0.30468 0.00741 -0.36128 0.01899 " pathEditMode="relative" ptsTypes="aaA">
                                      <p:cBhvr>
                                        <p:cTn id="98" dur="1000" fill="hold"/>
                                        <p:tgtEl>
                                          <p:spTgt spid="180"/>
                                        </p:tgtEl>
                                        <p:attrNameLst>
                                          <p:attrName>ppt_x</p:attrName>
                                          <p:attrName>ppt_y</p:attrName>
                                        </p:attrNameLst>
                                      </p:cBhvr>
                                    </p:animMotion>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p:bldP spid="128" grpId="1"/>
      <p:bldP spid="50" grpId="0" animBg="1"/>
      <p:bldP spid="50" grpId="1" animBg="1"/>
      <p:bldP spid="51" grpId="0" animBg="1"/>
      <p:bldP spid="5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2"/>
          <p:cNvSpPr txBox="1">
            <a:spLocks/>
          </p:cNvSpPr>
          <p:nvPr/>
        </p:nvSpPr>
        <p:spPr bwMode="auto">
          <a:xfrm>
            <a:off x="4572000" y="1066800"/>
            <a:ext cx="4038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lvl="3"/>
            <a:endParaRPr lang="en-US" dirty="0" smtClean="0"/>
          </a:p>
          <a:p>
            <a:r>
              <a:rPr lang="en-US" dirty="0" smtClean="0"/>
              <a:t>Taint Analysis</a:t>
            </a:r>
            <a:br>
              <a:rPr lang="en-US" dirty="0" smtClean="0"/>
            </a:br>
            <a:r>
              <a:rPr lang="en-US" sz="2400" dirty="0" smtClean="0"/>
              <a:t>(</a:t>
            </a:r>
            <a:r>
              <a:rPr lang="en-US" sz="2400" dirty="0" err="1" smtClean="0"/>
              <a:t>e.g.TaintCheck</a:t>
            </a:r>
            <a:r>
              <a:rPr lang="en-US" sz="2400" dirty="0" smtClean="0"/>
              <a:t>)</a:t>
            </a:r>
            <a:endParaRPr lang="en-US" sz="2400" dirty="0"/>
          </a:p>
          <a:p>
            <a:pPr lvl="3"/>
            <a:endParaRPr lang="en-US" dirty="0" smtClean="0"/>
          </a:p>
          <a:p>
            <a:pPr lvl="3"/>
            <a:endParaRPr lang="en-US" dirty="0" smtClean="0"/>
          </a:p>
          <a:p>
            <a:r>
              <a:rPr lang="en-US" dirty="0" smtClean="0"/>
              <a:t>Dynamic Bounds Checking</a:t>
            </a:r>
            <a:endParaRPr lang="en-US" dirty="0"/>
          </a:p>
          <a:p>
            <a:endParaRPr lang="en-US" dirty="0" smtClean="0"/>
          </a:p>
          <a:p>
            <a:r>
              <a:rPr lang="en-US" dirty="0" smtClean="0"/>
              <a:t>FP Accuracy Verification</a:t>
            </a:r>
            <a:endParaRPr lang="en-US" dirty="0"/>
          </a:p>
        </p:txBody>
      </p:sp>
      <p:sp>
        <p:nvSpPr>
          <p:cNvPr id="15" name="Content Placeholder 2"/>
          <p:cNvSpPr>
            <a:spLocks noGrp="1"/>
          </p:cNvSpPr>
          <p:nvPr>
            <p:ph idx="1"/>
          </p:nvPr>
        </p:nvSpPr>
        <p:spPr>
          <a:xfrm>
            <a:off x="457200" y="1066800"/>
            <a:ext cx="4114800" cy="5064125"/>
          </a:xfrm>
        </p:spPr>
        <p:txBody>
          <a:bodyPr/>
          <a:lstStyle/>
          <a:p>
            <a:pPr lvl="3"/>
            <a:endParaRPr lang="en-US" dirty="0" smtClean="0"/>
          </a:p>
          <a:p>
            <a:r>
              <a:rPr lang="en-US" dirty="0" smtClean="0"/>
              <a:t>Symbolic Execution</a:t>
            </a:r>
          </a:p>
          <a:p>
            <a:pPr lvl="4"/>
            <a:endParaRPr lang="en-US" dirty="0">
              <a:solidFill>
                <a:schemeClr val="bg1"/>
              </a:solidFill>
            </a:endParaRPr>
          </a:p>
          <a:p>
            <a:pPr lvl="5"/>
            <a:endParaRPr lang="en-US" dirty="0" smtClean="0">
              <a:solidFill>
                <a:schemeClr val="bg1"/>
              </a:solidFill>
            </a:endParaRPr>
          </a:p>
          <a:p>
            <a:r>
              <a:rPr lang="en-US" dirty="0" smtClean="0"/>
              <a:t>Data Race Detection</a:t>
            </a:r>
            <a:br>
              <a:rPr lang="en-US" dirty="0" smtClean="0"/>
            </a:br>
            <a:r>
              <a:rPr lang="en-US" sz="2400" dirty="0" smtClean="0"/>
              <a:t>(e.g. Helgrind)</a:t>
            </a:r>
            <a:endParaRPr lang="en-US" dirty="0"/>
          </a:p>
          <a:p>
            <a:pPr lvl="3"/>
            <a:endParaRPr lang="en-US" dirty="0" smtClean="0"/>
          </a:p>
          <a:p>
            <a:pPr lvl="3"/>
            <a:endParaRPr lang="en-US" dirty="0" smtClean="0"/>
          </a:p>
          <a:p>
            <a:r>
              <a:rPr lang="en-US" dirty="0" smtClean="0"/>
              <a:t>Memory Checking</a:t>
            </a:r>
            <a:br>
              <a:rPr lang="en-US" dirty="0" smtClean="0"/>
            </a:br>
            <a:r>
              <a:rPr lang="en-US" sz="2400" dirty="0" smtClean="0"/>
              <a:t>(e.g. Dr. Memory)</a:t>
            </a:r>
            <a:endParaRPr lang="en-US" dirty="0" smtClean="0"/>
          </a:p>
          <a:p>
            <a:endParaRPr lang="en-US" dirty="0"/>
          </a:p>
          <a:p>
            <a:endParaRPr lang="en-US" dirty="0" smtClean="0"/>
          </a:p>
        </p:txBody>
      </p:sp>
      <p:sp>
        <p:nvSpPr>
          <p:cNvPr id="2" name="Title 1"/>
          <p:cNvSpPr>
            <a:spLocks noGrp="1"/>
          </p:cNvSpPr>
          <p:nvPr>
            <p:ph type="title"/>
          </p:nvPr>
        </p:nvSpPr>
        <p:spPr/>
        <p:txBody>
          <a:bodyPr/>
          <a:lstStyle/>
          <a:p>
            <a:r>
              <a:rPr lang="en-US" dirty="0" smtClean="0"/>
              <a:t>Problem: DDAs are Slow</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7</a:t>
            </a:fld>
            <a:endParaRPr lang="en-US" altLang="en-US" dirty="0"/>
          </a:p>
        </p:txBody>
      </p:sp>
      <p:sp>
        <p:nvSpPr>
          <p:cNvPr id="8" name="TextBox 7"/>
          <p:cNvSpPr txBox="1"/>
          <p:nvPr/>
        </p:nvSpPr>
        <p:spPr>
          <a:xfrm>
            <a:off x="1219200" y="1981200"/>
            <a:ext cx="2103120" cy="70408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10-200x</a:t>
            </a:r>
            <a:endParaRPr lang="en-US" sz="4000" u="none" dirty="0">
              <a:solidFill>
                <a:srgbClr val="FF0000"/>
              </a:solidFill>
            </a:endParaRPr>
          </a:p>
        </p:txBody>
      </p:sp>
      <p:sp>
        <p:nvSpPr>
          <p:cNvPr id="9" name="TextBox 8"/>
          <p:cNvSpPr txBox="1"/>
          <p:nvPr/>
        </p:nvSpPr>
        <p:spPr>
          <a:xfrm>
            <a:off x="6434328" y="2362200"/>
            <a:ext cx="2176272" cy="70408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a:t>2</a:t>
            </a:r>
            <a:r>
              <a:rPr lang="en-US" dirty="0" smtClean="0"/>
              <a:t>-200x</a:t>
            </a:r>
            <a:endParaRPr lang="en-US" dirty="0"/>
          </a:p>
        </p:txBody>
      </p:sp>
      <p:sp>
        <p:nvSpPr>
          <p:cNvPr id="18" name="TextBox 17"/>
          <p:cNvSpPr txBox="1"/>
          <p:nvPr/>
        </p:nvSpPr>
        <p:spPr>
          <a:xfrm>
            <a:off x="6708648" y="3711714"/>
            <a:ext cx="1901952"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10-80x</a:t>
            </a:r>
            <a:endParaRPr lang="en-US" dirty="0"/>
          </a:p>
        </p:txBody>
      </p:sp>
      <p:sp>
        <p:nvSpPr>
          <p:cNvPr id="19" name="TextBox 18"/>
          <p:cNvSpPr txBox="1"/>
          <p:nvPr/>
        </p:nvSpPr>
        <p:spPr>
          <a:xfrm>
            <a:off x="1219200" y="5311914"/>
            <a:ext cx="2103120"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5-50x</a:t>
            </a:r>
            <a:endParaRPr lang="en-US" sz="4000" u="none" dirty="0">
              <a:solidFill>
                <a:srgbClr val="FF0000"/>
              </a:solidFill>
            </a:endParaRPr>
          </a:p>
        </p:txBody>
      </p:sp>
      <p:sp>
        <p:nvSpPr>
          <p:cNvPr id="20" name="TextBox 19"/>
          <p:cNvSpPr txBox="1"/>
          <p:nvPr/>
        </p:nvSpPr>
        <p:spPr>
          <a:xfrm>
            <a:off x="7239000" y="4772561"/>
            <a:ext cx="1371600" cy="1323439"/>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100-500x</a:t>
            </a:r>
            <a:endParaRPr lang="en-US" sz="4000" u="none" dirty="0">
              <a:solidFill>
                <a:srgbClr val="FF0000"/>
              </a:solidFill>
            </a:endParaRPr>
          </a:p>
        </p:txBody>
      </p:sp>
      <p:sp>
        <p:nvSpPr>
          <p:cNvPr id="12" name="TextBox 11"/>
          <p:cNvSpPr txBox="1"/>
          <p:nvPr/>
        </p:nvSpPr>
        <p:spPr>
          <a:xfrm>
            <a:off x="1219200" y="3711714"/>
            <a:ext cx="2103120"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2-300x</a:t>
            </a:r>
            <a:endParaRPr lang="en-US" sz="4000" u="none" dirty="0">
              <a:solidFill>
                <a:srgbClr val="FF0000"/>
              </a:solidFill>
            </a:endParaRPr>
          </a:p>
        </p:txBody>
      </p:sp>
    </p:spTree>
    <p:extLst>
      <p:ext uri="{BB962C8B-B14F-4D97-AF65-F5344CB8AC3E}">
        <p14:creationId xmlns:p14="http://schemas.microsoft.com/office/powerpoint/2010/main" val="1316863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Solution: Sampling</a:t>
            </a:r>
            <a:endParaRPr lang="en-US" dirty="0"/>
          </a:p>
        </p:txBody>
      </p:sp>
      <p:sp>
        <p:nvSpPr>
          <p:cNvPr id="3" name="Slide Number Placeholder 2"/>
          <p:cNvSpPr>
            <a:spLocks noGrp="1"/>
          </p:cNvSpPr>
          <p:nvPr>
            <p:ph type="sldNum" sz="quarter" idx="12"/>
          </p:nvPr>
        </p:nvSpPr>
        <p:spPr>
          <a:xfrm>
            <a:off x="6553200" y="6400800"/>
            <a:ext cx="2133600" cy="457200"/>
          </a:xfrm>
        </p:spPr>
        <p:txBody>
          <a:bodyPr/>
          <a:lstStyle/>
          <a:p>
            <a:fld id="{1FC43652-29FC-4863-885F-EF39FB626472}" type="slidenum">
              <a:rPr lang="en-US" altLang="en-US" smtClean="0"/>
              <a:pPr/>
              <a:t>8</a:t>
            </a:fld>
            <a:endParaRPr lang="en-US" altLang="en-US"/>
          </a:p>
        </p:txBody>
      </p:sp>
      <p:sp>
        <p:nvSpPr>
          <p:cNvPr id="4" name="Content Placeholder 2"/>
          <p:cNvSpPr txBox="1">
            <a:spLocks/>
          </p:cNvSpPr>
          <p:nvPr/>
        </p:nvSpPr>
        <p:spPr>
          <a:xfrm>
            <a:off x="457200" y="1066800"/>
            <a:ext cx="8229600" cy="5064125"/>
          </a:xfrm>
          <a:prstGeom prst="rect">
            <a:avLst/>
          </a:prstGeom>
        </p:spPr>
        <p:txBody>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dirty="0" smtClean="0"/>
              <a:t>Lower overheads by skipping some analyses</a:t>
            </a:r>
          </a:p>
        </p:txBody>
      </p:sp>
      <p:graphicFrame>
        <p:nvGraphicFramePr>
          <p:cNvPr id="6" name="Chart 5"/>
          <p:cNvGraphicFramePr>
            <a:graphicFrameLocks/>
          </p:cNvGraphicFramePr>
          <p:nvPr>
            <p:extLst>
              <p:ext uri="{D42A27DB-BD31-4B8C-83A1-F6EECF244321}">
                <p14:modId xmlns:p14="http://schemas.microsoft.com/office/powerpoint/2010/main" val="1118251874"/>
              </p:ext>
            </p:extLst>
          </p:nvPr>
        </p:nvGraphicFramePr>
        <p:xfrm>
          <a:off x="452284" y="1600200"/>
          <a:ext cx="8229600" cy="37338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a:xfrm>
            <a:off x="8534400" y="1981200"/>
            <a:ext cx="0" cy="2941320"/>
          </a:xfrm>
          <a:prstGeom prst="line">
            <a:avLst/>
          </a:prstGeom>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5029200"/>
            <a:ext cx="1600200" cy="830997"/>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2400"/>
            </a:lvl1pPr>
          </a:lstStyle>
          <a:p>
            <a:pPr algn="r"/>
            <a:r>
              <a:rPr lang="en-US" dirty="0" smtClean="0"/>
              <a:t>Complete</a:t>
            </a:r>
            <a:br>
              <a:rPr lang="en-US" dirty="0" smtClean="0"/>
            </a:br>
            <a:r>
              <a:rPr lang="en-US" dirty="0" smtClean="0"/>
              <a:t>Analysis</a:t>
            </a:r>
            <a:endParaRPr lang="en-US" dirty="0"/>
          </a:p>
        </p:txBody>
      </p:sp>
      <p:sp>
        <p:nvSpPr>
          <p:cNvPr id="10" name="TextBox 9"/>
          <p:cNvSpPr txBox="1"/>
          <p:nvPr/>
        </p:nvSpPr>
        <p:spPr>
          <a:xfrm>
            <a:off x="1371600" y="5029201"/>
            <a:ext cx="1447800" cy="830997"/>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3200"/>
            </a:lvl1pPr>
          </a:lstStyle>
          <a:p>
            <a:pPr algn="l"/>
            <a:r>
              <a:rPr lang="en-US" sz="2400" dirty="0" smtClean="0"/>
              <a:t>No</a:t>
            </a:r>
          </a:p>
          <a:p>
            <a:pPr algn="l"/>
            <a:r>
              <a:rPr lang="en-US" sz="2400" dirty="0" smtClean="0"/>
              <a:t>Analysis</a:t>
            </a:r>
            <a:endParaRPr lang="en-US" sz="2400"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820" y="4922520"/>
            <a:ext cx="1615580" cy="1234440"/>
          </a:xfrm>
          <a:prstGeom prst="rect">
            <a:avLst/>
          </a:prstGeom>
        </p:spPr>
      </p:pic>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4443" y="4922520"/>
            <a:ext cx="1615580" cy="123444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03720" y="4940808"/>
            <a:ext cx="1618488" cy="1236661"/>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71535" y="4920298"/>
            <a:ext cx="1618488" cy="1236661"/>
          </a:xfrm>
          <a:prstGeom prst="rect">
            <a:avLst/>
          </a:prstGeom>
        </p:spPr>
      </p:pic>
    </p:spTree>
    <p:extLst>
      <p:ext uri="{BB962C8B-B14F-4D97-AF65-F5344CB8AC3E}">
        <p14:creationId xmlns:p14="http://schemas.microsoft.com/office/powerpoint/2010/main" val="102586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Allows Distribution</a:t>
            </a:r>
            <a:endParaRPr lang="en-US" dirty="0"/>
          </a:p>
        </p:txBody>
      </p:sp>
      <p:sp>
        <p:nvSpPr>
          <p:cNvPr id="3" name="Slide Number Placeholder 2"/>
          <p:cNvSpPr>
            <a:spLocks noGrp="1"/>
          </p:cNvSpPr>
          <p:nvPr>
            <p:ph type="sldNum" sz="quarter" idx="12"/>
          </p:nvPr>
        </p:nvSpPr>
        <p:spPr>
          <a:xfrm>
            <a:off x="6553200" y="6400800"/>
            <a:ext cx="2133600" cy="457200"/>
          </a:xfrm>
        </p:spPr>
        <p:txBody>
          <a:bodyPr/>
          <a:lstStyle/>
          <a:p>
            <a:fld id="{1FC43652-29FC-4863-885F-EF39FB626472}" type="slidenum">
              <a:rPr lang="en-US" altLang="en-US" smtClean="0"/>
              <a:pPr/>
              <a:t>9</a:t>
            </a:fld>
            <a:endParaRPr lang="en-US" altLang="en-US"/>
          </a:p>
        </p:txBody>
      </p:sp>
      <p:graphicFrame>
        <p:nvGraphicFramePr>
          <p:cNvPr id="6" name="Chart 5"/>
          <p:cNvGraphicFramePr>
            <a:graphicFrameLocks/>
          </p:cNvGraphicFramePr>
          <p:nvPr>
            <p:extLst>
              <p:ext uri="{D42A27DB-BD31-4B8C-83A1-F6EECF244321}">
                <p14:modId xmlns:p14="http://schemas.microsoft.com/office/powerpoint/2010/main" val="3124890301"/>
              </p:ext>
            </p:extLst>
          </p:nvPr>
        </p:nvGraphicFramePr>
        <p:xfrm>
          <a:off x="457200" y="1604244"/>
          <a:ext cx="82296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ight Arrow 11"/>
          <p:cNvSpPr/>
          <p:nvPr/>
        </p:nvSpPr>
        <p:spPr>
          <a:xfrm rot="16200000">
            <a:off x="8168640" y="3755569"/>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086600" y="4193065"/>
            <a:ext cx="1752600" cy="461665"/>
          </a:xfrm>
          <a:prstGeom prst="rect">
            <a:avLst/>
          </a:prstGeom>
          <a:solidFill>
            <a:schemeClr val="bg1"/>
          </a:solidFill>
          <a:ln>
            <a:solidFill>
              <a:schemeClr val="tx1"/>
            </a:solidFill>
          </a:ln>
        </p:spPr>
        <p:txBody>
          <a:bodyPr wrap="square" rtlCol="0">
            <a:spAutoFit/>
          </a:bodyPr>
          <a:lstStyle/>
          <a:p>
            <a:pPr algn="ctr"/>
            <a:r>
              <a:rPr lang="en-US" sz="2400" dirty="0" smtClean="0"/>
              <a:t>Developer</a:t>
            </a:r>
          </a:p>
        </p:txBody>
      </p:sp>
      <p:sp>
        <p:nvSpPr>
          <p:cNvPr id="16" name="Right Arrow 15"/>
          <p:cNvSpPr/>
          <p:nvPr/>
        </p:nvSpPr>
        <p:spPr>
          <a:xfrm rot="5400000">
            <a:off x="2910840" y="2536370"/>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124200" y="1942010"/>
            <a:ext cx="1981200" cy="461665"/>
          </a:xfrm>
          <a:prstGeom prst="rect">
            <a:avLst/>
          </a:prstGeom>
          <a:solidFill>
            <a:schemeClr val="bg1"/>
          </a:solidFill>
          <a:ln>
            <a:solidFill>
              <a:schemeClr val="tx1"/>
            </a:solidFill>
          </a:ln>
        </p:spPr>
        <p:txBody>
          <a:bodyPr wrap="square" rtlCol="0">
            <a:spAutoFit/>
          </a:bodyPr>
          <a:lstStyle/>
          <a:p>
            <a:pPr algn="ctr"/>
            <a:r>
              <a:rPr lang="en-US" sz="2400" dirty="0" smtClean="0"/>
              <a:t>Beta Testers</a:t>
            </a:r>
          </a:p>
        </p:txBody>
      </p:sp>
      <p:sp>
        <p:nvSpPr>
          <p:cNvPr id="18" name="Right Arrow 17"/>
          <p:cNvSpPr/>
          <p:nvPr/>
        </p:nvSpPr>
        <p:spPr>
          <a:xfrm rot="5400000">
            <a:off x="1539240" y="2536370"/>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371600" y="1942010"/>
            <a:ext cx="1676400" cy="461665"/>
          </a:xfrm>
          <a:prstGeom prst="rect">
            <a:avLst/>
          </a:prstGeom>
          <a:solidFill>
            <a:schemeClr val="bg1"/>
          </a:solidFill>
          <a:ln>
            <a:solidFill>
              <a:schemeClr val="tx1"/>
            </a:solidFill>
          </a:ln>
        </p:spPr>
        <p:txBody>
          <a:bodyPr wrap="square" rtlCol="0">
            <a:spAutoFit/>
          </a:bodyPr>
          <a:lstStyle/>
          <a:p>
            <a:pPr algn="ctr"/>
            <a:r>
              <a:rPr lang="en-US" sz="2400" dirty="0" smtClean="0"/>
              <a:t>End Users</a:t>
            </a:r>
          </a:p>
        </p:txBody>
      </p:sp>
      <p:sp>
        <p:nvSpPr>
          <p:cNvPr id="21" name="TextBox 20"/>
          <p:cNvSpPr txBox="1"/>
          <p:nvPr/>
        </p:nvSpPr>
        <p:spPr>
          <a:xfrm>
            <a:off x="2057400" y="2551670"/>
            <a:ext cx="5943600" cy="1569660"/>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ctr"/>
            <a:r>
              <a:rPr lang="en-US" sz="3200" dirty="0" smtClean="0"/>
              <a:t>Many users testing at little overhead see more errors than one user at high overhead.</a:t>
            </a:r>
          </a:p>
        </p:txBody>
      </p:sp>
      <p:pic>
        <p:nvPicPr>
          <p:cNvPr id="1026" name="Picture 2"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8229" y="4654730"/>
            <a:ext cx="669341" cy="683314"/>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p:nvGrpSpPr>
        <p:grpSpPr>
          <a:xfrm>
            <a:off x="1408943" y="989418"/>
            <a:ext cx="1601131" cy="955050"/>
            <a:chOff x="1408943" y="1211488"/>
            <a:chExt cx="1601131" cy="955050"/>
          </a:xfrm>
        </p:grpSpPr>
        <p:grpSp>
          <p:nvGrpSpPr>
            <p:cNvPr id="5" name="Group 4"/>
            <p:cNvGrpSpPr/>
            <p:nvPr/>
          </p:nvGrpSpPr>
          <p:grpSpPr>
            <a:xfrm>
              <a:off x="1410631" y="1974464"/>
              <a:ext cx="1599269" cy="192074"/>
              <a:chOff x="1410631" y="1974464"/>
              <a:chExt cx="1599269" cy="192074"/>
            </a:xfrm>
          </p:grpSpPr>
          <p:grpSp>
            <p:nvGrpSpPr>
              <p:cNvPr id="69" name="Group 68"/>
              <p:cNvGrpSpPr/>
              <p:nvPr/>
            </p:nvGrpSpPr>
            <p:grpSpPr>
              <a:xfrm>
                <a:off x="1638300" y="1974514"/>
                <a:ext cx="228600" cy="192024"/>
                <a:chOff x="7543800" y="3657600"/>
                <a:chExt cx="906236" cy="762000"/>
              </a:xfrm>
            </p:grpSpPr>
            <p:pic>
              <p:nvPicPr>
                <p:cNvPr id="70" name="Picture 69"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1" name="Picture 70"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72" name="Group 71"/>
              <p:cNvGrpSpPr/>
              <p:nvPr/>
            </p:nvGrpSpPr>
            <p:grpSpPr>
              <a:xfrm>
                <a:off x="1866900" y="1974514"/>
                <a:ext cx="228600" cy="192024"/>
                <a:chOff x="7543800" y="3657600"/>
                <a:chExt cx="906236" cy="762000"/>
              </a:xfrm>
            </p:grpSpPr>
            <p:pic>
              <p:nvPicPr>
                <p:cNvPr id="73" name="Picture 7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4" name="Picture 7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75" name="Group 74"/>
              <p:cNvGrpSpPr/>
              <p:nvPr/>
            </p:nvGrpSpPr>
            <p:grpSpPr>
              <a:xfrm>
                <a:off x="2095500" y="1974514"/>
                <a:ext cx="228600" cy="192024"/>
                <a:chOff x="7543800" y="3657600"/>
                <a:chExt cx="906236" cy="762000"/>
              </a:xfrm>
            </p:grpSpPr>
            <p:pic>
              <p:nvPicPr>
                <p:cNvPr id="76" name="Picture 75"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7" name="Picture 76"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1" name="Group 80"/>
              <p:cNvGrpSpPr/>
              <p:nvPr/>
            </p:nvGrpSpPr>
            <p:grpSpPr>
              <a:xfrm>
                <a:off x="1410631" y="1974514"/>
                <a:ext cx="228600" cy="192024"/>
                <a:chOff x="7543800" y="3657600"/>
                <a:chExt cx="906236" cy="762000"/>
              </a:xfrm>
            </p:grpSpPr>
            <p:pic>
              <p:nvPicPr>
                <p:cNvPr id="82" name="Picture 81"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3" name="Picture 82"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4" name="Group 83"/>
              <p:cNvGrpSpPr/>
              <p:nvPr/>
            </p:nvGrpSpPr>
            <p:grpSpPr>
              <a:xfrm>
                <a:off x="2781300" y="1974464"/>
                <a:ext cx="228600" cy="192024"/>
                <a:chOff x="7543800" y="3657600"/>
                <a:chExt cx="906236" cy="762000"/>
              </a:xfrm>
            </p:grpSpPr>
            <p:pic>
              <p:nvPicPr>
                <p:cNvPr id="85" name="Picture 8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6" name="Picture 8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7" name="Group 86"/>
              <p:cNvGrpSpPr/>
              <p:nvPr/>
            </p:nvGrpSpPr>
            <p:grpSpPr>
              <a:xfrm>
                <a:off x="2552700" y="1974514"/>
                <a:ext cx="228600" cy="192024"/>
                <a:chOff x="7543800" y="3657600"/>
                <a:chExt cx="906236" cy="762000"/>
              </a:xfrm>
            </p:grpSpPr>
            <p:pic>
              <p:nvPicPr>
                <p:cNvPr id="88" name="Picture 87"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9" name="Picture 88"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0" name="Group 89"/>
              <p:cNvGrpSpPr/>
              <p:nvPr/>
            </p:nvGrpSpPr>
            <p:grpSpPr>
              <a:xfrm>
                <a:off x="2325031" y="1974464"/>
                <a:ext cx="228600" cy="192024"/>
                <a:chOff x="7543800" y="3657600"/>
                <a:chExt cx="906236" cy="762000"/>
              </a:xfrm>
            </p:grpSpPr>
            <p:pic>
              <p:nvPicPr>
                <p:cNvPr id="91" name="Picture 9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92" name="Picture 9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93" name="Group 92"/>
            <p:cNvGrpSpPr/>
            <p:nvPr/>
          </p:nvGrpSpPr>
          <p:grpSpPr>
            <a:xfrm>
              <a:off x="1410631" y="1782440"/>
              <a:ext cx="1599269" cy="192074"/>
              <a:chOff x="1410631" y="1974464"/>
              <a:chExt cx="1599269" cy="192074"/>
            </a:xfrm>
          </p:grpSpPr>
          <p:grpSp>
            <p:nvGrpSpPr>
              <p:cNvPr id="94" name="Group 93"/>
              <p:cNvGrpSpPr/>
              <p:nvPr/>
            </p:nvGrpSpPr>
            <p:grpSpPr>
              <a:xfrm>
                <a:off x="1638300" y="1974514"/>
                <a:ext cx="228600" cy="192024"/>
                <a:chOff x="7543800" y="3657600"/>
                <a:chExt cx="906236" cy="762000"/>
              </a:xfrm>
            </p:grpSpPr>
            <p:pic>
              <p:nvPicPr>
                <p:cNvPr id="113" name="Picture 11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4" name="Picture 11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5" name="Group 94"/>
              <p:cNvGrpSpPr/>
              <p:nvPr/>
            </p:nvGrpSpPr>
            <p:grpSpPr>
              <a:xfrm>
                <a:off x="1866900" y="1974514"/>
                <a:ext cx="228600" cy="192024"/>
                <a:chOff x="7543800" y="3657600"/>
                <a:chExt cx="906236" cy="762000"/>
              </a:xfrm>
            </p:grpSpPr>
            <p:pic>
              <p:nvPicPr>
                <p:cNvPr id="111" name="Picture 11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2" name="Picture 11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6" name="Group 95"/>
              <p:cNvGrpSpPr/>
              <p:nvPr/>
            </p:nvGrpSpPr>
            <p:grpSpPr>
              <a:xfrm>
                <a:off x="2095500" y="1974514"/>
                <a:ext cx="228600" cy="192024"/>
                <a:chOff x="7543800" y="3657600"/>
                <a:chExt cx="906236" cy="762000"/>
              </a:xfrm>
            </p:grpSpPr>
            <p:pic>
              <p:nvPicPr>
                <p:cNvPr id="109" name="Picture 10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0" name="Picture 10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7" name="Group 96"/>
              <p:cNvGrpSpPr/>
              <p:nvPr/>
            </p:nvGrpSpPr>
            <p:grpSpPr>
              <a:xfrm>
                <a:off x="1410631" y="1974514"/>
                <a:ext cx="228600" cy="192024"/>
                <a:chOff x="7543800" y="3657600"/>
                <a:chExt cx="906236" cy="762000"/>
              </a:xfrm>
            </p:grpSpPr>
            <p:pic>
              <p:nvPicPr>
                <p:cNvPr id="107" name="Picture 10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8" name="Picture 10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8" name="Group 97"/>
              <p:cNvGrpSpPr/>
              <p:nvPr/>
            </p:nvGrpSpPr>
            <p:grpSpPr>
              <a:xfrm>
                <a:off x="2781300" y="1974464"/>
                <a:ext cx="228600" cy="192024"/>
                <a:chOff x="7543800" y="3657600"/>
                <a:chExt cx="906236" cy="762000"/>
              </a:xfrm>
            </p:grpSpPr>
            <p:pic>
              <p:nvPicPr>
                <p:cNvPr id="105" name="Picture 10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6" name="Picture 10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9" name="Group 98"/>
              <p:cNvGrpSpPr/>
              <p:nvPr/>
            </p:nvGrpSpPr>
            <p:grpSpPr>
              <a:xfrm>
                <a:off x="2552700" y="1974514"/>
                <a:ext cx="228600" cy="192024"/>
                <a:chOff x="7543800" y="3657600"/>
                <a:chExt cx="906236" cy="762000"/>
              </a:xfrm>
            </p:grpSpPr>
            <p:pic>
              <p:nvPicPr>
                <p:cNvPr id="103" name="Picture 10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4" name="Picture 10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00" name="Group 99"/>
              <p:cNvGrpSpPr/>
              <p:nvPr/>
            </p:nvGrpSpPr>
            <p:grpSpPr>
              <a:xfrm>
                <a:off x="2325031" y="1974464"/>
                <a:ext cx="228600" cy="192024"/>
                <a:chOff x="7543800" y="3657600"/>
                <a:chExt cx="906236" cy="762000"/>
              </a:xfrm>
            </p:grpSpPr>
            <p:pic>
              <p:nvPicPr>
                <p:cNvPr id="101" name="Picture 10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2" name="Picture 10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15" name="Group 114"/>
            <p:cNvGrpSpPr/>
            <p:nvPr/>
          </p:nvGrpSpPr>
          <p:grpSpPr>
            <a:xfrm>
              <a:off x="1410165" y="1595586"/>
              <a:ext cx="1599269" cy="192074"/>
              <a:chOff x="1410631" y="1974464"/>
              <a:chExt cx="1599269" cy="192074"/>
            </a:xfrm>
          </p:grpSpPr>
          <p:grpSp>
            <p:nvGrpSpPr>
              <p:cNvPr id="116" name="Group 115"/>
              <p:cNvGrpSpPr/>
              <p:nvPr/>
            </p:nvGrpSpPr>
            <p:grpSpPr>
              <a:xfrm>
                <a:off x="1638300" y="1974514"/>
                <a:ext cx="228600" cy="192024"/>
                <a:chOff x="7543800" y="3657600"/>
                <a:chExt cx="906236" cy="762000"/>
              </a:xfrm>
            </p:grpSpPr>
            <p:pic>
              <p:nvPicPr>
                <p:cNvPr id="135" name="Picture 13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6" name="Picture 13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7" name="Group 116"/>
              <p:cNvGrpSpPr/>
              <p:nvPr/>
            </p:nvGrpSpPr>
            <p:grpSpPr>
              <a:xfrm>
                <a:off x="1866900" y="1974514"/>
                <a:ext cx="228600" cy="192024"/>
                <a:chOff x="7543800" y="3657600"/>
                <a:chExt cx="906236" cy="762000"/>
              </a:xfrm>
            </p:grpSpPr>
            <p:pic>
              <p:nvPicPr>
                <p:cNvPr id="133" name="Picture 13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4" name="Picture 13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8" name="Group 117"/>
              <p:cNvGrpSpPr/>
              <p:nvPr/>
            </p:nvGrpSpPr>
            <p:grpSpPr>
              <a:xfrm>
                <a:off x="2095500" y="1974514"/>
                <a:ext cx="228600" cy="192024"/>
                <a:chOff x="7543800" y="3657600"/>
                <a:chExt cx="906236" cy="762000"/>
              </a:xfrm>
            </p:grpSpPr>
            <p:pic>
              <p:nvPicPr>
                <p:cNvPr id="131" name="Picture 13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2" name="Picture 13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9" name="Group 118"/>
              <p:cNvGrpSpPr/>
              <p:nvPr/>
            </p:nvGrpSpPr>
            <p:grpSpPr>
              <a:xfrm>
                <a:off x="1410631" y="1974514"/>
                <a:ext cx="228600" cy="192024"/>
                <a:chOff x="7543800" y="3657600"/>
                <a:chExt cx="906236" cy="762000"/>
              </a:xfrm>
            </p:grpSpPr>
            <p:pic>
              <p:nvPicPr>
                <p:cNvPr id="129" name="Picture 12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0" name="Picture 12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0" name="Group 119"/>
              <p:cNvGrpSpPr/>
              <p:nvPr/>
            </p:nvGrpSpPr>
            <p:grpSpPr>
              <a:xfrm>
                <a:off x="2781300" y="1974464"/>
                <a:ext cx="228600" cy="192024"/>
                <a:chOff x="7543800" y="3657600"/>
                <a:chExt cx="906236" cy="762000"/>
              </a:xfrm>
            </p:grpSpPr>
            <p:pic>
              <p:nvPicPr>
                <p:cNvPr id="127" name="Picture 12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8" name="Picture 12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1" name="Group 120"/>
              <p:cNvGrpSpPr/>
              <p:nvPr/>
            </p:nvGrpSpPr>
            <p:grpSpPr>
              <a:xfrm>
                <a:off x="2552700" y="1974514"/>
                <a:ext cx="228600" cy="192024"/>
                <a:chOff x="7543800" y="3657600"/>
                <a:chExt cx="906236" cy="762000"/>
              </a:xfrm>
            </p:grpSpPr>
            <p:pic>
              <p:nvPicPr>
                <p:cNvPr id="125" name="Picture 12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6" name="Picture 12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2" name="Group 121"/>
              <p:cNvGrpSpPr/>
              <p:nvPr/>
            </p:nvGrpSpPr>
            <p:grpSpPr>
              <a:xfrm>
                <a:off x="2325031" y="1974464"/>
                <a:ext cx="228600" cy="192024"/>
                <a:chOff x="7543800" y="3657600"/>
                <a:chExt cx="906236" cy="762000"/>
              </a:xfrm>
            </p:grpSpPr>
            <p:pic>
              <p:nvPicPr>
                <p:cNvPr id="123" name="Picture 12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4" name="Picture 12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37" name="Group 136"/>
            <p:cNvGrpSpPr/>
            <p:nvPr/>
          </p:nvGrpSpPr>
          <p:grpSpPr>
            <a:xfrm>
              <a:off x="1408943" y="1403562"/>
              <a:ext cx="1599269" cy="192074"/>
              <a:chOff x="1410631" y="1974464"/>
              <a:chExt cx="1599269" cy="192074"/>
            </a:xfrm>
          </p:grpSpPr>
          <p:grpSp>
            <p:nvGrpSpPr>
              <p:cNvPr id="138" name="Group 137"/>
              <p:cNvGrpSpPr/>
              <p:nvPr/>
            </p:nvGrpSpPr>
            <p:grpSpPr>
              <a:xfrm>
                <a:off x="1638300" y="1974514"/>
                <a:ext cx="228600" cy="192024"/>
                <a:chOff x="7543800" y="3657600"/>
                <a:chExt cx="906236" cy="762000"/>
              </a:xfrm>
            </p:grpSpPr>
            <p:pic>
              <p:nvPicPr>
                <p:cNvPr id="157" name="Picture 15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8" name="Picture 15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39" name="Group 138"/>
              <p:cNvGrpSpPr/>
              <p:nvPr/>
            </p:nvGrpSpPr>
            <p:grpSpPr>
              <a:xfrm>
                <a:off x="1866900" y="1974514"/>
                <a:ext cx="228600" cy="192024"/>
                <a:chOff x="7543800" y="3657600"/>
                <a:chExt cx="906236" cy="762000"/>
              </a:xfrm>
            </p:grpSpPr>
            <p:pic>
              <p:nvPicPr>
                <p:cNvPr id="155" name="Picture 15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6" name="Picture 15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0" name="Group 139"/>
              <p:cNvGrpSpPr/>
              <p:nvPr/>
            </p:nvGrpSpPr>
            <p:grpSpPr>
              <a:xfrm>
                <a:off x="2095500" y="1974514"/>
                <a:ext cx="228600" cy="192024"/>
                <a:chOff x="7543800" y="3657600"/>
                <a:chExt cx="906236" cy="762000"/>
              </a:xfrm>
            </p:grpSpPr>
            <p:pic>
              <p:nvPicPr>
                <p:cNvPr id="153" name="Picture 15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4" name="Picture 15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1" name="Group 140"/>
              <p:cNvGrpSpPr/>
              <p:nvPr/>
            </p:nvGrpSpPr>
            <p:grpSpPr>
              <a:xfrm>
                <a:off x="1410631" y="1974514"/>
                <a:ext cx="228600" cy="192024"/>
                <a:chOff x="7543800" y="3657600"/>
                <a:chExt cx="906236" cy="762000"/>
              </a:xfrm>
            </p:grpSpPr>
            <p:pic>
              <p:nvPicPr>
                <p:cNvPr id="151" name="Picture 15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2" name="Picture 15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2" name="Group 141"/>
              <p:cNvGrpSpPr/>
              <p:nvPr/>
            </p:nvGrpSpPr>
            <p:grpSpPr>
              <a:xfrm>
                <a:off x="2781300" y="1974464"/>
                <a:ext cx="228600" cy="192024"/>
                <a:chOff x="7543800" y="3657600"/>
                <a:chExt cx="906236" cy="762000"/>
              </a:xfrm>
            </p:grpSpPr>
            <p:pic>
              <p:nvPicPr>
                <p:cNvPr id="149" name="Picture 14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0" name="Picture 14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3" name="Group 142"/>
              <p:cNvGrpSpPr/>
              <p:nvPr/>
            </p:nvGrpSpPr>
            <p:grpSpPr>
              <a:xfrm>
                <a:off x="2552700" y="1974514"/>
                <a:ext cx="228600" cy="192024"/>
                <a:chOff x="7543800" y="3657600"/>
                <a:chExt cx="906236" cy="762000"/>
              </a:xfrm>
            </p:grpSpPr>
            <p:pic>
              <p:nvPicPr>
                <p:cNvPr id="147" name="Picture 14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48" name="Picture 14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4" name="Group 143"/>
              <p:cNvGrpSpPr/>
              <p:nvPr/>
            </p:nvGrpSpPr>
            <p:grpSpPr>
              <a:xfrm>
                <a:off x="2325031" y="1974464"/>
                <a:ext cx="228600" cy="192024"/>
                <a:chOff x="7543800" y="3657600"/>
                <a:chExt cx="906236" cy="762000"/>
              </a:xfrm>
            </p:grpSpPr>
            <p:pic>
              <p:nvPicPr>
                <p:cNvPr id="145" name="Picture 14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46" name="Picture 14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59" name="Group 158"/>
            <p:cNvGrpSpPr/>
            <p:nvPr/>
          </p:nvGrpSpPr>
          <p:grpSpPr>
            <a:xfrm>
              <a:off x="1410805" y="1211488"/>
              <a:ext cx="1599269" cy="192074"/>
              <a:chOff x="1410631" y="1974464"/>
              <a:chExt cx="1599269" cy="192074"/>
            </a:xfrm>
          </p:grpSpPr>
          <p:grpSp>
            <p:nvGrpSpPr>
              <p:cNvPr id="160" name="Group 159"/>
              <p:cNvGrpSpPr/>
              <p:nvPr/>
            </p:nvGrpSpPr>
            <p:grpSpPr>
              <a:xfrm>
                <a:off x="1638300" y="1974514"/>
                <a:ext cx="228600" cy="192024"/>
                <a:chOff x="7543800" y="3657600"/>
                <a:chExt cx="906236" cy="762000"/>
              </a:xfrm>
            </p:grpSpPr>
            <p:pic>
              <p:nvPicPr>
                <p:cNvPr id="179" name="Picture 17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80" name="Picture 17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1" name="Group 160"/>
              <p:cNvGrpSpPr/>
              <p:nvPr/>
            </p:nvGrpSpPr>
            <p:grpSpPr>
              <a:xfrm>
                <a:off x="1866900" y="1974514"/>
                <a:ext cx="228600" cy="192024"/>
                <a:chOff x="7543800" y="3657600"/>
                <a:chExt cx="906236" cy="762000"/>
              </a:xfrm>
            </p:grpSpPr>
            <p:pic>
              <p:nvPicPr>
                <p:cNvPr id="177" name="Picture 17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8" name="Picture 17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2" name="Group 161"/>
              <p:cNvGrpSpPr/>
              <p:nvPr/>
            </p:nvGrpSpPr>
            <p:grpSpPr>
              <a:xfrm>
                <a:off x="2095500" y="1974514"/>
                <a:ext cx="228600" cy="192024"/>
                <a:chOff x="7543800" y="3657600"/>
                <a:chExt cx="906236" cy="762000"/>
              </a:xfrm>
            </p:grpSpPr>
            <p:pic>
              <p:nvPicPr>
                <p:cNvPr id="175" name="Picture 17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6" name="Picture 17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3" name="Group 162"/>
              <p:cNvGrpSpPr/>
              <p:nvPr/>
            </p:nvGrpSpPr>
            <p:grpSpPr>
              <a:xfrm>
                <a:off x="1410631" y="1974514"/>
                <a:ext cx="228600" cy="192024"/>
                <a:chOff x="7543800" y="3657600"/>
                <a:chExt cx="906236" cy="762000"/>
              </a:xfrm>
            </p:grpSpPr>
            <p:pic>
              <p:nvPicPr>
                <p:cNvPr id="173" name="Picture 17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4" name="Picture 17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4" name="Group 163"/>
              <p:cNvGrpSpPr/>
              <p:nvPr/>
            </p:nvGrpSpPr>
            <p:grpSpPr>
              <a:xfrm>
                <a:off x="2781300" y="1974464"/>
                <a:ext cx="228600" cy="192024"/>
                <a:chOff x="7543800" y="3657600"/>
                <a:chExt cx="906236" cy="762000"/>
              </a:xfrm>
            </p:grpSpPr>
            <p:pic>
              <p:nvPicPr>
                <p:cNvPr id="171" name="Picture 17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2" name="Picture 17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5" name="Group 164"/>
              <p:cNvGrpSpPr/>
              <p:nvPr/>
            </p:nvGrpSpPr>
            <p:grpSpPr>
              <a:xfrm>
                <a:off x="2552700" y="1974514"/>
                <a:ext cx="228600" cy="192024"/>
                <a:chOff x="7543800" y="3657600"/>
                <a:chExt cx="906236" cy="762000"/>
              </a:xfrm>
            </p:grpSpPr>
            <p:pic>
              <p:nvPicPr>
                <p:cNvPr id="169" name="Picture 16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0" name="Picture 16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6" name="Group 165"/>
              <p:cNvGrpSpPr/>
              <p:nvPr/>
            </p:nvGrpSpPr>
            <p:grpSpPr>
              <a:xfrm>
                <a:off x="2325031" y="1974464"/>
                <a:ext cx="228600" cy="192024"/>
                <a:chOff x="7543800" y="3657600"/>
                <a:chExt cx="906236" cy="762000"/>
              </a:xfrm>
            </p:grpSpPr>
            <p:pic>
              <p:nvPicPr>
                <p:cNvPr id="167" name="Picture 16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68" name="Picture 16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grpSp>
        <p:nvGrpSpPr>
          <p:cNvPr id="11" name="Group 10"/>
          <p:cNvGrpSpPr/>
          <p:nvPr/>
        </p:nvGrpSpPr>
        <p:grpSpPr>
          <a:xfrm>
            <a:off x="3178810" y="1324098"/>
            <a:ext cx="1920240" cy="617912"/>
            <a:chOff x="3178810" y="1324098"/>
            <a:chExt cx="1920240" cy="617912"/>
          </a:xfrm>
        </p:grpSpPr>
        <p:pic>
          <p:nvPicPr>
            <p:cNvPr id="1027"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7881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pic>
          <p:nvPicPr>
            <p:cNvPr id="181"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1889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5897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87651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1" grpId="0" animBg="1"/>
    </p:bldLst>
  </p:timing>
</p:sld>
</file>

<file path=ppt/theme/theme1.xml><?xml version="1.0" encoding="utf-8"?>
<a:theme xmlns:a="http://schemas.openxmlformats.org/drawingml/2006/main" name="Umich">
  <a:themeElements>
    <a:clrScheme name="UMich">
      <a:dk1>
        <a:srgbClr val="000000"/>
      </a:dk1>
      <a:lt1>
        <a:srgbClr val="FFFFFF"/>
      </a:lt1>
      <a:dk2>
        <a:srgbClr val="000099"/>
      </a:dk2>
      <a:lt2>
        <a:srgbClr val="5F5F5F"/>
      </a:lt2>
      <a:accent1>
        <a:srgbClr val="CC9900"/>
      </a:accent1>
      <a:accent2>
        <a:srgbClr val="000099"/>
      </a:accent2>
      <a:accent3>
        <a:srgbClr val="FFFFFF"/>
      </a:accent3>
      <a:accent4>
        <a:srgbClr val="000000"/>
      </a:accent4>
      <a:accent5>
        <a:srgbClr val="E2CAAA"/>
      </a:accent5>
      <a:accent6>
        <a:srgbClr val="00008A"/>
      </a:accent6>
      <a:hlink>
        <a:srgbClr val="996600"/>
      </a:hlink>
      <a:folHlink>
        <a:srgbClr val="AFBF39"/>
      </a:folHlink>
    </a:clrScheme>
    <a:fontScheme name="Office Them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600" dirty="0" smtClean="0"/>
        </a:defPPr>
      </a:lstStyle>
    </a:txDef>
  </a:objectDefaults>
  <a:extraClrSchemeLst>
    <a:extraClrScheme>
      <a:clrScheme name="Office The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ffice The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14983</TotalTime>
  <Words>3498</Words>
  <Application>Microsoft Office PowerPoint</Application>
  <PresentationFormat>On-screen Show (4:3)</PresentationFormat>
  <Paragraphs>491</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Umich</vt:lpstr>
      <vt:lpstr>Highly Scalable Distributed Dataflow Analysis</vt:lpstr>
      <vt:lpstr>Software Errors Abound</vt:lpstr>
      <vt:lpstr>Goals of this Work</vt:lpstr>
      <vt:lpstr>Dynamic Dataflow Analysis</vt:lpstr>
      <vt:lpstr>Example Dynamic Dataflow Analysis</vt:lpstr>
      <vt:lpstr>Distributed Dynamic Dataflow Analysis</vt:lpstr>
      <vt:lpstr>Problem: DDAs are Slow</vt:lpstr>
      <vt:lpstr>Our Solution: Sampling</vt:lpstr>
      <vt:lpstr>Sampling Allows Distribution</vt:lpstr>
      <vt:lpstr>Cannot Naïvely Sample Code</vt:lpstr>
      <vt:lpstr>Our Solution: Sample Data, not Code</vt:lpstr>
      <vt:lpstr>Dataflow Sampling Example</vt:lpstr>
      <vt:lpstr>Mechanisms for Dataflow Sampling (1)</vt:lpstr>
      <vt:lpstr>Mechanisms for Dataflow Sampling (2)</vt:lpstr>
      <vt:lpstr>Prototype Setup</vt:lpstr>
      <vt:lpstr>Benchmarks</vt:lpstr>
      <vt:lpstr>Performance of Dataflow Sampling</vt:lpstr>
      <vt:lpstr>Accuracy at Very Low Overhead</vt:lpstr>
      <vt:lpstr>Accuracy with Background Tasks</vt:lpstr>
      <vt:lpstr>Conclusion &amp; Future Work</vt:lpstr>
      <vt:lpstr>BACKUP SLIDES</vt:lpstr>
      <vt:lpstr>Outline</vt:lpstr>
      <vt:lpstr>Detecting Security Errors</vt:lpstr>
      <vt:lpstr>Security Vulnerability Example</vt:lpstr>
      <vt:lpstr>Performance of Dataflow Sampling (2)</vt:lpstr>
      <vt:lpstr>Performance of Dataflow Sampling (3)</vt:lpstr>
      <vt:lpstr>Accuracy with Background Tasks</vt:lpstr>
      <vt:lpstr>Width Test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Highly Scalable Distributed Dataflow Analysis</dc:title>
  <dc:creator>Joseph L. Greathouse</dc:creator>
  <cp:lastModifiedBy>Joseph L. Greathouse</cp:lastModifiedBy>
  <cp:revision>242</cp:revision>
  <cp:lastPrinted>1601-01-01T00:00:00Z</cp:lastPrinted>
  <dcterms:created xsi:type="dcterms:W3CDTF">2011-03-20T20:21:45Z</dcterms:created>
  <dcterms:modified xsi:type="dcterms:W3CDTF">2011-04-10T16:52:39Z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TC102037711033</vt:lpwstr>
  </property>
</Properties>
</file>