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D8EFE2-6634-41B3-A01E-D6FEFC753E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6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A6025E-64AB-4CFF-9E64-0345E260D4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en-US" dirty="0" smtClean="0"/>
              <a:t>Title of Presentation</a:t>
            </a:r>
            <a:endParaRPr lang="en-US" alt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3429000"/>
            <a:ext cx="9144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aseline="0"/>
            </a:lvl1pPr>
          </a:lstStyle>
          <a:p>
            <a:r>
              <a:rPr lang="en-US" altLang="en-US" dirty="0" smtClean="0"/>
              <a:t>Authors</a:t>
            </a:r>
            <a:endParaRPr lang="en-US" altLang="en-US" dirty="0"/>
          </a:p>
        </p:txBody>
      </p:sp>
      <p:sp>
        <p:nvSpPr>
          <p:cNvPr id="2058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38600"/>
            <a:ext cx="9144000" cy="1524000"/>
          </a:xfrm>
        </p:spPr>
        <p:txBody>
          <a:bodyPr/>
          <a:lstStyle>
            <a:lvl1pPr algn="ctr">
              <a:buNone/>
              <a:defRPr sz="2000" baseline="0"/>
            </a:lvl1pPr>
          </a:lstStyle>
          <a:p>
            <a:pPr lvl="0"/>
            <a:r>
              <a:rPr lang="en-US" dirty="0" smtClean="0"/>
              <a:t>Presentation Information</a:t>
            </a:r>
          </a:p>
        </p:txBody>
      </p:sp>
      <p:pic>
        <p:nvPicPr>
          <p:cNvPr id="19" name="Picture 18" descr="word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00" y="6248400"/>
            <a:ext cx="3232897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2E9FC7-48F1-444A-B9DB-2EAF8B39F4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CC0CC0-907B-4EFB-9551-C839E9B3B7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6" descr="word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24600"/>
            <a:ext cx="2632257" cy="310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48A6C3-5D25-43E7-B229-76FED0D286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D69C9-1510-470B-A70C-5DC55A5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8AADE0-43F2-45DA-AAC4-38BD0E9DB8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C43652-29FC-4863-885F-EF39FB6264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6" name="Picture 5" descr="word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24600"/>
            <a:ext cx="2632257" cy="310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0517CB-9D1E-4D5D-A1DD-C4CFF3EDCE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1D935E-CED4-4B22-B759-A7163D5AB4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" name="Picture 9" descr="wordmark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7200" y="6324600"/>
            <a:ext cx="2632257" cy="310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Summary Presentation 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200" dirty="0" smtClean="0"/>
              <a:t>Cortical Computing with </a:t>
            </a:r>
            <a:r>
              <a:rPr lang="en-US" sz="4200" dirty="0" err="1" smtClean="0"/>
              <a:t>Memrisitve</a:t>
            </a:r>
            <a:r>
              <a:rPr lang="en-US" sz="4200" dirty="0" smtClean="0"/>
              <a:t> </a:t>
            </a:r>
            <a:r>
              <a:rPr lang="en-US" sz="4200" dirty="0" err="1" smtClean="0"/>
              <a:t>Nanodevices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Authored by Greg S. Snider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Hewlett-Packard Laboratories</a:t>
            </a:r>
          </a:p>
          <a:p>
            <a:r>
              <a:rPr lang="en-US" dirty="0" smtClean="0"/>
              <a:t>Published Winter 2008, </a:t>
            </a:r>
            <a:r>
              <a:rPr lang="en-US" dirty="0" err="1" smtClean="0"/>
              <a:t>SciDAC</a:t>
            </a:r>
            <a:r>
              <a:rPr lang="en-US" dirty="0" smtClean="0"/>
              <a:t> </a:t>
            </a:r>
            <a:r>
              <a:rPr lang="en-US" dirty="0" smtClean="0"/>
              <a:t>Review</a:t>
            </a:r>
          </a:p>
          <a:p>
            <a:endParaRPr lang="en-US" dirty="0" smtClean="0"/>
          </a:p>
          <a:p>
            <a:r>
              <a:rPr lang="en-US" dirty="0" smtClean="0"/>
              <a:t>Presented by: Joseph </a:t>
            </a:r>
            <a:r>
              <a:rPr lang="en-US" smtClean="0"/>
              <a:t>Lee Greathouse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</a:t>
            </a:r>
            <a:r>
              <a:rPr lang="en-US" dirty="0" err="1" smtClean="0"/>
              <a:t>Memristors</a:t>
            </a:r>
            <a:r>
              <a:rPr lang="en-US" dirty="0" smtClean="0"/>
              <a:t> for ANN Synapses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ANNs can use</a:t>
            </a:r>
            <a:br>
              <a:rPr lang="en-US" sz="2800" dirty="0" smtClean="0"/>
            </a:br>
            <a:r>
              <a:rPr lang="en-US" sz="2800" dirty="0" err="1" smtClean="0"/>
              <a:t>memristors</a:t>
            </a:r>
            <a:r>
              <a:rPr lang="en-US" sz="2800" dirty="0" smtClean="0"/>
              <a:t> as</a:t>
            </a:r>
            <a:br>
              <a:rPr lang="en-US" sz="2800" dirty="0" smtClean="0"/>
            </a:br>
            <a:r>
              <a:rPr lang="en-US" sz="2800" dirty="0" smtClean="0"/>
              <a:t>artificial synapses</a:t>
            </a:r>
          </a:p>
          <a:p>
            <a:r>
              <a:rPr lang="en-US" sz="2800" dirty="0" smtClean="0"/>
              <a:t>Resistance changes</a:t>
            </a:r>
            <a:br>
              <a:rPr lang="en-US" sz="2800" dirty="0" smtClean="0"/>
            </a:br>
            <a:r>
              <a:rPr lang="en-US" sz="2800" dirty="0" smtClean="0"/>
              <a:t>signal strength</a:t>
            </a:r>
            <a:br>
              <a:rPr lang="en-US" sz="2800" dirty="0" smtClean="0"/>
            </a:br>
            <a:r>
              <a:rPr lang="en-US" sz="2800" dirty="0" smtClean="0"/>
              <a:t>between input &amp;</a:t>
            </a:r>
            <a:br>
              <a:rPr lang="en-US" sz="2800" dirty="0" smtClean="0"/>
            </a:br>
            <a:r>
              <a:rPr lang="en-US" sz="2800" dirty="0" smtClean="0"/>
              <a:t>output neurons</a:t>
            </a:r>
          </a:p>
          <a:p>
            <a:r>
              <a:rPr lang="en-US" sz="2800" dirty="0" err="1" smtClean="0"/>
              <a:t>Memristors</a:t>
            </a:r>
            <a:r>
              <a:rPr lang="en-US" sz="2800" dirty="0" smtClean="0"/>
              <a:t> allow</a:t>
            </a:r>
            <a:br>
              <a:rPr lang="en-US" sz="2800" dirty="0" smtClean="0"/>
            </a:br>
            <a:r>
              <a:rPr lang="en-US" sz="2800" dirty="0" smtClean="0"/>
              <a:t>learning to take</a:t>
            </a:r>
            <a:br>
              <a:rPr lang="en-US" sz="2800" dirty="0" smtClean="0"/>
            </a:br>
            <a:r>
              <a:rPr lang="en-US" sz="2800" dirty="0" smtClean="0"/>
              <a:t>place utilizing</a:t>
            </a:r>
            <a:br>
              <a:rPr lang="en-US" sz="2800" dirty="0" smtClean="0"/>
            </a:br>
            <a:r>
              <a:rPr lang="en-US" sz="2800" dirty="0" smtClean="0"/>
              <a:t>only two terminals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5" name="Picture 4" descr="TrainingMemrist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990600"/>
            <a:ext cx="4451029" cy="4976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neurons as a circuit</a:t>
            </a:r>
            <a:endParaRPr lang="en-US" dirty="0"/>
          </a:p>
        </p:txBody>
      </p:sp>
      <p:pic>
        <p:nvPicPr>
          <p:cNvPr id="5" name="Content Placeholder 4" descr="NeuronCircui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990600"/>
            <a:ext cx="4248150" cy="20288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6" name="Picture 5" descr="ArtificialNeu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048000"/>
            <a:ext cx="3819525" cy="30765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Two inputs</a:t>
            </a:r>
            <a:br>
              <a:rPr lang="en-US" sz="2800" kern="0" dirty="0" smtClean="0">
                <a:latin typeface="+mn-lt"/>
              </a:rPr>
            </a:br>
            <a:r>
              <a:rPr lang="en-US" sz="2800" kern="0" dirty="0" smtClean="0">
                <a:latin typeface="+mn-lt"/>
              </a:rPr>
              <a:t>(inhibitory/excitatory)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outputs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(inhibitory/excitatory)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Some calculation core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Example of this as</a:t>
            </a:r>
            <a:br>
              <a:rPr lang="en-US" sz="2800" kern="0" dirty="0" smtClean="0">
                <a:latin typeface="+mn-lt"/>
              </a:rPr>
            </a:br>
            <a:r>
              <a:rPr lang="en-US" sz="2800" kern="0" dirty="0" smtClean="0">
                <a:latin typeface="+mn-lt"/>
              </a:rPr>
              <a:t>a computational</a:t>
            </a:r>
            <a:br>
              <a:rPr lang="en-US" sz="2800" kern="0" dirty="0" smtClean="0">
                <a:latin typeface="+mn-lt"/>
              </a:rPr>
            </a:br>
            <a:r>
              <a:rPr lang="en-US" sz="2800" kern="0" dirty="0" smtClean="0">
                <a:latin typeface="+mn-lt"/>
              </a:rPr>
              <a:t>neuron with</a:t>
            </a:r>
            <a:r>
              <a:rPr lang="en-US" sz="2800" kern="0" dirty="0">
                <a:latin typeface="+mn-lt"/>
              </a:rPr>
              <a:t/>
            </a:r>
            <a:br>
              <a:rPr lang="en-US" sz="2800" kern="0" dirty="0">
                <a:latin typeface="+mn-lt"/>
              </a:rPr>
            </a:br>
            <a:r>
              <a:rPr lang="en-US" sz="2800" kern="0" dirty="0" err="1" smtClean="0">
                <a:latin typeface="+mn-lt"/>
              </a:rPr>
              <a:t>memristors</a:t>
            </a:r>
            <a:endParaRPr lang="en-US" sz="2800" kern="0" dirty="0" smtClean="0">
              <a:latin typeface="+mn-lt"/>
            </a:endParaRPr>
          </a:p>
        </p:txBody>
      </p:sp>
      <p:pic>
        <p:nvPicPr>
          <p:cNvPr id="8" name="Picture 7" descr="tetanus-neur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3208" y="3581400"/>
            <a:ext cx="3952592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circuit on silicon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 out circuit to use multiple metal layers</a:t>
            </a:r>
          </a:p>
          <a:p>
            <a:r>
              <a:rPr lang="en-US" dirty="0" smtClean="0"/>
              <a:t>Each neuron circuit </a:t>
            </a:r>
            <a:r>
              <a:rPr lang="en-US" dirty="0" err="1" smtClean="0"/>
              <a:t>fabbed</a:t>
            </a:r>
            <a:r>
              <a:rPr lang="en-US" dirty="0" smtClean="0"/>
              <a:t> in regular CMOS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5" name="Picture 4" descr="Original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4033493" cy="3057525"/>
          </a:xfrm>
          <a:prstGeom prst="rect">
            <a:avLst/>
          </a:prstGeom>
        </p:spPr>
      </p:pic>
      <p:pic>
        <p:nvPicPr>
          <p:cNvPr id="6" name="Picture 5" descr="CompactN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7428" y="2286000"/>
            <a:ext cx="3217021" cy="37909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572000" y="38862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an entire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entire cortex structure using Neurons (boxes/circuits), axons &amp; dendrites (wires), and synapses (</a:t>
            </a:r>
            <a:r>
              <a:rPr lang="en-US" dirty="0" err="1" smtClean="0"/>
              <a:t>memristors</a:t>
            </a:r>
            <a:r>
              <a:rPr lang="en-US" dirty="0" smtClean="0"/>
              <a:t>/wire crossings).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5" name="Picture 4" descr="NeuralCircu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8077200" cy="3254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Neural circuitry doing pattern recognition</a:t>
            </a:r>
            <a:endParaRPr lang="en-US" sz="3900" dirty="0"/>
          </a:p>
        </p:txBody>
      </p:sp>
      <p:pic>
        <p:nvPicPr>
          <p:cNvPr id="5" name="Content Placeholder 4" descr="PatternRecogni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4430" y="1066800"/>
            <a:ext cx="5375139" cy="5064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Cortical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"People confuse these kinds of networks with neural networks," … But neural networks - the previous best hope for creating an artificial brain - are software working on standard computing hardware. "What we're aiming for is actually a change in architecture,"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dirty="0" smtClean="0"/>
              <a:t>-- from “</a:t>
            </a:r>
            <a:r>
              <a:rPr lang="en-US" sz="2600" dirty="0" err="1" smtClean="0"/>
              <a:t>Memristor</a:t>
            </a:r>
            <a:r>
              <a:rPr lang="en-US" sz="2600" dirty="0" smtClean="0"/>
              <a:t> minds: The future of artificial intelligence”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refresher on real neurons</a:t>
            </a:r>
          </a:p>
          <a:p>
            <a:endParaRPr lang="en-US" dirty="0" smtClean="0"/>
          </a:p>
          <a:p>
            <a:r>
              <a:rPr lang="en-US" dirty="0" smtClean="0"/>
              <a:t>Reminder of artificial neural networks</a:t>
            </a:r>
          </a:p>
          <a:p>
            <a:endParaRPr lang="en-US" dirty="0" smtClean="0"/>
          </a:p>
          <a:p>
            <a:r>
              <a:rPr lang="en-US" dirty="0" err="1" smtClean="0"/>
              <a:t>Memristors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Memristor</a:t>
            </a:r>
            <a:r>
              <a:rPr lang="en-US" dirty="0" smtClean="0"/>
              <a:t>-based neural circuits</a:t>
            </a:r>
          </a:p>
          <a:p>
            <a:endParaRPr lang="en-US" dirty="0" smtClean="0"/>
          </a:p>
          <a:p>
            <a:r>
              <a:rPr lang="en-US" dirty="0" smtClean="0"/>
              <a:t>“Cortical Computing”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 are nervous system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7" name="Content Placeholder 6" descr="Chemical_synap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4574680" cy="5064125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57800" y="1066800"/>
            <a:ext cx="34290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Neuron body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receives signals from other neurons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400" b="1" kern="0" noProof="0" dirty="0" smtClean="0">
                <a:latin typeface="+mn-lt"/>
              </a:rPr>
              <a:t>Synapse</a:t>
            </a:r>
            <a:r>
              <a:rPr lang="en-US" sz="2400" kern="0" noProof="0" dirty="0" smtClean="0">
                <a:latin typeface="+mn-lt"/>
              </a:rPr>
              <a:t> is connection point between neurons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Synapse can be electrical or chemical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“All-or-none” principle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detailed makeup of a neuron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6" name="Content Placeholder 5" descr="800px-Complete_neuron_cell_diagram_e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501" y="1066800"/>
            <a:ext cx="6960997" cy="506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Computational</a:t>
            </a:r>
            <a:br>
              <a:rPr lang="en-US" sz="2800" dirty="0" smtClean="0"/>
            </a:br>
            <a:r>
              <a:rPr lang="en-US" sz="2800" dirty="0" smtClean="0"/>
              <a:t>model that simulates</a:t>
            </a:r>
            <a:br>
              <a:rPr lang="en-US" sz="2800" dirty="0" smtClean="0"/>
            </a:br>
            <a:r>
              <a:rPr lang="en-US" sz="2800" dirty="0" smtClean="0"/>
              <a:t>real neurons</a:t>
            </a:r>
          </a:p>
          <a:p>
            <a:r>
              <a:rPr lang="en-US" sz="2800" dirty="0" smtClean="0"/>
              <a:t>Inputs send signals</a:t>
            </a:r>
            <a:br>
              <a:rPr lang="en-US" sz="2800" dirty="0" smtClean="0"/>
            </a:br>
            <a:r>
              <a:rPr lang="en-US" sz="2800" dirty="0" smtClean="0"/>
              <a:t>through hidden layer</a:t>
            </a:r>
          </a:p>
          <a:p>
            <a:r>
              <a:rPr lang="en-US" sz="2800" dirty="0" smtClean="0"/>
              <a:t>Hidden layer weighs</a:t>
            </a:r>
            <a:br>
              <a:rPr lang="en-US" sz="2800" dirty="0" smtClean="0"/>
            </a:br>
            <a:r>
              <a:rPr lang="en-US" sz="2800" dirty="0" smtClean="0"/>
              <a:t>inputs and gives</a:t>
            </a:r>
            <a:br>
              <a:rPr lang="en-US" sz="2800" dirty="0" smtClean="0"/>
            </a:br>
            <a:r>
              <a:rPr lang="en-US" sz="2800" dirty="0" smtClean="0"/>
              <a:t>outputs based on</a:t>
            </a:r>
            <a:br>
              <a:rPr lang="en-US" sz="2800" dirty="0" smtClean="0"/>
            </a:br>
            <a:r>
              <a:rPr lang="en-US" sz="2800" dirty="0" smtClean="0"/>
              <a:t>those inputs</a:t>
            </a:r>
          </a:p>
          <a:p>
            <a:r>
              <a:rPr lang="en-US" sz="2800" dirty="0" smtClean="0"/>
              <a:t>This yields actions</a:t>
            </a:r>
            <a:br>
              <a:rPr lang="en-US" sz="2800" dirty="0" smtClean="0"/>
            </a:br>
            <a:r>
              <a:rPr lang="en-US" sz="2800" dirty="0" smtClean="0"/>
              <a:t>akin to neurons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6" name="Picture 5" descr="560px-Artificial_neural_networ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752600"/>
            <a:ext cx="4949952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Neural Networks can be used to do full-fledged computations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err="1" smtClean="0"/>
              <a:t>perceptron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 requires</a:t>
            </a:r>
            <a:br>
              <a:rPr lang="en-US" dirty="0" smtClean="0"/>
            </a:br>
            <a:r>
              <a:rPr lang="en-US" dirty="0" smtClean="0"/>
              <a:t>designer to know</a:t>
            </a:r>
            <a:br>
              <a:rPr lang="en-US" dirty="0" smtClean="0"/>
            </a:br>
            <a:r>
              <a:rPr lang="en-US" dirty="0" smtClean="0"/>
              <a:t>a truth table.</a:t>
            </a:r>
          </a:p>
          <a:p>
            <a:endParaRPr lang="en-US" dirty="0" smtClean="0"/>
          </a:p>
          <a:p>
            <a:r>
              <a:rPr lang="en-US" dirty="0" smtClean="0"/>
              <a:t>Would like to have a circuit that trains itself based on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5" name="Picture 4" descr="2006-01-27_Artificial_Neural_Network_for_X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812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 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dirty="0" smtClean="0"/>
              <a:t>“Neurons”</a:t>
            </a:r>
          </a:p>
          <a:p>
            <a:r>
              <a:rPr lang="en-US" dirty="0" smtClean="0"/>
              <a:t>“Synapses”</a:t>
            </a:r>
          </a:p>
          <a:p>
            <a:r>
              <a:rPr lang="en-US" dirty="0" smtClean="0"/>
              <a:t>Pattern</a:t>
            </a:r>
          </a:p>
          <a:p>
            <a:r>
              <a:rPr lang="en-US" dirty="0" smtClean="0"/>
              <a:t>Excitatory</a:t>
            </a:r>
            <a:br>
              <a:rPr lang="en-US" dirty="0" smtClean="0"/>
            </a:br>
            <a:r>
              <a:rPr lang="en-US" dirty="0" smtClean="0"/>
              <a:t>inputs</a:t>
            </a:r>
          </a:p>
          <a:p>
            <a:r>
              <a:rPr lang="en-US" dirty="0" smtClean="0"/>
              <a:t>Inhibitory</a:t>
            </a:r>
            <a:br>
              <a:rPr lang="en-US" dirty="0" smtClean="0"/>
            </a:br>
            <a:r>
              <a:rPr lang="en-US" dirty="0" smtClean="0"/>
              <a:t>inputs</a:t>
            </a:r>
          </a:p>
          <a:p>
            <a:r>
              <a:rPr lang="en-US" sz="2400" dirty="0" smtClean="0"/>
              <a:t>Categorization</a:t>
            </a:r>
          </a:p>
          <a:p>
            <a:endParaRPr lang="en-US" dirty="0" smtClean="0"/>
          </a:p>
        </p:txBody>
      </p:sp>
      <p:pic>
        <p:nvPicPr>
          <p:cNvPr id="7" name="Content Placeholder 4" descr="SupervisedLearningA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95600" y="1066800"/>
            <a:ext cx="5659904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Memristors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two-terminal devices</a:t>
            </a:r>
          </a:p>
          <a:p>
            <a:r>
              <a:rPr lang="en-US" dirty="0" smtClean="0"/>
              <a:t>Basically: Variable resistance as a function of voltage previously applied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 descr="Memris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743200"/>
            <a:ext cx="3409950" cy="3248025"/>
          </a:xfrm>
          <a:prstGeom prst="rect">
            <a:avLst/>
          </a:prstGeom>
        </p:spPr>
      </p:pic>
      <p:pic>
        <p:nvPicPr>
          <p:cNvPr id="6" name="Picture 5" descr="MemristorDesig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667000"/>
            <a:ext cx="253650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Memristor</a:t>
            </a:r>
            <a:r>
              <a:rPr lang="en-US" dirty="0" smtClean="0"/>
              <a:t> Learning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7" name="Picture 6" descr="MemristorOutp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900" y="914400"/>
            <a:ext cx="6934200" cy="50292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791200" y="18288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638800" y="2286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Umich">
  <a:themeElements>
    <a:clrScheme name="UMich">
      <a:dk1>
        <a:srgbClr val="000000"/>
      </a:dk1>
      <a:lt1>
        <a:srgbClr val="FFFFFF"/>
      </a:lt1>
      <a:dk2>
        <a:srgbClr val="000099"/>
      </a:dk2>
      <a:lt2>
        <a:srgbClr val="5F5F5F"/>
      </a:lt2>
      <a:accent1>
        <a:srgbClr val="CC9900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CAAA"/>
      </a:accent5>
      <a:accent6>
        <a:srgbClr val="00008A"/>
      </a:accent6>
      <a:hlink>
        <a:srgbClr val="996600"/>
      </a:hlink>
      <a:folHlink>
        <a:srgbClr val="AFBF39"/>
      </a:folHlink>
    </a:clrScheme>
    <a:fontScheme name="Office The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Umich</Template>
  <TotalTime>307</TotalTime>
  <Words>255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Umich</vt:lpstr>
      <vt:lpstr>Summary Presentation of Cortical Computing with Memrisitve Nanodevices</vt:lpstr>
      <vt:lpstr>Overview of Topics</vt:lpstr>
      <vt:lpstr>Neurons are nervous system cells</vt:lpstr>
      <vt:lpstr>More detailed makeup of a neuron</vt:lpstr>
      <vt:lpstr>Artificial Neural Networks</vt:lpstr>
      <vt:lpstr>Artificial Neural Net Example</vt:lpstr>
      <vt:lpstr>Pattern Recognition ANN</vt:lpstr>
      <vt:lpstr>Memristors</vt:lpstr>
      <vt:lpstr>Memristor Learning Behavior</vt:lpstr>
      <vt:lpstr>Utilizing Memristors for ANN Synapses</vt:lpstr>
      <vt:lpstr>Artificial neurons as a circuit</vt:lpstr>
      <vt:lpstr>Building circuit on silicon</vt:lpstr>
      <vt:lpstr>Layout of an entire neural network</vt:lpstr>
      <vt:lpstr>Neural circuitry doing pattern recognition</vt:lpstr>
      <vt:lpstr>Cortical Computing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Presentation of Cortical Computing with Memrisitve Nanodevices</dc:title>
  <dc:creator>Joseph Lee Greathouse</dc:creator>
  <cp:lastModifiedBy>Joseph Lee Greathouse</cp:lastModifiedBy>
  <cp:revision>34</cp:revision>
  <cp:lastPrinted>1601-01-01T00:00:00Z</cp:lastPrinted>
  <dcterms:created xsi:type="dcterms:W3CDTF">2009-07-16T15:02:41Z</dcterms:created>
  <dcterms:modified xsi:type="dcterms:W3CDTF">2009-07-16T20:37:38Z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TC102037711033</vt:lpwstr>
  </property>
</Properties>
</file>