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4.xml" ContentType="application/vnd.openxmlformats-officedocument.drawingml.chart+xml"/>
  <Override PartName="/ppt/notesSlides/notesSlide15.xml" ContentType="application/vnd.openxmlformats-officedocument.presentationml.notesSlide+xml"/>
  <Override PartName="/ppt/charts/chart5.xml" ContentType="application/vnd.openxmlformats-officedocument.drawingml.chart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9" r:id="rId1"/>
  </p:sldMasterIdLst>
  <p:notesMasterIdLst>
    <p:notesMasterId r:id="rId20"/>
  </p:notesMasterIdLst>
  <p:sldIdLst>
    <p:sldId id="256" r:id="rId2"/>
    <p:sldId id="298" r:id="rId3"/>
    <p:sldId id="423" r:id="rId4"/>
    <p:sldId id="337" r:id="rId5"/>
    <p:sldId id="398" r:id="rId6"/>
    <p:sldId id="402" r:id="rId7"/>
    <p:sldId id="403" r:id="rId8"/>
    <p:sldId id="405" r:id="rId9"/>
    <p:sldId id="419" r:id="rId10"/>
    <p:sldId id="422" r:id="rId11"/>
    <p:sldId id="407" r:id="rId12"/>
    <p:sldId id="267" r:id="rId13"/>
    <p:sldId id="415" r:id="rId14"/>
    <p:sldId id="420" r:id="rId15"/>
    <p:sldId id="408" r:id="rId16"/>
    <p:sldId id="425" r:id="rId17"/>
    <p:sldId id="273" r:id="rId18"/>
    <p:sldId id="325" r:id="rId19"/>
  </p:sldIdLst>
  <p:sldSz cx="9144000" cy="6858000" type="screen4x3"/>
  <p:notesSz cx="6950075" cy="9236075"/>
  <p:custShowLst>
    <p:custShow name="Custom Show 1" id="0">
      <p:sldLst/>
    </p:custShow>
  </p:custShow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0000"/>
    <a:srgbClr val="00602B"/>
    <a:srgbClr val="00823B"/>
    <a:srgbClr val="005C2A"/>
    <a:srgbClr val="FF7C80"/>
    <a:srgbClr val="CBCB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0" autoAdjust="0"/>
    <p:restoredTop sz="86828" autoAdjust="0"/>
  </p:normalViewPr>
  <p:slideViewPr>
    <p:cSldViewPr>
      <p:cViewPr>
        <p:scale>
          <a:sx n="70" d="100"/>
          <a:sy n="70" d="100"/>
        </p:scale>
        <p:origin x="-107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90"/>
    </p:cViewPr>
  </p:sorterViewPr>
  <p:gridSpacing cx="75895" cy="7589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lgreathouse\Documents\School\Work\HITM\Results\Performance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lgreathouse\Desktop\sharing_percentage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lgreathouse\Desktop\sharing_percentage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lgreathouse\Documents\School\Work\HITM\Results\Performance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lgreathouse\Documents\School\Work\HITM\Results\Performanc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362089607220151"/>
          <c:y val="4.1819553805774276E-2"/>
          <c:w val="0.86814810977575174"/>
          <c:h val="0.61818460192475944"/>
        </c:manualLayout>
      </c:layout>
      <c:barChart>
        <c:barDir val="col"/>
        <c:grouping val="clustered"/>
        <c:varyColors val="0"/>
        <c:ser>
          <c:idx val="1"/>
          <c:order val="0"/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('Aggregate Performance'!$B$36:$H$36,'Aggregate Performance'!$I$36,'Aggregate Performance'!$I$35,'Aggregate Performance'!$I$34,'Aggregate Performance'!$I$37,'Aggregate Performance'!$J$36:$V$36)</c:f>
                <c:numCache>
                  <c:formatCode>General</c:formatCode>
                  <c:ptCount val="24"/>
                  <c:pt idx="0">
                    <c:v>0.60014057388834385</c:v>
                  </c:pt>
                  <c:pt idx="1">
                    <c:v>7.5719464485833097</c:v>
                  </c:pt>
                  <c:pt idx="2">
                    <c:v>7.7473276616979536</c:v>
                  </c:pt>
                  <c:pt idx="3">
                    <c:v>7.9769840689368827</c:v>
                  </c:pt>
                  <c:pt idx="4">
                    <c:v>0.84348360696712754</c:v>
                  </c:pt>
                  <c:pt idx="5">
                    <c:v>0.53695244154114863</c:v>
                  </c:pt>
                  <c:pt idx="6">
                    <c:v>0.53437278527158605</c:v>
                  </c:pt>
                  <c:pt idx="11">
                    <c:v>0.19988156493283912</c:v>
                  </c:pt>
                  <c:pt idx="12">
                    <c:v>2.8795887073290585</c:v>
                  </c:pt>
                  <c:pt idx="13">
                    <c:v>3.5371761789673135</c:v>
                  </c:pt>
                  <c:pt idx="14">
                    <c:v>3.9625252150158934</c:v>
                  </c:pt>
                  <c:pt idx="15">
                    <c:v>1.9557789596527637</c:v>
                  </c:pt>
                  <c:pt idx="16">
                    <c:v>6.4025999340072942E-2</c:v>
                  </c:pt>
                  <c:pt idx="17">
                    <c:v>14.80295974301036</c:v>
                  </c:pt>
                  <c:pt idx="18">
                    <c:v>7.9619570900538594</c:v>
                  </c:pt>
                  <c:pt idx="19">
                    <c:v>10.696258194424072</c:v>
                  </c:pt>
                  <c:pt idx="20">
                    <c:v>11.103523303964716</c:v>
                  </c:pt>
                  <c:pt idx="21">
                    <c:v>1.0088501636862535</c:v>
                  </c:pt>
                  <c:pt idx="22">
                    <c:v>8.7819022087327223</c:v>
                  </c:pt>
                  <c:pt idx="23">
                    <c:v>19.746974307232602</c:v>
                  </c:pt>
                </c:numCache>
              </c:numRef>
            </c:plus>
            <c:minus>
              <c:numRef>
                <c:f>('Aggregate Performance'!$B$36:$H$36,'Aggregate Performance'!$I$36,'Aggregate Performance'!$I$35,'Aggregate Performance'!$I$34,'Aggregate Performance'!$I$37,'Aggregate Performance'!$J$36:$V$36)</c:f>
                <c:numCache>
                  <c:formatCode>General</c:formatCode>
                  <c:ptCount val="24"/>
                  <c:pt idx="0">
                    <c:v>0.60014057388834385</c:v>
                  </c:pt>
                  <c:pt idx="1">
                    <c:v>7.5719464485833097</c:v>
                  </c:pt>
                  <c:pt idx="2">
                    <c:v>7.7473276616979536</c:v>
                  </c:pt>
                  <c:pt idx="3">
                    <c:v>7.9769840689368827</c:v>
                  </c:pt>
                  <c:pt idx="4">
                    <c:v>0.84348360696712754</c:v>
                  </c:pt>
                  <c:pt idx="5">
                    <c:v>0.53695244154114863</c:v>
                  </c:pt>
                  <c:pt idx="6">
                    <c:v>0.53437278527158605</c:v>
                  </c:pt>
                  <c:pt idx="11">
                    <c:v>0.19988156493283912</c:v>
                  </c:pt>
                  <c:pt idx="12">
                    <c:v>2.8795887073290585</c:v>
                  </c:pt>
                  <c:pt idx="13">
                    <c:v>3.5371761789673135</c:v>
                  </c:pt>
                  <c:pt idx="14">
                    <c:v>3.9625252150158934</c:v>
                  </c:pt>
                  <c:pt idx="15">
                    <c:v>1.9557789596527637</c:v>
                  </c:pt>
                  <c:pt idx="16">
                    <c:v>6.4025999340072942E-2</c:v>
                  </c:pt>
                  <c:pt idx="17">
                    <c:v>14.80295974301036</c:v>
                  </c:pt>
                  <c:pt idx="18">
                    <c:v>7.9619570900538594</c:v>
                  </c:pt>
                  <c:pt idx="19">
                    <c:v>10.696258194424072</c:v>
                  </c:pt>
                  <c:pt idx="20">
                    <c:v>11.103523303964716</c:v>
                  </c:pt>
                  <c:pt idx="21">
                    <c:v>1.0088501636862535</c:v>
                  </c:pt>
                  <c:pt idx="22">
                    <c:v>8.7819022087327223</c:v>
                  </c:pt>
                  <c:pt idx="23">
                    <c:v>19.746974307232602</c:v>
                  </c:pt>
                </c:numCache>
              </c:numRef>
            </c:minus>
            <c:spPr>
              <a:ln w="25400"/>
            </c:spPr>
          </c:errBars>
          <c:cat>
            <c:strRef>
              <c:f>('Aggregate Performance'!$B$2:$H$2,'Aggregate Performance'!$F$26,'Aggregate Performance'!$H$26,'Aggregate Performance'!$L$26,'Aggregate Performance'!$M$26,'Aggregate Performance'!$J$2:$V$2,'Aggregate Performance'!$U$26,'Aggregate Performance'!$V$26)</c:f>
              <c:strCache>
                <c:ptCount val="26"/>
                <c:pt idx="0">
                  <c:v>histogram</c:v>
                </c:pt>
                <c:pt idx="1">
                  <c:v>kmeans</c:v>
                </c:pt>
                <c:pt idx="2">
                  <c:v>linear_regression</c:v>
                </c:pt>
                <c:pt idx="3">
                  <c:v>matrix_multiply</c:v>
                </c:pt>
                <c:pt idx="4">
                  <c:v>pca</c:v>
                </c:pt>
                <c:pt idx="5">
                  <c:v>string_match</c:v>
                </c:pt>
                <c:pt idx="6">
                  <c:v>word_count</c:v>
                </c:pt>
                <c:pt idx="8">
                  <c:v>GeoMean</c:v>
                </c:pt>
                <c:pt idx="11">
                  <c:v>blackscholes</c:v>
                </c:pt>
                <c:pt idx="12">
                  <c:v>bodytrack</c:v>
                </c:pt>
                <c:pt idx="13">
                  <c:v>facesim</c:v>
                </c:pt>
                <c:pt idx="14">
                  <c:v>ferret</c:v>
                </c:pt>
                <c:pt idx="15">
                  <c:v>freqmine</c:v>
                </c:pt>
                <c:pt idx="16">
                  <c:v>raytrace</c:v>
                </c:pt>
                <c:pt idx="17">
                  <c:v>swaptions</c:v>
                </c:pt>
                <c:pt idx="18">
                  <c:v>fluidanimate</c:v>
                </c:pt>
                <c:pt idx="19">
                  <c:v>vips</c:v>
                </c:pt>
                <c:pt idx="20">
                  <c:v>x264</c:v>
                </c:pt>
                <c:pt idx="21">
                  <c:v>canneal</c:v>
                </c:pt>
                <c:pt idx="22">
                  <c:v>dedup</c:v>
                </c:pt>
                <c:pt idx="23">
                  <c:v>streamcluster</c:v>
                </c:pt>
                <c:pt idx="25">
                  <c:v>GeoMean</c:v>
                </c:pt>
              </c:strCache>
            </c:strRef>
          </c:cat>
          <c:val>
            <c:numRef>
              <c:f>('Aggregate Performance'!$B$27:$H$27,'Aggregate Performance'!$G$28,'Aggregate Performance'!$I$28,'Aggregate Performance'!$J$28,'Aggregate Performance'!$K$28,'Aggregate Performance'!$J$27:$V$27,'Aggregate Performance'!$U$28,'Aggregate Performance'!$W$28)</c:f>
              <c:numCache>
                <c:formatCode>General</c:formatCode>
                <c:ptCount val="26"/>
                <c:pt idx="0">
                  <c:v>48.14825581395349</c:v>
                </c:pt>
                <c:pt idx="1">
                  <c:v>98.429118773946342</c:v>
                </c:pt>
                <c:pt idx="2">
                  <c:v>261.20958083832335</c:v>
                </c:pt>
                <c:pt idx="3">
                  <c:v>278.48737083811716</c:v>
                </c:pt>
                <c:pt idx="4">
                  <c:v>121.33272394881169</c:v>
                </c:pt>
                <c:pt idx="5">
                  <c:v>28.040293040293037</c:v>
                </c:pt>
                <c:pt idx="6">
                  <c:v>23.549946865037192</c:v>
                </c:pt>
                <c:pt idx="8">
                  <c:v>83.210562117645637</c:v>
                </c:pt>
                <c:pt idx="11">
                  <c:v>28.465</c:v>
                </c:pt>
                <c:pt idx="12">
                  <c:v>119.35297105129509</c:v>
                </c:pt>
                <c:pt idx="13">
                  <c:v>103.96866410115447</c:v>
                </c:pt>
                <c:pt idx="14">
                  <c:v>80.058718861209954</c:v>
                </c:pt>
                <c:pt idx="15">
                  <c:v>123.46864991815529</c:v>
                </c:pt>
                <c:pt idx="16">
                  <c:v>5.3480959097320175</c:v>
                </c:pt>
                <c:pt idx="17">
                  <c:v>65.907216494845372</c:v>
                </c:pt>
                <c:pt idx="18">
                  <c:v>137.16427104722794</c:v>
                </c:pt>
                <c:pt idx="19">
                  <c:v>164.49390469154045</c:v>
                </c:pt>
                <c:pt idx="20">
                  <c:v>109.12324929971986</c:v>
                </c:pt>
                <c:pt idx="21">
                  <c:v>36.279111429595133</c:v>
                </c:pt>
                <c:pt idx="22">
                  <c:v>99.129722814498919</c:v>
                </c:pt>
                <c:pt idx="23">
                  <c:v>207.88528428093645</c:v>
                </c:pt>
                <c:pt idx="25">
                  <c:v>74.72605553996425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51755776"/>
        <c:axId val="39956992"/>
      </c:barChart>
      <c:catAx>
        <c:axId val="15175577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700"/>
            </a:pPr>
            <a:endParaRPr lang="en-US"/>
          </a:p>
        </c:txPr>
        <c:crossAx val="39956992"/>
        <c:crosses val="autoZero"/>
        <c:auto val="1"/>
        <c:lblAlgn val="ctr"/>
        <c:lblOffset val="100"/>
        <c:noMultiLvlLbl val="0"/>
      </c:catAx>
      <c:valAx>
        <c:axId val="39956992"/>
        <c:scaling>
          <c:orientation val="minMax"/>
          <c:max val="3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 dirty="0" smtClean="0"/>
                  <a:t>Race Detector Slowdown (x</a:t>
                </a:r>
                <a:r>
                  <a:rPr lang="en-US" sz="1800" dirty="0"/>
                  <a:t>)</a:t>
                </a:r>
              </a:p>
            </c:rich>
          </c:tx>
          <c:layout>
            <c:manualLayout>
              <c:xMode val="edge"/>
              <c:yMode val="edge"/>
              <c:x val="8.771929824561403E-3"/>
              <c:y val="2.7777777777777779E-3"/>
            </c:manualLayout>
          </c:layout>
          <c:overlay val="0"/>
        </c:title>
        <c:numFmt formatCode="General" sourceLinked="1"/>
        <c:majorTickMark val="out"/>
        <c:minorTickMark val="in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151755776"/>
        <c:crosses val="autoZero"/>
        <c:crossBetween val="between"/>
        <c:majorUnit val="50"/>
        <c:minorUnit val="25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 w="3175">
      <a:noFill/>
    </a:ln>
  </c:spPr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139268775613574"/>
          <c:y val="4.0270778652668426E-2"/>
          <c:w val="0.86960146429064789"/>
          <c:h val="0.62023731408573923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('Small (Fixed Code)'!$A$2:$A$11,'Small (Fixed Code)'!$A$13:$A$21)</c:f>
              <c:strCache>
                <c:ptCount val="19"/>
                <c:pt idx="0">
                  <c:v>histogram</c:v>
                </c:pt>
                <c:pt idx="1">
                  <c:v>kmeans</c:v>
                </c:pt>
                <c:pt idx="2">
                  <c:v>linear_regression</c:v>
                </c:pt>
                <c:pt idx="3">
                  <c:v>matrix_multiply</c:v>
                </c:pt>
                <c:pt idx="4">
                  <c:v>pca</c:v>
                </c:pt>
                <c:pt idx="5">
                  <c:v>string_match</c:v>
                </c:pt>
                <c:pt idx="6">
                  <c:v>word_count</c:v>
                </c:pt>
                <c:pt idx="7">
                  <c:v>blackscholes</c:v>
                </c:pt>
                <c:pt idx="8">
                  <c:v>bodytrack</c:v>
                </c:pt>
                <c:pt idx="9">
                  <c:v>facesim</c:v>
                </c:pt>
                <c:pt idx="10">
                  <c:v>freqmine</c:v>
                </c:pt>
                <c:pt idx="11">
                  <c:v>raytrace</c:v>
                </c:pt>
                <c:pt idx="12">
                  <c:v>swaptions</c:v>
                </c:pt>
                <c:pt idx="13">
                  <c:v>fluidanimate</c:v>
                </c:pt>
                <c:pt idx="14">
                  <c:v>vips</c:v>
                </c:pt>
                <c:pt idx="15">
                  <c:v>x264</c:v>
                </c:pt>
                <c:pt idx="16">
                  <c:v>canneal</c:v>
                </c:pt>
                <c:pt idx="17">
                  <c:v>dedup</c:v>
                </c:pt>
                <c:pt idx="18">
                  <c:v>streamcluster</c:v>
                </c:pt>
              </c:strCache>
            </c:strRef>
          </c:cat>
          <c:val>
            <c:numRef>
              <c:f>('Small (Fixed Code)'!$D$2:$D$11,'Small (Fixed Code)'!$D$13:$D$21)</c:f>
              <c:numCache>
                <c:formatCode>General</c:formatCode>
                <c:ptCount val="19"/>
                <c:pt idx="0">
                  <c:v>7.9849129047215541E-5</c:v>
                </c:pt>
                <c:pt idx="1">
                  <c:v>1.1519874427498382E-3</c:v>
                </c:pt>
                <c:pt idx="2">
                  <c:v>2.3675663361270421E-5</c:v>
                </c:pt>
                <c:pt idx="3">
                  <c:v>8.4682929251938981E-6</c:v>
                </c:pt>
                <c:pt idx="4">
                  <c:v>1.9398371665369972E-5</c:v>
                </c:pt>
                <c:pt idx="5">
                  <c:v>7.4787827429086077E-5</c:v>
                </c:pt>
                <c:pt idx="6">
                  <c:v>2.4551777943098041E-2</c:v>
                </c:pt>
                <c:pt idx="7">
                  <c:v>3.6514916284761375E-4</c:v>
                </c:pt>
                <c:pt idx="8">
                  <c:v>1.2407643771385803</c:v>
                </c:pt>
                <c:pt idx="9">
                  <c:v>0.24108791917752348</c:v>
                </c:pt>
                <c:pt idx="10">
                  <c:v>0.60988632060631109</c:v>
                </c:pt>
                <c:pt idx="11">
                  <c:v>6.7052952329806916E-4</c:v>
                </c:pt>
                <c:pt idx="12">
                  <c:v>0.22956050213278847</c:v>
                </c:pt>
                <c:pt idx="13">
                  <c:v>8.63464077317488E-2</c:v>
                </c:pt>
                <c:pt idx="14">
                  <c:v>0.54612704098329856</c:v>
                </c:pt>
                <c:pt idx="15">
                  <c:v>0.48583682761235425</c:v>
                </c:pt>
                <c:pt idx="16">
                  <c:v>0.19270514524978086</c:v>
                </c:pt>
                <c:pt idx="17">
                  <c:v>2.8840059856637938</c:v>
                </c:pt>
                <c:pt idx="18">
                  <c:v>0.18590640255475158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8483456"/>
        <c:axId val="39971072"/>
      </c:barChart>
      <c:catAx>
        <c:axId val="3848345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700"/>
            </a:pPr>
            <a:endParaRPr lang="en-US"/>
          </a:p>
        </c:txPr>
        <c:crossAx val="39971072"/>
        <c:crosses val="autoZero"/>
        <c:auto val="1"/>
        <c:lblAlgn val="ctr"/>
        <c:lblOffset val="100"/>
        <c:noMultiLvlLbl val="0"/>
      </c:catAx>
      <c:valAx>
        <c:axId val="39971072"/>
        <c:scaling>
          <c:orientation val="minMax"/>
          <c:max val="1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/>
                  <a:t>% Write-Sharing Events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3848345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2144287885067"/>
          <c:y val="4.1819553805774276E-2"/>
          <c:w val="0.8688498641617165"/>
          <c:h val="0.61818460192475944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('Small (Fixed Code)'!$A$2:$A$11,'Small (Fixed Code)'!$A$13:$A$21)</c:f>
              <c:strCache>
                <c:ptCount val="19"/>
                <c:pt idx="0">
                  <c:v>histogram</c:v>
                </c:pt>
                <c:pt idx="1">
                  <c:v>kmeans</c:v>
                </c:pt>
                <c:pt idx="2">
                  <c:v>linear_regression</c:v>
                </c:pt>
                <c:pt idx="3">
                  <c:v>matrix_multiply</c:v>
                </c:pt>
                <c:pt idx="4">
                  <c:v>pca</c:v>
                </c:pt>
                <c:pt idx="5">
                  <c:v>string_match</c:v>
                </c:pt>
                <c:pt idx="6">
                  <c:v>word_count</c:v>
                </c:pt>
                <c:pt idx="7">
                  <c:v>blackscholes</c:v>
                </c:pt>
                <c:pt idx="8">
                  <c:v>bodytrack</c:v>
                </c:pt>
                <c:pt idx="9">
                  <c:v>facesim</c:v>
                </c:pt>
                <c:pt idx="10">
                  <c:v>freqmine</c:v>
                </c:pt>
                <c:pt idx="11">
                  <c:v>raytrace</c:v>
                </c:pt>
                <c:pt idx="12">
                  <c:v>swaptions</c:v>
                </c:pt>
                <c:pt idx="13">
                  <c:v>fluidanimate</c:v>
                </c:pt>
                <c:pt idx="14">
                  <c:v>vips</c:v>
                </c:pt>
                <c:pt idx="15">
                  <c:v>x264</c:v>
                </c:pt>
                <c:pt idx="16">
                  <c:v>canneal</c:v>
                </c:pt>
                <c:pt idx="17">
                  <c:v>dedup</c:v>
                </c:pt>
                <c:pt idx="18">
                  <c:v>streamcluster</c:v>
                </c:pt>
              </c:strCache>
            </c:strRef>
          </c:cat>
          <c:val>
            <c:numRef>
              <c:f>('Small (Fixed Code)'!$D$2:$D$11,'Small (Fixed Code)'!$D$13:$D$21)</c:f>
              <c:numCache>
                <c:formatCode>General</c:formatCode>
                <c:ptCount val="19"/>
                <c:pt idx="0">
                  <c:v>7.9849129047215541E-5</c:v>
                </c:pt>
                <c:pt idx="1">
                  <c:v>1.1519874427498382E-3</c:v>
                </c:pt>
                <c:pt idx="2">
                  <c:v>2.3675663361270421E-5</c:v>
                </c:pt>
                <c:pt idx="3">
                  <c:v>8.4682929251938981E-6</c:v>
                </c:pt>
                <c:pt idx="4">
                  <c:v>1.9398371665369972E-5</c:v>
                </c:pt>
                <c:pt idx="5">
                  <c:v>7.4787827429086077E-5</c:v>
                </c:pt>
                <c:pt idx="6">
                  <c:v>2.4551777943098041E-2</c:v>
                </c:pt>
                <c:pt idx="7">
                  <c:v>3.6514916284761375E-4</c:v>
                </c:pt>
                <c:pt idx="8">
                  <c:v>1.2407643771385803</c:v>
                </c:pt>
                <c:pt idx="9">
                  <c:v>0.24108791917752348</c:v>
                </c:pt>
                <c:pt idx="10">
                  <c:v>0.60988632060631109</c:v>
                </c:pt>
                <c:pt idx="11">
                  <c:v>6.7052952329806916E-4</c:v>
                </c:pt>
                <c:pt idx="12">
                  <c:v>0.22956050213278847</c:v>
                </c:pt>
                <c:pt idx="13">
                  <c:v>8.63464077317488E-2</c:v>
                </c:pt>
                <c:pt idx="14">
                  <c:v>0.54612704098329856</c:v>
                </c:pt>
                <c:pt idx="15">
                  <c:v>0.48583682761235425</c:v>
                </c:pt>
                <c:pt idx="16">
                  <c:v>0.19270514524978086</c:v>
                </c:pt>
                <c:pt idx="17">
                  <c:v>2.8840059856637938</c:v>
                </c:pt>
                <c:pt idx="18">
                  <c:v>0.18590640255475158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8484480"/>
        <c:axId val="39971648"/>
      </c:barChart>
      <c:catAx>
        <c:axId val="3848448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700"/>
            </a:pPr>
            <a:endParaRPr lang="en-US"/>
          </a:p>
        </c:txPr>
        <c:crossAx val="39971648"/>
        <c:crosses val="autoZero"/>
        <c:auto val="1"/>
        <c:lblAlgn val="ctr"/>
        <c:lblOffset val="100"/>
        <c:noMultiLvlLbl val="0"/>
      </c:catAx>
      <c:valAx>
        <c:axId val="39971648"/>
        <c:scaling>
          <c:orientation val="minMax"/>
          <c:max val="3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800">
                    <a:solidFill>
                      <a:schemeClr val="tx1"/>
                    </a:solidFill>
                  </a:defRPr>
                </a:pPr>
                <a:r>
                  <a:rPr lang="en-US" sz="1800">
                    <a:solidFill>
                      <a:schemeClr val="tx1"/>
                    </a:solidFill>
                  </a:rPr>
                  <a:t>% Write-Sharing Events</a:t>
                </a:r>
              </a:p>
            </c:rich>
          </c:tx>
          <c:layout>
            <c:manualLayout>
              <c:xMode val="edge"/>
              <c:yMode val="edge"/>
              <c:x val="8.771929824561403E-3"/>
              <c:y val="6.1043744531933508E-2"/>
            </c:manualLayout>
          </c:layout>
          <c:overlay val="0"/>
        </c:title>
        <c:numFmt formatCode="General" sourceLinked="1"/>
        <c:majorTickMark val="out"/>
        <c:minorTickMark val="in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38484480"/>
        <c:crosses val="autoZero"/>
        <c:crossBetween val="between"/>
        <c:majorUnit val="0.5"/>
        <c:minorUnit val="0.25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215890776810794"/>
          <c:y val="4.1819553805774276E-2"/>
          <c:w val="0.87107208638393874"/>
          <c:h val="0.61818460192475944"/>
        </c:manualLayout>
      </c:layout>
      <c:barChart>
        <c:barDir val="col"/>
        <c:grouping val="clustered"/>
        <c:varyColors val="0"/>
        <c:ser>
          <c:idx val="1"/>
          <c:order val="1"/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('Aggregate Performance'!$B$36:$H$36,'Aggregate Performance'!$I$36,'Aggregate Performance'!$I$35,'Aggregate Performance'!$I$34,'Aggregate Performance'!$I$37,'Aggregate Performance'!$J$36:$V$36)</c:f>
                <c:numCache>
                  <c:formatCode>General</c:formatCode>
                  <c:ptCount val="24"/>
                  <c:pt idx="0">
                    <c:v>0.60014057388834385</c:v>
                  </c:pt>
                  <c:pt idx="1">
                    <c:v>7.5719464485833097</c:v>
                  </c:pt>
                  <c:pt idx="2">
                    <c:v>7.7473276616979536</c:v>
                  </c:pt>
                  <c:pt idx="3">
                    <c:v>7.9769840689368827</c:v>
                  </c:pt>
                  <c:pt idx="4">
                    <c:v>0.84348360696712754</c:v>
                  </c:pt>
                  <c:pt idx="5">
                    <c:v>0.53695244154114863</c:v>
                  </c:pt>
                  <c:pt idx="6">
                    <c:v>0.53437278527158605</c:v>
                  </c:pt>
                  <c:pt idx="11">
                    <c:v>0.19988156493283912</c:v>
                  </c:pt>
                  <c:pt idx="12">
                    <c:v>2.8795887073290585</c:v>
                  </c:pt>
                  <c:pt idx="13">
                    <c:v>3.5371761789673135</c:v>
                  </c:pt>
                  <c:pt idx="14">
                    <c:v>3.9625252150158934</c:v>
                  </c:pt>
                  <c:pt idx="15">
                    <c:v>1.9557789596527637</c:v>
                  </c:pt>
                  <c:pt idx="16">
                    <c:v>6.4025999340072942E-2</c:v>
                  </c:pt>
                  <c:pt idx="17">
                    <c:v>14.80295974301036</c:v>
                  </c:pt>
                  <c:pt idx="18">
                    <c:v>7.9619570900538594</c:v>
                  </c:pt>
                  <c:pt idx="19">
                    <c:v>10.696258194424072</c:v>
                  </c:pt>
                  <c:pt idx="20">
                    <c:v>11.103523303964716</c:v>
                  </c:pt>
                  <c:pt idx="21">
                    <c:v>1.0088501636862535</c:v>
                  </c:pt>
                  <c:pt idx="22">
                    <c:v>8.7819022087327223</c:v>
                  </c:pt>
                  <c:pt idx="23">
                    <c:v>19.746974307232602</c:v>
                  </c:pt>
                </c:numCache>
              </c:numRef>
            </c:plus>
            <c:minus>
              <c:numRef>
                <c:f>('Aggregate Performance'!$B$36:$H$36,'Aggregate Performance'!$I$36,'Aggregate Performance'!$I$35,'Aggregate Performance'!$I$34,'Aggregate Performance'!$I$37,'Aggregate Performance'!$J$36:$V$36)</c:f>
                <c:numCache>
                  <c:formatCode>General</c:formatCode>
                  <c:ptCount val="24"/>
                  <c:pt idx="0">
                    <c:v>0.60014057388834385</c:v>
                  </c:pt>
                  <c:pt idx="1">
                    <c:v>7.5719464485833097</c:v>
                  </c:pt>
                  <c:pt idx="2">
                    <c:v>7.7473276616979536</c:v>
                  </c:pt>
                  <c:pt idx="3">
                    <c:v>7.9769840689368827</c:v>
                  </c:pt>
                  <c:pt idx="4">
                    <c:v>0.84348360696712754</c:v>
                  </c:pt>
                  <c:pt idx="5">
                    <c:v>0.53695244154114863</c:v>
                  </c:pt>
                  <c:pt idx="6">
                    <c:v>0.53437278527158605</c:v>
                  </c:pt>
                  <c:pt idx="11">
                    <c:v>0.19988156493283912</c:v>
                  </c:pt>
                  <c:pt idx="12">
                    <c:v>2.8795887073290585</c:v>
                  </c:pt>
                  <c:pt idx="13">
                    <c:v>3.5371761789673135</c:v>
                  </c:pt>
                  <c:pt idx="14">
                    <c:v>3.9625252150158934</c:v>
                  </c:pt>
                  <c:pt idx="15">
                    <c:v>1.9557789596527637</c:v>
                  </c:pt>
                  <c:pt idx="16">
                    <c:v>6.4025999340072942E-2</c:v>
                  </c:pt>
                  <c:pt idx="17">
                    <c:v>14.80295974301036</c:v>
                  </c:pt>
                  <c:pt idx="18">
                    <c:v>7.9619570900538594</c:v>
                  </c:pt>
                  <c:pt idx="19">
                    <c:v>10.696258194424072</c:v>
                  </c:pt>
                  <c:pt idx="20">
                    <c:v>11.103523303964716</c:v>
                  </c:pt>
                  <c:pt idx="21">
                    <c:v>1.0088501636862535</c:v>
                  </c:pt>
                  <c:pt idx="22">
                    <c:v>8.7819022087327223</c:v>
                  </c:pt>
                  <c:pt idx="23">
                    <c:v>19.746974307232602</c:v>
                  </c:pt>
                </c:numCache>
              </c:numRef>
            </c:minus>
            <c:spPr>
              <a:ln w="25400"/>
            </c:spPr>
          </c:errBars>
          <c:cat>
            <c:strRef>
              <c:f>('Aggregate Performance'!$B$2:$H$2,'Aggregate Performance'!$F$26,'Aggregate Performance'!$H$26,'Aggregate Performance'!$L$26,'Aggregate Performance'!$M$26,'Aggregate Performance'!$J$2:$V$2,'Aggregate Performance'!$U$26,'Aggregate Performance'!$V$26)</c:f>
              <c:strCache>
                <c:ptCount val="26"/>
                <c:pt idx="0">
                  <c:v>histogram</c:v>
                </c:pt>
                <c:pt idx="1">
                  <c:v>kmeans</c:v>
                </c:pt>
                <c:pt idx="2">
                  <c:v>linear_regression</c:v>
                </c:pt>
                <c:pt idx="3">
                  <c:v>matrix_multiply</c:v>
                </c:pt>
                <c:pt idx="4">
                  <c:v>pca</c:v>
                </c:pt>
                <c:pt idx="5">
                  <c:v>string_match</c:v>
                </c:pt>
                <c:pt idx="6">
                  <c:v>word_count</c:v>
                </c:pt>
                <c:pt idx="8">
                  <c:v>GeoMean</c:v>
                </c:pt>
                <c:pt idx="11">
                  <c:v>blackscholes</c:v>
                </c:pt>
                <c:pt idx="12">
                  <c:v>bodytrack</c:v>
                </c:pt>
                <c:pt idx="13">
                  <c:v>facesim</c:v>
                </c:pt>
                <c:pt idx="14">
                  <c:v>ferret</c:v>
                </c:pt>
                <c:pt idx="15">
                  <c:v>freqmine</c:v>
                </c:pt>
                <c:pt idx="16">
                  <c:v>raytrace</c:v>
                </c:pt>
                <c:pt idx="17">
                  <c:v>swaptions</c:v>
                </c:pt>
                <c:pt idx="18">
                  <c:v>fluidanimate</c:v>
                </c:pt>
                <c:pt idx="19">
                  <c:v>vips</c:v>
                </c:pt>
                <c:pt idx="20">
                  <c:v>x264</c:v>
                </c:pt>
                <c:pt idx="21">
                  <c:v>canneal</c:v>
                </c:pt>
                <c:pt idx="22">
                  <c:v>dedup</c:v>
                </c:pt>
                <c:pt idx="23">
                  <c:v>streamcluster</c:v>
                </c:pt>
                <c:pt idx="25">
                  <c:v>GeoMean</c:v>
                </c:pt>
              </c:strCache>
            </c:strRef>
          </c:cat>
          <c:val>
            <c:numRef>
              <c:f>('Aggregate Performance'!$B$27:$H$27,'Aggregate Performance'!$G$28,'Aggregate Performance'!$I$28,'Aggregate Performance'!$J$28,'Aggregate Performance'!$K$28,'Aggregate Performance'!$J$27:$V$27,'Aggregate Performance'!$U$28,'Aggregate Performance'!$W$28)</c:f>
              <c:numCache>
                <c:formatCode>General</c:formatCode>
                <c:ptCount val="26"/>
                <c:pt idx="0">
                  <c:v>48.14825581395349</c:v>
                </c:pt>
                <c:pt idx="1">
                  <c:v>98.429118773946342</c:v>
                </c:pt>
                <c:pt idx="2">
                  <c:v>261.20958083832335</c:v>
                </c:pt>
                <c:pt idx="3">
                  <c:v>278.48737083811716</c:v>
                </c:pt>
                <c:pt idx="4">
                  <c:v>121.33272394881169</c:v>
                </c:pt>
                <c:pt idx="5">
                  <c:v>28.040293040293037</c:v>
                </c:pt>
                <c:pt idx="6">
                  <c:v>23.549946865037192</c:v>
                </c:pt>
                <c:pt idx="8">
                  <c:v>83.210562117645637</c:v>
                </c:pt>
                <c:pt idx="11">
                  <c:v>28.465</c:v>
                </c:pt>
                <c:pt idx="12">
                  <c:v>119.35297105129509</c:v>
                </c:pt>
                <c:pt idx="13">
                  <c:v>103.96866410115447</c:v>
                </c:pt>
                <c:pt idx="14">
                  <c:v>80.058718861209954</c:v>
                </c:pt>
                <c:pt idx="15">
                  <c:v>123.46864991815529</c:v>
                </c:pt>
                <c:pt idx="16">
                  <c:v>5.3480959097320175</c:v>
                </c:pt>
                <c:pt idx="17">
                  <c:v>65.907216494845372</c:v>
                </c:pt>
                <c:pt idx="18">
                  <c:v>137.16427104722794</c:v>
                </c:pt>
                <c:pt idx="19">
                  <c:v>164.49390469154045</c:v>
                </c:pt>
                <c:pt idx="20">
                  <c:v>109.12324929971986</c:v>
                </c:pt>
                <c:pt idx="21">
                  <c:v>36.279111429595133</c:v>
                </c:pt>
                <c:pt idx="22">
                  <c:v>99.129722814498919</c:v>
                </c:pt>
                <c:pt idx="23">
                  <c:v>207.88528428093645</c:v>
                </c:pt>
                <c:pt idx="25">
                  <c:v>74.72605553996425</c:v>
                </c:pt>
              </c:numCache>
            </c:numRef>
          </c:val>
        </c:ser>
        <c:ser>
          <c:idx val="0"/>
          <c:order val="0"/>
          <c:spPr>
            <a:solidFill>
              <a:schemeClr val="accent2"/>
            </a:solidFill>
            <a:ln>
              <a:solidFill>
                <a:schemeClr val="tx1"/>
              </a:solidFill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('Aggregate Performance'!$B$35:$H$35,'Aggregate Performance'!$I$37,'Aggregate Performance'!$I$36,'Aggregate Performance'!$I$35,'Aggregate Performance'!$I$34,'Aggregate Performance'!$J$35:$V$35)</c:f>
                <c:numCache>
                  <c:formatCode>General</c:formatCode>
                  <c:ptCount val="24"/>
                  <c:pt idx="0">
                    <c:v>0.14892766640463451</c:v>
                  </c:pt>
                  <c:pt idx="1">
                    <c:v>0.79500578545025025</c:v>
                  </c:pt>
                  <c:pt idx="2">
                    <c:v>0.54243884254589059</c:v>
                  </c:pt>
                  <c:pt idx="3">
                    <c:v>0.21149487520815904</c:v>
                  </c:pt>
                  <c:pt idx="4">
                    <c:v>0.13202614493545622</c:v>
                  </c:pt>
                  <c:pt idx="5">
                    <c:v>0.26825895486335732</c:v>
                  </c:pt>
                  <c:pt idx="6">
                    <c:v>2.6140044974006891</c:v>
                  </c:pt>
                  <c:pt idx="11">
                    <c:v>0.15679999999999988</c:v>
                  </c:pt>
                  <c:pt idx="12">
                    <c:v>1.915007628650029</c:v>
                  </c:pt>
                  <c:pt idx="13">
                    <c:v>0.7769639921205217</c:v>
                  </c:pt>
                  <c:pt idx="14">
                    <c:v>3.8871783772687789</c:v>
                  </c:pt>
                  <c:pt idx="15">
                    <c:v>1.7019700168043845</c:v>
                  </c:pt>
                  <c:pt idx="16">
                    <c:v>9.0658722837491795E-3</c:v>
                  </c:pt>
                  <c:pt idx="17">
                    <c:v>11.32602875363726</c:v>
                  </c:pt>
                  <c:pt idx="18">
                    <c:v>6.4565937637076063</c:v>
                  </c:pt>
                  <c:pt idx="19">
                    <c:v>36.581325576574059</c:v>
                  </c:pt>
                  <c:pt idx="20">
                    <c:v>5.616027611897171</c:v>
                  </c:pt>
                  <c:pt idx="21">
                    <c:v>0.52737345013721038</c:v>
                  </c:pt>
                  <c:pt idx="22">
                    <c:v>9.8166820199237801</c:v>
                  </c:pt>
                  <c:pt idx="23">
                    <c:v>28.529422613091405</c:v>
                  </c:pt>
                </c:numCache>
              </c:numRef>
            </c:plus>
            <c:minus>
              <c:numRef>
                <c:f>('Aggregate Performance'!$B$35:$H$35,'Aggregate Performance'!$I$37,'Aggregate Performance'!$I$36,'Aggregate Performance'!$I$35,'Aggregate Performance'!$I$34,'Aggregate Performance'!$J$35:$V$35)</c:f>
                <c:numCache>
                  <c:formatCode>General</c:formatCode>
                  <c:ptCount val="24"/>
                  <c:pt idx="0">
                    <c:v>0.14892766640463451</c:v>
                  </c:pt>
                  <c:pt idx="1">
                    <c:v>0.79500578545025025</c:v>
                  </c:pt>
                  <c:pt idx="2">
                    <c:v>0.54243884254589059</c:v>
                  </c:pt>
                  <c:pt idx="3">
                    <c:v>0.21149487520815904</c:v>
                  </c:pt>
                  <c:pt idx="4">
                    <c:v>0.13202614493545622</c:v>
                  </c:pt>
                  <c:pt idx="5">
                    <c:v>0.26825895486335732</c:v>
                  </c:pt>
                  <c:pt idx="6">
                    <c:v>2.6140044974006891</c:v>
                  </c:pt>
                  <c:pt idx="11">
                    <c:v>0.15679999999999988</c:v>
                  </c:pt>
                  <c:pt idx="12">
                    <c:v>1.915007628650029</c:v>
                  </c:pt>
                  <c:pt idx="13">
                    <c:v>0.7769639921205217</c:v>
                  </c:pt>
                  <c:pt idx="14">
                    <c:v>3.8871783772687789</c:v>
                  </c:pt>
                  <c:pt idx="15">
                    <c:v>1.7019700168043845</c:v>
                  </c:pt>
                  <c:pt idx="16">
                    <c:v>9.0658722837491795E-3</c:v>
                  </c:pt>
                  <c:pt idx="17">
                    <c:v>11.32602875363726</c:v>
                  </c:pt>
                  <c:pt idx="18">
                    <c:v>6.4565937637076063</c:v>
                  </c:pt>
                  <c:pt idx="19">
                    <c:v>36.581325576574059</c:v>
                  </c:pt>
                  <c:pt idx="20">
                    <c:v>5.616027611897171</c:v>
                  </c:pt>
                  <c:pt idx="21">
                    <c:v>0.52737345013721038</c:v>
                  </c:pt>
                  <c:pt idx="22">
                    <c:v>9.8166820199237801</c:v>
                  </c:pt>
                  <c:pt idx="23">
                    <c:v>28.529422613091405</c:v>
                  </c:pt>
                </c:numCache>
              </c:numRef>
            </c:minus>
            <c:spPr>
              <a:ln w="25400"/>
            </c:spPr>
          </c:errBars>
          <c:cat>
            <c:strRef>
              <c:f>('Aggregate Performance'!$B$2:$H$2,'Aggregate Performance'!$F$26,'Aggregate Performance'!$H$26,'Aggregate Performance'!$L$26,'Aggregate Performance'!$M$26,'Aggregate Performance'!$J$2:$V$2,'Aggregate Performance'!$U$26,'Aggregate Performance'!$V$26)</c:f>
              <c:strCache>
                <c:ptCount val="26"/>
                <c:pt idx="0">
                  <c:v>histogram</c:v>
                </c:pt>
                <c:pt idx="1">
                  <c:v>kmeans</c:v>
                </c:pt>
                <c:pt idx="2">
                  <c:v>linear_regression</c:v>
                </c:pt>
                <c:pt idx="3">
                  <c:v>matrix_multiply</c:v>
                </c:pt>
                <c:pt idx="4">
                  <c:v>pca</c:v>
                </c:pt>
                <c:pt idx="5">
                  <c:v>string_match</c:v>
                </c:pt>
                <c:pt idx="6">
                  <c:v>word_count</c:v>
                </c:pt>
                <c:pt idx="8">
                  <c:v>GeoMean</c:v>
                </c:pt>
                <c:pt idx="11">
                  <c:v>blackscholes</c:v>
                </c:pt>
                <c:pt idx="12">
                  <c:v>bodytrack</c:v>
                </c:pt>
                <c:pt idx="13">
                  <c:v>facesim</c:v>
                </c:pt>
                <c:pt idx="14">
                  <c:v>ferret</c:v>
                </c:pt>
                <c:pt idx="15">
                  <c:v>freqmine</c:v>
                </c:pt>
                <c:pt idx="16">
                  <c:v>raytrace</c:v>
                </c:pt>
                <c:pt idx="17">
                  <c:v>swaptions</c:v>
                </c:pt>
                <c:pt idx="18">
                  <c:v>fluidanimate</c:v>
                </c:pt>
                <c:pt idx="19">
                  <c:v>vips</c:v>
                </c:pt>
                <c:pt idx="20">
                  <c:v>x264</c:v>
                </c:pt>
                <c:pt idx="21">
                  <c:v>canneal</c:v>
                </c:pt>
                <c:pt idx="22">
                  <c:v>dedup</c:v>
                </c:pt>
                <c:pt idx="23">
                  <c:v>streamcluster</c:v>
                </c:pt>
                <c:pt idx="25">
                  <c:v>GeoMean</c:v>
                </c:pt>
              </c:strCache>
            </c:strRef>
          </c:cat>
          <c:val>
            <c:numRef>
              <c:f>('Aggregate Performance'!$B$25:$H$25,'Aggregate Performance'!$G$26,'Aggregate Performance'!$I$26,'Aggregate Performance'!$J$26,'Aggregate Performance'!$K$26,'Aggregate Performance'!$J$25:$V$25,'Aggregate Performance'!$U$26,'Aggregate Performance'!$W$26)</c:f>
              <c:numCache>
                <c:formatCode>General</c:formatCode>
                <c:ptCount val="26"/>
                <c:pt idx="0">
                  <c:v>6.2238372093023244</c:v>
                </c:pt>
                <c:pt idx="1">
                  <c:v>12.140996168582374</c:v>
                </c:pt>
                <c:pt idx="2">
                  <c:v>16.640718562874252</c:v>
                </c:pt>
                <c:pt idx="3">
                  <c:v>5.4552238805970159</c:v>
                </c:pt>
                <c:pt idx="4">
                  <c:v>10.76691042047532</c:v>
                </c:pt>
                <c:pt idx="5">
                  <c:v>8.8600732600732588</c:v>
                </c:pt>
                <c:pt idx="6">
                  <c:v>4.3034006376195535</c:v>
                </c:pt>
                <c:pt idx="8">
                  <c:v>8.3440475534631382</c:v>
                </c:pt>
                <c:pt idx="11">
                  <c:v>5.4399999999999986</c:v>
                </c:pt>
                <c:pt idx="12">
                  <c:v>15.547486033519554</c:v>
                </c:pt>
                <c:pt idx="13">
                  <c:v>21.312809235843869</c:v>
                </c:pt>
                <c:pt idx="14">
                  <c:v>24.185053380782914</c:v>
                </c:pt>
                <c:pt idx="15">
                  <c:v>9.1783502953526437</c:v>
                </c:pt>
                <c:pt idx="16">
                  <c:v>3.3791255289139639</c:v>
                </c:pt>
                <c:pt idx="17">
                  <c:v>29.842783505154639</c:v>
                </c:pt>
                <c:pt idx="18">
                  <c:v>58.328542094455848</c:v>
                </c:pt>
                <c:pt idx="19">
                  <c:v>134.57874645979558</c:v>
                </c:pt>
                <c:pt idx="20">
                  <c:v>34.271988795518205</c:v>
                </c:pt>
                <c:pt idx="21">
                  <c:v>17.05087782156933</c:v>
                </c:pt>
                <c:pt idx="22">
                  <c:v>53.734754797441369</c:v>
                </c:pt>
                <c:pt idx="23">
                  <c:v>168.58639910813827</c:v>
                </c:pt>
                <c:pt idx="25">
                  <c:v>25.227999424223441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"/>
        <c:axId val="155604992"/>
        <c:axId val="117750528"/>
      </c:barChart>
      <c:catAx>
        <c:axId val="15560499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700"/>
            </a:pPr>
            <a:endParaRPr lang="en-US"/>
          </a:p>
        </c:txPr>
        <c:crossAx val="117750528"/>
        <c:crosses val="autoZero"/>
        <c:auto val="1"/>
        <c:lblAlgn val="ctr"/>
        <c:lblOffset val="100"/>
        <c:noMultiLvlLbl val="0"/>
      </c:catAx>
      <c:valAx>
        <c:axId val="117750528"/>
        <c:scaling>
          <c:orientation val="minMax"/>
          <c:max val="3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 dirty="0" smtClean="0"/>
                  <a:t>Race Detector Slowdown (x</a:t>
                </a:r>
                <a:r>
                  <a:rPr lang="en-US" sz="1800" dirty="0"/>
                  <a:t>)</a:t>
                </a:r>
              </a:p>
            </c:rich>
          </c:tx>
          <c:layout>
            <c:manualLayout>
              <c:xMode val="edge"/>
              <c:yMode val="edge"/>
              <c:x val="8.771929824561403E-3"/>
              <c:y val="2.9306649168853887E-3"/>
            </c:manualLayout>
          </c:layout>
          <c:overlay val="0"/>
        </c:title>
        <c:numFmt formatCode="General" sourceLinked="1"/>
        <c:majorTickMark val="out"/>
        <c:minorTickMark val="in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155604992"/>
        <c:crosses val="autoZero"/>
        <c:crossBetween val="between"/>
        <c:minorUnit val="25"/>
      </c:valAx>
    </c:plotArea>
    <c:plotVisOnly val="1"/>
    <c:dispBlanksAs val="gap"/>
    <c:showDLblsOverMax val="0"/>
  </c:chart>
  <c:spPr>
    <a:ln w="3175">
      <a:noFill/>
    </a:ln>
  </c:spPr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360627618916057"/>
          <c:y val="4.1819553805774276E-2"/>
          <c:w val="0.8681627296587926"/>
          <c:h val="0.61818460192475944"/>
        </c:manualLayout>
      </c:layout>
      <c:barChart>
        <c:barDir val="col"/>
        <c:grouping val="clustered"/>
        <c:varyColors val="0"/>
        <c:ser>
          <c:idx val="1"/>
          <c:order val="0"/>
          <c:spPr>
            <a:solidFill>
              <a:schemeClr val="accent2"/>
            </a:solidFill>
            <a:ln>
              <a:solidFill>
                <a:schemeClr val="tx1"/>
              </a:solidFill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('Aggregate Performance'!$B$37:$H$37,'Aggregate Performance'!$D$39,'Aggregate Performance'!$E$39,'Aggregate Performance'!$F$39,'Aggregate Performance'!$G$39,'Aggregate Performance'!$J$37:$V$37,'Aggregate Performance'!$W$37,'Aggregate Performance'!$X$37)</c:f>
                <c:numCache>
                  <c:formatCode>General</c:formatCode>
                  <c:ptCount val="26"/>
                  <c:pt idx="0">
                    <c:v>0.13232332396578086</c:v>
                  </c:pt>
                  <c:pt idx="1">
                    <c:v>0.46074590322369602</c:v>
                  </c:pt>
                  <c:pt idx="2">
                    <c:v>0.34135732334572122</c:v>
                  </c:pt>
                  <c:pt idx="3">
                    <c:v>1.6428370429814576</c:v>
                  </c:pt>
                  <c:pt idx="4">
                    <c:v>9.9186456534099382E-2</c:v>
                  </c:pt>
                  <c:pt idx="5">
                    <c:v>0.12767946048012677</c:v>
                  </c:pt>
                  <c:pt idx="6">
                    <c:v>3.4177776680716403</c:v>
                  </c:pt>
                  <c:pt idx="11">
                    <c:v>0.17853326761545255</c:v>
                  </c:pt>
                  <c:pt idx="12">
                    <c:v>0.84074350961166633</c:v>
                  </c:pt>
                  <c:pt idx="13">
                    <c:v>0.11069481847725188</c:v>
                  </c:pt>
                  <c:pt idx="14">
                    <c:v>0.46730139238280122</c:v>
                  </c:pt>
                  <c:pt idx="15">
                    <c:v>2.5970437272188884</c:v>
                  </c:pt>
                  <c:pt idx="16">
                    <c:v>2.0627321217880391E-2</c:v>
                  </c:pt>
                  <c:pt idx="17">
                    <c:v>0.96557783949901976</c:v>
                  </c:pt>
                  <c:pt idx="18">
                    <c:v>0.25115915124955535</c:v>
                  </c:pt>
                  <c:pt idx="19">
                    <c:v>0.26188760988670917</c:v>
                  </c:pt>
                  <c:pt idx="20">
                    <c:v>0.24690467805820804</c:v>
                  </c:pt>
                  <c:pt idx="21">
                    <c:v>1.5802354373240245E-2</c:v>
                  </c:pt>
                  <c:pt idx="22">
                    <c:v>0.3697119663644905</c:v>
                  </c:pt>
                  <c:pt idx="23">
                    <c:v>0.1874695248846362</c:v>
                  </c:pt>
                </c:numCache>
              </c:numRef>
            </c:plus>
            <c:minus>
              <c:numRef>
                <c:f>('Aggregate Performance'!$B$37:$H$37,'Aggregate Performance'!$C$39,'Aggregate Performance'!$D$39,'Aggregate Performance'!$E$39,'Aggregate Performance'!$F$39,'Aggregate Performance'!$J$37:$V$37,'Aggregate Performance'!$W$37,'Aggregate Performance'!$X$37)</c:f>
                <c:numCache>
                  <c:formatCode>General</c:formatCode>
                  <c:ptCount val="26"/>
                  <c:pt idx="0">
                    <c:v>0.13232332396578086</c:v>
                  </c:pt>
                  <c:pt idx="1">
                    <c:v>0.46074590322369602</c:v>
                  </c:pt>
                  <c:pt idx="2">
                    <c:v>0.34135732334572122</c:v>
                  </c:pt>
                  <c:pt idx="3">
                    <c:v>1.6428370429814576</c:v>
                  </c:pt>
                  <c:pt idx="4">
                    <c:v>9.9186456534099382E-2</c:v>
                  </c:pt>
                  <c:pt idx="5">
                    <c:v>0.12767946048012677</c:v>
                  </c:pt>
                  <c:pt idx="6">
                    <c:v>3.4177776680716403</c:v>
                  </c:pt>
                  <c:pt idx="11">
                    <c:v>0.17853326761545255</c:v>
                  </c:pt>
                  <c:pt idx="12">
                    <c:v>0.84074350961166633</c:v>
                  </c:pt>
                  <c:pt idx="13">
                    <c:v>0.11069481847725188</c:v>
                  </c:pt>
                  <c:pt idx="14">
                    <c:v>0.46730139238280122</c:v>
                  </c:pt>
                  <c:pt idx="15">
                    <c:v>2.5970437272188884</c:v>
                  </c:pt>
                  <c:pt idx="16">
                    <c:v>2.0627321217880391E-2</c:v>
                  </c:pt>
                  <c:pt idx="17">
                    <c:v>0.96557783949901976</c:v>
                  </c:pt>
                  <c:pt idx="18">
                    <c:v>0.25115915124955535</c:v>
                  </c:pt>
                  <c:pt idx="19">
                    <c:v>0.26188760988670917</c:v>
                  </c:pt>
                  <c:pt idx="20">
                    <c:v>0.24690467805820804</c:v>
                  </c:pt>
                  <c:pt idx="21">
                    <c:v>1.5802354373240245E-2</c:v>
                  </c:pt>
                  <c:pt idx="22">
                    <c:v>0.3697119663644905</c:v>
                  </c:pt>
                  <c:pt idx="23">
                    <c:v>0.1874695248846362</c:v>
                  </c:pt>
                </c:numCache>
              </c:numRef>
            </c:minus>
            <c:spPr>
              <a:ln w="25400"/>
            </c:spPr>
          </c:errBars>
          <c:cat>
            <c:strRef>
              <c:f>('Aggregate Performance'!$B$2:$H$2,'Aggregate Performance'!$F$26,'Aggregate Performance'!$H$26,'Aggregate Performance'!$L$26,'Aggregate Performance'!$M$26,'Aggregate Performance'!$J$2:$V$2,'Aggregate Performance'!$U$26,'Aggregate Performance'!$V$26)</c:f>
              <c:strCache>
                <c:ptCount val="26"/>
                <c:pt idx="0">
                  <c:v>histogram</c:v>
                </c:pt>
                <c:pt idx="1">
                  <c:v>kmeans</c:v>
                </c:pt>
                <c:pt idx="2">
                  <c:v>linear_regression</c:v>
                </c:pt>
                <c:pt idx="3">
                  <c:v>matrix_multiply</c:v>
                </c:pt>
                <c:pt idx="4">
                  <c:v>pca</c:v>
                </c:pt>
                <c:pt idx="5">
                  <c:v>string_match</c:v>
                </c:pt>
                <c:pt idx="6">
                  <c:v>word_count</c:v>
                </c:pt>
                <c:pt idx="8">
                  <c:v>GeoMean</c:v>
                </c:pt>
                <c:pt idx="11">
                  <c:v>blackscholes</c:v>
                </c:pt>
                <c:pt idx="12">
                  <c:v>bodytrack</c:v>
                </c:pt>
                <c:pt idx="13">
                  <c:v>facesim</c:v>
                </c:pt>
                <c:pt idx="14">
                  <c:v>ferret</c:v>
                </c:pt>
                <c:pt idx="15">
                  <c:v>freqmine</c:v>
                </c:pt>
                <c:pt idx="16">
                  <c:v>raytrace</c:v>
                </c:pt>
                <c:pt idx="17">
                  <c:v>swaptions</c:v>
                </c:pt>
                <c:pt idx="18">
                  <c:v>fluidanimate</c:v>
                </c:pt>
                <c:pt idx="19">
                  <c:v>vips</c:v>
                </c:pt>
                <c:pt idx="20">
                  <c:v>x264</c:v>
                </c:pt>
                <c:pt idx="21">
                  <c:v>canneal</c:v>
                </c:pt>
                <c:pt idx="22">
                  <c:v>dedup</c:v>
                </c:pt>
                <c:pt idx="23">
                  <c:v>streamcluster</c:v>
                </c:pt>
                <c:pt idx="25">
                  <c:v>GeoMean</c:v>
                </c:pt>
              </c:strCache>
            </c:strRef>
          </c:cat>
          <c:val>
            <c:numRef>
              <c:f>('Aggregate Performance'!$B$38:$H$38,'Aggregate Performance'!$G$39,'Aggregate Performance'!$I$39,'Aggregate Performance'!$J$39,'Aggregate Performance'!$K$39,'Aggregate Performance'!$J$38:$V$38,'Aggregate Performance'!$U$39,'Aggregate Performance'!$W$39)</c:f>
              <c:numCache>
                <c:formatCode>General</c:formatCode>
                <c:ptCount val="26"/>
                <c:pt idx="0">
                  <c:v>7.7361046240074751</c:v>
                </c:pt>
                <c:pt idx="1">
                  <c:v>8.1071699065892453</c:v>
                </c:pt>
                <c:pt idx="2">
                  <c:v>15.697013314141778</c:v>
                </c:pt>
                <c:pt idx="3">
                  <c:v>51.04966852572872</c:v>
                </c:pt>
                <c:pt idx="4">
                  <c:v>11.269038118685796</c:v>
                </c:pt>
                <c:pt idx="5">
                  <c:v>3.1647924590706134</c:v>
                </c:pt>
                <c:pt idx="6">
                  <c:v>5.4724040004938876</c:v>
                </c:pt>
                <c:pt idx="8">
                  <c:v>9.9724458165521455</c:v>
                </c:pt>
                <c:pt idx="11">
                  <c:v>5.232536764705884</c:v>
                </c:pt>
                <c:pt idx="12">
                  <c:v>7.6766733087250518</c:v>
                </c:pt>
                <c:pt idx="13">
                  <c:v>4.8782243087082131</c:v>
                </c:pt>
                <c:pt idx="14">
                  <c:v>3.3102560329605653</c:v>
                </c:pt>
                <c:pt idx="15">
                  <c:v>13.452161439150158</c:v>
                </c:pt>
                <c:pt idx="16">
                  <c:v>1.5826863678103347</c:v>
                </c:pt>
                <c:pt idx="17">
                  <c:v>2.2084808705414978</c:v>
                </c:pt>
                <c:pt idx="18">
                  <c:v>2.3515806519749352</c:v>
                </c:pt>
                <c:pt idx="19">
                  <c:v>1.2222873894926776</c:v>
                </c:pt>
                <c:pt idx="20">
                  <c:v>3.1840360928803193</c:v>
                </c:pt>
                <c:pt idx="21">
                  <c:v>2.1276975771711952</c:v>
                </c:pt>
                <c:pt idx="22">
                  <c:v>1.8447971557361433</c:v>
                </c:pt>
                <c:pt idx="23">
                  <c:v>1.2331082778960731</c:v>
                </c:pt>
                <c:pt idx="25">
                  <c:v>2.9620285890847824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57227008"/>
        <c:axId val="152092672"/>
      </c:barChart>
      <c:catAx>
        <c:axId val="15722700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700"/>
            </a:pPr>
            <a:endParaRPr lang="en-US"/>
          </a:p>
        </c:txPr>
        <c:crossAx val="152092672"/>
        <c:crosses val="autoZero"/>
        <c:auto val="1"/>
        <c:lblAlgn val="ctr"/>
        <c:lblOffset val="100"/>
        <c:noMultiLvlLbl val="0"/>
      </c:catAx>
      <c:valAx>
        <c:axId val="152092672"/>
        <c:scaling>
          <c:orientation val="minMax"/>
          <c:max val="2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 dirty="0" smtClean="0"/>
                  <a:t>Demand-driven Analysis Speedup (x</a:t>
                </a:r>
                <a:r>
                  <a:rPr lang="en-US" sz="1800" dirty="0"/>
                  <a:t>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in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157227008"/>
        <c:crosses val="autoZero"/>
        <c:crossBetween val="between"/>
        <c:majorUnit val="2"/>
        <c:minorUnit val="1"/>
      </c:valAx>
    </c:plotArea>
    <c:plotVisOnly val="1"/>
    <c:dispBlanksAs val="gap"/>
    <c:showDLblsOverMax val="0"/>
  </c:chart>
  <c:spPr>
    <a:ln w="3175">
      <a:noFill/>
    </a:ln>
  </c:spPr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7000" y="0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E9D29D-8310-4EDD-9298-96DFB7AF31C1}" type="datetimeFigureOut">
              <a:rPr lang="en-US" smtClean="0"/>
              <a:pPr/>
              <a:t>12/22/2011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387850"/>
            <a:ext cx="5559425" cy="4156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7000" y="8772525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0C861F-453D-4B2F-BB18-AD0B2F5680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365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talk</a:t>
            </a:r>
            <a:r>
              <a:rPr lang="en-US" baseline="0" dirty="0" smtClean="0"/>
              <a:t> was given on December 8, 2011, for the University of Michigan Computer Science and Engineering Graduate Student Honors competition. I was lucky enough to win 1</a:t>
            </a:r>
            <a:r>
              <a:rPr lang="en-US" baseline="30000" dirty="0" smtClean="0"/>
              <a:t>st</a:t>
            </a:r>
            <a:r>
              <a:rPr lang="en-US" baseline="0" dirty="0" smtClean="0"/>
              <a:t> place. It’s a shortened version of the ISCA talk (primarily), and makes an argument that hardware should help make software better.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C861F-453D-4B2F-BB18-AD0B2F56806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3080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C861F-453D-4B2F-BB18-AD0B2F56806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4838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C861F-453D-4B2F-BB18-AD0B2F56806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4838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C861F-453D-4B2F-BB18-AD0B2F56806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487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C861F-453D-4B2F-BB18-AD0B2F56806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4821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C861F-453D-4B2F-BB18-AD0B2F56806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1930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C861F-453D-4B2F-BB18-AD0B2F56806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6010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C861F-453D-4B2F-BB18-AD0B2F56806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9264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case the projector is clipping.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6025E-64AB-4CFF-9E64-0345E260D44F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064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6025E-64AB-4CFF-9E64-0345E260D44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C861F-453D-4B2F-BB18-AD0B2F56806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2907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C861F-453D-4B2F-BB18-AD0B2F56806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4947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C861F-453D-4B2F-BB18-AD0B2F56806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0556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C861F-453D-4B2F-BB18-AD0B2F56806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3337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C861F-453D-4B2F-BB18-AD0B2F56806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5735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C861F-453D-4B2F-BB18-AD0B2F56806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4239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C861F-453D-4B2F-BB18-AD0B2F56806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535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altLang="en-US" dirty="0" smtClean="0"/>
              <a:t>Title of Presentation</a:t>
            </a:r>
            <a:endParaRPr lang="en-US" altLang="en-US" dirty="0"/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0" y="3429000"/>
            <a:ext cx="9144000" cy="533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200" baseline="0"/>
            </a:lvl1pPr>
          </a:lstStyle>
          <a:p>
            <a:r>
              <a:rPr lang="en-US" altLang="en-US" dirty="0" smtClean="0"/>
              <a:t>Authors</a:t>
            </a:r>
            <a:endParaRPr lang="en-US" altLang="en-US" dirty="0"/>
          </a:p>
        </p:txBody>
      </p:sp>
      <p:sp>
        <p:nvSpPr>
          <p:cNvPr id="205831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832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038600"/>
            <a:ext cx="9144000" cy="1524000"/>
          </a:xfrm>
        </p:spPr>
        <p:txBody>
          <a:bodyPr/>
          <a:lstStyle>
            <a:lvl1pPr algn="ctr">
              <a:buNone/>
              <a:defRPr sz="2000" baseline="0"/>
            </a:lvl1pPr>
          </a:lstStyle>
          <a:p>
            <a:pPr lvl="0"/>
            <a:r>
              <a:rPr lang="en-US" dirty="0" smtClean="0"/>
              <a:t>Presentation Information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D2E9FC7-48F1-444A-B9DB-2EAF8B39F4E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ECC0CC0-907B-4EFB-9551-C839E9B3B71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6365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6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19838"/>
            <a:ext cx="2133600" cy="46196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AC5898B9-ED2C-4925-9C9E-7644545534BD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C48A6C3-5D25-43E7-B229-76FED0D2868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85D69C9-1510-470B-A70C-5DC55A57FD7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08AADE0-43F2-45DA-AAC4-38BD0E9DB83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FC43652-29FC-4863-885F-EF39FB62647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19838"/>
            <a:ext cx="2133600" cy="46196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AC5898B9-ED2C-4925-9C9E-7644545534BD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pic>
        <p:nvPicPr>
          <p:cNvPr id="6" name="Picture 5" descr="wordmark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57200" y="6324600"/>
            <a:ext cx="2632257" cy="3102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B0517CB-9D1E-4D5D-A1DD-C4CFF3EDCEA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A1D935E-CED4-4B22-B759-A7163D5AB4C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63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dirty="0" smtClean="0"/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66800"/>
            <a:ext cx="8229600" cy="506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204807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08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9838"/>
            <a:ext cx="2133600" cy="461962"/>
          </a:xfrm>
          <a:prstGeom prst="rect">
            <a:avLst/>
          </a:prstGeom>
        </p:spPr>
        <p:txBody>
          <a:bodyPr/>
          <a:lstStyle>
            <a:lvl1pPr algn="r">
              <a:defRPr sz="1600"/>
            </a:lvl1pPr>
          </a:lstStyle>
          <a:p>
            <a:fld id="{AC5898B9-ED2C-4925-9C9E-7644545534BD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pic>
        <p:nvPicPr>
          <p:cNvPr id="2050" name="Picture 2" descr="C:\Users\jlgreathouse\Desktop\BlockM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76" y="6294985"/>
            <a:ext cx="533401" cy="369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hyperlink" Target="file:///C:\Users\jlgreathouse\Desktop\OTHER%20SLIDE.pptx" TargetMode="External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6.png"/><Relationship Id="rId7" Type="http://schemas.microsoft.com/office/2007/relationships/hdphoto" Target="../media/hdphoto3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11" Type="http://schemas.openxmlformats.org/officeDocument/2006/relationships/image" Target="../media/image31.png"/><Relationship Id="rId5" Type="http://schemas.microsoft.com/office/2007/relationships/hdphoto" Target="../media/hdphoto1.wdp"/><Relationship Id="rId10" Type="http://schemas.openxmlformats.org/officeDocument/2006/relationships/image" Target="../media/image30.png"/><Relationship Id="rId4" Type="http://schemas.openxmlformats.org/officeDocument/2006/relationships/image" Target="../media/image27.jpeg"/><Relationship Id="rId9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wmf"/><Relationship Id="rId3" Type="http://schemas.openxmlformats.org/officeDocument/2006/relationships/image" Target="../media/image8.wmf"/><Relationship Id="rId7" Type="http://schemas.openxmlformats.org/officeDocument/2006/relationships/image" Target="../media/image12.jpe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6.wmf"/><Relationship Id="rId5" Type="http://schemas.openxmlformats.org/officeDocument/2006/relationships/image" Target="../media/image10.png"/><Relationship Id="rId15" Type="http://schemas.openxmlformats.org/officeDocument/2006/relationships/image" Target="../media/image20.wmf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png"/><Relationship Id="rId14" Type="http://schemas.openxmlformats.org/officeDocument/2006/relationships/image" Target="../media/image19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219200"/>
            <a:ext cx="9144000" cy="2743200"/>
          </a:xfrm>
        </p:spPr>
        <p:txBody>
          <a:bodyPr anchor="ctr"/>
          <a:lstStyle/>
          <a:p>
            <a:pPr algn="ctr"/>
            <a:r>
              <a:rPr lang="en-US" sz="5400" dirty="0" smtClean="0"/>
              <a:t>Hardware Support for</a:t>
            </a:r>
            <a:br>
              <a:rPr lang="en-US" sz="5400" dirty="0" smtClean="0"/>
            </a:br>
            <a:r>
              <a:rPr lang="en-US" sz="5400" dirty="0" smtClean="0"/>
              <a:t>On-Demand Software Analysis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962400"/>
            <a:ext cx="9144000" cy="1742364"/>
          </a:xfrm>
        </p:spPr>
        <p:txBody>
          <a:bodyPr anchor="ctr"/>
          <a:lstStyle/>
          <a:p>
            <a:r>
              <a:rPr lang="en-US" sz="2400" dirty="0" smtClean="0"/>
              <a:t>Joseph L. Greathouse</a:t>
            </a:r>
          </a:p>
          <a:p>
            <a:r>
              <a:rPr lang="en-US" sz="2400" dirty="0" smtClean="0"/>
              <a:t>Advanced Computer Architecture Laboratory</a:t>
            </a:r>
          </a:p>
          <a:p>
            <a:r>
              <a:rPr lang="en-US" sz="2400" dirty="0" smtClean="0"/>
              <a:t>University of Michigan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 bwMode="auto">
          <a:xfrm>
            <a:off x="-26158" y="5704764"/>
            <a:ext cx="917015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defRPr sz="2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+mn-lt"/>
              </a:defRPr>
            </a:lvl2pPr>
            <a:lvl3pPr marL="1022350" indent="-350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</a:defRPr>
            </a:lvl3pPr>
            <a:lvl4pPr marL="1339850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4pPr>
            <a:lvl5pPr marL="16811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1383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955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0527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5099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sz="1800" dirty="0" smtClean="0"/>
          </a:p>
          <a:p>
            <a:r>
              <a:rPr lang="en-US" sz="1800" dirty="0" smtClean="0"/>
              <a:t>December 8, 2011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97346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3" action="ppaction://hlinkpres?slideindex=1&amp;slidetitle="/>
          </p:cNvPr>
          <p:cNvSpPr/>
          <p:nvPr/>
        </p:nvSpPr>
        <p:spPr>
          <a:xfrm>
            <a:off x="1156725" y="6313010"/>
            <a:ext cx="7968975" cy="531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Little Sharing Means Wasted 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898B9-ED2C-4925-9C9E-7644545534BD}" type="slidenum">
              <a:rPr lang="en-US" altLang="en-US" smtClean="0"/>
              <a:pPr/>
              <a:t>10</a:t>
            </a:fld>
            <a:endParaRPr lang="en-US" altLang="en-US" dirty="0"/>
          </a:p>
        </p:txBody>
      </p:sp>
      <p:sp>
        <p:nvSpPr>
          <p:cNvPr id="6" name="Rounded Rectangle 5"/>
          <p:cNvSpPr/>
          <p:nvPr/>
        </p:nvSpPr>
        <p:spPr bwMode="auto">
          <a:xfrm>
            <a:off x="1447800" y="3280819"/>
            <a:ext cx="2743200" cy="9906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</a:rPr>
              <a:t>Multi-threaded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</a:rPr>
              <a:t>Application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4953000" y="2813300"/>
            <a:ext cx="2743200" cy="1925638"/>
          </a:xfrm>
          <a:prstGeom prst="roundRect">
            <a:avLst/>
          </a:prstGeom>
          <a:gradFill>
            <a:gsLst>
              <a:gs pos="0">
                <a:schemeClr val="dk1">
                  <a:tint val="50000"/>
                  <a:satMod val="300000"/>
                  <a:lumMod val="100000"/>
                  <a:alpha val="60000"/>
                </a:schemeClr>
              </a:gs>
              <a:gs pos="35000">
                <a:schemeClr val="dk1">
                  <a:tint val="37000"/>
                  <a:satMod val="300000"/>
                  <a:lumMod val="50000"/>
                  <a:lumOff val="50000"/>
                  <a:alpha val="60000"/>
                </a:schemeClr>
              </a:gs>
              <a:gs pos="100000">
                <a:schemeClr val="dk1">
                  <a:tint val="15000"/>
                  <a:satMod val="350000"/>
                  <a:lumMod val="0"/>
                  <a:lumOff val="100000"/>
                  <a:alpha val="60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dk1">
                    <a:alpha val="50000"/>
                  </a:schemeClr>
                </a:solidFill>
                <a:effectLst/>
                <a:latin typeface="Verdana" pitchFamily="34" charset="0"/>
              </a:rPr>
              <a:t>Software</a:t>
            </a:r>
            <a:b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dk1">
                    <a:alpha val="50000"/>
                  </a:schemeClr>
                </a:solidFill>
                <a:effectLst/>
                <a:latin typeface="Verdana" pitchFamily="34" charset="0"/>
              </a:rPr>
            </a:b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dk1">
                    <a:alpha val="50000"/>
                  </a:schemeClr>
                </a:solidFill>
                <a:effectLst/>
                <a:latin typeface="Verdana" pitchFamily="34" charset="0"/>
              </a:rPr>
              <a:t>Race Detector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4953000" y="2813300"/>
            <a:ext cx="2743200" cy="192563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</a:rPr>
              <a:t>Software</a:t>
            </a:r>
            <a:br>
              <a:rPr kumimoji="0" lang="en-US" sz="240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</a:rPr>
            </a:br>
            <a:r>
              <a:rPr kumimoji="0" lang="en-US" sz="240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</a:rPr>
              <a:t>Race Detector</a:t>
            </a:r>
          </a:p>
        </p:txBody>
      </p:sp>
      <p:pic>
        <p:nvPicPr>
          <p:cNvPr id="11" name="Picture 2" descr="C:\Users\jgreathx\AppData\Local\Microsoft\Windows\Temporary Internet Files\Content.IE5\1MI2RH4L\MC900433858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53157" y="3804014"/>
            <a:ext cx="1142886" cy="1142886"/>
          </a:xfrm>
          <a:prstGeom prst="rect">
            <a:avLst/>
          </a:prstGeom>
          <a:noFill/>
        </p:spPr>
      </p:pic>
      <p:sp>
        <p:nvSpPr>
          <p:cNvPr id="15" name="Rounded Rectangle 14"/>
          <p:cNvSpPr/>
          <p:nvPr/>
        </p:nvSpPr>
        <p:spPr>
          <a:xfrm>
            <a:off x="1676400" y="3889724"/>
            <a:ext cx="381000" cy="380999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5036695" y="3884369"/>
            <a:ext cx="381000" cy="380999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952" y="3118099"/>
            <a:ext cx="1828800" cy="1371600"/>
          </a:xfrm>
          <a:prstGeom prst="rect">
            <a:avLst/>
          </a:prstGeom>
        </p:spPr>
      </p:pic>
      <p:sp>
        <p:nvSpPr>
          <p:cNvPr id="28" name="Rounded Rectangle 27"/>
          <p:cNvSpPr/>
          <p:nvPr/>
        </p:nvSpPr>
        <p:spPr>
          <a:xfrm>
            <a:off x="5025845" y="3884370"/>
            <a:ext cx="381000" cy="380999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125" y="3118214"/>
            <a:ext cx="1843548" cy="1371600"/>
          </a:xfrm>
          <a:prstGeom prst="rect">
            <a:avLst/>
          </a:prstGeom>
        </p:spPr>
      </p:pic>
      <p:sp>
        <p:nvSpPr>
          <p:cNvPr id="25" name="Rounded Rectangle 24"/>
          <p:cNvSpPr/>
          <p:nvPr/>
        </p:nvSpPr>
        <p:spPr>
          <a:xfrm>
            <a:off x="3543299" y="3882846"/>
            <a:ext cx="381000" cy="380999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Callout 29"/>
          <p:cNvSpPr/>
          <p:nvPr/>
        </p:nvSpPr>
        <p:spPr>
          <a:xfrm>
            <a:off x="3585365" y="3049525"/>
            <a:ext cx="1509283" cy="914301"/>
          </a:xfrm>
          <a:prstGeom prst="wedgeEllipseCallout">
            <a:avLst>
              <a:gd name="adj1" fmla="val -35711"/>
              <a:gd name="adj2" fmla="val 5905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Local Access</a:t>
            </a:r>
            <a:endParaRPr lang="en-US" b="1" dirty="0"/>
          </a:p>
        </p:txBody>
      </p:sp>
      <p:sp>
        <p:nvSpPr>
          <p:cNvPr id="31" name="Oval Callout 30"/>
          <p:cNvSpPr/>
          <p:nvPr/>
        </p:nvSpPr>
        <p:spPr>
          <a:xfrm>
            <a:off x="1612095" y="3049525"/>
            <a:ext cx="2235721" cy="914301"/>
          </a:xfrm>
          <a:prstGeom prst="wedgeEllipseCallout">
            <a:avLst>
              <a:gd name="adj1" fmla="val -35711"/>
              <a:gd name="adj2" fmla="val 5905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Inter-thread sharing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856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24474E-6 L 0.37049 0.00556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24" y="27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9" presetClass="emph" presetSubtype="0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mph" presetSubtype="0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9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01 -0.00579 L 0 3.27319E-6 " pathEditMode="relative" rAng="0" ptsTypes="AA">
                                      <p:cBhvr>
                                        <p:cTn id="46" dur="1000" spd="-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97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41962E-6 L 0.15798 0.00439 " pathEditMode="relative" rAng="0" ptsTypes="AA">
                                      <p:cBhvr>
                                        <p:cTn id="6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99" y="208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3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4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000"/>
                            </p:stCondLst>
                            <p:childTnLst>
                              <p:par>
                                <p:cTn id="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000"/>
                            </p:stCondLst>
                            <p:childTnLst>
                              <p:par>
                                <p:cTn id="85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L -0.21667 -2.22222E-6 " pathEditMode="relative" rAng="0" ptsTypes="AA">
                                      <p:cBhvr>
                                        <p:cTn id="8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000"/>
                            </p:stCondLst>
                            <p:childTnLst>
                              <p:par>
                                <p:cTn id="88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000"/>
                            </p:stCondLst>
                            <p:childTnLst>
                              <p:par>
                                <p:cTn id="95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8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99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6" grpId="3" animBg="1"/>
      <p:bldP spid="10" grpId="0" animBg="1"/>
      <p:bldP spid="10" grpId="1" animBg="1"/>
      <p:bldP spid="10" grpId="2" animBg="1"/>
      <p:bldP spid="10" grpId="3" animBg="1"/>
      <p:bldP spid="15" grpId="0" animBg="1"/>
      <p:bldP spid="15" grpId="1" animBg="1"/>
      <p:bldP spid="15" grpId="2" animBg="1"/>
      <p:bldP spid="17" grpId="0" animBg="1"/>
      <p:bldP spid="17" grpId="1" animBg="1"/>
      <p:bldP spid="17" grpId="2" animBg="1"/>
      <p:bldP spid="28" grpId="0" animBg="1"/>
      <p:bldP spid="28" grpId="1" animBg="1"/>
      <p:bldP spid="28" grpId="2" animBg="1"/>
      <p:bldP spid="25" grpId="0" animBg="1"/>
      <p:bldP spid="25" grpId="1" animBg="1"/>
      <p:bldP spid="25" grpId="2" animBg="1"/>
      <p:bldP spid="30" grpId="0" animBg="1"/>
      <p:bldP spid="30" grpId="1" animBg="1"/>
      <p:bldP spid="31" grpId="0" animBg="1"/>
      <p:bldP spid="31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Analysis On-Demand!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898B9-ED2C-4925-9C9E-7644545534BD}" type="slidenum">
              <a:rPr lang="en-US" altLang="en-US" smtClean="0"/>
              <a:pPr/>
              <a:t>11</a:t>
            </a:fld>
            <a:endParaRPr lang="en-US" altLang="en-US" dirty="0"/>
          </a:p>
        </p:txBody>
      </p:sp>
      <p:sp>
        <p:nvSpPr>
          <p:cNvPr id="6" name="Rounded Rectangle 5"/>
          <p:cNvSpPr/>
          <p:nvPr/>
        </p:nvSpPr>
        <p:spPr bwMode="auto">
          <a:xfrm>
            <a:off x="1447800" y="2524919"/>
            <a:ext cx="2743200" cy="9906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</a:rPr>
              <a:t>Multi-threaded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</a:rPr>
              <a:t>Application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4953000" y="2057400"/>
            <a:ext cx="2743200" cy="1925638"/>
          </a:xfrm>
          <a:prstGeom prst="roundRect">
            <a:avLst/>
          </a:prstGeom>
          <a:gradFill>
            <a:gsLst>
              <a:gs pos="0">
                <a:schemeClr val="dk1">
                  <a:tint val="50000"/>
                  <a:satMod val="300000"/>
                  <a:lumMod val="100000"/>
                  <a:alpha val="60000"/>
                </a:schemeClr>
              </a:gs>
              <a:gs pos="35000">
                <a:schemeClr val="dk1">
                  <a:tint val="37000"/>
                  <a:satMod val="300000"/>
                  <a:lumMod val="50000"/>
                  <a:lumOff val="50000"/>
                  <a:alpha val="60000"/>
                </a:schemeClr>
              </a:gs>
              <a:gs pos="100000">
                <a:schemeClr val="dk1">
                  <a:tint val="15000"/>
                  <a:satMod val="350000"/>
                  <a:lumMod val="0"/>
                  <a:lumOff val="100000"/>
                  <a:alpha val="60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dk1">
                    <a:alpha val="50000"/>
                  </a:schemeClr>
                </a:solidFill>
                <a:effectLst/>
                <a:latin typeface="Verdana" pitchFamily="34" charset="0"/>
              </a:rPr>
              <a:t>Software</a:t>
            </a:r>
            <a:b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dk1">
                    <a:alpha val="50000"/>
                  </a:schemeClr>
                </a:solidFill>
                <a:effectLst/>
                <a:latin typeface="Verdana" pitchFamily="34" charset="0"/>
              </a:rPr>
            </a:b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dk1">
                    <a:alpha val="50000"/>
                  </a:schemeClr>
                </a:solidFill>
                <a:effectLst/>
                <a:latin typeface="Verdana" pitchFamily="34" charset="0"/>
              </a:rPr>
              <a:t>Race Detector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4953000" y="2057400"/>
            <a:ext cx="2743200" cy="192563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</a:rPr>
              <a:t>Software</a:t>
            </a:r>
            <a:br>
              <a:rPr kumimoji="0" lang="en-US" sz="240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</a:rPr>
            </a:br>
            <a:r>
              <a:rPr kumimoji="0" lang="en-US" sz="240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</a:rPr>
              <a:t>Race Detector</a:t>
            </a:r>
          </a:p>
        </p:txBody>
      </p:sp>
      <p:pic>
        <p:nvPicPr>
          <p:cNvPr id="11" name="Picture 2" descr="C:\Users\jgreathx\AppData\Local\Microsoft\Windows\Temporary Internet Files\Content.IE5\1MI2RH4L\MC900433858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53157" y="3048114"/>
            <a:ext cx="1142886" cy="1142886"/>
          </a:xfrm>
          <a:prstGeom prst="rect">
            <a:avLst/>
          </a:prstGeom>
          <a:noFill/>
        </p:spPr>
      </p:pic>
      <p:sp>
        <p:nvSpPr>
          <p:cNvPr id="15" name="Rounded Rectangle 14"/>
          <p:cNvSpPr/>
          <p:nvPr/>
        </p:nvSpPr>
        <p:spPr>
          <a:xfrm>
            <a:off x="1676400" y="3133825"/>
            <a:ext cx="381000" cy="380999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2628900" y="4648200"/>
            <a:ext cx="381000" cy="380999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952" y="2362199"/>
            <a:ext cx="1828800" cy="13716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952" y="2362199"/>
            <a:ext cx="1828800" cy="1371600"/>
          </a:xfrm>
          <a:prstGeom prst="rect">
            <a:avLst/>
          </a:prstGeom>
        </p:spPr>
      </p:pic>
      <p:sp>
        <p:nvSpPr>
          <p:cNvPr id="27" name="Rounded Rectangle 26"/>
          <p:cNvSpPr/>
          <p:nvPr/>
        </p:nvSpPr>
        <p:spPr>
          <a:xfrm>
            <a:off x="6172200" y="4648200"/>
            <a:ext cx="381000" cy="380999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4800600" y="3352800"/>
            <a:ext cx="381000" cy="380999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125" y="2362314"/>
            <a:ext cx="1843548" cy="1371600"/>
          </a:xfrm>
          <a:prstGeom prst="rect">
            <a:avLst/>
          </a:prstGeom>
        </p:spPr>
      </p:pic>
      <p:sp>
        <p:nvSpPr>
          <p:cNvPr id="30" name="Oval Callout 29"/>
          <p:cNvSpPr/>
          <p:nvPr/>
        </p:nvSpPr>
        <p:spPr>
          <a:xfrm>
            <a:off x="3867905" y="3931925"/>
            <a:ext cx="1509283" cy="914301"/>
          </a:xfrm>
          <a:prstGeom prst="wedgeEllipseCallout">
            <a:avLst>
              <a:gd name="adj1" fmla="val -35711"/>
              <a:gd name="adj2" fmla="val 5905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Local Access</a:t>
            </a:r>
            <a:endParaRPr lang="en-US" b="1" dirty="0"/>
          </a:p>
        </p:txBody>
      </p:sp>
      <p:sp>
        <p:nvSpPr>
          <p:cNvPr id="31" name="Oval Callout 30"/>
          <p:cNvSpPr/>
          <p:nvPr/>
        </p:nvSpPr>
        <p:spPr>
          <a:xfrm>
            <a:off x="3543299" y="3931925"/>
            <a:ext cx="2235721" cy="914301"/>
          </a:xfrm>
          <a:prstGeom prst="wedgeEllipseCallout">
            <a:avLst>
              <a:gd name="adj1" fmla="val -35711"/>
              <a:gd name="adj2" fmla="val 5905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Inter-thread sharing</a:t>
            </a:r>
            <a:endParaRPr lang="en-US" b="1" dirty="0"/>
          </a:p>
        </p:txBody>
      </p:sp>
      <p:sp>
        <p:nvSpPr>
          <p:cNvPr id="23" name="Rounded Rectangle 22"/>
          <p:cNvSpPr/>
          <p:nvPr/>
        </p:nvSpPr>
        <p:spPr>
          <a:xfrm>
            <a:off x="2628900" y="4648200"/>
            <a:ext cx="381000" cy="380999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1676400" y="3133825"/>
            <a:ext cx="381000" cy="380999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3543299" y="3134520"/>
            <a:ext cx="381000" cy="380999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914400" y="4953000"/>
            <a:ext cx="7315200" cy="381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Inter-thread Sharing Monitor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519" y="2191368"/>
            <a:ext cx="560663" cy="85341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370" y="2191143"/>
            <a:ext cx="559815" cy="852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451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16112 L -3.33333E-6 4.44444E-6 " pathEditMode="relative" rAng="0" ptsTypes="AA">
                                      <p:cBhvr>
                                        <p:cTn id="27" dur="1000" spd="-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16112 L -3.33333E-6 4.44444E-6 " pathEditMode="relative" rAng="0" ptsTypes="AA">
                                      <p:cBhvr>
                                        <p:cTn id="54" dur="10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9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0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8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10800000">
                                      <p:cBhvr>
                                        <p:cTn id="7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L -0.21667 -2.22222E-6 " pathEditMode="relative" rAng="0" ptsTypes="AA">
                                      <p:cBhvr>
                                        <p:cTn id="8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1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92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0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1" presetClass="exit" presetSubtype="0" fill="hold" grpId="3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1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16112 L -3.33333E-6 4.44444E-6 " pathEditMode="relative" rAng="0" ptsTypes="AA">
                                      <p:cBhvr>
                                        <p:cTn id="119" dur="1000" spd="-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500"/>
                            </p:stCondLst>
                            <p:childTnLst>
                              <p:par>
                                <p:cTn id="12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500"/>
                            </p:stCondLst>
                            <p:childTnLst>
                              <p:par>
                                <p:cTn id="1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0" grpId="0" animBg="1"/>
      <p:bldP spid="10" grpId="1" animBg="1"/>
      <p:bldP spid="15" grpId="0" animBg="1"/>
      <p:bldP spid="15" grpId="1" animBg="1"/>
      <p:bldP spid="15" grpId="2" animBg="1"/>
      <p:bldP spid="17" grpId="0" animBg="1"/>
      <p:bldP spid="17" grpId="1" animBg="1"/>
      <p:bldP spid="17" grpId="2" animBg="1"/>
      <p:bldP spid="27" grpId="0" animBg="1"/>
      <p:bldP spid="27" grpId="1" animBg="1"/>
      <p:bldP spid="27" grpId="2" animBg="1"/>
      <p:bldP spid="28" grpId="0" animBg="1"/>
      <p:bldP spid="28" grpId="1" animBg="1"/>
      <p:bldP spid="28" grpId="2" animBg="1"/>
      <p:bldP spid="30" grpId="0" animBg="1"/>
      <p:bldP spid="30" grpId="1" animBg="1"/>
      <p:bldP spid="30" grpId="2" animBg="1"/>
      <p:bldP spid="30" grpId="3" animBg="1"/>
      <p:bldP spid="31" grpId="0" animBg="1"/>
      <p:bldP spid="31" grpId="1" animBg="1"/>
      <p:bldP spid="23" grpId="0" animBg="1"/>
      <p:bldP spid="23" grpId="1" animBg="1"/>
      <p:bldP spid="23" grpId="2" animBg="1"/>
      <p:bldP spid="22" grpId="0" animBg="1"/>
      <p:bldP spid="22" grpId="1" animBg="1"/>
      <p:bldP spid="22" grpId="2" animBg="1"/>
      <p:bldP spid="25" grpId="0" animBg="1"/>
      <p:bldP spid="25" grpId="1" animBg="1"/>
      <p:bldP spid="25" grpId="2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342026" cy="636587"/>
          </a:xfrm>
        </p:spPr>
        <p:txBody>
          <a:bodyPr/>
          <a:lstStyle/>
          <a:p>
            <a:r>
              <a:rPr lang="en-US" dirty="0" smtClean="0"/>
              <a:t>Hardware Sharing Detector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HITM in Cache Memory: W→R Data Sharing</a:t>
            </a:r>
          </a:p>
          <a:p>
            <a:endParaRPr lang="en-US" dirty="0"/>
          </a:p>
          <a:p>
            <a:pPr lvl="1"/>
            <a:endParaRPr lang="en-US" dirty="0" smtClean="0"/>
          </a:p>
          <a:p>
            <a:pPr lvl="2"/>
            <a:endParaRPr lang="en-US" dirty="0"/>
          </a:p>
          <a:p>
            <a:r>
              <a:rPr lang="en-US" dirty="0" smtClean="0"/>
              <a:t>Hardware Performance Counters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898B9-ED2C-4925-9C9E-7644545534BD}" type="slidenum">
              <a:rPr lang="en-US" altLang="en-US" smtClean="0"/>
              <a:pPr/>
              <a:t>12</a:t>
            </a:fld>
            <a:endParaRPr lang="en-US" alt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914400" y="1638712"/>
            <a:ext cx="7315200" cy="13769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effectLst/>
              <a:latin typeface="Verdana" pitchFamily="34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1432810" y="2003707"/>
            <a:ext cx="1828800" cy="4572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i="0" u="none" strike="noStrike" cap="none" normalizeH="0" baseline="0" dirty="0" smtClean="0">
              <a:ln>
                <a:noFill/>
              </a:ln>
              <a:effectLst/>
              <a:latin typeface="Verdana" pitchFamily="34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4956048" y="2003707"/>
            <a:ext cx="1828800" cy="4572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i="0" u="none" strike="noStrike" cap="none" normalizeH="0" baseline="0" dirty="0" smtClean="0">
              <a:ln>
                <a:noFill/>
              </a:ln>
              <a:effectLst/>
              <a:latin typeface="Verdana" pitchFamily="34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1432810" y="2460907"/>
            <a:ext cx="1828800" cy="4572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i="0" u="none" strike="noStrike" cap="none" normalizeH="0" baseline="0" dirty="0" smtClean="0">
              <a:ln>
                <a:noFill/>
              </a:ln>
              <a:effectLst/>
              <a:latin typeface="Verdana" pitchFamily="34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4956048" y="2460907"/>
            <a:ext cx="1828800" cy="4572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400" dirty="0">
                <a:latin typeface="Verdana" pitchFamily="34" charset="0"/>
              </a:rPr>
              <a:t>Read Y</a:t>
            </a:r>
            <a:endParaRPr kumimoji="0" lang="en-US" sz="2400" i="0" u="none" strike="noStrike" cap="none" normalizeH="0" baseline="0" dirty="0" smtClean="0">
              <a:ln>
                <a:noFill/>
              </a:ln>
              <a:effectLst/>
              <a:latin typeface="Verdana" pitchFamily="34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3261610" y="2003707"/>
            <a:ext cx="914400" cy="4572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latin typeface="Verdana" pitchFamily="34" charset="0"/>
              </a:rPr>
              <a:t>S</a:t>
            </a:r>
            <a:endParaRPr kumimoji="0" lang="en-US" sz="2400" i="0" u="none" strike="noStrike" cap="none" normalizeH="0" baseline="0" dirty="0" smtClean="0">
              <a:ln>
                <a:noFill/>
              </a:ln>
              <a:effectLst/>
              <a:latin typeface="Verdana" pitchFamily="34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3261610" y="2460907"/>
            <a:ext cx="914400" cy="4572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latin typeface="Verdana" pitchFamily="34" charset="0"/>
              </a:rPr>
              <a:t>I</a:t>
            </a:r>
            <a:endParaRPr kumimoji="0" lang="en-US" sz="2400" i="0" u="none" strike="noStrike" cap="none" normalizeH="0" baseline="0" dirty="0" smtClean="0">
              <a:ln>
                <a:noFill/>
              </a:ln>
              <a:effectLst/>
              <a:latin typeface="Verdana" pitchFamily="34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6784848" y="2003707"/>
            <a:ext cx="914400" cy="4572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latin typeface="Verdana" pitchFamily="34" charset="0"/>
              </a:rPr>
              <a:t>S</a:t>
            </a:r>
            <a:endParaRPr kumimoji="0" lang="en-US" sz="2400" i="0" u="none" strike="noStrike" cap="none" normalizeH="0" baseline="0" dirty="0" smtClean="0">
              <a:ln>
                <a:noFill/>
              </a:ln>
              <a:effectLst/>
              <a:latin typeface="Verdana" pitchFamily="34" charset="0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6784848" y="2460907"/>
            <a:ext cx="914400" cy="4572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latin typeface="Verdana" pitchFamily="34" charset="0"/>
              </a:rPr>
              <a:t>I</a:t>
            </a:r>
            <a:endParaRPr kumimoji="0" lang="en-US" sz="2400" i="0" u="none" strike="noStrike" cap="none" normalizeH="0" baseline="0" dirty="0" smtClean="0">
              <a:ln>
                <a:noFill/>
              </a:ln>
              <a:effectLst/>
              <a:latin typeface="Verdana" pitchFamily="34" charset="0"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4116630" y="2538632"/>
            <a:ext cx="910740" cy="3035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16-Point Star 16"/>
          <p:cNvSpPr/>
          <p:nvPr/>
        </p:nvSpPr>
        <p:spPr bwMode="auto">
          <a:xfrm>
            <a:off x="6542525" y="2233222"/>
            <a:ext cx="1141170" cy="914400"/>
          </a:xfrm>
          <a:prstGeom prst="star16">
            <a:avLst/>
          </a:prstGeom>
          <a:solidFill>
            <a:srgbClr val="FFC000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HITM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953622" y="1607520"/>
            <a:ext cx="15937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Core 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451131" y="1607520"/>
            <a:ext cx="15937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Core 2</a:t>
            </a:r>
          </a:p>
        </p:txBody>
      </p:sp>
      <p:sp>
        <p:nvSpPr>
          <p:cNvPr id="51" name="Rectangle 50"/>
          <p:cNvSpPr/>
          <p:nvPr/>
        </p:nvSpPr>
        <p:spPr>
          <a:xfrm>
            <a:off x="1983337" y="3640043"/>
            <a:ext cx="5017303" cy="250453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>
            <a:off x="2301557" y="3791834"/>
            <a:ext cx="1608435" cy="1100477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400" dirty="0">
                <a:solidFill>
                  <a:schemeClr val="dk1"/>
                </a:solidFill>
                <a:latin typeface="Verdana" pitchFamily="34" charset="0"/>
              </a:rPr>
              <a:t>Pipeline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2301556" y="4892311"/>
            <a:ext cx="1608435" cy="1100477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400" dirty="0" smtClean="0">
                <a:solidFill>
                  <a:schemeClr val="dk1"/>
                </a:solidFill>
                <a:latin typeface="Verdana" pitchFamily="34" charset="0"/>
              </a:rPr>
              <a:t>Cache</a:t>
            </a:r>
            <a:endParaRPr lang="en-US" sz="2400" dirty="0">
              <a:solidFill>
                <a:schemeClr val="dk1"/>
              </a:solidFill>
              <a:latin typeface="Verdana" pitchFamily="34" charset="0"/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4350722" y="4095413"/>
            <a:ext cx="1593795" cy="45537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400" dirty="0">
                <a:latin typeface="Verdana" pitchFamily="34" charset="0"/>
              </a:rPr>
              <a:t>0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4350722" y="4550783"/>
            <a:ext cx="1593795" cy="45537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400" dirty="0" smtClean="0">
                <a:latin typeface="Verdana" pitchFamily="34" charset="0"/>
              </a:rPr>
              <a:t>0</a:t>
            </a:r>
            <a:endParaRPr lang="en-US" sz="2400" dirty="0">
              <a:latin typeface="Verdana" pitchFamily="34" charset="0"/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4350722" y="5006153"/>
            <a:ext cx="1593795" cy="45537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400" dirty="0">
                <a:latin typeface="Verdana" pitchFamily="34" charset="0"/>
              </a:rPr>
              <a:t>0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4350722" y="5461523"/>
            <a:ext cx="1593795" cy="45537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400" dirty="0">
                <a:latin typeface="Verdana" pitchFamily="34" charset="0"/>
              </a:rPr>
              <a:t>0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4350722" y="3640043"/>
            <a:ext cx="15937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Perf</a:t>
            </a:r>
            <a:r>
              <a:rPr lang="en-US" sz="2400" dirty="0" smtClean="0"/>
              <a:t>. </a:t>
            </a:r>
            <a:r>
              <a:rPr lang="en-US" sz="2400" dirty="0" err="1" smtClean="0"/>
              <a:t>Ctrs</a:t>
            </a:r>
            <a:endParaRPr lang="en-US" sz="2400" dirty="0" smtClean="0"/>
          </a:p>
        </p:txBody>
      </p:sp>
      <p:sp>
        <p:nvSpPr>
          <p:cNvPr id="62" name="Rounded Rectangle 61"/>
          <p:cNvSpPr/>
          <p:nvPr/>
        </p:nvSpPr>
        <p:spPr>
          <a:xfrm>
            <a:off x="4350721" y="4095413"/>
            <a:ext cx="1593795" cy="45537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400" dirty="0">
                <a:latin typeface="Verdana" pitchFamily="34" charset="0"/>
              </a:rPr>
              <a:t>1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4350720" y="4095413"/>
            <a:ext cx="1593795" cy="45537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400" dirty="0" smtClean="0">
                <a:latin typeface="Verdana" pitchFamily="34" charset="0"/>
              </a:rPr>
              <a:t>2</a:t>
            </a:r>
            <a:endParaRPr lang="en-US" sz="2400" dirty="0">
              <a:latin typeface="Verdana" pitchFamily="34" charset="0"/>
            </a:endParaRPr>
          </a:p>
        </p:txBody>
      </p:sp>
      <p:sp>
        <p:nvSpPr>
          <p:cNvPr id="64" name="Right Arrow 63"/>
          <p:cNvSpPr/>
          <p:nvPr/>
        </p:nvSpPr>
        <p:spPr>
          <a:xfrm>
            <a:off x="3819457" y="4221890"/>
            <a:ext cx="531265" cy="2403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ounded Rectangle 64"/>
          <p:cNvSpPr/>
          <p:nvPr/>
        </p:nvSpPr>
        <p:spPr>
          <a:xfrm>
            <a:off x="4350722" y="5006153"/>
            <a:ext cx="1593795" cy="45537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400" dirty="0" smtClean="0">
                <a:latin typeface="Verdana" pitchFamily="34" charset="0"/>
              </a:rPr>
              <a:t>1</a:t>
            </a:r>
            <a:endParaRPr lang="en-US" sz="2400" dirty="0">
              <a:latin typeface="Verdana" pitchFamily="34" charset="0"/>
            </a:endParaRPr>
          </a:p>
        </p:txBody>
      </p:sp>
      <p:sp>
        <p:nvSpPr>
          <p:cNvPr id="66" name="Right Arrow 65"/>
          <p:cNvSpPr/>
          <p:nvPr/>
        </p:nvSpPr>
        <p:spPr>
          <a:xfrm>
            <a:off x="3836827" y="5113656"/>
            <a:ext cx="531265" cy="2403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ounded Rectangle 66"/>
          <p:cNvSpPr/>
          <p:nvPr/>
        </p:nvSpPr>
        <p:spPr>
          <a:xfrm>
            <a:off x="4350722" y="4550783"/>
            <a:ext cx="1593795" cy="45537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400" dirty="0" smtClean="0">
                <a:latin typeface="Verdana" pitchFamily="34" charset="0"/>
              </a:rPr>
              <a:t>-1</a:t>
            </a:r>
            <a:endParaRPr lang="en-US" sz="2400" dirty="0">
              <a:latin typeface="Verdana" pitchFamily="34" charset="0"/>
            </a:endParaRPr>
          </a:p>
        </p:txBody>
      </p:sp>
      <p:sp>
        <p:nvSpPr>
          <p:cNvPr id="68" name="Right Arrow 67"/>
          <p:cNvSpPr/>
          <p:nvPr/>
        </p:nvSpPr>
        <p:spPr>
          <a:xfrm>
            <a:off x="3836827" y="4658286"/>
            <a:ext cx="531265" cy="2403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ctagon 68"/>
          <p:cNvSpPr/>
          <p:nvPr/>
        </p:nvSpPr>
        <p:spPr bwMode="auto">
          <a:xfrm>
            <a:off x="5684827" y="4366988"/>
            <a:ext cx="822960" cy="822960"/>
          </a:xfrm>
          <a:prstGeom prst="octagon">
            <a:avLst/>
          </a:prstGeom>
          <a:solidFill>
            <a:srgbClr val="FF0000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FAULT</a:t>
            </a:r>
          </a:p>
        </p:txBody>
      </p:sp>
      <p:sp>
        <p:nvSpPr>
          <p:cNvPr id="36" name="Rounded Rectangle 35"/>
          <p:cNvSpPr/>
          <p:nvPr/>
        </p:nvSpPr>
        <p:spPr bwMode="auto">
          <a:xfrm>
            <a:off x="1435608" y="2459736"/>
            <a:ext cx="1828800" cy="4572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400" dirty="0">
                <a:latin typeface="Verdana" pitchFamily="34" charset="0"/>
              </a:rPr>
              <a:t>Write Y=5</a:t>
            </a:r>
            <a:endParaRPr kumimoji="0" lang="en-US" sz="2400" i="0" u="none" strike="noStrike" cap="none" normalizeH="0" baseline="0" dirty="0" smtClean="0">
              <a:ln>
                <a:noFill/>
              </a:ln>
              <a:effectLst/>
              <a:latin typeface="Verdana" pitchFamily="34" charset="0"/>
            </a:endParaRPr>
          </a:p>
        </p:txBody>
      </p:sp>
      <p:sp>
        <p:nvSpPr>
          <p:cNvPr id="37" name="Rounded Rectangle 36"/>
          <p:cNvSpPr/>
          <p:nvPr/>
        </p:nvSpPr>
        <p:spPr bwMode="auto">
          <a:xfrm>
            <a:off x="3264408" y="2459736"/>
            <a:ext cx="914400" cy="4572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latin typeface="Verdana" pitchFamily="34" charset="0"/>
              </a:rPr>
              <a:t>M</a:t>
            </a:r>
            <a:endParaRPr kumimoji="0" lang="en-US" sz="2400" i="0" u="none" strike="noStrike" cap="none" normalizeH="0" baseline="0" dirty="0" smtClean="0">
              <a:ln>
                <a:noFill/>
              </a:ln>
              <a:effectLst/>
              <a:latin typeface="Verdana" pitchFamily="34" charset="0"/>
            </a:endParaRPr>
          </a:p>
        </p:txBody>
      </p:sp>
      <p:sp>
        <p:nvSpPr>
          <p:cNvPr id="38" name="Rounded Rectangle 37"/>
          <p:cNvSpPr/>
          <p:nvPr/>
        </p:nvSpPr>
        <p:spPr bwMode="auto">
          <a:xfrm>
            <a:off x="4956048" y="2461822"/>
            <a:ext cx="1828800" cy="4572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i="0" u="none" strike="noStrike" cap="none" normalizeH="0" baseline="0" dirty="0" smtClean="0">
              <a:ln>
                <a:noFill/>
              </a:ln>
              <a:effectLst/>
              <a:latin typeface="Verdana" pitchFamily="34" charset="0"/>
            </a:endParaRPr>
          </a:p>
        </p:txBody>
      </p:sp>
      <p:sp>
        <p:nvSpPr>
          <p:cNvPr id="39" name="Rounded Rectangle 38"/>
          <p:cNvSpPr/>
          <p:nvPr/>
        </p:nvSpPr>
        <p:spPr bwMode="auto">
          <a:xfrm>
            <a:off x="1435608" y="2461822"/>
            <a:ext cx="1828800" cy="4572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latin typeface="Verdana" pitchFamily="34" charset="0"/>
              </a:rPr>
              <a:t>Y=5</a:t>
            </a:r>
            <a:endParaRPr kumimoji="0" lang="en-US" sz="2400" i="0" u="none" strike="noStrike" cap="none" normalizeH="0" baseline="0" dirty="0" smtClean="0">
              <a:ln>
                <a:noFill/>
              </a:ln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659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" presetClass="exit" presetSubtype="0" fill="hold" grpId="3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6" grpId="0" animBg="1"/>
      <p:bldP spid="17" grpId="0" animBg="1"/>
      <p:bldP spid="51" grpId="0" animBg="1"/>
      <p:bldP spid="55" grpId="0" animBg="1"/>
      <p:bldP spid="56" grpId="0" animBg="1"/>
      <p:bldP spid="57" grpId="0" animBg="1"/>
      <p:bldP spid="57" grpId="1" animBg="1"/>
      <p:bldP spid="58" grpId="0" animBg="1"/>
      <p:bldP spid="59" grpId="0" animBg="1"/>
      <p:bldP spid="59" grpId="1" animBg="1"/>
      <p:bldP spid="60" grpId="0" animBg="1"/>
      <p:bldP spid="61" grpId="0"/>
      <p:bldP spid="62" grpId="0" animBg="1"/>
      <p:bldP spid="62" grpId="1" animBg="1"/>
      <p:bldP spid="63" grpId="0" animBg="1"/>
      <p:bldP spid="64" grpId="0" animBg="1"/>
      <p:bldP spid="64" grpId="1" animBg="1"/>
      <p:bldP spid="64" grpId="2" animBg="1"/>
      <p:bldP spid="64" grpId="3" animBg="1"/>
      <p:bldP spid="65" grpId="0" animBg="1"/>
      <p:bldP spid="66" grpId="0" animBg="1"/>
      <p:bldP spid="66" grpId="1" animBg="1"/>
      <p:bldP spid="67" grpId="0" animBg="1"/>
      <p:bldP spid="68" grpId="0" animBg="1"/>
      <p:bldP spid="69" grpId="0" animBg="1"/>
      <p:bldP spid="36" grpId="0" animBg="1"/>
      <p:bldP spid="36" grpId="1" animBg="1"/>
      <p:bldP spid="37" grpId="0" animBg="1"/>
      <p:bldP spid="38" grpId="0" animBg="1"/>
      <p:bldP spid="3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On-Demand Analysis on Real HW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898B9-ED2C-4925-9C9E-7644545534BD}" type="slidenum">
              <a:rPr lang="en-US" altLang="en-US" smtClean="0"/>
              <a:pPr/>
              <a:t>13</a:t>
            </a:fld>
            <a:endParaRPr lang="en-US" altLang="en-US" dirty="0"/>
          </a:p>
        </p:txBody>
      </p:sp>
      <p:sp>
        <p:nvSpPr>
          <p:cNvPr id="3" name="Rectangle 2"/>
          <p:cNvSpPr/>
          <p:nvPr/>
        </p:nvSpPr>
        <p:spPr>
          <a:xfrm>
            <a:off x="3590143" y="1618934"/>
            <a:ext cx="1394085" cy="77948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Execute Instruction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3590143" y="4579482"/>
            <a:ext cx="1394085" cy="77948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SW Race Detection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712034" y="4579483"/>
            <a:ext cx="1394085" cy="77948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Enable Analysis</a:t>
            </a:r>
            <a:endParaRPr lang="en-US" sz="2000" dirty="0"/>
          </a:p>
        </p:txBody>
      </p:sp>
      <p:sp>
        <p:nvSpPr>
          <p:cNvPr id="11" name="Rectangle 10"/>
          <p:cNvSpPr/>
          <p:nvPr/>
        </p:nvSpPr>
        <p:spPr>
          <a:xfrm>
            <a:off x="6203435" y="3033000"/>
            <a:ext cx="1394085" cy="77948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Disable Analysis</a:t>
            </a:r>
            <a:endParaRPr lang="en-US" sz="2000" dirty="0"/>
          </a:p>
        </p:txBody>
      </p:sp>
      <p:sp>
        <p:nvSpPr>
          <p:cNvPr id="6" name="Down Arrow 5"/>
          <p:cNvSpPr/>
          <p:nvPr/>
        </p:nvSpPr>
        <p:spPr>
          <a:xfrm>
            <a:off x="4159773" y="2398423"/>
            <a:ext cx="239842" cy="522151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Arrow 11"/>
          <p:cNvSpPr/>
          <p:nvPr/>
        </p:nvSpPr>
        <p:spPr>
          <a:xfrm>
            <a:off x="2570815" y="3297834"/>
            <a:ext cx="862760" cy="269823"/>
          </a:xfrm>
          <a:prstGeom prst="leftArrow">
            <a:avLst/>
          </a:prstGeom>
          <a:solidFill>
            <a:srgbClr val="82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Down Arrow 14"/>
          <p:cNvSpPr/>
          <p:nvPr/>
        </p:nvSpPr>
        <p:spPr>
          <a:xfrm>
            <a:off x="4159773" y="3869953"/>
            <a:ext cx="239842" cy="685800"/>
          </a:xfrm>
          <a:prstGeom prst="downArrow">
            <a:avLst/>
          </a:prstGeom>
          <a:solidFill>
            <a:srgbClr val="00602B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Bent Arrow 15"/>
          <p:cNvSpPr/>
          <p:nvPr/>
        </p:nvSpPr>
        <p:spPr>
          <a:xfrm rot="5400000" flipH="1">
            <a:off x="6804112" y="3320321"/>
            <a:ext cx="2890978" cy="524651"/>
          </a:xfrm>
          <a:prstGeom prst="bentArrow">
            <a:avLst/>
          </a:prstGeom>
          <a:solidFill>
            <a:srgbClr val="00602B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4984228" y="4826829"/>
            <a:ext cx="685800" cy="27432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eft Arrow 18"/>
          <p:cNvSpPr/>
          <p:nvPr/>
        </p:nvSpPr>
        <p:spPr>
          <a:xfrm>
            <a:off x="4984228" y="1871518"/>
            <a:ext cx="3527699" cy="274320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Up Arrow 19"/>
          <p:cNvSpPr/>
          <p:nvPr/>
        </p:nvSpPr>
        <p:spPr>
          <a:xfrm>
            <a:off x="6767308" y="3812489"/>
            <a:ext cx="274320" cy="766994"/>
          </a:xfrm>
          <a:prstGeom prst="upArrow">
            <a:avLst/>
          </a:prstGeom>
          <a:solidFill>
            <a:srgbClr val="82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Up Arrow 21"/>
          <p:cNvSpPr/>
          <p:nvPr/>
        </p:nvSpPr>
        <p:spPr>
          <a:xfrm>
            <a:off x="6763317" y="2092375"/>
            <a:ext cx="274320" cy="914400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>
            <a:off x="2106119" y="4826829"/>
            <a:ext cx="1484024" cy="27432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own Arrow 22"/>
          <p:cNvSpPr/>
          <p:nvPr/>
        </p:nvSpPr>
        <p:spPr>
          <a:xfrm>
            <a:off x="1271916" y="3812489"/>
            <a:ext cx="274320" cy="739503"/>
          </a:xfrm>
          <a:prstGeom prst="downArrow">
            <a:avLst/>
          </a:prstGeom>
          <a:solidFill>
            <a:srgbClr val="00602B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Bent Arrow 23"/>
          <p:cNvSpPr/>
          <p:nvPr/>
        </p:nvSpPr>
        <p:spPr>
          <a:xfrm>
            <a:off x="1334126" y="1873766"/>
            <a:ext cx="2241027" cy="1166728"/>
          </a:xfrm>
          <a:prstGeom prst="bentArrow">
            <a:avLst>
              <a:gd name="adj1" fmla="val 13437"/>
              <a:gd name="adj2" fmla="val 14079"/>
              <a:gd name="adj3" fmla="val 12152"/>
              <a:gd name="adj4" fmla="val 43750"/>
            </a:avLst>
          </a:prstGeom>
          <a:solidFill>
            <a:srgbClr val="82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Decision 7"/>
          <p:cNvSpPr/>
          <p:nvPr/>
        </p:nvSpPr>
        <p:spPr>
          <a:xfrm>
            <a:off x="247340" y="2920574"/>
            <a:ext cx="2323475" cy="1004341"/>
          </a:xfrm>
          <a:prstGeom prst="flowChartDecisi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HITM</a:t>
            </a:r>
          </a:p>
          <a:p>
            <a:pPr algn="ctr"/>
            <a:r>
              <a:rPr lang="en-US" dirty="0" smtClean="0"/>
              <a:t>Interrupt?</a:t>
            </a:r>
            <a:endParaRPr lang="en-US" dirty="0"/>
          </a:p>
        </p:txBody>
      </p:sp>
      <p:sp>
        <p:nvSpPr>
          <p:cNvPr id="10" name="Flowchart: Decision 9"/>
          <p:cNvSpPr/>
          <p:nvPr/>
        </p:nvSpPr>
        <p:spPr>
          <a:xfrm>
            <a:off x="5683774" y="4467055"/>
            <a:ext cx="2433406" cy="1004341"/>
          </a:xfrm>
          <a:prstGeom prst="flowChartDecision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Sharing Recently?</a:t>
            </a:r>
            <a:endParaRPr lang="en-US" dirty="0"/>
          </a:p>
        </p:txBody>
      </p:sp>
      <p:sp>
        <p:nvSpPr>
          <p:cNvPr id="5" name="Flowchart: Decision 4"/>
          <p:cNvSpPr/>
          <p:nvPr/>
        </p:nvSpPr>
        <p:spPr>
          <a:xfrm>
            <a:off x="3125447" y="2920575"/>
            <a:ext cx="2323475" cy="1004341"/>
          </a:xfrm>
          <a:prstGeom prst="flowChartDecision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Analysis</a:t>
            </a:r>
          </a:p>
          <a:p>
            <a:pPr algn="ctr"/>
            <a:r>
              <a:rPr lang="en-US" dirty="0" smtClean="0"/>
              <a:t>Enabled?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570815" y="2928502"/>
            <a:ext cx="64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NO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31836" y="2474832"/>
            <a:ext cx="64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NO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030143" y="4097723"/>
            <a:ext cx="64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NO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399615" y="3962619"/>
            <a:ext cx="64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YES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910308" y="5174305"/>
            <a:ext cx="64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YES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546984" y="3962619"/>
            <a:ext cx="64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YES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247340" y="1484026"/>
            <a:ext cx="5422688" cy="2613697"/>
          </a:xfrm>
          <a:prstGeom prst="roundRect">
            <a:avLst/>
          </a:prstGeom>
          <a:solidFill>
            <a:srgbClr val="00B050">
              <a:alpha val="40000"/>
            </a:srgbClr>
          </a:solidFill>
          <a:ln w="50800"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&gt; 97%</a:t>
            </a:r>
            <a:endParaRPr lang="en-US" sz="4400" dirty="0"/>
          </a:p>
        </p:txBody>
      </p:sp>
      <p:sp>
        <p:nvSpPr>
          <p:cNvPr id="33" name="Rounded Rectangle 32"/>
          <p:cNvSpPr/>
          <p:nvPr/>
        </p:nvSpPr>
        <p:spPr>
          <a:xfrm>
            <a:off x="245985" y="1484026"/>
            <a:ext cx="5422688" cy="2613697"/>
          </a:xfrm>
          <a:prstGeom prst="roundRect">
            <a:avLst/>
          </a:prstGeom>
          <a:noFill/>
          <a:ln w="50800"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400" dirty="0"/>
          </a:p>
        </p:txBody>
      </p:sp>
      <p:sp>
        <p:nvSpPr>
          <p:cNvPr id="34" name="Rounded Rectangle 33"/>
          <p:cNvSpPr/>
          <p:nvPr/>
        </p:nvSpPr>
        <p:spPr>
          <a:xfrm>
            <a:off x="3433575" y="4415635"/>
            <a:ext cx="4683605" cy="1492997"/>
          </a:xfrm>
          <a:prstGeom prst="roundRect">
            <a:avLst/>
          </a:prstGeom>
          <a:solidFill>
            <a:srgbClr val="C00000">
              <a:alpha val="70000"/>
            </a:srgbClr>
          </a:solidFill>
          <a:ln w="508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400" dirty="0" smtClean="0"/>
          </a:p>
          <a:p>
            <a:pPr algn="ctr"/>
            <a:r>
              <a:rPr lang="en-US" sz="4400" dirty="0" smtClean="0"/>
              <a:t>&lt; 3%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729443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9" grpId="0" animBg="1"/>
      <p:bldP spid="11" grpId="0" animBg="1"/>
      <p:bldP spid="6" grpId="0" animBg="1"/>
      <p:bldP spid="12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2" grpId="0" animBg="1"/>
      <p:bldP spid="21" grpId="0" animBg="1"/>
      <p:bldP spid="23" grpId="0" animBg="1"/>
      <p:bldP spid="24" grpId="0" animBg="1"/>
      <p:bldP spid="8" grpId="0" animBg="1"/>
      <p:bldP spid="10" grpId="0" animBg="1"/>
      <p:bldP spid="5" grpId="0" animBg="1"/>
      <p:bldP spid="25" grpId="0"/>
      <p:bldP spid="27" grpId="0"/>
      <p:bldP spid="28" grpId="0"/>
      <p:bldP spid="29" grpId="0"/>
      <p:bldP spid="30" grpId="0"/>
      <p:bldP spid="31" grpId="0"/>
      <p:bldP spid="32" grpId="0" animBg="1"/>
      <p:bldP spid="33" grpId="0" animBg="1"/>
      <p:bldP spid="33" grpId="1" animBg="1"/>
      <p:bldP spid="3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Difference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898B9-ED2C-4925-9C9E-7644545534BD}" type="slidenum">
              <a:rPr lang="en-US" altLang="en-US" smtClean="0"/>
              <a:pPr/>
              <a:t>14</a:t>
            </a:fld>
            <a:endParaRPr lang="en-US" alt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4837037"/>
              </p:ext>
            </p:extLst>
          </p:nvPr>
        </p:nvGraphicFramePr>
        <p:xfrm>
          <a:off x="228600" y="1600200"/>
          <a:ext cx="86868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208567" y="1321557"/>
            <a:ext cx="2977896" cy="46166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Phoenix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80367" y="1321556"/>
            <a:ext cx="4572000" cy="46166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PARSEC</a:t>
            </a:r>
          </a:p>
        </p:txBody>
      </p:sp>
    </p:spTree>
    <p:extLst>
      <p:ext uri="{BB962C8B-B14F-4D97-AF65-F5344CB8AC3E}">
        <p14:creationId xmlns:p14="http://schemas.microsoft.com/office/powerpoint/2010/main" val="295483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1219200" y="4478891"/>
            <a:ext cx="7620000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Increases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898B9-ED2C-4925-9C9E-7644545534BD}" type="slidenum">
              <a:rPr lang="en-US" altLang="en-US" smtClean="0"/>
              <a:pPr/>
              <a:t>15</a:t>
            </a:fld>
            <a:endParaRPr lang="en-US" alt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8028795"/>
              </p:ext>
            </p:extLst>
          </p:nvPr>
        </p:nvGraphicFramePr>
        <p:xfrm>
          <a:off x="228600" y="1600200"/>
          <a:ext cx="86868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208567" y="1321557"/>
            <a:ext cx="2977896" cy="46166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Phoenix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80367" y="1321556"/>
            <a:ext cx="4572000" cy="46166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PARSEC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227007" y="1783222"/>
            <a:ext cx="693173" cy="44267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Arial" charset="0"/>
              </a:rPr>
              <a:t>51x</a:t>
            </a:r>
            <a:endParaRPr lang="en-US" sz="20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286000" y="2513147"/>
            <a:ext cx="4572000" cy="173664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" charset="0"/>
              </a:rPr>
              <a:t>Accuracy vs. Continuous Analysis: </a:t>
            </a:r>
            <a:r>
              <a:rPr lang="en-US" sz="3200" dirty="0">
                <a:solidFill>
                  <a:schemeClr val="tx1"/>
                </a:solidFill>
                <a:latin typeface="Arial" charset="0"/>
              </a:rPr>
              <a:t>97%</a:t>
            </a:r>
          </a:p>
        </p:txBody>
      </p:sp>
    </p:spTree>
    <p:extLst>
      <p:ext uri="{BB962C8B-B14F-4D97-AF65-F5344CB8AC3E}">
        <p14:creationId xmlns:p14="http://schemas.microsoft.com/office/powerpoint/2010/main" val="4235109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Summary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898B9-ED2C-4925-9C9E-7644545534BD}" type="slidenum">
              <a:rPr lang="en-US" altLang="en-US" smtClean="0"/>
              <a:pPr/>
              <a:t>16</a:t>
            </a:fld>
            <a:endParaRPr lang="en-US" alt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09600" y="1219200"/>
            <a:ext cx="8229600" cy="506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+mn-lt"/>
              </a:defRPr>
            </a:lvl2pPr>
            <a:lvl3pPr marL="1022350" indent="-350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</a:defRPr>
            </a:lvl3pPr>
            <a:lvl4pPr marL="1339850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4pPr>
            <a:lvl5pPr marL="16811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1383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955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0527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5099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Hardware makes constructing software difficult.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Tools make software better.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Hardware can (and should!) help these tools.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30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898B9-ED2C-4925-9C9E-7644545534BD}" type="slidenum">
              <a:rPr lang="en-US" altLang="en-US" smtClean="0"/>
              <a:pPr/>
              <a:t>17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3481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Width Test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898B9-ED2C-4925-9C9E-7644545534BD}" type="slidenum">
              <a:rPr lang="en-US" altLang="en-US" smtClean="0"/>
              <a:pPr/>
              <a:t>18</a:t>
            </a:fld>
            <a:endParaRPr lang="en-US" alt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1447800"/>
            <a:ext cx="4572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22898" y="1447800"/>
            <a:ext cx="914400" cy="914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828800" y="1447800"/>
            <a:ext cx="914400" cy="9144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743200" y="1447800"/>
            <a:ext cx="914400" cy="914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658450" y="1447800"/>
            <a:ext cx="914400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572000" y="1447800"/>
            <a:ext cx="914400" cy="914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86400" y="1447800"/>
            <a:ext cx="914400" cy="914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382603" y="1447800"/>
            <a:ext cx="914400" cy="914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297003" y="1447800"/>
            <a:ext cx="914400" cy="914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8229600" y="1447800"/>
            <a:ext cx="457200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8686800" y="1447800"/>
            <a:ext cx="457200" cy="914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57200" y="1447800"/>
            <a:ext cx="457200" cy="914400"/>
          </a:xfrm>
          <a:prstGeom prst="rect">
            <a:avLst/>
          </a:prstGeom>
          <a:solidFill>
            <a:srgbClr val="2DFF8C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02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799"/>
            <a:ext cx="8305800" cy="1981201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500" dirty="0" smtClean="0"/>
              <a:t>NIST: Software errors cost U.S. ~$60 billion/year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500" dirty="0" smtClean="0"/>
              <a:t>FBI: Security Issues cost U.S. $67 billion/year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sz="2100" dirty="0" smtClean="0"/>
              <a:t>&gt;⅓ from viruses, network intrusion, etc.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Errors Abound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898B9-ED2C-4925-9C9E-7644545534BD}" type="slidenum">
              <a:rPr lang="en-US" altLang="en-US" smtClean="0"/>
              <a:pPr/>
              <a:t>2</a:t>
            </a:fld>
            <a:endParaRPr lang="en-US" altLang="en-US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259" y="2190577"/>
            <a:ext cx="4877481" cy="247684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621" y="5001731"/>
            <a:ext cx="5063125" cy="90266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85" y="2973630"/>
            <a:ext cx="4537966" cy="85329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406" y="3978885"/>
            <a:ext cx="6201641" cy="81926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50735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</p:cBhvr>
                                      <p:by x="45000" y="4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01874E-6 L 0 0.14435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2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6700338" y="4036160"/>
            <a:ext cx="1828800" cy="2057400"/>
            <a:chOff x="6700338" y="4073525"/>
            <a:chExt cx="1828800" cy="2057400"/>
          </a:xfrm>
        </p:grpSpPr>
        <p:pic>
          <p:nvPicPr>
            <p:cNvPr id="20" name="Picture 3" descr="C:\Users\jlgreathouse\AppData\Local\Microsoft\Windows\Temporary Internet Files\Content.IE5\QZ2QA16U\MC900016643[1].wmf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700338" y="4073525"/>
              <a:ext cx="1828800" cy="2057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21"/>
            <p:cNvSpPr txBox="1"/>
            <p:nvPr/>
          </p:nvSpPr>
          <p:spPr>
            <a:xfrm rot="19754551">
              <a:off x="6730356" y="4499171"/>
              <a:ext cx="14754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X = 0</a:t>
              </a:r>
            </a:p>
          </p:txBody>
        </p:sp>
      </p:grpSp>
      <p:sp>
        <p:nvSpPr>
          <p:cNvPr id="45" name="TextBox 44"/>
          <p:cNvSpPr txBox="1"/>
          <p:nvPr/>
        </p:nvSpPr>
        <p:spPr>
          <a:xfrm rot="19754551">
            <a:off x="6937140" y="4766247"/>
            <a:ext cx="1475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Y=10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397775" y="4036160"/>
            <a:ext cx="1828800" cy="2055992"/>
            <a:chOff x="397775" y="4158684"/>
            <a:chExt cx="1828800" cy="2055992"/>
          </a:xfrm>
        </p:grpSpPr>
        <p:pic>
          <p:nvPicPr>
            <p:cNvPr id="9" name="Picture 3" descr="C:\Users\jlgreathouse\AppData\Local\Microsoft\Windows\Temporary Internet Files\Content.IE5\QZ2QA16U\MC900016643[1]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775" y="4158684"/>
              <a:ext cx="1828800" cy="2055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 rot="1895062">
              <a:off x="716030" y="4611489"/>
              <a:ext cx="14754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X = 5</a:t>
              </a:r>
            </a:p>
          </p:txBody>
        </p:sp>
      </p:grpSp>
      <p:sp>
        <p:nvSpPr>
          <p:cNvPr id="28" name="Content Placeholder 2"/>
          <p:cNvSpPr txBox="1">
            <a:spLocks/>
          </p:cNvSpPr>
          <p:nvPr/>
        </p:nvSpPr>
        <p:spPr bwMode="auto">
          <a:xfrm>
            <a:off x="457200" y="1066800"/>
            <a:ext cx="8229600" cy="506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+mn-lt"/>
              </a:defRPr>
            </a:lvl2pPr>
            <a:lvl3pPr marL="1022350" indent="-350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</a:defRPr>
            </a:lvl3pPr>
            <a:lvl4pPr marL="1339850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4pPr>
            <a:lvl5pPr marL="16811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1383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955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0527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5099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Parallel Programming is Here – And it’s Hard!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 Plays a Role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898B9-ED2C-4925-9C9E-7644545534BD}" type="slidenum">
              <a:rPr lang="en-US" altLang="en-US" smtClean="0"/>
              <a:pPr/>
              <a:t>3</a:t>
            </a:fld>
            <a:endParaRPr lang="en-US" altLang="en-US" dirty="0"/>
          </a:p>
        </p:txBody>
      </p:sp>
      <p:pic>
        <p:nvPicPr>
          <p:cNvPr id="1027" name="Picture 3" descr="C:\Users\jlgreathouse\Desktop\Intel_Core2_Core-i7_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289" y="1066800"/>
            <a:ext cx="1457211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485" y="1066800"/>
            <a:ext cx="1223682" cy="914400"/>
          </a:xfrm>
        </p:spPr>
      </p:pic>
      <p:pic>
        <p:nvPicPr>
          <p:cNvPr id="1029" name="Picture 5" descr="C:\Users\jlgreathouse\Desktop\power7-die_610x48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667" y="1068334"/>
            <a:ext cx="1154832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jlgreathouse\Desktop\TILERA-10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884" y="1066800"/>
            <a:ext cx="1235676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jlgreathouse\Desktop\Fermi_Die_FINAL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176" y="1066800"/>
            <a:ext cx="924566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127038" y="1066800"/>
            <a:ext cx="12069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pentium3_die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16083" y="1066800"/>
            <a:ext cx="872836" cy="914400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2428992" y="2954017"/>
            <a:ext cx="4116278" cy="2827728"/>
            <a:chOff x="2428992" y="2954017"/>
            <a:chExt cx="4116278" cy="2827728"/>
          </a:xfrm>
        </p:grpSpPr>
        <p:pic>
          <p:nvPicPr>
            <p:cNvPr id="1026" name="Picture 2" descr="C:\Users\jlgreathouse\AppData\Local\Microsoft\Windows\Temporary Internet Files\Content.IE5\QZ2QA16U\MC900088522[1].wmf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8992" y="2954017"/>
              <a:ext cx="4116278" cy="2827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2826415" y="3233843"/>
              <a:ext cx="326348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latin typeface="Kristen ITC" pitchFamily="66" charset="0"/>
                </a:rPr>
                <a:t>x + y = 10</a:t>
              </a:r>
            </a:p>
            <a:p>
              <a:pPr algn="ctr"/>
              <a:r>
                <a:rPr lang="en-US" sz="2800" dirty="0">
                  <a:latin typeface="Kristen ITC" pitchFamily="66" charset="0"/>
                </a:rPr>
                <a:t>y</a:t>
              </a:r>
              <a:r>
                <a:rPr lang="en-US" sz="2800" dirty="0" smtClean="0">
                  <a:latin typeface="Kristen ITC" pitchFamily="66" charset="0"/>
                </a:rPr>
                <a:t> + z = 20</a:t>
              </a:r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2973232" y="4187950"/>
              <a:ext cx="3040773" cy="0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2826415" y="4372268"/>
              <a:ext cx="326348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Kristen ITC" pitchFamily="66" charset="0"/>
                </a:rPr>
                <a:t>Y</a:t>
              </a:r>
              <a:r>
                <a:rPr lang="en-US" sz="2800" dirty="0" smtClean="0">
                  <a:latin typeface="Kristen ITC" pitchFamily="66" charset="0"/>
                </a:rPr>
                <a:t> =	 </a:t>
              </a:r>
            </a:p>
            <a:p>
              <a:pPr algn="ctr"/>
              <a:r>
                <a:rPr lang="en-US" sz="2800" dirty="0" smtClean="0">
                  <a:latin typeface="Kristen ITC" pitchFamily="66" charset="0"/>
                </a:rPr>
                <a:t>Z =	</a:t>
              </a:r>
            </a:p>
          </p:txBody>
        </p:sp>
      </p:grpSp>
      <p:pic>
        <p:nvPicPr>
          <p:cNvPr id="1028" name="Picture 4" descr="C:\Users\jlgreathouse\AppData\Local\Microsoft\Windows\Temporary Internet Files\Content.IE5\F4F6JPEA\MC900434859[1]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715" y="3319861"/>
            <a:ext cx="1052407" cy="1052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C:\Users\jlgreathouse\AppData\Local\Microsoft\Windows\Temporary Internet Files\Content.IE5\F4F6JPEA\MC900434859[1]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175" y="3547321"/>
            <a:ext cx="1052407" cy="1052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C:\Users\jlgreathouse\AppData\Local\Microsoft\Windows\Temporary Internet Files\Content.IE5\F4F6JPEA\MC900434859[1]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86" y="3661746"/>
            <a:ext cx="1052407" cy="1052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C:\Users\jlgreathouse\AppData\Local\Microsoft\Windows\Temporary Internet Files\Content.IE5\EO3CB8M9\MC900187781[1].wmf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1" y="2801778"/>
            <a:ext cx="852081" cy="1352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jlgreathouse\AppData\Local\Microsoft\Windows\Temporary Internet Files\Content.IE5\EO3CB8M9\MC900088622[1].wmf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5753" y="4544560"/>
            <a:ext cx="1566367" cy="176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C:\Users\jlgreathouse\AppData\Local\Microsoft\Windows\Temporary Internet Files\Content.IE5\F4F6JPEA\MC900434859[1]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278" y="3201539"/>
            <a:ext cx="1052407" cy="1052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C:\Users\jlgreathouse\AppData\Local\Microsoft\Windows\Temporary Internet Files\Content.IE5\F4F6JPEA\MC900434859[1]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738" y="3428999"/>
            <a:ext cx="1052407" cy="1052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C:\Users\jlgreathouse\AppData\Local\Microsoft\Windows\Temporary Internet Files\Content.IE5\F4F6JPEA\MC900434859[1]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549" y="3543424"/>
            <a:ext cx="1052407" cy="1052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4647895" y="4339740"/>
            <a:ext cx="607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Kristen ITC" pitchFamily="66" charset="0"/>
              </a:rPr>
              <a:t>5</a:t>
            </a:r>
          </a:p>
        </p:txBody>
      </p:sp>
      <p:pic>
        <p:nvPicPr>
          <p:cNvPr id="39" name="Picture 6" descr="C:\Users\jlgreathouse\AppData\Local\Microsoft\Windows\Temporary Internet Files\Content.IE5\EO3CB8M9\MC900187781[1].wmf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870" y="2774664"/>
            <a:ext cx="852081" cy="1352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4647895" y="4339740"/>
            <a:ext cx="607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Kristen ITC" pitchFamily="66" charset="0"/>
              </a:rPr>
              <a:t>10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650014" y="4769093"/>
            <a:ext cx="607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Kristen ITC" pitchFamily="66" charset="0"/>
              </a:rPr>
              <a:t>10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647895" y="4339740"/>
            <a:ext cx="607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Kristen ITC" pitchFamily="66" charset="0"/>
              </a:rPr>
              <a:t>10</a:t>
            </a:r>
          </a:p>
        </p:txBody>
      </p:sp>
      <p:sp>
        <p:nvSpPr>
          <p:cNvPr id="44" name="TextBox 43"/>
          <p:cNvSpPr txBox="1"/>
          <p:nvPr/>
        </p:nvSpPr>
        <p:spPr>
          <a:xfrm rot="1895062">
            <a:off x="501408" y="4834986"/>
            <a:ext cx="1475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Y=10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647895" y="4339740"/>
            <a:ext cx="607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Kristen ITC" pitchFamily="66" charset="0"/>
              </a:rPr>
              <a:t>10</a:t>
            </a:r>
          </a:p>
        </p:txBody>
      </p:sp>
      <p:pic>
        <p:nvPicPr>
          <p:cNvPr id="15" name="Picture 7" descr="C:\Users\jlgreathouse\AppData\Local\Microsoft\Windows\Temporary Internet Files\Content.IE5\F4F6JPEA\MC900150929[1].wmf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22" y="4567425"/>
            <a:ext cx="1489558" cy="1767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jlgreathouse\AppData\Local\Microsoft\Windows\Temporary Internet Files\Content.IE5\F4F6JPEA\MC900199154[1].wmf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877928" flipH="1">
            <a:off x="1587962" y="4292890"/>
            <a:ext cx="500833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jlgreathouse\AppData\Local\Microsoft\Windows\Temporary Internet Files\Content.IE5\F4F6JPEA\MC900199154[1].wmf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20000">
            <a:off x="7080918" y="4454681"/>
            <a:ext cx="501667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ight Arrow 15"/>
          <p:cNvSpPr/>
          <p:nvPr/>
        </p:nvSpPr>
        <p:spPr>
          <a:xfrm rot="11530053">
            <a:off x="5181390" y="4705720"/>
            <a:ext cx="2010531" cy="3203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ight Arrow 45"/>
          <p:cNvSpPr/>
          <p:nvPr/>
        </p:nvSpPr>
        <p:spPr>
          <a:xfrm rot="10334657">
            <a:off x="1552058" y="4702595"/>
            <a:ext cx="2431631" cy="3203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885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39408E-6 L 0.24913 -0.00462 " pathEditMode="relative" rAng="0" ptsTypes="AA">
                                      <p:cBhvr>
                                        <p:cTn id="8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48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10800000">
                                      <p:cBhvr>
                                        <p:cTn id="9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913 -0.00462 L 0.06649 -0.00462 " pathEditMode="relative" rAng="0" ptsTypes="AA">
                                      <p:cBhvr>
                                        <p:cTn id="9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3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53284E-6 L -0.1632 -0.05064 " pathEditMode="relative" rAng="0" ptsTypes="AA">
                                      <p:cBhvr>
                                        <p:cTn id="10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60" y="-25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649 -0.00462 L 0.00018 -0.00462 " pathEditMode="relative" rAng="0" ptsTypes="AA">
                                      <p:cBhvr>
                                        <p:cTn id="1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1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32 -0.05064 L -0.00296 -0.00601 " pathEditMode="relative" rAng="0" ptsTypes="AA">
                                      <p:cBhvr>
                                        <p:cTn id="1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3" y="22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500"/>
                            </p:stCondLst>
                            <p:childTnLst>
                              <p:par>
                                <p:cTn id="1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00"/>
                            </p:stCondLst>
                            <p:childTnLst>
                              <p:par>
                                <p:cTn id="1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76596E-6 L -0.39843 0.05042 " pathEditMode="relative" rAng="0" ptsTypes="AA">
                                      <p:cBhvr>
                                        <p:cTn id="13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31" y="2521"/>
                                    </p:animMotion>
                                  </p:childTnLst>
                                </p:cTn>
                              </p:par>
                              <p:par>
                                <p:cTn id="1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76596E-6 L 0.29879 0.05042 " pathEditMode="relative" rAng="0" ptsTypes="AA">
                                      <p:cBhvr>
                                        <p:cTn id="14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31" y="25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000"/>
                            </p:stCondLst>
                            <p:childTnLst>
                              <p:par>
                                <p:cTn id="14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000"/>
                            </p:stCondLst>
                            <p:childTnLst>
                              <p:par>
                                <p:cTn id="146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0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000"/>
                            </p:stCondLst>
                            <p:childTnLst>
                              <p:par>
                                <p:cTn id="1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000"/>
                            </p:stCondLst>
                            <p:childTnLst>
                              <p:par>
                                <p:cTn id="171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2000"/>
                            </p:stCondLst>
                            <p:childTnLst>
                              <p:par>
                                <p:cTn id="17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2000"/>
                            </p:stCondLst>
                            <p:childTnLst>
                              <p:par>
                                <p:cTn id="182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3000"/>
                            </p:stCondLst>
                            <p:childTnLst>
                              <p:par>
                                <p:cTn id="18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27" grpId="0"/>
      <p:bldP spid="27" grpId="1"/>
      <p:bldP spid="40" grpId="0"/>
      <p:bldP spid="41" grpId="0"/>
      <p:bldP spid="42" grpId="1"/>
      <p:bldP spid="42" grpId="2"/>
      <p:bldP spid="42" grpId="3"/>
      <p:bldP spid="44" grpId="0"/>
      <p:bldP spid="43" grpId="0"/>
      <p:bldP spid="43" grpId="1"/>
      <p:bldP spid="43" grpId="2"/>
      <p:bldP spid="16" grpId="0" animBg="1"/>
      <p:bldP spid="4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a Modern Bug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898B9-ED2C-4925-9C9E-7644545534BD}" type="slidenum">
              <a:rPr lang="en-US" altLang="en-US" smtClean="0"/>
              <a:pPr/>
              <a:t>4</a:t>
            </a:fld>
            <a:endParaRPr lang="en-US" alt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5595730" y="101496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Thread 2</a:t>
            </a:r>
            <a:endParaRPr lang="en-US" sz="2000" dirty="0"/>
          </a:p>
        </p:txBody>
      </p:sp>
      <p:sp>
        <p:nvSpPr>
          <p:cNvPr id="48" name="TextBox 47"/>
          <p:cNvSpPr txBox="1"/>
          <p:nvPr/>
        </p:nvSpPr>
        <p:spPr>
          <a:xfrm>
            <a:off x="5367130" y="1319760"/>
            <a:ext cx="182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/>
              <a:t>mylen</a:t>
            </a:r>
            <a:r>
              <a:rPr lang="en-US" sz="1600" dirty="0" smtClean="0"/>
              <a:t>=large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2133600" y="101496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Thread 1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1905000" y="1319760"/>
            <a:ext cx="182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/>
              <a:t>mylen</a:t>
            </a:r>
            <a:r>
              <a:rPr lang="en-US" sz="1600" dirty="0" smtClean="0"/>
              <a:t>=small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3996957" y="5029200"/>
            <a:ext cx="121920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dirty="0" err="1" smtClean="0">
                <a:latin typeface="Lucida Console" pitchFamily="49" charset="0"/>
              </a:rPr>
              <a:t>ptr</a:t>
            </a:r>
            <a:endParaRPr lang="en-US" sz="2000" dirty="0" smtClean="0">
              <a:latin typeface="Lucida Console" pitchFamily="49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01757" y="5463570"/>
            <a:ext cx="60960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dirty="0">
                <a:latin typeface="Lucida Console" pitchFamily="49" charset="0"/>
              </a:rPr>
              <a:t>∅</a:t>
            </a:r>
            <a:endParaRPr lang="en-US" sz="2000" dirty="0" smtClean="0">
              <a:latin typeface="Lucida Console" pitchFamily="49" charset="0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371600" y="1455730"/>
            <a:ext cx="6400800" cy="523220"/>
          </a:xfrm>
          <a:solidFill>
            <a:schemeClr val="bg1"/>
          </a:solidFill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en-US" sz="2800" kern="1200" dirty="0">
                <a:latin typeface="Arial" charset="0"/>
              </a:rPr>
              <a:t>Nov. 2010 </a:t>
            </a:r>
            <a:r>
              <a:rPr lang="en-US" sz="2800" kern="1200" dirty="0" err="1">
                <a:latin typeface="Arial" charset="0"/>
              </a:rPr>
              <a:t>OpenSSL</a:t>
            </a:r>
            <a:r>
              <a:rPr lang="en-US" sz="2800" kern="1200" dirty="0">
                <a:latin typeface="Arial" charset="0"/>
              </a:rPr>
              <a:t> </a:t>
            </a:r>
            <a:r>
              <a:rPr lang="en-US" sz="2800" kern="1200" dirty="0" smtClean="0">
                <a:latin typeface="Arial" charset="0"/>
              </a:rPr>
              <a:t>Security </a:t>
            </a:r>
            <a:r>
              <a:rPr lang="en-US" sz="2800" kern="1200" dirty="0">
                <a:latin typeface="Arial" charset="0"/>
              </a:rPr>
              <a:t>Flaw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47951" y="2372068"/>
            <a:ext cx="451937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+mn-lt"/>
              </a:rPr>
              <a:t>if(</a:t>
            </a:r>
            <a:r>
              <a:rPr lang="en-US" sz="2800" dirty="0" err="1" smtClean="0">
                <a:latin typeface="+mn-lt"/>
              </a:rPr>
              <a:t>ptr</a:t>
            </a:r>
            <a:r>
              <a:rPr lang="en-US" sz="2800" dirty="0" smtClean="0">
                <a:latin typeface="+mn-lt"/>
              </a:rPr>
              <a:t> == NULL) {</a:t>
            </a:r>
          </a:p>
          <a:p>
            <a:r>
              <a:rPr lang="en-US" sz="2800" dirty="0">
                <a:latin typeface="+mn-lt"/>
              </a:rPr>
              <a:t> </a:t>
            </a:r>
            <a:r>
              <a:rPr lang="en-US" sz="2800" dirty="0" smtClean="0">
                <a:latin typeface="+mn-lt"/>
              </a:rPr>
              <a:t>  </a:t>
            </a:r>
            <a:r>
              <a:rPr lang="en-US" sz="2800" dirty="0" err="1" smtClean="0">
                <a:latin typeface="+mn-lt"/>
              </a:rPr>
              <a:t>len</a:t>
            </a:r>
            <a:r>
              <a:rPr lang="en-US" sz="2800" dirty="0" smtClean="0">
                <a:latin typeface="+mn-lt"/>
              </a:rPr>
              <a:t>=</a:t>
            </a:r>
            <a:r>
              <a:rPr lang="en-US" sz="2800" dirty="0" err="1" smtClean="0">
                <a:latin typeface="+mn-lt"/>
              </a:rPr>
              <a:t>thread_local</a:t>
            </a:r>
            <a:r>
              <a:rPr lang="en-US" sz="2800" dirty="0" smtClean="0">
                <a:latin typeface="+mn-lt"/>
              </a:rPr>
              <a:t>-&gt;</a:t>
            </a:r>
            <a:r>
              <a:rPr lang="en-US" sz="2800" dirty="0" err="1" smtClean="0">
                <a:latin typeface="+mn-lt"/>
              </a:rPr>
              <a:t>mylen</a:t>
            </a:r>
            <a:r>
              <a:rPr lang="en-US" sz="2800" dirty="0" smtClean="0">
                <a:latin typeface="+mn-lt"/>
              </a:rPr>
              <a:t>;</a:t>
            </a:r>
          </a:p>
          <a:p>
            <a:r>
              <a:rPr lang="en-US" sz="2800" dirty="0" smtClean="0">
                <a:latin typeface="+mn-lt"/>
              </a:rPr>
              <a:t>   </a:t>
            </a:r>
            <a:r>
              <a:rPr lang="en-US" sz="2800" dirty="0" err="1" smtClean="0">
                <a:latin typeface="+mn-lt"/>
              </a:rPr>
              <a:t>ptr</a:t>
            </a:r>
            <a:r>
              <a:rPr lang="en-US" sz="2800" dirty="0" smtClean="0">
                <a:latin typeface="+mn-lt"/>
              </a:rPr>
              <a:t>=</a:t>
            </a:r>
            <a:r>
              <a:rPr lang="en-US" sz="2800" dirty="0" err="1" smtClean="0">
                <a:latin typeface="+mn-lt"/>
              </a:rPr>
              <a:t>malloc</a:t>
            </a:r>
            <a:r>
              <a:rPr lang="en-US" sz="2800" dirty="0" smtClean="0">
                <a:latin typeface="+mn-lt"/>
              </a:rPr>
              <a:t>(</a:t>
            </a:r>
            <a:r>
              <a:rPr lang="en-US" sz="2800" dirty="0" err="1" smtClean="0">
                <a:latin typeface="+mn-lt"/>
              </a:rPr>
              <a:t>len</a:t>
            </a:r>
            <a:r>
              <a:rPr lang="en-US" sz="2800" dirty="0" smtClean="0">
                <a:latin typeface="+mn-lt"/>
              </a:rPr>
              <a:t>);</a:t>
            </a:r>
          </a:p>
          <a:p>
            <a:r>
              <a:rPr lang="en-US" sz="2800" dirty="0" smtClean="0">
                <a:latin typeface="+mn-lt"/>
              </a:rPr>
              <a:t>   </a:t>
            </a:r>
            <a:r>
              <a:rPr lang="en-US" sz="2800" dirty="0" err="1" smtClean="0">
                <a:latin typeface="+mn-lt"/>
              </a:rPr>
              <a:t>memcpy</a:t>
            </a:r>
            <a:r>
              <a:rPr lang="en-US" sz="2800" dirty="0" smtClean="0">
                <a:latin typeface="+mn-lt"/>
              </a:rPr>
              <a:t>(</a:t>
            </a:r>
            <a:r>
              <a:rPr lang="en-US" sz="2800" dirty="0" err="1" smtClean="0">
                <a:latin typeface="+mn-lt"/>
              </a:rPr>
              <a:t>ptr</a:t>
            </a:r>
            <a:r>
              <a:rPr lang="en-US" sz="2800" dirty="0" smtClean="0">
                <a:latin typeface="+mn-lt"/>
              </a:rPr>
              <a:t>, data, </a:t>
            </a:r>
            <a:r>
              <a:rPr lang="en-US" sz="2800" dirty="0" err="1" smtClean="0">
                <a:latin typeface="+mn-lt"/>
              </a:rPr>
              <a:t>len</a:t>
            </a:r>
            <a:r>
              <a:rPr lang="en-US" sz="2800" dirty="0" smtClean="0">
                <a:latin typeface="+mn-lt"/>
              </a:rPr>
              <a:t>);</a:t>
            </a:r>
          </a:p>
          <a:p>
            <a:r>
              <a:rPr lang="en-US" sz="2800" dirty="0" smtClean="0">
                <a:latin typeface="+mn-lt"/>
              </a:rPr>
              <a:t>}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290575"/>
            <a:ext cx="5481861" cy="364611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23" y="1996728"/>
            <a:ext cx="4114056" cy="273635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640" y="1986995"/>
            <a:ext cx="4114056" cy="2736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076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8" grpId="0"/>
      <p:bldP spid="10" grpId="0"/>
      <p:bldP spid="11" grpId="0"/>
      <p:bldP spid="12" grpId="0"/>
      <p:bldP spid="13" grpId="1"/>
      <p:bldP spid="9" grpId="1" uiExpand="1" build="p" animBg="1"/>
      <p:bldP spid="5" grpId="1"/>
      <p:bldP spid="5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a Modern Bug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898B9-ED2C-4925-9C9E-7644545534BD}" type="slidenum">
              <a:rPr lang="en-US" altLang="en-US" smtClean="0"/>
              <a:pPr/>
              <a:t>5</a:t>
            </a:fld>
            <a:endParaRPr lang="en-US" alt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905000" y="1636776"/>
            <a:ext cx="1828800" cy="40011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if(</a:t>
            </a:r>
            <a:r>
              <a:rPr lang="en-US" sz="2000" dirty="0" err="1" smtClean="0"/>
              <a:t>ptr</a:t>
            </a:r>
            <a:r>
              <a:rPr lang="en-US" sz="2000" dirty="0" smtClean="0"/>
              <a:t>==NULL)</a:t>
            </a:r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5334000" y="2039112"/>
            <a:ext cx="1828800" cy="40011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if(</a:t>
            </a:r>
            <a:r>
              <a:rPr lang="en-US" sz="2000" dirty="0" err="1" smtClean="0"/>
              <a:t>ptr</a:t>
            </a:r>
            <a:r>
              <a:rPr lang="en-US" sz="2000" dirty="0" smtClean="0"/>
              <a:t>==NULL)</a:t>
            </a:r>
            <a:endParaRPr lang="en-US" sz="2000" dirty="0"/>
          </a:p>
        </p:txBody>
      </p:sp>
      <p:sp>
        <p:nvSpPr>
          <p:cNvPr id="33" name="TextBox 32"/>
          <p:cNvSpPr txBox="1"/>
          <p:nvPr/>
        </p:nvSpPr>
        <p:spPr>
          <a:xfrm>
            <a:off x="4724400" y="4654296"/>
            <a:ext cx="3048000" cy="400110"/>
          </a:xfrm>
          <a:prstGeom prst="rect">
            <a:avLst/>
          </a:prstGeom>
          <a:gradFill>
            <a:gsLst>
              <a:gs pos="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</a:gra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memcpy</a:t>
            </a:r>
            <a:r>
              <a:rPr lang="en-US" sz="2000" dirty="0" smtClean="0">
                <a:solidFill>
                  <a:schemeClr val="tx1"/>
                </a:solidFill>
              </a:rPr>
              <a:t>(</a:t>
            </a:r>
            <a:r>
              <a:rPr lang="en-US" sz="2000" dirty="0" err="1" smtClean="0">
                <a:solidFill>
                  <a:schemeClr val="tx1"/>
                </a:solidFill>
              </a:rPr>
              <a:t>ptr</a:t>
            </a:r>
            <a:r>
              <a:rPr lang="en-US" sz="2000" dirty="0" smtClean="0">
                <a:solidFill>
                  <a:schemeClr val="tx1"/>
                </a:solidFill>
              </a:rPr>
              <a:t>, data2, len2)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996957" y="5029200"/>
            <a:ext cx="121920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dirty="0" err="1" smtClean="0">
                <a:latin typeface="Lucida Console" pitchFamily="49" charset="0"/>
              </a:rPr>
              <a:t>ptr</a:t>
            </a:r>
            <a:endParaRPr lang="en-US" sz="2000" dirty="0" smtClean="0">
              <a:latin typeface="Lucida Console" pitchFamily="49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349253" y="5181600"/>
            <a:ext cx="1143000" cy="914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5181600" y="5130775"/>
            <a:ext cx="1143000" cy="18288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1956547" y="5189732"/>
            <a:ext cx="1143000" cy="53849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 rot="10800000">
            <a:off x="3108960" y="5130774"/>
            <a:ext cx="1005840" cy="18288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1956547" y="5187218"/>
            <a:ext cx="1143000" cy="54100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1956547" y="5222214"/>
            <a:ext cx="1143000" cy="873786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1956547" y="5187218"/>
            <a:ext cx="1143000" cy="541004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1956547" y="5181600"/>
            <a:ext cx="1143000" cy="541004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36"/>
          <p:cNvSpPr/>
          <p:nvPr/>
        </p:nvSpPr>
        <p:spPr>
          <a:xfrm>
            <a:off x="6349253" y="5181600"/>
            <a:ext cx="1143000" cy="914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700" dirty="0" smtClean="0"/>
              <a:t>LEAKED</a:t>
            </a:r>
            <a:endParaRPr lang="en-US" sz="1700" dirty="0"/>
          </a:p>
        </p:txBody>
      </p:sp>
      <p:sp>
        <p:nvSpPr>
          <p:cNvPr id="39" name="Down Arrow 38"/>
          <p:cNvSpPr/>
          <p:nvPr/>
        </p:nvSpPr>
        <p:spPr bwMode="auto">
          <a:xfrm>
            <a:off x="548599" y="1621177"/>
            <a:ext cx="201171" cy="3401477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vert270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TIME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100" dirty="0">
              <a:solidFill>
                <a:schemeClr val="tx1"/>
              </a:solidFill>
              <a:latin typeface="Verdana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595730" y="101496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Thread 2</a:t>
            </a:r>
            <a:endParaRPr lang="en-US" sz="2000" dirty="0"/>
          </a:p>
        </p:txBody>
      </p:sp>
      <p:sp>
        <p:nvSpPr>
          <p:cNvPr id="41" name="TextBox 40"/>
          <p:cNvSpPr txBox="1"/>
          <p:nvPr/>
        </p:nvSpPr>
        <p:spPr>
          <a:xfrm>
            <a:off x="5367130" y="1319760"/>
            <a:ext cx="182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/>
              <a:t>mylen</a:t>
            </a:r>
            <a:r>
              <a:rPr lang="en-US" sz="1600" dirty="0" smtClean="0"/>
              <a:t>=large</a:t>
            </a:r>
            <a:endParaRPr lang="en-US" sz="1600" dirty="0"/>
          </a:p>
        </p:txBody>
      </p:sp>
      <p:sp>
        <p:nvSpPr>
          <p:cNvPr id="42" name="TextBox 41"/>
          <p:cNvSpPr txBox="1"/>
          <p:nvPr/>
        </p:nvSpPr>
        <p:spPr>
          <a:xfrm>
            <a:off x="2133600" y="101496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Thread 1</a:t>
            </a:r>
            <a:endParaRPr lang="en-US" sz="2000" dirty="0"/>
          </a:p>
        </p:txBody>
      </p:sp>
      <p:sp>
        <p:nvSpPr>
          <p:cNvPr id="43" name="TextBox 42"/>
          <p:cNvSpPr txBox="1"/>
          <p:nvPr/>
        </p:nvSpPr>
        <p:spPr>
          <a:xfrm>
            <a:off x="1905000" y="1319760"/>
            <a:ext cx="182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/>
              <a:t>mylen</a:t>
            </a:r>
            <a:r>
              <a:rPr lang="en-US" sz="1600" dirty="0" smtClean="0"/>
              <a:t>=small</a:t>
            </a:r>
            <a:endParaRPr lang="en-US" sz="1600" dirty="0"/>
          </a:p>
        </p:txBody>
      </p:sp>
      <p:sp>
        <p:nvSpPr>
          <p:cNvPr id="46" name="TextBox 45"/>
          <p:cNvSpPr txBox="1"/>
          <p:nvPr/>
        </p:nvSpPr>
        <p:spPr>
          <a:xfrm>
            <a:off x="4301757" y="5463570"/>
            <a:ext cx="60960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dirty="0">
                <a:latin typeface="Lucida Console" pitchFamily="49" charset="0"/>
              </a:rPr>
              <a:t>∅</a:t>
            </a:r>
            <a:endParaRPr lang="en-US" sz="2000" dirty="0" smtClean="0">
              <a:latin typeface="Lucida Console" pitchFamily="49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648200" y="2443674"/>
            <a:ext cx="3200400" cy="40011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len2=</a:t>
            </a:r>
            <a:r>
              <a:rPr lang="en-US" sz="2000" dirty="0" err="1" smtClean="0"/>
              <a:t>thread_local</a:t>
            </a:r>
            <a:r>
              <a:rPr lang="en-US" sz="2000" dirty="0" smtClean="0"/>
              <a:t>-</a:t>
            </a:r>
            <a:r>
              <a:rPr lang="en-US" sz="2000" dirty="0"/>
              <a:t>&gt;</a:t>
            </a:r>
            <a:r>
              <a:rPr lang="en-US" sz="2000" dirty="0" err="1"/>
              <a:t>mylen</a:t>
            </a:r>
            <a:r>
              <a:rPr lang="en-US" sz="2000" dirty="0"/>
              <a:t>;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196840" y="2843784"/>
            <a:ext cx="2103120" cy="400110"/>
          </a:xfrm>
          <a:prstGeom prst="rect">
            <a:avLst/>
          </a:prstGeom>
          <a:gradFill>
            <a:gsLst>
              <a:gs pos="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</a:gra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ptr</a:t>
            </a:r>
            <a:r>
              <a:rPr lang="en-US" sz="2000" dirty="0" smtClean="0">
                <a:solidFill>
                  <a:schemeClr val="tx1"/>
                </a:solidFill>
              </a:rPr>
              <a:t>=</a:t>
            </a:r>
            <a:r>
              <a:rPr lang="en-US" sz="2000" dirty="0" err="1" smtClean="0">
                <a:solidFill>
                  <a:schemeClr val="tx1"/>
                </a:solidFill>
              </a:rPr>
              <a:t>malloc</a:t>
            </a:r>
            <a:r>
              <a:rPr lang="en-US" sz="2000" dirty="0" smtClean="0">
                <a:solidFill>
                  <a:schemeClr val="tx1"/>
                </a:solidFill>
              </a:rPr>
              <a:t>(len2);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219200" y="3449514"/>
            <a:ext cx="3200400" cy="40011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len1=</a:t>
            </a:r>
            <a:r>
              <a:rPr lang="en-US" sz="2000" dirty="0" err="1" smtClean="0"/>
              <a:t>thread_local</a:t>
            </a:r>
            <a:r>
              <a:rPr lang="en-US" sz="2000" dirty="0" smtClean="0"/>
              <a:t>-</a:t>
            </a:r>
            <a:r>
              <a:rPr lang="en-US" sz="2000" dirty="0"/>
              <a:t>&gt;</a:t>
            </a:r>
            <a:r>
              <a:rPr lang="en-US" sz="2000" dirty="0" err="1"/>
              <a:t>mylen</a:t>
            </a:r>
            <a:r>
              <a:rPr lang="en-US" sz="2000" dirty="0"/>
              <a:t>;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767840" y="3849624"/>
            <a:ext cx="2103120" cy="402336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/>
              <a:t>ptr</a:t>
            </a:r>
            <a:r>
              <a:rPr lang="en-US" sz="2000" dirty="0" smtClean="0"/>
              <a:t>=</a:t>
            </a:r>
            <a:r>
              <a:rPr lang="en-US" sz="2000" dirty="0" err="1" smtClean="0"/>
              <a:t>malloc</a:t>
            </a:r>
            <a:r>
              <a:rPr lang="en-US" sz="2000" dirty="0" smtClean="0"/>
              <a:t>(len1);</a:t>
            </a:r>
            <a:endParaRPr lang="en-US" sz="2000" dirty="0"/>
          </a:p>
        </p:txBody>
      </p:sp>
      <p:sp>
        <p:nvSpPr>
          <p:cNvPr id="30" name="TextBox 29"/>
          <p:cNvSpPr txBox="1"/>
          <p:nvPr/>
        </p:nvSpPr>
        <p:spPr>
          <a:xfrm>
            <a:off x="1295400" y="4251960"/>
            <a:ext cx="3048000" cy="40011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/>
              <a:t>memcpy</a:t>
            </a:r>
            <a:r>
              <a:rPr lang="en-US" sz="2000" dirty="0" smtClean="0"/>
              <a:t>(</a:t>
            </a:r>
            <a:r>
              <a:rPr lang="en-US" sz="2000" dirty="0" err="1" smtClean="0"/>
              <a:t>ptr</a:t>
            </a:r>
            <a:r>
              <a:rPr lang="en-US" sz="2000" dirty="0" smtClean="0"/>
              <a:t>, data1, len1)</a:t>
            </a:r>
            <a:endParaRPr lang="en-US" sz="2000" dirty="0"/>
          </a:p>
        </p:txBody>
      </p:sp>
      <p:sp>
        <p:nvSpPr>
          <p:cNvPr id="34" name="Right Arrow 33"/>
          <p:cNvSpPr/>
          <p:nvPr/>
        </p:nvSpPr>
        <p:spPr>
          <a:xfrm rot="723917">
            <a:off x="2228492" y="4298701"/>
            <a:ext cx="3567809" cy="340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041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1" grpId="0" animBg="1"/>
      <p:bldP spid="33" grpId="0" animBg="1"/>
      <p:bldP spid="17" grpId="0" animBg="1"/>
      <p:bldP spid="18" grpId="0" animBg="1"/>
      <p:bldP spid="18" grpId="1" animBg="1"/>
      <p:bldP spid="21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7" grpId="0" animBg="1"/>
      <p:bldP spid="39" grpId="0" animBg="1"/>
      <p:bldP spid="46" grpId="0"/>
      <p:bldP spid="47" grpId="0" animBg="1"/>
      <p:bldP spid="32" grpId="0" animBg="1"/>
      <p:bldP spid="48" grpId="0" animBg="1"/>
      <p:bldP spid="29" grpId="0" animBg="1"/>
      <p:bldP spid="30" grpId="0" animBg="1"/>
      <p:bldP spid="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Box 47"/>
          <p:cNvSpPr txBox="1"/>
          <p:nvPr/>
        </p:nvSpPr>
        <p:spPr>
          <a:xfrm>
            <a:off x="5595730" y="101496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Thread 2</a:t>
            </a:r>
            <a:endParaRPr lang="en-US" sz="2000" dirty="0"/>
          </a:p>
        </p:txBody>
      </p:sp>
      <p:sp>
        <p:nvSpPr>
          <p:cNvPr id="49" name="TextBox 48"/>
          <p:cNvSpPr txBox="1"/>
          <p:nvPr/>
        </p:nvSpPr>
        <p:spPr>
          <a:xfrm>
            <a:off x="5367130" y="1319760"/>
            <a:ext cx="182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/>
              <a:t>mylen</a:t>
            </a:r>
            <a:r>
              <a:rPr lang="en-US" sz="1600" dirty="0" smtClean="0"/>
              <a:t>=large</a:t>
            </a:r>
            <a:endParaRPr lang="en-US" sz="1600" dirty="0"/>
          </a:p>
        </p:txBody>
      </p:sp>
      <p:sp>
        <p:nvSpPr>
          <p:cNvPr id="50" name="TextBox 49"/>
          <p:cNvSpPr txBox="1"/>
          <p:nvPr/>
        </p:nvSpPr>
        <p:spPr>
          <a:xfrm>
            <a:off x="2133600" y="101496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Thread 1</a:t>
            </a:r>
            <a:endParaRPr lang="en-US" sz="2000" dirty="0"/>
          </a:p>
        </p:txBody>
      </p:sp>
      <p:sp>
        <p:nvSpPr>
          <p:cNvPr id="51" name="TextBox 50"/>
          <p:cNvSpPr txBox="1"/>
          <p:nvPr/>
        </p:nvSpPr>
        <p:spPr>
          <a:xfrm>
            <a:off x="1905000" y="1319760"/>
            <a:ext cx="182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/>
              <a:t>mylen</a:t>
            </a:r>
            <a:r>
              <a:rPr lang="en-US" sz="1600" dirty="0" smtClean="0"/>
              <a:t>=small</a:t>
            </a:r>
            <a:endParaRPr lang="en-US" sz="1600" dirty="0"/>
          </a:p>
        </p:txBody>
      </p:sp>
      <p:sp>
        <p:nvSpPr>
          <p:cNvPr id="52" name="TextBox 51"/>
          <p:cNvSpPr txBox="1"/>
          <p:nvPr/>
        </p:nvSpPr>
        <p:spPr>
          <a:xfrm>
            <a:off x="1905000" y="1636776"/>
            <a:ext cx="1828800" cy="40011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if(</a:t>
            </a:r>
            <a:r>
              <a:rPr lang="en-US" sz="2000" dirty="0" err="1" smtClean="0"/>
              <a:t>ptr</a:t>
            </a:r>
            <a:r>
              <a:rPr lang="en-US" sz="2000" dirty="0" smtClean="0"/>
              <a:t>==NULL)</a:t>
            </a:r>
            <a:endParaRPr lang="en-US" sz="2000" dirty="0"/>
          </a:p>
        </p:txBody>
      </p:sp>
      <p:sp>
        <p:nvSpPr>
          <p:cNvPr id="53" name="TextBox 52"/>
          <p:cNvSpPr txBox="1"/>
          <p:nvPr/>
        </p:nvSpPr>
        <p:spPr>
          <a:xfrm>
            <a:off x="5334000" y="3444705"/>
            <a:ext cx="1828800" cy="40011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if(</a:t>
            </a:r>
            <a:r>
              <a:rPr lang="en-US" sz="2000" dirty="0" err="1" smtClean="0"/>
              <a:t>ptr</a:t>
            </a:r>
            <a:r>
              <a:rPr lang="en-US" sz="2000" dirty="0" smtClean="0"/>
              <a:t>==NULL)</a:t>
            </a:r>
            <a:endParaRPr lang="en-US" sz="2000" dirty="0"/>
          </a:p>
        </p:txBody>
      </p:sp>
      <p:sp>
        <p:nvSpPr>
          <p:cNvPr id="55" name="TextBox 54"/>
          <p:cNvSpPr txBox="1"/>
          <p:nvPr/>
        </p:nvSpPr>
        <p:spPr>
          <a:xfrm>
            <a:off x="1219200" y="2038745"/>
            <a:ext cx="3200400" cy="40011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len1=</a:t>
            </a:r>
            <a:r>
              <a:rPr lang="en-US" sz="2000" dirty="0" err="1" smtClean="0"/>
              <a:t>thread_local</a:t>
            </a:r>
            <a:r>
              <a:rPr lang="en-US" sz="2000" dirty="0" smtClean="0"/>
              <a:t>-</a:t>
            </a:r>
            <a:r>
              <a:rPr lang="en-US" sz="2000" dirty="0"/>
              <a:t>&gt;</a:t>
            </a:r>
            <a:r>
              <a:rPr lang="en-US" sz="2000" dirty="0" err="1"/>
              <a:t>mylen</a:t>
            </a:r>
            <a:r>
              <a:rPr lang="en-US" sz="2000" dirty="0"/>
              <a:t>;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767840" y="2438855"/>
            <a:ext cx="2103120" cy="402336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/>
              <a:t>ptr</a:t>
            </a:r>
            <a:r>
              <a:rPr lang="en-US" sz="2000" dirty="0" smtClean="0"/>
              <a:t>=</a:t>
            </a:r>
            <a:r>
              <a:rPr lang="en-US" sz="2000" dirty="0" err="1" smtClean="0"/>
              <a:t>malloc</a:t>
            </a:r>
            <a:r>
              <a:rPr lang="en-US" sz="2000" dirty="0" smtClean="0"/>
              <a:t>(len1);</a:t>
            </a:r>
            <a:endParaRPr lang="en-US" sz="2000" dirty="0"/>
          </a:p>
        </p:txBody>
      </p:sp>
      <p:sp>
        <p:nvSpPr>
          <p:cNvPr id="57" name="TextBox 56"/>
          <p:cNvSpPr txBox="1"/>
          <p:nvPr/>
        </p:nvSpPr>
        <p:spPr>
          <a:xfrm>
            <a:off x="1295400" y="2841195"/>
            <a:ext cx="3048000" cy="40011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/>
              <a:t>memcpy</a:t>
            </a:r>
            <a:r>
              <a:rPr lang="en-US" sz="2000" dirty="0" smtClean="0"/>
              <a:t>(</a:t>
            </a:r>
            <a:r>
              <a:rPr lang="en-US" sz="2000" dirty="0" err="1" smtClean="0"/>
              <a:t>ptr</a:t>
            </a:r>
            <a:r>
              <a:rPr lang="en-US" sz="2000" dirty="0" smtClean="0"/>
              <a:t>, data1, len1)</a:t>
            </a:r>
            <a:endParaRPr lang="en-US" sz="2000" dirty="0"/>
          </a:p>
        </p:txBody>
      </p:sp>
      <p:sp>
        <p:nvSpPr>
          <p:cNvPr id="58" name="TextBox 57"/>
          <p:cNvSpPr txBox="1"/>
          <p:nvPr/>
        </p:nvSpPr>
        <p:spPr>
          <a:xfrm>
            <a:off x="4648200" y="3849624"/>
            <a:ext cx="3200400" cy="400110"/>
          </a:xfrm>
          <a:prstGeom prst="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25000"/>
                </a:schemeClr>
              </a:gs>
              <a:gs pos="35000">
                <a:schemeClr val="dk1">
                  <a:tint val="37000"/>
                  <a:satMod val="300000"/>
                  <a:alpha val="25000"/>
                </a:schemeClr>
              </a:gs>
              <a:gs pos="100000">
                <a:schemeClr val="dk1">
                  <a:tint val="15000"/>
                  <a:satMod val="350000"/>
                  <a:alpha val="25000"/>
                </a:schemeClr>
              </a:gs>
            </a:gsLst>
          </a:gradFill>
          <a:ln>
            <a:solidFill>
              <a:schemeClr val="dk1">
                <a:shade val="95000"/>
                <a:satMod val="105000"/>
                <a:alpha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len2=</a:t>
            </a:r>
            <a:r>
              <a:rPr lang="en-US" dirty="0" err="1" smtClean="0"/>
              <a:t>thread_local</a:t>
            </a:r>
            <a:r>
              <a:rPr lang="en-US" dirty="0" smtClean="0"/>
              <a:t>-</a:t>
            </a:r>
            <a:r>
              <a:rPr lang="en-US" dirty="0"/>
              <a:t>&gt;</a:t>
            </a:r>
            <a:r>
              <a:rPr lang="en-US" dirty="0" err="1"/>
              <a:t>mylen</a:t>
            </a:r>
            <a:r>
              <a:rPr lang="en-US" dirty="0"/>
              <a:t>;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5196840" y="4254186"/>
            <a:ext cx="2103120" cy="400110"/>
          </a:xfrm>
          <a:prstGeom prst="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25000"/>
                </a:schemeClr>
              </a:gs>
              <a:gs pos="35000">
                <a:schemeClr val="dk1">
                  <a:tint val="37000"/>
                  <a:satMod val="300000"/>
                  <a:alpha val="25000"/>
                </a:schemeClr>
              </a:gs>
              <a:gs pos="100000">
                <a:schemeClr val="dk1">
                  <a:tint val="15000"/>
                  <a:satMod val="350000"/>
                  <a:alpha val="25000"/>
                </a:schemeClr>
              </a:gs>
            </a:gsLst>
          </a:gradFill>
          <a:ln>
            <a:solidFill>
              <a:schemeClr val="dk1">
                <a:shade val="95000"/>
                <a:satMod val="105000"/>
                <a:alpha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err="1" smtClean="0"/>
              <a:t>ptr</a:t>
            </a:r>
            <a:r>
              <a:rPr lang="en-US" dirty="0" smtClean="0"/>
              <a:t>=</a:t>
            </a:r>
            <a:r>
              <a:rPr lang="en-US" dirty="0" err="1" smtClean="0"/>
              <a:t>malloc</a:t>
            </a:r>
            <a:r>
              <a:rPr lang="en-US" dirty="0" smtClean="0"/>
              <a:t>(len2);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4724400" y="4654296"/>
            <a:ext cx="3048000" cy="400110"/>
          </a:xfrm>
          <a:prstGeom prst="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25000"/>
                </a:schemeClr>
              </a:gs>
              <a:gs pos="35000">
                <a:schemeClr val="dk1">
                  <a:tint val="37000"/>
                  <a:satMod val="300000"/>
                  <a:alpha val="25000"/>
                </a:schemeClr>
              </a:gs>
              <a:gs pos="100000">
                <a:schemeClr val="dk1">
                  <a:tint val="15000"/>
                  <a:satMod val="350000"/>
                  <a:alpha val="25000"/>
                </a:schemeClr>
              </a:gs>
            </a:gsLst>
          </a:gradFill>
          <a:ln>
            <a:solidFill>
              <a:schemeClr val="dk1">
                <a:shade val="95000"/>
                <a:satMod val="105000"/>
                <a:alpha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err="1"/>
              <a:t>memcpy</a:t>
            </a:r>
            <a:r>
              <a:rPr lang="en-US" dirty="0"/>
              <a:t>(</a:t>
            </a:r>
            <a:r>
              <a:rPr lang="en-US" dirty="0" err="1"/>
              <a:t>ptr</a:t>
            </a:r>
            <a:r>
              <a:rPr lang="en-US" dirty="0"/>
              <a:t>, data2</a:t>
            </a:r>
            <a:r>
              <a:rPr lang="en-US" dirty="0" smtClean="0"/>
              <a:t>, len2)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Race Detection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6248" y="6318504"/>
            <a:ext cx="2133600" cy="461962"/>
          </a:xfrm>
        </p:spPr>
        <p:txBody>
          <a:bodyPr/>
          <a:lstStyle/>
          <a:p>
            <a:fld id="{AC5898B9-ED2C-4925-9C9E-7644545534BD}" type="slidenum">
              <a:rPr lang="en-US" altLang="en-US" smtClean="0"/>
              <a:pPr/>
              <a:t>6</a:t>
            </a:fld>
            <a:endParaRPr lang="en-US" altLang="en-US" dirty="0"/>
          </a:p>
        </p:txBody>
      </p:sp>
      <p:pic>
        <p:nvPicPr>
          <p:cNvPr id="1027" name="Picture 3" descr="C:\Users\jlgreathouse\AppData\Local\Microsoft\Windows\Temporary Internet Files\Content.IE5\QZ2QA16U\MC900432537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285920"/>
            <a:ext cx="611820" cy="611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jlgreathouse\AppData\Local\Microsoft\Windows\Temporary Internet Files\Content.IE5\2QPCT3YO\MC900431608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775" y="1513625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jlgreathouse\AppData\Local\Microsoft\Windows\Temporary Internet Files\Content.IE5\EO3CB8M9\MC900441310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770" y="1493931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jlgreathouse\AppData\Local\Microsoft\Windows\Temporary Internet Files\Content.IE5\EO3CB8M9\MC900441310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770" y="1893670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C:\Users\jlgreathouse\AppData\Local\Microsoft\Windows\Temporary Internet Files\Content.IE5\2QPCT3YO\MC900431608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775" y="1915961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C:\Users\jlgreathouse\AppData\Local\Microsoft\Windows\Temporary Internet Files\Content.IE5\EO3CB8M9\MC900441310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770" y="2698350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C:\Users\jlgreathouse\AppData\Local\Microsoft\Windows\Temporary Internet Files\Content.IE5\2QPCT3YO\MC900431608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530" y="3328416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2" descr="C:\Users\jlgreathouse\AppData\Local\Microsoft\Windows\Temporary Internet Files\Content.IE5\EO3CB8M9\MC900441310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770" y="2308447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 descr="C:\Users\jlgreathouse\AppData\Local\Microsoft\Windows\Temporary Internet Files\Content.IE5\2QPCT3YO\MC900431608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775" y="2318297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C:\Users\jlgreathouse\AppData\Local\Microsoft\Windows\Temporary Internet Files\Content.IE5\2QPCT3YO\MC900431608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775" y="271577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ight Arrow 21"/>
          <p:cNvSpPr/>
          <p:nvPr/>
        </p:nvSpPr>
        <p:spPr>
          <a:xfrm rot="766155">
            <a:off x="2376093" y="3023662"/>
            <a:ext cx="3261705" cy="275617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Content Placeholder 2"/>
          <p:cNvSpPr>
            <a:spLocks noGrp="1"/>
          </p:cNvSpPr>
          <p:nvPr>
            <p:ph idx="1"/>
          </p:nvPr>
        </p:nvSpPr>
        <p:spPr>
          <a:xfrm>
            <a:off x="5002065" y="1986995"/>
            <a:ext cx="2529840" cy="461665"/>
          </a:xfrm>
          <a:solidFill>
            <a:schemeClr val="bg1"/>
          </a:solidFill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en-US" sz="2400" kern="1200" dirty="0" smtClean="0">
                <a:latin typeface="Arial" charset="0"/>
              </a:rPr>
              <a:t>Shared?</a:t>
            </a:r>
            <a:endParaRPr lang="en-US" sz="2400" kern="1200" dirty="0">
              <a:latin typeface="Arial" charset="0"/>
            </a:endParaRPr>
          </a:p>
        </p:txBody>
      </p:sp>
      <p:sp>
        <p:nvSpPr>
          <p:cNvPr id="64" name="Content Placeholder 2"/>
          <p:cNvSpPr txBox="1">
            <a:spLocks/>
          </p:cNvSpPr>
          <p:nvPr/>
        </p:nvSpPr>
        <p:spPr bwMode="auto">
          <a:xfrm>
            <a:off x="5002065" y="2467363"/>
            <a:ext cx="2529840" cy="46166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+mn-lt"/>
              </a:defRPr>
            </a:lvl2pPr>
            <a:lvl3pPr marL="1022350" indent="-350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</a:defRPr>
            </a:lvl3pPr>
            <a:lvl4pPr marL="1339850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4pPr>
            <a:lvl5pPr marL="16811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1383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955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0527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509963" indent="-3397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Font typeface="Wingdings" pitchFamily="2" charset="2"/>
              <a:buNone/>
            </a:pPr>
            <a:r>
              <a:rPr lang="en-US" sz="2400" kern="1200" dirty="0" smtClean="0">
                <a:latin typeface="Arial" charset="0"/>
              </a:rPr>
              <a:t>Synchronized?</a:t>
            </a:r>
            <a:endParaRPr lang="en-US" sz="2400" kern="1200" dirty="0">
              <a:latin typeface="Arial" charset="0"/>
            </a:endParaRPr>
          </a:p>
        </p:txBody>
      </p:sp>
      <p:sp>
        <p:nvSpPr>
          <p:cNvPr id="65" name="Down Arrow 64"/>
          <p:cNvSpPr/>
          <p:nvPr/>
        </p:nvSpPr>
        <p:spPr bwMode="auto">
          <a:xfrm>
            <a:off x="548599" y="1618488"/>
            <a:ext cx="201171" cy="3401477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vert270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TIME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100" dirty="0">
              <a:solidFill>
                <a:schemeClr val="tx1"/>
              </a:solidFill>
              <a:latin typeface="Verdana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705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5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8.33333E-7 -0.00023 L -0.10312 -0.00115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56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312 -0.00115 L 0.09826 -0.00069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69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826 -0.00069 L -0.00243 -0.00069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3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5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8.33333E-7 -0.00023 L -0.10312 -0.00115 " pathEditMode="relative" rAng="0" ptsTypes="AA">
                                      <p:cBhvr>
                                        <p:cTn id="5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56" y="-46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35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8.33333E-7 -0.00023 L -0.10312 -0.00115 " pathEditMode="relative" rAng="0" ptsTypes="AA">
                                      <p:cBhvr>
                                        <p:cTn id="5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56" y="-46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35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8.33333E-7 -0.00023 L -0.10312 -0.00115 " pathEditMode="relative" rAng="0" ptsTypes="AA">
                                      <p:cBhvr>
                                        <p:cTn id="5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56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312 -0.00115 L 0.09826 -0.00069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69" y="23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312 -0.00115 L 0.09826 -0.00069 " pathEditMode="relative" rAng="0" ptsTypes="AA">
                                      <p:cBhvr>
                                        <p:cTn id="6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69" y="23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312 -0.00115 L 0.09826 -0.00069 " pathEditMode="relative" rAng="0" ptsTypes="AA">
                                      <p:cBhvr>
                                        <p:cTn id="6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69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826 -0.00069 L -0.00243 -0.00069 " pathEditMode="relative" rAng="0" ptsTypes="AA">
                                      <p:cBhvr>
                                        <p:cTn id="6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35" y="0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826 -0.00069 L -0.00243 -0.00069 " pathEditMode="relative" rAng="0" ptsTypes="AA">
                                      <p:cBhvr>
                                        <p:cTn id="6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35" y="0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826 -0.00069 L -0.00243 -0.00069 " pathEditMode="relative" rAng="0" ptsTypes="AA">
                                      <p:cBhvr>
                                        <p:cTn id="7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3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500"/>
                            </p:stCondLst>
                            <p:childTnLst>
                              <p:par>
                                <p:cTn id="7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50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500"/>
                            </p:stCondLst>
                            <p:childTnLst>
                              <p:par>
                                <p:cTn id="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500"/>
                            </p:stCondLst>
                            <p:childTnLst>
                              <p:par>
                                <p:cTn id="8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500"/>
                            </p:stCondLst>
                            <p:childTnLst>
                              <p:par>
                                <p:cTn id="8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500"/>
                            </p:stCondLst>
                            <p:childTnLst>
                              <p:par>
                                <p:cTn id="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63" grpId="0" build="p" animBg="1"/>
      <p:bldP spid="63" grpId="1" build="p" animBg="1"/>
      <p:bldP spid="63" grpId="2" uiExpand="1" build="p" animBg="1"/>
      <p:bldP spid="63" grpId="3" uiExpand="1" build="p" animBg="1"/>
      <p:bldP spid="64" grpId="0" build="p" animBg="1"/>
      <p:bldP spid="64" grpId="1" build="allAtOnce" animBg="1"/>
      <p:bldP spid="64" grpId="2" build="allAtOnce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Race Detection is Slow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898B9-ED2C-4925-9C9E-7644545534BD}" type="slidenum">
              <a:rPr lang="en-US" altLang="en-US" smtClean="0"/>
              <a:pPr/>
              <a:t>7</a:t>
            </a:fld>
            <a:endParaRPr lang="en-US" altLang="en-US" dirty="0"/>
          </a:p>
        </p:txBody>
      </p:sp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5969510"/>
              </p:ext>
            </p:extLst>
          </p:nvPr>
        </p:nvGraphicFramePr>
        <p:xfrm>
          <a:off x="228600" y="1600200"/>
          <a:ext cx="86868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208567" y="1321557"/>
            <a:ext cx="2977896" cy="46166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Phoenix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180367" y="1321556"/>
            <a:ext cx="4572000" cy="46166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PARSEC</a:t>
            </a:r>
          </a:p>
        </p:txBody>
      </p:sp>
    </p:spTree>
    <p:extLst>
      <p:ext uri="{BB962C8B-B14F-4D97-AF65-F5344CB8AC3E}">
        <p14:creationId xmlns:p14="http://schemas.microsoft.com/office/powerpoint/2010/main" val="231674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Inter-thread Sharing is What’s Important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898B9-ED2C-4925-9C9E-7644545534BD}" type="slidenum">
              <a:rPr lang="en-US" altLang="en-US" smtClean="0"/>
              <a:pPr/>
              <a:t>8</a:t>
            </a:fld>
            <a:endParaRPr lang="en-US" alt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905000" y="1782346"/>
            <a:ext cx="1828800" cy="40011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if(</a:t>
            </a:r>
            <a:r>
              <a:rPr lang="en-US" sz="2000" dirty="0" err="1" smtClean="0"/>
              <a:t>ptr</a:t>
            </a:r>
            <a:r>
              <a:rPr lang="en-US" sz="2000" dirty="0" smtClean="0"/>
              <a:t>==NULL)</a:t>
            </a:r>
            <a:endParaRPr lang="en-US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5334000" y="3590275"/>
            <a:ext cx="1828800" cy="40011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if(</a:t>
            </a:r>
            <a:r>
              <a:rPr lang="en-US" sz="2000" dirty="0" err="1" smtClean="0"/>
              <a:t>ptr</a:t>
            </a:r>
            <a:r>
              <a:rPr lang="en-US" sz="2000" dirty="0" smtClean="0"/>
              <a:t>==NULL)</a:t>
            </a:r>
            <a:endParaRPr lang="en-US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1219200" y="2171445"/>
            <a:ext cx="3200400" cy="40011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len1=</a:t>
            </a:r>
            <a:r>
              <a:rPr lang="en-US" sz="2000" dirty="0" err="1" smtClean="0"/>
              <a:t>thread_local</a:t>
            </a:r>
            <a:r>
              <a:rPr lang="en-US" sz="2000" dirty="0" smtClean="0"/>
              <a:t>-</a:t>
            </a:r>
            <a:r>
              <a:rPr lang="en-US" sz="2000" dirty="0"/>
              <a:t>&gt;</a:t>
            </a:r>
            <a:r>
              <a:rPr lang="en-US" sz="2000" dirty="0" err="1"/>
              <a:t>mylen</a:t>
            </a:r>
            <a:r>
              <a:rPr lang="en-US" sz="2000" dirty="0"/>
              <a:t>;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767840" y="2584425"/>
            <a:ext cx="2103120" cy="402336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/>
              <a:t>ptr</a:t>
            </a:r>
            <a:r>
              <a:rPr lang="en-US" sz="2000" dirty="0" smtClean="0"/>
              <a:t>=</a:t>
            </a:r>
            <a:r>
              <a:rPr lang="en-US" sz="2000" dirty="0" err="1" smtClean="0"/>
              <a:t>malloc</a:t>
            </a:r>
            <a:r>
              <a:rPr lang="en-US" sz="2000" dirty="0" smtClean="0"/>
              <a:t>(len1);</a:t>
            </a:r>
            <a:endParaRPr lang="en-US" sz="2000" dirty="0"/>
          </a:p>
        </p:txBody>
      </p:sp>
      <p:sp>
        <p:nvSpPr>
          <p:cNvPr id="25" name="TextBox 24"/>
          <p:cNvSpPr txBox="1"/>
          <p:nvPr/>
        </p:nvSpPr>
        <p:spPr>
          <a:xfrm>
            <a:off x="1295400" y="2986765"/>
            <a:ext cx="3048000" cy="40011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/>
              <a:t>memcpy</a:t>
            </a:r>
            <a:r>
              <a:rPr lang="en-US" sz="2000" dirty="0" smtClean="0"/>
              <a:t>(</a:t>
            </a:r>
            <a:r>
              <a:rPr lang="en-US" sz="2000" dirty="0" err="1" smtClean="0"/>
              <a:t>ptr</a:t>
            </a:r>
            <a:r>
              <a:rPr lang="en-US" sz="2000" dirty="0" smtClean="0"/>
              <a:t>, data1, len1)</a:t>
            </a:r>
            <a:endParaRPr lang="en-US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4648200" y="3995194"/>
            <a:ext cx="3200400" cy="400110"/>
          </a:xfrm>
          <a:prstGeom prst="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25000"/>
                </a:schemeClr>
              </a:gs>
              <a:gs pos="35000">
                <a:schemeClr val="dk1">
                  <a:tint val="37000"/>
                  <a:satMod val="300000"/>
                  <a:alpha val="25000"/>
                </a:schemeClr>
              </a:gs>
              <a:gs pos="100000">
                <a:schemeClr val="dk1">
                  <a:tint val="15000"/>
                  <a:satMod val="350000"/>
                  <a:alpha val="25000"/>
                </a:schemeClr>
              </a:gs>
            </a:gsLst>
          </a:gradFill>
          <a:ln>
            <a:solidFill>
              <a:schemeClr val="dk1">
                <a:shade val="95000"/>
                <a:satMod val="105000"/>
                <a:alpha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len2=</a:t>
            </a:r>
            <a:r>
              <a:rPr lang="en-US" dirty="0" err="1" smtClean="0"/>
              <a:t>thread_local</a:t>
            </a:r>
            <a:r>
              <a:rPr lang="en-US" dirty="0" smtClean="0"/>
              <a:t>-</a:t>
            </a:r>
            <a:r>
              <a:rPr lang="en-US" dirty="0"/>
              <a:t>&gt;</a:t>
            </a:r>
            <a:r>
              <a:rPr lang="en-US" dirty="0" err="1"/>
              <a:t>mylen</a:t>
            </a:r>
            <a:r>
              <a:rPr lang="en-US" dirty="0"/>
              <a:t>;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196840" y="4399756"/>
            <a:ext cx="2103120" cy="400110"/>
          </a:xfrm>
          <a:prstGeom prst="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25000"/>
                </a:schemeClr>
              </a:gs>
              <a:gs pos="35000">
                <a:schemeClr val="dk1">
                  <a:tint val="37000"/>
                  <a:satMod val="300000"/>
                  <a:alpha val="25000"/>
                </a:schemeClr>
              </a:gs>
              <a:gs pos="100000">
                <a:schemeClr val="dk1">
                  <a:tint val="15000"/>
                  <a:satMod val="350000"/>
                  <a:alpha val="25000"/>
                </a:schemeClr>
              </a:gs>
            </a:gsLst>
          </a:gradFill>
          <a:ln>
            <a:solidFill>
              <a:schemeClr val="dk1">
                <a:shade val="95000"/>
                <a:satMod val="105000"/>
                <a:alpha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err="1" smtClean="0"/>
              <a:t>ptr</a:t>
            </a:r>
            <a:r>
              <a:rPr lang="en-US" dirty="0" smtClean="0"/>
              <a:t>=</a:t>
            </a:r>
            <a:r>
              <a:rPr lang="en-US" dirty="0" err="1" smtClean="0"/>
              <a:t>malloc</a:t>
            </a:r>
            <a:r>
              <a:rPr lang="en-US" dirty="0" smtClean="0"/>
              <a:t>(len2);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4724400" y="4799866"/>
            <a:ext cx="3048000" cy="400110"/>
          </a:xfrm>
          <a:prstGeom prst="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25000"/>
                </a:schemeClr>
              </a:gs>
              <a:gs pos="35000">
                <a:schemeClr val="dk1">
                  <a:tint val="37000"/>
                  <a:satMod val="300000"/>
                  <a:alpha val="25000"/>
                </a:schemeClr>
              </a:gs>
              <a:gs pos="100000">
                <a:schemeClr val="dk1">
                  <a:tint val="15000"/>
                  <a:satMod val="350000"/>
                  <a:alpha val="25000"/>
                </a:schemeClr>
              </a:gs>
            </a:gsLst>
          </a:gradFill>
          <a:ln>
            <a:solidFill>
              <a:schemeClr val="dk1">
                <a:shade val="95000"/>
                <a:satMod val="105000"/>
                <a:alpha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memcpy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en-US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ptr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data2, len2)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4" name="Picture 2" descr="C:\Users\jlgreathouse\AppData\Local\Microsoft\Windows\Temporary Internet Files\Content.IE5\2QPCT3YO\MC900431608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695" y="1672626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C:\Users\jlgreathouse\AppData\Local\Microsoft\Windows\Temporary Internet Files\Content.IE5\2QPCT3YO\MC900431608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695" y="2061531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C:\Users\jlgreathouse\AppData\Local\Microsoft\Windows\Temporary Internet Files\Content.IE5\2QPCT3YO\MC900431608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695" y="2463867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C:\Users\jlgreathouse\AppData\Local\Microsoft\Windows\Temporary Internet Files\Content.IE5\2QPCT3YO\MC900431608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695" y="286134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C:\Users\jlgreathouse\AppData\Local\Microsoft\Windows\Temporary Internet Files\Content.IE5\2QPCT3YO\MC900431608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830" y="3473986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4852400" y="1531625"/>
            <a:ext cx="2816380" cy="914400"/>
          </a:xfrm>
          <a:prstGeom prst="wedgeEllipseCallout">
            <a:avLst>
              <a:gd name="adj1" fmla="val -53300"/>
              <a:gd name="adj2" fmla="val 44539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Thread-local data</a:t>
            </a:r>
          </a:p>
          <a:p>
            <a:pPr algn="ctr"/>
            <a:r>
              <a:rPr lang="en-US" b="1" dirty="0" smtClean="0"/>
              <a:t>NO SHARING</a:t>
            </a:r>
            <a:endParaRPr lang="en-US" b="1" dirty="0"/>
          </a:p>
        </p:txBody>
      </p:sp>
      <p:sp>
        <p:nvSpPr>
          <p:cNvPr id="57" name="Oval Callout 56"/>
          <p:cNvSpPr/>
          <p:nvPr/>
        </p:nvSpPr>
        <p:spPr>
          <a:xfrm>
            <a:off x="4956020" y="2486441"/>
            <a:ext cx="3337626" cy="1088028"/>
          </a:xfrm>
          <a:prstGeom prst="wedgeEllipseCallout">
            <a:avLst>
              <a:gd name="adj1" fmla="val -55065"/>
              <a:gd name="adj2" fmla="val 3914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Shared data, but</a:t>
            </a:r>
          </a:p>
          <a:p>
            <a:pPr algn="ctr"/>
            <a:r>
              <a:rPr lang="en-US" b="1" dirty="0" smtClean="0"/>
              <a:t>NO DYNAMIC SHARING</a:t>
            </a:r>
            <a:endParaRPr lang="en-US" b="1" dirty="0"/>
          </a:p>
        </p:txBody>
      </p:sp>
      <p:sp>
        <p:nvSpPr>
          <p:cNvPr id="59" name="Down Arrow 58"/>
          <p:cNvSpPr/>
          <p:nvPr/>
        </p:nvSpPr>
        <p:spPr bwMode="auto">
          <a:xfrm>
            <a:off x="548599" y="1672626"/>
            <a:ext cx="201171" cy="3401477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vert270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TIME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100" dirty="0">
              <a:solidFill>
                <a:schemeClr val="tx1"/>
              </a:solidFill>
              <a:latin typeface="Verdana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374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7" grpId="0" animBg="1"/>
      <p:bldP spid="5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Very Little Dynamic Sharing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898B9-ED2C-4925-9C9E-7644545534BD}" type="slidenum">
              <a:rPr lang="en-US" altLang="en-US" smtClean="0"/>
              <a:pPr/>
              <a:t>9</a:t>
            </a:fld>
            <a:endParaRPr lang="en-US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208567" y="1321557"/>
            <a:ext cx="2977896" cy="46166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Phoenix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80367" y="1321556"/>
            <a:ext cx="4572000" cy="46166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PARSEC</a:t>
            </a:r>
          </a:p>
        </p:txBody>
      </p:sp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5685997"/>
              </p:ext>
            </p:extLst>
          </p:nvPr>
        </p:nvGraphicFramePr>
        <p:xfrm>
          <a:off x="228600" y="1600200"/>
          <a:ext cx="86868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6611882"/>
              </p:ext>
            </p:extLst>
          </p:nvPr>
        </p:nvGraphicFramePr>
        <p:xfrm>
          <a:off x="228600" y="1600200"/>
          <a:ext cx="86868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92311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AsOne/>
      </p:bldGraphic>
      <p:bldGraphic spid="16" grpId="0">
        <p:bldAsOne/>
      </p:bldGraphic>
    </p:bldLst>
  </p:timing>
</p:sld>
</file>

<file path=ppt/theme/theme1.xml><?xml version="1.0" encoding="utf-8"?>
<a:theme xmlns:a="http://schemas.openxmlformats.org/drawingml/2006/main" name="Umich">
  <a:themeElements>
    <a:clrScheme name="UMich">
      <a:dk1>
        <a:srgbClr val="000000"/>
      </a:dk1>
      <a:lt1>
        <a:srgbClr val="FFFFFF"/>
      </a:lt1>
      <a:dk2>
        <a:srgbClr val="000099"/>
      </a:dk2>
      <a:lt2>
        <a:srgbClr val="5F5F5F"/>
      </a:lt2>
      <a:accent1>
        <a:srgbClr val="CC9900"/>
      </a:accent1>
      <a:accent2>
        <a:srgbClr val="000099"/>
      </a:accent2>
      <a:accent3>
        <a:srgbClr val="FFFFFF"/>
      </a:accent3>
      <a:accent4>
        <a:srgbClr val="000000"/>
      </a:accent4>
      <a:accent5>
        <a:srgbClr val="E2CAAA"/>
      </a:accent5>
      <a:accent6>
        <a:srgbClr val="00008A"/>
      </a:accent6>
      <a:hlink>
        <a:srgbClr val="996600"/>
      </a:hlink>
      <a:folHlink>
        <a:srgbClr val="AFBF39"/>
      </a:folHlink>
    </a:clrScheme>
    <a:fontScheme name="Office Them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1600" dirty="0" smtClean="0"/>
        </a:defPPr>
      </a:lstStyle>
    </a:txDef>
  </a:objectDefaults>
  <a:extraClrSchemeLst>
    <a:extraClrScheme>
      <a:clrScheme name="Office Them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Umich</Template>
  <TotalTime>40363</TotalTime>
  <Words>558</Words>
  <Application>Microsoft Office PowerPoint</Application>
  <PresentationFormat>On-screen Show (4:3)</PresentationFormat>
  <Paragraphs>214</Paragraphs>
  <Slides>18</Slides>
  <Notes>17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  <vt:variant>
        <vt:lpstr>Custom Shows</vt:lpstr>
      </vt:variant>
      <vt:variant>
        <vt:i4>1</vt:i4>
      </vt:variant>
    </vt:vector>
  </HeadingPairs>
  <TitlesOfParts>
    <vt:vector size="20" baseType="lpstr">
      <vt:lpstr>Umich</vt:lpstr>
      <vt:lpstr>Hardware Support for On-Demand Software Analysis</vt:lpstr>
      <vt:lpstr>Software Errors Abound</vt:lpstr>
      <vt:lpstr>Hardware Plays a Role</vt:lpstr>
      <vt:lpstr>Example of a Modern Bug</vt:lpstr>
      <vt:lpstr>Example of a Modern Bug</vt:lpstr>
      <vt:lpstr>Data Race Detection</vt:lpstr>
      <vt:lpstr>Data Race Detection is Slow</vt:lpstr>
      <vt:lpstr>Inter-thread Sharing is What’s Important</vt:lpstr>
      <vt:lpstr>Very Little Dynamic Sharing</vt:lpstr>
      <vt:lpstr>Little Sharing Means Wasted Work</vt:lpstr>
      <vt:lpstr>Do Analysis On-Demand!</vt:lpstr>
      <vt:lpstr>Hardware Sharing Detector</vt:lpstr>
      <vt:lpstr>On-Demand Analysis on Real HW</vt:lpstr>
      <vt:lpstr>Performance Difference</vt:lpstr>
      <vt:lpstr>Performance Increases</vt:lpstr>
      <vt:lpstr>In Summary</vt:lpstr>
      <vt:lpstr>BACKUP SLIDES</vt:lpstr>
      <vt:lpstr>Width Test</vt:lpstr>
      <vt:lpstr>Custom Show 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Hardware Support for On-Demand Software Analysis</dc:title>
  <dc:creator>Joseph L. Greathouse</dc:creator>
  <cp:lastModifiedBy>Joseph L. Greathouse</cp:lastModifiedBy>
  <cp:revision>412</cp:revision>
  <dcterms:created xsi:type="dcterms:W3CDTF">2011-05-12T21:19:48Z</dcterms:created>
  <dcterms:modified xsi:type="dcterms:W3CDTF">2011-12-22T07:42:33Z</dcterms:modified>
</cp:coreProperties>
</file>