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7" r:id="rId3"/>
    <p:sldId id="257" r:id="rId4"/>
    <p:sldId id="258" r:id="rId5"/>
    <p:sldId id="259" r:id="rId6"/>
    <p:sldId id="266" r:id="rId7"/>
    <p:sldId id="279" r:id="rId8"/>
    <p:sldId id="277" r:id="rId9"/>
    <p:sldId id="260" r:id="rId10"/>
    <p:sldId id="261" r:id="rId11"/>
    <p:sldId id="269" r:id="rId12"/>
    <p:sldId id="268" r:id="rId13"/>
    <p:sldId id="284" r:id="rId14"/>
    <p:sldId id="287" r:id="rId15"/>
    <p:sldId id="278" r:id="rId16"/>
    <p:sldId id="280" r:id="rId17"/>
    <p:sldId id="262" r:id="rId18"/>
    <p:sldId id="270" r:id="rId19"/>
    <p:sldId id="281" r:id="rId20"/>
    <p:sldId id="263" r:id="rId21"/>
    <p:sldId id="264" r:id="rId22"/>
    <p:sldId id="271" r:id="rId23"/>
    <p:sldId id="282" r:id="rId24"/>
    <p:sldId id="272" r:id="rId25"/>
    <p:sldId id="273" r:id="rId26"/>
    <p:sldId id="274" r:id="rId27"/>
    <p:sldId id="275" r:id="rId28"/>
    <p:sldId id="283" r:id="rId29"/>
    <p:sldId id="276" r:id="rId30"/>
    <p:sldId id="288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58" autoAdjust="0"/>
  </p:normalViewPr>
  <p:slideViewPr>
    <p:cSldViewPr snapToGrid="0" snapToObjects="1">
      <p:cViewPr>
        <p:scale>
          <a:sx n="100" d="100"/>
          <a:sy n="100" d="100"/>
        </p:scale>
        <p:origin x="-80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tian:Desktop:gpu_bypassing_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tian:Downloads:gpu_bypassing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ingyingtian:Work:proposal:materials:gpu_bypassing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ingyingtian:Work:proposal:materials:gpu_bypassing_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tian:Documents:proposal:materials:gpu_bypassing_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tian:Documents:proposal:materials:gpu_bypassing_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tian:Documents:proposal:materials:gpu_bypassing_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tian:Downloads:gpu_bypassing_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tian:Downloads:gpu_bypassing_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tian:Desktop:gpu_bypassing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Figure1!$C$2</c:f>
              <c:strCache>
                <c:ptCount val="1"/>
                <c:pt idx="0">
                  <c:v>zero-reuse</c:v>
                </c:pt>
              </c:strCache>
            </c:strRef>
          </c:tx>
          <c:invertIfNegative val="0"/>
          <c:cat>
            <c:strRef>
              <c:f>Figure1!$A$3:$A$16</c:f>
              <c:strCache>
                <c:ptCount val="14"/>
                <c:pt idx="0">
                  <c:v>spmv</c:v>
                </c:pt>
                <c:pt idx="1">
                  <c:v>srad</c:v>
                </c:pt>
                <c:pt idx="2">
                  <c:v>bfs</c:v>
                </c:pt>
                <c:pt idx="3">
                  <c:v>lud</c:v>
                </c:pt>
                <c:pt idx="4">
                  <c:v>matrixmul</c:v>
                </c:pt>
                <c:pt idx="5">
                  <c:v>kmeans</c:v>
                </c:pt>
                <c:pt idx="6">
                  <c:v>histogram</c:v>
                </c:pt>
                <c:pt idx="7">
                  <c:v>backprop</c:v>
                </c:pt>
                <c:pt idx="8">
                  <c:v>nn</c:v>
                </c:pt>
                <c:pt idx="9">
                  <c:v>bitonic</c:v>
                </c:pt>
                <c:pt idx="10">
                  <c:v>dct</c:v>
                </c:pt>
                <c:pt idx="11">
                  <c:v>sort</c:v>
                </c:pt>
                <c:pt idx="12">
                  <c:v>nw</c:v>
                </c:pt>
                <c:pt idx="13">
                  <c:v>arith. mean</c:v>
                </c:pt>
              </c:strCache>
            </c:strRef>
          </c:cat>
          <c:val>
            <c:numRef>
              <c:f>Figure1!$E$3:$E$16</c:f>
              <c:numCache>
                <c:formatCode>0%</c:formatCode>
                <c:ptCount val="14"/>
                <c:pt idx="0">
                  <c:v>0.839344262295082</c:v>
                </c:pt>
                <c:pt idx="1">
                  <c:v>0.829508196721311</c:v>
                </c:pt>
                <c:pt idx="2">
                  <c:v>0.739344262295082</c:v>
                </c:pt>
                <c:pt idx="3">
                  <c:v>0.659016393442623</c:v>
                </c:pt>
                <c:pt idx="4">
                  <c:v>0.639344262295082</c:v>
                </c:pt>
                <c:pt idx="5">
                  <c:v>0.588524590163934</c:v>
                </c:pt>
                <c:pt idx="6">
                  <c:v>0.581967213114754</c:v>
                </c:pt>
                <c:pt idx="7">
                  <c:v>0.398360655737705</c:v>
                </c:pt>
                <c:pt idx="8">
                  <c:v>0.318032786885246</c:v>
                </c:pt>
                <c:pt idx="9">
                  <c:v>0.218032786885246</c:v>
                </c:pt>
                <c:pt idx="10">
                  <c:v>0.198360655737705</c:v>
                </c:pt>
                <c:pt idx="11">
                  <c:v>0.0278688524590164</c:v>
                </c:pt>
                <c:pt idx="12">
                  <c:v>0.0180327868852459</c:v>
                </c:pt>
                <c:pt idx="13">
                  <c:v>0.465825977301387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471240"/>
        <c:axId val="2073474296"/>
      </c:barChart>
      <c:catAx>
        <c:axId val="2073471240"/>
        <c:scaling>
          <c:orientation val="minMax"/>
        </c:scaling>
        <c:delete val="0"/>
        <c:axPos val="b"/>
        <c:majorTickMark val="out"/>
        <c:minorTickMark val="none"/>
        <c:tickLblPos val="nextTo"/>
        <c:crossAx val="2073474296"/>
        <c:crosses val="autoZero"/>
        <c:auto val="1"/>
        <c:lblAlgn val="ctr"/>
        <c:lblOffset val="100"/>
        <c:noMultiLvlLbl val="0"/>
      </c:catAx>
      <c:valAx>
        <c:axId val="2073474296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Dynamically Accessed Cache Blocks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073471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'figure 2'!$J$1:$O$1</c:f>
              <c:strCache>
                <c:ptCount val="6"/>
                <c:pt idx="0">
                  <c:v>32KB</c:v>
                </c:pt>
                <c:pt idx="1">
                  <c:v>64KB</c:v>
                </c:pt>
                <c:pt idx="2">
                  <c:v>128KB</c:v>
                </c:pt>
                <c:pt idx="3">
                  <c:v>256KB</c:v>
                </c:pt>
                <c:pt idx="4">
                  <c:v>512KB</c:v>
                </c:pt>
                <c:pt idx="5">
                  <c:v>1024KB</c:v>
                </c:pt>
              </c:strCache>
            </c:strRef>
          </c:cat>
          <c:val>
            <c:numRef>
              <c:f>'figure 2'!$J$2:$O$2</c:f>
              <c:numCache>
                <c:formatCode>General</c:formatCode>
                <c:ptCount val="6"/>
                <c:pt idx="0">
                  <c:v>1.04</c:v>
                </c:pt>
                <c:pt idx="1">
                  <c:v>1.12</c:v>
                </c:pt>
                <c:pt idx="2">
                  <c:v>1.36</c:v>
                </c:pt>
                <c:pt idx="3">
                  <c:v>1.382</c:v>
                </c:pt>
                <c:pt idx="4">
                  <c:v>1.44</c:v>
                </c:pt>
                <c:pt idx="5">
                  <c:v>1.475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821352"/>
        <c:axId val="2144826856"/>
      </c:barChart>
      <c:catAx>
        <c:axId val="2144821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sizes of L1 cache</a:t>
                </a:r>
              </a:p>
            </c:rich>
          </c:tx>
          <c:layout>
            <c:manualLayout>
              <c:xMode val="edge"/>
              <c:yMode val="edge"/>
              <c:x val="0.419268576438652"/>
              <c:y val="0.891918110236221"/>
            </c:manualLayout>
          </c:layout>
          <c:overlay val="0"/>
        </c:title>
        <c:majorTickMark val="none"/>
        <c:minorTickMark val="none"/>
        <c:tickLblPos val="nextTo"/>
        <c:crossAx val="2144826856"/>
        <c:crosses val="autoZero"/>
        <c:auto val="1"/>
        <c:lblAlgn val="ctr"/>
        <c:lblOffset val="100"/>
        <c:noMultiLvlLbl val="0"/>
      </c:catAx>
      <c:valAx>
        <c:axId val="2144826856"/>
        <c:scaling>
          <c:orientation val="minMax"/>
          <c:min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Performance Improvement Normalized to 16KB L1 Cache</a:t>
                </a:r>
              </a:p>
            </c:rich>
          </c:tx>
          <c:layout>
            <c:manualLayout>
              <c:xMode val="edge"/>
              <c:yMode val="edge"/>
              <c:x val="0.00849256900212314"/>
              <c:y val="0.09897755317898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4821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219042915887"/>
          <c:y val="0.0605983238329644"/>
          <c:w val="0.695583053970123"/>
          <c:h val="0.7271546039044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'Figure 3'!$A$3:$A$16</c:f>
              <c:strCache>
                <c:ptCount val="14"/>
                <c:pt idx="0">
                  <c:v>backprop</c:v>
                </c:pt>
                <c:pt idx="1">
                  <c:v>bfs</c:v>
                </c:pt>
                <c:pt idx="2">
                  <c:v>bitonic</c:v>
                </c:pt>
                <c:pt idx="3">
                  <c:v>dct</c:v>
                </c:pt>
                <c:pt idx="4">
                  <c:v>histogram</c:v>
                </c:pt>
                <c:pt idx="5">
                  <c:v>kmeans</c:v>
                </c:pt>
                <c:pt idx="6">
                  <c:v>lud</c:v>
                </c:pt>
                <c:pt idx="7">
                  <c:v>matrixmul</c:v>
                </c:pt>
                <c:pt idx="8">
                  <c:v>nn</c:v>
                </c:pt>
                <c:pt idx="9">
                  <c:v>nw</c:v>
                </c:pt>
                <c:pt idx="10">
                  <c:v>sort</c:v>
                </c:pt>
                <c:pt idx="11">
                  <c:v>spmv</c:v>
                </c:pt>
                <c:pt idx="12">
                  <c:v>srad</c:v>
                </c:pt>
                <c:pt idx="13">
                  <c:v>geomean</c:v>
                </c:pt>
              </c:strCache>
            </c:strRef>
          </c:cat>
          <c:val>
            <c:numRef>
              <c:f>'Figure 3'!$C$3:$C$16</c:f>
              <c:numCache>
                <c:formatCode>General</c:formatCode>
                <c:ptCount val="14"/>
                <c:pt idx="0">
                  <c:v>49190.28340080957</c:v>
                </c:pt>
                <c:pt idx="1">
                  <c:v>695951.4170040485</c:v>
                </c:pt>
                <c:pt idx="2">
                  <c:v>38259.10931174089</c:v>
                </c:pt>
                <c:pt idx="3">
                  <c:v>805263.157894737</c:v>
                </c:pt>
                <c:pt idx="4">
                  <c:v>149392.7125506073</c:v>
                </c:pt>
                <c:pt idx="5">
                  <c:v>165789.4736842105</c:v>
                </c:pt>
                <c:pt idx="6">
                  <c:v>160323.8866396761</c:v>
                </c:pt>
                <c:pt idx="7">
                  <c:v>138461.5384615385</c:v>
                </c:pt>
                <c:pt idx="8">
                  <c:v>174898.7854251012</c:v>
                </c:pt>
                <c:pt idx="9">
                  <c:v>362550.6072874494</c:v>
                </c:pt>
                <c:pt idx="10">
                  <c:v>548380.5668016194</c:v>
                </c:pt>
                <c:pt idx="11">
                  <c:v>98380.56680161849</c:v>
                </c:pt>
                <c:pt idx="12">
                  <c:v>446356.2753036437</c:v>
                </c:pt>
                <c:pt idx="13">
                  <c:v>201200.3365281494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093624"/>
        <c:axId val="2079096664"/>
      </c:barChart>
      <c:catAx>
        <c:axId val="2079093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079096664"/>
        <c:crosses val="autoZero"/>
        <c:auto val="1"/>
        <c:lblAlgn val="ctr"/>
        <c:lblOffset val="100"/>
        <c:noMultiLvlLbl val="0"/>
      </c:catAx>
      <c:valAx>
        <c:axId val="2079096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Distinct Cache Blocks Accessed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79093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'Figure 4'!$A$3:$A$16</c:f>
              <c:strCache>
                <c:ptCount val="14"/>
                <c:pt idx="0">
                  <c:v>backprop</c:v>
                </c:pt>
                <c:pt idx="1">
                  <c:v>bfs</c:v>
                </c:pt>
                <c:pt idx="2">
                  <c:v>bitonic</c:v>
                </c:pt>
                <c:pt idx="3">
                  <c:v>dct</c:v>
                </c:pt>
                <c:pt idx="4">
                  <c:v>histogram</c:v>
                </c:pt>
                <c:pt idx="5">
                  <c:v>kmeans</c:v>
                </c:pt>
                <c:pt idx="6">
                  <c:v>lud</c:v>
                </c:pt>
                <c:pt idx="7">
                  <c:v>matrixmul</c:v>
                </c:pt>
                <c:pt idx="8">
                  <c:v>nn</c:v>
                </c:pt>
                <c:pt idx="9">
                  <c:v>nw</c:v>
                </c:pt>
                <c:pt idx="10">
                  <c:v>sort</c:v>
                </c:pt>
                <c:pt idx="11">
                  <c:v>spmv</c:v>
                </c:pt>
                <c:pt idx="12">
                  <c:v>srad</c:v>
                </c:pt>
                <c:pt idx="13">
                  <c:v>geomean</c:v>
                </c:pt>
              </c:strCache>
            </c:strRef>
          </c:cat>
          <c:val>
            <c:numRef>
              <c:f>'Figure 4'!$C$3:$C$16</c:f>
              <c:numCache>
                <c:formatCode>General</c:formatCode>
                <c:ptCount val="14"/>
                <c:pt idx="0">
                  <c:v>9.0</c:v>
                </c:pt>
                <c:pt idx="1">
                  <c:v>7.0</c:v>
                </c:pt>
                <c:pt idx="2">
                  <c:v>2.0</c:v>
                </c:pt>
                <c:pt idx="3">
                  <c:v>3.0</c:v>
                </c:pt>
                <c:pt idx="4">
                  <c:v>6.0</c:v>
                </c:pt>
                <c:pt idx="5">
                  <c:v>3.0</c:v>
                </c:pt>
                <c:pt idx="6">
                  <c:v>21.0</c:v>
                </c:pt>
                <c:pt idx="7">
                  <c:v>108.0</c:v>
                </c:pt>
                <c:pt idx="8">
                  <c:v>2.0</c:v>
                </c:pt>
                <c:pt idx="9">
                  <c:v>27.0</c:v>
                </c:pt>
                <c:pt idx="10">
                  <c:v>8.0</c:v>
                </c:pt>
                <c:pt idx="11">
                  <c:v>6.0</c:v>
                </c:pt>
                <c:pt idx="12">
                  <c:v>15.0</c:v>
                </c:pt>
                <c:pt idx="13">
                  <c:v>8.053975011176317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574056"/>
        <c:axId val="2078577096"/>
      </c:barChart>
      <c:catAx>
        <c:axId val="2078574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078577096"/>
        <c:crosses val="autoZero"/>
        <c:auto val="1"/>
        <c:lblAlgn val="ctr"/>
        <c:lblOffset val="100"/>
        <c:noMultiLvlLbl val="0"/>
      </c:catAx>
      <c:valAx>
        <c:axId val="2078577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Distinct PCs with Load Instructions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78574056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760900682255"/>
          <c:y val="0.0567564594419922"/>
          <c:w val="0.759414118853691"/>
          <c:h val="0.66055512011330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'Figure 6'!$A$3:$A$16</c:f>
              <c:strCache>
                <c:ptCount val="14"/>
                <c:pt idx="0">
                  <c:v>backprop</c:v>
                </c:pt>
                <c:pt idx="1">
                  <c:v>bfs</c:v>
                </c:pt>
                <c:pt idx="2">
                  <c:v>bitonic</c:v>
                </c:pt>
                <c:pt idx="3">
                  <c:v>dct</c:v>
                </c:pt>
                <c:pt idx="4">
                  <c:v>histogram</c:v>
                </c:pt>
                <c:pt idx="5">
                  <c:v>kmeans</c:v>
                </c:pt>
                <c:pt idx="6">
                  <c:v>lud</c:v>
                </c:pt>
                <c:pt idx="7">
                  <c:v>matrixmul</c:v>
                </c:pt>
                <c:pt idx="8">
                  <c:v>nn</c:v>
                </c:pt>
                <c:pt idx="9">
                  <c:v>nw</c:v>
                </c:pt>
                <c:pt idx="10">
                  <c:v>sort</c:v>
                </c:pt>
                <c:pt idx="11">
                  <c:v>spmv</c:v>
                </c:pt>
                <c:pt idx="12">
                  <c:v>srad</c:v>
                </c:pt>
                <c:pt idx="13">
                  <c:v>geomean</c:v>
                </c:pt>
              </c:strCache>
            </c:strRef>
          </c:cat>
          <c:val>
            <c:numRef>
              <c:f>'Figure 6'!$C$3:$C$16</c:f>
              <c:numCache>
                <c:formatCode>0%</c:formatCode>
                <c:ptCount val="14"/>
                <c:pt idx="0">
                  <c:v>0.347826086956522</c:v>
                </c:pt>
                <c:pt idx="1">
                  <c:v>0.642512077294686</c:v>
                </c:pt>
                <c:pt idx="2">
                  <c:v>0.666666666666667</c:v>
                </c:pt>
                <c:pt idx="3">
                  <c:v>0.5</c:v>
                </c:pt>
                <c:pt idx="4">
                  <c:v>0.698067632850241</c:v>
                </c:pt>
                <c:pt idx="5">
                  <c:v>0.811594202898551</c:v>
                </c:pt>
                <c:pt idx="6">
                  <c:v>0.58695652173913</c:v>
                </c:pt>
                <c:pt idx="7">
                  <c:v>0.722222222222222</c:v>
                </c:pt>
                <c:pt idx="8">
                  <c:v>0.248792270531401</c:v>
                </c:pt>
                <c:pt idx="9">
                  <c:v>0.969806763285024</c:v>
                </c:pt>
                <c:pt idx="10">
                  <c:v>0.420289855072464</c:v>
                </c:pt>
                <c:pt idx="11">
                  <c:v>0.710144927536232</c:v>
                </c:pt>
                <c:pt idx="12">
                  <c:v>0.693236714975845</c:v>
                </c:pt>
                <c:pt idx="13">
                  <c:v>0.582715452475567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058632"/>
        <c:axId val="2143061672"/>
      </c:barChart>
      <c:catAx>
        <c:axId val="2143058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43061672"/>
        <c:crosses val="autoZero"/>
        <c:auto val="1"/>
        <c:lblAlgn val="ctr"/>
        <c:lblOffset val="100"/>
        <c:noMultiLvlLbl val="0"/>
      </c:catAx>
      <c:valAx>
        <c:axId val="2143061672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Percentage of Cache Misses Bypassed</a:t>
                </a:r>
              </a:p>
            </c:rich>
          </c:tx>
          <c:layout>
            <c:manualLayout>
              <c:xMode val="edge"/>
              <c:yMode val="edge"/>
              <c:x val="0.00551154038440173"/>
              <c:y val="0.0654882224330679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43058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'Figure 7'!$A$3:$A$16</c:f>
              <c:strCache>
                <c:ptCount val="14"/>
                <c:pt idx="0">
                  <c:v>backprop</c:v>
                </c:pt>
                <c:pt idx="1">
                  <c:v>bfs</c:v>
                </c:pt>
                <c:pt idx="2">
                  <c:v>bitonic</c:v>
                </c:pt>
                <c:pt idx="3">
                  <c:v>dct</c:v>
                </c:pt>
                <c:pt idx="4">
                  <c:v>histogram</c:v>
                </c:pt>
                <c:pt idx="5">
                  <c:v>kmeans</c:v>
                </c:pt>
                <c:pt idx="6">
                  <c:v>lud</c:v>
                </c:pt>
                <c:pt idx="7">
                  <c:v>matrixmul</c:v>
                </c:pt>
                <c:pt idx="8">
                  <c:v>nn</c:v>
                </c:pt>
                <c:pt idx="9">
                  <c:v>nw</c:v>
                </c:pt>
                <c:pt idx="10">
                  <c:v>sort</c:v>
                </c:pt>
                <c:pt idx="11">
                  <c:v>spmv</c:v>
                </c:pt>
                <c:pt idx="12">
                  <c:v>srad</c:v>
                </c:pt>
                <c:pt idx="13">
                  <c:v>geomean</c:v>
                </c:pt>
              </c:strCache>
            </c:strRef>
          </c:cat>
          <c:val>
            <c:numRef>
              <c:f>'Figure 7'!$C$3:$C$16</c:f>
              <c:numCache>
                <c:formatCode>0%</c:formatCode>
                <c:ptCount val="14"/>
                <c:pt idx="0">
                  <c:v>0.86</c:v>
                </c:pt>
                <c:pt idx="1">
                  <c:v>0.692</c:v>
                </c:pt>
                <c:pt idx="2">
                  <c:v>0.796</c:v>
                </c:pt>
                <c:pt idx="3">
                  <c:v>0.912</c:v>
                </c:pt>
                <c:pt idx="4">
                  <c:v>0.716</c:v>
                </c:pt>
                <c:pt idx="5">
                  <c:v>0.672</c:v>
                </c:pt>
                <c:pt idx="6">
                  <c:v>0.734</c:v>
                </c:pt>
                <c:pt idx="7">
                  <c:v>0.676</c:v>
                </c:pt>
                <c:pt idx="8">
                  <c:v>0.996</c:v>
                </c:pt>
                <c:pt idx="9">
                  <c:v>0.518</c:v>
                </c:pt>
                <c:pt idx="10">
                  <c:v>0.99</c:v>
                </c:pt>
                <c:pt idx="11">
                  <c:v>0.654</c:v>
                </c:pt>
                <c:pt idx="12">
                  <c:v>0.664</c:v>
                </c:pt>
                <c:pt idx="13">
                  <c:v>0.747826044818849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086328"/>
        <c:axId val="2143089368"/>
      </c:barChart>
      <c:catAx>
        <c:axId val="2143086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43089368"/>
        <c:crosses val="autoZero"/>
        <c:auto val="1"/>
        <c:lblAlgn val="ctr"/>
        <c:lblOffset val="100"/>
        <c:noMultiLvlLbl val="0"/>
      </c:catAx>
      <c:valAx>
        <c:axId val="2143089368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L1D Energy Usage vs. 16KB Cache</a:t>
                </a:r>
              </a:p>
            </c:rich>
          </c:tx>
          <c:layout>
            <c:manualLayout>
              <c:xMode val="edge"/>
              <c:yMode val="edge"/>
              <c:x val="0.0395111813532113"/>
              <c:y val="0.17338999877125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43086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9'!$E$2</c:f>
              <c:strCache>
                <c:ptCount val="1"/>
                <c:pt idx="0">
                  <c:v>32KB Cache</c:v>
                </c:pt>
              </c:strCache>
            </c:strRef>
          </c:tx>
          <c:invertIfNegative val="0"/>
          <c:cat>
            <c:strRef>
              <c:f>'Figure 9'!$A$3:$A$16</c:f>
              <c:strCache>
                <c:ptCount val="14"/>
                <c:pt idx="0">
                  <c:v>backprop</c:v>
                </c:pt>
                <c:pt idx="1">
                  <c:v>bfs</c:v>
                </c:pt>
                <c:pt idx="2">
                  <c:v>bitonic</c:v>
                </c:pt>
                <c:pt idx="3">
                  <c:v>dct</c:v>
                </c:pt>
                <c:pt idx="4">
                  <c:v>histogram</c:v>
                </c:pt>
                <c:pt idx="5">
                  <c:v>kmeans</c:v>
                </c:pt>
                <c:pt idx="6">
                  <c:v>lud</c:v>
                </c:pt>
                <c:pt idx="7">
                  <c:v>matrixmul</c:v>
                </c:pt>
                <c:pt idx="8">
                  <c:v>nn</c:v>
                </c:pt>
                <c:pt idx="9">
                  <c:v>nw</c:v>
                </c:pt>
                <c:pt idx="10">
                  <c:v>sort</c:v>
                </c:pt>
                <c:pt idx="11">
                  <c:v>spmv</c:v>
                </c:pt>
                <c:pt idx="12">
                  <c:v>srad</c:v>
                </c:pt>
                <c:pt idx="13">
                  <c:v>geomean</c:v>
                </c:pt>
              </c:strCache>
            </c:strRef>
          </c:cat>
          <c:val>
            <c:numRef>
              <c:f>'Figure 9'!$E$3:$E$16</c:f>
              <c:numCache>
                <c:formatCode>General</c:formatCode>
                <c:ptCount val="14"/>
                <c:pt idx="0">
                  <c:v>1.078172588832487</c:v>
                </c:pt>
                <c:pt idx="1">
                  <c:v>1.11532994923858</c:v>
                </c:pt>
                <c:pt idx="2">
                  <c:v>0.976446700507614</c:v>
                </c:pt>
                <c:pt idx="3">
                  <c:v>0.985583756345178</c:v>
                </c:pt>
                <c:pt idx="4">
                  <c:v>0.998375634517766</c:v>
                </c:pt>
                <c:pt idx="5">
                  <c:v>1.012385786802031</c:v>
                </c:pt>
                <c:pt idx="6">
                  <c:v>1.038578680203046</c:v>
                </c:pt>
                <c:pt idx="7">
                  <c:v>1.053197969543147</c:v>
                </c:pt>
                <c:pt idx="8">
                  <c:v>1.064162436548223</c:v>
                </c:pt>
                <c:pt idx="9">
                  <c:v>1.000812182741117</c:v>
                </c:pt>
                <c:pt idx="10">
                  <c:v>1.02274111675127</c:v>
                </c:pt>
                <c:pt idx="11">
                  <c:v>1.02030456852792</c:v>
                </c:pt>
                <c:pt idx="12">
                  <c:v>1.045279187817259</c:v>
                </c:pt>
                <c:pt idx="13">
                  <c:v>1.030954141341984</c:v>
                </c:pt>
              </c:numCache>
            </c:numRef>
          </c:val>
        </c:ser>
        <c:ser>
          <c:idx val="1"/>
          <c:order val="1"/>
          <c:tx>
            <c:strRef>
              <c:f>'Figure 9'!$F$2</c:f>
              <c:strCache>
                <c:ptCount val="1"/>
                <c:pt idx="0">
                  <c:v>PC-based</c:v>
                </c:pt>
              </c:strCache>
            </c:strRef>
          </c:tx>
          <c:invertIfNegative val="0"/>
          <c:val>
            <c:numRef>
              <c:f>'Figure 9'!$F$3:$F$16</c:f>
              <c:numCache>
                <c:formatCode>General</c:formatCode>
                <c:ptCount val="14"/>
                <c:pt idx="0">
                  <c:v>1.043451776649746</c:v>
                </c:pt>
                <c:pt idx="1">
                  <c:v>1.131776649746193</c:v>
                </c:pt>
                <c:pt idx="2">
                  <c:v>0.998375634517766</c:v>
                </c:pt>
                <c:pt idx="3">
                  <c:v>0.999593908629442</c:v>
                </c:pt>
                <c:pt idx="4">
                  <c:v>1.003248730964467</c:v>
                </c:pt>
                <c:pt idx="5">
                  <c:v>0.999593908629442</c:v>
                </c:pt>
                <c:pt idx="6">
                  <c:v>1.019695431472081</c:v>
                </c:pt>
                <c:pt idx="7">
                  <c:v>1.060507614213198</c:v>
                </c:pt>
                <c:pt idx="8">
                  <c:v>1.008121827411167</c:v>
                </c:pt>
                <c:pt idx="9">
                  <c:v>1.001421319796954</c:v>
                </c:pt>
                <c:pt idx="10">
                  <c:v>1.028223350253807</c:v>
                </c:pt>
                <c:pt idx="11">
                  <c:v>1.083654822335025</c:v>
                </c:pt>
                <c:pt idx="12">
                  <c:v>1.040406091370558</c:v>
                </c:pt>
                <c:pt idx="13">
                  <c:v>1.031459499355502</c:v>
                </c:pt>
              </c:numCache>
            </c:numRef>
          </c:val>
        </c:ser>
        <c:ser>
          <c:idx val="2"/>
          <c:order val="2"/>
          <c:tx>
            <c:strRef>
              <c:f>'Figure 9'!$G$2</c:f>
              <c:strCache>
                <c:ptCount val="1"/>
                <c:pt idx="0">
                  <c:v>Counter-based</c:v>
                </c:pt>
              </c:strCache>
            </c:strRef>
          </c:tx>
          <c:invertIfNegative val="0"/>
          <c:val>
            <c:numRef>
              <c:f>'Figure 9'!$G$3:$G$16</c:f>
              <c:numCache>
                <c:formatCode>General</c:formatCode>
                <c:ptCount val="14"/>
                <c:pt idx="0">
                  <c:v>0.992893401015228</c:v>
                </c:pt>
                <c:pt idx="1">
                  <c:v>1.023350253807107</c:v>
                </c:pt>
                <c:pt idx="2">
                  <c:v>1.005685279187817</c:v>
                </c:pt>
                <c:pt idx="3">
                  <c:v>0.995939086294416</c:v>
                </c:pt>
                <c:pt idx="4">
                  <c:v>1.00507614213198</c:v>
                </c:pt>
                <c:pt idx="5">
                  <c:v>1.005685279187817</c:v>
                </c:pt>
                <c:pt idx="6">
                  <c:v>1.028223350253807</c:v>
                </c:pt>
                <c:pt idx="7">
                  <c:v>1.089137055837563</c:v>
                </c:pt>
                <c:pt idx="8">
                  <c:v>1.014822335025381</c:v>
                </c:pt>
                <c:pt idx="9">
                  <c:v>1.00020304568528</c:v>
                </c:pt>
                <c:pt idx="10">
                  <c:v>1.033705583756345</c:v>
                </c:pt>
                <c:pt idx="11">
                  <c:v>1.016040609137056</c:v>
                </c:pt>
                <c:pt idx="12">
                  <c:v>1.05258883248731</c:v>
                </c:pt>
                <c:pt idx="13">
                  <c:v>1.019944987890604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59816"/>
        <c:axId val="2143162824"/>
      </c:barChart>
      <c:catAx>
        <c:axId val="2143159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3162824"/>
        <c:crosses val="autoZero"/>
        <c:auto val="1"/>
        <c:lblAlgn val="ctr"/>
        <c:lblOffset val="100"/>
        <c:noMultiLvlLbl val="0"/>
      </c:catAx>
      <c:valAx>
        <c:axId val="2143162824"/>
        <c:scaling>
          <c:orientation val="minMax"/>
          <c:max val="1.14"/>
          <c:min val="0.9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Performance Normalized to  16KB L1D</a:t>
                </a:r>
              </a:p>
            </c:rich>
          </c:tx>
          <c:layout>
            <c:manualLayout>
              <c:xMode val="edge"/>
              <c:yMode val="edge"/>
              <c:x val="0.0183115925226309"/>
              <c:y val="0.0437921586923108"/>
            </c:manualLayout>
          </c:layout>
          <c:overlay val="0"/>
        </c:title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3159816"/>
        <c:crosses val="autoZero"/>
        <c:crossBetween val="between"/>
        <c:majorUnit val="0.01"/>
      </c:valAx>
    </c:plotArea>
    <c:legend>
      <c:legendPos val="r"/>
      <c:layout>
        <c:manualLayout>
          <c:xMode val="edge"/>
          <c:yMode val="edge"/>
          <c:x val="0.414730961809516"/>
          <c:y val="0.0240757929430341"/>
          <c:w val="0.528337707786527"/>
          <c:h val="0.0746896872265967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11'!$D$2</c:f>
              <c:strCache>
                <c:ptCount val="1"/>
                <c:pt idx="0">
                  <c:v>false positives</c:v>
                </c:pt>
              </c:strCache>
            </c:strRef>
          </c:tx>
          <c:invertIfNegative val="0"/>
          <c:cat>
            <c:strRef>
              <c:f>'Figure 11'!$A$3:$A$17</c:f>
              <c:strCache>
                <c:ptCount val="15"/>
                <c:pt idx="0">
                  <c:v>backprop</c:v>
                </c:pt>
                <c:pt idx="1">
                  <c:v>bfs</c:v>
                </c:pt>
                <c:pt idx="2">
                  <c:v>bitonic</c:v>
                </c:pt>
                <c:pt idx="3">
                  <c:v>dct</c:v>
                </c:pt>
                <c:pt idx="4">
                  <c:v>histogram</c:v>
                </c:pt>
                <c:pt idx="5">
                  <c:v>kmeans</c:v>
                </c:pt>
                <c:pt idx="6">
                  <c:v>lud</c:v>
                </c:pt>
                <c:pt idx="7">
                  <c:v>matrixmul</c:v>
                </c:pt>
                <c:pt idx="8">
                  <c:v>nn</c:v>
                </c:pt>
                <c:pt idx="9">
                  <c:v>nw</c:v>
                </c:pt>
                <c:pt idx="10">
                  <c:v>sort</c:v>
                </c:pt>
                <c:pt idx="11">
                  <c:v>spmv</c:v>
                </c:pt>
                <c:pt idx="12">
                  <c:v>srad</c:v>
                </c:pt>
                <c:pt idx="13">
                  <c:v>arith. mean</c:v>
                </c:pt>
                <c:pt idx="14">
                  <c:v>geo. mean</c:v>
                </c:pt>
              </c:strCache>
            </c:strRef>
          </c:cat>
          <c:val>
            <c:numRef>
              <c:f>'Figure 11'!$D$3:$D$17</c:f>
              <c:numCache>
                <c:formatCode>0%</c:formatCode>
                <c:ptCount val="15"/>
                <c:pt idx="0">
                  <c:v>0.2</c:v>
                </c:pt>
                <c:pt idx="1">
                  <c:v>0.0674698795180723</c:v>
                </c:pt>
                <c:pt idx="2">
                  <c:v>0.137349397590361</c:v>
                </c:pt>
                <c:pt idx="3">
                  <c:v>0.250602409638554</c:v>
                </c:pt>
                <c:pt idx="4">
                  <c:v>0.209638554216867</c:v>
                </c:pt>
                <c:pt idx="5">
                  <c:v>0.146987951807229</c:v>
                </c:pt>
                <c:pt idx="6">
                  <c:v>0.0481927710843373</c:v>
                </c:pt>
                <c:pt idx="7">
                  <c:v>0.0891566265060241</c:v>
                </c:pt>
                <c:pt idx="8">
                  <c:v>0.137349397590361</c:v>
                </c:pt>
                <c:pt idx="9">
                  <c:v>0.0578313253012048</c:v>
                </c:pt>
                <c:pt idx="10">
                  <c:v>0.0795180722891566</c:v>
                </c:pt>
                <c:pt idx="11">
                  <c:v>0.0481927710843373</c:v>
                </c:pt>
                <c:pt idx="12">
                  <c:v>0.0674698795180723</c:v>
                </c:pt>
                <c:pt idx="13">
                  <c:v>0.118443002780352</c:v>
                </c:pt>
                <c:pt idx="14">
                  <c:v>0.101812024132708</c:v>
                </c:pt>
              </c:numCache>
            </c:numRef>
          </c:val>
        </c:ser>
        <c:ser>
          <c:idx val="1"/>
          <c:order val="1"/>
          <c:tx>
            <c:strRef>
              <c:f>'Figure 11'!$E$2</c:f>
              <c:strCache>
                <c:ptCount val="1"/>
                <c:pt idx="0">
                  <c:v>coverage</c:v>
                </c:pt>
              </c:strCache>
            </c:strRef>
          </c:tx>
          <c:invertIfNegative val="0"/>
          <c:cat>
            <c:strRef>
              <c:f>'Figure 11'!$A$3:$A$17</c:f>
              <c:strCache>
                <c:ptCount val="15"/>
                <c:pt idx="0">
                  <c:v>backprop</c:v>
                </c:pt>
                <c:pt idx="1">
                  <c:v>bfs</c:v>
                </c:pt>
                <c:pt idx="2">
                  <c:v>bitonic</c:v>
                </c:pt>
                <c:pt idx="3">
                  <c:v>dct</c:v>
                </c:pt>
                <c:pt idx="4">
                  <c:v>histogram</c:v>
                </c:pt>
                <c:pt idx="5">
                  <c:v>kmeans</c:v>
                </c:pt>
                <c:pt idx="6">
                  <c:v>lud</c:v>
                </c:pt>
                <c:pt idx="7">
                  <c:v>matrixmul</c:v>
                </c:pt>
                <c:pt idx="8">
                  <c:v>nn</c:v>
                </c:pt>
                <c:pt idx="9">
                  <c:v>nw</c:v>
                </c:pt>
                <c:pt idx="10">
                  <c:v>sort</c:v>
                </c:pt>
                <c:pt idx="11">
                  <c:v>spmv</c:v>
                </c:pt>
                <c:pt idx="12">
                  <c:v>srad</c:v>
                </c:pt>
                <c:pt idx="13">
                  <c:v>arith. mean</c:v>
                </c:pt>
                <c:pt idx="14">
                  <c:v>geo. mean</c:v>
                </c:pt>
              </c:strCache>
            </c:strRef>
          </c:cat>
          <c:val>
            <c:numRef>
              <c:f>'Figure 11'!$E$3:$E$17</c:f>
              <c:numCache>
                <c:formatCode>0%</c:formatCode>
                <c:ptCount val="15"/>
                <c:pt idx="0">
                  <c:v>0.349397590361446</c:v>
                </c:pt>
                <c:pt idx="1">
                  <c:v>0.643373493975904</c:v>
                </c:pt>
                <c:pt idx="2">
                  <c:v>0.669879518072289</c:v>
                </c:pt>
                <c:pt idx="3">
                  <c:v>0.503614457831325</c:v>
                </c:pt>
                <c:pt idx="4">
                  <c:v>0.701204819277108</c:v>
                </c:pt>
                <c:pt idx="5">
                  <c:v>0.812048192771084</c:v>
                </c:pt>
                <c:pt idx="6">
                  <c:v>0.590361445783133</c:v>
                </c:pt>
                <c:pt idx="7">
                  <c:v>0.72289156626506</c:v>
                </c:pt>
                <c:pt idx="8">
                  <c:v>0.250602409638554</c:v>
                </c:pt>
                <c:pt idx="9">
                  <c:v>0.973493975903614</c:v>
                </c:pt>
                <c:pt idx="10">
                  <c:v>0.424096385542169</c:v>
                </c:pt>
                <c:pt idx="11">
                  <c:v>0.713253012048193</c:v>
                </c:pt>
                <c:pt idx="12">
                  <c:v>0.696385542168675</c:v>
                </c:pt>
                <c:pt idx="13">
                  <c:v>0.619277108433735</c:v>
                </c:pt>
                <c:pt idx="14">
                  <c:v>0.585346801364253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239768"/>
        <c:axId val="2143242744"/>
      </c:barChart>
      <c:catAx>
        <c:axId val="21432397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242744"/>
        <c:crosses val="autoZero"/>
        <c:auto val="1"/>
        <c:lblAlgn val="ctr"/>
        <c:lblOffset val="100"/>
        <c:noMultiLvlLbl val="0"/>
      </c:catAx>
      <c:valAx>
        <c:axId val="214324274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L1D Accesses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cross"/>
        <c:tickLblPos val="nextTo"/>
        <c:crossAx val="2143239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3502374703162"/>
          <c:y val="0.0516513560804899"/>
          <c:w val="0.36167104111986"/>
          <c:h val="0.074689687226596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rgbClr val="800000"/>
              </a:solidFill>
            </c:spPr>
          </c:dPt>
          <c:cat>
            <c:strRef>
              <c:f>'Figure 12'!$A$3:$A$14</c:f>
              <c:strCache>
                <c:ptCount val="12"/>
                <c:pt idx="0">
                  <c:v>nw-16KB</c:v>
                </c:pt>
                <c:pt idx="1">
                  <c:v>nw-32KB</c:v>
                </c:pt>
                <c:pt idx="2">
                  <c:v>nw-64KB</c:v>
                </c:pt>
                <c:pt idx="3">
                  <c:v>nw-Bypass</c:v>
                </c:pt>
                <c:pt idx="4">
                  <c:v>nw-128KB</c:v>
                </c:pt>
                <c:pt idx="5">
                  <c:v>nw-256KB</c:v>
                </c:pt>
                <c:pt idx="6">
                  <c:v>nw_noSPM-16KB</c:v>
                </c:pt>
                <c:pt idx="7">
                  <c:v>nw_noSPM-32KB</c:v>
                </c:pt>
                <c:pt idx="8">
                  <c:v>nw_noSPM-64KB</c:v>
                </c:pt>
                <c:pt idx="9">
                  <c:v>nw_noSPM-Bypass-16KB</c:v>
                </c:pt>
                <c:pt idx="10">
                  <c:v>nw_noSPM-128KB</c:v>
                </c:pt>
                <c:pt idx="11">
                  <c:v>nw_noSPM-256KB</c:v>
                </c:pt>
              </c:strCache>
            </c:strRef>
          </c:cat>
          <c:val>
            <c:numRef>
              <c:f>'Figure 12'!$C$3:$C$14</c:f>
              <c:numCache>
                <c:formatCode>General</c:formatCode>
                <c:ptCount val="12"/>
                <c:pt idx="0">
                  <c:v>25.30612244897959</c:v>
                </c:pt>
                <c:pt idx="1">
                  <c:v>25.30612244897959</c:v>
                </c:pt>
                <c:pt idx="2">
                  <c:v>25.30612244897959</c:v>
                </c:pt>
                <c:pt idx="3">
                  <c:v>25.30612244897959</c:v>
                </c:pt>
                <c:pt idx="4">
                  <c:v>25.30612244897959</c:v>
                </c:pt>
                <c:pt idx="5">
                  <c:v>25.30612244897959</c:v>
                </c:pt>
                <c:pt idx="6">
                  <c:v>178.7755102040815</c:v>
                </c:pt>
                <c:pt idx="7">
                  <c:v>171.8367346938776</c:v>
                </c:pt>
                <c:pt idx="8">
                  <c:v>157.9591836734694</c:v>
                </c:pt>
                <c:pt idx="9">
                  <c:v>124.4897959183673</c:v>
                </c:pt>
                <c:pt idx="10">
                  <c:v>80.81632653061225</c:v>
                </c:pt>
                <c:pt idx="11">
                  <c:v>63.67346938775511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392376"/>
        <c:axId val="2143395352"/>
      </c:barChart>
      <c:catAx>
        <c:axId val="2143392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395352"/>
        <c:crosses val="autoZero"/>
        <c:auto val="1"/>
        <c:lblAlgn val="ctr"/>
        <c:lblOffset val="100"/>
        <c:noMultiLvlLbl val="0"/>
      </c:catAx>
      <c:valAx>
        <c:axId val="2143395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Kernel Execution Time (milliseconds)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3392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Figure1!$B$2</c:f>
              <c:strCache>
                <c:ptCount val="1"/>
                <c:pt idx="0">
                  <c:v>lifeLongNoReuse</c:v>
                </c:pt>
              </c:strCache>
            </c:strRef>
          </c:tx>
          <c:invertIfNegative val="0"/>
          <c:cat>
            <c:strRef>
              <c:f>Figure1!$A$3:$A$16</c:f>
              <c:strCache>
                <c:ptCount val="14"/>
                <c:pt idx="0">
                  <c:v>spmv</c:v>
                </c:pt>
                <c:pt idx="1">
                  <c:v>srad</c:v>
                </c:pt>
                <c:pt idx="2">
                  <c:v>bfs</c:v>
                </c:pt>
                <c:pt idx="3">
                  <c:v>lud</c:v>
                </c:pt>
                <c:pt idx="4">
                  <c:v>matrixmul</c:v>
                </c:pt>
                <c:pt idx="5">
                  <c:v>kmeans</c:v>
                </c:pt>
                <c:pt idx="6">
                  <c:v>histogram</c:v>
                </c:pt>
                <c:pt idx="7">
                  <c:v>backprop</c:v>
                </c:pt>
                <c:pt idx="8">
                  <c:v>nn</c:v>
                </c:pt>
                <c:pt idx="9">
                  <c:v>bitonic</c:v>
                </c:pt>
                <c:pt idx="10">
                  <c:v>dct</c:v>
                </c:pt>
                <c:pt idx="11">
                  <c:v>sort</c:v>
                </c:pt>
                <c:pt idx="12">
                  <c:v>nw</c:v>
                </c:pt>
                <c:pt idx="13">
                  <c:v>arith. mean</c:v>
                </c:pt>
              </c:strCache>
            </c:strRef>
          </c:cat>
          <c:val>
            <c:numRef>
              <c:f>Figure1!$D$3:$D$16</c:f>
              <c:numCache>
                <c:formatCode>0%</c:formatCode>
                <c:ptCount val="14"/>
                <c:pt idx="0">
                  <c:v>0.0163934426229508</c:v>
                </c:pt>
                <c:pt idx="1">
                  <c:v>0.549180327868853</c:v>
                </c:pt>
                <c:pt idx="2">
                  <c:v>0.00163934426229508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0.578688524590164</c:v>
                </c:pt>
                <c:pt idx="7">
                  <c:v>0.218032786885246</c:v>
                </c:pt>
                <c:pt idx="8">
                  <c:v>0.0</c:v>
                </c:pt>
                <c:pt idx="9">
                  <c:v>0.0</c:v>
                </c:pt>
                <c:pt idx="10">
                  <c:v>0.198360655737705</c:v>
                </c:pt>
                <c:pt idx="11">
                  <c:v>0.0295081967213115</c:v>
                </c:pt>
                <c:pt idx="12">
                  <c:v>0.0</c:v>
                </c:pt>
                <c:pt idx="13">
                  <c:v>0.122446406052963</c:v>
                </c:pt>
              </c:numCache>
            </c:numRef>
          </c:val>
        </c:ser>
        <c:ser>
          <c:idx val="1"/>
          <c:order val="1"/>
          <c:tx>
            <c:strRef>
              <c:f>Figure1!$C$2</c:f>
              <c:strCache>
                <c:ptCount val="1"/>
                <c:pt idx="0">
                  <c:v>zero-reuse</c:v>
                </c:pt>
              </c:strCache>
            </c:strRef>
          </c:tx>
          <c:invertIfNegative val="0"/>
          <c:cat>
            <c:strRef>
              <c:f>Figure1!$A$3:$A$16</c:f>
              <c:strCache>
                <c:ptCount val="14"/>
                <c:pt idx="0">
                  <c:v>spmv</c:v>
                </c:pt>
                <c:pt idx="1">
                  <c:v>srad</c:v>
                </c:pt>
                <c:pt idx="2">
                  <c:v>bfs</c:v>
                </c:pt>
                <c:pt idx="3">
                  <c:v>lud</c:v>
                </c:pt>
                <c:pt idx="4">
                  <c:v>matrixmul</c:v>
                </c:pt>
                <c:pt idx="5">
                  <c:v>kmeans</c:v>
                </c:pt>
                <c:pt idx="6">
                  <c:v>histogram</c:v>
                </c:pt>
                <c:pt idx="7">
                  <c:v>backprop</c:v>
                </c:pt>
                <c:pt idx="8">
                  <c:v>nn</c:v>
                </c:pt>
                <c:pt idx="9">
                  <c:v>bitonic</c:v>
                </c:pt>
                <c:pt idx="10">
                  <c:v>dct</c:v>
                </c:pt>
                <c:pt idx="11">
                  <c:v>sort</c:v>
                </c:pt>
                <c:pt idx="12">
                  <c:v>nw</c:v>
                </c:pt>
                <c:pt idx="13">
                  <c:v>arith. mean</c:v>
                </c:pt>
              </c:strCache>
            </c:strRef>
          </c:cat>
          <c:val>
            <c:numRef>
              <c:f>Figure1!$E$3:$E$16</c:f>
              <c:numCache>
                <c:formatCode>0%</c:formatCode>
                <c:ptCount val="14"/>
                <c:pt idx="0">
                  <c:v>0.839344262295082</c:v>
                </c:pt>
                <c:pt idx="1">
                  <c:v>0.829508196721311</c:v>
                </c:pt>
                <c:pt idx="2">
                  <c:v>0.739344262295082</c:v>
                </c:pt>
                <c:pt idx="3">
                  <c:v>0.659016393442623</c:v>
                </c:pt>
                <c:pt idx="4">
                  <c:v>0.639344262295082</c:v>
                </c:pt>
                <c:pt idx="5">
                  <c:v>0.588524590163934</c:v>
                </c:pt>
                <c:pt idx="6">
                  <c:v>0.581967213114754</c:v>
                </c:pt>
                <c:pt idx="7">
                  <c:v>0.398360655737705</c:v>
                </c:pt>
                <c:pt idx="8">
                  <c:v>0.318032786885246</c:v>
                </c:pt>
                <c:pt idx="9">
                  <c:v>0.218032786885246</c:v>
                </c:pt>
                <c:pt idx="10">
                  <c:v>0.198360655737705</c:v>
                </c:pt>
                <c:pt idx="11">
                  <c:v>0.0278688524590164</c:v>
                </c:pt>
                <c:pt idx="12">
                  <c:v>0.0180327868852459</c:v>
                </c:pt>
                <c:pt idx="13">
                  <c:v>0.465825977301387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091528"/>
        <c:axId val="2144348792"/>
      </c:barChart>
      <c:catAx>
        <c:axId val="2140091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4348792"/>
        <c:crosses val="autoZero"/>
        <c:auto val="1"/>
        <c:lblAlgn val="ctr"/>
        <c:lblOffset val="100"/>
        <c:noMultiLvlLbl val="0"/>
      </c:catAx>
      <c:valAx>
        <c:axId val="2144348792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Dynamically Accessed Cache Blocks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140091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013998250219"/>
          <c:y val="0.0875791046952464"/>
          <c:w val="0.274266181528753"/>
          <c:h val="0.15077263779527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0DCB7-FFFF-FD44-9A37-9D87E4C3E316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31B64-698D-5B4E-83DB-97228649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49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274C-B936-C845-9FEC-CCBA1FD2156A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73A3-E4C3-5E4F-B69C-FCA17784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54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91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9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9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9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oldest-first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wavefront</a:t>
            </a:r>
            <a:r>
              <a:rPr lang="en-US" baseline="0" dirty="0" smtClean="0"/>
              <a:t> scheduling technique, which already minimize cache thrashing caused by round-robin</a:t>
            </a:r>
          </a:p>
          <a:p>
            <a:endParaRPr lang="en-US" baseline="0" dirty="0" smtClean="0"/>
          </a:p>
          <a:p>
            <a:r>
              <a:rPr lang="en-US" dirty="0" smtClean="0"/>
              <a:t>Our</a:t>
            </a:r>
            <a:r>
              <a:rPr lang="en-US" baseline="0" dirty="0" smtClean="0"/>
              <a:t> technique is orthogonal to cache-aware </a:t>
            </a:r>
            <a:r>
              <a:rPr lang="en-US" baseline="0" dirty="0" err="1" smtClean="0"/>
              <a:t>wavefront</a:t>
            </a:r>
            <a:r>
              <a:rPr lang="en-US" baseline="0" dirty="0" smtClean="0"/>
              <a:t>/warp scheduling techniques and can be used together for better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D0324-D2A3-4614-B0FB-2EB037FF18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88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Counters</a:t>
            </a:r>
            <a:r>
              <a:rPr lang="en-US" baseline="0" dirty="0" smtClean="0"/>
              <a:t> of events such as memory access intervals or number of references to make bypass prediction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ounter-based bypass prediction [27] is a CPU LLC by- passing technique. That work proposed to use an event counter in each cache block to record an event of interest such as cache accesses. When the counter reaches a thresh- old, the block observes no more reuse. This information is stored in a prediction table indexed by hashed block ad- dresses and PCs.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96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figures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energy</a:t>
            </a:r>
            <a:r>
              <a:rPr lang="zh-CN" altLang="en-US" dirty="0" smtClean="0"/>
              <a:t> </a:t>
            </a:r>
            <a:r>
              <a:rPr lang="en-US" altLang="zh-CN" dirty="0" smtClean="0"/>
              <a:t>saving.</a:t>
            </a:r>
          </a:p>
          <a:p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left</a:t>
            </a:r>
            <a:r>
              <a:rPr lang="zh-CN" altLang="en-US" dirty="0" smtClean="0"/>
              <a:t> </a:t>
            </a:r>
            <a:r>
              <a:rPr lang="en-US" altLang="zh-CN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percentage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bypassed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misses,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average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58%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fills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prevented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bypassing.</a:t>
            </a:r>
          </a:p>
          <a:p>
            <a:r>
              <a:rPr lang="en-US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energy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figure,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average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25%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energy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D0324-D2A3-4614-B0FB-2EB037FF18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99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reducing energy consumption, PC-based bypass predictor improves performance as well. As shown in this figure, PC-based bypass predictor outperforms counter-based predictor, and achieves similar performance of a double-sized L1 cache.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benchmarks have different characteristics. And therefore observe different performance improvement.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benchmarks </a:t>
            </a:r>
            <a:r>
              <a:rPr lang="en-US" sz="16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bfs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matrix multiply and </a:t>
            </a:r>
            <a:r>
              <a:rPr lang="en-US" sz="16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spmv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observes significant performance. That</a:t>
            </a:r>
            <a:r>
              <a:rPr lang="fr-FR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en-US" sz="16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benchmarks have relatively low L1 hit rate and very high reuse rate, thus, which cache bypassing, cache pollution victims are kept in caches for reuse.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 </a:t>
            </a:r>
            <a:r>
              <a:rPr lang="en-US" sz="16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observes very little performance gain with bypassing. The reason is that </a:t>
            </a:r>
            <a:r>
              <a:rPr lang="en-US" sz="16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puts all reused data into scratchpad memory for computation. Therefore there is very little reuse observed in caches. However, since most blocks are zero-reuse, with cache passing, 95% of cache blocks are bypassed to save energy.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give detailed analysis of each benchmark in the paper.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performance improvement in </a:t>
            </a:r>
            <a:r>
              <a:rPr lang="en-US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benchmarks</a:t>
            </a:r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matrixmul</a:t>
            </a:r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6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bfs</a:t>
            </a:r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6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spmv</a:t>
            </a:r>
            <a:r>
              <a:rPr lang="en-US" sz="16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hese benchmarks observe intermediate or low L1 hit rate and very high reuse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rate, so cache pollution victims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backprop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srad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intermediate to low L1 hit rate as well as a low reuse rate.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medium performance.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Benchmarks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compute-bound benchmarks [10]. Increasing cache size does not significantly improve performance for these benchmarks. Energy is reduced.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Benchmarks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histogram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invoke many kernel launches and frequently shared data between the CPU and the GPU. The performance is thus dominated by pulling data from CPU side,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enchmark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bitonic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contains frequent barrier synchronizations [17], causing the program to execute in lock-step with no observed performance improvement with any techniques while larger cache sizes degrade the performance due to the cache walk required when kernels complete. </a:t>
            </a:r>
          </a:p>
          <a:p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 all reused data into the scratchpad memory for computation and write through data to global memory when the computation is finished. with PC- based bypassing, benchmark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more than 95% of cache insertions prevented.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D0324-D2A3-4614-B0FB-2EB037FF18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00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baseline="0" dirty="0" smtClean="0">
                <a:solidFill>
                  <a:srgbClr val="000090"/>
                </a:solidFill>
                <a:latin typeface="Georgia"/>
                <a:cs typeface="Georgia"/>
              </a:rPr>
              <a:t>   </a:t>
            </a:r>
            <a:r>
              <a:rPr lang="en-US" dirty="0" smtClean="0">
                <a:solidFill>
                  <a:srgbClr val="000090"/>
                </a:solidFill>
                <a:latin typeface="Georgia"/>
                <a:cs typeface="Georgia"/>
              </a:rPr>
              <a:t>*false positive = #of access to predicted bypass blocks/ # of bypass predictions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Georgia"/>
                <a:cs typeface="Georgia"/>
              </a:rPr>
              <a:t>*false positive is 1% for GPU cache bypassing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28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study shows that, while the technique currently cannot replace scratchpad memories programmed by expert programmers, it can reduce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 gap when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programming effort is impractical.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6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Graphics Processing Units</a:t>
            </a:r>
            <a:r>
              <a:rPr lang="en-US" baseline="0" dirty="0" smtClean="0">
                <a:latin typeface="Calibri" charset="0"/>
              </a:rPr>
              <a:t> provide tremendous throughput and high performance computing. GPUs have been designed for general purpose computing these years.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To better target for GPGPU workloads, programming models such as CUDA and </a:t>
            </a:r>
            <a:r>
              <a:rPr lang="en-US" baseline="0" dirty="0" err="1" smtClean="0">
                <a:latin typeface="Calibri" charset="0"/>
              </a:rPr>
              <a:t>openCL</a:t>
            </a:r>
            <a:r>
              <a:rPr lang="en-US" baseline="0" dirty="0" smtClean="0">
                <a:latin typeface="Calibri" charset="0"/>
              </a:rPr>
              <a:t> have been developed for easier programming. Hardware support such as cache hierarchies have been implemented in GPUs.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To achieve high performance and low overhead GPGPU computing with high programmability.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early </a:t>
            </a:r>
            <a:r>
              <a:rPr lang="en-US" dirty="0">
                <a:latin typeface="Calibri" charset="0"/>
              </a:rPr>
              <a:t>GPUs  focused on graphics applications that pose relatively </a:t>
            </a:r>
            <a:r>
              <a:rPr lang="en-US" altLang="zh-CN" dirty="0" smtClean="0">
                <a:latin typeface="Calibri" charset="0"/>
              </a:rPr>
              <a:t>fewer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opportunities </a:t>
            </a:r>
            <a:r>
              <a:rPr lang="en-US" dirty="0">
                <a:latin typeface="Calibri" charset="0"/>
              </a:rPr>
              <a:t>of data reuse. </a:t>
            </a:r>
            <a:r>
              <a:rPr lang="en-US" dirty="0" smtClean="0">
                <a:latin typeface="Calibri" charset="0"/>
              </a:rPr>
              <a:t>Specialized processor</a:t>
            </a: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GPGPU computing in the context of APU often involve diverse memory accessing patterns.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GCN, the architecture for future programmable and heterogeneous systems. </a:t>
            </a:r>
            <a:endParaRPr lang="en-US" dirty="0" smtClean="0">
              <a:latin typeface="Calibri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49F7958-1BD8-6C44-B345-6C120684E2EB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Lifelongnoreuse</a:t>
            </a:r>
            <a:r>
              <a:rPr lang="en-US" baseline="0" dirty="0" smtClean="0"/>
              <a:t>: blocks that are only accessed once during the execution of the whole program.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other words, the blue bar shows the </a:t>
            </a:r>
            <a:r>
              <a:rPr lang="en-US" baseline="0" dirty="0" err="1" smtClean="0"/>
              <a:t>lifelongdead</a:t>
            </a:r>
            <a:r>
              <a:rPr lang="en-US" baseline="0" dirty="0" smtClean="0"/>
              <a:t> blocks while the red bar shows dead blocks due to conflict misses.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04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explain</a:t>
            </a:r>
            <a:r>
              <a:rPr lang="en-US" baseline="0" dirty="0" smtClean="0"/>
              <a:t> more. Doesn’t show what the problem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caches are inefficient. T</a:t>
            </a:r>
            <a:r>
              <a:rPr lang="en-US" baseline="0" dirty="0" smtClean="0"/>
              <a:t>he fact that thousands of concurrent threads are running at the same time in a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 core, leads to very low per-thread cache capacity, plus the fact that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 caches are usually smaller than 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caches.</a:t>
            </a:r>
          </a:p>
          <a:p>
            <a:r>
              <a:rPr lang="en-US" altLang="zh-CN" baseline="0" dirty="0" smtClean="0"/>
              <a:t>Another reason that leads to inefficient GPU caches is the 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characteristics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GPU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workloads.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structures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don</a:t>
            </a:r>
            <a:r>
              <a:rPr lang="fr-FR" altLang="zh-CN" baseline="0" dirty="0" smtClean="0"/>
              <a:t>’</a:t>
            </a:r>
            <a:r>
              <a:rPr lang="en-US" altLang="zh-CN" baseline="0" dirty="0" smtClean="0"/>
              <a:t>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reasonable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cache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sizes.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Placing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caches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consumes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energy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Moreover,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trashes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cache by replacing useful blocks.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D0324-D2A3-4614-B0FB-2EB037FF18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 shows</a:t>
            </a:r>
            <a:r>
              <a:rPr lang="en-US" baseline="0" dirty="0" smtClean="0"/>
              <a:t> the memory characteristics of GPGPU workloads in L1 caches. We defined two group of blocks. Zero-reuse, are blocks that are inserted into caches without being accessed again until evicted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see an average there are 46% of l1 blocks are only accessed once before their eviction. Insertion of those blocks consumes energy, pollutes the cache without any performance. These blocks should be bypassed from caches.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D0324-D2A3-4614-B0FB-2EB037FF18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2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3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different ways to bypass</a:t>
            </a:r>
            <a:r>
              <a:rPr lang="en-US" baseline="0" dirty="0" smtClean="0"/>
              <a:t> zero-reuse blocks. Previous work proposed to 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resources.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differentiate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blocks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zero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blocks,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blindly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degrade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Another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method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dynamic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zero-reuse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blocks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making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predictions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cache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miss.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dynamic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prediction,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memory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addresses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memory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instructions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Georgia"/>
                <a:cs typeface="Georgia"/>
              </a:rPr>
              <a:t>How can the hardware decide</a:t>
            </a:r>
            <a:r>
              <a:rPr lang="en-US" dirty="0" smtClean="0">
                <a:solidFill>
                  <a:srgbClr val="000099"/>
                </a:solidFill>
                <a:latin typeface="Georgia"/>
                <a:cs typeface="Georgia"/>
              </a:rPr>
              <a:t> whether a block is zero-reuse on</a:t>
            </a:r>
            <a:r>
              <a:rPr lang="zh-CN" altLang="en-US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Georgia"/>
                <a:cs typeface="Georgia"/>
              </a:rPr>
              <a:t>a cache </a:t>
            </a:r>
            <a:r>
              <a:rPr lang="en-US" altLang="zh-CN" dirty="0" smtClean="0">
                <a:solidFill>
                  <a:srgbClr val="000099"/>
                </a:solidFill>
                <a:latin typeface="Georgia"/>
                <a:cs typeface="Georgia"/>
              </a:rPr>
              <a:t>Miss</a:t>
            </a:r>
            <a:r>
              <a:rPr lang="zh-CN" altLang="en-US" dirty="0" smtClean="0">
                <a:solidFill>
                  <a:srgbClr val="000099"/>
                </a:solidFill>
                <a:latin typeface="Georgia"/>
                <a:cs typeface="Georgia"/>
              </a:rPr>
              <a:t>？</a:t>
            </a:r>
            <a:endParaRPr lang="en-US" altLang="zh-CN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r>
              <a:rPr 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We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quantified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number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of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distinct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memory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blocks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and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number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of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memory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access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instructions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that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are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executed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of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each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GPGPU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workload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in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these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two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figures.</a:t>
            </a:r>
          </a:p>
          <a:p>
            <a:r>
              <a:rPr 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As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shown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in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left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figure,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there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are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hundreds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of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thousands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of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distinct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memory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blocks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are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accessed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during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err="1" smtClean="0">
                <a:solidFill>
                  <a:srgbClr val="000099"/>
                </a:solidFill>
                <a:latin typeface="Georgia"/>
                <a:cs typeface="Georgia"/>
              </a:rPr>
              <a:t>gpu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workload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execution.</a:t>
            </a:r>
          </a:p>
          <a:p>
            <a:r>
              <a:rPr 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By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contrast,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shown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in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right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figure,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there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are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only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tens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to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hundred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of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distinct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memory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instructions.</a:t>
            </a:r>
          </a:p>
          <a:p>
            <a:endParaRPr lang="en-US" baseline="0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r>
              <a:rPr 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That</a:t>
            </a:r>
            <a:r>
              <a:rPr lang="fr-FR" baseline="0" dirty="0" smtClean="0">
                <a:solidFill>
                  <a:srgbClr val="000099"/>
                </a:solidFill>
                <a:latin typeface="Georgia"/>
                <a:cs typeface="Georgia"/>
              </a:rPr>
              <a:t>’</a:t>
            </a:r>
            <a:r>
              <a:rPr 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because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of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nature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of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GPU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workload.</a:t>
            </a:r>
          </a:p>
          <a:p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They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have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small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and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highly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parallel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kernels</a:t>
            </a:r>
            <a:r>
              <a:rPr lang="zh-CN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.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Each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instruction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accesses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multiple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data.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Therefore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PC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can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generalize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the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behavior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of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GPU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workloads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with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high</a:t>
            </a:r>
            <a:r>
              <a:rPr lang="zh-CN" altLang="en-US" baseline="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accuracy</a:t>
            </a:r>
            <a:r>
              <a:rPr lang="en-US" altLang="zh-CN" baseline="0" dirty="0" smtClean="0">
                <a:solidFill>
                  <a:srgbClr val="000099"/>
                </a:solidFill>
                <a:latin typeface="Georgia"/>
                <a:cs typeface="Georgia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D0324-D2A3-4614-B0FB-2EB037FF18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5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GPU</a:t>
            </a:r>
            <a:r>
              <a:rPr lang="zh-CN" altLang="en-US" dirty="0" smtClean="0"/>
              <a:t> 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bypassing,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PC</a:t>
            </a:r>
            <a:r>
              <a:rPr lang="zh-CN" altLang="en-US" dirty="0" smtClean="0"/>
              <a:t>-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L1</a:t>
            </a:r>
            <a:r>
              <a:rPr lang="zh-CN" altLang="en-US" dirty="0" smtClean="0"/>
              <a:t> </a:t>
            </a:r>
            <a:r>
              <a:rPr lang="en-US" altLang="zh-CN" dirty="0" smtClean="0"/>
              <a:t>cache.</a:t>
            </a:r>
            <a:r>
              <a:rPr lang="zh-CN" alt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D0324-D2A3-4614-B0FB-2EB037FF18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structure of PC-based</a:t>
            </a:r>
            <a:r>
              <a:rPr lang="en-US" baseline="0" dirty="0" smtClean="0"/>
              <a:t> bypass predictor is very simple.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73A3-E4C3-5E4F-B69C-FCA17784EF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9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3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6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2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2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9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pic>
        <p:nvPicPr>
          <p:cNvPr id="9" name="Picture 8" descr="Screen Shot 2015-01-30 at 10.53.15 AM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t="10843" r="49808" b="79808"/>
          <a:stretch/>
        </p:blipFill>
        <p:spPr>
          <a:xfrm>
            <a:off x="6613197" y="6184024"/>
            <a:ext cx="2391103" cy="534276"/>
          </a:xfrm>
          <a:prstGeom prst="rect">
            <a:avLst/>
          </a:prstGeom>
        </p:spPr>
      </p:pic>
      <p:pic>
        <p:nvPicPr>
          <p:cNvPr id="10" name="Picture 9" descr="AMD_Logo.svg-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38" y="130175"/>
            <a:ext cx="2138362" cy="5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9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Adaptive </a:t>
            </a:r>
            <a:r>
              <a:rPr lang="en-US" sz="4000" dirty="0">
                <a:solidFill>
                  <a:srgbClr val="800040"/>
                </a:solidFill>
                <a:latin typeface="Georgia"/>
                <a:cs typeface="Georgia"/>
              </a:rPr>
              <a:t>GPU Cache Bypassing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01278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Yingying Tian</a:t>
            </a:r>
            <a:r>
              <a:rPr lang="en-US" sz="2000" baseline="25000" dirty="0">
                <a:solidFill>
                  <a:srgbClr val="000099"/>
                </a:solidFill>
                <a:latin typeface="Georgia"/>
                <a:cs typeface="Georgia"/>
              </a:rPr>
              <a:t>*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Georgia"/>
                <a:cs typeface="Georgia"/>
              </a:rPr>
              <a:t>Sooraj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Georgia"/>
                <a:cs typeface="Georgia"/>
              </a:rPr>
              <a:t>Puthoor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†, Joseph L. </a:t>
            </a:r>
            <a:r>
              <a:rPr lang="en-US" sz="2000" dirty="0" err="1">
                <a:solidFill>
                  <a:srgbClr val="000099"/>
                </a:solidFill>
                <a:latin typeface="Georgia"/>
                <a:cs typeface="Georgia"/>
              </a:rPr>
              <a:t>Greathouse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†,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Bradford M. 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Beckmann†,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Daniel A. Jiménez</a:t>
            </a:r>
            <a:r>
              <a:rPr lang="en-US" sz="2000" baseline="25000" dirty="0">
                <a:solidFill>
                  <a:srgbClr val="000099"/>
                </a:solidFill>
                <a:latin typeface="Georgia"/>
                <a:cs typeface="Georgia"/>
              </a:rPr>
              <a:t>*</a:t>
            </a:r>
            <a:endParaRPr lang="en-US" sz="2000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endParaRPr lang="en-US" sz="2000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Texas A&amp;M University</a:t>
            </a:r>
            <a:r>
              <a:rPr lang="en-US" sz="2000" baseline="25000" dirty="0">
                <a:solidFill>
                  <a:srgbClr val="000099"/>
                </a:solidFill>
                <a:latin typeface="Georgia"/>
                <a:cs typeface="Georgia"/>
              </a:rPr>
              <a:t>*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, AMD 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Research†</a:t>
            </a:r>
            <a:endParaRPr lang="en-US" sz="2000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endParaRPr lang="en-US" sz="2800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endParaRPr lang="en-US" sz="2800" dirty="0">
              <a:solidFill>
                <a:srgbClr val="00009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0619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7544" y="49143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Adaptive</a:t>
            </a:r>
            <a:r>
              <a:rPr lang="zh-CN" alt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 </a:t>
            </a:r>
            <a:r>
              <a:rPr 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GPU Cache Bypassing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13946" y="1634430"/>
            <a:ext cx="7628060" cy="448867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PC-based </a:t>
            </a: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dynamic</a:t>
            </a:r>
            <a:r>
              <a:rPr lang="zh-CN" alt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Bypass </a:t>
            </a: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Predictor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Inspired by dead block prediction in CPU caches [Lai </a:t>
            </a:r>
            <a:r>
              <a:rPr lang="en-US" sz="2400" i="1" dirty="0" smtClean="0">
                <a:solidFill>
                  <a:srgbClr val="000099"/>
                </a:solidFill>
                <a:latin typeface="Georgia"/>
                <a:cs typeface="Georgia"/>
              </a:rPr>
              <a:t>et. al 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2001][Khan </a:t>
            </a:r>
            <a:r>
              <a:rPr lang="en-US" sz="2400" i="1" dirty="0" smtClean="0">
                <a:solidFill>
                  <a:srgbClr val="000099"/>
                </a:solidFill>
                <a:latin typeface="Georgia"/>
                <a:cs typeface="Georgia"/>
              </a:rPr>
              <a:t>et. al 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2010]</a:t>
            </a:r>
          </a:p>
          <a:p>
            <a:pPr lvl="2">
              <a:lnSpc>
                <a:spcPct val="110000"/>
              </a:lnSpc>
              <a:buFontTx/>
              <a:buChar char="-"/>
            </a:pP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If a PC leads to the last access to one block, then the same PC will lead to the last access to other blocks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On cache misses, predict if it is zero-reuse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0099"/>
                </a:solidFill>
                <a:latin typeface="Georgia"/>
                <a:cs typeface="Georgia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If yes, requested block will bypass the cache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On cache 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hits, </a:t>
            </a: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verify previous prediction and make new prediction</a:t>
            </a:r>
          </a:p>
          <a:p>
            <a:pPr lvl="2">
              <a:lnSpc>
                <a:spcPct val="110000"/>
              </a:lnSpc>
              <a:buFontTx/>
              <a:buChar char="-"/>
            </a:pPr>
            <a:endParaRPr lang="en-US" dirty="0">
              <a:solidFill>
                <a:srgbClr val="00009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6220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454731" y="3203490"/>
            <a:ext cx="3179528" cy="14558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marL="0" marR="0" indent="0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0" marR="0" indent="0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marL="0" marR="0" indent="0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41737" y="3363978"/>
            <a:ext cx="508420" cy="1188440"/>
            <a:chOff x="609600" y="2611694"/>
            <a:chExt cx="429000" cy="96970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 bwMode="auto">
            <a:xfrm>
              <a:off x="6096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96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096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096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096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096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09010" y="3372752"/>
            <a:ext cx="555073" cy="1179666"/>
            <a:chOff x="2057400" y="2611694"/>
            <a:chExt cx="429000" cy="96970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Rounded Rectangle 12"/>
            <p:cNvSpPr/>
            <p:nvPr/>
          </p:nvSpPr>
          <p:spPr bwMode="auto">
            <a:xfrm>
              <a:off x="20574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0574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0574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0574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0574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0574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52767" y="4846953"/>
            <a:ext cx="99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6513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L1 cache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02995" y="3372752"/>
            <a:ext cx="2375927" cy="1179666"/>
            <a:chOff x="1295400" y="2815557"/>
            <a:chExt cx="1876802" cy="117966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295400" y="2815557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295400" y="3040137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295400" y="3241207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1295400" y="3442279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1295400" y="3649846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295401" y="3844420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00601" y="2890958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 bwMode="auto">
            <a:xfrm>
              <a:off x="2743201" y="2815557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743201" y="3040137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2743201" y="3241207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2743201" y="3442279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2743201" y="3649846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2743201" y="3844420"/>
              <a:ext cx="429001" cy="1508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800601" y="3115538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0601" y="3337155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800601" y="3522553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00599" y="370795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0600" y="32004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Down Arrow 55"/>
          <p:cNvSpPr/>
          <p:nvPr/>
        </p:nvSpPr>
        <p:spPr>
          <a:xfrm>
            <a:off x="2944289" y="2717365"/>
            <a:ext cx="204881" cy="65538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8" name="TextBox 20"/>
          <p:cNvSpPr txBox="1">
            <a:spLocks noChangeArrowheads="1"/>
          </p:cNvSpPr>
          <p:nvPr/>
        </p:nvSpPr>
        <p:spPr bwMode="auto">
          <a:xfrm>
            <a:off x="2285129" y="2291521"/>
            <a:ext cx="23491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latin typeface="+mn-lt"/>
              </a:rPr>
              <a:t>Cache accesses</a:t>
            </a:r>
            <a:r>
              <a:rPr lang="zh-CN" altLang="en-US" sz="1600" b="1" dirty="0" smtClean="0">
                <a:latin typeface="+mn-lt"/>
              </a:rPr>
              <a:t> </a:t>
            </a:r>
            <a:r>
              <a:rPr lang="en-US" altLang="zh-CN" sz="1600" b="1" dirty="0" smtClean="0">
                <a:latin typeface="+mn-lt"/>
              </a:rPr>
              <a:t>(PC, </a:t>
            </a:r>
            <a:r>
              <a:rPr lang="en-US" altLang="zh-CN" sz="1600" b="1" dirty="0" err="1" smtClean="0">
                <a:latin typeface="+mn-lt"/>
              </a:rPr>
              <a:t>addr</a:t>
            </a:r>
            <a:r>
              <a:rPr lang="en-US" altLang="zh-CN" sz="1600" b="1" dirty="0" smtClean="0">
                <a:latin typeface="+mn-lt"/>
              </a:rPr>
              <a:t>)</a:t>
            </a:r>
            <a:endParaRPr lang="en-US" sz="1400" b="1" dirty="0" smtClean="0">
              <a:latin typeface="+mn-lt"/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519459" y="4491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Structure of PC-based Bypass Predictor</a:t>
            </a:r>
            <a:endParaRPr lang="en-US" sz="4000" dirty="0">
              <a:solidFill>
                <a:srgbClr val="800040"/>
              </a:solidFill>
              <a:latin typeface="Georgia"/>
              <a:cs typeface="Georgia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39883" y="1693732"/>
            <a:ext cx="2184400" cy="1670246"/>
            <a:chOff x="239883" y="1693732"/>
            <a:chExt cx="2184400" cy="1670246"/>
          </a:xfrm>
        </p:grpSpPr>
        <p:grpSp>
          <p:nvGrpSpPr>
            <p:cNvPr id="52" name="Group 51"/>
            <p:cNvGrpSpPr/>
            <p:nvPr/>
          </p:nvGrpSpPr>
          <p:grpSpPr>
            <a:xfrm>
              <a:off x="698286" y="2001707"/>
              <a:ext cx="1447800" cy="1362271"/>
              <a:chOff x="6905485" y="1704975"/>
              <a:chExt cx="1447800" cy="136227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905485" y="1704975"/>
                <a:ext cx="1447800" cy="830997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0000"/>
                    </a:solidFill>
                  </a:rPr>
                  <a:t>hashedPC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 (7-bit)</a:t>
                </a:r>
              </a:p>
              <a:p>
                <a:pPr algn="ctr"/>
                <a:r>
                  <a:rPr lang="en-US" sz="1200" dirty="0" smtClean="0"/>
                  <a:t>Tag</a:t>
                </a:r>
              </a:p>
              <a:p>
                <a:pPr algn="ctr"/>
                <a:r>
                  <a:rPr lang="en-US" sz="1200" dirty="0" smtClean="0"/>
                  <a:t>LRU bits</a:t>
                </a:r>
              </a:p>
              <a:p>
                <a:pPr algn="ctr"/>
                <a:r>
                  <a:rPr lang="en-US" sz="1200" dirty="0" smtClean="0"/>
                  <a:t>Valid bit</a:t>
                </a:r>
                <a:endParaRPr lang="en-US" sz="1200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7855090" y="2535972"/>
                <a:ext cx="193945" cy="53127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155143" y="2535973"/>
                <a:ext cx="893892" cy="53127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20"/>
            <p:cNvSpPr txBox="1">
              <a:spLocks noChangeArrowheads="1"/>
            </p:cNvSpPr>
            <p:nvPr/>
          </p:nvSpPr>
          <p:spPr bwMode="auto">
            <a:xfrm>
              <a:off x="239883" y="1693732"/>
              <a:ext cx="2184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b="1" dirty="0" smtClean="0">
                  <a:latin typeface="+mn-lt"/>
                </a:rPr>
                <a:t>metadata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66309" y="2791310"/>
            <a:ext cx="3681704" cy="1876127"/>
            <a:chOff x="5358195" y="2783234"/>
            <a:chExt cx="3681704" cy="1876127"/>
          </a:xfrm>
        </p:grpSpPr>
        <p:grpSp>
          <p:nvGrpSpPr>
            <p:cNvPr id="41" name="Group 40"/>
            <p:cNvGrpSpPr/>
            <p:nvPr/>
          </p:nvGrpSpPr>
          <p:grpSpPr>
            <a:xfrm>
              <a:off x="5701938" y="3248245"/>
              <a:ext cx="809625" cy="1401919"/>
              <a:chOff x="5791200" y="2373868"/>
              <a:chExt cx="1828800" cy="2286000"/>
            </a:xfrm>
            <a:solidFill>
              <a:srgbClr val="FFC000"/>
            </a:solidFill>
          </p:grpSpPr>
          <p:sp>
            <p:nvSpPr>
              <p:cNvPr id="42" name="Rectangle 18"/>
              <p:cNvSpPr>
                <a:spLocks noChangeArrowheads="1"/>
              </p:cNvSpPr>
              <p:nvPr/>
            </p:nvSpPr>
            <p:spPr bwMode="auto">
              <a:xfrm>
                <a:off x="5791200" y="2373868"/>
                <a:ext cx="1828800" cy="3810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1000" b="1" dirty="0"/>
                  <a:t>4</a:t>
                </a:r>
                <a:r>
                  <a:rPr lang="en-US" sz="1000" b="1" dirty="0" smtClean="0"/>
                  <a:t>-bit counter</a:t>
                </a:r>
                <a:endParaRPr lang="en-US" sz="1000" b="1" dirty="0"/>
              </a:p>
            </p:txBody>
          </p:sp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5791200" y="2754868"/>
                <a:ext cx="1828800" cy="3810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20"/>
              <p:cNvSpPr>
                <a:spLocks noChangeArrowheads="1"/>
              </p:cNvSpPr>
              <p:nvPr/>
            </p:nvSpPr>
            <p:spPr bwMode="auto">
              <a:xfrm>
                <a:off x="5791200" y="3135868"/>
                <a:ext cx="1828800" cy="3810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5791200" y="3516868"/>
                <a:ext cx="1828800" cy="3810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5791200" y="3897868"/>
                <a:ext cx="1828800" cy="3810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5791200" y="4278868"/>
                <a:ext cx="1828800" cy="3810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" name="TextBox 79"/>
            <p:cNvSpPr txBox="1">
              <a:spLocks noChangeArrowheads="1"/>
            </p:cNvSpPr>
            <p:nvPr/>
          </p:nvSpPr>
          <p:spPr bwMode="auto">
            <a:xfrm>
              <a:off x="5358195" y="2783234"/>
              <a:ext cx="19669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+mn-lt"/>
                  <a:ea typeface="NSimSun" pitchFamily="49" charset="-122"/>
                </a:rPr>
                <a:t>Prediction table</a:t>
              </a: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6738426" y="3248245"/>
              <a:ext cx="334560" cy="1411116"/>
            </a:xfrm>
            <a:prstGeom prst="rightBrace">
              <a:avLst>
                <a:gd name="adj1" fmla="val 43529"/>
                <a:gd name="adj2" fmla="val 50000"/>
              </a:avLst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79"/>
            <p:cNvSpPr txBox="1">
              <a:spLocks noChangeArrowheads="1"/>
            </p:cNvSpPr>
            <p:nvPr/>
          </p:nvSpPr>
          <p:spPr bwMode="auto">
            <a:xfrm>
              <a:off x="7072986" y="3797001"/>
              <a:ext cx="19669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+mn-lt"/>
                  <a:ea typeface="NSimSun" pitchFamily="49" charset="-122"/>
                </a:rPr>
                <a:t>128 entries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02464" y="3361915"/>
            <a:ext cx="1292738" cy="945534"/>
            <a:chOff x="4802464" y="3361915"/>
            <a:chExt cx="1292738" cy="945534"/>
          </a:xfrm>
        </p:grpSpPr>
        <p:sp>
          <p:nvSpPr>
            <p:cNvPr id="40" name="Left-Right Arrow 39"/>
            <p:cNvSpPr/>
            <p:nvPr/>
          </p:nvSpPr>
          <p:spPr>
            <a:xfrm>
              <a:off x="4802464" y="3595116"/>
              <a:ext cx="1216152" cy="4846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20"/>
            <p:cNvSpPr txBox="1">
              <a:spLocks noChangeArrowheads="1"/>
            </p:cNvSpPr>
            <p:nvPr/>
          </p:nvSpPr>
          <p:spPr bwMode="auto">
            <a:xfrm>
              <a:off x="5069390" y="3361915"/>
              <a:ext cx="8682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400" b="1" dirty="0" smtClean="0">
                  <a:latin typeface="+mn-lt"/>
                </a:rPr>
                <a:t> </a:t>
              </a:r>
              <a:r>
                <a:rPr lang="en-US" altLang="zh-CN" sz="1400" b="1" dirty="0" smtClean="0">
                  <a:latin typeface="+mn-lt"/>
                </a:rPr>
                <a:t>Update</a:t>
              </a:r>
              <a:endParaRPr lang="en-US" sz="1400" b="1" dirty="0" smtClean="0">
                <a:latin typeface="+mn-lt"/>
              </a:endParaRPr>
            </a:p>
          </p:txBody>
        </p:sp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5069390" y="3999474"/>
              <a:ext cx="10258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+mn-lt"/>
                </a:rPr>
                <a:t>Predict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8188" y="556075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  <a:latin typeface="Georgia"/>
                <a:cs typeface="Georgia"/>
              </a:rPr>
              <a:t>HashedPC</a:t>
            </a:r>
            <a:r>
              <a:rPr lang="en-US" dirty="0" smtClean="0">
                <a:solidFill>
                  <a:srgbClr val="000090"/>
                </a:solidFill>
                <a:latin typeface="Georgia"/>
                <a:cs typeface="Georgia"/>
              </a:rPr>
              <a:t>: the hash value of the PC of the last instruction that accessed this block</a:t>
            </a:r>
            <a:endParaRPr lang="en-US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4256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34" y="398051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Example</a:t>
            </a:r>
            <a:endParaRPr lang="en-US" sz="4000" dirty="0">
              <a:solidFill>
                <a:srgbClr val="800040"/>
              </a:solidFill>
              <a:latin typeface="Georgia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7195" y="4661914"/>
            <a:ext cx="99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6513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L1 cache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839750" y="2888476"/>
            <a:ext cx="809625" cy="1401919"/>
            <a:chOff x="5791200" y="2373868"/>
            <a:chExt cx="1828800" cy="2286000"/>
          </a:xfrm>
          <a:solidFill>
            <a:srgbClr val="FFC000"/>
          </a:solidFill>
        </p:grpSpPr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5791200" y="2373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="1" dirty="0"/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5791200" y="2754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 smtClean="0"/>
                <a:t>val</a:t>
              </a:r>
              <a:endParaRPr lang="en-US" dirty="0"/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5791200" y="3135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5791200" y="3516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5791200" y="3897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5791200" y="4278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TextBox 79"/>
          <p:cNvSpPr txBox="1">
            <a:spLocks noChangeArrowheads="1"/>
          </p:cNvSpPr>
          <p:nvPr/>
        </p:nvSpPr>
        <p:spPr bwMode="auto">
          <a:xfrm>
            <a:off x="5597400" y="2502133"/>
            <a:ext cx="137405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latin typeface="+mn-lt"/>
                <a:ea typeface="NSimSun" pitchFamily="49" charset="-122"/>
              </a:rPr>
              <a:t>Prediction table</a:t>
            </a:r>
          </a:p>
        </p:txBody>
      </p:sp>
      <p:sp>
        <p:nvSpPr>
          <p:cNvPr id="58" name="TextBox 20"/>
          <p:cNvSpPr txBox="1">
            <a:spLocks noChangeArrowheads="1"/>
          </p:cNvSpPr>
          <p:nvPr/>
        </p:nvSpPr>
        <p:spPr bwMode="auto">
          <a:xfrm>
            <a:off x="2311063" y="2366524"/>
            <a:ext cx="1049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400" b="1" dirty="0" smtClean="0">
                <a:latin typeface="+mn-lt"/>
              </a:rPr>
              <a:t>(PC, </a:t>
            </a:r>
            <a:r>
              <a:rPr lang="en-US" altLang="zh-CN" sz="1400" b="1" dirty="0" err="1" smtClean="0">
                <a:latin typeface="+mn-lt"/>
              </a:rPr>
              <a:t>addr</a:t>
            </a:r>
            <a:r>
              <a:rPr lang="en-US" altLang="zh-CN" sz="1400" b="1" dirty="0" smtClean="0">
                <a:latin typeface="+mn-lt"/>
              </a:rPr>
              <a:t>)</a:t>
            </a:r>
            <a:endParaRPr lang="en-US" sz="1400" b="1" dirty="0" smtClean="0">
              <a:latin typeface="+mn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835703" y="2674301"/>
            <a:ext cx="3004045" cy="554824"/>
            <a:chOff x="2375708" y="1703336"/>
            <a:chExt cx="3004045" cy="554824"/>
          </a:xfrm>
        </p:grpSpPr>
        <p:cxnSp>
          <p:nvCxnSpPr>
            <p:cNvPr id="63" name="Elbow Connector 62"/>
            <p:cNvCxnSpPr>
              <a:stCxn id="58" idx="2"/>
            </p:cNvCxnSpPr>
            <p:nvPr/>
          </p:nvCxnSpPr>
          <p:spPr>
            <a:xfrm rot="16200000" flipH="1">
              <a:off x="3600319" y="478725"/>
              <a:ext cx="554824" cy="3004045"/>
            </a:xfrm>
            <a:prstGeom prst="bentConnector2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3421793" y="1937681"/>
              <a:ext cx="14586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 smtClean="0"/>
                <a:t>Hash(PC) </a:t>
              </a:r>
              <a:endParaRPr lang="en-US" sz="1400" dirty="0"/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933064" y="3463026"/>
            <a:ext cx="2655061" cy="11655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8645" y="3573497"/>
            <a:ext cx="429000" cy="969706"/>
            <a:chOff x="609600" y="2611694"/>
            <a:chExt cx="429000" cy="96970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 bwMode="auto">
            <a:xfrm>
              <a:off x="6096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96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096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096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096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096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09297" y="3582712"/>
            <a:ext cx="429000" cy="969706"/>
            <a:chOff x="2057400" y="2611694"/>
            <a:chExt cx="429000" cy="96970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Rounded Rectangle 12"/>
            <p:cNvSpPr/>
            <p:nvPr/>
          </p:nvSpPr>
          <p:spPr bwMode="auto">
            <a:xfrm>
              <a:off x="20574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0574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0574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0574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0574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0574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2995" y="3582712"/>
            <a:ext cx="1876800" cy="969706"/>
            <a:chOff x="1295400" y="2314437"/>
            <a:chExt cx="1876800" cy="96970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295400" y="23144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295400" y="2499046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295400" y="2664329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1295400" y="2829613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1295400" y="30002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295400" y="3160180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00600" y="2376418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 bwMode="auto">
            <a:xfrm>
              <a:off x="2743200" y="23144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743200" y="2499046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2743200" y="2664329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2743200" y="2829613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2743200" y="30002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2743200" y="3160180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800600" y="2561027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0600" y="27432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800600" y="28956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00600" y="30480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0600" y="32004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517395" y="3582712"/>
            <a:ext cx="429000" cy="969706"/>
            <a:chOff x="2057400" y="2611694"/>
            <a:chExt cx="429000" cy="969706"/>
          </a:xfrm>
          <a:solidFill>
            <a:schemeClr val="accent6">
              <a:lumMod val="75000"/>
            </a:schemeClr>
          </a:solidFill>
        </p:grpSpPr>
        <p:sp>
          <p:nvSpPr>
            <p:cNvPr id="70" name="Rounded Rectangle 69"/>
            <p:cNvSpPr/>
            <p:nvPr/>
          </p:nvSpPr>
          <p:spPr bwMode="auto">
            <a:xfrm>
              <a:off x="20574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20574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20574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20574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20574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20574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88645" y="3573497"/>
            <a:ext cx="429000" cy="969706"/>
            <a:chOff x="609600" y="2611694"/>
            <a:chExt cx="429000" cy="969706"/>
          </a:xfrm>
          <a:solidFill>
            <a:schemeClr val="accent6">
              <a:lumMod val="75000"/>
            </a:schemeClr>
          </a:solidFill>
        </p:grpSpPr>
        <p:sp>
          <p:nvSpPr>
            <p:cNvPr id="77" name="Rounded Rectangle 76"/>
            <p:cNvSpPr/>
            <p:nvPr/>
          </p:nvSpPr>
          <p:spPr bwMode="auto">
            <a:xfrm>
              <a:off x="6096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6096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6096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6096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6096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6096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3741804" y="3199230"/>
            <a:ext cx="1302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6513"/>
            <a:r>
              <a:rPr lang="en-US" sz="1400" dirty="0" smtClean="0">
                <a:latin typeface="Arial"/>
                <a:cs typeface="Arial"/>
              </a:rPr>
              <a:t>Get prediction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1331844" y="2113219"/>
            <a:ext cx="1144960" cy="914400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Miss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9" name="Oval Callout 48"/>
          <p:cNvSpPr/>
          <p:nvPr/>
        </p:nvSpPr>
        <p:spPr>
          <a:xfrm>
            <a:off x="6785226" y="2607855"/>
            <a:ext cx="1874093" cy="612648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785227" y="2734512"/>
            <a:ext cx="187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 Val &gt;= threshold</a:t>
            </a:r>
            <a:endParaRPr lang="en-US" dirty="0"/>
          </a:p>
        </p:txBody>
      </p:sp>
      <p:sp>
        <p:nvSpPr>
          <p:cNvPr id="83" name="Rounded Rectangle 82"/>
          <p:cNvSpPr/>
          <p:nvPr/>
        </p:nvSpPr>
        <p:spPr bwMode="auto">
          <a:xfrm>
            <a:off x="1310070" y="6280007"/>
            <a:ext cx="429000" cy="1239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62" name="Elbow Connector 61"/>
          <p:cNvCxnSpPr>
            <a:stCxn id="83" idx="0"/>
          </p:cNvCxnSpPr>
          <p:nvPr/>
        </p:nvCxnSpPr>
        <p:spPr>
          <a:xfrm rot="16200000" flipV="1">
            <a:off x="-1145702" y="3609734"/>
            <a:ext cx="4374808" cy="965737"/>
          </a:xfrm>
          <a:prstGeom prst="bentConnector3">
            <a:avLst>
              <a:gd name="adj1" fmla="val 17811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176377" y="634874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30909" y="1541051"/>
            <a:ext cx="45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34903" y="5080507"/>
            <a:ext cx="82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Bypass</a:t>
            </a:r>
          </a:p>
        </p:txBody>
      </p:sp>
    </p:spTree>
    <p:extLst>
      <p:ext uri="{BB962C8B-B14F-4D97-AF65-F5344CB8AC3E}">
        <p14:creationId xmlns:p14="http://schemas.microsoft.com/office/powerpoint/2010/main" val="109648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0" grpId="0"/>
      <p:bldP spid="19" grpId="0" animBg="1"/>
      <p:bldP spid="49" grpId="0" animBg="1"/>
      <p:bldP spid="51" grpId="0"/>
      <p:bldP spid="83" grpId="0" animBg="1"/>
      <p:bldP spid="84" grpId="0"/>
      <p:bldP spid="85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34" y="337226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Example</a:t>
            </a:r>
            <a:endParaRPr lang="en-US" sz="4000" dirty="0">
              <a:solidFill>
                <a:srgbClr val="800040"/>
              </a:solidFill>
              <a:latin typeface="Georgia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7195" y="4661914"/>
            <a:ext cx="99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6513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L1 cache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839750" y="2888476"/>
            <a:ext cx="809625" cy="1401919"/>
            <a:chOff x="5791200" y="2373868"/>
            <a:chExt cx="1828800" cy="2286000"/>
          </a:xfrm>
          <a:solidFill>
            <a:srgbClr val="FFC000"/>
          </a:solidFill>
        </p:grpSpPr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5791200" y="2373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="1" dirty="0"/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5791200" y="2754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 smtClean="0"/>
                <a:t>val</a:t>
              </a:r>
              <a:endParaRPr lang="en-US" dirty="0"/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5791200" y="3135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5791200" y="3516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5791200" y="3897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5791200" y="4278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TextBox 79"/>
          <p:cNvSpPr txBox="1">
            <a:spLocks noChangeArrowheads="1"/>
          </p:cNvSpPr>
          <p:nvPr/>
        </p:nvSpPr>
        <p:spPr bwMode="auto">
          <a:xfrm>
            <a:off x="5597400" y="2502133"/>
            <a:ext cx="137405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latin typeface="+mn-lt"/>
                <a:ea typeface="NSimSun" pitchFamily="49" charset="-122"/>
              </a:rPr>
              <a:t>Prediction table</a:t>
            </a:r>
          </a:p>
        </p:txBody>
      </p:sp>
      <p:sp>
        <p:nvSpPr>
          <p:cNvPr id="58" name="TextBox 20"/>
          <p:cNvSpPr txBox="1">
            <a:spLocks noChangeArrowheads="1"/>
          </p:cNvSpPr>
          <p:nvPr/>
        </p:nvSpPr>
        <p:spPr bwMode="auto">
          <a:xfrm>
            <a:off x="2311063" y="2366524"/>
            <a:ext cx="1049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400" b="1" dirty="0" smtClean="0">
                <a:latin typeface="+mn-lt"/>
              </a:rPr>
              <a:t>(PC, </a:t>
            </a:r>
            <a:r>
              <a:rPr lang="en-US" altLang="zh-CN" sz="1400" b="1" dirty="0" err="1" smtClean="0">
                <a:latin typeface="+mn-lt"/>
              </a:rPr>
              <a:t>addr</a:t>
            </a:r>
            <a:r>
              <a:rPr lang="en-US" altLang="zh-CN" sz="1400" b="1" dirty="0" smtClean="0">
                <a:latin typeface="+mn-lt"/>
              </a:rPr>
              <a:t>)</a:t>
            </a:r>
            <a:endParaRPr lang="en-US" sz="1400" b="1" dirty="0" smtClean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933064" y="3463026"/>
            <a:ext cx="2655061" cy="11655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8645" y="3573497"/>
            <a:ext cx="429000" cy="969706"/>
            <a:chOff x="609600" y="2611694"/>
            <a:chExt cx="429000" cy="96970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 bwMode="auto">
            <a:xfrm>
              <a:off x="6096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96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096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096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096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096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09297" y="3582712"/>
            <a:ext cx="429000" cy="969706"/>
            <a:chOff x="2057400" y="2611694"/>
            <a:chExt cx="429000" cy="96970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Rounded Rectangle 12"/>
            <p:cNvSpPr/>
            <p:nvPr/>
          </p:nvSpPr>
          <p:spPr bwMode="auto">
            <a:xfrm>
              <a:off x="20574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0574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0574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0574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0574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0574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2995" y="3582712"/>
            <a:ext cx="1876800" cy="969706"/>
            <a:chOff x="1295400" y="2314437"/>
            <a:chExt cx="1876800" cy="96970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295400" y="23144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295400" y="2499046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295400" y="2664329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1295400" y="2829613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1295400" y="30002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295400" y="3160180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00600" y="2376418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 bwMode="auto">
            <a:xfrm>
              <a:off x="2743200" y="23144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743200" y="2499046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2743200" y="2664329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2743200" y="2829613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2743200" y="30002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2743200" y="3160180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800600" y="2561027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0600" y="27432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800600" y="28956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00600" y="30480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0600" y="32004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517395" y="3582712"/>
            <a:ext cx="429000" cy="969706"/>
            <a:chOff x="2057400" y="2611694"/>
            <a:chExt cx="429000" cy="969706"/>
          </a:xfrm>
          <a:solidFill>
            <a:schemeClr val="accent6">
              <a:lumMod val="75000"/>
            </a:schemeClr>
          </a:solidFill>
        </p:grpSpPr>
        <p:sp>
          <p:nvSpPr>
            <p:cNvPr id="70" name="Rounded Rectangle 69"/>
            <p:cNvSpPr/>
            <p:nvPr/>
          </p:nvSpPr>
          <p:spPr bwMode="auto">
            <a:xfrm>
              <a:off x="20574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20574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20574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20574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20574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20574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88645" y="3573497"/>
            <a:ext cx="429000" cy="969706"/>
            <a:chOff x="609600" y="2611694"/>
            <a:chExt cx="429000" cy="969706"/>
          </a:xfrm>
          <a:solidFill>
            <a:schemeClr val="accent6">
              <a:lumMod val="75000"/>
            </a:schemeClr>
          </a:solidFill>
        </p:grpSpPr>
        <p:sp>
          <p:nvSpPr>
            <p:cNvPr id="77" name="Rounded Rectangle 76"/>
            <p:cNvSpPr/>
            <p:nvPr/>
          </p:nvSpPr>
          <p:spPr bwMode="auto">
            <a:xfrm>
              <a:off x="6096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6096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6096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6096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6096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6096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3655575" y="3199230"/>
            <a:ext cx="14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6513"/>
            <a:r>
              <a:rPr lang="en-US" sz="1400" dirty="0" smtClean="0">
                <a:latin typeface="Arial"/>
                <a:cs typeface="Arial"/>
              </a:rPr>
              <a:t>Verify prediction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1331844" y="2113219"/>
            <a:ext cx="1144960" cy="9144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Hit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9" name="Oval Callout 48"/>
          <p:cNvSpPr/>
          <p:nvPr/>
        </p:nvSpPr>
        <p:spPr>
          <a:xfrm>
            <a:off x="6785227" y="2607855"/>
            <a:ext cx="1759128" cy="612648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061327" y="2734512"/>
            <a:ext cx="117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al</a:t>
            </a:r>
            <a:r>
              <a:rPr lang="en-US" dirty="0" smtClean="0"/>
              <a:t> = </a:t>
            </a:r>
            <a:r>
              <a:rPr lang="en-US" dirty="0" err="1" smtClean="0"/>
              <a:t>val</a:t>
            </a:r>
            <a:r>
              <a:rPr lang="en-US" dirty="0"/>
              <a:t> </a:t>
            </a:r>
            <a:r>
              <a:rPr lang="en-US" dirty="0" smtClean="0"/>
              <a:t>-1 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1817495" y="2908646"/>
            <a:ext cx="4028603" cy="674067"/>
            <a:chOff x="1357500" y="1937681"/>
            <a:chExt cx="4028603" cy="674067"/>
          </a:xfrm>
        </p:grpSpPr>
        <p:cxnSp>
          <p:nvCxnSpPr>
            <p:cNvPr id="63" name="Elbow Connector 62"/>
            <p:cNvCxnSpPr>
              <a:stCxn id="22" idx="0"/>
            </p:cNvCxnSpPr>
            <p:nvPr/>
          </p:nvCxnSpPr>
          <p:spPr>
            <a:xfrm rot="5400000" flipH="1" flipV="1">
              <a:off x="3198183" y="423828"/>
              <a:ext cx="347237" cy="4028603"/>
            </a:xfrm>
            <a:prstGeom prst="bentConnector2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3421793" y="1937681"/>
              <a:ext cx="14586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 err="1" smtClean="0"/>
                <a:t>HashedPC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sp>
        <p:nvSpPr>
          <p:cNvPr id="86" name="Rounded Rectangle 85"/>
          <p:cNvSpPr/>
          <p:nvPr/>
        </p:nvSpPr>
        <p:spPr bwMode="auto">
          <a:xfrm>
            <a:off x="2731896" y="5612710"/>
            <a:ext cx="1727077" cy="434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hashedPC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= hash(PC)</a:t>
            </a:r>
            <a:endParaRPr kumimoji="0" lang="en-US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997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025E-6 3.33642E-6 L -0.1935 -0.3179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5" y="-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0" grpId="0"/>
      <p:bldP spid="19" grpId="0" animBg="1"/>
      <p:bldP spid="49" grpId="0" animBg="1"/>
      <p:bldP spid="51" grpId="0"/>
      <p:bldP spid="86" grpId="0" animBg="1"/>
      <p:bldP spid="86" grpId="1" animBg="1"/>
      <p:bldP spid="8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34" y="337226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Example</a:t>
            </a:r>
            <a:endParaRPr lang="en-US" sz="4000" dirty="0">
              <a:solidFill>
                <a:srgbClr val="800040"/>
              </a:solidFill>
              <a:latin typeface="Georgia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7195" y="4661914"/>
            <a:ext cx="99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6513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L1 cache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839750" y="2888476"/>
            <a:ext cx="809625" cy="1401919"/>
            <a:chOff x="5791200" y="2373868"/>
            <a:chExt cx="1828800" cy="2286000"/>
          </a:xfrm>
          <a:solidFill>
            <a:srgbClr val="FFC000"/>
          </a:solidFill>
        </p:grpSpPr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5791200" y="2373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="1" dirty="0"/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5791200" y="2754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 smtClean="0"/>
                <a:t>val</a:t>
              </a:r>
              <a:endParaRPr lang="en-US" dirty="0"/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5791200" y="3135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5791200" y="3516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5791200" y="3897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5791200" y="4278868"/>
              <a:ext cx="1828800" cy="3810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TextBox 79"/>
          <p:cNvSpPr txBox="1">
            <a:spLocks noChangeArrowheads="1"/>
          </p:cNvSpPr>
          <p:nvPr/>
        </p:nvSpPr>
        <p:spPr bwMode="auto">
          <a:xfrm>
            <a:off x="5597400" y="2502133"/>
            <a:ext cx="137405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latin typeface="+mn-lt"/>
                <a:ea typeface="NSimSun" pitchFamily="49" charset="-122"/>
              </a:rPr>
              <a:t>Prediction table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33064" y="3463026"/>
            <a:ext cx="2655061" cy="11655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8645" y="3573497"/>
            <a:ext cx="429000" cy="969706"/>
            <a:chOff x="609600" y="2611694"/>
            <a:chExt cx="429000" cy="96970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 bwMode="auto">
            <a:xfrm>
              <a:off x="6096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96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096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096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096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096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09297" y="3582712"/>
            <a:ext cx="429000" cy="969706"/>
            <a:chOff x="2057400" y="2611694"/>
            <a:chExt cx="429000" cy="96970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Rounded Rectangle 12"/>
            <p:cNvSpPr/>
            <p:nvPr/>
          </p:nvSpPr>
          <p:spPr bwMode="auto">
            <a:xfrm>
              <a:off x="20574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0574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0574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0574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0574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0574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2995" y="3582712"/>
            <a:ext cx="1876800" cy="969706"/>
            <a:chOff x="1295400" y="2314437"/>
            <a:chExt cx="1876800" cy="96970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295400" y="23144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295400" y="2499046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295400" y="2664329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1295400" y="2829613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1295400" y="30002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295400" y="3160180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00600" y="2376418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 bwMode="auto">
            <a:xfrm>
              <a:off x="2743200" y="23144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743200" y="2499046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2743200" y="2664329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2743200" y="2829613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2743200" y="3000237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2743200" y="3160180"/>
              <a:ext cx="429000" cy="1239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800600" y="2561027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0600" y="27432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800600" y="28956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00600" y="30480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0600" y="3200400"/>
              <a:ext cx="333000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517395" y="3582712"/>
            <a:ext cx="429000" cy="969706"/>
            <a:chOff x="2057400" y="2611694"/>
            <a:chExt cx="429000" cy="969706"/>
          </a:xfrm>
          <a:solidFill>
            <a:schemeClr val="accent6">
              <a:lumMod val="75000"/>
            </a:schemeClr>
          </a:solidFill>
        </p:grpSpPr>
        <p:sp>
          <p:nvSpPr>
            <p:cNvPr id="70" name="Rounded Rectangle 69"/>
            <p:cNvSpPr/>
            <p:nvPr/>
          </p:nvSpPr>
          <p:spPr bwMode="auto">
            <a:xfrm>
              <a:off x="20574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20574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20574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20574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20574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20574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88645" y="3573497"/>
            <a:ext cx="429000" cy="969706"/>
            <a:chOff x="609600" y="2611694"/>
            <a:chExt cx="429000" cy="969706"/>
          </a:xfrm>
          <a:solidFill>
            <a:schemeClr val="accent6">
              <a:lumMod val="75000"/>
            </a:schemeClr>
          </a:solidFill>
        </p:grpSpPr>
        <p:sp>
          <p:nvSpPr>
            <p:cNvPr id="77" name="Rounded Rectangle 76"/>
            <p:cNvSpPr/>
            <p:nvPr/>
          </p:nvSpPr>
          <p:spPr bwMode="auto">
            <a:xfrm>
              <a:off x="609600" y="2611694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609600" y="2796303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609600" y="2961586"/>
              <a:ext cx="429000" cy="123963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609600" y="3126870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609600" y="3292153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609600" y="3457437"/>
              <a:ext cx="429000" cy="123963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3655575" y="3199230"/>
            <a:ext cx="14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6513"/>
            <a:r>
              <a:rPr lang="en-US" sz="1400" dirty="0" smtClean="0">
                <a:latin typeface="Arial"/>
                <a:cs typeface="Arial"/>
              </a:rPr>
              <a:t>Verify prediction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1088645" y="1905214"/>
            <a:ext cx="2566930" cy="1294015"/>
          </a:xfrm>
          <a:prstGeom prst="irregularSeal1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replacement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9" name="Oval Callout 48"/>
          <p:cNvSpPr/>
          <p:nvPr/>
        </p:nvSpPr>
        <p:spPr>
          <a:xfrm>
            <a:off x="6785227" y="2607855"/>
            <a:ext cx="1759128" cy="612648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061327" y="2734512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al</a:t>
            </a:r>
            <a:r>
              <a:rPr lang="en-US" dirty="0" smtClean="0"/>
              <a:t> = </a:t>
            </a:r>
            <a:r>
              <a:rPr lang="en-US" dirty="0" err="1" smtClean="0"/>
              <a:t>val</a:t>
            </a:r>
            <a:r>
              <a:rPr lang="en-US" dirty="0"/>
              <a:t> +</a:t>
            </a:r>
            <a:r>
              <a:rPr lang="en-US" dirty="0" smtClean="0"/>
              <a:t>1 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265295" y="2908646"/>
            <a:ext cx="2580803" cy="674067"/>
            <a:chOff x="2805300" y="1937681"/>
            <a:chExt cx="2580803" cy="674067"/>
          </a:xfrm>
        </p:grpSpPr>
        <p:cxnSp>
          <p:nvCxnSpPr>
            <p:cNvPr id="63" name="Elbow Connector 62"/>
            <p:cNvCxnSpPr>
              <a:stCxn id="29" idx="0"/>
            </p:cNvCxnSpPr>
            <p:nvPr/>
          </p:nvCxnSpPr>
          <p:spPr>
            <a:xfrm rot="5400000" flipH="1" flipV="1">
              <a:off x="3922084" y="1147729"/>
              <a:ext cx="347235" cy="2580803"/>
            </a:xfrm>
            <a:prstGeom prst="bentConnector2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3421793" y="1937681"/>
              <a:ext cx="14586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 err="1" smtClean="0"/>
                <a:t>HashedPC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sp>
        <p:nvSpPr>
          <p:cNvPr id="83" name="Rounded Rectangle 82"/>
          <p:cNvSpPr/>
          <p:nvPr/>
        </p:nvSpPr>
        <p:spPr bwMode="auto">
          <a:xfrm>
            <a:off x="3184488" y="5841936"/>
            <a:ext cx="429000" cy="1239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634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78 L -0.01458 -0.330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9" grpId="0" animBg="1"/>
      <p:bldP spid="49" grpId="0" animBg="1"/>
      <p:bldP spid="51" grpId="0"/>
      <p:bldP spid="83" grpId="0" animBg="1"/>
      <p:bldP spid="8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2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800040"/>
                </a:solidFill>
                <a:latin typeface="Georgia"/>
                <a:cs typeface="Georgia"/>
              </a:rPr>
              <a:t>Misprediction</a:t>
            </a:r>
            <a:r>
              <a:rPr lang="en-US" sz="4000" dirty="0">
                <a:solidFill>
                  <a:srgbClr val="800040"/>
                </a:solidFill>
                <a:latin typeface="Georgia"/>
                <a:cs typeface="Georgia"/>
              </a:rPr>
              <a:t>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Bypass </a:t>
            </a:r>
            <a:r>
              <a:rPr lang="en-US" sz="2400" dirty="0" err="1">
                <a:solidFill>
                  <a:srgbClr val="000099"/>
                </a:solidFill>
                <a:latin typeface="Georgia"/>
                <a:cs typeface="Georgia"/>
              </a:rPr>
              <a:t>misprediction</a:t>
            </a: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 is irreversible</a:t>
            </a:r>
          </a:p>
          <a:p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Cause additional penalties to access lower level 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caches</a:t>
            </a:r>
            <a:endParaRPr lang="en-US" dirty="0" smtClean="0"/>
          </a:p>
          <a:p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Utilize this procedure to help verify </a:t>
            </a:r>
            <a:r>
              <a:rPr lang="en-US" sz="2400" dirty="0" err="1" smtClean="0">
                <a:solidFill>
                  <a:srgbClr val="000099"/>
                </a:solidFill>
                <a:latin typeface="Georgia"/>
                <a:cs typeface="Georgia"/>
              </a:rPr>
              <a:t>misprediction</a:t>
            </a:r>
            <a:endParaRPr lang="en-US" sz="2400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Each L2 entry contains an extra bit: </a:t>
            </a:r>
            <a:r>
              <a:rPr lang="en-US" sz="2400" i="1" dirty="0" err="1" smtClean="0">
                <a:solidFill>
                  <a:srgbClr val="000099"/>
                </a:solidFill>
                <a:latin typeface="Georgia"/>
                <a:cs typeface="Georgia"/>
              </a:rPr>
              <a:t>BypassBit</a:t>
            </a:r>
            <a:endParaRPr lang="en-US" sz="2400" i="1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pPr lvl="1"/>
            <a:r>
              <a:rPr lang="en-US" sz="2000" dirty="0" err="1">
                <a:solidFill>
                  <a:srgbClr val="000099"/>
                </a:solidFill>
                <a:latin typeface="Georgia"/>
                <a:cs typeface="Georgia"/>
              </a:rPr>
              <a:t>B</a:t>
            </a:r>
            <a:r>
              <a:rPr lang="en-US" sz="2000" dirty="0" err="1" smtClean="0">
                <a:solidFill>
                  <a:srgbClr val="000099"/>
                </a:solidFill>
                <a:latin typeface="Georgia"/>
                <a:cs typeface="Georgia"/>
              </a:rPr>
              <a:t>ypassBit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 == 1 if the requested block will bypass L1 </a:t>
            </a:r>
          </a:p>
          <a:p>
            <a:pPr lvl="1"/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Intuition: if it is a bypass </a:t>
            </a:r>
            <a:r>
              <a:rPr lang="en-US" sz="2000" dirty="0" err="1" smtClean="0">
                <a:solidFill>
                  <a:srgbClr val="000099"/>
                </a:solidFill>
                <a:latin typeface="Georgia"/>
                <a:cs typeface="Georgia"/>
              </a:rPr>
              <a:t>misprediction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, this block should be re-referenced soon, and will be hit in the L2 cache</a:t>
            </a:r>
            <a:endParaRPr lang="en-US" sz="2000" dirty="0">
              <a:solidFill>
                <a:srgbClr val="000099"/>
              </a:solidFill>
              <a:latin typeface="Georgia"/>
              <a:cs typeface="Georgia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Miscellaneous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Georgia"/>
                <a:cs typeface="Georgia"/>
              </a:rPr>
              <a:t>Set dueling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Sampling</a:t>
            </a:r>
            <a:endParaRPr lang="en-US" sz="2000" dirty="0">
              <a:solidFill>
                <a:srgbClr val="000090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9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2668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800040"/>
                </a:solidFill>
                <a:latin typeface="Georgia"/>
                <a:cs typeface="Georgi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A6A6A6"/>
                </a:solidFill>
                <a:latin typeface="Georgia"/>
                <a:cs typeface="Georgia"/>
              </a:rPr>
              <a:t>Background and Motivation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A6A6A6"/>
                </a:solidFill>
                <a:latin typeface="Georgia"/>
                <a:cs typeface="Georgia"/>
              </a:rPr>
              <a:t>Adaptive GPU Cache bypassing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Methodology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Evaluation Results</a:t>
            </a:r>
            <a:endParaRPr lang="en-US" sz="2800" dirty="0">
              <a:solidFill>
                <a:srgbClr val="000099"/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Case Study of </a:t>
            </a: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Programmability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Conclusion</a:t>
            </a:r>
            <a:endParaRPr lang="en-US" sz="2800" dirty="0">
              <a:solidFill>
                <a:srgbClr val="00009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8576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32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40"/>
                </a:solidFill>
                <a:latin typeface="Georgia"/>
                <a:ea typeface="+mj-ea"/>
                <a:cs typeface="Georgia"/>
              </a:rPr>
              <a:t>Methodology</a:t>
            </a:r>
            <a:endParaRPr lang="en-US" dirty="0">
              <a:solidFill>
                <a:srgbClr val="800040"/>
              </a:solidFill>
              <a:latin typeface="Georgia"/>
              <a:ea typeface="+mj-ea"/>
              <a:cs typeface="Georgi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4723"/>
              </p:ext>
            </p:extLst>
          </p:nvPr>
        </p:nvGraphicFramePr>
        <p:xfrm>
          <a:off x="333872" y="3401110"/>
          <a:ext cx="8352928" cy="1981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36304"/>
                <a:gridCol w="5616624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GPU cache configuration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CUs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8, 1GHz,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/>
                          <a:ea typeface="+mn-ea"/>
                          <a:cs typeface="Georgia"/>
                        </a:rPr>
                        <a:t>64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Georgia"/>
                          <a:ea typeface="+mn-ea"/>
                          <a:cs typeface="Georgia"/>
                        </a:rPr>
                        <a:t> scalar units by 4 SIMDs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L1 cache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8-way, 16KB, 1-cycle tag, 4-cycle data access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Shared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L2 cache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16-way, 256KB, 4-cycle tag, 16-cycle data access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Shared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L3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cache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16-way, 4MB, 15-cycle tag, 30-cycle data access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686645"/>
            <a:ext cx="8280920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In</a:t>
            </a:r>
            <a:r>
              <a:rPr lang="en-US" altLang="zh-CN" sz="2400" dirty="0" smtClean="0">
                <a:solidFill>
                  <a:srgbClr val="000099"/>
                </a:solidFill>
                <a:latin typeface="Georgia"/>
                <a:cs typeface="Georgia"/>
              </a:rPr>
              <a:t>-house</a:t>
            </a:r>
            <a:r>
              <a:rPr lang="zh-CN" alt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APU </a:t>
            </a: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simulator that extends G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em5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- Similar to AMD Graphics Core Next architecture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 Benchmarks: </a:t>
            </a:r>
            <a:r>
              <a:rPr lang="en-US" sz="2400" dirty="0" err="1" smtClean="0">
                <a:solidFill>
                  <a:srgbClr val="000099"/>
                </a:solidFill>
                <a:latin typeface="Georgia"/>
                <a:cs typeface="Georgia"/>
              </a:rPr>
              <a:t>Rodinia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, AMD APP SDK, </a:t>
            </a:r>
            <a:r>
              <a:rPr lang="en-US" sz="2400" dirty="0" err="1" smtClean="0">
                <a:solidFill>
                  <a:srgbClr val="000099"/>
                </a:solidFill>
                <a:latin typeface="Georgia"/>
                <a:cs typeface="Georgia"/>
              </a:rPr>
              <a:t>OpenDwarfs</a:t>
            </a:r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2908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92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40"/>
                </a:solidFill>
                <a:latin typeface="Georgia"/>
                <a:cs typeface="Georgia"/>
              </a:rPr>
              <a:t>Storage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Evaluated </a:t>
            </a: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Techniques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73735"/>
              </p:ext>
            </p:extLst>
          </p:nvPr>
        </p:nvGraphicFramePr>
        <p:xfrm>
          <a:off x="689637" y="2231014"/>
          <a:ext cx="7653292" cy="35509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75863"/>
                <a:gridCol w="4977429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PC-based bypass predictor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  <a:cs typeface="Georgia"/>
                        </a:rPr>
                        <a:t>Prediction</a:t>
                      </a:r>
                      <a:r>
                        <a:rPr lang="en-US" sz="1600" baseline="0" dirty="0" smtClean="0">
                          <a:latin typeface="Georgia"/>
                          <a:cs typeface="Georgia"/>
                        </a:rPr>
                        <a:t> table/L1 cache</a:t>
                      </a:r>
                      <a:endParaRPr lang="en-US" sz="1600" dirty="0">
                        <a:latin typeface="Georgia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4-bit * 128 entries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/>
                          <a:ea typeface="+mn-ea"/>
                          <a:cs typeface="Georgia"/>
                        </a:rPr>
                        <a:t>Metadata/L1 block</a:t>
                      </a:r>
                      <a:endParaRPr kumimoji="0" 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/>
                        <a:ea typeface="+mn-ea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7 bits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  <a:cs typeface="Georgia"/>
                        </a:rPr>
                        <a:t>Metadata/L2</a:t>
                      </a:r>
                      <a:r>
                        <a:rPr lang="en-US" sz="1600" baseline="0" dirty="0" smtClean="0">
                          <a:latin typeface="Georgia"/>
                          <a:cs typeface="Georgia"/>
                        </a:rPr>
                        <a:t> block</a:t>
                      </a:r>
                      <a:endParaRPr lang="en-US" sz="1600" dirty="0">
                        <a:latin typeface="Georgia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/>
                          <a:ea typeface="+mn-ea"/>
                          <a:cs typeface="Georgia"/>
                        </a:rPr>
                        <a:t>1 bit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  <a:cs typeface="Georgia"/>
                        </a:rPr>
                        <a:t>Total cost</a:t>
                      </a:r>
                      <a:endParaRPr lang="en-US" sz="1600" dirty="0">
                        <a:latin typeface="Georgia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/>
                          <a:ea typeface="ＭＳ Ｐゴシック" charset="0"/>
                          <a:cs typeface="Georgia"/>
                        </a:rPr>
                        <a:t>224 bytes out of 16KB L1 (1.5%)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/>
                          <a:ea typeface="ＭＳ Ｐゴシック" charset="0"/>
                          <a:cs typeface="Georgia"/>
                        </a:rPr>
                        <a:t>0.5KB out of 256KB L2 (0.2%)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Counter-based bypass predictor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Georgia"/>
                          <a:cs typeface="Georgia"/>
                        </a:rPr>
                        <a:t>Prediction table/</a:t>
                      </a:r>
                      <a:r>
                        <a:rPr lang="en-US" altLang="zh-CN" sz="1600" baseline="0" dirty="0" smtClean="0">
                          <a:latin typeface="Georgia"/>
                          <a:cs typeface="Georgia"/>
                        </a:rPr>
                        <a:t>L1 cache</a:t>
                      </a:r>
                      <a:endParaRPr lang="en-US" sz="1600" dirty="0">
                        <a:latin typeface="Georgia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  <a:cs typeface="Georgia"/>
                        </a:rPr>
                        <a:t>128*</a:t>
                      </a:r>
                      <a:r>
                        <a:rPr lang="en-US" sz="1600" baseline="0" dirty="0" smtClean="0">
                          <a:latin typeface="Georgia"/>
                          <a:cs typeface="Georgia"/>
                        </a:rPr>
                        <a:t> 128 entries, 5-bits</a:t>
                      </a:r>
                      <a:endParaRPr lang="en-US" sz="1600" dirty="0">
                        <a:latin typeface="Georgia"/>
                        <a:cs typeface="Georgia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  <a:cs typeface="Georgia"/>
                        </a:rPr>
                        <a:t>Metadata/L1</a:t>
                      </a:r>
                      <a:r>
                        <a:rPr lang="en-US" sz="1600" baseline="0" dirty="0" smtClean="0">
                          <a:latin typeface="Georgia"/>
                          <a:cs typeface="Georgia"/>
                        </a:rPr>
                        <a:t> block</a:t>
                      </a:r>
                      <a:endParaRPr lang="en-US" sz="1600" dirty="0">
                        <a:latin typeface="Georgia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  <a:cs typeface="Georgia"/>
                        </a:rPr>
                        <a:t>20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bits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h</a:t>
                      </a:r>
                      <a:r>
                        <a:rPr lang="en-US" sz="1600" dirty="0" err="1" smtClean="0">
                          <a:latin typeface="Georgia"/>
                          <a:cs typeface="Georgia"/>
                        </a:rPr>
                        <a:t>ashedPC</a:t>
                      </a:r>
                      <a:r>
                        <a:rPr lang="en-US" sz="1600" dirty="0" smtClean="0">
                          <a:latin typeface="Georgia"/>
                          <a:cs typeface="Georgia"/>
                        </a:rPr>
                        <a:t>, counters,</a:t>
                      </a:r>
                      <a:r>
                        <a:rPr lang="en-US" sz="1600" baseline="0" dirty="0" smtClean="0">
                          <a:latin typeface="Georgia"/>
                          <a:cs typeface="Georgia"/>
                        </a:rPr>
                        <a:t> prediction</a:t>
                      </a:r>
                      <a:r>
                        <a:rPr lang="en-US" sz="1600" dirty="0" smtClean="0">
                          <a:latin typeface="Georgia"/>
                          <a:cs typeface="Georgia"/>
                        </a:rPr>
                        <a:t>)</a:t>
                      </a:r>
                      <a:endParaRPr lang="en-US" sz="1600" dirty="0">
                        <a:latin typeface="Georgia"/>
                        <a:cs typeface="Georgia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  <a:cs typeface="Georgia"/>
                        </a:rPr>
                        <a:t>Total cost</a:t>
                      </a:r>
                      <a:endParaRPr lang="en-US" sz="1600" dirty="0">
                        <a:latin typeface="Georgia"/>
                        <a:cs typeface="Georgi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90"/>
                          </a:solidFill>
                          <a:effectLst/>
                          <a:latin typeface="Georgia"/>
                          <a:ea typeface="+mn-ea"/>
                          <a:cs typeface="Georgia"/>
                        </a:rPr>
                        <a:t>10.625KB out of 16KB L1 (66.4%)</a:t>
                      </a:r>
                      <a:endParaRPr lang="en-US" sz="1400" dirty="0" smtClean="0">
                        <a:solidFill>
                          <a:srgbClr val="000090"/>
                        </a:solidFill>
                        <a:latin typeface="Georgia"/>
                        <a:cs typeface="Georgia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8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800040"/>
                </a:solidFill>
                <a:latin typeface="Georgia"/>
                <a:cs typeface="Georgi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A6A6A6"/>
                </a:solidFill>
                <a:latin typeface="Georgia"/>
                <a:cs typeface="Georgia"/>
              </a:rPr>
              <a:t>Background and Motivation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A6A6A6"/>
                </a:solidFill>
                <a:latin typeface="Georgia"/>
                <a:cs typeface="Georgia"/>
              </a:rPr>
              <a:t>Adaptive GPU Cache bypassing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A6A6A6"/>
                </a:solidFill>
                <a:latin typeface="Georgia"/>
                <a:cs typeface="Georgia"/>
              </a:rPr>
              <a:t>Methodology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Evaluation Results</a:t>
            </a:r>
            <a:endParaRPr lang="en-US" sz="2800" dirty="0">
              <a:solidFill>
                <a:srgbClr val="000099"/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Case </a:t>
            </a: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Study of Programmability</a:t>
            </a:r>
            <a:endParaRPr lang="en-US" sz="2800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Conclusion</a:t>
            </a:r>
            <a:endParaRPr lang="en-US" sz="2800" dirty="0">
              <a:solidFill>
                <a:srgbClr val="00009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8576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800040"/>
                </a:solidFill>
                <a:latin typeface="Georgia"/>
                <a:cs typeface="Georgi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Background and Motivation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Adaptive GPU Cache bypassing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Methodology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Evaluation Results</a:t>
            </a:r>
            <a:endParaRPr lang="en-US" sz="2800" dirty="0">
              <a:solidFill>
                <a:srgbClr val="000099"/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Case </a:t>
            </a: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Study of Programmability</a:t>
            </a:r>
            <a:endParaRPr lang="en-US" sz="2800" dirty="0">
              <a:solidFill>
                <a:srgbClr val="000099"/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4491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40"/>
                </a:solidFill>
                <a:latin typeface="Georgia"/>
                <a:cs typeface="Georgia"/>
              </a:rPr>
              <a:t>Energy Savings</a:t>
            </a:r>
            <a:endParaRPr lang="en-US" dirty="0">
              <a:solidFill>
                <a:srgbClr val="800040"/>
              </a:solidFill>
              <a:latin typeface="Georgia"/>
              <a:cs typeface="Georgi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181075"/>
              </p:ext>
            </p:extLst>
          </p:nvPr>
        </p:nvGraphicFramePr>
        <p:xfrm>
          <a:off x="266700" y="1841500"/>
          <a:ext cx="4449316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318479"/>
              </p:ext>
            </p:extLst>
          </p:nvPr>
        </p:nvGraphicFramePr>
        <p:xfrm>
          <a:off x="4499992" y="1841500"/>
          <a:ext cx="4555108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505344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58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% of cache fills are prevented with cache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bypassing</a:t>
            </a:r>
            <a:endParaRPr lang="en-US" sz="2000" dirty="0">
              <a:solidFill>
                <a:srgbClr val="000099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The energy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cost of L1 cache is 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reduced by up to 49%,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on 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average by 25%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R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educes 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dynamic power by 18%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, increases 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the leakage power by only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2.5%</a:t>
            </a:r>
            <a:endParaRPr lang="en-US" sz="2000" dirty="0">
              <a:solidFill>
                <a:srgbClr val="00009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886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27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40"/>
                </a:solidFill>
                <a:latin typeface="Georgia"/>
                <a:cs typeface="Georgia"/>
              </a:rPr>
              <a:t>Performance Improvement</a:t>
            </a:r>
            <a:endParaRPr lang="en-US" dirty="0">
              <a:solidFill>
                <a:srgbClr val="800040"/>
              </a:solidFill>
              <a:latin typeface="Georgia"/>
              <a:cs typeface="Georgi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031517"/>
              </p:ext>
            </p:extLst>
          </p:nvPr>
        </p:nvGraphicFramePr>
        <p:xfrm>
          <a:off x="765328" y="1590222"/>
          <a:ext cx="7629047" cy="388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11938" y="5288165"/>
            <a:ext cx="6237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Outperforms counter-based predictor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Achieves performance of 32KB upper-bound</a:t>
            </a:r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2068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15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40"/>
                </a:solidFill>
                <a:latin typeface="Georgia"/>
                <a:cs typeface="Georgia"/>
              </a:rPr>
              <a:t>Prediction Accuracy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689269"/>
              </p:ext>
            </p:extLst>
          </p:nvPr>
        </p:nvGraphicFramePr>
        <p:xfrm>
          <a:off x="1185840" y="2370583"/>
          <a:ext cx="6644065" cy="3242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0424" y="1510158"/>
            <a:ext cx="6865982" cy="820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False positives: incorrectly bypassed to-be-reused blocks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Coverage: the ratio of bypass prediction to all prediction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4798" y="5514195"/>
            <a:ext cx="5729052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Coverage ratio is 58.6%, false positive rate is 12%</a:t>
            </a:r>
          </a:p>
        </p:txBody>
      </p:sp>
    </p:spTree>
    <p:extLst>
      <p:ext uri="{BB962C8B-B14F-4D97-AF65-F5344CB8AC3E}">
        <p14:creationId xmlns:p14="http://schemas.microsoft.com/office/powerpoint/2010/main" val="208876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800040"/>
                </a:solidFill>
                <a:latin typeface="Georgia"/>
                <a:cs typeface="Georgi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A6A6A6"/>
                </a:solidFill>
                <a:latin typeface="Georgia"/>
                <a:cs typeface="Georgia"/>
              </a:rPr>
              <a:t>Background and Motivation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A6A6A6"/>
                </a:solidFill>
                <a:latin typeface="Georgia"/>
                <a:cs typeface="Georgia"/>
              </a:rPr>
              <a:t>Adaptive GPU Cache bypassing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A6A6A6"/>
                </a:solidFill>
                <a:latin typeface="Georgia"/>
                <a:cs typeface="Georgia"/>
              </a:rPr>
              <a:t>Methodology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6A6A6"/>
                </a:solidFill>
                <a:latin typeface="Georgia"/>
                <a:cs typeface="Georgia"/>
              </a:rPr>
              <a:t>Evaluation Results</a:t>
            </a:r>
            <a:endParaRPr lang="en-US" sz="2800" dirty="0">
              <a:solidFill>
                <a:srgbClr val="A6A6A6"/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Case Study of Programmability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8576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40"/>
                </a:solidFill>
                <a:latin typeface="Georgia"/>
                <a:cs typeface="Georgia"/>
              </a:rPr>
              <a:t>Scratchpad</a:t>
            </a:r>
            <a:r>
              <a:rPr lang="zh-CN" altLang="en-US" sz="3600" dirty="0" smtClean="0">
                <a:solidFill>
                  <a:srgbClr val="800040"/>
                </a:solidFill>
                <a:latin typeface="Georgia"/>
                <a:cs typeface="Georgia"/>
              </a:rPr>
              <a:t> </a:t>
            </a:r>
            <a:r>
              <a:rPr lang="en-US" altLang="zh-CN" sz="3600" dirty="0">
                <a:solidFill>
                  <a:srgbClr val="800040"/>
                </a:solidFill>
                <a:latin typeface="Georgia"/>
                <a:cs typeface="Georgia"/>
              </a:rPr>
              <a:t>M</a:t>
            </a:r>
            <a:r>
              <a:rPr lang="en-US" altLang="zh-CN" sz="3600" dirty="0" smtClean="0">
                <a:solidFill>
                  <a:srgbClr val="800040"/>
                </a:solidFill>
                <a:latin typeface="Georgia"/>
                <a:cs typeface="Georgia"/>
              </a:rPr>
              <a:t>emories</a:t>
            </a:r>
            <a:r>
              <a:rPr lang="zh-CN" altLang="en-US" sz="3600" dirty="0" smtClean="0">
                <a:solidFill>
                  <a:srgbClr val="800040"/>
                </a:solidFill>
                <a:latin typeface="Georgia"/>
                <a:cs typeface="Georgia"/>
              </a:rPr>
              <a:t> </a:t>
            </a:r>
            <a:r>
              <a:rPr lang="en-US" altLang="zh-CN" sz="3600" dirty="0" err="1" smtClean="0">
                <a:solidFill>
                  <a:srgbClr val="800040"/>
                </a:solidFill>
                <a:latin typeface="Georgia"/>
                <a:cs typeface="Georgia"/>
              </a:rPr>
              <a:t>vs</a:t>
            </a:r>
            <a:r>
              <a:rPr lang="zh-CN" altLang="en-US" sz="3600" dirty="0" smtClean="0">
                <a:solidFill>
                  <a:srgbClr val="800040"/>
                </a:solidFill>
                <a:latin typeface="Georgia"/>
                <a:cs typeface="Georgia"/>
              </a:rPr>
              <a:t>.</a:t>
            </a:r>
            <a:r>
              <a:rPr lang="en-US" altLang="zh-CN" sz="3600" dirty="0" smtClean="0">
                <a:solidFill>
                  <a:srgbClr val="800040"/>
                </a:solidFill>
                <a:latin typeface="Georgia"/>
                <a:cs typeface="Georgia"/>
              </a:rPr>
              <a:t>Caches</a:t>
            </a:r>
            <a:endParaRPr lang="en-US" sz="3600" dirty="0">
              <a:solidFill>
                <a:srgbClr val="80004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2800" dirty="0" smtClean="0">
                <a:solidFill>
                  <a:srgbClr val="000099"/>
                </a:solidFill>
                <a:latin typeface="Georgia"/>
                <a:cs typeface="Georgia"/>
              </a:rPr>
              <a:t>Store</a:t>
            </a:r>
            <a:r>
              <a:rPr lang="zh-CN" alt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9"/>
                </a:solidFill>
                <a:latin typeface="Georgia"/>
                <a:cs typeface="Georgia"/>
              </a:rPr>
              <a:t>reused</a:t>
            </a:r>
            <a:r>
              <a:rPr lang="zh-CN" altLang="en-US" sz="2800" dirty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9"/>
                </a:solidFill>
                <a:latin typeface="Georgia"/>
                <a:cs typeface="Georgia"/>
              </a:rPr>
              <a:t>data</a:t>
            </a:r>
            <a:r>
              <a:rPr lang="zh-CN" altLang="en-US" sz="2800" dirty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9"/>
                </a:solidFill>
                <a:latin typeface="Georgia"/>
                <a:cs typeface="Georgia"/>
              </a:rPr>
              <a:t>shared</a:t>
            </a:r>
            <a:r>
              <a:rPr lang="zh-CN" altLang="en-US" sz="2800" dirty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9"/>
                </a:solidFill>
                <a:latin typeface="Georgia"/>
                <a:cs typeface="Georgia"/>
              </a:rPr>
              <a:t>within</a:t>
            </a:r>
            <a:r>
              <a:rPr lang="zh-CN" altLang="en-US" sz="2800" dirty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9"/>
                </a:solidFill>
                <a:latin typeface="Georgia"/>
                <a:cs typeface="Georgia"/>
              </a:rPr>
              <a:t>a</a:t>
            </a:r>
            <a:r>
              <a:rPr lang="zh-CN" altLang="en-US" sz="2800" dirty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9"/>
                </a:solidFill>
                <a:latin typeface="Georgia"/>
                <a:cs typeface="Georgia"/>
              </a:rPr>
              <a:t>compute</a:t>
            </a:r>
            <a:r>
              <a:rPr lang="zh-CN" altLang="en-US" sz="2800" dirty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 smtClean="0">
                <a:solidFill>
                  <a:srgbClr val="000099"/>
                </a:solidFill>
                <a:latin typeface="Georgia"/>
                <a:cs typeface="Georgia"/>
              </a:rPr>
              <a:t>unit</a:t>
            </a:r>
          </a:p>
          <a:p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Programmer-managed </a:t>
            </a:r>
            <a:r>
              <a:rPr lang="en-US" altLang="zh-CN" sz="2800" dirty="0">
                <a:solidFill>
                  <a:srgbClr val="000099"/>
                </a:solidFill>
                <a:latin typeface="Georgia"/>
                <a:cs typeface="Georgia"/>
              </a:rPr>
              <a:t>vs.</a:t>
            </a:r>
            <a:r>
              <a:rPr lang="zh-CN" altLang="en-US" sz="2800" dirty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9"/>
                </a:solidFill>
                <a:latin typeface="Georgia"/>
                <a:cs typeface="Georgia"/>
              </a:rPr>
              <a:t>hardware-</a:t>
            </a:r>
            <a:r>
              <a:rPr lang="en-US" altLang="zh-CN" sz="2800" dirty="0" smtClean="0">
                <a:solidFill>
                  <a:srgbClr val="000099"/>
                </a:solidFill>
                <a:latin typeface="Georgia"/>
                <a:cs typeface="Georgia"/>
              </a:rPr>
              <a:t>controlled</a:t>
            </a:r>
          </a:p>
          <a:p>
            <a:r>
              <a:rPr lang="en-US" altLang="zh-CN" sz="2800" dirty="0" smtClean="0">
                <a:solidFill>
                  <a:srgbClr val="000099"/>
                </a:solidFill>
                <a:latin typeface="Georgia"/>
                <a:cs typeface="Georgia"/>
              </a:rPr>
              <a:t>Scratchpad memories filter out temporal locality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Limited programmability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Explicitly remapping </a:t>
            </a: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from 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memory </a:t>
            </a: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address space to the scratchpad address space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800000"/>
                </a:solidFill>
                <a:latin typeface="Georgia"/>
                <a:cs typeface="Georgia"/>
              </a:rPr>
              <a:t>To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what extent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can L1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cache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bypassing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make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up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for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the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performance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loss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caused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by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removing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scratchpad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memories?</a:t>
            </a:r>
            <a:endParaRPr lang="en-US" dirty="0">
              <a:solidFill>
                <a:srgbClr val="800000"/>
              </a:solidFill>
              <a:latin typeface="Georgia"/>
              <a:cs typeface="Georgia"/>
            </a:endParaRPr>
          </a:p>
          <a:p>
            <a:endParaRPr lang="en-US" altLang="zh-CN" sz="2800" dirty="0" smtClean="0">
              <a:solidFill>
                <a:srgbClr val="00009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9258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40"/>
                </a:solidFill>
                <a:latin typeface="Georgia"/>
                <a:cs typeface="Georgia"/>
              </a:rPr>
              <a:t>Case Study: Needleman-</a:t>
            </a:r>
            <a:r>
              <a:rPr lang="en-US" sz="3600" dirty="0" err="1">
                <a:solidFill>
                  <a:srgbClr val="800040"/>
                </a:solidFill>
                <a:latin typeface="Georgia"/>
                <a:cs typeface="Georgia"/>
              </a:rPr>
              <a:t>Wunsch</a:t>
            </a:r>
            <a:r>
              <a:rPr lang="en-US" sz="3600" dirty="0">
                <a:solidFill>
                  <a:srgbClr val="800040"/>
                </a:solidFill>
                <a:latin typeface="Georgia"/>
                <a:cs typeface="Georgia"/>
              </a:rPr>
              <a:t> (</a:t>
            </a:r>
            <a:r>
              <a:rPr lang="en-US" sz="3600" dirty="0" err="1">
                <a:solidFill>
                  <a:srgbClr val="800040"/>
                </a:solidFill>
                <a:latin typeface="Georgia"/>
                <a:cs typeface="Georgia"/>
              </a:rPr>
              <a:t>nw</a:t>
            </a:r>
            <a:r>
              <a:rPr lang="en-US" sz="3600" dirty="0">
                <a:solidFill>
                  <a:srgbClr val="800040"/>
                </a:solidFill>
                <a:latin typeface="Georgia"/>
                <a:cs typeface="Georgia"/>
              </a:rPr>
              <a:t>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0090"/>
                </a:solidFill>
                <a:latin typeface="Georgia"/>
                <a:cs typeface="Georgia"/>
              </a:rPr>
              <a:t>nw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:</a:t>
            </a:r>
            <a:endParaRPr lang="en-US" dirty="0">
              <a:solidFill>
                <a:srgbClr val="000090"/>
              </a:solidFill>
              <a:latin typeface="Georgia"/>
              <a:cs typeface="Georgia"/>
            </a:endParaRPr>
          </a:p>
          <a:p>
            <a:pPr lvl="1"/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G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lobal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optimization algorithm 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Compute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-sensitive</a:t>
            </a:r>
          </a:p>
          <a:p>
            <a:pPr lvl="1"/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Very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little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reuse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observed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in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L1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caches</a:t>
            </a:r>
          </a:p>
          <a:p>
            <a:r>
              <a:rPr lang="en-US" sz="2800" dirty="0">
                <a:solidFill>
                  <a:srgbClr val="000090"/>
                </a:solidFill>
                <a:latin typeface="Georgia"/>
                <a:cs typeface="Georgia"/>
              </a:rPr>
              <a:t>Rewrote</a:t>
            </a:r>
            <a:r>
              <a:rPr lang="zh-CN" altLang="en-US" sz="28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 err="1">
                <a:solidFill>
                  <a:srgbClr val="000090"/>
                </a:solidFill>
                <a:latin typeface="Georgia"/>
                <a:cs typeface="Georgia"/>
              </a:rPr>
              <a:t>nw</a:t>
            </a:r>
            <a:r>
              <a:rPr lang="zh-CN" altLang="en-US" sz="28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0"/>
                </a:solidFill>
                <a:latin typeface="Georgia"/>
                <a:cs typeface="Georgia"/>
              </a:rPr>
              <a:t>to</a:t>
            </a:r>
            <a:r>
              <a:rPr lang="zh-CN" altLang="en-US" sz="28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0"/>
                </a:solidFill>
                <a:latin typeface="Georgia"/>
                <a:cs typeface="Georgia"/>
              </a:rPr>
              <a:t>remove</a:t>
            </a:r>
            <a:r>
              <a:rPr lang="zh-CN" altLang="en-US" sz="28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0"/>
                </a:solidFill>
                <a:latin typeface="Georgia"/>
                <a:cs typeface="Georgia"/>
              </a:rPr>
              <a:t>the</a:t>
            </a:r>
            <a:r>
              <a:rPr lang="zh-CN" altLang="en-US" sz="28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0"/>
                </a:solidFill>
                <a:latin typeface="Georgia"/>
                <a:cs typeface="Georgia"/>
              </a:rPr>
              <a:t>use</a:t>
            </a:r>
            <a:r>
              <a:rPr lang="zh-CN" altLang="en-US" sz="28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0"/>
                </a:solidFill>
                <a:latin typeface="Georgia"/>
                <a:cs typeface="Georgia"/>
              </a:rPr>
              <a:t>of</a:t>
            </a:r>
            <a:r>
              <a:rPr lang="zh-CN" altLang="en-US" sz="28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0"/>
                </a:solidFill>
                <a:latin typeface="Georgia"/>
                <a:cs typeface="Georgia"/>
              </a:rPr>
              <a:t>scratchpad</a:t>
            </a:r>
            <a:r>
              <a:rPr lang="zh-CN" altLang="en-US" sz="28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90"/>
                </a:solidFill>
                <a:latin typeface="Georgia"/>
                <a:cs typeface="Georgia"/>
              </a:rPr>
              <a:t>memories:</a:t>
            </a:r>
            <a:r>
              <a:rPr lang="zh-CN" altLang="en-US" sz="28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Georgia"/>
                <a:cs typeface="Georgia"/>
              </a:rPr>
              <a:t>nw-noSPM</a:t>
            </a:r>
            <a:endParaRPr lang="en-US" sz="2800" dirty="0">
              <a:solidFill>
                <a:srgbClr val="000090"/>
              </a:solidFill>
              <a:latin typeface="Georgia"/>
              <a:cs typeface="Georgia"/>
            </a:endParaRPr>
          </a:p>
          <a:p>
            <a:pPr lvl="1"/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Not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simply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replace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i="1" dirty="0" smtClean="0">
                <a:solidFill>
                  <a:srgbClr val="000090"/>
                </a:solidFill>
                <a:latin typeface="Georgia"/>
                <a:cs typeface="Georgia"/>
              </a:rPr>
              <a:t>_local_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functions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with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i="1" dirty="0" smtClean="0">
                <a:solidFill>
                  <a:srgbClr val="000090"/>
                </a:solidFill>
                <a:latin typeface="Georgia"/>
                <a:cs typeface="Georgia"/>
              </a:rPr>
              <a:t>_global_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functions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Best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-effort</a:t>
            </a:r>
            <a:r>
              <a:rPr lang="zh-CN" alt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r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e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-written</a:t>
            </a:r>
            <a:r>
              <a:rPr lang="zh-CN" altLang="en-US" sz="24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000090"/>
                </a:solidFill>
                <a:latin typeface="Georgia"/>
                <a:cs typeface="Georgia"/>
              </a:rPr>
              <a:t>version</a:t>
            </a:r>
            <a:endParaRPr lang="en-US" sz="2400" dirty="0" smtClean="0">
              <a:solidFill>
                <a:srgbClr val="00009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3868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40"/>
                </a:solidFill>
                <a:latin typeface="Georgia"/>
                <a:cs typeface="Georgia"/>
              </a:rPr>
              <a:t>Case </a:t>
            </a:r>
            <a:r>
              <a:rPr lang="en-US" dirty="0" smtClean="0">
                <a:solidFill>
                  <a:srgbClr val="800040"/>
                </a:solidFill>
                <a:latin typeface="Georgia"/>
                <a:cs typeface="Georgia"/>
              </a:rPr>
              <a:t>Study</a:t>
            </a:r>
            <a:r>
              <a:rPr lang="zh-CN" altLang="en-US" dirty="0" smtClean="0">
                <a:solidFill>
                  <a:srgbClr val="80004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800040"/>
                </a:solidFill>
                <a:latin typeface="Georgia"/>
                <a:cs typeface="Georgia"/>
              </a:rPr>
              <a:t>(cont.)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046927"/>
              </p:ext>
            </p:extLst>
          </p:nvPr>
        </p:nvGraphicFramePr>
        <p:xfrm>
          <a:off x="1253121" y="1600200"/>
          <a:ext cx="6702937" cy="313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2866" y="4481311"/>
            <a:ext cx="7417415" cy="1559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90"/>
                </a:solidFill>
                <a:latin typeface="Georgia"/>
                <a:cs typeface="Georgia"/>
              </a:rPr>
              <a:t>N</a:t>
            </a:r>
            <a:r>
              <a:rPr lang="en-US" sz="2000" dirty="0" err="1" smtClean="0">
                <a:solidFill>
                  <a:srgbClr val="000090"/>
                </a:solidFill>
                <a:latin typeface="Georgia"/>
                <a:cs typeface="Georgia"/>
              </a:rPr>
              <a:t>w</a:t>
            </a:r>
            <a:r>
              <a:rPr lang="en-US" sz="2000" dirty="0" err="1">
                <a:solidFill>
                  <a:srgbClr val="000090"/>
                </a:solidFill>
                <a:latin typeface="Georgia"/>
                <a:cs typeface="Georgia"/>
              </a:rPr>
              <a:t>-noSPM</a:t>
            </a:r>
            <a:r>
              <a:rPr lang="en-US" sz="2000" dirty="0">
                <a:solidFill>
                  <a:srgbClr val="000090"/>
                </a:solidFill>
                <a:latin typeface="Georgia"/>
                <a:cs typeface="Georgia"/>
              </a:rPr>
              <a:t> takes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7X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longer </a:t>
            </a:r>
            <a:r>
              <a:rPr lang="en-US" sz="2000" dirty="0">
                <a:solidFill>
                  <a:srgbClr val="000090"/>
                </a:solidFill>
                <a:latin typeface="Georgia"/>
                <a:cs typeface="Georgia"/>
              </a:rPr>
              <a:t>than </a:t>
            </a:r>
            <a:r>
              <a:rPr lang="en-US" sz="2000" dirty="0" err="1" smtClean="0">
                <a:solidFill>
                  <a:srgbClr val="000090"/>
                </a:solidFill>
                <a:latin typeface="Georgia"/>
                <a:cs typeface="Georgia"/>
              </a:rPr>
              <a:t>nw</a:t>
            </a:r>
            <a:endParaRPr lang="en-US" sz="20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With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bypassing,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the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gap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is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reduced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by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30%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16KB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L1 cache +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bypassing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outperforms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64KB</a:t>
            </a:r>
            <a:r>
              <a:rPr lang="zh-CN" altLang="en-US" sz="2000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L1</a:t>
            </a:r>
            <a:r>
              <a:rPr lang="zh-CN" alt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cache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Georgia"/>
                <a:cs typeface="Georgia"/>
              </a:rPr>
              <a:t>Note that scratchpad memory is 64KB while L1 is only 16KB</a:t>
            </a:r>
            <a:endParaRPr lang="en-US" sz="2000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5809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800040"/>
                </a:solidFill>
                <a:latin typeface="Georgia"/>
                <a:cs typeface="Georgia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026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Georgia"/>
                <a:cs typeface="Georgia"/>
              </a:rPr>
              <a:t>GPU caches are inefficient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Georgia"/>
                <a:cs typeface="Georgia"/>
              </a:rPr>
              <a:t>We propose a simple but effective GPU cache bypassing technique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Georgia"/>
                <a:cs typeface="Georgia"/>
              </a:rPr>
              <a:t>Improves GPU cache efficiency 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Georgia"/>
                <a:cs typeface="Georgia"/>
              </a:rPr>
              <a:t>Reduces energy overhead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Georgia"/>
                <a:cs typeface="Georgia"/>
              </a:rPr>
              <a:t>Requires far less storage overhead</a:t>
            </a:r>
          </a:p>
          <a:p>
            <a:r>
              <a:rPr lang="en-US" sz="2800" dirty="0">
                <a:solidFill>
                  <a:srgbClr val="000090"/>
                </a:solidFill>
                <a:latin typeface="Georgia"/>
                <a:cs typeface="Georgia"/>
              </a:rPr>
              <a:t>Bypassing allows us to move towards more </a:t>
            </a:r>
            <a:r>
              <a:rPr lang="en-US" sz="2800" dirty="0" smtClean="0">
                <a:solidFill>
                  <a:srgbClr val="000090"/>
                </a:solidFill>
                <a:latin typeface="Georgia"/>
                <a:cs typeface="Georgia"/>
              </a:rPr>
              <a:t>programmable GPUs</a:t>
            </a:r>
          </a:p>
        </p:txBody>
      </p:sp>
    </p:spTree>
    <p:extLst>
      <p:ext uri="{BB962C8B-B14F-4D97-AF65-F5344CB8AC3E}">
        <p14:creationId xmlns:p14="http://schemas.microsoft.com/office/powerpoint/2010/main" val="150981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rgbClr val="000090"/>
              </a:solidFill>
              <a:latin typeface="Georgia"/>
              <a:cs typeface="Georgia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0090"/>
                </a:solidFill>
                <a:latin typeface="Georgia"/>
                <a:cs typeface="Georgia"/>
              </a:rPr>
              <a:t>Thank you!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0090"/>
                </a:solidFill>
                <a:latin typeface="Georgia"/>
                <a:cs typeface="Georgia"/>
              </a:rPr>
              <a:t>Questions?</a:t>
            </a:r>
            <a:endParaRPr lang="en-US" sz="4400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5929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zero-reuse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actually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streaming</a:t>
            </a:r>
            <a:r>
              <a:rPr lang="zh-CN" altLang="en-US" dirty="0" smtClean="0"/>
              <a:t>?</a:t>
            </a:r>
            <a:endParaRPr lang="en-US" altLang="zh-CN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722194"/>
              </p:ext>
            </p:extLst>
          </p:nvPr>
        </p:nvGraphicFramePr>
        <p:xfrm>
          <a:off x="902716" y="2259144"/>
          <a:ext cx="703580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285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28600" y="1628800"/>
            <a:ext cx="8610600" cy="4264000"/>
          </a:xfrm>
        </p:spPr>
        <p:txBody>
          <a:bodyPr>
            <a:noAutofit/>
          </a:bodyPr>
          <a:lstStyle/>
          <a:p>
            <a:pPr marL="309563">
              <a:lnSpc>
                <a:spcPct val="13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Tremendous throughput</a:t>
            </a:r>
          </a:p>
          <a:p>
            <a:pPr marL="309563">
              <a:lnSpc>
                <a:spcPct val="13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High </a:t>
            </a: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performance </a:t>
            </a: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computing</a:t>
            </a:r>
          </a:p>
          <a:p>
            <a:pPr marL="309563">
              <a:lnSpc>
                <a:spcPct val="13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Target for general-purpose GPU computing</a:t>
            </a:r>
          </a:p>
          <a:p>
            <a:pPr lvl="1">
              <a:lnSpc>
                <a:spcPct val="130000"/>
              </a:lnSpc>
            </a:pP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Programming model:  CUDA, </a:t>
            </a:r>
            <a:r>
              <a:rPr lang="en-US" sz="2000" dirty="0" err="1">
                <a:solidFill>
                  <a:srgbClr val="000099"/>
                </a:solidFill>
                <a:latin typeface="Georgia"/>
                <a:cs typeface="Georgia"/>
              </a:rPr>
              <a:t>OpenCL</a:t>
            </a:r>
            <a:endParaRPr lang="en-US" sz="2000" dirty="0">
              <a:solidFill>
                <a:srgbClr val="000099"/>
              </a:solidFill>
              <a:latin typeface="Georgia"/>
              <a:cs typeface="Georgia"/>
            </a:endParaRPr>
          </a:p>
          <a:p>
            <a:pPr lvl="1">
              <a:lnSpc>
                <a:spcPct val="130000"/>
              </a:lnSpc>
            </a:pP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Hardware support: cache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hierarchies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AMD GCN: 16KB L1, NVIDIA</a:t>
            </a:r>
            <a:r>
              <a:rPr lang="zh-CN" alt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Fermi: 16KB/48KB configurable </a:t>
            </a:r>
            <a:endParaRPr lang="en-US" sz="2400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pPr eaLnBrk="1" hangingPunct="1">
              <a:lnSpc>
                <a:spcPct val="130000"/>
              </a:lnSpc>
            </a:pPr>
            <a:endParaRPr lang="en-US" sz="2000" dirty="0">
              <a:solidFill>
                <a:srgbClr val="000099"/>
              </a:solidFill>
              <a:latin typeface="Georgia"/>
              <a:cs typeface="Georgia"/>
            </a:endParaRPr>
          </a:p>
          <a:p>
            <a:pPr eaLnBrk="1" hangingPunct="1">
              <a:lnSpc>
                <a:spcPct val="130000"/>
              </a:lnSpc>
              <a:buFont typeface="Wingdings 3" charset="0"/>
              <a:buNone/>
            </a:pPr>
            <a:endParaRPr lang="en-US" sz="2800" dirty="0">
              <a:solidFill>
                <a:srgbClr val="000099"/>
              </a:solidFill>
              <a:latin typeface="Georgia"/>
              <a:cs typeface="Georgi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5240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00040"/>
                </a:solidFill>
                <a:latin typeface="Georgia"/>
                <a:cs typeface="Georgia"/>
              </a:rPr>
              <a:t>Graphics Processing Units (GPUs)</a:t>
            </a:r>
          </a:p>
        </p:txBody>
      </p:sp>
    </p:spTree>
    <p:extLst>
      <p:ext uri="{BB962C8B-B14F-4D97-AF65-F5344CB8AC3E}">
        <p14:creationId xmlns:p14="http://schemas.microsoft.com/office/powerpoint/2010/main" val="290242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1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GPU Cache Capacity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747194"/>
              </p:ext>
            </p:extLst>
          </p:nvPr>
        </p:nvGraphicFramePr>
        <p:xfrm>
          <a:off x="1354043" y="1600201"/>
          <a:ext cx="6248785" cy="316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300" y="4882330"/>
            <a:ext cx="83185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Caches are useful, but current cache size are too small to gain benefit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Performance benefit by increasing cache sizes &lt;&lt; extra area taken up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Adding more computational resources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Leading to lower per-thread cache capacity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718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Overhead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981047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  <a:latin typeface="CMBX9"/>
                        </a:rPr>
                        <a:t>Energy (</a:t>
                      </a:r>
                      <a:r>
                        <a:rPr lang="en-US" sz="800" dirty="0" err="1">
                          <a:effectLst/>
                          <a:latin typeface="CMBX9"/>
                        </a:rPr>
                        <a:t>nJ</a:t>
                      </a:r>
                      <a:r>
                        <a:rPr lang="en-US" sz="800" dirty="0">
                          <a:effectLst/>
                          <a:latin typeface="CMBX9"/>
                        </a:rPr>
                        <a:t>) 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latin typeface="CMBX9"/>
                        </a:rPr>
                        <a:t>16KB baseline 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latin typeface="CMBX9"/>
                        </a:rPr>
                        <a:t>bypassing 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tag access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0.00134096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0.0017867 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data access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0.106434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0.106434 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prediction table access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0.000126232 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 Power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44.2935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36.1491 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Static Power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7.538627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7.72904 </a:t>
                      </a: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35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SDBP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SDBP </a:t>
            </a:r>
            <a:r>
              <a:rPr lang="en-US" dirty="0"/>
              <a:t>is designed for LLCs, where much of the temporal </a:t>
            </a:r>
            <a:r>
              <a:rPr lang="en-US" dirty="0" smtClean="0"/>
              <a:t>locality </a:t>
            </a:r>
            <a:r>
              <a:rPr lang="en-US" dirty="0"/>
              <a:t>has been filtered </a:t>
            </a: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technique is designed for GPU L1 caches, where temporal information is complete. </a:t>
            </a:r>
            <a:r>
              <a:rPr lang="en-US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PCs</a:t>
            </a:r>
            <a:r>
              <a:rPr lang="zh-CN" altLang="en-US" dirty="0" smtClean="0"/>
              <a:t> </a:t>
            </a:r>
            <a:r>
              <a:rPr lang="en-US" dirty="0" smtClean="0"/>
              <a:t>because </a:t>
            </a:r>
            <a:r>
              <a:rPr lang="en-US" dirty="0"/>
              <a:t>of the observation of characteristics of GPGPU memory </a:t>
            </a:r>
            <a:r>
              <a:rPr lang="en-US" dirty="0" smtClean="0"/>
              <a:t>accesses. </a:t>
            </a:r>
          </a:p>
          <a:p>
            <a:r>
              <a:rPr lang="en-US" dirty="0"/>
              <a:t>GPU kernels are small and frequently launched, the interleaving changes frequently.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1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23528" y="1580068"/>
            <a:ext cx="8496944" cy="4119404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000099"/>
                </a:solidFill>
                <a:latin typeface="Georgia"/>
                <a:cs typeface="Georgia"/>
              </a:rPr>
              <a:t>Thousands </a:t>
            </a:r>
            <a:r>
              <a:rPr lang="en-US" dirty="0">
                <a:solidFill>
                  <a:srgbClr val="000099"/>
                </a:solidFill>
                <a:latin typeface="Georgia"/>
                <a:cs typeface="Georgia"/>
              </a:rPr>
              <a:t>of concurrent </a:t>
            </a:r>
            <a:r>
              <a:rPr lang="en-US" dirty="0" smtClean="0">
                <a:solidFill>
                  <a:srgbClr val="000099"/>
                </a:solidFill>
                <a:latin typeface="Georgia"/>
                <a:cs typeface="Georgia"/>
              </a:rPr>
              <a:t>threads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Low per-thread cache capacity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Characteristics </a:t>
            </a: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of GPU workloads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L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arge </a:t>
            </a: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data 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structures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Useless insertion consumes energy</a:t>
            </a:r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Reducing the performance by </a:t>
            </a: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replacing useful 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blocks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Scratchpad memories filter temporal locality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Less reuse caught in caches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Limit programmability</a:t>
            </a:r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076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Inefficiency </a:t>
            </a:r>
            <a:r>
              <a:rPr lang="en-US" altLang="zh-CN" sz="4000" dirty="0" smtClean="0">
                <a:solidFill>
                  <a:srgbClr val="800040"/>
                </a:solidFill>
                <a:latin typeface="Georgia"/>
                <a:cs typeface="Georgia"/>
              </a:rPr>
              <a:t>of</a:t>
            </a:r>
            <a:r>
              <a:rPr lang="zh-CN" alt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 </a:t>
            </a:r>
            <a:r>
              <a:rPr lang="en-US" altLang="zh-CN" sz="4000" dirty="0" smtClean="0">
                <a:solidFill>
                  <a:srgbClr val="800040"/>
                </a:solidFill>
                <a:latin typeface="Georgia"/>
                <a:cs typeface="Georgia"/>
              </a:rPr>
              <a:t>GPU</a:t>
            </a:r>
            <a:r>
              <a:rPr lang="zh-CN" altLang="en-US" sz="4000" dirty="0" smtClean="0">
                <a:solidFill>
                  <a:srgbClr val="800040"/>
                </a:solidFill>
                <a:latin typeface="Georgia"/>
                <a:cs typeface="Georgia"/>
              </a:rPr>
              <a:t> </a:t>
            </a:r>
            <a:r>
              <a:rPr lang="en-US" altLang="zh-CN" sz="4000" dirty="0" smtClean="0">
                <a:solidFill>
                  <a:srgbClr val="800040"/>
                </a:solidFill>
                <a:latin typeface="Georgia"/>
                <a:cs typeface="Georgia"/>
              </a:rPr>
              <a:t>Caches</a:t>
            </a:r>
            <a:endParaRPr lang="en-US" sz="4000" dirty="0">
              <a:solidFill>
                <a:srgbClr val="80004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5081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152400" y="1484784"/>
            <a:ext cx="8884096" cy="51125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Zero</a:t>
            </a:r>
            <a:r>
              <a:rPr lang="en-US" altLang="zh-CN" sz="2400" dirty="0" smtClean="0">
                <a:solidFill>
                  <a:srgbClr val="000099"/>
                </a:solidFill>
                <a:latin typeface="Georgia"/>
                <a:cs typeface="Georgia"/>
              </a:rPr>
              <a:t>-reuse</a:t>
            </a:r>
            <a:r>
              <a:rPr lang="en-US" sz="2400" dirty="0" smtClean="0">
                <a:solidFill>
                  <a:srgbClr val="000099"/>
                </a:solidFill>
                <a:latin typeface="Georgia"/>
                <a:cs typeface="Georgia"/>
              </a:rPr>
              <a:t> blocks: </a:t>
            </a:r>
            <a:r>
              <a:rPr lang="en-US" sz="2400" dirty="0">
                <a:solidFill>
                  <a:srgbClr val="000099"/>
                </a:solidFill>
                <a:latin typeface="Georgia"/>
                <a:cs typeface="Georgia"/>
              </a:rPr>
              <a:t>inserted into caches without being accessed again until evicted</a:t>
            </a:r>
          </a:p>
          <a:p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  <a:p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  <a:p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  <a:p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  <a:p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  <a:p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endParaRPr lang="en-US" altLang="zh-CN" sz="2000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r>
              <a:rPr lang="en-US" altLang="zh-CN" sz="2000" dirty="0" smtClean="0">
                <a:solidFill>
                  <a:srgbClr val="000099"/>
                </a:solidFill>
                <a:latin typeface="Georgia"/>
                <a:cs typeface="Georgia"/>
              </a:rPr>
              <a:t>46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%</a:t>
            </a:r>
            <a:r>
              <a:rPr lang="zh-CN" alt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altLang="zh-CN" sz="2000" dirty="0" smtClean="0">
                <a:solidFill>
                  <a:srgbClr val="000099"/>
                </a:solidFill>
                <a:latin typeface="Georgia"/>
                <a:cs typeface="Georgia"/>
              </a:rPr>
              <a:t>(max.</a:t>
            </a:r>
            <a:r>
              <a:rPr lang="zh-CN" alt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zh-CN" altLang="zh-CN" sz="2000" dirty="0" smtClean="0">
                <a:solidFill>
                  <a:srgbClr val="000099"/>
                </a:solidFill>
                <a:latin typeface="Georgia"/>
                <a:cs typeface="Georgia"/>
              </a:rPr>
              <a:t>8</a:t>
            </a:r>
            <a:r>
              <a:rPr lang="en-US" altLang="zh-CN" sz="2000" dirty="0" smtClean="0">
                <a:solidFill>
                  <a:srgbClr val="000099"/>
                </a:solidFill>
                <a:latin typeface="Georgia"/>
                <a:cs typeface="Georgia"/>
              </a:rPr>
              <a:t>4%)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of L1 cache blocks are only accessed once before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eviction </a:t>
            </a:r>
            <a:endParaRPr lang="en-US" sz="2000" dirty="0">
              <a:solidFill>
                <a:srgbClr val="000099"/>
              </a:solidFill>
              <a:latin typeface="Georgia"/>
              <a:cs typeface="Georgia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Consume energy; pollute 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cache;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cause </a:t>
            </a:r>
            <a:r>
              <a:rPr lang="en-US" sz="2000" dirty="0">
                <a:solidFill>
                  <a:srgbClr val="000099"/>
                </a:solidFill>
                <a:latin typeface="Georgia"/>
                <a:cs typeface="Georgia"/>
              </a:rPr>
              <a:t>more </a:t>
            </a:r>
            <a:r>
              <a:rPr lang="en-US" sz="2000" dirty="0" smtClean="0">
                <a:solidFill>
                  <a:srgbClr val="000099"/>
                </a:solidFill>
                <a:latin typeface="Georgia"/>
                <a:cs typeface="Georgia"/>
              </a:rPr>
              <a:t>replacement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72507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800000"/>
                </a:solidFill>
                <a:latin typeface="Georgia"/>
                <a:cs typeface="Georgia"/>
              </a:rPr>
              <a:t>Memory Characteristics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481992"/>
              </p:ext>
            </p:extLst>
          </p:nvPr>
        </p:nvGraphicFramePr>
        <p:xfrm>
          <a:off x="1398919" y="2245698"/>
          <a:ext cx="6170270" cy="311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993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800000"/>
                </a:solidFill>
                <a:latin typeface="Georgia"/>
                <a:cs typeface="Georgia"/>
              </a:rPr>
              <a:t>Motivation</a:t>
            </a:r>
            <a:endParaRPr lang="en-US" sz="40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GPU caches are inefficient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Increasing </a:t>
            </a: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cache sizes is impractical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Inserting zero-reuse blocks wastes power without performance gain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Inserting zero-reuse blocks causes useful blocks being replaced to reduce </a:t>
            </a: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performance</a:t>
            </a:r>
            <a:endParaRPr lang="en-US" sz="2400" dirty="0">
              <a:solidFill>
                <a:srgbClr val="000099"/>
              </a:solidFill>
              <a:latin typeface="Georgia"/>
              <a:cs typeface="Georgia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rgbClr val="800000"/>
                </a:solidFill>
                <a:latin typeface="Georgia"/>
                <a:cs typeface="Georgia"/>
              </a:rPr>
              <a:t>Objective</a:t>
            </a:r>
            <a:r>
              <a:rPr lang="zh-CN" altLang="en-US" dirty="0" smtClean="0">
                <a:solidFill>
                  <a:srgbClr val="800000"/>
                </a:solidFill>
                <a:latin typeface="Georgia"/>
                <a:cs typeface="Georgia"/>
              </a:rPr>
              <a:t>: </a:t>
            </a:r>
            <a:r>
              <a:rPr lang="en-US" dirty="0" smtClean="0">
                <a:solidFill>
                  <a:srgbClr val="800000"/>
                </a:solidFill>
                <a:latin typeface="Georgia"/>
                <a:cs typeface="Georgia"/>
              </a:rPr>
              <a:t>Bypass </a:t>
            </a:r>
            <a:r>
              <a:rPr lang="en-US" dirty="0">
                <a:solidFill>
                  <a:srgbClr val="800000"/>
                </a:solidFill>
                <a:latin typeface="Georgia"/>
                <a:cs typeface="Georgia"/>
              </a:rPr>
              <a:t>zero-reuse blocks</a:t>
            </a:r>
          </a:p>
        </p:txBody>
      </p:sp>
    </p:spTree>
    <p:extLst>
      <p:ext uri="{BB962C8B-B14F-4D97-AF65-F5344CB8AC3E}">
        <p14:creationId xmlns:p14="http://schemas.microsoft.com/office/powerpoint/2010/main" val="85898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800040"/>
                </a:solidFill>
                <a:latin typeface="Georgia"/>
                <a:cs typeface="Georgi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Background and Motivation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Adaptive GPU Cache bypassing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Methodology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Evaluation Results</a:t>
            </a:r>
            <a:endParaRPr lang="en-US" sz="2800" dirty="0">
              <a:solidFill>
                <a:srgbClr val="000099"/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99"/>
                </a:solidFill>
                <a:latin typeface="Georgia"/>
                <a:cs typeface="Georgia"/>
              </a:rPr>
              <a:t>Case Study of </a:t>
            </a: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Programmability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Georgia"/>
                <a:cs typeface="Georgia"/>
              </a:rPr>
              <a:t>Conclusion</a:t>
            </a:r>
            <a:endParaRPr lang="en-US" sz="2800" dirty="0">
              <a:solidFill>
                <a:srgbClr val="00009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8576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800040"/>
                </a:solidFill>
                <a:latin typeface="Georgia"/>
                <a:cs typeface="Georgia"/>
              </a:rPr>
              <a:t>Bypass Zero-Reuse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99" y="1600200"/>
            <a:ext cx="812800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Georgia"/>
                <a:cs typeface="Georgia"/>
              </a:rPr>
              <a:t>Static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bypassing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on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resource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limit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[</a:t>
            </a:r>
            <a:r>
              <a:rPr lang="en-US" altLang="zh-CN" sz="2000" dirty="0" err="1" smtClean="0">
                <a:solidFill>
                  <a:srgbClr val="000090"/>
                </a:solidFill>
                <a:latin typeface="Georgia"/>
                <a:cs typeface="Georgia"/>
              </a:rPr>
              <a:t>Jia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sz="2000" i="1" dirty="0" smtClean="0">
                <a:solidFill>
                  <a:srgbClr val="000090"/>
                </a:solidFill>
                <a:latin typeface="Georgia"/>
                <a:cs typeface="Georgia"/>
              </a:rPr>
              <a:t>et. al </a:t>
            </a:r>
            <a:r>
              <a:rPr lang="en-US" altLang="zh-CN" sz="2000" dirty="0" smtClean="0">
                <a:solidFill>
                  <a:srgbClr val="000090"/>
                </a:solidFill>
                <a:latin typeface="Georgia"/>
                <a:cs typeface="Georgia"/>
              </a:rPr>
              <a:t>2014]</a:t>
            </a:r>
            <a:endParaRPr lang="en-US" altLang="zh-CN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lvl="1"/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Degrade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the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performance</a:t>
            </a:r>
          </a:p>
          <a:p>
            <a:pPr lvl="1"/>
            <a:endParaRPr lang="en-US" altLang="zh-CN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marL="514350" indent="-457200"/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Dynamic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bypassing</a:t>
            </a:r>
          </a:p>
          <a:p>
            <a:pPr marL="914400" lvl="1" indent="-457200"/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Adaptively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bypass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zero-reuse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blocks</a:t>
            </a:r>
          </a:p>
          <a:p>
            <a:pPr marL="914400" lvl="1" indent="-457200"/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Make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prediction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on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cache</a:t>
            </a:r>
            <a:r>
              <a:rPr lang="zh-CN" altLang="en-US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misses</a:t>
            </a:r>
          </a:p>
          <a:p>
            <a:pPr marL="914400" lvl="1" indent="-457200"/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What information shall we use to make prediction?</a:t>
            </a:r>
          </a:p>
          <a:p>
            <a:pPr marL="1314450" lvl="2" indent="-457200"/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Memory addresses</a:t>
            </a:r>
            <a:endParaRPr lang="en-US" altLang="zh-CN" dirty="0">
              <a:solidFill>
                <a:srgbClr val="000090"/>
              </a:solidFill>
              <a:latin typeface="Georgia"/>
              <a:cs typeface="Georgia"/>
            </a:endParaRPr>
          </a:p>
          <a:p>
            <a:pPr marL="1314450" lvl="2" indent="-457200"/>
            <a:r>
              <a:rPr lang="en-US" altLang="zh-CN" dirty="0">
                <a:solidFill>
                  <a:srgbClr val="000090"/>
                </a:solidFill>
                <a:latin typeface="Georgia"/>
                <a:cs typeface="Georgia"/>
              </a:rPr>
              <a:t>M</a:t>
            </a:r>
            <a:r>
              <a:rPr lang="en-US" altLang="zh-CN" dirty="0" smtClean="0">
                <a:solidFill>
                  <a:srgbClr val="000090"/>
                </a:solidFill>
                <a:latin typeface="Georgia"/>
                <a:cs typeface="Georgia"/>
              </a:rPr>
              <a:t>emory instructions</a:t>
            </a:r>
            <a:endParaRPr lang="en-US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3498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800040"/>
                </a:solidFill>
                <a:latin typeface="Georgia"/>
                <a:cs typeface="Georgia"/>
              </a:rPr>
              <a:t>Memory Address vs. PC</a:t>
            </a:r>
            <a:endParaRPr lang="en-US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33789"/>
              </p:ext>
            </p:extLst>
          </p:nvPr>
        </p:nvGraphicFramePr>
        <p:xfrm>
          <a:off x="457200" y="1628800"/>
          <a:ext cx="4211960" cy="25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4653136"/>
            <a:ext cx="842245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800040"/>
                </a:solidFill>
                <a:latin typeface="Georgia"/>
                <a:cs typeface="Georgia"/>
              </a:rPr>
              <a:t>Using </a:t>
            </a:r>
            <a:r>
              <a:rPr lang="en-US" sz="2400" dirty="0" smtClean="0">
                <a:solidFill>
                  <a:srgbClr val="800040"/>
                </a:solidFill>
                <a:latin typeface="Georgia"/>
                <a:cs typeface="Georgia"/>
              </a:rPr>
              <a:t>memory </a:t>
            </a:r>
            <a:r>
              <a:rPr lang="en-US" sz="2400" dirty="0">
                <a:solidFill>
                  <a:srgbClr val="800040"/>
                </a:solidFill>
                <a:latin typeface="Georgia"/>
                <a:cs typeface="Georgia"/>
              </a:rPr>
              <a:t>addresses is impractical </a:t>
            </a:r>
            <a:r>
              <a:rPr lang="en-US" sz="2400" dirty="0" smtClean="0">
                <a:solidFill>
                  <a:srgbClr val="800040"/>
                </a:solidFill>
                <a:latin typeface="Georgia"/>
                <a:cs typeface="Georgia"/>
              </a:rPr>
              <a:t>due to storage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800040"/>
                </a:solidFill>
                <a:latin typeface="Georgia"/>
                <a:cs typeface="Georgia"/>
              </a:rPr>
              <a:t>Using memory instructions consumes far less overhead</a:t>
            </a:r>
            <a:endParaRPr lang="en-US" sz="2400" dirty="0">
              <a:solidFill>
                <a:srgbClr val="800040"/>
              </a:solidFill>
              <a:latin typeface="Georgia"/>
              <a:cs typeface="Georgia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800040"/>
                </a:solidFill>
                <a:latin typeface="Georgia"/>
                <a:cs typeface="Georgia"/>
              </a:rPr>
              <a:t>PCs generalize </a:t>
            </a:r>
            <a:r>
              <a:rPr lang="en-US" sz="2400" dirty="0">
                <a:solidFill>
                  <a:srgbClr val="800040"/>
                </a:solidFill>
                <a:latin typeface="Georgia"/>
                <a:cs typeface="Georgia"/>
              </a:rPr>
              <a:t>the behaviors of </a:t>
            </a:r>
            <a:r>
              <a:rPr lang="en-US" sz="2400" dirty="0" smtClean="0">
                <a:solidFill>
                  <a:srgbClr val="800040"/>
                </a:solidFill>
                <a:latin typeface="Georgia"/>
                <a:cs typeface="Georgia"/>
              </a:rPr>
              <a:t>SIMD</a:t>
            </a:r>
            <a:r>
              <a:rPr lang="zh-CN" altLang="en-US" sz="2400" dirty="0" smtClean="0">
                <a:solidFill>
                  <a:srgbClr val="80004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 smtClean="0">
                <a:solidFill>
                  <a:srgbClr val="800040"/>
                </a:solidFill>
                <a:latin typeface="Georgia"/>
                <a:cs typeface="Georgia"/>
              </a:rPr>
              <a:t>with high accuracy</a:t>
            </a:r>
            <a:endParaRPr lang="en-US" sz="2400" dirty="0">
              <a:solidFill>
                <a:srgbClr val="800040"/>
              </a:solidFill>
              <a:latin typeface="Georgia"/>
              <a:cs typeface="Georgia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00086"/>
              </p:ext>
            </p:extLst>
          </p:nvPr>
        </p:nvGraphicFramePr>
        <p:xfrm>
          <a:off x="4432300" y="1628800"/>
          <a:ext cx="4457700" cy="26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897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2595</Words>
  <Application>Microsoft Macintosh PowerPoint</Application>
  <PresentationFormat>On-screen Show (4:3)</PresentationFormat>
  <Paragraphs>349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Adaptive GPU Cache Bypassing</vt:lpstr>
      <vt:lpstr>Outline</vt:lpstr>
      <vt:lpstr>Graphics Processing Units (GPUs)</vt:lpstr>
      <vt:lpstr>Inefficiency of GPU Caches</vt:lpstr>
      <vt:lpstr>Memory Characteristics</vt:lpstr>
      <vt:lpstr>Motivation</vt:lpstr>
      <vt:lpstr>Outline</vt:lpstr>
      <vt:lpstr>Bypass Zero-Reuse Blocks</vt:lpstr>
      <vt:lpstr>Memory Address vs. PC</vt:lpstr>
      <vt:lpstr>Adaptive GPU Cache Bypassing</vt:lpstr>
      <vt:lpstr>Structure of PC-based Bypass Predictor</vt:lpstr>
      <vt:lpstr>Example</vt:lpstr>
      <vt:lpstr>Example</vt:lpstr>
      <vt:lpstr>Example</vt:lpstr>
      <vt:lpstr>Misprediction Correction</vt:lpstr>
      <vt:lpstr>Outline</vt:lpstr>
      <vt:lpstr>Methodology</vt:lpstr>
      <vt:lpstr>Storage Overhead</vt:lpstr>
      <vt:lpstr>Outline</vt:lpstr>
      <vt:lpstr>Energy Savings</vt:lpstr>
      <vt:lpstr>Performance Improvement</vt:lpstr>
      <vt:lpstr>Prediction Accuracy</vt:lpstr>
      <vt:lpstr>Outline</vt:lpstr>
      <vt:lpstr>Scratchpad Memories vs.Caches</vt:lpstr>
      <vt:lpstr>Case Study: Needleman-Wunsch (nw) </vt:lpstr>
      <vt:lpstr>Case Study (cont.)</vt:lpstr>
      <vt:lpstr>Conclusion</vt:lpstr>
      <vt:lpstr>PowerPoint Presentation</vt:lpstr>
      <vt:lpstr>Backup</vt:lpstr>
      <vt:lpstr>GPU Cache Capacity</vt:lpstr>
      <vt:lpstr>Power Overhead</vt:lpstr>
      <vt:lpstr>Compare with SDBP</vt:lpstr>
    </vt:vector>
  </TitlesOfParts>
  <Company>TACO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GPU Cache Bypassing</dc:title>
  <dc:creator>Yingying Tian</dc:creator>
  <cp:lastModifiedBy>Yingying Tian</cp:lastModifiedBy>
  <cp:revision>198</cp:revision>
  <dcterms:created xsi:type="dcterms:W3CDTF">2015-01-22T21:23:20Z</dcterms:created>
  <dcterms:modified xsi:type="dcterms:W3CDTF">2015-02-07T22:55:08Z</dcterms:modified>
</cp:coreProperties>
</file>