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charts/chart17.xml" ContentType="application/vnd.openxmlformats-officedocument.drawingml.chart+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charts/chart18.xml" ContentType="application/vnd.openxmlformats-officedocument.drawingml.chart+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chart19.xml" ContentType="application/vnd.openxmlformats-officedocument.drawingml.chart+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charts/chart16.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78"/>
  </p:notesMasterIdLst>
  <p:sldIdLst>
    <p:sldId id="256" r:id="rId2"/>
    <p:sldId id="395" r:id="rId3"/>
    <p:sldId id="404" r:id="rId4"/>
    <p:sldId id="405" r:id="rId5"/>
    <p:sldId id="257" r:id="rId6"/>
    <p:sldId id="408" r:id="rId7"/>
    <p:sldId id="300" r:id="rId8"/>
    <p:sldId id="356" r:id="rId9"/>
    <p:sldId id="357" r:id="rId10"/>
    <p:sldId id="304" r:id="rId11"/>
    <p:sldId id="366" r:id="rId12"/>
    <p:sldId id="308" r:id="rId13"/>
    <p:sldId id="413" r:id="rId14"/>
    <p:sldId id="409" r:id="rId15"/>
    <p:sldId id="451" r:id="rId16"/>
    <p:sldId id="311" r:id="rId17"/>
    <p:sldId id="307" r:id="rId18"/>
    <p:sldId id="313" r:id="rId19"/>
    <p:sldId id="467" r:id="rId20"/>
    <p:sldId id="466" r:id="rId21"/>
    <p:sldId id="317" r:id="rId22"/>
    <p:sldId id="319" r:id="rId23"/>
    <p:sldId id="321" r:id="rId24"/>
    <p:sldId id="379" r:id="rId25"/>
    <p:sldId id="282" r:id="rId26"/>
    <p:sldId id="418" r:id="rId27"/>
    <p:sldId id="419" r:id="rId28"/>
    <p:sldId id="420" r:id="rId29"/>
    <p:sldId id="421" r:id="rId30"/>
    <p:sldId id="286" r:id="rId31"/>
    <p:sldId id="450" r:id="rId32"/>
    <p:sldId id="423" r:id="rId33"/>
    <p:sldId id="424" r:id="rId34"/>
    <p:sldId id="426" r:id="rId35"/>
    <p:sldId id="384" r:id="rId36"/>
    <p:sldId id="439" r:id="rId37"/>
    <p:sldId id="429" r:id="rId38"/>
    <p:sldId id="432" r:id="rId39"/>
    <p:sldId id="433" r:id="rId40"/>
    <p:sldId id="434" r:id="rId41"/>
    <p:sldId id="464" r:id="rId42"/>
    <p:sldId id="441" r:id="rId43"/>
    <p:sldId id="473" r:id="rId44"/>
    <p:sldId id="448" r:id="rId45"/>
    <p:sldId id="449" r:id="rId46"/>
    <p:sldId id="273" r:id="rId47"/>
    <p:sldId id="394" r:id="rId48"/>
    <p:sldId id="470" r:id="rId49"/>
    <p:sldId id="453" r:id="rId50"/>
    <p:sldId id="455" r:id="rId51"/>
    <p:sldId id="460" r:id="rId52"/>
    <p:sldId id="456" r:id="rId53"/>
    <p:sldId id="468" r:id="rId54"/>
    <p:sldId id="458" r:id="rId55"/>
    <p:sldId id="326" r:id="rId56"/>
    <p:sldId id="327" r:id="rId57"/>
    <p:sldId id="342" r:id="rId58"/>
    <p:sldId id="328" r:id="rId59"/>
    <p:sldId id="442" r:id="rId60"/>
    <p:sldId id="443" r:id="rId61"/>
    <p:sldId id="444" r:id="rId62"/>
    <p:sldId id="445" r:id="rId63"/>
    <p:sldId id="446" r:id="rId64"/>
    <p:sldId id="471" r:id="rId65"/>
    <p:sldId id="264" r:id="rId66"/>
    <p:sldId id="288" r:id="rId67"/>
    <p:sldId id="333" r:id="rId68"/>
    <p:sldId id="469" r:id="rId69"/>
    <p:sldId id="285" r:id="rId70"/>
    <p:sldId id="472" r:id="rId71"/>
    <p:sldId id="447" r:id="rId72"/>
    <p:sldId id="463" r:id="rId73"/>
    <p:sldId id="462" r:id="rId74"/>
    <p:sldId id="461" r:id="rId75"/>
    <p:sldId id="465" r:id="rId76"/>
    <p:sldId id="325" r:id="rId7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BCB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7647" autoAdjust="0"/>
  </p:normalViewPr>
  <p:slideViewPr>
    <p:cSldViewPr>
      <p:cViewPr varScale="1">
        <p:scale>
          <a:sx n="184" d="100"/>
          <a:sy n="184" d="100"/>
        </p:scale>
        <p:origin x="-1434" y="-84"/>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sorterViewPr>
    <p:cViewPr>
      <p:scale>
        <a:sx n="100" d="100"/>
        <a:sy n="100" d="100"/>
      </p:scale>
      <p:origin x="0" y="390"/>
    </p:cViewPr>
  </p:sorter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lgreathouse\Documents\School\Thesis%20Milestones\Dissertation\Document\Figure%20Sources\Reru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lgreathouse\Documents\School\Work\Xen%20Project\Camera%20Copy\CGO2011\Figures%20Sources\Experimentals\Eurosys%20Repeat\EurosysGraph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Eurosys%20Repeat\EurosysGraph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Eurosys%20Repeat\EurosysGraph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Analysis%20with%20BG%20Tasks\Graphs\Netcat_Backgroun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Eurosys%20Repeat\EurosysGraph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jlgreathouse\Documents\School\Thesis%20Milestones\Dissertation\Document\Figure%20Sources\Tai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Eurosys%20Repeat\EurosysGraph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lgreathouse\Documents\School\Work\Xen%20Project\Experimentals\Security%202010\Analysis%20with%20BG%20Tasks\Graphs\SSH_Backgroun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lgreathouse\Documents\School\Thesis%20Milestones\Dissertation\Base%20Work\isca11_stuff\Figures%20Sources\sharing_percentag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lgreathouse\Documents\School\Work\HITM\Results\Performanc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lgreathouse\Documents\School\Thesis%20Milestones\Dissertation\Document\Figure%20Sources\Ta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spPr>
            <a:ln w="63500">
              <a:noFill/>
            </a:ln>
          </c:spPr>
          <c:marker>
            <c:symbol val="none"/>
          </c:marker>
          <c:cat>
            <c:numRef>
              <c:f>Sheet1!$A$1:$A$101</c:f>
              <c:numCache>
                <c:formatCode>General</c:formatCode>
                <c:ptCount val="101"/>
                <c:pt idx="0">
                  <c:v>0</c:v>
                </c:pt>
                <c:pt idx="1">
                  <c:v>25</c:v>
                </c:pt>
                <c:pt idx="2">
                  <c:v>50</c:v>
                </c:pt>
                <c:pt idx="3">
                  <c:v>75</c:v>
                </c:pt>
                <c:pt idx="4">
                  <c:v>100</c:v>
                </c:pt>
              </c:numCache>
            </c:numRef>
          </c:cat>
          <c:val>
            <c:numRef>
              <c:f>Sheet1!$B$1:$B$5</c:f>
              <c:numCache>
                <c:formatCode>General</c:formatCode>
                <c:ptCount val="5"/>
                <c:pt idx="0">
                  <c:v>0</c:v>
                </c:pt>
                <c:pt idx="1">
                  <c:v>25</c:v>
                </c:pt>
                <c:pt idx="2">
                  <c:v>50</c:v>
                </c:pt>
                <c:pt idx="3">
                  <c:v>75</c:v>
                </c:pt>
                <c:pt idx="4">
                  <c:v>100</c:v>
                </c:pt>
              </c:numCache>
            </c:numRef>
          </c:val>
        </c:ser>
        <c:dLbls/>
        <c:marker val="1"/>
        <c:axId val="97793536"/>
        <c:axId val="97795456"/>
      </c:lineChart>
      <c:catAx>
        <c:axId val="97793536"/>
        <c:scaling>
          <c:orientation val="minMax"/>
        </c:scaling>
        <c:delete val="1"/>
        <c:axPos val="b"/>
        <c:title>
          <c:tx>
            <c:rich>
              <a:bodyPr/>
              <a:lstStyle/>
              <a:p>
                <a:pPr>
                  <a:defRPr sz="2000"/>
                </a:pPr>
                <a:r>
                  <a:rPr lang="en-US" sz="2000" baseline="0" dirty="0" smtClean="0"/>
                  <a:t>Overhead</a:t>
                </a:r>
                <a:endParaRPr lang="en-US" sz="2000" dirty="0"/>
              </a:p>
            </c:rich>
          </c:tx>
          <c:layout/>
        </c:title>
        <c:numFmt formatCode="General" sourceLinked="1"/>
        <c:tickLblPos val="none"/>
        <c:crossAx val="97795456"/>
        <c:crosses val="autoZero"/>
        <c:auto val="1"/>
        <c:lblAlgn val="ctr"/>
        <c:lblOffset val="100"/>
      </c:catAx>
      <c:valAx>
        <c:axId val="97795456"/>
        <c:scaling>
          <c:orientation val="minMax"/>
          <c:max val="100"/>
        </c:scaling>
        <c:axPos val="l"/>
        <c:majorGridlines/>
        <c:title>
          <c:tx>
            <c:rich>
              <a:bodyPr rot="-5400000" vert="horz"/>
              <a:lstStyle/>
              <a:p>
                <a:pPr>
                  <a:defRPr sz="2000"/>
                </a:pPr>
                <a:endParaRPr lang="en-US" sz="2000" dirty="0" smtClean="0"/>
              </a:p>
              <a:p>
                <a:pPr>
                  <a:defRPr sz="2000"/>
                </a:pPr>
                <a:r>
                  <a:rPr lang="en-US" sz="2000" dirty="0" smtClean="0"/>
                  <a:t>Error Detection Rate</a:t>
                </a:r>
                <a:endParaRPr lang="en-US" sz="2000" dirty="0"/>
              </a:p>
            </c:rich>
          </c:tx>
          <c:layout/>
        </c:title>
        <c:numFmt formatCode="General" sourceLinked="1"/>
        <c:tickLblPos val="nextTo"/>
        <c:txPr>
          <a:bodyPr/>
          <a:lstStyle/>
          <a:p>
            <a:pPr>
              <a:defRPr sz="1600"/>
            </a:pPr>
            <a:endParaRPr lang="en-US"/>
          </a:p>
        </c:txPr>
        <c:crossAx val="97793536"/>
        <c:crosses val="autoZero"/>
        <c:crossBetween val="midCat"/>
        <c:majorUnit val="25"/>
      </c:valAx>
      <c:spPr>
        <a:noFill/>
        <a:ln w="25400">
          <a:noFill/>
        </a:ln>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716743219597553E-2"/>
          <c:y val="4.7031113298337715E-2"/>
          <c:w val="0.7881797900262465"/>
          <c:h val="0.63464348206474219"/>
        </c:manualLayout>
      </c:layout>
      <c:barChart>
        <c:barDir val="col"/>
        <c:grouping val="clustered"/>
        <c:ser>
          <c:idx val="0"/>
          <c:order val="0"/>
          <c:tx>
            <c:strRef>
              <c:f>'Extra Runtime'!$AB$29</c:f>
              <c:strCache>
                <c:ptCount val="1"/>
                <c:pt idx="0">
                  <c:v>VM</c:v>
                </c:pt>
              </c:strCache>
            </c:strRef>
          </c:tx>
          <c:spPr>
            <a:solidFill>
              <a:srgbClr val="00B050"/>
            </a:solidFill>
            <a:ln>
              <a:solidFill>
                <a:schemeClr val="tx1"/>
              </a:solidFill>
            </a:ln>
          </c:spPr>
          <c:cat>
            <c:strRef>
              <c:f>'Extra Runtime'!$B$2:$Z$2</c:f>
              <c:strCache>
                <c:ptCount val="25"/>
                <c:pt idx="0">
                  <c:v>histogram</c:v>
                </c:pt>
                <c:pt idx="1">
                  <c:v>kmeans</c:v>
                </c:pt>
                <c:pt idx="2">
                  <c:v>linear_regression</c:v>
                </c:pt>
                <c:pt idx="3">
                  <c:v>matrix_multiply</c:v>
                </c:pt>
                <c:pt idx="4">
                  <c:v>pca</c:v>
                </c:pt>
                <c:pt idx="5">
                  <c:v>string_match</c:v>
                </c:pt>
                <c:pt idx="6">
                  <c:v>word_count</c:v>
                </c:pt>
                <c:pt idx="8">
                  <c:v>GeoMean</c:v>
                </c:pt>
                <c:pt idx="10">
                  <c:v>blackscholes</c:v>
                </c:pt>
                <c:pt idx="11">
                  <c:v>bodytrack</c:v>
                </c:pt>
                <c:pt idx="12">
                  <c:v>facesim</c:v>
                </c:pt>
                <c:pt idx="13">
                  <c:v>ferret</c:v>
                </c:pt>
                <c:pt idx="14">
                  <c:v>freqmine</c:v>
                </c:pt>
                <c:pt idx="15">
                  <c:v>raytrace</c:v>
                </c:pt>
                <c:pt idx="16">
                  <c:v>swaptions</c:v>
                </c:pt>
                <c:pt idx="17">
                  <c:v>fluidanimate</c:v>
                </c:pt>
                <c:pt idx="18">
                  <c:v>vips</c:v>
                </c:pt>
                <c:pt idx="19">
                  <c:v>x264</c:v>
                </c:pt>
                <c:pt idx="20">
                  <c:v>canneal</c:v>
                </c:pt>
                <c:pt idx="21">
                  <c:v>dedup</c:v>
                </c:pt>
                <c:pt idx="22">
                  <c:v>streamcluster</c:v>
                </c:pt>
                <c:pt idx="24">
                  <c:v>GeoMean</c:v>
                </c:pt>
              </c:strCache>
            </c:strRef>
          </c:cat>
          <c:val>
            <c:numRef>
              <c:f>'Extra Runtime'!$B$29:$Z$29</c:f>
              <c:numCache>
                <c:formatCode>_(* #,##0.00_);_(* \(#,##0.00\);_(* "-"??_);_(@_)</c:formatCode>
                <c:ptCount val="25"/>
                <c:pt idx="0">
                  <c:v>1.5572938953026338E-2</c:v>
                </c:pt>
                <c:pt idx="1">
                  <c:v>2.5793211930771175E-2</c:v>
                </c:pt>
                <c:pt idx="2">
                  <c:v>1.9931197215216617E-2</c:v>
                </c:pt>
                <c:pt idx="3">
                  <c:v>2.6566214891577306E-2</c:v>
                </c:pt>
                <c:pt idx="4">
                  <c:v>1.564328585645532E-2</c:v>
                </c:pt>
                <c:pt idx="5">
                  <c:v>2.5736555576994939E-2</c:v>
                </c:pt>
                <c:pt idx="6">
                  <c:v>9.5546420307992749E-3</c:v>
                </c:pt>
                <c:pt idx="8">
                  <c:v>1.876124695344995E-2</c:v>
                </c:pt>
                <c:pt idx="10">
                  <c:v>3.5290528040319541E-2</c:v>
                </c:pt>
                <c:pt idx="11">
                  <c:v>2.2577852259211179E-2</c:v>
                </c:pt>
                <c:pt idx="12">
                  <c:v>3.2428113111736462E-2</c:v>
                </c:pt>
                <c:pt idx="13">
                  <c:v>4.0855311423265775E-2</c:v>
                </c:pt>
                <c:pt idx="14">
                  <c:v>3.1302762503851167E-2</c:v>
                </c:pt>
                <c:pt idx="15">
                  <c:v>0.33714094846243142</c:v>
                </c:pt>
                <c:pt idx="16">
                  <c:v>2.6515961131062967E-2</c:v>
                </c:pt>
                <c:pt idx="17">
                  <c:v>2.9106572557651693E-2</c:v>
                </c:pt>
                <c:pt idx="18">
                  <c:v>2.3354691031085024E-2</c:v>
                </c:pt>
                <c:pt idx="19">
                  <c:v>6.5782717946716515E-2</c:v>
                </c:pt>
                <c:pt idx="20">
                  <c:v>3.3357943186953717E-2</c:v>
                </c:pt>
                <c:pt idx="21">
                  <c:v>2.133707295586033E-2</c:v>
                </c:pt>
                <c:pt idx="22">
                  <c:v>2.291401280588368E-2</c:v>
                </c:pt>
                <c:pt idx="24">
                  <c:v>3.6698677805405221E-2</c:v>
                </c:pt>
              </c:numCache>
            </c:numRef>
          </c:val>
        </c:ser>
        <c:ser>
          <c:idx val="1"/>
          <c:order val="1"/>
          <c:tx>
            <c:strRef>
              <c:f>'Extra Runtime'!$AB$30</c:f>
              <c:strCache>
                <c:ptCount val="1"/>
                <c:pt idx="0">
                  <c:v>MT</c:v>
                </c:pt>
              </c:strCache>
            </c:strRef>
          </c:tx>
          <c:spPr>
            <a:solidFill>
              <a:schemeClr val="accent1"/>
            </a:solidFill>
            <a:ln>
              <a:solidFill>
                <a:schemeClr val="tx1"/>
              </a:solidFill>
            </a:ln>
          </c:spPr>
          <c:cat>
            <c:strRef>
              <c:f>'Extra Runtime'!$B$2:$Z$2</c:f>
              <c:strCache>
                <c:ptCount val="25"/>
                <c:pt idx="0">
                  <c:v>histogram</c:v>
                </c:pt>
                <c:pt idx="1">
                  <c:v>kmeans</c:v>
                </c:pt>
                <c:pt idx="2">
                  <c:v>linear_regression</c:v>
                </c:pt>
                <c:pt idx="3">
                  <c:v>matrix_multiply</c:v>
                </c:pt>
                <c:pt idx="4">
                  <c:v>pca</c:v>
                </c:pt>
                <c:pt idx="5">
                  <c:v>string_match</c:v>
                </c:pt>
                <c:pt idx="6">
                  <c:v>word_count</c:v>
                </c:pt>
                <c:pt idx="8">
                  <c:v>GeoMean</c:v>
                </c:pt>
                <c:pt idx="10">
                  <c:v>blackscholes</c:v>
                </c:pt>
                <c:pt idx="11">
                  <c:v>bodytrack</c:v>
                </c:pt>
                <c:pt idx="12">
                  <c:v>facesim</c:v>
                </c:pt>
                <c:pt idx="13">
                  <c:v>ferret</c:v>
                </c:pt>
                <c:pt idx="14">
                  <c:v>freqmine</c:v>
                </c:pt>
                <c:pt idx="15">
                  <c:v>raytrace</c:v>
                </c:pt>
                <c:pt idx="16">
                  <c:v>swaptions</c:v>
                </c:pt>
                <c:pt idx="17">
                  <c:v>fluidanimate</c:v>
                </c:pt>
                <c:pt idx="18">
                  <c:v>vips</c:v>
                </c:pt>
                <c:pt idx="19">
                  <c:v>x264</c:v>
                </c:pt>
                <c:pt idx="20">
                  <c:v>canneal</c:v>
                </c:pt>
                <c:pt idx="21">
                  <c:v>dedup</c:v>
                </c:pt>
                <c:pt idx="22">
                  <c:v>streamcluster</c:v>
                </c:pt>
                <c:pt idx="24">
                  <c:v>GeoMean</c:v>
                </c:pt>
              </c:strCache>
            </c:strRef>
          </c:cat>
          <c:val>
            <c:numRef>
              <c:f>'Extra Runtime'!$B$30:$Z$30</c:f>
              <c:numCache>
                <c:formatCode>_(* #,##0.00_);_(* \(#,##0.00\);_(* "-"??_);_(@_)</c:formatCode>
                <c:ptCount val="25"/>
                <c:pt idx="0">
                  <c:v>0.35683438889649932</c:v>
                </c:pt>
                <c:pt idx="1">
                  <c:v>5.4453343663030811</c:v>
                </c:pt>
                <c:pt idx="2">
                  <c:v>1.3008960762966253</c:v>
                </c:pt>
                <c:pt idx="3">
                  <c:v>1.8209622769471612</c:v>
                </c:pt>
                <c:pt idx="4">
                  <c:v>8.0927833714261528</c:v>
                </c:pt>
                <c:pt idx="5">
                  <c:v>2.9235852644126936</c:v>
                </c:pt>
                <c:pt idx="6">
                  <c:v>1.4126999129096141</c:v>
                </c:pt>
                <c:pt idx="8">
                  <c:v>2.0532537716391284</c:v>
                </c:pt>
                <c:pt idx="10">
                  <c:v>8.2392197615604061</c:v>
                </c:pt>
                <c:pt idx="11">
                  <c:v>4.5860619302792669</c:v>
                </c:pt>
                <c:pt idx="12">
                  <c:v>3.3835353704862041</c:v>
                </c:pt>
                <c:pt idx="13">
                  <c:v>2.5504336328003334</c:v>
                </c:pt>
                <c:pt idx="14">
                  <c:v>2.0612696790261427</c:v>
                </c:pt>
                <c:pt idx="15">
                  <c:v>3.167912873378171</c:v>
                </c:pt>
                <c:pt idx="16">
                  <c:v>17.685954527895028</c:v>
                </c:pt>
                <c:pt idx="17">
                  <c:v>11.35766266276519</c:v>
                </c:pt>
                <c:pt idx="18">
                  <c:v>7.8794958123953727</c:v>
                </c:pt>
                <c:pt idx="19">
                  <c:v>1.8494326876262399</c:v>
                </c:pt>
                <c:pt idx="20">
                  <c:v>0.39815801671396434</c:v>
                </c:pt>
                <c:pt idx="21">
                  <c:v>1.949438927249888</c:v>
                </c:pt>
                <c:pt idx="22">
                  <c:v>4.7577135996318622</c:v>
                </c:pt>
                <c:pt idx="24">
                  <c:v>3.8387208659036807</c:v>
                </c:pt>
              </c:numCache>
            </c:numRef>
          </c:val>
        </c:ser>
        <c:ser>
          <c:idx val="3"/>
          <c:order val="2"/>
          <c:tx>
            <c:v>RC</c:v>
          </c:tx>
          <c:spPr>
            <a:solidFill>
              <a:schemeClr val="tx2"/>
            </a:solidFill>
            <a:ln>
              <a:solidFill>
                <a:schemeClr val="tx1"/>
              </a:solidFill>
            </a:ln>
          </c:spPr>
          <c:cat>
            <c:strRef>
              <c:f>'Extra Runtime'!$B$2:$Z$2</c:f>
              <c:strCache>
                <c:ptCount val="25"/>
                <c:pt idx="0">
                  <c:v>histogram</c:v>
                </c:pt>
                <c:pt idx="1">
                  <c:v>kmeans</c:v>
                </c:pt>
                <c:pt idx="2">
                  <c:v>linear_regression</c:v>
                </c:pt>
                <c:pt idx="3">
                  <c:v>matrix_multiply</c:v>
                </c:pt>
                <c:pt idx="4">
                  <c:v>pca</c:v>
                </c:pt>
                <c:pt idx="5">
                  <c:v>string_match</c:v>
                </c:pt>
                <c:pt idx="6">
                  <c:v>word_count</c:v>
                </c:pt>
                <c:pt idx="8">
                  <c:v>GeoMean</c:v>
                </c:pt>
                <c:pt idx="10">
                  <c:v>blackscholes</c:v>
                </c:pt>
                <c:pt idx="11">
                  <c:v>bodytrack</c:v>
                </c:pt>
                <c:pt idx="12">
                  <c:v>facesim</c:v>
                </c:pt>
                <c:pt idx="13">
                  <c:v>ferret</c:v>
                </c:pt>
                <c:pt idx="14">
                  <c:v>freqmine</c:v>
                </c:pt>
                <c:pt idx="15">
                  <c:v>raytrace</c:v>
                </c:pt>
                <c:pt idx="16">
                  <c:v>swaptions</c:v>
                </c:pt>
                <c:pt idx="17">
                  <c:v>fluidanimate</c:v>
                </c:pt>
                <c:pt idx="18">
                  <c:v>vips</c:v>
                </c:pt>
                <c:pt idx="19">
                  <c:v>x264</c:v>
                </c:pt>
                <c:pt idx="20">
                  <c:v>canneal</c:v>
                </c:pt>
                <c:pt idx="21">
                  <c:v>dedup</c:v>
                </c:pt>
                <c:pt idx="22">
                  <c:v>streamcluster</c:v>
                </c:pt>
                <c:pt idx="24">
                  <c:v>GeoMean</c:v>
                </c:pt>
              </c:strCache>
            </c:strRef>
          </c:cat>
          <c:val>
            <c:numRef>
              <c:f>'Extra Runtime'!$B$32:$Z$32</c:f>
              <c:numCache>
                <c:formatCode>_(* #,##0.00_);_(* \(#,##0.00\);_(* "-"??_);_(@_)</c:formatCode>
                <c:ptCount val="25"/>
                <c:pt idx="0">
                  <c:v>5.9955366315943115</c:v>
                </c:pt>
                <c:pt idx="1">
                  <c:v>9.1439779214377968</c:v>
                </c:pt>
                <c:pt idx="2">
                  <c:v>15.408374582282441</c:v>
                </c:pt>
                <c:pt idx="3">
                  <c:v>7.7735514106644512</c:v>
                </c:pt>
                <c:pt idx="4">
                  <c:v>16.702521022611723</c:v>
                </c:pt>
                <c:pt idx="5">
                  <c:v>7.8709452745321373</c:v>
                </c:pt>
                <c:pt idx="6">
                  <c:v>4.0509312669553026</c:v>
                </c:pt>
                <c:pt idx="8">
                  <c:v>8.6062659200078127</c:v>
                </c:pt>
                <c:pt idx="10">
                  <c:v>19.555797835297383</c:v>
                </c:pt>
                <c:pt idx="11">
                  <c:v>4.2234519758321394</c:v>
                </c:pt>
                <c:pt idx="12">
                  <c:v>13.905223719892399</c:v>
                </c:pt>
                <c:pt idx="13">
                  <c:v>12.16807350789019</c:v>
                </c:pt>
                <c:pt idx="14">
                  <c:v>7.4767372619887364</c:v>
                </c:pt>
                <c:pt idx="15">
                  <c:v>3.1952431707468167</c:v>
                </c:pt>
                <c:pt idx="16">
                  <c:v>26.61145199660691</c:v>
                </c:pt>
                <c:pt idx="17">
                  <c:v>14.304822682471572</c:v>
                </c:pt>
                <c:pt idx="18">
                  <c:v>16.34334155542134</c:v>
                </c:pt>
                <c:pt idx="19">
                  <c:v>2.7671848397333552</c:v>
                </c:pt>
                <c:pt idx="20">
                  <c:v>0.48228700713392408</c:v>
                </c:pt>
                <c:pt idx="21">
                  <c:v>13.719901216850058</c:v>
                </c:pt>
                <c:pt idx="22">
                  <c:v>5.5320711965133915</c:v>
                </c:pt>
                <c:pt idx="24">
                  <c:v>6.7109633231254673</c:v>
                </c:pt>
              </c:numCache>
            </c:numRef>
          </c:val>
        </c:ser>
        <c:ser>
          <c:idx val="4"/>
          <c:order val="3"/>
          <c:tx>
            <c:v>RC+Bitmap</c:v>
          </c:tx>
          <c:spPr>
            <a:solidFill>
              <a:srgbClr val="FF0000"/>
            </a:solidFill>
            <a:ln>
              <a:solidFill>
                <a:schemeClr val="tx1"/>
              </a:solidFill>
            </a:ln>
          </c:spPr>
          <c:cat>
            <c:strRef>
              <c:f>'Extra Runtime'!$B$2:$Z$2</c:f>
              <c:strCache>
                <c:ptCount val="25"/>
                <c:pt idx="0">
                  <c:v>histogram</c:v>
                </c:pt>
                <c:pt idx="1">
                  <c:v>kmeans</c:v>
                </c:pt>
                <c:pt idx="2">
                  <c:v>linear_regression</c:v>
                </c:pt>
                <c:pt idx="3">
                  <c:v>matrix_multiply</c:v>
                </c:pt>
                <c:pt idx="4">
                  <c:v>pca</c:v>
                </c:pt>
                <c:pt idx="5">
                  <c:v>string_match</c:v>
                </c:pt>
                <c:pt idx="6">
                  <c:v>word_count</c:v>
                </c:pt>
                <c:pt idx="8">
                  <c:v>GeoMean</c:v>
                </c:pt>
                <c:pt idx="10">
                  <c:v>blackscholes</c:v>
                </c:pt>
                <c:pt idx="11">
                  <c:v>bodytrack</c:v>
                </c:pt>
                <c:pt idx="12">
                  <c:v>facesim</c:v>
                </c:pt>
                <c:pt idx="13">
                  <c:v>ferret</c:v>
                </c:pt>
                <c:pt idx="14">
                  <c:v>freqmine</c:v>
                </c:pt>
                <c:pt idx="15">
                  <c:v>raytrace</c:v>
                </c:pt>
                <c:pt idx="16">
                  <c:v>swaptions</c:v>
                </c:pt>
                <c:pt idx="17">
                  <c:v>fluidanimate</c:v>
                </c:pt>
                <c:pt idx="18">
                  <c:v>vips</c:v>
                </c:pt>
                <c:pt idx="19">
                  <c:v>x264</c:v>
                </c:pt>
                <c:pt idx="20">
                  <c:v>canneal</c:v>
                </c:pt>
                <c:pt idx="21">
                  <c:v>dedup</c:v>
                </c:pt>
                <c:pt idx="22">
                  <c:v>streamcluster</c:v>
                </c:pt>
                <c:pt idx="24">
                  <c:v>GeoMean</c:v>
                </c:pt>
              </c:strCache>
            </c:strRef>
          </c:cat>
          <c:val>
            <c:numRef>
              <c:f>'Extra Runtime'!$B$33:$Z$33</c:f>
              <c:numCache>
                <c:formatCode>_(* #,##0.00_);_(* \(#,##0.00\);_(* "-"??_);_(@_)</c:formatCode>
                <c:ptCount val="25"/>
                <c:pt idx="0">
                  <c:v>5.9965818473370902</c:v>
                </c:pt>
                <c:pt idx="1">
                  <c:v>14.183837024152675</c:v>
                </c:pt>
                <c:pt idx="2">
                  <c:v>15.410265458835179</c:v>
                </c:pt>
                <c:pt idx="3">
                  <c:v>7.7780368968966664</c:v>
                </c:pt>
                <c:pt idx="4">
                  <c:v>20.35761656081252</c:v>
                </c:pt>
                <c:pt idx="5">
                  <c:v>8.2720011084035683</c:v>
                </c:pt>
                <c:pt idx="6">
                  <c:v>4.2010535662312476</c:v>
                </c:pt>
                <c:pt idx="8">
                  <c:v>9.543875478320226</c:v>
                </c:pt>
                <c:pt idx="10">
                  <c:v>19.599523023122924</c:v>
                </c:pt>
                <c:pt idx="11">
                  <c:v>9.0367473309430011</c:v>
                </c:pt>
                <c:pt idx="12">
                  <c:v>11.833493320903878</c:v>
                </c:pt>
                <c:pt idx="13">
                  <c:v>13.912143191373907</c:v>
                </c:pt>
                <c:pt idx="14">
                  <c:v>8.1403797192239526</c:v>
                </c:pt>
                <c:pt idx="15">
                  <c:v>3.192317838894887</c:v>
                </c:pt>
                <c:pt idx="16">
                  <c:v>26.238673976214063</c:v>
                </c:pt>
                <c:pt idx="17">
                  <c:v>12.878001574617032</c:v>
                </c:pt>
                <c:pt idx="18">
                  <c:v>17.802490439036866</c:v>
                </c:pt>
                <c:pt idx="19">
                  <c:v>3.0216834692736678</c:v>
                </c:pt>
                <c:pt idx="20">
                  <c:v>0.94318641309718965</c:v>
                </c:pt>
                <c:pt idx="21">
                  <c:v>14.339299469991548</c:v>
                </c:pt>
                <c:pt idx="22">
                  <c:v>8.4423046151666448</c:v>
                </c:pt>
                <c:pt idx="24">
                  <c:v>8.0776156079667434</c:v>
                </c:pt>
              </c:numCache>
            </c:numRef>
          </c:val>
        </c:ser>
        <c:dLbls/>
        <c:axId val="111206400"/>
        <c:axId val="111207936"/>
      </c:barChart>
      <c:catAx>
        <c:axId val="111206400"/>
        <c:scaling>
          <c:orientation val="minMax"/>
        </c:scaling>
        <c:axPos val="b"/>
        <c:tickLblPos val="nextTo"/>
        <c:txPr>
          <a:bodyPr/>
          <a:lstStyle/>
          <a:p>
            <a:pPr>
              <a:defRPr sz="1600"/>
            </a:pPr>
            <a:endParaRPr lang="en-US"/>
          </a:p>
        </c:txPr>
        <c:crossAx val="111207936"/>
        <c:crosses val="autoZero"/>
        <c:auto val="1"/>
        <c:lblAlgn val="ctr"/>
        <c:lblOffset val="100"/>
      </c:catAx>
      <c:valAx>
        <c:axId val="111207936"/>
        <c:scaling>
          <c:orientation val="minMax"/>
        </c:scaling>
        <c:axPos val="l"/>
        <c:majorGridlines/>
        <c:title>
          <c:tx>
            <c:rich>
              <a:bodyPr rot="-5400000" vert="horz"/>
              <a:lstStyle/>
              <a:p>
                <a:pPr>
                  <a:defRPr sz="1800"/>
                </a:pPr>
                <a:r>
                  <a:rPr lang="en-US" sz="1800" dirty="0" smtClean="0"/>
                  <a:t>Speedup</a:t>
                </a:r>
                <a:r>
                  <a:rPr lang="en-US" sz="1800" baseline="0" dirty="0" smtClean="0"/>
                  <a:t> </a:t>
                </a:r>
                <a:r>
                  <a:rPr lang="en-US" sz="1800" dirty="0" smtClean="0"/>
                  <a:t>of Sharing Check </a:t>
                </a:r>
                <a:r>
                  <a:rPr lang="en-US" sz="1800" dirty="0"/>
                  <a:t>(x)</a:t>
                </a:r>
              </a:p>
            </c:rich>
          </c:tx>
          <c:layout/>
        </c:title>
        <c:numFmt formatCode="_(* #,##0_);_(* \(#,##0\);_(* &quot;-&quot;_);_(@_)" sourceLinked="0"/>
        <c:tickLblPos val="nextTo"/>
        <c:txPr>
          <a:bodyPr/>
          <a:lstStyle/>
          <a:p>
            <a:pPr>
              <a:defRPr sz="1600"/>
            </a:pPr>
            <a:endParaRPr lang="en-US"/>
          </a:p>
        </c:txPr>
        <c:crossAx val="111206400"/>
        <c:crosses val="autoZero"/>
        <c:crossBetween val="between"/>
      </c:valAx>
    </c:plotArea>
    <c:legend>
      <c:legendPos val="r"/>
      <c:layout>
        <c:manualLayout>
          <c:xMode val="edge"/>
          <c:yMode val="edge"/>
          <c:x val="0.87596434820647417"/>
          <c:y val="4.9280183727034119E-2"/>
          <c:w val="0.10493853893263344"/>
          <c:h val="0.60838385826771668"/>
        </c:manualLayout>
      </c:layout>
      <c:overlay val="1"/>
      <c:spPr>
        <a:solidFill>
          <a:schemeClr val="bg1"/>
        </a:solidFill>
        <a:ln>
          <a:noFill/>
        </a:ln>
      </c:spPr>
      <c:txPr>
        <a:bodyPr/>
        <a:lstStyle/>
        <a:p>
          <a:pPr>
            <a:defRPr sz="1800"/>
          </a:pPr>
          <a:endParaRPr lang="en-US"/>
        </a:p>
      </c:txPr>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chemeClr val="accent6"/>
            </a:solidFill>
            <a:ln w="25400" cap="flat" cmpd="sng" algn="ctr">
              <a:solidFill>
                <a:schemeClr val="accent6">
                  <a:shade val="50000"/>
                </a:schemeClr>
              </a:solidFill>
              <a:prstDash val="solid"/>
            </a:ln>
            <a:effectLst/>
          </c:spPr>
          <c:cat>
            <c:strRef>
              <c:f>Table!$E$3:$E$6</c:f>
              <c:strCache>
                <c:ptCount val="4"/>
                <c:pt idx="0">
                  <c:v>netcat_transmit</c:v>
                </c:pt>
                <c:pt idx="1">
                  <c:v>netcat_receive</c:v>
                </c:pt>
                <c:pt idx="2">
                  <c:v>ssh_transmit</c:v>
                </c:pt>
                <c:pt idx="3">
                  <c:v>ssh_receive</c:v>
                </c:pt>
              </c:strCache>
            </c:strRef>
          </c:cat>
          <c:val>
            <c:numRef>
              <c:f>Table!$F$3:$F$6</c:f>
              <c:numCache>
                <c:formatCode>General</c:formatCode>
                <c:ptCount val="4"/>
                <c:pt idx="0">
                  <c:v>164.18397626112755</c:v>
                </c:pt>
                <c:pt idx="1">
                  <c:v>13.164835164835162</c:v>
                </c:pt>
                <c:pt idx="2">
                  <c:v>130.41884816753929</c:v>
                </c:pt>
                <c:pt idx="3">
                  <c:v>113.98843930635837</c:v>
                </c:pt>
              </c:numCache>
            </c:numRef>
          </c:val>
        </c:ser>
        <c:dLbls/>
        <c:axId val="117303552"/>
        <c:axId val="117190656"/>
      </c:barChart>
      <c:catAx>
        <c:axId val="117303552"/>
        <c:scaling>
          <c:orientation val="minMax"/>
        </c:scaling>
        <c:axPos val="b"/>
        <c:tickLblPos val="nextTo"/>
        <c:txPr>
          <a:bodyPr/>
          <a:lstStyle/>
          <a:p>
            <a:pPr>
              <a:defRPr sz="1600"/>
            </a:pPr>
            <a:endParaRPr lang="en-US"/>
          </a:p>
        </c:txPr>
        <c:crossAx val="117190656"/>
        <c:crosses val="autoZero"/>
        <c:auto val="1"/>
        <c:lblAlgn val="ctr"/>
        <c:lblOffset val="100"/>
      </c:catAx>
      <c:valAx>
        <c:axId val="117190656"/>
        <c:scaling>
          <c:orientation val="minMax"/>
        </c:scaling>
        <c:axPos val="l"/>
        <c:majorGridlines/>
        <c:title>
          <c:tx>
            <c:rich>
              <a:bodyPr rot="-5400000" vert="horz"/>
              <a:lstStyle/>
              <a:p>
                <a:pPr>
                  <a:defRPr sz="1800"/>
                </a:pPr>
                <a:r>
                  <a:rPr lang="en-US" sz="1800"/>
                  <a:t>Slowdown (x)</a:t>
                </a:r>
              </a:p>
            </c:rich>
          </c:tx>
          <c:layout/>
        </c:title>
        <c:numFmt formatCode="General" sourceLinked="1"/>
        <c:tickLblPos val="nextTo"/>
        <c:txPr>
          <a:bodyPr/>
          <a:lstStyle/>
          <a:p>
            <a:pPr>
              <a:defRPr sz="1600"/>
            </a:pPr>
            <a:endParaRPr lang="en-US"/>
          </a:p>
        </c:txPr>
        <c:crossAx val="117303552"/>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spPr>
            <a:ln w="63500"/>
          </c:spPr>
          <c:marker>
            <c:symbol val="none"/>
          </c:marker>
          <c:cat>
            <c:numRef>
              <c:f>Sheet1!$A$1:$A$101</c:f>
              <c:numCache>
                <c:formatCode>General</c:formatCode>
                <c:ptCount val="101"/>
                <c:pt idx="0">
                  <c:v>0</c:v>
                </c:pt>
                <c:pt idx="1">
                  <c:v>25</c:v>
                </c:pt>
                <c:pt idx="2">
                  <c:v>50</c:v>
                </c:pt>
                <c:pt idx="3">
                  <c:v>75</c:v>
                </c:pt>
                <c:pt idx="4">
                  <c:v>100</c:v>
                </c:pt>
              </c:numCache>
            </c:numRef>
          </c:cat>
          <c:val>
            <c:numRef>
              <c:f>Sheet1!$B$1:$B$5</c:f>
              <c:numCache>
                <c:formatCode>General</c:formatCode>
                <c:ptCount val="5"/>
                <c:pt idx="0">
                  <c:v>0</c:v>
                </c:pt>
                <c:pt idx="1">
                  <c:v>25</c:v>
                </c:pt>
                <c:pt idx="2">
                  <c:v>50</c:v>
                </c:pt>
                <c:pt idx="3">
                  <c:v>75</c:v>
                </c:pt>
                <c:pt idx="4">
                  <c:v>100</c:v>
                </c:pt>
              </c:numCache>
            </c:numRef>
          </c:val>
        </c:ser>
        <c:dLbls/>
        <c:marker val="1"/>
        <c:axId val="117240960"/>
        <c:axId val="117242880"/>
      </c:lineChart>
      <c:catAx>
        <c:axId val="117240960"/>
        <c:scaling>
          <c:orientation val="minMax"/>
        </c:scaling>
        <c:delete val="1"/>
        <c:axPos val="b"/>
        <c:title>
          <c:tx>
            <c:rich>
              <a:bodyPr/>
              <a:lstStyle/>
              <a:p>
                <a:pPr>
                  <a:defRPr sz="2000"/>
                </a:pPr>
                <a:r>
                  <a:rPr lang="en-US" sz="2000" baseline="0" dirty="0" smtClean="0"/>
                  <a:t>Overhead</a:t>
                </a:r>
                <a:endParaRPr lang="en-US" sz="2000" dirty="0"/>
              </a:p>
            </c:rich>
          </c:tx>
          <c:layout/>
        </c:title>
        <c:numFmt formatCode="General" sourceLinked="1"/>
        <c:tickLblPos val="none"/>
        <c:crossAx val="117242880"/>
        <c:crosses val="autoZero"/>
        <c:auto val="1"/>
        <c:lblAlgn val="ctr"/>
        <c:lblOffset val="100"/>
      </c:catAx>
      <c:valAx>
        <c:axId val="117242880"/>
        <c:scaling>
          <c:orientation val="minMax"/>
          <c:max val="100"/>
        </c:scaling>
        <c:axPos val="l"/>
        <c:majorGridlines/>
        <c:title>
          <c:tx>
            <c:rich>
              <a:bodyPr rot="-5400000" vert="horz"/>
              <a:lstStyle/>
              <a:p>
                <a:pPr>
                  <a:defRPr sz="2000"/>
                </a:pPr>
                <a:endParaRPr lang="en-US" sz="2000" dirty="0" smtClean="0"/>
              </a:p>
              <a:p>
                <a:pPr>
                  <a:defRPr sz="2000"/>
                </a:pPr>
                <a:r>
                  <a:rPr lang="en-US" sz="2000" dirty="0" smtClean="0"/>
                  <a:t>Error Detection Rate</a:t>
                </a:r>
                <a:endParaRPr lang="en-US" sz="2000" dirty="0"/>
              </a:p>
            </c:rich>
          </c:tx>
          <c:layout/>
        </c:title>
        <c:numFmt formatCode="General" sourceLinked="1"/>
        <c:tickLblPos val="nextTo"/>
        <c:txPr>
          <a:bodyPr/>
          <a:lstStyle/>
          <a:p>
            <a:pPr>
              <a:defRPr sz="1600"/>
            </a:pPr>
            <a:endParaRPr lang="en-US"/>
          </a:p>
        </c:txPr>
        <c:crossAx val="117240960"/>
        <c:crosses val="autoZero"/>
        <c:crossBetween val="midCat"/>
        <c:majorUnit val="25"/>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717770034843207"/>
          <c:y val="4.7619047619047623E-2"/>
          <c:w val="0.81881533101045301"/>
          <c:h val="0.74107142857142871"/>
        </c:manualLayout>
      </c:layout>
      <c:scatterChart>
        <c:scatterStyle val="lineMarker"/>
        <c:ser>
          <c:idx val="0"/>
          <c:order val="0"/>
          <c:spPr>
            <a:ln w="50800">
              <a:solidFill>
                <a:schemeClr val="tx1"/>
              </a:solidFill>
            </a:ln>
          </c:spPr>
          <c:marker>
            <c:symbol val="none"/>
          </c:marker>
          <c:errBars>
            <c:errDir val="y"/>
            <c:errBarType val="both"/>
            <c:errValType val="cust"/>
            <c:plus>
              <c:numRef>
                <c:f>'Netcat Into DUT'!$C$48:$C$58</c:f>
                <c:numCache>
                  <c:formatCode>General</c:formatCode>
                  <c:ptCount val="11"/>
                  <c:pt idx="0">
                    <c:v>0.38175953796544054</c:v>
                  </c:pt>
                  <c:pt idx="1">
                    <c:v>0.96884105430444412</c:v>
                  </c:pt>
                  <c:pt idx="2">
                    <c:v>0.73033931651074391</c:v>
                  </c:pt>
                  <c:pt idx="3">
                    <c:v>1.3136093997731639</c:v>
                  </c:pt>
                  <c:pt idx="4">
                    <c:v>0.52157982825391058</c:v>
                  </c:pt>
                  <c:pt idx="5">
                    <c:v>1.2017279226180944</c:v>
                  </c:pt>
                  <c:pt idx="6">
                    <c:v>1.5099700841978339</c:v>
                  </c:pt>
                  <c:pt idx="7">
                    <c:v>1.1593420647024357</c:v>
                  </c:pt>
                  <c:pt idx="8">
                    <c:v>0.58721434728314681</c:v>
                  </c:pt>
                  <c:pt idx="9">
                    <c:v>0.66079932439919853</c:v>
                  </c:pt>
                  <c:pt idx="10">
                    <c:v>1.0383020177864259</c:v>
                  </c:pt>
                </c:numCache>
              </c:numRef>
            </c:plus>
            <c:minus>
              <c:numRef>
                <c:f>'Netcat Into DUT'!$C$48:$C$58</c:f>
                <c:numCache>
                  <c:formatCode>General</c:formatCode>
                  <c:ptCount val="11"/>
                  <c:pt idx="0">
                    <c:v>0.38175953796544054</c:v>
                  </c:pt>
                  <c:pt idx="1">
                    <c:v>0.96884105430444412</c:v>
                  </c:pt>
                  <c:pt idx="2">
                    <c:v>0.73033931651074391</c:v>
                  </c:pt>
                  <c:pt idx="3">
                    <c:v>1.3136093997731639</c:v>
                  </c:pt>
                  <c:pt idx="4">
                    <c:v>0.52157982825391058</c:v>
                  </c:pt>
                  <c:pt idx="5">
                    <c:v>1.2017279226180944</c:v>
                  </c:pt>
                  <c:pt idx="6">
                    <c:v>1.5099700841978339</c:v>
                  </c:pt>
                  <c:pt idx="7">
                    <c:v>1.1593420647024357</c:v>
                  </c:pt>
                  <c:pt idx="8">
                    <c:v>0.58721434728314681</c:v>
                  </c:pt>
                  <c:pt idx="9">
                    <c:v>0.66079932439919853</c:v>
                  </c:pt>
                  <c:pt idx="10">
                    <c:v>1.0383020177864259</c:v>
                  </c:pt>
                </c:numCache>
              </c:numRef>
            </c:minus>
            <c:spPr>
              <a:ln w="38100">
                <a:solidFill>
                  <a:srgbClr val="333333"/>
                </a:solidFill>
                <a:prstDash val="solid"/>
              </a:ln>
            </c:spPr>
          </c:errBars>
          <c:xVal>
            <c:numRef>
              <c:f>'Netcat Into DUT'!$A$48:$A$58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'Netcat Into DUT'!$B$48:$B$58</c:f>
              <c:numCache>
                <c:formatCode>General</c:formatCode>
                <c:ptCount val="11"/>
                <c:pt idx="0">
                  <c:v>46.129000000000012</c:v>
                </c:pt>
                <c:pt idx="1">
                  <c:v>41.44433333333334</c:v>
                </c:pt>
                <c:pt idx="2">
                  <c:v>37.941000000000003</c:v>
                </c:pt>
                <c:pt idx="3">
                  <c:v>35.686000000000007</c:v>
                </c:pt>
                <c:pt idx="4">
                  <c:v>32.676000000000002</c:v>
                </c:pt>
                <c:pt idx="5">
                  <c:v>28.974999999999998</c:v>
                </c:pt>
                <c:pt idx="6">
                  <c:v>24.208000000000006</c:v>
                </c:pt>
                <c:pt idx="7">
                  <c:v>16.04133333333332</c:v>
                </c:pt>
                <c:pt idx="8">
                  <c:v>9.83</c:v>
                </c:pt>
                <c:pt idx="9">
                  <c:v>7.0683333333333325</c:v>
                </c:pt>
                <c:pt idx="10">
                  <c:v>4.5514285714285716</c:v>
                </c:pt>
              </c:numCache>
            </c:numRef>
          </c:yVal>
        </c:ser>
        <c:ser>
          <c:idx val="1"/>
          <c:order val="1"/>
          <c:spPr>
            <a:ln w="50800">
              <a:prstDash val="sysDash"/>
            </a:ln>
          </c:spPr>
          <c:marker>
            <c:symbol val="none"/>
          </c:marker>
          <c:xVal>
            <c:numRef>
              <c:f>'Netcat Into DUT'!$A$61:$A$62</c:f>
              <c:numCache>
                <c:formatCode>General</c:formatCode>
                <c:ptCount val="2"/>
                <c:pt idx="0">
                  <c:v>0</c:v>
                </c:pt>
                <c:pt idx="1">
                  <c:v>100</c:v>
                </c:pt>
              </c:numCache>
            </c:numRef>
          </c:xVal>
          <c:yVal>
            <c:numRef>
              <c:f>'Netcat Into DUT'!$B$61:$B$62</c:f>
              <c:numCache>
                <c:formatCode>General</c:formatCode>
                <c:ptCount val="2"/>
                <c:pt idx="0">
                  <c:v>56.897666666666652</c:v>
                </c:pt>
                <c:pt idx="1">
                  <c:v>56.897666666666652</c:v>
                </c:pt>
              </c:numCache>
            </c:numRef>
          </c:yVal>
        </c:ser>
        <c:dLbls/>
        <c:axId val="117764864"/>
        <c:axId val="117766784"/>
      </c:scatterChart>
      <c:valAx>
        <c:axId val="117764864"/>
        <c:scaling>
          <c:orientation val="minMax"/>
          <c:max val="100"/>
          <c:min val="0"/>
        </c:scaling>
        <c:axPos val="b"/>
        <c:title>
          <c:tx>
            <c:rich>
              <a:bodyPr/>
              <a:lstStyle/>
              <a:p>
                <a:pPr>
                  <a:defRPr sz="2400" b="0">
                    <a:latin typeface="Arial" pitchFamily="34" charset="0"/>
                    <a:cs typeface="Arial" pitchFamily="34" charset="0"/>
                  </a:defRPr>
                </a:pPr>
                <a:r>
                  <a:rPr lang="en-US" sz="2400" b="0" dirty="0">
                    <a:latin typeface="Arial" pitchFamily="34" charset="0"/>
                    <a:cs typeface="Arial" pitchFamily="34" charset="0"/>
                  </a:rPr>
                  <a:t>Maximum </a:t>
                </a:r>
                <a:r>
                  <a:rPr lang="en-US" sz="2400" b="0" dirty="0" smtClean="0">
                    <a:latin typeface="Arial" pitchFamily="34" charset="0"/>
                    <a:cs typeface="Arial" pitchFamily="34" charset="0"/>
                  </a:rPr>
                  <a:t>% Time in Analysis</a:t>
                </a:r>
                <a:endParaRPr lang="en-US" sz="2400" b="0" dirty="0">
                  <a:latin typeface="Arial" pitchFamily="34" charset="0"/>
                  <a:cs typeface="Arial" pitchFamily="34" charset="0"/>
                </a:endParaRPr>
              </a:p>
            </c:rich>
          </c:tx>
          <c:layout>
            <c:manualLayout>
              <c:xMode val="edge"/>
              <c:yMode val="edge"/>
              <c:x val="0.3483901707408526"/>
              <c:y val="0.91964285714285721"/>
            </c:manualLayout>
          </c:layout>
        </c:title>
        <c:numFmt formatCode="General" sourceLinked="1"/>
        <c:tickLblPos val="nextTo"/>
        <c:txPr>
          <a:bodyPr rot="0" vert="horz"/>
          <a:lstStyle/>
          <a:p>
            <a:pPr>
              <a:defRPr sz="2400" b="0" i="0" u="none" strike="noStrike" baseline="0">
                <a:solidFill>
                  <a:srgbClr val="000000"/>
                </a:solidFill>
                <a:latin typeface="Arial"/>
                <a:ea typeface="Arial"/>
                <a:cs typeface="Arial"/>
              </a:defRPr>
            </a:pPr>
            <a:endParaRPr lang="en-US"/>
          </a:p>
        </c:txPr>
        <c:crossAx val="117766784"/>
        <c:crosses val="autoZero"/>
        <c:crossBetween val="midCat"/>
        <c:majorUnit val="20"/>
      </c:valAx>
      <c:valAx>
        <c:axId val="117766784"/>
        <c:scaling>
          <c:orientation val="minMax"/>
        </c:scaling>
        <c:axPos val="l"/>
        <c:majorGridlines/>
        <c:title>
          <c:tx>
            <c:rich>
              <a:bodyPr rot="-5400000" vert="horz"/>
              <a:lstStyle/>
              <a:p>
                <a:pPr>
                  <a:defRPr sz="2400" b="0">
                    <a:latin typeface="Arial" pitchFamily="34" charset="0"/>
                    <a:cs typeface="Arial" pitchFamily="34" charset="0"/>
                  </a:defRPr>
                </a:pPr>
                <a:r>
                  <a:rPr lang="en-US" sz="2400" b="0">
                    <a:latin typeface="Arial" pitchFamily="34" charset="0"/>
                    <a:cs typeface="Arial" pitchFamily="34" charset="0"/>
                  </a:rPr>
                  <a:t>Throughput (MB/s)</a:t>
                </a:r>
              </a:p>
            </c:rich>
          </c:tx>
          <c:layout>
            <c:manualLayout>
              <c:xMode val="edge"/>
              <c:yMode val="edge"/>
              <c:x val="0"/>
              <c:y val="0.18224221972253474"/>
            </c:manualLayout>
          </c:layout>
        </c:title>
        <c:numFmt formatCode="General" sourceLinked="1"/>
        <c:tickLblPos val="nextTo"/>
        <c:txPr>
          <a:bodyPr/>
          <a:lstStyle/>
          <a:p>
            <a:pPr>
              <a:defRPr sz="2400">
                <a:latin typeface="Arial" pitchFamily="34" charset="0"/>
                <a:cs typeface="Arial" pitchFamily="34" charset="0"/>
              </a:defRPr>
            </a:pPr>
            <a:endParaRPr lang="en-US"/>
          </a:p>
        </c:txPr>
        <c:crossAx val="117764864"/>
        <c:crosses val="autoZero"/>
        <c:crossBetween val="midCat"/>
      </c:valAx>
    </c:plotArea>
    <c:plotVisOnly val="1"/>
    <c:dispBlanksAs val="gap"/>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914485165794068"/>
          <c:y val="4.7619047619047623E-2"/>
          <c:w val="0.81675392670157065"/>
          <c:h val="0.74404761904761918"/>
        </c:manualLayout>
      </c:layout>
      <c:scatterChart>
        <c:scatterStyle val="lineMarker"/>
        <c:ser>
          <c:idx val="0"/>
          <c:order val="0"/>
          <c:spPr>
            <a:ln w="50800">
              <a:solidFill>
                <a:schemeClr val="tx1"/>
              </a:solidFill>
            </a:ln>
          </c:spPr>
          <c:marker>
            <c:symbol val="none"/>
          </c:marker>
          <c:errBars>
            <c:errDir val="y"/>
            <c:errBarType val="both"/>
            <c:errValType val="cust"/>
            <c:plus>
              <c:numRef>
                <c:f>'SSH From DUT'!$G$48:$G$58</c:f>
                <c:numCache>
                  <c:formatCode>General</c:formatCode>
                  <c:ptCount val="11"/>
                  <c:pt idx="0">
                    <c:v>9.2259473333339087E-2</c:v>
                  </c:pt>
                  <c:pt idx="1">
                    <c:v>0.17954829666667044</c:v>
                  </c:pt>
                  <c:pt idx="2">
                    <c:v>0.39712815666666762</c:v>
                  </c:pt>
                  <c:pt idx="3">
                    <c:v>0.4103384000000006</c:v>
                  </c:pt>
                  <c:pt idx="4">
                    <c:v>0.48431821666666691</c:v>
                  </c:pt>
                  <c:pt idx="5">
                    <c:v>0.54630379333333678</c:v>
                  </c:pt>
                  <c:pt idx="6">
                    <c:v>0.79454109299999953</c:v>
                  </c:pt>
                  <c:pt idx="7">
                    <c:v>0.69450598099999972</c:v>
                  </c:pt>
                  <c:pt idx="8">
                    <c:v>0.77721056933333355</c:v>
                  </c:pt>
                  <c:pt idx="9">
                    <c:v>0.29110873158823575</c:v>
                  </c:pt>
                  <c:pt idx="10">
                    <c:v>3.8378574545454573E-3</c:v>
                  </c:pt>
                </c:numCache>
              </c:numRef>
            </c:plus>
            <c:minus>
              <c:numRef>
                <c:f>'SSH From DUT'!$F$48:$F$58</c:f>
                <c:numCache>
                  <c:formatCode>General</c:formatCode>
                  <c:ptCount val="11"/>
                  <c:pt idx="0">
                    <c:v>9.2259466666661211E-2</c:v>
                  </c:pt>
                  <c:pt idx="1">
                    <c:v>0.17954830333333052</c:v>
                  </c:pt>
                  <c:pt idx="2">
                    <c:v>0.39712816333333489</c:v>
                  </c:pt>
                  <c:pt idx="3">
                    <c:v>0.4103384000000006</c:v>
                  </c:pt>
                  <c:pt idx="4">
                    <c:v>0.48431822333333413</c:v>
                  </c:pt>
                  <c:pt idx="5">
                    <c:v>0.54630378666666413</c:v>
                  </c:pt>
                  <c:pt idx="6">
                    <c:v>0.79454109300000131</c:v>
                  </c:pt>
                  <c:pt idx="7">
                    <c:v>0.69450598099999972</c:v>
                  </c:pt>
                  <c:pt idx="8">
                    <c:v>0.77721056866666671</c:v>
                  </c:pt>
                  <c:pt idx="9">
                    <c:v>0.29110873241176433</c:v>
                  </c:pt>
                  <c:pt idx="10">
                    <c:v>3.8378565454545432E-3</c:v>
                  </c:pt>
                </c:numCache>
              </c:numRef>
            </c:minus>
            <c:spPr>
              <a:ln w="38100">
                <a:solidFill>
                  <a:srgbClr val="333333"/>
                </a:solidFill>
                <a:prstDash val="solid"/>
              </a:ln>
            </c:spPr>
          </c:errBars>
          <c:xVal>
            <c:numRef>
              <c:f>'SSH From DUT'!$A$48:$A$58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'SSH From DUT'!$B$48:$B$58</c:f>
              <c:numCache>
                <c:formatCode>General</c:formatCode>
                <c:ptCount val="11"/>
                <c:pt idx="0">
                  <c:v>24.124666666666666</c:v>
                </c:pt>
                <c:pt idx="1">
                  <c:v>21.562733333333316</c:v>
                </c:pt>
                <c:pt idx="2">
                  <c:v>18.945533333333319</c:v>
                </c:pt>
                <c:pt idx="3">
                  <c:v>16.869</c:v>
                </c:pt>
                <c:pt idx="4">
                  <c:v>13.848733333333334</c:v>
                </c:pt>
                <c:pt idx="5">
                  <c:v>11.247066666666663</c:v>
                </c:pt>
                <c:pt idx="6">
                  <c:v>8.7994000000000003</c:v>
                </c:pt>
                <c:pt idx="7">
                  <c:v>6.1814</c:v>
                </c:pt>
                <c:pt idx="8">
                  <c:v>3.3832666666666666</c:v>
                </c:pt>
                <c:pt idx="9">
                  <c:v>1.0278235294117646</c:v>
                </c:pt>
                <c:pt idx="10">
                  <c:v>0.1905454545454546</c:v>
                </c:pt>
              </c:numCache>
            </c:numRef>
          </c:yVal>
        </c:ser>
        <c:ser>
          <c:idx val="1"/>
          <c:order val="1"/>
          <c:spPr>
            <a:ln w="50800">
              <a:prstDash val="sysDash"/>
            </a:ln>
          </c:spPr>
          <c:marker>
            <c:symbol val="none"/>
          </c:marker>
          <c:xVal>
            <c:numRef>
              <c:f>'SSH From DUT'!$A$61:$A$62</c:f>
              <c:numCache>
                <c:formatCode>General</c:formatCode>
                <c:ptCount val="2"/>
                <c:pt idx="0">
                  <c:v>0</c:v>
                </c:pt>
                <c:pt idx="1">
                  <c:v>100</c:v>
                </c:pt>
              </c:numCache>
            </c:numRef>
          </c:xVal>
          <c:yVal>
            <c:numRef>
              <c:f>'SSH From DUT'!$B$61:$B$62</c:f>
              <c:numCache>
                <c:formatCode>General</c:formatCode>
                <c:ptCount val="2"/>
                <c:pt idx="0">
                  <c:v>24.909733333333321</c:v>
                </c:pt>
                <c:pt idx="1">
                  <c:v>24.909733333333321</c:v>
                </c:pt>
              </c:numCache>
            </c:numRef>
          </c:yVal>
        </c:ser>
        <c:dLbls/>
        <c:axId val="117784960"/>
        <c:axId val="117786880"/>
      </c:scatterChart>
      <c:valAx>
        <c:axId val="117784960"/>
        <c:scaling>
          <c:orientation val="minMax"/>
          <c:max val="100"/>
          <c:min val="0"/>
        </c:scaling>
        <c:axPos val="b"/>
        <c:title>
          <c:tx>
            <c:rich>
              <a:bodyPr/>
              <a:lstStyle/>
              <a:p>
                <a:pPr>
                  <a:defRPr sz="2400"/>
                </a:pPr>
                <a:r>
                  <a:rPr lang="en-US" sz="2400" b="0" dirty="0">
                    <a:latin typeface="Arial" pitchFamily="34" charset="0"/>
                    <a:cs typeface="Arial" pitchFamily="34" charset="0"/>
                  </a:rPr>
                  <a:t>Maximum </a:t>
                </a:r>
                <a:r>
                  <a:rPr lang="en-US" sz="2400" b="0" dirty="0" smtClean="0">
                    <a:latin typeface="Arial" pitchFamily="34" charset="0"/>
                    <a:cs typeface="Arial" pitchFamily="34" charset="0"/>
                  </a:rPr>
                  <a:t>% Time in Analysis</a:t>
                </a:r>
                <a:endParaRPr lang="en-US" sz="2400" b="0" dirty="0">
                  <a:latin typeface="Arial" pitchFamily="34" charset="0"/>
                  <a:cs typeface="Arial" pitchFamily="34" charset="0"/>
                </a:endParaRPr>
              </a:p>
            </c:rich>
          </c:tx>
          <c:layout>
            <c:manualLayout>
              <c:xMode val="edge"/>
              <c:yMode val="edge"/>
              <c:x val="0.34639999268384142"/>
              <c:y val="0.91964285714285721"/>
            </c:manualLayout>
          </c:layout>
        </c:title>
        <c:numFmt formatCode="General" sourceLinked="1"/>
        <c:tickLblPos val="nextTo"/>
        <c:txPr>
          <a:bodyPr rot="0" vert="horz"/>
          <a:lstStyle/>
          <a:p>
            <a:pPr>
              <a:defRPr sz="2400" b="0" i="0" u="none" strike="noStrike" baseline="0">
                <a:solidFill>
                  <a:srgbClr val="000000"/>
                </a:solidFill>
                <a:latin typeface="Arial"/>
                <a:ea typeface="Arial"/>
                <a:cs typeface="Arial"/>
              </a:defRPr>
            </a:pPr>
            <a:endParaRPr lang="en-US"/>
          </a:p>
        </c:txPr>
        <c:crossAx val="117786880"/>
        <c:crosses val="autoZero"/>
        <c:crossBetween val="midCat"/>
        <c:majorUnit val="20"/>
      </c:valAx>
      <c:valAx>
        <c:axId val="117786880"/>
        <c:scaling>
          <c:orientation val="minMax"/>
          <c:max val="25"/>
          <c:min val="0"/>
        </c:scaling>
        <c:axPos val="l"/>
        <c:majorGridlines/>
        <c:title>
          <c:tx>
            <c:rich>
              <a:bodyPr rot="-5400000" vert="horz"/>
              <a:lstStyle/>
              <a:p>
                <a:pPr>
                  <a:defRPr sz="2400" b="0">
                    <a:latin typeface="Arial" pitchFamily="34" charset="0"/>
                    <a:cs typeface="Arial" pitchFamily="34" charset="0"/>
                  </a:defRPr>
                </a:pPr>
                <a:r>
                  <a:rPr lang="en-US" sz="2400" b="0">
                    <a:latin typeface="Arial" pitchFamily="34" charset="0"/>
                    <a:cs typeface="Arial" pitchFamily="34" charset="0"/>
                  </a:rPr>
                  <a:t>Throughput (MB/s)</a:t>
                </a:r>
              </a:p>
            </c:rich>
          </c:tx>
          <c:layout>
            <c:manualLayout>
              <c:xMode val="edge"/>
              <c:yMode val="edge"/>
              <c:x val="2.3146496931785959E-3"/>
              <c:y val="0.17977315335583055"/>
            </c:manualLayout>
          </c:layout>
        </c:title>
        <c:numFmt formatCode="General" sourceLinked="1"/>
        <c:tickLblPos val="nextTo"/>
        <c:txPr>
          <a:bodyPr/>
          <a:lstStyle/>
          <a:p>
            <a:pPr>
              <a:defRPr sz="2400">
                <a:latin typeface="Arial" pitchFamily="34" charset="0"/>
                <a:cs typeface="Arial" pitchFamily="34" charset="0"/>
              </a:defRPr>
            </a:pPr>
            <a:endParaRPr lang="en-US"/>
          </a:p>
        </c:txPr>
        <c:crossAx val="117784960"/>
        <c:crosses val="autoZero"/>
        <c:crossBetween val="midCat"/>
        <c:majorUnit val="5"/>
      </c:valAx>
    </c:plotArea>
    <c:plotVisOnly val="1"/>
    <c:dispBlanksAs val="gap"/>
  </c:chart>
  <c:spPr>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524254250827345"/>
          <c:y val="8.6757990867579932E-2"/>
          <c:w val="0.88475745749172663"/>
          <c:h val="0.73352604896990603"/>
        </c:manualLayout>
      </c:layout>
      <c:barChart>
        <c:barDir val="col"/>
        <c:grouping val="clustered"/>
        <c:ser>
          <c:idx val="0"/>
          <c:order val="0"/>
          <c:tx>
            <c:strRef>
              <c:f>Sheet1!$A$2</c:f>
              <c:strCache>
                <c:ptCount val="1"/>
                <c:pt idx="0">
                  <c:v>Apache</c:v>
                </c:pt>
              </c:strCache>
            </c:strRef>
          </c:tx>
          <c:spPr>
            <a:solidFill>
              <a:srgbClr val="00B0F0"/>
            </a:solidFill>
            <a:ln w="3175">
              <a:solidFill>
                <a:schemeClr val="tx1"/>
              </a:solidFill>
            </a:ln>
          </c:spPr>
          <c:dLbls>
            <c:dLbl>
              <c:idx val="0"/>
              <c:layout>
                <c:manualLayout>
                  <c:x val="-9.2592947620677903E-3"/>
                  <c:y val="1.3888342082239718E-2"/>
                </c:manualLayout>
              </c:layout>
              <c:spPr/>
              <c:txPr>
                <a:bodyPr/>
                <a:lstStyle/>
                <a:p>
                  <a:pPr>
                    <a:defRPr sz="2000">
                      <a:latin typeface="Arial" pitchFamily="34" charset="0"/>
                      <a:cs typeface="Arial" pitchFamily="34" charset="0"/>
                    </a:defRPr>
                  </a:pPr>
                  <a:endParaRPr lang="en-US"/>
                </a:p>
              </c:txPr>
              <c:dLblPos val="outEnd"/>
              <c:showVal val="1"/>
            </c:dLbl>
            <c:dLbl>
              <c:idx val="1"/>
              <c:layout>
                <c:manualLayout>
                  <c:x val="-6.9404541823576468E-3"/>
                  <c:y val="1.38888888888889E-2"/>
                </c:manualLayout>
              </c:layout>
              <c:spPr/>
              <c:txPr>
                <a:bodyPr/>
                <a:lstStyle/>
                <a:p>
                  <a:pPr>
                    <a:defRPr sz="2000">
                      <a:latin typeface="Arial" pitchFamily="34" charset="0"/>
                      <a:cs typeface="Arial" pitchFamily="34" charset="0"/>
                    </a:defRPr>
                  </a:pPr>
                  <a:endParaRPr lang="en-US"/>
                </a:p>
              </c:txPr>
              <c:dLblPos val="outEnd"/>
              <c:showVal val="1"/>
            </c:dLbl>
            <c:dLbl>
              <c:idx val="2"/>
              <c:delete val="1"/>
            </c:dLbl>
            <c:dLbl>
              <c:idx val="3"/>
              <c:delete val="1"/>
            </c:dLbl>
            <c:dLbl>
              <c:idx val="4"/>
              <c:delete val="1"/>
            </c:dLbl>
            <c:txPr>
              <a:bodyPr/>
              <a:lstStyle/>
              <a:p>
                <a:pPr>
                  <a:defRPr sz="2000"/>
                </a:pPr>
                <a:endParaRPr lang="en-US"/>
              </a:p>
            </c:txPr>
            <c:showVal val="1"/>
          </c:dLbls>
          <c:errBars>
            <c:errBarType val="both"/>
            <c:errValType val="cust"/>
            <c:plus>
              <c:numRef>
                <c:f>(Sheet1!$D$2,Sheet1!$G$2,Sheet1!$J$2,Sheet1!$M$2,Sheet1!$P$2)</c:f>
                <c:numCache>
                  <c:formatCode>General</c:formatCode>
                  <c:ptCount val="5"/>
                  <c:pt idx="0">
                    <c:v>0.5</c:v>
                  </c:pt>
                  <c:pt idx="1">
                    <c:v>0.52</c:v>
                  </c:pt>
                  <c:pt idx="2">
                    <c:v>6.1</c:v>
                  </c:pt>
                  <c:pt idx="3">
                    <c:v>3.1</c:v>
                  </c:pt>
                  <c:pt idx="4">
                    <c:v>0.70000000000000007</c:v>
                  </c:pt>
                </c:numCache>
              </c:numRef>
            </c:plus>
            <c:minus>
              <c:numRef>
                <c:f>(Sheet1!$B$2,Sheet1!$E$2,Sheet1!$H$2,Sheet1!$K$2,Sheet1!$N$2)</c:f>
                <c:numCache>
                  <c:formatCode>General</c:formatCode>
                  <c:ptCount val="5"/>
                  <c:pt idx="0">
                    <c:v>0.32000000000000006</c:v>
                  </c:pt>
                  <c:pt idx="1">
                    <c:v>0.34</c:v>
                  </c:pt>
                  <c:pt idx="2">
                    <c:v>6</c:v>
                  </c:pt>
                  <c:pt idx="3">
                    <c:v>3.8</c:v>
                  </c:pt>
                  <c:pt idx="4">
                    <c:v>1.7</c:v>
                  </c:pt>
                </c:numCache>
              </c:numRef>
            </c:minus>
            <c:spPr>
              <a:ln w="381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(Sheet1!$C$2,Sheet1!$F$2,Sheet1!$I$2,Sheet1!$L$2,Sheet1!$O$2)</c:f>
              <c:numCache>
                <c:formatCode>General</c:formatCode>
                <c:ptCount val="5"/>
                <c:pt idx="0">
                  <c:v>0.38000000000000006</c:v>
                </c:pt>
                <c:pt idx="1">
                  <c:v>0.4</c:v>
                </c:pt>
                <c:pt idx="2">
                  <c:v>42.1</c:v>
                </c:pt>
                <c:pt idx="3">
                  <c:v>91.7</c:v>
                </c:pt>
                <c:pt idx="4">
                  <c:v>99.2</c:v>
                </c:pt>
              </c:numCache>
            </c:numRef>
          </c:val>
        </c:ser>
        <c:ser>
          <c:idx val="1"/>
          <c:order val="1"/>
          <c:tx>
            <c:strRef>
              <c:f>Sheet1!$A$3</c:f>
              <c:strCache>
                <c:ptCount val="1"/>
                <c:pt idx="0">
                  <c:v>Eggdrop</c:v>
                </c:pt>
              </c:strCache>
            </c:strRef>
          </c:tx>
          <c:spPr>
            <a:solidFill>
              <a:schemeClr val="accent1">
                <a:lumMod val="40000"/>
                <a:lumOff val="60000"/>
              </a:schemeClr>
            </a:solidFill>
            <a:ln w="3175">
              <a:solidFill>
                <a:prstClr val="black"/>
              </a:solidFill>
            </a:ln>
          </c:spPr>
          <c:errBars>
            <c:errBarType val="both"/>
            <c:errValType val="cust"/>
            <c:plus>
              <c:numRef>
                <c:f>(Sheet1!$D$3,Sheet1!$G$3,Sheet1!$J$3,Sheet1!$M$3,Sheet1!$P$3)</c:f>
                <c:numCache>
                  <c:formatCode>General</c:formatCode>
                  <c:ptCount val="5"/>
                  <c:pt idx="0">
                    <c:v>5</c:v>
                  </c:pt>
                  <c:pt idx="1">
                    <c:v>6.6</c:v>
                  </c:pt>
                  <c:pt idx="2">
                    <c:v>3</c:v>
                  </c:pt>
                  <c:pt idx="3">
                    <c:v>2.7</c:v>
                  </c:pt>
                  <c:pt idx="4">
                    <c:v>0.5</c:v>
                  </c:pt>
                </c:numCache>
              </c:numRef>
            </c:plus>
            <c:minus>
              <c:numRef>
                <c:f>(Sheet1!$B$3,Sheet1!$E$3,Sheet1!$H$3,Sheet1!$K$3,Sheet1!$N$3)</c:f>
                <c:numCache>
                  <c:formatCode>General</c:formatCode>
                  <c:ptCount val="5"/>
                  <c:pt idx="0">
                    <c:v>4.4000000000000004</c:v>
                  </c:pt>
                  <c:pt idx="1">
                    <c:v>6.3</c:v>
                  </c:pt>
                  <c:pt idx="2">
                    <c:v>3.1</c:v>
                  </c:pt>
                  <c:pt idx="3">
                    <c:v>3.5</c:v>
                  </c:pt>
                  <c:pt idx="4">
                    <c:v>1.4</c:v>
                  </c:pt>
                </c:numCache>
              </c:numRef>
            </c:minus>
            <c:spPr>
              <a:ln w="381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(Sheet1!$C$3,Sheet1!$F$3,Sheet1!$I$3,Sheet1!$L$3,Sheet1!$O$3)</c:f>
              <c:numCache>
                <c:formatCode>General</c:formatCode>
                <c:ptCount val="5"/>
                <c:pt idx="0">
                  <c:v>13.4</c:v>
                </c:pt>
                <c:pt idx="1">
                  <c:v>32.700000000000003</c:v>
                </c:pt>
                <c:pt idx="2">
                  <c:v>83.1</c:v>
                </c:pt>
                <c:pt idx="3">
                  <c:v>94.7</c:v>
                </c:pt>
                <c:pt idx="4">
                  <c:v>99.4</c:v>
                </c:pt>
              </c:numCache>
            </c:numRef>
          </c:val>
        </c:ser>
        <c:ser>
          <c:idx val="2"/>
          <c:order val="2"/>
          <c:tx>
            <c:strRef>
              <c:f>Sheet1!$A$4</c:f>
              <c:strCache>
                <c:ptCount val="1"/>
                <c:pt idx="0">
                  <c:v>Lynx</c:v>
                </c:pt>
              </c:strCache>
            </c:strRef>
          </c:tx>
          <c:spPr>
            <a:solidFill>
              <a:srgbClr val="8CAF47"/>
            </a:solidFill>
            <a:ln w="3175">
              <a:solidFill>
                <a:prstClr val="black"/>
              </a:solidFill>
            </a:ln>
          </c:spPr>
          <c:errBars>
            <c:errBarType val="both"/>
            <c:errValType val="cust"/>
            <c:plus>
              <c:numRef>
                <c:f>(Sheet1!$D$4,Sheet1!$G$4,Sheet1!$J$4,Sheet1!$M$4,Sheet1!$P$4)</c:f>
                <c:numCache>
                  <c:formatCode>General</c:formatCode>
                  <c:ptCount val="5"/>
                  <c:pt idx="0">
                    <c:v>2.8</c:v>
                  </c:pt>
                  <c:pt idx="1">
                    <c:v>9.7000000000000011</c:v>
                  </c:pt>
                  <c:pt idx="2">
                    <c:v>6.4</c:v>
                  </c:pt>
                  <c:pt idx="3">
                    <c:v>4.4000000000000004</c:v>
                  </c:pt>
                  <c:pt idx="4">
                    <c:v>0.8</c:v>
                  </c:pt>
                </c:numCache>
              </c:numRef>
            </c:plus>
            <c:minus>
              <c:numRef>
                <c:f>(Sheet1!$B$4,Sheet1!$E$4,Sheet1!$H$4,Sheet1!$K$4,Sheet1!$N$4)</c:f>
                <c:numCache>
                  <c:formatCode>General</c:formatCode>
                  <c:ptCount val="5"/>
                  <c:pt idx="0">
                    <c:v>2.6</c:v>
                  </c:pt>
                  <c:pt idx="1">
                    <c:v>9.6</c:v>
                  </c:pt>
                  <c:pt idx="2">
                    <c:v>8.8000000000000007</c:v>
                  </c:pt>
                  <c:pt idx="3">
                    <c:v>5.8</c:v>
                  </c:pt>
                  <c:pt idx="4">
                    <c:v>1.9000000000000001</c:v>
                  </c:pt>
                </c:numCache>
              </c:numRef>
            </c:minus>
            <c:spPr>
              <a:ln w="381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(Sheet1!$C$4,Sheet1!$F$4,Sheet1!$I$4,Sheet1!$L$4,Sheet1!$O$4)</c:f>
              <c:numCache>
                <c:formatCode>General</c:formatCode>
                <c:ptCount val="5"/>
                <c:pt idx="0">
                  <c:v>14.7</c:v>
                </c:pt>
                <c:pt idx="1">
                  <c:v>49</c:v>
                </c:pt>
                <c:pt idx="2">
                  <c:v>82</c:v>
                </c:pt>
                <c:pt idx="3">
                  <c:v>93.1</c:v>
                </c:pt>
                <c:pt idx="4">
                  <c:v>99.2</c:v>
                </c:pt>
              </c:numCache>
            </c:numRef>
          </c:val>
        </c:ser>
        <c:ser>
          <c:idx val="3"/>
          <c:order val="3"/>
          <c:tx>
            <c:strRef>
              <c:f>Sheet1!$A$5</c:f>
              <c:strCache>
                <c:ptCount val="1"/>
                <c:pt idx="0">
                  <c:v>ProFTPD</c:v>
                </c:pt>
              </c:strCache>
            </c:strRef>
          </c:tx>
          <c:spPr>
            <a:solidFill>
              <a:srgbClr val="7030A0"/>
            </a:solidFill>
            <a:ln w="3175">
              <a:solidFill>
                <a:prstClr val="black"/>
              </a:solidFill>
            </a:ln>
          </c:spPr>
          <c:errBars>
            <c:errBarType val="both"/>
            <c:errValType val="cust"/>
            <c:plus>
              <c:numRef>
                <c:f>(Sheet1!$D$5,Sheet1!$G$5,Sheet1!$J$5,Sheet1!$M$5,Sheet1!$P$5)</c:f>
                <c:numCache>
                  <c:formatCode>General</c:formatCode>
                  <c:ptCount val="5"/>
                  <c:pt idx="0">
                    <c:v>4.3</c:v>
                  </c:pt>
                  <c:pt idx="1">
                    <c:v>7.3</c:v>
                  </c:pt>
                  <c:pt idx="2">
                    <c:v>8.5</c:v>
                  </c:pt>
                  <c:pt idx="3">
                    <c:v>3.7</c:v>
                  </c:pt>
                  <c:pt idx="4">
                    <c:v>1.4</c:v>
                  </c:pt>
                </c:numCache>
              </c:numRef>
            </c:plus>
            <c:minus>
              <c:numRef>
                <c:f>(Sheet1!$B$5,Sheet1!$E$5,Sheet1!$H$5,Sheet1!$K$5,Sheet1!$N$5)</c:f>
                <c:numCache>
                  <c:formatCode>General</c:formatCode>
                  <c:ptCount val="5"/>
                  <c:pt idx="0">
                    <c:v>3.6</c:v>
                  </c:pt>
                  <c:pt idx="1">
                    <c:v>6.6</c:v>
                  </c:pt>
                  <c:pt idx="2">
                    <c:v>8.4</c:v>
                  </c:pt>
                  <c:pt idx="3">
                    <c:v>4.9000000000000004</c:v>
                  </c:pt>
                  <c:pt idx="4">
                    <c:v>3</c:v>
                  </c:pt>
                </c:numCache>
              </c:numRef>
            </c:minus>
            <c:spPr>
              <a:ln w="381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(Sheet1!$C$5,Sheet1!$F$5,Sheet1!$I$5,Sheet1!$L$5,Sheet1!$O$5)</c:f>
              <c:numCache>
                <c:formatCode>General</c:formatCode>
                <c:ptCount val="5"/>
                <c:pt idx="0">
                  <c:v>8.9</c:v>
                </c:pt>
                <c:pt idx="1">
                  <c:v>26.1</c:v>
                </c:pt>
                <c:pt idx="2">
                  <c:v>49.2</c:v>
                </c:pt>
                <c:pt idx="3">
                  <c:v>93.8</c:v>
                </c:pt>
                <c:pt idx="4">
                  <c:v>98.5</c:v>
                </c:pt>
              </c:numCache>
            </c:numRef>
          </c:val>
        </c:ser>
        <c:ser>
          <c:idx val="4"/>
          <c:order val="4"/>
          <c:tx>
            <c:strRef>
              <c:f>Sheet1!$A$6</c:f>
              <c:strCache>
                <c:ptCount val="1"/>
                <c:pt idx="0">
                  <c:v>Squid</c:v>
                </c:pt>
              </c:strCache>
            </c:strRef>
          </c:tx>
          <c:spPr>
            <a:solidFill>
              <a:srgbClr val="FF0000"/>
            </a:solidFill>
            <a:ln w="3175">
              <a:solidFill>
                <a:prstClr val="black"/>
              </a:solidFill>
            </a:ln>
          </c:spPr>
          <c:errBars>
            <c:errBarType val="both"/>
            <c:errValType val="cust"/>
            <c:plus>
              <c:numRef>
                <c:f>(Sheet1!$D$6,Sheet1!$G$6,Sheet1!$J$6,Sheet1!$M$6,Sheet1!$P$6)</c:f>
                <c:numCache>
                  <c:formatCode>General</c:formatCode>
                  <c:ptCount val="5"/>
                  <c:pt idx="0">
                    <c:v>7</c:v>
                  </c:pt>
                  <c:pt idx="1">
                    <c:v>8.7000000000000011</c:v>
                  </c:pt>
                  <c:pt idx="2">
                    <c:v>8.2000000000000011</c:v>
                  </c:pt>
                  <c:pt idx="3">
                    <c:v>4.0999999999999996</c:v>
                  </c:pt>
                  <c:pt idx="4">
                    <c:v>0.9</c:v>
                  </c:pt>
                </c:numCache>
              </c:numRef>
            </c:plus>
            <c:minus>
              <c:numRef>
                <c:f>(Sheet1!$B$6,Sheet1!$E$6,Sheet1!$H$6,Sheet1!$K$6,Sheet1!$N$6)</c:f>
                <c:numCache>
                  <c:formatCode>General</c:formatCode>
                  <c:ptCount val="5"/>
                  <c:pt idx="0">
                    <c:v>5.7</c:v>
                  </c:pt>
                  <c:pt idx="1">
                    <c:v>8</c:v>
                  </c:pt>
                  <c:pt idx="2">
                    <c:v>8.5</c:v>
                  </c:pt>
                  <c:pt idx="3">
                    <c:v>5.3</c:v>
                  </c:pt>
                  <c:pt idx="4">
                    <c:v>2</c:v>
                  </c:pt>
                </c:numCache>
              </c:numRef>
            </c:minus>
            <c:spPr>
              <a:ln w="381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(Sheet1!$C$6,Sheet1!$F$6,Sheet1!$I$6,Sheet1!$L$6,Sheet1!$O$6)</c:f>
              <c:numCache>
                <c:formatCode>General</c:formatCode>
                <c:ptCount val="5"/>
                <c:pt idx="0">
                  <c:v>12.4</c:v>
                </c:pt>
                <c:pt idx="1">
                  <c:v>28.6</c:v>
                </c:pt>
                <c:pt idx="2">
                  <c:v>62</c:v>
                </c:pt>
                <c:pt idx="3">
                  <c:v>92.3</c:v>
                </c:pt>
                <c:pt idx="4">
                  <c:v>99.1</c:v>
                </c:pt>
              </c:numCache>
            </c:numRef>
          </c:val>
        </c:ser>
        <c:dLbls/>
        <c:axId val="117876992"/>
        <c:axId val="117891456"/>
      </c:barChart>
      <c:catAx>
        <c:axId val="117876992"/>
        <c:scaling>
          <c:orientation val="minMax"/>
        </c:scaling>
        <c:axPos val="b"/>
        <c:title>
          <c:tx>
            <c:rich>
              <a:bodyPr/>
              <a:lstStyle/>
              <a:p>
                <a:pPr>
                  <a:defRPr sz="2000" b="0">
                    <a:latin typeface="Arial" pitchFamily="34" charset="0"/>
                    <a:cs typeface="Arial" pitchFamily="34" charset="0"/>
                  </a:defRPr>
                </a:pPr>
                <a:r>
                  <a:rPr lang="en-US" sz="2000" b="0">
                    <a:latin typeface="Arial" pitchFamily="34" charset="0"/>
                    <a:cs typeface="Arial" pitchFamily="34" charset="0"/>
                  </a:rPr>
                  <a:t>Maximum Allowed Overhead %</a:t>
                </a:r>
              </a:p>
            </c:rich>
          </c:tx>
          <c:layout/>
        </c:title>
        <c:numFmt formatCode="0%" sourceLinked="1"/>
        <c:majorTickMark val="cross"/>
        <c:tickLblPos val="nextTo"/>
        <c:txPr>
          <a:bodyPr/>
          <a:lstStyle/>
          <a:p>
            <a:pPr>
              <a:defRPr sz="2000">
                <a:latin typeface="Arial" pitchFamily="34" charset="0"/>
                <a:cs typeface="Arial" pitchFamily="34" charset="0"/>
              </a:defRPr>
            </a:pPr>
            <a:endParaRPr lang="en-US"/>
          </a:p>
        </c:txPr>
        <c:crossAx val="117891456"/>
        <c:crosses val="autoZero"/>
        <c:auto val="1"/>
        <c:lblAlgn val="ctr"/>
        <c:lblOffset val="0"/>
      </c:catAx>
      <c:valAx>
        <c:axId val="117891456"/>
        <c:scaling>
          <c:orientation val="minMax"/>
          <c:max val="100"/>
        </c:scaling>
        <c:axPos val="l"/>
        <c:majorGridlines/>
        <c:minorGridlines>
          <c:spPr>
            <a:ln w="6350"/>
          </c:spPr>
        </c:minorGridlines>
        <c:title>
          <c:tx>
            <c:rich>
              <a:bodyPr rot="-5400000" vert="horz"/>
              <a:lstStyle/>
              <a:p>
                <a:pPr>
                  <a:defRPr sz="2000" b="0">
                    <a:latin typeface="Arial" pitchFamily="34" charset="0"/>
                    <a:cs typeface="Arial" pitchFamily="34" charset="0"/>
                  </a:defRPr>
                </a:pPr>
                <a:r>
                  <a:rPr lang="en-US" sz="2000" b="0" dirty="0">
                    <a:latin typeface="Arial" pitchFamily="34" charset="0"/>
                    <a:cs typeface="Arial" pitchFamily="34" charset="0"/>
                  </a:rPr>
                  <a:t>% Chance </a:t>
                </a:r>
                <a:r>
                  <a:rPr lang="en-US" sz="2000" b="0" dirty="0" smtClean="0">
                    <a:latin typeface="Arial" pitchFamily="34" charset="0"/>
                    <a:cs typeface="Arial" pitchFamily="34" charset="0"/>
                  </a:rPr>
                  <a:t>of Detecting </a:t>
                </a:r>
                <a:r>
                  <a:rPr lang="en-US" sz="2000" b="0" dirty="0">
                    <a:latin typeface="Arial" pitchFamily="34" charset="0"/>
                    <a:cs typeface="Arial" pitchFamily="34" charset="0"/>
                  </a:rPr>
                  <a:t>Exploit</a:t>
                </a:r>
              </a:p>
            </c:rich>
          </c:tx>
          <c:layout>
            <c:manualLayout>
              <c:xMode val="edge"/>
              <c:yMode val="edge"/>
              <c:x val="0"/>
              <c:y val="7.0854768153980771E-2"/>
            </c:manualLayout>
          </c:layout>
        </c:title>
        <c:numFmt formatCode="General" sourceLinked="1"/>
        <c:tickLblPos val="nextTo"/>
        <c:txPr>
          <a:bodyPr/>
          <a:lstStyle/>
          <a:p>
            <a:pPr>
              <a:defRPr sz="2000">
                <a:latin typeface="Arial" pitchFamily="34" charset="0"/>
                <a:cs typeface="Arial" pitchFamily="34" charset="0"/>
              </a:defRPr>
            </a:pPr>
            <a:endParaRPr lang="en-US"/>
          </a:p>
        </c:txPr>
        <c:crossAx val="117876992"/>
        <c:crosses val="autoZero"/>
        <c:crossBetween val="between"/>
        <c:majorUnit val="20"/>
        <c:minorUnit val="10"/>
      </c:valAx>
    </c:plotArea>
    <c:legend>
      <c:legendPos val="l"/>
      <c:layout>
        <c:manualLayout>
          <c:xMode val="edge"/>
          <c:yMode val="edge"/>
          <c:x val="0.13812931369689899"/>
          <c:y val="0.11826246719160106"/>
          <c:w val="0.16689000680470498"/>
          <c:h val="0.45929601265595221"/>
        </c:manualLayout>
      </c:layout>
      <c:overlay val="1"/>
      <c:spPr>
        <a:solidFill>
          <a:schemeClr val="bg1"/>
        </a:solidFill>
        <a:ln w="6350">
          <a:solidFill>
            <a:prstClr val="black"/>
          </a:solidFill>
        </a:ln>
      </c:spPr>
      <c:txPr>
        <a:bodyPr/>
        <a:lstStyle/>
        <a:p>
          <a:pPr>
            <a:defRPr sz="2000">
              <a:latin typeface="Arial" pitchFamily="34" charset="0"/>
              <a:cs typeface="Arial" pitchFamily="34" charset="0"/>
            </a:defRPr>
          </a:pPr>
          <a:endParaRPr lang="en-US"/>
        </a:p>
      </c:txPr>
    </c:legend>
    <c:plotVisOnly val="1"/>
    <c:dispBlanksAs val="gap"/>
  </c:chart>
  <c:spPr>
    <a:ln>
      <a:noFill/>
    </a:ln>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053353321298797"/>
          <c:y val="4.7619047619047623E-2"/>
          <c:w val="0.78545936122691618"/>
          <c:h val="0.68191899220383234"/>
        </c:manualLayout>
      </c:layout>
      <c:scatterChart>
        <c:scatterStyle val="lineMarker"/>
        <c:ser>
          <c:idx val="0"/>
          <c:order val="0"/>
          <c:spPr>
            <a:ln w="50800">
              <a:solidFill>
                <a:schemeClr val="tx1"/>
              </a:solidFill>
            </a:ln>
          </c:spPr>
          <c:marker>
            <c:symbol val="none"/>
          </c:marker>
          <c:errBars>
            <c:errDir val="y"/>
            <c:errBarType val="both"/>
            <c:errValType val="cust"/>
            <c:plus>
              <c:numRef>
                <c:f>'Netcat Into DUT'!$C$48:$C$58</c:f>
                <c:numCache>
                  <c:formatCode>General</c:formatCode>
                  <c:ptCount val="11"/>
                  <c:pt idx="0">
                    <c:v>0.38175953796544054</c:v>
                  </c:pt>
                  <c:pt idx="1">
                    <c:v>0.96884105430444412</c:v>
                  </c:pt>
                  <c:pt idx="2">
                    <c:v>0.73033931651074391</c:v>
                  </c:pt>
                  <c:pt idx="3">
                    <c:v>1.3136093997731639</c:v>
                  </c:pt>
                  <c:pt idx="4">
                    <c:v>0.52157982825391058</c:v>
                  </c:pt>
                  <c:pt idx="5">
                    <c:v>1.2017279226180944</c:v>
                  </c:pt>
                  <c:pt idx="6">
                    <c:v>1.5099700841978339</c:v>
                  </c:pt>
                  <c:pt idx="7">
                    <c:v>1.1593420647024357</c:v>
                  </c:pt>
                  <c:pt idx="8">
                    <c:v>0.58721434728314681</c:v>
                  </c:pt>
                  <c:pt idx="9">
                    <c:v>0.66079932439919853</c:v>
                  </c:pt>
                  <c:pt idx="10">
                    <c:v>1.0383020177864259</c:v>
                  </c:pt>
                </c:numCache>
              </c:numRef>
            </c:plus>
            <c:minus>
              <c:numRef>
                <c:f>'Netcat Into DUT'!$C$48:$C$58</c:f>
                <c:numCache>
                  <c:formatCode>General</c:formatCode>
                  <c:ptCount val="11"/>
                  <c:pt idx="0">
                    <c:v>0.38175953796544054</c:v>
                  </c:pt>
                  <c:pt idx="1">
                    <c:v>0.96884105430444412</c:v>
                  </c:pt>
                  <c:pt idx="2">
                    <c:v>0.73033931651074391</c:v>
                  </c:pt>
                  <c:pt idx="3">
                    <c:v>1.3136093997731639</c:v>
                  </c:pt>
                  <c:pt idx="4">
                    <c:v>0.52157982825391058</c:v>
                  </c:pt>
                  <c:pt idx="5">
                    <c:v>1.2017279226180944</c:v>
                  </c:pt>
                  <c:pt idx="6">
                    <c:v>1.5099700841978339</c:v>
                  </c:pt>
                  <c:pt idx="7">
                    <c:v>1.1593420647024357</c:v>
                  </c:pt>
                  <c:pt idx="8">
                    <c:v>0.58721434728314681</c:v>
                  </c:pt>
                  <c:pt idx="9">
                    <c:v>0.66079932439919853</c:v>
                  </c:pt>
                  <c:pt idx="10">
                    <c:v>1.0383020177864259</c:v>
                  </c:pt>
                </c:numCache>
              </c:numRef>
            </c:minus>
            <c:spPr>
              <a:ln w="38100">
                <a:solidFill>
                  <a:srgbClr val="333333"/>
                </a:solidFill>
                <a:prstDash val="solid"/>
              </a:ln>
            </c:spPr>
          </c:errBars>
          <c:xVal>
            <c:numRef>
              <c:f>'Netcat Into DUT'!$A$48:$A$58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'Netcat Into DUT'!$B$48:$B$58</c:f>
              <c:numCache>
                <c:formatCode>General</c:formatCode>
                <c:ptCount val="11"/>
                <c:pt idx="0">
                  <c:v>46.129000000000012</c:v>
                </c:pt>
                <c:pt idx="1">
                  <c:v>41.44433333333334</c:v>
                </c:pt>
                <c:pt idx="2">
                  <c:v>37.941000000000003</c:v>
                </c:pt>
                <c:pt idx="3">
                  <c:v>35.686000000000007</c:v>
                </c:pt>
                <c:pt idx="4">
                  <c:v>32.676000000000002</c:v>
                </c:pt>
                <c:pt idx="5">
                  <c:v>28.974999999999998</c:v>
                </c:pt>
                <c:pt idx="6">
                  <c:v>24.208000000000006</c:v>
                </c:pt>
                <c:pt idx="7">
                  <c:v>16.04133333333332</c:v>
                </c:pt>
                <c:pt idx="8">
                  <c:v>9.83</c:v>
                </c:pt>
                <c:pt idx="9">
                  <c:v>7.0683333333333325</c:v>
                </c:pt>
                <c:pt idx="10">
                  <c:v>4.5514285714285716</c:v>
                </c:pt>
              </c:numCache>
            </c:numRef>
          </c:yVal>
        </c:ser>
        <c:ser>
          <c:idx val="1"/>
          <c:order val="1"/>
          <c:spPr>
            <a:ln w="50800">
              <a:prstDash val="sysDash"/>
            </a:ln>
          </c:spPr>
          <c:marker>
            <c:symbol val="none"/>
          </c:marker>
          <c:xVal>
            <c:numRef>
              <c:f>'Netcat Into DUT'!$A$61:$A$62</c:f>
              <c:numCache>
                <c:formatCode>General</c:formatCode>
                <c:ptCount val="2"/>
                <c:pt idx="0">
                  <c:v>0</c:v>
                </c:pt>
                <c:pt idx="1">
                  <c:v>100</c:v>
                </c:pt>
              </c:numCache>
            </c:numRef>
          </c:xVal>
          <c:yVal>
            <c:numRef>
              <c:f>'Netcat Into DUT'!$B$61:$B$62</c:f>
              <c:numCache>
                <c:formatCode>General</c:formatCode>
                <c:ptCount val="2"/>
                <c:pt idx="0">
                  <c:v>56.897666666666652</c:v>
                </c:pt>
                <c:pt idx="1">
                  <c:v>56.897666666666652</c:v>
                </c:pt>
              </c:numCache>
            </c:numRef>
          </c:yVal>
        </c:ser>
        <c:dLbls/>
        <c:axId val="122457472"/>
        <c:axId val="122463744"/>
      </c:scatterChart>
      <c:valAx>
        <c:axId val="122457472"/>
        <c:scaling>
          <c:orientation val="minMax"/>
          <c:max val="100"/>
          <c:min val="0"/>
        </c:scaling>
        <c:axPos val="b"/>
        <c:title>
          <c:tx>
            <c:rich>
              <a:bodyPr/>
              <a:lstStyle/>
              <a:p>
                <a:pPr>
                  <a:defRPr sz="1800" b="0">
                    <a:latin typeface="Arial" pitchFamily="34" charset="0"/>
                    <a:cs typeface="Arial" pitchFamily="34" charset="0"/>
                  </a:defRPr>
                </a:pPr>
                <a:r>
                  <a:rPr lang="en-US" sz="1800" b="0" dirty="0">
                    <a:latin typeface="Arial" pitchFamily="34" charset="0"/>
                    <a:cs typeface="Arial" pitchFamily="34" charset="0"/>
                  </a:rPr>
                  <a:t>Maximum </a:t>
                </a:r>
                <a:r>
                  <a:rPr lang="en-US" sz="1800" b="0" dirty="0" smtClean="0">
                    <a:latin typeface="Arial" pitchFamily="34" charset="0"/>
                    <a:cs typeface="Arial" pitchFamily="34" charset="0"/>
                  </a:rPr>
                  <a:t>% Time in Analysis</a:t>
                </a:r>
                <a:endParaRPr lang="en-US" sz="1800" b="0" dirty="0">
                  <a:latin typeface="Arial" pitchFamily="34" charset="0"/>
                  <a:cs typeface="Arial" pitchFamily="34" charset="0"/>
                </a:endParaRPr>
              </a:p>
            </c:rich>
          </c:tx>
          <c:layout>
            <c:manualLayout>
              <c:xMode val="edge"/>
              <c:yMode val="edge"/>
              <c:x val="0.25601997719028341"/>
              <c:y val="0.87331518393537633"/>
            </c:manualLayout>
          </c:layout>
        </c:title>
        <c:numFmt formatCode="General" sourceLinked="1"/>
        <c:tickLblPos val="nextTo"/>
        <c:txPr>
          <a:bodyPr rot="0" vert="horz"/>
          <a:lstStyle/>
          <a:p>
            <a:pPr>
              <a:defRPr sz="1800" b="0" i="0" u="none" strike="noStrike" baseline="0">
                <a:solidFill>
                  <a:srgbClr val="000000"/>
                </a:solidFill>
                <a:latin typeface="Arial"/>
                <a:ea typeface="Arial"/>
                <a:cs typeface="Arial"/>
              </a:defRPr>
            </a:pPr>
            <a:endParaRPr lang="en-US"/>
          </a:p>
        </c:txPr>
        <c:crossAx val="122463744"/>
        <c:crosses val="autoZero"/>
        <c:crossBetween val="midCat"/>
        <c:majorUnit val="20"/>
      </c:valAx>
      <c:valAx>
        <c:axId val="122463744"/>
        <c:scaling>
          <c:orientation val="minMax"/>
        </c:scaling>
        <c:axPos val="l"/>
        <c:majorGridlines/>
        <c:title>
          <c:tx>
            <c:rich>
              <a:bodyPr rot="-5400000" vert="horz"/>
              <a:lstStyle/>
              <a:p>
                <a:pPr>
                  <a:defRPr sz="1800" b="0">
                    <a:latin typeface="Arial" pitchFamily="34" charset="0"/>
                    <a:cs typeface="Arial" pitchFamily="34" charset="0"/>
                  </a:defRPr>
                </a:pPr>
                <a:r>
                  <a:rPr lang="en-US" sz="1800" b="0">
                    <a:latin typeface="Arial" pitchFamily="34" charset="0"/>
                    <a:cs typeface="Arial" pitchFamily="34" charset="0"/>
                  </a:rPr>
                  <a:t>Throughput (MB/s)</a:t>
                </a:r>
              </a:p>
            </c:rich>
          </c:tx>
          <c:layout>
            <c:manualLayout>
              <c:xMode val="edge"/>
              <c:yMode val="edge"/>
              <c:x val="0"/>
              <c:y val="5.4078685170047769E-2"/>
            </c:manualLayout>
          </c:layout>
        </c:title>
        <c:numFmt formatCode="General" sourceLinked="1"/>
        <c:tickLblPos val="nextTo"/>
        <c:txPr>
          <a:bodyPr/>
          <a:lstStyle/>
          <a:p>
            <a:pPr>
              <a:defRPr sz="1800">
                <a:latin typeface="Arial" pitchFamily="34" charset="0"/>
                <a:cs typeface="Arial" pitchFamily="34" charset="0"/>
              </a:defRPr>
            </a:pPr>
            <a:endParaRPr lang="en-US"/>
          </a:p>
        </c:txPr>
        <c:crossAx val="122457472"/>
        <c:crosses val="autoZero"/>
        <c:crossBetween val="midCat"/>
      </c:valAx>
    </c:plotArea>
    <c:plotVisOnly val="1"/>
    <c:dispBlanksAs val="gap"/>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roundedCorners val="1"/>
  <c:style val="4"/>
  <c:chart>
    <c:autoTitleDeleted val="1"/>
    <c:plotArea>
      <c:layout>
        <c:manualLayout>
          <c:layoutTarget val="inner"/>
          <c:xMode val="edge"/>
          <c:yMode val="edge"/>
          <c:x val="0.37150723540132924"/>
          <c:y val="5.6035201544610211E-2"/>
          <c:w val="0.58593606015087052"/>
          <c:h val="0.80448799764838497"/>
        </c:manualLayout>
      </c:layout>
      <c:barChart>
        <c:barDir val="col"/>
        <c:grouping val="clustered"/>
        <c:varyColors val="1"/>
        <c:ser>
          <c:idx val="0"/>
          <c:order val="0"/>
          <c:spPr>
            <a:solidFill>
              <a:srgbClr val="000099"/>
            </a:solidFill>
          </c:spPr>
          <c:invertIfNegative val="1"/>
          <c:dPt>
            <c:idx val="0"/>
            <c:invertIfNegative val="1"/>
            <c:spPr>
              <a:solidFill>
                <a:schemeClr val="accent1"/>
              </a:solidFill>
            </c:spPr>
          </c:dPt>
          <c:cat>
            <c:strRef>
              <c:f>Sheet2!$A$1:$A$2</c:f>
              <c:strCache>
                <c:ptCount val="2"/>
                <c:pt idx="0">
                  <c:v>pdf</c:v>
                </c:pt>
                <c:pt idx="1">
                  <c:v>sql_injct</c:v>
                </c:pt>
              </c:strCache>
            </c:strRef>
          </c:cat>
          <c:val>
            <c:numRef>
              <c:f>Sheet2!$B$1:$B$2</c:f>
              <c:numCache>
                <c:formatCode>General</c:formatCode>
                <c:ptCount val="2"/>
                <c:pt idx="0">
                  <c:v>3000</c:v>
                </c:pt>
                <c:pt idx="1">
                  <c:v>18000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gapWidth val="50"/>
        <c:axId val="122320000"/>
        <c:axId val="122321536"/>
      </c:barChart>
      <c:catAx>
        <c:axId val="122320000"/>
        <c:scaling>
          <c:orientation val="minMax"/>
        </c:scaling>
        <c:axPos val="b"/>
        <c:minorTickMark val="cross"/>
        <c:tickLblPos val="nextTo"/>
        <c:txPr>
          <a:bodyPr/>
          <a:lstStyle/>
          <a:p>
            <a:pPr>
              <a:defRPr sz="1800"/>
            </a:pPr>
            <a:endParaRPr lang="en-US"/>
          </a:p>
        </c:txPr>
        <c:crossAx val="122321536"/>
        <c:crosses val="autoZero"/>
        <c:auto val="1"/>
        <c:lblAlgn val="ctr"/>
        <c:lblOffset val="100"/>
        <c:noMultiLvlLbl val="1"/>
      </c:catAx>
      <c:valAx>
        <c:axId val="122321536"/>
        <c:scaling>
          <c:orientation val="minMax"/>
          <c:max val="5000"/>
          <c:min val="0"/>
        </c:scaling>
        <c:axPos val="l"/>
        <c:majorGridlines/>
        <c:numFmt formatCode="General" sourceLinked="1"/>
        <c:minorTickMark val="cross"/>
        <c:tickLblPos val="nextTo"/>
        <c:txPr>
          <a:bodyPr/>
          <a:lstStyle/>
          <a:p>
            <a:pPr>
              <a:defRPr sz="1800"/>
            </a:pPr>
            <a:endParaRPr lang="en-US"/>
          </a:p>
        </c:txPr>
        <c:crossAx val="122320000"/>
        <c:crosses val="autoZero"/>
        <c:crossBetween val="between"/>
        <c:majorUnit val="1250"/>
      </c:valAx>
    </c:plotArea>
    <c:plotVisOnly val="1"/>
    <c:dispBlanksAs val="zero"/>
    <c:showDLblsOverMax val="1"/>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roundedCorners val="1"/>
  <c:style val="4"/>
  <c:chart>
    <c:autoTitleDeleted val="1"/>
    <c:plotArea>
      <c:layout/>
      <c:barChart>
        <c:barDir val="col"/>
        <c:grouping val="clustered"/>
        <c:varyColors val="1"/>
        <c:ser>
          <c:idx val="0"/>
          <c:order val="0"/>
          <c:spPr>
            <a:solidFill>
              <a:srgbClr val="CC9900"/>
            </a:solidFill>
          </c:spPr>
          <c:invertIfNegative val="1"/>
          <c:dPt>
            <c:idx val="1"/>
            <c:invertIfNegative val="1"/>
            <c:spPr>
              <a:solidFill>
                <a:schemeClr val="tx2"/>
              </a:solidFill>
            </c:spPr>
          </c:dPt>
          <c:cat>
            <c:strRef>
              <c:f>Sheet2!$A$4:$A$5</c:f>
              <c:strCache>
                <c:ptCount val="2"/>
                <c:pt idx="0">
                  <c:v>pdf</c:v>
                </c:pt>
                <c:pt idx="1">
                  <c:v>sql_injct</c:v>
                </c:pt>
              </c:strCache>
            </c:strRef>
          </c:cat>
          <c:val>
            <c:numRef>
              <c:f>Sheet2!$B$4:$B$5</c:f>
              <c:numCache>
                <c:formatCode>General</c:formatCode>
                <c:ptCount val="2"/>
                <c:pt idx="0">
                  <c:v>2300</c:v>
                </c:pt>
                <c:pt idx="1">
                  <c:v>3600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gapWidth val="50"/>
        <c:axId val="122382592"/>
        <c:axId val="122388480"/>
      </c:barChart>
      <c:catAx>
        <c:axId val="122382592"/>
        <c:scaling>
          <c:orientation val="minMax"/>
        </c:scaling>
        <c:axPos val="b"/>
        <c:minorTickMark val="cross"/>
        <c:tickLblPos val="nextTo"/>
        <c:txPr>
          <a:bodyPr/>
          <a:lstStyle/>
          <a:p>
            <a:pPr>
              <a:defRPr sz="1800"/>
            </a:pPr>
            <a:endParaRPr lang="en-US"/>
          </a:p>
        </c:txPr>
        <c:crossAx val="122388480"/>
        <c:crosses val="autoZero"/>
        <c:auto val="1"/>
        <c:lblAlgn val="ctr"/>
        <c:lblOffset val="100"/>
        <c:noMultiLvlLbl val="1"/>
      </c:catAx>
      <c:valAx>
        <c:axId val="122388480"/>
        <c:scaling>
          <c:orientation val="minMax"/>
          <c:max val="5000"/>
          <c:min val="0"/>
        </c:scaling>
        <c:axPos val="l"/>
        <c:majorGridlines/>
        <c:numFmt formatCode="General" sourceLinked="1"/>
        <c:minorTickMark val="cross"/>
        <c:tickLblPos val="nextTo"/>
        <c:txPr>
          <a:bodyPr/>
          <a:lstStyle/>
          <a:p>
            <a:pPr>
              <a:defRPr sz="1800"/>
            </a:pPr>
            <a:endParaRPr lang="en-US"/>
          </a:p>
        </c:txPr>
        <c:crossAx val="122382592"/>
        <c:crosses val="autoZero"/>
        <c:crossBetween val="between"/>
        <c:majorUnit val="1250"/>
      </c:valAx>
    </c:plotArea>
    <c:plotVisOnly val="1"/>
    <c:dispBlanksAs val="zero"/>
    <c:showDLblsOverMax val="1"/>
  </c:chart>
  <c:txPr>
    <a:bodyPr/>
    <a:lstStyle/>
    <a:p>
      <a:pPr>
        <a:defRPr sz="16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roundedCorners val="1"/>
  <c:style val="4"/>
  <c:chart>
    <c:autoTitleDeleted val="1"/>
    <c:plotArea>
      <c:layout/>
      <c:barChart>
        <c:barDir val="col"/>
        <c:grouping val="clustered"/>
        <c:varyColors val="1"/>
        <c:ser>
          <c:idx val="0"/>
          <c:order val="0"/>
          <c:invertIfNegative val="1"/>
          <c:cat>
            <c:strRef>
              <c:f>Sheet1!$A$1:$A$2</c:f>
              <c:strCache>
                <c:ptCount val="2"/>
                <c:pt idx="0">
                  <c:v>pdf</c:v>
                </c:pt>
                <c:pt idx="1">
                  <c:v>sql_injct</c:v>
                </c:pt>
              </c:strCache>
            </c:strRef>
          </c:cat>
          <c:val>
            <c:numRef>
              <c:f>Sheet1!$B$1:$B$2</c:f>
              <c:numCache>
                <c:formatCode>General</c:formatCode>
                <c:ptCount val="2"/>
                <c:pt idx="0">
                  <c:v>0.19387986386674155</c:v>
                </c:pt>
                <c:pt idx="1">
                  <c:v>0.194901518</c:v>
                </c:pt>
              </c:numCache>
            </c:numRef>
          </c:val>
        </c:ser>
        <c:dLbls/>
        <c:gapWidth val="50"/>
        <c:axId val="122925824"/>
        <c:axId val="122927360"/>
      </c:barChart>
      <c:catAx>
        <c:axId val="122925824"/>
        <c:scaling>
          <c:orientation val="minMax"/>
        </c:scaling>
        <c:axPos val="b"/>
        <c:minorTickMark val="cross"/>
        <c:tickLblPos val="nextTo"/>
        <c:txPr>
          <a:bodyPr/>
          <a:lstStyle/>
          <a:p>
            <a:pPr>
              <a:defRPr sz="1800"/>
            </a:pPr>
            <a:endParaRPr lang="en-US"/>
          </a:p>
        </c:txPr>
        <c:crossAx val="122927360"/>
        <c:crosses val="autoZero"/>
        <c:auto val="1"/>
        <c:lblAlgn val="ctr"/>
        <c:lblOffset val="100"/>
        <c:noMultiLvlLbl val="1"/>
      </c:catAx>
      <c:valAx>
        <c:axId val="122927360"/>
        <c:scaling>
          <c:orientation val="minMax"/>
          <c:max val="0.25"/>
          <c:min val="0"/>
        </c:scaling>
        <c:axPos val="l"/>
        <c:majorGridlines/>
        <c:numFmt formatCode="General" sourceLinked="1"/>
        <c:minorTickMark val="cross"/>
        <c:tickLblPos val="nextTo"/>
        <c:txPr>
          <a:bodyPr/>
          <a:lstStyle/>
          <a:p>
            <a:pPr>
              <a:defRPr sz="1800"/>
            </a:pPr>
            <a:endParaRPr lang="en-US"/>
          </a:p>
        </c:txPr>
        <c:crossAx val="122925824"/>
        <c:crosses val="autoZero"/>
        <c:crossBetween val="between"/>
        <c:majorUnit val="0.05"/>
      </c:valAx>
    </c:plotArea>
    <c:plotVisOnly val="1"/>
    <c:dispBlanksAs val="zero"/>
    <c:showDLblsOverMax val="1"/>
  </c:chart>
  <c:txPr>
    <a:bodyPr/>
    <a:lstStyle/>
    <a:p>
      <a:pPr>
        <a:defRPr sz="16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spPr>
            <a:ln w="63500"/>
          </c:spPr>
          <c:marker>
            <c:symbol val="none"/>
          </c:marker>
          <c:cat>
            <c:numRef>
              <c:f>Sheet1!$A$1:$A$101</c:f>
              <c:numCache>
                <c:formatCode>General</c:formatCode>
                <c:ptCount val="101"/>
                <c:pt idx="0">
                  <c:v>0</c:v>
                </c:pt>
                <c:pt idx="1">
                  <c:v>25</c:v>
                </c:pt>
                <c:pt idx="2">
                  <c:v>50</c:v>
                </c:pt>
                <c:pt idx="3">
                  <c:v>75</c:v>
                </c:pt>
                <c:pt idx="4">
                  <c:v>100</c:v>
                </c:pt>
              </c:numCache>
            </c:numRef>
          </c:cat>
          <c:val>
            <c:numRef>
              <c:f>Sheet1!$B$1:$B$5</c:f>
              <c:numCache>
                <c:formatCode>General</c:formatCode>
                <c:ptCount val="5"/>
                <c:pt idx="0">
                  <c:v>0</c:v>
                </c:pt>
                <c:pt idx="1">
                  <c:v>25</c:v>
                </c:pt>
                <c:pt idx="2">
                  <c:v>50</c:v>
                </c:pt>
                <c:pt idx="3">
                  <c:v>75</c:v>
                </c:pt>
                <c:pt idx="4">
                  <c:v>100</c:v>
                </c:pt>
              </c:numCache>
            </c:numRef>
          </c:val>
        </c:ser>
        <c:dLbls/>
        <c:marker val="1"/>
        <c:axId val="97834880"/>
        <c:axId val="97841152"/>
      </c:lineChart>
      <c:catAx>
        <c:axId val="97834880"/>
        <c:scaling>
          <c:orientation val="minMax"/>
        </c:scaling>
        <c:delete val="1"/>
        <c:axPos val="b"/>
        <c:title>
          <c:tx>
            <c:rich>
              <a:bodyPr/>
              <a:lstStyle/>
              <a:p>
                <a:pPr>
                  <a:defRPr sz="2000"/>
                </a:pPr>
                <a:r>
                  <a:rPr lang="en-US" sz="2000" baseline="0" dirty="0" smtClean="0"/>
                  <a:t>Overhead</a:t>
                </a:r>
                <a:endParaRPr lang="en-US" sz="2000" dirty="0"/>
              </a:p>
            </c:rich>
          </c:tx>
          <c:layout/>
        </c:title>
        <c:numFmt formatCode="General" sourceLinked="1"/>
        <c:tickLblPos val="none"/>
        <c:crossAx val="97841152"/>
        <c:crosses val="autoZero"/>
        <c:auto val="1"/>
        <c:lblAlgn val="ctr"/>
        <c:lblOffset val="100"/>
      </c:catAx>
      <c:valAx>
        <c:axId val="97841152"/>
        <c:scaling>
          <c:orientation val="minMax"/>
          <c:max val="100"/>
        </c:scaling>
        <c:axPos val="l"/>
        <c:majorGridlines/>
        <c:title>
          <c:tx>
            <c:rich>
              <a:bodyPr rot="-5400000" vert="horz"/>
              <a:lstStyle/>
              <a:p>
                <a:pPr>
                  <a:defRPr sz="2000"/>
                </a:pPr>
                <a:endParaRPr lang="en-US" sz="2000" dirty="0" smtClean="0"/>
              </a:p>
              <a:p>
                <a:pPr>
                  <a:defRPr sz="2000"/>
                </a:pPr>
                <a:r>
                  <a:rPr lang="en-US" sz="2000" dirty="0" smtClean="0"/>
                  <a:t>Error Detection</a:t>
                </a:r>
                <a:r>
                  <a:rPr lang="en-US" sz="2000" baseline="0" dirty="0" smtClean="0"/>
                  <a:t> Rate</a:t>
                </a:r>
                <a:endParaRPr lang="en-US" sz="2000" dirty="0" smtClean="0"/>
              </a:p>
            </c:rich>
          </c:tx>
          <c:layout/>
        </c:title>
        <c:numFmt formatCode="General" sourceLinked="1"/>
        <c:tickLblPos val="nextTo"/>
        <c:txPr>
          <a:bodyPr/>
          <a:lstStyle/>
          <a:p>
            <a:pPr>
              <a:defRPr sz="1600"/>
            </a:pPr>
            <a:endParaRPr lang="en-US"/>
          </a:p>
        </c:txPr>
        <c:crossAx val="97834880"/>
        <c:crosses val="autoZero"/>
        <c:crossBetween val="midCat"/>
        <c:majorUnit val="25"/>
      </c:valAx>
    </c:plotArea>
    <c:plotVisOnly val="1"/>
    <c:dispBlanksAs val="gap"/>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roundedCorners val="1"/>
  <c:style val="3"/>
  <c:chart>
    <c:autoTitleDeleted val="1"/>
    <c:plotArea>
      <c:layout/>
      <c:barChart>
        <c:barDir val="col"/>
        <c:grouping val="clustered"/>
        <c:varyColors val="1"/>
        <c:ser>
          <c:idx val="0"/>
          <c:order val="0"/>
          <c:invertIfNegative val="1"/>
          <c:cat>
            <c:strRef>
              <c:f>Sheet2!$A$3:$A$4</c:f>
              <c:strCache>
                <c:ptCount val="2"/>
                <c:pt idx="0">
                  <c:v>1024 entry</c:v>
                </c:pt>
                <c:pt idx="1">
                  <c:v>512 entry</c:v>
                </c:pt>
              </c:strCache>
            </c:strRef>
          </c:cat>
          <c:val>
            <c:numRef>
              <c:f>Sheet2!$B$3:$B$4</c:f>
              <c:numCache>
                <c:formatCode>General</c:formatCode>
                <c:ptCount val="2"/>
                <c:pt idx="0">
                  <c:v>17.330342439999985</c:v>
                </c:pt>
                <c:pt idx="1">
                  <c:v>0.34779343799999995</c:v>
                </c:pt>
              </c:numCache>
            </c:numRef>
          </c:val>
        </c:ser>
        <c:dLbls/>
        <c:gapWidth val="50"/>
        <c:axId val="122971648"/>
        <c:axId val="122973184"/>
      </c:barChart>
      <c:catAx>
        <c:axId val="122971648"/>
        <c:scaling>
          <c:orientation val="minMax"/>
        </c:scaling>
        <c:axPos val="b"/>
        <c:minorTickMark val="cross"/>
        <c:tickLblPos val="nextTo"/>
        <c:txPr>
          <a:bodyPr/>
          <a:lstStyle/>
          <a:p>
            <a:pPr>
              <a:defRPr sz="1800"/>
            </a:pPr>
            <a:endParaRPr lang="en-US"/>
          </a:p>
        </c:txPr>
        <c:crossAx val="122973184"/>
        <c:crosses val="autoZero"/>
        <c:auto val="1"/>
        <c:lblAlgn val="ctr"/>
        <c:lblOffset val="100"/>
        <c:noMultiLvlLbl val="1"/>
      </c:catAx>
      <c:valAx>
        <c:axId val="122973184"/>
        <c:scaling>
          <c:orientation val="minMax"/>
        </c:scaling>
        <c:axPos val="l"/>
        <c:majorGridlines/>
        <c:numFmt formatCode="General" sourceLinked="1"/>
        <c:minorTickMark val="cross"/>
        <c:tickLblPos val="nextTo"/>
        <c:txPr>
          <a:bodyPr/>
          <a:lstStyle/>
          <a:p>
            <a:pPr>
              <a:defRPr sz="1800"/>
            </a:pPr>
            <a:endParaRPr lang="en-US"/>
          </a:p>
        </c:txPr>
        <c:crossAx val="122971648"/>
        <c:crosses val="autoZero"/>
        <c:crossBetween val="between"/>
        <c:majorUnit val="5"/>
      </c:valAx>
    </c:plotArea>
    <c:plotVisOnly val="1"/>
    <c:dispBlanksAs val="zero"/>
    <c:showDLblsOverMax val="1"/>
  </c:chart>
  <c:txPr>
    <a:bodyPr/>
    <a:lstStyle/>
    <a:p>
      <a:pPr>
        <a:defRPr sz="16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215890776810794"/>
          <c:y val="4.1819553805774283E-2"/>
          <c:w val="0.87107208638393874"/>
          <c:h val="0.61818460192475944"/>
        </c:manualLayout>
      </c:layout>
      <c:barChart>
        <c:barDir val="col"/>
        <c:grouping val="clustered"/>
        <c:ser>
          <c:idx val="1"/>
          <c:order val="1"/>
          <c:spPr>
            <a:solidFill>
              <a:schemeClr val="accent1">
                <a:lumMod val="60000"/>
                <a:lumOff val="40000"/>
              </a:schemeClr>
            </a:solidFill>
            <a:ln>
              <a:solidFill>
                <a:schemeClr val="accent1"/>
              </a:solidFill>
            </a:ln>
          </c:spPr>
          <c:errBars>
            <c:errBarType val="both"/>
            <c:errValType val="cust"/>
            <c:pl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7.5719464485833106</c:v>
                  </c:pt>
                  <c:pt idx="2">
                    <c:v>7.7473276616979527</c:v>
                  </c:pt>
                  <c:pt idx="3">
                    <c:v>7.9769840689368818</c:v>
                  </c:pt>
                  <c:pt idx="4">
                    <c:v>0.84348360696712754</c:v>
                  </c:pt>
                  <c:pt idx="5">
                    <c:v>0.53695244154114852</c:v>
                  </c:pt>
                  <c:pt idx="6">
                    <c:v>0.53437278527158594</c:v>
                  </c:pt>
                  <c:pt idx="11">
                    <c:v>0.19988156493283912</c:v>
                  </c:pt>
                  <c:pt idx="12">
                    <c:v>2.8795887073290585</c:v>
                  </c:pt>
                  <c:pt idx="13">
                    <c:v>3.5371761789673144</c:v>
                  </c:pt>
                  <c:pt idx="14">
                    <c:v>3.9625252150158934</c:v>
                  </c:pt>
                  <c:pt idx="15">
                    <c:v>1.9557789596527639</c:v>
                  </c:pt>
                  <c:pt idx="16">
                    <c:v>6.4025999340072942E-2</c:v>
                  </c:pt>
                  <c:pt idx="17">
                    <c:v>14.80295974301036</c:v>
                  </c:pt>
                  <c:pt idx="18">
                    <c:v>7.9619570900538594</c:v>
                  </c:pt>
                  <c:pt idx="19">
                    <c:v>10.69625819442407</c:v>
                  </c:pt>
                  <c:pt idx="20">
                    <c:v>11.103523303964716</c:v>
                  </c:pt>
                  <c:pt idx="21">
                    <c:v>1.0088501636862539</c:v>
                  </c:pt>
                  <c:pt idx="22">
                    <c:v>8.7819022087327205</c:v>
                  </c:pt>
                  <c:pt idx="23">
                    <c:v>19.746974307232605</c:v>
                  </c:pt>
                </c:numCache>
              </c:numRef>
            </c:plus>
            <c:min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7.5719464485833106</c:v>
                  </c:pt>
                  <c:pt idx="2">
                    <c:v>7.7473276616979527</c:v>
                  </c:pt>
                  <c:pt idx="3">
                    <c:v>7.9769840689368818</c:v>
                  </c:pt>
                  <c:pt idx="4">
                    <c:v>0.84348360696712754</c:v>
                  </c:pt>
                  <c:pt idx="5">
                    <c:v>0.53695244154114852</c:v>
                  </c:pt>
                  <c:pt idx="6">
                    <c:v>0.53437278527158594</c:v>
                  </c:pt>
                  <c:pt idx="11">
                    <c:v>0.19988156493283912</c:v>
                  </c:pt>
                  <c:pt idx="12">
                    <c:v>2.8795887073290585</c:v>
                  </c:pt>
                  <c:pt idx="13">
                    <c:v>3.5371761789673144</c:v>
                  </c:pt>
                  <c:pt idx="14">
                    <c:v>3.9625252150158934</c:v>
                  </c:pt>
                  <c:pt idx="15">
                    <c:v>1.9557789596527639</c:v>
                  </c:pt>
                  <c:pt idx="16">
                    <c:v>6.4025999340072942E-2</c:v>
                  </c:pt>
                  <c:pt idx="17">
                    <c:v>14.80295974301036</c:v>
                  </c:pt>
                  <c:pt idx="18">
                    <c:v>7.9619570900538594</c:v>
                  </c:pt>
                  <c:pt idx="19">
                    <c:v>10.69625819442407</c:v>
                  </c:pt>
                  <c:pt idx="20">
                    <c:v>11.103523303964716</c:v>
                  </c:pt>
                  <c:pt idx="21">
                    <c:v>1.0088501636862539</c:v>
                  </c:pt>
                  <c:pt idx="22">
                    <c:v>8.7819022087327205</c:v>
                  </c:pt>
                  <c:pt idx="23">
                    <c:v>19.746974307232605</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Performance'!$B$27:$H$27,'Aggregate Performance'!$G$28,'Aggregate Performance'!$I$28,'Aggregate Performance'!$J$28,'Aggregate Performance'!$K$28,'Aggregate Performance'!$J$27:$V$27,'Aggregate Performance'!$U$28,'Aggregate Performance'!$W$28)</c:f>
              <c:numCache>
                <c:formatCode>General</c:formatCode>
                <c:ptCount val="26"/>
                <c:pt idx="0">
                  <c:v>48.148255813953497</c:v>
                </c:pt>
                <c:pt idx="1">
                  <c:v>98.429118773946342</c:v>
                </c:pt>
                <c:pt idx="2">
                  <c:v>261.2095808383234</c:v>
                </c:pt>
                <c:pt idx="3">
                  <c:v>278.4873708381171</c:v>
                </c:pt>
                <c:pt idx="4">
                  <c:v>121.33272394881169</c:v>
                </c:pt>
                <c:pt idx="5">
                  <c:v>28.040293040293033</c:v>
                </c:pt>
                <c:pt idx="6">
                  <c:v>23.549946865037189</c:v>
                </c:pt>
                <c:pt idx="8">
                  <c:v>83.210562117645622</c:v>
                </c:pt>
                <c:pt idx="11">
                  <c:v>28.464999999999996</c:v>
                </c:pt>
                <c:pt idx="12">
                  <c:v>119.35297105129507</c:v>
                </c:pt>
                <c:pt idx="13">
                  <c:v>103.96866410115447</c:v>
                </c:pt>
                <c:pt idx="14">
                  <c:v>80.05871886120994</c:v>
                </c:pt>
                <c:pt idx="15">
                  <c:v>123.46864991815529</c:v>
                </c:pt>
                <c:pt idx="16">
                  <c:v>5.3480959097320175</c:v>
                </c:pt>
                <c:pt idx="17">
                  <c:v>65.9072164948454</c:v>
                </c:pt>
                <c:pt idx="18">
                  <c:v>137.16427104722794</c:v>
                </c:pt>
                <c:pt idx="19">
                  <c:v>164.49390469154039</c:v>
                </c:pt>
                <c:pt idx="20">
                  <c:v>109.12324929971986</c:v>
                </c:pt>
                <c:pt idx="21">
                  <c:v>36.279111429595133</c:v>
                </c:pt>
                <c:pt idx="22">
                  <c:v>99.129722814498891</c:v>
                </c:pt>
                <c:pt idx="23">
                  <c:v>207.88528428093647</c:v>
                </c:pt>
                <c:pt idx="25">
                  <c:v>74.72605553996425</c:v>
                </c:pt>
              </c:numCache>
            </c:numRef>
          </c:val>
        </c:ser>
        <c:ser>
          <c:idx val="0"/>
          <c:order val="0"/>
          <c:spPr>
            <a:solidFill>
              <a:schemeClr val="accent2"/>
            </a:solidFill>
            <a:ln>
              <a:solidFill>
                <a:schemeClr val="tx1"/>
              </a:solidFill>
            </a:ln>
          </c:spPr>
          <c:errBars>
            <c:errBarType val="both"/>
            <c:errValType val="cust"/>
            <c:plus>
              <c:numRef>
                <c:f>('Aggregate Performance'!$B$35:$H$35,'Aggregate Performance'!$I$37,'Aggregate Performance'!$I$36,'Aggregate Performance'!$I$35,'Aggregate Performance'!$I$34,'Aggregate Performance'!$J$35:$V$35)</c:f>
                <c:numCache>
                  <c:formatCode>General</c:formatCode>
                  <c:ptCount val="24"/>
                  <c:pt idx="0">
                    <c:v>0.14892766640463451</c:v>
                  </c:pt>
                  <c:pt idx="1">
                    <c:v>0.79500578545025014</c:v>
                  </c:pt>
                  <c:pt idx="2">
                    <c:v>0.54243884254589081</c:v>
                  </c:pt>
                  <c:pt idx="3">
                    <c:v>0.21149487520815902</c:v>
                  </c:pt>
                  <c:pt idx="4">
                    <c:v>0.13202614493545622</c:v>
                  </c:pt>
                  <c:pt idx="5">
                    <c:v>0.26825895486335727</c:v>
                  </c:pt>
                  <c:pt idx="6">
                    <c:v>2.6140044974006886</c:v>
                  </c:pt>
                  <c:pt idx="11">
                    <c:v>0.15679999999999994</c:v>
                  </c:pt>
                  <c:pt idx="12">
                    <c:v>1.9150076286500293</c:v>
                  </c:pt>
                  <c:pt idx="13">
                    <c:v>0.77696399212052181</c:v>
                  </c:pt>
                  <c:pt idx="14">
                    <c:v>3.8871783772687789</c:v>
                  </c:pt>
                  <c:pt idx="15">
                    <c:v>1.7019700168043841</c:v>
                  </c:pt>
                  <c:pt idx="16">
                    <c:v>9.0658722837491813E-3</c:v>
                  </c:pt>
                  <c:pt idx="17">
                    <c:v>11.32602875363726</c:v>
                  </c:pt>
                  <c:pt idx="18">
                    <c:v>6.4565937637076072</c:v>
                  </c:pt>
                  <c:pt idx="19">
                    <c:v>36.581325576574059</c:v>
                  </c:pt>
                  <c:pt idx="20">
                    <c:v>5.616027611897171</c:v>
                  </c:pt>
                  <c:pt idx="21">
                    <c:v>0.52737345013721038</c:v>
                  </c:pt>
                  <c:pt idx="22">
                    <c:v>9.8166820199237836</c:v>
                  </c:pt>
                  <c:pt idx="23">
                    <c:v>28.529422613091402</c:v>
                  </c:pt>
                </c:numCache>
              </c:numRef>
            </c:plus>
            <c:minus>
              <c:numRef>
                <c:f>('Aggregate Performance'!$B$35:$H$35,'Aggregate Performance'!$I$37,'Aggregate Performance'!$I$36,'Aggregate Performance'!$I$35,'Aggregate Performance'!$I$34,'Aggregate Performance'!$J$35:$V$35)</c:f>
                <c:numCache>
                  <c:formatCode>General</c:formatCode>
                  <c:ptCount val="24"/>
                  <c:pt idx="0">
                    <c:v>0.14892766640463451</c:v>
                  </c:pt>
                  <c:pt idx="1">
                    <c:v>0.79500578545025014</c:v>
                  </c:pt>
                  <c:pt idx="2">
                    <c:v>0.54243884254589081</c:v>
                  </c:pt>
                  <c:pt idx="3">
                    <c:v>0.21149487520815902</c:v>
                  </c:pt>
                  <c:pt idx="4">
                    <c:v>0.13202614493545622</c:v>
                  </c:pt>
                  <c:pt idx="5">
                    <c:v>0.26825895486335727</c:v>
                  </c:pt>
                  <c:pt idx="6">
                    <c:v>2.6140044974006886</c:v>
                  </c:pt>
                  <c:pt idx="11">
                    <c:v>0.15679999999999994</c:v>
                  </c:pt>
                  <c:pt idx="12">
                    <c:v>1.9150076286500293</c:v>
                  </c:pt>
                  <c:pt idx="13">
                    <c:v>0.77696399212052181</c:v>
                  </c:pt>
                  <c:pt idx="14">
                    <c:v>3.8871783772687789</c:v>
                  </c:pt>
                  <c:pt idx="15">
                    <c:v>1.7019700168043841</c:v>
                  </c:pt>
                  <c:pt idx="16">
                    <c:v>9.0658722837491813E-3</c:v>
                  </c:pt>
                  <c:pt idx="17">
                    <c:v>11.32602875363726</c:v>
                  </c:pt>
                  <c:pt idx="18">
                    <c:v>6.4565937637076072</c:v>
                  </c:pt>
                  <c:pt idx="19">
                    <c:v>36.581325576574059</c:v>
                  </c:pt>
                  <c:pt idx="20">
                    <c:v>5.616027611897171</c:v>
                  </c:pt>
                  <c:pt idx="21">
                    <c:v>0.52737345013721038</c:v>
                  </c:pt>
                  <c:pt idx="22">
                    <c:v>9.8166820199237836</c:v>
                  </c:pt>
                  <c:pt idx="23">
                    <c:v>28.529422613091402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Performance'!$B$25:$H$25,'Aggregate Performance'!$G$26,'Aggregate Performance'!$I$26,'Aggregate Performance'!$J$26,'Aggregate Performance'!$K$26,'Aggregate Performance'!$J$25:$V$25,'Aggregate Performance'!$U$26,'Aggregate Performance'!$W$26)</c:f>
              <c:numCache>
                <c:formatCode>General</c:formatCode>
                <c:ptCount val="26"/>
                <c:pt idx="0">
                  <c:v>6.2238372093023244</c:v>
                </c:pt>
                <c:pt idx="1">
                  <c:v>12.140996168582372</c:v>
                </c:pt>
                <c:pt idx="2">
                  <c:v>16.640718562874252</c:v>
                </c:pt>
                <c:pt idx="3">
                  <c:v>5.4552238805970168</c:v>
                </c:pt>
                <c:pt idx="4">
                  <c:v>10.766910420475318</c:v>
                </c:pt>
                <c:pt idx="5">
                  <c:v>8.8600732600732588</c:v>
                </c:pt>
                <c:pt idx="6">
                  <c:v>4.3034006376195526</c:v>
                </c:pt>
                <c:pt idx="8">
                  <c:v>8.34404755346314</c:v>
                </c:pt>
                <c:pt idx="11">
                  <c:v>5.4399999999999995</c:v>
                </c:pt>
                <c:pt idx="12">
                  <c:v>15.547486033519554</c:v>
                </c:pt>
                <c:pt idx="13">
                  <c:v>21.312809235843869</c:v>
                </c:pt>
                <c:pt idx="14">
                  <c:v>24.185053380782911</c:v>
                </c:pt>
                <c:pt idx="15">
                  <c:v>9.1783502953526437</c:v>
                </c:pt>
                <c:pt idx="16">
                  <c:v>3.3791255289139639</c:v>
                </c:pt>
                <c:pt idx="17">
                  <c:v>29.842783505154635</c:v>
                </c:pt>
                <c:pt idx="18">
                  <c:v>58.328542094455862</c:v>
                </c:pt>
                <c:pt idx="19">
                  <c:v>134.57874645979564</c:v>
                </c:pt>
                <c:pt idx="20">
                  <c:v>34.271988795518205</c:v>
                </c:pt>
                <c:pt idx="21">
                  <c:v>17.050877821569326</c:v>
                </c:pt>
                <c:pt idx="22">
                  <c:v>53.734754797441362</c:v>
                </c:pt>
                <c:pt idx="23">
                  <c:v>168.58639910813827</c:v>
                </c:pt>
                <c:pt idx="25">
                  <c:v>25.227999424223441</c:v>
                </c:pt>
              </c:numCache>
            </c:numRef>
          </c:val>
        </c:ser>
        <c:dLbls/>
        <c:gapWidth val="24"/>
        <c:axId val="122530048"/>
        <c:axId val="122548224"/>
      </c:barChart>
      <c:catAx>
        <c:axId val="122530048"/>
        <c:scaling>
          <c:orientation val="minMax"/>
        </c:scaling>
        <c:axPos val="b"/>
        <c:tickLblPos val="nextTo"/>
        <c:txPr>
          <a:bodyPr/>
          <a:lstStyle/>
          <a:p>
            <a:pPr>
              <a:defRPr sz="1700"/>
            </a:pPr>
            <a:endParaRPr lang="en-US"/>
          </a:p>
        </c:txPr>
        <c:crossAx val="122548224"/>
        <c:crosses val="autoZero"/>
        <c:auto val="1"/>
        <c:lblAlgn val="ctr"/>
        <c:lblOffset val="100"/>
      </c:catAx>
      <c:valAx>
        <c:axId val="122548224"/>
        <c:scaling>
          <c:orientation val="minMax"/>
          <c:max val="300"/>
        </c:scaling>
        <c:axPos val="l"/>
        <c:majorGridlines/>
        <c:title>
          <c:tx>
            <c:rich>
              <a:bodyPr rot="-5400000" vert="horz"/>
              <a:lstStyle/>
              <a:p>
                <a:pPr>
                  <a:defRPr sz="1800"/>
                </a:pPr>
                <a:r>
                  <a:rPr lang="en-US" sz="1800" dirty="0" smtClean="0"/>
                  <a:t>Race Detector Slowdown (x</a:t>
                </a:r>
                <a:r>
                  <a:rPr lang="en-US" sz="1800" dirty="0"/>
                  <a:t>)</a:t>
                </a:r>
              </a:p>
            </c:rich>
          </c:tx>
          <c:layout>
            <c:manualLayout>
              <c:xMode val="edge"/>
              <c:yMode val="edge"/>
              <c:x val="8.771929824561403E-3"/>
              <c:y val="2.9306649168853892E-3"/>
            </c:manualLayout>
          </c:layout>
        </c:title>
        <c:numFmt formatCode="General" sourceLinked="1"/>
        <c:minorTickMark val="in"/>
        <c:tickLblPos val="nextTo"/>
        <c:txPr>
          <a:bodyPr/>
          <a:lstStyle/>
          <a:p>
            <a:pPr>
              <a:defRPr sz="1800"/>
            </a:pPr>
            <a:endParaRPr lang="en-US"/>
          </a:p>
        </c:txPr>
        <c:crossAx val="122530048"/>
        <c:crosses val="autoZero"/>
        <c:crossBetween val="between"/>
        <c:minorUnit val="25"/>
      </c:valAx>
    </c:plotArea>
    <c:plotVisOnly val="1"/>
    <c:dispBlanksAs val="gap"/>
  </c:chart>
  <c:spPr>
    <a:ln w="3175">
      <a:noFill/>
    </a:ln>
  </c:spPr>
  <c:txPr>
    <a:bodyPr/>
    <a:lstStyle/>
    <a:p>
      <a:pPr>
        <a:defRPr sz="14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360627618916058"/>
          <c:y val="4.1819553805774283E-2"/>
          <c:w val="0.8681627296587926"/>
          <c:h val="0.61818460192475944"/>
        </c:manualLayout>
      </c:layout>
      <c:barChart>
        <c:barDir val="col"/>
        <c:grouping val="clustered"/>
        <c:ser>
          <c:idx val="1"/>
          <c:order val="0"/>
          <c:spPr>
            <a:solidFill>
              <a:schemeClr val="accent2"/>
            </a:solidFill>
            <a:ln>
              <a:solidFill>
                <a:schemeClr val="tx1"/>
              </a:solidFill>
            </a:ln>
          </c:spPr>
          <c:errBars>
            <c:errBarType val="both"/>
            <c:errValType val="cust"/>
            <c:plus>
              <c:numRef>
                <c:f>('Aggregate Performance'!$B$37:$H$37,'Aggregate Performance'!$D$39,'Aggregate Performance'!$E$39,'Aggregate Performance'!$F$39,'Aggregate Performance'!$G$39,'Aggregate Performance'!$J$37:$V$37,'Aggregate Performance'!$W$37,'Aggregate Performance'!$X$37)</c:f>
                <c:numCache>
                  <c:formatCode>General</c:formatCode>
                  <c:ptCount val="26"/>
                  <c:pt idx="0">
                    <c:v>0.13232332396578084</c:v>
                  </c:pt>
                  <c:pt idx="1">
                    <c:v>0.46074590322369602</c:v>
                  </c:pt>
                  <c:pt idx="2">
                    <c:v>0.34135732334572128</c:v>
                  </c:pt>
                  <c:pt idx="3">
                    <c:v>1.6428370429814578</c:v>
                  </c:pt>
                  <c:pt idx="4">
                    <c:v>9.9186456534099424E-2</c:v>
                  </c:pt>
                  <c:pt idx="5">
                    <c:v>0.12767946048012679</c:v>
                  </c:pt>
                  <c:pt idx="6">
                    <c:v>3.4177776680716407</c:v>
                  </c:pt>
                  <c:pt idx="11">
                    <c:v>0.17853326761545257</c:v>
                  </c:pt>
                  <c:pt idx="12">
                    <c:v>0.84074350961166633</c:v>
                  </c:pt>
                  <c:pt idx="13">
                    <c:v>0.11069481847725191</c:v>
                  </c:pt>
                  <c:pt idx="14">
                    <c:v>0.46730139238280133</c:v>
                  </c:pt>
                  <c:pt idx="15">
                    <c:v>2.597043727218888</c:v>
                  </c:pt>
                  <c:pt idx="16">
                    <c:v>2.0627321217880391E-2</c:v>
                  </c:pt>
                  <c:pt idx="17">
                    <c:v>0.96557783949901987</c:v>
                  </c:pt>
                  <c:pt idx="18">
                    <c:v>0.25115915124955535</c:v>
                  </c:pt>
                  <c:pt idx="19">
                    <c:v>0.26188760988670923</c:v>
                  </c:pt>
                  <c:pt idx="20">
                    <c:v>0.24690467805820804</c:v>
                  </c:pt>
                  <c:pt idx="21">
                    <c:v>1.5802354373240245E-2</c:v>
                  </c:pt>
                  <c:pt idx="22">
                    <c:v>0.36971196636449061</c:v>
                  </c:pt>
                  <c:pt idx="23">
                    <c:v>0.18746952488463622</c:v>
                  </c:pt>
                </c:numCache>
              </c:numRef>
            </c:plus>
            <c:minus>
              <c:numRef>
                <c:f>('Aggregate Performance'!$B$37:$H$37,'Aggregate Performance'!$C$39,'Aggregate Performance'!$D$39,'Aggregate Performance'!$E$39,'Aggregate Performance'!$F$39,'Aggregate Performance'!$J$37:$V$37,'Aggregate Performance'!$W$37,'Aggregate Performance'!$X$37)</c:f>
                <c:numCache>
                  <c:formatCode>General</c:formatCode>
                  <c:ptCount val="26"/>
                  <c:pt idx="0">
                    <c:v>0.13232332396578084</c:v>
                  </c:pt>
                  <c:pt idx="1">
                    <c:v>0.46074590322369602</c:v>
                  </c:pt>
                  <c:pt idx="2">
                    <c:v>0.34135732334572128</c:v>
                  </c:pt>
                  <c:pt idx="3">
                    <c:v>1.6428370429814578</c:v>
                  </c:pt>
                  <c:pt idx="4">
                    <c:v>9.9186456534099424E-2</c:v>
                  </c:pt>
                  <c:pt idx="5">
                    <c:v>0.12767946048012679</c:v>
                  </c:pt>
                  <c:pt idx="6">
                    <c:v>3.4177776680716407</c:v>
                  </c:pt>
                  <c:pt idx="11">
                    <c:v>0.17853326761545257</c:v>
                  </c:pt>
                  <c:pt idx="12">
                    <c:v>0.84074350961166633</c:v>
                  </c:pt>
                  <c:pt idx="13">
                    <c:v>0.11069481847725191</c:v>
                  </c:pt>
                  <c:pt idx="14">
                    <c:v>0.46730139238280133</c:v>
                  </c:pt>
                  <c:pt idx="15">
                    <c:v>2.597043727218888</c:v>
                  </c:pt>
                  <c:pt idx="16">
                    <c:v>2.0627321217880391E-2</c:v>
                  </c:pt>
                  <c:pt idx="17">
                    <c:v>0.96557783949901987</c:v>
                  </c:pt>
                  <c:pt idx="18">
                    <c:v>0.25115915124955535</c:v>
                  </c:pt>
                  <c:pt idx="19">
                    <c:v>0.26188760988670923</c:v>
                  </c:pt>
                  <c:pt idx="20">
                    <c:v>0.24690467805820804</c:v>
                  </c:pt>
                  <c:pt idx="21">
                    <c:v>1.5802354373240245E-2</c:v>
                  </c:pt>
                  <c:pt idx="22">
                    <c:v>0.36971196636449061</c:v>
                  </c:pt>
                  <c:pt idx="23">
                    <c:v>0.18746952488463622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Performance'!$B$38:$H$38,'Aggregate Performance'!$G$39,'Aggregate Performance'!$I$39,'Aggregate Performance'!$J$39,'Aggregate Performance'!$K$39,'Aggregate Performance'!$J$38:$V$38,'Aggregate Performance'!$U$39,'Aggregate Performance'!$W$39)</c:f>
              <c:numCache>
                <c:formatCode>General</c:formatCode>
                <c:ptCount val="26"/>
                <c:pt idx="0">
                  <c:v>7.7361046240074751</c:v>
                </c:pt>
                <c:pt idx="1">
                  <c:v>8.1071699065892471</c:v>
                </c:pt>
                <c:pt idx="2">
                  <c:v>15.697013314141778</c:v>
                </c:pt>
                <c:pt idx="3">
                  <c:v>51.04966852572872</c:v>
                </c:pt>
                <c:pt idx="4">
                  <c:v>11.269038118685797</c:v>
                </c:pt>
                <c:pt idx="5">
                  <c:v>3.1647924590706138</c:v>
                </c:pt>
                <c:pt idx="6">
                  <c:v>5.4724040004938885</c:v>
                </c:pt>
                <c:pt idx="8">
                  <c:v>9.972445816552149</c:v>
                </c:pt>
                <c:pt idx="11">
                  <c:v>5.232536764705884</c:v>
                </c:pt>
                <c:pt idx="12">
                  <c:v>7.6766733087250518</c:v>
                </c:pt>
                <c:pt idx="13">
                  <c:v>4.8782243087082122</c:v>
                </c:pt>
                <c:pt idx="14">
                  <c:v>3.3102560329605648</c:v>
                </c:pt>
                <c:pt idx="15">
                  <c:v>13.452161439150158</c:v>
                </c:pt>
                <c:pt idx="16">
                  <c:v>1.5826863678103347</c:v>
                </c:pt>
                <c:pt idx="17">
                  <c:v>2.2084808705414987</c:v>
                </c:pt>
                <c:pt idx="18">
                  <c:v>2.3515806519749352</c:v>
                </c:pt>
                <c:pt idx="19">
                  <c:v>1.2222873894926778</c:v>
                </c:pt>
                <c:pt idx="20">
                  <c:v>3.1840360928803202</c:v>
                </c:pt>
                <c:pt idx="21">
                  <c:v>2.1276975771711957</c:v>
                </c:pt>
                <c:pt idx="22">
                  <c:v>1.8447971557361433</c:v>
                </c:pt>
                <c:pt idx="23">
                  <c:v>1.2331082778960729</c:v>
                </c:pt>
                <c:pt idx="25">
                  <c:v>2.9620285890847819</c:v>
                </c:pt>
              </c:numCache>
            </c:numRef>
          </c:val>
        </c:ser>
        <c:dLbls/>
        <c:gapWidth val="50"/>
        <c:axId val="123128448"/>
        <c:axId val="123146624"/>
      </c:barChart>
      <c:catAx>
        <c:axId val="123128448"/>
        <c:scaling>
          <c:orientation val="minMax"/>
        </c:scaling>
        <c:axPos val="b"/>
        <c:tickLblPos val="nextTo"/>
        <c:txPr>
          <a:bodyPr/>
          <a:lstStyle/>
          <a:p>
            <a:pPr>
              <a:defRPr sz="1700"/>
            </a:pPr>
            <a:endParaRPr lang="en-US"/>
          </a:p>
        </c:txPr>
        <c:crossAx val="123146624"/>
        <c:crosses val="autoZero"/>
        <c:auto val="1"/>
        <c:lblAlgn val="ctr"/>
        <c:lblOffset val="100"/>
      </c:catAx>
      <c:valAx>
        <c:axId val="123146624"/>
        <c:scaling>
          <c:orientation val="minMax"/>
          <c:max val="20"/>
          <c:min val="0"/>
        </c:scaling>
        <c:axPos val="l"/>
        <c:majorGridlines/>
        <c:title>
          <c:tx>
            <c:rich>
              <a:bodyPr rot="-5400000" vert="horz"/>
              <a:lstStyle/>
              <a:p>
                <a:pPr>
                  <a:defRPr sz="1800"/>
                </a:pPr>
                <a:r>
                  <a:rPr lang="en-US" sz="1800" b="1" i="0" baseline="0" dirty="0" smtClean="0">
                    <a:effectLst/>
                  </a:rPr>
                  <a:t>Demand-driven Analysis Speedup (x)</a:t>
                </a:r>
                <a:endParaRPr lang="en-US" dirty="0">
                  <a:effectLst/>
                </a:endParaRPr>
              </a:p>
            </c:rich>
          </c:tx>
          <c:layout/>
        </c:title>
        <c:numFmt formatCode="General" sourceLinked="1"/>
        <c:minorTickMark val="in"/>
        <c:tickLblPos val="nextTo"/>
        <c:txPr>
          <a:bodyPr/>
          <a:lstStyle/>
          <a:p>
            <a:pPr>
              <a:defRPr sz="1800"/>
            </a:pPr>
            <a:endParaRPr lang="en-US"/>
          </a:p>
        </c:txPr>
        <c:crossAx val="123128448"/>
        <c:crosses val="autoZero"/>
        <c:crossBetween val="between"/>
        <c:majorUnit val="2"/>
        <c:minorUnit val="1"/>
      </c:valAx>
    </c:plotArea>
    <c:plotVisOnly val="1"/>
    <c:dispBlanksAs val="gap"/>
  </c:chart>
  <c:spPr>
    <a:ln w="3175">
      <a:noFill/>
    </a:ln>
  </c:spPr>
  <c:txPr>
    <a:bodyPr/>
    <a:lstStyle/>
    <a:p>
      <a:pPr>
        <a:defRPr sz="14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122703412073494E-2"/>
          <c:y val="2.7830875682249512E-2"/>
          <c:w val="0.80309951881014874"/>
          <c:h val="0.66991629111273487"/>
        </c:manualLayout>
      </c:layout>
      <c:barChart>
        <c:barDir val="col"/>
        <c:grouping val="clustered"/>
        <c:ser>
          <c:idx val="1"/>
          <c:order val="0"/>
          <c:tx>
            <c:v>Umbra</c:v>
          </c:tx>
          <c:spPr>
            <a:solidFill>
              <a:srgbClr val="7030A0"/>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Runtime'!$B$24:$O$24</c:f>
              <c:numCache>
                <c:formatCode>_(* #,##0.000_);_(* \(#,##0.000\);_(* "-"??_);_(@_)</c:formatCode>
                <c:ptCount val="14"/>
                <c:pt idx="0">
                  <c:v>2.5529999999999995</c:v>
                </c:pt>
                <c:pt idx="1">
                  <c:v>3.298</c:v>
                </c:pt>
                <c:pt idx="2">
                  <c:v>4.8339999999999996</c:v>
                </c:pt>
                <c:pt idx="3">
                  <c:v>3.4859999999999998</c:v>
                </c:pt>
                <c:pt idx="4">
                  <c:v>7.0269999999999992</c:v>
                </c:pt>
                <c:pt idx="5">
                  <c:v>4.08</c:v>
                </c:pt>
                <c:pt idx="6">
                  <c:v>5.6519999999999992</c:v>
                </c:pt>
                <c:pt idx="7">
                  <c:v>6.8169999999999993</c:v>
                </c:pt>
                <c:pt idx="8">
                  <c:v>6.5969999999999995</c:v>
                </c:pt>
                <c:pt idx="9">
                  <c:v>7.1449999999999987</c:v>
                </c:pt>
                <c:pt idx="10">
                  <c:v>3.7989999999999999</c:v>
                </c:pt>
                <c:pt idx="11">
                  <c:v>2.79</c:v>
                </c:pt>
                <c:pt idx="13">
                  <c:v>4.5479457201738862</c:v>
                </c:pt>
              </c:numCache>
            </c:numRef>
          </c:val>
        </c:ser>
        <c:ser>
          <c:idx val="2"/>
          <c:order val="1"/>
          <c:tx>
            <c:v>VM</c:v>
          </c:tx>
          <c:spPr>
            <a:solidFill>
              <a:srgbClr val="00B050"/>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Runtime'!$B$26:$O$26</c:f>
              <c:numCache>
                <c:formatCode>_(* #,##0.000_);_(* \(#,##0.000\);_(* "-"??_);_(@_)</c:formatCode>
                <c:ptCount val="14"/>
                <c:pt idx="0">
                  <c:v>10.061561670568185</c:v>
                </c:pt>
                <c:pt idx="1">
                  <c:v>3.983413911109567</c:v>
                </c:pt>
                <c:pt idx="2">
                  <c:v>1.4639215586834429</c:v>
                </c:pt>
                <c:pt idx="3">
                  <c:v>29.833264384637694</c:v>
                </c:pt>
                <c:pt idx="4">
                  <c:v>7.0764176241055985</c:v>
                </c:pt>
                <c:pt idx="5">
                  <c:v>206.05397809573341</c:v>
                </c:pt>
                <c:pt idx="6">
                  <c:v>423.18088827702536</c:v>
                </c:pt>
                <c:pt idx="7">
                  <c:v>7.8524602064524194</c:v>
                </c:pt>
                <c:pt idx="8">
                  <c:v>23.289587997935481</c:v>
                </c:pt>
                <c:pt idx="9">
                  <c:v>1429.4029520777603</c:v>
                </c:pt>
                <c:pt idx="10">
                  <c:v>4.0085896059923574</c:v>
                </c:pt>
                <c:pt idx="11">
                  <c:v>1.9708708998620192</c:v>
                </c:pt>
                <c:pt idx="12">
                  <c:v>0</c:v>
                </c:pt>
                <c:pt idx="13">
                  <c:v>19.01235841725973</c:v>
                </c:pt>
              </c:numCache>
            </c:numRef>
          </c:val>
        </c:ser>
        <c:ser>
          <c:idx val="3"/>
          <c:order val="2"/>
          <c:tx>
            <c:v>MT</c:v>
          </c:tx>
          <c:spPr>
            <a:solidFill>
              <a:schemeClr val="accent1"/>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Runtime'!$B$27:$O$27</c:f>
              <c:numCache>
                <c:formatCode>_(* #,##0.000_);_(* \(#,##0.000\);_(* "-"??_);_(@_)</c:formatCode>
                <c:ptCount val="14"/>
                <c:pt idx="0">
                  <c:v>4.7978027914304979</c:v>
                </c:pt>
                <c:pt idx="1">
                  <c:v>1.8362875588694625</c:v>
                </c:pt>
                <c:pt idx="2">
                  <c:v>1.489403190615993</c:v>
                </c:pt>
                <c:pt idx="3">
                  <c:v>3.161227221717974</c:v>
                </c:pt>
                <c:pt idx="4">
                  <c:v>2.5586603309169171</c:v>
                </c:pt>
                <c:pt idx="5">
                  <c:v>1.3608304181750455</c:v>
                </c:pt>
                <c:pt idx="6">
                  <c:v>2.3783091266461005</c:v>
                </c:pt>
                <c:pt idx="7">
                  <c:v>1.9865337933567622</c:v>
                </c:pt>
                <c:pt idx="8">
                  <c:v>2.0025321448240154</c:v>
                </c:pt>
                <c:pt idx="9">
                  <c:v>28.156025482625175</c:v>
                </c:pt>
                <c:pt idx="10">
                  <c:v>1.190921236175096</c:v>
                </c:pt>
                <c:pt idx="11">
                  <c:v>1.4033547651312288</c:v>
                </c:pt>
                <c:pt idx="12">
                  <c:v>0</c:v>
                </c:pt>
                <c:pt idx="13">
                  <c:v>2.5158579228596913</c:v>
                </c:pt>
              </c:numCache>
            </c:numRef>
          </c:val>
        </c:ser>
        <c:ser>
          <c:idx val="6"/>
          <c:order val="3"/>
          <c:tx>
            <c:v>RC</c:v>
          </c:tx>
          <c:spPr>
            <a:solidFill>
              <a:schemeClr val="tx2"/>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Runtime'!$B$29:$O$29</c:f>
              <c:numCache>
                <c:formatCode>_(* #,##0.000_);_(* \(#,##0.000\);_(* "-"??_);_(@_)</c:formatCode>
                <c:ptCount val="14"/>
                <c:pt idx="0">
                  <c:v>1.0072669774256611</c:v>
                </c:pt>
                <c:pt idx="1">
                  <c:v>1.0006522904441073</c:v>
                </c:pt>
                <c:pt idx="2">
                  <c:v>1.0024971879552256</c:v>
                </c:pt>
                <c:pt idx="3">
                  <c:v>1.0060520892481701</c:v>
                </c:pt>
                <c:pt idx="4">
                  <c:v>1.00000332730023</c:v>
                </c:pt>
                <c:pt idx="5">
                  <c:v>1.0057397636627312</c:v>
                </c:pt>
                <c:pt idx="6">
                  <c:v>1.0988484054304406</c:v>
                </c:pt>
                <c:pt idx="7">
                  <c:v>1.0380918405173338</c:v>
                </c:pt>
                <c:pt idx="8">
                  <c:v>1.045102869042154</c:v>
                </c:pt>
                <c:pt idx="9">
                  <c:v>3.3407011182805313</c:v>
                </c:pt>
                <c:pt idx="10">
                  <c:v>1.0159389388225804</c:v>
                </c:pt>
                <c:pt idx="11">
                  <c:v>1.0052355011827012</c:v>
                </c:pt>
                <c:pt idx="12">
                  <c:v>0</c:v>
                </c:pt>
                <c:pt idx="13">
                  <c:v>1.1261001363447611</c:v>
                </c:pt>
              </c:numCache>
            </c:numRef>
          </c:val>
        </c:ser>
        <c:dLbls/>
        <c:axId val="123298176"/>
        <c:axId val="123299712"/>
      </c:barChart>
      <c:catAx>
        <c:axId val="123298176"/>
        <c:scaling>
          <c:orientation val="minMax"/>
        </c:scaling>
        <c:axPos val="b"/>
        <c:tickLblPos val="nextTo"/>
        <c:txPr>
          <a:bodyPr/>
          <a:lstStyle/>
          <a:p>
            <a:pPr algn="ctr">
              <a:defRPr lang="en-US" sz="1600" b="0" i="0" u="none" strike="noStrike" kern="1200" baseline="0">
                <a:solidFill>
                  <a:sysClr val="windowText" lastClr="000000"/>
                </a:solidFill>
                <a:latin typeface="+mn-lt"/>
                <a:ea typeface="+mn-ea"/>
                <a:cs typeface="+mn-cs"/>
              </a:defRPr>
            </a:pPr>
            <a:endParaRPr lang="en-US"/>
          </a:p>
        </c:txPr>
        <c:crossAx val="123299712"/>
        <c:crosses val="autoZero"/>
        <c:auto val="1"/>
        <c:lblAlgn val="ctr"/>
        <c:lblOffset val="100"/>
      </c:catAx>
      <c:valAx>
        <c:axId val="123299712"/>
        <c:scaling>
          <c:orientation val="minMax"/>
          <c:max val="8"/>
        </c:scaling>
        <c:axPos val="l"/>
        <c:majorGridlines/>
        <c:title>
          <c:tx>
            <c:rich>
              <a:bodyPr rot="-5400000" vert="horz"/>
              <a:lstStyle/>
              <a:p>
                <a:pPr>
                  <a:defRPr sz="1600"/>
                </a:pPr>
                <a:r>
                  <a:rPr lang="en-US" sz="1600"/>
                  <a:t>Slowdown (x)</a:t>
                </a:r>
              </a:p>
            </c:rich>
          </c:tx>
          <c:layout/>
        </c:title>
        <c:numFmt formatCode="General" sourceLinked="0"/>
        <c:tickLblPos val="nextTo"/>
        <c:txPr>
          <a:bodyPr/>
          <a:lstStyle/>
          <a:p>
            <a:pPr algn="ctr">
              <a:defRPr lang="en-US" sz="1600" b="0" i="0" u="none" strike="noStrike" kern="1200" baseline="0">
                <a:solidFill>
                  <a:sysClr val="windowText" lastClr="000000"/>
                </a:solidFill>
                <a:latin typeface="+mn-lt"/>
                <a:ea typeface="+mn-ea"/>
                <a:cs typeface="+mn-cs"/>
              </a:defRPr>
            </a:pPr>
            <a:endParaRPr lang="en-US"/>
          </a:p>
        </c:txPr>
        <c:crossAx val="123298176"/>
        <c:crosses val="autoZero"/>
        <c:crossBetween val="between"/>
      </c:valAx>
    </c:plotArea>
    <c:legend>
      <c:legendPos val="r"/>
      <c:layout>
        <c:manualLayout>
          <c:xMode val="edge"/>
          <c:yMode val="edge"/>
          <c:x val="0.87335247156605433"/>
          <c:y val="5.9183070866141795E-2"/>
          <c:w val="0.11692530621172353"/>
          <c:h val="0.58533719743365376"/>
        </c:manualLayout>
      </c:layout>
      <c:spPr>
        <a:solidFill>
          <a:schemeClr val="bg1"/>
        </a:solidFill>
        <a:ln>
          <a:noFill/>
        </a:ln>
      </c:spPr>
      <c:txPr>
        <a:bodyPr/>
        <a:lstStyle/>
        <a:p>
          <a:pPr>
            <a:defRPr lang="en-US" sz="1800" b="0" i="0" u="none" strike="noStrike" kern="1200" baseline="0">
              <a:solidFill>
                <a:sysClr val="windowText" lastClr="000000"/>
              </a:solidFill>
              <a:latin typeface="+mn-lt"/>
              <a:ea typeface="+mn-ea"/>
              <a:cs typeface="+mn-cs"/>
            </a:defRPr>
          </a:pPr>
          <a:endParaRPr lang="en-US"/>
        </a:p>
      </c:txPr>
    </c:legend>
    <c:plotVisOnly val="1"/>
    <c:dispBlanksAs val="gap"/>
  </c:chart>
  <c:spPr>
    <a:ln>
      <a:noFill/>
    </a:ln>
  </c:spPr>
  <c:txPr>
    <a:bodyPr/>
    <a:lstStyle/>
    <a:p>
      <a:pPr algn="ctr" rtl="0">
        <a:defRPr lang="en-US" sz="1400" b="1" i="0" u="none" strike="noStrike" kern="1200" baseline="0">
          <a:solidFill>
            <a:sysClr val="windowText" lastClr="000000"/>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1"/>
          <c:order val="0"/>
          <c:spPr>
            <a:ln w="63500"/>
          </c:spPr>
          <c:marker>
            <c:symbol val="none"/>
          </c:marker>
          <c:cat>
            <c:numRef>
              <c:f>Sheet1!$A$1:$A$101</c:f>
              <c:numCache>
                <c:formatCode>General</c:formatCode>
                <c:ptCount val="101"/>
                <c:pt idx="0">
                  <c:v>0</c:v>
                </c:pt>
                <c:pt idx="1">
                  <c:v>25</c:v>
                </c:pt>
                <c:pt idx="2">
                  <c:v>50</c:v>
                </c:pt>
                <c:pt idx="3">
                  <c:v>75</c:v>
                </c:pt>
                <c:pt idx="4">
                  <c:v>100</c:v>
                </c:pt>
              </c:numCache>
            </c:numRef>
          </c:cat>
          <c:val>
            <c:numRef>
              <c:f>Sheet1!$B$1:$B$5</c:f>
              <c:numCache>
                <c:formatCode>General</c:formatCode>
                <c:ptCount val="5"/>
                <c:pt idx="0">
                  <c:v>0</c:v>
                </c:pt>
                <c:pt idx="1">
                  <c:v>25</c:v>
                </c:pt>
                <c:pt idx="2">
                  <c:v>50</c:v>
                </c:pt>
                <c:pt idx="3">
                  <c:v>75</c:v>
                </c:pt>
                <c:pt idx="4">
                  <c:v>100</c:v>
                </c:pt>
              </c:numCache>
            </c:numRef>
          </c:val>
        </c:ser>
        <c:dLbls/>
        <c:marker val="1"/>
        <c:axId val="105490304"/>
        <c:axId val="105492480"/>
      </c:lineChart>
      <c:catAx>
        <c:axId val="105490304"/>
        <c:scaling>
          <c:orientation val="minMax"/>
        </c:scaling>
        <c:delete val="1"/>
        <c:axPos val="b"/>
        <c:title>
          <c:tx>
            <c:rich>
              <a:bodyPr/>
              <a:lstStyle/>
              <a:p>
                <a:pPr>
                  <a:defRPr sz="2000"/>
                </a:pPr>
                <a:r>
                  <a:rPr lang="en-US" sz="2000" baseline="0" dirty="0" smtClean="0"/>
                  <a:t>Overhead</a:t>
                </a:r>
                <a:endParaRPr lang="en-US" sz="2000" dirty="0"/>
              </a:p>
            </c:rich>
          </c:tx>
          <c:layout/>
        </c:title>
        <c:numFmt formatCode="General" sourceLinked="1"/>
        <c:tickLblPos val="none"/>
        <c:crossAx val="105492480"/>
        <c:crosses val="autoZero"/>
        <c:auto val="1"/>
        <c:lblAlgn val="ctr"/>
        <c:lblOffset val="100"/>
      </c:catAx>
      <c:valAx>
        <c:axId val="105492480"/>
        <c:scaling>
          <c:orientation val="minMax"/>
          <c:max val="100"/>
        </c:scaling>
        <c:axPos val="l"/>
        <c:majorGridlines/>
        <c:title>
          <c:tx>
            <c:rich>
              <a:bodyPr rot="-5400000" vert="horz"/>
              <a:lstStyle/>
              <a:p>
                <a:pPr>
                  <a:defRPr sz="2000">
                    <a:solidFill>
                      <a:schemeClr val="tx2"/>
                    </a:solidFill>
                  </a:defRPr>
                </a:pPr>
                <a:endParaRPr lang="en-US" sz="2000" dirty="0" smtClean="0">
                  <a:solidFill>
                    <a:schemeClr val="tx2"/>
                  </a:solidFill>
                </a:endParaRPr>
              </a:p>
              <a:p>
                <a:pPr>
                  <a:defRPr sz="2000">
                    <a:solidFill>
                      <a:schemeClr val="tx2"/>
                    </a:solidFill>
                  </a:defRPr>
                </a:pPr>
                <a:r>
                  <a:rPr lang="en-US" sz="2000" dirty="0" smtClean="0">
                    <a:solidFill>
                      <a:schemeClr val="tx2"/>
                    </a:solidFill>
                  </a:rPr>
                  <a:t>Error Detection Rate</a:t>
                </a:r>
                <a:endParaRPr lang="en-US" sz="2000" dirty="0">
                  <a:solidFill>
                    <a:schemeClr val="tx2"/>
                  </a:solidFill>
                </a:endParaRPr>
              </a:p>
            </c:rich>
          </c:tx>
          <c:layout/>
        </c:title>
        <c:numFmt formatCode="General" sourceLinked="1"/>
        <c:tickLblPos val="nextTo"/>
        <c:txPr>
          <a:bodyPr/>
          <a:lstStyle/>
          <a:p>
            <a:pPr>
              <a:defRPr sz="1600"/>
            </a:pPr>
            <a:endParaRPr lang="en-US"/>
          </a:p>
        </c:txPr>
        <c:crossAx val="105490304"/>
        <c:crosses val="autoZero"/>
        <c:crossBetween val="midCat"/>
        <c:majorUnit val="25"/>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914485165794068"/>
          <c:y val="4.7619047619047623E-2"/>
          <c:w val="0.81675392670157065"/>
          <c:h val="0.74404761904761918"/>
        </c:manualLayout>
      </c:layout>
      <c:scatterChart>
        <c:scatterStyle val="lineMarker"/>
        <c:ser>
          <c:idx val="0"/>
          <c:order val="0"/>
          <c:spPr>
            <a:ln w="50800">
              <a:solidFill>
                <a:prstClr val="black"/>
              </a:solidFill>
            </a:ln>
          </c:spPr>
          <c:marker>
            <c:symbol val="none"/>
          </c:marker>
          <c:errBars>
            <c:errDir val="y"/>
            <c:errBarType val="both"/>
            <c:errValType val="cust"/>
            <c:plus>
              <c:numRef>
                <c:f>'SSH Into DUT'!$G$48:$G$58</c:f>
                <c:numCache>
                  <c:formatCode>General</c:formatCode>
                  <c:ptCount val="11"/>
                  <c:pt idx="0">
                    <c:v>0.20621673333332785</c:v>
                  </c:pt>
                  <c:pt idx="1">
                    <c:v>0.25178993333333466</c:v>
                  </c:pt>
                  <c:pt idx="2">
                    <c:v>0.27333781333333107</c:v>
                  </c:pt>
                  <c:pt idx="3">
                    <c:v>0.2414673433333317</c:v>
                  </c:pt>
                  <c:pt idx="4">
                    <c:v>0.20050358714285643</c:v>
                  </c:pt>
                  <c:pt idx="5">
                    <c:v>0.20341883899999941</c:v>
                  </c:pt>
                  <c:pt idx="6">
                    <c:v>0.15600885833333236</c:v>
                  </c:pt>
                  <c:pt idx="7">
                    <c:v>0.128906462999999</c:v>
                  </c:pt>
                  <c:pt idx="8">
                    <c:v>0.1100866840000001</c:v>
                  </c:pt>
                  <c:pt idx="9">
                    <c:v>3.1997965153846127E-2</c:v>
                  </c:pt>
                  <c:pt idx="10">
                    <c:v>1.5312035714285803E-3</c:v>
                  </c:pt>
                </c:numCache>
              </c:numRef>
            </c:plus>
            <c:minus>
              <c:numRef>
                <c:f>'SSH Into DUT'!$F$48:$F$58</c:f>
                <c:numCache>
                  <c:formatCode>General</c:formatCode>
                  <c:ptCount val="11"/>
                  <c:pt idx="0">
                    <c:v>0.20621672666667124</c:v>
                  </c:pt>
                  <c:pt idx="1">
                    <c:v>0.25178992666666744</c:v>
                  </c:pt>
                  <c:pt idx="2">
                    <c:v>0.27333780666666918</c:v>
                  </c:pt>
                  <c:pt idx="3">
                    <c:v>0.24146733666666803</c:v>
                  </c:pt>
                  <c:pt idx="4">
                    <c:v>0.20050359285714417</c:v>
                  </c:pt>
                  <c:pt idx="5">
                    <c:v>0.20341883900000118</c:v>
                  </c:pt>
                  <c:pt idx="6">
                    <c:v>0.15600885766666742</c:v>
                  </c:pt>
                  <c:pt idx="7">
                    <c:v>0.12890646300000078</c:v>
                  </c:pt>
                  <c:pt idx="8">
                    <c:v>0.11008668399999966</c:v>
                  </c:pt>
                  <c:pt idx="9">
                    <c:v>3.1997964846153859E-2</c:v>
                  </c:pt>
                  <c:pt idx="10">
                    <c:v>1.5312044285714368E-3</c:v>
                  </c:pt>
                </c:numCache>
              </c:numRef>
            </c:minus>
            <c:spPr>
              <a:ln w="38100">
                <a:solidFill>
                  <a:srgbClr val="333333"/>
                </a:solidFill>
                <a:prstDash val="solid"/>
              </a:ln>
            </c:spPr>
          </c:errBars>
          <c:xVal>
            <c:numRef>
              <c:f>'SSH Into DUT'!$A$48:$A$58</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'SSH Into DUT'!$B$48:$B$58</c:f>
              <c:numCache>
                <c:formatCode>General</c:formatCode>
                <c:ptCount val="11"/>
                <c:pt idx="0">
                  <c:v>19.673866666666679</c:v>
                </c:pt>
                <c:pt idx="1">
                  <c:v>16.891666666666669</c:v>
                </c:pt>
                <c:pt idx="2">
                  <c:v>15.16706666666667</c:v>
                </c:pt>
                <c:pt idx="3">
                  <c:v>13.03146666666667</c:v>
                </c:pt>
                <c:pt idx="4">
                  <c:v>10.979357142857143</c:v>
                </c:pt>
                <c:pt idx="5">
                  <c:v>8.8668000000000031</c:v>
                </c:pt>
                <c:pt idx="6">
                  <c:v>6.5110666666666672</c:v>
                </c:pt>
                <c:pt idx="7">
                  <c:v>4.1898000000000009</c:v>
                </c:pt>
                <c:pt idx="8">
                  <c:v>1.9419999999999995</c:v>
                </c:pt>
                <c:pt idx="9">
                  <c:v>0.40484615384615386</c:v>
                </c:pt>
                <c:pt idx="10">
                  <c:v>0.1734285714285714</c:v>
                </c:pt>
              </c:numCache>
            </c:numRef>
          </c:yVal>
        </c:ser>
        <c:ser>
          <c:idx val="1"/>
          <c:order val="1"/>
          <c:spPr>
            <a:ln w="50800">
              <a:prstDash val="sysDash"/>
            </a:ln>
          </c:spPr>
          <c:marker>
            <c:symbol val="none"/>
          </c:marker>
          <c:xVal>
            <c:numRef>
              <c:f>'SSH Into DUT'!$A$61:$A$62</c:f>
              <c:numCache>
                <c:formatCode>General</c:formatCode>
                <c:ptCount val="2"/>
                <c:pt idx="0">
                  <c:v>0</c:v>
                </c:pt>
                <c:pt idx="1">
                  <c:v>100</c:v>
                </c:pt>
              </c:numCache>
            </c:numRef>
          </c:xVal>
          <c:yVal>
            <c:numRef>
              <c:f>'SSH Into DUT'!$B$61:$B$62</c:f>
              <c:numCache>
                <c:formatCode>General</c:formatCode>
                <c:ptCount val="2"/>
                <c:pt idx="0">
                  <c:v>19.719200000000001</c:v>
                </c:pt>
                <c:pt idx="1">
                  <c:v>19.719200000000001</c:v>
                </c:pt>
              </c:numCache>
            </c:numRef>
          </c:yVal>
        </c:ser>
        <c:dLbls/>
        <c:axId val="105400960"/>
        <c:axId val="105419520"/>
      </c:scatterChart>
      <c:valAx>
        <c:axId val="105400960"/>
        <c:scaling>
          <c:orientation val="minMax"/>
          <c:max val="100"/>
          <c:min val="0"/>
        </c:scaling>
        <c:axPos val="b"/>
        <c:title>
          <c:tx>
            <c:rich>
              <a:bodyPr/>
              <a:lstStyle/>
              <a:p>
                <a:pPr>
                  <a:defRPr sz="2400">
                    <a:latin typeface="Arial" pitchFamily="34" charset="0"/>
                    <a:cs typeface="Arial" pitchFamily="34" charset="0"/>
                  </a:defRPr>
                </a:pPr>
                <a:r>
                  <a:rPr lang="en-US" sz="2400" b="0" i="0" baseline="0" dirty="0" smtClean="0">
                    <a:latin typeface="Arial" pitchFamily="34" charset="0"/>
                    <a:cs typeface="Arial" pitchFamily="34" charset="0"/>
                  </a:rPr>
                  <a:t>Maximum % Time in Analysis</a:t>
                </a:r>
                <a:endParaRPr lang="en-US" sz="2400" dirty="0">
                  <a:latin typeface="Arial" pitchFamily="34" charset="0"/>
                  <a:cs typeface="Arial" pitchFamily="34" charset="0"/>
                </a:endParaRPr>
              </a:p>
            </c:rich>
          </c:tx>
          <c:layout>
            <c:manualLayout>
              <c:xMode val="edge"/>
              <c:yMode val="edge"/>
              <c:x val="0.34513246819757287"/>
              <c:y val="0.91964285714285721"/>
            </c:manualLayout>
          </c:layout>
        </c:title>
        <c:numFmt formatCode="General" sourceLinked="1"/>
        <c:tickLblPos val="nextTo"/>
        <c:txPr>
          <a:bodyPr rot="0" vert="horz"/>
          <a:lstStyle/>
          <a:p>
            <a:pPr>
              <a:defRPr sz="2400" b="0" i="0" u="none" strike="noStrike" baseline="0">
                <a:solidFill>
                  <a:srgbClr val="000000"/>
                </a:solidFill>
                <a:latin typeface="Arial"/>
                <a:ea typeface="Arial"/>
                <a:cs typeface="Arial"/>
              </a:defRPr>
            </a:pPr>
            <a:endParaRPr lang="en-US"/>
          </a:p>
        </c:txPr>
        <c:crossAx val="105419520"/>
        <c:crosses val="autoZero"/>
        <c:crossBetween val="midCat"/>
        <c:majorUnit val="20"/>
      </c:valAx>
      <c:valAx>
        <c:axId val="105419520"/>
        <c:scaling>
          <c:orientation val="minMax"/>
          <c:max val="25"/>
          <c:min val="0"/>
        </c:scaling>
        <c:axPos val="l"/>
        <c:majorGridlines/>
        <c:title>
          <c:tx>
            <c:rich>
              <a:bodyPr rot="-5400000" vert="horz"/>
              <a:lstStyle/>
              <a:p>
                <a:pPr>
                  <a:defRPr sz="2400" b="0">
                    <a:latin typeface="Arial" pitchFamily="34" charset="0"/>
                    <a:cs typeface="Arial" pitchFamily="34" charset="0"/>
                  </a:defRPr>
                </a:pPr>
                <a:r>
                  <a:rPr lang="en-US" sz="2400" b="0" i="0" baseline="0">
                    <a:latin typeface="Arial" pitchFamily="34" charset="0"/>
                    <a:cs typeface="Arial" pitchFamily="34" charset="0"/>
                  </a:rPr>
                  <a:t>Throughput (MB/s)</a:t>
                </a:r>
                <a:endParaRPr lang="en-US" sz="2400" b="0">
                  <a:latin typeface="Arial" pitchFamily="34" charset="0"/>
                  <a:cs typeface="Arial" pitchFamily="34" charset="0"/>
                </a:endParaRPr>
              </a:p>
            </c:rich>
          </c:tx>
          <c:layout>
            <c:manualLayout>
              <c:xMode val="edge"/>
              <c:yMode val="edge"/>
              <c:x val="1.0273715785526808E-3"/>
              <c:y val="0.18200506186726664"/>
            </c:manualLayout>
          </c:layout>
        </c:title>
        <c:numFmt formatCode="General" sourceLinked="1"/>
        <c:tickLblPos val="nextTo"/>
        <c:txPr>
          <a:bodyPr/>
          <a:lstStyle/>
          <a:p>
            <a:pPr>
              <a:defRPr sz="2400">
                <a:latin typeface="Arial" pitchFamily="34" charset="0"/>
                <a:cs typeface="Arial" pitchFamily="34" charset="0"/>
              </a:defRPr>
            </a:pPr>
            <a:endParaRPr lang="en-US"/>
          </a:p>
        </c:txPr>
        <c:crossAx val="105400960"/>
        <c:crosses val="autoZero"/>
        <c:crossBetween val="midCat"/>
        <c:majorUnit val="5"/>
      </c:valAx>
    </c:plotArea>
    <c:plotVisOnly val="1"/>
    <c:dispBlanksAs val="gap"/>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524254250827345"/>
          <c:y val="8.9688514963026877E-2"/>
          <c:w val="0.88475745749172663"/>
          <c:h val="0.73059552487445922"/>
        </c:manualLayout>
      </c:layout>
      <c:barChart>
        <c:barDir val="col"/>
        <c:grouping val="clustered"/>
        <c:ser>
          <c:idx val="0"/>
          <c:order val="0"/>
          <c:tx>
            <c:strRef>
              <c:f>Sheet1!$A$2</c:f>
              <c:strCache>
                <c:ptCount val="1"/>
                <c:pt idx="0">
                  <c:v>Apache</c:v>
                </c:pt>
              </c:strCache>
            </c:strRef>
          </c:tx>
          <c:spPr>
            <a:solidFill>
              <a:srgbClr val="00B0F0"/>
            </a:solidFill>
            <a:ln w="3175">
              <a:solidFill>
                <a:schemeClr val="tx1"/>
              </a:solidFill>
            </a:ln>
          </c:spPr>
          <c:dLbls>
            <c:dLbl>
              <c:idx val="0"/>
              <c:layout>
                <c:manualLayout>
                  <c:x val="-9.2592947620677869E-3"/>
                  <c:y val="1.3888342082239718E-2"/>
                </c:manualLayout>
              </c:layout>
              <c:tx>
                <c:rich>
                  <a:bodyPr/>
                  <a:lstStyle/>
                  <a:p>
                    <a:pPr>
                      <a:defRPr sz="2000">
                        <a:latin typeface="Arial" pitchFamily="34" charset="0"/>
                        <a:cs typeface="Arial" pitchFamily="34" charset="0"/>
                      </a:defRPr>
                    </a:pPr>
                    <a:r>
                      <a:rPr lang="en-US" sz="2000"/>
                      <a:t>0.1</a:t>
                    </a:r>
                    <a:endParaRPr lang="en-US" sz="900"/>
                  </a:p>
                </c:rich>
              </c:tx>
              <c:spPr/>
              <c:dLblPos val="outEnd"/>
            </c:dLbl>
            <c:dLbl>
              <c:idx val="1"/>
              <c:layout>
                <c:manualLayout>
                  <c:x val="-6.9404541823576424E-3"/>
                  <c:y val="1.3888888888888892E-2"/>
                </c:manualLayout>
              </c:layout>
              <c:tx>
                <c:rich>
                  <a:bodyPr/>
                  <a:lstStyle/>
                  <a:p>
                    <a:pPr>
                      <a:defRPr sz="2000">
                        <a:latin typeface="Arial" pitchFamily="34" charset="0"/>
                        <a:cs typeface="Arial" pitchFamily="34" charset="0"/>
                      </a:defRPr>
                    </a:pPr>
                    <a:r>
                      <a:rPr lang="en-US" sz="2000"/>
                      <a:t>0.7</a:t>
                    </a:r>
                    <a:endParaRPr lang="en-US" sz="900"/>
                  </a:p>
                </c:rich>
              </c:tx>
              <c:spPr/>
              <c:dLblPos val="outEnd"/>
            </c:dLbl>
            <c:dLbl>
              <c:idx val="2"/>
              <c:layout>
                <c:manualLayout>
                  <c:x val="0"/>
                  <c:y val="6.9444444444444458E-3"/>
                </c:manualLayout>
              </c:layout>
              <c:tx>
                <c:rich>
                  <a:bodyPr/>
                  <a:lstStyle/>
                  <a:p>
                    <a:pPr>
                      <a:defRPr sz="2000">
                        <a:latin typeface="Arial" pitchFamily="34" charset="0"/>
                        <a:cs typeface="Arial" pitchFamily="34" charset="0"/>
                      </a:defRPr>
                    </a:pPr>
                    <a:r>
                      <a:rPr lang="en-US" sz="2000"/>
                      <a:t>2</a:t>
                    </a:r>
                    <a:endParaRPr lang="en-US" sz="900"/>
                  </a:p>
                </c:rich>
              </c:tx>
              <c:spPr/>
              <c:dLblPos val="outEnd"/>
            </c:dLbl>
            <c:dLbl>
              <c:idx val="3"/>
              <c:delete val="1"/>
            </c:dLbl>
            <c:dLbl>
              <c:idx val="4"/>
              <c:delete val="1"/>
            </c:dLbl>
            <c:txPr>
              <a:bodyPr/>
              <a:lstStyle/>
              <a:p>
                <a:pPr>
                  <a:defRPr sz="2000"/>
                </a:pPr>
                <a:endParaRPr lang="en-US"/>
              </a:p>
            </c:txPr>
            <c:showVal val="1"/>
          </c:dLbls>
          <c:errBars>
            <c:errBarType val="both"/>
            <c:errValType val="cust"/>
            <c:plus>
              <c:numRef>
                <c:f>(Sheet1!$D$2,Sheet1!$G$2,Sheet1!$J$2,Sheet1!$M$2,Sheet1!$P$2)</c:f>
                <c:numCache>
                  <c:formatCode>General</c:formatCode>
                  <c:ptCount val="5"/>
                  <c:pt idx="0">
                    <c:v>0.16</c:v>
                  </c:pt>
                  <c:pt idx="1">
                    <c:v>0.64000000000000024</c:v>
                  </c:pt>
                  <c:pt idx="2">
                    <c:v>0.96000000000000008</c:v>
                  </c:pt>
                  <c:pt idx="3">
                    <c:v>2.1000000000000014</c:v>
                  </c:pt>
                  <c:pt idx="4">
                    <c:v>4.1000000000000085</c:v>
                  </c:pt>
                </c:numCache>
              </c:numRef>
            </c:plus>
            <c:minus>
              <c:numRef>
                <c:f>(Sheet1!$B$2,Sheet1!$E$2,Sheet1!$H$2,Sheet1!$K$2,Sheet1!$N$2)</c:f>
                <c:numCache>
                  <c:formatCode>General</c:formatCode>
                  <c:ptCount val="5"/>
                  <c:pt idx="0">
                    <c:v>0.1</c:v>
                  </c:pt>
                  <c:pt idx="1">
                    <c:v>0.46</c:v>
                  </c:pt>
                  <c:pt idx="2">
                    <c:v>0.8</c:v>
                  </c:pt>
                  <c:pt idx="3">
                    <c:v>1.8999999999999984</c:v>
                  </c:pt>
                  <c:pt idx="4">
                    <c:v>4.1999999999999957</c:v>
                  </c:pt>
                </c:numCache>
              </c:numRef>
            </c:minus>
            <c:spPr>
              <a:ln w="254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(Sheet1!$C$2,Sheet1!$F$2,Sheet1!$I$2,Sheet1!$L$2,Sheet1!$O$2)</c:f>
              <c:numCache>
                <c:formatCode>General</c:formatCode>
                <c:ptCount val="5"/>
                <c:pt idx="0">
                  <c:v>0.1</c:v>
                </c:pt>
                <c:pt idx="1">
                  <c:v>0.70000000000000007</c:v>
                </c:pt>
                <c:pt idx="2">
                  <c:v>2</c:v>
                </c:pt>
                <c:pt idx="3">
                  <c:v>11.7</c:v>
                </c:pt>
                <c:pt idx="4">
                  <c:v>65.3</c:v>
                </c:pt>
              </c:numCache>
            </c:numRef>
          </c:val>
        </c:ser>
        <c:ser>
          <c:idx val="1"/>
          <c:order val="1"/>
          <c:tx>
            <c:strRef>
              <c:f>Sheet1!$A$3</c:f>
              <c:strCache>
                <c:ptCount val="1"/>
                <c:pt idx="0">
                  <c:v>Eggdrop</c:v>
                </c:pt>
              </c:strCache>
            </c:strRef>
          </c:tx>
          <c:spPr>
            <a:solidFill>
              <a:schemeClr val="accent1">
                <a:lumMod val="40000"/>
                <a:lumOff val="60000"/>
              </a:schemeClr>
            </a:solidFill>
            <a:ln w="3175">
              <a:solidFill>
                <a:prstClr val="black"/>
              </a:solidFill>
            </a:ln>
          </c:spPr>
          <c:errBars>
            <c:errBarType val="both"/>
            <c:errValType val="cust"/>
            <c:plus>
              <c:numRef>
                <c:f>(Sheet1!$D$3,Sheet1!$G$3,Sheet1!$J$3,Sheet1!$M$3,Sheet1!$P$3)</c:f>
                <c:numCache>
                  <c:formatCode>General</c:formatCode>
                  <c:ptCount val="5"/>
                  <c:pt idx="0">
                    <c:v>5.9</c:v>
                  </c:pt>
                  <c:pt idx="1">
                    <c:v>8.1000000000000014</c:v>
                  </c:pt>
                  <c:pt idx="2">
                    <c:v>8.6000000000000014</c:v>
                  </c:pt>
                  <c:pt idx="3">
                    <c:v>8.1000000000000085</c:v>
                  </c:pt>
                  <c:pt idx="4">
                    <c:v>4.3999999999999915</c:v>
                  </c:pt>
                </c:numCache>
              </c:numRef>
            </c:plus>
            <c:minus>
              <c:numRef>
                <c:f>(Sheet1!$B$3,Sheet1!$E$3,Sheet1!$H$3,Sheet1!$K$3,Sheet1!$N$3)</c:f>
                <c:numCache>
                  <c:formatCode>General</c:formatCode>
                  <c:ptCount val="5"/>
                  <c:pt idx="0">
                    <c:v>4.5999999999999996</c:v>
                  </c:pt>
                  <c:pt idx="1">
                    <c:v>7.0999999999999979</c:v>
                  </c:pt>
                  <c:pt idx="2">
                    <c:v>8.7999999999999989</c:v>
                  </c:pt>
                  <c:pt idx="3">
                    <c:v>8.9000000000000021</c:v>
                  </c:pt>
                  <c:pt idx="4">
                    <c:v>6.8000000000000105</c:v>
                  </c:pt>
                </c:numCache>
              </c:numRef>
            </c:minus>
            <c:spPr>
              <a:ln w="254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(Sheet1!$C$3,Sheet1!$F$3,Sheet1!$I$3,Sheet1!$L$3,Sheet1!$O$3)</c:f>
              <c:numCache>
                <c:formatCode>General</c:formatCode>
                <c:ptCount val="5"/>
                <c:pt idx="0">
                  <c:v>8.6</c:v>
                </c:pt>
                <c:pt idx="1">
                  <c:v>20.399999999999999</c:v>
                </c:pt>
                <c:pt idx="2">
                  <c:v>53.3</c:v>
                </c:pt>
                <c:pt idx="3">
                  <c:v>62.8</c:v>
                </c:pt>
                <c:pt idx="4">
                  <c:v>89.4</c:v>
                </c:pt>
              </c:numCache>
            </c:numRef>
          </c:val>
        </c:ser>
        <c:ser>
          <c:idx val="2"/>
          <c:order val="2"/>
          <c:tx>
            <c:strRef>
              <c:f>Sheet1!$A$4</c:f>
              <c:strCache>
                <c:ptCount val="1"/>
                <c:pt idx="0">
                  <c:v>Lynx</c:v>
                </c:pt>
              </c:strCache>
            </c:strRef>
          </c:tx>
          <c:spPr>
            <a:solidFill>
              <a:srgbClr val="8CAF47"/>
            </a:solidFill>
            <a:ln w="3175">
              <a:solidFill>
                <a:prstClr val="black"/>
              </a:solidFill>
            </a:ln>
          </c:spPr>
          <c:errBars>
            <c:errBarType val="both"/>
            <c:errValType val="cust"/>
            <c:plus>
              <c:numRef>
                <c:f>(Sheet1!$D$4,Sheet1!$G$4,Sheet1!$J$4,Sheet1!$M$4,Sheet1!$P$4)</c:f>
                <c:numCache>
                  <c:formatCode>General</c:formatCode>
                  <c:ptCount val="5"/>
                  <c:pt idx="0">
                    <c:v>6.3999999999999986</c:v>
                  </c:pt>
                  <c:pt idx="1">
                    <c:v>7.6999999999999984</c:v>
                  </c:pt>
                  <c:pt idx="2">
                    <c:v>9.5999999999999961</c:v>
                  </c:pt>
                  <c:pt idx="3">
                    <c:v>6.8999999999999986</c:v>
                  </c:pt>
                  <c:pt idx="4">
                    <c:v>5.2000000000000028</c:v>
                  </c:pt>
                </c:numCache>
              </c:numRef>
            </c:plus>
            <c:minus>
              <c:numRef>
                <c:f>(Sheet1!$B$4,Sheet1!$E$4,Sheet1!$H$4,Sheet1!$K$4,Sheet1!$N$4)</c:f>
                <c:numCache>
                  <c:formatCode>General</c:formatCode>
                  <c:ptCount val="5"/>
                  <c:pt idx="0">
                    <c:v>4.9000000000000004</c:v>
                  </c:pt>
                  <c:pt idx="1">
                    <c:v>6.5</c:v>
                  </c:pt>
                  <c:pt idx="2">
                    <c:v>9.1000000000000014</c:v>
                  </c:pt>
                  <c:pt idx="3">
                    <c:v>6.8999999999999986</c:v>
                  </c:pt>
                  <c:pt idx="4">
                    <c:v>6.6000000000000085</c:v>
                  </c:pt>
                </c:numCache>
              </c:numRef>
            </c:minus>
            <c:spPr>
              <a:ln w="254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(Sheet1!$C$4,Sheet1!$F$4,Sheet1!$I$4,Sheet1!$L$4,Sheet1!$O$4)</c:f>
              <c:numCache>
                <c:formatCode>General</c:formatCode>
                <c:ptCount val="5"/>
                <c:pt idx="0">
                  <c:v>8.8000000000000007</c:v>
                </c:pt>
                <c:pt idx="1">
                  <c:v>15.7</c:v>
                </c:pt>
                <c:pt idx="2">
                  <c:v>38.200000000000003</c:v>
                </c:pt>
                <c:pt idx="3">
                  <c:v>46</c:v>
                </c:pt>
                <c:pt idx="4">
                  <c:v>90.2</c:v>
                </c:pt>
              </c:numCache>
            </c:numRef>
          </c:val>
        </c:ser>
        <c:ser>
          <c:idx val="3"/>
          <c:order val="3"/>
          <c:tx>
            <c:strRef>
              <c:f>Sheet1!$A$5</c:f>
              <c:strCache>
                <c:ptCount val="1"/>
                <c:pt idx="0">
                  <c:v>ProFTPD</c:v>
                </c:pt>
              </c:strCache>
            </c:strRef>
          </c:tx>
          <c:spPr>
            <a:solidFill>
              <a:srgbClr val="7030A0"/>
            </a:solidFill>
            <a:ln w="3175">
              <a:solidFill>
                <a:prstClr val="black"/>
              </a:solidFill>
            </a:ln>
          </c:spPr>
          <c:errBars>
            <c:errBarType val="both"/>
            <c:errValType val="cust"/>
            <c:plus>
              <c:numRef>
                <c:f>(Sheet1!$D$5,Sheet1!$G$5,Sheet1!$J$5,Sheet1!$M$5,Sheet1!$P$5)</c:f>
                <c:numCache>
                  <c:formatCode>General</c:formatCode>
                  <c:ptCount val="5"/>
                  <c:pt idx="0">
                    <c:v>7</c:v>
                  </c:pt>
                  <c:pt idx="1">
                    <c:v>6.3000000000000007</c:v>
                  </c:pt>
                  <c:pt idx="2">
                    <c:v>8.8000000000000043</c:v>
                  </c:pt>
                  <c:pt idx="3">
                    <c:v>7.3000000000000043</c:v>
                  </c:pt>
                  <c:pt idx="4">
                    <c:v>4.0999999999999943</c:v>
                  </c:pt>
                </c:numCache>
              </c:numRef>
            </c:plus>
            <c:minus>
              <c:numRef>
                <c:f>(Sheet1!$B$5,Sheet1!$E$5,Sheet1!$H$5,Sheet1!$K$5,Sheet1!$N$5)</c:f>
                <c:numCache>
                  <c:formatCode>General</c:formatCode>
                  <c:ptCount val="5"/>
                  <c:pt idx="0">
                    <c:v>5.7000000000000011</c:v>
                  </c:pt>
                  <c:pt idx="1">
                    <c:v>5.1999999999999984</c:v>
                  </c:pt>
                  <c:pt idx="2">
                    <c:v>8</c:v>
                  </c:pt>
                  <c:pt idx="3">
                    <c:v>7.6000000000000005</c:v>
                  </c:pt>
                  <c:pt idx="4">
                    <c:v>4.7999999999999972</c:v>
                  </c:pt>
                </c:numCache>
              </c:numRef>
            </c:minus>
            <c:spPr>
              <a:ln w="254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(Sheet1!$C$5,Sheet1!$F$5,Sheet1!$I$5,Sheet1!$L$5,Sheet1!$O$5)</c:f>
              <c:numCache>
                <c:formatCode>General</c:formatCode>
                <c:ptCount val="5"/>
                <c:pt idx="0">
                  <c:v>11.8</c:v>
                </c:pt>
                <c:pt idx="1">
                  <c:v>13.2</c:v>
                </c:pt>
                <c:pt idx="2">
                  <c:v>28.4</c:v>
                </c:pt>
                <c:pt idx="3">
                  <c:v>53.9</c:v>
                </c:pt>
                <c:pt idx="4">
                  <c:v>89.7</c:v>
                </c:pt>
              </c:numCache>
            </c:numRef>
          </c:val>
        </c:ser>
        <c:ser>
          <c:idx val="4"/>
          <c:order val="4"/>
          <c:tx>
            <c:strRef>
              <c:f>Sheet1!$A$6</c:f>
              <c:strCache>
                <c:ptCount val="1"/>
                <c:pt idx="0">
                  <c:v>Squid</c:v>
                </c:pt>
              </c:strCache>
            </c:strRef>
          </c:tx>
          <c:spPr>
            <a:solidFill>
              <a:srgbClr val="FF0000"/>
            </a:solidFill>
            <a:ln w="3175">
              <a:solidFill>
                <a:prstClr val="black"/>
              </a:solidFill>
            </a:ln>
          </c:spPr>
          <c:errBars>
            <c:errBarType val="both"/>
            <c:errValType val="cust"/>
            <c:plus>
              <c:numRef>
                <c:f>(Sheet1!$D$6,Sheet1!$G$6,Sheet1!$J$6,Sheet1!$M$6,Sheet1!$P$6)</c:f>
                <c:numCache>
                  <c:formatCode>General</c:formatCode>
                  <c:ptCount val="5"/>
                  <c:pt idx="0">
                    <c:v>4.9999999999999991</c:v>
                  </c:pt>
                  <c:pt idx="1">
                    <c:v>7</c:v>
                  </c:pt>
                  <c:pt idx="2">
                    <c:v>8.9000000000000021</c:v>
                  </c:pt>
                  <c:pt idx="3">
                    <c:v>6.6000000000000085</c:v>
                  </c:pt>
                  <c:pt idx="4">
                    <c:v>2.7000000000000033</c:v>
                  </c:pt>
                </c:numCache>
              </c:numRef>
            </c:plus>
            <c:minus>
              <c:numRef>
                <c:f>(Sheet1!$B$6,Sheet1!$E$6,Sheet1!$H$6,Sheet1!$K$6,Sheet1!$N$6)</c:f>
                <c:numCache>
                  <c:formatCode>General</c:formatCode>
                  <c:ptCount val="5"/>
                  <c:pt idx="0">
                    <c:v>3.9000000000000004</c:v>
                  </c:pt>
                  <c:pt idx="1">
                    <c:v>6.5</c:v>
                  </c:pt>
                  <c:pt idx="2">
                    <c:v>8.5</c:v>
                  </c:pt>
                  <c:pt idx="3">
                    <c:v>8.5999999999999961</c:v>
                  </c:pt>
                  <c:pt idx="4">
                    <c:v>4.0999999999999943</c:v>
                  </c:pt>
                </c:numCache>
              </c:numRef>
            </c:minus>
            <c:spPr>
              <a:ln w="25400"/>
            </c:spPr>
          </c:errBars>
          <c:cat>
            <c:numRef>
              <c:f>(Sheet1!$C$1,Sheet1!$F$1,Sheet1!$I$1,Sheet1!$L$1,Sheet1!$O$1)</c:f>
              <c:numCache>
                <c:formatCode>0%</c:formatCode>
                <c:ptCount val="5"/>
                <c:pt idx="0">
                  <c:v>0.1</c:v>
                </c:pt>
                <c:pt idx="1">
                  <c:v>0.25</c:v>
                </c:pt>
                <c:pt idx="2">
                  <c:v>0.5</c:v>
                </c:pt>
                <c:pt idx="3">
                  <c:v>0.75000000000000011</c:v>
                </c:pt>
                <c:pt idx="4">
                  <c:v>0.9</c:v>
                </c:pt>
              </c:numCache>
            </c:numRef>
          </c:cat>
          <c:val>
            <c:numRef>
              <c:f>(Sheet1!$C$6,Sheet1!$F$6,Sheet1!$I$6,Sheet1!$L$6,Sheet1!$O$6)</c:f>
              <c:numCache>
                <c:formatCode>General</c:formatCode>
                <c:ptCount val="5"/>
                <c:pt idx="0">
                  <c:v>7.2</c:v>
                </c:pt>
                <c:pt idx="1">
                  <c:v>28</c:v>
                </c:pt>
                <c:pt idx="2">
                  <c:v>40</c:v>
                </c:pt>
                <c:pt idx="3">
                  <c:v>79.599999999999994</c:v>
                </c:pt>
                <c:pt idx="4">
                  <c:v>96.8</c:v>
                </c:pt>
              </c:numCache>
            </c:numRef>
          </c:val>
        </c:ser>
        <c:dLbls/>
        <c:axId val="108274816"/>
        <c:axId val="108276736"/>
      </c:barChart>
      <c:catAx>
        <c:axId val="108274816"/>
        <c:scaling>
          <c:orientation val="minMax"/>
        </c:scaling>
        <c:axPos val="b"/>
        <c:title>
          <c:tx>
            <c:rich>
              <a:bodyPr/>
              <a:lstStyle/>
              <a:p>
                <a:pPr>
                  <a:defRPr sz="2000" b="0">
                    <a:latin typeface="Arial" pitchFamily="34" charset="0"/>
                    <a:cs typeface="Arial" pitchFamily="34" charset="0"/>
                  </a:defRPr>
                </a:pPr>
                <a:r>
                  <a:rPr lang="en-US" sz="2000" b="0" i="0" baseline="0" dirty="0" smtClean="0">
                    <a:effectLst/>
                  </a:rPr>
                  <a:t>Maximum % Time in Analysis</a:t>
                </a:r>
                <a:endParaRPr lang="en-US" sz="2400" dirty="0">
                  <a:effectLst/>
                </a:endParaRPr>
              </a:p>
            </c:rich>
          </c:tx>
          <c:layout/>
        </c:title>
        <c:numFmt formatCode="0%" sourceLinked="1"/>
        <c:majorTickMark val="cross"/>
        <c:tickLblPos val="nextTo"/>
        <c:txPr>
          <a:bodyPr/>
          <a:lstStyle/>
          <a:p>
            <a:pPr>
              <a:defRPr sz="2000" b="0">
                <a:latin typeface="Arial" pitchFamily="34" charset="0"/>
                <a:cs typeface="Arial" pitchFamily="34" charset="0"/>
              </a:defRPr>
            </a:pPr>
            <a:endParaRPr lang="en-US"/>
          </a:p>
        </c:txPr>
        <c:crossAx val="108276736"/>
        <c:crosses val="autoZero"/>
        <c:auto val="1"/>
        <c:lblAlgn val="ctr"/>
        <c:lblOffset val="0"/>
      </c:catAx>
      <c:valAx>
        <c:axId val="108276736"/>
        <c:scaling>
          <c:orientation val="minMax"/>
          <c:max val="100"/>
        </c:scaling>
        <c:axPos val="l"/>
        <c:majorGridlines/>
        <c:minorGridlines>
          <c:spPr>
            <a:ln w="6350"/>
          </c:spPr>
        </c:minorGridlines>
        <c:title>
          <c:tx>
            <c:rich>
              <a:bodyPr rot="-5400000" vert="horz"/>
              <a:lstStyle/>
              <a:p>
                <a:pPr algn="ctr">
                  <a:defRPr sz="2000" b="0">
                    <a:latin typeface="Arial" pitchFamily="34" charset="0"/>
                    <a:cs typeface="Arial" pitchFamily="34" charset="0"/>
                  </a:defRPr>
                </a:pPr>
                <a:r>
                  <a:rPr lang="en-US" sz="2000" b="0" dirty="0">
                    <a:latin typeface="Arial" pitchFamily="34" charset="0"/>
                    <a:cs typeface="Arial" pitchFamily="34" charset="0"/>
                  </a:rPr>
                  <a:t>% Chance </a:t>
                </a:r>
                <a:r>
                  <a:rPr lang="en-US" sz="2000" b="0" dirty="0" smtClean="0">
                    <a:latin typeface="Arial" pitchFamily="34" charset="0"/>
                    <a:cs typeface="Arial" pitchFamily="34" charset="0"/>
                  </a:rPr>
                  <a:t>of Detecting </a:t>
                </a:r>
                <a:r>
                  <a:rPr lang="en-US" sz="2000" b="0" dirty="0">
                    <a:latin typeface="Arial" pitchFamily="34" charset="0"/>
                    <a:cs typeface="Arial" pitchFamily="34" charset="0"/>
                  </a:rPr>
                  <a:t>Exploit</a:t>
                </a:r>
              </a:p>
            </c:rich>
          </c:tx>
          <c:layout>
            <c:manualLayout>
              <c:xMode val="edge"/>
              <c:yMode val="edge"/>
              <c:x val="0"/>
              <c:y val="7.1231593932114437E-2"/>
            </c:manualLayout>
          </c:layout>
        </c:title>
        <c:numFmt formatCode="General" sourceLinked="1"/>
        <c:tickLblPos val="nextTo"/>
        <c:txPr>
          <a:bodyPr/>
          <a:lstStyle/>
          <a:p>
            <a:pPr>
              <a:defRPr sz="2000">
                <a:latin typeface="Arial" pitchFamily="34" charset="0"/>
                <a:cs typeface="Arial" pitchFamily="34" charset="0"/>
              </a:defRPr>
            </a:pPr>
            <a:endParaRPr lang="en-US"/>
          </a:p>
        </c:txPr>
        <c:crossAx val="108274816"/>
        <c:crosses val="autoZero"/>
        <c:crossBetween val="between"/>
        <c:majorUnit val="20"/>
        <c:minorUnit val="10"/>
      </c:valAx>
      <c:spPr>
        <a:noFill/>
        <a:ln w="25400">
          <a:noFill/>
        </a:ln>
      </c:spPr>
    </c:plotArea>
    <c:legend>
      <c:legendPos val="l"/>
      <c:layout>
        <c:manualLayout>
          <c:xMode val="edge"/>
          <c:yMode val="edge"/>
          <c:x val="0.13774375425294064"/>
          <c:y val="0.11774453193350834"/>
          <c:w val="0.16717847769028868"/>
          <c:h val="0.45929601265595221"/>
        </c:manualLayout>
      </c:layout>
      <c:overlay val="1"/>
      <c:spPr>
        <a:solidFill>
          <a:schemeClr val="bg1"/>
        </a:solidFill>
        <a:ln w="6350">
          <a:solidFill>
            <a:prstClr val="black"/>
          </a:solidFill>
        </a:ln>
      </c:spPr>
      <c:txPr>
        <a:bodyPr/>
        <a:lstStyle/>
        <a:p>
          <a:pPr>
            <a:defRPr sz="2000">
              <a:latin typeface="Arial" pitchFamily="34" charset="0"/>
              <a:cs typeface="Arial" pitchFamily="34" charset="0"/>
            </a:defRPr>
          </a:pPr>
          <a:endParaRPr lang="en-US"/>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362089607220152"/>
          <c:y val="4.1819553805774283E-2"/>
          <c:w val="0.86814810977575163"/>
          <c:h val="0.61818460192475944"/>
        </c:manualLayout>
      </c:layout>
      <c:barChart>
        <c:barDir val="col"/>
        <c:grouping val="clustered"/>
        <c:ser>
          <c:idx val="1"/>
          <c:order val="0"/>
          <c:spPr>
            <a:solidFill>
              <a:schemeClr val="accent1">
                <a:lumMod val="60000"/>
                <a:lumOff val="40000"/>
              </a:schemeClr>
            </a:solidFill>
            <a:ln>
              <a:solidFill>
                <a:schemeClr val="accent1"/>
              </a:solidFill>
            </a:ln>
          </c:spPr>
          <c:errBars>
            <c:errBarType val="both"/>
            <c:errValType val="cust"/>
            <c:pl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7.5719464485833115</c:v>
                  </c:pt>
                  <c:pt idx="2">
                    <c:v>7.7473276616979518</c:v>
                  </c:pt>
                  <c:pt idx="3">
                    <c:v>7.9769840689368809</c:v>
                  </c:pt>
                  <c:pt idx="4">
                    <c:v>0.84348360696712754</c:v>
                  </c:pt>
                  <c:pt idx="5">
                    <c:v>0.53695244154114852</c:v>
                  </c:pt>
                  <c:pt idx="6">
                    <c:v>0.53437278527158583</c:v>
                  </c:pt>
                  <c:pt idx="11">
                    <c:v>0.19988156493283915</c:v>
                  </c:pt>
                  <c:pt idx="12">
                    <c:v>2.8795887073290585</c:v>
                  </c:pt>
                  <c:pt idx="13">
                    <c:v>3.5371761789673153</c:v>
                  </c:pt>
                  <c:pt idx="14">
                    <c:v>3.9625252150158934</c:v>
                  </c:pt>
                  <c:pt idx="15">
                    <c:v>1.9557789596527639</c:v>
                  </c:pt>
                  <c:pt idx="16">
                    <c:v>6.402599934007297E-2</c:v>
                  </c:pt>
                  <c:pt idx="17">
                    <c:v>14.80295974301036</c:v>
                  </c:pt>
                  <c:pt idx="18">
                    <c:v>7.9619570900538594</c:v>
                  </c:pt>
                  <c:pt idx="19">
                    <c:v>10.696258194424068</c:v>
                  </c:pt>
                  <c:pt idx="20">
                    <c:v>11.103523303964716</c:v>
                  </c:pt>
                  <c:pt idx="21">
                    <c:v>1.0088501636862544</c:v>
                  </c:pt>
                  <c:pt idx="22">
                    <c:v>8.7819022087327188</c:v>
                  </c:pt>
                  <c:pt idx="23">
                    <c:v>19.746974307232605</c:v>
                  </c:pt>
                </c:numCache>
              </c:numRef>
            </c:plus>
            <c:minus>
              <c:numRef>
                <c:f>('Aggregate Performance'!$B$36:$H$36,'Aggregate Performance'!$I$36,'Aggregate Performance'!$I$35,'Aggregate Performance'!$I$34,'Aggregate Performance'!$I$37,'Aggregate Performance'!$J$36:$V$36)</c:f>
                <c:numCache>
                  <c:formatCode>General</c:formatCode>
                  <c:ptCount val="24"/>
                  <c:pt idx="0">
                    <c:v>0.60014057388834385</c:v>
                  </c:pt>
                  <c:pt idx="1">
                    <c:v>7.5719464485833115</c:v>
                  </c:pt>
                  <c:pt idx="2">
                    <c:v>7.7473276616979518</c:v>
                  </c:pt>
                  <c:pt idx="3">
                    <c:v>7.9769840689368809</c:v>
                  </c:pt>
                  <c:pt idx="4">
                    <c:v>0.84348360696712754</c:v>
                  </c:pt>
                  <c:pt idx="5">
                    <c:v>0.53695244154114852</c:v>
                  </c:pt>
                  <c:pt idx="6">
                    <c:v>0.53437278527158583</c:v>
                  </c:pt>
                  <c:pt idx="11">
                    <c:v>0.19988156493283915</c:v>
                  </c:pt>
                  <c:pt idx="12">
                    <c:v>2.8795887073290585</c:v>
                  </c:pt>
                  <c:pt idx="13">
                    <c:v>3.5371761789673153</c:v>
                  </c:pt>
                  <c:pt idx="14">
                    <c:v>3.9625252150158934</c:v>
                  </c:pt>
                  <c:pt idx="15">
                    <c:v>1.9557789596527639</c:v>
                  </c:pt>
                  <c:pt idx="16">
                    <c:v>6.402599934007297E-2</c:v>
                  </c:pt>
                  <c:pt idx="17">
                    <c:v>14.80295974301036</c:v>
                  </c:pt>
                  <c:pt idx="18">
                    <c:v>7.9619570900538594</c:v>
                  </c:pt>
                  <c:pt idx="19">
                    <c:v>10.696258194424068</c:v>
                  </c:pt>
                  <c:pt idx="20">
                    <c:v>11.103523303964716</c:v>
                  </c:pt>
                  <c:pt idx="21">
                    <c:v>1.0088501636862544</c:v>
                  </c:pt>
                  <c:pt idx="22">
                    <c:v>8.7819022087327188</c:v>
                  </c:pt>
                  <c:pt idx="23">
                    <c:v>19.746974307232605</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Performance'!$B$27:$H$27,'Aggregate Performance'!$G$28,'Aggregate Performance'!$I$28,'Aggregate Performance'!$J$28,'Aggregate Performance'!$K$28,'Aggregate Performance'!$J$27:$V$27,'Aggregate Performance'!$U$28,'Aggregate Performance'!$W$28)</c:f>
              <c:numCache>
                <c:formatCode>General</c:formatCode>
                <c:ptCount val="26"/>
                <c:pt idx="0">
                  <c:v>48.148255813953504</c:v>
                </c:pt>
                <c:pt idx="1">
                  <c:v>98.429118773946342</c:v>
                </c:pt>
                <c:pt idx="2">
                  <c:v>261.20958083832346</c:v>
                </c:pt>
                <c:pt idx="3">
                  <c:v>278.48737083811704</c:v>
                </c:pt>
                <c:pt idx="4">
                  <c:v>121.33272394881169</c:v>
                </c:pt>
                <c:pt idx="5">
                  <c:v>28.040293040293029</c:v>
                </c:pt>
                <c:pt idx="6">
                  <c:v>23.549946865037189</c:v>
                </c:pt>
                <c:pt idx="8">
                  <c:v>83.210562117645608</c:v>
                </c:pt>
                <c:pt idx="11">
                  <c:v>28.464999999999993</c:v>
                </c:pt>
                <c:pt idx="12">
                  <c:v>119.35297105129506</c:v>
                </c:pt>
                <c:pt idx="13">
                  <c:v>103.96866410115447</c:v>
                </c:pt>
                <c:pt idx="14">
                  <c:v>80.058718861209925</c:v>
                </c:pt>
                <c:pt idx="15">
                  <c:v>123.46864991815529</c:v>
                </c:pt>
                <c:pt idx="16">
                  <c:v>5.3480959097320175</c:v>
                </c:pt>
                <c:pt idx="17">
                  <c:v>65.907216494845429</c:v>
                </c:pt>
                <c:pt idx="18">
                  <c:v>137.16427104722794</c:v>
                </c:pt>
                <c:pt idx="19">
                  <c:v>164.49390469154034</c:v>
                </c:pt>
                <c:pt idx="20">
                  <c:v>109.12324929971986</c:v>
                </c:pt>
                <c:pt idx="21">
                  <c:v>36.279111429595133</c:v>
                </c:pt>
                <c:pt idx="22">
                  <c:v>99.129722814498848</c:v>
                </c:pt>
                <c:pt idx="23">
                  <c:v>207.88528428093647</c:v>
                </c:pt>
                <c:pt idx="25">
                  <c:v>74.72605553996425</c:v>
                </c:pt>
              </c:numCache>
            </c:numRef>
          </c:val>
        </c:ser>
        <c:dLbls/>
        <c:gapWidth val="50"/>
        <c:axId val="108319488"/>
        <c:axId val="108321024"/>
      </c:barChart>
      <c:catAx>
        <c:axId val="108319488"/>
        <c:scaling>
          <c:orientation val="minMax"/>
        </c:scaling>
        <c:axPos val="b"/>
        <c:tickLblPos val="nextTo"/>
        <c:txPr>
          <a:bodyPr/>
          <a:lstStyle/>
          <a:p>
            <a:pPr>
              <a:defRPr sz="1700"/>
            </a:pPr>
            <a:endParaRPr lang="en-US"/>
          </a:p>
        </c:txPr>
        <c:crossAx val="108321024"/>
        <c:crosses val="autoZero"/>
        <c:auto val="1"/>
        <c:lblAlgn val="ctr"/>
        <c:lblOffset val="100"/>
      </c:catAx>
      <c:valAx>
        <c:axId val="108321024"/>
        <c:scaling>
          <c:orientation val="minMax"/>
          <c:max val="300"/>
        </c:scaling>
        <c:axPos val="l"/>
        <c:majorGridlines/>
        <c:title>
          <c:tx>
            <c:rich>
              <a:bodyPr rot="-5400000" vert="horz"/>
              <a:lstStyle/>
              <a:p>
                <a:pPr>
                  <a:defRPr sz="1800"/>
                </a:pPr>
                <a:r>
                  <a:rPr lang="en-US" sz="1800" dirty="0" smtClean="0"/>
                  <a:t>Race Detector Slowdown (x</a:t>
                </a:r>
                <a:r>
                  <a:rPr lang="en-US" sz="1800" dirty="0"/>
                  <a:t>)</a:t>
                </a:r>
              </a:p>
            </c:rich>
          </c:tx>
          <c:layout>
            <c:manualLayout>
              <c:xMode val="edge"/>
              <c:yMode val="edge"/>
              <c:x val="8.771929824561403E-3"/>
              <c:y val="2.7777777777777796E-3"/>
            </c:manualLayout>
          </c:layout>
        </c:title>
        <c:numFmt formatCode="General" sourceLinked="1"/>
        <c:minorTickMark val="in"/>
        <c:tickLblPos val="nextTo"/>
        <c:txPr>
          <a:bodyPr/>
          <a:lstStyle/>
          <a:p>
            <a:pPr>
              <a:defRPr sz="1800"/>
            </a:pPr>
            <a:endParaRPr lang="en-US"/>
          </a:p>
        </c:txPr>
        <c:crossAx val="108319488"/>
        <c:crosses val="autoZero"/>
        <c:crossBetween val="between"/>
        <c:majorUnit val="50"/>
        <c:minorUnit val="25"/>
      </c:valAx>
      <c:spPr>
        <a:noFill/>
        <a:ln w="25400">
          <a:noFill/>
        </a:ln>
      </c:spPr>
    </c:plotArea>
    <c:plotVisOnly val="1"/>
    <c:dispBlanksAs val="gap"/>
  </c:chart>
  <c:spPr>
    <a:ln w="3175">
      <a:noFill/>
    </a:ln>
  </c:spPr>
  <c:txPr>
    <a:bodyPr/>
    <a:lstStyle/>
    <a:p>
      <a:pPr>
        <a:defRPr sz="14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cat>
            <c:strRef>
              <c:f>'Small (Fixed Code)'!$A$2:$A$21</c:f>
              <c:strCache>
                <c:ptCount val="20"/>
                <c:pt idx="0">
                  <c:v>histogram</c:v>
                </c:pt>
                <c:pt idx="1">
                  <c:v>kmeans</c:v>
                </c:pt>
                <c:pt idx="2">
                  <c:v>linear_regression</c:v>
                </c:pt>
                <c:pt idx="3">
                  <c:v>matrix_multiply</c:v>
                </c:pt>
                <c:pt idx="4">
                  <c:v>pca</c:v>
                </c:pt>
                <c:pt idx="5">
                  <c:v>string_match</c:v>
                </c:pt>
                <c:pt idx="6">
                  <c:v>word_count</c:v>
                </c:pt>
                <c:pt idx="7">
                  <c:v>blackscholes</c:v>
                </c:pt>
                <c:pt idx="8">
                  <c:v>bodytrack</c:v>
                </c:pt>
                <c:pt idx="9">
                  <c:v>facesim</c:v>
                </c:pt>
                <c:pt idx="10">
                  <c:v>ferret</c:v>
                </c:pt>
                <c:pt idx="11">
                  <c:v>freqmine</c:v>
                </c:pt>
                <c:pt idx="12">
                  <c:v>raytrace</c:v>
                </c:pt>
                <c:pt idx="13">
                  <c:v>swaptions</c:v>
                </c:pt>
                <c:pt idx="14">
                  <c:v>fluidanimate</c:v>
                </c:pt>
                <c:pt idx="15">
                  <c:v>vips</c:v>
                </c:pt>
                <c:pt idx="16">
                  <c:v>x264</c:v>
                </c:pt>
                <c:pt idx="17">
                  <c:v>canneal</c:v>
                </c:pt>
                <c:pt idx="18">
                  <c:v>dedup</c:v>
                </c:pt>
                <c:pt idx="19">
                  <c:v>streamcluster</c:v>
                </c:pt>
              </c:strCache>
            </c:strRef>
          </c:cat>
          <c:val>
            <c:numRef>
              <c:f>'Small (Fixed Code)'!$D$2:$D$21</c:f>
              <c:numCache>
                <c:formatCode>General</c:formatCode>
                <c:ptCount val="20"/>
                <c:pt idx="0">
                  <c:v>7.9849129047215568E-5</c:v>
                </c:pt>
                <c:pt idx="1">
                  <c:v>1.1519874427498385E-3</c:v>
                </c:pt>
                <c:pt idx="2">
                  <c:v>2.3675663361270428E-5</c:v>
                </c:pt>
                <c:pt idx="3">
                  <c:v>8.4682929251939015E-6</c:v>
                </c:pt>
                <c:pt idx="4">
                  <c:v>1.9398371665369982E-5</c:v>
                </c:pt>
                <c:pt idx="5">
                  <c:v>7.4787827429086118E-5</c:v>
                </c:pt>
                <c:pt idx="6">
                  <c:v>2.4551777943098041E-2</c:v>
                </c:pt>
                <c:pt idx="7">
                  <c:v>3.6514916284761386E-4</c:v>
                </c:pt>
                <c:pt idx="8">
                  <c:v>1.2407643771385799</c:v>
                </c:pt>
                <c:pt idx="9">
                  <c:v>0.24108791917752351</c:v>
                </c:pt>
                <c:pt idx="10">
                  <c:v>0.57629079690212748</c:v>
                </c:pt>
                <c:pt idx="11">
                  <c:v>0.60988632060631109</c:v>
                </c:pt>
                <c:pt idx="12">
                  <c:v>6.7052952329806938E-4</c:v>
                </c:pt>
                <c:pt idx="13">
                  <c:v>0.22956050213278847</c:v>
                </c:pt>
                <c:pt idx="14">
                  <c:v>8.6346407731748787E-2</c:v>
                </c:pt>
                <c:pt idx="15">
                  <c:v>0.54612704098329867</c:v>
                </c:pt>
                <c:pt idx="16">
                  <c:v>0.48583682761235436</c:v>
                </c:pt>
                <c:pt idx="17">
                  <c:v>0.19270514524978086</c:v>
                </c:pt>
                <c:pt idx="18">
                  <c:v>2.8840059856637934</c:v>
                </c:pt>
                <c:pt idx="19">
                  <c:v>0.18590640255475163</c:v>
                </c:pt>
              </c:numCache>
            </c:numRef>
          </c:val>
        </c:ser>
        <c:dLbls/>
        <c:axId val="111080960"/>
        <c:axId val="111082496"/>
      </c:barChart>
      <c:catAx>
        <c:axId val="111080960"/>
        <c:scaling>
          <c:orientation val="minMax"/>
        </c:scaling>
        <c:axPos val="b"/>
        <c:tickLblPos val="nextTo"/>
        <c:txPr>
          <a:bodyPr/>
          <a:lstStyle/>
          <a:p>
            <a:pPr>
              <a:defRPr sz="1700"/>
            </a:pPr>
            <a:endParaRPr lang="en-US"/>
          </a:p>
        </c:txPr>
        <c:crossAx val="111082496"/>
        <c:crosses val="autoZero"/>
        <c:auto val="1"/>
        <c:lblAlgn val="ctr"/>
        <c:lblOffset val="100"/>
      </c:catAx>
      <c:valAx>
        <c:axId val="111082496"/>
        <c:scaling>
          <c:orientation val="minMax"/>
          <c:max val="3"/>
        </c:scaling>
        <c:axPos val="l"/>
        <c:majorGridlines/>
        <c:title>
          <c:tx>
            <c:rich>
              <a:bodyPr rot="-5400000" vert="horz"/>
              <a:lstStyle/>
              <a:p>
                <a:pPr>
                  <a:defRPr sz="1800"/>
                </a:pPr>
                <a:r>
                  <a:rPr lang="en-US" sz="1800"/>
                  <a:t>% Write-Sharing Events</a:t>
                </a:r>
              </a:p>
            </c:rich>
          </c:tx>
          <c:layout/>
        </c:title>
        <c:numFmt formatCode="General" sourceLinked="1"/>
        <c:tickLblPos val="nextTo"/>
        <c:txPr>
          <a:bodyPr/>
          <a:lstStyle/>
          <a:p>
            <a:pPr>
              <a:defRPr sz="1800"/>
            </a:pPr>
            <a:endParaRPr lang="en-US"/>
          </a:p>
        </c:txPr>
        <c:crossAx val="111080960"/>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360627618916058"/>
          <c:y val="4.1819553805774283E-2"/>
          <c:w val="0.8681627296587926"/>
          <c:h val="0.61818460192475944"/>
        </c:manualLayout>
      </c:layout>
      <c:barChart>
        <c:barDir val="col"/>
        <c:grouping val="clustered"/>
        <c:ser>
          <c:idx val="1"/>
          <c:order val="0"/>
          <c:spPr>
            <a:solidFill>
              <a:schemeClr val="accent2"/>
            </a:solidFill>
            <a:ln>
              <a:solidFill>
                <a:schemeClr val="tx1"/>
              </a:solidFill>
            </a:ln>
          </c:spPr>
          <c:errBars>
            <c:errBarType val="both"/>
            <c:errValType val="cust"/>
            <c:plus>
              <c:numRef>
                <c:f>('Aggregate Performance'!$B$37:$H$37,'Aggregate Performance'!$D$39,'Aggregate Performance'!$E$39,'Aggregate Performance'!$F$39,'Aggregate Performance'!$G$39,'Aggregate Performance'!$J$37:$V$37,'Aggregate Performance'!$W$37,'Aggregate Performance'!$X$37)</c:f>
                <c:numCache>
                  <c:formatCode>General</c:formatCode>
                  <c:ptCount val="26"/>
                  <c:pt idx="0">
                    <c:v>0.13232332396578084</c:v>
                  </c:pt>
                  <c:pt idx="1">
                    <c:v>0.46074590322369602</c:v>
                  </c:pt>
                  <c:pt idx="2">
                    <c:v>0.34135732334572128</c:v>
                  </c:pt>
                  <c:pt idx="3">
                    <c:v>1.6428370429814578</c:v>
                  </c:pt>
                  <c:pt idx="4">
                    <c:v>9.9186456534099424E-2</c:v>
                  </c:pt>
                  <c:pt idx="5">
                    <c:v>0.12767946048012679</c:v>
                  </c:pt>
                  <c:pt idx="6">
                    <c:v>3.4177776680716407</c:v>
                  </c:pt>
                  <c:pt idx="11">
                    <c:v>0.17853326761545257</c:v>
                  </c:pt>
                  <c:pt idx="12">
                    <c:v>0.84074350961166633</c:v>
                  </c:pt>
                  <c:pt idx="13">
                    <c:v>0.11069481847725191</c:v>
                  </c:pt>
                  <c:pt idx="14">
                    <c:v>0.46730139238280133</c:v>
                  </c:pt>
                  <c:pt idx="15">
                    <c:v>2.597043727218888</c:v>
                  </c:pt>
                  <c:pt idx="16">
                    <c:v>2.0627321217880391E-2</c:v>
                  </c:pt>
                  <c:pt idx="17">
                    <c:v>0.96557783949901987</c:v>
                  </c:pt>
                  <c:pt idx="18">
                    <c:v>0.25115915124955535</c:v>
                  </c:pt>
                  <c:pt idx="19">
                    <c:v>0.26188760988670923</c:v>
                  </c:pt>
                  <c:pt idx="20">
                    <c:v>0.24690467805820804</c:v>
                  </c:pt>
                  <c:pt idx="21">
                    <c:v>1.5802354373240245E-2</c:v>
                  </c:pt>
                  <c:pt idx="22">
                    <c:v>0.36971196636449061</c:v>
                  </c:pt>
                  <c:pt idx="23">
                    <c:v>0.18746952488463622</c:v>
                  </c:pt>
                </c:numCache>
              </c:numRef>
            </c:plus>
            <c:minus>
              <c:numRef>
                <c:f>('Aggregate Performance'!$B$37:$H$37,'Aggregate Performance'!$C$39,'Aggregate Performance'!$D$39,'Aggregate Performance'!$E$39,'Aggregate Performance'!$F$39,'Aggregate Performance'!$J$37:$V$37,'Aggregate Performance'!$W$37,'Aggregate Performance'!$X$37)</c:f>
                <c:numCache>
                  <c:formatCode>General</c:formatCode>
                  <c:ptCount val="26"/>
                  <c:pt idx="0">
                    <c:v>0.13232332396578084</c:v>
                  </c:pt>
                  <c:pt idx="1">
                    <c:v>0.46074590322369602</c:v>
                  </c:pt>
                  <c:pt idx="2">
                    <c:v>0.34135732334572128</c:v>
                  </c:pt>
                  <c:pt idx="3">
                    <c:v>1.6428370429814578</c:v>
                  </c:pt>
                  <c:pt idx="4">
                    <c:v>9.9186456534099424E-2</c:v>
                  </c:pt>
                  <c:pt idx="5">
                    <c:v>0.12767946048012679</c:v>
                  </c:pt>
                  <c:pt idx="6">
                    <c:v>3.4177776680716407</c:v>
                  </c:pt>
                  <c:pt idx="11">
                    <c:v>0.17853326761545257</c:v>
                  </c:pt>
                  <c:pt idx="12">
                    <c:v>0.84074350961166633</c:v>
                  </c:pt>
                  <c:pt idx="13">
                    <c:v>0.11069481847725191</c:v>
                  </c:pt>
                  <c:pt idx="14">
                    <c:v>0.46730139238280133</c:v>
                  </c:pt>
                  <c:pt idx="15">
                    <c:v>2.597043727218888</c:v>
                  </c:pt>
                  <c:pt idx="16">
                    <c:v>2.0627321217880391E-2</c:v>
                  </c:pt>
                  <c:pt idx="17">
                    <c:v>0.96557783949901987</c:v>
                  </c:pt>
                  <c:pt idx="18">
                    <c:v>0.25115915124955535</c:v>
                  </c:pt>
                  <c:pt idx="19">
                    <c:v>0.26188760988670923</c:v>
                  </c:pt>
                  <c:pt idx="20">
                    <c:v>0.24690467805820804</c:v>
                  </c:pt>
                  <c:pt idx="21">
                    <c:v>1.5802354373240245E-2</c:v>
                  </c:pt>
                  <c:pt idx="22">
                    <c:v>0.36971196636449061</c:v>
                  </c:pt>
                  <c:pt idx="23">
                    <c:v>0.18746952488463622</c:v>
                  </c:pt>
                </c:numCache>
              </c:numRef>
            </c:minus>
            <c:spPr>
              <a:ln w="25400"/>
            </c:spPr>
          </c:errBars>
          <c:cat>
            <c:strRef>
              <c:f>('Aggregate Performance'!$B$2:$H$2,'Aggregate Performance'!$F$26,'Aggregate Performance'!$H$26,'Aggregate Performance'!$L$26,'Aggregate Performance'!$M$26,'Aggregate Performance'!$J$2:$V$2,'Aggregate Performance'!$U$26,'Aggregate Performance'!$V$26)</c:f>
              <c:strCache>
                <c:ptCount val="26"/>
                <c:pt idx="0">
                  <c:v>histogram</c:v>
                </c:pt>
                <c:pt idx="1">
                  <c:v>kmeans</c:v>
                </c:pt>
                <c:pt idx="2">
                  <c:v>linear_regression</c:v>
                </c:pt>
                <c:pt idx="3">
                  <c:v>matrix_multiply</c:v>
                </c:pt>
                <c:pt idx="4">
                  <c:v>pca</c:v>
                </c:pt>
                <c:pt idx="5">
                  <c:v>string_match</c:v>
                </c:pt>
                <c:pt idx="6">
                  <c:v>word_count</c:v>
                </c:pt>
                <c:pt idx="8">
                  <c:v>GeoMean</c:v>
                </c:pt>
                <c:pt idx="11">
                  <c:v>blackscholes</c:v>
                </c:pt>
                <c:pt idx="12">
                  <c:v>bodytrack</c:v>
                </c:pt>
                <c:pt idx="13">
                  <c:v>facesim</c:v>
                </c:pt>
                <c:pt idx="14">
                  <c:v>ferret</c:v>
                </c:pt>
                <c:pt idx="15">
                  <c:v>freqmine</c:v>
                </c:pt>
                <c:pt idx="16">
                  <c:v>raytrace</c:v>
                </c:pt>
                <c:pt idx="17">
                  <c:v>swaptions</c:v>
                </c:pt>
                <c:pt idx="18">
                  <c:v>fluidanimate</c:v>
                </c:pt>
                <c:pt idx="19">
                  <c:v>vips</c:v>
                </c:pt>
                <c:pt idx="20">
                  <c:v>x264</c:v>
                </c:pt>
                <c:pt idx="21">
                  <c:v>canneal</c:v>
                </c:pt>
                <c:pt idx="22">
                  <c:v>dedup</c:v>
                </c:pt>
                <c:pt idx="23">
                  <c:v>streamcluster</c:v>
                </c:pt>
                <c:pt idx="25">
                  <c:v>GeoMean</c:v>
                </c:pt>
              </c:strCache>
            </c:strRef>
          </c:cat>
          <c:val>
            <c:numRef>
              <c:f>('Aggregate Performance'!$B$38:$H$38,'Aggregate Performance'!$G$39,'Aggregate Performance'!$I$39,'Aggregate Performance'!$J$39,'Aggregate Performance'!$K$39,'Aggregate Performance'!$J$38:$V$38,'Aggregate Performance'!$U$39,'Aggregate Performance'!$W$39)</c:f>
              <c:numCache>
                <c:formatCode>General</c:formatCode>
                <c:ptCount val="26"/>
                <c:pt idx="0">
                  <c:v>7.7361046240074751</c:v>
                </c:pt>
                <c:pt idx="1">
                  <c:v>8.1071699065892471</c:v>
                </c:pt>
                <c:pt idx="2">
                  <c:v>15.697013314141778</c:v>
                </c:pt>
                <c:pt idx="3">
                  <c:v>51.04966852572872</c:v>
                </c:pt>
                <c:pt idx="4">
                  <c:v>11.269038118685797</c:v>
                </c:pt>
                <c:pt idx="5">
                  <c:v>3.1647924590706138</c:v>
                </c:pt>
                <c:pt idx="6">
                  <c:v>5.4724040004938885</c:v>
                </c:pt>
                <c:pt idx="8">
                  <c:v>9.972445816552149</c:v>
                </c:pt>
                <c:pt idx="11">
                  <c:v>5.232536764705884</c:v>
                </c:pt>
                <c:pt idx="12">
                  <c:v>7.6766733087250518</c:v>
                </c:pt>
                <c:pt idx="13">
                  <c:v>4.8782243087082122</c:v>
                </c:pt>
                <c:pt idx="14">
                  <c:v>3.3102560329605648</c:v>
                </c:pt>
                <c:pt idx="15">
                  <c:v>13.452161439150158</c:v>
                </c:pt>
                <c:pt idx="16">
                  <c:v>1.5826863678103347</c:v>
                </c:pt>
                <c:pt idx="17">
                  <c:v>2.2084808705414987</c:v>
                </c:pt>
                <c:pt idx="18">
                  <c:v>2.3515806519749352</c:v>
                </c:pt>
                <c:pt idx="19">
                  <c:v>1.2222873894926778</c:v>
                </c:pt>
                <c:pt idx="20">
                  <c:v>3.1840360928803202</c:v>
                </c:pt>
                <c:pt idx="21">
                  <c:v>2.1276975771711957</c:v>
                </c:pt>
                <c:pt idx="22">
                  <c:v>1.8447971557361433</c:v>
                </c:pt>
                <c:pt idx="23">
                  <c:v>1.2331082778960729</c:v>
                </c:pt>
                <c:pt idx="25">
                  <c:v>2.9620285890847819</c:v>
                </c:pt>
              </c:numCache>
            </c:numRef>
          </c:val>
        </c:ser>
        <c:dLbls/>
        <c:gapWidth val="50"/>
        <c:axId val="111091072"/>
        <c:axId val="111219840"/>
      </c:barChart>
      <c:catAx>
        <c:axId val="111091072"/>
        <c:scaling>
          <c:orientation val="minMax"/>
        </c:scaling>
        <c:axPos val="b"/>
        <c:tickLblPos val="nextTo"/>
        <c:txPr>
          <a:bodyPr/>
          <a:lstStyle/>
          <a:p>
            <a:pPr>
              <a:defRPr sz="1700"/>
            </a:pPr>
            <a:endParaRPr lang="en-US"/>
          </a:p>
        </c:txPr>
        <c:crossAx val="111219840"/>
        <c:crosses val="autoZero"/>
        <c:auto val="1"/>
        <c:lblAlgn val="ctr"/>
        <c:lblOffset val="100"/>
      </c:catAx>
      <c:valAx>
        <c:axId val="111219840"/>
        <c:scaling>
          <c:orientation val="minMax"/>
          <c:max val="20"/>
          <c:min val="0"/>
        </c:scaling>
        <c:axPos val="l"/>
        <c:majorGridlines/>
        <c:title>
          <c:tx>
            <c:rich>
              <a:bodyPr rot="-5400000" vert="horz"/>
              <a:lstStyle/>
              <a:p>
                <a:pPr>
                  <a:defRPr sz="1800"/>
                </a:pPr>
                <a:r>
                  <a:rPr lang="en-US" sz="1800" dirty="0" smtClean="0"/>
                  <a:t>Demand-driven Analysis Speedup (x</a:t>
                </a:r>
                <a:r>
                  <a:rPr lang="en-US" sz="1800" dirty="0"/>
                  <a:t>)</a:t>
                </a:r>
              </a:p>
            </c:rich>
          </c:tx>
          <c:layout/>
        </c:title>
        <c:numFmt formatCode="General" sourceLinked="1"/>
        <c:minorTickMark val="in"/>
        <c:tickLblPos val="nextTo"/>
        <c:txPr>
          <a:bodyPr/>
          <a:lstStyle/>
          <a:p>
            <a:pPr>
              <a:defRPr sz="1800"/>
            </a:pPr>
            <a:endParaRPr lang="en-US"/>
          </a:p>
        </c:txPr>
        <c:crossAx val="111091072"/>
        <c:crosses val="autoZero"/>
        <c:crossBetween val="between"/>
        <c:majorUnit val="2"/>
        <c:minorUnit val="1"/>
      </c:valAx>
    </c:plotArea>
    <c:plotVisOnly val="1"/>
    <c:dispBlanksAs val="gap"/>
  </c:chart>
  <c:spPr>
    <a:ln w="3175">
      <a:noFill/>
    </a:ln>
  </c:spPr>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122703412073494E-2"/>
          <c:y val="2.710298494347595E-2"/>
          <c:w val="0.80309951881014874"/>
          <c:h val="0.67705479909989441"/>
        </c:manualLayout>
      </c:layout>
      <c:barChart>
        <c:barDir val="col"/>
        <c:grouping val="clustered"/>
        <c:ser>
          <c:idx val="1"/>
          <c:order val="0"/>
          <c:tx>
            <c:v>Umbra</c:v>
          </c:tx>
          <c:spPr>
            <a:solidFill>
              <a:srgbClr val="7030A0"/>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Runtime'!$B$24:$O$24</c:f>
              <c:numCache>
                <c:formatCode>_(* #,##0.000_);_(* \(#,##0.000\);_(* "-"??_);_(@_)</c:formatCode>
                <c:ptCount val="14"/>
                <c:pt idx="0">
                  <c:v>2.5529999999999995</c:v>
                </c:pt>
                <c:pt idx="1">
                  <c:v>3.298</c:v>
                </c:pt>
                <c:pt idx="2">
                  <c:v>4.8339999999999996</c:v>
                </c:pt>
                <c:pt idx="3">
                  <c:v>3.4859999999999998</c:v>
                </c:pt>
                <c:pt idx="4">
                  <c:v>7.0269999999999992</c:v>
                </c:pt>
                <c:pt idx="5">
                  <c:v>4.08</c:v>
                </c:pt>
                <c:pt idx="6">
                  <c:v>5.6519999999999992</c:v>
                </c:pt>
                <c:pt idx="7">
                  <c:v>6.8169999999999993</c:v>
                </c:pt>
                <c:pt idx="8">
                  <c:v>6.5969999999999995</c:v>
                </c:pt>
                <c:pt idx="9">
                  <c:v>7.1449999999999987</c:v>
                </c:pt>
                <c:pt idx="10">
                  <c:v>3.7989999999999999</c:v>
                </c:pt>
                <c:pt idx="11">
                  <c:v>2.79</c:v>
                </c:pt>
                <c:pt idx="13">
                  <c:v>4.5479457201738862</c:v>
                </c:pt>
              </c:numCache>
            </c:numRef>
          </c:val>
        </c:ser>
        <c:ser>
          <c:idx val="2"/>
          <c:order val="1"/>
          <c:tx>
            <c:v>VM</c:v>
          </c:tx>
          <c:spPr>
            <a:solidFill>
              <a:srgbClr val="00B050"/>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Runtime'!$B$26:$O$26</c:f>
              <c:numCache>
                <c:formatCode>_(* #,##0.000_);_(* \(#,##0.000\);_(* "-"??_);_(@_)</c:formatCode>
                <c:ptCount val="14"/>
                <c:pt idx="0">
                  <c:v>10.061561670568185</c:v>
                </c:pt>
                <c:pt idx="1">
                  <c:v>3.983413911109567</c:v>
                </c:pt>
                <c:pt idx="2">
                  <c:v>1.4639215586834429</c:v>
                </c:pt>
                <c:pt idx="3">
                  <c:v>29.833264384637694</c:v>
                </c:pt>
                <c:pt idx="4">
                  <c:v>7.0764176241055985</c:v>
                </c:pt>
                <c:pt idx="5">
                  <c:v>206.05397809573341</c:v>
                </c:pt>
                <c:pt idx="6">
                  <c:v>423.18088827702536</c:v>
                </c:pt>
                <c:pt idx="7">
                  <c:v>7.8524602064524194</c:v>
                </c:pt>
                <c:pt idx="8">
                  <c:v>23.289587997935481</c:v>
                </c:pt>
                <c:pt idx="9">
                  <c:v>1429.4029520777603</c:v>
                </c:pt>
                <c:pt idx="10">
                  <c:v>4.0085896059923574</c:v>
                </c:pt>
                <c:pt idx="11">
                  <c:v>1.9708708998620192</c:v>
                </c:pt>
                <c:pt idx="12">
                  <c:v>0</c:v>
                </c:pt>
                <c:pt idx="13">
                  <c:v>19.01235841725973</c:v>
                </c:pt>
              </c:numCache>
            </c:numRef>
          </c:val>
        </c:ser>
        <c:ser>
          <c:idx val="3"/>
          <c:order val="2"/>
          <c:tx>
            <c:v>MT</c:v>
          </c:tx>
          <c:spPr>
            <a:solidFill>
              <a:schemeClr val="accent1"/>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Runtime'!$B$27:$O$27</c:f>
              <c:numCache>
                <c:formatCode>_(* #,##0.000_);_(* \(#,##0.000\);_(* "-"??_);_(@_)</c:formatCode>
                <c:ptCount val="14"/>
                <c:pt idx="0">
                  <c:v>4.7978027914304979</c:v>
                </c:pt>
                <c:pt idx="1">
                  <c:v>1.8362875588694625</c:v>
                </c:pt>
                <c:pt idx="2">
                  <c:v>1.489403190615993</c:v>
                </c:pt>
                <c:pt idx="3">
                  <c:v>3.161227221717974</c:v>
                </c:pt>
                <c:pt idx="4">
                  <c:v>2.5586603309169171</c:v>
                </c:pt>
                <c:pt idx="5">
                  <c:v>1.3608304181750455</c:v>
                </c:pt>
                <c:pt idx="6">
                  <c:v>2.3783091266461005</c:v>
                </c:pt>
                <c:pt idx="7">
                  <c:v>1.9865337933567622</c:v>
                </c:pt>
                <c:pt idx="8">
                  <c:v>2.0025321448240154</c:v>
                </c:pt>
                <c:pt idx="9">
                  <c:v>28.156025482625175</c:v>
                </c:pt>
                <c:pt idx="10">
                  <c:v>1.190921236175096</c:v>
                </c:pt>
                <c:pt idx="11">
                  <c:v>1.4033547651312288</c:v>
                </c:pt>
                <c:pt idx="12">
                  <c:v>0</c:v>
                </c:pt>
                <c:pt idx="13">
                  <c:v>2.5158579228596913</c:v>
                </c:pt>
              </c:numCache>
            </c:numRef>
          </c:val>
        </c:ser>
        <c:ser>
          <c:idx val="6"/>
          <c:order val="3"/>
          <c:tx>
            <c:v>RC</c:v>
          </c:tx>
          <c:spPr>
            <a:solidFill>
              <a:schemeClr val="tx2"/>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Runtime'!$B$29:$O$29</c:f>
              <c:numCache>
                <c:formatCode>_(* #,##0.000_);_(* \(#,##0.000\);_(* "-"??_);_(@_)</c:formatCode>
                <c:ptCount val="14"/>
                <c:pt idx="0">
                  <c:v>1.0072669774256611</c:v>
                </c:pt>
                <c:pt idx="1">
                  <c:v>1.0006522904441073</c:v>
                </c:pt>
                <c:pt idx="2">
                  <c:v>1.0024971879552256</c:v>
                </c:pt>
                <c:pt idx="3">
                  <c:v>1.0060520892481701</c:v>
                </c:pt>
                <c:pt idx="4">
                  <c:v>1.00000332730023</c:v>
                </c:pt>
                <c:pt idx="5">
                  <c:v>1.0057397636627312</c:v>
                </c:pt>
                <c:pt idx="6">
                  <c:v>1.0988484054304406</c:v>
                </c:pt>
                <c:pt idx="7">
                  <c:v>1.0380918405173338</c:v>
                </c:pt>
                <c:pt idx="8">
                  <c:v>1.045102869042154</c:v>
                </c:pt>
                <c:pt idx="9">
                  <c:v>3.3407011182805313</c:v>
                </c:pt>
                <c:pt idx="10">
                  <c:v>1.0159389388225804</c:v>
                </c:pt>
                <c:pt idx="11">
                  <c:v>1.0052355011827012</c:v>
                </c:pt>
                <c:pt idx="12">
                  <c:v>0</c:v>
                </c:pt>
                <c:pt idx="13">
                  <c:v>1.1261001363447611</c:v>
                </c:pt>
              </c:numCache>
            </c:numRef>
          </c:val>
        </c:ser>
        <c:ser>
          <c:idx val="5"/>
          <c:order val="4"/>
          <c:tx>
            <c:v>RC+Bitmap</c:v>
          </c:tx>
          <c:spPr>
            <a:solidFill>
              <a:srgbClr val="FF0000"/>
            </a:solidFill>
            <a:ln>
              <a:solidFill>
                <a:schemeClr val="tx1"/>
              </a:solidFill>
            </a:ln>
          </c:spPr>
          <c:cat>
            <c:strRef>
              <c:f>'Extra Runtime'!$B$2:$M$2</c:f>
              <c:strCache>
                <c:ptCount val="12"/>
                <c:pt idx="0">
                  <c:v>164.gzip</c:v>
                </c:pt>
                <c:pt idx="1">
                  <c:v>175.vpr</c:v>
                </c:pt>
                <c:pt idx="2">
                  <c:v>176.gcc</c:v>
                </c:pt>
                <c:pt idx="3">
                  <c:v>181.mcf</c:v>
                </c:pt>
                <c:pt idx="4">
                  <c:v>186.crafty</c:v>
                </c:pt>
                <c:pt idx="5">
                  <c:v>197.parser</c:v>
                </c:pt>
                <c:pt idx="6">
                  <c:v>252.eon</c:v>
                </c:pt>
                <c:pt idx="7">
                  <c:v>253.perlbmk</c:v>
                </c:pt>
                <c:pt idx="8">
                  <c:v>254.gap</c:v>
                </c:pt>
                <c:pt idx="9">
                  <c:v>255.vortex</c:v>
                </c:pt>
                <c:pt idx="10">
                  <c:v>256.bzip2</c:v>
                </c:pt>
                <c:pt idx="11">
                  <c:v>300.twolf</c:v>
                </c:pt>
              </c:strCache>
            </c:strRef>
          </c:cat>
          <c:val>
            <c:numRef>
              <c:f>'Extra Runtime'!$B$30:$O$30</c:f>
              <c:numCache>
                <c:formatCode>_(* #,##0.000_);_(* \(#,##0.000\);_(* "-"??_);_(@_)</c:formatCode>
                <c:ptCount val="14"/>
                <c:pt idx="0">
                  <c:v>1.0081546578636065</c:v>
                </c:pt>
                <c:pt idx="1">
                  <c:v>1.0006522904441073</c:v>
                </c:pt>
                <c:pt idx="2">
                  <c:v>1.0024971879552256</c:v>
                </c:pt>
                <c:pt idx="3">
                  <c:v>1.0060520892481701</c:v>
                </c:pt>
                <c:pt idx="4">
                  <c:v>1.00000332730023</c:v>
                </c:pt>
                <c:pt idx="5">
                  <c:v>1.0057397636627312</c:v>
                </c:pt>
                <c:pt idx="6">
                  <c:v>1.0989341129872219</c:v>
                </c:pt>
                <c:pt idx="7">
                  <c:v>1.0380918405173338</c:v>
                </c:pt>
                <c:pt idx="8">
                  <c:v>1.045102869042154</c:v>
                </c:pt>
                <c:pt idx="9">
                  <c:v>7.4354383669014865</c:v>
                </c:pt>
                <c:pt idx="10">
                  <c:v>1.0159389388225804</c:v>
                </c:pt>
                <c:pt idx="11">
                  <c:v>1.0052355011827012</c:v>
                </c:pt>
                <c:pt idx="12">
                  <c:v>0</c:v>
                </c:pt>
                <c:pt idx="13">
                  <c:v>1.2038363713767333</c:v>
                </c:pt>
              </c:numCache>
            </c:numRef>
          </c:val>
        </c:ser>
        <c:dLbls/>
        <c:axId val="111343872"/>
        <c:axId val="111370240"/>
      </c:barChart>
      <c:catAx>
        <c:axId val="111343872"/>
        <c:scaling>
          <c:orientation val="minMax"/>
        </c:scaling>
        <c:axPos val="b"/>
        <c:tickLblPos val="nextTo"/>
        <c:txPr>
          <a:bodyPr/>
          <a:lstStyle/>
          <a:p>
            <a:pPr algn="ctr">
              <a:defRPr lang="en-US" sz="1600" b="0" i="0" u="none" strike="noStrike" kern="1200" baseline="0">
                <a:solidFill>
                  <a:sysClr val="windowText" lastClr="000000"/>
                </a:solidFill>
                <a:latin typeface="+mn-lt"/>
                <a:ea typeface="+mn-ea"/>
                <a:cs typeface="+mn-cs"/>
              </a:defRPr>
            </a:pPr>
            <a:endParaRPr lang="en-US"/>
          </a:p>
        </c:txPr>
        <c:crossAx val="111370240"/>
        <c:crosses val="autoZero"/>
        <c:auto val="1"/>
        <c:lblAlgn val="ctr"/>
        <c:lblOffset val="100"/>
      </c:catAx>
      <c:valAx>
        <c:axId val="111370240"/>
        <c:scaling>
          <c:orientation val="minMax"/>
          <c:max val="8"/>
        </c:scaling>
        <c:axPos val="l"/>
        <c:majorGridlines/>
        <c:title>
          <c:tx>
            <c:rich>
              <a:bodyPr rot="-5400000" vert="horz"/>
              <a:lstStyle/>
              <a:p>
                <a:pPr>
                  <a:defRPr sz="1600"/>
                </a:pPr>
                <a:r>
                  <a:rPr lang="en-US" sz="1600"/>
                  <a:t>Slowdown (x)</a:t>
                </a:r>
              </a:p>
            </c:rich>
          </c:tx>
          <c:layout/>
        </c:title>
        <c:numFmt formatCode="General" sourceLinked="0"/>
        <c:tickLblPos val="nextTo"/>
        <c:txPr>
          <a:bodyPr/>
          <a:lstStyle/>
          <a:p>
            <a:pPr algn="ctr">
              <a:defRPr lang="en-US" sz="1600" b="0" i="0" u="none" strike="noStrike" kern="1200" baseline="0">
                <a:solidFill>
                  <a:sysClr val="windowText" lastClr="000000"/>
                </a:solidFill>
                <a:latin typeface="+mn-lt"/>
                <a:ea typeface="+mn-ea"/>
                <a:cs typeface="+mn-cs"/>
              </a:defRPr>
            </a:pPr>
            <a:endParaRPr lang="en-US"/>
          </a:p>
        </c:txPr>
        <c:crossAx val="111343872"/>
        <c:crosses val="autoZero"/>
        <c:crossBetween val="between"/>
      </c:valAx>
    </c:plotArea>
    <c:legend>
      <c:legendPos val="r"/>
      <c:layout>
        <c:manualLayout>
          <c:xMode val="edge"/>
          <c:yMode val="edge"/>
          <c:x val="0.87335247156605433"/>
          <c:y val="5.9183070866141795E-2"/>
          <c:w val="0.11692530621172353"/>
          <c:h val="0.58533719743365376"/>
        </c:manualLayout>
      </c:layout>
      <c:spPr>
        <a:solidFill>
          <a:schemeClr val="bg1"/>
        </a:solidFill>
        <a:ln>
          <a:noFill/>
        </a:ln>
      </c:spPr>
      <c:txPr>
        <a:bodyPr/>
        <a:lstStyle/>
        <a:p>
          <a:pPr>
            <a:defRPr lang="en-US" sz="1800" b="0" i="0" u="none" strike="noStrike" kern="1200" baseline="0">
              <a:solidFill>
                <a:sysClr val="windowText" lastClr="000000"/>
              </a:solidFill>
              <a:latin typeface="+mn-lt"/>
              <a:ea typeface="+mn-ea"/>
              <a:cs typeface="+mn-cs"/>
            </a:defRPr>
          </a:pPr>
          <a:endParaRPr lang="en-US"/>
        </a:p>
      </c:txPr>
    </c:legend>
    <c:plotVisOnly val="1"/>
    <c:dispBlanksAs val="gap"/>
  </c:chart>
  <c:spPr>
    <a:ln>
      <a:noFill/>
    </a:ln>
  </c:spPr>
  <c:txPr>
    <a:bodyPr/>
    <a:lstStyle/>
    <a:p>
      <a:pPr algn="ctr" rtl="0">
        <a:defRPr lang="en-US" sz="1400" b="1" i="0" u="none" strike="noStrike" kern="1200" baseline="0">
          <a:solidFill>
            <a:sysClr val="windowText" lastClr="000000"/>
          </a:solidFill>
          <a:latin typeface="+mn-lt"/>
          <a:ea typeface="+mn-ea"/>
          <a:cs typeface="+mn-cs"/>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0.14583</cdr:x>
      <cdr:y>0.02778</cdr:y>
    </cdr:from>
    <cdr:to>
      <cdr:x>0.20833</cdr:x>
      <cdr:y>0.15119</cdr:y>
    </cdr:to>
    <cdr:sp macro="" textlink="">
      <cdr:nvSpPr>
        <cdr:cNvPr id="2" name="TextBox 1"/>
        <cdr:cNvSpPr txBox="1"/>
      </cdr:nvSpPr>
      <cdr:spPr>
        <a:xfrm xmlns:a="http://schemas.openxmlformats.org/drawingml/2006/main">
          <a:off x="533400" y="76200"/>
          <a:ext cx="22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a:endParaRPr lang="en-US" sz="1600" dirty="0"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69E9D29D-8310-4EDD-9298-96DFB7AF31C1}" type="datetimeFigureOut">
              <a:rPr lang="en-US" smtClean="0"/>
              <a:pPr/>
              <a:t>10/14/2015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570C861F-453D-4B2F-BB18-AD0B2F568068}" type="slidenum">
              <a:rPr lang="en-US" smtClean="0"/>
              <a:pPr/>
              <a:t>‹#›</a:t>
            </a:fld>
            <a:endParaRPr lang="en-US"/>
          </a:p>
        </p:txBody>
      </p:sp>
    </p:spTree>
    <p:extLst>
      <p:ext uri="{BB962C8B-B14F-4D97-AF65-F5344CB8AC3E}">
        <p14:creationId xmlns:p14="http://schemas.microsoft.com/office/powerpoint/2010/main" xmlns="" val="166336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1</a:t>
            </a:fld>
            <a:endParaRPr lang="en-US"/>
          </a:p>
        </p:txBody>
      </p:sp>
    </p:spTree>
    <p:extLst>
      <p:ext uri="{BB962C8B-B14F-4D97-AF65-F5344CB8AC3E}">
        <p14:creationId xmlns:p14="http://schemas.microsoft.com/office/powerpoint/2010/main" xmlns="" val="182930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solution to this overhead problem is sampling. In</a:t>
            </a:r>
            <a:r>
              <a:rPr lang="en-US" baseline="0" dirty="0" smtClean="0"/>
              <a:t> other words, we desire to analyze a random part of the program’s dynamic state during each execution, where the amount of analysis is controlled by our desired maximum overhead.</a:t>
            </a:r>
          </a:p>
          <a:p>
            <a:endParaRPr lang="en-US" baseline="0" dirty="0" smtClean="0"/>
          </a:p>
          <a:p>
            <a:r>
              <a:rPr lang="en-US" baseline="0" dirty="0" smtClean="0"/>
              <a:t>This graph represents the desired results of an ideal sampling system. On the far left side, the system would see zero overhead, but have no chance of detecting errors; this is where we are right now, never performing analysis. Current analysis systems lie on the right, where our overhead is high but we detect every observable error.</a:t>
            </a:r>
          </a:p>
          <a:p>
            <a:endParaRPr lang="en-US" baseline="0" dirty="0" smtClean="0"/>
          </a:p>
          <a:p>
            <a:r>
              <a:rPr lang="en-US" baseline="0" dirty="0" smtClean="0"/>
              <a:t>We want to fill in the middle through sampling techniques, where our probability of finding an error is proportional to the observed overhead.</a:t>
            </a:r>
          </a:p>
          <a:p>
            <a:endParaRPr lang="en-US" baseline="0" dirty="0" smtClean="0"/>
          </a:p>
          <a:p>
            <a:r>
              <a:rPr lang="en-US" baseline="0" dirty="0" smtClean="0"/>
              <a:t>*click* In essence, this would give users (or developers) a knob that allows them to choose their individual accuracy versus speed tradeoff.</a:t>
            </a:r>
          </a:p>
          <a:p>
            <a:endParaRPr lang="en-US" baseline="0"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14</a:t>
            </a:fld>
            <a:endParaRPr lang="en-US"/>
          </a:p>
        </p:txBody>
      </p:sp>
    </p:spTree>
    <p:extLst>
      <p:ext uri="{BB962C8B-B14F-4D97-AF65-F5344CB8AC3E}">
        <p14:creationId xmlns:p14="http://schemas.microsoft.com/office/powerpoint/2010/main" xmlns="" val="181312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solution to this overhead problem is sampling. In</a:t>
            </a:r>
            <a:r>
              <a:rPr lang="en-US" baseline="0" dirty="0" smtClean="0"/>
              <a:t> other words, we desire to analyze a random part of the program’s dynamic state during each execution, where the amount of analysis is controlled by our desired maximum overhead.</a:t>
            </a:r>
          </a:p>
          <a:p>
            <a:endParaRPr lang="en-US" baseline="0" dirty="0" smtClean="0"/>
          </a:p>
          <a:p>
            <a:r>
              <a:rPr lang="en-US" baseline="0" dirty="0" smtClean="0"/>
              <a:t>This graph represents the desired results of an ideal sampling system. On the far left side, the system would see zero overhead, but have no chance of detecting errors; this is where we are right now, never performing analysis. Current analysis systems lie on the right, where our overhead is high but we detect every observable error.</a:t>
            </a:r>
          </a:p>
          <a:p>
            <a:endParaRPr lang="en-US" baseline="0" dirty="0" smtClean="0"/>
          </a:p>
          <a:p>
            <a:r>
              <a:rPr lang="en-US" baseline="0" dirty="0" smtClean="0"/>
              <a:t>We want to fill in the middle through sampling techniques, where our probability of finding an error is proportional to the observed overhead.</a:t>
            </a:r>
          </a:p>
          <a:p>
            <a:endParaRPr lang="en-US" baseline="0" dirty="0" smtClean="0"/>
          </a:p>
          <a:p>
            <a:r>
              <a:rPr lang="en-US" baseline="0" dirty="0" smtClean="0"/>
              <a:t>*click* In essence, this would give users (or developers) a knob that allows them to choose their individual accuracy versus speed tradeoff.</a:t>
            </a:r>
          </a:p>
          <a:p>
            <a:endParaRPr lang="en-US" baseline="0"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15</a:t>
            </a:fld>
            <a:endParaRPr lang="en-US"/>
          </a:p>
        </p:txBody>
      </p:sp>
    </p:spTree>
    <p:extLst>
      <p:ext uri="{BB962C8B-B14F-4D97-AF65-F5344CB8AC3E}">
        <p14:creationId xmlns:p14="http://schemas.microsoft.com/office/powerpoint/2010/main" xmlns="" val="181312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developers may be OK with running at high overheads for some tests (</a:t>
            </a:r>
            <a:r>
              <a:rPr lang="en-US" baseline="0" dirty="0" err="1" smtClean="0"/>
              <a:t>devs</a:t>
            </a:r>
            <a:r>
              <a:rPr lang="en-US" baseline="0" dirty="0" smtClean="0"/>
              <a:t> currently do this for </a:t>
            </a:r>
            <a:r>
              <a:rPr lang="en-US" baseline="0" dirty="0" err="1" smtClean="0"/>
              <a:t>Valgrind</a:t>
            </a:r>
            <a:r>
              <a:rPr lang="en-US" baseline="0" dirty="0" smtClean="0"/>
              <a:t>, for example.) However, by turning the knob lower, *click* we can allow our larger population beta testers to catch errors at much less overhead.</a:t>
            </a:r>
          </a:p>
          <a:p>
            <a:endParaRPr lang="en-US" baseline="0" dirty="0" smtClean="0"/>
          </a:p>
          <a:p>
            <a:r>
              <a:rPr lang="en-US" baseline="0" dirty="0" smtClean="0"/>
              <a:t>If we can continue to lower the overhead, it could even be possible to send these analyses off to our very large population of end users *</a:t>
            </a:r>
            <a:r>
              <a:rPr lang="en-US" baseline="0" dirty="0" err="1" smtClean="0"/>
              <a:t>cllick</a:t>
            </a:r>
            <a:r>
              <a:rPr lang="en-US" baseline="0" dirty="0" smtClean="0"/>
              <a:t>*. And while they would have a low probability of finding any individual error, our hope for this work is that *click* many users testing at little overhead see more errors than one user at high overhead because of their sheer numbers.</a:t>
            </a:r>
          </a:p>
        </p:txBody>
      </p:sp>
      <p:sp>
        <p:nvSpPr>
          <p:cNvPr id="4" name="Slide Number Placeholder 3"/>
          <p:cNvSpPr>
            <a:spLocks noGrp="1"/>
          </p:cNvSpPr>
          <p:nvPr>
            <p:ph type="sldNum" sz="quarter" idx="10"/>
          </p:nvPr>
        </p:nvSpPr>
        <p:spPr/>
        <p:txBody>
          <a:bodyPr/>
          <a:lstStyle/>
          <a:p>
            <a:fld id="{4BA6025E-64AB-4CFF-9E64-0345E260D44F}" type="slidenum">
              <a:rPr lang="en-US" smtClean="0"/>
              <a:pPr/>
              <a:t>16</a:t>
            </a:fld>
            <a:endParaRPr lang="en-US"/>
          </a:p>
        </p:txBody>
      </p:sp>
    </p:spTree>
    <p:extLst>
      <p:ext uri="{BB962C8B-B14F-4D97-AF65-F5344CB8AC3E}">
        <p14:creationId xmlns:p14="http://schemas.microsoft.com/office/powerpoint/2010/main" xmlns="" val="181312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through an example.</a:t>
            </a:r>
            <a:r>
              <a:rPr lang="en-US" baseline="0" dirty="0" smtClean="0"/>
              <a:t> </a:t>
            </a:r>
            <a:r>
              <a:rPr lang="en-US" dirty="0" smtClean="0"/>
              <a:t>O</a:t>
            </a:r>
            <a:r>
              <a:rPr lang="en-US" baseline="0" dirty="0" smtClean="0"/>
              <a:t>verview of what the rules of this simple taint analysis system are:</a:t>
            </a:r>
          </a:p>
          <a:p>
            <a:r>
              <a:rPr lang="en-US" baseline="0" dirty="0" smtClean="0"/>
              <a:t>*Don’t trust data from outside the program</a:t>
            </a:r>
          </a:p>
          <a:p>
            <a:r>
              <a:rPr lang="en-US" baseline="0" dirty="0" smtClean="0"/>
              <a:t>*Associated meta-data bit means “not trusted”</a:t>
            </a:r>
          </a:p>
          <a:p>
            <a:r>
              <a:rPr lang="en-US" baseline="0" dirty="0" smtClean="0"/>
              <a:t>*Error if you check non-trusted data.</a:t>
            </a:r>
          </a:p>
          <a:p>
            <a:endParaRPr lang="en-US" baseline="0" dirty="0" smtClean="0"/>
          </a:p>
          <a:p>
            <a:r>
              <a:rPr lang="en-US" baseline="0" dirty="0" smtClean="0"/>
              <a:t>{go through example}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Transition: Dynamic analyses can only perform these tests on control paths seen by the program. Therefore, we wish to see as many paths and dynamic inputs as possible.</a:t>
            </a:r>
            <a:endParaRPr lang="en-US"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solution is to sample _the meta </a:t>
            </a:r>
            <a:r>
              <a:rPr lang="en-US" dirty="0" err="1" smtClean="0"/>
              <a:t>dataflows</a:t>
            </a:r>
            <a:r>
              <a:rPr lang="en-US" dirty="0" smtClean="0"/>
              <a:t>_, not the code of the program.</a:t>
            </a:r>
          </a:p>
          <a:p>
            <a:endParaRPr lang="en-US" dirty="0" smtClean="0"/>
          </a:p>
          <a:p>
            <a:r>
              <a:rPr lang="en-US" dirty="0" smtClean="0"/>
              <a:t>Let’s look</a:t>
            </a:r>
            <a:r>
              <a:rPr lang="en-US" baseline="0" dirty="0" smtClean="0"/>
              <a:t> at </a:t>
            </a:r>
            <a:r>
              <a:rPr lang="en-US" dirty="0" smtClean="0"/>
              <a:t>this</a:t>
            </a:r>
            <a:r>
              <a:rPr lang="en-US" baseline="0" dirty="0" smtClean="0"/>
              <a:t> example dynamic dataflow. Rather than skipping any individual instruction that forms it, we wish to non-deterministically choose, at runtime, some subset of the </a:t>
            </a:r>
            <a:r>
              <a:rPr lang="en-US" baseline="0" dirty="0" err="1" smtClean="0"/>
              <a:t>dataflows</a:t>
            </a:r>
            <a:r>
              <a:rPr lang="en-US" baseline="0" dirty="0" smtClean="0"/>
              <a:t> *click*</a:t>
            </a:r>
          </a:p>
          <a:p>
            <a:endParaRPr lang="en-US" baseline="0" dirty="0" smtClean="0"/>
          </a:p>
          <a:p>
            <a:r>
              <a:rPr lang="en-US" baseline="0" dirty="0" smtClean="0"/>
              <a:t>To ensure that you don’t get the false positives that we showed on the previous slide, you *must* clear the meta-data from any value if you touch it while avoiding its dataflow.</a:t>
            </a:r>
          </a:p>
          <a:p>
            <a:r>
              <a:rPr lang="en-US" baseline="0" dirty="0" smtClean="0"/>
              <a:t>Transition: Let’s show an example.</a:t>
            </a:r>
            <a:endParaRPr lang="en-US"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18</a:t>
            </a:fld>
            <a:endParaRPr lang="en-US"/>
          </a:p>
        </p:txBody>
      </p:sp>
    </p:spTree>
    <p:extLst>
      <p:ext uri="{BB962C8B-B14F-4D97-AF65-F5344CB8AC3E}">
        <p14:creationId xmlns:p14="http://schemas.microsoft.com/office/powerpoint/2010/main" xmlns="" val="116765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19</a:t>
            </a:fld>
            <a:endParaRPr lang="en-US"/>
          </a:p>
        </p:txBody>
      </p:sp>
    </p:spTree>
    <p:extLst>
      <p:ext uri="{BB962C8B-B14F-4D97-AF65-F5344CB8AC3E}">
        <p14:creationId xmlns:p14="http://schemas.microsoft.com/office/powerpoint/2010/main" xmlns="" val="241615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built a prototype</a:t>
            </a:r>
            <a:r>
              <a:rPr lang="en-US" baseline="0" dirty="0" smtClean="0"/>
              <a:t> system to test our dataflow sampling methods for both performance and accuracy.  We used “taint analysis” as our dynamic dataflow test, where network packets are untrusted. An error is raised if untrusted values are, for instance, used as the destination of a jump.</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was built on top of a </a:t>
            </a:r>
            <a:r>
              <a:rPr lang="en-US" baseline="0" dirty="0" err="1" smtClean="0"/>
              <a:t>Xen</a:t>
            </a:r>
            <a:r>
              <a:rPr lang="en-US" baseline="0" dirty="0" smtClean="0"/>
              <a:t> &amp; Linux system, and also uses a version of the emulator QEMU that was modified to perform taint analysis on x86 code. A shadow page table is used to cause a fault when a guest virtual machine touches a tainted value, at which point the entire guest VM is moved into QEMU.</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 overhead manager sits next to QEMU, and keeps track of the amount of time a domain spends in analysis versus on the bare hardware. If the domain passes some user-controlled threshold, it can perform dataflow sampling by telling the emulator and shadow page system to stochastically remove meta-data associated with that domain.</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21</a:t>
            </a:fld>
            <a:endParaRPr lang="en-US"/>
          </a:p>
        </p:txBody>
      </p:sp>
    </p:spTree>
    <p:extLst>
      <p:ext uri="{BB962C8B-B14F-4D97-AF65-F5344CB8AC3E}">
        <p14:creationId xmlns:p14="http://schemas.microsoft.com/office/powerpoint/2010/main" xmlns="" val="347641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bars 95% confidence interval. Blue dashed line is the throughput of the system</a:t>
            </a:r>
            <a:r>
              <a:rPr lang="en-US" baseline="0" dirty="0" smtClean="0"/>
              <a:t> when the analysis emulator is not enabled, never attempt to run analysis (this is different than always turning sampling on, as you don’t ever taint anything in the virtual memory system.)</a:t>
            </a:r>
            <a:endParaRPr lang="en-US" dirty="0" smtClean="0"/>
          </a:p>
          <a:p>
            <a:endParaRPr lang="en-US" dirty="0" smtClean="0"/>
          </a:p>
          <a:p>
            <a:r>
              <a:rPr lang="en-US" dirty="0" smtClean="0"/>
              <a:t>When no analysis, about 19.72 MB/s</a:t>
            </a:r>
          </a:p>
          <a:p>
            <a:r>
              <a:rPr lang="en-US" dirty="0" smtClean="0"/>
              <a:t>When analysis is always</a:t>
            </a:r>
            <a:r>
              <a:rPr lang="en-US" baseline="0" dirty="0" smtClean="0"/>
              <a:t> running: 178 </a:t>
            </a:r>
            <a:r>
              <a:rPr lang="en-US" baseline="0" dirty="0" err="1" smtClean="0"/>
              <a:t>kB</a:t>
            </a:r>
            <a:r>
              <a:rPr lang="en-US" baseline="0" dirty="0" smtClean="0"/>
              <a:t>/s</a:t>
            </a:r>
          </a:p>
          <a:p>
            <a:endParaRPr lang="en-US" baseline="0" dirty="0" smtClean="0"/>
          </a:p>
          <a:p>
            <a:r>
              <a:rPr lang="en-US" baseline="0" dirty="0" smtClean="0"/>
              <a:t>Can effectively control overheads using dataflow removal. Get to 19.67 MB/s at “always sampling”.</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22</a:t>
            </a:fld>
            <a:endParaRPr lang="en-US"/>
          </a:p>
        </p:txBody>
      </p:sp>
    </p:spTree>
    <p:extLst>
      <p:ext uri="{BB962C8B-B14F-4D97-AF65-F5344CB8AC3E}">
        <p14:creationId xmlns:p14="http://schemas.microsoft.com/office/powerpoint/2010/main" xmlns="" val="1784793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some random point in time after beginning this test, we sent in the exploit for each particular accuracy benchmark and observed the probability of detecting the exploit within the torrent of </a:t>
            </a:r>
            <a:r>
              <a:rPr lang="en-US" baseline="0" dirty="0" err="1" smtClean="0"/>
              <a:t>dataflows</a:t>
            </a:r>
            <a:r>
              <a:rPr lang="en-US" baseline="0" dirty="0" smtClean="0"/>
              <a:t> that led to no error.</a:t>
            </a:r>
          </a:p>
          <a:p>
            <a:endParaRPr lang="en-US" baseline="0" dirty="0" smtClean="0"/>
          </a:p>
          <a:p>
            <a:r>
              <a:rPr lang="en-US" dirty="0" smtClean="0"/>
              <a:t>Ran each test</a:t>
            </a:r>
            <a:r>
              <a:rPr lang="en-US" baseline="0" dirty="0" smtClean="0"/>
              <a:t> multiple times (95% confidence interval). This shows that even with a large amount of benign </a:t>
            </a:r>
            <a:r>
              <a:rPr lang="en-US" baseline="0" dirty="0" err="1" smtClean="0"/>
              <a:t>dataflows</a:t>
            </a:r>
            <a:r>
              <a:rPr lang="en-US" baseline="0" dirty="0" smtClean="0"/>
              <a:t> in the system, we can still find most errors a percentage of the time ~close to the overhead percentage. *click*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Only need 1000 test runs to find the bug in Apache, which is difficult to find because its </a:t>
            </a:r>
            <a:r>
              <a:rPr lang="en-US" baseline="0" dirty="0" err="1" smtClean="0"/>
              <a:t>dataflows</a:t>
            </a:r>
            <a:r>
              <a:rPr lang="en-US" baseline="0" dirty="0" smtClean="0"/>
              <a:t> are very large and go through a number of different Apache modules.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for readers: the blue bar that comes up on the click is for illustrative purposes only. It shows that we’re basically on the overhead/accuracy line from slides 8 + 9. (honestly, it should be a step function for 10%, 25%, 50%, 75%, 90%, but whatever.</a:t>
            </a:r>
          </a:p>
        </p:txBody>
      </p:sp>
      <p:sp>
        <p:nvSpPr>
          <p:cNvPr id="4" name="Slide Number Placeholder 3"/>
          <p:cNvSpPr>
            <a:spLocks noGrp="1"/>
          </p:cNvSpPr>
          <p:nvPr>
            <p:ph type="sldNum" sz="quarter" idx="10"/>
          </p:nvPr>
        </p:nvSpPr>
        <p:spPr/>
        <p:txBody>
          <a:bodyPr/>
          <a:lstStyle/>
          <a:p>
            <a:fld id="{4BA6025E-64AB-4CFF-9E64-0345E260D44F}" type="slidenum">
              <a:rPr lang="en-US" smtClean="0"/>
              <a:pPr/>
              <a:t>23</a:t>
            </a:fld>
            <a:endParaRPr lang="en-US"/>
          </a:p>
        </p:txBody>
      </p:sp>
    </p:spTree>
    <p:extLst>
      <p:ext uri="{BB962C8B-B14F-4D97-AF65-F5344CB8AC3E}">
        <p14:creationId xmlns:p14="http://schemas.microsoft.com/office/powerpoint/2010/main" xmlns="" val="90517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dynamic software data race detector is a tool that adds analysis checks around the memory accesses in a program.  These</a:t>
            </a:r>
            <a:r>
              <a:rPr lang="en-US" baseline="0" dirty="0" smtClean="0"/>
              <a:t> checks look for a number of things in order to identify possible data races.</a:t>
            </a:r>
          </a:p>
          <a:p>
            <a:endParaRPr lang="en-US" baseline="0" dirty="0" smtClean="0"/>
          </a:p>
          <a:p>
            <a:r>
              <a:rPr lang="en-US" baseline="0" dirty="0" smtClean="0"/>
              <a:t>First: They determine if a memory operation is participating in an inter-thread sharing event. This checks if one thread has written to a shared variable that another thread has read from or written to recently. In other words, does this access move information from one thread to another.</a:t>
            </a:r>
          </a:p>
          <a:p>
            <a:endParaRPr lang="en-US" baseline="0" dirty="0" smtClean="0"/>
          </a:p>
          <a:p>
            <a:r>
              <a:rPr lang="en-US" dirty="0" smtClean="0"/>
              <a:t>Next: If two accesses are participating in a sharing event, the software race detector then</a:t>
            </a:r>
            <a:r>
              <a:rPr lang="en-US" baseline="0" dirty="0" smtClean="0"/>
              <a:t> checks if there is some kind of synchronization point between the memory operations. This could be a lock, </a:t>
            </a:r>
            <a:r>
              <a:rPr lang="en-US" baseline="0" dirty="0" err="1" smtClean="0"/>
              <a:t>mutex</a:t>
            </a:r>
            <a:r>
              <a:rPr lang="en-US" baseline="0" dirty="0" smtClean="0"/>
              <a:t>, memory fence, etc. If no such synchronization point exists, then it would be possible to reorder these accesses in such a way that the output of the program could be affected. In other words, this memory operation is participating in a data race. The SW detector would then record this along with some amount of debugging information and report it to the developer.</a:t>
            </a:r>
          </a:p>
          <a:p>
            <a:endParaRPr lang="en-US" baseline="0" dirty="0" smtClean="0"/>
          </a:p>
          <a:p>
            <a:r>
              <a:rPr lang="en-US" baseline="0" dirty="0" smtClean="0"/>
              <a:t>Let’s show how this type of analysis would work on our previous example </a:t>
            </a:r>
            <a:r>
              <a:rPr lang="en-US" baseline="0" dirty="0" smtClean="0">
                <a:sym typeface="Wingdings" pitchFamily="2" charset="2"/>
              </a:rPr>
              <a:t></a:t>
            </a:r>
            <a:endParaRPr lang="en-US" dirty="0" smtClean="0"/>
          </a:p>
          <a:p>
            <a:endParaRPr lang="en-US" dirty="0" smtClean="0"/>
          </a:p>
          <a:p>
            <a:r>
              <a:rPr lang="en-US" dirty="0" smtClean="0"/>
              <a:t>NOTE: You have to check each access, because if their dynamic orders change, races can appear different places.</a:t>
            </a:r>
          </a:p>
          <a:p>
            <a:r>
              <a:rPr lang="en-US" dirty="0" smtClean="0"/>
              <a:t>(It has been shown that some</a:t>
            </a:r>
            <a:r>
              <a:rPr lang="en-US" baseline="0" dirty="0" smtClean="0"/>
              <a:t> accesses can be statically proven to not contain races– you need not check those. Not the focus of this work).</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25</a:t>
            </a:fld>
            <a:endParaRPr lang="en-US"/>
          </a:p>
        </p:txBody>
      </p:sp>
    </p:spTree>
    <p:extLst>
      <p:ext uri="{BB962C8B-B14F-4D97-AF65-F5344CB8AC3E}">
        <p14:creationId xmlns:p14="http://schemas.microsoft.com/office/powerpoint/2010/main" xmlns="" val="10103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26</a:t>
            </a:fld>
            <a:endParaRPr lang="en-US"/>
          </a:p>
        </p:txBody>
      </p:sp>
    </p:spTree>
    <p:extLst>
      <p:ext uri="{BB962C8B-B14F-4D97-AF65-F5344CB8AC3E}">
        <p14:creationId xmlns:p14="http://schemas.microsoft.com/office/powerpoint/2010/main" xmlns="" val="286657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27</a:t>
            </a:fld>
            <a:endParaRPr lang="en-US"/>
          </a:p>
        </p:txBody>
      </p:sp>
    </p:spTree>
    <p:extLst>
      <p:ext uri="{BB962C8B-B14F-4D97-AF65-F5344CB8AC3E}">
        <p14:creationId xmlns:p14="http://schemas.microsoft.com/office/powerpoint/2010/main" xmlns="" val="284442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28</a:t>
            </a:fld>
            <a:endParaRPr lang="en-US"/>
          </a:p>
        </p:txBody>
      </p:sp>
    </p:spTree>
    <p:extLst>
      <p:ext uri="{BB962C8B-B14F-4D97-AF65-F5344CB8AC3E}">
        <p14:creationId xmlns:p14="http://schemas.microsoft.com/office/powerpoint/2010/main" xmlns="" val="326553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29</a:t>
            </a:fld>
            <a:endParaRPr lang="en-US"/>
          </a:p>
        </p:txBody>
      </p:sp>
    </p:spTree>
    <p:extLst>
      <p:ext uri="{BB962C8B-B14F-4D97-AF65-F5344CB8AC3E}">
        <p14:creationId xmlns:p14="http://schemas.microsoft.com/office/powerpoint/2010/main" xmlns="" val="992483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question now bec</a:t>
            </a:r>
            <a:r>
              <a:rPr lang="en-US" baseline="0" dirty="0" smtClean="0"/>
              <a:t>omes: how do we perform this inter-thread sharing detection? It must be able to check each memory operation for active write-sharing with all other thread.</a:t>
            </a:r>
          </a:p>
          <a:p>
            <a:endParaRPr lang="en-US" baseline="0" dirty="0" smtClean="0"/>
          </a:p>
          <a:p>
            <a:r>
              <a:rPr lang="en-US" baseline="0" dirty="0" smtClean="0"/>
              <a:t>It also must be able to signal the software race detector in some way so that sharing instructions can be caught and analyzed.</a:t>
            </a:r>
          </a:p>
          <a:p>
            <a:endParaRPr lang="en-US" baseline="0" dirty="0" smtClean="0"/>
          </a:p>
          <a:p>
            <a:r>
              <a:rPr lang="en-US" baseline="0" dirty="0" smtClean="0"/>
              <a:t>Now, the simplest way to do this would be to use binary instrumentation to write a sharing monitor in software. In fact, this is easy enough that it’s been done before. The SW race detector used in this work checks for inter-thread sharing before sending each access through the rest of the race detection algorithm.</a:t>
            </a:r>
          </a:p>
          <a:p>
            <a:endParaRPr lang="en-US" baseline="0" dirty="0" smtClean="0"/>
          </a:p>
          <a:p>
            <a:r>
              <a:rPr lang="en-US" baseline="0" dirty="0" smtClean="0"/>
              <a:t>As demonstrated by the previous overhead numbers, however, this is slow. It still takes time to run these checks in SW, meaning you may not gain a lot of performance over just running the race detection on every instruction.</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30</a:t>
            </a:fld>
            <a:endParaRPr lang="en-US"/>
          </a:p>
        </p:txBody>
      </p:sp>
    </p:spTree>
    <p:extLst>
      <p:ext uri="{BB962C8B-B14F-4D97-AF65-F5344CB8AC3E}">
        <p14:creationId xmlns:p14="http://schemas.microsoft.com/office/powerpoint/2010/main" xmlns="" val="770886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31</a:t>
            </a:fld>
            <a:endParaRPr lang="en-US"/>
          </a:p>
        </p:txBody>
      </p:sp>
    </p:spTree>
    <p:extLst>
      <p:ext uri="{BB962C8B-B14F-4D97-AF65-F5344CB8AC3E}">
        <p14:creationId xmlns:p14="http://schemas.microsoft.com/office/powerpoint/2010/main" xmlns="" val="40934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32</a:t>
            </a:fld>
            <a:endParaRPr lang="en-US"/>
          </a:p>
        </p:txBody>
      </p:sp>
    </p:spTree>
    <p:extLst>
      <p:ext uri="{BB962C8B-B14F-4D97-AF65-F5344CB8AC3E}">
        <p14:creationId xmlns:p14="http://schemas.microsoft.com/office/powerpoint/2010/main" xmlns="" val="409348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33</a:t>
            </a:fld>
            <a:endParaRPr lang="en-US"/>
          </a:p>
        </p:txBody>
      </p:sp>
    </p:spTree>
    <p:extLst>
      <p:ext uri="{BB962C8B-B14F-4D97-AF65-F5344CB8AC3E}">
        <p14:creationId xmlns:p14="http://schemas.microsoft.com/office/powerpoint/2010/main" xmlns="" val="222048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34</a:t>
            </a:fld>
            <a:endParaRPr lang="en-US"/>
          </a:p>
        </p:txBody>
      </p:sp>
    </p:spTree>
    <p:extLst>
      <p:ext uri="{BB962C8B-B14F-4D97-AF65-F5344CB8AC3E}">
        <p14:creationId xmlns:p14="http://schemas.microsoft.com/office/powerpoint/2010/main" xmlns="" val="213560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dynamic analyses I discussed before can utilize watchpoints in one manner or another to run faster.</a:t>
            </a:r>
          </a:p>
          <a:p>
            <a:r>
              <a:rPr lang="en-US" dirty="0" smtClean="0"/>
              <a:t>However,</a:t>
            </a:r>
            <a:r>
              <a:rPr lang="en-US" baseline="0" dirty="0" smtClean="0"/>
              <a:t> I’m sure you would all prefer that I keep this talk short, so I’m going to focus on only two systems.</a:t>
            </a:r>
          </a:p>
          <a:p>
            <a:r>
              <a:rPr lang="en-US" baseline="0" dirty="0" smtClean="0"/>
              <a:t>*click*</a:t>
            </a:r>
          </a:p>
          <a:p>
            <a:r>
              <a:rPr lang="en-US" baseline="0" dirty="0" smtClean="0"/>
              <a:t>Taint analysis and dynamic data race detection. If you’d like to learn more about the others, I recommend the paper, or speaking with me after this session, where I’d absolutely love to go over some of the finer details with you.</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36</a:t>
            </a:fld>
            <a:endParaRPr lang="en-US"/>
          </a:p>
        </p:txBody>
      </p:sp>
    </p:spTree>
    <p:extLst>
      <p:ext uri="{BB962C8B-B14F-4D97-AF65-F5344CB8AC3E}">
        <p14:creationId xmlns:p14="http://schemas.microsoft.com/office/powerpoint/2010/main" xmlns="" val="223252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3</a:t>
            </a:fld>
            <a:endParaRPr lang="en-US"/>
          </a:p>
        </p:txBody>
      </p:sp>
    </p:spTree>
    <p:extLst>
      <p:ext uri="{BB962C8B-B14F-4D97-AF65-F5344CB8AC3E}">
        <p14:creationId xmlns:p14="http://schemas.microsoft.com/office/powerpoint/2010/main" xmlns="" val="1576494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these two systems are both doing similar tasks, but they use watchpoints in very</a:t>
            </a:r>
            <a:r>
              <a:rPr lang="en-US" baseline="0" dirty="0" smtClean="0"/>
              <a:t> different ways. In fact, in the paper, we describe a number of different watchpoint capabilities that we need in order to make WP HW that is generic enough to work for every tool we looked at.</a:t>
            </a:r>
          </a:p>
          <a:p>
            <a:endParaRPr lang="en-US" baseline="0" dirty="0" smtClean="0"/>
          </a:p>
          <a:p>
            <a:r>
              <a:rPr lang="en-US" baseline="0" dirty="0" smtClean="0"/>
              <a:t>The first, and perhaps most important is that there be a _large number_ of WPs. Limiting the maximum # of WPs can significantly constrain the types of tools that you can use. For example, if we only had 4 watchpoints, but we wanted to mark a fifth value in memory as tainted, we’re out of luck! There are analysis tools out there (I’ve worked on some) that say the solution here is to sample a small part of the existing meta-data, but I think that should be an _option_, not a _requirement_.</a:t>
            </a:r>
          </a:p>
          <a:p>
            <a:endParaRPr lang="en-US" dirty="0" smtClean="0"/>
          </a:p>
          <a:p>
            <a:r>
              <a:rPr lang="en-US" dirty="0" smtClean="0"/>
              <a:t>The next thing that’s extremely useful for many of the tools we studied</a:t>
            </a:r>
            <a:r>
              <a:rPr lang="en-US" baseline="0" dirty="0" smtClean="0"/>
              <a:t> is that watchpoints be fine-grained. If they could only be set on, say, a page of data at a time, there can be a significant loss of performance due to take false faults.</a:t>
            </a:r>
          </a:p>
          <a:p>
            <a:endParaRPr lang="en-US" baseline="0" dirty="0" smtClean="0"/>
          </a:p>
          <a:p>
            <a:r>
              <a:rPr lang="en-US" baseline="0" dirty="0" smtClean="0"/>
              <a:t>If you’ve thought about the data race detection algorithm I discussed, one thing you may have noticed is that it sets different watchpoints on each _thread_. This turns out to be pretty important for almost any analysis that looks at multi-threaded programs. The only solution otherwise is to split your MT programs into multi-process programs (with all the associated difficulties), or take needless faults..</a:t>
            </a:r>
          </a:p>
          <a:p>
            <a:endParaRPr lang="en-US" baseline="0" dirty="0" smtClean="0"/>
          </a:p>
          <a:p>
            <a:r>
              <a:rPr lang="en-US" baseline="0" dirty="0" smtClean="0"/>
              <a:t>Finally, as you might’ve seen when I described the first step in the race detection algorithm, some WP-based systems set large numbers of watchpoints. In fact, they’ll often set _and divide_ large ranges. If you need to set every internal byte (remember, we’re fine-grained here!) the watchpoint system can become unreasonably slow.</a:t>
            </a:r>
          </a:p>
          <a:p>
            <a:endParaRPr lang="en-US" baseline="0" dirty="0" smtClean="0"/>
          </a:p>
          <a:p>
            <a:r>
              <a:rPr lang="en-US" baseline="0" dirty="0" smtClean="0"/>
              <a:t>There are others in the paper, but I think these are the important ones for a talk of this length..</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37</a:t>
            </a:fld>
            <a:endParaRPr lang="en-US"/>
          </a:p>
        </p:txBody>
      </p:sp>
    </p:spTree>
    <p:extLst>
      <p:ext uri="{BB962C8B-B14F-4D97-AF65-F5344CB8AC3E}">
        <p14:creationId xmlns:p14="http://schemas.microsoft.com/office/powerpoint/2010/main" xmlns="" val="304449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general idea that system is a cache that stores the boundary addresses of ranges. When an incoming check finds that it overlaps with a range, the RC loads data (in our case, watchpoints) associated with that range. For the precise technical details, I’ll refer you to the MICRO paper.</a:t>
            </a:r>
          </a:p>
          <a:p>
            <a:endParaRPr lang="en-US" baseline="0" dirty="0" smtClean="0"/>
          </a:p>
          <a:p>
            <a:r>
              <a:rPr lang="en-US" baseline="0" dirty="0" smtClean="0"/>
              <a:t>However, an important thing to note is that this HW allows us to not only set a large region easily, but it allows us to split regions simply as well. {walk through example. For example, if we add a new range into this cache, etc. etc.}</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38</a:t>
            </a:fld>
            <a:endParaRPr lang="en-US"/>
          </a:p>
        </p:txBody>
      </p:sp>
    </p:spTree>
    <p:extLst>
      <p:ext uri="{BB962C8B-B14F-4D97-AF65-F5344CB8AC3E}">
        <p14:creationId xmlns:p14="http://schemas.microsoft.com/office/powerpoint/2010/main" xmlns="" val="1555065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well</a:t>
            </a:r>
            <a:r>
              <a:rPr lang="en-US" baseline="0" dirty="0" smtClean="0"/>
              <a:t> does this setup work? To </a:t>
            </a:r>
            <a:r>
              <a:rPr lang="en-US" baseline="0" dirty="0" err="1" smtClean="0"/>
              <a:t>testit</a:t>
            </a:r>
            <a:r>
              <a:rPr lang="en-US" baseline="0" dirty="0" smtClean="0"/>
              <a:t>, we built a high-level simulator using Pin. This tool follows every memory access in a program and runs it against a simulation of any particular watchpoint hardware design.</a:t>
            </a:r>
          </a:p>
          <a:p>
            <a:endParaRPr lang="en-US" baseline="0" dirty="0" smtClean="0"/>
          </a:p>
          <a:p>
            <a:r>
              <a:rPr lang="en-US" baseline="0" dirty="0" smtClean="0"/>
              <a:t>In the paper, we compared against a collection offline-grained memory protection systems. To simplify the graphs up here, I’ll just show slowdowns caused by binary instrumentation systems, virtual memory watchpoints, and our range cache based watchpoint system.</a:t>
            </a:r>
          </a:p>
          <a:p>
            <a:endParaRPr lang="en-US" baseline="0" dirty="0" smtClean="0"/>
          </a:p>
          <a:p>
            <a:r>
              <a:rPr lang="en-US" baseline="0" dirty="0" smtClean="0"/>
              <a:t>The HW simulation keeps track of events that would cause slowdowns. Those that are completely exposed, such as kernel faults, are simply counted and multiplied by a known delay. The events that cause other overheads, such as the work done by the software backing store handler, are recorded and run through an offline timing simulator.</a:t>
            </a:r>
          </a:p>
          <a:p>
            <a:endParaRPr lang="en-US" baseline="0" dirty="0" smtClean="0"/>
          </a:p>
          <a:p>
            <a:r>
              <a:rPr lang="en-US" baseline="0" dirty="0" smtClean="0"/>
              <a:t>In the tests shown in the next slide, we ran the taint analysis tool on the SPEC INT2000 benchmarks, and our range cache had 128 entries (which is equal to about 4KB of L1D cache, according to </a:t>
            </a:r>
            <a:r>
              <a:rPr lang="en-US" baseline="0" dirty="0" err="1" smtClean="0"/>
              <a:t>Tiwari</a:t>
            </a:r>
            <a:r>
              <a:rPr lang="en-US" baseline="0" dirty="0" smtClean="0"/>
              <a:t> et al.)</a:t>
            </a:r>
          </a:p>
          <a:p>
            <a:endParaRPr lang="en-US" baseline="0" dirty="0" smtClean="0"/>
          </a:p>
          <a:p>
            <a:r>
              <a:rPr lang="en-US" baseline="0" dirty="0" smtClean="0"/>
              <a:t>Finally, it is important to note that these benchmarks are only comparing the overheads of checking shadow values. In other words, the overhead of performing taint association, propagation, and checking is common amongst all tools, so we did not model it.</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40</a:t>
            </a:fld>
            <a:endParaRPr lang="en-US"/>
          </a:p>
        </p:txBody>
      </p:sp>
    </p:spTree>
    <p:extLst>
      <p:ext uri="{BB962C8B-B14F-4D97-AF65-F5344CB8AC3E}">
        <p14:creationId xmlns:p14="http://schemas.microsoft.com/office/powerpoint/2010/main" xmlns="" val="1321268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 axis in</a:t>
            </a:r>
            <a:r>
              <a:rPr lang="en-US" baseline="0" dirty="0" smtClean="0"/>
              <a:t> this graph is _the slowdown_ caused by each tool. You’ll notice that there are four bars in each group.</a:t>
            </a:r>
          </a:p>
          <a:p>
            <a:endParaRPr lang="en-US" baseline="0" dirty="0" smtClean="0"/>
          </a:p>
          <a:p>
            <a:r>
              <a:rPr lang="en-US" baseline="0" dirty="0" smtClean="0"/>
              <a:t>The first, MINEMU, is an extremely efficient SW taint analysis tool. The second, Umbra, is the slowdown caused by a very (but not extremely) efficient shadow value accessing mechanism built on top of the </a:t>
            </a:r>
            <a:r>
              <a:rPr lang="en-US" baseline="0" dirty="0" err="1" smtClean="0"/>
              <a:t>DynamoRio</a:t>
            </a:r>
            <a:r>
              <a:rPr lang="en-US" baseline="0" dirty="0" smtClean="0"/>
              <a:t> binary instrumentation engine. The former _is_ doing taint analysis, meaning the overheads of assignment and propagation _are_ included, while the latter is only accessing the shadow values associated with each instruction w/o performing any taint checking or propagation.</a:t>
            </a:r>
          </a:p>
          <a:p>
            <a:endParaRPr lang="en-US" baseline="0" dirty="0" smtClean="0"/>
          </a:p>
          <a:p>
            <a:r>
              <a:rPr lang="en-US" baseline="0" dirty="0" smtClean="0"/>
              <a:t>The 3</a:t>
            </a:r>
            <a:r>
              <a:rPr lang="en-US" baseline="30000" dirty="0" smtClean="0"/>
              <a:t>rd</a:t>
            </a:r>
            <a:r>
              <a:rPr lang="en-US" baseline="0" dirty="0" smtClean="0"/>
              <a:t> bar is a system that uses VM watchpoints to perform meta-data checks. If a page fault is taken on an access, only then are shadow values loaded from memory.</a:t>
            </a:r>
          </a:p>
          <a:p>
            <a:endParaRPr lang="en-US" baseline="0" dirty="0" smtClean="0"/>
          </a:p>
          <a:p>
            <a:r>
              <a:rPr lang="en-US" baseline="0" dirty="0" smtClean="0"/>
              <a:t>The last bar is our range cache watchpoint system. This uses watched ranges for each tainted value in order to find meta-data.</a:t>
            </a:r>
          </a:p>
          <a:p>
            <a:endParaRPr lang="en-US" baseline="0" dirty="0" smtClean="0"/>
          </a:p>
          <a:p>
            <a:r>
              <a:rPr lang="en-US" dirty="0" smtClean="0"/>
              <a:t>As you can see from the data, even</a:t>
            </a:r>
            <a:r>
              <a:rPr lang="en-US" baseline="0" dirty="0" smtClean="0"/>
              <a:t> the very efficient SW mechanisms for performing taint analysis have relatively high overheads. MINEMU, which purports to be the fastest taint analysis tool on earth, still sits at ~3x overhead on average. Umbra, which is more portable, sits at almost 5x just to access shadow values.</a:t>
            </a:r>
          </a:p>
          <a:p>
            <a:endParaRPr lang="en-US" baseline="0" dirty="0" smtClean="0"/>
          </a:p>
          <a:p>
            <a:r>
              <a:rPr lang="en-US" baseline="0" dirty="0" smtClean="0"/>
              <a:t>Using VM watchpoints turns out to be a pretty bad idea in this case. For instance, in vortex, the system is more than a thousand times slower because almost every memory access causes a page fault because the watchpoint granularity is so much larger than the largest tainted region. On average, it is about 4x slower than just using Umbra. Of course, Alex Ho et al published work back in Eurosys2006 showing that demand-driven taint analysis using VM watchpoints works, but it meant that their system stay enabled even when it didn’t need to stay on.</a:t>
            </a:r>
          </a:p>
          <a:p>
            <a:endParaRPr lang="en-US" baseline="0" dirty="0" smtClean="0"/>
          </a:p>
          <a:p>
            <a:r>
              <a:rPr lang="en-US" baseline="0" dirty="0" smtClean="0"/>
              <a:t>Using our watchpoint system, however, we can skip a large number of analyses in the system. In fact, on most benchmarks, the hardware causes little to no overhead, as every memory access hits in the range cache. Vortex, with its large number of fine-grained watchpoints, misses in the RC sometimes, making the RC take nearly as much overhead to check for shadow values as MINEMU takes to perform the whole taint analysis stack. However, on average, the HW only causes a 20% slowdown to check for the existence of taint values.</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41</a:t>
            </a:fld>
            <a:endParaRPr lang="en-US"/>
          </a:p>
        </p:txBody>
      </p:sp>
    </p:spTree>
    <p:extLst>
      <p:ext uri="{BB962C8B-B14F-4D97-AF65-F5344CB8AC3E}">
        <p14:creationId xmlns:p14="http://schemas.microsoft.com/office/powerpoint/2010/main" xmlns="" val="354701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the case</a:t>
            </a:r>
            <a:r>
              <a:rPr lang="en-US" baseline="0" dirty="0" smtClean="0"/>
              <a:t> I’m making for an unlimited watchpoint system is that it is an extremely useful </a:t>
            </a:r>
            <a:r>
              <a:rPr lang="en-US" u="none" baseline="0" dirty="0" smtClean="0"/>
              <a:t>_generic_ SW acceleration mechanism. Many software systems utilize meta-data or perform address checks in some way. We should let hardware do the heavy lifting here, though current systems don’t suffice.</a:t>
            </a:r>
          </a:p>
          <a:p>
            <a:endParaRPr lang="en-US" u="none" baseline="0" dirty="0" smtClean="0"/>
          </a:p>
          <a:p>
            <a:r>
              <a:rPr lang="en-US" u="none" dirty="0" smtClean="0"/>
              <a:t>Of course, in the future,</a:t>
            </a:r>
            <a:r>
              <a:rPr lang="en-US" u="none" baseline="0" dirty="0" smtClean="0"/>
              <a:t> there is more work to be done. For instance, I’ll readily admit that I’d like to do (or see) a deeper </a:t>
            </a:r>
            <a:r>
              <a:rPr lang="en-US" u="none" baseline="0" dirty="0" err="1" smtClean="0"/>
              <a:t>microarchitectural</a:t>
            </a:r>
            <a:r>
              <a:rPr lang="en-US" u="none" baseline="0" dirty="0" smtClean="0"/>
              <a:t> analysis of this work. A high level simulation is good for finding the right path, but I know there will be hard questions to answer if we want to take this down to real hardware.</a:t>
            </a:r>
          </a:p>
          <a:p>
            <a:endParaRPr lang="en-US" u="none" baseline="0" dirty="0" smtClean="0"/>
          </a:p>
          <a:p>
            <a:r>
              <a:rPr lang="en-US" u="none" baseline="0" dirty="0" smtClean="0"/>
              <a:t>I’d  also like to see new software algorithms that could utilize this hardware. The more users the better, since nothing of this kind will be built unless there’s a tangible desire from enough customers to make it a worthwhile investment. I’m continually trying to come up with new users, and if you think you have one, feel free to catch me after the talk (or bring them up in the Q&amp;A), as I’d love to discuss it.</a:t>
            </a:r>
            <a:endParaRPr lang="en-US" u="none"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43</a:t>
            </a:fld>
            <a:endParaRPr lang="en-US"/>
          </a:p>
        </p:txBody>
      </p:sp>
    </p:spTree>
    <p:extLst>
      <p:ext uri="{BB962C8B-B14F-4D97-AF65-F5344CB8AC3E}">
        <p14:creationId xmlns:p14="http://schemas.microsoft.com/office/powerpoint/2010/main" xmlns="" val="2226216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conclusion, the case</a:t>
            </a:r>
            <a:r>
              <a:rPr lang="en-US" baseline="0" dirty="0" smtClean="0"/>
              <a:t> I’m making for an unlimited watchpoint system is that it is an extremely useful </a:t>
            </a:r>
            <a:r>
              <a:rPr lang="en-US" u="none" baseline="0" dirty="0" smtClean="0"/>
              <a:t>_generic_ SW acceleration mechanism. Many software systems utilize meta-data or perform address checks in some way. We should let hardware do the heavy lifting here, though current systems don’t suffice.</a:t>
            </a:r>
          </a:p>
          <a:p>
            <a:endParaRPr lang="en-US" u="none" baseline="0" dirty="0" smtClean="0"/>
          </a:p>
          <a:p>
            <a:r>
              <a:rPr lang="en-US" u="none" dirty="0" smtClean="0"/>
              <a:t>Of course, in the future,</a:t>
            </a:r>
            <a:r>
              <a:rPr lang="en-US" u="none" baseline="0" dirty="0" smtClean="0"/>
              <a:t> there is more work to be done. For instance, I’ll readily admit that I’d like to do (or see) a deeper </a:t>
            </a:r>
            <a:r>
              <a:rPr lang="en-US" u="none" baseline="0" dirty="0" err="1" smtClean="0"/>
              <a:t>microarchitectural</a:t>
            </a:r>
            <a:r>
              <a:rPr lang="en-US" u="none" baseline="0" dirty="0" smtClean="0"/>
              <a:t> analysis of this work. A high level simulation is good for finding the right path, but I know there will be hard questions to answer if we want to take this down to real hardware.</a:t>
            </a:r>
          </a:p>
          <a:p>
            <a:endParaRPr lang="en-US" u="none" baseline="0" dirty="0" smtClean="0"/>
          </a:p>
          <a:p>
            <a:r>
              <a:rPr lang="en-US" u="none" baseline="0" dirty="0" smtClean="0"/>
              <a:t>I’d  also like to see new software algorithms that could utilize this hardware. The more users the better, since nothing of this kind will be built unless there’s a tangible desire from enough customers to make it a worthwhile investment. I’m continually trying to come up with new users, and if you think you have one, feel free to catch me after the talk (or bring them up in the Q&amp;A), as I’d love to discuss it.</a:t>
            </a:r>
            <a:endParaRPr lang="en-US" u="none"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44</a:t>
            </a:fld>
            <a:endParaRPr lang="en-US"/>
          </a:p>
        </p:txBody>
      </p:sp>
    </p:spTree>
    <p:extLst>
      <p:ext uri="{BB962C8B-B14F-4D97-AF65-F5344CB8AC3E}">
        <p14:creationId xmlns:p14="http://schemas.microsoft.com/office/powerpoint/2010/main" xmlns="" val="2226216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45</a:t>
            </a:fld>
            <a:endParaRPr lang="en-US"/>
          </a:p>
        </p:txBody>
      </p:sp>
    </p:spTree>
    <p:extLst>
      <p:ext uri="{BB962C8B-B14F-4D97-AF65-F5344CB8AC3E}">
        <p14:creationId xmlns:p14="http://schemas.microsoft.com/office/powerpoint/2010/main" xmlns="" val="759384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Make sure we’re on the same page, since some audience members may be static analysis people where dataflow means something already.</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*Associate meta-data</a:t>
            </a:r>
            <a:r>
              <a:rPr lang="en-US" baseline="0" dirty="0" smtClean="0"/>
              <a:t> with the regular values of the program</a:t>
            </a:r>
            <a:endParaRPr lang="en-US" dirty="0" smtClean="0"/>
          </a:p>
          <a:p>
            <a:pPr marL="628650" lvl="1" indent="-171450">
              <a:buFont typeface="Arial" pitchFamily="34" charset="0"/>
              <a:buChar char="•"/>
            </a:pPr>
            <a:r>
              <a:rPr lang="en-US" dirty="0" smtClean="0"/>
              <a:t>**Example: Is this variable initialized?</a:t>
            </a:r>
          </a:p>
          <a:p>
            <a:pPr marL="171450" indent="-171450">
              <a:buFont typeface="Arial" charset="0"/>
              <a:buChar char="•"/>
            </a:pPr>
            <a:r>
              <a:rPr lang="en-US" dirty="0" smtClean="0"/>
              <a:t>*As the program executes, you</a:t>
            </a:r>
            <a:r>
              <a:rPr lang="en-US" baseline="0" dirty="0" smtClean="0"/>
              <a:t> propagate this meta-data to new variables in the program, or clear it from old ones.</a:t>
            </a:r>
          </a:p>
          <a:p>
            <a:pPr marL="628650" lvl="1" indent="-171450">
              <a:buFont typeface="Arial" charset="0"/>
              <a:buChar char="•"/>
            </a:pPr>
            <a:r>
              <a:rPr lang="en-US" baseline="0" dirty="0" smtClean="0"/>
              <a:t>**Example: I’m copying an initialized variable into a location; that variable is now initialized.</a:t>
            </a:r>
            <a:endParaRPr lang="en-US" dirty="0" smtClean="0"/>
          </a:p>
          <a:p>
            <a:pPr marL="171450" indent="-171450">
              <a:buFont typeface="Arial" charset="0"/>
              <a:buChar char="•"/>
            </a:pPr>
            <a:r>
              <a:rPr lang="en-US" dirty="0" smtClean="0"/>
              <a:t>*Check meta-data values on certain</a:t>
            </a:r>
            <a:r>
              <a:rPr lang="en-US" baseline="0" dirty="0" smtClean="0"/>
              <a:t> actions to verify integrity of system</a:t>
            </a:r>
          </a:p>
          <a:p>
            <a:pPr marL="628650" lvl="1" indent="-171450">
              <a:buFont typeface="Arial" charset="0"/>
              <a:buChar char="•"/>
            </a:pPr>
            <a:r>
              <a:rPr lang="en-US" baseline="0" dirty="0" smtClean="0"/>
              <a:t>**Example: Is this pointer I am about to dereference initialized?</a:t>
            </a:r>
          </a:p>
          <a:p>
            <a:pPr marL="171450" indent="-171450">
              <a:buFont typeface="Arial" charset="0"/>
              <a:buChar char="•"/>
            </a:pPr>
            <a:endParaRPr lang="en-US" dirty="0" smtClean="0"/>
          </a:p>
          <a:p>
            <a:pPr marL="0" indent="0">
              <a:buFont typeface="Arial" charset="0"/>
              <a:buNone/>
            </a:pPr>
            <a:r>
              <a:rPr lang="en-US" dirty="0" smtClean="0"/>
              <a:t>Meta-data flows represent the movement of important testing information from source to </a:t>
            </a:r>
            <a:r>
              <a:rPr lang="en-US" baseline="0" dirty="0" smtClean="0"/>
              <a:t>checks.</a:t>
            </a:r>
          </a:p>
        </p:txBody>
      </p:sp>
      <p:sp>
        <p:nvSpPr>
          <p:cNvPr id="4" name="Slide Number Placeholder 3"/>
          <p:cNvSpPr>
            <a:spLocks noGrp="1"/>
          </p:cNvSpPr>
          <p:nvPr>
            <p:ph type="sldNum" sz="quarter" idx="10"/>
          </p:nvPr>
        </p:nvSpPr>
        <p:spPr/>
        <p:txBody>
          <a:bodyPr/>
          <a:lstStyle/>
          <a:p>
            <a:fld id="{4BA6025E-64AB-4CFF-9E64-0345E260D44F}" type="slidenum">
              <a:rPr lang="en-US" smtClean="0"/>
              <a:pPr/>
              <a:t>48</a:t>
            </a:fld>
            <a:endParaRPr lang="en-US"/>
          </a:p>
        </p:txBody>
      </p:sp>
    </p:spTree>
    <p:extLst>
      <p:ext uri="{BB962C8B-B14F-4D97-AF65-F5344CB8AC3E}">
        <p14:creationId xmlns:p14="http://schemas.microsoft.com/office/powerpoint/2010/main" xmlns="" val="302767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49</a:t>
            </a:fld>
            <a:endParaRPr lang="en-US"/>
          </a:p>
        </p:txBody>
      </p:sp>
    </p:spTree>
    <p:extLst>
      <p:ext uri="{BB962C8B-B14F-4D97-AF65-F5344CB8AC3E}">
        <p14:creationId xmlns:p14="http://schemas.microsoft.com/office/powerpoint/2010/main" xmlns="" val="2416155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developers may be OK with running at high overheads for some tests (</a:t>
            </a:r>
            <a:r>
              <a:rPr lang="en-US" baseline="0" dirty="0" err="1" smtClean="0"/>
              <a:t>devs</a:t>
            </a:r>
            <a:r>
              <a:rPr lang="en-US" baseline="0" dirty="0" smtClean="0"/>
              <a:t> currently do this for </a:t>
            </a:r>
            <a:r>
              <a:rPr lang="en-US" baseline="0" dirty="0" err="1" smtClean="0"/>
              <a:t>Valgrind</a:t>
            </a:r>
            <a:r>
              <a:rPr lang="en-US" baseline="0" dirty="0" smtClean="0"/>
              <a:t>, for example.) However, by turning the knob lower, *click* we can allow our larger population beta testers to catch errors at much less overhead.</a:t>
            </a:r>
          </a:p>
          <a:p>
            <a:endParaRPr lang="en-US" baseline="0" dirty="0" smtClean="0"/>
          </a:p>
          <a:p>
            <a:r>
              <a:rPr lang="en-US" baseline="0" dirty="0" smtClean="0"/>
              <a:t>If we can continue to lower the overhead, it could even be possible to send these analyses off to our very large population of end users *</a:t>
            </a:r>
            <a:r>
              <a:rPr lang="en-US" baseline="0" dirty="0" err="1" smtClean="0"/>
              <a:t>cllick</a:t>
            </a:r>
            <a:r>
              <a:rPr lang="en-US" baseline="0" dirty="0" smtClean="0"/>
              <a:t>*. And while they would have a low probability of finding any individual error, our hope for this work is that *click* many users testing at little overhead see more errors than one user at high overhead because of their sheer numbers.</a:t>
            </a:r>
          </a:p>
        </p:txBody>
      </p:sp>
      <p:sp>
        <p:nvSpPr>
          <p:cNvPr id="4" name="Slide Number Placeholder 3"/>
          <p:cNvSpPr>
            <a:spLocks noGrp="1"/>
          </p:cNvSpPr>
          <p:nvPr>
            <p:ph type="sldNum" sz="quarter" idx="10"/>
          </p:nvPr>
        </p:nvSpPr>
        <p:spPr/>
        <p:txBody>
          <a:bodyPr/>
          <a:lstStyle/>
          <a:p>
            <a:fld id="{4BA6025E-64AB-4CFF-9E64-0345E260D44F}" type="slidenum">
              <a:rPr lang="en-US" smtClean="0"/>
              <a:pPr/>
              <a:t>51</a:t>
            </a:fld>
            <a:endParaRPr lang="en-US"/>
          </a:p>
        </p:txBody>
      </p:sp>
    </p:spTree>
    <p:extLst>
      <p:ext uri="{BB962C8B-B14F-4D97-AF65-F5344CB8AC3E}">
        <p14:creationId xmlns:p14="http://schemas.microsoft.com/office/powerpoint/2010/main" xmlns="" val="181312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4</a:t>
            </a:fld>
            <a:endParaRPr lang="en-US"/>
          </a:p>
        </p:txBody>
      </p:sp>
    </p:spTree>
    <p:extLst>
      <p:ext uri="{BB962C8B-B14F-4D97-AF65-F5344CB8AC3E}">
        <p14:creationId xmlns:p14="http://schemas.microsoft.com/office/powerpoint/2010/main" xmlns="" val="3133055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Unfortunately, previous sampling mechanisms do not work for dynamic dataflow analyses. These systems (e.g. </a:t>
            </a:r>
            <a:r>
              <a:rPr lang="en-US" baseline="0" dirty="0" err="1" smtClean="0"/>
              <a:t>Liblit</a:t>
            </a:r>
            <a:r>
              <a:rPr lang="en-US" baseline="0" dirty="0" smtClean="0"/>
              <a:t> et al.) operate by skipping random instructions throughout the program, which does not work when you must follow long meta </a:t>
            </a:r>
            <a:r>
              <a:rPr lang="en-US" baseline="0" dirty="0" err="1" smtClean="0"/>
              <a:t>dataflows</a:t>
            </a:r>
            <a:r>
              <a:rPr lang="en-US" baseline="0" dirty="0" smtClean="0"/>
              <a:t> from source to check.</a:t>
            </a:r>
          </a:p>
          <a:p>
            <a:endParaRPr lang="en-US" baseline="0" dirty="0" smtClean="0"/>
          </a:p>
          <a:p>
            <a:r>
              <a:rPr lang="en-US" baseline="0" dirty="0" smtClean="0"/>
              <a:t>In this example, we will skip some instructions, as a code-based sampling system would. When we skip these instructions, the meta data at the destination will stay the same, as the meta-data system is disabled.</a:t>
            </a:r>
          </a:p>
          <a:p>
            <a:endParaRPr lang="en-US" baseline="0" dirty="0" smtClean="0"/>
          </a:p>
          <a:p>
            <a:r>
              <a:rPr lang="en-US" baseline="0" dirty="0" smtClean="0"/>
              <a:t>{Go through example}</a:t>
            </a:r>
          </a:p>
          <a:p>
            <a:r>
              <a:rPr lang="en-US" baseline="0" dirty="0" smtClean="0"/>
              <a:t>Therefore you can get both false negatives and false positives. We cannot trust any answer that this analysis gives us, as it may be wrong in either direction.</a:t>
            </a:r>
            <a:endParaRPr lang="en-US" baseline="0"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slide, rather than skipping instructions, we’ll skip dataflow operations. And, as mentioned, we will clear the meta-data from any variable on a dataflow we’re “skipping”.</a:t>
            </a:r>
          </a:p>
          <a:p>
            <a:endParaRPr lang="en-US" baseline="0" dirty="0" smtClean="0"/>
          </a:p>
          <a:p>
            <a:r>
              <a:rPr lang="en-US" baseline="0" dirty="0" smtClean="0"/>
              <a:t>{Example here}</a:t>
            </a:r>
          </a:p>
          <a:p>
            <a:endParaRPr lang="en-US" baseline="0" dirty="0" smtClean="0"/>
          </a:p>
          <a:p>
            <a:r>
              <a:rPr lang="en-US" baseline="0" dirty="0" smtClean="0"/>
              <a:t>Transition: How do we make a system that skips whole </a:t>
            </a:r>
            <a:r>
              <a:rPr lang="en-US" baseline="0" dirty="0" err="1" smtClean="0"/>
              <a:t>dataflows</a:t>
            </a:r>
            <a:r>
              <a:rPr lang="en-US" baseline="0" dirty="0" smtClean="0"/>
              <a:t>? How can we remove </a:t>
            </a:r>
            <a:r>
              <a:rPr lang="en-US" baseline="0" dirty="0" err="1" smtClean="0"/>
              <a:t>dataflows</a:t>
            </a:r>
            <a:r>
              <a:rPr lang="en-US" baseline="0" dirty="0" smtClean="0"/>
              <a:t> if our analysis system is disabled?</a:t>
            </a:r>
            <a:endParaRPr lang="en-US" baseline="0"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tests for this prototype are in two domains. The first, performance, test</a:t>
            </a:r>
            <a:r>
              <a:rPr lang="en-US" baseline="0" dirty="0" smtClean="0"/>
              <a:t> the network throughput of the system. Because all the meta-data in the system is derived from I/O, network throughput benchmarks constantly try to operate on meta-data. In the interests of time, I’ll just show one example from the paper. </a:t>
            </a:r>
            <a:r>
              <a:rPr lang="en-US" baseline="0" dirty="0" err="1" smtClean="0"/>
              <a:t>Ssh_receive</a:t>
            </a:r>
            <a:r>
              <a:rPr lang="en-US" baseline="0" dirty="0" smtClean="0"/>
              <a:t> attempts to receive a constant stream of encrypted packets, , perform decryption calculations within the emulator, and throw away the decoded packets. This yields very poor performance in a classical demand-analysis system, as nearly every calculation in the system is within the emulator.</a:t>
            </a:r>
          </a:p>
          <a:p>
            <a:endParaRPr lang="en-US" dirty="0" smtClean="0"/>
          </a:p>
          <a:p>
            <a:r>
              <a:rPr lang="en-US" dirty="0" smtClean="0"/>
              <a:t>Our second set of tests are to verify the accuracy of the analysis system</a:t>
            </a:r>
            <a:r>
              <a:rPr lang="en-US" baseline="0" dirty="0" smtClean="0"/>
              <a:t> when we begin sampling. For this, we test a number of real-world security errors that our full taint analysis system can observe at runtime. This is a collection of remote-code-running exploits on network-facing applications obtained from online exploit databases.</a:t>
            </a:r>
            <a:endParaRPr lang="en-US"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54</a:t>
            </a:fld>
            <a:endParaRPr lang="en-US"/>
          </a:p>
        </p:txBody>
      </p:sp>
    </p:spTree>
    <p:extLst>
      <p:ext uri="{BB962C8B-B14F-4D97-AF65-F5344CB8AC3E}">
        <p14:creationId xmlns:p14="http://schemas.microsoft.com/office/powerpoint/2010/main" xmlns="" val="210826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bars 95% confidence interval.</a:t>
            </a:r>
          </a:p>
          <a:p>
            <a:r>
              <a:rPr lang="en-US" dirty="0" err="1" smtClean="0"/>
              <a:t>Netcat_receive</a:t>
            </a:r>
            <a:r>
              <a:rPr lang="en-US" dirty="0" smtClean="0"/>
              <a:t> sent a bunch of data from</a:t>
            </a:r>
            <a:r>
              <a:rPr lang="en-US" baseline="0" dirty="0" smtClean="0"/>
              <a:t> a remote computer into the DUT through a TCP connection. The DUT then took these packets and immediately dumped them into /</a:t>
            </a:r>
            <a:r>
              <a:rPr lang="en-US" baseline="0" dirty="0" err="1" smtClean="0"/>
              <a:t>dev</a:t>
            </a:r>
            <a:r>
              <a:rPr lang="en-US" baseline="0" dirty="0" smtClean="0"/>
              <a:t>/null</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55</a:t>
            </a:fld>
            <a:endParaRPr lang="en-US"/>
          </a:p>
        </p:txBody>
      </p:sp>
    </p:spTree>
    <p:extLst>
      <p:ext uri="{BB962C8B-B14F-4D97-AF65-F5344CB8AC3E}">
        <p14:creationId xmlns:p14="http://schemas.microsoft.com/office/powerpoint/2010/main" xmlns="" val="1370224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 bars 95% confidence interval.</a:t>
            </a:r>
          </a:p>
          <a:p>
            <a:r>
              <a:rPr lang="en-US" dirty="0" err="1" smtClean="0"/>
              <a:t>Ssh_transmit</a:t>
            </a:r>
            <a:r>
              <a:rPr lang="en-US" dirty="0" smtClean="0"/>
              <a:t> sent</a:t>
            </a:r>
            <a:r>
              <a:rPr lang="en-US" baseline="0" dirty="0" smtClean="0"/>
              <a:t> a bunch of data over an SSH tunnel into a remove machine. The ACKs </a:t>
            </a:r>
            <a:r>
              <a:rPr lang="en-US" baseline="0" dirty="0" err="1" smtClean="0"/>
              <a:t>etc</a:t>
            </a:r>
            <a:r>
              <a:rPr lang="en-US" baseline="0" dirty="0" smtClean="0"/>
              <a:t> were returned over SSH and required decrypting, but less-so than </a:t>
            </a:r>
            <a:r>
              <a:rPr lang="en-US" baseline="0" dirty="0" err="1" smtClean="0"/>
              <a:t>ssh_receive</a:t>
            </a:r>
            <a:r>
              <a:rPr lang="en-US" baseline="0" dirty="0" smtClean="0"/>
              <a:t>, so the throughput here is higher.</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56</a:t>
            </a:fld>
            <a:endParaRPr lang="en-US"/>
          </a:p>
        </p:txBody>
      </p:sp>
    </p:spTree>
    <p:extLst>
      <p:ext uri="{BB962C8B-B14F-4D97-AF65-F5344CB8AC3E}">
        <p14:creationId xmlns:p14="http://schemas.microsoft.com/office/powerpoint/2010/main" xmlns="" val="1784793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of the time (overhead) in any 10 second window</a:t>
            </a:r>
          </a:p>
          <a:p>
            <a:r>
              <a:rPr lang="en-US" dirty="0" smtClean="0"/>
              <a:t>Always stop the analysis after the threshold</a:t>
            </a:r>
          </a:p>
          <a:p>
            <a:r>
              <a:rPr lang="en-US" dirty="0" smtClean="0"/>
              <a:t>(yields</a:t>
            </a:r>
            <a:r>
              <a:rPr lang="en-US" baseline="0" dirty="0" smtClean="0"/>
              <a:t> lowest probability)</a:t>
            </a:r>
            <a:endParaRPr lang="en-US" dirty="0" smtClean="0"/>
          </a:p>
          <a:p>
            <a:r>
              <a:rPr lang="en-US" dirty="0" smtClean="0"/>
              <a:t>*Nothing else is happening</a:t>
            </a:r>
            <a:r>
              <a:rPr lang="en-US" baseline="0" dirty="0" smtClean="0"/>
              <a:t> on the system; no other work at all*</a:t>
            </a:r>
          </a:p>
          <a:p>
            <a:endParaRPr lang="en-US" baseline="0" dirty="0" smtClean="0"/>
          </a:p>
          <a:p>
            <a:r>
              <a:rPr lang="en-US" baseline="0" dirty="0" smtClean="0"/>
              <a:t>Transition: This is true for a system nothing else happening on it, which is unlikely to be the case on a busy server. Therefore, our next set of tests were run with one of the </a:t>
            </a:r>
            <a:r>
              <a:rPr lang="en-US" baseline="0" dirty="0" err="1" smtClean="0"/>
              <a:t>ssh_receive</a:t>
            </a:r>
            <a:r>
              <a:rPr lang="en-US" baseline="0" dirty="0" smtClean="0"/>
              <a:t> throughput benchmark also running, simulating a large amount of benign traffic.</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57</a:t>
            </a:fld>
            <a:endParaRPr lang="en-US"/>
          </a:p>
        </p:txBody>
      </p:sp>
    </p:spTree>
    <p:extLst>
      <p:ext uri="{BB962C8B-B14F-4D97-AF65-F5344CB8AC3E}">
        <p14:creationId xmlns:p14="http://schemas.microsoft.com/office/powerpoint/2010/main" xmlns="" val="1743744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higher values because </a:t>
            </a:r>
            <a:r>
              <a:rPr lang="en-US" dirty="0" err="1" smtClean="0"/>
              <a:t>netcat_receive</a:t>
            </a:r>
            <a:r>
              <a:rPr lang="en-US" baseline="0" dirty="0" smtClean="0"/>
              <a:t> doesn’t hammer QEMU as badly, so more </a:t>
            </a:r>
            <a:r>
              <a:rPr lang="en-US" baseline="0" dirty="0" err="1" smtClean="0"/>
              <a:t>dataflows</a:t>
            </a:r>
            <a:r>
              <a:rPr lang="en-US" baseline="0" dirty="0" smtClean="0"/>
              <a:t> make their way through the sampling system to catch errors.</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58</a:t>
            </a:fld>
            <a:endParaRPr lang="en-US"/>
          </a:p>
        </p:txBody>
      </p:sp>
    </p:spTree>
    <p:extLst>
      <p:ext uri="{BB962C8B-B14F-4D97-AF65-F5344CB8AC3E}">
        <p14:creationId xmlns:p14="http://schemas.microsoft.com/office/powerpoint/2010/main" xmlns="" val="235786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dynamic software data race detector is a tool that adds analysis checks around the memory accesses in a program.  These</a:t>
            </a:r>
            <a:r>
              <a:rPr lang="en-US" baseline="0" dirty="0" smtClean="0"/>
              <a:t> checks look for a number of things in order to identify possible data races.</a:t>
            </a:r>
          </a:p>
          <a:p>
            <a:endParaRPr lang="en-US" baseline="0" dirty="0" smtClean="0"/>
          </a:p>
          <a:p>
            <a:r>
              <a:rPr lang="en-US" baseline="0" dirty="0" smtClean="0"/>
              <a:t>First: They determine if a memory operation is participating in an inter-thread sharing event. This checks if one thread has written to a shared variable that another thread has read from or written to recently. In other words, does this access move information from one thread to another.</a:t>
            </a:r>
          </a:p>
          <a:p>
            <a:endParaRPr lang="en-US" baseline="0" dirty="0" smtClean="0"/>
          </a:p>
          <a:p>
            <a:r>
              <a:rPr lang="en-US" dirty="0" smtClean="0"/>
              <a:t>Next: If two accesses are participating in a sharing event, the software race detector then</a:t>
            </a:r>
            <a:r>
              <a:rPr lang="en-US" baseline="0" dirty="0" smtClean="0"/>
              <a:t> checks if there is some kind of synchronization point between the memory operations. This could be a lock, </a:t>
            </a:r>
            <a:r>
              <a:rPr lang="en-US" baseline="0" dirty="0" err="1" smtClean="0"/>
              <a:t>mutex</a:t>
            </a:r>
            <a:r>
              <a:rPr lang="en-US" baseline="0" dirty="0" smtClean="0"/>
              <a:t>, memory fence, etc. If no such synchronization point exists, then it would be possible to reorder these accesses in such a way that the output of the program could be affected. In other words, this memory operation is participating in a data race. The SW detector would then record this along with some amount of debugging information and report it to the developer.</a:t>
            </a:r>
          </a:p>
          <a:p>
            <a:endParaRPr lang="en-US" baseline="0" dirty="0" smtClean="0"/>
          </a:p>
          <a:p>
            <a:r>
              <a:rPr lang="en-US" baseline="0" dirty="0" smtClean="0"/>
              <a:t>Let’s show how this type of analysis would work on our previous example </a:t>
            </a:r>
            <a:r>
              <a:rPr lang="en-US" baseline="0" dirty="0" smtClean="0">
                <a:sym typeface="Wingdings" pitchFamily="2" charset="2"/>
              </a:rPr>
              <a:t></a:t>
            </a:r>
            <a:endParaRPr lang="en-US" dirty="0" smtClean="0"/>
          </a:p>
          <a:p>
            <a:endParaRPr lang="en-US" dirty="0" smtClean="0"/>
          </a:p>
          <a:p>
            <a:r>
              <a:rPr lang="en-US" dirty="0" smtClean="0"/>
              <a:t>NOTE: You have to check each access, because if their dynamic orders change, races can appear different places.</a:t>
            </a:r>
          </a:p>
          <a:p>
            <a:r>
              <a:rPr lang="en-US" dirty="0" smtClean="0"/>
              <a:t>(It has been shown that some</a:t>
            </a:r>
            <a:r>
              <a:rPr lang="en-US" baseline="0" dirty="0" smtClean="0"/>
              <a:t> accesses can be statically proven to not contain races– you need not check those. Not the focus of this work).</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60</a:t>
            </a:fld>
            <a:endParaRPr lang="en-US"/>
          </a:p>
        </p:txBody>
      </p:sp>
    </p:spTree>
    <p:extLst>
      <p:ext uri="{BB962C8B-B14F-4D97-AF65-F5344CB8AC3E}">
        <p14:creationId xmlns:p14="http://schemas.microsoft.com/office/powerpoint/2010/main" xmlns="" val="1010333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63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64</a:t>
            </a:fld>
            <a:endParaRPr lang="en-US"/>
          </a:p>
        </p:txBody>
      </p:sp>
    </p:spTree>
    <p:extLst>
      <p:ext uri="{BB962C8B-B14F-4D97-AF65-F5344CB8AC3E}">
        <p14:creationId xmlns:p14="http://schemas.microsoft.com/office/powerpoint/2010/main" xmlns="" val="101033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those may be true, but I would also like to make the case that hardware plays a role in</a:t>
            </a:r>
            <a:r>
              <a:rPr lang="en-US" baseline="0" dirty="0" smtClean="0"/>
              <a:t> this problem.</a:t>
            </a:r>
          </a:p>
          <a:p>
            <a:endParaRPr lang="en-US" baseline="0" dirty="0" smtClean="0"/>
          </a:p>
          <a:p>
            <a:r>
              <a:rPr lang="en-US" baseline="0" dirty="0" smtClean="0"/>
              <a:t>For example, the move to chip multiprocessors has pushed parallel processing into the mainstream. Computer performance used to hinge on increasing the processor’s operating frequency and adding more complicated </a:t>
            </a:r>
            <a:r>
              <a:rPr lang="en-US" baseline="0" dirty="0" err="1" smtClean="0"/>
              <a:t>microarchitectural</a:t>
            </a:r>
            <a:r>
              <a:rPr lang="en-US" baseline="0" dirty="0" smtClean="0"/>
              <a:t> features. Technically, software developers could gain performance by doing nothing at all.</a:t>
            </a:r>
          </a:p>
          <a:p>
            <a:endParaRPr lang="en-US" baseline="0" dirty="0" smtClean="0"/>
          </a:p>
          <a:p>
            <a:r>
              <a:rPr lang="en-US" baseline="0" dirty="0" smtClean="0"/>
              <a:t>However, since the move to CMPs, software developers must work for their performance. As processors have moved from *click* 1 to 2 to …, performance gains now come from changing your code to work efficiently in parallel. This, unfortunately, leads to new kinds of bugs, and architects have done little to help solve this problem.</a:t>
            </a:r>
          </a:p>
          <a:p>
            <a:endParaRPr lang="en-US" baseline="0" dirty="0" smtClean="0"/>
          </a:p>
          <a:p>
            <a:r>
              <a:rPr lang="en-US" baseline="0" dirty="0" smtClean="0"/>
              <a:t>This is in spite of </a:t>
            </a:r>
            <a:r>
              <a:rPr lang="en-US" b="1" baseline="0" dirty="0" smtClean="0"/>
              <a:t>*proposed*</a:t>
            </a:r>
            <a:r>
              <a:rPr lang="en-US" b="0" baseline="0" dirty="0" smtClean="0"/>
              <a:t> solutions, such as …</a:t>
            </a:r>
          </a:p>
          <a:p>
            <a:endParaRPr lang="en-US" b="0" baseline="0" dirty="0" smtClean="0"/>
          </a:p>
          <a:p>
            <a:r>
              <a:rPr lang="en-US" b="0" dirty="0" smtClean="0"/>
              <a:t>So while hardware helps create the problem, there is little the hardware does to help solve it. </a:t>
            </a:r>
            <a:r>
              <a:rPr lang="en-US" b="1" dirty="0" smtClean="0"/>
              <a:t>One of the most important arguments of this thesis is that hardware should make it easier to eliminate bugs.</a:t>
            </a:r>
            <a:endParaRPr lang="en-US" b="0"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5</a:t>
            </a:fld>
            <a:endParaRPr lang="en-US"/>
          </a:p>
        </p:txBody>
      </p:sp>
    </p:spTree>
    <p:extLst>
      <p:ext uri="{BB962C8B-B14F-4D97-AF65-F5344CB8AC3E}">
        <p14:creationId xmlns:p14="http://schemas.microsoft.com/office/powerpoint/2010/main" xmlns="" val="2759290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complicated algorithm diagram from the paper.</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65</a:t>
            </a:fld>
            <a:endParaRPr lang="en-US"/>
          </a:p>
        </p:txBody>
      </p:sp>
    </p:spTree>
    <p:extLst>
      <p:ext uri="{BB962C8B-B14F-4D97-AF65-F5344CB8AC3E}">
        <p14:creationId xmlns:p14="http://schemas.microsoft.com/office/powerpoint/2010/main" xmlns="" val="2057607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Other original</a:t>
            </a:r>
            <a:r>
              <a:rPr lang="en-US" baseline="0" dirty="0" smtClean="0"/>
              <a:t> complicated algorithm diagram from the paper.</a:t>
            </a:r>
            <a:endParaRPr lang="en-US"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66</a:t>
            </a:fld>
            <a:endParaRPr lang="en-US"/>
          </a:p>
        </p:txBody>
      </p:sp>
    </p:spTree>
    <p:extLst>
      <p:ext uri="{BB962C8B-B14F-4D97-AF65-F5344CB8AC3E}">
        <p14:creationId xmlns:p14="http://schemas.microsoft.com/office/powerpoint/2010/main" xmlns="" val="1319196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a:t>
            </a:r>
            <a:r>
              <a:rPr lang="en-US" baseline="0" dirty="0" smtClean="0"/>
              <a:t> performance difference between the continuous-analysis tool (shown earlier in the talk; yellow) versus our demand-driven analysis tool (blue). This has lowered the slowdowns of Phoenix suite from 83x to 8x, and the PARSEC suite from 75x to 25x. However, it’s a little hard to see just what this means as far as improvement, so that’s the next slide.</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67</a:t>
            </a:fld>
            <a:endParaRPr lang="en-US"/>
          </a:p>
        </p:txBody>
      </p:sp>
    </p:spTree>
    <p:extLst>
      <p:ext uri="{BB962C8B-B14F-4D97-AF65-F5344CB8AC3E}">
        <p14:creationId xmlns:p14="http://schemas.microsoft.com/office/powerpoint/2010/main" xmlns="" val="35921930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70C861F-453D-4B2F-BB18-AD0B2F568068}" type="slidenum">
              <a:rPr lang="en-US" smtClean="0"/>
              <a:pPr/>
              <a:t>68</a:t>
            </a:fld>
            <a:endParaRPr lang="en-US"/>
          </a:p>
        </p:txBody>
      </p:sp>
    </p:spTree>
    <p:extLst>
      <p:ext uri="{BB962C8B-B14F-4D97-AF65-F5344CB8AC3E}">
        <p14:creationId xmlns:p14="http://schemas.microsoft.com/office/powerpoint/2010/main" xmlns="" val="21356010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of all the races. Note that this is when we can detect RFOs that cause HITMs (see the paper.)</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69</a:t>
            </a:fld>
            <a:endParaRPr lang="en-US"/>
          </a:p>
        </p:txBody>
      </p:sp>
    </p:spTree>
    <p:extLst>
      <p:ext uri="{BB962C8B-B14F-4D97-AF65-F5344CB8AC3E}">
        <p14:creationId xmlns:p14="http://schemas.microsoft.com/office/powerpoint/2010/main" xmlns="" val="28913726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say HW watchpoint support, I mean an on-chip device that contains a list of watched addresses. Normally, when you attempt to access a memory location</a:t>
            </a:r>
            <a:r>
              <a:rPr lang="en-US" baseline="0" dirty="0" smtClean="0"/>
              <a:t> you access it in some way. If you read from it *click* you get the value. If you write to it *click* it changes.</a:t>
            </a:r>
          </a:p>
          <a:p>
            <a:endParaRPr lang="en-US" baseline="0" dirty="0" smtClean="0"/>
          </a:p>
          <a:p>
            <a:r>
              <a:rPr lang="en-US" baseline="0" dirty="0" smtClean="0"/>
              <a:t>However, if we set watchpoints on certain values, things change. Read watchpoints *click* mean we can’t get values from those memory locations without the hardware causing an interrupt. Similarly, write watchpoints *click* mean we can’t change values in memory without the hardware informing us.</a:t>
            </a:r>
          </a:p>
          <a:p>
            <a:endParaRPr lang="en-US" baseline="0" dirty="0" smtClean="0"/>
          </a:p>
          <a:p>
            <a:r>
              <a:rPr lang="en-US" baseline="0" dirty="0" smtClean="0"/>
              <a:t>*click* What this means is that with HW WP support, we can let the HW decide when we touch “important” data, without needing to take any runtime slowdowns to check each access individually. Now SW can know when its touching that data. </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70</a:t>
            </a:fld>
            <a:endParaRPr lang="en-US"/>
          </a:p>
        </p:txBody>
      </p:sp>
    </p:spTree>
    <p:extLst>
      <p:ext uri="{BB962C8B-B14F-4D97-AF65-F5344CB8AC3E}">
        <p14:creationId xmlns:p14="http://schemas.microsoft.com/office/powerpoint/2010/main" xmlns="" val="631204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of HW-assisted WPs is not new. However, a HW watchpoint system that can meet all of these requirements doesn’t yet exist.</a:t>
            </a:r>
          </a:p>
          <a:p>
            <a:endParaRPr lang="en-US" dirty="0" smtClean="0"/>
          </a:p>
          <a:p>
            <a:r>
              <a:rPr lang="en-US" dirty="0" smtClean="0"/>
              <a:t>Almost every modern processor has some form of HW WP</a:t>
            </a:r>
            <a:r>
              <a:rPr lang="en-US" baseline="0" dirty="0" smtClean="0"/>
              <a:t> register, such as debug registers in x86 and ARM, These are nice because they are fine-grained: most let you set physical-address watchpoints on as small as a single byte. However, their largest limitation is that they are severely limited in number. x86 has, for instance, and this is not at all an outlier.</a:t>
            </a:r>
          </a:p>
          <a:p>
            <a:endParaRPr lang="en-US" baseline="0" dirty="0" smtClean="0"/>
          </a:p>
          <a:p>
            <a:r>
              <a:rPr lang="en-US" dirty="0" smtClean="0"/>
              <a:t>It’s long been known that you can use the virtual memory system to set a large number of coarse-grained watchpoints. By setting existing pages as unavailable or read-only in the page table, the VM HW will take a page fault when accessing it. Because every address in a process must go through the VM system, this means we can</a:t>
            </a:r>
            <a:r>
              <a:rPr lang="en-US" baseline="0" dirty="0" smtClean="0"/>
              <a:t> watch up to all of a process’s memory space. However, this method has numerous limitations that prevent many analyses from easily using it.</a:t>
            </a:r>
          </a:p>
          <a:p>
            <a:pPr marL="228600" indent="-228600">
              <a:buAutoNum type="arabicParenR"/>
            </a:pPr>
            <a:r>
              <a:rPr lang="en-US" baseline="0" dirty="0" smtClean="0"/>
              <a:t>One of the important words I said earlier was “coarse-grained.” While you can set WP everywhere, the smallest WP the HW can give you is the size o f one page. This granularity gap makes it possible to take many “false” faults.</a:t>
            </a:r>
          </a:p>
          <a:p>
            <a:pPr marL="228600" indent="-228600">
              <a:buAutoNum type="arabicParenR"/>
            </a:pPr>
            <a:r>
              <a:rPr lang="en-US" baseline="0" dirty="0" smtClean="0"/>
              <a:t>VM pages are per-</a:t>
            </a:r>
            <a:r>
              <a:rPr lang="en-US" u="sng" baseline="0" dirty="0" smtClean="0"/>
              <a:t>process</a:t>
            </a:r>
            <a:r>
              <a:rPr lang="en-US" u="none" baseline="0" dirty="0" smtClean="0"/>
              <a:t> not per thread, and ranges that are not aligned to page table entries are hard to set.</a:t>
            </a:r>
          </a:p>
          <a:p>
            <a:pPr marL="228600" indent="-228600">
              <a:buAutoNum type="arabicParenR"/>
            </a:pPr>
            <a:endParaRPr lang="en-US" u="none" baseline="0" dirty="0" smtClean="0"/>
          </a:p>
          <a:p>
            <a:pPr marL="0" indent="0">
              <a:buNone/>
            </a:pPr>
            <a:r>
              <a:rPr lang="en-US" u="none" baseline="0" dirty="0" smtClean="0"/>
              <a:t>A slightly more advanced way of setting WPs involves co-opting the ECC memory system. In this case, you would write your data into a location w/ ECC enables, disable ECC, and write a mangles version of your original value into the same location. If you then re-enable the ECC system, the HW will cause an ECC fault when you touch that value, which can basically be treated as a WP fault.</a:t>
            </a:r>
          </a:p>
          <a:p>
            <a:pPr marL="0" indent="0">
              <a:buNone/>
            </a:pPr>
            <a:r>
              <a:rPr lang="en-US" u="none" baseline="0" dirty="0" smtClean="0"/>
              <a:t>The upside here is that this is relatively unlimited, since every physical address can be watched, and it is relatively fine-grained (depending on the granularity of ECC). However, it won’t work per-core or per-thread, and setting large ranges takes a tremendous amount of time.</a:t>
            </a:r>
          </a:p>
          <a:p>
            <a:pPr marL="0" indent="0">
              <a:buNone/>
            </a:pPr>
            <a:endParaRPr lang="en-US" u="none" baseline="0" dirty="0" smtClean="0"/>
          </a:p>
          <a:p>
            <a:pPr marL="0" indent="0">
              <a:buNone/>
            </a:pPr>
            <a:r>
              <a:rPr lang="en-US" u="none" baseline="0" dirty="0" smtClean="0"/>
              <a:t>Finally, there are many proposals for fine-grained memory protection systems in the literature. I discuss and test a number of these in the paper, but due to time constraints, I’ll just say that none meets all the requirements we would like. </a:t>
            </a:r>
          </a:p>
        </p:txBody>
      </p:sp>
      <p:sp>
        <p:nvSpPr>
          <p:cNvPr id="4" name="Slide Number Placeholder 3"/>
          <p:cNvSpPr>
            <a:spLocks noGrp="1"/>
          </p:cNvSpPr>
          <p:nvPr>
            <p:ph type="sldNum" sz="quarter" idx="10"/>
          </p:nvPr>
        </p:nvSpPr>
        <p:spPr/>
        <p:txBody>
          <a:bodyPr/>
          <a:lstStyle/>
          <a:p>
            <a:fld id="{570C861F-453D-4B2F-BB18-AD0B2F568068}" type="slidenum">
              <a:rPr lang="en-US" smtClean="0"/>
              <a:pPr/>
              <a:t>71</a:t>
            </a:fld>
            <a:endParaRPr lang="en-US"/>
          </a:p>
        </p:txBody>
      </p:sp>
    </p:spTree>
    <p:extLst>
      <p:ext uri="{BB962C8B-B14F-4D97-AF65-F5344CB8AC3E}">
        <p14:creationId xmlns:p14="http://schemas.microsoft.com/office/powerpoint/2010/main" xmlns="" val="5885972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I’ve said up to this point is _what_ our requirements for an unlimited WP system are, and how other systems don’t meet them.</a:t>
            </a:r>
          </a:p>
          <a:p>
            <a:endParaRPr lang="en-US" dirty="0" smtClean="0"/>
          </a:p>
          <a:p>
            <a:r>
              <a:rPr lang="en-US" dirty="0" smtClean="0"/>
              <a:t>The next question, then, is what should a system that _does_ meet these requirements look like? The design I’m going to </a:t>
            </a:r>
            <a:r>
              <a:rPr lang="en-US" dirty="0" err="1" smtClean="0"/>
              <a:t>desribe</a:t>
            </a:r>
            <a:r>
              <a:rPr lang="en-US" dirty="0" smtClean="0"/>
              <a:t> from here</a:t>
            </a:r>
            <a:r>
              <a:rPr lang="en-US" baseline="0" dirty="0" smtClean="0"/>
              <a:t> on out is one way of meeting these needs.</a:t>
            </a:r>
          </a:p>
          <a:p>
            <a:endParaRPr lang="en-US" baseline="0" dirty="0" smtClean="0"/>
          </a:p>
          <a:p>
            <a:r>
              <a:rPr lang="en-US" baseline="0" dirty="0" smtClean="0"/>
              <a:t>I don’t guarantee that it is an optimal design (I hope there is more work into improving it), but as the experiments will show, it does work.</a:t>
            </a:r>
          </a:p>
          <a:p>
            <a:endParaRPr lang="en-US" baseline="0" dirty="0" smtClean="0"/>
          </a:p>
          <a:p>
            <a:r>
              <a:rPr lang="en-US" baseline="0" dirty="0" smtClean="0"/>
              <a:t>First, in order to put no artificial constraints on the number of watchpoints in our design, they should be stored in main memory and only _cached_ on chip. Storing all the WPs on chip like debug registers would yield tremendous cores, while avoiding caching would mean hitting main memory on almost every instruction.</a:t>
            </a:r>
          </a:p>
          <a:p>
            <a:endParaRPr lang="en-US" baseline="0" dirty="0" smtClean="0"/>
          </a:p>
          <a:p>
            <a:r>
              <a:rPr lang="en-US" baseline="0" dirty="0" smtClean="0"/>
              <a:t>If we want fine-grained WPs, then it should be the case that they are compared against the full address, rather than just upper bits (like in VM watchpoints). In our case, we compare against the entire virtually address so that the cache access can take place in parallel to the L1D and DTLB accesses.</a:t>
            </a:r>
          </a:p>
          <a:p>
            <a:endParaRPr lang="en-US" baseline="0" dirty="0" smtClean="0"/>
          </a:p>
          <a:p>
            <a:r>
              <a:rPr lang="en-US" baseline="0" dirty="0" smtClean="0"/>
              <a:t>One of the hardest parts of these requirements is making the WPs per-thread. This involves, for instance, having a WP cache per core (or multiple per core in an SMT chip) and software-controlled thread ID registers, among other things.</a:t>
            </a:r>
          </a:p>
          <a:p>
            <a:endParaRPr lang="en-US" baseline="0" dirty="0" smtClean="0"/>
          </a:p>
          <a:p>
            <a:r>
              <a:rPr lang="en-US" baseline="0" dirty="0" smtClean="0"/>
              <a:t>Finally, if we want to set and break ranges easily, there’s an excellent solution that was described at Micro 2008 by </a:t>
            </a:r>
            <a:r>
              <a:rPr lang="en-US" baseline="0" dirty="0" err="1" smtClean="0"/>
              <a:t>Mohit</a:t>
            </a:r>
            <a:r>
              <a:rPr lang="en-US" baseline="0" dirty="0" smtClean="0"/>
              <a:t> </a:t>
            </a:r>
            <a:r>
              <a:rPr lang="en-US" baseline="0" dirty="0" err="1" smtClean="0"/>
              <a:t>Tiwari</a:t>
            </a:r>
            <a:r>
              <a:rPr lang="en-US" baseline="0" dirty="0" smtClean="0"/>
              <a:t> and others from Tim Sherwood’s group, a _range cache_</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72</a:t>
            </a:fld>
            <a:endParaRPr lang="en-US"/>
          </a:p>
        </p:txBody>
      </p:sp>
    </p:spTree>
    <p:extLst>
      <p:ext uri="{BB962C8B-B14F-4D97-AF65-F5344CB8AC3E}">
        <p14:creationId xmlns:p14="http://schemas.microsoft.com/office/powerpoint/2010/main" xmlns="" val="1742096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great! It looks like the range cache system is a big winner! Everyone can go home happy, because software is fast again………..</a:t>
            </a:r>
          </a:p>
          <a:p>
            <a:endParaRPr lang="en-US" dirty="0" smtClean="0"/>
          </a:p>
          <a:p>
            <a:r>
              <a:rPr lang="en-US" dirty="0" smtClean="0"/>
              <a:t>But what happens when the RC doesn’t work?</a:t>
            </a:r>
          </a:p>
          <a:p>
            <a:endParaRPr lang="en-US" dirty="0" smtClean="0"/>
          </a:p>
          <a:p>
            <a:r>
              <a:rPr lang="en-US" dirty="0" smtClean="0"/>
              <a:t>Let me give you an example of when a range</a:t>
            </a:r>
            <a:r>
              <a:rPr lang="en-US" baseline="0" dirty="0" smtClean="0"/>
              <a:t> cache falls apart.. {walk through this example}</a:t>
            </a:r>
          </a:p>
          <a:p>
            <a:endParaRPr lang="en-US" baseline="0" dirty="0" smtClean="0"/>
          </a:p>
          <a:p>
            <a:r>
              <a:rPr lang="en-US" baseline="0" dirty="0" smtClean="0"/>
              <a:t>We can fix this with watchpoint regions that are contained in one _range_ in the RC, but which internally are a bitmap that contains many different watch values.</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73</a:t>
            </a:fld>
            <a:endParaRPr lang="en-US"/>
          </a:p>
        </p:txBody>
      </p:sp>
    </p:spTree>
    <p:extLst>
      <p:ext uri="{BB962C8B-B14F-4D97-AF65-F5344CB8AC3E}">
        <p14:creationId xmlns:p14="http://schemas.microsoft.com/office/powerpoint/2010/main" xmlns="" val="1963705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 axis in</a:t>
            </a:r>
            <a:r>
              <a:rPr lang="en-US" baseline="0" dirty="0" smtClean="0"/>
              <a:t> this graph is _the slowdown_ caused by each tool. You’ll notice that there are four bars in each group.</a:t>
            </a:r>
          </a:p>
          <a:p>
            <a:endParaRPr lang="en-US" baseline="0" dirty="0" smtClean="0"/>
          </a:p>
          <a:p>
            <a:r>
              <a:rPr lang="en-US" baseline="0" dirty="0" smtClean="0"/>
              <a:t>The first, MINEMU, is an extremely efficient SW taint analysis tool. The second, Umbra, is the slowdown caused by a very (but not extremely) efficient shadow value accessing mechanism built on top of the </a:t>
            </a:r>
            <a:r>
              <a:rPr lang="en-US" baseline="0" dirty="0" err="1" smtClean="0"/>
              <a:t>DynamoRio</a:t>
            </a:r>
            <a:r>
              <a:rPr lang="en-US" baseline="0" dirty="0" smtClean="0"/>
              <a:t> binary instrumentation engine. The former _is_ doing taint analysis, meaning the overheads of assignment and propagation _are_ included, while the latter is only accessing the shadow values associated with each instruction w/o performing any taint checking or propagation.</a:t>
            </a:r>
          </a:p>
          <a:p>
            <a:endParaRPr lang="en-US" baseline="0" dirty="0" smtClean="0"/>
          </a:p>
          <a:p>
            <a:r>
              <a:rPr lang="en-US" baseline="0" dirty="0" smtClean="0"/>
              <a:t>The 3</a:t>
            </a:r>
            <a:r>
              <a:rPr lang="en-US" baseline="30000" dirty="0" smtClean="0"/>
              <a:t>rd</a:t>
            </a:r>
            <a:r>
              <a:rPr lang="en-US" baseline="0" dirty="0" smtClean="0"/>
              <a:t> bar is a system that uses VM watchpoints to perform meta-data checks. If a page fault is taken on an access, only then are shadow values loaded from memory.</a:t>
            </a:r>
          </a:p>
          <a:p>
            <a:endParaRPr lang="en-US" baseline="0" dirty="0" smtClean="0"/>
          </a:p>
          <a:p>
            <a:r>
              <a:rPr lang="en-US" baseline="0" dirty="0" smtClean="0"/>
              <a:t>The last bar is our range cache watchpoint system. This uses watched ranges for each tainted value in order to find meta-data.</a:t>
            </a:r>
          </a:p>
          <a:p>
            <a:endParaRPr lang="en-US" baseline="0" dirty="0" smtClean="0"/>
          </a:p>
          <a:p>
            <a:r>
              <a:rPr lang="en-US" dirty="0" smtClean="0"/>
              <a:t>As you can see from the data, even</a:t>
            </a:r>
            <a:r>
              <a:rPr lang="en-US" baseline="0" dirty="0" smtClean="0"/>
              <a:t> the very efficient SW mechanisms for performing taint analysis have relatively high overheads. MINEMU, which purports to be the fastest taint analysis tool on earth, still sits at ~3x overhead on average. Umbra, which is more portable, sits at almost 5x just to access shadow values.</a:t>
            </a:r>
          </a:p>
          <a:p>
            <a:endParaRPr lang="en-US" baseline="0" dirty="0" smtClean="0"/>
          </a:p>
          <a:p>
            <a:r>
              <a:rPr lang="en-US" baseline="0" dirty="0" smtClean="0"/>
              <a:t>Using VM watchpoints turns out to be a pretty bad idea in this case. For instance, in vortex, the system is more than a thousand times slower because almost every memory access causes a page fault because the watchpoint granularity is so much larger than the largest tainted region. On average, it is about 4x slower than just using Umbra. Of course, Alex Ho et al published work back in Eurosys2006 showing that demand-driven taint analysis using VM watchpoints works, but it meant that their system stay enabled even when it didn’t need to stay on.</a:t>
            </a:r>
          </a:p>
          <a:p>
            <a:endParaRPr lang="en-US" baseline="0" dirty="0" smtClean="0"/>
          </a:p>
          <a:p>
            <a:r>
              <a:rPr lang="en-US" baseline="0" dirty="0" smtClean="0"/>
              <a:t>Using our watchpoint system, however, we can skip a large number of analyses in the system. In fact, on most benchmarks, the hardware causes little to no overhead, as every memory access hits in the range cache. Vortex, with its large number of fine-grained watchpoints, misses in the RC sometimes, making the RC take nearly as much overhead to check for shadow values as MINEMU takes to perform the whole taint analysis stack. However, on average, the HW only causes a 20% slowdown to check for the existence of taint values.</a:t>
            </a:r>
            <a:endParaRPr lang="en-US" dirty="0"/>
          </a:p>
        </p:txBody>
      </p:sp>
      <p:sp>
        <p:nvSpPr>
          <p:cNvPr id="4" name="Slide Number Placeholder 3"/>
          <p:cNvSpPr>
            <a:spLocks noGrp="1"/>
          </p:cNvSpPr>
          <p:nvPr>
            <p:ph type="sldNum" sz="quarter" idx="10"/>
          </p:nvPr>
        </p:nvSpPr>
        <p:spPr/>
        <p:txBody>
          <a:bodyPr/>
          <a:lstStyle/>
          <a:p>
            <a:fld id="{570C861F-453D-4B2F-BB18-AD0B2F568068}" type="slidenum">
              <a:rPr lang="en-US" smtClean="0"/>
              <a:pPr/>
              <a:t>75</a:t>
            </a:fld>
            <a:endParaRPr lang="en-US"/>
          </a:p>
        </p:txBody>
      </p:sp>
    </p:spTree>
    <p:extLst>
      <p:ext uri="{BB962C8B-B14F-4D97-AF65-F5344CB8AC3E}">
        <p14:creationId xmlns:p14="http://schemas.microsoft.com/office/powerpoint/2010/main" xmlns="" val="35470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6</a:t>
            </a:fld>
            <a:endParaRPr lang="en-US"/>
          </a:p>
        </p:txBody>
      </p:sp>
    </p:spTree>
    <p:extLst>
      <p:ext uri="{BB962C8B-B14F-4D97-AF65-F5344CB8AC3E}">
        <p14:creationId xmlns:p14="http://schemas.microsoft.com/office/powerpoint/2010/main" xmlns="" val="2232527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the projector is clipping.</a:t>
            </a:r>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76</a:t>
            </a:fld>
            <a:endParaRPr lang="en-US"/>
          </a:p>
        </p:txBody>
      </p:sp>
    </p:spTree>
    <p:extLst>
      <p:ext uri="{BB962C8B-B14F-4D97-AF65-F5344CB8AC3E}">
        <p14:creationId xmlns:p14="http://schemas.microsoft.com/office/powerpoint/2010/main" xmlns="" val="130806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Therefore, the goal of this work is to enable high quality dynamic correctness</a:t>
            </a:r>
            <a:r>
              <a:rPr lang="en-US" baseline="0" dirty="0" smtClean="0"/>
              <a:t> and security </a:t>
            </a:r>
            <a:r>
              <a:rPr lang="en-US" dirty="0" smtClean="0"/>
              <a:t>analyses.</a:t>
            </a:r>
          </a:p>
          <a:p>
            <a:r>
              <a:rPr lang="en-US" baseline="0" dirty="0" smtClean="0"/>
              <a:t>*We focus on dynamic analyses because they are useful for finding errors that other mechanisms can’t.</a:t>
            </a:r>
          </a:p>
          <a:p>
            <a:r>
              <a:rPr lang="en-US" baseline="0" dirty="0" smtClean="0"/>
              <a:t>*Some powerful static analyses, for instance, attain h</a:t>
            </a:r>
            <a:r>
              <a:rPr lang="en-US" dirty="0" smtClean="0"/>
              <a:t>igh error coverage at the cost of small scope. Some</a:t>
            </a:r>
            <a:r>
              <a:rPr lang="en-US" baseline="0" dirty="0" smtClean="0"/>
              <a:t>, for instance, run into a state explosion problem as they attempt to work their way through all possible paths to find errors.</a:t>
            </a:r>
          </a:p>
          <a:p>
            <a:endParaRPr lang="en-US" baseline="0" dirty="0" smtClean="0"/>
          </a:p>
          <a:p>
            <a:r>
              <a:rPr lang="en-US" baseline="0" dirty="0" smtClean="0"/>
              <a:t>We wish to *</a:t>
            </a:r>
            <a:r>
              <a:rPr lang="en-US" b="1" baseline="0" dirty="0" smtClean="0"/>
              <a:t>distribute*</a:t>
            </a:r>
            <a:r>
              <a:rPr lang="en-US" b="0" baseline="0" dirty="0" smtClean="0"/>
              <a:t> dynamic analyses to large populations of users because this type of analysis gains power from seeing a multitude of different dynamic states. The more you test, the stronger your analysis.</a:t>
            </a:r>
          </a:p>
          <a:p>
            <a:r>
              <a:rPr lang="en-US" b="0" baseline="0" dirty="0" smtClean="0"/>
              <a:t>However, if we wish to distribute these to users, they must have low overhead. Otherwise, users will (1) get angry at your slow software, and (2) probably stop using it.</a:t>
            </a:r>
          </a:p>
          <a:p>
            <a:endParaRPr lang="en-US" baseline="0" dirty="0" smtClean="0"/>
          </a:p>
          <a:p>
            <a:r>
              <a:rPr lang="en-US" baseline="0" dirty="0" smtClean="0"/>
              <a:t>We plan to accomplish *</a:t>
            </a:r>
            <a:r>
              <a:rPr lang="en-US" b="1" baseline="0" dirty="0" smtClean="0"/>
              <a:t>this*</a:t>
            </a:r>
            <a:r>
              <a:rPr lang="en-US" b="0" baseline="0" dirty="0" smtClean="0"/>
              <a:t> by sampling analyses, allowing users test *parts* of the program.  This means that each user will see much less overhead, as their analysis system is only enabled a small portion of the time.</a:t>
            </a:r>
          </a:p>
          <a:p>
            <a:endParaRPr lang="en-US" b="0" baseline="0" dirty="0" smtClean="0"/>
          </a:p>
          <a:p>
            <a:r>
              <a:rPr lang="en-US" b="0" baseline="0" dirty="0" smtClean="0"/>
              <a:t>While you may have heard of other sampling works: they don’t work. They don’t work for the type of analysis we want to look at: dynamic dataflow analyses.</a:t>
            </a:r>
          </a:p>
          <a:p>
            <a:endParaRPr lang="en-US" b="0" baseline="0" dirty="0" smtClean="0"/>
          </a:p>
          <a:p>
            <a:r>
              <a:rPr lang="en-US" b="0" baseline="0" dirty="0" smtClean="0"/>
              <a:t>Transition: What do I mean by dynamic dataflow analyses</a:t>
            </a:r>
            <a:endParaRPr lang="en-US" baseline="0" dirty="0" smtClean="0"/>
          </a:p>
        </p:txBody>
      </p:sp>
      <p:sp>
        <p:nvSpPr>
          <p:cNvPr id="4" name="Slide Number Placeholder 3"/>
          <p:cNvSpPr>
            <a:spLocks noGrp="1"/>
          </p:cNvSpPr>
          <p:nvPr>
            <p:ph type="sldNum" sz="quarter" idx="10"/>
          </p:nvPr>
        </p:nvSpPr>
        <p:spPr/>
        <p:txBody>
          <a:bodyPr/>
          <a:lstStyle/>
          <a:p>
            <a:fld id="{4BA6025E-64AB-4CFF-9E64-0345E260D44F}" type="slidenum">
              <a:rPr lang="en-US" smtClean="0"/>
              <a:pPr/>
              <a:t>7</a:t>
            </a:fld>
            <a:endParaRPr lang="en-US"/>
          </a:p>
        </p:txBody>
      </p:sp>
    </p:spTree>
    <p:extLst>
      <p:ext uri="{BB962C8B-B14F-4D97-AF65-F5344CB8AC3E}">
        <p14:creationId xmlns:p14="http://schemas.microsoft.com/office/powerpoint/2010/main" xmlns="" val="385907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 maximize the number of dynamic situations observed: distribute the tests to end users.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developer can send an instrumented version of his program to his users.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Large populations will then see many more runtime states than the developer could test alone.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Because of that, the analyses some users run may find potential errors.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It’s important to note that different users MIGHT FIND DIFFERENT BUGS. The more users the better.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These potential problems can then be reported back to the developer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much like how program crashes are reported today. Software updated (iPhone, cloud </a:t>
            </a:r>
            <a:r>
              <a:rPr lang="en-US" baseline="0" dirty="0" err="1" smtClean="0"/>
              <a:t>sw</a:t>
            </a:r>
            <a:r>
              <a:rPr lang="en-US" baseline="0" dirty="0" smtClean="0"/>
              <a:t>, auto-update)</a:t>
            </a:r>
          </a:p>
        </p:txBody>
      </p:sp>
      <p:sp>
        <p:nvSpPr>
          <p:cNvPr id="4" name="Slide Number Placeholder 3"/>
          <p:cNvSpPr>
            <a:spLocks noGrp="1"/>
          </p:cNvSpPr>
          <p:nvPr>
            <p:ph type="sldNum" sz="quarter" idx="10"/>
          </p:nvPr>
        </p:nvSpPr>
        <p:spPr/>
        <p:txBody>
          <a:bodyPr/>
          <a:lstStyle/>
          <a:p>
            <a:fld id="{4BA6025E-64AB-4CFF-9E64-0345E260D44F}" type="slidenum">
              <a:rPr lang="en-US" smtClean="0"/>
              <a:pPr/>
              <a:t>12</a:t>
            </a:fld>
            <a:endParaRPr lang="en-US"/>
          </a:p>
        </p:txBody>
      </p:sp>
    </p:spTree>
    <p:extLst>
      <p:ext uri="{BB962C8B-B14F-4D97-AF65-F5344CB8AC3E}">
        <p14:creationId xmlns:p14="http://schemas.microsoft.com/office/powerpoint/2010/main" xmlns="" val="256309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6025E-64AB-4CFF-9E64-0345E260D44F}" type="slidenum">
              <a:rPr lang="en-US" smtClean="0"/>
              <a:pPr/>
              <a:t>13</a:t>
            </a:fld>
            <a:endParaRPr lang="en-US"/>
          </a:p>
        </p:txBody>
      </p:sp>
    </p:spTree>
    <p:extLst>
      <p:ext uri="{BB962C8B-B14F-4D97-AF65-F5344CB8AC3E}">
        <p14:creationId xmlns:p14="http://schemas.microsoft.com/office/powerpoint/2010/main" xmlns="" val="2232527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hasCustomPrompt="1"/>
          </p:nvPr>
        </p:nvSpPr>
        <p:spPr>
          <a:xfrm>
            <a:off x="914400" y="1524000"/>
            <a:ext cx="7623175" cy="1752600"/>
          </a:xfrm>
        </p:spPr>
        <p:txBody>
          <a:bodyPr/>
          <a:lstStyle>
            <a:lvl1pPr>
              <a:defRPr sz="4400"/>
            </a:lvl1pPr>
          </a:lstStyle>
          <a:p>
            <a:r>
              <a:rPr lang="en-US" altLang="en-US" dirty="0" smtClean="0"/>
              <a:t>Title of Presentation</a:t>
            </a:r>
            <a:endParaRPr lang="en-US" altLang="en-US" dirty="0"/>
          </a:p>
        </p:txBody>
      </p:sp>
      <p:sp>
        <p:nvSpPr>
          <p:cNvPr id="205827" name="Rectangle 3"/>
          <p:cNvSpPr>
            <a:spLocks noGrp="1" noChangeArrowheads="1"/>
          </p:cNvSpPr>
          <p:nvPr>
            <p:ph type="subTitle" idx="1" hasCustomPrompt="1"/>
          </p:nvPr>
        </p:nvSpPr>
        <p:spPr>
          <a:xfrm>
            <a:off x="0" y="3429000"/>
            <a:ext cx="9144000" cy="533400"/>
          </a:xfrm>
        </p:spPr>
        <p:txBody>
          <a:bodyPr/>
          <a:lstStyle>
            <a:lvl1pPr marL="0" indent="0" algn="ctr">
              <a:buFont typeface="Wingdings" pitchFamily="2" charset="2"/>
              <a:buNone/>
              <a:defRPr sz="2200" baseline="0"/>
            </a:lvl1pPr>
          </a:lstStyle>
          <a:p>
            <a:r>
              <a:rPr lang="en-US" altLang="en-US" dirty="0" smtClean="0"/>
              <a:t>Authors</a:t>
            </a:r>
            <a:endParaRPr lang="en-US" altLang="en-US" dirty="0"/>
          </a:p>
        </p:txBody>
      </p:sp>
      <p:sp>
        <p:nvSpPr>
          <p:cNvPr id="20583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20583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16" name="Text Placeholder 15"/>
          <p:cNvSpPr>
            <a:spLocks noGrp="1"/>
          </p:cNvSpPr>
          <p:nvPr>
            <p:ph type="body" sz="quarter" idx="10" hasCustomPrompt="1"/>
          </p:nvPr>
        </p:nvSpPr>
        <p:spPr>
          <a:xfrm>
            <a:off x="0" y="4038600"/>
            <a:ext cx="9144000" cy="1524000"/>
          </a:xfrm>
        </p:spPr>
        <p:txBody>
          <a:bodyPr/>
          <a:lstStyle>
            <a:lvl1pPr algn="ctr">
              <a:buNone/>
              <a:defRPr sz="2000" baseline="0"/>
            </a:lvl1pPr>
          </a:lstStyle>
          <a:p>
            <a:pPr lvl="0"/>
            <a:r>
              <a:rPr lang="en-US" dirty="0" smtClean="0"/>
              <a:t>Presentation Information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9D2E9FC7-48F1-444A-B9DB-2EAF8B39F4E3}"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a:prstGeom prst="rect">
            <a:avLst/>
          </a:prstGeom>
        </p:spPr>
        <p:txBody>
          <a:bodyPr/>
          <a:lstStyle>
            <a:lvl1pPr>
              <a:defRPr/>
            </a:lvl1pPr>
          </a:lstStyle>
          <a:p>
            <a:fld id="{0ECC0CC0-907B-4EFB-9551-C839E9B3B71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66800"/>
            <a:ext cx="8229600" cy="506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324600"/>
            <a:ext cx="2133600" cy="457200"/>
          </a:xfrm>
          <a:prstGeom prst="rect">
            <a:avLst/>
          </a:prstGeom>
        </p:spPr>
        <p:txBody>
          <a:bodyPr/>
          <a:lstStyle>
            <a:lvl1pPr>
              <a:defRPr/>
            </a:lvl1pPr>
          </a:lstStyle>
          <a:p>
            <a:fld id="{1C48A6C3-5D25-43E7-B229-76FED0D2868A}"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2133600" cy="457200"/>
          </a:xfrm>
          <a:prstGeom prst="rect">
            <a:avLst/>
          </a:prstGeom>
        </p:spPr>
        <p:txBody>
          <a:bodyPr/>
          <a:lstStyle>
            <a:lvl1pPr>
              <a:defRPr/>
            </a:lvl1pPr>
          </a:lstStyle>
          <a:p>
            <a:fld id="{E85D69C9-1510-470B-A70C-5DC55A57FD77}"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a:prstGeom prst="rect">
            <a:avLst/>
          </a:prstGeom>
        </p:spPr>
        <p:txBody>
          <a:bodyPr/>
          <a:lstStyle>
            <a:lvl1pPr>
              <a:defRPr/>
            </a:lvl1pPr>
          </a:lstStyle>
          <a:p>
            <a:fld id="{F08AADE0-43F2-45DA-AAC4-38BD0E9DB833}"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324600"/>
            <a:ext cx="2133600" cy="457200"/>
          </a:xfrm>
          <a:prstGeom prst="rect">
            <a:avLst/>
          </a:prstGeom>
        </p:spPr>
        <p:txBody>
          <a:bodyPr/>
          <a:lstStyle>
            <a:lvl1pPr>
              <a:defRPr/>
            </a:lvl1pPr>
          </a:lstStyle>
          <a:p>
            <a:fld id="{1FC43652-29FC-4863-885F-EF39FB626472}"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553200" y="6319838"/>
            <a:ext cx="2133600" cy="461962"/>
          </a:xfrm>
          <a:prstGeom prst="rect">
            <a:avLst/>
          </a:prstGeom>
        </p:spPr>
        <p:txBody>
          <a:bodyPr/>
          <a:lstStyle>
            <a:lvl1pPr>
              <a:defRPr sz="1400"/>
            </a:lvl1pPr>
          </a:lstStyle>
          <a:p>
            <a:fld id="{AC5898B9-ED2C-4925-9C9E-7644545534BD}" type="slidenum">
              <a:rPr lang="en-US" altLang="en-US" smtClean="0"/>
              <a:pPr/>
              <a:t>‹#›</a:t>
            </a:fld>
            <a:endParaRPr lang="en-US" altLang="en-US" dirty="0"/>
          </a:p>
        </p:txBody>
      </p:sp>
      <p:pic>
        <p:nvPicPr>
          <p:cNvPr id="6" name="Picture 5" descr="wordmark.gif"/>
          <p:cNvPicPr>
            <a:picLocks noChangeAspect="1"/>
          </p:cNvPicPr>
          <p:nvPr userDrawn="1"/>
        </p:nvPicPr>
        <p:blipFill>
          <a:blip r:embed="rId2" cstate="print"/>
          <a:stretch>
            <a:fillRect/>
          </a:stretch>
        </p:blipFill>
        <p:spPr>
          <a:xfrm>
            <a:off x="457200" y="6324600"/>
            <a:ext cx="2632257" cy="310214"/>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CB0517CB-9D1E-4D5D-A1DD-C4CFF3EDCEA7}"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4A1D935E-CED4-4B22-B759-A7163D5AB4C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7813"/>
            <a:ext cx="8229600" cy="636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204803" name="Rectangle 3"/>
          <p:cNvSpPr>
            <a:spLocks noGrp="1" noChangeArrowheads="1"/>
          </p:cNvSpPr>
          <p:nvPr>
            <p:ph type="body" idx="1"/>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480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0480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
        <p:nvSpPr>
          <p:cNvPr id="9" name="Slide Number Placeholder 5"/>
          <p:cNvSpPr>
            <a:spLocks noGrp="1"/>
          </p:cNvSpPr>
          <p:nvPr>
            <p:ph type="sldNum" sz="quarter" idx="4"/>
          </p:nvPr>
        </p:nvSpPr>
        <p:spPr>
          <a:xfrm>
            <a:off x="6553200" y="6319838"/>
            <a:ext cx="2133600" cy="461962"/>
          </a:xfrm>
          <a:prstGeom prst="rect">
            <a:avLst/>
          </a:prstGeom>
        </p:spPr>
        <p:txBody>
          <a:bodyPr/>
          <a:lstStyle>
            <a:lvl1pPr algn="r">
              <a:defRPr sz="1600"/>
            </a:lvl1pPr>
          </a:lstStyle>
          <a:p>
            <a:fld id="{AC5898B9-ED2C-4925-9C9E-7644545534BD}" type="slidenum">
              <a:rPr lang="en-US" altLang="en-US" smtClean="0"/>
              <a:pPr/>
              <a:t>‹#›</a:t>
            </a:fld>
            <a:endParaRPr lang="en-US" altLang="en-US" dirty="0"/>
          </a:p>
        </p:txBody>
      </p:sp>
      <p:pic>
        <p:nvPicPr>
          <p:cNvPr id="2050" name="Picture 2" descr="C:\Users\jlgreathouse\Desktop\BlockM.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17676" y="6294985"/>
            <a:ext cx="533401" cy="369443"/>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wmf"/><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jpeg"/><Relationship Id="rId5" Type="http://schemas.microsoft.com/office/2007/relationships/hdphoto" Target="../media/hdphoto1.wdp"/><Relationship Id="rId4" Type="http://schemas.openxmlformats.org/officeDocument/2006/relationships/image" Target="../media/image38.jpe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wmf"/><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wmf"/></Relationships>
</file>

<file path=ppt/slides/_rels/slide5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9.wmf"/></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001000" cy="2743200"/>
          </a:xfrm>
        </p:spPr>
        <p:txBody>
          <a:bodyPr anchor="ctr"/>
          <a:lstStyle/>
          <a:p>
            <a:pPr algn="ctr"/>
            <a:r>
              <a:rPr lang="en-US" b="1" dirty="0" smtClean="0"/>
              <a:t>Hardware Mechanisms for Distributed Dynamic</a:t>
            </a:r>
            <a:br>
              <a:rPr lang="en-US" b="1" dirty="0" smtClean="0"/>
            </a:br>
            <a:r>
              <a:rPr lang="en-US" b="1" dirty="0" smtClean="0"/>
              <a:t>Software Analysis</a:t>
            </a:r>
            <a:endParaRPr lang="en-US" dirty="0"/>
          </a:p>
        </p:txBody>
      </p:sp>
      <p:sp>
        <p:nvSpPr>
          <p:cNvPr id="3" name="Subtitle 2"/>
          <p:cNvSpPr>
            <a:spLocks noGrp="1"/>
          </p:cNvSpPr>
          <p:nvPr>
            <p:ph type="subTitle" idx="1"/>
          </p:nvPr>
        </p:nvSpPr>
        <p:spPr>
          <a:xfrm>
            <a:off x="0" y="3962400"/>
            <a:ext cx="9144000" cy="1742364"/>
          </a:xfrm>
        </p:spPr>
        <p:txBody>
          <a:bodyPr anchor="ctr"/>
          <a:lstStyle/>
          <a:p>
            <a:r>
              <a:rPr lang="en-US" sz="2800" dirty="0" smtClean="0"/>
              <a:t>Joseph L. Greathouse</a:t>
            </a:r>
            <a:endParaRPr lang="en-US" sz="2800" dirty="0"/>
          </a:p>
          <a:p>
            <a:endParaRPr lang="en-US" sz="2000" dirty="0" smtClean="0"/>
          </a:p>
          <a:p>
            <a:endParaRPr lang="en-US" sz="2000" dirty="0"/>
          </a:p>
          <a:p>
            <a:r>
              <a:rPr lang="en-US" sz="2000" dirty="0" smtClean="0"/>
              <a:t>Advisor: Prof. Todd  Austin</a:t>
            </a:r>
          </a:p>
        </p:txBody>
      </p:sp>
      <p:sp>
        <p:nvSpPr>
          <p:cNvPr id="9" name="Subtitle 2"/>
          <p:cNvSpPr txBox="1">
            <a:spLocks/>
          </p:cNvSpPr>
          <p:nvPr/>
        </p:nvSpPr>
        <p:spPr bwMode="auto">
          <a:xfrm>
            <a:off x="-26158" y="5704764"/>
            <a:ext cx="9170158"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accent1"/>
              </a:buClr>
              <a:buSzPct val="65000"/>
              <a:buFont typeface="Wingdings" pitchFamily="2" charset="2"/>
              <a:buNone/>
              <a:defRPr sz="2200" baseline="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endParaRPr lang="en-US" sz="1800" dirty="0" smtClean="0"/>
          </a:p>
          <a:p>
            <a:r>
              <a:rPr lang="en-US" sz="1800" dirty="0" smtClean="0"/>
              <a:t>May 10, 2012</a:t>
            </a:r>
            <a:endParaRPr lang="en-US" sz="1800" dirty="0"/>
          </a:p>
        </p:txBody>
      </p:sp>
    </p:spTree>
    <p:extLst>
      <p:ext uri="{BB962C8B-B14F-4D97-AF65-F5344CB8AC3E}">
        <p14:creationId xmlns:p14="http://schemas.microsoft.com/office/powerpoint/2010/main" xmlns="" val="3973460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p>
          <a:p>
            <a:r>
              <a:rPr lang="en-US" dirty="0" smtClean="0"/>
              <a:t>Problem Statement</a:t>
            </a:r>
          </a:p>
          <a:p>
            <a:endParaRPr lang="en-US" dirty="0" smtClean="0"/>
          </a:p>
          <a:p>
            <a:r>
              <a:rPr lang="en-US" dirty="0" smtClean="0"/>
              <a:t>Distributed Dynamic Dataflow Analysis</a:t>
            </a:r>
          </a:p>
          <a:p>
            <a:endParaRPr lang="en-US" dirty="0" smtClean="0"/>
          </a:p>
          <a:p>
            <a:r>
              <a:rPr lang="en-US" dirty="0" smtClean="0"/>
              <a:t>Demand-Driven Data Race Detection</a:t>
            </a:r>
          </a:p>
          <a:p>
            <a:endParaRPr lang="en-US" dirty="0" smtClean="0"/>
          </a:p>
          <a:p>
            <a:r>
              <a:rPr lang="en-US" dirty="0" smtClean="0"/>
              <a:t>Unlimited Watchpoints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10</a:t>
            </a:fld>
            <a:endParaRPr lang="en-US" altLang="en-US" dirty="0"/>
          </a:p>
        </p:txBody>
      </p:sp>
    </p:spTree>
    <p:extLst>
      <p:ext uri="{BB962C8B-B14F-4D97-AF65-F5344CB8AC3E}">
        <p14:creationId xmlns:p14="http://schemas.microsoft.com/office/powerpoint/2010/main" xmlns="" val="1557528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solidFill>
                <a:schemeClr val="bg1">
                  <a:lumMod val="75000"/>
                </a:schemeClr>
              </a:solidFill>
            </a:endParaRPr>
          </a:p>
          <a:p>
            <a:r>
              <a:rPr lang="en-US" dirty="0" smtClean="0">
                <a:solidFill>
                  <a:schemeClr val="bg1">
                    <a:lumMod val="75000"/>
                  </a:schemeClr>
                </a:solidFill>
              </a:rPr>
              <a:t>Problem Statement</a:t>
            </a:r>
          </a:p>
          <a:p>
            <a:endParaRPr lang="en-US" dirty="0" smtClean="0"/>
          </a:p>
          <a:p>
            <a:r>
              <a:rPr lang="en-US" dirty="0"/>
              <a:t>Distributed Dynamic Dataflow Analysis</a:t>
            </a:r>
          </a:p>
          <a:p>
            <a:endParaRPr lang="en-US" dirty="0"/>
          </a:p>
          <a:p>
            <a:r>
              <a:rPr lang="en-US" dirty="0">
                <a:solidFill>
                  <a:schemeClr val="bg1">
                    <a:lumMod val="75000"/>
                  </a:schemeClr>
                </a:solidFill>
              </a:rPr>
              <a:t>Demand-Driven Data Race Detection</a:t>
            </a:r>
          </a:p>
          <a:p>
            <a:endParaRPr lang="en-US" dirty="0">
              <a:solidFill>
                <a:schemeClr val="bg1">
                  <a:lumMod val="75000"/>
                </a:schemeClr>
              </a:solidFill>
            </a:endParaRPr>
          </a:p>
          <a:p>
            <a:r>
              <a:rPr lang="en-US" dirty="0">
                <a:solidFill>
                  <a:schemeClr val="bg1">
                    <a:lumMod val="75000"/>
                  </a:schemeClr>
                </a:solidFill>
              </a:rPr>
              <a:t>Unlimited Watchpoints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11</a:t>
            </a:fld>
            <a:endParaRPr lang="en-US" altLang="en-US" dirty="0"/>
          </a:p>
        </p:txBody>
      </p:sp>
      <p:grpSp>
        <p:nvGrpSpPr>
          <p:cNvPr id="5" name="Group 4"/>
          <p:cNvGrpSpPr/>
          <p:nvPr/>
        </p:nvGrpSpPr>
        <p:grpSpPr>
          <a:xfrm>
            <a:off x="2304861" y="1838036"/>
            <a:ext cx="4918841" cy="3200400"/>
            <a:chOff x="2304861" y="1838036"/>
            <a:chExt cx="4918841" cy="3200400"/>
          </a:xfrm>
        </p:grpSpPr>
        <p:sp>
          <p:nvSpPr>
            <p:cNvPr id="7" name="Rectangle 6"/>
            <p:cNvSpPr/>
            <p:nvPr/>
          </p:nvSpPr>
          <p:spPr>
            <a:xfrm>
              <a:off x="2304861" y="1838036"/>
              <a:ext cx="4918841" cy="320040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endParaRPr lang="en-US" sz="3200">
                <a:solidFill>
                  <a:schemeClr val="tx1"/>
                </a:solidFill>
                <a:latin typeface="Arial" charset="0"/>
              </a:endParaRPr>
            </a:p>
          </p:txBody>
        </p:sp>
        <p:grpSp>
          <p:nvGrpSpPr>
            <p:cNvPr id="8" name="Group 7"/>
            <p:cNvGrpSpPr/>
            <p:nvPr/>
          </p:nvGrpSpPr>
          <p:grpSpPr>
            <a:xfrm>
              <a:off x="2502821" y="2115389"/>
              <a:ext cx="4405571" cy="2607738"/>
              <a:chOff x="1080830" y="1759310"/>
              <a:chExt cx="7589500" cy="3870645"/>
            </a:xfrm>
          </p:grpSpPr>
          <p:cxnSp>
            <p:nvCxnSpPr>
              <p:cNvPr id="13" name="Straight Connector 12"/>
              <p:cNvCxnSpPr/>
              <p:nvPr/>
            </p:nvCxnSpPr>
            <p:spPr>
              <a:xfrm>
                <a:off x="4875579" y="1759310"/>
                <a:ext cx="0" cy="387064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0830" y="4159694"/>
                <a:ext cx="75895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0830" y="1759310"/>
                <a:ext cx="7589500" cy="387064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9" name="Rounded Rectangle 8"/>
            <p:cNvSpPr/>
            <p:nvPr/>
          </p:nvSpPr>
          <p:spPr>
            <a:xfrm>
              <a:off x="2593785" y="2300630"/>
              <a:ext cx="1554480" cy="128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SW</a:t>
              </a:r>
            </a:p>
            <a:p>
              <a:pPr algn="ctr"/>
              <a:r>
                <a:rPr lang="en-US" sz="2000" dirty="0" smtClean="0"/>
                <a:t>Dataflow</a:t>
              </a:r>
              <a:endParaRPr lang="en-US" sz="2000" dirty="0"/>
            </a:p>
            <a:p>
              <a:pPr algn="ctr"/>
              <a:r>
                <a:rPr lang="en-US" sz="2000" dirty="0" smtClean="0"/>
                <a:t>Sampling</a:t>
              </a:r>
              <a:endParaRPr lang="en-US" sz="2000" dirty="0"/>
            </a:p>
          </p:txBody>
        </p:sp>
        <p:sp>
          <p:nvSpPr>
            <p:cNvPr id="10" name="Rounded Rectangle 9"/>
            <p:cNvSpPr/>
            <p:nvPr/>
          </p:nvSpPr>
          <p:spPr>
            <a:xfrm>
              <a:off x="5294370"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HW Dataflow Sampling</a:t>
              </a:r>
              <a:endParaRPr lang="en-US" sz="2000" dirty="0">
                <a:solidFill>
                  <a:schemeClr val="bg1">
                    <a:lumMod val="50000"/>
                  </a:schemeClr>
                </a:solidFill>
              </a:endParaRPr>
            </a:p>
          </p:txBody>
        </p:sp>
        <p:sp>
          <p:nvSpPr>
            <p:cNvPr id="12" name="Rounded Rectangle 11"/>
            <p:cNvSpPr/>
            <p:nvPr/>
          </p:nvSpPr>
          <p:spPr>
            <a:xfrm>
              <a:off x="4233443" y="2214345"/>
              <a:ext cx="990004" cy="24477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solidFill>
                    <a:schemeClr val="bg1">
                      <a:lumMod val="50000"/>
                    </a:schemeClr>
                  </a:solidFill>
                </a:rPr>
                <a:t>Watch</a:t>
              </a:r>
              <a:br>
                <a:rPr lang="en-US" sz="2000" dirty="0">
                  <a:solidFill>
                    <a:schemeClr val="bg1">
                      <a:lumMod val="50000"/>
                    </a:schemeClr>
                  </a:solidFill>
                </a:rPr>
              </a:br>
              <a:r>
                <a:rPr lang="en-US" sz="2000" dirty="0">
                  <a:solidFill>
                    <a:schemeClr val="bg1">
                      <a:lumMod val="50000"/>
                    </a:schemeClr>
                  </a:solidFill>
                </a:rPr>
                <a:t>points</a:t>
              </a:r>
            </a:p>
          </p:txBody>
        </p:sp>
        <p:sp>
          <p:nvSpPr>
            <p:cNvPr id="11" name="Rounded Rectangle 10"/>
            <p:cNvSpPr/>
            <p:nvPr/>
          </p:nvSpPr>
          <p:spPr>
            <a:xfrm>
              <a:off x="2674624" y="3884370"/>
              <a:ext cx="4107643" cy="68305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Demand-Driven </a:t>
              </a:r>
              <a:r>
                <a:rPr lang="en-US" sz="2000" dirty="0">
                  <a:solidFill>
                    <a:schemeClr val="bg1">
                      <a:lumMod val="50000"/>
                    </a:schemeClr>
                  </a:solidFill>
                </a:rPr>
                <a:t>Race Detection</a:t>
              </a:r>
            </a:p>
          </p:txBody>
        </p:sp>
      </p:grpSp>
    </p:spTree>
    <p:extLst>
      <p:ext uri="{BB962C8B-B14F-4D97-AF65-F5344CB8AC3E}">
        <p14:creationId xmlns:p14="http://schemas.microsoft.com/office/powerpoint/2010/main" xmlns="" val="24504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descr="background.jpg"/>
          <p:cNvPicPr>
            <a:picLocks noChangeAspect="1"/>
          </p:cNvPicPr>
          <p:nvPr/>
        </p:nvPicPr>
        <p:blipFill>
          <a:blip r:embed="rId3" cstate="print"/>
          <a:stretch>
            <a:fillRect/>
          </a:stretch>
        </p:blipFill>
        <p:spPr>
          <a:xfrm>
            <a:off x="6781800" y="4343400"/>
            <a:ext cx="906236" cy="762000"/>
          </a:xfrm>
          <a:prstGeom prst="rect">
            <a:avLst/>
          </a:prstGeom>
        </p:spPr>
      </p:pic>
      <p:pic>
        <p:nvPicPr>
          <p:cNvPr id="164" name="Picture 163" descr="background.jpg"/>
          <p:cNvPicPr>
            <a:picLocks noChangeAspect="1"/>
          </p:cNvPicPr>
          <p:nvPr/>
        </p:nvPicPr>
        <p:blipFill>
          <a:blip r:embed="rId3" cstate="print"/>
          <a:stretch>
            <a:fillRect/>
          </a:stretch>
        </p:blipFill>
        <p:spPr>
          <a:xfrm>
            <a:off x="6789964" y="5410200"/>
            <a:ext cx="906236" cy="762000"/>
          </a:xfrm>
          <a:prstGeom prst="rect">
            <a:avLst/>
          </a:prstGeom>
        </p:spPr>
      </p:pic>
      <p:grpSp>
        <p:nvGrpSpPr>
          <p:cNvPr id="171" name="Group 170"/>
          <p:cNvGrpSpPr/>
          <p:nvPr/>
        </p:nvGrpSpPr>
        <p:grpSpPr>
          <a:xfrm>
            <a:off x="5791200" y="3733800"/>
            <a:ext cx="906236" cy="762000"/>
            <a:chOff x="6104164" y="3733800"/>
            <a:chExt cx="906236" cy="762000"/>
          </a:xfrm>
        </p:grpSpPr>
        <p:pic>
          <p:nvPicPr>
            <p:cNvPr id="167" name="Picture 166" descr="background.jpg"/>
            <p:cNvPicPr>
              <a:picLocks noChangeAspect="1"/>
            </p:cNvPicPr>
            <p:nvPr/>
          </p:nvPicPr>
          <p:blipFill>
            <a:blip r:embed="rId3" cstate="print"/>
            <a:stretch>
              <a:fillRect/>
            </a:stretch>
          </p:blipFill>
          <p:spPr>
            <a:xfrm>
              <a:off x="6104164" y="3733800"/>
              <a:ext cx="906236" cy="762000"/>
            </a:xfrm>
            <a:prstGeom prst="rect">
              <a:avLst/>
            </a:prstGeom>
          </p:spPr>
        </p:pic>
        <p:pic>
          <p:nvPicPr>
            <p:cNvPr id="112" name="Picture 111" descr="House.png"/>
            <p:cNvPicPr>
              <a:picLocks noChangeAspect="1"/>
            </p:cNvPicPr>
            <p:nvPr/>
          </p:nvPicPr>
          <p:blipFill>
            <a:blip r:embed="rId4" cstate="print"/>
            <a:stretch>
              <a:fillRect/>
            </a:stretch>
          </p:blipFill>
          <p:spPr>
            <a:xfrm>
              <a:off x="6172515" y="3777823"/>
              <a:ext cx="754172" cy="646905"/>
            </a:xfrm>
            <a:prstGeom prst="rect">
              <a:avLst/>
            </a:prstGeom>
          </p:spPr>
        </p:pic>
      </p:grpSp>
      <p:grpSp>
        <p:nvGrpSpPr>
          <p:cNvPr id="168" name="Group 167"/>
          <p:cNvGrpSpPr/>
          <p:nvPr/>
        </p:nvGrpSpPr>
        <p:grpSpPr>
          <a:xfrm>
            <a:off x="7856764" y="3657600"/>
            <a:ext cx="906236" cy="762000"/>
            <a:chOff x="7543800" y="3657600"/>
            <a:chExt cx="906236" cy="762000"/>
          </a:xfrm>
        </p:grpSpPr>
        <p:pic>
          <p:nvPicPr>
            <p:cNvPr id="163" name="Picture 162" descr="background.jpg"/>
            <p:cNvPicPr>
              <a:picLocks noChangeAspect="1"/>
            </p:cNvPicPr>
            <p:nvPr/>
          </p:nvPicPr>
          <p:blipFill>
            <a:blip r:embed="rId3" cstate="print"/>
            <a:stretch>
              <a:fillRect/>
            </a:stretch>
          </p:blipFill>
          <p:spPr>
            <a:xfrm>
              <a:off x="7543800" y="3657600"/>
              <a:ext cx="906236" cy="762000"/>
            </a:xfrm>
            <a:prstGeom prst="rect">
              <a:avLst/>
            </a:prstGeom>
          </p:spPr>
        </p:pic>
        <p:pic>
          <p:nvPicPr>
            <p:cNvPr id="113" name="Picture 112" descr="House.png"/>
            <p:cNvPicPr>
              <a:picLocks noChangeAspect="1"/>
            </p:cNvPicPr>
            <p:nvPr/>
          </p:nvPicPr>
          <p:blipFill>
            <a:blip r:embed="rId4" cstate="print"/>
            <a:stretch>
              <a:fillRect/>
            </a:stretch>
          </p:blipFill>
          <p:spPr>
            <a:xfrm>
              <a:off x="7623521" y="3701623"/>
              <a:ext cx="754172" cy="646905"/>
            </a:xfrm>
            <a:prstGeom prst="rect">
              <a:avLst/>
            </a:prstGeom>
          </p:spPr>
        </p:pic>
      </p:grpSp>
      <p:sp>
        <p:nvSpPr>
          <p:cNvPr id="2" name="Title 1"/>
          <p:cNvSpPr>
            <a:spLocks noGrp="1"/>
          </p:cNvSpPr>
          <p:nvPr>
            <p:ph type="title"/>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dirty="0"/>
              <a:t>Distributed Dynamic </a:t>
            </a:r>
            <a:r>
              <a:rPr lang="en-US" dirty="0" smtClean="0"/>
              <a:t>Dataflow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12</a:t>
            </a:fld>
            <a:endParaRPr lang="en-US" altLang="en-US" dirty="0"/>
          </a:p>
        </p:txBody>
      </p:sp>
      <p:grpSp>
        <p:nvGrpSpPr>
          <p:cNvPr id="170" name="Group 169"/>
          <p:cNvGrpSpPr/>
          <p:nvPr/>
        </p:nvGrpSpPr>
        <p:grpSpPr>
          <a:xfrm>
            <a:off x="5715000" y="4876800"/>
            <a:ext cx="906236" cy="762000"/>
            <a:chOff x="5943600" y="4876800"/>
            <a:chExt cx="906236" cy="762000"/>
          </a:xfrm>
        </p:grpSpPr>
        <p:pic>
          <p:nvPicPr>
            <p:cNvPr id="166" name="Picture 165" descr="background.jpg"/>
            <p:cNvPicPr>
              <a:picLocks noChangeAspect="1"/>
            </p:cNvPicPr>
            <p:nvPr/>
          </p:nvPicPr>
          <p:blipFill>
            <a:blip r:embed="rId3" cstate="print"/>
            <a:stretch>
              <a:fillRect/>
            </a:stretch>
          </p:blipFill>
          <p:spPr>
            <a:xfrm>
              <a:off x="5943600" y="4876800"/>
              <a:ext cx="906236" cy="762000"/>
            </a:xfrm>
            <a:prstGeom prst="rect">
              <a:avLst/>
            </a:prstGeom>
          </p:spPr>
        </p:pic>
        <p:pic>
          <p:nvPicPr>
            <p:cNvPr id="141" name="Picture 140" descr="House.png"/>
            <p:cNvPicPr>
              <a:picLocks noChangeAspect="1"/>
            </p:cNvPicPr>
            <p:nvPr/>
          </p:nvPicPr>
          <p:blipFill>
            <a:blip r:embed="rId4" cstate="print"/>
            <a:stretch>
              <a:fillRect/>
            </a:stretch>
          </p:blipFill>
          <p:spPr>
            <a:xfrm>
              <a:off x="6019800" y="4953000"/>
              <a:ext cx="754172" cy="646905"/>
            </a:xfrm>
            <a:prstGeom prst="rect">
              <a:avLst/>
            </a:prstGeom>
          </p:spPr>
        </p:pic>
      </p:grpSp>
      <p:pic>
        <p:nvPicPr>
          <p:cNvPr id="142" name="Picture 141" descr="House.png"/>
          <p:cNvPicPr>
            <a:picLocks noChangeAspect="1"/>
          </p:cNvPicPr>
          <p:nvPr/>
        </p:nvPicPr>
        <p:blipFill>
          <a:blip r:embed="rId4" cstate="print"/>
          <a:stretch>
            <a:fillRect/>
          </a:stretch>
        </p:blipFill>
        <p:spPr>
          <a:xfrm>
            <a:off x="6858000" y="4382295"/>
            <a:ext cx="754172" cy="646905"/>
          </a:xfrm>
          <a:prstGeom prst="rect">
            <a:avLst/>
          </a:prstGeom>
        </p:spPr>
      </p:pic>
      <p:pic>
        <p:nvPicPr>
          <p:cNvPr id="143" name="Picture 142" descr="House.png"/>
          <p:cNvPicPr>
            <a:picLocks noChangeAspect="1"/>
          </p:cNvPicPr>
          <p:nvPr/>
        </p:nvPicPr>
        <p:blipFill>
          <a:blip r:embed="rId4" cstate="print"/>
          <a:stretch>
            <a:fillRect/>
          </a:stretch>
        </p:blipFill>
        <p:spPr>
          <a:xfrm>
            <a:off x="6886366" y="5449095"/>
            <a:ext cx="754172" cy="646905"/>
          </a:xfrm>
          <a:prstGeom prst="rect">
            <a:avLst/>
          </a:prstGeom>
        </p:spPr>
      </p:pic>
      <p:grpSp>
        <p:nvGrpSpPr>
          <p:cNvPr id="169" name="Group 168"/>
          <p:cNvGrpSpPr/>
          <p:nvPr/>
        </p:nvGrpSpPr>
        <p:grpSpPr>
          <a:xfrm>
            <a:off x="7932964" y="4876801"/>
            <a:ext cx="906236" cy="762000"/>
            <a:chOff x="7628164" y="4876801"/>
            <a:chExt cx="906236" cy="762000"/>
          </a:xfrm>
        </p:grpSpPr>
        <p:pic>
          <p:nvPicPr>
            <p:cNvPr id="162" name="Picture 161" descr="background.jpg"/>
            <p:cNvPicPr>
              <a:picLocks noChangeAspect="1"/>
            </p:cNvPicPr>
            <p:nvPr/>
          </p:nvPicPr>
          <p:blipFill>
            <a:blip r:embed="rId3" cstate="print"/>
            <a:stretch>
              <a:fillRect/>
            </a:stretch>
          </p:blipFill>
          <p:spPr>
            <a:xfrm>
              <a:off x="7628164" y="4876801"/>
              <a:ext cx="906236" cy="762000"/>
            </a:xfrm>
            <a:prstGeom prst="rect">
              <a:avLst/>
            </a:prstGeom>
          </p:spPr>
        </p:pic>
        <p:pic>
          <p:nvPicPr>
            <p:cNvPr id="144" name="Picture 143" descr="House.png"/>
            <p:cNvPicPr>
              <a:picLocks noChangeAspect="1"/>
            </p:cNvPicPr>
            <p:nvPr/>
          </p:nvPicPr>
          <p:blipFill>
            <a:blip r:embed="rId4" cstate="print"/>
            <a:stretch>
              <a:fillRect/>
            </a:stretch>
          </p:blipFill>
          <p:spPr>
            <a:xfrm>
              <a:off x="7696200" y="4944947"/>
              <a:ext cx="754172" cy="646905"/>
            </a:xfrm>
            <a:prstGeom prst="rect">
              <a:avLst/>
            </a:prstGeom>
          </p:spPr>
        </p:pic>
      </p:grpSp>
      <p:sp>
        <p:nvSpPr>
          <p:cNvPr id="111" name="Content Placeholder 2"/>
          <p:cNvSpPr>
            <a:spLocks noGrp="1"/>
          </p:cNvSpPr>
          <p:nvPr>
            <p:ph idx="1"/>
          </p:nvPr>
        </p:nvSpPr>
        <p:spPr>
          <a:xfrm>
            <a:off x="457200" y="1066800"/>
            <a:ext cx="8229600" cy="1828799"/>
          </a:xfrm>
        </p:spPr>
        <p:txBody>
          <a:bodyPr/>
          <a:lstStyle/>
          <a:p>
            <a:r>
              <a:rPr lang="en-US" dirty="0" smtClean="0"/>
              <a:t>Split analysis across large populations</a:t>
            </a:r>
          </a:p>
          <a:p>
            <a:pPr lvl="1"/>
            <a:r>
              <a:rPr lang="en-US" dirty="0" smtClean="0"/>
              <a:t>Observe more runtime states</a:t>
            </a:r>
          </a:p>
          <a:p>
            <a:pPr lvl="1"/>
            <a:r>
              <a:rPr lang="en-US" dirty="0" smtClean="0"/>
              <a:t>Report problems developer never thought to test</a:t>
            </a:r>
          </a:p>
        </p:txBody>
      </p:sp>
      <p:pic>
        <p:nvPicPr>
          <p:cNvPr id="114" name="Picture 20" descr="C:\Users\Joe\AppData\Local\Microsoft\Windows\Temporary Internet Files\Content.IE5\0XJQFR4A\MCj01298860000[1].wmf"/>
          <p:cNvPicPr>
            <a:picLocks noChangeAspect="1" noChangeArrowheads="1"/>
          </p:cNvPicPr>
          <p:nvPr/>
        </p:nvPicPr>
        <p:blipFill>
          <a:blip r:embed="rId5" cstate="print"/>
          <a:srcRect/>
          <a:stretch>
            <a:fillRect/>
          </a:stretch>
        </p:blipFill>
        <p:spPr bwMode="auto">
          <a:xfrm>
            <a:off x="381000" y="2971800"/>
            <a:ext cx="2155126" cy="2260764"/>
          </a:xfrm>
          <a:prstGeom prst="rect">
            <a:avLst/>
          </a:prstGeom>
          <a:noFill/>
        </p:spPr>
      </p:pic>
      <p:grpSp>
        <p:nvGrpSpPr>
          <p:cNvPr id="117" name="Group 116"/>
          <p:cNvGrpSpPr/>
          <p:nvPr/>
        </p:nvGrpSpPr>
        <p:grpSpPr>
          <a:xfrm>
            <a:off x="2362203" y="3429000"/>
            <a:ext cx="1752601" cy="1122277"/>
            <a:chOff x="4268093" y="4119536"/>
            <a:chExt cx="1353804" cy="1122277"/>
          </a:xfrm>
        </p:grpSpPr>
        <p:sp>
          <p:nvSpPr>
            <p:cNvPr id="118" name="TextBox 117"/>
            <p:cNvSpPr txBox="1"/>
            <p:nvPr/>
          </p:nvSpPr>
          <p:spPr>
            <a:xfrm>
              <a:off x="4268093" y="4657038"/>
              <a:ext cx="1353804" cy="584775"/>
            </a:xfrm>
            <a:prstGeom prst="rect">
              <a:avLst/>
            </a:prstGeom>
            <a:noFill/>
          </p:spPr>
          <p:txBody>
            <a:bodyPr wrap="square" rtlCol="0">
              <a:spAutoFit/>
            </a:bodyPr>
            <a:lstStyle/>
            <a:p>
              <a:pPr algn="ctr"/>
              <a:r>
                <a:rPr lang="en-US" sz="1600" dirty="0" smtClean="0">
                  <a:latin typeface="Arial Black" pitchFamily="34" charset="0"/>
                </a:rPr>
                <a:t>Instrumented Program</a:t>
              </a:r>
              <a:endParaRPr lang="en-US" sz="1600" dirty="0">
                <a:latin typeface="Arial Black" pitchFamily="34" charset="0"/>
              </a:endParaRPr>
            </a:p>
          </p:txBody>
        </p:sp>
        <p:pic>
          <p:nvPicPr>
            <p:cNvPr id="119"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4729980" y="4119536"/>
              <a:ext cx="396276" cy="582132"/>
            </a:xfrm>
            <a:prstGeom prst="rect">
              <a:avLst/>
            </a:prstGeom>
            <a:noFill/>
          </p:spPr>
        </p:pic>
      </p:grpSp>
      <p:pic>
        <p:nvPicPr>
          <p:cNvPr id="120"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92191" y="3429000"/>
            <a:ext cx="513009" cy="582132"/>
          </a:xfrm>
          <a:prstGeom prst="rect">
            <a:avLst/>
          </a:prstGeom>
          <a:noFill/>
        </p:spPr>
      </p:pic>
      <p:pic>
        <p:nvPicPr>
          <p:cNvPr id="123"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71800" y="3429000"/>
            <a:ext cx="513009" cy="582132"/>
          </a:xfrm>
          <a:prstGeom prst="rect">
            <a:avLst/>
          </a:prstGeom>
          <a:noFill/>
        </p:spPr>
      </p:pic>
      <p:pic>
        <p:nvPicPr>
          <p:cNvPr id="124"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71800" y="3429000"/>
            <a:ext cx="513009" cy="582132"/>
          </a:xfrm>
          <a:prstGeom prst="rect">
            <a:avLst/>
          </a:prstGeom>
          <a:noFill/>
        </p:spPr>
      </p:pic>
      <p:pic>
        <p:nvPicPr>
          <p:cNvPr id="125"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71800" y="3429000"/>
            <a:ext cx="513009" cy="582132"/>
          </a:xfrm>
          <a:prstGeom prst="rect">
            <a:avLst/>
          </a:prstGeom>
          <a:noFill/>
        </p:spPr>
      </p:pic>
      <p:pic>
        <p:nvPicPr>
          <p:cNvPr id="126"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71800" y="3429000"/>
            <a:ext cx="513009" cy="582132"/>
          </a:xfrm>
          <a:prstGeom prst="rect">
            <a:avLst/>
          </a:prstGeom>
          <a:noFill/>
        </p:spPr>
      </p:pic>
      <p:pic>
        <p:nvPicPr>
          <p:cNvPr id="122" name="Picture 31" descr="C:\Users\Joe\AppData\Local\Microsoft\Windows\Temporary Internet Files\Content.IE5\L7A2IK3N\MPj03961210000[1].jpg"/>
          <p:cNvPicPr>
            <a:picLocks noChangeAspect="1" noChangeArrowheads="1"/>
          </p:cNvPicPr>
          <p:nvPr/>
        </p:nvPicPr>
        <p:blipFill>
          <a:blip r:embed="rId6" cstate="print"/>
          <a:srcRect/>
          <a:stretch>
            <a:fillRect/>
          </a:stretch>
        </p:blipFill>
        <p:spPr bwMode="auto">
          <a:xfrm>
            <a:off x="2971800" y="3456468"/>
            <a:ext cx="513009" cy="582132"/>
          </a:xfrm>
          <a:prstGeom prst="rect">
            <a:avLst/>
          </a:prstGeom>
          <a:noFill/>
        </p:spPr>
      </p:pic>
      <p:pic>
        <p:nvPicPr>
          <p:cNvPr id="127" name="Picture 33" descr="C:\Users\Joe\AppData\Local\Microsoft\Windows\Temporary Internet Files\Content.IE5\76OEA6WG\MCj04347500000[1].png"/>
          <p:cNvPicPr>
            <a:picLocks noChangeAspect="1" noChangeArrowheads="1"/>
          </p:cNvPicPr>
          <p:nvPr/>
        </p:nvPicPr>
        <p:blipFill>
          <a:blip r:embed="rId7" cstate="print"/>
          <a:srcRect/>
          <a:stretch>
            <a:fillRect/>
          </a:stretch>
        </p:blipFill>
        <p:spPr bwMode="auto">
          <a:xfrm>
            <a:off x="6705600" y="5715000"/>
            <a:ext cx="440161" cy="441011"/>
          </a:xfrm>
          <a:prstGeom prst="rect">
            <a:avLst/>
          </a:prstGeom>
          <a:noFill/>
        </p:spPr>
      </p:pic>
      <p:pic>
        <p:nvPicPr>
          <p:cNvPr id="150" name="Picture 33" descr="C:\Users\Joe\AppData\Local\Microsoft\Windows\Temporary Internet Files\Content.IE5\76OEA6WG\MCj04347500000[1].png"/>
          <p:cNvPicPr>
            <a:picLocks noChangeAspect="1" noChangeArrowheads="1"/>
          </p:cNvPicPr>
          <p:nvPr/>
        </p:nvPicPr>
        <p:blipFill>
          <a:blip r:embed="rId7" cstate="print"/>
          <a:srcRect/>
          <a:stretch>
            <a:fillRect/>
          </a:stretch>
        </p:blipFill>
        <p:spPr bwMode="auto">
          <a:xfrm>
            <a:off x="5638800" y="4054789"/>
            <a:ext cx="440161" cy="441011"/>
          </a:xfrm>
          <a:prstGeom prst="rect">
            <a:avLst/>
          </a:prstGeom>
          <a:noFill/>
        </p:spPr>
      </p:pic>
      <p:sp>
        <p:nvSpPr>
          <p:cNvPr id="128" name="TextBox 127"/>
          <p:cNvSpPr txBox="1"/>
          <p:nvPr/>
        </p:nvSpPr>
        <p:spPr>
          <a:xfrm>
            <a:off x="3581400" y="3886200"/>
            <a:ext cx="1828800" cy="830997"/>
          </a:xfrm>
          <a:prstGeom prst="rect">
            <a:avLst/>
          </a:prstGeom>
          <a:noFill/>
        </p:spPr>
        <p:txBody>
          <a:bodyPr wrap="square" rtlCol="0">
            <a:spAutoFit/>
          </a:bodyPr>
          <a:lstStyle/>
          <a:p>
            <a:pPr algn="ctr"/>
            <a:endParaRPr lang="en-US" sz="1600" dirty="0" smtClean="0">
              <a:latin typeface="Arial Black" pitchFamily="34" charset="0"/>
              <a:cs typeface="Arial" pitchFamily="34" charset="0"/>
            </a:endParaRPr>
          </a:p>
          <a:p>
            <a:pPr algn="ctr"/>
            <a:r>
              <a:rPr lang="en-US" sz="1600" dirty="0" smtClean="0">
                <a:latin typeface="Arial Black" pitchFamily="34" charset="0"/>
                <a:cs typeface="Arial" pitchFamily="34" charset="0"/>
              </a:rPr>
              <a:t>Potential problems</a:t>
            </a:r>
            <a:endParaRPr lang="en-US" sz="1600" dirty="0">
              <a:latin typeface="Arial Black" pitchFamily="34" charset="0"/>
              <a:cs typeface="Arial" pitchFamily="34" charset="0"/>
            </a:endParaRPr>
          </a:p>
        </p:txBody>
      </p:sp>
      <p:pic>
        <p:nvPicPr>
          <p:cNvPr id="2050"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6420351" y="3733800"/>
            <a:ext cx="265698" cy="301537"/>
          </a:xfrm>
          <a:prstGeom prst="rect">
            <a:avLst/>
          </a:prstGeom>
          <a:noFill/>
        </p:spPr>
      </p:pic>
      <p:pic>
        <p:nvPicPr>
          <p:cNvPr id="172"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7410951" y="4346663"/>
            <a:ext cx="265698" cy="301537"/>
          </a:xfrm>
          <a:prstGeom prst="rect">
            <a:avLst/>
          </a:prstGeom>
          <a:noFill/>
        </p:spPr>
      </p:pic>
      <p:pic>
        <p:nvPicPr>
          <p:cNvPr id="173"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8553951" y="4876800"/>
            <a:ext cx="265698" cy="301537"/>
          </a:xfrm>
          <a:prstGeom prst="rect">
            <a:avLst/>
          </a:prstGeom>
          <a:noFill/>
        </p:spPr>
      </p:pic>
      <p:pic>
        <p:nvPicPr>
          <p:cNvPr id="174"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7410951" y="5413463"/>
            <a:ext cx="265698" cy="301537"/>
          </a:xfrm>
          <a:prstGeom prst="rect">
            <a:avLst/>
          </a:prstGeom>
          <a:noFill/>
        </p:spPr>
      </p:pic>
      <p:pic>
        <p:nvPicPr>
          <p:cNvPr id="175"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8477751" y="3657600"/>
            <a:ext cx="265698" cy="301537"/>
          </a:xfrm>
          <a:prstGeom prst="rect">
            <a:avLst/>
          </a:prstGeom>
          <a:noFill/>
        </p:spPr>
      </p:pic>
      <p:pic>
        <p:nvPicPr>
          <p:cNvPr id="176" name="Picture 2" descr="C:\Users\Joe\AppData\Local\Microsoft\Windows\Temporary Internet Files\Content.IE5\76OEA6WG\MCj04041150000[1].wmf"/>
          <p:cNvPicPr>
            <a:picLocks noChangeAspect="1" noChangeArrowheads="1"/>
          </p:cNvPicPr>
          <p:nvPr/>
        </p:nvPicPr>
        <p:blipFill>
          <a:blip r:embed="rId8" cstate="print"/>
          <a:stretch>
            <a:fillRect/>
          </a:stretch>
        </p:blipFill>
        <p:spPr bwMode="auto">
          <a:xfrm>
            <a:off x="6344151" y="4876800"/>
            <a:ext cx="265698" cy="301537"/>
          </a:xfrm>
          <a:prstGeom prst="rect">
            <a:avLst/>
          </a:prstGeom>
          <a:noFill/>
        </p:spPr>
      </p:pic>
      <p:grpSp>
        <p:nvGrpSpPr>
          <p:cNvPr id="177" name="Group 13"/>
          <p:cNvGrpSpPr/>
          <p:nvPr/>
        </p:nvGrpSpPr>
        <p:grpSpPr>
          <a:xfrm>
            <a:off x="6324600" y="5715000"/>
            <a:ext cx="457200" cy="457200"/>
            <a:chOff x="3651250" y="2611437"/>
            <a:chExt cx="1841500" cy="1635125"/>
          </a:xfrm>
        </p:grpSpPr>
        <p:pic>
          <p:nvPicPr>
            <p:cNvPr id="178" name="Picture 4" descr="C:\Users\Joe\AppData\Local\Microsoft\Windows\Temporary Internet Files\Content.IE5\76OEA6WG\MCj04247980000[1].wmf"/>
            <p:cNvPicPr>
              <a:picLocks noChangeAspect="1" noChangeArrowheads="1"/>
            </p:cNvPicPr>
            <p:nvPr/>
          </p:nvPicPr>
          <p:blipFill>
            <a:blip r:embed="rId9" cstate="print"/>
            <a:srcRect/>
            <a:stretch>
              <a:fillRect/>
            </a:stretch>
          </p:blipFill>
          <p:spPr bwMode="auto">
            <a:xfrm>
              <a:off x="3651250" y="2611437"/>
              <a:ext cx="1841500" cy="1635125"/>
            </a:xfrm>
            <a:prstGeom prst="rect">
              <a:avLst/>
            </a:prstGeom>
            <a:noFill/>
          </p:spPr>
        </p:pic>
        <p:pic>
          <p:nvPicPr>
            <p:cNvPr id="179" name="Picture 26" descr="C:\Users\Joe\AppData\Local\Microsoft\Windows\Temporary Internet Files\Content.IE5\URLUNLMX\MCj04325370000[1].png"/>
            <p:cNvPicPr>
              <a:picLocks noChangeAspect="1" noChangeArrowheads="1"/>
            </p:cNvPicPr>
            <p:nvPr/>
          </p:nvPicPr>
          <p:blipFill>
            <a:blip r:embed="rId10" cstate="print"/>
            <a:srcRect/>
            <a:stretch>
              <a:fillRect/>
            </a:stretch>
          </p:blipFill>
          <p:spPr bwMode="auto">
            <a:xfrm rot="20715430" flipH="1">
              <a:off x="3982739" y="3043548"/>
              <a:ext cx="1257939" cy="836135"/>
            </a:xfrm>
            <a:prstGeom prst="rect">
              <a:avLst/>
            </a:prstGeom>
            <a:noFill/>
          </p:spPr>
        </p:pic>
      </p:grpSp>
      <p:grpSp>
        <p:nvGrpSpPr>
          <p:cNvPr id="180" name="Group 13"/>
          <p:cNvGrpSpPr/>
          <p:nvPr/>
        </p:nvGrpSpPr>
        <p:grpSpPr>
          <a:xfrm>
            <a:off x="5334000" y="4191000"/>
            <a:ext cx="457200" cy="457200"/>
            <a:chOff x="3651250" y="2611437"/>
            <a:chExt cx="1841500" cy="1635125"/>
          </a:xfrm>
        </p:grpSpPr>
        <p:pic>
          <p:nvPicPr>
            <p:cNvPr id="181" name="Picture 4" descr="C:\Users\Joe\AppData\Local\Microsoft\Windows\Temporary Internet Files\Content.IE5\76OEA6WG\MCj04247980000[1].wmf"/>
            <p:cNvPicPr>
              <a:picLocks noChangeAspect="1" noChangeArrowheads="1"/>
            </p:cNvPicPr>
            <p:nvPr/>
          </p:nvPicPr>
          <p:blipFill>
            <a:blip r:embed="rId9" cstate="print"/>
            <a:srcRect/>
            <a:stretch>
              <a:fillRect/>
            </a:stretch>
          </p:blipFill>
          <p:spPr bwMode="auto">
            <a:xfrm>
              <a:off x="3651250" y="2611437"/>
              <a:ext cx="1841500" cy="1635125"/>
            </a:xfrm>
            <a:prstGeom prst="rect">
              <a:avLst/>
            </a:prstGeom>
            <a:noFill/>
          </p:spPr>
        </p:pic>
        <p:pic>
          <p:nvPicPr>
            <p:cNvPr id="182" name="Picture 26" descr="C:\Users\Joe\AppData\Local\Microsoft\Windows\Temporary Internet Files\Content.IE5\URLUNLMX\MCj04325370000[1].png"/>
            <p:cNvPicPr>
              <a:picLocks noChangeAspect="1" noChangeArrowheads="1"/>
            </p:cNvPicPr>
            <p:nvPr/>
          </p:nvPicPr>
          <p:blipFill>
            <a:blip r:embed="rId10" cstate="print"/>
            <a:srcRect/>
            <a:stretch>
              <a:fillRect/>
            </a:stretch>
          </p:blipFill>
          <p:spPr bwMode="auto">
            <a:xfrm rot="20715430" flipH="1">
              <a:off x="3982739" y="3043548"/>
              <a:ext cx="1257939" cy="836135"/>
            </a:xfrm>
            <a:prstGeom prst="rect">
              <a:avLst/>
            </a:prstGeom>
            <a:noFill/>
          </p:spPr>
        </p:pic>
      </p:grpSp>
      <p:sp>
        <p:nvSpPr>
          <p:cNvPr id="50" name="Right Arrow 49"/>
          <p:cNvSpPr/>
          <p:nvPr/>
        </p:nvSpPr>
        <p:spPr>
          <a:xfrm rot="2319024">
            <a:off x="5033990" y="5145215"/>
            <a:ext cx="1877336" cy="119119"/>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5029200" y="4267200"/>
            <a:ext cx="609600" cy="1188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185987" y="2771775"/>
            <a:ext cx="4772025" cy="2638425"/>
          </a:xfrm>
          <a:prstGeom prst="rect">
            <a:avLst/>
          </a:prstGeom>
        </p:spPr>
      </p:pic>
    </p:spTree>
    <p:extLst>
      <p:ext uri="{BB962C8B-B14F-4D97-AF65-F5344CB8AC3E}">
        <p14:creationId xmlns:p14="http://schemas.microsoft.com/office/powerpoint/2010/main" xmlns="" val="11930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20"/>
                                        </p:tgtEl>
                                        <p:attrNameLst>
                                          <p:attrName>style.visibility</p:attrName>
                                        </p:attrNameLst>
                                      </p:cBhvr>
                                      <p:to>
                                        <p:strVal val="visible"/>
                                      </p:to>
                                    </p:set>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2.22222E-6 -9.89824E-7 C 0.08663 -0.01179 0.17326 -0.02359 0.24514 -9.89824E-7 C 0.31701 0.02359 0.37396 0.0821 0.4309 0.14084 " pathEditMode="relative" ptsTypes="aaA">
                                      <p:cBhvr>
                                        <p:cTn id="12" dur="1000" fill="hold"/>
                                        <p:tgtEl>
                                          <p:spTgt spid="120"/>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2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7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3.33333E-6 -4.07407E-6 C 0.10105 -0.00162 0.20243 -0.00324 0.25695 0.00371 C 0.31146 0.01065 0.31927 0.02593 0.32726 0.04121 " pathEditMode="relative" rAng="0" ptsTypes="aaA">
                                      <p:cBhvr>
                                        <p:cTn id="21" dur="1000" fill="hold"/>
                                        <p:tgtEl>
                                          <p:spTgt spid="122"/>
                                        </p:tgtEl>
                                        <p:attrNameLst>
                                          <p:attrName>ppt_x</p:attrName>
                                          <p:attrName>ppt_y</p:attrName>
                                        </p:attrNameLst>
                                      </p:cBhvr>
                                      <p:rCtr x="16400" y="1900"/>
                                    </p:animMotion>
                                  </p:childTnLst>
                                </p:cTn>
                              </p:par>
                            </p:childTnLst>
                          </p:cTn>
                        </p:par>
                        <p:par>
                          <p:cTn id="22" fill="hold">
                            <p:stCondLst>
                              <p:cond delay="3000"/>
                            </p:stCondLst>
                            <p:childTnLst>
                              <p:par>
                                <p:cTn id="23" presetID="1" presetClass="exit" presetSubtype="0" fill="hold" nodeType="afterEffect">
                                  <p:stCondLst>
                                    <p:cond delay="0"/>
                                  </p:stCondLst>
                                  <p:childTnLst>
                                    <p:set>
                                      <p:cBhvr>
                                        <p:cTn id="24" dur="1" fill="hold">
                                          <p:stCondLst>
                                            <p:cond delay="0"/>
                                          </p:stCondLst>
                                        </p:cTn>
                                        <p:tgtEl>
                                          <p:spTgt spid="12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1.38889E-6 6.10546E-7 C 0.10521 0.02058 0.21042 0.0414 0.30295 0.07863 C 0.39549 0.11586 0.47535 0.16952 0.55538 0.22317 " pathEditMode="relative" rAng="0" ptsTypes="aaA">
                                      <p:cBhvr>
                                        <p:cTn id="30" dur="1000" fill="hold"/>
                                        <p:tgtEl>
                                          <p:spTgt spid="123"/>
                                        </p:tgtEl>
                                        <p:attrNameLst>
                                          <p:attrName>ppt_x</p:attrName>
                                          <p:attrName>ppt_y</p:attrName>
                                        </p:attrNameLst>
                                      </p:cBhvr>
                                      <p:rCtr x="27800" y="11100"/>
                                    </p:animMotion>
                                  </p:childTnLst>
                                </p:cTn>
                              </p:par>
                            </p:childTnLst>
                          </p:cTn>
                        </p:par>
                        <p:par>
                          <p:cTn id="31" fill="hold">
                            <p:stCondLst>
                              <p:cond delay="4000"/>
                            </p:stCondLst>
                            <p:childTnLst>
                              <p:par>
                                <p:cTn id="32" presetID="1" presetClass="exit" presetSubtype="0" fill="hold" nodeType="afterEffect">
                                  <p:stCondLst>
                                    <p:cond delay="0"/>
                                  </p:stCondLst>
                                  <p:childTnLst>
                                    <p:set>
                                      <p:cBhvr>
                                        <p:cTn id="33" dur="1" fill="hold">
                                          <p:stCondLst>
                                            <p:cond delay="0"/>
                                          </p:stCondLst>
                                        </p:cTn>
                                        <p:tgtEl>
                                          <p:spTgt spid="123"/>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7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3.05556E-6 -2.95097E-6 C 0.11997 0.03307 0.23994 0.06638 0.31407 0.11448 C 0.3882 0.16258 0.41667 0.22572 0.44514 0.28886 " pathEditMode="relative" ptsTypes="aaA">
                                      <p:cBhvr>
                                        <p:cTn id="39" dur="1000" fill="hold"/>
                                        <p:tgtEl>
                                          <p:spTgt spid="124"/>
                                        </p:tgtEl>
                                        <p:attrNameLst>
                                          <p:attrName>ppt_x</p:attrName>
                                          <p:attrName>ppt_y</p:attrName>
                                        </p:attrNameLst>
                                      </p:cBhvr>
                                    </p:animMotion>
                                  </p:childTnLst>
                                </p:cTn>
                              </p:par>
                            </p:childTnLst>
                          </p:cTn>
                        </p:par>
                        <p:par>
                          <p:cTn id="40" fill="hold">
                            <p:stCondLst>
                              <p:cond delay="5000"/>
                            </p:stCondLst>
                            <p:childTnLst>
                              <p:par>
                                <p:cTn id="41" presetID="1" presetClass="exit" presetSubtype="0" fill="hold" nodeType="afterEffect">
                                  <p:stCondLst>
                                    <p:cond delay="0"/>
                                  </p:stCondLst>
                                  <p:childTnLst>
                                    <p:set>
                                      <p:cBhvr>
                                        <p:cTn id="42" dur="1" fill="hold">
                                          <p:stCondLst>
                                            <p:cond delay="0"/>
                                          </p:stCondLst>
                                        </p:cTn>
                                        <p:tgtEl>
                                          <p:spTgt spid="12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1.38889E-6 6.10546E-7 C 0.1408 -0.00833 0.28195 -0.01642 0.37309 -0.00925 C 0.46424 -0.00208 0.50556 0.02058 0.54705 0.04325 " pathEditMode="relative" rAng="0" ptsTypes="aaA">
                                      <p:cBhvr>
                                        <p:cTn id="48" dur="1000" fill="hold"/>
                                        <p:tgtEl>
                                          <p:spTgt spid="125"/>
                                        </p:tgtEl>
                                        <p:attrNameLst>
                                          <p:attrName>ppt_x</p:attrName>
                                          <p:attrName>ppt_y</p:attrName>
                                        </p:attrNameLst>
                                      </p:cBhvr>
                                      <p:rCtr x="27300" y="1300"/>
                                    </p:animMotion>
                                  </p:childTnLst>
                                </p:cTn>
                              </p:par>
                            </p:childTnLst>
                          </p:cTn>
                        </p:par>
                        <p:par>
                          <p:cTn id="49" fill="hold">
                            <p:stCondLst>
                              <p:cond delay="6000"/>
                            </p:stCondLst>
                            <p:childTnLst>
                              <p:par>
                                <p:cTn id="50" presetID="1" presetClass="exit" presetSubtype="0" fill="hold" nodeType="afterEffect">
                                  <p:stCondLst>
                                    <p:cond delay="0"/>
                                  </p:stCondLst>
                                  <p:childTnLst>
                                    <p:set>
                                      <p:cBhvr>
                                        <p:cTn id="51" dur="1" fill="hold">
                                          <p:stCondLst>
                                            <p:cond delay="0"/>
                                          </p:stCondLst>
                                        </p:cTn>
                                        <p:tgtEl>
                                          <p:spTgt spid="12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7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1.38889E-6 6.10546E-7 C 0.10174 0.02151 0.20347 0.04325 0.25729 0.07886 C 0.31094 0.11448 0.31649 0.1642 0.32205 0.21392 " pathEditMode="relative" rAng="0" ptsTypes="aaA">
                                      <p:cBhvr>
                                        <p:cTn id="57" dur="1000" fill="hold"/>
                                        <p:tgtEl>
                                          <p:spTgt spid="126"/>
                                        </p:tgtEl>
                                        <p:attrNameLst>
                                          <p:attrName>ppt_x</p:attrName>
                                          <p:attrName>ppt_y</p:attrName>
                                        </p:attrNameLst>
                                      </p:cBhvr>
                                      <p:rCtr x="16100" y="10700"/>
                                    </p:animMotion>
                                  </p:childTnLst>
                                </p:cTn>
                              </p:par>
                            </p:childTnLst>
                          </p:cTn>
                        </p:par>
                        <p:par>
                          <p:cTn id="58" fill="hold">
                            <p:stCondLst>
                              <p:cond delay="7000"/>
                            </p:stCondLst>
                            <p:childTnLst>
                              <p:par>
                                <p:cTn id="59" presetID="1" presetClass="exit" presetSubtype="0" fill="hold" nodeType="afterEffect">
                                  <p:stCondLst>
                                    <p:cond delay="0"/>
                                  </p:stCondLst>
                                  <p:childTnLst>
                                    <p:set>
                                      <p:cBhvr>
                                        <p:cTn id="60" dur="1" fill="hold">
                                          <p:stCondLst>
                                            <p:cond delay="0"/>
                                          </p:stCondLst>
                                        </p:cTn>
                                        <p:tgtEl>
                                          <p:spTgt spid="126"/>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childTnLst>
                          </p:cTn>
                        </p:par>
                        <p:par>
                          <p:cTn id="63" fill="hold">
                            <p:stCondLst>
                              <p:cond delay="7000"/>
                            </p:stCondLst>
                            <p:childTnLst>
                              <p:par>
                                <p:cTn id="64" presetID="1" presetClass="exit" presetSubtype="0" fill="hold" nodeType="afterEffect">
                                  <p:stCondLst>
                                    <p:cond delay="0"/>
                                  </p:stCondLst>
                                  <p:childTnLst>
                                    <p:set>
                                      <p:cBhvr>
                                        <p:cTn id="65" dur="1" fill="hold">
                                          <p:stCondLst>
                                            <p:cond delay="0"/>
                                          </p:stCondLst>
                                        </p:cTn>
                                        <p:tgtEl>
                                          <p:spTgt spid="1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5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27"/>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17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050"/>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12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3"/>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177"/>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128"/>
                                        </p:tgtEl>
                                        <p:attrNameLst>
                                          <p:attrName>style.visibility</p:attrName>
                                        </p:attrNameLst>
                                      </p:cBhvr>
                                      <p:to>
                                        <p:strVal val="hidden"/>
                                      </p:to>
                                    </p:set>
                                  </p:childTnLst>
                                </p:cTn>
                              </p:par>
                              <p:par>
                                <p:cTn id="94" presetID="0" presetClass="path" presetSubtype="0" accel="50000" decel="50000" fill="hold" nodeType="withEffect">
                                  <p:stCondLst>
                                    <p:cond delay="0"/>
                                  </p:stCondLst>
                                  <p:childTnLst>
                                    <p:animMotion origin="layout" path="M 5.55556E-7 -7.40741E-6 C -0.10417 0.00995 -0.20834 0.0199 -0.28681 -0.00487 C -0.36528 -0.02964 -0.41806 -0.08913 -0.47084 -0.14839 " pathEditMode="relative" ptsTypes="aaA">
                                      <p:cBhvr>
                                        <p:cTn id="95" dur="1000" fill="hold"/>
                                        <p:tgtEl>
                                          <p:spTgt spid="177"/>
                                        </p:tgtEl>
                                        <p:attrNameLst>
                                          <p:attrName>ppt_x</p:attrName>
                                          <p:attrName>ppt_y</p:attrName>
                                        </p:attrNameLst>
                                      </p:cBhvr>
                                    </p:animMotion>
                                  </p:childTnLst>
                                </p:cTn>
                              </p:par>
                              <p:par>
                                <p:cTn id="96" presetID="1" presetClass="exit" presetSubtype="0" fill="hold" grpId="1" nodeType="withEffect">
                                  <p:stCondLst>
                                    <p:cond delay="0"/>
                                  </p:stCondLst>
                                  <p:childTnLst>
                                    <p:set>
                                      <p:cBhvr>
                                        <p:cTn id="97" dur="1" fill="hold">
                                          <p:stCondLst>
                                            <p:cond delay="0"/>
                                          </p:stCondLst>
                                        </p:cTn>
                                        <p:tgtEl>
                                          <p:spTgt spid="5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0"/>
                                        </p:tgtEl>
                                        <p:attrNameLst>
                                          <p:attrName>style.visibility</p:attrName>
                                        </p:attrNameLst>
                                      </p:cBhvr>
                                      <p:to>
                                        <p:strVal val="hidden"/>
                                      </p:to>
                                    </p:set>
                                  </p:childTnLst>
                                </p:cTn>
                              </p:par>
                            </p:childTnLst>
                          </p:cTn>
                        </p:par>
                        <p:par>
                          <p:cTn id="100" fill="hold">
                            <p:stCondLst>
                              <p:cond delay="1000"/>
                            </p:stCondLst>
                            <p:childTnLst>
                              <p:par>
                                <p:cTn id="101" presetID="1" presetClass="entr" presetSubtype="0" fill="hold" nodeType="afterEffect">
                                  <p:stCondLst>
                                    <p:cond delay="0"/>
                                  </p:stCondLst>
                                  <p:childTnLst>
                                    <p:set>
                                      <p:cBhvr>
                                        <p:cTn id="102" dur="1" fill="hold">
                                          <p:stCondLst>
                                            <p:cond delay="0"/>
                                          </p:stCondLst>
                                        </p:cTn>
                                        <p:tgtEl>
                                          <p:spTgt spid="180"/>
                                        </p:tgtEl>
                                        <p:attrNameLst>
                                          <p:attrName>style.visibility</p:attrName>
                                        </p:attrNameLst>
                                      </p:cBhvr>
                                      <p:to>
                                        <p:strVal val="visible"/>
                                      </p:to>
                                    </p:set>
                                  </p:childTnLst>
                                </p:cTn>
                              </p:par>
                              <p:par>
                                <p:cTn id="103" presetID="0" presetClass="path" presetSubtype="0" accel="50000" decel="50000" fill="hold" nodeType="withEffect">
                                  <p:stCondLst>
                                    <p:cond delay="0"/>
                                  </p:stCondLst>
                                  <p:childTnLst>
                                    <p:animMotion origin="layout" path="M 8.05556E-6 9.25926E-6 C -0.06371 -0.00532 -0.12743 -0.01064 -0.18767 -0.0074 C -0.24791 -0.00416 -0.30468 0.00741 -0.36128 0.01899 " pathEditMode="relative" ptsTypes="aaA">
                                      <p:cBhvr>
                                        <p:cTn id="104" dur="1000" fill="hold"/>
                                        <p:tgtEl>
                                          <p:spTgt spid="18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8" grpId="1"/>
      <p:bldP spid="50" grpId="0" animBg="1"/>
      <p:bldP spid="50" grpId="1" animBg="1"/>
      <p:bldP spid="51" grpId="0" animBg="1"/>
      <p:bldP spid="5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4572000" y="1066800"/>
            <a:ext cx="4038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lvl="3"/>
            <a:endParaRPr lang="en-US" dirty="0" smtClean="0"/>
          </a:p>
          <a:p>
            <a:pPr lvl="3"/>
            <a:endParaRPr lang="en-US" dirty="0"/>
          </a:p>
          <a:p>
            <a:pPr lvl="3"/>
            <a:endParaRPr lang="en-US" dirty="0" smtClean="0"/>
          </a:p>
          <a:p>
            <a:pPr lvl="3"/>
            <a:endParaRPr lang="en-US" dirty="0" smtClean="0"/>
          </a:p>
          <a:p>
            <a:pPr>
              <a:buClr>
                <a:schemeClr val="bg1">
                  <a:lumMod val="75000"/>
                </a:schemeClr>
              </a:buClr>
            </a:pPr>
            <a:r>
              <a:rPr lang="en-US" dirty="0" smtClean="0">
                <a:solidFill>
                  <a:schemeClr val="bg1">
                    <a:lumMod val="75000"/>
                  </a:schemeClr>
                </a:solidFill>
              </a:rPr>
              <a:t>Taint Analysis</a:t>
            </a:r>
            <a:br>
              <a:rPr lang="en-US" dirty="0" smtClean="0">
                <a:solidFill>
                  <a:schemeClr val="bg1">
                    <a:lumMod val="75000"/>
                  </a:schemeClr>
                </a:solidFill>
              </a:rPr>
            </a:br>
            <a:r>
              <a:rPr lang="en-US" sz="2400" dirty="0" smtClean="0">
                <a:solidFill>
                  <a:schemeClr val="bg1">
                    <a:lumMod val="75000"/>
                  </a:schemeClr>
                </a:solidFill>
              </a:rPr>
              <a:t>(</a:t>
            </a:r>
            <a:r>
              <a:rPr lang="en-US" sz="2400" dirty="0" err="1" smtClean="0">
                <a:solidFill>
                  <a:schemeClr val="bg1">
                    <a:lumMod val="75000"/>
                  </a:schemeClr>
                </a:solidFill>
              </a:rPr>
              <a:t>e.g.TaintCheck</a:t>
            </a:r>
            <a:r>
              <a:rPr lang="en-US" sz="2400" dirty="0" smtClean="0">
                <a:solidFill>
                  <a:schemeClr val="bg1">
                    <a:lumMod val="75000"/>
                  </a:schemeClr>
                </a:solidFill>
              </a:rPr>
              <a:t>)</a:t>
            </a:r>
            <a:endParaRPr lang="en-US" sz="2400" dirty="0">
              <a:solidFill>
                <a:schemeClr val="bg1">
                  <a:lumMod val="75000"/>
                </a:schemeClr>
              </a:solidFill>
            </a:endParaRPr>
          </a:p>
          <a:p>
            <a:pPr lvl="3"/>
            <a:endParaRPr lang="en-US" dirty="0" smtClean="0"/>
          </a:p>
          <a:p>
            <a:pPr lvl="3"/>
            <a:endParaRPr lang="en-US" dirty="0" smtClean="0"/>
          </a:p>
          <a:p>
            <a:pPr>
              <a:buClr>
                <a:schemeClr val="bg1">
                  <a:lumMod val="75000"/>
                </a:schemeClr>
              </a:buClr>
            </a:pPr>
            <a:r>
              <a:rPr lang="en-US" dirty="0" smtClean="0">
                <a:solidFill>
                  <a:schemeClr val="bg1">
                    <a:lumMod val="75000"/>
                  </a:schemeClr>
                </a:solidFill>
              </a:rPr>
              <a:t>Dynamic Bounds Checking</a:t>
            </a:r>
            <a:endParaRPr lang="en-US" dirty="0">
              <a:solidFill>
                <a:schemeClr val="bg1">
                  <a:lumMod val="75000"/>
                </a:schemeClr>
              </a:solidFill>
            </a:endParaRPr>
          </a:p>
        </p:txBody>
      </p:sp>
      <p:sp>
        <p:nvSpPr>
          <p:cNvPr id="15" name="Content Placeholder 2"/>
          <p:cNvSpPr>
            <a:spLocks noGrp="1"/>
          </p:cNvSpPr>
          <p:nvPr>
            <p:ph idx="1"/>
          </p:nvPr>
        </p:nvSpPr>
        <p:spPr>
          <a:xfrm>
            <a:off x="457200" y="1066800"/>
            <a:ext cx="4114800" cy="5064125"/>
          </a:xfrm>
        </p:spPr>
        <p:txBody>
          <a:bodyPr/>
          <a:lstStyle/>
          <a:p>
            <a:pPr lvl="3"/>
            <a:endParaRPr lang="en-US" dirty="0" smtClean="0"/>
          </a:p>
          <a:p>
            <a:pPr lvl="3"/>
            <a:endParaRPr lang="en-US" dirty="0" smtClean="0"/>
          </a:p>
          <a:p>
            <a:pPr lvl="3"/>
            <a:endParaRPr lang="en-US" dirty="0"/>
          </a:p>
          <a:p>
            <a:pPr lvl="3"/>
            <a:endParaRPr lang="en-US" dirty="0"/>
          </a:p>
          <a:p>
            <a:pPr>
              <a:buClr>
                <a:schemeClr val="bg1">
                  <a:lumMod val="75000"/>
                </a:schemeClr>
              </a:buClr>
            </a:pPr>
            <a:r>
              <a:rPr lang="en-US" dirty="0" smtClean="0">
                <a:solidFill>
                  <a:schemeClr val="bg1">
                    <a:lumMod val="75000"/>
                  </a:schemeClr>
                </a:solidFill>
              </a:rPr>
              <a:t>Data Race Detection</a:t>
            </a:r>
            <a:br>
              <a:rPr lang="en-US" dirty="0" smtClean="0">
                <a:solidFill>
                  <a:schemeClr val="bg1">
                    <a:lumMod val="75000"/>
                  </a:schemeClr>
                </a:solidFill>
              </a:rPr>
            </a:br>
            <a:r>
              <a:rPr lang="en-US" sz="2400" dirty="0" smtClean="0">
                <a:solidFill>
                  <a:schemeClr val="bg1">
                    <a:lumMod val="75000"/>
                  </a:schemeClr>
                </a:solidFill>
              </a:rPr>
              <a:t>(e.g. Thread Analyzer)</a:t>
            </a:r>
            <a:endParaRPr lang="en-US" dirty="0">
              <a:solidFill>
                <a:schemeClr val="bg1">
                  <a:lumMod val="75000"/>
                </a:schemeClr>
              </a:solidFill>
            </a:endParaRPr>
          </a:p>
          <a:p>
            <a:pPr lvl="3"/>
            <a:endParaRPr lang="en-US" dirty="0" smtClean="0"/>
          </a:p>
          <a:p>
            <a:pPr lvl="3"/>
            <a:endParaRPr lang="en-US" dirty="0" smtClean="0"/>
          </a:p>
          <a:p>
            <a:pPr>
              <a:buClr>
                <a:schemeClr val="bg1">
                  <a:lumMod val="75000"/>
                </a:schemeClr>
              </a:buClr>
            </a:pPr>
            <a:r>
              <a:rPr lang="en-US" dirty="0" smtClean="0">
                <a:solidFill>
                  <a:schemeClr val="bg1">
                    <a:lumMod val="75000"/>
                  </a:schemeClr>
                </a:solidFill>
              </a:rPr>
              <a:t>Memory Checking</a:t>
            </a:r>
            <a:br>
              <a:rPr lang="en-US" dirty="0" smtClean="0">
                <a:solidFill>
                  <a:schemeClr val="bg1">
                    <a:lumMod val="75000"/>
                  </a:schemeClr>
                </a:solidFill>
              </a:rPr>
            </a:br>
            <a:r>
              <a:rPr lang="en-US" sz="2400" dirty="0" smtClean="0">
                <a:solidFill>
                  <a:schemeClr val="bg1">
                    <a:lumMod val="75000"/>
                  </a:schemeClr>
                </a:solidFill>
              </a:rPr>
              <a:t>(e.g. </a:t>
            </a:r>
            <a:r>
              <a:rPr lang="en-US" sz="2400" dirty="0" err="1" smtClean="0">
                <a:solidFill>
                  <a:schemeClr val="bg1">
                    <a:lumMod val="75000"/>
                  </a:schemeClr>
                </a:solidFill>
              </a:rPr>
              <a:t>MemCheck</a:t>
            </a:r>
            <a:r>
              <a:rPr lang="en-US" sz="2400" dirty="0" smtClean="0">
                <a:solidFill>
                  <a:schemeClr val="bg1">
                    <a:lumMod val="75000"/>
                  </a:schemeClr>
                </a:solidFill>
              </a:rPr>
              <a:t>)</a:t>
            </a:r>
            <a:endParaRPr lang="en-US" dirty="0" smtClean="0">
              <a:solidFill>
                <a:schemeClr val="bg1">
                  <a:lumMod val="75000"/>
                </a:schemeClr>
              </a:solidFill>
            </a:endParaRPr>
          </a:p>
        </p:txBody>
      </p:sp>
      <p:sp>
        <p:nvSpPr>
          <p:cNvPr id="2" name="Title 1"/>
          <p:cNvSpPr>
            <a:spLocks noGrp="1"/>
          </p:cNvSpPr>
          <p:nvPr>
            <p:ph type="title"/>
          </p:nvPr>
        </p:nvSpPr>
        <p:spPr/>
        <p:txBody>
          <a:bodyPr/>
          <a:lstStyle/>
          <a:p>
            <a:r>
              <a:rPr lang="en-US" dirty="0" smtClean="0"/>
              <a:t>The Problem: OVERHEADS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13</a:t>
            </a:fld>
            <a:endParaRPr lang="en-US" altLang="en-US" dirty="0"/>
          </a:p>
        </p:txBody>
      </p:sp>
      <p:sp>
        <p:nvSpPr>
          <p:cNvPr id="9" name="TextBox 8"/>
          <p:cNvSpPr txBox="1"/>
          <p:nvPr/>
        </p:nvSpPr>
        <p:spPr>
          <a:xfrm>
            <a:off x="5279738" y="3504895"/>
            <a:ext cx="2176272" cy="70408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4000" b="1" u="none">
                <a:solidFill>
                  <a:srgbClr val="FF0000"/>
                </a:solidFill>
              </a:defRPr>
            </a:lvl1pPr>
          </a:lstStyle>
          <a:p>
            <a:pPr algn="ctr"/>
            <a:r>
              <a:rPr lang="en-US" dirty="0"/>
              <a:t>2</a:t>
            </a:r>
            <a:r>
              <a:rPr lang="en-US" dirty="0" smtClean="0"/>
              <a:t>-200x</a:t>
            </a:r>
            <a:endParaRPr lang="en-US" dirty="0"/>
          </a:p>
        </p:txBody>
      </p:sp>
      <p:sp>
        <p:nvSpPr>
          <p:cNvPr id="18" name="TextBox 17"/>
          <p:cNvSpPr txBox="1"/>
          <p:nvPr/>
        </p:nvSpPr>
        <p:spPr>
          <a:xfrm>
            <a:off x="5416898" y="5229919"/>
            <a:ext cx="1901952"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4000" b="1" u="none">
                <a:solidFill>
                  <a:srgbClr val="FF0000"/>
                </a:solidFill>
              </a:defRPr>
            </a:lvl1pPr>
          </a:lstStyle>
          <a:p>
            <a:pPr algn="ctr"/>
            <a:r>
              <a:rPr lang="en-US" dirty="0"/>
              <a:t>2</a:t>
            </a:r>
            <a:r>
              <a:rPr lang="en-US" dirty="0" smtClean="0"/>
              <a:t>-80x</a:t>
            </a:r>
            <a:endParaRPr lang="en-US" dirty="0"/>
          </a:p>
        </p:txBody>
      </p:sp>
      <p:sp>
        <p:nvSpPr>
          <p:cNvPr id="19" name="TextBox 18"/>
          <p:cNvSpPr txBox="1"/>
          <p:nvPr/>
        </p:nvSpPr>
        <p:spPr>
          <a:xfrm>
            <a:off x="1219200" y="5229919"/>
            <a:ext cx="2103120"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2800" b="1" u="sng"/>
            </a:lvl1pPr>
          </a:lstStyle>
          <a:p>
            <a:pPr algn="ctr"/>
            <a:r>
              <a:rPr lang="en-US" sz="4000" u="none" dirty="0" smtClean="0">
                <a:solidFill>
                  <a:srgbClr val="FF0000"/>
                </a:solidFill>
              </a:rPr>
              <a:t>5-50x</a:t>
            </a:r>
            <a:endParaRPr lang="en-US" sz="4000" u="none" dirty="0">
              <a:solidFill>
                <a:srgbClr val="FF0000"/>
              </a:solidFill>
            </a:endParaRPr>
          </a:p>
        </p:txBody>
      </p:sp>
      <p:sp>
        <p:nvSpPr>
          <p:cNvPr id="12" name="TextBox 11"/>
          <p:cNvSpPr txBox="1"/>
          <p:nvPr/>
        </p:nvSpPr>
        <p:spPr>
          <a:xfrm>
            <a:off x="1219200" y="3525916"/>
            <a:ext cx="2103120"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2800" b="1" u="sng"/>
            </a:lvl1pPr>
          </a:lstStyle>
          <a:p>
            <a:pPr algn="ctr"/>
            <a:r>
              <a:rPr lang="en-US" sz="4000" u="none" dirty="0" smtClean="0">
                <a:solidFill>
                  <a:srgbClr val="FF0000"/>
                </a:solidFill>
              </a:rPr>
              <a:t>2-300x</a:t>
            </a:r>
            <a:endParaRPr lang="en-US" sz="4000" u="none" dirty="0">
              <a:solidFill>
                <a:srgbClr val="FF0000"/>
              </a:solidFill>
            </a:endParaRPr>
          </a:p>
        </p:txBody>
      </p:sp>
      <p:sp>
        <p:nvSpPr>
          <p:cNvPr id="14" name="Content Placeholder 2"/>
          <p:cNvSpPr txBox="1">
            <a:spLocks/>
          </p:cNvSpPr>
          <p:nvPr/>
        </p:nvSpPr>
        <p:spPr bwMode="auto">
          <a:xfrm>
            <a:off x="457200" y="1066801"/>
            <a:ext cx="8229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buClr>
                <a:schemeClr val="bg1">
                  <a:lumMod val="75000"/>
                </a:schemeClr>
              </a:buClr>
            </a:pPr>
            <a:r>
              <a:rPr lang="en-US" dirty="0" smtClean="0">
                <a:solidFill>
                  <a:schemeClr val="bg1">
                    <a:lumMod val="75000"/>
                  </a:schemeClr>
                </a:solidFill>
              </a:rPr>
              <a:t>Analyze the program as it runs</a:t>
            </a:r>
          </a:p>
          <a:p>
            <a:pPr lvl="1">
              <a:buClr>
                <a:schemeClr val="bg1">
                  <a:lumMod val="75000"/>
                </a:schemeClr>
              </a:buClr>
              <a:buSzPct val="80000"/>
              <a:buFont typeface="Arial" pitchFamily="34" charset="0"/>
              <a:buChar char="+"/>
            </a:pPr>
            <a:r>
              <a:rPr lang="en-US" dirty="0" smtClean="0">
                <a:solidFill>
                  <a:schemeClr val="bg1">
                    <a:lumMod val="75000"/>
                  </a:schemeClr>
                </a:solidFill>
              </a:rPr>
              <a:t>System state, find errors on any executed path</a:t>
            </a:r>
          </a:p>
          <a:p>
            <a:pPr lvl="1">
              <a:buClr>
                <a:schemeClr val="bg1">
                  <a:lumMod val="75000"/>
                </a:schemeClr>
              </a:buClr>
              <a:buSzPct val="80000"/>
              <a:buFont typeface="Arial" pitchFamily="34" charset="0"/>
              <a:buChar char="–"/>
            </a:pPr>
            <a:r>
              <a:rPr lang="en-US" dirty="0" smtClean="0">
                <a:solidFill>
                  <a:schemeClr val="bg1">
                    <a:lumMod val="75000"/>
                  </a:schemeClr>
                </a:solidFill>
              </a:rPr>
              <a:t>LARGE runtime overheads, only test one path</a:t>
            </a:r>
          </a:p>
        </p:txBody>
      </p:sp>
    </p:spTree>
    <p:extLst>
      <p:ext uri="{BB962C8B-B14F-4D97-AF65-F5344CB8AC3E}">
        <p14:creationId xmlns:p14="http://schemas.microsoft.com/office/powerpoint/2010/main" xmlns="" val="3169741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Options Limited</a:t>
            </a:r>
            <a:endParaRPr lang="en-US" dirty="0"/>
          </a:p>
        </p:txBody>
      </p:sp>
      <p:sp>
        <p:nvSpPr>
          <p:cNvPr id="3" name="Slide Number Placeholder 2"/>
          <p:cNvSpPr>
            <a:spLocks noGrp="1"/>
          </p:cNvSpPr>
          <p:nvPr>
            <p:ph type="sldNum" sz="quarter" idx="12"/>
          </p:nvPr>
        </p:nvSpPr>
        <p:spPr>
          <a:xfrm>
            <a:off x="6553200" y="6400800"/>
            <a:ext cx="2133600" cy="457200"/>
          </a:xfrm>
        </p:spPr>
        <p:txBody>
          <a:bodyPr/>
          <a:lstStyle/>
          <a:p>
            <a:fld id="{1FC43652-29FC-4863-885F-EF39FB626472}" type="slidenum">
              <a:rPr lang="en-US" altLang="en-US" smtClean="0"/>
              <a:pPr/>
              <a:t>14</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xmlns="" val="3813566085"/>
              </p:ext>
            </p:extLst>
          </p:nvPr>
        </p:nvGraphicFramePr>
        <p:xfrm>
          <a:off x="452284" y="1600200"/>
          <a:ext cx="8229600" cy="37338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8534400" y="1981200"/>
            <a:ext cx="0" cy="294132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5029200"/>
            <a:ext cx="16002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2400"/>
            </a:lvl1pPr>
          </a:lstStyle>
          <a:p>
            <a:pPr algn="r"/>
            <a:r>
              <a:rPr lang="en-US" dirty="0" smtClean="0"/>
              <a:t>Complete</a:t>
            </a:r>
            <a:br>
              <a:rPr lang="en-US" dirty="0" smtClean="0"/>
            </a:br>
            <a:r>
              <a:rPr lang="en-US" dirty="0" smtClean="0"/>
              <a:t>Analysis</a:t>
            </a:r>
            <a:endParaRPr lang="en-US" dirty="0"/>
          </a:p>
        </p:txBody>
      </p:sp>
      <p:sp>
        <p:nvSpPr>
          <p:cNvPr id="10" name="TextBox 9"/>
          <p:cNvSpPr txBox="1"/>
          <p:nvPr/>
        </p:nvSpPr>
        <p:spPr>
          <a:xfrm>
            <a:off x="1371600" y="5029201"/>
            <a:ext cx="14478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3200"/>
            </a:lvl1pPr>
          </a:lstStyle>
          <a:p>
            <a:pPr algn="l"/>
            <a:r>
              <a:rPr lang="en-US" sz="2400" dirty="0" smtClean="0"/>
              <a:t>No</a:t>
            </a:r>
          </a:p>
          <a:p>
            <a:pPr algn="l"/>
            <a:r>
              <a:rPr lang="en-US" sz="2400" dirty="0" smtClean="0"/>
              <a:t>Analysis</a:t>
            </a:r>
            <a:endParaRPr lang="en-US" sz="2400" dirty="0"/>
          </a:p>
        </p:txBody>
      </p:sp>
      <p:sp>
        <p:nvSpPr>
          <p:cNvPr id="5" name="Rectangle 4"/>
          <p:cNvSpPr/>
          <p:nvPr/>
        </p:nvSpPr>
        <p:spPr>
          <a:xfrm>
            <a:off x="1687990" y="4719214"/>
            <a:ext cx="2286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p:cNvSpPr/>
          <p:nvPr/>
        </p:nvSpPr>
        <p:spPr>
          <a:xfrm>
            <a:off x="8420100" y="1683415"/>
            <a:ext cx="22860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0486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xmlns="" val="2076698344"/>
              </p:ext>
            </p:extLst>
          </p:nvPr>
        </p:nvGraphicFramePr>
        <p:xfrm>
          <a:off x="457200" y="16002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Solution</a:t>
            </a:r>
            <a:r>
              <a:rPr lang="en-US" dirty="0"/>
              <a:t>: Sampling</a:t>
            </a:r>
          </a:p>
        </p:txBody>
      </p:sp>
      <p:sp>
        <p:nvSpPr>
          <p:cNvPr id="3" name="Slide Number Placeholder 2"/>
          <p:cNvSpPr>
            <a:spLocks noGrp="1"/>
          </p:cNvSpPr>
          <p:nvPr>
            <p:ph type="sldNum" sz="quarter" idx="12"/>
          </p:nvPr>
        </p:nvSpPr>
        <p:spPr>
          <a:xfrm>
            <a:off x="6553200" y="6400800"/>
            <a:ext cx="2133600" cy="457200"/>
          </a:xfrm>
        </p:spPr>
        <p:txBody>
          <a:bodyPr/>
          <a:lstStyle/>
          <a:p>
            <a:fld id="{1FC43652-29FC-4863-885F-EF39FB626472}" type="slidenum">
              <a:rPr lang="en-US" altLang="en-US" smtClean="0"/>
              <a:pPr/>
              <a:t>15</a:t>
            </a:fld>
            <a:endParaRPr lang="en-US" altLang="en-US"/>
          </a:p>
        </p:txBody>
      </p:sp>
      <p:sp>
        <p:nvSpPr>
          <p:cNvPr id="4" name="Content Placeholder 2"/>
          <p:cNvSpPr txBox="1">
            <a:spLocks/>
          </p:cNvSpPr>
          <p:nvPr/>
        </p:nvSpPr>
        <p:spPr>
          <a:xfrm>
            <a:off x="457200" y="1066800"/>
            <a:ext cx="8229600" cy="5064125"/>
          </a:xfrm>
          <a:prstGeom prst="rect">
            <a:avLst/>
          </a:prstGeom>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Lower overheads by skipping some analyses</a:t>
            </a:r>
          </a:p>
        </p:txBody>
      </p:sp>
      <p:cxnSp>
        <p:nvCxnSpPr>
          <p:cNvPr id="8" name="Straight Connector 7"/>
          <p:cNvCxnSpPr/>
          <p:nvPr/>
        </p:nvCxnSpPr>
        <p:spPr>
          <a:xfrm>
            <a:off x="8534400" y="1981200"/>
            <a:ext cx="0" cy="294132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5029200"/>
            <a:ext cx="16002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2400"/>
            </a:lvl1pPr>
          </a:lstStyle>
          <a:p>
            <a:pPr algn="r"/>
            <a:r>
              <a:rPr lang="en-US" dirty="0" smtClean="0"/>
              <a:t>Complete</a:t>
            </a:r>
            <a:br>
              <a:rPr lang="en-US" dirty="0" smtClean="0"/>
            </a:br>
            <a:r>
              <a:rPr lang="en-US" dirty="0" smtClean="0"/>
              <a:t>Analysis</a:t>
            </a:r>
            <a:endParaRPr lang="en-US" dirty="0"/>
          </a:p>
        </p:txBody>
      </p:sp>
      <p:sp>
        <p:nvSpPr>
          <p:cNvPr id="10" name="TextBox 9"/>
          <p:cNvSpPr txBox="1"/>
          <p:nvPr/>
        </p:nvSpPr>
        <p:spPr>
          <a:xfrm>
            <a:off x="1371600" y="5029201"/>
            <a:ext cx="14478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3200"/>
            </a:lvl1pPr>
          </a:lstStyle>
          <a:p>
            <a:pPr algn="l"/>
            <a:r>
              <a:rPr lang="en-US" sz="2400" dirty="0" smtClean="0"/>
              <a:t>No</a:t>
            </a:r>
          </a:p>
          <a:p>
            <a:pPr algn="l"/>
            <a:r>
              <a:rPr lang="en-US" sz="2400" dirty="0" smtClean="0"/>
              <a:t>Analysis</a:t>
            </a:r>
            <a:endParaRPr lang="en-US" sz="2400" dirty="0"/>
          </a:p>
        </p:txBody>
      </p:sp>
    </p:spTree>
    <p:extLst>
      <p:ext uri="{BB962C8B-B14F-4D97-AF65-F5344CB8AC3E}">
        <p14:creationId xmlns:p14="http://schemas.microsoft.com/office/powerpoint/2010/main" xmlns="" val="627745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187"/>
          <p:cNvSpPr txBox="1"/>
          <p:nvPr/>
        </p:nvSpPr>
        <p:spPr>
          <a:xfrm rot="5400000">
            <a:off x="7888790" y="4141424"/>
            <a:ext cx="1760560" cy="400110"/>
          </a:xfrm>
          <a:prstGeom prst="rect">
            <a:avLst/>
          </a:prstGeom>
          <a:noFill/>
        </p:spPr>
        <p:txBody>
          <a:bodyPr wrap="square" rtlCol="0">
            <a:spAutoFit/>
          </a:bodyPr>
          <a:lstStyle/>
          <a:p>
            <a:pPr algn="ctr"/>
            <a:r>
              <a:rPr lang="en-US" sz="2000" b="1" dirty="0" smtClean="0">
                <a:solidFill>
                  <a:schemeClr val="accent1"/>
                </a:solidFill>
              </a:rPr>
              <a:t>Few Users</a:t>
            </a:r>
          </a:p>
        </p:txBody>
      </p:sp>
      <p:sp>
        <p:nvSpPr>
          <p:cNvPr id="4" name="TextBox 3"/>
          <p:cNvSpPr txBox="1"/>
          <p:nvPr/>
        </p:nvSpPr>
        <p:spPr>
          <a:xfrm rot="5400000">
            <a:off x="7872960" y="2045085"/>
            <a:ext cx="1760560" cy="400110"/>
          </a:xfrm>
          <a:prstGeom prst="rect">
            <a:avLst/>
          </a:prstGeom>
          <a:noFill/>
        </p:spPr>
        <p:txBody>
          <a:bodyPr wrap="square" rtlCol="0">
            <a:spAutoFit/>
          </a:bodyPr>
          <a:lstStyle/>
          <a:p>
            <a:pPr algn="ctr"/>
            <a:r>
              <a:rPr lang="en-US" sz="2000" b="1" dirty="0" smtClean="0">
                <a:solidFill>
                  <a:schemeClr val="accent1"/>
                </a:solidFill>
              </a:rPr>
              <a:t>Many Users</a:t>
            </a:r>
          </a:p>
        </p:txBody>
      </p:sp>
      <p:sp>
        <p:nvSpPr>
          <p:cNvPr id="186" name="Content Placeholder 2"/>
          <p:cNvSpPr txBox="1">
            <a:spLocks/>
          </p:cNvSpPr>
          <p:nvPr/>
        </p:nvSpPr>
        <p:spPr>
          <a:xfrm>
            <a:off x="457200" y="1066800"/>
            <a:ext cx="8229600" cy="5064125"/>
          </a:xfrm>
          <a:prstGeom prst="rect">
            <a:avLst/>
          </a:prstGeom>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Lower overheads mean more users</a:t>
            </a:r>
          </a:p>
        </p:txBody>
      </p:sp>
      <p:sp>
        <p:nvSpPr>
          <p:cNvPr id="183" name="TextBox 182"/>
          <p:cNvSpPr txBox="1"/>
          <p:nvPr/>
        </p:nvSpPr>
        <p:spPr>
          <a:xfrm>
            <a:off x="7086600" y="5029200"/>
            <a:ext cx="16002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2400"/>
            </a:lvl1pPr>
          </a:lstStyle>
          <a:p>
            <a:pPr algn="r"/>
            <a:r>
              <a:rPr lang="en-US" dirty="0" smtClean="0"/>
              <a:t>Complete</a:t>
            </a:r>
            <a:br>
              <a:rPr lang="en-US" dirty="0" smtClean="0"/>
            </a:br>
            <a:r>
              <a:rPr lang="en-US" dirty="0" smtClean="0"/>
              <a:t>Analysis</a:t>
            </a:r>
            <a:endParaRPr lang="en-US" dirty="0"/>
          </a:p>
        </p:txBody>
      </p:sp>
      <p:sp>
        <p:nvSpPr>
          <p:cNvPr id="184" name="TextBox 183"/>
          <p:cNvSpPr txBox="1"/>
          <p:nvPr/>
        </p:nvSpPr>
        <p:spPr>
          <a:xfrm>
            <a:off x="1371600" y="5029201"/>
            <a:ext cx="14478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3200"/>
            </a:lvl1pPr>
          </a:lstStyle>
          <a:p>
            <a:pPr algn="l"/>
            <a:r>
              <a:rPr lang="en-US" sz="2400" dirty="0" smtClean="0"/>
              <a:t>No</a:t>
            </a:r>
          </a:p>
          <a:p>
            <a:pPr algn="l"/>
            <a:r>
              <a:rPr lang="en-US" sz="2400" dirty="0" smtClean="0"/>
              <a:t>Analysis</a:t>
            </a:r>
            <a:endParaRPr lang="en-US" sz="2400" dirty="0"/>
          </a:p>
        </p:txBody>
      </p:sp>
      <p:sp>
        <p:nvSpPr>
          <p:cNvPr id="2" name="Title 1"/>
          <p:cNvSpPr>
            <a:spLocks noGrp="1"/>
          </p:cNvSpPr>
          <p:nvPr>
            <p:ph type="title"/>
          </p:nvPr>
        </p:nvSpPr>
        <p:spPr/>
        <p:txBody>
          <a:bodyPr/>
          <a:lstStyle/>
          <a:p>
            <a:r>
              <a:rPr lang="en-US" dirty="0" smtClean="0"/>
              <a:t>Sampling Allows Distribution</a:t>
            </a:r>
            <a:endParaRPr lang="en-US" dirty="0"/>
          </a:p>
        </p:txBody>
      </p:sp>
      <p:sp>
        <p:nvSpPr>
          <p:cNvPr id="3" name="Slide Number Placeholder 2"/>
          <p:cNvSpPr>
            <a:spLocks noGrp="1"/>
          </p:cNvSpPr>
          <p:nvPr>
            <p:ph type="sldNum" sz="quarter" idx="12"/>
          </p:nvPr>
        </p:nvSpPr>
        <p:spPr>
          <a:xfrm>
            <a:off x="6553200" y="6400800"/>
            <a:ext cx="2133600" cy="457200"/>
          </a:xfrm>
        </p:spPr>
        <p:txBody>
          <a:bodyPr/>
          <a:lstStyle/>
          <a:p>
            <a:fld id="{1FC43652-29FC-4863-885F-EF39FB626472}" type="slidenum">
              <a:rPr lang="en-US" altLang="en-US" smtClean="0"/>
              <a:pPr/>
              <a:t>16</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xmlns="" val="3357494110"/>
              </p:ext>
            </p:extLst>
          </p:nvPr>
        </p:nvGraphicFramePr>
        <p:xfrm>
          <a:off x="457200" y="1604244"/>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Arrow 11"/>
          <p:cNvSpPr/>
          <p:nvPr/>
        </p:nvSpPr>
        <p:spPr>
          <a:xfrm rot="5400000">
            <a:off x="8153390" y="4249520"/>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00640" y="3635260"/>
            <a:ext cx="1752600" cy="461665"/>
          </a:xfrm>
          <a:prstGeom prst="rect">
            <a:avLst/>
          </a:prstGeom>
          <a:solidFill>
            <a:schemeClr val="bg1"/>
          </a:solidFill>
          <a:ln>
            <a:solidFill>
              <a:schemeClr val="tx1"/>
            </a:solidFill>
          </a:ln>
        </p:spPr>
        <p:txBody>
          <a:bodyPr wrap="square" rtlCol="0">
            <a:spAutoFit/>
          </a:bodyPr>
          <a:lstStyle/>
          <a:p>
            <a:pPr algn="ctr"/>
            <a:r>
              <a:rPr lang="en-US" sz="2400" dirty="0" smtClean="0"/>
              <a:t>Developers</a:t>
            </a:r>
          </a:p>
        </p:txBody>
      </p:sp>
      <p:sp>
        <p:nvSpPr>
          <p:cNvPr id="16" name="Right Arrow 15"/>
          <p:cNvSpPr/>
          <p:nvPr/>
        </p:nvSpPr>
        <p:spPr>
          <a:xfrm rot="5400000">
            <a:off x="3212285" y="3593894"/>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25645" y="2999534"/>
            <a:ext cx="1981200" cy="461665"/>
          </a:xfrm>
          <a:prstGeom prst="rect">
            <a:avLst/>
          </a:prstGeom>
          <a:solidFill>
            <a:schemeClr val="bg1"/>
          </a:solidFill>
          <a:ln>
            <a:solidFill>
              <a:schemeClr val="tx1"/>
            </a:solidFill>
          </a:ln>
        </p:spPr>
        <p:txBody>
          <a:bodyPr wrap="square" rtlCol="0">
            <a:spAutoFit/>
          </a:bodyPr>
          <a:lstStyle/>
          <a:p>
            <a:pPr algn="ctr"/>
            <a:r>
              <a:rPr lang="en-US" sz="2400" dirty="0" smtClean="0"/>
              <a:t>Beta Testers</a:t>
            </a:r>
          </a:p>
        </p:txBody>
      </p:sp>
      <p:sp>
        <p:nvSpPr>
          <p:cNvPr id="18" name="Right Arrow 17"/>
          <p:cNvSpPr/>
          <p:nvPr/>
        </p:nvSpPr>
        <p:spPr>
          <a:xfrm rot="10800000">
            <a:off x="1953819" y="1955489"/>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67915" y="1877057"/>
            <a:ext cx="1676400" cy="461665"/>
          </a:xfrm>
          <a:prstGeom prst="rect">
            <a:avLst/>
          </a:prstGeom>
          <a:solidFill>
            <a:schemeClr val="bg1"/>
          </a:solidFill>
          <a:ln>
            <a:solidFill>
              <a:schemeClr val="tx1"/>
            </a:solidFill>
          </a:ln>
        </p:spPr>
        <p:txBody>
          <a:bodyPr wrap="square" rtlCol="0">
            <a:spAutoFit/>
          </a:bodyPr>
          <a:lstStyle/>
          <a:p>
            <a:pPr algn="ctr"/>
            <a:r>
              <a:rPr lang="en-US" sz="2400" dirty="0" smtClean="0"/>
              <a:t>End Users</a:t>
            </a:r>
          </a:p>
        </p:txBody>
      </p:sp>
      <p:pic>
        <p:nvPicPr>
          <p:cNvPr id="1026"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83899" y="2951946"/>
            <a:ext cx="669341" cy="6833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2705258" y="924465"/>
            <a:ext cx="1601131" cy="955050"/>
            <a:chOff x="1408943" y="1211488"/>
            <a:chExt cx="1601131" cy="955050"/>
          </a:xfrm>
        </p:grpSpPr>
        <p:grpSp>
          <p:nvGrpSpPr>
            <p:cNvPr id="5" name="Group 4"/>
            <p:cNvGrpSpPr/>
            <p:nvPr/>
          </p:nvGrpSpPr>
          <p:grpSpPr>
            <a:xfrm>
              <a:off x="1410631" y="1974464"/>
              <a:ext cx="1599269" cy="192074"/>
              <a:chOff x="1410631" y="1974464"/>
              <a:chExt cx="1599269" cy="192074"/>
            </a:xfrm>
          </p:grpSpPr>
          <p:grpSp>
            <p:nvGrpSpPr>
              <p:cNvPr id="69" name="Group 68"/>
              <p:cNvGrpSpPr/>
              <p:nvPr/>
            </p:nvGrpSpPr>
            <p:grpSpPr>
              <a:xfrm>
                <a:off x="1638300" y="1974514"/>
                <a:ext cx="228600" cy="192024"/>
                <a:chOff x="7543800" y="3657600"/>
                <a:chExt cx="906236" cy="762000"/>
              </a:xfrm>
            </p:grpSpPr>
            <p:pic>
              <p:nvPicPr>
                <p:cNvPr id="70" name="Picture 69"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1" name="Picture 70"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72" name="Group 71"/>
              <p:cNvGrpSpPr/>
              <p:nvPr/>
            </p:nvGrpSpPr>
            <p:grpSpPr>
              <a:xfrm>
                <a:off x="1866900" y="1974514"/>
                <a:ext cx="228600" cy="192024"/>
                <a:chOff x="7543800" y="3657600"/>
                <a:chExt cx="906236" cy="762000"/>
              </a:xfrm>
            </p:grpSpPr>
            <p:pic>
              <p:nvPicPr>
                <p:cNvPr id="73" name="Picture 7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4" name="Picture 7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75" name="Group 74"/>
              <p:cNvGrpSpPr/>
              <p:nvPr/>
            </p:nvGrpSpPr>
            <p:grpSpPr>
              <a:xfrm>
                <a:off x="2095500" y="1974514"/>
                <a:ext cx="228600" cy="192024"/>
                <a:chOff x="7543800" y="3657600"/>
                <a:chExt cx="906236" cy="762000"/>
              </a:xfrm>
            </p:grpSpPr>
            <p:pic>
              <p:nvPicPr>
                <p:cNvPr id="76" name="Picture 75"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7" name="Picture 76"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1" name="Group 80"/>
              <p:cNvGrpSpPr/>
              <p:nvPr/>
            </p:nvGrpSpPr>
            <p:grpSpPr>
              <a:xfrm>
                <a:off x="1410631" y="1974514"/>
                <a:ext cx="228600" cy="192024"/>
                <a:chOff x="7543800" y="3657600"/>
                <a:chExt cx="906236" cy="762000"/>
              </a:xfrm>
            </p:grpSpPr>
            <p:pic>
              <p:nvPicPr>
                <p:cNvPr id="82" name="Picture 81"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3" name="Picture 82"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4" name="Group 83"/>
              <p:cNvGrpSpPr/>
              <p:nvPr/>
            </p:nvGrpSpPr>
            <p:grpSpPr>
              <a:xfrm>
                <a:off x="2781300" y="1974464"/>
                <a:ext cx="228600" cy="192024"/>
                <a:chOff x="7543800" y="3657600"/>
                <a:chExt cx="906236" cy="762000"/>
              </a:xfrm>
            </p:grpSpPr>
            <p:pic>
              <p:nvPicPr>
                <p:cNvPr id="85" name="Picture 8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6" name="Picture 8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7" name="Group 86"/>
              <p:cNvGrpSpPr/>
              <p:nvPr/>
            </p:nvGrpSpPr>
            <p:grpSpPr>
              <a:xfrm>
                <a:off x="2552700" y="1974514"/>
                <a:ext cx="228600" cy="192024"/>
                <a:chOff x="7543800" y="3657600"/>
                <a:chExt cx="906236" cy="762000"/>
              </a:xfrm>
            </p:grpSpPr>
            <p:pic>
              <p:nvPicPr>
                <p:cNvPr id="88" name="Picture 87"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9" name="Picture 88"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0" name="Group 89"/>
              <p:cNvGrpSpPr/>
              <p:nvPr/>
            </p:nvGrpSpPr>
            <p:grpSpPr>
              <a:xfrm>
                <a:off x="2325031" y="1974464"/>
                <a:ext cx="228600" cy="192024"/>
                <a:chOff x="7543800" y="3657600"/>
                <a:chExt cx="906236" cy="762000"/>
              </a:xfrm>
            </p:grpSpPr>
            <p:pic>
              <p:nvPicPr>
                <p:cNvPr id="91" name="Picture 9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92" name="Picture 9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93" name="Group 92"/>
            <p:cNvGrpSpPr/>
            <p:nvPr/>
          </p:nvGrpSpPr>
          <p:grpSpPr>
            <a:xfrm>
              <a:off x="1410631" y="1782440"/>
              <a:ext cx="1599269" cy="192074"/>
              <a:chOff x="1410631" y="1974464"/>
              <a:chExt cx="1599269" cy="192074"/>
            </a:xfrm>
          </p:grpSpPr>
          <p:grpSp>
            <p:nvGrpSpPr>
              <p:cNvPr id="94" name="Group 93"/>
              <p:cNvGrpSpPr/>
              <p:nvPr/>
            </p:nvGrpSpPr>
            <p:grpSpPr>
              <a:xfrm>
                <a:off x="1638300" y="1974514"/>
                <a:ext cx="228600" cy="192024"/>
                <a:chOff x="7543800" y="3657600"/>
                <a:chExt cx="906236" cy="762000"/>
              </a:xfrm>
            </p:grpSpPr>
            <p:pic>
              <p:nvPicPr>
                <p:cNvPr id="113" name="Picture 11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4" name="Picture 11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5" name="Group 94"/>
              <p:cNvGrpSpPr/>
              <p:nvPr/>
            </p:nvGrpSpPr>
            <p:grpSpPr>
              <a:xfrm>
                <a:off x="1866900" y="1974514"/>
                <a:ext cx="228600" cy="192024"/>
                <a:chOff x="7543800" y="3657600"/>
                <a:chExt cx="906236" cy="762000"/>
              </a:xfrm>
            </p:grpSpPr>
            <p:pic>
              <p:nvPicPr>
                <p:cNvPr id="111" name="Picture 11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2" name="Picture 11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6" name="Group 95"/>
              <p:cNvGrpSpPr/>
              <p:nvPr/>
            </p:nvGrpSpPr>
            <p:grpSpPr>
              <a:xfrm>
                <a:off x="2095500" y="1974514"/>
                <a:ext cx="228600" cy="192024"/>
                <a:chOff x="7543800" y="3657600"/>
                <a:chExt cx="906236" cy="762000"/>
              </a:xfrm>
            </p:grpSpPr>
            <p:pic>
              <p:nvPicPr>
                <p:cNvPr id="109" name="Picture 10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0" name="Picture 10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7" name="Group 96"/>
              <p:cNvGrpSpPr/>
              <p:nvPr/>
            </p:nvGrpSpPr>
            <p:grpSpPr>
              <a:xfrm>
                <a:off x="1410631" y="1974514"/>
                <a:ext cx="228600" cy="192024"/>
                <a:chOff x="7543800" y="3657600"/>
                <a:chExt cx="906236" cy="762000"/>
              </a:xfrm>
            </p:grpSpPr>
            <p:pic>
              <p:nvPicPr>
                <p:cNvPr id="107" name="Picture 10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8" name="Picture 10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8" name="Group 97"/>
              <p:cNvGrpSpPr/>
              <p:nvPr/>
            </p:nvGrpSpPr>
            <p:grpSpPr>
              <a:xfrm>
                <a:off x="2781300" y="1974464"/>
                <a:ext cx="228600" cy="192024"/>
                <a:chOff x="7543800" y="3657600"/>
                <a:chExt cx="906236" cy="762000"/>
              </a:xfrm>
            </p:grpSpPr>
            <p:pic>
              <p:nvPicPr>
                <p:cNvPr id="105" name="Picture 10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6" name="Picture 10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9" name="Group 98"/>
              <p:cNvGrpSpPr/>
              <p:nvPr/>
            </p:nvGrpSpPr>
            <p:grpSpPr>
              <a:xfrm>
                <a:off x="2552700" y="1974514"/>
                <a:ext cx="228600" cy="192024"/>
                <a:chOff x="7543800" y="3657600"/>
                <a:chExt cx="906236" cy="762000"/>
              </a:xfrm>
            </p:grpSpPr>
            <p:pic>
              <p:nvPicPr>
                <p:cNvPr id="103" name="Picture 10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4" name="Picture 10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00" name="Group 99"/>
              <p:cNvGrpSpPr/>
              <p:nvPr/>
            </p:nvGrpSpPr>
            <p:grpSpPr>
              <a:xfrm>
                <a:off x="2325031" y="1974464"/>
                <a:ext cx="228600" cy="192024"/>
                <a:chOff x="7543800" y="3657600"/>
                <a:chExt cx="906236" cy="762000"/>
              </a:xfrm>
            </p:grpSpPr>
            <p:pic>
              <p:nvPicPr>
                <p:cNvPr id="101" name="Picture 10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2" name="Picture 10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15" name="Group 114"/>
            <p:cNvGrpSpPr/>
            <p:nvPr/>
          </p:nvGrpSpPr>
          <p:grpSpPr>
            <a:xfrm>
              <a:off x="1410165" y="1595586"/>
              <a:ext cx="1599269" cy="192074"/>
              <a:chOff x="1410631" y="1974464"/>
              <a:chExt cx="1599269" cy="192074"/>
            </a:xfrm>
          </p:grpSpPr>
          <p:grpSp>
            <p:nvGrpSpPr>
              <p:cNvPr id="116" name="Group 115"/>
              <p:cNvGrpSpPr/>
              <p:nvPr/>
            </p:nvGrpSpPr>
            <p:grpSpPr>
              <a:xfrm>
                <a:off x="1638300" y="1974514"/>
                <a:ext cx="228600" cy="192024"/>
                <a:chOff x="7543800" y="3657600"/>
                <a:chExt cx="906236" cy="762000"/>
              </a:xfrm>
            </p:grpSpPr>
            <p:pic>
              <p:nvPicPr>
                <p:cNvPr id="135" name="Picture 13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6" name="Picture 13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7" name="Group 116"/>
              <p:cNvGrpSpPr/>
              <p:nvPr/>
            </p:nvGrpSpPr>
            <p:grpSpPr>
              <a:xfrm>
                <a:off x="1866900" y="1974514"/>
                <a:ext cx="228600" cy="192024"/>
                <a:chOff x="7543800" y="3657600"/>
                <a:chExt cx="906236" cy="762000"/>
              </a:xfrm>
            </p:grpSpPr>
            <p:pic>
              <p:nvPicPr>
                <p:cNvPr id="133" name="Picture 13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4" name="Picture 13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8" name="Group 117"/>
              <p:cNvGrpSpPr/>
              <p:nvPr/>
            </p:nvGrpSpPr>
            <p:grpSpPr>
              <a:xfrm>
                <a:off x="2095500" y="1974514"/>
                <a:ext cx="228600" cy="192024"/>
                <a:chOff x="7543800" y="3657600"/>
                <a:chExt cx="906236" cy="762000"/>
              </a:xfrm>
            </p:grpSpPr>
            <p:pic>
              <p:nvPicPr>
                <p:cNvPr id="131" name="Picture 13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2" name="Picture 13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9" name="Group 118"/>
              <p:cNvGrpSpPr/>
              <p:nvPr/>
            </p:nvGrpSpPr>
            <p:grpSpPr>
              <a:xfrm>
                <a:off x="1410631" y="1974514"/>
                <a:ext cx="228600" cy="192024"/>
                <a:chOff x="7543800" y="3657600"/>
                <a:chExt cx="906236" cy="762000"/>
              </a:xfrm>
            </p:grpSpPr>
            <p:pic>
              <p:nvPicPr>
                <p:cNvPr id="129" name="Picture 12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0" name="Picture 12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0" name="Group 119"/>
              <p:cNvGrpSpPr/>
              <p:nvPr/>
            </p:nvGrpSpPr>
            <p:grpSpPr>
              <a:xfrm>
                <a:off x="2781300" y="1974464"/>
                <a:ext cx="228600" cy="192024"/>
                <a:chOff x="7543800" y="3657600"/>
                <a:chExt cx="906236" cy="762000"/>
              </a:xfrm>
            </p:grpSpPr>
            <p:pic>
              <p:nvPicPr>
                <p:cNvPr id="127" name="Picture 12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8" name="Picture 12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1" name="Group 120"/>
              <p:cNvGrpSpPr/>
              <p:nvPr/>
            </p:nvGrpSpPr>
            <p:grpSpPr>
              <a:xfrm>
                <a:off x="2552700" y="1974514"/>
                <a:ext cx="228600" cy="192024"/>
                <a:chOff x="7543800" y="3657600"/>
                <a:chExt cx="906236" cy="762000"/>
              </a:xfrm>
            </p:grpSpPr>
            <p:pic>
              <p:nvPicPr>
                <p:cNvPr id="125" name="Picture 12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6" name="Picture 12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2" name="Group 121"/>
              <p:cNvGrpSpPr/>
              <p:nvPr/>
            </p:nvGrpSpPr>
            <p:grpSpPr>
              <a:xfrm>
                <a:off x="2325031" y="1974464"/>
                <a:ext cx="228600" cy="192024"/>
                <a:chOff x="7543800" y="3657600"/>
                <a:chExt cx="906236" cy="762000"/>
              </a:xfrm>
            </p:grpSpPr>
            <p:pic>
              <p:nvPicPr>
                <p:cNvPr id="123" name="Picture 12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4" name="Picture 12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37" name="Group 136"/>
            <p:cNvGrpSpPr/>
            <p:nvPr/>
          </p:nvGrpSpPr>
          <p:grpSpPr>
            <a:xfrm>
              <a:off x="1408943" y="1403562"/>
              <a:ext cx="1599269" cy="192074"/>
              <a:chOff x="1410631" y="1974464"/>
              <a:chExt cx="1599269" cy="192074"/>
            </a:xfrm>
          </p:grpSpPr>
          <p:grpSp>
            <p:nvGrpSpPr>
              <p:cNvPr id="138" name="Group 137"/>
              <p:cNvGrpSpPr/>
              <p:nvPr/>
            </p:nvGrpSpPr>
            <p:grpSpPr>
              <a:xfrm>
                <a:off x="1638300" y="1974514"/>
                <a:ext cx="228600" cy="192024"/>
                <a:chOff x="7543800" y="3657600"/>
                <a:chExt cx="906236" cy="762000"/>
              </a:xfrm>
            </p:grpSpPr>
            <p:pic>
              <p:nvPicPr>
                <p:cNvPr id="157" name="Picture 15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8" name="Picture 15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39" name="Group 138"/>
              <p:cNvGrpSpPr/>
              <p:nvPr/>
            </p:nvGrpSpPr>
            <p:grpSpPr>
              <a:xfrm>
                <a:off x="1866900" y="1974514"/>
                <a:ext cx="228600" cy="192024"/>
                <a:chOff x="7543800" y="3657600"/>
                <a:chExt cx="906236" cy="762000"/>
              </a:xfrm>
            </p:grpSpPr>
            <p:pic>
              <p:nvPicPr>
                <p:cNvPr id="155" name="Picture 15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6" name="Picture 15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0" name="Group 139"/>
              <p:cNvGrpSpPr/>
              <p:nvPr/>
            </p:nvGrpSpPr>
            <p:grpSpPr>
              <a:xfrm>
                <a:off x="2095499" y="1974514"/>
                <a:ext cx="228600" cy="192024"/>
                <a:chOff x="7543823" y="3657600"/>
                <a:chExt cx="906239" cy="762000"/>
              </a:xfrm>
            </p:grpSpPr>
            <p:pic>
              <p:nvPicPr>
                <p:cNvPr id="153" name="Picture 152" descr="background.jpg"/>
                <p:cNvPicPr>
                  <a:picLocks noChangeAspect="1"/>
                </p:cNvPicPr>
                <p:nvPr/>
              </p:nvPicPr>
              <p:blipFill>
                <a:blip r:embed="rId5" cstate="print"/>
                <a:stretch>
                  <a:fillRect/>
                </a:stretch>
              </p:blipFill>
              <p:spPr>
                <a:xfrm>
                  <a:off x="7543823" y="3657600"/>
                  <a:ext cx="906239" cy="762000"/>
                </a:xfrm>
                <a:prstGeom prst="rect">
                  <a:avLst/>
                </a:prstGeom>
              </p:spPr>
            </p:pic>
            <p:pic>
              <p:nvPicPr>
                <p:cNvPr id="154" name="Picture 15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1" name="Group 140"/>
              <p:cNvGrpSpPr/>
              <p:nvPr/>
            </p:nvGrpSpPr>
            <p:grpSpPr>
              <a:xfrm>
                <a:off x="1410631" y="1974514"/>
                <a:ext cx="228600" cy="192024"/>
                <a:chOff x="7543800" y="3657600"/>
                <a:chExt cx="906236" cy="762000"/>
              </a:xfrm>
            </p:grpSpPr>
            <p:pic>
              <p:nvPicPr>
                <p:cNvPr id="151" name="Picture 15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2" name="Picture 15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2" name="Group 141"/>
              <p:cNvGrpSpPr/>
              <p:nvPr/>
            </p:nvGrpSpPr>
            <p:grpSpPr>
              <a:xfrm>
                <a:off x="2781300" y="1974464"/>
                <a:ext cx="228600" cy="192024"/>
                <a:chOff x="7543800" y="3657600"/>
                <a:chExt cx="906236" cy="762000"/>
              </a:xfrm>
            </p:grpSpPr>
            <p:pic>
              <p:nvPicPr>
                <p:cNvPr id="149" name="Picture 14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0" name="Picture 14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3" name="Group 142"/>
              <p:cNvGrpSpPr/>
              <p:nvPr/>
            </p:nvGrpSpPr>
            <p:grpSpPr>
              <a:xfrm>
                <a:off x="2552700" y="1974514"/>
                <a:ext cx="228600" cy="192024"/>
                <a:chOff x="7543800" y="3657600"/>
                <a:chExt cx="906236" cy="762000"/>
              </a:xfrm>
            </p:grpSpPr>
            <p:pic>
              <p:nvPicPr>
                <p:cNvPr id="147" name="Picture 14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48" name="Picture 14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4" name="Group 143"/>
              <p:cNvGrpSpPr/>
              <p:nvPr/>
            </p:nvGrpSpPr>
            <p:grpSpPr>
              <a:xfrm>
                <a:off x="2325031" y="1974464"/>
                <a:ext cx="228600" cy="192024"/>
                <a:chOff x="7543800" y="3657600"/>
                <a:chExt cx="906236" cy="762000"/>
              </a:xfrm>
            </p:grpSpPr>
            <p:pic>
              <p:nvPicPr>
                <p:cNvPr id="145" name="Picture 14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46" name="Picture 14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59" name="Group 158"/>
            <p:cNvGrpSpPr/>
            <p:nvPr/>
          </p:nvGrpSpPr>
          <p:grpSpPr>
            <a:xfrm>
              <a:off x="1410805" y="1211488"/>
              <a:ext cx="1599269" cy="192074"/>
              <a:chOff x="1410631" y="1974464"/>
              <a:chExt cx="1599269" cy="192074"/>
            </a:xfrm>
          </p:grpSpPr>
          <p:grpSp>
            <p:nvGrpSpPr>
              <p:cNvPr id="160" name="Group 159"/>
              <p:cNvGrpSpPr/>
              <p:nvPr/>
            </p:nvGrpSpPr>
            <p:grpSpPr>
              <a:xfrm>
                <a:off x="1638300" y="1974514"/>
                <a:ext cx="228600" cy="192024"/>
                <a:chOff x="7543800" y="3657600"/>
                <a:chExt cx="906236" cy="762000"/>
              </a:xfrm>
            </p:grpSpPr>
            <p:pic>
              <p:nvPicPr>
                <p:cNvPr id="179" name="Picture 17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80" name="Picture 17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1" name="Group 160"/>
              <p:cNvGrpSpPr/>
              <p:nvPr/>
            </p:nvGrpSpPr>
            <p:grpSpPr>
              <a:xfrm>
                <a:off x="1866900" y="1974514"/>
                <a:ext cx="228600" cy="192024"/>
                <a:chOff x="7543800" y="3657600"/>
                <a:chExt cx="906236" cy="762000"/>
              </a:xfrm>
            </p:grpSpPr>
            <p:pic>
              <p:nvPicPr>
                <p:cNvPr id="177" name="Picture 17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8" name="Picture 17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2" name="Group 161"/>
              <p:cNvGrpSpPr/>
              <p:nvPr/>
            </p:nvGrpSpPr>
            <p:grpSpPr>
              <a:xfrm>
                <a:off x="2095500" y="1974514"/>
                <a:ext cx="228600" cy="192024"/>
                <a:chOff x="7543800" y="3657600"/>
                <a:chExt cx="906236" cy="762000"/>
              </a:xfrm>
            </p:grpSpPr>
            <p:pic>
              <p:nvPicPr>
                <p:cNvPr id="175" name="Picture 17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6" name="Picture 17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3" name="Group 162"/>
              <p:cNvGrpSpPr/>
              <p:nvPr/>
            </p:nvGrpSpPr>
            <p:grpSpPr>
              <a:xfrm>
                <a:off x="1410631" y="1974514"/>
                <a:ext cx="228600" cy="192024"/>
                <a:chOff x="7543800" y="3657600"/>
                <a:chExt cx="906236" cy="762000"/>
              </a:xfrm>
            </p:grpSpPr>
            <p:pic>
              <p:nvPicPr>
                <p:cNvPr id="173" name="Picture 17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4" name="Picture 17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4" name="Group 163"/>
              <p:cNvGrpSpPr/>
              <p:nvPr/>
            </p:nvGrpSpPr>
            <p:grpSpPr>
              <a:xfrm>
                <a:off x="2781300" y="1974464"/>
                <a:ext cx="228600" cy="192024"/>
                <a:chOff x="7543800" y="3657600"/>
                <a:chExt cx="906236" cy="762000"/>
              </a:xfrm>
            </p:grpSpPr>
            <p:pic>
              <p:nvPicPr>
                <p:cNvPr id="171" name="Picture 17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2" name="Picture 17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5" name="Group 164"/>
              <p:cNvGrpSpPr/>
              <p:nvPr/>
            </p:nvGrpSpPr>
            <p:grpSpPr>
              <a:xfrm>
                <a:off x="2552700" y="1974514"/>
                <a:ext cx="228600" cy="192024"/>
                <a:chOff x="7543800" y="3657600"/>
                <a:chExt cx="906236" cy="762000"/>
              </a:xfrm>
            </p:grpSpPr>
            <p:pic>
              <p:nvPicPr>
                <p:cNvPr id="169" name="Picture 16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0" name="Picture 16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6" name="Group 165"/>
              <p:cNvGrpSpPr/>
              <p:nvPr/>
            </p:nvGrpSpPr>
            <p:grpSpPr>
              <a:xfrm>
                <a:off x="2325031" y="1974464"/>
                <a:ext cx="228600" cy="192024"/>
                <a:chOff x="7543800" y="3657600"/>
                <a:chExt cx="906236" cy="762000"/>
              </a:xfrm>
            </p:grpSpPr>
            <p:pic>
              <p:nvPicPr>
                <p:cNvPr id="167" name="Picture 16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68" name="Picture 16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grpSp>
        <p:nvGrpSpPr>
          <p:cNvPr id="11" name="Group 10"/>
          <p:cNvGrpSpPr/>
          <p:nvPr/>
        </p:nvGrpSpPr>
        <p:grpSpPr>
          <a:xfrm>
            <a:off x="3480255" y="2381622"/>
            <a:ext cx="1920240" cy="617912"/>
            <a:chOff x="3178810" y="1324098"/>
            <a:chExt cx="1920240" cy="617912"/>
          </a:xfrm>
        </p:grpSpPr>
        <p:pic>
          <p:nvPicPr>
            <p:cNvPr id="1027"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881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pic>
          <p:nvPicPr>
            <p:cNvPr id="181"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889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pic>
          <p:nvPicPr>
            <p:cNvPr id="182"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5897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Freeform 8"/>
          <p:cNvSpPr/>
          <p:nvPr/>
        </p:nvSpPr>
        <p:spPr>
          <a:xfrm>
            <a:off x="1760560" y="1828800"/>
            <a:ext cx="6758589" cy="3016155"/>
          </a:xfrm>
          <a:custGeom>
            <a:avLst/>
            <a:gdLst>
              <a:gd name="connsiteX0" fmla="*/ 0 w 6741994"/>
              <a:gd name="connsiteY0" fmla="*/ 0 h 3016155"/>
              <a:gd name="connsiteX1" fmla="*/ 1637732 w 6741994"/>
              <a:gd name="connsiteY1" fmla="*/ 2265528 h 3016155"/>
              <a:gd name="connsiteX2" fmla="*/ 6741994 w 6741994"/>
              <a:gd name="connsiteY2" fmla="*/ 3016155 h 3016155"/>
            </a:gdLst>
            <a:ahLst/>
            <a:cxnLst>
              <a:cxn ang="0">
                <a:pos x="connsiteX0" y="connsiteY0"/>
              </a:cxn>
              <a:cxn ang="0">
                <a:pos x="connsiteX1" y="connsiteY1"/>
              </a:cxn>
              <a:cxn ang="0">
                <a:pos x="connsiteX2" y="connsiteY2"/>
              </a:cxn>
            </a:cxnLst>
            <a:rect l="l" t="t" r="r" b="b"/>
            <a:pathLst>
              <a:path w="6741994" h="3016155">
                <a:moveTo>
                  <a:pt x="0" y="0"/>
                </a:moveTo>
                <a:cubicBezTo>
                  <a:pt x="257033" y="881418"/>
                  <a:pt x="514066" y="1762836"/>
                  <a:pt x="1637732" y="2265528"/>
                </a:cubicBezTo>
                <a:cubicBezTo>
                  <a:pt x="2761398" y="2768221"/>
                  <a:pt x="5870812" y="2891051"/>
                  <a:pt x="6741994" y="3016155"/>
                </a:cubicBez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2057400" y="2551670"/>
            <a:ext cx="5943600" cy="156966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t>Many users testing at little overhead see more errors than one user at high overhead.</a:t>
            </a:r>
          </a:p>
        </p:txBody>
      </p:sp>
    </p:spTree>
    <p:extLst>
      <p:ext uri="{BB962C8B-B14F-4D97-AF65-F5344CB8AC3E}">
        <p14:creationId xmlns:p14="http://schemas.microsoft.com/office/powerpoint/2010/main" xmlns="" val="5623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P spid="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7200" y="4952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a += y</a:t>
            </a:r>
          </a:p>
        </p:txBody>
      </p:sp>
      <p:sp>
        <p:nvSpPr>
          <p:cNvPr id="22" name="Rounded Rectangle 21"/>
          <p:cNvSpPr/>
          <p:nvPr/>
        </p:nvSpPr>
        <p:spPr>
          <a:xfrm>
            <a:off x="2590800" y="4953000"/>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z = y * 75</a:t>
            </a:r>
          </a:p>
        </p:txBody>
      </p:sp>
      <p:sp>
        <p:nvSpPr>
          <p:cNvPr id="7" name="Right Arrow 6"/>
          <p:cNvSpPr/>
          <p:nvPr/>
        </p:nvSpPr>
        <p:spPr>
          <a:xfrm rot="7682756">
            <a:off x="2044897" y="4537118"/>
            <a:ext cx="800611" cy="23626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0" name="Down Arrow 9"/>
          <p:cNvSpPr/>
          <p:nvPr/>
        </p:nvSpPr>
        <p:spPr>
          <a:xfrm>
            <a:off x="3429000" y="4267199"/>
            <a:ext cx="228600" cy="685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9" name="Rounded Rectangle 18"/>
          <p:cNvSpPr/>
          <p:nvPr/>
        </p:nvSpPr>
        <p:spPr>
          <a:xfrm>
            <a:off x="2590800" y="3809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y = x * 1024</a:t>
            </a:r>
          </a:p>
        </p:txBody>
      </p:sp>
      <p:sp>
        <p:nvSpPr>
          <p:cNvPr id="20" name="Rounded Rectangle 19"/>
          <p:cNvSpPr/>
          <p:nvPr/>
        </p:nvSpPr>
        <p:spPr>
          <a:xfrm>
            <a:off x="5196840" y="38100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w = x + 42</a:t>
            </a:r>
            <a:endParaRPr lang="en-US" sz="2400" dirty="0"/>
          </a:p>
        </p:txBody>
      </p:sp>
      <p:sp>
        <p:nvSpPr>
          <p:cNvPr id="44" name="Pentagon 43"/>
          <p:cNvSpPr/>
          <p:nvPr/>
        </p:nvSpPr>
        <p:spPr>
          <a:xfrm flipH="1">
            <a:off x="6934200" y="3807226"/>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w</a:t>
            </a:r>
            <a:endParaRPr lang="en-US" sz="2400" dirty="0"/>
          </a:p>
        </p:txBody>
      </p:sp>
      <p:sp>
        <p:nvSpPr>
          <p:cNvPr id="45" name="Pentagon 44"/>
          <p:cNvSpPr/>
          <p:nvPr/>
        </p:nvSpPr>
        <p:spPr>
          <a:xfrm flipH="1">
            <a:off x="6925559" y="3810882"/>
            <a:ext cx="1828800" cy="609600"/>
          </a:xfrm>
          <a:prstGeom prst="homePlate">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w</a:t>
            </a:r>
            <a:endParaRPr lang="en-US" sz="2400" dirty="0"/>
          </a:p>
        </p:txBody>
      </p:sp>
      <p:sp>
        <p:nvSpPr>
          <p:cNvPr id="2" name="Title 1"/>
          <p:cNvSpPr>
            <a:spLocks noGrp="1"/>
          </p:cNvSpPr>
          <p:nvPr>
            <p:ph type="title"/>
          </p:nvPr>
        </p:nvSpPr>
        <p:spPr/>
        <p:txBody>
          <a:bodyPr/>
          <a:lstStyle/>
          <a:p>
            <a:r>
              <a:rPr lang="en-US" dirty="0" smtClean="0"/>
              <a:t>Example Dynamic Dataflow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17</a:t>
            </a:fld>
            <a:endParaRPr lang="en-US" altLang="en-US" dirty="0"/>
          </a:p>
        </p:txBody>
      </p:sp>
      <p:sp>
        <p:nvSpPr>
          <p:cNvPr id="12" name="Right Arrow 11"/>
          <p:cNvSpPr/>
          <p:nvPr/>
        </p:nvSpPr>
        <p:spPr>
          <a:xfrm rot="5400000">
            <a:off x="5489993" y="3196931"/>
            <a:ext cx="1080823"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4" name="Right Arrow 13"/>
          <p:cNvSpPr/>
          <p:nvPr/>
        </p:nvSpPr>
        <p:spPr>
          <a:xfrm rot="5400000">
            <a:off x="3062825" y="3216107"/>
            <a:ext cx="960950"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6" name="Down Arrow 15"/>
          <p:cNvSpPr/>
          <p:nvPr/>
        </p:nvSpPr>
        <p:spPr>
          <a:xfrm>
            <a:off x="3429001" y="1828799"/>
            <a:ext cx="228600" cy="68491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38" name="Rounded Rectangle 37"/>
          <p:cNvSpPr/>
          <p:nvPr/>
        </p:nvSpPr>
        <p:spPr>
          <a:xfrm>
            <a:off x="5181600" y="25146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validate(x)</a:t>
            </a:r>
            <a:endParaRPr lang="en-US" sz="2400" dirty="0"/>
          </a:p>
        </p:txBody>
      </p:sp>
      <p:sp>
        <p:nvSpPr>
          <p:cNvPr id="47" name="Right Arrow 46"/>
          <p:cNvSpPr/>
          <p:nvPr/>
        </p:nvSpPr>
        <p:spPr>
          <a:xfrm>
            <a:off x="4133771" y="2748095"/>
            <a:ext cx="1080823"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8" name="Rounded Rectangle 17"/>
          <p:cNvSpPr/>
          <p:nvPr/>
        </p:nvSpPr>
        <p:spPr>
          <a:xfrm>
            <a:off x="2286000" y="2516492"/>
            <a:ext cx="2514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23" name="Right Arrow 22"/>
          <p:cNvSpPr/>
          <p:nvPr/>
        </p:nvSpPr>
        <p:spPr>
          <a:xfrm flipH="1">
            <a:off x="6781800" y="2506744"/>
            <a:ext cx="1828800"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Clear</a:t>
            </a:r>
            <a:endParaRPr lang="en-US" sz="2400" dirty="0"/>
          </a:p>
        </p:txBody>
      </p:sp>
      <p:sp>
        <p:nvSpPr>
          <p:cNvPr id="61" name="Rounded Rectangle 60"/>
          <p:cNvSpPr/>
          <p:nvPr/>
        </p:nvSpPr>
        <p:spPr>
          <a:xfrm>
            <a:off x="304800" y="4798707"/>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a += y</a:t>
            </a:r>
          </a:p>
        </p:txBody>
      </p:sp>
      <p:sp>
        <p:nvSpPr>
          <p:cNvPr id="62" name="Rounded Rectangle 61"/>
          <p:cNvSpPr/>
          <p:nvPr/>
        </p:nvSpPr>
        <p:spPr>
          <a:xfrm>
            <a:off x="2438400" y="4798708"/>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z = y * 75</a:t>
            </a:r>
          </a:p>
        </p:txBody>
      </p:sp>
      <p:sp>
        <p:nvSpPr>
          <p:cNvPr id="63" name="Right Arrow 62"/>
          <p:cNvSpPr/>
          <p:nvPr/>
        </p:nvSpPr>
        <p:spPr>
          <a:xfrm rot="7682756">
            <a:off x="1892497" y="4382826"/>
            <a:ext cx="800611" cy="236267"/>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4" name="Rounded Rectangle 63"/>
          <p:cNvSpPr/>
          <p:nvPr/>
        </p:nvSpPr>
        <p:spPr>
          <a:xfrm>
            <a:off x="2438400" y="3655707"/>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y = x * 1024</a:t>
            </a:r>
          </a:p>
        </p:txBody>
      </p:sp>
      <p:sp>
        <p:nvSpPr>
          <p:cNvPr id="65" name="Right Arrow 64"/>
          <p:cNvSpPr/>
          <p:nvPr/>
        </p:nvSpPr>
        <p:spPr>
          <a:xfrm rot="5400000">
            <a:off x="2893617" y="3078623"/>
            <a:ext cx="994566" cy="228600"/>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7" name="Rounded Rectangle 66"/>
          <p:cNvSpPr/>
          <p:nvPr/>
        </p:nvSpPr>
        <p:spPr>
          <a:xfrm>
            <a:off x="2133600" y="2362200"/>
            <a:ext cx="25146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40" name="Right Arrow 39"/>
          <p:cNvSpPr/>
          <p:nvPr/>
        </p:nvSpPr>
        <p:spPr>
          <a:xfrm>
            <a:off x="1371600" y="3116344"/>
            <a:ext cx="2003612" cy="68390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Propagate</a:t>
            </a:r>
            <a:endParaRPr lang="en-US" sz="2400" dirty="0"/>
          </a:p>
        </p:txBody>
      </p:sp>
      <p:sp>
        <p:nvSpPr>
          <p:cNvPr id="68" name="Right Arrow 67"/>
          <p:cNvSpPr/>
          <p:nvPr/>
        </p:nvSpPr>
        <p:spPr>
          <a:xfrm rot="5400000">
            <a:off x="3086100" y="4455806"/>
            <a:ext cx="609600" cy="228601"/>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6" name="Down Arrow 65"/>
          <p:cNvSpPr/>
          <p:nvPr/>
        </p:nvSpPr>
        <p:spPr>
          <a:xfrm>
            <a:off x="3352801" y="1752600"/>
            <a:ext cx="228600" cy="701040"/>
          </a:xfrm>
          <a:prstGeom prst="down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39" name="Right Arrow 38"/>
          <p:cNvSpPr/>
          <p:nvPr/>
        </p:nvSpPr>
        <p:spPr>
          <a:xfrm flipH="1">
            <a:off x="3505200" y="1905000"/>
            <a:ext cx="1907240" cy="54864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Associate</a:t>
            </a:r>
            <a:endParaRPr lang="en-US" sz="2400" dirty="0"/>
          </a:p>
        </p:txBody>
      </p:sp>
      <p:sp>
        <p:nvSpPr>
          <p:cNvPr id="17" name="Rounded Rectangle 16"/>
          <p:cNvSpPr/>
          <p:nvPr/>
        </p:nvSpPr>
        <p:spPr>
          <a:xfrm>
            <a:off x="2286000" y="1219200"/>
            <a:ext cx="2514599"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Input</a:t>
            </a:r>
            <a:endParaRPr lang="en-US" sz="2400" dirty="0"/>
          </a:p>
        </p:txBody>
      </p:sp>
      <p:sp>
        <p:nvSpPr>
          <p:cNvPr id="5" name="Pentagon 4"/>
          <p:cNvSpPr/>
          <p:nvPr/>
        </p:nvSpPr>
        <p:spPr>
          <a:xfrm rot="16200000">
            <a:off x="1141476" y="5030724"/>
            <a:ext cx="612648" cy="1371600"/>
          </a:xfrm>
          <a:prstGeom prst="homePlate">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sp>
        <p:nvSpPr>
          <p:cNvPr id="46" name="Pentagon 45"/>
          <p:cNvSpPr/>
          <p:nvPr/>
        </p:nvSpPr>
        <p:spPr>
          <a:xfrm rot="16200000">
            <a:off x="1141476" y="5030724"/>
            <a:ext cx="612648" cy="1371600"/>
          </a:xfrm>
          <a:prstGeom prst="homePlate">
            <a:avLst/>
          </a:prstGeom>
          <a:solidFill>
            <a:srgbClr val="FF0000"/>
          </a:solidFill>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sp>
        <p:nvSpPr>
          <p:cNvPr id="37" name="Pentagon 36"/>
          <p:cNvSpPr/>
          <p:nvPr/>
        </p:nvSpPr>
        <p:spPr>
          <a:xfrm flipH="1">
            <a:off x="4343400" y="4876800"/>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z</a:t>
            </a:r>
            <a:endParaRPr lang="en-US" sz="2400" dirty="0"/>
          </a:p>
        </p:txBody>
      </p:sp>
      <p:sp>
        <p:nvSpPr>
          <p:cNvPr id="41" name="Pentagon 40"/>
          <p:cNvSpPr/>
          <p:nvPr/>
        </p:nvSpPr>
        <p:spPr>
          <a:xfrm flipH="1">
            <a:off x="4343400" y="4876800"/>
            <a:ext cx="1828800" cy="609600"/>
          </a:xfrm>
          <a:prstGeom prst="homePlat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z</a:t>
            </a:r>
            <a:endParaRPr lang="en-US" sz="2400" dirty="0"/>
          </a:p>
        </p:txBody>
      </p:sp>
      <p:sp>
        <p:nvSpPr>
          <p:cNvPr id="70" name="TextBox 69"/>
          <p:cNvSpPr txBox="1"/>
          <p:nvPr/>
        </p:nvSpPr>
        <p:spPr>
          <a:xfrm>
            <a:off x="304800" y="1170056"/>
            <a:ext cx="1800664" cy="92333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endParaRPr lang="en-US" dirty="0" smtClean="0"/>
          </a:p>
          <a:p>
            <a:endParaRPr lang="en-US" dirty="0"/>
          </a:p>
          <a:p>
            <a:endParaRPr lang="en-US" dirty="0" smtClean="0"/>
          </a:p>
        </p:txBody>
      </p:sp>
      <p:sp>
        <p:nvSpPr>
          <p:cNvPr id="3" name="Rounded Rectangle 2"/>
          <p:cNvSpPr/>
          <p:nvPr/>
        </p:nvSpPr>
        <p:spPr>
          <a:xfrm>
            <a:off x="381000" y="1219200"/>
            <a:ext cx="3429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69" name="Rounded Rectangle 68"/>
          <p:cNvSpPr/>
          <p:nvPr/>
        </p:nvSpPr>
        <p:spPr>
          <a:xfrm>
            <a:off x="381000" y="1676400"/>
            <a:ext cx="342900" cy="3810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6" name="TextBox 5"/>
          <p:cNvSpPr txBox="1"/>
          <p:nvPr/>
        </p:nvSpPr>
        <p:spPr>
          <a:xfrm>
            <a:off x="723900" y="1219200"/>
            <a:ext cx="1305364" cy="384721"/>
          </a:xfrm>
          <a:prstGeom prst="rect">
            <a:avLst/>
          </a:prstGeom>
          <a:noFill/>
        </p:spPr>
        <p:txBody>
          <a:bodyPr wrap="square" rtlCol="0">
            <a:spAutoFit/>
          </a:bodyPr>
          <a:lstStyle/>
          <a:p>
            <a:pPr algn="ctr"/>
            <a:r>
              <a:rPr lang="en-US" sz="1900" dirty="0" smtClean="0"/>
              <a:t>Data</a:t>
            </a:r>
          </a:p>
        </p:txBody>
      </p:sp>
      <p:sp>
        <p:nvSpPr>
          <p:cNvPr id="71" name="TextBox 70"/>
          <p:cNvSpPr txBox="1"/>
          <p:nvPr/>
        </p:nvSpPr>
        <p:spPr>
          <a:xfrm>
            <a:off x="762000" y="1657290"/>
            <a:ext cx="1305364" cy="384721"/>
          </a:xfrm>
          <a:prstGeom prst="rect">
            <a:avLst/>
          </a:prstGeom>
          <a:noFill/>
        </p:spPr>
        <p:txBody>
          <a:bodyPr wrap="square" rtlCol="0">
            <a:spAutoFit/>
          </a:bodyPr>
          <a:lstStyle/>
          <a:p>
            <a:pPr algn="ctr"/>
            <a:r>
              <a:rPr lang="en-US" sz="1900" dirty="0" smtClean="0"/>
              <a:t>Meta-data</a:t>
            </a:r>
          </a:p>
        </p:txBody>
      </p:sp>
    </p:spTree>
    <p:extLst>
      <p:ext uri="{BB962C8B-B14F-4D97-AF65-F5344CB8AC3E}">
        <p14:creationId xmlns:p14="http://schemas.microsoft.com/office/powerpoint/2010/main" xmlns="" val="195466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250"/>
                                  </p:stCondLst>
                                  <p:childTnLst>
                                    <p:set>
                                      <p:cBhvr>
                                        <p:cTn id="45" dur="1" fill="hold">
                                          <p:stCondLst>
                                            <p:cond delay="0"/>
                                          </p:stCondLst>
                                        </p:cTn>
                                        <p:tgtEl>
                                          <p:spTgt spid="10"/>
                                        </p:tgtEl>
                                        <p:attrNameLst>
                                          <p:attrName>style.visibility</p:attrName>
                                        </p:attrNameLst>
                                      </p:cBhvr>
                                      <p:to>
                                        <p:strVal val="visible"/>
                                      </p:to>
                                    </p:set>
                                  </p:childTnLst>
                                </p:cTn>
                              </p:par>
                            </p:childTnLst>
                          </p:cTn>
                        </p:par>
                        <p:par>
                          <p:cTn id="46" fill="hold">
                            <p:stCondLst>
                              <p:cond delay="250"/>
                            </p:stCondLst>
                            <p:childTnLst>
                              <p:par>
                                <p:cTn id="47" presetID="1"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par>
                          <p:cTn id="73" fill="hold">
                            <p:stCondLst>
                              <p:cond delay="0"/>
                            </p:stCondLst>
                            <p:childTnLst>
                              <p:par>
                                <p:cTn id="74" presetID="1" presetClass="exit" presetSubtype="0" fill="hold" grpId="1" nodeType="afterEffect">
                                  <p:stCondLst>
                                    <p:cond delay="1000"/>
                                  </p:stCondLst>
                                  <p:childTnLst>
                                    <p:set>
                                      <p:cBhvr>
                                        <p:cTn id="75" dur="1" fill="hold">
                                          <p:stCondLst>
                                            <p:cond delay="0"/>
                                          </p:stCondLst>
                                        </p:cTn>
                                        <p:tgtEl>
                                          <p:spTgt spid="44"/>
                                        </p:tgtEl>
                                        <p:attrNameLst>
                                          <p:attrName>style.visibility</p:attrName>
                                        </p:attrNameLst>
                                      </p:cBhvr>
                                      <p:to>
                                        <p:strVal val="hidden"/>
                                      </p:to>
                                    </p:se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childTnLst>
                                </p:cTn>
                              </p:par>
                            </p:childTnLst>
                          </p:cTn>
                        </p:par>
                        <p:par>
                          <p:cTn id="85" fill="hold">
                            <p:stCondLst>
                              <p:cond delay="0"/>
                            </p:stCondLst>
                            <p:childTnLst>
                              <p:par>
                                <p:cTn id="86" presetID="1" presetClass="exit" presetSubtype="0" fill="hold" grpId="1" nodeType="afterEffect">
                                  <p:stCondLst>
                                    <p:cond delay="1000"/>
                                  </p:stCondLst>
                                  <p:childTnLst>
                                    <p:set>
                                      <p:cBhvr>
                                        <p:cTn id="87" dur="1" fill="hold">
                                          <p:stCondLst>
                                            <p:cond delay="0"/>
                                          </p:stCondLst>
                                        </p:cTn>
                                        <p:tgtEl>
                                          <p:spTgt spid="37"/>
                                        </p:tgtEl>
                                        <p:attrNameLst>
                                          <p:attrName>style.visibility</p:attrName>
                                        </p:attrNameLst>
                                      </p:cBhvr>
                                      <p:to>
                                        <p:strVal val="hidden"/>
                                      </p:to>
                                    </p:set>
                                  </p:childTnLst>
                                </p:cTn>
                              </p:par>
                            </p:childTnLst>
                          </p:cTn>
                        </p:par>
                        <p:par>
                          <p:cTn id="88" fill="hold">
                            <p:stCondLst>
                              <p:cond delay="100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5"/>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7" grpId="0" animBg="1"/>
      <p:bldP spid="10" grpId="0" animBg="1"/>
      <p:bldP spid="19" grpId="0" animBg="1"/>
      <p:bldP spid="20" grpId="0" animBg="1"/>
      <p:bldP spid="44" grpId="0" animBg="1"/>
      <p:bldP spid="44" grpId="1" animBg="1"/>
      <p:bldP spid="45" grpId="0" animBg="1"/>
      <p:bldP spid="12" grpId="0" animBg="1"/>
      <p:bldP spid="14" grpId="0" animBg="1"/>
      <p:bldP spid="16" grpId="0" animBg="1"/>
      <p:bldP spid="38" grpId="0" animBg="1"/>
      <p:bldP spid="47" grpId="0" animBg="1"/>
      <p:bldP spid="18" grpId="0" animBg="1"/>
      <p:bldP spid="23" grpId="0" animBg="1"/>
      <p:bldP spid="23" grpId="1" animBg="1"/>
      <p:bldP spid="61" grpId="0" animBg="1"/>
      <p:bldP spid="62" grpId="0" animBg="1"/>
      <p:bldP spid="63" grpId="0" animBg="1"/>
      <p:bldP spid="64" grpId="0" animBg="1"/>
      <p:bldP spid="65" grpId="0" animBg="1"/>
      <p:bldP spid="67" grpId="0" animBg="1"/>
      <p:bldP spid="40" grpId="0" animBg="1"/>
      <p:bldP spid="40" grpId="1" animBg="1"/>
      <p:bldP spid="68" grpId="0" animBg="1"/>
      <p:bldP spid="66" grpId="0" animBg="1"/>
      <p:bldP spid="39" grpId="0" animBg="1"/>
      <p:bldP spid="39" grpId="1" animBg="1"/>
      <p:bldP spid="5" grpId="0" animBg="1"/>
      <p:bldP spid="5" grpId="1" animBg="1"/>
      <p:bldP spid="46" grpId="0" animBg="1"/>
      <p:bldP spid="37" grpId="0" animBg="1"/>
      <p:bldP spid="37" grpId="1"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2"/>
          <p:cNvSpPr>
            <a:spLocks noGrp="1"/>
          </p:cNvSpPr>
          <p:nvPr>
            <p:ph idx="1"/>
          </p:nvPr>
        </p:nvSpPr>
        <p:spPr>
          <a:xfrm>
            <a:off x="457200" y="1066800"/>
            <a:ext cx="8229600" cy="5064125"/>
          </a:xfrm>
        </p:spPr>
        <p:txBody>
          <a:bodyPr/>
          <a:lstStyle/>
          <a:p>
            <a:r>
              <a:rPr lang="en-US" dirty="0" smtClean="0"/>
              <a:t>Sampling must be aware of meta-data</a:t>
            </a:r>
          </a:p>
          <a:p>
            <a:endParaRPr lang="en-US" dirty="0" smtClean="0"/>
          </a:p>
          <a:p>
            <a:endParaRPr lang="en-US" dirty="0"/>
          </a:p>
          <a:p>
            <a:endParaRPr lang="en-US" dirty="0" smtClean="0"/>
          </a:p>
          <a:p>
            <a:endParaRPr lang="en-US" dirty="0" smtClean="0"/>
          </a:p>
          <a:p>
            <a:pPr lvl="1"/>
            <a:endParaRPr lang="en-US" dirty="0" smtClean="0"/>
          </a:p>
          <a:p>
            <a:pPr lvl="1"/>
            <a:endParaRPr lang="en-US" dirty="0" smtClean="0"/>
          </a:p>
          <a:p>
            <a:pPr lvl="1"/>
            <a:endParaRPr lang="en-US" dirty="0"/>
          </a:p>
          <a:p>
            <a:r>
              <a:rPr lang="en-US" dirty="0" smtClean="0"/>
              <a:t>Remove meta-data from skipped </a:t>
            </a:r>
            <a:r>
              <a:rPr lang="en-US" dirty="0" err="1" smtClean="0"/>
              <a:t>dataflows</a:t>
            </a:r>
            <a:endParaRPr lang="en-US" dirty="0" smtClean="0"/>
          </a:p>
        </p:txBody>
      </p:sp>
      <p:sp>
        <p:nvSpPr>
          <p:cNvPr id="2" name="Title 1"/>
          <p:cNvSpPr>
            <a:spLocks noGrp="1"/>
          </p:cNvSpPr>
          <p:nvPr>
            <p:ph type="title"/>
          </p:nvPr>
        </p:nvSpPr>
        <p:spPr/>
        <p:txBody>
          <a:bodyPr/>
          <a:lstStyle/>
          <a:p>
            <a:r>
              <a:rPr lang="en-US" dirty="0" smtClean="0"/>
              <a:t>Sampling </a:t>
            </a:r>
            <a:r>
              <a:rPr lang="en-US" dirty="0" err="1" smtClean="0"/>
              <a:t>Dataflows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18</a:t>
            </a:fld>
            <a:endParaRPr lang="en-US" altLang="en-US" dirty="0"/>
          </a:p>
        </p:txBody>
      </p:sp>
      <p:grpSp>
        <p:nvGrpSpPr>
          <p:cNvPr id="3" name="Group 2"/>
          <p:cNvGrpSpPr/>
          <p:nvPr/>
        </p:nvGrpSpPr>
        <p:grpSpPr>
          <a:xfrm>
            <a:off x="3124200" y="1676400"/>
            <a:ext cx="2286000" cy="3276600"/>
            <a:chOff x="3124200" y="1676400"/>
            <a:chExt cx="2286000" cy="3276600"/>
          </a:xfrm>
        </p:grpSpPr>
        <p:sp>
          <p:nvSpPr>
            <p:cNvPr id="5" name="Oval 4"/>
            <p:cNvSpPr/>
            <p:nvPr/>
          </p:nvSpPr>
          <p:spPr>
            <a:xfrm>
              <a:off x="3886200" y="1676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6" name="Oval 5"/>
            <p:cNvSpPr/>
            <p:nvPr/>
          </p:nvSpPr>
          <p:spPr>
            <a:xfrm>
              <a:off x="3505200" y="2209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7" name="Oval 6"/>
            <p:cNvSpPr/>
            <p:nvPr/>
          </p:nvSpPr>
          <p:spPr>
            <a:xfrm>
              <a:off x="3124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8" name="Oval 7"/>
            <p:cNvSpPr/>
            <p:nvPr/>
          </p:nvSpPr>
          <p:spPr>
            <a:xfrm>
              <a:off x="3886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9" name="Oval 8"/>
            <p:cNvSpPr/>
            <p:nvPr/>
          </p:nvSpPr>
          <p:spPr>
            <a:xfrm>
              <a:off x="3505200" y="3352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0" name="Oval 9"/>
            <p:cNvSpPr/>
            <p:nvPr/>
          </p:nvSpPr>
          <p:spPr>
            <a:xfrm>
              <a:off x="3505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 name="Oval 11"/>
            <p:cNvSpPr/>
            <p:nvPr/>
          </p:nvSpPr>
          <p:spPr>
            <a:xfrm>
              <a:off x="4267200" y="2209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3" name="Oval 12"/>
            <p:cNvSpPr/>
            <p:nvPr/>
          </p:nvSpPr>
          <p:spPr>
            <a:xfrm>
              <a:off x="4648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4" name="Oval 13"/>
            <p:cNvSpPr/>
            <p:nvPr/>
          </p:nvSpPr>
          <p:spPr>
            <a:xfrm>
              <a:off x="4648200" y="3352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5" name="Oval 14"/>
            <p:cNvSpPr/>
            <p:nvPr/>
          </p:nvSpPr>
          <p:spPr>
            <a:xfrm>
              <a:off x="4267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6" name="Oval 15"/>
            <p:cNvSpPr/>
            <p:nvPr/>
          </p:nvSpPr>
          <p:spPr>
            <a:xfrm>
              <a:off x="5029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7" name="Oval 16"/>
            <p:cNvSpPr/>
            <p:nvPr/>
          </p:nvSpPr>
          <p:spPr>
            <a:xfrm>
              <a:off x="4267200" y="45720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9" name="Oval 18"/>
            <p:cNvSpPr/>
            <p:nvPr/>
          </p:nvSpPr>
          <p:spPr>
            <a:xfrm>
              <a:off x="5029200" y="45720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cxnSp>
          <p:nvCxnSpPr>
            <p:cNvPr id="22" name="Straight Arrow Connector 21"/>
            <p:cNvCxnSpPr>
              <a:stCxn id="5" idx="3"/>
              <a:endCxn id="6" idx="0"/>
            </p:cNvCxnSpPr>
            <p:nvPr/>
          </p:nvCxnSpPr>
          <p:spPr>
            <a:xfrm flipH="1">
              <a:off x="3695700" y="2001604"/>
              <a:ext cx="246296" cy="208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5" idx="5"/>
              <a:endCxn id="12" idx="0"/>
            </p:cNvCxnSpPr>
            <p:nvPr/>
          </p:nvCxnSpPr>
          <p:spPr>
            <a:xfrm>
              <a:off x="4211404" y="2001604"/>
              <a:ext cx="246296" cy="208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6" idx="3"/>
              <a:endCxn id="7" idx="0"/>
            </p:cNvCxnSpPr>
            <p:nvPr/>
          </p:nvCxnSpPr>
          <p:spPr>
            <a:xfrm flipH="1">
              <a:off x="3314700" y="2535004"/>
              <a:ext cx="246296" cy="208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6" idx="5"/>
              <a:endCxn id="8" idx="0"/>
            </p:cNvCxnSpPr>
            <p:nvPr/>
          </p:nvCxnSpPr>
          <p:spPr>
            <a:xfrm>
              <a:off x="3830404" y="2535004"/>
              <a:ext cx="246296" cy="208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7" idx="5"/>
              <a:endCxn id="9" idx="0"/>
            </p:cNvCxnSpPr>
            <p:nvPr/>
          </p:nvCxnSpPr>
          <p:spPr>
            <a:xfrm>
              <a:off x="3449404" y="3068404"/>
              <a:ext cx="246296" cy="284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8" idx="3"/>
              <a:endCxn id="9" idx="0"/>
            </p:cNvCxnSpPr>
            <p:nvPr/>
          </p:nvCxnSpPr>
          <p:spPr>
            <a:xfrm flipH="1">
              <a:off x="3695700" y="3068404"/>
              <a:ext cx="246296" cy="284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12" idx="5"/>
              <a:endCxn id="13" idx="0"/>
            </p:cNvCxnSpPr>
            <p:nvPr/>
          </p:nvCxnSpPr>
          <p:spPr>
            <a:xfrm>
              <a:off x="4592404" y="2535004"/>
              <a:ext cx="246296" cy="208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a:stCxn id="13" idx="4"/>
              <a:endCxn id="14" idx="0"/>
            </p:cNvCxnSpPr>
            <p:nvPr/>
          </p:nvCxnSpPr>
          <p:spPr>
            <a:xfrm>
              <a:off x="4838700" y="31242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a:stCxn id="9" idx="4"/>
              <a:endCxn id="10" idx="0"/>
            </p:cNvCxnSpPr>
            <p:nvPr/>
          </p:nvCxnSpPr>
          <p:spPr>
            <a:xfrm>
              <a:off x="3695700" y="37338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a:stCxn id="14" idx="3"/>
              <a:endCxn id="15" idx="0"/>
            </p:cNvCxnSpPr>
            <p:nvPr/>
          </p:nvCxnSpPr>
          <p:spPr>
            <a:xfrm flipH="1">
              <a:off x="4457700" y="3678004"/>
              <a:ext cx="246296" cy="284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14" idx="5"/>
              <a:endCxn id="16" idx="0"/>
            </p:cNvCxnSpPr>
            <p:nvPr/>
          </p:nvCxnSpPr>
          <p:spPr>
            <a:xfrm>
              <a:off x="4973404" y="3678004"/>
              <a:ext cx="246296" cy="284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a:stCxn id="15" idx="4"/>
              <a:endCxn id="17" idx="0"/>
            </p:cNvCxnSpPr>
            <p:nvPr/>
          </p:nvCxnSpPr>
          <p:spPr>
            <a:xfrm>
              <a:off x="4457700" y="43434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16" idx="4"/>
              <a:endCxn id="19" idx="0"/>
            </p:cNvCxnSpPr>
            <p:nvPr/>
          </p:nvCxnSpPr>
          <p:spPr>
            <a:xfrm>
              <a:off x="5219700" y="4343400"/>
              <a:ext cx="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16" name="Group 115"/>
          <p:cNvGrpSpPr/>
          <p:nvPr/>
        </p:nvGrpSpPr>
        <p:grpSpPr>
          <a:xfrm>
            <a:off x="3124200" y="1676400"/>
            <a:ext cx="2286000" cy="3276600"/>
            <a:chOff x="3124200" y="1676400"/>
            <a:chExt cx="2286000" cy="3276600"/>
          </a:xfrm>
        </p:grpSpPr>
        <p:sp>
          <p:nvSpPr>
            <p:cNvPr id="117" name="Oval 116"/>
            <p:cNvSpPr/>
            <p:nvPr/>
          </p:nvSpPr>
          <p:spPr>
            <a:xfrm>
              <a:off x="3886200" y="1676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18" name="Oval 117"/>
            <p:cNvSpPr/>
            <p:nvPr/>
          </p:nvSpPr>
          <p:spPr>
            <a:xfrm>
              <a:off x="3505200" y="2209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19" name="Oval 118"/>
            <p:cNvSpPr/>
            <p:nvPr/>
          </p:nvSpPr>
          <p:spPr>
            <a:xfrm>
              <a:off x="3124200" y="27432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20" name="Oval 119"/>
            <p:cNvSpPr/>
            <p:nvPr/>
          </p:nvSpPr>
          <p:spPr>
            <a:xfrm>
              <a:off x="3886200" y="27432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21" name="Oval 120"/>
            <p:cNvSpPr/>
            <p:nvPr/>
          </p:nvSpPr>
          <p:spPr>
            <a:xfrm>
              <a:off x="3505200" y="3352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22" name="Oval 121"/>
            <p:cNvSpPr/>
            <p:nvPr/>
          </p:nvSpPr>
          <p:spPr>
            <a:xfrm>
              <a:off x="3505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23" name="Oval 122"/>
            <p:cNvSpPr/>
            <p:nvPr/>
          </p:nvSpPr>
          <p:spPr>
            <a:xfrm>
              <a:off x="4267200" y="2209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4" name="Oval 123"/>
            <p:cNvSpPr/>
            <p:nvPr/>
          </p:nvSpPr>
          <p:spPr>
            <a:xfrm>
              <a:off x="4648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5" name="Oval 124"/>
            <p:cNvSpPr/>
            <p:nvPr/>
          </p:nvSpPr>
          <p:spPr>
            <a:xfrm>
              <a:off x="4648200" y="3352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6" name="Oval 125"/>
            <p:cNvSpPr/>
            <p:nvPr/>
          </p:nvSpPr>
          <p:spPr>
            <a:xfrm>
              <a:off x="4267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7" name="Oval 126"/>
            <p:cNvSpPr/>
            <p:nvPr/>
          </p:nvSpPr>
          <p:spPr>
            <a:xfrm>
              <a:off x="5029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28" name="Oval 127"/>
            <p:cNvSpPr/>
            <p:nvPr/>
          </p:nvSpPr>
          <p:spPr>
            <a:xfrm>
              <a:off x="4267200" y="45720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129" name="Oval 128"/>
            <p:cNvSpPr/>
            <p:nvPr/>
          </p:nvSpPr>
          <p:spPr>
            <a:xfrm>
              <a:off x="5029200" y="45720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cxnSp>
          <p:nvCxnSpPr>
            <p:cNvPr id="130" name="Straight Arrow Connector 129"/>
            <p:cNvCxnSpPr>
              <a:stCxn id="117" idx="3"/>
              <a:endCxn id="118" idx="0"/>
            </p:cNvCxnSpPr>
            <p:nvPr/>
          </p:nvCxnSpPr>
          <p:spPr>
            <a:xfrm flipH="1">
              <a:off x="3695700"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2" name="Straight Arrow Connector 211"/>
            <p:cNvCxnSpPr>
              <a:stCxn id="117" idx="5"/>
              <a:endCxn id="123" idx="0"/>
            </p:cNvCxnSpPr>
            <p:nvPr/>
          </p:nvCxnSpPr>
          <p:spPr>
            <a:xfrm>
              <a:off x="4211404"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3" name="Straight Arrow Connector 212"/>
            <p:cNvCxnSpPr>
              <a:stCxn id="118" idx="3"/>
              <a:endCxn id="119" idx="0"/>
            </p:cNvCxnSpPr>
            <p:nvPr/>
          </p:nvCxnSpPr>
          <p:spPr>
            <a:xfrm flipH="1">
              <a:off x="3314700"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4" name="Straight Arrow Connector 213"/>
            <p:cNvCxnSpPr>
              <a:stCxn id="118" idx="5"/>
              <a:endCxn id="120" idx="0"/>
            </p:cNvCxnSpPr>
            <p:nvPr/>
          </p:nvCxnSpPr>
          <p:spPr>
            <a:xfrm>
              <a:off x="3830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5" name="Straight Arrow Connector 214"/>
            <p:cNvCxnSpPr>
              <a:stCxn id="119" idx="5"/>
              <a:endCxn id="121" idx="0"/>
            </p:cNvCxnSpPr>
            <p:nvPr/>
          </p:nvCxnSpPr>
          <p:spPr>
            <a:xfrm>
              <a:off x="3449404"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6" name="Straight Arrow Connector 215"/>
            <p:cNvCxnSpPr>
              <a:stCxn id="120" idx="3"/>
              <a:endCxn id="121" idx="0"/>
            </p:cNvCxnSpPr>
            <p:nvPr/>
          </p:nvCxnSpPr>
          <p:spPr>
            <a:xfrm flipH="1">
              <a:off x="3695700"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7" name="Straight Arrow Connector 216"/>
            <p:cNvCxnSpPr>
              <a:stCxn id="123" idx="5"/>
              <a:endCxn id="124" idx="0"/>
            </p:cNvCxnSpPr>
            <p:nvPr/>
          </p:nvCxnSpPr>
          <p:spPr>
            <a:xfrm>
              <a:off x="4592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8" name="Straight Arrow Connector 217"/>
            <p:cNvCxnSpPr>
              <a:stCxn id="124" idx="4"/>
              <a:endCxn id="125" idx="0"/>
            </p:cNvCxnSpPr>
            <p:nvPr/>
          </p:nvCxnSpPr>
          <p:spPr>
            <a:xfrm>
              <a:off x="4838700" y="31242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19" name="Straight Arrow Connector 218"/>
            <p:cNvCxnSpPr>
              <a:stCxn id="121" idx="4"/>
              <a:endCxn id="122" idx="0"/>
            </p:cNvCxnSpPr>
            <p:nvPr/>
          </p:nvCxnSpPr>
          <p:spPr>
            <a:xfrm>
              <a:off x="3695700" y="37338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20" name="Straight Arrow Connector 219"/>
            <p:cNvCxnSpPr>
              <a:stCxn id="125" idx="3"/>
              <a:endCxn id="126" idx="0"/>
            </p:cNvCxnSpPr>
            <p:nvPr/>
          </p:nvCxnSpPr>
          <p:spPr>
            <a:xfrm flipH="1">
              <a:off x="4457700"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21" name="Straight Arrow Connector 220"/>
            <p:cNvCxnSpPr>
              <a:stCxn id="125" idx="5"/>
              <a:endCxn id="127" idx="0"/>
            </p:cNvCxnSpPr>
            <p:nvPr/>
          </p:nvCxnSpPr>
          <p:spPr>
            <a:xfrm>
              <a:off x="4973404"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22" name="Straight Arrow Connector 221"/>
            <p:cNvCxnSpPr>
              <a:stCxn id="126" idx="4"/>
              <a:endCxn id="128" idx="0"/>
            </p:cNvCxnSpPr>
            <p:nvPr/>
          </p:nvCxnSpPr>
          <p:spPr>
            <a:xfrm>
              <a:off x="4457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23" name="Straight Arrow Connector 222"/>
            <p:cNvCxnSpPr>
              <a:stCxn id="127" idx="4"/>
              <a:endCxn id="129" idx="0"/>
            </p:cNvCxnSpPr>
            <p:nvPr/>
          </p:nvCxnSpPr>
          <p:spPr>
            <a:xfrm>
              <a:off x="5219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grpSp>
      <p:grpSp>
        <p:nvGrpSpPr>
          <p:cNvPr id="224" name="Group 223"/>
          <p:cNvGrpSpPr/>
          <p:nvPr/>
        </p:nvGrpSpPr>
        <p:grpSpPr>
          <a:xfrm>
            <a:off x="3124200" y="1676400"/>
            <a:ext cx="2286000" cy="3276600"/>
            <a:chOff x="3124200" y="1676400"/>
            <a:chExt cx="2286000" cy="3276600"/>
          </a:xfrm>
        </p:grpSpPr>
        <p:sp>
          <p:nvSpPr>
            <p:cNvPr id="225" name="Oval 224"/>
            <p:cNvSpPr/>
            <p:nvPr/>
          </p:nvSpPr>
          <p:spPr>
            <a:xfrm>
              <a:off x="3886200" y="1676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26" name="Oval 225"/>
            <p:cNvSpPr/>
            <p:nvPr/>
          </p:nvSpPr>
          <p:spPr>
            <a:xfrm>
              <a:off x="3505200" y="2209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27" name="Oval 226"/>
            <p:cNvSpPr/>
            <p:nvPr/>
          </p:nvSpPr>
          <p:spPr>
            <a:xfrm>
              <a:off x="3124200" y="27432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28" name="Oval 227"/>
            <p:cNvSpPr/>
            <p:nvPr/>
          </p:nvSpPr>
          <p:spPr>
            <a:xfrm>
              <a:off x="3886200" y="27432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29" name="Oval 228"/>
            <p:cNvSpPr/>
            <p:nvPr/>
          </p:nvSpPr>
          <p:spPr>
            <a:xfrm>
              <a:off x="3505200" y="3352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30" name="Oval 229"/>
            <p:cNvSpPr/>
            <p:nvPr/>
          </p:nvSpPr>
          <p:spPr>
            <a:xfrm>
              <a:off x="3505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31" name="Oval 230"/>
            <p:cNvSpPr/>
            <p:nvPr/>
          </p:nvSpPr>
          <p:spPr>
            <a:xfrm>
              <a:off x="4267200" y="2209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32" name="Oval 231"/>
            <p:cNvSpPr/>
            <p:nvPr/>
          </p:nvSpPr>
          <p:spPr>
            <a:xfrm>
              <a:off x="4648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33" name="Oval 232"/>
            <p:cNvSpPr/>
            <p:nvPr/>
          </p:nvSpPr>
          <p:spPr>
            <a:xfrm>
              <a:off x="4648200" y="3352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34" name="Oval 233"/>
            <p:cNvSpPr/>
            <p:nvPr/>
          </p:nvSpPr>
          <p:spPr>
            <a:xfrm>
              <a:off x="4267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35" name="Oval 234"/>
            <p:cNvSpPr/>
            <p:nvPr/>
          </p:nvSpPr>
          <p:spPr>
            <a:xfrm>
              <a:off x="5029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36" name="Oval 235"/>
            <p:cNvSpPr/>
            <p:nvPr/>
          </p:nvSpPr>
          <p:spPr>
            <a:xfrm>
              <a:off x="4267200" y="45720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37" name="Oval 236"/>
            <p:cNvSpPr/>
            <p:nvPr/>
          </p:nvSpPr>
          <p:spPr>
            <a:xfrm>
              <a:off x="5029200" y="45720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cxnSp>
          <p:nvCxnSpPr>
            <p:cNvPr id="238" name="Straight Arrow Connector 237"/>
            <p:cNvCxnSpPr>
              <a:stCxn id="225" idx="3"/>
              <a:endCxn id="226" idx="0"/>
            </p:cNvCxnSpPr>
            <p:nvPr/>
          </p:nvCxnSpPr>
          <p:spPr>
            <a:xfrm flipH="1">
              <a:off x="3695700"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39" name="Straight Arrow Connector 238"/>
            <p:cNvCxnSpPr>
              <a:stCxn id="225" idx="5"/>
              <a:endCxn id="231" idx="0"/>
            </p:cNvCxnSpPr>
            <p:nvPr/>
          </p:nvCxnSpPr>
          <p:spPr>
            <a:xfrm>
              <a:off x="4211404"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0" name="Straight Arrow Connector 239"/>
            <p:cNvCxnSpPr>
              <a:stCxn id="226" idx="3"/>
              <a:endCxn id="227" idx="0"/>
            </p:cNvCxnSpPr>
            <p:nvPr/>
          </p:nvCxnSpPr>
          <p:spPr>
            <a:xfrm flipH="1">
              <a:off x="3314700"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1" name="Straight Arrow Connector 240"/>
            <p:cNvCxnSpPr>
              <a:stCxn id="226" idx="5"/>
              <a:endCxn id="228" idx="0"/>
            </p:cNvCxnSpPr>
            <p:nvPr/>
          </p:nvCxnSpPr>
          <p:spPr>
            <a:xfrm>
              <a:off x="3830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2" name="Straight Arrow Connector 241"/>
            <p:cNvCxnSpPr>
              <a:stCxn id="227" idx="5"/>
              <a:endCxn id="229" idx="0"/>
            </p:cNvCxnSpPr>
            <p:nvPr/>
          </p:nvCxnSpPr>
          <p:spPr>
            <a:xfrm>
              <a:off x="3449404"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3" name="Straight Arrow Connector 242"/>
            <p:cNvCxnSpPr>
              <a:stCxn id="228" idx="3"/>
              <a:endCxn id="229" idx="0"/>
            </p:cNvCxnSpPr>
            <p:nvPr/>
          </p:nvCxnSpPr>
          <p:spPr>
            <a:xfrm flipH="1">
              <a:off x="3695700"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4" name="Straight Arrow Connector 243"/>
            <p:cNvCxnSpPr>
              <a:stCxn id="231" idx="5"/>
              <a:endCxn id="232" idx="0"/>
            </p:cNvCxnSpPr>
            <p:nvPr/>
          </p:nvCxnSpPr>
          <p:spPr>
            <a:xfrm>
              <a:off x="4592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5" name="Straight Arrow Connector 244"/>
            <p:cNvCxnSpPr>
              <a:stCxn id="232" idx="4"/>
              <a:endCxn id="233" idx="0"/>
            </p:cNvCxnSpPr>
            <p:nvPr/>
          </p:nvCxnSpPr>
          <p:spPr>
            <a:xfrm>
              <a:off x="4838700" y="31242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6" name="Straight Arrow Connector 245"/>
            <p:cNvCxnSpPr>
              <a:stCxn id="229" idx="4"/>
              <a:endCxn id="230" idx="0"/>
            </p:cNvCxnSpPr>
            <p:nvPr/>
          </p:nvCxnSpPr>
          <p:spPr>
            <a:xfrm>
              <a:off x="3695700" y="37338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7" name="Straight Arrow Connector 246"/>
            <p:cNvCxnSpPr>
              <a:stCxn id="233" idx="3"/>
              <a:endCxn id="234" idx="0"/>
            </p:cNvCxnSpPr>
            <p:nvPr/>
          </p:nvCxnSpPr>
          <p:spPr>
            <a:xfrm flipH="1">
              <a:off x="4457700"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8" name="Straight Arrow Connector 247"/>
            <p:cNvCxnSpPr>
              <a:stCxn id="233" idx="5"/>
              <a:endCxn id="235" idx="0"/>
            </p:cNvCxnSpPr>
            <p:nvPr/>
          </p:nvCxnSpPr>
          <p:spPr>
            <a:xfrm>
              <a:off x="4973404"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49" name="Straight Arrow Connector 248"/>
            <p:cNvCxnSpPr>
              <a:stCxn id="234" idx="4"/>
              <a:endCxn id="236" idx="0"/>
            </p:cNvCxnSpPr>
            <p:nvPr/>
          </p:nvCxnSpPr>
          <p:spPr>
            <a:xfrm>
              <a:off x="4457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50" name="Straight Arrow Connector 249"/>
            <p:cNvCxnSpPr>
              <a:stCxn id="235" idx="4"/>
              <a:endCxn id="237" idx="0"/>
            </p:cNvCxnSpPr>
            <p:nvPr/>
          </p:nvCxnSpPr>
          <p:spPr>
            <a:xfrm>
              <a:off x="5219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grpSp>
      <p:grpSp>
        <p:nvGrpSpPr>
          <p:cNvPr id="251" name="Group 250"/>
          <p:cNvGrpSpPr/>
          <p:nvPr/>
        </p:nvGrpSpPr>
        <p:grpSpPr>
          <a:xfrm>
            <a:off x="3124200" y="1676400"/>
            <a:ext cx="2286000" cy="3276600"/>
            <a:chOff x="3124200" y="1676400"/>
            <a:chExt cx="2286000" cy="3276600"/>
          </a:xfrm>
        </p:grpSpPr>
        <p:sp>
          <p:nvSpPr>
            <p:cNvPr id="252" name="Oval 251"/>
            <p:cNvSpPr/>
            <p:nvPr/>
          </p:nvSpPr>
          <p:spPr>
            <a:xfrm>
              <a:off x="3886200" y="1676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3" name="Oval 252"/>
            <p:cNvSpPr/>
            <p:nvPr/>
          </p:nvSpPr>
          <p:spPr>
            <a:xfrm>
              <a:off x="3505200" y="2209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4" name="Oval 253"/>
            <p:cNvSpPr/>
            <p:nvPr/>
          </p:nvSpPr>
          <p:spPr>
            <a:xfrm>
              <a:off x="3124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5" name="Oval 254"/>
            <p:cNvSpPr/>
            <p:nvPr/>
          </p:nvSpPr>
          <p:spPr>
            <a:xfrm>
              <a:off x="3886200" y="27432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6" name="Oval 255"/>
            <p:cNvSpPr/>
            <p:nvPr/>
          </p:nvSpPr>
          <p:spPr>
            <a:xfrm>
              <a:off x="3505200" y="33528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7" name="Oval 256"/>
            <p:cNvSpPr/>
            <p:nvPr/>
          </p:nvSpPr>
          <p:spPr>
            <a:xfrm>
              <a:off x="3505200" y="3962400"/>
              <a:ext cx="381000" cy="381000"/>
            </a:xfrm>
            <a:prstGeom prst="ellipse">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solidFill>
                  <a:schemeClr val="dk1"/>
                </a:solidFill>
              </a:endParaRPr>
            </a:p>
          </p:txBody>
        </p:sp>
        <p:sp>
          <p:nvSpPr>
            <p:cNvPr id="258" name="Oval 257"/>
            <p:cNvSpPr/>
            <p:nvPr/>
          </p:nvSpPr>
          <p:spPr>
            <a:xfrm>
              <a:off x="4267200" y="2209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59" name="Oval 258"/>
            <p:cNvSpPr/>
            <p:nvPr/>
          </p:nvSpPr>
          <p:spPr>
            <a:xfrm>
              <a:off x="4648200" y="27432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60" name="Oval 259"/>
            <p:cNvSpPr/>
            <p:nvPr/>
          </p:nvSpPr>
          <p:spPr>
            <a:xfrm>
              <a:off x="4648200" y="33528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61" name="Oval 260"/>
            <p:cNvSpPr/>
            <p:nvPr/>
          </p:nvSpPr>
          <p:spPr>
            <a:xfrm>
              <a:off x="4267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62" name="Oval 261"/>
            <p:cNvSpPr/>
            <p:nvPr/>
          </p:nvSpPr>
          <p:spPr>
            <a:xfrm>
              <a:off x="5029200" y="39624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63" name="Oval 262"/>
            <p:cNvSpPr/>
            <p:nvPr/>
          </p:nvSpPr>
          <p:spPr>
            <a:xfrm>
              <a:off x="4267200" y="45720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264" name="Oval 263"/>
            <p:cNvSpPr/>
            <p:nvPr/>
          </p:nvSpPr>
          <p:spPr>
            <a:xfrm>
              <a:off x="5029200" y="4572000"/>
              <a:ext cx="381000" cy="381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cxnSp>
          <p:nvCxnSpPr>
            <p:cNvPr id="265" name="Straight Arrow Connector 264"/>
            <p:cNvCxnSpPr>
              <a:stCxn id="252" idx="3"/>
              <a:endCxn id="253" idx="0"/>
            </p:cNvCxnSpPr>
            <p:nvPr/>
          </p:nvCxnSpPr>
          <p:spPr>
            <a:xfrm flipH="1">
              <a:off x="3695700"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66" name="Straight Arrow Connector 265"/>
            <p:cNvCxnSpPr>
              <a:stCxn id="252" idx="5"/>
              <a:endCxn id="258" idx="0"/>
            </p:cNvCxnSpPr>
            <p:nvPr/>
          </p:nvCxnSpPr>
          <p:spPr>
            <a:xfrm>
              <a:off x="4211404" y="20016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67" name="Straight Arrow Connector 266"/>
            <p:cNvCxnSpPr>
              <a:stCxn id="253" idx="3"/>
              <a:endCxn id="254" idx="0"/>
            </p:cNvCxnSpPr>
            <p:nvPr/>
          </p:nvCxnSpPr>
          <p:spPr>
            <a:xfrm flipH="1">
              <a:off x="3314700"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68" name="Straight Arrow Connector 267"/>
            <p:cNvCxnSpPr>
              <a:stCxn id="253" idx="5"/>
              <a:endCxn id="255" idx="0"/>
            </p:cNvCxnSpPr>
            <p:nvPr/>
          </p:nvCxnSpPr>
          <p:spPr>
            <a:xfrm>
              <a:off x="3830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69" name="Straight Arrow Connector 268"/>
            <p:cNvCxnSpPr>
              <a:stCxn id="254" idx="5"/>
              <a:endCxn id="256" idx="0"/>
            </p:cNvCxnSpPr>
            <p:nvPr/>
          </p:nvCxnSpPr>
          <p:spPr>
            <a:xfrm>
              <a:off x="3449404"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0" name="Straight Arrow Connector 269"/>
            <p:cNvCxnSpPr>
              <a:stCxn id="255" idx="3"/>
              <a:endCxn id="256" idx="0"/>
            </p:cNvCxnSpPr>
            <p:nvPr/>
          </p:nvCxnSpPr>
          <p:spPr>
            <a:xfrm flipH="1">
              <a:off x="3695700" y="30684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1" name="Straight Arrow Connector 270"/>
            <p:cNvCxnSpPr>
              <a:stCxn id="258" idx="5"/>
              <a:endCxn id="259" idx="0"/>
            </p:cNvCxnSpPr>
            <p:nvPr/>
          </p:nvCxnSpPr>
          <p:spPr>
            <a:xfrm>
              <a:off x="4592404" y="2535004"/>
              <a:ext cx="246296" cy="2081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2" name="Straight Arrow Connector 271"/>
            <p:cNvCxnSpPr>
              <a:stCxn id="259" idx="4"/>
              <a:endCxn id="260" idx="0"/>
            </p:cNvCxnSpPr>
            <p:nvPr/>
          </p:nvCxnSpPr>
          <p:spPr>
            <a:xfrm>
              <a:off x="4838700" y="31242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3" name="Straight Arrow Connector 272"/>
            <p:cNvCxnSpPr>
              <a:stCxn id="256" idx="4"/>
              <a:endCxn id="257" idx="0"/>
            </p:cNvCxnSpPr>
            <p:nvPr/>
          </p:nvCxnSpPr>
          <p:spPr>
            <a:xfrm>
              <a:off x="3695700" y="37338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381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4" name="Straight Arrow Connector 273"/>
            <p:cNvCxnSpPr>
              <a:stCxn id="260" idx="3"/>
              <a:endCxn id="261" idx="0"/>
            </p:cNvCxnSpPr>
            <p:nvPr/>
          </p:nvCxnSpPr>
          <p:spPr>
            <a:xfrm flipH="1">
              <a:off x="4457700"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5" name="Straight Arrow Connector 274"/>
            <p:cNvCxnSpPr>
              <a:stCxn id="260" idx="5"/>
              <a:endCxn id="262" idx="0"/>
            </p:cNvCxnSpPr>
            <p:nvPr/>
          </p:nvCxnSpPr>
          <p:spPr>
            <a:xfrm>
              <a:off x="4973404" y="3678004"/>
              <a:ext cx="246296" cy="284396"/>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6" name="Straight Arrow Connector 275"/>
            <p:cNvCxnSpPr>
              <a:stCxn id="261" idx="4"/>
              <a:endCxn id="263" idx="0"/>
            </p:cNvCxnSpPr>
            <p:nvPr/>
          </p:nvCxnSpPr>
          <p:spPr>
            <a:xfrm>
              <a:off x="4457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cxnSp>
          <p:nvCxnSpPr>
            <p:cNvPr id="277" name="Straight Arrow Connector 276"/>
            <p:cNvCxnSpPr>
              <a:stCxn id="262" idx="4"/>
              <a:endCxn id="264" idx="0"/>
            </p:cNvCxnSpPr>
            <p:nvPr/>
          </p:nvCxnSpPr>
          <p:spPr>
            <a:xfrm>
              <a:off x="5219700" y="4343400"/>
              <a:ext cx="0" cy="228600"/>
            </a:xfrm>
            <a:prstGeom prst="straightConnector1">
              <a:avLst/>
            </a:prstGeom>
            <a:gradFill>
              <a:gsLst>
                <a:gs pos="0">
                  <a:schemeClr val="accent1"/>
                </a:gs>
                <a:gs pos="35000">
                  <a:schemeClr val="accent1">
                    <a:lumMod val="60000"/>
                    <a:lumOff val="40000"/>
                  </a:schemeClr>
                </a:gs>
                <a:gs pos="100000">
                  <a:schemeClr val="accent1">
                    <a:lumMod val="40000"/>
                    <a:lumOff val="60000"/>
                  </a:schemeClr>
                </a:gs>
              </a:gsLst>
            </a:gradFill>
            <a:ln w="25400">
              <a:solidFill>
                <a:schemeClr val="tx1"/>
              </a:solidFill>
              <a:tailEnd type="arrow"/>
            </a:ln>
          </p:spPr>
          <p:style>
            <a:lnRef idx="1">
              <a:schemeClr val="accent2"/>
            </a:lnRef>
            <a:fillRef idx="2">
              <a:schemeClr val="accent2"/>
            </a:fillRef>
            <a:effectRef idx="1">
              <a:schemeClr val="accent2"/>
            </a:effectRef>
            <a:fontRef idx="minor">
              <a:schemeClr val="dk1"/>
            </a:fontRef>
          </p:style>
        </p:cxnSp>
      </p:grpSp>
    </p:spTree>
    <p:extLst>
      <p:ext uri="{BB962C8B-B14F-4D97-AF65-F5344CB8AC3E}">
        <p14:creationId xmlns:p14="http://schemas.microsoft.com/office/powerpoint/2010/main" xmlns="" val="30537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10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animEffect transition="in" filter="fade">
                                      <p:cBhvr>
                                        <p:cTn id="13" dur="1000"/>
                                        <p:tgtEl>
                                          <p:spTgt spid="224"/>
                                        </p:tgtEl>
                                      </p:cBhvr>
                                    </p:animEffect>
                                  </p:childTnLst>
                                </p:cTn>
                              </p:par>
                              <p:par>
                                <p:cTn id="14" presetID="63" presetClass="path" presetSubtype="0" accel="50000" decel="50000" fill="hold" nodeType="withEffect">
                                  <p:stCondLst>
                                    <p:cond delay="0"/>
                                  </p:stCondLst>
                                  <p:childTnLst>
                                    <p:animMotion origin="layout" path="M 0 0 L 0.25 0 E" pathEditMode="relative" ptsTypes="">
                                      <p:cBhvr>
                                        <p:cTn id="15" dur="2000" fill="hold"/>
                                        <p:tgtEl>
                                          <p:spTgt spid="224"/>
                                        </p:tgtEl>
                                        <p:attrNameLst>
                                          <p:attrName>ppt_x</p:attrName>
                                          <p:attrName>ppt_y</p:attrName>
                                        </p:attrNameLst>
                                      </p:cBhvr>
                                    </p:animMotion>
                                  </p:childTnLst>
                                </p:cTn>
                              </p:par>
                              <p:par>
                                <p:cTn id="16" presetID="10" presetClass="entr" presetSubtype="0" fill="hold" nodeType="withEffect">
                                  <p:stCondLst>
                                    <p:cond delay="0"/>
                                  </p:stCondLst>
                                  <p:childTnLst>
                                    <p:set>
                                      <p:cBhvr>
                                        <p:cTn id="17" dur="1" fill="hold">
                                          <p:stCondLst>
                                            <p:cond delay="0"/>
                                          </p:stCondLst>
                                        </p:cTn>
                                        <p:tgtEl>
                                          <p:spTgt spid="251"/>
                                        </p:tgtEl>
                                        <p:attrNameLst>
                                          <p:attrName>style.visibility</p:attrName>
                                        </p:attrNameLst>
                                      </p:cBhvr>
                                      <p:to>
                                        <p:strVal val="visible"/>
                                      </p:to>
                                    </p:set>
                                    <p:animEffect transition="in" filter="fade">
                                      <p:cBhvr>
                                        <p:cTn id="18" dur="1000"/>
                                        <p:tgtEl>
                                          <p:spTgt spid="251"/>
                                        </p:tgtEl>
                                      </p:cBhvr>
                                    </p:animEffect>
                                  </p:childTnLst>
                                </p:cTn>
                              </p:par>
                              <p:par>
                                <p:cTn id="19" presetID="35" presetClass="path" presetSubtype="0" accel="50000" decel="50000" fill="hold" nodeType="withEffect">
                                  <p:stCondLst>
                                    <p:cond delay="0"/>
                                  </p:stCondLst>
                                  <p:childTnLst>
                                    <p:animMotion origin="layout" path="M 0 0 L -0.25 0 E" pathEditMode="relative" ptsTypes="">
                                      <p:cBhvr>
                                        <p:cTn id="20" dur="2000" fill="hold"/>
                                        <p:tgtEl>
                                          <p:spTgt spid="2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Sampling</a:t>
            </a:r>
            <a:endParaRPr lang="en-US" dirty="0"/>
          </a:p>
        </p:txBody>
      </p:sp>
      <p:sp>
        <p:nvSpPr>
          <p:cNvPr id="3" name="Slide Number Placeholder 2"/>
          <p:cNvSpPr>
            <a:spLocks noGrp="1"/>
          </p:cNvSpPr>
          <p:nvPr>
            <p:ph type="sldNum" sz="quarter" idx="12"/>
          </p:nvPr>
        </p:nvSpPr>
        <p:spPr/>
        <p:txBody>
          <a:bodyPr/>
          <a:lstStyle/>
          <a:p>
            <a:fld id="{1FC43652-29FC-4863-885F-EF39FB626472}" type="slidenum">
              <a:rPr lang="en-US" altLang="en-US" smtClean="0"/>
              <a:pPr/>
              <a:t>19</a:t>
            </a:fld>
            <a:endParaRPr lang="en-US" altLang="en-US"/>
          </a:p>
        </p:txBody>
      </p:sp>
      <p:sp>
        <p:nvSpPr>
          <p:cNvPr id="4" name="Content Placeholder 2"/>
          <p:cNvSpPr txBox="1">
            <a:spLocks/>
          </p:cNvSpPr>
          <p:nvPr/>
        </p:nvSpPr>
        <p:spPr>
          <a:xfrm>
            <a:off x="457200" y="1066800"/>
            <a:ext cx="8229600" cy="5064125"/>
          </a:xfrm>
          <a:prstGeom prst="rect">
            <a:avLst/>
          </a:prstGeom>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endParaRPr lang="en-US" b="1" dirty="0" smtClean="0"/>
          </a:p>
        </p:txBody>
      </p:sp>
      <p:sp>
        <p:nvSpPr>
          <p:cNvPr id="14" name="Rectangle 13"/>
          <p:cNvSpPr/>
          <p:nvPr/>
        </p:nvSpPr>
        <p:spPr bwMode="auto">
          <a:xfrm>
            <a:off x="914400" y="1884362"/>
            <a:ext cx="7315200" cy="26114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Verdana" pitchFamily="34" charset="0"/>
              </a:rPr>
              <a:t>Sampling Tool</a:t>
            </a:r>
          </a:p>
        </p:txBody>
      </p:sp>
      <p:sp>
        <p:nvSpPr>
          <p:cNvPr id="15" name="Rounded Rectangle 14"/>
          <p:cNvSpPr/>
          <p:nvPr/>
        </p:nvSpPr>
        <p:spPr bwMode="auto">
          <a:xfrm>
            <a:off x="4953000" y="2362200"/>
            <a:ext cx="2743200" cy="1925638"/>
          </a:xfrm>
          <a:prstGeom prst="roundRect">
            <a:avLst/>
          </a:prstGeom>
          <a:gradFill>
            <a:gsLst>
              <a:gs pos="0">
                <a:schemeClr val="dk1">
                  <a:tint val="50000"/>
                  <a:satMod val="300000"/>
                </a:schemeClr>
              </a:gs>
              <a:gs pos="35000">
                <a:schemeClr val="dk1">
                  <a:tint val="37000"/>
                  <a:satMod val="300000"/>
                  <a:alpha val="75000"/>
                  <a:lumMod val="50000"/>
                  <a:lumOff val="50000"/>
                </a:schemeClr>
              </a:gs>
              <a:gs pos="100000">
                <a:schemeClr val="dk1">
                  <a:tint val="15000"/>
                  <a:satMod val="350000"/>
                  <a:lumMod val="0"/>
                  <a:lumOff val="100000"/>
                  <a:alpha val="75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Analysis Tool</a:t>
            </a:r>
            <a:endParaRPr kumimoji="0" lang="en-US" sz="2400" i="0" u="none" strike="noStrike" cap="none" normalizeH="0" baseline="0" dirty="0" smtClean="0">
              <a:ln>
                <a:noFill/>
              </a:ln>
              <a:effectLst/>
              <a:latin typeface="Verdana" pitchFamily="34" charset="0"/>
            </a:endParaRPr>
          </a:p>
        </p:txBody>
      </p:sp>
      <p:sp>
        <p:nvSpPr>
          <p:cNvPr id="16" name="Rounded Rectangle 15"/>
          <p:cNvSpPr/>
          <p:nvPr/>
        </p:nvSpPr>
        <p:spPr bwMode="auto">
          <a:xfrm>
            <a:off x="1447800" y="2829719"/>
            <a:ext cx="27432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sp>
        <p:nvSpPr>
          <p:cNvPr id="23" name="Down Arrow 22"/>
          <p:cNvSpPr/>
          <p:nvPr/>
        </p:nvSpPr>
        <p:spPr bwMode="auto">
          <a:xfrm rot="10800000">
            <a:off x="4114800" y="4419599"/>
            <a:ext cx="457200" cy="914400"/>
          </a:xfrm>
          <a:prstGeom prst="downArrow">
            <a:avLst/>
          </a:prstGeom>
          <a:solidFill>
            <a:srgbClr val="FF0000"/>
          </a:solidFill>
          <a:ln w="508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25" name="Rounded Rectangle 24"/>
          <p:cNvSpPr/>
          <p:nvPr/>
        </p:nvSpPr>
        <p:spPr bwMode="auto">
          <a:xfrm>
            <a:off x="4953000" y="2362200"/>
            <a:ext cx="2743200" cy="19256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Analysis Tool</a:t>
            </a:r>
          </a:p>
        </p:txBody>
      </p:sp>
      <p:pic>
        <p:nvPicPr>
          <p:cNvPr id="26" name="Picture 2" descr="C:\Users\jgreathx\AppData\Local\Microsoft\Windows\Temporary Internet Files\Content.IE5\1MI2RH4L\MC900433858[1].png"/>
          <p:cNvPicPr>
            <a:picLocks noChangeAspect="1" noChangeArrowheads="1"/>
          </p:cNvPicPr>
          <p:nvPr/>
        </p:nvPicPr>
        <p:blipFill>
          <a:blip r:embed="rId3" cstate="print"/>
          <a:srcRect/>
          <a:stretch>
            <a:fillRect/>
          </a:stretch>
        </p:blipFill>
        <p:spPr bwMode="auto">
          <a:xfrm>
            <a:off x="5753157" y="3352914"/>
            <a:ext cx="1142886" cy="1142886"/>
          </a:xfrm>
          <a:prstGeom prst="rect">
            <a:avLst/>
          </a:prstGeom>
          <a:noFill/>
        </p:spPr>
      </p:pic>
      <p:sp>
        <p:nvSpPr>
          <p:cNvPr id="17" name="Rectangle 16"/>
          <p:cNvSpPr/>
          <p:nvPr/>
        </p:nvSpPr>
        <p:spPr bwMode="auto">
          <a:xfrm>
            <a:off x="914400" y="5257800"/>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solidFill>
                  <a:schemeClr val="tx1"/>
                </a:solidFill>
                <a:latin typeface="Verdana" pitchFamily="34" charset="0"/>
              </a:rPr>
              <a:t>Meta-Data Detection</a:t>
            </a:r>
            <a:endParaRPr kumimoji="0" lang="en-US" sz="2400" b="0" i="0" u="none" strike="noStrike" cap="none" normalizeH="0" baseline="0" dirty="0" smtClean="0">
              <a:ln>
                <a:noFill/>
              </a:ln>
              <a:solidFill>
                <a:schemeClr val="tx1"/>
              </a:solidFill>
              <a:effectLst/>
              <a:latin typeface="Verdana" pitchFamily="34" charset="0"/>
            </a:endParaRPr>
          </a:p>
        </p:txBody>
      </p:sp>
      <p:sp>
        <p:nvSpPr>
          <p:cNvPr id="21" name="16-Point Star 20"/>
          <p:cNvSpPr/>
          <p:nvPr/>
        </p:nvSpPr>
        <p:spPr bwMode="auto">
          <a:xfrm>
            <a:off x="3238499" y="4953000"/>
            <a:ext cx="2209800" cy="838200"/>
          </a:xfrm>
          <a:prstGeom prst="star16">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a:r>
              <a:rPr lang="en-US" sz="2400" b="1" dirty="0">
                <a:solidFill>
                  <a:schemeClr val="dk1"/>
                </a:solidFill>
                <a:latin typeface="+mn-lt"/>
              </a:rPr>
              <a:t>Meta-data</a:t>
            </a:r>
          </a:p>
        </p:txBody>
      </p:sp>
      <p:sp>
        <p:nvSpPr>
          <p:cNvPr id="24" name="Down Arrow 23"/>
          <p:cNvSpPr/>
          <p:nvPr/>
        </p:nvSpPr>
        <p:spPr bwMode="auto">
          <a:xfrm>
            <a:off x="4114800" y="4343400"/>
            <a:ext cx="457200" cy="914400"/>
          </a:xfrm>
          <a:prstGeom prst="downArrow">
            <a:avLst/>
          </a:prstGeom>
          <a:solidFill>
            <a:srgbClr val="FF0000"/>
          </a:solidFill>
          <a:ln w="508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2971799" y="3958713"/>
            <a:ext cx="2743200" cy="419100"/>
          </a:xfrm>
          <a:prstGeom prst="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a:r>
              <a:rPr lang="en-US" sz="2400" b="1" dirty="0" smtClean="0"/>
              <a:t>Clear meta-data</a:t>
            </a:r>
            <a:endParaRPr lang="en-US" sz="2400" b="1" dirty="0">
              <a:solidFill>
                <a:schemeClr val="dk1"/>
              </a:solidFill>
            </a:endParaRPr>
          </a:p>
        </p:txBody>
      </p:sp>
      <p:sp>
        <p:nvSpPr>
          <p:cNvPr id="29" name="16-Point Star 28"/>
          <p:cNvSpPr/>
          <p:nvPr/>
        </p:nvSpPr>
        <p:spPr bwMode="auto">
          <a:xfrm>
            <a:off x="2971799" y="3633019"/>
            <a:ext cx="2743200" cy="838200"/>
          </a:xfrm>
          <a:prstGeom prst="star16">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wrap="none" lIns="0" tIns="0" rIns="0" bIns="0" rtlCol="0" anchor="ctr"/>
          <a:lstStyle/>
          <a:p>
            <a:pPr algn="ctr"/>
            <a:r>
              <a:rPr lang="en-US" sz="2400" b="1" dirty="0" smtClean="0">
                <a:solidFill>
                  <a:schemeClr val="dk1"/>
                </a:solidFill>
                <a:latin typeface="+mn-lt"/>
              </a:rPr>
              <a:t>OH Threshold</a:t>
            </a:r>
            <a:endParaRPr lang="en-US" sz="2400" b="1" dirty="0">
              <a:solidFill>
                <a:schemeClr val="dk1"/>
              </a:solidFill>
              <a:latin typeface="+mn-lt"/>
            </a:endParaRP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247957" y="3495047"/>
            <a:ext cx="1142886" cy="857164"/>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47957" y="3505200"/>
            <a:ext cx="1143000" cy="8572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53399" y="3505200"/>
            <a:ext cx="1143000" cy="85725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75537" y="1977826"/>
            <a:ext cx="560663" cy="853411"/>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75388" y="1977601"/>
            <a:ext cx="559815" cy="852118"/>
          </a:xfrm>
          <a:prstGeom prst="rect">
            <a:avLst/>
          </a:prstGeom>
        </p:spPr>
      </p:pic>
      <p:sp>
        <p:nvSpPr>
          <p:cNvPr id="31" name="Rounded Rectangle 30"/>
          <p:cNvSpPr/>
          <p:nvPr/>
        </p:nvSpPr>
        <p:spPr>
          <a:xfrm>
            <a:off x="2598730" y="342747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ounded Rectangle 31"/>
          <p:cNvSpPr/>
          <p:nvPr/>
        </p:nvSpPr>
        <p:spPr>
          <a:xfrm>
            <a:off x="2598730" y="3427474"/>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ounded Rectangle 32"/>
          <p:cNvSpPr/>
          <p:nvPr/>
        </p:nvSpPr>
        <p:spPr>
          <a:xfrm>
            <a:off x="2590799" y="343932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Rounded Rectangle 33"/>
          <p:cNvSpPr/>
          <p:nvPr/>
        </p:nvSpPr>
        <p:spPr>
          <a:xfrm>
            <a:off x="2598730" y="342747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89110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grpId="1" nodeType="afterEffect">
                                  <p:stCondLst>
                                    <p:cond delay="0"/>
                                  </p:stCondLst>
                                  <p:childTnLst>
                                    <p:animMotion origin="layout" path="M 2.22222E-6 4.84035E-6 L 0.00399 0.23785 " pathEditMode="relative" rAng="0" ptsTypes="AA">
                                      <p:cBhvr>
                                        <p:cTn id="16" dur="1000" fill="hold"/>
                                        <p:tgtEl>
                                          <p:spTgt spid="31"/>
                                        </p:tgtEl>
                                        <p:attrNameLst>
                                          <p:attrName>ppt_x</p:attrName>
                                          <p:attrName>ppt_y</p:attrName>
                                        </p:attrNameLst>
                                      </p:cBhvr>
                                      <p:rCtr x="191" y="11893"/>
                                    </p:animMotion>
                                  </p:childTnLst>
                                </p:cTn>
                              </p:par>
                            </p:childTnLst>
                          </p:cTn>
                        </p:par>
                        <p:par>
                          <p:cTn id="17" fill="hold">
                            <p:stCondLst>
                              <p:cond delay="1000"/>
                            </p:stCondLst>
                            <p:childTnLst>
                              <p:par>
                                <p:cTn id="18" presetID="1" presetClass="exit" presetSubtype="0" fill="hold" grpId="2" nodeType="afterEffect">
                                  <p:stCondLst>
                                    <p:cond delay="0"/>
                                  </p:stCondLst>
                                  <p:childTnLst>
                                    <p:set>
                                      <p:cBhvr>
                                        <p:cTn id="19" dur="1" fill="hold">
                                          <p:stCondLst>
                                            <p:cond delay="0"/>
                                          </p:stCondLst>
                                        </p:cTn>
                                        <p:tgtEl>
                                          <p:spTgt spid="31"/>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grpId="1" nodeType="afterEffect">
                                  <p:stCondLst>
                                    <p:cond delay="0"/>
                                  </p:stCondLst>
                                  <p:childTnLst>
                                    <p:animMotion origin="layout" path="M 2.22222E-6 4.84035E-6 L 0.00399 0.23785 " pathEditMode="relative" rAng="0" ptsTypes="AA">
                                      <p:cBhvr>
                                        <p:cTn id="29" dur="1000" fill="hold"/>
                                        <p:tgtEl>
                                          <p:spTgt spid="32"/>
                                        </p:tgtEl>
                                        <p:attrNameLst>
                                          <p:attrName>ppt_x</p:attrName>
                                          <p:attrName>ppt_y</p:attrName>
                                        </p:attrNameLst>
                                      </p:cBhvr>
                                      <p:rCtr x="191" y="11893"/>
                                    </p:animMotion>
                                  </p:childTnLst>
                                </p:cTn>
                              </p:par>
                            </p:childTnLst>
                          </p:cTn>
                        </p:par>
                        <p:par>
                          <p:cTn id="30" fill="hold">
                            <p:stCondLst>
                              <p:cond delay="1000"/>
                            </p:stCondLst>
                            <p:childTnLst>
                              <p:par>
                                <p:cTn id="31" presetID="1" presetClass="exit" presetSubtype="0" fill="hold" grpId="2" nodeType="afterEffect">
                                  <p:stCondLst>
                                    <p:cond delay="0"/>
                                  </p:stCondLst>
                                  <p:childTnLst>
                                    <p:set>
                                      <p:cBhvr>
                                        <p:cTn id="32" dur="1" fill="hold">
                                          <p:stCondLst>
                                            <p:cond delay="0"/>
                                          </p:stCondLst>
                                        </p:cTn>
                                        <p:tgtEl>
                                          <p:spTgt spid="32"/>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50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p:stCondLst>
                              <p:cond delay="0"/>
                            </p:stCondLst>
                            <p:childTnLst>
                              <p:par>
                                <p:cTn id="41" presetID="42" presetClass="path" presetSubtype="0" accel="50000" decel="50000" fill="hold" grpId="1" nodeType="afterEffect">
                                  <p:stCondLst>
                                    <p:cond delay="0"/>
                                  </p:stCondLst>
                                  <p:childTnLst>
                                    <p:animMotion origin="layout" path="M 2.22222E-6 4.84035E-6 L 0.00399 0.23785 " pathEditMode="relative" rAng="0" ptsTypes="AA">
                                      <p:cBhvr>
                                        <p:cTn id="42" dur="1000" fill="hold"/>
                                        <p:tgtEl>
                                          <p:spTgt spid="33"/>
                                        </p:tgtEl>
                                        <p:attrNameLst>
                                          <p:attrName>ppt_x</p:attrName>
                                          <p:attrName>ppt_y</p:attrName>
                                        </p:attrNameLst>
                                      </p:cBhvr>
                                      <p:rCtr x="191" y="11893"/>
                                    </p:animMotion>
                                  </p:childTnLst>
                                </p:cTn>
                              </p:par>
                            </p:childTnLst>
                          </p:cTn>
                        </p:par>
                        <p:par>
                          <p:cTn id="43" fill="hold">
                            <p:stCondLst>
                              <p:cond delay="1000"/>
                            </p:stCondLst>
                            <p:childTnLst>
                              <p:par>
                                <p:cTn id="44" presetID="1" presetClass="exit" presetSubtype="0" fill="hold" grpId="2" nodeType="afterEffect">
                                  <p:stCondLst>
                                    <p:cond delay="0"/>
                                  </p:stCondLst>
                                  <p:childTnLst>
                                    <p:set>
                                      <p:cBhvr>
                                        <p:cTn id="45" dur="1" fill="hold">
                                          <p:stCondLst>
                                            <p:cond delay="0"/>
                                          </p:stCondLst>
                                        </p:cTn>
                                        <p:tgtEl>
                                          <p:spTgt spid="33"/>
                                        </p:tgtEl>
                                        <p:attrNameLst>
                                          <p:attrName>style.visibility</p:attrName>
                                        </p:attrNameLst>
                                      </p:cBhvr>
                                      <p:to>
                                        <p:strVal val="hidden"/>
                                      </p:to>
                                    </p:set>
                                  </p:childTnLst>
                                </p:cTn>
                              </p:par>
                            </p:childTnLst>
                          </p:cTn>
                        </p:par>
                        <p:par>
                          <p:cTn id="46" fill="hold">
                            <p:stCondLst>
                              <p:cond delay="1000"/>
                            </p:stCondLst>
                            <p:childTnLst>
                              <p:par>
                                <p:cTn id="47" presetID="1" presetClass="entr" presetSubtype="0" fill="hold" grpId="0" nodeType="afterEffect">
                                  <p:stCondLst>
                                    <p:cond delay="5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1500"/>
                            </p:stCondLst>
                            <p:childTnLst>
                              <p:par>
                                <p:cTn id="50" presetID="1" presetClass="exit" presetSubtype="0" fill="hold" grpId="1" nodeType="afterEffect">
                                  <p:stCondLst>
                                    <p:cond delay="1000"/>
                                  </p:stCondLst>
                                  <p:childTnLst>
                                    <p:set>
                                      <p:cBhvr>
                                        <p:cTn id="51" dur="1" fill="hold">
                                          <p:stCondLst>
                                            <p:cond delay="0"/>
                                          </p:stCondLst>
                                        </p:cTn>
                                        <p:tgtEl>
                                          <p:spTgt spid="21"/>
                                        </p:tgtEl>
                                        <p:attrNameLst>
                                          <p:attrName>style.visibility</p:attrName>
                                        </p:attrNameLst>
                                      </p:cBhvr>
                                      <p:to>
                                        <p:strVal val="hidden"/>
                                      </p:to>
                                    </p:set>
                                  </p:childTnLst>
                                </p:cTn>
                              </p:par>
                            </p:childTnLst>
                          </p:cTn>
                        </p:par>
                        <p:par>
                          <p:cTn id="52" fill="hold">
                            <p:stCondLst>
                              <p:cond delay="2500"/>
                            </p:stCondLst>
                            <p:childTnLst>
                              <p:par>
                                <p:cTn id="53" presetID="1" presetClass="exit" presetSubtype="0" fill="hold" nodeType="after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par>
                          <p:cTn id="55" fill="hold">
                            <p:stCondLst>
                              <p:cond delay="2500"/>
                            </p:stCondLst>
                            <p:childTnLst>
                              <p:par>
                                <p:cTn id="56" presetID="1" presetClass="exit" presetSubtype="0" fill="hold" nodeType="after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par>
                          <p:cTn id="58" fill="hold">
                            <p:stCondLst>
                              <p:cond delay="2500"/>
                            </p:stCondLst>
                            <p:childTnLst>
                              <p:par>
                                <p:cTn id="59" presetID="1"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2500"/>
                            </p:stCondLst>
                            <p:childTnLst>
                              <p:par>
                                <p:cTn id="62" presetID="9" presetClass="emph" presetSubtype="0" grpId="0" nodeType="afterEffect">
                                  <p:stCondLst>
                                    <p:cond delay="500"/>
                                  </p:stCondLst>
                                  <p:childTnLst>
                                    <p:set>
                                      <p:cBhvr rctx="PPT">
                                        <p:cTn id="63" dur="indefinite"/>
                                        <p:tgtEl>
                                          <p:spTgt spid="16"/>
                                        </p:tgtEl>
                                        <p:attrNameLst>
                                          <p:attrName>style.opacity</p:attrName>
                                        </p:attrNameLst>
                                      </p:cBhvr>
                                      <p:to>
                                        <p:strVal val="0.5"/>
                                      </p:to>
                                    </p:set>
                                    <p:animEffect filter="image" prLst="opacity: 0.5">
                                      <p:cBhvr rctx="IE">
                                        <p:cTn id="64" dur="indefinite"/>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childTnLst>
                          </p:cTn>
                        </p:par>
                        <p:par>
                          <p:cTn id="68" fill="hold">
                            <p:stCondLst>
                              <p:cond delay="3000"/>
                            </p:stCondLst>
                            <p:childTnLst>
                              <p:par>
                                <p:cTn id="69" presetID="1" presetClass="exit" presetSubtype="0" fill="hold" nodeType="afterEffect">
                                  <p:stCondLst>
                                    <p:cond delay="0"/>
                                  </p:stCondLst>
                                  <p:childTnLst>
                                    <p:set>
                                      <p:cBhvr>
                                        <p:cTn id="70" dur="1" fill="hold">
                                          <p:stCondLst>
                                            <p:cond delay="0"/>
                                          </p:stCondLst>
                                        </p:cTn>
                                        <p:tgtEl>
                                          <p:spTgt spid="28"/>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par>
                          <p:cTn id="73" fill="hold">
                            <p:stCondLst>
                              <p:cond delay="3000"/>
                            </p:stCondLst>
                            <p:childTnLst>
                              <p:par>
                                <p:cTn id="74" presetID="1" presetClass="exit" presetSubtype="0" fill="hold" grpId="1" nodeType="afterEffect">
                                  <p:stCondLst>
                                    <p:cond delay="500"/>
                                  </p:stCondLst>
                                  <p:childTnLst>
                                    <p:set>
                                      <p:cBhvr>
                                        <p:cTn id="75" dur="1" fill="hold">
                                          <p:stCondLst>
                                            <p:cond delay="0"/>
                                          </p:stCondLst>
                                        </p:cTn>
                                        <p:tgtEl>
                                          <p:spTgt spid="23"/>
                                        </p:tgtEl>
                                        <p:attrNameLst>
                                          <p:attrName>style.visibility</p:attrName>
                                        </p:attrNameLst>
                                      </p:cBhvr>
                                      <p:to>
                                        <p:strVal val="hidden"/>
                                      </p:to>
                                    </p:set>
                                  </p:childTnLst>
                                </p:cTn>
                              </p:par>
                            </p:childTnLst>
                          </p:cTn>
                        </p:par>
                        <p:par>
                          <p:cTn id="76" fill="hold">
                            <p:stCondLst>
                              <p:cond delay="3500"/>
                            </p:stCondLst>
                            <p:childTnLst>
                              <p:par>
                                <p:cTn id="77" presetID="1"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par>
                          <p:cTn id="79" fill="hold">
                            <p:stCondLst>
                              <p:cond delay="3500"/>
                            </p:stCondLst>
                            <p:childTnLst>
                              <p:par>
                                <p:cTn id="80" presetID="8" presetClass="emph" presetSubtype="0" fill="hold" nodeType="afterEffect">
                                  <p:stCondLst>
                                    <p:cond delay="500"/>
                                  </p:stCondLst>
                                  <p:childTnLst>
                                    <p:animRot by="10800000">
                                      <p:cBhvr>
                                        <p:cTn id="81" dur="2000" fill="hold"/>
                                        <p:tgtEl>
                                          <p:spTgt spid="26"/>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8" presetClass="emph" presetSubtype="0" fill="hold" nodeType="clickEffect">
                                  <p:stCondLst>
                                    <p:cond delay="0"/>
                                  </p:stCondLst>
                                  <p:childTnLst>
                                    <p:animRot by="10800000">
                                      <p:cBhvr>
                                        <p:cTn id="85" dur="3000" fill="hold"/>
                                        <p:tgtEl>
                                          <p:spTgt spid="26"/>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childTnLst>
                          </p:cTn>
                        </p:par>
                        <p:par>
                          <p:cTn id="94" fill="hold">
                            <p:stCondLst>
                              <p:cond delay="0"/>
                            </p:stCondLst>
                            <p:childTnLst>
                              <p:par>
                                <p:cTn id="95" presetID="1" presetClass="exit" presetSubtype="0" fill="hold" grpId="1" nodeType="afterEffect">
                                  <p:stCondLst>
                                    <p:cond delay="0"/>
                                  </p:stCondLst>
                                  <p:childTnLst>
                                    <p:set>
                                      <p:cBhvr>
                                        <p:cTn id="96" dur="1" fill="hold">
                                          <p:stCondLst>
                                            <p:cond delay="0"/>
                                          </p:stCondLst>
                                        </p:cTn>
                                        <p:tgtEl>
                                          <p:spTgt spid="29"/>
                                        </p:tgtEl>
                                        <p:attrNameLst>
                                          <p:attrName>style.visibility</p:attrName>
                                        </p:attrNameLst>
                                      </p:cBhvr>
                                      <p:to>
                                        <p:strVal val="hidden"/>
                                      </p:to>
                                    </p:set>
                                  </p:childTnLst>
                                </p:cTn>
                              </p:par>
                            </p:childTnLst>
                          </p:cTn>
                        </p:par>
                        <p:par>
                          <p:cTn id="97" fill="hold">
                            <p:stCondLst>
                              <p:cond delay="0"/>
                            </p:stCondLst>
                            <p:childTnLst>
                              <p:par>
                                <p:cTn id="98" presetID="1" presetClass="entr" presetSubtype="0" fill="hold" grpId="0" nodeType="afterEffect">
                                  <p:stCondLst>
                                    <p:cond delay="500"/>
                                  </p:stCondLst>
                                  <p:childTnLst>
                                    <p:set>
                                      <p:cBhvr>
                                        <p:cTn id="99" dur="1" fill="hold">
                                          <p:stCondLst>
                                            <p:cond delay="0"/>
                                          </p:stCondLst>
                                        </p:cTn>
                                        <p:tgtEl>
                                          <p:spTgt spid="2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26"/>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childTnLst>
                                </p:cTn>
                              </p:par>
                            </p:childTnLst>
                          </p:cTn>
                        </p:par>
                        <p:par>
                          <p:cTn id="106" fill="hold">
                            <p:stCondLst>
                              <p:cond delay="0"/>
                            </p:stCondLst>
                            <p:childTnLst>
                              <p:par>
                                <p:cTn id="107" presetID="1" presetClass="exit" presetSubtype="0" fill="hold" grpId="1" nodeType="afterEffect">
                                  <p:stCondLst>
                                    <p:cond delay="0"/>
                                  </p:stCondLst>
                                  <p:childTnLst>
                                    <p:set>
                                      <p:cBhvr>
                                        <p:cTn id="108" dur="1" fill="hold">
                                          <p:stCondLst>
                                            <p:cond delay="0"/>
                                          </p:stCondLst>
                                        </p:cTn>
                                        <p:tgtEl>
                                          <p:spTgt spid="2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5"/>
                                        </p:tgtEl>
                                        <p:attrNameLst>
                                          <p:attrName>style.visibility</p:attrName>
                                        </p:attrNameLst>
                                      </p:cBhvr>
                                      <p:to>
                                        <p:strVal val="hidden"/>
                                      </p:to>
                                    </p:set>
                                  </p:childTnLst>
                                </p:cTn>
                              </p:par>
                              <p:par>
                                <p:cTn id="113" presetID="9" presetClass="emph" presetSubtype="0" grpId="1" nodeType="withEffect">
                                  <p:stCondLst>
                                    <p:cond delay="0"/>
                                  </p:stCondLst>
                                  <p:childTnLst>
                                    <p:set>
                                      <p:cBhvr rctx="PPT">
                                        <p:cTn id="114" dur="indefinite"/>
                                        <p:tgtEl>
                                          <p:spTgt spid="16"/>
                                        </p:tgtEl>
                                        <p:attrNameLst>
                                          <p:attrName>style.opacity</p:attrName>
                                        </p:attrNameLst>
                                      </p:cBhvr>
                                      <p:to>
                                        <p:strVal val="1"/>
                                      </p:to>
                                    </p:set>
                                    <p:animEffect filter="image" prLst="opacity: 1">
                                      <p:cBhvr rctx="IE">
                                        <p:cTn id="115" dur="indefinite"/>
                                        <p:tgtEl>
                                          <p:spTgt spid="16"/>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childTnLst>
                                </p:cTn>
                              </p:par>
                            </p:childTnLst>
                          </p:cTn>
                        </p:par>
                        <p:par>
                          <p:cTn id="120" fill="hold">
                            <p:stCondLst>
                              <p:cond delay="0"/>
                            </p:stCondLst>
                            <p:childTnLst>
                              <p:par>
                                <p:cTn id="121" presetID="42" presetClass="path" presetSubtype="0" accel="50000" decel="50000" fill="hold" grpId="1" nodeType="afterEffect">
                                  <p:stCondLst>
                                    <p:cond delay="0"/>
                                  </p:stCondLst>
                                  <p:childTnLst>
                                    <p:animMotion origin="layout" path="M 2.22222E-6 4.84035E-6 L 0.00399 0.23785 " pathEditMode="relative" rAng="0" ptsTypes="AA">
                                      <p:cBhvr>
                                        <p:cTn id="122" dur="1000" fill="hold"/>
                                        <p:tgtEl>
                                          <p:spTgt spid="34"/>
                                        </p:tgtEl>
                                        <p:attrNameLst>
                                          <p:attrName>ppt_x</p:attrName>
                                          <p:attrName>ppt_y</p:attrName>
                                        </p:attrNameLst>
                                      </p:cBhvr>
                                      <p:rCtr x="191" y="11893"/>
                                    </p:animMotion>
                                  </p:childTnLst>
                                </p:cTn>
                              </p:par>
                            </p:childTnLst>
                          </p:cTn>
                        </p:par>
                        <p:par>
                          <p:cTn id="123" fill="hold">
                            <p:stCondLst>
                              <p:cond delay="1000"/>
                            </p:stCondLst>
                            <p:childTnLst>
                              <p:par>
                                <p:cTn id="124" presetID="1" presetClass="exit" presetSubtype="0" fill="hold" grpId="2" nodeType="afterEffect">
                                  <p:stCondLst>
                                    <p:cond delay="0"/>
                                  </p:stCondLst>
                                  <p:childTnLst>
                                    <p:set>
                                      <p:cBhvr>
                                        <p:cTn id="125" dur="1" fill="hold">
                                          <p:stCondLst>
                                            <p:cond delay="0"/>
                                          </p:stCondLst>
                                        </p:cTn>
                                        <p:tgtEl>
                                          <p:spTgt spid="3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23" grpId="0" animBg="1"/>
      <p:bldP spid="23" grpId="1" animBg="1"/>
      <p:bldP spid="25" grpId="0" animBg="1"/>
      <p:bldP spid="25" grpId="1" animBg="1"/>
      <p:bldP spid="21" grpId="0" animBg="1"/>
      <p:bldP spid="21" grpId="1" animBg="1"/>
      <p:bldP spid="24" grpId="0" animBg="1"/>
      <p:bldP spid="24" grpId="1" animBg="1"/>
      <p:bldP spid="27" grpId="0" animBg="1"/>
      <p:bldP spid="27" grpId="1" animBg="1"/>
      <p:bldP spid="29" grpId="0" animBg="1"/>
      <p:bldP spid="29" grpId="1"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animBg="1"/>
      <p:bldP spid="34" grpId="1" animBg="1"/>
      <p:bldP spid="3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799"/>
            <a:ext cx="8305800" cy="1981201"/>
          </a:xfrm>
        </p:spPr>
        <p:txBody>
          <a:bodyPr/>
          <a:lstStyle/>
          <a:p>
            <a:pPr>
              <a:lnSpc>
                <a:spcPct val="150000"/>
              </a:lnSpc>
              <a:spcBef>
                <a:spcPts val="0"/>
              </a:spcBef>
            </a:pPr>
            <a:r>
              <a:rPr lang="en-US" sz="2500" dirty="0" smtClean="0"/>
              <a:t>NIST: Software errors cost U.S. ~$60 billion/year</a:t>
            </a:r>
          </a:p>
          <a:p>
            <a:pPr>
              <a:lnSpc>
                <a:spcPct val="150000"/>
              </a:lnSpc>
              <a:spcBef>
                <a:spcPts val="0"/>
              </a:spcBef>
            </a:pPr>
            <a:r>
              <a:rPr lang="en-US" sz="2500" dirty="0" smtClean="0"/>
              <a:t>FBI: Security Issues cost U.S. $67 billion/year</a:t>
            </a:r>
          </a:p>
          <a:p>
            <a:pPr lvl="1">
              <a:lnSpc>
                <a:spcPct val="150000"/>
              </a:lnSpc>
              <a:spcBef>
                <a:spcPts val="0"/>
              </a:spcBef>
            </a:pPr>
            <a:r>
              <a:rPr lang="en-US" sz="2100" dirty="0" smtClean="0"/>
              <a:t>&gt;⅓ from viruses, network intrusion, etc.</a:t>
            </a:r>
          </a:p>
        </p:txBody>
      </p:sp>
      <p:sp>
        <p:nvSpPr>
          <p:cNvPr id="2" name="Title 1"/>
          <p:cNvSpPr>
            <a:spLocks noGrp="1"/>
          </p:cNvSpPr>
          <p:nvPr>
            <p:ph type="title"/>
          </p:nvPr>
        </p:nvSpPr>
        <p:spPr/>
        <p:txBody>
          <a:bodyPr/>
          <a:lstStyle/>
          <a:p>
            <a:r>
              <a:rPr lang="en-US" dirty="0" smtClean="0"/>
              <a:t>Software Errors Abound</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a:t>
            </a:fld>
            <a:endParaRPr lang="en-US" altLang="en-US" dirty="0"/>
          </a:p>
        </p:txBody>
      </p:sp>
      <p:sp>
        <p:nvSpPr>
          <p:cNvPr id="12" name="Rectangle 11"/>
          <p:cNvSpPr/>
          <p:nvPr/>
        </p:nvSpPr>
        <p:spPr>
          <a:xfrm>
            <a:off x="0" y="0"/>
            <a:ext cx="9144000" cy="6858000"/>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3259" y="2190577"/>
            <a:ext cx="4877481" cy="247684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8621" y="5001731"/>
            <a:ext cx="5063125" cy="902665"/>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5985" y="2973630"/>
            <a:ext cx="4537966" cy="853293"/>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09406" y="3978885"/>
            <a:ext cx="6201641" cy="81926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6702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2500"/>
                            </p:stCondLst>
                            <p:childTnLst>
                              <p:par>
                                <p:cTn id="15" presetID="1" presetClass="entr" presetSubtype="0" fill="hold" nodeType="afterEffect">
                                  <p:stCondLst>
                                    <p:cond delay="200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Meta-Data</a:t>
            </a:r>
            <a:endParaRPr lang="en-US" dirty="0"/>
          </a:p>
        </p:txBody>
      </p:sp>
      <p:sp>
        <p:nvSpPr>
          <p:cNvPr id="3" name="Slide Number Placeholder 2"/>
          <p:cNvSpPr>
            <a:spLocks noGrp="1"/>
          </p:cNvSpPr>
          <p:nvPr>
            <p:ph type="sldNum" sz="quarter" idx="12"/>
          </p:nvPr>
        </p:nvSpPr>
        <p:spPr/>
        <p:txBody>
          <a:bodyPr/>
          <a:lstStyle/>
          <a:p>
            <a:fld id="{1FC43652-29FC-4863-885F-EF39FB626472}" type="slidenum">
              <a:rPr lang="en-US" altLang="en-US" smtClean="0"/>
              <a:pPr/>
              <a:t>20</a:t>
            </a:fld>
            <a:endParaRPr lang="en-US" altLang="en-US"/>
          </a:p>
        </p:txBody>
      </p:sp>
      <p:sp>
        <p:nvSpPr>
          <p:cNvPr id="4" name="Content Placeholder 2"/>
          <p:cNvSpPr txBox="1">
            <a:spLocks/>
          </p:cNvSpPr>
          <p:nvPr/>
        </p:nvSpPr>
        <p:spPr>
          <a:xfrm>
            <a:off x="457200" y="1066800"/>
            <a:ext cx="8229600" cy="5064125"/>
          </a:xfrm>
          <a:prstGeom prst="rect">
            <a:avLst/>
          </a:prstGeom>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No additional overhead when no meta-data</a:t>
            </a:r>
          </a:p>
          <a:p>
            <a:pPr lvl="1"/>
            <a:r>
              <a:rPr lang="en-US" dirty="0" smtClean="0"/>
              <a:t>Needs hardware support</a:t>
            </a:r>
          </a:p>
          <a:p>
            <a:r>
              <a:rPr lang="en-US" dirty="0" smtClean="0"/>
              <a:t>Take a fault when touching shadowed data</a:t>
            </a:r>
          </a:p>
          <a:p>
            <a:r>
              <a:rPr lang="en-US" dirty="0" smtClean="0"/>
              <a:t>Solution: Virtual Memory Watchpoints</a:t>
            </a:r>
          </a:p>
        </p:txBody>
      </p:sp>
      <p:sp>
        <p:nvSpPr>
          <p:cNvPr id="6" name="Rounded Rectangle 5"/>
          <p:cNvSpPr/>
          <p:nvPr/>
        </p:nvSpPr>
        <p:spPr>
          <a:xfrm>
            <a:off x="3509470" y="3732582"/>
            <a:ext cx="227685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5786320" y="3732581"/>
            <a:ext cx="227685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Down Arrow 9"/>
          <p:cNvSpPr/>
          <p:nvPr/>
        </p:nvSpPr>
        <p:spPr>
          <a:xfrm flipV="1">
            <a:off x="1991570" y="4719215"/>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1574147" y="5402270"/>
            <a:ext cx="1062530" cy="523220"/>
          </a:xfrm>
          <a:prstGeom prst="rect">
            <a:avLst/>
          </a:prstGeom>
          <a:noFill/>
        </p:spPr>
        <p:txBody>
          <a:bodyPr wrap="square" rtlCol="0">
            <a:spAutoFit/>
          </a:bodyPr>
          <a:lstStyle/>
          <a:p>
            <a:pPr algn="ctr"/>
            <a:r>
              <a:rPr lang="en-US" sz="2800" dirty="0" smtClean="0"/>
              <a:t>V→P</a:t>
            </a:r>
          </a:p>
        </p:txBody>
      </p:sp>
      <p:grpSp>
        <p:nvGrpSpPr>
          <p:cNvPr id="13" name="Group 12"/>
          <p:cNvGrpSpPr/>
          <p:nvPr/>
        </p:nvGrpSpPr>
        <p:grpSpPr>
          <a:xfrm>
            <a:off x="4603941" y="4727260"/>
            <a:ext cx="1062530" cy="1206275"/>
            <a:chOff x="1574147" y="4719215"/>
            <a:chExt cx="1062530" cy="1206275"/>
          </a:xfrm>
        </p:grpSpPr>
        <p:sp>
          <p:nvSpPr>
            <p:cNvPr id="14" name="Down Arrow 13"/>
            <p:cNvSpPr/>
            <p:nvPr/>
          </p:nvSpPr>
          <p:spPr>
            <a:xfrm flipV="1">
              <a:off x="1991570" y="4719215"/>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p:cNvSpPr txBox="1"/>
            <p:nvPr/>
          </p:nvSpPr>
          <p:spPr>
            <a:xfrm>
              <a:off x="1574147" y="5402270"/>
              <a:ext cx="1062530" cy="523220"/>
            </a:xfrm>
            <a:prstGeom prst="rect">
              <a:avLst/>
            </a:prstGeom>
            <a:noFill/>
          </p:spPr>
          <p:txBody>
            <a:bodyPr wrap="square" rtlCol="0">
              <a:spAutoFit/>
            </a:bodyPr>
            <a:lstStyle/>
            <a:p>
              <a:pPr algn="ctr"/>
              <a:r>
                <a:rPr lang="en-US" sz="2800" dirty="0" smtClean="0"/>
                <a:t>V→P</a:t>
              </a:r>
            </a:p>
          </p:txBody>
        </p:sp>
      </p:grpSp>
      <p:sp>
        <p:nvSpPr>
          <p:cNvPr id="19" name="Rounded Rectangle 18"/>
          <p:cNvSpPr/>
          <p:nvPr/>
        </p:nvSpPr>
        <p:spPr>
          <a:xfrm>
            <a:off x="1232620" y="3732580"/>
            <a:ext cx="227685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2" name="Group 21"/>
          <p:cNvGrpSpPr/>
          <p:nvPr/>
        </p:nvGrpSpPr>
        <p:grpSpPr>
          <a:xfrm>
            <a:off x="1839780" y="3732580"/>
            <a:ext cx="948687" cy="986635"/>
            <a:chOff x="1839780" y="3732580"/>
            <a:chExt cx="948687" cy="986635"/>
          </a:xfrm>
        </p:grpSpPr>
        <p:sp>
          <p:nvSpPr>
            <p:cNvPr id="20" name="Rounded Rectangle 19"/>
            <p:cNvSpPr/>
            <p:nvPr/>
          </p:nvSpPr>
          <p:spPr>
            <a:xfrm>
              <a:off x="1839780" y="3732580"/>
              <a:ext cx="379475" cy="986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598730" y="3732580"/>
              <a:ext cx="189737" cy="986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308516" y="4719214"/>
            <a:ext cx="1593794" cy="1637163"/>
            <a:chOff x="1556076" y="4719214"/>
            <a:chExt cx="1062530" cy="1637163"/>
          </a:xfrm>
        </p:grpSpPr>
        <p:sp>
          <p:nvSpPr>
            <p:cNvPr id="27" name="Down Arrow 26"/>
            <p:cNvSpPr/>
            <p:nvPr/>
          </p:nvSpPr>
          <p:spPr>
            <a:xfrm flipV="1">
              <a:off x="1973500" y="4719214"/>
              <a:ext cx="177689"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1556076" y="5402270"/>
              <a:ext cx="1062530" cy="954107"/>
            </a:xfrm>
            <a:prstGeom prst="rect">
              <a:avLst/>
            </a:prstGeom>
            <a:noFill/>
          </p:spPr>
          <p:txBody>
            <a:bodyPr wrap="square" rtlCol="0">
              <a:spAutoFit/>
            </a:bodyPr>
            <a:lstStyle/>
            <a:p>
              <a:pPr algn="ctr"/>
              <a:r>
                <a:rPr lang="en-US" sz="2800" dirty="0" smtClean="0"/>
                <a:t>FAULT</a:t>
              </a:r>
            </a:p>
          </p:txBody>
        </p:sp>
      </p:grpSp>
      <p:sp>
        <p:nvSpPr>
          <p:cNvPr id="5" name="Rounded Rectangle 4"/>
          <p:cNvSpPr/>
          <p:nvPr/>
        </p:nvSpPr>
        <p:spPr>
          <a:xfrm>
            <a:off x="1232620" y="3732580"/>
            <a:ext cx="227685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0817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0" grpId="1" animBg="1"/>
      <p:bldP spid="11" grpId="0"/>
      <p:bldP spid="11" grpId="1"/>
      <p:bldP spid="19"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Setup</a:t>
            </a:r>
            <a:endParaRPr lang="en-US" dirty="0"/>
          </a:p>
        </p:txBody>
      </p:sp>
      <p:sp>
        <p:nvSpPr>
          <p:cNvPr id="3" name="Content Placeholder 2"/>
          <p:cNvSpPr>
            <a:spLocks noGrp="1"/>
          </p:cNvSpPr>
          <p:nvPr>
            <p:ph idx="1"/>
          </p:nvPr>
        </p:nvSpPr>
        <p:spPr/>
        <p:txBody>
          <a:bodyPr/>
          <a:lstStyle/>
          <a:p>
            <a:r>
              <a:rPr lang="en-US" sz="2800" dirty="0" err="1" smtClean="0"/>
              <a:t>Xen+QEMU</a:t>
            </a:r>
            <a:r>
              <a:rPr lang="en-US" sz="2800" dirty="0" smtClean="0"/>
              <a:t> Taint </a:t>
            </a:r>
            <a:r>
              <a:rPr lang="en-US" sz="2800" dirty="0"/>
              <a:t>analysis sampling system</a:t>
            </a:r>
          </a:p>
          <a:p>
            <a:pPr lvl="1"/>
            <a:r>
              <a:rPr lang="en-US" sz="2400" dirty="0"/>
              <a:t>Network packets </a:t>
            </a:r>
            <a:r>
              <a:rPr lang="en-US" sz="2400" dirty="0" smtClean="0"/>
              <a:t>untrusted</a:t>
            </a:r>
          </a:p>
          <a:p>
            <a:endParaRPr lang="en-US" dirty="0" smtClean="0"/>
          </a:p>
          <a:p>
            <a:endParaRPr lang="en-US" dirty="0" smtClean="0"/>
          </a:p>
          <a:p>
            <a:endParaRPr lang="en-US" dirty="0"/>
          </a:p>
          <a:p>
            <a:endParaRPr lang="en-US" dirty="0" smtClean="0"/>
          </a:p>
          <a:p>
            <a:r>
              <a:rPr lang="en-US" sz="2800" dirty="0" smtClean="0"/>
              <a:t>Performance Tests </a:t>
            </a:r>
            <a:r>
              <a:rPr lang="en-US" sz="2800" dirty="0"/>
              <a:t>– Network Throughput</a:t>
            </a:r>
          </a:p>
          <a:p>
            <a:pPr lvl="1"/>
            <a:r>
              <a:rPr lang="en-US" sz="2400" i="1" dirty="0"/>
              <a:t>Example: </a:t>
            </a:r>
            <a:r>
              <a:rPr lang="en-US" sz="2400" b="1" i="1" dirty="0" err="1"/>
              <a:t>ssh_receive</a:t>
            </a:r>
            <a:endParaRPr lang="en-US" sz="2400" b="1" i="1" dirty="0"/>
          </a:p>
          <a:p>
            <a:r>
              <a:rPr lang="en-US" sz="2800" dirty="0" smtClean="0"/>
              <a:t>Sampling Accuracy Tests</a:t>
            </a:r>
            <a:endParaRPr lang="en-US" sz="2800" dirty="0"/>
          </a:p>
          <a:p>
            <a:pPr lvl="1"/>
            <a:r>
              <a:rPr lang="en-US" sz="2400" dirty="0"/>
              <a:t>Real-world</a:t>
            </a:r>
            <a:r>
              <a:rPr lang="en-US" sz="2400" b="1" dirty="0"/>
              <a:t> </a:t>
            </a:r>
            <a:r>
              <a:rPr lang="en-US" sz="2400" dirty="0"/>
              <a:t>Security </a:t>
            </a:r>
            <a:r>
              <a:rPr lang="en-US" sz="2400" dirty="0" smtClean="0"/>
              <a:t>Exploits</a:t>
            </a:r>
            <a:endParaRPr lang="en-US" sz="24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21</a:t>
            </a:fld>
            <a:endParaRPr lang="en-US" altLang="en-US" dirty="0"/>
          </a:p>
        </p:txBody>
      </p:sp>
      <p:sp>
        <p:nvSpPr>
          <p:cNvPr id="50" name="Rounded Rectangle 49"/>
          <p:cNvSpPr/>
          <p:nvPr/>
        </p:nvSpPr>
        <p:spPr>
          <a:xfrm>
            <a:off x="533400" y="1986995"/>
            <a:ext cx="7848600" cy="22104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Xen Hypervisor</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lgn="ctr"/>
            <a:endParaRPr lang="en-US" dirty="0"/>
          </a:p>
        </p:txBody>
      </p:sp>
      <p:grpSp>
        <p:nvGrpSpPr>
          <p:cNvPr id="51" name="Group 50"/>
          <p:cNvGrpSpPr/>
          <p:nvPr/>
        </p:nvGrpSpPr>
        <p:grpSpPr>
          <a:xfrm>
            <a:off x="5638800" y="2307645"/>
            <a:ext cx="2514600" cy="1828800"/>
            <a:chOff x="6019800" y="1676400"/>
            <a:chExt cx="2514600" cy="1828800"/>
          </a:xfrm>
        </p:grpSpPr>
        <p:sp>
          <p:nvSpPr>
            <p:cNvPr id="52" name="Rounded Rectangle 51"/>
            <p:cNvSpPr/>
            <p:nvPr/>
          </p:nvSpPr>
          <p:spPr>
            <a:xfrm>
              <a:off x="6019800" y="1676400"/>
              <a:ext cx="2514600" cy="1828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OS and Applications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3" name="Rounded Rectangle 52"/>
            <p:cNvSpPr/>
            <p:nvPr/>
          </p:nvSpPr>
          <p:spPr>
            <a:xfrm>
              <a:off x="6172200" y="2133600"/>
              <a:ext cx="609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App</a:t>
              </a:r>
              <a:endParaRPr lang="en-US" sz="1600" dirty="0"/>
            </a:p>
          </p:txBody>
        </p:sp>
        <p:sp>
          <p:nvSpPr>
            <p:cNvPr id="54" name="Rounded Rectangle 53"/>
            <p:cNvSpPr/>
            <p:nvPr/>
          </p:nvSpPr>
          <p:spPr>
            <a:xfrm>
              <a:off x="6858000" y="2133600"/>
              <a:ext cx="609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App</a:t>
              </a:r>
              <a:endParaRPr lang="en-US" sz="1600" dirty="0"/>
            </a:p>
          </p:txBody>
        </p:sp>
        <p:sp>
          <p:nvSpPr>
            <p:cNvPr id="55" name="Rounded Rectangle 54"/>
            <p:cNvSpPr/>
            <p:nvPr/>
          </p:nvSpPr>
          <p:spPr>
            <a:xfrm>
              <a:off x="7772400" y="2133600"/>
              <a:ext cx="609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App</a:t>
              </a:r>
              <a:endParaRPr lang="en-US" sz="1600" dirty="0"/>
            </a:p>
          </p:txBody>
        </p:sp>
        <p:sp>
          <p:nvSpPr>
            <p:cNvPr id="56" name="Rectangle 55"/>
            <p:cNvSpPr/>
            <p:nvPr/>
          </p:nvSpPr>
          <p:spPr>
            <a:xfrm>
              <a:off x="7424352" y="2221468"/>
              <a:ext cx="415498" cy="369332"/>
            </a:xfrm>
            <a:prstGeom prst="rect">
              <a:avLst/>
            </a:prstGeom>
          </p:spPr>
          <p:txBody>
            <a:bodyPr wrap="none">
              <a:spAutoFit/>
            </a:bodyPr>
            <a:lstStyle/>
            <a:p>
              <a:r>
                <a:rPr lang="en-US" dirty="0" smtClean="0"/>
                <a:t>…</a:t>
              </a:r>
              <a:endParaRPr lang="en-US" dirty="0"/>
            </a:p>
          </p:txBody>
        </p:sp>
        <p:sp>
          <p:nvSpPr>
            <p:cNvPr id="57" name="Rounded Rectangle 56"/>
            <p:cNvSpPr/>
            <p:nvPr/>
          </p:nvSpPr>
          <p:spPr>
            <a:xfrm>
              <a:off x="6172200" y="2819400"/>
              <a:ext cx="2209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Linux</a:t>
              </a:r>
              <a:endParaRPr lang="en-US" dirty="0"/>
            </a:p>
          </p:txBody>
        </p:sp>
      </p:grpSp>
      <p:sp>
        <p:nvSpPr>
          <p:cNvPr id="58" name="Rounded Rectangle 57"/>
          <p:cNvSpPr/>
          <p:nvPr/>
        </p:nvSpPr>
        <p:spPr>
          <a:xfrm>
            <a:off x="685800" y="2444805"/>
            <a:ext cx="1143000" cy="14478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ShadowPage</a:t>
            </a:r>
            <a:r>
              <a:rPr lang="en-US" dirty="0" smtClean="0"/>
              <a:t> Table</a:t>
            </a:r>
          </a:p>
        </p:txBody>
      </p:sp>
      <p:sp>
        <p:nvSpPr>
          <p:cNvPr id="59" name="Rounded Rectangle 58"/>
          <p:cNvSpPr/>
          <p:nvPr/>
        </p:nvSpPr>
        <p:spPr>
          <a:xfrm>
            <a:off x="1981200" y="2307645"/>
            <a:ext cx="3581400" cy="1828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Admin VM</a:t>
            </a:r>
          </a:p>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60" name="Rounded Rectangle 59"/>
          <p:cNvSpPr/>
          <p:nvPr/>
        </p:nvSpPr>
        <p:spPr>
          <a:xfrm>
            <a:off x="3200400" y="2749605"/>
            <a:ext cx="1219200" cy="11430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Taint Analysis QEMU</a:t>
            </a:r>
            <a:endParaRPr lang="en-US" dirty="0"/>
          </a:p>
        </p:txBody>
      </p:sp>
      <p:sp>
        <p:nvSpPr>
          <p:cNvPr id="61" name="Rounded Rectangle 60"/>
          <p:cNvSpPr/>
          <p:nvPr/>
        </p:nvSpPr>
        <p:spPr>
          <a:xfrm>
            <a:off x="2286000" y="2749605"/>
            <a:ext cx="914400" cy="112776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Net Stack</a:t>
            </a:r>
          </a:p>
        </p:txBody>
      </p:sp>
      <p:sp>
        <p:nvSpPr>
          <p:cNvPr id="62" name="Rounded Rectangle 61"/>
          <p:cNvSpPr/>
          <p:nvPr/>
        </p:nvSpPr>
        <p:spPr>
          <a:xfrm>
            <a:off x="4419600" y="2749605"/>
            <a:ext cx="914400" cy="112776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OHM</a:t>
            </a:r>
          </a:p>
        </p:txBody>
      </p:sp>
    </p:spTree>
    <p:extLst>
      <p:ext uri="{BB962C8B-B14F-4D97-AF65-F5344CB8AC3E}">
        <p14:creationId xmlns:p14="http://schemas.microsoft.com/office/powerpoint/2010/main" xmlns="" val="1633772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None/>
            </a:pPr>
            <a:r>
              <a:rPr lang="en-US" dirty="0" err="1" smtClean="0"/>
              <a:t>ssh_receive</a:t>
            </a:r>
            <a:endParaRPr lang="en-US" dirty="0" smtClean="0"/>
          </a:p>
        </p:txBody>
      </p:sp>
      <p:sp>
        <p:nvSpPr>
          <p:cNvPr id="2" name="Title 1"/>
          <p:cNvSpPr>
            <a:spLocks noGrp="1"/>
          </p:cNvSpPr>
          <p:nvPr>
            <p:ph type="title"/>
          </p:nvPr>
        </p:nvSpPr>
        <p:spPr/>
        <p:txBody>
          <a:bodyPr/>
          <a:lstStyle/>
          <a:p>
            <a:r>
              <a:rPr lang="en-US" dirty="0" smtClean="0"/>
              <a:t>Performance of Dataflow Sampling</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22</a:t>
            </a:fld>
            <a:endParaRPr lang="en-US" altLang="en-US" dirty="0"/>
          </a:p>
        </p:txBody>
      </p:sp>
      <p:graphicFrame>
        <p:nvGraphicFramePr>
          <p:cNvPr id="8" name="Chart 7"/>
          <p:cNvGraphicFramePr>
            <a:graphicFrameLocks/>
          </p:cNvGraphicFramePr>
          <p:nvPr>
            <p:extLst>
              <p:ext uri="{D42A27DB-BD31-4B8C-83A1-F6EECF244321}">
                <p14:modId xmlns:p14="http://schemas.microsoft.com/office/powerpoint/2010/main" xmlns="" val="29659865"/>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77000" y="2173069"/>
            <a:ext cx="1800664" cy="646331"/>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Throughput with no analysis</a:t>
            </a:r>
          </a:p>
        </p:txBody>
      </p:sp>
    </p:spTree>
    <p:extLst>
      <p:ext uri="{BB962C8B-B14F-4D97-AF65-F5344CB8AC3E}">
        <p14:creationId xmlns:p14="http://schemas.microsoft.com/office/powerpoint/2010/main" xmlns="" val="3723048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with Background Tasks</a:t>
            </a:r>
            <a:endParaRPr lang="en-US" dirty="0"/>
          </a:p>
        </p:txBody>
      </p:sp>
      <p:sp>
        <p:nvSpPr>
          <p:cNvPr id="3" name="Content Placeholder 2"/>
          <p:cNvSpPr>
            <a:spLocks noGrp="1"/>
          </p:cNvSpPr>
          <p:nvPr>
            <p:ph idx="1"/>
          </p:nvPr>
        </p:nvSpPr>
        <p:spPr/>
        <p:txBody>
          <a:bodyPr/>
          <a:lstStyle/>
          <a:p>
            <a:pPr marL="0" indent="0" algn="ctr">
              <a:buNone/>
            </a:pPr>
            <a:r>
              <a:rPr lang="en-US" sz="2400" i="1" dirty="0" err="1" smtClean="0"/>
              <a:t>ssh_receive</a:t>
            </a:r>
            <a:r>
              <a:rPr lang="en-US" sz="2400" dirty="0" smtClean="0"/>
              <a:t> running in background</a:t>
            </a:r>
            <a:endParaRPr lang="en-US" sz="24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23</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xmlns="" val="787500202"/>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01163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smtClean="0">
              <a:solidFill>
                <a:schemeClr val="bg1">
                  <a:lumMod val="75000"/>
                </a:schemeClr>
              </a:solidFill>
            </a:endParaRPr>
          </a:p>
          <a:p>
            <a:r>
              <a:rPr lang="en-US" dirty="0" smtClean="0">
                <a:solidFill>
                  <a:schemeClr val="bg1">
                    <a:lumMod val="75000"/>
                  </a:schemeClr>
                </a:solidFill>
              </a:rPr>
              <a:t>Problem </a:t>
            </a:r>
            <a:r>
              <a:rPr lang="en-US" dirty="0">
                <a:solidFill>
                  <a:schemeClr val="bg1">
                    <a:lumMod val="75000"/>
                  </a:schemeClr>
                </a:solidFill>
              </a:rPr>
              <a:t>Statement</a:t>
            </a:r>
          </a:p>
          <a:p>
            <a:endParaRPr lang="en-US" dirty="0"/>
          </a:p>
          <a:p>
            <a:r>
              <a:rPr lang="en-US" dirty="0">
                <a:solidFill>
                  <a:schemeClr val="bg1">
                    <a:lumMod val="75000"/>
                  </a:schemeClr>
                </a:solidFill>
              </a:rPr>
              <a:t>Distributed Dynamic Dataflow Analysis</a:t>
            </a:r>
          </a:p>
          <a:p>
            <a:endParaRPr lang="en-US" dirty="0"/>
          </a:p>
          <a:p>
            <a:r>
              <a:rPr lang="en-US" dirty="0"/>
              <a:t>Demand-Driven Data Race Detection</a:t>
            </a:r>
          </a:p>
          <a:p>
            <a:endParaRPr lang="en-US" dirty="0">
              <a:solidFill>
                <a:schemeClr val="bg1">
                  <a:lumMod val="75000"/>
                </a:schemeClr>
              </a:solidFill>
            </a:endParaRPr>
          </a:p>
          <a:p>
            <a:r>
              <a:rPr lang="en-US" dirty="0">
                <a:solidFill>
                  <a:schemeClr val="bg1">
                    <a:lumMod val="75000"/>
                  </a:schemeClr>
                </a:solidFill>
              </a:rPr>
              <a:t>Unlimited Watchpoints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24</a:t>
            </a:fld>
            <a:endParaRPr lang="en-US" altLang="en-US" dirty="0"/>
          </a:p>
        </p:txBody>
      </p:sp>
      <p:grpSp>
        <p:nvGrpSpPr>
          <p:cNvPr id="5" name="Group 4"/>
          <p:cNvGrpSpPr/>
          <p:nvPr/>
        </p:nvGrpSpPr>
        <p:grpSpPr>
          <a:xfrm>
            <a:off x="2304861" y="1838036"/>
            <a:ext cx="4918841" cy="3200400"/>
            <a:chOff x="2304861" y="1838036"/>
            <a:chExt cx="4918841" cy="3200400"/>
          </a:xfrm>
        </p:grpSpPr>
        <p:sp>
          <p:nvSpPr>
            <p:cNvPr id="7" name="Rectangle 6"/>
            <p:cNvSpPr/>
            <p:nvPr/>
          </p:nvSpPr>
          <p:spPr>
            <a:xfrm>
              <a:off x="2304861" y="1838036"/>
              <a:ext cx="4918841" cy="320040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endParaRPr lang="en-US" sz="3200">
                <a:solidFill>
                  <a:schemeClr val="tx1"/>
                </a:solidFill>
                <a:latin typeface="Arial" charset="0"/>
              </a:endParaRPr>
            </a:p>
          </p:txBody>
        </p:sp>
        <p:grpSp>
          <p:nvGrpSpPr>
            <p:cNvPr id="8" name="Group 7"/>
            <p:cNvGrpSpPr/>
            <p:nvPr/>
          </p:nvGrpSpPr>
          <p:grpSpPr>
            <a:xfrm>
              <a:off x="2502821" y="2115389"/>
              <a:ext cx="4405571" cy="2607738"/>
              <a:chOff x="1080830" y="1759310"/>
              <a:chExt cx="7589500" cy="3870645"/>
            </a:xfrm>
          </p:grpSpPr>
          <p:cxnSp>
            <p:nvCxnSpPr>
              <p:cNvPr id="13" name="Straight Connector 12"/>
              <p:cNvCxnSpPr/>
              <p:nvPr/>
            </p:nvCxnSpPr>
            <p:spPr>
              <a:xfrm>
                <a:off x="4875579" y="1759310"/>
                <a:ext cx="0" cy="387064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0830" y="4159694"/>
                <a:ext cx="75895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0830" y="1759310"/>
                <a:ext cx="7589500" cy="387064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9" name="Rounded Rectangle 8"/>
            <p:cNvSpPr/>
            <p:nvPr/>
          </p:nvSpPr>
          <p:spPr>
            <a:xfrm>
              <a:off x="2593785"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SW</a:t>
              </a:r>
            </a:p>
            <a:p>
              <a:pPr algn="ctr"/>
              <a:r>
                <a:rPr lang="en-US" sz="2000" dirty="0" smtClean="0">
                  <a:solidFill>
                    <a:schemeClr val="bg1">
                      <a:lumMod val="50000"/>
                    </a:schemeClr>
                  </a:solidFill>
                </a:rPr>
                <a:t>Dataflow Sampling</a:t>
              </a:r>
              <a:endParaRPr lang="en-US" sz="2000" dirty="0">
                <a:solidFill>
                  <a:schemeClr val="bg1">
                    <a:lumMod val="50000"/>
                  </a:schemeClr>
                </a:solidFill>
              </a:endParaRPr>
            </a:p>
          </p:txBody>
        </p:sp>
        <p:sp>
          <p:nvSpPr>
            <p:cNvPr id="10" name="Rounded Rectangle 9"/>
            <p:cNvSpPr/>
            <p:nvPr/>
          </p:nvSpPr>
          <p:spPr>
            <a:xfrm>
              <a:off x="5294370"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HW Dataflow Sampling</a:t>
              </a:r>
              <a:endParaRPr lang="en-US" sz="2000" dirty="0">
                <a:solidFill>
                  <a:schemeClr val="bg1">
                    <a:lumMod val="50000"/>
                  </a:schemeClr>
                </a:solidFill>
              </a:endParaRPr>
            </a:p>
          </p:txBody>
        </p:sp>
        <p:sp>
          <p:nvSpPr>
            <p:cNvPr id="12" name="Rounded Rectangle 11"/>
            <p:cNvSpPr/>
            <p:nvPr/>
          </p:nvSpPr>
          <p:spPr>
            <a:xfrm>
              <a:off x="4233443" y="2214345"/>
              <a:ext cx="990004" cy="24477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Watchpoints</a:t>
              </a:r>
              <a:endParaRPr lang="en-US" sz="2000" dirty="0">
                <a:solidFill>
                  <a:schemeClr val="bg1">
                    <a:lumMod val="50000"/>
                  </a:schemeClr>
                </a:solidFill>
              </a:endParaRPr>
            </a:p>
          </p:txBody>
        </p:sp>
        <p:sp>
          <p:nvSpPr>
            <p:cNvPr id="11" name="Rounded Rectangle 10"/>
            <p:cNvSpPr/>
            <p:nvPr/>
          </p:nvSpPr>
          <p:spPr>
            <a:xfrm>
              <a:off x="2674624" y="3884370"/>
              <a:ext cx="4107643" cy="683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Demand-Driven Race Detection</a:t>
              </a:r>
              <a:endParaRPr lang="en-US" sz="2000" dirty="0"/>
            </a:p>
          </p:txBody>
        </p:sp>
      </p:grpSp>
    </p:spTree>
    <p:extLst>
      <p:ext uri="{BB962C8B-B14F-4D97-AF65-F5344CB8AC3E}">
        <p14:creationId xmlns:p14="http://schemas.microsoft.com/office/powerpoint/2010/main" xmlns="" val="5902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Data Race Detection</a:t>
            </a:r>
            <a:endParaRPr lang="en-US" dirty="0"/>
          </a:p>
        </p:txBody>
      </p:sp>
      <p:sp>
        <p:nvSpPr>
          <p:cNvPr id="3" name="Content Placeholder 2"/>
          <p:cNvSpPr>
            <a:spLocks noGrp="1"/>
          </p:cNvSpPr>
          <p:nvPr>
            <p:ph idx="1"/>
          </p:nvPr>
        </p:nvSpPr>
        <p:spPr/>
        <p:txBody>
          <a:bodyPr/>
          <a:lstStyle/>
          <a:p>
            <a:endParaRPr lang="en-US" sz="2600" dirty="0" smtClean="0"/>
          </a:p>
          <a:p>
            <a:r>
              <a:rPr lang="en-US" dirty="0" smtClean="0"/>
              <a:t>Add checks around every memory access</a:t>
            </a:r>
            <a:endParaRPr lang="en-US" dirty="0"/>
          </a:p>
          <a:p>
            <a:endParaRPr lang="en-US" dirty="0" smtClean="0"/>
          </a:p>
          <a:p>
            <a:r>
              <a:rPr lang="en-US" dirty="0" smtClean="0"/>
              <a:t>Find inter-thread sharing</a:t>
            </a:r>
          </a:p>
          <a:p>
            <a:endParaRPr lang="en-US" dirty="0" smtClean="0"/>
          </a:p>
          <a:p>
            <a:r>
              <a:rPr lang="en-US" dirty="0" smtClean="0"/>
              <a:t>Synchronization between write-shared accesses?</a:t>
            </a:r>
          </a:p>
          <a:p>
            <a:pPr lvl="1"/>
            <a:r>
              <a:rPr lang="en-US" sz="2800" dirty="0" smtClean="0"/>
              <a:t>No? Data race.</a:t>
            </a:r>
            <a:endParaRPr lang="en-US" sz="2800"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25</a:t>
            </a:fld>
            <a:endParaRPr lang="en-US" altLang="en-US" dirty="0"/>
          </a:p>
        </p:txBody>
      </p:sp>
    </p:spTree>
    <p:extLst>
      <p:ext uri="{BB962C8B-B14F-4D97-AF65-F5344CB8AC3E}">
        <p14:creationId xmlns:p14="http://schemas.microsoft.com/office/powerpoint/2010/main" xmlns="" val="4135766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219200" y="391456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SW Race Detection is Slow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26</a:t>
            </a:fld>
            <a:endParaRPr lang="en-US" altLang="en-US" dirty="0"/>
          </a:p>
        </p:txBody>
      </p:sp>
      <p:graphicFrame>
        <p:nvGraphicFramePr>
          <p:cNvPr id="15" name="Chart 14"/>
          <p:cNvGraphicFramePr>
            <a:graphicFrameLocks/>
          </p:cNvGraphicFramePr>
          <p:nvPr>
            <p:extLst>
              <p:ext uri="{D42A27DB-BD31-4B8C-83A1-F6EECF244321}">
                <p14:modId xmlns:p14="http://schemas.microsoft.com/office/powerpoint/2010/main" xmlns="" val="3885142800"/>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9" name="TextBox 18"/>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Tree>
    <p:extLst>
      <p:ext uri="{BB962C8B-B14F-4D97-AF65-F5344CB8AC3E}">
        <p14:creationId xmlns:p14="http://schemas.microsoft.com/office/powerpoint/2010/main" xmlns="" val="427000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Inter-thread Sharing is What’s Important</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27</a:t>
            </a:fld>
            <a:endParaRPr lang="en-US" altLang="en-US" dirty="0"/>
          </a:p>
        </p:txBody>
      </p:sp>
      <p:sp>
        <p:nvSpPr>
          <p:cNvPr id="21" name="TextBox 20"/>
          <p:cNvSpPr txBox="1"/>
          <p:nvPr/>
        </p:nvSpPr>
        <p:spPr>
          <a:xfrm>
            <a:off x="1905000" y="1706451"/>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22" name="TextBox 21"/>
          <p:cNvSpPr txBox="1"/>
          <p:nvPr/>
        </p:nvSpPr>
        <p:spPr>
          <a:xfrm>
            <a:off x="5334000" y="3514380"/>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23" name="TextBox 22"/>
          <p:cNvSpPr txBox="1"/>
          <p:nvPr/>
        </p:nvSpPr>
        <p:spPr>
          <a:xfrm>
            <a:off x="1219200" y="2095550"/>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4" name="TextBox 23"/>
          <p:cNvSpPr txBox="1"/>
          <p:nvPr/>
        </p:nvSpPr>
        <p:spPr>
          <a:xfrm>
            <a:off x="1767840" y="2508530"/>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25" name="TextBox 24"/>
          <p:cNvSpPr txBox="1"/>
          <p:nvPr/>
        </p:nvSpPr>
        <p:spPr>
          <a:xfrm>
            <a:off x="1295400" y="2910870"/>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26" name="TextBox 25"/>
          <p:cNvSpPr txBox="1"/>
          <p:nvPr/>
        </p:nvSpPr>
        <p:spPr>
          <a:xfrm>
            <a:off x="4648200" y="3919299"/>
            <a:ext cx="32004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smtClean="0"/>
              <a:t>len2=</a:t>
            </a:r>
            <a:r>
              <a:rPr lang="en-US" dirty="0" err="1" smtClean="0"/>
              <a:t>thread_local</a:t>
            </a:r>
            <a:r>
              <a:rPr lang="en-US" dirty="0" smtClean="0"/>
              <a:t>-</a:t>
            </a:r>
            <a:r>
              <a:rPr lang="en-US" dirty="0"/>
              <a:t>&gt;</a:t>
            </a:r>
            <a:r>
              <a:rPr lang="en-US" dirty="0" err="1"/>
              <a:t>mylen</a:t>
            </a:r>
            <a:r>
              <a:rPr lang="en-US" dirty="0"/>
              <a:t>;</a:t>
            </a:r>
          </a:p>
        </p:txBody>
      </p:sp>
      <p:sp>
        <p:nvSpPr>
          <p:cNvPr id="27" name="TextBox 26"/>
          <p:cNvSpPr txBox="1"/>
          <p:nvPr/>
        </p:nvSpPr>
        <p:spPr>
          <a:xfrm>
            <a:off x="5196840" y="4323861"/>
            <a:ext cx="210312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smtClean="0"/>
              <a:t>ptr</a:t>
            </a:r>
            <a:r>
              <a:rPr lang="en-US" dirty="0" smtClean="0"/>
              <a:t>=</a:t>
            </a:r>
            <a:r>
              <a:rPr lang="en-US" dirty="0" err="1" smtClean="0"/>
              <a:t>malloc</a:t>
            </a:r>
            <a:r>
              <a:rPr lang="en-US" dirty="0" smtClean="0"/>
              <a:t>(len2);</a:t>
            </a:r>
            <a:endParaRPr lang="en-US" dirty="0"/>
          </a:p>
        </p:txBody>
      </p:sp>
      <p:sp>
        <p:nvSpPr>
          <p:cNvPr id="28" name="TextBox 27"/>
          <p:cNvSpPr txBox="1"/>
          <p:nvPr/>
        </p:nvSpPr>
        <p:spPr>
          <a:xfrm>
            <a:off x="4724400" y="4723971"/>
            <a:ext cx="30480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lumMod val="50000"/>
                    <a:lumOff val="50000"/>
                  </a:schemeClr>
                </a:solidFill>
              </a:rPr>
              <a:t>memcpy</a:t>
            </a:r>
            <a:r>
              <a:rPr lang="en-US" sz="2000" dirty="0" smtClean="0">
                <a:solidFill>
                  <a:schemeClr val="tx1">
                    <a:lumMod val="50000"/>
                    <a:lumOff val="50000"/>
                  </a:schemeClr>
                </a:solidFill>
              </a:rPr>
              <a:t>(</a:t>
            </a:r>
            <a:r>
              <a:rPr lang="en-US" sz="2000" dirty="0" err="1" smtClean="0">
                <a:solidFill>
                  <a:schemeClr val="tx1">
                    <a:lumMod val="50000"/>
                    <a:lumOff val="50000"/>
                  </a:schemeClr>
                </a:solidFill>
              </a:rPr>
              <a:t>ptr</a:t>
            </a:r>
            <a:r>
              <a:rPr lang="en-US" sz="2000" dirty="0" smtClean="0">
                <a:solidFill>
                  <a:schemeClr val="tx1">
                    <a:lumMod val="50000"/>
                    <a:lumOff val="50000"/>
                  </a:schemeClr>
                </a:solidFill>
              </a:rPr>
              <a:t>, data2, len2)</a:t>
            </a:r>
            <a:endParaRPr lang="en-US" sz="2000" dirty="0">
              <a:solidFill>
                <a:schemeClr val="tx1">
                  <a:lumMod val="50000"/>
                  <a:lumOff val="50000"/>
                </a:schemeClr>
              </a:solidFill>
            </a:endParaRPr>
          </a:p>
        </p:txBody>
      </p:sp>
      <p:pic>
        <p:nvPicPr>
          <p:cNvPr id="44" name="Picture 2" descr="C:\Users\jlgreathouse\AppData\Local\Microsoft\Windows\Temporary Internet Files\Content.IE5\2QPCT3YO\MC90043160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1695" y="1596731"/>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C:\Users\jlgreathouse\AppData\Local\Microsoft\Windows\Temporary Internet Files\Content.IE5\2QPCT3YO\MC90043160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1695" y="1985636"/>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2" descr="C:\Users\jlgreathouse\AppData\Local\Microsoft\Windows\Temporary Internet Files\Content.IE5\2QPCT3YO\MC90043160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1695" y="2387972"/>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jlgreathouse\AppData\Local\Microsoft\Windows\Temporary Internet Files\Content.IE5\2QPCT3YO\MC90043160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1695" y="2785445"/>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C:\Users\jlgreathouse\AppData\Local\Microsoft\Windows\Temporary Internet Files\Content.IE5\2QPCT3YO\MC900431608[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70830" y="3398091"/>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Callout 4"/>
          <p:cNvSpPr/>
          <p:nvPr/>
        </p:nvSpPr>
        <p:spPr>
          <a:xfrm>
            <a:off x="4852400" y="1455730"/>
            <a:ext cx="2816380" cy="914400"/>
          </a:xfrm>
          <a:prstGeom prst="wedgeEllipseCallout">
            <a:avLst>
              <a:gd name="adj1" fmla="val -53300"/>
              <a:gd name="adj2" fmla="val 44539"/>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Thread-local data</a:t>
            </a:r>
          </a:p>
          <a:p>
            <a:pPr algn="ctr"/>
            <a:r>
              <a:rPr lang="en-US" b="1" dirty="0" smtClean="0"/>
              <a:t>NO SHARING</a:t>
            </a:r>
            <a:endParaRPr lang="en-US" b="1" dirty="0"/>
          </a:p>
        </p:txBody>
      </p:sp>
      <p:sp>
        <p:nvSpPr>
          <p:cNvPr id="57" name="Oval Callout 56"/>
          <p:cNvSpPr/>
          <p:nvPr/>
        </p:nvSpPr>
        <p:spPr>
          <a:xfrm>
            <a:off x="4956020" y="2410546"/>
            <a:ext cx="3337626" cy="1088028"/>
          </a:xfrm>
          <a:prstGeom prst="wedgeEllipseCallout">
            <a:avLst>
              <a:gd name="adj1" fmla="val -55065"/>
              <a:gd name="adj2" fmla="val 3914"/>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Shared data</a:t>
            </a:r>
          </a:p>
          <a:p>
            <a:pPr algn="ctr"/>
            <a:r>
              <a:rPr lang="en-US" b="1" dirty="0" smtClean="0"/>
              <a:t>NO INTER-THREAD SHARING EVENTS</a:t>
            </a:r>
            <a:endParaRPr lang="en-US" b="1" dirty="0"/>
          </a:p>
        </p:txBody>
      </p:sp>
      <p:sp>
        <p:nvSpPr>
          <p:cNvPr id="59" name="Down Arrow 58"/>
          <p:cNvSpPr/>
          <p:nvPr/>
        </p:nvSpPr>
        <p:spPr bwMode="auto">
          <a:xfrm>
            <a:off x="548599" y="1596731"/>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xmlns="" val="17621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7" grpId="0" animBg="1"/>
      <p:bldP spid="5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Little Dynamic Sharing</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28</a:t>
            </a:fld>
            <a:endParaRPr lang="en-US" altLang="en-US" dirty="0"/>
          </a:p>
        </p:txBody>
      </p:sp>
      <p:sp>
        <p:nvSpPr>
          <p:cNvPr id="9" name="TextBox 8"/>
          <p:cNvSpPr txBox="1"/>
          <p:nvPr/>
        </p:nvSpPr>
        <p:spPr>
          <a:xfrm>
            <a:off x="1208567" y="1321557"/>
            <a:ext cx="3059852"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0" name="TextBox 9"/>
          <p:cNvSpPr txBox="1"/>
          <p:nvPr/>
        </p:nvSpPr>
        <p:spPr>
          <a:xfrm>
            <a:off x="4268419" y="1321556"/>
            <a:ext cx="4483947" cy="461665"/>
          </a:xfrm>
          <a:prstGeom prst="rect">
            <a:avLst/>
          </a:prstGeom>
          <a:noFill/>
          <a:ln w="25400">
            <a:solidFill>
              <a:schemeClr val="tx1"/>
            </a:solidFill>
          </a:ln>
        </p:spPr>
        <p:txBody>
          <a:bodyPr wrap="square" rtlCol="0">
            <a:spAutoFit/>
          </a:bodyPr>
          <a:lstStyle/>
          <a:p>
            <a:pPr algn="ctr"/>
            <a:r>
              <a:rPr lang="en-US" sz="2400" dirty="0" smtClean="0"/>
              <a:t>PARSEC</a:t>
            </a:r>
          </a:p>
        </p:txBody>
      </p:sp>
      <p:graphicFrame>
        <p:nvGraphicFramePr>
          <p:cNvPr id="7" name="Chart 6"/>
          <p:cNvGraphicFramePr>
            <a:graphicFrameLocks/>
          </p:cNvGraphicFramePr>
          <p:nvPr>
            <p:extLst>
              <p:ext uri="{D42A27DB-BD31-4B8C-83A1-F6EECF244321}">
                <p14:modId xmlns:p14="http://schemas.microsoft.com/office/powerpoint/2010/main" xmlns="" val="343551382"/>
              </p:ext>
            </p:extLst>
          </p:nvPr>
        </p:nvGraphicFramePr>
        <p:xfrm>
          <a:off x="245985" y="1584321"/>
          <a:ext cx="8686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4140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Analysis On Demand</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29</a:t>
            </a:fld>
            <a:endParaRPr lang="en-US" altLang="en-US" dirty="0"/>
          </a:p>
        </p:txBody>
      </p:sp>
      <p:sp>
        <p:nvSpPr>
          <p:cNvPr id="5" name="Rectangle 4"/>
          <p:cNvSpPr/>
          <p:nvPr/>
        </p:nvSpPr>
        <p:spPr bwMode="auto">
          <a:xfrm>
            <a:off x="777250" y="1905000"/>
            <a:ext cx="7452350" cy="2286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6" name="Rounded Rectangle 5"/>
          <p:cNvSpPr/>
          <p:nvPr/>
        </p:nvSpPr>
        <p:spPr bwMode="auto">
          <a:xfrm>
            <a:off x="1447800" y="2524919"/>
            <a:ext cx="27432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Multi-threaded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sp>
        <p:nvSpPr>
          <p:cNvPr id="9" name="Rounded Rectangle 8"/>
          <p:cNvSpPr/>
          <p:nvPr/>
        </p:nvSpPr>
        <p:spPr bwMode="auto">
          <a:xfrm>
            <a:off x="4953000" y="2057400"/>
            <a:ext cx="2743200" cy="1925638"/>
          </a:xfrm>
          <a:prstGeom prst="roundRect">
            <a:avLst/>
          </a:prstGeom>
          <a:gradFill>
            <a:gsLst>
              <a:gs pos="0">
                <a:schemeClr val="dk1">
                  <a:tint val="50000"/>
                  <a:satMod val="300000"/>
                  <a:lumMod val="100000"/>
                  <a:alpha val="60000"/>
                </a:schemeClr>
              </a:gs>
              <a:gs pos="35000">
                <a:schemeClr val="dk1">
                  <a:tint val="37000"/>
                  <a:satMod val="300000"/>
                  <a:lumMod val="50000"/>
                  <a:lumOff val="50000"/>
                  <a:alpha val="60000"/>
                </a:schemeClr>
              </a:gs>
              <a:gs pos="100000">
                <a:schemeClr val="dk1">
                  <a:tint val="15000"/>
                  <a:satMod val="350000"/>
                  <a:lumMod val="0"/>
                  <a:lumOff val="100000"/>
                  <a:alpha val="6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dk1">
                    <a:alpha val="50000"/>
                  </a:schemeClr>
                </a:solidFill>
                <a:effectLst/>
                <a:latin typeface="Verdana" pitchFamily="34" charset="0"/>
              </a:rPr>
              <a:t>Software</a:t>
            </a:r>
            <a:br>
              <a:rPr kumimoji="0" lang="en-US" sz="2400" i="0" u="none" strike="noStrike" cap="none" normalizeH="0" baseline="0" dirty="0" smtClean="0">
                <a:ln>
                  <a:noFill/>
                </a:ln>
                <a:solidFill>
                  <a:schemeClr val="dk1">
                    <a:alpha val="50000"/>
                  </a:schemeClr>
                </a:solidFill>
                <a:effectLst/>
                <a:latin typeface="Verdana" pitchFamily="34" charset="0"/>
              </a:rPr>
            </a:br>
            <a:r>
              <a:rPr kumimoji="0" lang="en-US" sz="2400" i="0" u="none" strike="noStrike" cap="none" normalizeH="0" baseline="0" dirty="0" smtClean="0">
                <a:ln>
                  <a:noFill/>
                </a:ln>
                <a:solidFill>
                  <a:schemeClr val="dk1">
                    <a:alpha val="50000"/>
                  </a:schemeClr>
                </a:solidFill>
                <a:effectLst/>
                <a:latin typeface="Verdana" pitchFamily="34" charset="0"/>
              </a:rPr>
              <a:t>Race Detector</a:t>
            </a:r>
          </a:p>
        </p:txBody>
      </p:sp>
      <p:sp>
        <p:nvSpPr>
          <p:cNvPr id="10" name="Rounded Rectangle 9"/>
          <p:cNvSpPr/>
          <p:nvPr/>
        </p:nvSpPr>
        <p:spPr bwMode="auto">
          <a:xfrm>
            <a:off x="4953000" y="2057400"/>
            <a:ext cx="2743200" cy="19256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Software</a:t>
            </a:r>
            <a:br>
              <a:rPr kumimoji="0" lang="en-US" sz="2400" i="0" u="none" strike="noStrike" cap="none" normalizeH="0" baseline="0" dirty="0" smtClean="0">
                <a:ln>
                  <a:noFill/>
                </a:ln>
                <a:effectLst/>
                <a:latin typeface="Verdana" pitchFamily="34" charset="0"/>
              </a:rPr>
            </a:br>
            <a:r>
              <a:rPr kumimoji="0" lang="en-US" sz="2400" i="0" u="none" strike="noStrike" cap="none" normalizeH="0" baseline="0" dirty="0" smtClean="0">
                <a:ln>
                  <a:noFill/>
                </a:ln>
                <a:effectLst/>
                <a:latin typeface="Verdana" pitchFamily="34" charset="0"/>
              </a:rPr>
              <a:t>Race Detector</a:t>
            </a:r>
          </a:p>
        </p:txBody>
      </p:sp>
      <p:pic>
        <p:nvPicPr>
          <p:cNvPr id="11" name="Picture 2" descr="C:\Users\jgreathx\AppData\Local\Microsoft\Windows\Temporary Internet Files\Content.IE5\1MI2RH4L\MC900433858[1].png"/>
          <p:cNvPicPr>
            <a:picLocks noChangeAspect="1" noChangeArrowheads="1"/>
          </p:cNvPicPr>
          <p:nvPr/>
        </p:nvPicPr>
        <p:blipFill>
          <a:blip r:embed="rId3" cstate="print"/>
          <a:srcRect/>
          <a:stretch>
            <a:fillRect/>
          </a:stretch>
        </p:blipFill>
        <p:spPr bwMode="auto">
          <a:xfrm>
            <a:off x="5753157" y="3048114"/>
            <a:ext cx="1142886" cy="1142886"/>
          </a:xfrm>
          <a:prstGeom prst="rect">
            <a:avLst/>
          </a:prstGeom>
          <a:noFill/>
        </p:spPr>
      </p:pic>
      <p:sp>
        <p:nvSpPr>
          <p:cNvPr id="15" name="Rounded Rectangle 14"/>
          <p:cNvSpPr/>
          <p:nvPr/>
        </p:nvSpPr>
        <p:spPr>
          <a:xfrm>
            <a:off x="1676400" y="313382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Rounded Rectangle 16"/>
          <p:cNvSpPr/>
          <p:nvPr/>
        </p:nvSpPr>
        <p:spPr>
          <a:xfrm>
            <a:off x="2628900" y="46482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50000"/>
                    </a14:imgEffect>
                  </a14:imgLayer>
                </a14:imgProps>
              </a:ext>
              <a:ext uri="{28A0092B-C50C-407E-A947-70E740481C1C}">
                <a14:useLocalDpi xmlns:a14="http://schemas.microsoft.com/office/drawing/2010/main" xmlns="" val="0"/>
              </a:ext>
            </a:extLst>
          </a:blip>
          <a:stretch>
            <a:fillRect/>
          </a:stretch>
        </p:blipFill>
        <p:spPr>
          <a:xfrm>
            <a:off x="1901952" y="2362199"/>
            <a:ext cx="1828800" cy="1371600"/>
          </a:xfrm>
          <a:prstGeom prst="rect">
            <a:avLst/>
          </a:prstGeom>
        </p:spPr>
      </p:pic>
      <p:sp>
        <p:nvSpPr>
          <p:cNvPr id="27" name="Rounded Rectangle 26"/>
          <p:cNvSpPr/>
          <p:nvPr/>
        </p:nvSpPr>
        <p:spPr>
          <a:xfrm>
            <a:off x="6172200" y="46482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 name="Rounded Rectangle 27"/>
          <p:cNvSpPr/>
          <p:nvPr/>
        </p:nvSpPr>
        <p:spPr>
          <a:xfrm>
            <a:off x="4800600" y="33528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9" name="Picture 28"/>
          <p:cNvPicPr>
            <a:picLocks noChangeAspect="1"/>
          </p:cNvPicPr>
          <p:nvPr/>
        </p:nvPicPr>
        <p:blipFill>
          <a:blip r:embed="rId6" cstate="print">
            <a:extLst>
              <a:ext uri="{BEBA8EAE-BF5A-486C-A8C5-ECC9F3942E4B}">
                <a14:imgProps xmlns:a14="http://schemas.microsoft.com/office/drawing/2010/main" xmlns="">
                  <a14:imgLayer r:embed="rId7">
                    <a14:imgEffect>
                      <a14:brightnessContrast bright="50000"/>
                    </a14:imgEffect>
                  </a14:imgLayer>
                </a14:imgProps>
              </a:ext>
              <a:ext uri="{28A0092B-C50C-407E-A947-70E740481C1C}">
                <a14:useLocalDpi xmlns:a14="http://schemas.microsoft.com/office/drawing/2010/main" xmlns="" val="0"/>
              </a:ext>
            </a:extLst>
          </a:blip>
          <a:stretch>
            <a:fillRect/>
          </a:stretch>
        </p:blipFill>
        <p:spPr>
          <a:xfrm>
            <a:off x="1903125" y="2362314"/>
            <a:ext cx="1843548" cy="1371600"/>
          </a:xfrm>
          <a:prstGeom prst="rect">
            <a:avLst/>
          </a:prstGeom>
        </p:spPr>
      </p:pic>
      <p:sp>
        <p:nvSpPr>
          <p:cNvPr id="30" name="Oval Callout 29"/>
          <p:cNvSpPr/>
          <p:nvPr/>
        </p:nvSpPr>
        <p:spPr>
          <a:xfrm>
            <a:off x="3867905" y="3931925"/>
            <a:ext cx="1509283" cy="914301"/>
          </a:xfrm>
          <a:prstGeom prst="wedgeEllipseCallout">
            <a:avLst>
              <a:gd name="adj1" fmla="val -35711"/>
              <a:gd name="adj2" fmla="val 5905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t>Local Access</a:t>
            </a:r>
            <a:endParaRPr lang="en-US" b="1" dirty="0"/>
          </a:p>
        </p:txBody>
      </p:sp>
      <p:sp>
        <p:nvSpPr>
          <p:cNvPr id="31" name="Oval Callout 30"/>
          <p:cNvSpPr/>
          <p:nvPr/>
        </p:nvSpPr>
        <p:spPr>
          <a:xfrm>
            <a:off x="3543299" y="3931925"/>
            <a:ext cx="2235721" cy="914301"/>
          </a:xfrm>
          <a:prstGeom prst="wedgeEllipseCallout">
            <a:avLst>
              <a:gd name="adj1" fmla="val -35711"/>
              <a:gd name="adj2" fmla="val 590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Inter-thread sharing</a:t>
            </a:r>
            <a:endParaRPr lang="en-US" b="1" dirty="0"/>
          </a:p>
        </p:txBody>
      </p:sp>
      <p:sp>
        <p:nvSpPr>
          <p:cNvPr id="25" name="Rounded Rectangle 24"/>
          <p:cNvSpPr/>
          <p:nvPr/>
        </p:nvSpPr>
        <p:spPr>
          <a:xfrm>
            <a:off x="3543299" y="313452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p:cNvSpPr/>
          <p:nvPr/>
        </p:nvSpPr>
        <p:spPr bwMode="auto">
          <a:xfrm>
            <a:off x="914400" y="4953000"/>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Inter-thread Sharing Monitor</a:t>
            </a:r>
          </a:p>
        </p:txBody>
      </p:sp>
      <p:pic>
        <p:nvPicPr>
          <p:cNvPr id="26" name="Picture 2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23747" y="1911325"/>
            <a:ext cx="560663" cy="853411"/>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23598" y="1911100"/>
            <a:ext cx="559815" cy="852118"/>
          </a:xfrm>
          <a:prstGeom prst="rect">
            <a:avLst/>
          </a:prstGeom>
        </p:spPr>
      </p:pic>
    </p:spTree>
    <p:extLst>
      <p:ext uri="{BB962C8B-B14F-4D97-AF65-F5344CB8AC3E}">
        <p14:creationId xmlns:p14="http://schemas.microsoft.com/office/powerpoint/2010/main" xmlns="" val="8144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0 0 L 0 0.25 E" pathEditMode="relative" ptsTypes="">
                                      <p:cBhvr>
                                        <p:cTn id="13" dur="1000" fill="hold"/>
                                        <p:tgtEl>
                                          <p:spTgt spid="15"/>
                                        </p:tgtEl>
                                        <p:attrNameLst>
                                          <p:attrName>ppt_x</p:attrName>
                                          <p:attrName>ppt_y</p:attrName>
                                        </p:attrNameLst>
                                      </p:cBhvr>
                                    </p:animMotion>
                                  </p:childTnLst>
                                </p:cTn>
                              </p:par>
                            </p:childTnLst>
                          </p:cTn>
                        </p:par>
                        <p:par>
                          <p:cTn id="14" fill="hold">
                            <p:stCondLst>
                              <p:cond delay="1000"/>
                            </p:stCondLst>
                            <p:childTnLst>
                              <p:par>
                                <p:cTn id="15" presetID="1" presetClass="exit" presetSubtype="0" fill="hold" grpId="2" nodeType="after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par>
                          <p:cTn id="25" fill="hold">
                            <p:stCondLst>
                              <p:cond delay="0"/>
                            </p:stCondLst>
                            <p:childTnLst>
                              <p:par>
                                <p:cTn id="26" presetID="42" presetClass="path" presetSubtype="0" accel="50000" decel="50000" fill="hold" grpId="1" nodeType="afterEffect">
                                  <p:stCondLst>
                                    <p:cond delay="0"/>
                                  </p:stCondLst>
                                  <p:childTnLst>
                                    <p:animMotion origin="layout" path="M -3.33333E-6 -0.16112 L -3.33333E-6 4.44444E-6 " pathEditMode="relative" rAng="0" ptsTypes="AA">
                                      <p:cBhvr>
                                        <p:cTn id="27" dur="1000" spd="-100000" fill="hold"/>
                                        <p:tgtEl>
                                          <p:spTgt spid="17"/>
                                        </p:tgtEl>
                                        <p:attrNameLst>
                                          <p:attrName>ppt_x</p:attrName>
                                          <p:attrName>ppt_y</p:attrName>
                                        </p:attrNameLst>
                                      </p:cBhvr>
                                      <p:rCtr x="0" y="8056"/>
                                    </p:animMotion>
                                  </p:childTnLst>
                                </p:cTn>
                              </p:par>
                            </p:childTnLst>
                          </p:cTn>
                        </p:par>
                        <p:par>
                          <p:cTn id="28" fill="hold">
                            <p:stCondLst>
                              <p:cond delay="1000"/>
                            </p:stCondLst>
                            <p:childTnLst>
                              <p:par>
                                <p:cTn id="29" presetID="1" presetClass="exit" presetSubtype="0" fill="hold" grpId="2"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0"/>
                            </p:stCondLst>
                            <p:childTnLst>
                              <p:par>
                                <p:cTn id="38" presetID="42" presetClass="path" presetSubtype="0" accel="50000" decel="50000" fill="hold" grpId="1" nodeType="afterEffect">
                                  <p:stCondLst>
                                    <p:cond delay="0"/>
                                  </p:stCondLst>
                                  <p:childTnLst>
                                    <p:animMotion origin="layout" path="M 0 0 L 0 0.25 E" pathEditMode="relative" ptsTypes="">
                                      <p:cBhvr>
                                        <p:cTn id="39" dur="1000" fill="hold"/>
                                        <p:tgtEl>
                                          <p:spTgt spid="25"/>
                                        </p:tgtEl>
                                        <p:attrNameLst>
                                          <p:attrName>ppt_x</p:attrName>
                                          <p:attrName>ppt_y</p:attrName>
                                        </p:attrNameLst>
                                      </p:cBhvr>
                                    </p:animMotion>
                                  </p:childTnLst>
                                </p:cTn>
                              </p:par>
                            </p:childTnLst>
                          </p:cTn>
                        </p:par>
                        <p:par>
                          <p:cTn id="40" fill="hold">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grpId="1" nodeType="afterEffect">
                                  <p:stCondLst>
                                    <p:cond delay="0"/>
                                  </p:stCondLst>
                                  <p:childTnLst>
                                    <p:animMotion origin="layout" path="M -3.33333E-6 -0.16112 L -3.33333E-6 4.44444E-6 " pathEditMode="relative" rAng="0" ptsTypes="AA">
                                      <p:cBhvr>
                                        <p:cTn id="54" dur="1000" spd="-100000" fill="hold"/>
                                        <p:tgtEl>
                                          <p:spTgt spid="27"/>
                                        </p:tgtEl>
                                        <p:attrNameLst>
                                          <p:attrName>ppt_x</p:attrName>
                                          <p:attrName>ppt_y</p:attrName>
                                        </p:attrNameLst>
                                      </p:cBhvr>
                                      <p:rCtr x="0" y="8056"/>
                                    </p:animMotion>
                                  </p:childTnLst>
                                </p:cTn>
                              </p:par>
                            </p:childTnLst>
                          </p:cTn>
                        </p:par>
                        <p:par>
                          <p:cTn id="55" fill="hold">
                            <p:stCondLst>
                              <p:cond delay="1000"/>
                            </p:stCondLst>
                            <p:childTnLst>
                              <p:par>
                                <p:cTn id="56" presetID="1" presetClass="exit" presetSubtype="0" fill="hold" grpId="2" nodeType="after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9" presetClass="emph" presetSubtype="0" grpId="0" nodeType="withEffect">
                                  <p:stCondLst>
                                    <p:cond delay="0"/>
                                  </p:stCondLst>
                                  <p:childTnLst>
                                    <p:set>
                                      <p:cBhvr rctx="PPT">
                                        <p:cTn id="59" dur="indefinite"/>
                                        <p:tgtEl>
                                          <p:spTgt spid="6"/>
                                        </p:tgtEl>
                                        <p:attrNameLst>
                                          <p:attrName>style.opacity</p:attrName>
                                        </p:attrNameLst>
                                      </p:cBhvr>
                                      <p:to>
                                        <p:strVal val="0.5"/>
                                      </p:to>
                                    </p:set>
                                    <p:animEffect filter="image" prLst="opacity: 0.5">
                                      <p:cBhvr rctx="IE">
                                        <p:cTn id="60" dur="indefinite"/>
                                        <p:tgtEl>
                                          <p:spTgt spid="6"/>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1000"/>
                            </p:stCondLst>
                            <p:childTnLst>
                              <p:par>
                                <p:cTn id="64" presetID="1" presetClass="exit" presetSubtype="0" fill="hold" nodeType="afterEffect">
                                  <p:stCondLst>
                                    <p:cond delay="0"/>
                                  </p:stCondLst>
                                  <p:childTnLst>
                                    <p:set>
                                      <p:cBhvr>
                                        <p:cTn id="65" dur="1" fill="hold">
                                          <p:stCondLst>
                                            <p:cond delay="0"/>
                                          </p:stCondLst>
                                        </p:cTn>
                                        <p:tgtEl>
                                          <p:spTgt spid="32"/>
                                        </p:tgtEl>
                                        <p:attrNameLst>
                                          <p:attrName>style.visibility</p:attrName>
                                        </p:attrNameLst>
                                      </p:cBhvr>
                                      <p:to>
                                        <p:strVal val="hidden"/>
                                      </p:to>
                                    </p:set>
                                  </p:childTnLst>
                                </p:cTn>
                              </p:par>
                            </p:childTnLst>
                          </p:cTn>
                        </p:par>
                        <p:par>
                          <p:cTn id="66" fill="hold">
                            <p:stCondLst>
                              <p:cond delay="1000"/>
                            </p:stCondLst>
                            <p:childTnLst>
                              <p:par>
                                <p:cTn id="67" presetID="1" presetClass="entr" presetSubtype="0"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par>
                          <p:cTn id="69" fill="hold">
                            <p:stCondLst>
                              <p:cond delay="1000"/>
                            </p:stCondLst>
                            <p:childTnLst>
                              <p:par>
                                <p:cTn id="70" presetID="1" presetClass="entr" presetSubtype="0" fill="hold" nodeType="afterEffect">
                                  <p:stCondLst>
                                    <p:cond delay="500"/>
                                  </p:stCondLst>
                                  <p:childTnLst>
                                    <p:set>
                                      <p:cBhvr>
                                        <p:cTn id="71" dur="1" fill="hold">
                                          <p:stCondLst>
                                            <p:cond delay="0"/>
                                          </p:stCondLst>
                                        </p:cTn>
                                        <p:tgtEl>
                                          <p:spTgt spid="11"/>
                                        </p:tgtEl>
                                        <p:attrNameLst>
                                          <p:attrName>style.visibility</p:attrName>
                                        </p:attrNameLst>
                                      </p:cBhvr>
                                      <p:to>
                                        <p:strVal val="visible"/>
                                      </p:to>
                                    </p:set>
                                  </p:childTnLst>
                                </p:cTn>
                              </p:par>
                            </p:childTnLst>
                          </p:cTn>
                        </p:par>
                        <p:par>
                          <p:cTn id="72" fill="hold">
                            <p:stCondLst>
                              <p:cond delay="1500"/>
                            </p:stCondLst>
                            <p:childTnLst>
                              <p:par>
                                <p:cTn id="73" presetID="8" presetClass="emph" presetSubtype="0" fill="hold" nodeType="afterEffect">
                                  <p:stCondLst>
                                    <p:cond delay="500"/>
                                  </p:stCondLst>
                                  <p:childTnLst>
                                    <p:animRot by="10800000">
                                      <p:cBhvr>
                                        <p:cTn id="74" dur="2000" fill="hold"/>
                                        <p:tgtEl>
                                          <p:spTgt spid="11"/>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1"/>
                                        </p:tgtEl>
                                        <p:attrNameLst>
                                          <p:attrName>style.visibility</p:attrName>
                                        </p:attrNameLst>
                                      </p:cBhvr>
                                      <p:to>
                                        <p:strVal val="hidden"/>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childTnLst>
                                </p:cTn>
                              </p:par>
                            </p:childTnLst>
                          </p:cTn>
                        </p:par>
                        <p:par>
                          <p:cTn id="82" fill="hold">
                            <p:stCondLst>
                              <p:cond delay="0"/>
                            </p:stCondLst>
                            <p:childTnLst>
                              <p:par>
                                <p:cTn id="83" presetID="35" presetClass="path" presetSubtype="0" accel="50000" decel="50000" fill="hold" grpId="1" nodeType="afterEffect">
                                  <p:stCondLst>
                                    <p:cond delay="0"/>
                                  </p:stCondLst>
                                  <p:childTnLst>
                                    <p:animMotion origin="layout" path="M 0 -2.22222E-6 L -0.21667 -2.22222E-6 " pathEditMode="relative" rAng="0" ptsTypes="AA">
                                      <p:cBhvr>
                                        <p:cTn id="84" dur="1000" fill="hold"/>
                                        <p:tgtEl>
                                          <p:spTgt spid="28"/>
                                        </p:tgtEl>
                                        <p:attrNameLst>
                                          <p:attrName>ppt_x</p:attrName>
                                          <p:attrName>ppt_y</p:attrName>
                                        </p:attrNameLst>
                                      </p:cBhvr>
                                      <p:rCtr x="-10833" y="0"/>
                                    </p:animMotion>
                                  </p:childTnLst>
                                </p:cTn>
                              </p:par>
                            </p:childTnLst>
                          </p:cTn>
                        </p:par>
                        <p:par>
                          <p:cTn id="85" fill="hold">
                            <p:stCondLst>
                              <p:cond delay="1000"/>
                            </p:stCondLst>
                            <p:childTnLst>
                              <p:par>
                                <p:cTn id="86" presetID="1" presetClass="exit" presetSubtype="0" fill="hold" grpId="2" nodeType="afterEffect">
                                  <p:stCondLst>
                                    <p:cond delay="0"/>
                                  </p:stCondLst>
                                  <p:childTnLst>
                                    <p:set>
                                      <p:cBhvr>
                                        <p:cTn id="87" dur="1" fill="hold">
                                          <p:stCondLst>
                                            <p:cond delay="0"/>
                                          </p:stCondLst>
                                        </p:cTn>
                                        <p:tgtEl>
                                          <p:spTgt spid="2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0"/>
                                        </p:tgtEl>
                                        <p:attrNameLst>
                                          <p:attrName>style.visibility</p:attrName>
                                        </p:attrNameLst>
                                      </p:cBhvr>
                                      <p:to>
                                        <p:strVal val="hidden"/>
                                      </p:to>
                                    </p:set>
                                  </p:childTnLst>
                                </p:cTn>
                              </p:par>
                              <p:par>
                                <p:cTn id="90" presetID="9" presetClass="emph" presetSubtype="0" grpId="1" nodeType="withEffect">
                                  <p:stCondLst>
                                    <p:cond delay="0"/>
                                  </p:stCondLst>
                                  <p:childTnLst>
                                    <p:set>
                                      <p:cBhvr rctx="PPT">
                                        <p:cTn id="91" dur="indefinite"/>
                                        <p:tgtEl>
                                          <p:spTgt spid="6"/>
                                        </p:tgtEl>
                                        <p:attrNameLst>
                                          <p:attrName>style.opacity</p:attrName>
                                        </p:attrNameLst>
                                      </p:cBhvr>
                                      <p:to>
                                        <p:strVal val="1"/>
                                      </p:to>
                                    </p:set>
                                    <p:animEffect filter="image" prLst="opacity: 1">
                                      <p:cBhvr rctx="IE">
                                        <p:cTn id="92" dur="indefinite"/>
                                        <p:tgtEl>
                                          <p:spTgt spid="6"/>
                                        </p:tgtEl>
                                      </p:cBhvr>
                                    </p:animEffect>
                                  </p:childTnLst>
                                </p:cTn>
                              </p:par>
                              <p:par>
                                <p:cTn id="93" presetID="1" presetClass="exit" presetSubtype="0" fill="hold" nodeType="with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5" grpId="0" animBg="1"/>
      <p:bldP spid="15" grpId="1" animBg="1"/>
      <p:bldP spid="15" grpId="2" animBg="1"/>
      <p:bldP spid="17" grpId="0" animBg="1"/>
      <p:bldP spid="17" grpId="1" animBg="1"/>
      <p:bldP spid="17" grpId="2" animBg="1"/>
      <p:bldP spid="27" grpId="0" animBg="1"/>
      <p:bldP spid="27" grpId="1" animBg="1"/>
      <p:bldP spid="27" grpId="2" animBg="1"/>
      <p:bldP spid="28" grpId="0" animBg="1"/>
      <p:bldP spid="28" grpId="1" animBg="1"/>
      <p:bldP spid="28" grpId="2" animBg="1"/>
      <p:bldP spid="30" grpId="0" animBg="1"/>
      <p:bldP spid="30" grpId="1" animBg="1"/>
      <p:bldP spid="31" grpId="0" animBg="1"/>
      <p:bldP spid="31" grpId="1" animBg="1"/>
      <p:bldP spid="25" grpId="0" animBg="1"/>
      <p:bldP spid="25" grpId="1" animBg="1"/>
      <p:bldP spid="25"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Modern Bug</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a:t>
            </a:fld>
            <a:endParaRPr lang="en-US" altLang="en-US" dirty="0"/>
          </a:p>
        </p:txBody>
      </p:sp>
      <p:sp>
        <p:nvSpPr>
          <p:cNvPr id="44" name="TextBox 43"/>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8" name="TextBox 47"/>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10" name="TextBox 9"/>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11" name="TextBox 10"/>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12" name="TextBox 11"/>
          <p:cNvSpPr txBox="1"/>
          <p:nvPr/>
        </p:nvSpPr>
        <p:spPr>
          <a:xfrm>
            <a:off x="3996957" y="5029200"/>
            <a:ext cx="1219200" cy="523220"/>
          </a:xfrm>
          <a:prstGeom prst="rect">
            <a:avLst/>
          </a:prstGeom>
          <a:noFill/>
        </p:spPr>
        <p:txBody>
          <a:bodyPr wrap="square" rtlCol="0" anchor="ctr">
            <a:spAutoFit/>
          </a:bodyPr>
          <a:lstStyle/>
          <a:p>
            <a:pPr algn="ctr"/>
            <a:r>
              <a:rPr lang="en-US" sz="2800" dirty="0" err="1" smtClean="0">
                <a:latin typeface="Lucida Console" pitchFamily="49" charset="0"/>
              </a:rPr>
              <a:t>ptr</a:t>
            </a:r>
            <a:endParaRPr lang="en-US" sz="2000" dirty="0" smtClean="0">
              <a:latin typeface="Lucida Console" pitchFamily="49" charset="0"/>
            </a:endParaRPr>
          </a:p>
        </p:txBody>
      </p:sp>
      <p:sp>
        <p:nvSpPr>
          <p:cNvPr id="13" name="TextBox 12"/>
          <p:cNvSpPr txBox="1"/>
          <p:nvPr/>
        </p:nvSpPr>
        <p:spPr>
          <a:xfrm>
            <a:off x="4301757" y="5463570"/>
            <a:ext cx="609600" cy="523220"/>
          </a:xfrm>
          <a:prstGeom prst="rect">
            <a:avLst/>
          </a:prstGeom>
          <a:noFill/>
        </p:spPr>
        <p:txBody>
          <a:bodyPr wrap="square" rtlCol="0" anchor="ctr">
            <a:spAutoFit/>
          </a:bodyPr>
          <a:lstStyle/>
          <a:p>
            <a:pPr algn="ctr"/>
            <a:r>
              <a:rPr lang="en-US" sz="2800" dirty="0">
                <a:latin typeface="Lucida Console" pitchFamily="49" charset="0"/>
              </a:rPr>
              <a:t>∅</a:t>
            </a:r>
            <a:endParaRPr lang="en-US" sz="2000" dirty="0" smtClean="0">
              <a:latin typeface="Lucida Console" pitchFamily="49" charset="0"/>
            </a:endParaRPr>
          </a:p>
        </p:txBody>
      </p:sp>
      <p:sp>
        <p:nvSpPr>
          <p:cNvPr id="9" name="Content Placeholder 2"/>
          <p:cNvSpPr>
            <a:spLocks noGrp="1"/>
          </p:cNvSpPr>
          <p:nvPr>
            <p:ph idx="1"/>
          </p:nvPr>
        </p:nvSpPr>
        <p:spPr>
          <a:xfrm>
            <a:off x="1371600" y="1455730"/>
            <a:ext cx="6400800" cy="523220"/>
          </a:xfr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marL="0" indent="0" algn="ctr">
              <a:spcBef>
                <a:spcPct val="0"/>
              </a:spcBef>
              <a:buNone/>
            </a:pPr>
            <a:r>
              <a:rPr lang="en-US" sz="2800" kern="1200" dirty="0">
                <a:latin typeface="Arial" charset="0"/>
              </a:rPr>
              <a:t>Nov. 2010 </a:t>
            </a:r>
            <a:r>
              <a:rPr lang="en-US" sz="2800" kern="1200" dirty="0" err="1">
                <a:latin typeface="Arial" charset="0"/>
              </a:rPr>
              <a:t>OpenSSL</a:t>
            </a:r>
            <a:r>
              <a:rPr lang="en-US" sz="2800" kern="1200" dirty="0">
                <a:latin typeface="Arial" charset="0"/>
              </a:rPr>
              <a:t> </a:t>
            </a:r>
            <a:r>
              <a:rPr lang="en-US" sz="2800" kern="1200" dirty="0" smtClean="0">
                <a:latin typeface="Arial" charset="0"/>
              </a:rPr>
              <a:t>Security </a:t>
            </a:r>
            <a:r>
              <a:rPr lang="en-US" sz="2800" kern="1200" dirty="0">
                <a:latin typeface="Arial" charset="0"/>
              </a:rPr>
              <a:t>Flaw</a:t>
            </a:r>
          </a:p>
        </p:txBody>
      </p:sp>
      <p:sp>
        <p:nvSpPr>
          <p:cNvPr id="5" name="TextBox 4"/>
          <p:cNvSpPr txBox="1"/>
          <p:nvPr/>
        </p:nvSpPr>
        <p:spPr>
          <a:xfrm>
            <a:off x="2447951" y="2372068"/>
            <a:ext cx="4519379" cy="2246769"/>
          </a:xfrm>
          <a:prstGeom prst="rect">
            <a:avLst/>
          </a:prstGeom>
          <a:noFill/>
        </p:spPr>
        <p:txBody>
          <a:bodyPr wrap="square" rtlCol="0">
            <a:spAutoFit/>
          </a:bodyPr>
          <a:lstStyle/>
          <a:p>
            <a:r>
              <a:rPr lang="en-US" sz="2800" dirty="0" smtClean="0">
                <a:latin typeface="+mn-lt"/>
              </a:rPr>
              <a:t>if(</a:t>
            </a:r>
            <a:r>
              <a:rPr lang="en-US" sz="2800" dirty="0" err="1" smtClean="0">
                <a:latin typeface="+mn-lt"/>
              </a:rPr>
              <a:t>ptr</a:t>
            </a:r>
            <a:r>
              <a:rPr lang="en-US" sz="2800" dirty="0" smtClean="0">
                <a:latin typeface="+mn-lt"/>
              </a:rPr>
              <a:t> == NULL) {</a:t>
            </a:r>
          </a:p>
          <a:p>
            <a:r>
              <a:rPr lang="en-US" sz="2800" dirty="0">
                <a:latin typeface="+mn-lt"/>
              </a:rPr>
              <a:t> </a:t>
            </a:r>
            <a:r>
              <a:rPr lang="en-US" sz="2800" dirty="0" smtClean="0">
                <a:latin typeface="+mn-lt"/>
              </a:rPr>
              <a:t>  </a:t>
            </a:r>
            <a:r>
              <a:rPr lang="en-US" sz="2800" dirty="0" err="1" smtClean="0">
                <a:latin typeface="+mn-lt"/>
              </a:rPr>
              <a:t>len</a:t>
            </a:r>
            <a:r>
              <a:rPr lang="en-US" sz="2800" dirty="0" smtClean="0">
                <a:latin typeface="+mn-lt"/>
              </a:rPr>
              <a:t>=</a:t>
            </a:r>
            <a:r>
              <a:rPr lang="en-US" sz="2800" dirty="0" err="1" smtClean="0">
                <a:latin typeface="+mn-lt"/>
              </a:rPr>
              <a:t>thread_local</a:t>
            </a:r>
            <a:r>
              <a:rPr lang="en-US" sz="2800" dirty="0" smtClean="0">
                <a:latin typeface="+mn-lt"/>
              </a:rPr>
              <a:t>-&gt;</a:t>
            </a:r>
            <a:r>
              <a:rPr lang="en-US" sz="2800" dirty="0" err="1" smtClean="0">
                <a:latin typeface="+mn-lt"/>
              </a:rPr>
              <a:t>mylen</a:t>
            </a:r>
            <a:r>
              <a:rPr lang="en-US" sz="2800" dirty="0" smtClean="0">
                <a:latin typeface="+mn-lt"/>
              </a:rPr>
              <a:t>;</a:t>
            </a:r>
          </a:p>
          <a:p>
            <a:r>
              <a:rPr lang="en-US" sz="2800" dirty="0" smtClean="0">
                <a:latin typeface="+mn-lt"/>
              </a:rPr>
              <a:t>   </a:t>
            </a:r>
            <a:r>
              <a:rPr lang="en-US" sz="2800" dirty="0" err="1" smtClean="0">
                <a:latin typeface="+mn-lt"/>
              </a:rPr>
              <a:t>ptr</a:t>
            </a:r>
            <a:r>
              <a:rPr lang="en-US" sz="2800" dirty="0" smtClean="0">
                <a:latin typeface="+mn-lt"/>
              </a:rPr>
              <a:t>=</a:t>
            </a:r>
            <a:r>
              <a:rPr lang="en-US" sz="2800" dirty="0" err="1" smtClean="0">
                <a:latin typeface="+mn-lt"/>
              </a:rPr>
              <a:t>malloc</a:t>
            </a:r>
            <a:r>
              <a:rPr lang="en-US" sz="2800" dirty="0" smtClean="0">
                <a:latin typeface="+mn-lt"/>
              </a:rPr>
              <a:t>(</a:t>
            </a:r>
            <a:r>
              <a:rPr lang="en-US" sz="2800" dirty="0" err="1" smtClean="0">
                <a:latin typeface="+mn-lt"/>
              </a:rPr>
              <a:t>len</a:t>
            </a:r>
            <a:r>
              <a:rPr lang="en-US" sz="2800" dirty="0" smtClean="0">
                <a:latin typeface="+mn-lt"/>
              </a:rPr>
              <a:t>);</a:t>
            </a:r>
          </a:p>
          <a:p>
            <a:r>
              <a:rPr lang="en-US" sz="2800" dirty="0" smtClean="0">
                <a:latin typeface="+mn-lt"/>
              </a:rPr>
              <a:t>   </a:t>
            </a:r>
            <a:r>
              <a:rPr lang="en-US" sz="2800" dirty="0" err="1" smtClean="0">
                <a:latin typeface="+mn-lt"/>
              </a:rPr>
              <a:t>memcpy</a:t>
            </a:r>
            <a:r>
              <a:rPr lang="en-US" sz="2800" dirty="0" smtClean="0">
                <a:latin typeface="+mn-lt"/>
              </a:rPr>
              <a:t>(</a:t>
            </a:r>
            <a:r>
              <a:rPr lang="en-US" sz="2800" dirty="0" err="1" smtClean="0">
                <a:latin typeface="+mn-lt"/>
              </a:rPr>
              <a:t>ptr</a:t>
            </a:r>
            <a:r>
              <a:rPr lang="en-US" sz="2800" dirty="0" smtClean="0">
                <a:latin typeface="+mn-lt"/>
              </a:rPr>
              <a:t>, data, </a:t>
            </a:r>
            <a:r>
              <a:rPr lang="en-US" sz="2800" dirty="0" err="1" smtClean="0">
                <a:latin typeface="+mn-lt"/>
              </a:rPr>
              <a:t>len</a:t>
            </a:r>
            <a:r>
              <a:rPr lang="en-US" sz="2800" dirty="0" smtClean="0">
                <a:latin typeface="+mn-lt"/>
              </a:rPr>
              <a:t>);</a:t>
            </a:r>
          </a:p>
          <a:p>
            <a:r>
              <a:rPr lang="en-US" sz="2800" dirty="0" smtClean="0">
                <a:latin typeface="+mn-lt"/>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5000" y="2290575"/>
            <a:ext cx="5481861" cy="364611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0923" y="1996728"/>
            <a:ext cx="4114056" cy="273635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07640" y="1986995"/>
            <a:ext cx="4114056" cy="2736355"/>
          </a:xfrm>
          <a:prstGeom prst="rect">
            <a:avLst/>
          </a:prstGeom>
        </p:spPr>
      </p:pic>
    </p:spTree>
    <p:extLst>
      <p:ext uri="{BB962C8B-B14F-4D97-AF65-F5344CB8AC3E}">
        <p14:creationId xmlns:p14="http://schemas.microsoft.com/office/powerpoint/2010/main" xmlns="" val="1114571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9">
                                            <p:txEl>
                                              <p:pRg st="0" end="0"/>
                                            </p:txEl>
                                          </p:spTgt>
                                        </p:tgtEl>
                                      </p:cBhvr>
                                    </p:animEffect>
                                    <p:set>
                                      <p:cBhvr>
                                        <p:cTn id="11" dur="1" fill="hold">
                                          <p:stCondLst>
                                            <p:cond delay="499"/>
                                          </p:stCondLst>
                                        </p:cTn>
                                        <p:tgtEl>
                                          <p:spTgt spid="9">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9">
                                            <p:bg/>
                                          </p:spTgt>
                                        </p:tgtEl>
                                      </p:cBhvr>
                                    </p:animEffect>
                                    <p:set>
                                      <p:cBhvr>
                                        <p:cTn id="14" dur="1" fill="hold">
                                          <p:stCondLst>
                                            <p:cond delay="499"/>
                                          </p:stCondLst>
                                        </p:cTn>
                                        <p:tgtEl>
                                          <p:spTgt spid="9">
                                            <p:bg/>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xit" presetSubtype="0" fill="hold" grpId="1" nodeType="with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10" grpId="0"/>
      <p:bldP spid="11" grpId="0"/>
      <p:bldP spid="12" grpId="0"/>
      <p:bldP spid="13" grpId="0"/>
      <p:bldP spid="9" grpId="0" build="p" animBg="1"/>
      <p:bldP spid="5" grpId="0"/>
      <p:bldP spid="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Inter-thread Sharing</a:t>
            </a:r>
            <a:endParaRPr lang="en-US" dirty="0"/>
          </a:p>
        </p:txBody>
      </p:sp>
      <p:sp>
        <p:nvSpPr>
          <p:cNvPr id="3" name="Content Placeholder 2"/>
          <p:cNvSpPr>
            <a:spLocks noGrp="1"/>
          </p:cNvSpPr>
          <p:nvPr>
            <p:ph idx="1"/>
          </p:nvPr>
        </p:nvSpPr>
        <p:spPr/>
        <p:txBody>
          <a:bodyPr/>
          <a:lstStyle/>
          <a:p>
            <a:r>
              <a:rPr lang="en-US" dirty="0" smtClean="0"/>
              <a:t>Virtual Memory Watchpoints?</a:t>
            </a:r>
          </a:p>
          <a:p>
            <a:endParaRPr lang="en-US" dirty="0"/>
          </a:p>
          <a:p>
            <a:pPr lvl="2"/>
            <a:endParaRPr lang="en-US" dirty="0" smtClean="0"/>
          </a:p>
          <a:p>
            <a:pPr lvl="2"/>
            <a:endParaRPr lang="en-US" dirty="0" smtClean="0"/>
          </a:p>
          <a:p>
            <a:pPr lvl="1"/>
            <a:endParaRPr lang="en-US" dirty="0"/>
          </a:p>
          <a:p>
            <a:pPr lvl="1">
              <a:buClr>
                <a:srgbClr val="FF0000"/>
              </a:buClr>
              <a:buSzPct val="100000"/>
              <a:buFont typeface="Arial" pitchFamily="34" charset="0"/>
              <a:buChar char="–"/>
            </a:pPr>
            <a:r>
              <a:rPr lang="en-US" dirty="0" smtClean="0"/>
              <a:t>~100% of accesses cause page faults</a:t>
            </a:r>
          </a:p>
          <a:p>
            <a:endParaRPr lang="en-US" dirty="0" smtClean="0"/>
          </a:p>
          <a:p>
            <a:r>
              <a:rPr lang="en-US" dirty="0"/>
              <a:t>Granularity Gap</a:t>
            </a:r>
          </a:p>
          <a:p>
            <a:r>
              <a:rPr lang="en-US" dirty="0"/>
              <a:t>Per-process not per-thread</a:t>
            </a:r>
          </a:p>
          <a:p>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30</a:t>
            </a:fld>
            <a:endParaRPr lang="en-US" altLang="en-US" dirty="0"/>
          </a:p>
        </p:txBody>
      </p:sp>
      <p:sp>
        <p:nvSpPr>
          <p:cNvPr id="7" name="Down Arrow 6"/>
          <p:cNvSpPr/>
          <p:nvPr/>
        </p:nvSpPr>
        <p:spPr>
          <a:xfrm flipV="1">
            <a:off x="1991570" y="3216972"/>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ounded Rectangle 14"/>
          <p:cNvSpPr/>
          <p:nvPr/>
        </p:nvSpPr>
        <p:spPr>
          <a:xfrm>
            <a:off x="1080830" y="2230337"/>
            <a:ext cx="151790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ounded Rectangle 22"/>
          <p:cNvSpPr/>
          <p:nvPr/>
        </p:nvSpPr>
        <p:spPr>
          <a:xfrm>
            <a:off x="2598730" y="2230336"/>
            <a:ext cx="151790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ounded Rectangle 23"/>
          <p:cNvSpPr/>
          <p:nvPr/>
        </p:nvSpPr>
        <p:spPr>
          <a:xfrm>
            <a:off x="5179160" y="2230337"/>
            <a:ext cx="151790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ounded Rectangle 24"/>
          <p:cNvSpPr/>
          <p:nvPr/>
        </p:nvSpPr>
        <p:spPr>
          <a:xfrm>
            <a:off x="6721424" y="2230335"/>
            <a:ext cx="151790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ounded Rectangle 25"/>
          <p:cNvSpPr/>
          <p:nvPr/>
        </p:nvSpPr>
        <p:spPr>
          <a:xfrm>
            <a:off x="2598730" y="2230334"/>
            <a:ext cx="151790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Rounded Rectangle 26"/>
          <p:cNvSpPr/>
          <p:nvPr/>
        </p:nvSpPr>
        <p:spPr>
          <a:xfrm>
            <a:off x="5179160" y="2230337"/>
            <a:ext cx="151790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8" name="Rounded Rectangle 27"/>
          <p:cNvSpPr/>
          <p:nvPr/>
        </p:nvSpPr>
        <p:spPr>
          <a:xfrm>
            <a:off x="6721424" y="2230337"/>
            <a:ext cx="151790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ounded Rectangle 28"/>
          <p:cNvSpPr/>
          <p:nvPr/>
        </p:nvSpPr>
        <p:spPr>
          <a:xfrm>
            <a:off x="1080830" y="2533917"/>
            <a:ext cx="1517900"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598730" y="2533920"/>
            <a:ext cx="1517900"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5203524" y="2533916"/>
            <a:ext cx="1517900"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6721424" y="2533919"/>
            <a:ext cx="1517900"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1080830" y="2533914"/>
            <a:ext cx="910740"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2219254" y="2533915"/>
            <a:ext cx="379476"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1080830" y="2230337"/>
            <a:ext cx="151790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Down Arrow 35"/>
          <p:cNvSpPr/>
          <p:nvPr/>
        </p:nvSpPr>
        <p:spPr>
          <a:xfrm flipV="1">
            <a:off x="1308515" y="3216972"/>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Down Arrow 36"/>
          <p:cNvSpPr/>
          <p:nvPr/>
        </p:nvSpPr>
        <p:spPr>
          <a:xfrm flipV="1">
            <a:off x="1725937" y="3218438"/>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9" name="Group 38"/>
          <p:cNvGrpSpPr/>
          <p:nvPr/>
        </p:nvGrpSpPr>
        <p:grpSpPr>
          <a:xfrm>
            <a:off x="4572000" y="3216969"/>
            <a:ext cx="1593794" cy="1637163"/>
            <a:chOff x="1556076" y="4719214"/>
            <a:chExt cx="1062530" cy="1637163"/>
          </a:xfrm>
        </p:grpSpPr>
        <p:sp>
          <p:nvSpPr>
            <p:cNvPr id="40" name="Down Arrow 39"/>
            <p:cNvSpPr/>
            <p:nvPr/>
          </p:nvSpPr>
          <p:spPr>
            <a:xfrm flipV="1">
              <a:off x="1973500" y="4719214"/>
              <a:ext cx="177689"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TextBox 40"/>
            <p:cNvSpPr txBox="1"/>
            <p:nvPr/>
          </p:nvSpPr>
          <p:spPr>
            <a:xfrm>
              <a:off x="1556076" y="5402270"/>
              <a:ext cx="1062530" cy="954107"/>
            </a:xfrm>
            <a:prstGeom prst="rect">
              <a:avLst/>
            </a:prstGeom>
            <a:noFill/>
          </p:spPr>
          <p:txBody>
            <a:bodyPr wrap="square" rtlCol="0">
              <a:spAutoFit/>
            </a:bodyPr>
            <a:lstStyle/>
            <a:p>
              <a:pPr algn="ctr"/>
              <a:r>
                <a:rPr lang="en-US" sz="2800" dirty="0" smtClean="0"/>
                <a:t>FAULT</a:t>
              </a:r>
            </a:p>
          </p:txBody>
        </p:sp>
      </p:grpSp>
      <p:grpSp>
        <p:nvGrpSpPr>
          <p:cNvPr id="42" name="Group 41"/>
          <p:cNvGrpSpPr/>
          <p:nvPr/>
        </p:nvGrpSpPr>
        <p:grpSpPr>
          <a:xfrm>
            <a:off x="1340046" y="3233842"/>
            <a:ext cx="1593794" cy="1637163"/>
            <a:chOff x="1556076" y="4719214"/>
            <a:chExt cx="1062530" cy="1637163"/>
          </a:xfrm>
        </p:grpSpPr>
        <p:sp>
          <p:nvSpPr>
            <p:cNvPr id="43" name="Down Arrow 42"/>
            <p:cNvSpPr/>
            <p:nvPr/>
          </p:nvSpPr>
          <p:spPr>
            <a:xfrm flipV="1">
              <a:off x="1973500" y="4719214"/>
              <a:ext cx="177689"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extBox 43"/>
            <p:cNvSpPr txBox="1"/>
            <p:nvPr/>
          </p:nvSpPr>
          <p:spPr>
            <a:xfrm>
              <a:off x="1556076" y="5402270"/>
              <a:ext cx="1062530" cy="954107"/>
            </a:xfrm>
            <a:prstGeom prst="rect">
              <a:avLst/>
            </a:prstGeom>
            <a:noFill/>
          </p:spPr>
          <p:txBody>
            <a:bodyPr wrap="square" rtlCol="0">
              <a:spAutoFit/>
            </a:bodyPr>
            <a:lstStyle/>
            <a:p>
              <a:pPr algn="ctr"/>
              <a:r>
                <a:rPr lang="en-US" sz="2800" dirty="0" smtClean="0"/>
                <a:t>FAULT</a:t>
              </a:r>
            </a:p>
          </p:txBody>
        </p:sp>
      </p:grpSp>
      <p:sp>
        <p:nvSpPr>
          <p:cNvPr id="45" name="Rounded Rectangle 44"/>
          <p:cNvSpPr/>
          <p:nvPr/>
        </p:nvSpPr>
        <p:spPr>
          <a:xfrm>
            <a:off x="5464668" y="2533913"/>
            <a:ext cx="1251367"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rved Down Arrow 45"/>
          <p:cNvSpPr/>
          <p:nvPr/>
        </p:nvSpPr>
        <p:spPr>
          <a:xfrm>
            <a:off x="1080830" y="1607520"/>
            <a:ext cx="4553700" cy="111613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schemeClr val="tx1"/>
                </a:solidFill>
              </a:rPr>
              <a:t>Inter-Thread Sharing</a:t>
            </a:r>
          </a:p>
          <a:p>
            <a:pPr algn="ctr"/>
            <a:endParaRPr lang="en-US" dirty="0">
              <a:solidFill>
                <a:schemeClr val="tx1"/>
              </a:solidFill>
            </a:endParaRPr>
          </a:p>
        </p:txBody>
      </p:sp>
      <p:sp>
        <p:nvSpPr>
          <p:cNvPr id="47" name="Rounded Rectangle 46"/>
          <p:cNvSpPr/>
          <p:nvPr/>
        </p:nvSpPr>
        <p:spPr>
          <a:xfrm>
            <a:off x="1080830" y="2533912"/>
            <a:ext cx="341527" cy="493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166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0"/>
                            </p:stCondLst>
                            <p:childTnLst>
                              <p:par>
                                <p:cTn id="56" presetID="1" presetClass="exit" presetSubtype="0" fill="hold" grpId="1" nodeType="afterEffect">
                                  <p:stCondLst>
                                    <p:cond delay="1000"/>
                                  </p:stCondLst>
                                  <p:childTnLst>
                                    <p:set>
                                      <p:cBhvr>
                                        <p:cTn id="57" dur="1" fill="hold">
                                          <p:stCondLst>
                                            <p:cond delay="0"/>
                                          </p:stCondLst>
                                        </p:cTn>
                                        <p:tgtEl>
                                          <p:spTgt spid="36"/>
                                        </p:tgtEl>
                                        <p:attrNameLst>
                                          <p:attrName>style.visibility</p:attrName>
                                        </p:attrNameLst>
                                      </p:cBhvr>
                                      <p:to>
                                        <p:strVal val="hidden"/>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par>
                          <p:cTn id="61" fill="hold">
                            <p:stCondLst>
                              <p:cond delay="1000"/>
                            </p:stCondLst>
                            <p:childTnLst>
                              <p:par>
                                <p:cTn id="62" presetID="1" presetClass="exit" presetSubtype="0" fill="hold" grpId="1" nodeType="afterEffect">
                                  <p:stCondLst>
                                    <p:cond delay="1000"/>
                                  </p:stCondLst>
                                  <p:childTnLst>
                                    <p:set>
                                      <p:cBhvr>
                                        <p:cTn id="63" dur="1" fill="hold">
                                          <p:stCondLst>
                                            <p:cond delay="0"/>
                                          </p:stCondLst>
                                        </p:cTn>
                                        <p:tgtEl>
                                          <p:spTgt spid="37"/>
                                        </p:tgtEl>
                                        <p:attrNameLst>
                                          <p:attrName>style.visibility</p:attrName>
                                        </p:attrNameLst>
                                      </p:cBhvr>
                                      <p:to>
                                        <p:strVal val="hidden"/>
                                      </p:to>
                                    </p:set>
                                  </p:childTnLst>
                                </p:cTn>
                              </p:par>
                              <p:par>
                                <p:cTn id="64" presetID="1" presetClass="entr" presetSubtype="0" fill="hold" grpId="2" nodeType="withEffect">
                                  <p:stCondLst>
                                    <p:cond delay="1000"/>
                                  </p:stCondLst>
                                  <p:childTnLst>
                                    <p:set>
                                      <p:cBhvr>
                                        <p:cTn id="65" dur="1" fill="hold">
                                          <p:stCondLst>
                                            <p:cond delay="0"/>
                                          </p:stCondLst>
                                        </p:cTn>
                                        <p:tgtEl>
                                          <p:spTgt spid="7"/>
                                        </p:tgtEl>
                                        <p:attrNameLst>
                                          <p:attrName>style.visibility</p:attrName>
                                        </p:attrNameLst>
                                      </p:cBhvr>
                                      <p:to>
                                        <p:strVal val="visible"/>
                                      </p:to>
                                    </p:set>
                                  </p:childTnLst>
                                </p:cTn>
                              </p:par>
                            </p:childTnLst>
                          </p:cTn>
                        </p:par>
                        <p:par>
                          <p:cTn id="66" fill="hold">
                            <p:stCondLst>
                              <p:cond delay="2000"/>
                            </p:stCondLst>
                            <p:childTnLst>
                              <p:par>
                                <p:cTn id="67" presetID="1" presetClass="exit" presetSubtype="0" fill="hold" grpId="3" nodeType="afterEffect">
                                  <p:stCondLst>
                                    <p:cond delay="1000"/>
                                  </p:stCondLst>
                                  <p:childTnLst>
                                    <p:set>
                                      <p:cBhvr>
                                        <p:cTn id="68" dur="1" fill="hold">
                                          <p:stCondLst>
                                            <p:cond delay="0"/>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31"/>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46"/>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2" nodeType="click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47"/>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7" grpId="3" animBg="1"/>
      <p:bldP spid="15" grpId="0" animBg="1"/>
      <p:bldP spid="15" grpId="1" animBg="1"/>
      <p:bldP spid="15" grpId="2" animBg="1"/>
      <p:bldP spid="23" grpId="0" animBg="1"/>
      <p:bldP spid="24" grpId="0" animBg="1"/>
      <p:bldP spid="25" grpId="0" animBg="1"/>
      <p:bldP spid="26" grpId="0" animBg="1"/>
      <p:bldP spid="27" grpId="0" animBg="1"/>
      <p:bldP spid="28" grpId="0" animBg="1"/>
      <p:bldP spid="29" grpId="0" animBg="1"/>
      <p:bldP spid="29" grpId="1" animBg="1"/>
      <p:bldP spid="30" grpId="0" animBg="1"/>
      <p:bldP spid="31" grpId="0" animBg="1"/>
      <p:bldP spid="31" grpId="1" animBg="1"/>
      <p:bldP spid="32" grpId="0" animBg="1"/>
      <p:bldP spid="33" grpId="0" animBg="1"/>
      <p:bldP spid="33" grpId="1" animBg="1"/>
      <p:bldP spid="34" grpId="0" animBg="1"/>
      <p:bldP spid="34" grpId="1" animBg="1"/>
      <p:bldP spid="35" grpId="0" animBg="1"/>
      <p:bldP spid="36" grpId="0" animBg="1"/>
      <p:bldP spid="36" grpId="1" animBg="1"/>
      <p:bldP spid="37" grpId="0" animBg="1"/>
      <p:bldP spid="37" grpId="1" animBg="1"/>
      <p:bldP spid="45" grpId="0" animBg="1"/>
      <p:bldP spid="46" grpId="0" animBg="1"/>
      <p:bldP spid="46" grpId="1" animBg="1"/>
      <p:bldP spid="47" grpId="0" animBg="1"/>
      <p:bldP spid="4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42026" cy="636587"/>
          </a:xfrm>
        </p:spPr>
        <p:txBody>
          <a:bodyPr/>
          <a:lstStyle/>
          <a:p>
            <a:r>
              <a:rPr lang="en-US" dirty="0" smtClean="0"/>
              <a:t>Hardware Sharing Detector</a:t>
            </a:r>
            <a:endParaRPr lang="en-US" dirty="0"/>
          </a:p>
        </p:txBody>
      </p:sp>
      <p:sp>
        <p:nvSpPr>
          <p:cNvPr id="3" name="Content Placeholder 2"/>
          <p:cNvSpPr>
            <a:spLocks noGrp="1"/>
          </p:cNvSpPr>
          <p:nvPr>
            <p:ph idx="1"/>
          </p:nvPr>
        </p:nvSpPr>
        <p:spPr/>
        <p:txBody>
          <a:bodyPr/>
          <a:lstStyle/>
          <a:p>
            <a:r>
              <a:rPr lang="en-US" dirty="0" smtClean="0"/>
              <a:t>HITM in Cache Memory: W→R Data Sharing</a:t>
            </a:r>
          </a:p>
          <a:p>
            <a:endParaRPr lang="en-US" dirty="0"/>
          </a:p>
          <a:p>
            <a:pPr lvl="1"/>
            <a:endParaRPr lang="en-US" dirty="0" smtClean="0"/>
          </a:p>
          <a:p>
            <a:pPr lvl="2"/>
            <a:endParaRPr lang="en-US" dirty="0"/>
          </a:p>
          <a:p>
            <a:r>
              <a:rPr lang="en-US" dirty="0" smtClean="0"/>
              <a:t>Hardware Performance Counters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31</a:t>
            </a:fld>
            <a:endParaRPr lang="en-US" altLang="en-US" dirty="0"/>
          </a:p>
        </p:txBody>
      </p:sp>
      <p:sp>
        <p:nvSpPr>
          <p:cNvPr id="5" name="Rectangle 4"/>
          <p:cNvSpPr/>
          <p:nvPr/>
        </p:nvSpPr>
        <p:spPr bwMode="auto">
          <a:xfrm>
            <a:off x="914400" y="1638712"/>
            <a:ext cx="7315200" cy="137698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6" name="Rounded Rectangle 5"/>
          <p:cNvSpPr/>
          <p:nvPr/>
        </p:nvSpPr>
        <p:spPr bwMode="auto">
          <a:xfrm>
            <a:off x="1432810" y="2003707"/>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7" name="Rounded Rectangle 6"/>
          <p:cNvSpPr/>
          <p:nvPr/>
        </p:nvSpPr>
        <p:spPr bwMode="auto">
          <a:xfrm>
            <a:off x="4956048" y="2003707"/>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10" name="Rounded Rectangle 9"/>
          <p:cNvSpPr/>
          <p:nvPr/>
        </p:nvSpPr>
        <p:spPr bwMode="auto">
          <a:xfrm>
            <a:off x="1432810" y="2460907"/>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11" name="Rounded Rectangle 10"/>
          <p:cNvSpPr/>
          <p:nvPr/>
        </p:nvSpPr>
        <p:spPr bwMode="auto">
          <a:xfrm>
            <a:off x="4956048" y="2460907"/>
            <a:ext cx="1828800"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Read Y</a:t>
            </a:r>
            <a:endParaRPr kumimoji="0" lang="en-US" sz="2400" i="0" u="none" strike="noStrike" cap="none" normalizeH="0" baseline="0" dirty="0" smtClean="0">
              <a:ln>
                <a:noFill/>
              </a:ln>
              <a:effectLst/>
              <a:latin typeface="Verdana" pitchFamily="34" charset="0"/>
            </a:endParaRPr>
          </a:p>
        </p:txBody>
      </p:sp>
      <p:sp>
        <p:nvSpPr>
          <p:cNvPr id="12" name="Rounded Rectangle 11"/>
          <p:cNvSpPr/>
          <p:nvPr/>
        </p:nvSpPr>
        <p:spPr bwMode="auto">
          <a:xfrm>
            <a:off x="3261610" y="2003707"/>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S</a:t>
            </a:r>
            <a:endParaRPr kumimoji="0" lang="en-US" sz="2400" i="0" u="none" strike="noStrike" cap="none" normalizeH="0" baseline="0" dirty="0" smtClean="0">
              <a:ln>
                <a:noFill/>
              </a:ln>
              <a:effectLst/>
              <a:latin typeface="Verdana" pitchFamily="34" charset="0"/>
            </a:endParaRPr>
          </a:p>
        </p:txBody>
      </p:sp>
      <p:sp>
        <p:nvSpPr>
          <p:cNvPr id="13" name="Rounded Rectangle 12"/>
          <p:cNvSpPr/>
          <p:nvPr/>
        </p:nvSpPr>
        <p:spPr bwMode="auto">
          <a:xfrm>
            <a:off x="3261610" y="2460907"/>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I</a:t>
            </a:r>
            <a:endParaRPr kumimoji="0" lang="en-US" sz="2400" i="0" u="none" strike="noStrike" cap="none" normalizeH="0" baseline="0" dirty="0" smtClean="0">
              <a:ln>
                <a:noFill/>
              </a:ln>
              <a:effectLst/>
              <a:latin typeface="Verdana" pitchFamily="34" charset="0"/>
            </a:endParaRPr>
          </a:p>
        </p:txBody>
      </p:sp>
      <p:sp>
        <p:nvSpPr>
          <p:cNvPr id="14" name="Rounded Rectangle 13"/>
          <p:cNvSpPr/>
          <p:nvPr/>
        </p:nvSpPr>
        <p:spPr bwMode="auto">
          <a:xfrm>
            <a:off x="6784848" y="2003707"/>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S</a:t>
            </a:r>
            <a:endParaRPr kumimoji="0" lang="en-US" sz="2400" i="0" u="none" strike="noStrike" cap="none" normalizeH="0" baseline="0" dirty="0" smtClean="0">
              <a:ln>
                <a:noFill/>
              </a:ln>
              <a:effectLst/>
              <a:latin typeface="Verdana" pitchFamily="34" charset="0"/>
            </a:endParaRPr>
          </a:p>
        </p:txBody>
      </p:sp>
      <p:sp>
        <p:nvSpPr>
          <p:cNvPr id="15" name="Rounded Rectangle 14"/>
          <p:cNvSpPr/>
          <p:nvPr/>
        </p:nvSpPr>
        <p:spPr bwMode="auto">
          <a:xfrm>
            <a:off x="6784848" y="2460907"/>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I</a:t>
            </a:r>
            <a:endParaRPr kumimoji="0" lang="en-US" sz="2400" i="0" u="none" strike="noStrike" cap="none" normalizeH="0" baseline="0" dirty="0" smtClean="0">
              <a:ln>
                <a:noFill/>
              </a:ln>
              <a:effectLst/>
              <a:latin typeface="Verdana" pitchFamily="34" charset="0"/>
            </a:endParaRPr>
          </a:p>
        </p:txBody>
      </p:sp>
      <p:sp>
        <p:nvSpPr>
          <p:cNvPr id="16" name="Right Arrow 15"/>
          <p:cNvSpPr/>
          <p:nvPr/>
        </p:nvSpPr>
        <p:spPr>
          <a:xfrm>
            <a:off x="4116630" y="2538632"/>
            <a:ext cx="910740" cy="303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Point Star 16"/>
          <p:cNvSpPr/>
          <p:nvPr/>
        </p:nvSpPr>
        <p:spPr bwMode="auto">
          <a:xfrm>
            <a:off x="6542525" y="2233222"/>
            <a:ext cx="1141170" cy="914400"/>
          </a:xfrm>
          <a:prstGeom prst="star16">
            <a:avLst/>
          </a:prstGeom>
          <a:solidFill>
            <a:srgbClr val="FFC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mn-lt"/>
              </a:rPr>
              <a:t>HITM</a:t>
            </a:r>
          </a:p>
        </p:txBody>
      </p:sp>
      <p:sp>
        <p:nvSpPr>
          <p:cNvPr id="34" name="TextBox 33"/>
          <p:cNvSpPr txBox="1"/>
          <p:nvPr/>
        </p:nvSpPr>
        <p:spPr>
          <a:xfrm>
            <a:off x="1953622" y="1607520"/>
            <a:ext cx="1593795" cy="461665"/>
          </a:xfrm>
          <a:prstGeom prst="rect">
            <a:avLst/>
          </a:prstGeom>
          <a:noFill/>
        </p:spPr>
        <p:txBody>
          <a:bodyPr wrap="square" rtlCol="0">
            <a:spAutoFit/>
          </a:bodyPr>
          <a:lstStyle/>
          <a:p>
            <a:pPr algn="ctr"/>
            <a:r>
              <a:rPr lang="en-US" sz="2400" dirty="0" smtClean="0"/>
              <a:t>Core 1</a:t>
            </a:r>
          </a:p>
        </p:txBody>
      </p:sp>
      <p:sp>
        <p:nvSpPr>
          <p:cNvPr id="35" name="TextBox 34"/>
          <p:cNvSpPr txBox="1"/>
          <p:nvPr/>
        </p:nvSpPr>
        <p:spPr>
          <a:xfrm>
            <a:off x="5451131" y="1607520"/>
            <a:ext cx="1593795" cy="461665"/>
          </a:xfrm>
          <a:prstGeom prst="rect">
            <a:avLst/>
          </a:prstGeom>
          <a:noFill/>
        </p:spPr>
        <p:txBody>
          <a:bodyPr wrap="square" rtlCol="0">
            <a:spAutoFit/>
          </a:bodyPr>
          <a:lstStyle/>
          <a:p>
            <a:pPr algn="ctr"/>
            <a:r>
              <a:rPr lang="en-US" sz="2400" dirty="0" smtClean="0"/>
              <a:t>Core 2</a:t>
            </a:r>
          </a:p>
        </p:txBody>
      </p:sp>
      <p:sp>
        <p:nvSpPr>
          <p:cNvPr id="51" name="Rectangle 50"/>
          <p:cNvSpPr/>
          <p:nvPr/>
        </p:nvSpPr>
        <p:spPr>
          <a:xfrm>
            <a:off x="1983337" y="3640043"/>
            <a:ext cx="5017303" cy="250453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5" name="Rounded Rectangle 54"/>
          <p:cNvSpPr/>
          <p:nvPr/>
        </p:nvSpPr>
        <p:spPr>
          <a:xfrm>
            <a:off x="2301557" y="3791834"/>
            <a:ext cx="1608435" cy="110047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solidFill>
                  <a:schemeClr val="dk1"/>
                </a:solidFill>
                <a:latin typeface="Verdana" pitchFamily="34" charset="0"/>
              </a:rPr>
              <a:t>Pipeline</a:t>
            </a:r>
          </a:p>
        </p:txBody>
      </p:sp>
      <p:sp>
        <p:nvSpPr>
          <p:cNvPr id="56" name="Rounded Rectangle 55"/>
          <p:cNvSpPr/>
          <p:nvPr/>
        </p:nvSpPr>
        <p:spPr>
          <a:xfrm>
            <a:off x="2301556" y="4892311"/>
            <a:ext cx="1608435" cy="110047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solidFill>
                  <a:schemeClr val="dk1"/>
                </a:solidFill>
                <a:latin typeface="Verdana" pitchFamily="34" charset="0"/>
              </a:rPr>
              <a:t>Cache</a:t>
            </a:r>
            <a:endParaRPr lang="en-US" sz="2400" dirty="0">
              <a:solidFill>
                <a:schemeClr val="dk1"/>
              </a:solidFill>
              <a:latin typeface="Verdana" pitchFamily="34" charset="0"/>
            </a:endParaRPr>
          </a:p>
        </p:txBody>
      </p:sp>
      <p:sp>
        <p:nvSpPr>
          <p:cNvPr id="57" name="Rounded Rectangle 56"/>
          <p:cNvSpPr/>
          <p:nvPr/>
        </p:nvSpPr>
        <p:spPr>
          <a:xfrm>
            <a:off x="4350722" y="409541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0</a:t>
            </a:r>
          </a:p>
        </p:txBody>
      </p:sp>
      <p:sp>
        <p:nvSpPr>
          <p:cNvPr id="58" name="Rounded Rectangle 57"/>
          <p:cNvSpPr/>
          <p:nvPr/>
        </p:nvSpPr>
        <p:spPr>
          <a:xfrm>
            <a:off x="4350722" y="455078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latin typeface="Verdana" pitchFamily="34" charset="0"/>
              </a:rPr>
              <a:t>0</a:t>
            </a:r>
            <a:endParaRPr lang="en-US" sz="2400" dirty="0">
              <a:latin typeface="Verdana" pitchFamily="34" charset="0"/>
            </a:endParaRPr>
          </a:p>
        </p:txBody>
      </p:sp>
      <p:sp>
        <p:nvSpPr>
          <p:cNvPr id="59" name="Rounded Rectangle 58"/>
          <p:cNvSpPr/>
          <p:nvPr/>
        </p:nvSpPr>
        <p:spPr>
          <a:xfrm>
            <a:off x="4350722" y="500615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0</a:t>
            </a:r>
          </a:p>
        </p:txBody>
      </p:sp>
      <p:sp>
        <p:nvSpPr>
          <p:cNvPr id="60" name="Rounded Rectangle 59"/>
          <p:cNvSpPr/>
          <p:nvPr/>
        </p:nvSpPr>
        <p:spPr>
          <a:xfrm>
            <a:off x="4350722" y="546152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0</a:t>
            </a:r>
          </a:p>
        </p:txBody>
      </p:sp>
      <p:sp>
        <p:nvSpPr>
          <p:cNvPr id="61" name="TextBox 60"/>
          <p:cNvSpPr txBox="1"/>
          <p:nvPr/>
        </p:nvSpPr>
        <p:spPr>
          <a:xfrm>
            <a:off x="4350722" y="3640043"/>
            <a:ext cx="1593795" cy="461665"/>
          </a:xfrm>
          <a:prstGeom prst="rect">
            <a:avLst/>
          </a:prstGeom>
          <a:noFill/>
        </p:spPr>
        <p:txBody>
          <a:bodyPr wrap="square" rtlCol="0">
            <a:spAutoFit/>
          </a:bodyPr>
          <a:lstStyle/>
          <a:p>
            <a:pPr algn="ctr"/>
            <a:r>
              <a:rPr lang="en-US" sz="2400" dirty="0" err="1" smtClean="0"/>
              <a:t>Perf</a:t>
            </a:r>
            <a:r>
              <a:rPr lang="en-US" sz="2400" dirty="0" smtClean="0"/>
              <a:t>. </a:t>
            </a:r>
            <a:r>
              <a:rPr lang="en-US" sz="2400" dirty="0" err="1" smtClean="0"/>
              <a:t>Ctrs</a:t>
            </a:r>
            <a:endParaRPr lang="en-US" sz="2400" dirty="0" smtClean="0"/>
          </a:p>
        </p:txBody>
      </p:sp>
      <p:sp>
        <p:nvSpPr>
          <p:cNvPr id="62" name="Rounded Rectangle 61"/>
          <p:cNvSpPr/>
          <p:nvPr/>
        </p:nvSpPr>
        <p:spPr>
          <a:xfrm>
            <a:off x="4350721" y="409541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1</a:t>
            </a:r>
          </a:p>
        </p:txBody>
      </p:sp>
      <p:sp>
        <p:nvSpPr>
          <p:cNvPr id="64" name="Right Arrow 63"/>
          <p:cNvSpPr/>
          <p:nvPr/>
        </p:nvSpPr>
        <p:spPr>
          <a:xfrm>
            <a:off x="3819457" y="4221890"/>
            <a:ext cx="531265" cy="240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350722" y="500615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latin typeface="Verdana" pitchFamily="34" charset="0"/>
              </a:rPr>
              <a:t>1</a:t>
            </a:r>
            <a:endParaRPr lang="en-US" sz="2400" dirty="0">
              <a:latin typeface="Verdana" pitchFamily="34" charset="0"/>
            </a:endParaRPr>
          </a:p>
        </p:txBody>
      </p:sp>
      <p:sp>
        <p:nvSpPr>
          <p:cNvPr id="66" name="Right Arrow 65"/>
          <p:cNvSpPr/>
          <p:nvPr/>
        </p:nvSpPr>
        <p:spPr>
          <a:xfrm>
            <a:off x="3836827" y="5113656"/>
            <a:ext cx="531265" cy="240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350722" y="4550783"/>
            <a:ext cx="1593795" cy="45537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latin typeface="Verdana" pitchFamily="34" charset="0"/>
              </a:rPr>
              <a:t>-1</a:t>
            </a:r>
            <a:endParaRPr lang="en-US" sz="2400" dirty="0">
              <a:latin typeface="Verdana" pitchFamily="34" charset="0"/>
            </a:endParaRPr>
          </a:p>
        </p:txBody>
      </p:sp>
      <p:sp>
        <p:nvSpPr>
          <p:cNvPr id="68" name="Right Arrow 67"/>
          <p:cNvSpPr/>
          <p:nvPr/>
        </p:nvSpPr>
        <p:spPr>
          <a:xfrm>
            <a:off x="3836827" y="4658286"/>
            <a:ext cx="531265" cy="240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ctagon 68"/>
          <p:cNvSpPr/>
          <p:nvPr/>
        </p:nvSpPr>
        <p:spPr bwMode="auto">
          <a:xfrm>
            <a:off x="5684827" y="4366988"/>
            <a:ext cx="822960" cy="82296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mn-lt"/>
              </a:rPr>
              <a:t>FAULT</a:t>
            </a:r>
          </a:p>
        </p:txBody>
      </p:sp>
      <p:sp>
        <p:nvSpPr>
          <p:cNvPr id="36" name="Rounded Rectangle 35"/>
          <p:cNvSpPr/>
          <p:nvPr/>
        </p:nvSpPr>
        <p:spPr bwMode="auto">
          <a:xfrm>
            <a:off x="1435608" y="2459736"/>
            <a:ext cx="1828800" cy="457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latin typeface="Verdana" pitchFamily="34" charset="0"/>
              </a:rPr>
              <a:t>Write Y=5</a:t>
            </a:r>
            <a:endParaRPr kumimoji="0" lang="en-US" sz="2400" i="0" u="none" strike="noStrike" cap="none" normalizeH="0" baseline="0" dirty="0" smtClean="0">
              <a:ln>
                <a:noFill/>
              </a:ln>
              <a:effectLst/>
              <a:latin typeface="Verdana" pitchFamily="34" charset="0"/>
            </a:endParaRPr>
          </a:p>
        </p:txBody>
      </p:sp>
      <p:sp>
        <p:nvSpPr>
          <p:cNvPr id="37" name="Rounded Rectangle 36"/>
          <p:cNvSpPr/>
          <p:nvPr/>
        </p:nvSpPr>
        <p:spPr bwMode="auto">
          <a:xfrm>
            <a:off x="3264408" y="2459736"/>
            <a:ext cx="9144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M</a:t>
            </a:r>
            <a:endParaRPr kumimoji="0" lang="en-US" sz="2400" i="0" u="none" strike="noStrike" cap="none" normalizeH="0" baseline="0" dirty="0" smtClean="0">
              <a:ln>
                <a:noFill/>
              </a:ln>
              <a:effectLst/>
              <a:latin typeface="Verdana" pitchFamily="34" charset="0"/>
            </a:endParaRPr>
          </a:p>
        </p:txBody>
      </p:sp>
      <p:sp>
        <p:nvSpPr>
          <p:cNvPr id="38" name="Rounded Rectangle 37"/>
          <p:cNvSpPr/>
          <p:nvPr/>
        </p:nvSpPr>
        <p:spPr bwMode="auto">
          <a:xfrm>
            <a:off x="4956048" y="2461822"/>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effectLst/>
              <a:latin typeface="Verdana" pitchFamily="34" charset="0"/>
            </a:endParaRPr>
          </a:p>
        </p:txBody>
      </p:sp>
      <p:sp>
        <p:nvSpPr>
          <p:cNvPr id="39" name="Rounded Rectangle 38"/>
          <p:cNvSpPr/>
          <p:nvPr/>
        </p:nvSpPr>
        <p:spPr bwMode="auto">
          <a:xfrm>
            <a:off x="1435608" y="2461822"/>
            <a:ext cx="18288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Verdana" pitchFamily="34" charset="0"/>
              </a:rPr>
              <a:t>Y=5</a:t>
            </a:r>
            <a:endParaRPr kumimoji="0" lang="en-US" sz="2400" i="0" u="none" strike="noStrike" cap="none" normalizeH="0" baseline="0" dirty="0" smtClean="0">
              <a:ln>
                <a:noFill/>
              </a:ln>
              <a:effectLst/>
              <a:latin typeface="Verdana" pitchFamily="34" charset="0"/>
            </a:endParaRPr>
          </a:p>
        </p:txBody>
      </p:sp>
    </p:spTree>
    <p:extLst>
      <p:ext uri="{BB962C8B-B14F-4D97-AF65-F5344CB8AC3E}">
        <p14:creationId xmlns:p14="http://schemas.microsoft.com/office/powerpoint/2010/main" xmlns="" val="28398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500"/>
                                  </p:stCondLst>
                                  <p:childTnLst>
                                    <p:set>
                                      <p:cBhvr>
                                        <p:cTn id="57" dur="1" fill="hold">
                                          <p:stCondLst>
                                            <p:cond delay="0"/>
                                          </p:stCondLst>
                                        </p:cTn>
                                        <p:tgtEl>
                                          <p:spTgt spid="62"/>
                                        </p:tgtEl>
                                        <p:attrNameLst>
                                          <p:attrName>style.visibility</p:attrName>
                                        </p:attrNameLst>
                                      </p:cBhvr>
                                      <p:to>
                                        <p:strVal val="visible"/>
                                      </p:to>
                                    </p:set>
                                  </p:childTnLst>
                                </p:cTn>
                              </p:par>
                              <p:par>
                                <p:cTn id="58" presetID="1" presetClass="exit" presetSubtype="0" fill="hold" grpId="1" nodeType="withEffect">
                                  <p:stCondLst>
                                    <p:cond delay="500"/>
                                  </p:stCondLst>
                                  <p:childTnLst>
                                    <p:set>
                                      <p:cBhvr>
                                        <p:cTn id="59" dur="1" fill="hold">
                                          <p:stCondLst>
                                            <p:cond delay="0"/>
                                          </p:stCondLst>
                                        </p:cTn>
                                        <p:tgtEl>
                                          <p:spTgt spid="57"/>
                                        </p:tgtEl>
                                        <p:attrNameLst>
                                          <p:attrName>style.visibility</p:attrName>
                                        </p:attrNameLst>
                                      </p:cBhvr>
                                      <p:to>
                                        <p:strVal val="hidden"/>
                                      </p:to>
                                    </p:set>
                                  </p:childTnLst>
                                </p:cTn>
                              </p:par>
                            </p:childTnLst>
                          </p:cTn>
                        </p:par>
                        <p:par>
                          <p:cTn id="60" fill="hold">
                            <p:stCondLst>
                              <p:cond delay="500"/>
                            </p:stCondLst>
                            <p:childTnLst>
                              <p:par>
                                <p:cTn id="61" presetID="1" presetClass="exit" presetSubtype="0" fill="hold" grpId="1" nodeType="afterEffect">
                                  <p:stCondLst>
                                    <p:cond delay="500"/>
                                  </p:stCondLst>
                                  <p:childTnLst>
                                    <p:set>
                                      <p:cBhvr>
                                        <p:cTn id="62" dur="1" fill="hold">
                                          <p:stCondLst>
                                            <p:cond delay="0"/>
                                          </p:stCondLst>
                                        </p:cTn>
                                        <p:tgtEl>
                                          <p:spTgt spid="6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500"/>
                                  </p:stCondLst>
                                  <p:childTnLst>
                                    <p:set>
                                      <p:cBhvr>
                                        <p:cTn id="69" dur="1" fill="hold">
                                          <p:stCondLst>
                                            <p:cond delay="0"/>
                                          </p:stCondLst>
                                        </p:cTn>
                                        <p:tgtEl>
                                          <p:spTgt spid="65"/>
                                        </p:tgtEl>
                                        <p:attrNameLst>
                                          <p:attrName>style.visibility</p:attrName>
                                        </p:attrNameLst>
                                      </p:cBhvr>
                                      <p:to>
                                        <p:strVal val="visible"/>
                                      </p:to>
                                    </p:set>
                                  </p:childTnLst>
                                </p:cTn>
                              </p:par>
                              <p:par>
                                <p:cTn id="70" presetID="1" presetClass="exit" presetSubtype="0" fill="hold" grpId="1" nodeType="withEffect">
                                  <p:stCondLst>
                                    <p:cond delay="500"/>
                                  </p:stCondLst>
                                  <p:childTnLst>
                                    <p:set>
                                      <p:cBhvr>
                                        <p:cTn id="71" dur="1" fill="hold">
                                          <p:stCondLst>
                                            <p:cond delay="0"/>
                                          </p:stCondLst>
                                        </p:cTn>
                                        <p:tgtEl>
                                          <p:spTgt spid="59"/>
                                        </p:tgtEl>
                                        <p:attrNameLst>
                                          <p:attrName>style.visibility</p:attrName>
                                        </p:attrNameLst>
                                      </p:cBhvr>
                                      <p:to>
                                        <p:strVal val="hidden"/>
                                      </p:to>
                                    </p:set>
                                  </p:childTnLst>
                                </p:cTn>
                              </p:par>
                            </p:childTnLst>
                          </p:cTn>
                        </p:par>
                        <p:par>
                          <p:cTn id="72" fill="hold">
                            <p:stCondLst>
                              <p:cond delay="500"/>
                            </p:stCondLst>
                            <p:childTnLst>
                              <p:par>
                                <p:cTn id="73" presetID="1" presetClass="exit" presetSubtype="0" fill="hold" grpId="1" nodeType="afterEffect">
                                  <p:stCondLst>
                                    <p:cond delay="500"/>
                                  </p:stCondLst>
                                  <p:childTnLst>
                                    <p:set>
                                      <p:cBhvr>
                                        <p:cTn id="74" dur="1" fill="hold">
                                          <p:stCondLst>
                                            <p:cond delay="0"/>
                                          </p:stCondLst>
                                        </p:cTn>
                                        <p:tgtEl>
                                          <p:spTgt spid="6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7" grpId="0" animBg="1"/>
      <p:bldP spid="51" grpId="0" animBg="1"/>
      <p:bldP spid="55" grpId="0" animBg="1"/>
      <p:bldP spid="56" grpId="0" animBg="1"/>
      <p:bldP spid="57" grpId="0" animBg="1"/>
      <p:bldP spid="57" grpId="1" animBg="1"/>
      <p:bldP spid="58" grpId="0" animBg="1"/>
      <p:bldP spid="59" grpId="0" animBg="1"/>
      <p:bldP spid="59" grpId="1" animBg="1"/>
      <p:bldP spid="60" grpId="0" animBg="1"/>
      <p:bldP spid="61" grpId="0"/>
      <p:bldP spid="62" grpId="0" animBg="1"/>
      <p:bldP spid="64" grpId="0" animBg="1"/>
      <p:bldP spid="64" grpId="1" animBg="1"/>
      <p:bldP spid="65" grpId="0" animBg="1"/>
      <p:bldP spid="66" grpId="0" animBg="1"/>
      <p:bldP spid="66" grpId="1" animBg="1"/>
      <p:bldP spid="67" grpId="0" animBg="1"/>
      <p:bldP spid="68" grpId="0" animBg="1"/>
      <p:bldP spid="69" grpId="0" animBg="1"/>
      <p:bldP spid="36" grpId="0" animBg="1"/>
      <p:bldP spid="36" grpId="1" animBg="1"/>
      <p:bldP spid="3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342026" cy="636587"/>
          </a:xfrm>
        </p:spPr>
        <p:txBody>
          <a:bodyPr/>
          <a:lstStyle/>
          <a:p>
            <a:r>
              <a:rPr lang="en-US" dirty="0" smtClean="0"/>
              <a:t>Potential Accuracy &amp; </a:t>
            </a:r>
            <a:r>
              <a:rPr lang="en-US" dirty="0" err="1" smtClean="0"/>
              <a:t>Perf</a:t>
            </a:r>
            <a:r>
              <a:rPr lang="en-US" dirty="0" smtClean="0"/>
              <a:t>. Problems</a:t>
            </a:r>
            <a:endParaRPr lang="en-US" dirty="0"/>
          </a:p>
        </p:txBody>
      </p:sp>
      <p:sp>
        <p:nvSpPr>
          <p:cNvPr id="3" name="Content Placeholder 2"/>
          <p:cNvSpPr>
            <a:spLocks noGrp="1"/>
          </p:cNvSpPr>
          <p:nvPr>
            <p:ph idx="1"/>
          </p:nvPr>
        </p:nvSpPr>
        <p:spPr/>
        <p:txBody>
          <a:bodyPr/>
          <a:lstStyle/>
          <a:p>
            <a:r>
              <a:rPr lang="en-US" dirty="0" smtClean="0"/>
              <a:t>Limitations of Performance Counters</a:t>
            </a:r>
          </a:p>
          <a:p>
            <a:pPr lvl="1"/>
            <a:r>
              <a:rPr lang="en-US" dirty="0" smtClean="0"/>
              <a:t>Intel HITM only finds W→R Data Sharing</a:t>
            </a:r>
          </a:p>
          <a:p>
            <a:pPr lvl="2"/>
            <a:endParaRPr lang="en-US" dirty="0" smtClean="0"/>
          </a:p>
          <a:p>
            <a:pPr lvl="2"/>
            <a:endParaRPr lang="en-US" dirty="0" smtClean="0"/>
          </a:p>
          <a:p>
            <a:r>
              <a:rPr lang="en-US" dirty="0" smtClean="0"/>
              <a:t>Limitations of Cache Events</a:t>
            </a:r>
          </a:p>
          <a:p>
            <a:pPr lvl="1"/>
            <a:r>
              <a:rPr lang="en-US" dirty="0" smtClean="0"/>
              <a:t>SMT </a:t>
            </a:r>
            <a:r>
              <a:rPr lang="en-US" dirty="0"/>
              <a:t>sharing can’t be counted</a:t>
            </a:r>
          </a:p>
          <a:p>
            <a:pPr lvl="1"/>
            <a:r>
              <a:rPr lang="en-US" dirty="0" smtClean="0"/>
              <a:t>Cache eviction causes missed events</a:t>
            </a:r>
            <a:endParaRPr lang="en-US" dirty="0"/>
          </a:p>
          <a:p>
            <a:pPr lvl="2"/>
            <a:endParaRPr lang="en-US" dirty="0" smtClean="0"/>
          </a:p>
          <a:p>
            <a:pPr lvl="2"/>
            <a:endParaRPr lang="en-US" dirty="0"/>
          </a:p>
          <a:p>
            <a:r>
              <a:rPr lang="en-US" dirty="0" smtClean="0"/>
              <a:t>Events go through the kernel</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32</a:t>
            </a:fld>
            <a:endParaRPr lang="en-US" altLang="en-US" dirty="0"/>
          </a:p>
        </p:txBody>
      </p:sp>
    </p:spTree>
    <p:extLst>
      <p:ext uri="{BB962C8B-B14F-4D97-AF65-F5344CB8AC3E}">
        <p14:creationId xmlns:p14="http://schemas.microsoft.com/office/powerpoint/2010/main" xmlns="" val="153523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On-Demand Analysis on Real HW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33</a:t>
            </a:fld>
            <a:endParaRPr lang="en-US" altLang="en-US" dirty="0"/>
          </a:p>
        </p:txBody>
      </p:sp>
      <p:sp>
        <p:nvSpPr>
          <p:cNvPr id="3" name="Rectangle 2"/>
          <p:cNvSpPr/>
          <p:nvPr/>
        </p:nvSpPr>
        <p:spPr>
          <a:xfrm>
            <a:off x="3590143" y="1618934"/>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Execute Instruction</a:t>
            </a:r>
            <a:endParaRPr lang="en-US" sz="2000" dirty="0"/>
          </a:p>
        </p:txBody>
      </p:sp>
      <p:sp>
        <p:nvSpPr>
          <p:cNvPr id="7" name="Rectangle 6"/>
          <p:cNvSpPr/>
          <p:nvPr/>
        </p:nvSpPr>
        <p:spPr>
          <a:xfrm>
            <a:off x="3590143" y="4579482"/>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SW Race Detection</a:t>
            </a:r>
            <a:endParaRPr lang="en-US" sz="2000" dirty="0"/>
          </a:p>
        </p:txBody>
      </p:sp>
      <p:sp>
        <p:nvSpPr>
          <p:cNvPr id="9" name="Rectangle 8"/>
          <p:cNvSpPr/>
          <p:nvPr/>
        </p:nvSpPr>
        <p:spPr>
          <a:xfrm>
            <a:off x="712034" y="4579483"/>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Enable Analysis</a:t>
            </a:r>
            <a:endParaRPr lang="en-US" sz="2000" dirty="0"/>
          </a:p>
        </p:txBody>
      </p:sp>
      <p:sp>
        <p:nvSpPr>
          <p:cNvPr id="11" name="Rectangle 10"/>
          <p:cNvSpPr/>
          <p:nvPr/>
        </p:nvSpPr>
        <p:spPr>
          <a:xfrm>
            <a:off x="6203435" y="3033000"/>
            <a:ext cx="1394085" cy="779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smtClean="0"/>
              <a:t>Disable Analysis</a:t>
            </a:r>
            <a:endParaRPr lang="en-US" sz="2000" dirty="0"/>
          </a:p>
        </p:txBody>
      </p:sp>
      <p:sp>
        <p:nvSpPr>
          <p:cNvPr id="6" name="Down Arrow 5"/>
          <p:cNvSpPr/>
          <p:nvPr/>
        </p:nvSpPr>
        <p:spPr>
          <a:xfrm>
            <a:off x="4159773" y="2398423"/>
            <a:ext cx="239842" cy="5221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eft Arrow 11"/>
          <p:cNvSpPr/>
          <p:nvPr/>
        </p:nvSpPr>
        <p:spPr>
          <a:xfrm>
            <a:off x="2570815" y="3297834"/>
            <a:ext cx="862760" cy="269823"/>
          </a:xfrm>
          <a:prstGeom prst="leftArrow">
            <a:avLst/>
          </a:prstGeom>
          <a:solidFill>
            <a:srgbClr val="82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Down Arrow 14"/>
          <p:cNvSpPr/>
          <p:nvPr/>
        </p:nvSpPr>
        <p:spPr>
          <a:xfrm>
            <a:off x="4159773" y="3869953"/>
            <a:ext cx="239842" cy="685800"/>
          </a:xfrm>
          <a:prstGeom prst="downArrow">
            <a:avLst/>
          </a:prstGeom>
          <a:solidFill>
            <a:srgbClr val="00602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5400000" flipH="1">
            <a:off x="6804112" y="3320321"/>
            <a:ext cx="2890978" cy="524651"/>
          </a:xfrm>
          <a:prstGeom prst="bentArrow">
            <a:avLst/>
          </a:prstGeom>
          <a:solidFill>
            <a:srgbClr val="00602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Right Arrow 17"/>
          <p:cNvSpPr/>
          <p:nvPr/>
        </p:nvSpPr>
        <p:spPr>
          <a:xfrm>
            <a:off x="4984228" y="4826829"/>
            <a:ext cx="685800"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Left Arrow 18"/>
          <p:cNvSpPr/>
          <p:nvPr/>
        </p:nvSpPr>
        <p:spPr>
          <a:xfrm>
            <a:off x="4984228" y="1871518"/>
            <a:ext cx="3527699" cy="27432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Up Arrow 19"/>
          <p:cNvSpPr/>
          <p:nvPr/>
        </p:nvSpPr>
        <p:spPr>
          <a:xfrm>
            <a:off x="6767308" y="3812489"/>
            <a:ext cx="274320" cy="766994"/>
          </a:xfrm>
          <a:prstGeom prst="upArrow">
            <a:avLst/>
          </a:prstGeom>
          <a:solidFill>
            <a:srgbClr val="82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Up Arrow 21"/>
          <p:cNvSpPr/>
          <p:nvPr/>
        </p:nvSpPr>
        <p:spPr>
          <a:xfrm>
            <a:off x="6763317" y="2092375"/>
            <a:ext cx="274320" cy="914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2106119" y="4826829"/>
            <a:ext cx="1484024" cy="2743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p:cNvSpPr/>
          <p:nvPr/>
        </p:nvSpPr>
        <p:spPr>
          <a:xfrm>
            <a:off x="1271916" y="3812489"/>
            <a:ext cx="274320" cy="739503"/>
          </a:xfrm>
          <a:prstGeom prst="downArrow">
            <a:avLst/>
          </a:prstGeom>
          <a:solidFill>
            <a:srgbClr val="00602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a:off x="1334126" y="1873766"/>
            <a:ext cx="2241027" cy="1166728"/>
          </a:xfrm>
          <a:prstGeom prst="bentArrow">
            <a:avLst>
              <a:gd name="adj1" fmla="val 13437"/>
              <a:gd name="adj2" fmla="val 14079"/>
              <a:gd name="adj3" fmla="val 12152"/>
              <a:gd name="adj4" fmla="val 43750"/>
            </a:avLst>
          </a:prstGeom>
          <a:solidFill>
            <a:srgbClr val="82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Flowchart: Decision 7"/>
          <p:cNvSpPr/>
          <p:nvPr/>
        </p:nvSpPr>
        <p:spPr>
          <a:xfrm>
            <a:off x="247340" y="2920574"/>
            <a:ext cx="2323475" cy="1004341"/>
          </a:xfrm>
          <a:prstGeom prst="flowChartDecisi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HITM</a:t>
            </a:r>
          </a:p>
          <a:p>
            <a:pPr algn="ctr"/>
            <a:r>
              <a:rPr lang="en-US" dirty="0" smtClean="0"/>
              <a:t>Interrupt?</a:t>
            </a:r>
            <a:endParaRPr lang="en-US" dirty="0"/>
          </a:p>
        </p:txBody>
      </p:sp>
      <p:sp>
        <p:nvSpPr>
          <p:cNvPr id="10" name="Flowchart: Decision 9"/>
          <p:cNvSpPr/>
          <p:nvPr/>
        </p:nvSpPr>
        <p:spPr>
          <a:xfrm>
            <a:off x="5683774" y="4467055"/>
            <a:ext cx="2433406" cy="1004341"/>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Sharing Recently?</a:t>
            </a:r>
            <a:endParaRPr lang="en-US" dirty="0"/>
          </a:p>
        </p:txBody>
      </p:sp>
      <p:sp>
        <p:nvSpPr>
          <p:cNvPr id="5" name="Flowchart: Decision 4"/>
          <p:cNvSpPr/>
          <p:nvPr/>
        </p:nvSpPr>
        <p:spPr>
          <a:xfrm>
            <a:off x="3125447" y="2920575"/>
            <a:ext cx="2323475" cy="1004341"/>
          </a:xfrm>
          <a:prstGeom prst="flowChartDecision">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Analysis</a:t>
            </a:r>
          </a:p>
          <a:p>
            <a:pPr algn="ctr"/>
            <a:r>
              <a:rPr lang="en-US" dirty="0" smtClean="0"/>
              <a:t>Enabled?</a:t>
            </a:r>
            <a:endParaRPr lang="en-US" dirty="0"/>
          </a:p>
        </p:txBody>
      </p:sp>
      <p:sp>
        <p:nvSpPr>
          <p:cNvPr id="25" name="TextBox 24"/>
          <p:cNvSpPr txBox="1"/>
          <p:nvPr/>
        </p:nvSpPr>
        <p:spPr>
          <a:xfrm>
            <a:off x="2570815" y="2928502"/>
            <a:ext cx="640080" cy="369332"/>
          </a:xfrm>
          <a:prstGeom prst="rect">
            <a:avLst/>
          </a:prstGeom>
          <a:noFill/>
        </p:spPr>
        <p:txBody>
          <a:bodyPr wrap="square" rtlCol="0">
            <a:spAutoFit/>
          </a:bodyPr>
          <a:lstStyle/>
          <a:p>
            <a:pPr algn="ctr"/>
            <a:r>
              <a:rPr lang="en-US" b="1" dirty="0" smtClean="0"/>
              <a:t>NO</a:t>
            </a:r>
          </a:p>
        </p:txBody>
      </p:sp>
      <p:sp>
        <p:nvSpPr>
          <p:cNvPr id="27" name="TextBox 26"/>
          <p:cNvSpPr txBox="1"/>
          <p:nvPr/>
        </p:nvSpPr>
        <p:spPr>
          <a:xfrm>
            <a:off x="631836" y="2474832"/>
            <a:ext cx="640080" cy="369332"/>
          </a:xfrm>
          <a:prstGeom prst="rect">
            <a:avLst/>
          </a:prstGeom>
          <a:noFill/>
        </p:spPr>
        <p:txBody>
          <a:bodyPr wrap="square" rtlCol="0">
            <a:spAutoFit/>
          </a:bodyPr>
          <a:lstStyle/>
          <a:p>
            <a:pPr algn="ctr"/>
            <a:r>
              <a:rPr lang="en-US" b="1" dirty="0" smtClean="0"/>
              <a:t>NO</a:t>
            </a:r>
          </a:p>
        </p:txBody>
      </p:sp>
      <p:sp>
        <p:nvSpPr>
          <p:cNvPr id="28" name="TextBox 27"/>
          <p:cNvSpPr txBox="1"/>
          <p:nvPr/>
        </p:nvSpPr>
        <p:spPr>
          <a:xfrm>
            <a:off x="7030143" y="4097723"/>
            <a:ext cx="640080" cy="369332"/>
          </a:xfrm>
          <a:prstGeom prst="rect">
            <a:avLst/>
          </a:prstGeom>
          <a:noFill/>
        </p:spPr>
        <p:txBody>
          <a:bodyPr wrap="square" rtlCol="0">
            <a:spAutoFit/>
          </a:bodyPr>
          <a:lstStyle/>
          <a:p>
            <a:pPr algn="ctr"/>
            <a:r>
              <a:rPr lang="en-US" b="1" dirty="0" smtClean="0"/>
              <a:t>NO</a:t>
            </a:r>
          </a:p>
        </p:txBody>
      </p:sp>
      <p:sp>
        <p:nvSpPr>
          <p:cNvPr id="29" name="TextBox 28"/>
          <p:cNvSpPr txBox="1"/>
          <p:nvPr/>
        </p:nvSpPr>
        <p:spPr>
          <a:xfrm>
            <a:off x="4399615" y="3962619"/>
            <a:ext cx="640080" cy="369332"/>
          </a:xfrm>
          <a:prstGeom prst="rect">
            <a:avLst/>
          </a:prstGeom>
          <a:noFill/>
        </p:spPr>
        <p:txBody>
          <a:bodyPr wrap="square" rtlCol="0">
            <a:spAutoFit/>
          </a:bodyPr>
          <a:lstStyle/>
          <a:p>
            <a:pPr algn="ctr"/>
            <a:r>
              <a:rPr lang="en-US" b="1" dirty="0" smtClean="0"/>
              <a:t>YES</a:t>
            </a:r>
          </a:p>
        </p:txBody>
      </p:sp>
      <p:sp>
        <p:nvSpPr>
          <p:cNvPr id="30" name="TextBox 29"/>
          <p:cNvSpPr txBox="1"/>
          <p:nvPr/>
        </p:nvSpPr>
        <p:spPr>
          <a:xfrm>
            <a:off x="7910308" y="5174305"/>
            <a:ext cx="640080" cy="369332"/>
          </a:xfrm>
          <a:prstGeom prst="rect">
            <a:avLst/>
          </a:prstGeom>
          <a:noFill/>
        </p:spPr>
        <p:txBody>
          <a:bodyPr wrap="square" rtlCol="0">
            <a:spAutoFit/>
          </a:bodyPr>
          <a:lstStyle/>
          <a:p>
            <a:pPr algn="ctr"/>
            <a:r>
              <a:rPr lang="en-US" b="1" dirty="0" smtClean="0"/>
              <a:t>YES</a:t>
            </a:r>
          </a:p>
        </p:txBody>
      </p:sp>
      <p:sp>
        <p:nvSpPr>
          <p:cNvPr id="31" name="TextBox 30"/>
          <p:cNvSpPr txBox="1"/>
          <p:nvPr/>
        </p:nvSpPr>
        <p:spPr>
          <a:xfrm>
            <a:off x="1546984" y="3962619"/>
            <a:ext cx="640080" cy="369332"/>
          </a:xfrm>
          <a:prstGeom prst="rect">
            <a:avLst/>
          </a:prstGeom>
          <a:noFill/>
        </p:spPr>
        <p:txBody>
          <a:bodyPr wrap="square" rtlCol="0">
            <a:spAutoFit/>
          </a:bodyPr>
          <a:lstStyle/>
          <a:p>
            <a:pPr algn="ctr"/>
            <a:r>
              <a:rPr lang="en-US" b="1" dirty="0" smtClean="0"/>
              <a:t>YES</a:t>
            </a:r>
          </a:p>
        </p:txBody>
      </p:sp>
      <p:sp>
        <p:nvSpPr>
          <p:cNvPr id="32" name="Rounded Rectangle 31"/>
          <p:cNvSpPr/>
          <p:nvPr/>
        </p:nvSpPr>
        <p:spPr>
          <a:xfrm>
            <a:off x="247340" y="1484026"/>
            <a:ext cx="5422688" cy="2613697"/>
          </a:xfrm>
          <a:prstGeom prst="roundRect">
            <a:avLst/>
          </a:prstGeom>
          <a:solidFill>
            <a:srgbClr val="00B050">
              <a:alpha val="40000"/>
            </a:srgbClr>
          </a:solidFill>
          <a:ln w="508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smtClean="0"/>
              <a:t>&gt; 97%</a:t>
            </a:r>
            <a:endParaRPr lang="en-US" sz="4400" dirty="0"/>
          </a:p>
        </p:txBody>
      </p:sp>
      <p:sp>
        <p:nvSpPr>
          <p:cNvPr id="34" name="Rounded Rectangle 33"/>
          <p:cNvSpPr/>
          <p:nvPr/>
        </p:nvSpPr>
        <p:spPr>
          <a:xfrm>
            <a:off x="3433575" y="4415635"/>
            <a:ext cx="4683605" cy="1492997"/>
          </a:xfrm>
          <a:prstGeom prst="roundRect">
            <a:avLst/>
          </a:prstGeom>
          <a:solidFill>
            <a:srgbClr val="C00000">
              <a:alpha val="70000"/>
            </a:srgbClr>
          </a:solidFill>
          <a:ln w="508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400" dirty="0" smtClean="0"/>
          </a:p>
          <a:p>
            <a:pPr algn="ctr"/>
            <a:r>
              <a:rPr lang="en-US" sz="4400" dirty="0" smtClean="0"/>
              <a:t>&lt; 3%</a:t>
            </a:r>
            <a:endParaRPr lang="en-US" sz="4400" dirty="0"/>
          </a:p>
        </p:txBody>
      </p:sp>
    </p:spTree>
    <p:extLst>
      <p:ext uri="{BB962C8B-B14F-4D97-AF65-F5344CB8AC3E}">
        <p14:creationId xmlns:p14="http://schemas.microsoft.com/office/powerpoint/2010/main" xmlns="" val="135622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6" grpId="0" animBg="1"/>
      <p:bldP spid="12" grpId="0" animBg="1"/>
      <p:bldP spid="15" grpId="0" animBg="1"/>
      <p:bldP spid="16" grpId="0" animBg="1"/>
      <p:bldP spid="18" grpId="0" animBg="1"/>
      <p:bldP spid="19" grpId="0" animBg="1"/>
      <p:bldP spid="20" grpId="0" animBg="1"/>
      <p:bldP spid="22" grpId="0" animBg="1"/>
      <p:bldP spid="21" grpId="0" animBg="1"/>
      <p:bldP spid="23" grpId="0" animBg="1"/>
      <p:bldP spid="24" grpId="0" animBg="1"/>
      <p:bldP spid="8" grpId="0" animBg="1"/>
      <p:bldP spid="10" grpId="0" animBg="1"/>
      <p:bldP spid="5" grpId="0" animBg="1"/>
      <p:bldP spid="25" grpId="0"/>
      <p:bldP spid="27" grpId="0"/>
      <p:bldP spid="28" grpId="0"/>
      <p:bldP spid="29" grpId="0"/>
      <p:bldP spid="30" grpId="0"/>
      <p:bldP spid="31" grpId="0"/>
      <p:bldP spid="32"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Performance Increases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34</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xmlns="" val="2797282457"/>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12" name="TextBox 11"/>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
        <p:nvSpPr>
          <p:cNvPr id="13" name="Rounded Rectangle 12"/>
          <p:cNvSpPr/>
          <p:nvPr/>
        </p:nvSpPr>
        <p:spPr>
          <a:xfrm>
            <a:off x="2227007" y="1783222"/>
            <a:ext cx="693173" cy="442674"/>
          </a:xfrm>
          <a:prstGeom prst="round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000" dirty="0" smtClean="0">
                <a:solidFill>
                  <a:schemeClr val="tx1"/>
                </a:solidFill>
                <a:latin typeface="Arial" charset="0"/>
              </a:rPr>
              <a:t>51x</a:t>
            </a:r>
            <a:endParaRPr lang="en-US" sz="2000" dirty="0">
              <a:solidFill>
                <a:schemeClr val="tx1"/>
              </a:solidFill>
              <a:latin typeface="Arial" charset="0"/>
            </a:endParaRPr>
          </a:p>
        </p:txBody>
      </p:sp>
      <p:sp>
        <p:nvSpPr>
          <p:cNvPr id="9" name="Rounded Rectangle 8"/>
          <p:cNvSpPr/>
          <p:nvPr/>
        </p:nvSpPr>
        <p:spPr>
          <a:xfrm>
            <a:off x="2286000" y="2513147"/>
            <a:ext cx="4572000" cy="1736646"/>
          </a:xfrm>
          <a:prstGeom prst="round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solidFill>
                  <a:schemeClr val="tx1"/>
                </a:solidFill>
                <a:latin typeface="Arial" charset="0"/>
              </a:rPr>
              <a:t>Accuracy vs. Continuous Analysis: </a:t>
            </a:r>
            <a:r>
              <a:rPr lang="en-US" sz="3200" dirty="0">
                <a:solidFill>
                  <a:schemeClr val="tx1"/>
                </a:solidFill>
                <a:latin typeface="Arial" charset="0"/>
              </a:rPr>
              <a:t>97%</a:t>
            </a:r>
          </a:p>
        </p:txBody>
      </p:sp>
    </p:spTree>
    <p:extLst>
      <p:ext uri="{BB962C8B-B14F-4D97-AF65-F5344CB8AC3E}">
        <p14:creationId xmlns:p14="http://schemas.microsoft.com/office/powerpoint/2010/main" xmlns="" val="322304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dirty="0">
              <a:solidFill>
                <a:schemeClr val="bg1">
                  <a:lumMod val="75000"/>
                </a:schemeClr>
              </a:solidFill>
            </a:endParaRPr>
          </a:p>
          <a:p>
            <a:r>
              <a:rPr lang="en-US" dirty="0">
                <a:solidFill>
                  <a:schemeClr val="bg1">
                    <a:lumMod val="75000"/>
                  </a:schemeClr>
                </a:solidFill>
              </a:rPr>
              <a:t>Problem Statement</a:t>
            </a:r>
          </a:p>
          <a:p>
            <a:endParaRPr lang="en-US" dirty="0"/>
          </a:p>
          <a:p>
            <a:r>
              <a:rPr lang="en-US" dirty="0">
                <a:solidFill>
                  <a:schemeClr val="bg1">
                    <a:lumMod val="75000"/>
                  </a:schemeClr>
                </a:solidFill>
              </a:rPr>
              <a:t>Distributed Dynamic Dataflow Analysis</a:t>
            </a:r>
          </a:p>
          <a:p>
            <a:endParaRPr lang="en-US" dirty="0"/>
          </a:p>
          <a:p>
            <a:r>
              <a:rPr lang="en-US" dirty="0">
                <a:solidFill>
                  <a:schemeClr val="bg1">
                    <a:lumMod val="75000"/>
                  </a:schemeClr>
                </a:solidFill>
              </a:rPr>
              <a:t>Demand-Driven Data Race Detection</a:t>
            </a:r>
          </a:p>
          <a:p>
            <a:endParaRPr lang="en-US" dirty="0">
              <a:solidFill>
                <a:schemeClr val="bg1">
                  <a:lumMod val="75000"/>
                </a:schemeClr>
              </a:solidFill>
            </a:endParaRPr>
          </a:p>
          <a:p>
            <a:r>
              <a:rPr lang="en-US" dirty="0"/>
              <a:t>Unlimited Watchpoints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35</a:t>
            </a:fld>
            <a:endParaRPr lang="en-US" altLang="en-US" dirty="0"/>
          </a:p>
        </p:txBody>
      </p:sp>
      <p:grpSp>
        <p:nvGrpSpPr>
          <p:cNvPr id="5" name="Group 4"/>
          <p:cNvGrpSpPr/>
          <p:nvPr/>
        </p:nvGrpSpPr>
        <p:grpSpPr>
          <a:xfrm>
            <a:off x="2304861" y="1838036"/>
            <a:ext cx="4918841" cy="3200400"/>
            <a:chOff x="2304861" y="1838036"/>
            <a:chExt cx="4918841" cy="3200400"/>
          </a:xfrm>
        </p:grpSpPr>
        <p:sp>
          <p:nvSpPr>
            <p:cNvPr id="7" name="Rectangle 6"/>
            <p:cNvSpPr/>
            <p:nvPr/>
          </p:nvSpPr>
          <p:spPr>
            <a:xfrm>
              <a:off x="2304861" y="1838036"/>
              <a:ext cx="4918841" cy="320040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endParaRPr lang="en-US" sz="3200">
                <a:solidFill>
                  <a:schemeClr val="tx1"/>
                </a:solidFill>
                <a:latin typeface="Arial" charset="0"/>
              </a:endParaRPr>
            </a:p>
          </p:txBody>
        </p:sp>
        <p:grpSp>
          <p:nvGrpSpPr>
            <p:cNvPr id="8" name="Group 7"/>
            <p:cNvGrpSpPr/>
            <p:nvPr/>
          </p:nvGrpSpPr>
          <p:grpSpPr>
            <a:xfrm>
              <a:off x="2502821" y="2115389"/>
              <a:ext cx="4405571" cy="2607738"/>
              <a:chOff x="1080830" y="1759310"/>
              <a:chExt cx="7589500" cy="3870645"/>
            </a:xfrm>
          </p:grpSpPr>
          <p:cxnSp>
            <p:nvCxnSpPr>
              <p:cNvPr id="13" name="Straight Connector 12"/>
              <p:cNvCxnSpPr/>
              <p:nvPr/>
            </p:nvCxnSpPr>
            <p:spPr>
              <a:xfrm>
                <a:off x="4875579" y="1759310"/>
                <a:ext cx="0" cy="387064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0830" y="4159694"/>
                <a:ext cx="75895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0830" y="1759310"/>
                <a:ext cx="7589500" cy="387064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9" name="Rounded Rectangle 8"/>
            <p:cNvSpPr/>
            <p:nvPr/>
          </p:nvSpPr>
          <p:spPr>
            <a:xfrm>
              <a:off x="2593785"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SW</a:t>
              </a:r>
            </a:p>
            <a:p>
              <a:pPr algn="ctr"/>
              <a:r>
                <a:rPr lang="en-US" sz="2000" dirty="0" smtClean="0"/>
                <a:t>Dataflow Sampling</a:t>
              </a:r>
              <a:endParaRPr lang="en-US" sz="2000" dirty="0"/>
            </a:p>
          </p:txBody>
        </p:sp>
        <p:sp>
          <p:nvSpPr>
            <p:cNvPr id="10" name="Rounded Rectangle 9"/>
            <p:cNvSpPr/>
            <p:nvPr/>
          </p:nvSpPr>
          <p:spPr>
            <a:xfrm>
              <a:off x="5294370"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HW Dataflow Sampling</a:t>
              </a:r>
              <a:endParaRPr lang="en-US" sz="2000" dirty="0">
                <a:solidFill>
                  <a:schemeClr val="bg1">
                    <a:lumMod val="50000"/>
                  </a:schemeClr>
                </a:solidFill>
              </a:endParaRPr>
            </a:p>
          </p:txBody>
        </p:sp>
        <p:sp>
          <p:nvSpPr>
            <p:cNvPr id="12" name="Rounded Rectangle 11"/>
            <p:cNvSpPr/>
            <p:nvPr/>
          </p:nvSpPr>
          <p:spPr>
            <a:xfrm>
              <a:off x="4233443" y="2214345"/>
              <a:ext cx="990004" cy="24477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Watchpoints</a:t>
              </a:r>
              <a:endParaRPr lang="en-US" sz="2000" dirty="0"/>
            </a:p>
          </p:txBody>
        </p:sp>
        <p:sp>
          <p:nvSpPr>
            <p:cNvPr id="11" name="Rounded Rectangle 10"/>
            <p:cNvSpPr/>
            <p:nvPr/>
          </p:nvSpPr>
          <p:spPr>
            <a:xfrm>
              <a:off x="2674624" y="3884370"/>
              <a:ext cx="4107643" cy="68305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Demand-Driven Race Detection</a:t>
              </a:r>
              <a:endParaRPr lang="en-US" sz="2000" dirty="0">
                <a:solidFill>
                  <a:schemeClr val="bg1">
                    <a:lumMod val="50000"/>
                  </a:schemeClr>
                </a:solidFill>
              </a:endParaRPr>
            </a:p>
          </p:txBody>
        </p:sp>
      </p:grpSp>
    </p:spTree>
    <p:extLst>
      <p:ext uri="{BB962C8B-B14F-4D97-AF65-F5344CB8AC3E}">
        <p14:creationId xmlns:p14="http://schemas.microsoft.com/office/powerpoint/2010/main" xmlns="" val="7165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397775" y="1255659"/>
            <a:ext cx="3507640" cy="692510"/>
          </a:xfrm>
        </p:spPr>
        <p:txBody>
          <a:bodyPr/>
          <a:lstStyle/>
          <a:p>
            <a:pPr marL="0" indent="0" algn="ctr">
              <a:buNone/>
            </a:pPr>
            <a:r>
              <a:rPr lang="en-US" sz="3200" dirty="0" smtClean="0"/>
              <a:t>Bounds Checking</a:t>
            </a:r>
          </a:p>
        </p:txBody>
      </p:sp>
      <p:sp>
        <p:nvSpPr>
          <p:cNvPr id="2" name="Title 1"/>
          <p:cNvSpPr>
            <a:spLocks noGrp="1"/>
          </p:cNvSpPr>
          <p:nvPr>
            <p:ph type="title"/>
          </p:nvPr>
        </p:nvSpPr>
        <p:spPr/>
        <p:txBody>
          <a:bodyPr/>
          <a:lstStyle/>
          <a:p>
            <a:r>
              <a:rPr lang="en-US" dirty="0" smtClean="0"/>
              <a:t>Watchpoints Work for Many Analyses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36</a:t>
            </a:fld>
            <a:endParaRPr lang="en-US" altLang="en-US" dirty="0"/>
          </a:p>
        </p:txBody>
      </p:sp>
      <p:sp>
        <p:nvSpPr>
          <p:cNvPr id="14" name="Content Placeholder 2"/>
          <p:cNvSpPr txBox="1">
            <a:spLocks/>
          </p:cNvSpPr>
          <p:nvPr/>
        </p:nvSpPr>
        <p:spPr bwMode="auto">
          <a:xfrm>
            <a:off x="397775" y="2727035"/>
            <a:ext cx="3507640" cy="692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sz="3200" dirty="0" smtClean="0"/>
              <a:t>Taint Analysis</a:t>
            </a:r>
          </a:p>
        </p:txBody>
      </p:sp>
      <p:sp>
        <p:nvSpPr>
          <p:cNvPr id="17" name="Content Placeholder 2"/>
          <p:cNvSpPr txBox="1">
            <a:spLocks/>
          </p:cNvSpPr>
          <p:nvPr/>
        </p:nvSpPr>
        <p:spPr bwMode="auto">
          <a:xfrm>
            <a:off x="4496105" y="1228045"/>
            <a:ext cx="4266590" cy="692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sz="3200" dirty="0" smtClean="0"/>
              <a:t>Data Race Detection</a:t>
            </a:r>
          </a:p>
        </p:txBody>
      </p:sp>
      <p:sp>
        <p:nvSpPr>
          <p:cNvPr id="21" name="Content Placeholder 2"/>
          <p:cNvSpPr txBox="1">
            <a:spLocks/>
          </p:cNvSpPr>
          <p:nvPr/>
        </p:nvSpPr>
        <p:spPr bwMode="auto">
          <a:xfrm>
            <a:off x="4010835" y="2727035"/>
            <a:ext cx="5237130" cy="692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sz="3200" dirty="0" smtClean="0"/>
              <a:t>Deterministic Execution</a:t>
            </a:r>
          </a:p>
        </p:txBody>
      </p:sp>
      <p:sp>
        <p:nvSpPr>
          <p:cNvPr id="22" name="Content Placeholder 2"/>
          <p:cNvSpPr txBox="1">
            <a:spLocks/>
          </p:cNvSpPr>
          <p:nvPr/>
        </p:nvSpPr>
        <p:spPr bwMode="auto">
          <a:xfrm>
            <a:off x="397775" y="4254390"/>
            <a:ext cx="3507640" cy="692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sz="3200" dirty="0" smtClean="0"/>
              <a:t>Transactional Memory</a:t>
            </a:r>
          </a:p>
        </p:txBody>
      </p:sp>
      <p:sp>
        <p:nvSpPr>
          <p:cNvPr id="23" name="Content Placeholder 2"/>
          <p:cNvSpPr txBox="1">
            <a:spLocks/>
          </p:cNvSpPr>
          <p:nvPr/>
        </p:nvSpPr>
        <p:spPr bwMode="auto">
          <a:xfrm>
            <a:off x="4875580" y="4254390"/>
            <a:ext cx="3507640" cy="6925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Font typeface="Wingdings" pitchFamily="2" charset="2"/>
              <a:buNone/>
            </a:pPr>
            <a:r>
              <a:rPr lang="en-US" sz="3200" dirty="0" smtClean="0"/>
              <a:t>Speculative Parallelization</a:t>
            </a:r>
          </a:p>
        </p:txBody>
      </p:sp>
    </p:spTree>
    <p:extLst>
      <p:ext uri="{BB962C8B-B14F-4D97-AF65-F5344CB8AC3E}">
        <p14:creationId xmlns:p14="http://schemas.microsoft.com/office/powerpoint/2010/main" xmlns="" val="15042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5">
                                            <p:txEl>
                                              <p:pRg st="0" end="0"/>
                                            </p:txEl>
                                          </p:spTgt>
                                        </p:tgtEl>
                                        <p:attrNameLst>
                                          <p:attrName>style.opacity</p:attrName>
                                        </p:attrNameLst>
                                      </p:cBhvr>
                                      <p:to>
                                        <p:strVal val="0.25"/>
                                      </p:to>
                                    </p:set>
                                    <p:animEffect filter="image" prLst="opacity: 0.25">
                                      <p:cBhvr rctx="IE">
                                        <p:cTn id="7" dur="indefinite"/>
                                        <p:tgtEl>
                                          <p:spTgt spid="15">
                                            <p:txEl>
                                              <p:pRg st="0" end="0"/>
                                            </p:txEl>
                                          </p:spTgt>
                                        </p:tgtEl>
                                      </p:cBhvr>
                                    </p:animEffect>
                                  </p:childTnLst>
                                </p:cTn>
                              </p:par>
                              <p:par>
                                <p:cTn id="8" presetID="9" presetClass="emph" presetSubtype="0" grpId="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25"/>
                                      </p:to>
                                    </p:set>
                                    <p:animEffect filter="image" prLst="opacity: 0.25">
                                      <p:cBhvr rctx="IE">
                                        <p:cTn id="13" dur="indefinite"/>
                                        <p:tgtEl>
                                          <p:spTgt spid="23"/>
                                        </p:tgtEl>
                                      </p:cBhvr>
                                    </p:animEffect>
                                  </p:childTnLst>
                                </p:cTn>
                              </p:par>
                              <p:par>
                                <p:cTn id="14" presetID="9" presetClass="emph" presetSubtype="0" nodeType="withEffect">
                                  <p:stCondLst>
                                    <p:cond delay="0"/>
                                  </p:stCondLst>
                                  <p:childTnLst>
                                    <p:set>
                                      <p:cBhvr rctx="PPT">
                                        <p:cTn id="15" dur="indefinite"/>
                                        <p:tgtEl>
                                          <p:spTgt spid="21">
                                            <p:txEl>
                                              <p:pRg st="0" end="0"/>
                                            </p:txEl>
                                          </p:spTgt>
                                        </p:tgtEl>
                                        <p:attrNameLst>
                                          <p:attrName>style.opacity</p:attrName>
                                        </p:attrNameLst>
                                      </p:cBhvr>
                                      <p:to>
                                        <p:strVal val="0.25"/>
                                      </p:to>
                                    </p:set>
                                    <p:animEffect filter="image" prLst="opacity: 0.25">
                                      <p:cBhvr rctx="IE">
                                        <p:cTn id="16" dur="indefinite"/>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Watchpoint Capabilities</a:t>
            </a:r>
            <a:endParaRPr lang="en-US" dirty="0"/>
          </a:p>
        </p:txBody>
      </p:sp>
      <p:sp>
        <p:nvSpPr>
          <p:cNvPr id="3" name="Content Placeholder 2"/>
          <p:cNvSpPr>
            <a:spLocks noGrp="1"/>
          </p:cNvSpPr>
          <p:nvPr>
            <p:ph idx="1"/>
          </p:nvPr>
        </p:nvSpPr>
        <p:spPr/>
        <p:txBody>
          <a:bodyPr/>
          <a:lstStyle/>
          <a:p>
            <a:r>
              <a:rPr lang="en-US" dirty="0" smtClean="0"/>
              <a:t>Large Number</a:t>
            </a:r>
          </a:p>
          <a:p>
            <a:pPr lvl="1"/>
            <a:r>
              <a:rPr lang="en-US" dirty="0"/>
              <a:t>Store in </a:t>
            </a:r>
            <a:r>
              <a:rPr lang="en-US" dirty="0" smtClean="0"/>
              <a:t>memory</a:t>
            </a:r>
          </a:p>
          <a:p>
            <a:pPr lvl="1"/>
            <a:r>
              <a:rPr lang="en-US" dirty="0"/>
              <a:t>C</a:t>
            </a:r>
            <a:r>
              <a:rPr lang="en-US" dirty="0" smtClean="0"/>
              <a:t>ache </a:t>
            </a:r>
            <a:r>
              <a:rPr lang="en-US" dirty="0"/>
              <a:t>on </a:t>
            </a:r>
            <a:r>
              <a:rPr lang="en-US" dirty="0" smtClean="0"/>
              <a:t>chip</a:t>
            </a:r>
          </a:p>
          <a:p>
            <a:r>
              <a:rPr lang="en-US" dirty="0" smtClean="0"/>
              <a:t>Fine-grained</a:t>
            </a:r>
          </a:p>
          <a:p>
            <a:pPr lvl="1"/>
            <a:r>
              <a:rPr lang="en-US" dirty="0"/>
              <a:t>Watch full </a:t>
            </a:r>
            <a:r>
              <a:rPr lang="en-US" dirty="0" smtClean="0"/>
              <a:t>VA</a:t>
            </a:r>
          </a:p>
          <a:p>
            <a:r>
              <a:rPr lang="en-US" dirty="0" smtClean="0"/>
              <a:t>Per Thread</a:t>
            </a:r>
          </a:p>
          <a:p>
            <a:pPr lvl="1"/>
            <a:r>
              <a:rPr lang="en-US" dirty="0" smtClean="0"/>
              <a:t>Cached </a:t>
            </a:r>
            <a:r>
              <a:rPr lang="en-US" dirty="0"/>
              <a:t>per HW thread</a:t>
            </a:r>
          </a:p>
          <a:p>
            <a:r>
              <a:rPr lang="en-US" dirty="0" smtClean="0"/>
              <a:t>Ranges</a:t>
            </a:r>
          </a:p>
          <a:p>
            <a:pPr lvl="1"/>
            <a:r>
              <a:rPr lang="en-US" dirty="0"/>
              <a:t>Range </a:t>
            </a:r>
            <a:r>
              <a:rPr lang="en-US" dirty="0" smtClean="0"/>
              <a:t>Cache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37</a:t>
            </a:fld>
            <a:endParaRPr lang="en-US" altLang="en-US" dirty="0"/>
          </a:p>
        </p:txBody>
      </p:sp>
      <p:sp>
        <p:nvSpPr>
          <p:cNvPr id="5" name="Rectangle 4"/>
          <p:cNvSpPr/>
          <p:nvPr/>
        </p:nvSpPr>
        <p:spPr>
          <a:xfrm>
            <a:off x="5395865" y="1377090"/>
            <a:ext cx="6858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V</a:t>
            </a:r>
            <a:endParaRPr lang="en-US" sz="2400" b="1" dirty="0"/>
          </a:p>
        </p:txBody>
      </p:sp>
      <p:sp>
        <p:nvSpPr>
          <p:cNvPr id="6" name="Rectangle 5"/>
          <p:cNvSpPr/>
          <p:nvPr/>
        </p:nvSpPr>
        <p:spPr>
          <a:xfrm>
            <a:off x="6081665" y="1377090"/>
            <a:ext cx="6858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W</a:t>
            </a:r>
            <a:endParaRPr lang="en-US" sz="2400" b="1" dirty="0"/>
          </a:p>
        </p:txBody>
      </p:sp>
      <p:sp>
        <p:nvSpPr>
          <p:cNvPr id="7" name="Rectangle 6"/>
          <p:cNvSpPr/>
          <p:nvPr/>
        </p:nvSpPr>
        <p:spPr>
          <a:xfrm>
            <a:off x="6767465" y="1377090"/>
            <a:ext cx="6858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X</a:t>
            </a:r>
            <a:endParaRPr lang="en-US" sz="2400" b="1" dirty="0"/>
          </a:p>
        </p:txBody>
      </p:sp>
      <p:sp>
        <p:nvSpPr>
          <p:cNvPr id="8" name="Rectangle 7"/>
          <p:cNvSpPr/>
          <p:nvPr/>
        </p:nvSpPr>
        <p:spPr>
          <a:xfrm>
            <a:off x="7453265" y="1377090"/>
            <a:ext cx="6858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Y</a:t>
            </a:r>
            <a:endParaRPr lang="en-US" sz="2400" b="1" dirty="0"/>
          </a:p>
        </p:txBody>
      </p:sp>
      <p:sp>
        <p:nvSpPr>
          <p:cNvPr id="9" name="TextBox 8"/>
          <p:cNvSpPr txBox="1"/>
          <p:nvPr/>
        </p:nvSpPr>
        <p:spPr>
          <a:xfrm>
            <a:off x="3721222" y="1489157"/>
            <a:ext cx="1062530" cy="461665"/>
          </a:xfrm>
          <a:prstGeom prst="rect">
            <a:avLst/>
          </a:prstGeom>
          <a:noFill/>
        </p:spPr>
        <p:txBody>
          <a:bodyPr wrap="square" rtlCol="0">
            <a:spAutoFit/>
          </a:bodyPr>
          <a:lstStyle/>
          <a:p>
            <a:pPr algn="ctr"/>
            <a:r>
              <a:rPr lang="en-US" sz="2400" b="1" dirty="0" smtClean="0"/>
              <a:t>Z</a:t>
            </a:r>
          </a:p>
        </p:txBody>
      </p:sp>
      <p:sp>
        <p:nvSpPr>
          <p:cNvPr id="12" name="Right Arrow 11"/>
          <p:cNvSpPr/>
          <p:nvPr/>
        </p:nvSpPr>
        <p:spPr>
          <a:xfrm>
            <a:off x="4420210" y="1604372"/>
            <a:ext cx="975655"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t>
            </a:r>
          </a:p>
          <a:p>
            <a:pPr algn="ctr"/>
            <a:endParaRPr lang="en-US" sz="1400" b="1" dirty="0">
              <a:solidFill>
                <a:schemeClr val="tx1"/>
              </a:solidFill>
            </a:endParaRPr>
          </a:p>
          <a:p>
            <a:pPr algn="ctr"/>
            <a:endParaRPr lang="en-US" sz="2400" b="1" dirty="0">
              <a:solidFill>
                <a:schemeClr val="tx1"/>
              </a:solidFill>
            </a:endParaRPr>
          </a:p>
        </p:txBody>
      </p:sp>
      <p:sp>
        <p:nvSpPr>
          <p:cNvPr id="14" name="Rounded Rectangle 13"/>
          <p:cNvSpPr/>
          <p:nvPr/>
        </p:nvSpPr>
        <p:spPr>
          <a:xfrm>
            <a:off x="4849383" y="2442373"/>
            <a:ext cx="3213787" cy="49331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Rounded Rectangle 19"/>
          <p:cNvSpPr/>
          <p:nvPr/>
        </p:nvSpPr>
        <p:spPr>
          <a:xfrm>
            <a:off x="5554409" y="2442365"/>
            <a:ext cx="803449" cy="493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849383" y="2442365"/>
            <a:ext cx="3213787" cy="49332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5" name="Group 24"/>
          <p:cNvGrpSpPr/>
          <p:nvPr/>
        </p:nvGrpSpPr>
        <p:grpSpPr>
          <a:xfrm>
            <a:off x="4849383" y="2941525"/>
            <a:ext cx="1789805" cy="732719"/>
            <a:chOff x="1037063" y="4827636"/>
            <a:chExt cx="1789805" cy="732719"/>
          </a:xfrm>
        </p:grpSpPr>
        <p:sp>
          <p:nvSpPr>
            <p:cNvPr id="26" name="Down Arrow 25"/>
            <p:cNvSpPr/>
            <p:nvPr/>
          </p:nvSpPr>
          <p:spPr>
            <a:xfrm flipV="1">
              <a:off x="2010547" y="4827636"/>
              <a:ext cx="266533" cy="3415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p:cNvSpPr txBox="1"/>
            <p:nvPr/>
          </p:nvSpPr>
          <p:spPr>
            <a:xfrm>
              <a:off x="1037063" y="5098690"/>
              <a:ext cx="1789805" cy="461665"/>
            </a:xfrm>
            <a:prstGeom prst="rect">
              <a:avLst/>
            </a:prstGeom>
            <a:noFill/>
          </p:spPr>
          <p:txBody>
            <a:bodyPr wrap="square" rtlCol="0">
              <a:spAutoFit/>
            </a:bodyPr>
            <a:lstStyle/>
            <a:p>
              <a:pPr algn="ctr"/>
              <a:r>
                <a:rPr lang="en-US" sz="2400" dirty="0" smtClean="0"/>
                <a:t>WP Fault</a:t>
              </a:r>
            </a:p>
          </p:txBody>
        </p:sp>
      </p:grpSp>
      <p:grpSp>
        <p:nvGrpSpPr>
          <p:cNvPr id="28" name="Group 27"/>
          <p:cNvGrpSpPr/>
          <p:nvPr/>
        </p:nvGrpSpPr>
        <p:grpSpPr>
          <a:xfrm>
            <a:off x="6748790" y="2935688"/>
            <a:ext cx="1769750" cy="732719"/>
            <a:chOff x="1460758" y="4827636"/>
            <a:chExt cx="1769750" cy="732719"/>
          </a:xfrm>
        </p:grpSpPr>
        <p:sp>
          <p:nvSpPr>
            <p:cNvPr id="29" name="Down Arrow 28"/>
            <p:cNvSpPr/>
            <p:nvPr/>
          </p:nvSpPr>
          <p:spPr>
            <a:xfrm flipV="1">
              <a:off x="2010547" y="4827636"/>
              <a:ext cx="266533" cy="34152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1460758" y="5098690"/>
              <a:ext cx="1769750" cy="461665"/>
            </a:xfrm>
            <a:prstGeom prst="rect">
              <a:avLst/>
            </a:prstGeom>
            <a:noFill/>
          </p:spPr>
          <p:txBody>
            <a:bodyPr wrap="square" rtlCol="0">
              <a:spAutoFit/>
            </a:bodyPr>
            <a:lstStyle/>
            <a:p>
              <a:pPr algn="ctr"/>
              <a:r>
                <a:rPr lang="en-US" sz="2400" dirty="0" smtClean="0"/>
                <a:t>False Fault</a:t>
              </a:r>
            </a:p>
          </p:txBody>
        </p:sp>
      </p:grpSp>
      <p:sp>
        <p:nvSpPr>
          <p:cNvPr id="31" name="Rounded Rectangle 30"/>
          <p:cNvSpPr/>
          <p:nvPr/>
        </p:nvSpPr>
        <p:spPr>
          <a:xfrm>
            <a:off x="4799685" y="3845963"/>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Rounded Rectangle 31"/>
          <p:cNvSpPr/>
          <p:nvPr/>
        </p:nvSpPr>
        <p:spPr>
          <a:xfrm>
            <a:off x="5103875" y="3845962"/>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ounded Rectangle 32"/>
          <p:cNvSpPr/>
          <p:nvPr/>
        </p:nvSpPr>
        <p:spPr>
          <a:xfrm>
            <a:off x="5407455"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ounded Rectangle 33"/>
          <p:cNvSpPr/>
          <p:nvPr/>
        </p:nvSpPr>
        <p:spPr>
          <a:xfrm>
            <a:off x="5710425"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Rounded Rectangle 34"/>
          <p:cNvSpPr/>
          <p:nvPr/>
        </p:nvSpPr>
        <p:spPr>
          <a:xfrm>
            <a:off x="6014005"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6" name="Rounded Rectangle 45"/>
          <p:cNvSpPr/>
          <p:nvPr/>
        </p:nvSpPr>
        <p:spPr>
          <a:xfrm>
            <a:off x="6848850" y="3845957"/>
            <a:ext cx="303580" cy="49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153040" y="3845956"/>
            <a:ext cx="303580" cy="49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456620" y="3845958"/>
            <a:ext cx="303580" cy="49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759590" y="3845958"/>
            <a:ext cx="303580" cy="49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063170" y="3845958"/>
            <a:ext cx="303580" cy="493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800295" y="3845963"/>
            <a:ext cx="303580" cy="493776"/>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8" name="Rounded Rectangle 57"/>
          <p:cNvSpPr/>
          <p:nvPr/>
        </p:nvSpPr>
        <p:spPr>
          <a:xfrm>
            <a:off x="5104485" y="3845962"/>
            <a:ext cx="303580" cy="493776"/>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9" name="Rounded Rectangle 58"/>
          <p:cNvSpPr/>
          <p:nvPr/>
        </p:nvSpPr>
        <p:spPr>
          <a:xfrm>
            <a:off x="5408065" y="3845964"/>
            <a:ext cx="303580" cy="493776"/>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0" name="Rounded Rectangle 59"/>
          <p:cNvSpPr/>
          <p:nvPr/>
        </p:nvSpPr>
        <p:spPr>
          <a:xfrm>
            <a:off x="5711035" y="3845964"/>
            <a:ext cx="303580" cy="493776"/>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1" name="Rounded Rectangle 60"/>
          <p:cNvSpPr/>
          <p:nvPr/>
        </p:nvSpPr>
        <p:spPr>
          <a:xfrm>
            <a:off x="6014615" y="3845964"/>
            <a:ext cx="303580" cy="493776"/>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Rounded Rectangle 35"/>
          <p:cNvSpPr/>
          <p:nvPr/>
        </p:nvSpPr>
        <p:spPr>
          <a:xfrm>
            <a:off x="6848850" y="3845963"/>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Rounded Rectangle 36"/>
          <p:cNvSpPr/>
          <p:nvPr/>
        </p:nvSpPr>
        <p:spPr>
          <a:xfrm>
            <a:off x="7153040" y="3845962"/>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ounded Rectangle 37"/>
          <p:cNvSpPr/>
          <p:nvPr/>
        </p:nvSpPr>
        <p:spPr>
          <a:xfrm>
            <a:off x="7456620"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ounded Rectangle 38"/>
          <p:cNvSpPr/>
          <p:nvPr/>
        </p:nvSpPr>
        <p:spPr>
          <a:xfrm>
            <a:off x="7759590"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Rounded Rectangle 39"/>
          <p:cNvSpPr/>
          <p:nvPr/>
        </p:nvSpPr>
        <p:spPr>
          <a:xfrm>
            <a:off x="8063170" y="3845964"/>
            <a:ext cx="303580" cy="49377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2" name="TextBox 61"/>
          <p:cNvSpPr txBox="1"/>
          <p:nvPr/>
        </p:nvSpPr>
        <p:spPr>
          <a:xfrm>
            <a:off x="4420210" y="4339740"/>
            <a:ext cx="2138245" cy="461665"/>
          </a:xfrm>
          <a:prstGeom prst="rect">
            <a:avLst/>
          </a:prstGeom>
          <a:noFill/>
        </p:spPr>
        <p:txBody>
          <a:bodyPr wrap="square" rtlCol="0">
            <a:spAutoFit/>
          </a:bodyPr>
          <a:lstStyle/>
          <a:p>
            <a:pPr algn="ctr"/>
            <a:r>
              <a:rPr lang="en-US" sz="2400" dirty="0" smtClean="0"/>
              <a:t>False Faults</a:t>
            </a:r>
          </a:p>
        </p:txBody>
      </p:sp>
      <p:sp>
        <p:nvSpPr>
          <p:cNvPr id="63" name="Rounded Rectangle 62"/>
          <p:cNvSpPr/>
          <p:nvPr/>
        </p:nvSpPr>
        <p:spPr>
          <a:xfrm>
            <a:off x="5879140"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924859"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970578"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6015653"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6061372"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106265"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151984"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197059"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6242778"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6288497"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334216"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379291"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6425010"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469903"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515622"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6560697"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606416"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652838"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698557"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6743632"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6789351"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834244"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879963"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925038"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970757"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7016476"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7062195"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7107270"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7152989"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7197882"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7243601"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288676"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7334395" y="5120634"/>
            <a:ext cx="45719" cy="585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5879141" y="5120634"/>
            <a:ext cx="1500974" cy="58521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7768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100"/>
                                  </p:stCondLst>
                                  <p:childTnLst>
                                    <p:set>
                                      <p:cBhvr>
                                        <p:cTn id="99" dur="1" fill="hold">
                                          <p:stCondLst>
                                            <p:cond delay="0"/>
                                          </p:stCondLst>
                                        </p:cTn>
                                        <p:tgtEl>
                                          <p:spTgt spid="64"/>
                                        </p:tgtEl>
                                        <p:attrNameLst>
                                          <p:attrName>style.visibility</p:attrName>
                                        </p:attrNameLst>
                                      </p:cBhvr>
                                      <p:to>
                                        <p:strVal val="visible"/>
                                      </p:to>
                                    </p:set>
                                  </p:childTnLst>
                                </p:cTn>
                              </p:par>
                            </p:childTnLst>
                          </p:cTn>
                        </p:par>
                        <p:par>
                          <p:cTn id="100" fill="hold">
                            <p:stCondLst>
                              <p:cond delay="100"/>
                            </p:stCondLst>
                            <p:childTnLst>
                              <p:par>
                                <p:cTn id="101" presetID="1" presetClass="entr" presetSubtype="0" fill="hold" grpId="0" nodeType="afterEffect">
                                  <p:stCondLst>
                                    <p:cond delay="100"/>
                                  </p:stCondLst>
                                  <p:childTnLst>
                                    <p:set>
                                      <p:cBhvr>
                                        <p:cTn id="102" dur="1" fill="hold">
                                          <p:stCondLst>
                                            <p:cond delay="0"/>
                                          </p:stCondLst>
                                        </p:cTn>
                                        <p:tgtEl>
                                          <p:spTgt spid="65"/>
                                        </p:tgtEl>
                                        <p:attrNameLst>
                                          <p:attrName>style.visibility</p:attrName>
                                        </p:attrNameLst>
                                      </p:cBhvr>
                                      <p:to>
                                        <p:strVal val="visible"/>
                                      </p:to>
                                    </p:set>
                                  </p:childTnLst>
                                </p:cTn>
                              </p:par>
                            </p:childTnLst>
                          </p:cTn>
                        </p:par>
                        <p:par>
                          <p:cTn id="103" fill="hold">
                            <p:stCondLst>
                              <p:cond delay="200"/>
                            </p:stCondLst>
                            <p:childTnLst>
                              <p:par>
                                <p:cTn id="104" presetID="1" presetClass="entr" presetSubtype="0" fill="hold" grpId="0" nodeType="afterEffect">
                                  <p:stCondLst>
                                    <p:cond delay="100"/>
                                  </p:stCondLst>
                                  <p:childTnLst>
                                    <p:set>
                                      <p:cBhvr>
                                        <p:cTn id="105" dur="1" fill="hold">
                                          <p:stCondLst>
                                            <p:cond delay="0"/>
                                          </p:stCondLst>
                                        </p:cTn>
                                        <p:tgtEl>
                                          <p:spTgt spid="66"/>
                                        </p:tgtEl>
                                        <p:attrNameLst>
                                          <p:attrName>style.visibility</p:attrName>
                                        </p:attrNameLst>
                                      </p:cBhvr>
                                      <p:to>
                                        <p:strVal val="visible"/>
                                      </p:to>
                                    </p:set>
                                  </p:childTnLst>
                                </p:cTn>
                              </p:par>
                            </p:childTnLst>
                          </p:cTn>
                        </p:par>
                        <p:par>
                          <p:cTn id="106" fill="hold">
                            <p:stCondLst>
                              <p:cond delay="300"/>
                            </p:stCondLst>
                            <p:childTnLst>
                              <p:par>
                                <p:cTn id="107" presetID="1" presetClass="entr" presetSubtype="0" fill="hold" grpId="0" nodeType="afterEffect">
                                  <p:stCondLst>
                                    <p:cond delay="100"/>
                                  </p:stCondLst>
                                  <p:childTnLst>
                                    <p:set>
                                      <p:cBhvr>
                                        <p:cTn id="108" dur="1" fill="hold">
                                          <p:stCondLst>
                                            <p:cond delay="0"/>
                                          </p:stCondLst>
                                        </p:cTn>
                                        <p:tgtEl>
                                          <p:spTgt spid="67"/>
                                        </p:tgtEl>
                                        <p:attrNameLst>
                                          <p:attrName>style.visibility</p:attrName>
                                        </p:attrNameLst>
                                      </p:cBhvr>
                                      <p:to>
                                        <p:strVal val="visible"/>
                                      </p:to>
                                    </p:set>
                                  </p:childTnLst>
                                </p:cTn>
                              </p:par>
                            </p:childTnLst>
                          </p:cTn>
                        </p:par>
                        <p:par>
                          <p:cTn id="109" fill="hold">
                            <p:stCondLst>
                              <p:cond delay="400"/>
                            </p:stCondLst>
                            <p:childTnLst>
                              <p:par>
                                <p:cTn id="110" presetID="1" presetClass="entr" presetSubtype="0" fill="hold" grpId="0" nodeType="afterEffect">
                                  <p:stCondLst>
                                    <p:cond delay="100"/>
                                  </p:stCondLst>
                                  <p:childTnLst>
                                    <p:set>
                                      <p:cBhvr>
                                        <p:cTn id="111" dur="1" fill="hold">
                                          <p:stCondLst>
                                            <p:cond delay="0"/>
                                          </p:stCondLst>
                                        </p:cTn>
                                        <p:tgtEl>
                                          <p:spTgt spid="68"/>
                                        </p:tgtEl>
                                        <p:attrNameLst>
                                          <p:attrName>style.visibility</p:attrName>
                                        </p:attrNameLst>
                                      </p:cBhvr>
                                      <p:to>
                                        <p:strVal val="visible"/>
                                      </p:to>
                                    </p:set>
                                  </p:childTnLst>
                                </p:cTn>
                              </p:par>
                            </p:childTnLst>
                          </p:cTn>
                        </p:par>
                        <p:par>
                          <p:cTn id="112" fill="hold">
                            <p:stCondLst>
                              <p:cond delay="500"/>
                            </p:stCondLst>
                            <p:childTnLst>
                              <p:par>
                                <p:cTn id="113" presetID="1" presetClass="entr" presetSubtype="0" fill="hold" grpId="0" nodeType="afterEffect">
                                  <p:stCondLst>
                                    <p:cond delay="100"/>
                                  </p:stCondLst>
                                  <p:childTnLst>
                                    <p:set>
                                      <p:cBhvr>
                                        <p:cTn id="114" dur="1" fill="hold">
                                          <p:stCondLst>
                                            <p:cond delay="0"/>
                                          </p:stCondLst>
                                        </p:cTn>
                                        <p:tgtEl>
                                          <p:spTgt spid="69"/>
                                        </p:tgtEl>
                                        <p:attrNameLst>
                                          <p:attrName>style.visibility</p:attrName>
                                        </p:attrNameLst>
                                      </p:cBhvr>
                                      <p:to>
                                        <p:strVal val="visible"/>
                                      </p:to>
                                    </p:set>
                                  </p:childTnLst>
                                </p:cTn>
                              </p:par>
                            </p:childTnLst>
                          </p:cTn>
                        </p:par>
                        <p:par>
                          <p:cTn id="115" fill="hold">
                            <p:stCondLst>
                              <p:cond delay="600"/>
                            </p:stCondLst>
                            <p:childTnLst>
                              <p:par>
                                <p:cTn id="116" presetID="1" presetClass="entr" presetSubtype="0" fill="hold" grpId="0" nodeType="afterEffect">
                                  <p:stCondLst>
                                    <p:cond delay="100"/>
                                  </p:stCondLst>
                                  <p:childTnLst>
                                    <p:set>
                                      <p:cBhvr>
                                        <p:cTn id="117" dur="1" fill="hold">
                                          <p:stCondLst>
                                            <p:cond delay="0"/>
                                          </p:stCondLst>
                                        </p:cTn>
                                        <p:tgtEl>
                                          <p:spTgt spid="70"/>
                                        </p:tgtEl>
                                        <p:attrNameLst>
                                          <p:attrName>style.visibility</p:attrName>
                                        </p:attrNameLst>
                                      </p:cBhvr>
                                      <p:to>
                                        <p:strVal val="visible"/>
                                      </p:to>
                                    </p:set>
                                  </p:childTnLst>
                                </p:cTn>
                              </p:par>
                            </p:childTnLst>
                          </p:cTn>
                        </p:par>
                        <p:par>
                          <p:cTn id="118" fill="hold">
                            <p:stCondLst>
                              <p:cond delay="700"/>
                            </p:stCondLst>
                            <p:childTnLst>
                              <p:par>
                                <p:cTn id="119" presetID="1" presetClass="entr" presetSubtype="0" fill="hold" grpId="0" nodeType="afterEffect">
                                  <p:stCondLst>
                                    <p:cond delay="100"/>
                                  </p:stCondLst>
                                  <p:childTnLst>
                                    <p:set>
                                      <p:cBhvr>
                                        <p:cTn id="120" dur="1" fill="hold">
                                          <p:stCondLst>
                                            <p:cond delay="0"/>
                                          </p:stCondLst>
                                        </p:cTn>
                                        <p:tgtEl>
                                          <p:spTgt spid="71"/>
                                        </p:tgtEl>
                                        <p:attrNameLst>
                                          <p:attrName>style.visibility</p:attrName>
                                        </p:attrNameLst>
                                      </p:cBhvr>
                                      <p:to>
                                        <p:strVal val="visible"/>
                                      </p:to>
                                    </p:set>
                                  </p:childTnLst>
                                </p:cTn>
                              </p:par>
                            </p:childTnLst>
                          </p:cTn>
                        </p:par>
                        <p:par>
                          <p:cTn id="121" fill="hold">
                            <p:stCondLst>
                              <p:cond delay="800"/>
                            </p:stCondLst>
                            <p:childTnLst>
                              <p:par>
                                <p:cTn id="122" presetID="1" presetClass="entr" presetSubtype="0" fill="hold" grpId="0" nodeType="afterEffect">
                                  <p:stCondLst>
                                    <p:cond delay="100"/>
                                  </p:stCondLst>
                                  <p:childTnLst>
                                    <p:set>
                                      <p:cBhvr>
                                        <p:cTn id="123" dur="1" fill="hold">
                                          <p:stCondLst>
                                            <p:cond delay="0"/>
                                          </p:stCondLst>
                                        </p:cTn>
                                        <p:tgtEl>
                                          <p:spTgt spid="72"/>
                                        </p:tgtEl>
                                        <p:attrNameLst>
                                          <p:attrName>style.visibility</p:attrName>
                                        </p:attrNameLst>
                                      </p:cBhvr>
                                      <p:to>
                                        <p:strVal val="visible"/>
                                      </p:to>
                                    </p:set>
                                  </p:childTnLst>
                                </p:cTn>
                              </p:par>
                            </p:childTnLst>
                          </p:cTn>
                        </p:par>
                        <p:par>
                          <p:cTn id="124" fill="hold">
                            <p:stCondLst>
                              <p:cond delay="900"/>
                            </p:stCondLst>
                            <p:childTnLst>
                              <p:par>
                                <p:cTn id="125" presetID="1" presetClass="entr" presetSubtype="0" fill="hold" grpId="0" nodeType="afterEffect">
                                  <p:stCondLst>
                                    <p:cond delay="100"/>
                                  </p:stCondLst>
                                  <p:childTnLst>
                                    <p:set>
                                      <p:cBhvr>
                                        <p:cTn id="126" dur="1" fill="hold">
                                          <p:stCondLst>
                                            <p:cond delay="0"/>
                                          </p:stCondLst>
                                        </p:cTn>
                                        <p:tgtEl>
                                          <p:spTgt spid="73"/>
                                        </p:tgtEl>
                                        <p:attrNameLst>
                                          <p:attrName>style.visibility</p:attrName>
                                        </p:attrNameLst>
                                      </p:cBhvr>
                                      <p:to>
                                        <p:strVal val="visible"/>
                                      </p:to>
                                    </p:set>
                                  </p:childTnLst>
                                </p:cTn>
                              </p:par>
                            </p:childTnLst>
                          </p:cTn>
                        </p:par>
                        <p:par>
                          <p:cTn id="127" fill="hold">
                            <p:stCondLst>
                              <p:cond delay="1000"/>
                            </p:stCondLst>
                            <p:childTnLst>
                              <p:par>
                                <p:cTn id="128" presetID="1" presetClass="entr" presetSubtype="0" fill="hold" grpId="0" nodeType="afterEffect">
                                  <p:stCondLst>
                                    <p:cond delay="100"/>
                                  </p:stCondLst>
                                  <p:childTnLst>
                                    <p:set>
                                      <p:cBhvr>
                                        <p:cTn id="129" dur="1" fill="hold">
                                          <p:stCondLst>
                                            <p:cond delay="0"/>
                                          </p:stCondLst>
                                        </p:cTn>
                                        <p:tgtEl>
                                          <p:spTgt spid="74"/>
                                        </p:tgtEl>
                                        <p:attrNameLst>
                                          <p:attrName>style.visibility</p:attrName>
                                        </p:attrNameLst>
                                      </p:cBhvr>
                                      <p:to>
                                        <p:strVal val="visible"/>
                                      </p:to>
                                    </p:set>
                                  </p:childTnLst>
                                </p:cTn>
                              </p:par>
                            </p:childTnLst>
                          </p:cTn>
                        </p:par>
                        <p:par>
                          <p:cTn id="130" fill="hold">
                            <p:stCondLst>
                              <p:cond delay="1100"/>
                            </p:stCondLst>
                            <p:childTnLst>
                              <p:par>
                                <p:cTn id="131" presetID="1" presetClass="entr" presetSubtype="0" fill="hold" grpId="0" nodeType="afterEffect">
                                  <p:stCondLst>
                                    <p:cond delay="100"/>
                                  </p:stCondLst>
                                  <p:childTnLst>
                                    <p:set>
                                      <p:cBhvr>
                                        <p:cTn id="132" dur="1" fill="hold">
                                          <p:stCondLst>
                                            <p:cond delay="0"/>
                                          </p:stCondLst>
                                        </p:cTn>
                                        <p:tgtEl>
                                          <p:spTgt spid="75"/>
                                        </p:tgtEl>
                                        <p:attrNameLst>
                                          <p:attrName>style.visibility</p:attrName>
                                        </p:attrNameLst>
                                      </p:cBhvr>
                                      <p:to>
                                        <p:strVal val="visible"/>
                                      </p:to>
                                    </p:set>
                                  </p:childTnLst>
                                </p:cTn>
                              </p:par>
                            </p:childTnLst>
                          </p:cTn>
                        </p:par>
                        <p:par>
                          <p:cTn id="133" fill="hold">
                            <p:stCondLst>
                              <p:cond delay="1200"/>
                            </p:stCondLst>
                            <p:childTnLst>
                              <p:par>
                                <p:cTn id="134" presetID="1" presetClass="entr" presetSubtype="0" fill="hold" grpId="0" nodeType="afterEffect">
                                  <p:stCondLst>
                                    <p:cond delay="100"/>
                                  </p:stCondLst>
                                  <p:childTnLst>
                                    <p:set>
                                      <p:cBhvr>
                                        <p:cTn id="135" dur="1" fill="hold">
                                          <p:stCondLst>
                                            <p:cond delay="0"/>
                                          </p:stCondLst>
                                        </p:cTn>
                                        <p:tgtEl>
                                          <p:spTgt spid="76"/>
                                        </p:tgtEl>
                                        <p:attrNameLst>
                                          <p:attrName>style.visibility</p:attrName>
                                        </p:attrNameLst>
                                      </p:cBhvr>
                                      <p:to>
                                        <p:strVal val="visible"/>
                                      </p:to>
                                    </p:set>
                                  </p:childTnLst>
                                </p:cTn>
                              </p:par>
                            </p:childTnLst>
                          </p:cTn>
                        </p:par>
                        <p:par>
                          <p:cTn id="136" fill="hold">
                            <p:stCondLst>
                              <p:cond delay="1300"/>
                            </p:stCondLst>
                            <p:childTnLst>
                              <p:par>
                                <p:cTn id="137" presetID="1" presetClass="entr" presetSubtype="0" fill="hold" grpId="0" nodeType="afterEffect">
                                  <p:stCondLst>
                                    <p:cond delay="100"/>
                                  </p:stCondLst>
                                  <p:childTnLst>
                                    <p:set>
                                      <p:cBhvr>
                                        <p:cTn id="138" dur="1" fill="hold">
                                          <p:stCondLst>
                                            <p:cond delay="0"/>
                                          </p:stCondLst>
                                        </p:cTn>
                                        <p:tgtEl>
                                          <p:spTgt spid="77"/>
                                        </p:tgtEl>
                                        <p:attrNameLst>
                                          <p:attrName>style.visibility</p:attrName>
                                        </p:attrNameLst>
                                      </p:cBhvr>
                                      <p:to>
                                        <p:strVal val="visible"/>
                                      </p:to>
                                    </p:set>
                                  </p:childTnLst>
                                </p:cTn>
                              </p:par>
                            </p:childTnLst>
                          </p:cTn>
                        </p:par>
                        <p:par>
                          <p:cTn id="139" fill="hold">
                            <p:stCondLst>
                              <p:cond delay="1400"/>
                            </p:stCondLst>
                            <p:childTnLst>
                              <p:par>
                                <p:cTn id="140" presetID="1" presetClass="entr" presetSubtype="0" fill="hold" grpId="0" nodeType="afterEffect">
                                  <p:stCondLst>
                                    <p:cond delay="100"/>
                                  </p:stCondLst>
                                  <p:childTnLst>
                                    <p:set>
                                      <p:cBhvr>
                                        <p:cTn id="141" dur="1" fill="hold">
                                          <p:stCondLst>
                                            <p:cond delay="0"/>
                                          </p:stCondLst>
                                        </p:cTn>
                                        <p:tgtEl>
                                          <p:spTgt spid="78"/>
                                        </p:tgtEl>
                                        <p:attrNameLst>
                                          <p:attrName>style.visibility</p:attrName>
                                        </p:attrNameLst>
                                      </p:cBhvr>
                                      <p:to>
                                        <p:strVal val="visible"/>
                                      </p:to>
                                    </p:set>
                                  </p:childTnLst>
                                </p:cTn>
                              </p:par>
                            </p:childTnLst>
                          </p:cTn>
                        </p:par>
                        <p:par>
                          <p:cTn id="142" fill="hold">
                            <p:stCondLst>
                              <p:cond delay="1500"/>
                            </p:stCondLst>
                            <p:childTnLst>
                              <p:par>
                                <p:cTn id="143" presetID="1" presetClass="entr" presetSubtype="0" fill="hold" grpId="0" nodeType="afterEffect">
                                  <p:stCondLst>
                                    <p:cond delay="100"/>
                                  </p:stCondLst>
                                  <p:childTnLst>
                                    <p:set>
                                      <p:cBhvr>
                                        <p:cTn id="144" dur="1" fill="hold">
                                          <p:stCondLst>
                                            <p:cond delay="0"/>
                                          </p:stCondLst>
                                        </p:cTn>
                                        <p:tgtEl>
                                          <p:spTgt spid="79"/>
                                        </p:tgtEl>
                                        <p:attrNameLst>
                                          <p:attrName>style.visibility</p:attrName>
                                        </p:attrNameLst>
                                      </p:cBhvr>
                                      <p:to>
                                        <p:strVal val="visible"/>
                                      </p:to>
                                    </p:set>
                                  </p:childTnLst>
                                </p:cTn>
                              </p:par>
                            </p:childTnLst>
                          </p:cTn>
                        </p:par>
                        <p:par>
                          <p:cTn id="145" fill="hold">
                            <p:stCondLst>
                              <p:cond delay="1600"/>
                            </p:stCondLst>
                            <p:childTnLst>
                              <p:par>
                                <p:cTn id="146" presetID="1" presetClass="entr" presetSubtype="0" fill="hold" grpId="0" nodeType="afterEffect">
                                  <p:stCondLst>
                                    <p:cond delay="100"/>
                                  </p:stCondLst>
                                  <p:childTnLst>
                                    <p:set>
                                      <p:cBhvr>
                                        <p:cTn id="147" dur="1" fill="hold">
                                          <p:stCondLst>
                                            <p:cond delay="0"/>
                                          </p:stCondLst>
                                        </p:cTn>
                                        <p:tgtEl>
                                          <p:spTgt spid="80"/>
                                        </p:tgtEl>
                                        <p:attrNameLst>
                                          <p:attrName>style.visibility</p:attrName>
                                        </p:attrNameLst>
                                      </p:cBhvr>
                                      <p:to>
                                        <p:strVal val="visible"/>
                                      </p:to>
                                    </p:set>
                                  </p:childTnLst>
                                </p:cTn>
                              </p:par>
                            </p:childTnLst>
                          </p:cTn>
                        </p:par>
                        <p:par>
                          <p:cTn id="148" fill="hold">
                            <p:stCondLst>
                              <p:cond delay="1700"/>
                            </p:stCondLst>
                            <p:childTnLst>
                              <p:par>
                                <p:cTn id="149" presetID="1" presetClass="entr" presetSubtype="0" fill="hold" grpId="0" nodeType="afterEffect">
                                  <p:stCondLst>
                                    <p:cond delay="100"/>
                                  </p:stCondLst>
                                  <p:childTnLst>
                                    <p:set>
                                      <p:cBhvr>
                                        <p:cTn id="150" dur="1" fill="hold">
                                          <p:stCondLst>
                                            <p:cond delay="0"/>
                                          </p:stCondLst>
                                        </p:cTn>
                                        <p:tgtEl>
                                          <p:spTgt spid="81"/>
                                        </p:tgtEl>
                                        <p:attrNameLst>
                                          <p:attrName>style.visibility</p:attrName>
                                        </p:attrNameLst>
                                      </p:cBhvr>
                                      <p:to>
                                        <p:strVal val="visible"/>
                                      </p:to>
                                    </p:set>
                                  </p:childTnLst>
                                </p:cTn>
                              </p:par>
                            </p:childTnLst>
                          </p:cTn>
                        </p:par>
                        <p:par>
                          <p:cTn id="151" fill="hold">
                            <p:stCondLst>
                              <p:cond delay="1800"/>
                            </p:stCondLst>
                            <p:childTnLst>
                              <p:par>
                                <p:cTn id="152" presetID="1" presetClass="entr" presetSubtype="0" fill="hold" grpId="0" nodeType="afterEffect">
                                  <p:stCondLst>
                                    <p:cond delay="100"/>
                                  </p:stCondLst>
                                  <p:childTnLst>
                                    <p:set>
                                      <p:cBhvr>
                                        <p:cTn id="153" dur="1" fill="hold">
                                          <p:stCondLst>
                                            <p:cond delay="0"/>
                                          </p:stCondLst>
                                        </p:cTn>
                                        <p:tgtEl>
                                          <p:spTgt spid="82"/>
                                        </p:tgtEl>
                                        <p:attrNameLst>
                                          <p:attrName>style.visibility</p:attrName>
                                        </p:attrNameLst>
                                      </p:cBhvr>
                                      <p:to>
                                        <p:strVal val="visible"/>
                                      </p:to>
                                    </p:set>
                                  </p:childTnLst>
                                </p:cTn>
                              </p:par>
                            </p:childTnLst>
                          </p:cTn>
                        </p:par>
                        <p:par>
                          <p:cTn id="154" fill="hold">
                            <p:stCondLst>
                              <p:cond delay="1900"/>
                            </p:stCondLst>
                            <p:childTnLst>
                              <p:par>
                                <p:cTn id="155" presetID="1" presetClass="entr" presetSubtype="0" fill="hold" grpId="0" nodeType="afterEffect">
                                  <p:stCondLst>
                                    <p:cond delay="100"/>
                                  </p:stCondLst>
                                  <p:childTnLst>
                                    <p:set>
                                      <p:cBhvr>
                                        <p:cTn id="156" dur="1" fill="hold">
                                          <p:stCondLst>
                                            <p:cond delay="0"/>
                                          </p:stCondLst>
                                        </p:cTn>
                                        <p:tgtEl>
                                          <p:spTgt spid="83"/>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100"/>
                                  </p:stCondLst>
                                  <p:childTnLst>
                                    <p:set>
                                      <p:cBhvr>
                                        <p:cTn id="159" dur="1" fill="hold">
                                          <p:stCondLst>
                                            <p:cond delay="0"/>
                                          </p:stCondLst>
                                        </p:cTn>
                                        <p:tgtEl>
                                          <p:spTgt spid="84"/>
                                        </p:tgtEl>
                                        <p:attrNameLst>
                                          <p:attrName>style.visibility</p:attrName>
                                        </p:attrNameLst>
                                      </p:cBhvr>
                                      <p:to>
                                        <p:strVal val="visible"/>
                                      </p:to>
                                    </p:set>
                                  </p:childTnLst>
                                </p:cTn>
                              </p:par>
                            </p:childTnLst>
                          </p:cTn>
                        </p:par>
                        <p:par>
                          <p:cTn id="160" fill="hold">
                            <p:stCondLst>
                              <p:cond delay="2100"/>
                            </p:stCondLst>
                            <p:childTnLst>
                              <p:par>
                                <p:cTn id="161" presetID="1" presetClass="entr" presetSubtype="0" fill="hold" grpId="0" nodeType="afterEffect">
                                  <p:stCondLst>
                                    <p:cond delay="100"/>
                                  </p:stCondLst>
                                  <p:childTnLst>
                                    <p:set>
                                      <p:cBhvr>
                                        <p:cTn id="162" dur="1" fill="hold">
                                          <p:stCondLst>
                                            <p:cond delay="0"/>
                                          </p:stCondLst>
                                        </p:cTn>
                                        <p:tgtEl>
                                          <p:spTgt spid="85"/>
                                        </p:tgtEl>
                                        <p:attrNameLst>
                                          <p:attrName>style.visibility</p:attrName>
                                        </p:attrNameLst>
                                      </p:cBhvr>
                                      <p:to>
                                        <p:strVal val="visible"/>
                                      </p:to>
                                    </p:set>
                                  </p:childTnLst>
                                </p:cTn>
                              </p:par>
                            </p:childTnLst>
                          </p:cTn>
                        </p:par>
                        <p:par>
                          <p:cTn id="163" fill="hold">
                            <p:stCondLst>
                              <p:cond delay="2200"/>
                            </p:stCondLst>
                            <p:childTnLst>
                              <p:par>
                                <p:cTn id="164" presetID="1" presetClass="entr" presetSubtype="0" fill="hold" grpId="0" nodeType="afterEffect">
                                  <p:stCondLst>
                                    <p:cond delay="100"/>
                                  </p:stCondLst>
                                  <p:childTnLst>
                                    <p:set>
                                      <p:cBhvr>
                                        <p:cTn id="165" dur="1" fill="hold">
                                          <p:stCondLst>
                                            <p:cond delay="0"/>
                                          </p:stCondLst>
                                        </p:cTn>
                                        <p:tgtEl>
                                          <p:spTgt spid="86"/>
                                        </p:tgtEl>
                                        <p:attrNameLst>
                                          <p:attrName>style.visibility</p:attrName>
                                        </p:attrNameLst>
                                      </p:cBhvr>
                                      <p:to>
                                        <p:strVal val="visible"/>
                                      </p:to>
                                    </p:set>
                                  </p:childTnLst>
                                </p:cTn>
                              </p:par>
                            </p:childTnLst>
                          </p:cTn>
                        </p:par>
                        <p:par>
                          <p:cTn id="166" fill="hold">
                            <p:stCondLst>
                              <p:cond delay="2300"/>
                            </p:stCondLst>
                            <p:childTnLst>
                              <p:par>
                                <p:cTn id="167" presetID="1" presetClass="entr" presetSubtype="0" fill="hold" grpId="0" nodeType="afterEffect">
                                  <p:stCondLst>
                                    <p:cond delay="100"/>
                                  </p:stCondLst>
                                  <p:childTnLst>
                                    <p:set>
                                      <p:cBhvr>
                                        <p:cTn id="168" dur="1" fill="hold">
                                          <p:stCondLst>
                                            <p:cond delay="0"/>
                                          </p:stCondLst>
                                        </p:cTn>
                                        <p:tgtEl>
                                          <p:spTgt spid="87"/>
                                        </p:tgtEl>
                                        <p:attrNameLst>
                                          <p:attrName>style.visibility</p:attrName>
                                        </p:attrNameLst>
                                      </p:cBhvr>
                                      <p:to>
                                        <p:strVal val="visible"/>
                                      </p:to>
                                    </p:set>
                                  </p:childTnLst>
                                </p:cTn>
                              </p:par>
                            </p:childTnLst>
                          </p:cTn>
                        </p:par>
                        <p:par>
                          <p:cTn id="169" fill="hold">
                            <p:stCondLst>
                              <p:cond delay="2400"/>
                            </p:stCondLst>
                            <p:childTnLst>
                              <p:par>
                                <p:cTn id="170" presetID="1" presetClass="entr" presetSubtype="0" fill="hold" grpId="0" nodeType="afterEffect">
                                  <p:stCondLst>
                                    <p:cond delay="100"/>
                                  </p:stCondLst>
                                  <p:childTnLst>
                                    <p:set>
                                      <p:cBhvr>
                                        <p:cTn id="171" dur="1" fill="hold">
                                          <p:stCondLst>
                                            <p:cond delay="0"/>
                                          </p:stCondLst>
                                        </p:cTn>
                                        <p:tgtEl>
                                          <p:spTgt spid="88"/>
                                        </p:tgtEl>
                                        <p:attrNameLst>
                                          <p:attrName>style.visibility</p:attrName>
                                        </p:attrNameLst>
                                      </p:cBhvr>
                                      <p:to>
                                        <p:strVal val="visible"/>
                                      </p:to>
                                    </p:set>
                                  </p:childTnLst>
                                </p:cTn>
                              </p:par>
                            </p:childTnLst>
                          </p:cTn>
                        </p:par>
                        <p:par>
                          <p:cTn id="172" fill="hold">
                            <p:stCondLst>
                              <p:cond delay="2500"/>
                            </p:stCondLst>
                            <p:childTnLst>
                              <p:par>
                                <p:cTn id="173" presetID="1" presetClass="entr" presetSubtype="0" fill="hold" grpId="0" nodeType="afterEffect">
                                  <p:stCondLst>
                                    <p:cond delay="100"/>
                                  </p:stCondLst>
                                  <p:childTnLst>
                                    <p:set>
                                      <p:cBhvr>
                                        <p:cTn id="174" dur="1" fill="hold">
                                          <p:stCondLst>
                                            <p:cond delay="0"/>
                                          </p:stCondLst>
                                        </p:cTn>
                                        <p:tgtEl>
                                          <p:spTgt spid="89"/>
                                        </p:tgtEl>
                                        <p:attrNameLst>
                                          <p:attrName>style.visibility</p:attrName>
                                        </p:attrNameLst>
                                      </p:cBhvr>
                                      <p:to>
                                        <p:strVal val="visible"/>
                                      </p:to>
                                    </p:set>
                                  </p:childTnLst>
                                </p:cTn>
                              </p:par>
                            </p:childTnLst>
                          </p:cTn>
                        </p:par>
                        <p:par>
                          <p:cTn id="175" fill="hold">
                            <p:stCondLst>
                              <p:cond delay="2600"/>
                            </p:stCondLst>
                            <p:childTnLst>
                              <p:par>
                                <p:cTn id="176" presetID="1" presetClass="entr" presetSubtype="0" fill="hold" grpId="0" nodeType="afterEffect">
                                  <p:stCondLst>
                                    <p:cond delay="100"/>
                                  </p:stCondLst>
                                  <p:childTnLst>
                                    <p:set>
                                      <p:cBhvr>
                                        <p:cTn id="177" dur="1" fill="hold">
                                          <p:stCondLst>
                                            <p:cond delay="0"/>
                                          </p:stCondLst>
                                        </p:cTn>
                                        <p:tgtEl>
                                          <p:spTgt spid="90"/>
                                        </p:tgtEl>
                                        <p:attrNameLst>
                                          <p:attrName>style.visibility</p:attrName>
                                        </p:attrNameLst>
                                      </p:cBhvr>
                                      <p:to>
                                        <p:strVal val="visible"/>
                                      </p:to>
                                    </p:set>
                                  </p:childTnLst>
                                </p:cTn>
                              </p:par>
                            </p:childTnLst>
                          </p:cTn>
                        </p:par>
                        <p:par>
                          <p:cTn id="178" fill="hold">
                            <p:stCondLst>
                              <p:cond delay="2700"/>
                            </p:stCondLst>
                            <p:childTnLst>
                              <p:par>
                                <p:cTn id="179" presetID="1" presetClass="entr" presetSubtype="0" fill="hold" grpId="0" nodeType="afterEffect">
                                  <p:stCondLst>
                                    <p:cond delay="100"/>
                                  </p:stCondLst>
                                  <p:childTnLst>
                                    <p:set>
                                      <p:cBhvr>
                                        <p:cTn id="180" dur="1" fill="hold">
                                          <p:stCondLst>
                                            <p:cond delay="0"/>
                                          </p:stCondLst>
                                        </p:cTn>
                                        <p:tgtEl>
                                          <p:spTgt spid="91"/>
                                        </p:tgtEl>
                                        <p:attrNameLst>
                                          <p:attrName>style.visibility</p:attrName>
                                        </p:attrNameLst>
                                      </p:cBhvr>
                                      <p:to>
                                        <p:strVal val="visible"/>
                                      </p:to>
                                    </p:set>
                                  </p:childTnLst>
                                </p:cTn>
                              </p:par>
                            </p:childTnLst>
                          </p:cTn>
                        </p:par>
                        <p:par>
                          <p:cTn id="181" fill="hold">
                            <p:stCondLst>
                              <p:cond delay="2800"/>
                            </p:stCondLst>
                            <p:childTnLst>
                              <p:par>
                                <p:cTn id="182" presetID="1" presetClass="entr" presetSubtype="0" fill="hold" grpId="0" nodeType="afterEffect">
                                  <p:stCondLst>
                                    <p:cond delay="100"/>
                                  </p:stCondLst>
                                  <p:childTnLst>
                                    <p:set>
                                      <p:cBhvr>
                                        <p:cTn id="183" dur="1" fill="hold">
                                          <p:stCondLst>
                                            <p:cond delay="0"/>
                                          </p:stCondLst>
                                        </p:cTn>
                                        <p:tgtEl>
                                          <p:spTgt spid="92"/>
                                        </p:tgtEl>
                                        <p:attrNameLst>
                                          <p:attrName>style.visibility</p:attrName>
                                        </p:attrNameLst>
                                      </p:cBhvr>
                                      <p:to>
                                        <p:strVal val="visible"/>
                                      </p:to>
                                    </p:set>
                                  </p:childTnLst>
                                </p:cTn>
                              </p:par>
                            </p:childTnLst>
                          </p:cTn>
                        </p:par>
                        <p:par>
                          <p:cTn id="184" fill="hold">
                            <p:stCondLst>
                              <p:cond delay="2900"/>
                            </p:stCondLst>
                            <p:childTnLst>
                              <p:par>
                                <p:cTn id="185" presetID="1" presetClass="entr" presetSubtype="0" fill="hold" grpId="0" nodeType="afterEffect">
                                  <p:stCondLst>
                                    <p:cond delay="100"/>
                                  </p:stCondLst>
                                  <p:childTnLst>
                                    <p:set>
                                      <p:cBhvr>
                                        <p:cTn id="186" dur="1" fill="hold">
                                          <p:stCondLst>
                                            <p:cond delay="0"/>
                                          </p:stCondLst>
                                        </p:cTn>
                                        <p:tgtEl>
                                          <p:spTgt spid="93"/>
                                        </p:tgtEl>
                                        <p:attrNameLst>
                                          <p:attrName>style.visibility</p:attrName>
                                        </p:attrNameLst>
                                      </p:cBhvr>
                                      <p:to>
                                        <p:strVal val="visible"/>
                                      </p:to>
                                    </p:set>
                                  </p:childTnLst>
                                </p:cTn>
                              </p:par>
                            </p:childTnLst>
                          </p:cTn>
                        </p:par>
                        <p:par>
                          <p:cTn id="187" fill="hold">
                            <p:stCondLst>
                              <p:cond delay="3000"/>
                            </p:stCondLst>
                            <p:childTnLst>
                              <p:par>
                                <p:cTn id="188" presetID="1" presetClass="entr" presetSubtype="0" fill="hold" grpId="0" nodeType="afterEffect">
                                  <p:stCondLst>
                                    <p:cond delay="100"/>
                                  </p:stCondLst>
                                  <p:childTnLst>
                                    <p:set>
                                      <p:cBhvr>
                                        <p:cTn id="189" dur="1" fill="hold">
                                          <p:stCondLst>
                                            <p:cond delay="0"/>
                                          </p:stCondLst>
                                        </p:cTn>
                                        <p:tgtEl>
                                          <p:spTgt spid="94"/>
                                        </p:tgtEl>
                                        <p:attrNameLst>
                                          <p:attrName>style.visibility</p:attrName>
                                        </p:attrNameLst>
                                      </p:cBhvr>
                                      <p:to>
                                        <p:strVal val="visible"/>
                                      </p:to>
                                    </p:set>
                                  </p:childTnLst>
                                </p:cTn>
                              </p:par>
                            </p:childTnLst>
                          </p:cTn>
                        </p:par>
                        <p:par>
                          <p:cTn id="190" fill="hold">
                            <p:stCondLst>
                              <p:cond delay="3100"/>
                            </p:stCondLst>
                            <p:childTnLst>
                              <p:par>
                                <p:cTn id="191" presetID="1" presetClass="entr" presetSubtype="0" fill="hold" grpId="0" nodeType="afterEffect">
                                  <p:stCondLst>
                                    <p:cond delay="100"/>
                                  </p:stCondLst>
                                  <p:childTnLst>
                                    <p:set>
                                      <p:cBhvr>
                                        <p:cTn id="192" dur="1" fill="hold">
                                          <p:stCondLst>
                                            <p:cond delay="0"/>
                                          </p:stCondLst>
                                        </p:cTn>
                                        <p:tgtEl>
                                          <p:spTgt spid="9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20" grpId="0" animBg="1"/>
      <p:bldP spid="21" grpId="0" animBg="1"/>
      <p:bldP spid="31" grpId="0" animBg="1"/>
      <p:bldP spid="32" grpId="0" animBg="1"/>
      <p:bldP spid="33" grpId="0" animBg="1"/>
      <p:bldP spid="34" grpId="0" animBg="1"/>
      <p:bldP spid="35" grpId="0" animBg="1"/>
      <p:bldP spid="46" grpId="0" animBg="1"/>
      <p:bldP spid="47" grpId="0" animBg="1"/>
      <p:bldP spid="48" grpId="0" animBg="1"/>
      <p:bldP spid="49" grpId="0" animBg="1"/>
      <p:bldP spid="50" grpId="0" animBg="1"/>
      <p:bldP spid="57" grpId="0" animBg="1"/>
      <p:bldP spid="58" grpId="0" animBg="1"/>
      <p:bldP spid="59" grpId="0" animBg="1"/>
      <p:bldP spid="60" grpId="0" animBg="1"/>
      <p:bldP spid="61" grpId="0" animBg="1"/>
      <p:bldP spid="36" grpId="0" animBg="1"/>
      <p:bldP spid="37" grpId="0" animBg="1"/>
      <p:bldP spid="38" grpId="0" animBg="1"/>
      <p:bldP spid="39" grpId="0" animBg="1"/>
      <p:bldP spid="40" grpId="0" animBg="1"/>
      <p:bldP spid="6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1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Cache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38</a:t>
            </a:fld>
            <a:endParaRPr lang="en-US" altLang="en-US" dirty="0"/>
          </a:p>
        </p:txBody>
      </p:sp>
      <p:sp>
        <p:nvSpPr>
          <p:cNvPr id="7" name="Rectangle 6"/>
          <p:cNvSpPr/>
          <p:nvPr/>
        </p:nvSpPr>
        <p:spPr>
          <a:xfrm>
            <a:off x="625460" y="1904359"/>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0x0</a:t>
            </a:r>
            <a:endParaRPr lang="en-US" sz="2400" dirty="0"/>
          </a:p>
        </p:txBody>
      </p:sp>
      <p:sp>
        <p:nvSpPr>
          <p:cNvPr id="8" name="Rectangle 7"/>
          <p:cNvSpPr/>
          <p:nvPr/>
        </p:nvSpPr>
        <p:spPr>
          <a:xfrm>
            <a:off x="625460" y="23628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9" name="Rectangle 8"/>
          <p:cNvSpPr/>
          <p:nvPr/>
        </p:nvSpPr>
        <p:spPr>
          <a:xfrm>
            <a:off x="625460" y="28200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1" name="Rectangle 10"/>
          <p:cNvSpPr/>
          <p:nvPr/>
        </p:nvSpPr>
        <p:spPr>
          <a:xfrm>
            <a:off x="3205890" y="1904359"/>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0xffff_ffff</a:t>
            </a:r>
            <a:endParaRPr lang="en-US" sz="2400" dirty="0"/>
          </a:p>
        </p:txBody>
      </p:sp>
      <p:sp>
        <p:nvSpPr>
          <p:cNvPr id="12" name="Rectangle 11"/>
          <p:cNvSpPr/>
          <p:nvPr/>
        </p:nvSpPr>
        <p:spPr>
          <a:xfrm>
            <a:off x="3205890" y="23628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3" name="Rectangle 12"/>
          <p:cNvSpPr/>
          <p:nvPr/>
        </p:nvSpPr>
        <p:spPr>
          <a:xfrm>
            <a:off x="3205890" y="28200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5" name="Rectangle 14"/>
          <p:cNvSpPr/>
          <p:nvPr/>
        </p:nvSpPr>
        <p:spPr>
          <a:xfrm>
            <a:off x="5725440" y="1904359"/>
            <a:ext cx="212506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Not Watched</a:t>
            </a:r>
            <a:endParaRPr lang="en-US" sz="2400" dirty="0"/>
          </a:p>
        </p:txBody>
      </p:sp>
      <p:sp>
        <p:nvSpPr>
          <p:cNvPr id="16" name="Rectangle 15"/>
          <p:cNvSpPr/>
          <p:nvPr/>
        </p:nvSpPr>
        <p:spPr>
          <a:xfrm>
            <a:off x="5725440" y="2362810"/>
            <a:ext cx="212506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17" name="Rectangle 16"/>
          <p:cNvSpPr/>
          <p:nvPr/>
        </p:nvSpPr>
        <p:spPr>
          <a:xfrm>
            <a:off x="5725440" y="2820010"/>
            <a:ext cx="212506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
        <p:nvSpPr>
          <p:cNvPr id="19" name="TextBox 18"/>
          <p:cNvSpPr txBox="1"/>
          <p:nvPr/>
        </p:nvSpPr>
        <p:spPr>
          <a:xfrm>
            <a:off x="473670" y="1455752"/>
            <a:ext cx="2125060" cy="461665"/>
          </a:xfrm>
          <a:prstGeom prst="rect">
            <a:avLst/>
          </a:prstGeom>
          <a:noFill/>
        </p:spPr>
        <p:txBody>
          <a:bodyPr wrap="square" rtlCol="0">
            <a:spAutoFit/>
          </a:bodyPr>
          <a:lstStyle/>
          <a:p>
            <a:pPr algn="ctr"/>
            <a:r>
              <a:rPr lang="en-US" sz="2400" dirty="0" smtClean="0"/>
              <a:t>Start Address</a:t>
            </a:r>
          </a:p>
        </p:txBody>
      </p:sp>
      <p:sp>
        <p:nvSpPr>
          <p:cNvPr id="20" name="TextBox 19"/>
          <p:cNvSpPr txBox="1"/>
          <p:nvPr/>
        </p:nvSpPr>
        <p:spPr>
          <a:xfrm>
            <a:off x="3054100" y="1442694"/>
            <a:ext cx="2125060" cy="461665"/>
          </a:xfrm>
          <a:prstGeom prst="rect">
            <a:avLst/>
          </a:prstGeom>
          <a:noFill/>
        </p:spPr>
        <p:txBody>
          <a:bodyPr wrap="square" rtlCol="0">
            <a:spAutoFit/>
          </a:bodyPr>
          <a:lstStyle/>
          <a:p>
            <a:pPr algn="ctr"/>
            <a:r>
              <a:rPr lang="en-US" sz="2400" dirty="0" smtClean="0"/>
              <a:t>End Address</a:t>
            </a:r>
          </a:p>
        </p:txBody>
      </p:sp>
      <p:sp>
        <p:nvSpPr>
          <p:cNvPr id="21" name="TextBox 20"/>
          <p:cNvSpPr txBox="1"/>
          <p:nvPr/>
        </p:nvSpPr>
        <p:spPr>
          <a:xfrm>
            <a:off x="5710425" y="1442693"/>
            <a:ext cx="2125060" cy="461665"/>
          </a:xfrm>
          <a:prstGeom prst="rect">
            <a:avLst/>
          </a:prstGeom>
          <a:noFill/>
        </p:spPr>
        <p:txBody>
          <a:bodyPr wrap="square" rtlCol="0">
            <a:spAutoFit/>
          </a:bodyPr>
          <a:lstStyle/>
          <a:p>
            <a:pPr algn="ctr"/>
            <a:r>
              <a:rPr lang="en-US" sz="2400" dirty="0" smtClean="0"/>
              <a:t>Watchpoint?</a:t>
            </a:r>
          </a:p>
        </p:txBody>
      </p:sp>
      <p:sp>
        <p:nvSpPr>
          <p:cNvPr id="22" name="Rectangle 21"/>
          <p:cNvSpPr/>
          <p:nvPr/>
        </p:nvSpPr>
        <p:spPr>
          <a:xfrm>
            <a:off x="7850500" y="1904359"/>
            <a:ext cx="51564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1</a:t>
            </a:r>
            <a:endParaRPr lang="en-US" sz="2400" dirty="0"/>
          </a:p>
        </p:txBody>
      </p:sp>
      <p:sp>
        <p:nvSpPr>
          <p:cNvPr id="23" name="Rectangle 22"/>
          <p:cNvSpPr/>
          <p:nvPr/>
        </p:nvSpPr>
        <p:spPr>
          <a:xfrm>
            <a:off x="7850500" y="2362810"/>
            <a:ext cx="51564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a:t>
            </a:r>
            <a:endParaRPr lang="en-US" sz="2400" dirty="0"/>
          </a:p>
        </p:txBody>
      </p:sp>
      <p:sp>
        <p:nvSpPr>
          <p:cNvPr id="24" name="Rectangle 23"/>
          <p:cNvSpPr/>
          <p:nvPr/>
        </p:nvSpPr>
        <p:spPr>
          <a:xfrm>
            <a:off x="7850500" y="2820010"/>
            <a:ext cx="51564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a:t>
            </a:r>
            <a:endParaRPr lang="en-US" sz="2400" dirty="0"/>
          </a:p>
        </p:txBody>
      </p:sp>
      <p:sp>
        <p:nvSpPr>
          <p:cNvPr id="26" name="TextBox 25"/>
          <p:cNvSpPr txBox="1"/>
          <p:nvPr/>
        </p:nvSpPr>
        <p:spPr>
          <a:xfrm>
            <a:off x="7607800" y="1456568"/>
            <a:ext cx="1062530" cy="461665"/>
          </a:xfrm>
          <a:prstGeom prst="rect">
            <a:avLst/>
          </a:prstGeom>
          <a:noFill/>
        </p:spPr>
        <p:txBody>
          <a:bodyPr wrap="square" rtlCol="0">
            <a:spAutoFit/>
          </a:bodyPr>
          <a:lstStyle/>
          <a:p>
            <a:pPr algn="ctr"/>
            <a:r>
              <a:rPr lang="en-US" sz="2400" dirty="0" smtClean="0"/>
              <a:t>Valid</a:t>
            </a:r>
          </a:p>
        </p:txBody>
      </p:sp>
      <p:sp>
        <p:nvSpPr>
          <p:cNvPr id="30" name="TextBox 29"/>
          <p:cNvSpPr txBox="1"/>
          <p:nvPr/>
        </p:nvSpPr>
        <p:spPr>
          <a:xfrm>
            <a:off x="2826415" y="4187950"/>
            <a:ext cx="3263485" cy="156966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4000" b="1" u="none">
                <a:solidFill>
                  <a:srgbClr val="FF0000"/>
                </a:solidFill>
              </a:defRPr>
            </a:lvl1pPr>
          </a:lstStyle>
          <a:p>
            <a:r>
              <a:rPr lang="en-US" sz="3200" dirty="0">
                <a:solidFill>
                  <a:schemeClr val="tx1"/>
                </a:solidFill>
              </a:rPr>
              <a:t>Set </a:t>
            </a:r>
            <a:r>
              <a:rPr lang="en-US" sz="3200" dirty="0" smtClean="0">
                <a:solidFill>
                  <a:schemeClr val="tx1"/>
                </a:solidFill>
              </a:rPr>
              <a:t>Addresses 0x5 – 0x2000</a:t>
            </a:r>
          </a:p>
          <a:p>
            <a:r>
              <a:rPr lang="en-US" sz="3200" dirty="0" smtClean="0">
                <a:solidFill>
                  <a:schemeClr val="tx1"/>
                </a:solidFill>
              </a:rPr>
              <a:t>R-Watched</a:t>
            </a:r>
            <a:endParaRPr lang="en-US" sz="3200" dirty="0">
              <a:solidFill>
                <a:schemeClr val="tx1"/>
              </a:solidFill>
            </a:endParaRPr>
          </a:p>
        </p:txBody>
      </p:sp>
      <p:sp>
        <p:nvSpPr>
          <p:cNvPr id="37" name="Rectangle 36"/>
          <p:cNvSpPr/>
          <p:nvPr/>
        </p:nvSpPr>
        <p:spPr>
          <a:xfrm>
            <a:off x="3205890" y="1904358"/>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0x4</a:t>
            </a:r>
            <a:endParaRPr lang="en-US" sz="2400" dirty="0"/>
          </a:p>
        </p:txBody>
      </p:sp>
      <p:sp>
        <p:nvSpPr>
          <p:cNvPr id="38" name="Rectangle 37"/>
          <p:cNvSpPr/>
          <p:nvPr/>
        </p:nvSpPr>
        <p:spPr>
          <a:xfrm>
            <a:off x="3205890" y="2361559"/>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0x2000</a:t>
            </a:r>
            <a:endParaRPr lang="en-US" sz="2400" dirty="0"/>
          </a:p>
        </p:txBody>
      </p:sp>
      <p:sp>
        <p:nvSpPr>
          <p:cNvPr id="39" name="Rectangle 38"/>
          <p:cNvSpPr/>
          <p:nvPr/>
        </p:nvSpPr>
        <p:spPr>
          <a:xfrm>
            <a:off x="628735" y="2361559"/>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0x5</a:t>
            </a:r>
            <a:endParaRPr lang="en-US" sz="2400" dirty="0"/>
          </a:p>
        </p:txBody>
      </p:sp>
      <p:sp>
        <p:nvSpPr>
          <p:cNvPr id="40" name="Rectangle 39"/>
          <p:cNvSpPr/>
          <p:nvPr/>
        </p:nvSpPr>
        <p:spPr>
          <a:xfrm>
            <a:off x="5725440" y="2361559"/>
            <a:ext cx="212506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R Watched</a:t>
            </a:r>
            <a:endParaRPr lang="en-US" sz="2400" dirty="0"/>
          </a:p>
        </p:txBody>
      </p:sp>
      <p:sp>
        <p:nvSpPr>
          <p:cNvPr id="41" name="Rectangle 40"/>
          <p:cNvSpPr/>
          <p:nvPr/>
        </p:nvSpPr>
        <p:spPr>
          <a:xfrm>
            <a:off x="7850500" y="2362810"/>
            <a:ext cx="51564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1</a:t>
            </a:r>
            <a:endParaRPr lang="en-US" sz="2400" dirty="0"/>
          </a:p>
        </p:txBody>
      </p:sp>
      <p:sp>
        <p:nvSpPr>
          <p:cNvPr id="42" name="Rectangle 41"/>
          <p:cNvSpPr/>
          <p:nvPr/>
        </p:nvSpPr>
        <p:spPr>
          <a:xfrm>
            <a:off x="625460" y="28200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0x2001</a:t>
            </a:r>
            <a:endParaRPr lang="en-US" sz="2400" dirty="0"/>
          </a:p>
        </p:txBody>
      </p:sp>
      <p:sp>
        <p:nvSpPr>
          <p:cNvPr id="43" name="Rectangle 42"/>
          <p:cNvSpPr/>
          <p:nvPr/>
        </p:nvSpPr>
        <p:spPr>
          <a:xfrm>
            <a:off x="3205890" y="2820010"/>
            <a:ext cx="182148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0xffff_ffff</a:t>
            </a:r>
            <a:endParaRPr lang="en-US" sz="2400" dirty="0"/>
          </a:p>
        </p:txBody>
      </p:sp>
      <p:sp>
        <p:nvSpPr>
          <p:cNvPr id="44" name="Rectangle 43"/>
          <p:cNvSpPr/>
          <p:nvPr/>
        </p:nvSpPr>
        <p:spPr>
          <a:xfrm>
            <a:off x="5725440" y="2820010"/>
            <a:ext cx="212506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Not Watched</a:t>
            </a:r>
            <a:endParaRPr lang="en-US" sz="2400" dirty="0"/>
          </a:p>
        </p:txBody>
      </p:sp>
      <p:sp>
        <p:nvSpPr>
          <p:cNvPr id="45" name="Rectangle 44"/>
          <p:cNvSpPr/>
          <p:nvPr/>
        </p:nvSpPr>
        <p:spPr>
          <a:xfrm>
            <a:off x="7850500" y="2820010"/>
            <a:ext cx="51564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a:t>
            </a:r>
          </a:p>
        </p:txBody>
      </p:sp>
      <p:sp>
        <p:nvSpPr>
          <p:cNvPr id="46" name="TextBox 45"/>
          <p:cNvSpPr txBox="1"/>
          <p:nvPr/>
        </p:nvSpPr>
        <p:spPr>
          <a:xfrm>
            <a:off x="2826415" y="4704527"/>
            <a:ext cx="3263485" cy="107721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4000" b="1" u="none">
                <a:solidFill>
                  <a:srgbClr val="FF0000"/>
                </a:solidFill>
              </a:defRPr>
            </a:lvl1pPr>
          </a:lstStyle>
          <a:p>
            <a:r>
              <a:rPr lang="en-US" sz="3200" dirty="0" smtClean="0">
                <a:solidFill>
                  <a:schemeClr val="tx1"/>
                </a:solidFill>
              </a:rPr>
              <a:t>Load Address 0x400</a:t>
            </a:r>
            <a:endParaRPr lang="en-US" sz="3200" dirty="0">
              <a:solidFill>
                <a:schemeClr val="tx1"/>
              </a:solidFill>
            </a:endParaRPr>
          </a:p>
        </p:txBody>
      </p:sp>
      <p:sp>
        <p:nvSpPr>
          <p:cNvPr id="47" name="Down Arrow 46"/>
          <p:cNvSpPr/>
          <p:nvPr/>
        </p:nvSpPr>
        <p:spPr>
          <a:xfrm>
            <a:off x="1457030" y="2745945"/>
            <a:ext cx="230960" cy="1066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1080830" y="2286914"/>
            <a:ext cx="230960" cy="1525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1840390" y="3247696"/>
            <a:ext cx="230960" cy="564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4074797" y="2742825"/>
            <a:ext cx="230960" cy="1066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3698597" y="2283794"/>
            <a:ext cx="230960" cy="1525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4458157" y="3244576"/>
            <a:ext cx="230960" cy="564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25460" y="3809015"/>
            <a:ext cx="1821480" cy="523220"/>
          </a:xfrm>
          <a:prstGeom prst="rect">
            <a:avLst/>
          </a:prstGeom>
          <a:noFill/>
        </p:spPr>
        <p:txBody>
          <a:bodyPr wrap="square" rtlCol="0">
            <a:spAutoFit/>
          </a:bodyPr>
          <a:lstStyle/>
          <a:p>
            <a:pPr algn="ctr"/>
            <a:r>
              <a:rPr lang="en-US" sz="2800" dirty="0" smtClean="0"/>
              <a:t>≤ 0x400?</a:t>
            </a:r>
          </a:p>
        </p:txBody>
      </p:sp>
      <p:sp>
        <p:nvSpPr>
          <p:cNvPr id="54" name="TextBox 53"/>
          <p:cNvSpPr txBox="1"/>
          <p:nvPr/>
        </p:nvSpPr>
        <p:spPr>
          <a:xfrm>
            <a:off x="3279537" y="3812135"/>
            <a:ext cx="1821480" cy="523220"/>
          </a:xfrm>
          <a:prstGeom prst="rect">
            <a:avLst/>
          </a:prstGeom>
          <a:noFill/>
        </p:spPr>
        <p:txBody>
          <a:bodyPr wrap="square" rtlCol="0">
            <a:spAutoFit/>
          </a:bodyPr>
          <a:lstStyle/>
          <a:p>
            <a:pPr algn="ctr"/>
            <a:r>
              <a:rPr lang="en-US" sz="2800" dirty="0" smtClean="0"/>
              <a:t>≥ 0x400?</a:t>
            </a:r>
          </a:p>
        </p:txBody>
      </p:sp>
      <p:pic>
        <p:nvPicPr>
          <p:cNvPr id="59" name="Picture 2" descr="C:\Users\jlgreathouse\AppData\Local\Microsoft\Windows\Temporary Internet Files\Content.IE5\EO3CB8M9\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5830" y="2247259"/>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C:\Users\jlgreathouse\AppData\Local\Microsoft\Windows\Temporary Internet Files\Content.IE5\EO3CB8M9\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6260" y="2286914"/>
            <a:ext cx="685800" cy="68580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Rectangle 60"/>
          <p:cNvSpPr/>
          <p:nvPr/>
        </p:nvSpPr>
        <p:spPr>
          <a:xfrm>
            <a:off x="5725440" y="2361558"/>
            <a:ext cx="21250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 Watched</a:t>
            </a:r>
            <a:endParaRPr lang="en-US" sz="2400" dirty="0"/>
          </a:p>
        </p:txBody>
      </p:sp>
      <p:sp>
        <p:nvSpPr>
          <p:cNvPr id="62" name="Octagon 61"/>
          <p:cNvSpPr/>
          <p:nvPr/>
        </p:nvSpPr>
        <p:spPr bwMode="auto">
          <a:xfrm>
            <a:off x="5862215" y="3878178"/>
            <a:ext cx="1371600" cy="1371600"/>
          </a:xfrm>
          <a:prstGeom prst="octagon">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WP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n-lt"/>
              </a:rPr>
              <a:t>Interrupt</a:t>
            </a:r>
          </a:p>
        </p:txBody>
      </p:sp>
    </p:spTree>
    <p:extLst>
      <p:ext uri="{BB962C8B-B14F-4D97-AF65-F5344CB8AC3E}">
        <p14:creationId xmlns:p14="http://schemas.microsoft.com/office/powerpoint/2010/main" xmlns="" val="11452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8"/>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p:bldP spid="54" grpId="0"/>
      <p:bldP spid="61" grpId="0" animBg="1"/>
      <p:bldP spid="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97775" y="3884370"/>
            <a:ext cx="1821480" cy="20491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smtClean="0"/>
              <a:t>Memory</a:t>
            </a:r>
            <a:endParaRPr lang="en-US" sz="2400" dirty="0"/>
          </a:p>
        </p:txBody>
      </p:sp>
      <p:sp>
        <p:nvSpPr>
          <p:cNvPr id="2" name="Title 1"/>
          <p:cNvSpPr>
            <a:spLocks noGrp="1"/>
          </p:cNvSpPr>
          <p:nvPr>
            <p:ph type="title"/>
          </p:nvPr>
        </p:nvSpPr>
        <p:spPr/>
        <p:txBody>
          <a:bodyPr/>
          <a:lstStyle/>
          <a:p>
            <a:r>
              <a:rPr lang="en-US" dirty="0" smtClean="0"/>
              <a:t>Watchpoint System Design</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39</a:t>
            </a:fld>
            <a:endParaRPr lang="en-US" altLang="en-US" dirty="0"/>
          </a:p>
        </p:txBody>
      </p:sp>
      <p:sp>
        <p:nvSpPr>
          <p:cNvPr id="5" name="Rounded Rectangle 4"/>
          <p:cNvSpPr/>
          <p:nvPr/>
        </p:nvSpPr>
        <p:spPr>
          <a:xfrm>
            <a:off x="473670" y="1683415"/>
            <a:ext cx="1669690" cy="303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143360" y="1683415"/>
            <a:ext cx="1745585" cy="3035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888945" y="1683415"/>
            <a:ext cx="683055" cy="303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4572000" y="1683415"/>
            <a:ext cx="1062530" cy="30358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34530" y="1683415"/>
            <a:ext cx="2352745"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ontent Placeholder 2"/>
          <p:cNvSpPr>
            <a:spLocks noGrp="1"/>
          </p:cNvSpPr>
          <p:nvPr>
            <p:ph idx="1"/>
          </p:nvPr>
        </p:nvSpPr>
        <p:spPr>
          <a:xfrm>
            <a:off x="457200" y="1066800"/>
            <a:ext cx="8229600" cy="5064125"/>
          </a:xfrm>
        </p:spPr>
        <p:txBody>
          <a:bodyPr/>
          <a:lstStyle/>
          <a:p>
            <a:r>
              <a:rPr lang="en-US" dirty="0" smtClean="0"/>
              <a:t>Store Ranges in Main Memory</a:t>
            </a:r>
          </a:p>
          <a:p>
            <a:r>
              <a:rPr lang="en-US" dirty="0" smtClean="0"/>
              <a:t>Per-Thread </a:t>
            </a:r>
            <a:r>
              <a:rPr lang="en-US" dirty="0"/>
              <a:t>R</a:t>
            </a:r>
            <a:r>
              <a:rPr lang="en-US" dirty="0" smtClean="0"/>
              <a:t>anges, Per-Core Range Cache</a:t>
            </a:r>
          </a:p>
          <a:p>
            <a:r>
              <a:rPr lang="en-US" dirty="0"/>
              <a:t>Software Handler on RC miss or overflow</a:t>
            </a:r>
          </a:p>
          <a:p>
            <a:r>
              <a:rPr lang="en-US" dirty="0" smtClean="0"/>
              <a:t>Write-back RC works as a write filter</a:t>
            </a:r>
          </a:p>
          <a:p>
            <a:r>
              <a:rPr lang="en-US" dirty="0" smtClean="0"/>
              <a:t>Precise, user-level watchpoint faults</a:t>
            </a:r>
            <a:endParaRPr lang="en-US" dirty="0"/>
          </a:p>
        </p:txBody>
      </p:sp>
      <p:sp>
        <p:nvSpPr>
          <p:cNvPr id="40" name="Rectangle 39"/>
          <p:cNvSpPr/>
          <p:nvPr/>
        </p:nvSpPr>
        <p:spPr>
          <a:xfrm>
            <a:off x="397775" y="3884368"/>
            <a:ext cx="1821480" cy="20491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smtClean="0"/>
              <a:t>T1 Memory</a:t>
            </a:r>
            <a:endParaRPr lang="en-US" sz="2400" dirty="0"/>
          </a:p>
        </p:txBody>
      </p:sp>
      <p:sp>
        <p:nvSpPr>
          <p:cNvPr id="11" name="Rounded Rectangle 10"/>
          <p:cNvSpPr/>
          <p:nvPr/>
        </p:nvSpPr>
        <p:spPr>
          <a:xfrm>
            <a:off x="1308514" y="4415635"/>
            <a:ext cx="341527" cy="30358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2" name="Rounded Rectangle 11"/>
          <p:cNvSpPr/>
          <p:nvPr/>
        </p:nvSpPr>
        <p:spPr>
          <a:xfrm>
            <a:off x="966987" y="4954290"/>
            <a:ext cx="341527" cy="3035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lt1"/>
              </a:solidFill>
            </a:endParaRPr>
          </a:p>
        </p:txBody>
      </p:sp>
      <p:sp>
        <p:nvSpPr>
          <p:cNvPr id="13" name="Rounded Rectangle 12"/>
          <p:cNvSpPr/>
          <p:nvPr/>
        </p:nvSpPr>
        <p:spPr>
          <a:xfrm>
            <a:off x="625460" y="5478165"/>
            <a:ext cx="341527" cy="303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Rounded Rectangle 13"/>
          <p:cNvSpPr/>
          <p:nvPr/>
        </p:nvSpPr>
        <p:spPr>
          <a:xfrm>
            <a:off x="1668521" y="4946900"/>
            <a:ext cx="341527"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le 14"/>
          <p:cNvSpPr/>
          <p:nvPr/>
        </p:nvSpPr>
        <p:spPr>
          <a:xfrm>
            <a:off x="1326994" y="5478165"/>
            <a:ext cx="341527"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dk1"/>
              </a:solidFill>
            </a:endParaRPr>
          </a:p>
        </p:txBody>
      </p:sp>
      <p:cxnSp>
        <p:nvCxnSpPr>
          <p:cNvPr id="19" name="Straight Arrow Connector 18"/>
          <p:cNvCxnSpPr>
            <a:stCxn id="11" idx="2"/>
            <a:endCxn id="12" idx="0"/>
          </p:cNvCxnSpPr>
          <p:nvPr/>
        </p:nvCxnSpPr>
        <p:spPr>
          <a:xfrm flipH="1">
            <a:off x="1137751" y="4719215"/>
            <a:ext cx="341527" cy="235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flipH="1">
            <a:off x="796224" y="5257870"/>
            <a:ext cx="341527" cy="2202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5" idx="0"/>
          </p:cNvCxnSpPr>
          <p:nvPr/>
        </p:nvCxnSpPr>
        <p:spPr>
          <a:xfrm>
            <a:off x="1137751" y="5257870"/>
            <a:ext cx="360007" cy="2202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4" idx="0"/>
          </p:cNvCxnSpPr>
          <p:nvPr/>
        </p:nvCxnSpPr>
        <p:spPr>
          <a:xfrm>
            <a:off x="1479278" y="4719215"/>
            <a:ext cx="360007" cy="2276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219255" y="3884980"/>
            <a:ext cx="1821480" cy="2049165"/>
            <a:chOff x="2219255" y="3884980"/>
            <a:chExt cx="1821480" cy="2049165"/>
          </a:xfrm>
        </p:grpSpPr>
        <p:sp>
          <p:nvSpPr>
            <p:cNvPr id="29" name="Rectangle 28"/>
            <p:cNvSpPr/>
            <p:nvPr/>
          </p:nvSpPr>
          <p:spPr>
            <a:xfrm>
              <a:off x="2219255" y="3884980"/>
              <a:ext cx="1821480" cy="20491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smtClean="0"/>
                <a:t>T2 Memory</a:t>
              </a:r>
              <a:endParaRPr lang="en-US" sz="2400" dirty="0"/>
            </a:p>
          </p:txBody>
        </p:sp>
        <p:sp>
          <p:nvSpPr>
            <p:cNvPr id="30" name="Rounded Rectangle 29"/>
            <p:cNvSpPr/>
            <p:nvPr/>
          </p:nvSpPr>
          <p:spPr>
            <a:xfrm>
              <a:off x="2940257" y="4416245"/>
              <a:ext cx="341527" cy="30358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p:nvPr/>
          </p:nvSpPr>
          <p:spPr>
            <a:xfrm>
              <a:off x="2598730" y="4954900"/>
              <a:ext cx="341527" cy="303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3300264" y="4947510"/>
              <a:ext cx="341527"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5" name="Straight Arrow Connector 34"/>
            <p:cNvCxnSpPr>
              <a:stCxn id="30" idx="2"/>
              <a:endCxn id="31" idx="0"/>
            </p:cNvCxnSpPr>
            <p:nvPr/>
          </p:nvCxnSpPr>
          <p:spPr>
            <a:xfrm flipH="1">
              <a:off x="2769494" y="4719825"/>
              <a:ext cx="341527" cy="235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2"/>
              <a:endCxn id="33" idx="0"/>
            </p:cNvCxnSpPr>
            <p:nvPr/>
          </p:nvCxnSpPr>
          <p:spPr>
            <a:xfrm>
              <a:off x="3111021" y="4719825"/>
              <a:ext cx="360007" cy="2276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4875580" y="3884980"/>
            <a:ext cx="1821480" cy="2049165"/>
            <a:chOff x="4572000" y="3884980"/>
            <a:chExt cx="1821480" cy="2049165"/>
          </a:xfrm>
        </p:grpSpPr>
        <p:sp>
          <p:nvSpPr>
            <p:cNvPr id="41" name="Rectangle 40"/>
            <p:cNvSpPr/>
            <p:nvPr/>
          </p:nvSpPr>
          <p:spPr>
            <a:xfrm>
              <a:off x="4572000" y="3884980"/>
              <a:ext cx="1821480" cy="20491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smtClean="0"/>
                <a:t>Core 1</a:t>
              </a:r>
              <a:endParaRPr lang="en-US" sz="2400" dirty="0"/>
            </a:p>
          </p:txBody>
        </p:sp>
        <p:sp>
          <p:nvSpPr>
            <p:cNvPr id="44" name="Rectangle 43"/>
            <p:cNvSpPr/>
            <p:nvPr/>
          </p:nvSpPr>
          <p:spPr>
            <a:xfrm>
              <a:off x="4647895" y="441624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Rectangle 44"/>
            <p:cNvSpPr/>
            <p:nvPr/>
          </p:nvSpPr>
          <p:spPr>
            <a:xfrm>
              <a:off x="5185558" y="441685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45"/>
            <p:cNvSpPr/>
            <p:nvPr/>
          </p:nvSpPr>
          <p:spPr>
            <a:xfrm>
              <a:off x="5773514" y="4417160"/>
              <a:ext cx="531265" cy="150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7894" y="456681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Rectangle 47"/>
            <p:cNvSpPr/>
            <p:nvPr/>
          </p:nvSpPr>
          <p:spPr>
            <a:xfrm>
              <a:off x="5185557" y="456742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5773513" y="4567730"/>
              <a:ext cx="531265" cy="150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p:cNvSpPr/>
            <p:nvPr/>
          </p:nvSpPr>
          <p:spPr>
            <a:xfrm>
              <a:off x="4647893" y="471952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50"/>
            <p:cNvSpPr/>
            <p:nvPr/>
          </p:nvSpPr>
          <p:spPr>
            <a:xfrm>
              <a:off x="5185556" y="472013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773512" y="472043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4647897" y="487131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ectangle 53"/>
            <p:cNvSpPr/>
            <p:nvPr/>
          </p:nvSpPr>
          <p:spPr>
            <a:xfrm>
              <a:off x="5185560" y="487192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Rectangle 54"/>
            <p:cNvSpPr/>
            <p:nvPr/>
          </p:nvSpPr>
          <p:spPr>
            <a:xfrm>
              <a:off x="5773516" y="4872225"/>
              <a:ext cx="531265" cy="150570"/>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647896" y="502188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Rectangle 56"/>
            <p:cNvSpPr/>
            <p:nvPr/>
          </p:nvSpPr>
          <p:spPr>
            <a:xfrm>
              <a:off x="5185559" y="502249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Rectangle 57"/>
            <p:cNvSpPr/>
            <p:nvPr/>
          </p:nvSpPr>
          <p:spPr>
            <a:xfrm>
              <a:off x="5773515" y="502279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Rectangle 58"/>
            <p:cNvSpPr/>
            <p:nvPr/>
          </p:nvSpPr>
          <p:spPr>
            <a:xfrm>
              <a:off x="4647895" y="517458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Rectangle 59"/>
            <p:cNvSpPr/>
            <p:nvPr/>
          </p:nvSpPr>
          <p:spPr>
            <a:xfrm>
              <a:off x="5185558" y="517519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Rectangle 60"/>
            <p:cNvSpPr/>
            <p:nvPr/>
          </p:nvSpPr>
          <p:spPr>
            <a:xfrm>
              <a:off x="5773514" y="517550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Rectangle 70"/>
            <p:cNvSpPr/>
            <p:nvPr/>
          </p:nvSpPr>
          <p:spPr>
            <a:xfrm>
              <a:off x="4647894" y="532607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Rectangle 71"/>
            <p:cNvSpPr/>
            <p:nvPr/>
          </p:nvSpPr>
          <p:spPr>
            <a:xfrm>
              <a:off x="5185557" y="532668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Rectangle 72"/>
            <p:cNvSpPr/>
            <p:nvPr/>
          </p:nvSpPr>
          <p:spPr>
            <a:xfrm>
              <a:off x="5773513" y="532698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Rectangle 73"/>
            <p:cNvSpPr/>
            <p:nvPr/>
          </p:nvSpPr>
          <p:spPr>
            <a:xfrm>
              <a:off x="4647893" y="547664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Rectangle 74"/>
            <p:cNvSpPr/>
            <p:nvPr/>
          </p:nvSpPr>
          <p:spPr>
            <a:xfrm>
              <a:off x="5185556" y="547725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p:cNvSpPr/>
            <p:nvPr/>
          </p:nvSpPr>
          <p:spPr>
            <a:xfrm>
              <a:off x="5773512" y="547755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6" name="Group 105"/>
          <p:cNvGrpSpPr/>
          <p:nvPr/>
        </p:nvGrpSpPr>
        <p:grpSpPr>
          <a:xfrm>
            <a:off x="6697060" y="3884980"/>
            <a:ext cx="1821480" cy="2049165"/>
            <a:chOff x="7000640" y="3884980"/>
            <a:chExt cx="1821480" cy="2049165"/>
          </a:xfrm>
        </p:grpSpPr>
        <p:sp>
          <p:nvSpPr>
            <p:cNvPr id="42" name="Rectangle 41"/>
            <p:cNvSpPr/>
            <p:nvPr/>
          </p:nvSpPr>
          <p:spPr>
            <a:xfrm>
              <a:off x="7000640" y="3884980"/>
              <a:ext cx="1821480" cy="204916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dirty="0" smtClean="0"/>
                <a:t>Core 2</a:t>
              </a:r>
              <a:endParaRPr lang="en-US" sz="2400" dirty="0"/>
            </a:p>
          </p:txBody>
        </p:sp>
        <p:sp>
          <p:nvSpPr>
            <p:cNvPr id="81" name="Rectangle 80"/>
            <p:cNvSpPr/>
            <p:nvPr/>
          </p:nvSpPr>
          <p:spPr>
            <a:xfrm>
              <a:off x="7076535" y="441624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Rectangle 81"/>
            <p:cNvSpPr/>
            <p:nvPr/>
          </p:nvSpPr>
          <p:spPr>
            <a:xfrm>
              <a:off x="7614198" y="441685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Rectangle 82"/>
            <p:cNvSpPr/>
            <p:nvPr/>
          </p:nvSpPr>
          <p:spPr>
            <a:xfrm>
              <a:off x="8202154" y="4417160"/>
              <a:ext cx="531265" cy="150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076534" y="456681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Rectangle 84"/>
            <p:cNvSpPr/>
            <p:nvPr/>
          </p:nvSpPr>
          <p:spPr>
            <a:xfrm>
              <a:off x="7614197" y="456742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ectangle 85"/>
            <p:cNvSpPr/>
            <p:nvPr/>
          </p:nvSpPr>
          <p:spPr>
            <a:xfrm>
              <a:off x="8202153" y="4567730"/>
              <a:ext cx="531265" cy="150570"/>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076533" y="471952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Rectangle 87"/>
            <p:cNvSpPr/>
            <p:nvPr/>
          </p:nvSpPr>
          <p:spPr>
            <a:xfrm>
              <a:off x="7614196" y="472013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ectangle 88"/>
            <p:cNvSpPr/>
            <p:nvPr/>
          </p:nvSpPr>
          <p:spPr>
            <a:xfrm>
              <a:off x="8202152" y="472043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Rectangle 89"/>
            <p:cNvSpPr/>
            <p:nvPr/>
          </p:nvSpPr>
          <p:spPr>
            <a:xfrm>
              <a:off x="7076537" y="487131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Rectangle 90"/>
            <p:cNvSpPr/>
            <p:nvPr/>
          </p:nvSpPr>
          <p:spPr>
            <a:xfrm>
              <a:off x="7614200" y="487192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ectangle 91"/>
            <p:cNvSpPr/>
            <p:nvPr/>
          </p:nvSpPr>
          <p:spPr>
            <a:xfrm>
              <a:off x="8202156" y="487222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Rectangle 92"/>
            <p:cNvSpPr/>
            <p:nvPr/>
          </p:nvSpPr>
          <p:spPr>
            <a:xfrm>
              <a:off x="7076536" y="502188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ectangle 93"/>
            <p:cNvSpPr/>
            <p:nvPr/>
          </p:nvSpPr>
          <p:spPr>
            <a:xfrm>
              <a:off x="7614199" y="502249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Rectangle 94"/>
            <p:cNvSpPr/>
            <p:nvPr/>
          </p:nvSpPr>
          <p:spPr>
            <a:xfrm>
              <a:off x="8202155" y="502279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Rectangle 95"/>
            <p:cNvSpPr/>
            <p:nvPr/>
          </p:nvSpPr>
          <p:spPr>
            <a:xfrm>
              <a:off x="7076535" y="517458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Rectangle 96"/>
            <p:cNvSpPr/>
            <p:nvPr/>
          </p:nvSpPr>
          <p:spPr>
            <a:xfrm>
              <a:off x="7614198" y="517519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Rectangle 97"/>
            <p:cNvSpPr/>
            <p:nvPr/>
          </p:nvSpPr>
          <p:spPr>
            <a:xfrm>
              <a:off x="8202154" y="517550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Rectangle 98"/>
            <p:cNvSpPr/>
            <p:nvPr/>
          </p:nvSpPr>
          <p:spPr>
            <a:xfrm>
              <a:off x="7076534" y="532607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Rectangle 99"/>
            <p:cNvSpPr/>
            <p:nvPr/>
          </p:nvSpPr>
          <p:spPr>
            <a:xfrm>
              <a:off x="7614197" y="532668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Rectangle 100"/>
            <p:cNvSpPr/>
            <p:nvPr/>
          </p:nvSpPr>
          <p:spPr>
            <a:xfrm>
              <a:off x="8202153" y="532698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Rectangle 101"/>
            <p:cNvSpPr/>
            <p:nvPr/>
          </p:nvSpPr>
          <p:spPr>
            <a:xfrm>
              <a:off x="7076533" y="547664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Rectangle 102"/>
            <p:cNvSpPr/>
            <p:nvPr/>
          </p:nvSpPr>
          <p:spPr>
            <a:xfrm>
              <a:off x="7614196" y="5477250"/>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Rectangle 103"/>
            <p:cNvSpPr/>
            <p:nvPr/>
          </p:nvSpPr>
          <p:spPr>
            <a:xfrm>
              <a:off x="8202152" y="5477555"/>
              <a:ext cx="531265" cy="150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09" name="Group 108"/>
          <p:cNvGrpSpPr/>
          <p:nvPr/>
        </p:nvGrpSpPr>
        <p:grpSpPr>
          <a:xfrm>
            <a:off x="7408458" y="2821840"/>
            <a:ext cx="1511500" cy="1138425"/>
            <a:chOff x="7408458" y="2821840"/>
            <a:chExt cx="1511500" cy="1138425"/>
          </a:xfrm>
        </p:grpSpPr>
        <p:sp>
          <p:nvSpPr>
            <p:cNvPr id="107" name="Down Arrow 106"/>
            <p:cNvSpPr/>
            <p:nvPr/>
          </p:nvSpPr>
          <p:spPr>
            <a:xfrm>
              <a:off x="8025227" y="3580485"/>
              <a:ext cx="265628" cy="379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7408458" y="2821840"/>
              <a:ext cx="1511500" cy="830997"/>
            </a:xfrm>
            <a:prstGeom prst="rect">
              <a:avLst/>
            </a:prstGeom>
            <a:noFill/>
          </p:spPr>
          <p:txBody>
            <a:bodyPr wrap="square" rtlCol="0">
              <a:spAutoFit/>
            </a:bodyPr>
            <a:lstStyle/>
            <a:p>
              <a:pPr algn="ctr"/>
              <a:r>
                <a:rPr lang="en-US" sz="2400" dirty="0" smtClean="0"/>
                <a:t>WP Changes</a:t>
              </a:r>
            </a:p>
          </p:txBody>
        </p:sp>
      </p:grpSp>
      <p:sp>
        <p:nvSpPr>
          <p:cNvPr id="110" name="Rectangle 109"/>
          <p:cNvSpPr/>
          <p:nvPr/>
        </p:nvSpPr>
        <p:spPr>
          <a:xfrm>
            <a:off x="7898573" y="4729045"/>
            <a:ext cx="531265" cy="150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1" name="Rectangle 110"/>
          <p:cNvSpPr/>
          <p:nvPr/>
        </p:nvSpPr>
        <p:spPr>
          <a:xfrm>
            <a:off x="7898576" y="5031405"/>
            <a:ext cx="531265" cy="150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435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44444E-6 -2.59259E-6 L -0.05799 0.55324 " pathEditMode="relative" rAng="0" ptsTypes="AA">
                                      <p:cBhvr>
                                        <p:cTn id="10" dur="1000" fill="hold"/>
                                        <p:tgtEl>
                                          <p:spTgt spid="5"/>
                                        </p:tgtEl>
                                        <p:attrNameLst>
                                          <p:attrName>ppt_x</p:attrName>
                                          <p:attrName>ppt_y</p:attrName>
                                        </p:attrNameLst>
                                      </p:cBhvr>
                                      <p:rCtr x="-2899" y="27662"/>
                                    </p:animMotion>
                                  </p:childTnLst>
                                </p:cTn>
                              </p:par>
                              <p:par>
                                <p:cTn id="11" presetID="42" presetClass="path" presetSubtype="0" accel="50000" decel="50000" fill="hold" grpId="0" nodeType="withEffect">
                                  <p:stCondLst>
                                    <p:cond delay="0"/>
                                  </p:stCondLst>
                                  <p:childTnLst>
                                    <p:animMotion origin="layout" path="M -1.11111E-6 -2.59259E-6 L -0.21163 0.48704 " pathEditMode="relative" rAng="0" ptsTypes="AA">
                                      <p:cBhvr>
                                        <p:cTn id="12" dur="1000" fill="hold"/>
                                        <p:tgtEl>
                                          <p:spTgt spid="6"/>
                                        </p:tgtEl>
                                        <p:attrNameLst>
                                          <p:attrName>ppt_x</p:attrName>
                                          <p:attrName>ppt_y</p:attrName>
                                        </p:attrNameLst>
                                      </p:cBhvr>
                                      <p:rCtr x="-10590" y="24352"/>
                                    </p:animMotion>
                                  </p:childTnLst>
                                </p:cTn>
                              </p:par>
                              <p:par>
                                <p:cTn id="13" presetID="42" presetClass="path" presetSubtype="0" accel="50000" decel="50000" fill="hold" grpId="0" nodeType="withEffect">
                                  <p:stCondLst>
                                    <p:cond delay="0"/>
                                  </p:stCondLst>
                                  <p:childTnLst>
                                    <p:animMotion origin="layout" path="M -3.61111E-6 -2.59259E-6 L -0.29461 0.56435 " pathEditMode="relative" rAng="0" ptsTypes="AA">
                                      <p:cBhvr>
                                        <p:cTn id="14" dur="1000" fill="hold"/>
                                        <p:tgtEl>
                                          <p:spTgt spid="7"/>
                                        </p:tgtEl>
                                        <p:attrNameLst>
                                          <p:attrName>ppt_x</p:attrName>
                                          <p:attrName>ppt_y</p:attrName>
                                        </p:attrNameLst>
                                      </p:cBhvr>
                                      <p:rCtr x="-14740" y="28218"/>
                                    </p:animMotion>
                                  </p:childTnLst>
                                </p:cTn>
                              </p:par>
                              <p:par>
                                <p:cTn id="15" presetID="42" presetClass="path" presetSubtype="0" accel="50000" decel="50000" fill="hold" grpId="0" nodeType="withEffect">
                                  <p:stCondLst>
                                    <p:cond delay="0"/>
                                  </p:stCondLst>
                                  <p:childTnLst>
                                    <p:animMotion origin="layout" path="M 3.88889E-6 -2.59259E-6 L -0.39827 0.40949 " pathEditMode="relative" rAng="0" ptsTypes="AA">
                                      <p:cBhvr>
                                        <p:cTn id="16" dur="1000" fill="hold"/>
                                        <p:tgtEl>
                                          <p:spTgt spid="8"/>
                                        </p:tgtEl>
                                        <p:attrNameLst>
                                          <p:attrName>ppt_x</p:attrName>
                                          <p:attrName>ppt_y</p:attrName>
                                        </p:attrNameLst>
                                      </p:cBhvr>
                                      <p:rCtr x="-19913" y="20463"/>
                                    </p:animMotion>
                                  </p:childTnLst>
                                </p:cTn>
                              </p:par>
                              <p:par>
                                <p:cTn id="17" presetID="42" presetClass="path" presetSubtype="0" accel="50000" decel="50000" fill="hold" grpId="0" nodeType="withEffect">
                                  <p:stCondLst>
                                    <p:cond delay="0"/>
                                  </p:stCondLst>
                                  <p:childTnLst>
                                    <p:animMotion origin="layout" path="M -1.66667E-6 -2.59259E-6 L -0.54357 0.47593 " pathEditMode="relative" rAng="0" ptsTypes="AA">
                                      <p:cBhvr>
                                        <p:cTn id="18" dur="1000" fill="hold"/>
                                        <p:tgtEl>
                                          <p:spTgt spid="9"/>
                                        </p:tgtEl>
                                        <p:attrNameLst>
                                          <p:attrName>ppt_x</p:attrName>
                                          <p:attrName>ppt_y</p:attrName>
                                        </p:attrNameLst>
                                      </p:cBhvr>
                                      <p:rCtr x="-27187" y="23796"/>
                                    </p:animMotion>
                                  </p:childTnLst>
                                </p:cTn>
                              </p:par>
                              <p:par>
                                <p:cTn id="19" presetID="10" presetClass="exit" presetSubtype="0" fill="hold" grpId="1" nodeType="withEffect">
                                  <p:stCondLst>
                                    <p:cond delay="50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50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50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50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50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50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5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nodeType="withEffect">
                                  <p:stCondLst>
                                    <p:cond delay="5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1" end="1"/>
                                            </p:txEl>
                                          </p:spTgt>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42" presetClass="path" presetSubtype="0" accel="50000" decel="50000" fill="hold" nodeType="withEffect">
                                  <p:stCondLst>
                                    <p:cond delay="0"/>
                                  </p:stCondLst>
                                  <p:childTnLst>
                                    <p:animMotion origin="layout" path="M 2.5E-6 -7.40741E-7 L -0.1908 0.00556 " pathEditMode="relative" rAng="0" ptsTypes="AA">
                                      <p:cBhvr>
                                        <p:cTn id="73" dur="1000" spd="-100000" fill="hold"/>
                                        <p:tgtEl>
                                          <p:spTgt spid="39"/>
                                        </p:tgtEl>
                                        <p:attrNameLst>
                                          <p:attrName>ppt_x</p:attrName>
                                          <p:attrName>ppt_y</p:attrName>
                                        </p:attrNameLst>
                                      </p:cBhvr>
                                      <p:rCtr x="-9549" y="278"/>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05"/>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0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09"/>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500"/>
                                  </p:stCondLst>
                                  <p:childTnLst>
                                    <p:set>
                                      <p:cBhvr>
                                        <p:cTn id="94" dur="1" fill="hold">
                                          <p:stCondLst>
                                            <p:cond delay="0"/>
                                          </p:stCondLst>
                                        </p:cTn>
                                        <p:tgtEl>
                                          <p:spTgt spid="110"/>
                                        </p:tgtEl>
                                        <p:attrNameLst>
                                          <p:attrName>style.visibility</p:attrName>
                                        </p:attrNameLst>
                                      </p:cBhvr>
                                      <p:to>
                                        <p:strVal val="visible"/>
                                      </p:to>
                                    </p:set>
                                  </p:childTnLst>
                                </p:cTn>
                              </p:par>
                            </p:childTnLst>
                          </p:cTn>
                        </p:par>
                        <p:par>
                          <p:cTn id="95" fill="hold">
                            <p:stCondLst>
                              <p:cond delay="500"/>
                            </p:stCondLst>
                            <p:childTnLst>
                              <p:par>
                                <p:cTn id="96" presetID="1" presetClass="entr" presetSubtype="0" fill="hold" grpId="0" nodeType="afterEffect">
                                  <p:stCondLst>
                                    <p:cond delay="500"/>
                                  </p:stCondLst>
                                  <p:childTnLst>
                                    <p:set>
                                      <p:cBhvr>
                                        <p:cTn id="97" dur="1" fill="hold">
                                          <p:stCondLst>
                                            <p:cond delay="0"/>
                                          </p:stCondLst>
                                        </p:cTn>
                                        <p:tgtEl>
                                          <p:spTgt spid="11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0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40" grpId="0" animBg="1"/>
      <p:bldP spid="11" grpId="0" animBg="1"/>
      <p:bldP spid="12" grpId="0" animBg="1"/>
      <p:bldP spid="13" grpId="0" animBg="1"/>
      <p:bldP spid="14" grpId="0" animBg="1"/>
      <p:bldP spid="15" grpId="0" animBg="1"/>
      <p:bldP spid="110" grpId="0" animBg="1"/>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Modern Bug</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a:t>
            </a:fld>
            <a:endParaRPr lang="en-US" altLang="en-US" dirty="0"/>
          </a:p>
        </p:txBody>
      </p:sp>
      <p:sp>
        <p:nvSpPr>
          <p:cNvPr id="23" name="TextBox 22"/>
          <p:cNvSpPr txBox="1"/>
          <p:nvPr/>
        </p:nvSpPr>
        <p:spPr>
          <a:xfrm>
            <a:off x="1905000" y="163677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1" name="TextBox 30"/>
          <p:cNvSpPr txBox="1"/>
          <p:nvPr/>
        </p:nvSpPr>
        <p:spPr>
          <a:xfrm>
            <a:off x="5334000" y="2039112"/>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33" name="TextBox 32"/>
          <p:cNvSpPr txBox="1"/>
          <p:nvPr/>
        </p:nvSpPr>
        <p:spPr>
          <a:xfrm>
            <a:off x="4724400" y="4654296"/>
            <a:ext cx="304800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memcpy</a:t>
            </a:r>
            <a:r>
              <a:rPr lang="en-US" sz="2000" dirty="0" smtClean="0">
                <a:solidFill>
                  <a:schemeClr val="tx1"/>
                </a:solidFill>
              </a:rPr>
              <a:t>(</a:t>
            </a:r>
            <a:r>
              <a:rPr lang="en-US" sz="2000" dirty="0" err="1" smtClean="0">
                <a:solidFill>
                  <a:schemeClr val="tx1"/>
                </a:solidFill>
              </a:rPr>
              <a:t>ptr</a:t>
            </a:r>
            <a:r>
              <a:rPr lang="en-US" sz="2000" dirty="0" smtClean="0">
                <a:solidFill>
                  <a:schemeClr val="tx1"/>
                </a:solidFill>
              </a:rPr>
              <a:t>, data2, len2)</a:t>
            </a:r>
            <a:endParaRPr lang="en-US" sz="2000" dirty="0">
              <a:solidFill>
                <a:schemeClr val="tx1"/>
              </a:solidFill>
            </a:endParaRPr>
          </a:p>
        </p:txBody>
      </p:sp>
      <p:sp>
        <p:nvSpPr>
          <p:cNvPr id="44" name="TextBox 43"/>
          <p:cNvSpPr txBox="1"/>
          <p:nvPr/>
        </p:nvSpPr>
        <p:spPr>
          <a:xfrm>
            <a:off x="3996957" y="5029200"/>
            <a:ext cx="1219200" cy="523220"/>
          </a:xfrm>
          <a:prstGeom prst="rect">
            <a:avLst/>
          </a:prstGeom>
          <a:noFill/>
        </p:spPr>
        <p:txBody>
          <a:bodyPr wrap="square" rtlCol="0" anchor="ctr">
            <a:spAutoFit/>
          </a:bodyPr>
          <a:lstStyle/>
          <a:p>
            <a:pPr algn="ctr"/>
            <a:r>
              <a:rPr lang="en-US" sz="2800" dirty="0" err="1" smtClean="0">
                <a:latin typeface="Lucida Console" pitchFamily="49" charset="0"/>
              </a:rPr>
              <a:t>ptr</a:t>
            </a:r>
            <a:endParaRPr lang="en-US" sz="2000" dirty="0" smtClean="0">
              <a:latin typeface="Lucida Console" pitchFamily="49" charset="0"/>
            </a:endParaRPr>
          </a:p>
        </p:txBody>
      </p:sp>
      <p:sp>
        <p:nvSpPr>
          <p:cNvPr id="17" name="Rounded Rectangle 16"/>
          <p:cNvSpPr/>
          <p:nvPr/>
        </p:nvSpPr>
        <p:spPr>
          <a:xfrm>
            <a:off x="6349253" y="5181600"/>
            <a:ext cx="1143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ight Arrow 17"/>
          <p:cNvSpPr/>
          <p:nvPr/>
        </p:nvSpPr>
        <p:spPr>
          <a:xfrm>
            <a:off x="5181600" y="5130775"/>
            <a:ext cx="114300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1956547" y="5189732"/>
            <a:ext cx="1143000" cy="5384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ight Arrow 23"/>
          <p:cNvSpPr/>
          <p:nvPr/>
        </p:nvSpPr>
        <p:spPr>
          <a:xfrm rot="10800000">
            <a:off x="3108960" y="5130774"/>
            <a:ext cx="1005840" cy="1828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ounded Rectangle 24"/>
          <p:cNvSpPr/>
          <p:nvPr/>
        </p:nvSpPr>
        <p:spPr>
          <a:xfrm>
            <a:off x="1956547" y="5187218"/>
            <a:ext cx="1143000" cy="541004"/>
          </a:xfrm>
          <a:prstGeom prst="round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ounded Rectangle 25"/>
          <p:cNvSpPr/>
          <p:nvPr/>
        </p:nvSpPr>
        <p:spPr>
          <a:xfrm>
            <a:off x="1956547" y="5222214"/>
            <a:ext cx="1143000" cy="873786"/>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ounded Rectangle 26"/>
          <p:cNvSpPr/>
          <p:nvPr/>
        </p:nvSpPr>
        <p:spPr>
          <a:xfrm>
            <a:off x="1956547" y="5187218"/>
            <a:ext cx="1143000" cy="541004"/>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ounded Rectangle 27"/>
          <p:cNvSpPr/>
          <p:nvPr/>
        </p:nvSpPr>
        <p:spPr>
          <a:xfrm>
            <a:off x="1956547" y="5181600"/>
            <a:ext cx="1143000" cy="54100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ounded Rectangle 36"/>
          <p:cNvSpPr/>
          <p:nvPr/>
        </p:nvSpPr>
        <p:spPr>
          <a:xfrm>
            <a:off x="6349253" y="5181600"/>
            <a:ext cx="1143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700" dirty="0" smtClean="0"/>
              <a:t>LEAKED</a:t>
            </a:r>
            <a:endParaRPr lang="en-US" sz="1700" dirty="0"/>
          </a:p>
        </p:txBody>
      </p:sp>
      <p:sp>
        <p:nvSpPr>
          <p:cNvPr id="39" name="Down Arrow 38"/>
          <p:cNvSpPr/>
          <p:nvPr/>
        </p:nvSpPr>
        <p:spPr bwMode="auto">
          <a:xfrm>
            <a:off x="548599" y="1621177"/>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40" name="TextBox 39"/>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1" name="TextBox 40"/>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42" name="TextBox 41"/>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43" name="TextBox 42"/>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46" name="TextBox 45"/>
          <p:cNvSpPr txBox="1"/>
          <p:nvPr/>
        </p:nvSpPr>
        <p:spPr>
          <a:xfrm>
            <a:off x="4301757" y="5463570"/>
            <a:ext cx="609600" cy="523220"/>
          </a:xfrm>
          <a:prstGeom prst="rect">
            <a:avLst/>
          </a:prstGeom>
          <a:noFill/>
        </p:spPr>
        <p:txBody>
          <a:bodyPr wrap="square" rtlCol="0" anchor="ctr">
            <a:spAutoFit/>
          </a:bodyPr>
          <a:lstStyle/>
          <a:p>
            <a:pPr algn="ctr"/>
            <a:r>
              <a:rPr lang="en-US" sz="2800" dirty="0">
                <a:latin typeface="Lucida Console" pitchFamily="49" charset="0"/>
              </a:rPr>
              <a:t>∅</a:t>
            </a:r>
            <a:endParaRPr lang="en-US" sz="2000" dirty="0" smtClean="0">
              <a:latin typeface="Lucida Console" pitchFamily="49" charset="0"/>
            </a:endParaRPr>
          </a:p>
        </p:txBody>
      </p:sp>
      <p:sp>
        <p:nvSpPr>
          <p:cNvPr id="47" name="TextBox 46"/>
          <p:cNvSpPr txBox="1"/>
          <p:nvPr/>
        </p:nvSpPr>
        <p:spPr>
          <a:xfrm>
            <a:off x="4648200" y="244367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len2=</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32" name="TextBox 31"/>
          <p:cNvSpPr txBox="1"/>
          <p:nvPr/>
        </p:nvSpPr>
        <p:spPr>
          <a:xfrm>
            <a:off x="5196840" y="2843784"/>
            <a:ext cx="2103120" cy="400110"/>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solidFill>
                  <a:schemeClr val="tx1"/>
                </a:solidFill>
              </a:rPr>
              <a:t>ptr</a:t>
            </a:r>
            <a:r>
              <a:rPr lang="en-US" sz="2000" dirty="0" smtClean="0">
                <a:solidFill>
                  <a:schemeClr val="tx1"/>
                </a:solidFill>
              </a:rPr>
              <a:t>=</a:t>
            </a:r>
            <a:r>
              <a:rPr lang="en-US" sz="2000" dirty="0" err="1" smtClean="0">
                <a:solidFill>
                  <a:schemeClr val="tx1"/>
                </a:solidFill>
              </a:rPr>
              <a:t>malloc</a:t>
            </a:r>
            <a:r>
              <a:rPr lang="en-US" sz="2000" dirty="0" smtClean="0">
                <a:solidFill>
                  <a:schemeClr val="tx1"/>
                </a:solidFill>
              </a:rPr>
              <a:t>(len2);</a:t>
            </a:r>
            <a:endParaRPr lang="en-US" sz="2000" dirty="0">
              <a:solidFill>
                <a:schemeClr val="tx1"/>
              </a:solidFill>
            </a:endParaRPr>
          </a:p>
        </p:txBody>
      </p:sp>
      <p:sp>
        <p:nvSpPr>
          <p:cNvPr id="48" name="TextBox 47"/>
          <p:cNvSpPr txBox="1"/>
          <p:nvPr/>
        </p:nvSpPr>
        <p:spPr>
          <a:xfrm>
            <a:off x="1219200" y="3449514"/>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29" name="TextBox 28"/>
          <p:cNvSpPr txBox="1"/>
          <p:nvPr/>
        </p:nvSpPr>
        <p:spPr>
          <a:xfrm>
            <a:off x="1767840" y="3849624"/>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30" name="TextBox 29"/>
          <p:cNvSpPr txBox="1"/>
          <p:nvPr/>
        </p:nvSpPr>
        <p:spPr>
          <a:xfrm>
            <a:off x="1295400" y="4251960"/>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Tree>
    <p:extLst>
      <p:ext uri="{BB962C8B-B14F-4D97-AF65-F5344CB8AC3E}">
        <p14:creationId xmlns:p14="http://schemas.microsoft.com/office/powerpoint/2010/main" xmlns="" val="37838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3"/>
                                        </p:tgtEl>
                                        <p:attrNameLst>
                                          <p:attrName>fillcolor</p:attrName>
                                        </p:attrNameLst>
                                      </p:cBhvr>
                                      <p:to>
                                        <a:srgbClr val="0066FF"/>
                                      </p:to>
                                    </p:animClr>
                                    <p:set>
                                      <p:cBhvr>
                                        <p:cTn id="36" dur="500" fill="hold"/>
                                        <p:tgtEl>
                                          <p:spTgt spid="23"/>
                                        </p:tgtEl>
                                        <p:attrNameLst>
                                          <p:attrName>fill.type</p:attrName>
                                        </p:attrNameLst>
                                      </p:cBhvr>
                                      <p:to>
                                        <p:strVal val="solid"/>
                                      </p:to>
                                    </p:set>
                                    <p:set>
                                      <p:cBhvr>
                                        <p:cTn id="37" dur="500" fill="hold"/>
                                        <p:tgtEl>
                                          <p:spTgt spid="23"/>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1"/>
                                        </p:tgtEl>
                                        <p:attrNameLst>
                                          <p:attrName>fillcolor</p:attrName>
                                        </p:attrNameLst>
                                      </p:cBhvr>
                                      <p:to>
                                        <a:srgbClr val="0066FF"/>
                                      </p:to>
                                    </p:animClr>
                                    <p:set>
                                      <p:cBhvr>
                                        <p:cTn id="42" dur="500" fill="hold"/>
                                        <p:tgtEl>
                                          <p:spTgt spid="31"/>
                                        </p:tgtEl>
                                        <p:attrNameLst>
                                          <p:attrName>fill.type</p:attrName>
                                        </p:attrNameLst>
                                      </p:cBhvr>
                                      <p:to>
                                        <p:strVal val="solid"/>
                                      </p:to>
                                    </p:set>
                                    <p:set>
                                      <p:cBhvr>
                                        <p:cTn id="43" dur="500" fill="hold"/>
                                        <p:tgtEl>
                                          <p:spTgt spid="31"/>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47"/>
                                        </p:tgtEl>
                                        <p:attrNameLst>
                                          <p:attrName>fillcolor</p:attrName>
                                        </p:attrNameLst>
                                      </p:cBhvr>
                                      <p:to>
                                        <a:srgbClr val="0066FF"/>
                                      </p:to>
                                    </p:animClr>
                                    <p:set>
                                      <p:cBhvr>
                                        <p:cTn id="48" dur="500" fill="hold"/>
                                        <p:tgtEl>
                                          <p:spTgt spid="47"/>
                                        </p:tgtEl>
                                        <p:attrNameLst>
                                          <p:attrName>fill.type</p:attrName>
                                        </p:attrNameLst>
                                      </p:cBhvr>
                                      <p:to>
                                        <p:strVal val="solid"/>
                                      </p:to>
                                    </p:set>
                                    <p:set>
                                      <p:cBhvr>
                                        <p:cTn id="49" dur="500" fill="hold"/>
                                        <p:tgtEl>
                                          <p:spTgt spid="47"/>
                                        </p:tgtEl>
                                        <p:attrNameLst>
                                          <p:attrName>fill.on</p:attrName>
                                        </p:attrNameLst>
                                      </p:cBhvr>
                                      <p:to>
                                        <p:strVal val="true"/>
                                      </p:to>
                                    </p:set>
                                  </p:childTnLst>
                                </p:cTn>
                              </p:par>
                            </p:childTnLst>
                          </p:cTn>
                        </p:par>
                        <p:par>
                          <p:cTn id="50" fill="hold">
                            <p:stCondLst>
                              <p:cond delay="500"/>
                            </p:stCondLst>
                            <p:childTnLst>
                              <p:par>
                                <p:cTn id="51" presetID="1" presetClass="emph" presetSubtype="2" fill="hold" nodeType="afterEffect">
                                  <p:stCondLst>
                                    <p:cond delay="0"/>
                                  </p:stCondLst>
                                  <p:childTnLst>
                                    <p:animClr clrSpc="rgb" dir="cw">
                                      <p:cBhvr>
                                        <p:cTn id="52" dur="500" fill="hold"/>
                                        <p:tgtEl>
                                          <p:spTgt spid="32"/>
                                        </p:tgtEl>
                                        <p:attrNameLst>
                                          <p:attrName>fillcolor</p:attrName>
                                        </p:attrNameLst>
                                      </p:cBhvr>
                                      <p:to>
                                        <a:srgbClr val="0066FF"/>
                                      </p:to>
                                    </p:animClr>
                                    <p:set>
                                      <p:cBhvr>
                                        <p:cTn id="53" dur="500" fill="hold"/>
                                        <p:tgtEl>
                                          <p:spTgt spid="32"/>
                                        </p:tgtEl>
                                        <p:attrNameLst>
                                          <p:attrName>fill.type</p:attrName>
                                        </p:attrNameLst>
                                      </p:cBhvr>
                                      <p:to>
                                        <p:strVal val="solid"/>
                                      </p:to>
                                    </p:set>
                                    <p:set>
                                      <p:cBhvr>
                                        <p:cTn id="54" dur="500" fill="hold"/>
                                        <p:tgtEl>
                                          <p:spTgt spid="32"/>
                                        </p:tgtEl>
                                        <p:attrNameLst>
                                          <p:attrName>fill.on</p:attrName>
                                        </p:attrNameLst>
                                      </p:cBhvr>
                                      <p:to>
                                        <p:strVal val="tru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48"/>
                                        </p:tgtEl>
                                        <p:attrNameLst>
                                          <p:attrName>fillcolor</p:attrName>
                                        </p:attrNameLst>
                                      </p:cBhvr>
                                      <p:to>
                                        <a:srgbClr val="0066FF"/>
                                      </p:to>
                                    </p:animClr>
                                    <p:set>
                                      <p:cBhvr>
                                        <p:cTn id="67" dur="500" fill="hold"/>
                                        <p:tgtEl>
                                          <p:spTgt spid="48"/>
                                        </p:tgtEl>
                                        <p:attrNameLst>
                                          <p:attrName>fill.type</p:attrName>
                                        </p:attrNameLst>
                                      </p:cBhvr>
                                      <p:to>
                                        <p:strVal val="solid"/>
                                      </p:to>
                                    </p:set>
                                    <p:set>
                                      <p:cBhvr>
                                        <p:cTn id="68" dur="500" fill="hold"/>
                                        <p:tgtEl>
                                          <p:spTgt spid="48"/>
                                        </p:tgtEl>
                                        <p:attrNameLst>
                                          <p:attrName>fill.on</p:attrName>
                                        </p:attrNameLst>
                                      </p:cBhvr>
                                      <p:to>
                                        <p:strVal val="true"/>
                                      </p:to>
                                    </p:set>
                                  </p:childTnLst>
                                </p:cTn>
                              </p:par>
                            </p:childTnLst>
                          </p:cTn>
                        </p:par>
                        <p:par>
                          <p:cTn id="69" fill="hold">
                            <p:stCondLst>
                              <p:cond delay="500"/>
                            </p:stCondLst>
                            <p:childTnLst>
                              <p:par>
                                <p:cTn id="70" presetID="1" presetClass="emph" presetSubtype="2" fill="hold" nodeType="afterEffect">
                                  <p:stCondLst>
                                    <p:cond delay="0"/>
                                  </p:stCondLst>
                                  <p:childTnLst>
                                    <p:animClr clrSpc="rgb" dir="cw">
                                      <p:cBhvr>
                                        <p:cTn id="71" dur="500" fill="hold"/>
                                        <p:tgtEl>
                                          <p:spTgt spid="29"/>
                                        </p:tgtEl>
                                        <p:attrNameLst>
                                          <p:attrName>fillcolor</p:attrName>
                                        </p:attrNameLst>
                                      </p:cBhvr>
                                      <p:to>
                                        <a:srgbClr val="0066FF"/>
                                      </p:to>
                                    </p:animClr>
                                    <p:set>
                                      <p:cBhvr>
                                        <p:cTn id="72" dur="500" fill="hold"/>
                                        <p:tgtEl>
                                          <p:spTgt spid="29"/>
                                        </p:tgtEl>
                                        <p:attrNameLst>
                                          <p:attrName>fill.type</p:attrName>
                                        </p:attrNameLst>
                                      </p:cBhvr>
                                      <p:to>
                                        <p:strVal val="solid"/>
                                      </p:to>
                                    </p:set>
                                    <p:set>
                                      <p:cBhvr>
                                        <p:cTn id="73" dur="500" fill="hold"/>
                                        <p:tgtEl>
                                          <p:spTgt spid="29"/>
                                        </p:tgtEl>
                                        <p:attrNameLst>
                                          <p:attrName>fill.on</p:attrName>
                                        </p:attrNameLst>
                                      </p:cBhvr>
                                      <p:to>
                                        <p:strVal val="true"/>
                                      </p:to>
                                    </p:set>
                                  </p:childTnLst>
                                </p:cTn>
                              </p:par>
                            </p:childTnLst>
                          </p:cTn>
                        </p:par>
                        <p:par>
                          <p:cTn id="74" fill="hold">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par>
                          <p:cTn id="77" fill="hold">
                            <p:stCondLst>
                              <p:cond delay="1000"/>
                            </p:stCondLst>
                            <p:childTnLst>
                              <p:par>
                                <p:cTn id="78" presetID="1" presetClass="exit" presetSubtype="0" fill="hold" grpId="1" nodeType="after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par>
                          <p:cTn id="85" fill="hold">
                            <p:stCondLst>
                              <p:cond delay="1000"/>
                            </p:stCondLst>
                            <p:childTnLst>
                              <p:par>
                                <p:cTn id="86" presetID="1" presetClass="emph" presetSubtype="2" fill="hold" nodeType="afterEffect">
                                  <p:stCondLst>
                                    <p:cond delay="0"/>
                                  </p:stCondLst>
                                  <p:childTnLst>
                                    <p:animClr clrSpc="rgb" dir="cw">
                                      <p:cBhvr>
                                        <p:cTn id="87" dur="500" fill="hold"/>
                                        <p:tgtEl>
                                          <p:spTgt spid="30"/>
                                        </p:tgtEl>
                                        <p:attrNameLst>
                                          <p:attrName>fillcolor</p:attrName>
                                        </p:attrNameLst>
                                      </p:cBhvr>
                                      <p:to>
                                        <a:srgbClr val="0066FF"/>
                                      </p:to>
                                    </p:animClr>
                                    <p:set>
                                      <p:cBhvr>
                                        <p:cTn id="88" dur="500" fill="hold"/>
                                        <p:tgtEl>
                                          <p:spTgt spid="30"/>
                                        </p:tgtEl>
                                        <p:attrNameLst>
                                          <p:attrName>fill.type</p:attrName>
                                        </p:attrNameLst>
                                      </p:cBhvr>
                                      <p:to>
                                        <p:strVal val="solid"/>
                                      </p:to>
                                    </p:set>
                                    <p:set>
                                      <p:cBhvr>
                                        <p:cTn id="89" dur="500" fill="hold"/>
                                        <p:tgtEl>
                                          <p:spTgt spid="30"/>
                                        </p:tgtEl>
                                        <p:attrNameLst>
                                          <p:attrName>fill.on</p:attrName>
                                        </p:attrNameLst>
                                      </p:cBhvr>
                                      <p:to>
                                        <p:strVal val="true"/>
                                      </p:to>
                                    </p:se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up)">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33"/>
                                        </p:tgtEl>
                                        <p:attrNameLst>
                                          <p:attrName>fillcolor</p:attrName>
                                        </p:attrNameLst>
                                      </p:cBhvr>
                                      <p:to>
                                        <a:srgbClr val="0066FF"/>
                                      </p:to>
                                    </p:animClr>
                                    <p:set>
                                      <p:cBhvr>
                                        <p:cTn id="98" dur="500" fill="hold"/>
                                        <p:tgtEl>
                                          <p:spTgt spid="33"/>
                                        </p:tgtEl>
                                        <p:attrNameLst>
                                          <p:attrName>fill.type</p:attrName>
                                        </p:attrNameLst>
                                      </p:cBhvr>
                                      <p:to>
                                        <p:strVal val="solid"/>
                                      </p:to>
                                    </p:set>
                                    <p:set>
                                      <p:cBhvr>
                                        <p:cTn id="99" dur="500" fill="hold"/>
                                        <p:tgtEl>
                                          <p:spTgt spid="33"/>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childTnLst>
                                </p:cTn>
                              </p:par>
                              <p:par>
                                <p:cTn id="104" presetID="22" presetClass="entr" presetSubtype="1"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wipe(up)">
                                      <p:cBhvr>
                                        <p:cTn id="106" dur="1000"/>
                                        <p:tgtEl>
                                          <p:spTgt spid="26"/>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up)">
                                      <p:cBhvr>
                                        <p:cTn id="10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3" grpId="0" animBg="1"/>
      <p:bldP spid="17" grpId="0" animBg="1"/>
      <p:bldP spid="18" grpId="0" animBg="1"/>
      <p:bldP spid="18" grpId="1" animBg="1"/>
      <p:bldP spid="21" grpId="0" animBg="1"/>
      <p:bldP spid="24" grpId="0" animBg="1"/>
      <p:bldP spid="25" grpId="0" animBg="1"/>
      <p:bldP spid="26" grpId="0" animBg="1"/>
      <p:bldP spid="27" grpId="0" animBg="1"/>
      <p:bldP spid="28" grpId="0" animBg="1"/>
      <p:bldP spid="37" grpId="0" animBg="1"/>
      <p:bldP spid="39" grpId="0" animBg="1"/>
      <p:bldP spid="46" grpId="0"/>
      <p:bldP spid="47" grpId="0" animBg="1"/>
      <p:bldP spid="32" grpId="0" animBg="1"/>
      <p:bldP spid="4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 Setup</a:t>
            </a:r>
            <a:endParaRPr lang="en-US" dirty="0"/>
          </a:p>
        </p:txBody>
      </p:sp>
      <p:sp>
        <p:nvSpPr>
          <p:cNvPr id="3" name="Content Placeholder 2"/>
          <p:cNvSpPr>
            <a:spLocks noGrp="1"/>
          </p:cNvSpPr>
          <p:nvPr>
            <p:ph idx="1"/>
          </p:nvPr>
        </p:nvSpPr>
        <p:spPr/>
        <p:txBody>
          <a:bodyPr/>
          <a:lstStyle/>
          <a:p>
            <a:endParaRPr lang="en-US" dirty="0" smtClean="0"/>
          </a:p>
          <a:p>
            <a:r>
              <a:rPr lang="en-US" dirty="0" smtClean="0"/>
              <a:t>Trace-based timing simulator using Pin</a:t>
            </a:r>
          </a:p>
          <a:p>
            <a:pPr lvl="2"/>
            <a:endParaRPr lang="en-US" dirty="0" smtClean="0"/>
          </a:p>
          <a:p>
            <a:pPr lvl="2"/>
            <a:endParaRPr lang="en-US" dirty="0"/>
          </a:p>
          <a:p>
            <a:r>
              <a:rPr lang="en-US" dirty="0" smtClean="0"/>
              <a:t>Taint analysis on SPEC INT2000</a:t>
            </a:r>
          </a:p>
          <a:p>
            <a:r>
              <a:rPr lang="en-US" dirty="0" smtClean="0"/>
              <a:t>Race Detection on Phoenix and PARSEC</a:t>
            </a:r>
          </a:p>
          <a:p>
            <a:pPr lvl="2"/>
            <a:endParaRPr lang="en-US" dirty="0" smtClean="0"/>
          </a:p>
          <a:p>
            <a:pPr lvl="2"/>
            <a:endParaRPr lang="en-US" dirty="0" smtClean="0"/>
          </a:p>
          <a:p>
            <a:r>
              <a:rPr lang="en-US" u="sng" dirty="0" smtClean="0"/>
              <a:t>Comparing only shadow value checks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40</a:t>
            </a:fld>
            <a:endParaRPr lang="en-US" altLang="en-US" dirty="0"/>
          </a:p>
        </p:txBody>
      </p:sp>
    </p:spTree>
    <p:extLst>
      <p:ext uri="{BB962C8B-B14F-4D97-AF65-F5344CB8AC3E}">
        <p14:creationId xmlns:p14="http://schemas.microsoft.com/office/powerpoint/2010/main" xmlns="" val="1235317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Watchpoint-Based Taint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41</a:t>
            </a:fld>
            <a:endParaRPr lang="en-US" altLang="en-US" dirty="0"/>
          </a:p>
        </p:txBody>
      </p:sp>
      <p:sp>
        <p:nvSpPr>
          <p:cNvPr id="5" name="TextBox 1"/>
          <p:cNvSpPr txBox="1"/>
          <p:nvPr/>
        </p:nvSpPr>
        <p:spPr>
          <a:xfrm>
            <a:off x="7298833" y="1531624"/>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19x</a:t>
            </a:r>
          </a:p>
        </p:txBody>
      </p:sp>
      <p:sp>
        <p:nvSpPr>
          <p:cNvPr id="7" name="TextBox 1"/>
          <p:cNvSpPr txBox="1"/>
          <p:nvPr/>
        </p:nvSpPr>
        <p:spPr>
          <a:xfrm>
            <a:off x="549565" y="1539031"/>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10x</a:t>
            </a:r>
            <a:endParaRPr lang="en-US" sz="1800" b="1" dirty="0"/>
          </a:p>
        </p:txBody>
      </p:sp>
      <p:sp>
        <p:nvSpPr>
          <p:cNvPr id="8" name="TextBox 1"/>
          <p:cNvSpPr txBox="1"/>
          <p:nvPr/>
        </p:nvSpPr>
        <p:spPr>
          <a:xfrm>
            <a:off x="2103125" y="1539031"/>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30x</a:t>
            </a:r>
            <a:endParaRPr lang="en-US" sz="1800" b="1" dirty="0"/>
          </a:p>
        </p:txBody>
      </p:sp>
      <p:sp>
        <p:nvSpPr>
          <p:cNvPr id="9" name="TextBox 1"/>
          <p:cNvSpPr txBox="1"/>
          <p:nvPr/>
        </p:nvSpPr>
        <p:spPr>
          <a:xfrm>
            <a:off x="2978205" y="1539031"/>
            <a:ext cx="72329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206x</a:t>
            </a:r>
            <a:endParaRPr lang="en-US" sz="1800" b="1" dirty="0"/>
          </a:p>
        </p:txBody>
      </p:sp>
      <p:sp>
        <p:nvSpPr>
          <p:cNvPr id="10" name="TextBox 1"/>
          <p:cNvSpPr txBox="1"/>
          <p:nvPr/>
        </p:nvSpPr>
        <p:spPr>
          <a:xfrm>
            <a:off x="3701495" y="1565869"/>
            <a:ext cx="72329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423x</a:t>
            </a:r>
            <a:endParaRPr lang="en-US" sz="1800" b="1" dirty="0"/>
          </a:p>
        </p:txBody>
      </p:sp>
      <p:sp>
        <p:nvSpPr>
          <p:cNvPr id="12" name="TextBox 1"/>
          <p:cNvSpPr txBox="1"/>
          <p:nvPr/>
        </p:nvSpPr>
        <p:spPr>
          <a:xfrm>
            <a:off x="4723790" y="1565869"/>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23x</a:t>
            </a:r>
            <a:endParaRPr lang="en-US" sz="1800" b="1" dirty="0"/>
          </a:p>
        </p:txBody>
      </p:sp>
      <p:sp>
        <p:nvSpPr>
          <p:cNvPr id="13" name="TextBox 1"/>
          <p:cNvSpPr txBox="1"/>
          <p:nvPr/>
        </p:nvSpPr>
        <p:spPr>
          <a:xfrm>
            <a:off x="5103265" y="1312051"/>
            <a:ext cx="9464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1429x</a:t>
            </a:r>
            <a:endParaRPr lang="en-US" sz="1800" b="1" dirty="0"/>
          </a:p>
        </p:txBody>
      </p:sp>
      <p:sp>
        <p:nvSpPr>
          <p:cNvPr id="19" name="Content Placeholder 2"/>
          <p:cNvSpPr>
            <a:spLocks noGrp="1"/>
          </p:cNvSpPr>
          <p:nvPr>
            <p:ph idx="1"/>
          </p:nvPr>
        </p:nvSpPr>
        <p:spPr>
          <a:xfrm>
            <a:off x="457200" y="1066800"/>
            <a:ext cx="8229600" cy="5064125"/>
          </a:xfrm>
        </p:spPr>
        <p:txBody>
          <a:bodyPr/>
          <a:lstStyle/>
          <a:p>
            <a:r>
              <a:rPr lang="en-US" sz="2900" dirty="0" smtClean="0"/>
              <a:t>128 entry RC </a:t>
            </a:r>
            <a:r>
              <a:rPr lang="en-US" sz="2900" b="1" dirty="0" smtClean="0"/>
              <a:t>–or–</a:t>
            </a:r>
            <a:r>
              <a:rPr lang="en-US" sz="2900" dirty="0" smtClean="0"/>
              <a:t>  64 entry RC + 2KB Bitmap</a:t>
            </a:r>
            <a:endParaRPr lang="en-US" sz="2900" dirty="0"/>
          </a:p>
        </p:txBody>
      </p:sp>
      <p:sp>
        <p:nvSpPr>
          <p:cNvPr id="14" name="TextBox 1"/>
          <p:cNvSpPr txBox="1"/>
          <p:nvPr/>
        </p:nvSpPr>
        <p:spPr>
          <a:xfrm>
            <a:off x="7437710" y="5174585"/>
            <a:ext cx="1687990" cy="986635"/>
          </a:xfrm>
          <a:prstGeom prst="rect">
            <a:avLst/>
          </a:prstGeom>
        </p:spPr>
        <p:txBody>
          <a:bodyPr wrap="square" rtlCol="0" anchor="t"/>
          <a:lstStyle>
            <a:defPPr>
              <a:defRPr lang="en-US"/>
            </a:defPPr>
            <a:lvl1pPr marL="0" indent="0" algn="r">
              <a:defRPr sz="2200" b="1">
                <a:latin typeface="+mn-lt"/>
              </a:defRPr>
            </a:lvl1pPr>
            <a:lvl2pPr indent="0">
              <a:defRPr sz="1100">
                <a:latin typeface="+mn-lt"/>
              </a:defRPr>
            </a:lvl2pPr>
            <a:lvl3pPr indent="0">
              <a:defRPr sz="1100">
                <a:latin typeface="+mn-lt"/>
              </a:defRPr>
            </a:lvl3pPr>
            <a:lvl4pPr indent="0">
              <a:defRPr sz="1100">
                <a:latin typeface="+mn-lt"/>
              </a:defRPr>
            </a:lvl4pPr>
            <a:lvl5pPr indent="0">
              <a:defRPr sz="1100">
                <a:latin typeface="+mn-lt"/>
              </a:defRPr>
            </a:lvl5pPr>
            <a:lvl6pPr indent="0">
              <a:defRPr sz="1100">
                <a:latin typeface="+mn-lt"/>
              </a:defRPr>
            </a:lvl6pPr>
            <a:lvl7pPr indent="0">
              <a:defRPr sz="1100">
                <a:latin typeface="+mn-lt"/>
              </a:defRPr>
            </a:lvl7pPr>
            <a:lvl8pPr indent="0">
              <a:defRPr sz="1100">
                <a:latin typeface="+mn-lt"/>
              </a:defRPr>
            </a:lvl8pPr>
            <a:lvl9pPr indent="0">
              <a:defRPr sz="1100">
                <a:latin typeface="+mn-lt"/>
              </a:defRPr>
            </a:lvl9pPr>
          </a:lstStyle>
          <a:p>
            <a:pPr algn="ctr"/>
            <a:r>
              <a:rPr lang="en-US" dirty="0"/>
              <a:t>20</a:t>
            </a:r>
            <a:r>
              <a:rPr lang="en-US" dirty="0" smtClean="0"/>
              <a:t>%</a:t>
            </a:r>
          </a:p>
          <a:p>
            <a:pPr algn="ctr"/>
            <a:r>
              <a:rPr lang="en-US" dirty="0" smtClean="0"/>
              <a:t>Slowdown</a:t>
            </a:r>
          </a:p>
        </p:txBody>
      </p:sp>
      <p:sp>
        <p:nvSpPr>
          <p:cNvPr id="27" name="TextBox 1"/>
          <p:cNvSpPr txBox="1"/>
          <p:nvPr/>
        </p:nvSpPr>
        <p:spPr>
          <a:xfrm>
            <a:off x="5441853" y="1573980"/>
            <a:ext cx="60655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28x</a:t>
            </a:r>
            <a:endParaRPr lang="en-US" sz="1800" b="1" dirty="0"/>
          </a:p>
        </p:txBody>
      </p:sp>
      <p:graphicFrame>
        <p:nvGraphicFramePr>
          <p:cNvPr id="16" name="Chart 15"/>
          <p:cNvGraphicFramePr>
            <a:graphicFrameLocks/>
          </p:cNvGraphicFramePr>
          <p:nvPr>
            <p:extLst>
              <p:ext uri="{D42A27DB-BD31-4B8C-83A1-F6EECF244321}">
                <p14:modId xmlns:p14="http://schemas.microsoft.com/office/powerpoint/2010/main" xmlns="" val="1135414457"/>
              </p:ext>
            </p:extLst>
          </p:nvPr>
        </p:nvGraphicFramePr>
        <p:xfrm>
          <a:off x="47625" y="1975104"/>
          <a:ext cx="9048750" cy="4187952"/>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Arrow Connector 17"/>
          <p:cNvCxnSpPr/>
          <p:nvPr/>
        </p:nvCxnSpPr>
        <p:spPr>
          <a:xfrm flipH="1" flipV="1">
            <a:off x="7838640" y="4582651"/>
            <a:ext cx="376320" cy="6830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28839" y="4165217"/>
            <a:ext cx="820966" cy="553998"/>
          </a:xfrm>
          <a:prstGeom prst="rect">
            <a:avLst/>
          </a:prstGeom>
          <a:solidFill>
            <a:schemeClr val="bg1"/>
          </a:solidFill>
        </p:spPr>
        <p:txBody>
          <a:bodyPr wrap="square" lIns="0" tIns="0" rIns="0" bIns="0" rtlCol="0">
            <a:spAutoFit/>
          </a:bodyPr>
          <a:lstStyle/>
          <a:p>
            <a:r>
              <a:rPr lang="en-US" dirty="0" smtClean="0"/>
              <a:t>RC+</a:t>
            </a:r>
            <a:br>
              <a:rPr lang="en-US" dirty="0" smtClean="0"/>
            </a:br>
            <a:r>
              <a:rPr lang="en-US" dirty="0" smtClean="0"/>
              <a:t>Bitmap</a:t>
            </a:r>
          </a:p>
        </p:txBody>
      </p:sp>
    </p:spTree>
    <p:extLst>
      <p:ext uri="{BB962C8B-B14F-4D97-AF65-F5344CB8AC3E}">
        <p14:creationId xmlns:p14="http://schemas.microsoft.com/office/powerpoint/2010/main" xmlns="" val="28401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Watchpoint-Based Data Race Detection</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42</a:t>
            </a:fld>
            <a:endParaRPr lang="en-US" altLang="en-US" dirty="0"/>
          </a:p>
        </p:txBody>
      </p:sp>
      <p:graphicFrame>
        <p:nvGraphicFramePr>
          <p:cNvPr id="12" name="Chart 11"/>
          <p:cNvGraphicFramePr>
            <a:graphicFrameLocks/>
          </p:cNvGraphicFramePr>
          <p:nvPr>
            <p:extLst>
              <p:ext uri="{D42A27DB-BD31-4B8C-83A1-F6EECF244321}">
                <p14:modId xmlns:p14="http://schemas.microsoft.com/office/powerpoint/2010/main" xmlns="" val="3999156055"/>
              </p:ext>
            </p:extLst>
          </p:nvPr>
        </p:nvGraphicFramePr>
        <p:xfrm>
          <a:off x="56586" y="1607520"/>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2674625" y="2670050"/>
            <a:ext cx="91074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dirty="0" smtClean="0"/>
              <a:t>+10%</a:t>
            </a:r>
            <a:endParaRPr lang="en-US" sz="2200" b="1" dirty="0"/>
          </a:p>
        </p:txBody>
      </p:sp>
      <p:cxnSp>
        <p:nvCxnSpPr>
          <p:cNvPr id="11" name="Straight Arrow Connector 10"/>
          <p:cNvCxnSpPr/>
          <p:nvPr/>
        </p:nvCxnSpPr>
        <p:spPr>
          <a:xfrm>
            <a:off x="3129995" y="3193909"/>
            <a:ext cx="227685" cy="538671"/>
          </a:xfrm>
          <a:prstGeom prst="straightConnector1">
            <a:avLst/>
          </a:prstGeom>
          <a:ln w="50800"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TextBox 1"/>
          <p:cNvSpPr txBox="1"/>
          <p:nvPr/>
        </p:nvSpPr>
        <p:spPr>
          <a:xfrm>
            <a:off x="7304220" y="2821840"/>
            <a:ext cx="91074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200" b="1" dirty="0" smtClean="0"/>
              <a:t>+20%</a:t>
            </a:r>
            <a:endParaRPr lang="en-US" sz="2200" b="1" dirty="0"/>
          </a:p>
        </p:txBody>
      </p:sp>
      <p:cxnSp>
        <p:nvCxnSpPr>
          <p:cNvPr id="6" name="Straight Arrow Connector 5"/>
          <p:cNvCxnSpPr/>
          <p:nvPr/>
        </p:nvCxnSpPr>
        <p:spPr>
          <a:xfrm>
            <a:off x="7759590" y="3345699"/>
            <a:ext cx="227685" cy="538671"/>
          </a:xfrm>
          <a:prstGeom prst="straightConnector1">
            <a:avLst/>
          </a:prstGeom>
          <a:ln w="50800" cap="sq">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323035" y="3990918"/>
            <a:ext cx="820966" cy="553998"/>
          </a:xfrm>
          <a:prstGeom prst="rect">
            <a:avLst/>
          </a:prstGeom>
          <a:solidFill>
            <a:schemeClr val="bg1"/>
          </a:solidFill>
        </p:spPr>
        <p:txBody>
          <a:bodyPr wrap="square" lIns="0" tIns="0" rIns="0" bIns="0" rtlCol="0">
            <a:spAutoFit/>
          </a:bodyPr>
          <a:lstStyle/>
          <a:p>
            <a:r>
              <a:rPr lang="en-US" dirty="0" smtClean="0"/>
              <a:t>RC+</a:t>
            </a:r>
            <a:br>
              <a:rPr lang="en-US" dirty="0" smtClean="0"/>
            </a:br>
            <a:r>
              <a:rPr lang="en-US" dirty="0" smtClean="0"/>
              <a:t>Bitmap</a:t>
            </a:r>
          </a:p>
        </p:txBody>
      </p:sp>
    </p:spTree>
    <p:extLst>
      <p:ext uri="{BB962C8B-B14F-4D97-AF65-F5344CB8AC3E}">
        <p14:creationId xmlns:p14="http://schemas.microsoft.com/office/powerpoint/2010/main" xmlns="" val="36531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Dataflow Tests find bugs on executed code</a:t>
            </a:r>
          </a:p>
          <a:p>
            <a:pPr lvl="1"/>
            <a:r>
              <a:rPr lang="en-US" dirty="0" smtClean="0"/>
              <a:t>What about code that is never executed?</a:t>
            </a:r>
          </a:p>
          <a:p>
            <a:endParaRPr lang="en-US" b="1" dirty="0" smtClean="0"/>
          </a:p>
          <a:p>
            <a:r>
              <a:rPr lang="en-US" dirty="0" smtClean="0"/>
              <a:t>Sampling + Demand-Driven Race Detection</a:t>
            </a:r>
          </a:p>
          <a:p>
            <a:pPr lvl="1"/>
            <a:r>
              <a:rPr lang="en-US" dirty="0" smtClean="0"/>
              <a:t>Good synergy between the two, like taint analysis</a:t>
            </a:r>
          </a:p>
          <a:p>
            <a:endParaRPr lang="en-US" dirty="0"/>
          </a:p>
          <a:p>
            <a:r>
              <a:rPr lang="en-US" dirty="0" smtClean="0"/>
              <a:t>Further watchpoint hardware studies:</a:t>
            </a:r>
          </a:p>
          <a:p>
            <a:pPr lvl="1"/>
            <a:r>
              <a:rPr lang="en-US" dirty="0" smtClean="0"/>
              <a:t>Clear </a:t>
            </a:r>
            <a:r>
              <a:rPr lang="en-US" dirty="0" err="1" smtClean="0"/>
              <a:t>microarchitectural</a:t>
            </a:r>
            <a:r>
              <a:rPr lang="en-US" dirty="0" smtClean="0"/>
              <a:t> analysis</a:t>
            </a:r>
          </a:p>
          <a:p>
            <a:pPr lvl="1"/>
            <a:r>
              <a:rPr lang="en-US" b="1" dirty="0" smtClean="0"/>
              <a:t>More </a:t>
            </a:r>
            <a:r>
              <a:rPr lang="en-US" dirty="0" smtClean="0"/>
              <a:t>software systems, different algorithms</a:t>
            </a:r>
            <a:endParaRPr lang="en-US" b="1" dirty="0"/>
          </a:p>
          <a:p>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43</a:t>
            </a:fld>
            <a:endParaRPr lang="en-US" altLang="en-US" dirty="0"/>
          </a:p>
        </p:txBody>
      </p:sp>
    </p:spTree>
    <p:extLst>
      <p:ext uri="{BB962C8B-B14F-4D97-AF65-F5344CB8AC3E}">
        <p14:creationId xmlns:p14="http://schemas.microsoft.com/office/powerpoint/2010/main" xmlns="" val="1772891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56565" y="3367220"/>
            <a:ext cx="1828800" cy="1536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Software</a:t>
            </a:r>
          </a:p>
          <a:p>
            <a:pPr algn="ctr"/>
            <a:r>
              <a:rPr lang="en-US" sz="2000" dirty="0" smtClean="0"/>
              <a:t>Dataflow Analysis Sampling</a:t>
            </a:r>
            <a:endParaRPr lang="en-US" sz="2000" dirty="0"/>
          </a:p>
        </p:txBody>
      </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b="1" dirty="0" smtClean="0"/>
              <a:t>Sampling</a:t>
            </a:r>
            <a:r>
              <a:rPr lang="en-US" sz="2800" dirty="0" smtClean="0"/>
              <a:t> allows distributed dataflow analysis</a:t>
            </a:r>
          </a:p>
          <a:p>
            <a:pPr lvl="3"/>
            <a:endParaRPr lang="en-US" sz="1800" b="1" dirty="0" smtClean="0"/>
          </a:p>
          <a:p>
            <a:r>
              <a:rPr lang="en-US" sz="2800" b="1" dirty="0" smtClean="0"/>
              <a:t>Existing hardware</a:t>
            </a:r>
            <a:r>
              <a:rPr lang="en-US" sz="2800" dirty="0" smtClean="0"/>
              <a:t> can speed up race detection</a:t>
            </a:r>
            <a:endParaRPr lang="en-US" sz="2800" b="1" dirty="0" smtClean="0"/>
          </a:p>
          <a:p>
            <a:pPr lvl="3"/>
            <a:endParaRPr lang="en-US" sz="1800" b="1" dirty="0" smtClean="0"/>
          </a:p>
          <a:p>
            <a:r>
              <a:rPr lang="en-US" sz="2800" b="1" dirty="0" smtClean="0"/>
              <a:t>Watchpoint hardware</a:t>
            </a:r>
            <a:r>
              <a:rPr lang="en-US" sz="2800" dirty="0" smtClean="0"/>
              <a:t> useful everywhere</a:t>
            </a:r>
          </a:p>
          <a:p>
            <a:endParaRPr lang="en-US" sz="2900" b="1" dirty="0" smtClean="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44</a:t>
            </a:fld>
            <a:endParaRPr lang="en-US" altLang="en-US" dirty="0"/>
          </a:p>
        </p:txBody>
      </p:sp>
      <p:sp>
        <p:nvSpPr>
          <p:cNvPr id="6" name="Rounded Rectangle 5"/>
          <p:cNvSpPr/>
          <p:nvPr/>
        </p:nvSpPr>
        <p:spPr>
          <a:xfrm>
            <a:off x="5475420" y="3353105"/>
            <a:ext cx="1828800" cy="1536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Hardware</a:t>
            </a:r>
          </a:p>
          <a:p>
            <a:pPr algn="ctr"/>
            <a:r>
              <a:rPr lang="en-US" sz="2000" dirty="0" smtClean="0"/>
              <a:t>Dataflow Analysis Sampling</a:t>
            </a:r>
            <a:endParaRPr lang="en-US" sz="2000" dirty="0"/>
          </a:p>
        </p:txBody>
      </p:sp>
      <p:sp>
        <p:nvSpPr>
          <p:cNvPr id="13" name="Rounded Rectangle 12"/>
          <p:cNvSpPr/>
          <p:nvPr/>
        </p:nvSpPr>
        <p:spPr>
          <a:xfrm>
            <a:off x="3718854" y="3367221"/>
            <a:ext cx="1604776" cy="2679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Unlimited Watchpoint </a:t>
            </a:r>
            <a:r>
              <a:rPr lang="en-US" sz="2000" dirty="0" smtClean="0"/>
              <a:t>System</a:t>
            </a:r>
            <a:endParaRPr lang="en-US" sz="2000" dirty="0"/>
          </a:p>
          <a:p>
            <a:pPr algn="ctr"/>
            <a:endParaRPr lang="en-US" sz="2000" dirty="0"/>
          </a:p>
          <a:p>
            <a:pPr algn="ctr"/>
            <a:endParaRPr lang="en-US" sz="2000" dirty="0" smtClean="0"/>
          </a:p>
          <a:p>
            <a:pPr algn="ctr"/>
            <a:endParaRPr lang="en-US" sz="2000" dirty="0"/>
          </a:p>
        </p:txBody>
      </p:sp>
      <p:sp>
        <p:nvSpPr>
          <p:cNvPr id="14" name="Rounded Rectangle 13"/>
          <p:cNvSpPr/>
          <p:nvPr/>
        </p:nvSpPr>
        <p:spPr>
          <a:xfrm>
            <a:off x="2006642" y="5112806"/>
            <a:ext cx="5029200" cy="7863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Hardware-Assisted Demand-Driven</a:t>
            </a:r>
          </a:p>
          <a:p>
            <a:pPr algn="ctr"/>
            <a:r>
              <a:rPr lang="en-US" sz="2000" dirty="0" smtClean="0"/>
              <a:t>Data Race Detection</a:t>
            </a:r>
            <a:endParaRPr lang="en-US" sz="2000" dirty="0"/>
          </a:p>
        </p:txBody>
      </p:sp>
      <p:sp>
        <p:nvSpPr>
          <p:cNvPr id="17" name="Rounded Rectangle 16"/>
          <p:cNvSpPr/>
          <p:nvPr/>
        </p:nvSpPr>
        <p:spPr>
          <a:xfrm>
            <a:off x="1756565" y="3353105"/>
            <a:ext cx="5547655" cy="26933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solidFill>
                  <a:schemeClr val="dk1"/>
                </a:solidFill>
              </a:rPr>
              <a:t>Distributed Dynamic</a:t>
            </a:r>
          </a:p>
          <a:p>
            <a:pPr algn="ctr"/>
            <a:r>
              <a:rPr lang="en-US" sz="2800" dirty="0" smtClean="0"/>
              <a:t>Software Analysis</a:t>
            </a:r>
            <a:endParaRPr lang="en-US" sz="2800" dirty="0">
              <a:solidFill>
                <a:schemeClr val="dk1"/>
              </a:solidFill>
            </a:endParaRPr>
          </a:p>
        </p:txBody>
      </p:sp>
    </p:spTree>
    <p:extLst>
      <p:ext uri="{BB962C8B-B14F-4D97-AF65-F5344CB8AC3E}">
        <p14:creationId xmlns:p14="http://schemas.microsoft.com/office/powerpoint/2010/main" xmlns="" val="19923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xit" presetSubtype="0" fill="hold" grpId="1"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3" grpId="0" animBg="1"/>
      <p:bldP spid="13" grpId="1" animBg="1"/>
      <p:bldP spid="14" grpId="0" animBg="1"/>
      <p:bldP spid="14" grpId="1"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5898B9-ED2C-4925-9C9E-7644545534BD}" type="slidenum">
              <a:rPr lang="en-US" altLang="en-US" smtClean="0"/>
              <a:pPr/>
              <a:t>45</a:t>
            </a:fld>
            <a:endParaRPr lang="en-US" altLang="en-US" dirty="0"/>
          </a:p>
        </p:txBody>
      </p:sp>
      <p:sp>
        <p:nvSpPr>
          <p:cNvPr id="6" name="TextBox 5"/>
          <p:cNvSpPr txBox="1"/>
          <p:nvPr/>
        </p:nvSpPr>
        <p:spPr>
          <a:xfrm>
            <a:off x="549564" y="2846093"/>
            <a:ext cx="7968975" cy="1200329"/>
          </a:xfrm>
          <a:prstGeom prst="rect">
            <a:avLst/>
          </a:prstGeom>
          <a:noFill/>
        </p:spPr>
        <p:txBody>
          <a:bodyPr wrap="square" rtlCol="0">
            <a:spAutoFit/>
          </a:bodyPr>
          <a:lstStyle/>
          <a:p>
            <a:pPr algn="ctr"/>
            <a:r>
              <a:rPr lang="en-US" sz="7200" b="1" dirty="0" smtClean="0">
                <a:latin typeface="+mn-lt"/>
              </a:rPr>
              <a:t>Thank You</a:t>
            </a:r>
          </a:p>
        </p:txBody>
      </p:sp>
    </p:spTree>
    <p:extLst>
      <p:ext uri="{BB962C8B-B14F-4D97-AF65-F5344CB8AC3E}">
        <p14:creationId xmlns:p14="http://schemas.microsoft.com/office/powerpoint/2010/main" xmlns="" val="694858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46</a:t>
            </a:fld>
            <a:endParaRPr lang="en-US" altLang="en-US" dirty="0"/>
          </a:p>
        </p:txBody>
      </p:sp>
    </p:spTree>
    <p:extLst>
      <p:ext uri="{BB962C8B-B14F-4D97-AF65-F5344CB8AC3E}">
        <p14:creationId xmlns:p14="http://schemas.microsoft.com/office/powerpoint/2010/main" xmlns="" val="1834812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verGDB.jpg"/>
          <p:cNvPicPr>
            <a:picLocks noChangeAspect="1"/>
          </p:cNvPicPr>
          <p:nvPr/>
        </p:nvPicPr>
        <p:blipFill>
          <a:blip r:embed="rId2" cstate="print"/>
          <a:stretch>
            <a:fillRect/>
          </a:stretch>
        </p:blipFill>
        <p:spPr>
          <a:xfrm rot="19574816">
            <a:off x="6155865" y="1182735"/>
            <a:ext cx="1153956" cy="1524000"/>
          </a:xfrm>
          <a:prstGeom prst="rect">
            <a:avLst/>
          </a:prstGeom>
        </p:spPr>
      </p:pic>
      <p:sp>
        <p:nvSpPr>
          <p:cNvPr id="2" name="Title 1"/>
          <p:cNvSpPr>
            <a:spLocks noGrp="1"/>
          </p:cNvSpPr>
          <p:nvPr>
            <p:ph type="title"/>
          </p:nvPr>
        </p:nvSpPr>
        <p:spPr/>
        <p:txBody>
          <a:bodyPr/>
          <a:lstStyle/>
          <a:p>
            <a:r>
              <a:rPr lang="en-US" dirty="0" smtClean="0"/>
              <a:t>Finding Errors</a:t>
            </a:r>
            <a:endParaRPr lang="en-US" dirty="0"/>
          </a:p>
        </p:txBody>
      </p:sp>
      <p:sp>
        <p:nvSpPr>
          <p:cNvPr id="3" name="Content Placeholder 2"/>
          <p:cNvSpPr>
            <a:spLocks noGrp="1"/>
          </p:cNvSpPr>
          <p:nvPr>
            <p:ph idx="1"/>
          </p:nvPr>
        </p:nvSpPr>
        <p:spPr/>
        <p:txBody>
          <a:bodyPr/>
          <a:lstStyle/>
          <a:p>
            <a:r>
              <a:rPr lang="en-US" dirty="0" smtClean="0"/>
              <a:t>Brute Force</a:t>
            </a:r>
          </a:p>
          <a:p>
            <a:pPr lvl="1"/>
            <a:r>
              <a:rPr lang="en-US" dirty="0" smtClean="0"/>
              <a:t>Code review, fuzz testing,</a:t>
            </a:r>
            <a:br>
              <a:rPr lang="en-US" dirty="0" smtClean="0"/>
            </a:br>
            <a:r>
              <a:rPr lang="en-US" dirty="0" err="1" smtClean="0"/>
              <a:t>whitehat</a:t>
            </a:r>
            <a:r>
              <a:rPr lang="en-US" dirty="0" smtClean="0"/>
              <a:t>/</a:t>
            </a:r>
            <a:r>
              <a:rPr lang="en-US" dirty="0" err="1" smtClean="0"/>
              <a:t>grayhat</a:t>
            </a:r>
            <a:r>
              <a:rPr lang="en-US" dirty="0" smtClean="0"/>
              <a:t> hackers</a:t>
            </a:r>
          </a:p>
          <a:p>
            <a:pPr lvl="1">
              <a:buClr>
                <a:srgbClr val="FF0000"/>
              </a:buClr>
              <a:buSzPct val="80000"/>
              <a:buFont typeface="Arial" pitchFamily="34" charset="0"/>
              <a:buChar char="–"/>
            </a:pPr>
            <a:r>
              <a:rPr lang="en-US" dirty="0" smtClean="0"/>
              <a:t>Time-consuming, difficult</a:t>
            </a:r>
            <a:br>
              <a:rPr lang="en-US" dirty="0" smtClean="0"/>
            </a:br>
            <a:endParaRPr lang="en-US" dirty="0" smtClean="0"/>
          </a:p>
          <a:p>
            <a:r>
              <a:rPr lang="en-US" dirty="0" smtClean="0"/>
              <a:t>Static Analysis</a:t>
            </a:r>
          </a:p>
          <a:p>
            <a:pPr lvl="1"/>
            <a:r>
              <a:rPr lang="en-US" dirty="0" smtClean="0"/>
              <a:t>Automatically analyze source,</a:t>
            </a:r>
            <a:br>
              <a:rPr lang="en-US" dirty="0" smtClean="0"/>
            </a:br>
            <a:r>
              <a:rPr lang="en-US" dirty="0" smtClean="0"/>
              <a:t>formal reasoning, compiler checks</a:t>
            </a:r>
          </a:p>
          <a:p>
            <a:pPr lvl="1">
              <a:buClr>
                <a:srgbClr val="FF0000"/>
              </a:buClr>
              <a:buSzPct val="80000"/>
              <a:buFont typeface="Arial" pitchFamily="34" charset="0"/>
              <a:buChar char="–"/>
            </a:pPr>
            <a:r>
              <a:rPr lang="en-US" dirty="0" smtClean="0"/>
              <a:t>Intractable, requires expert input,</a:t>
            </a:r>
            <a:br>
              <a:rPr lang="en-US" dirty="0" smtClean="0"/>
            </a:br>
            <a:r>
              <a:rPr lang="en-US" dirty="0" smtClean="0"/>
              <a:t>no system state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47</a:t>
            </a:fld>
            <a:endParaRPr lang="en-US" altLang="en-US" dirty="0"/>
          </a:p>
        </p:txBody>
      </p:sp>
      <p:pic>
        <p:nvPicPr>
          <p:cNvPr id="7" name="Picture 6" descr="CoverIDA.jpg"/>
          <p:cNvPicPr>
            <a:picLocks noChangeAspect="1"/>
          </p:cNvPicPr>
          <p:nvPr/>
        </p:nvPicPr>
        <p:blipFill>
          <a:blip r:embed="rId3" cstate="print"/>
          <a:stretch>
            <a:fillRect/>
          </a:stretch>
        </p:blipFill>
        <p:spPr>
          <a:xfrm>
            <a:off x="6820342" y="990601"/>
            <a:ext cx="1219199" cy="1610165"/>
          </a:xfrm>
          <a:prstGeom prst="rect">
            <a:avLst/>
          </a:prstGeom>
        </p:spPr>
      </p:pic>
      <p:pic>
        <p:nvPicPr>
          <p:cNvPr id="5" name="Picture 4" descr="CoverFuzz.jpg"/>
          <p:cNvPicPr>
            <a:picLocks noChangeAspect="1"/>
          </p:cNvPicPr>
          <p:nvPr/>
        </p:nvPicPr>
        <p:blipFill>
          <a:blip r:embed="rId4" cstate="print"/>
          <a:stretch>
            <a:fillRect/>
          </a:stretch>
        </p:blipFill>
        <p:spPr>
          <a:xfrm rot="1916555">
            <a:off x="7231204" y="1471856"/>
            <a:ext cx="1120933" cy="1585912"/>
          </a:xfrm>
          <a:prstGeom prst="rect">
            <a:avLst/>
          </a:prstGeom>
        </p:spPr>
      </p:pic>
      <p:pic>
        <p:nvPicPr>
          <p:cNvPr id="8" name="Picture 7" descr="CoverStatic.jpg"/>
          <p:cNvPicPr>
            <a:picLocks noChangeAspect="1"/>
          </p:cNvPicPr>
          <p:nvPr/>
        </p:nvPicPr>
        <p:blipFill>
          <a:blip r:embed="rId5" cstate="print"/>
          <a:stretch>
            <a:fillRect/>
          </a:stretch>
        </p:blipFill>
        <p:spPr>
          <a:xfrm>
            <a:off x="6553200" y="4419600"/>
            <a:ext cx="1676400" cy="1676400"/>
          </a:xfrm>
          <a:prstGeom prst="rect">
            <a:avLst/>
          </a:prstGeom>
          <a:ln>
            <a:solidFill>
              <a:schemeClr val="tx1"/>
            </a:solidFill>
          </a:ln>
        </p:spPr>
      </p:pic>
      <p:pic>
        <p:nvPicPr>
          <p:cNvPr id="10" name="Picture 9" descr="fortify_logo.png"/>
          <p:cNvPicPr>
            <a:picLocks noChangeAspect="1"/>
          </p:cNvPicPr>
          <p:nvPr/>
        </p:nvPicPr>
        <p:blipFill>
          <a:blip r:embed="rId6" cstate="print"/>
          <a:stretch>
            <a:fillRect/>
          </a:stretch>
        </p:blipFill>
        <p:spPr>
          <a:xfrm>
            <a:off x="6400800" y="3695544"/>
            <a:ext cx="1978808" cy="571656"/>
          </a:xfrm>
          <a:prstGeom prst="rect">
            <a:avLst/>
          </a:prstGeom>
        </p:spPr>
      </p:pic>
      <p:pic>
        <p:nvPicPr>
          <p:cNvPr id="11" name="Picture 10" descr="Klocwork.gif"/>
          <p:cNvPicPr>
            <a:picLocks noChangeAspect="1"/>
          </p:cNvPicPr>
          <p:nvPr/>
        </p:nvPicPr>
        <p:blipFill>
          <a:blip r:embed="rId7" cstate="print"/>
          <a:stretch>
            <a:fillRect/>
          </a:stretch>
        </p:blipFill>
        <p:spPr>
          <a:xfrm>
            <a:off x="6324600" y="3352800"/>
            <a:ext cx="2190750" cy="257175"/>
          </a:xfrm>
          <a:prstGeom prst="rect">
            <a:avLst/>
          </a:prstGeom>
        </p:spPr>
      </p:pic>
    </p:spTree>
    <p:extLst>
      <p:ext uri="{BB962C8B-B14F-4D97-AF65-F5344CB8AC3E}">
        <p14:creationId xmlns:p14="http://schemas.microsoft.com/office/powerpoint/2010/main" xmlns="" val="262589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Dataflow Analysis</a:t>
            </a:r>
            <a:endParaRPr lang="en-US" dirty="0"/>
          </a:p>
        </p:txBody>
      </p:sp>
      <p:sp>
        <p:nvSpPr>
          <p:cNvPr id="3" name="Content Placeholder 2"/>
          <p:cNvSpPr>
            <a:spLocks noGrp="1"/>
          </p:cNvSpPr>
          <p:nvPr>
            <p:ph idx="1"/>
          </p:nvPr>
        </p:nvSpPr>
        <p:spPr>
          <a:xfrm>
            <a:off x="457200" y="1066800"/>
            <a:ext cx="8364920" cy="5064125"/>
          </a:xfrm>
        </p:spPr>
        <p:txBody>
          <a:bodyPr/>
          <a:lstStyle/>
          <a:p>
            <a:pPr marL="1341438" lvl="4" indent="0">
              <a:buNone/>
            </a:pPr>
            <a:endParaRPr lang="en-US" b="1" dirty="0" smtClean="0"/>
          </a:p>
          <a:p>
            <a:r>
              <a:rPr lang="en-US" b="1" dirty="0" smtClean="0"/>
              <a:t>Associate</a:t>
            </a:r>
            <a:r>
              <a:rPr lang="en-US" dirty="0" smtClean="0"/>
              <a:t> meta-data with program values</a:t>
            </a:r>
          </a:p>
          <a:p>
            <a:endParaRPr lang="en-US" dirty="0" smtClean="0"/>
          </a:p>
          <a:p>
            <a:r>
              <a:rPr lang="en-US" b="1" dirty="0" smtClean="0"/>
              <a:t>Propagate/Clear</a:t>
            </a:r>
            <a:r>
              <a:rPr lang="en-US" dirty="0" smtClean="0"/>
              <a:t> meta-data while executing</a:t>
            </a:r>
          </a:p>
          <a:p>
            <a:endParaRPr lang="en-US" dirty="0"/>
          </a:p>
          <a:p>
            <a:r>
              <a:rPr lang="en-US" b="1" dirty="0" smtClean="0"/>
              <a:t>Check</a:t>
            </a:r>
            <a:r>
              <a:rPr lang="en-US" dirty="0" smtClean="0"/>
              <a:t> meta-data for safety &amp; correctness</a:t>
            </a:r>
          </a:p>
          <a:p>
            <a:endParaRPr lang="en-US" b="1" dirty="0"/>
          </a:p>
          <a:p>
            <a:r>
              <a:rPr lang="en-US" dirty="0" smtClean="0"/>
              <a:t>Forms </a:t>
            </a:r>
            <a:r>
              <a:rPr lang="en-US" b="1" dirty="0" err="1" smtClean="0"/>
              <a:t>dataflows</a:t>
            </a:r>
            <a:r>
              <a:rPr lang="en-US" b="1" dirty="0" smtClean="0"/>
              <a:t> </a:t>
            </a:r>
            <a:r>
              <a:rPr lang="en-US" dirty="0" smtClean="0"/>
              <a:t>of meta/shadow information</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48</a:t>
            </a:fld>
            <a:endParaRPr lang="en-US" altLang="en-US" dirty="0"/>
          </a:p>
        </p:txBody>
      </p:sp>
    </p:spTree>
    <p:extLst>
      <p:ext uri="{BB962C8B-B14F-4D97-AF65-F5344CB8AC3E}">
        <p14:creationId xmlns:p14="http://schemas.microsoft.com/office/powerpoint/2010/main" xmlns="" val="2239186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Dataflow Analysis</a:t>
            </a:r>
            <a:endParaRPr lang="en-US" dirty="0"/>
          </a:p>
        </p:txBody>
      </p:sp>
      <p:sp>
        <p:nvSpPr>
          <p:cNvPr id="3" name="Slide Number Placeholder 2"/>
          <p:cNvSpPr>
            <a:spLocks noGrp="1"/>
          </p:cNvSpPr>
          <p:nvPr>
            <p:ph type="sldNum" sz="quarter" idx="12"/>
          </p:nvPr>
        </p:nvSpPr>
        <p:spPr/>
        <p:txBody>
          <a:bodyPr/>
          <a:lstStyle/>
          <a:p>
            <a:fld id="{1FC43652-29FC-4863-885F-EF39FB626472}" type="slidenum">
              <a:rPr lang="en-US" altLang="en-US" smtClean="0"/>
              <a:pPr/>
              <a:t>49</a:t>
            </a:fld>
            <a:endParaRPr lang="en-US" altLang="en-US"/>
          </a:p>
        </p:txBody>
      </p:sp>
      <p:sp>
        <p:nvSpPr>
          <p:cNvPr id="4" name="Content Placeholder 2"/>
          <p:cNvSpPr txBox="1">
            <a:spLocks/>
          </p:cNvSpPr>
          <p:nvPr/>
        </p:nvSpPr>
        <p:spPr>
          <a:xfrm>
            <a:off x="457200" y="1066800"/>
            <a:ext cx="8229600" cy="5064125"/>
          </a:xfrm>
          <a:prstGeom prst="rect">
            <a:avLst/>
          </a:prstGeom>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Only Analyze Shadowed Data</a:t>
            </a:r>
          </a:p>
        </p:txBody>
      </p:sp>
      <p:sp>
        <p:nvSpPr>
          <p:cNvPr id="14" name="Rectangle 13"/>
          <p:cNvSpPr/>
          <p:nvPr/>
        </p:nvSpPr>
        <p:spPr bwMode="auto">
          <a:xfrm>
            <a:off x="914400" y="1884362"/>
            <a:ext cx="7315200" cy="26114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effectLst/>
              <a:latin typeface="Verdana" pitchFamily="34" charset="0"/>
            </a:endParaRPr>
          </a:p>
        </p:txBody>
      </p:sp>
      <p:sp>
        <p:nvSpPr>
          <p:cNvPr id="16" name="Rounded Rectangle 15"/>
          <p:cNvSpPr/>
          <p:nvPr/>
        </p:nvSpPr>
        <p:spPr bwMode="auto">
          <a:xfrm>
            <a:off x="1447800" y="2829719"/>
            <a:ext cx="2743200" cy="990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Native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247957" y="3495775"/>
            <a:ext cx="1142886" cy="857164"/>
          </a:xfrm>
          <a:prstGeom prst="rect">
            <a:avLst/>
          </a:prstGeom>
          <a:noFill/>
        </p:spPr>
      </p:pic>
      <p:sp>
        <p:nvSpPr>
          <p:cNvPr id="23" name="Down Arrow 22"/>
          <p:cNvSpPr/>
          <p:nvPr/>
        </p:nvSpPr>
        <p:spPr bwMode="auto">
          <a:xfrm rot="10800000">
            <a:off x="4114800" y="4419599"/>
            <a:ext cx="457200" cy="914400"/>
          </a:xfrm>
          <a:prstGeom prst="downArrow">
            <a:avLst/>
          </a:prstGeom>
          <a:solidFill>
            <a:srgbClr val="FF0000"/>
          </a:solidFill>
          <a:ln w="508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
        <p:nvSpPr>
          <p:cNvPr id="30" name="Rounded Rectangle 29"/>
          <p:cNvSpPr/>
          <p:nvPr/>
        </p:nvSpPr>
        <p:spPr bwMode="auto">
          <a:xfrm>
            <a:off x="4953000" y="2362200"/>
            <a:ext cx="2743200" cy="1925638"/>
          </a:xfrm>
          <a:prstGeom prst="roundRect">
            <a:avLst/>
          </a:prstGeom>
          <a:gradFill>
            <a:gsLst>
              <a:gs pos="0">
                <a:schemeClr val="dk1">
                  <a:tint val="50000"/>
                  <a:satMod val="300000"/>
                  <a:lumMod val="100000"/>
                  <a:alpha val="60000"/>
                </a:schemeClr>
              </a:gs>
              <a:gs pos="35000">
                <a:schemeClr val="dk1">
                  <a:tint val="37000"/>
                  <a:satMod val="300000"/>
                  <a:lumMod val="50000"/>
                  <a:lumOff val="50000"/>
                  <a:alpha val="60000"/>
                </a:schemeClr>
              </a:gs>
              <a:gs pos="100000">
                <a:schemeClr val="dk1">
                  <a:tint val="15000"/>
                  <a:satMod val="350000"/>
                  <a:lumMod val="0"/>
                  <a:lumOff val="100000"/>
                  <a:alpha val="60000"/>
                </a:schemeClr>
              </a:gs>
            </a:gsLs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dk1">
                    <a:alpha val="50000"/>
                  </a:schemeClr>
                </a:solidFill>
                <a:effectLst/>
                <a:latin typeface="Verdana" pitchFamily="34" charset="0"/>
              </a:rPr>
              <a:t>Instrumented</a:t>
            </a:r>
            <a:br>
              <a:rPr kumimoji="0" lang="en-US" sz="2400" i="0" u="none" strike="noStrike" cap="none" normalizeH="0" baseline="0" dirty="0" smtClean="0">
                <a:ln>
                  <a:noFill/>
                </a:ln>
                <a:solidFill>
                  <a:schemeClr val="dk1">
                    <a:alpha val="50000"/>
                  </a:schemeClr>
                </a:solidFill>
                <a:effectLst/>
                <a:latin typeface="Verdana" pitchFamily="34" charset="0"/>
              </a:rPr>
            </a:br>
            <a:r>
              <a:rPr kumimoji="0" lang="en-US" sz="2400" i="0" u="none" strike="noStrike" cap="none" normalizeH="0" baseline="0" dirty="0" smtClean="0">
                <a:ln>
                  <a:noFill/>
                </a:ln>
                <a:solidFill>
                  <a:schemeClr val="dk1">
                    <a:alpha val="50000"/>
                  </a:schemeClr>
                </a:solidFill>
                <a:effectLst/>
                <a:latin typeface="Verdana" pitchFamily="34" charset="0"/>
              </a:rPr>
              <a:t>Application</a:t>
            </a:r>
          </a:p>
        </p:txBody>
      </p:sp>
      <p:sp>
        <p:nvSpPr>
          <p:cNvPr id="25" name="Rounded Rectangle 24"/>
          <p:cNvSpPr/>
          <p:nvPr/>
        </p:nvSpPr>
        <p:spPr bwMode="auto">
          <a:xfrm>
            <a:off x="4953000" y="2362200"/>
            <a:ext cx="2743200" cy="192563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Instrumented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Verdana" pitchFamily="34" charset="0"/>
              </a:rPr>
              <a:t>Application</a:t>
            </a:r>
          </a:p>
        </p:txBody>
      </p:sp>
      <p:pic>
        <p:nvPicPr>
          <p:cNvPr id="26" name="Picture 2" descr="C:\Users\jgreathx\AppData\Local\Microsoft\Windows\Temporary Internet Files\Content.IE5\1MI2RH4L\MC900433858[1].png"/>
          <p:cNvPicPr>
            <a:picLocks noChangeAspect="1" noChangeArrowheads="1"/>
          </p:cNvPicPr>
          <p:nvPr/>
        </p:nvPicPr>
        <p:blipFill>
          <a:blip r:embed="rId4" cstate="print"/>
          <a:srcRect/>
          <a:stretch>
            <a:fillRect/>
          </a:stretch>
        </p:blipFill>
        <p:spPr bwMode="auto">
          <a:xfrm>
            <a:off x="5753157" y="3352914"/>
            <a:ext cx="1142886" cy="1142886"/>
          </a:xfrm>
          <a:prstGeom prst="rect">
            <a:avLst/>
          </a:prstGeom>
          <a:noFill/>
        </p:spPr>
      </p:pic>
      <p:sp>
        <p:nvSpPr>
          <p:cNvPr id="17" name="Rectangle 16"/>
          <p:cNvSpPr/>
          <p:nvPr/>
        </p:nvSpPr>
        <p:spPr bwMode="auto">
          <a:xfrm>
            <a:off x="914400" y="5257800"/>
            <a:ext cx="7315200" cy="381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Verdana" pitchFamily="34" charset="0"/>
              </a:rPr>
              <a:t>Meta-Data Detection</a:t>
            </a:r>
            <a:endParaRPr kumimoji="0" lang="en-US" sz="2400" b="0" i="0" u="none" strike="noStrike" cap="none" normalizeH="0" baseline="0" dirty="0" smtClean="0">
              <a:ln>
                <a:noFill/>
              </a:ln>
              <a:solidFill>
                <a:schemeClr val="tx1"/>
              </a:solidFill>
              <a:effectLst/>
              <a:latin typeface="Verdana"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5537" y="1977826"/>
            <a:ext cx="560663" cy="85341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5388" y="1977601"/>
            <a:ext cx="559815" cy="852118"/>
          </a:xfrm>
          <a:prstGeom prst="rect">
            <a:avLst/>
          </a:prstGeom>
        </p:spPr>
      </p:pic>
      <p:sp>
        <p:nvSpPr>
          <p:cNvPr id="19" name="Rounded Rectangle 18"/>
          <p:cNvSpPr/>
          <p:nvPr/>
        </p:nvSpPr>
        <p:spPr>
          <a:xfrm>
            <a:off x="2628900" y="3427476"/>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ounded Rectangle 23"/>
          <p:cNvSpPr/>
          <p:nvPr/>
        </p:nvSpPr>
        <p:spPr>
          <a:xfrm>
            <a:off x="2628900" y="5021271"/>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ounded Rectangle 28"/>
          <p:cNvSpPr/>
          <p:nvPr/>
        </p:nvSpPr>
        <p:spPr>
          <a:xfrm>
            <a:off x="2598730" y="34290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Callout 30"/>
          <p:cNvSpPr/>
          <p:nvPr/>
        </p:nvSpPr>
        <p:spPr>
          <a:xfrm>
            <a:off x="3509470" y="4336179"/>
            <a:ext cx="2083281" cy="914301"/>
          </a:xfrm>
          <a:prstGeom prst="wedgeEllipseCallout">
            <a:avLst>
              <a:gd name="adj1" fmla="val -35711"/>
              <a:gd name="adj2" fmla="val 5905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t>Non-Shadowed Data</a:t>
            </a:r>
            <a:endParaRPr lang="en-US" b="1" dirty="0"/>
          </a:p>
        </p:txBody>
      </p:sp>
      <p:sp>
        <p:nvSpPr>
          <p:cNvPr id="32" name="Oval Callout 31"/>
          <p:cNvSpPr/>
          <p:nvPr/>
        </p:nvSpPr>
        <p:spPr>
          <a:xfrm>
            <a:off x="3433575" y="4336179"/>
            <a:ext cx="2235721" cy="914301"/>
          </a:xfrm>
          <a:prstGeom prst="wedgeEllipseCallout">
            <a:avLst>
              <a:gd name="adj1" fmla="val -35711"/>
              <a:gd name="adj2" fmla="val 5905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Shadowed Data</a:t>
            </a:r>
            <a:endParaRPr lang="en-US" b="1" dirty="0"/>
          </a:p>
        </p:txBody>
      </p:sp>
      <p:pic>
        <p:nvPicPr>
          <p:cNvPr id="33" name="Picture 3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53399" y="3505200"/>
            <a:ext cx="1143000" cy="857250"/>
          </a:xfrm>
          <a:prstGeom prst="rect">
            <a:avLst/>
          </a:prstGeom>
        </p:spPr>
      </p:pic>
      <p:sp>
        <p:nvSpPr>
          <p:cNvPr id="34" name="Rounded Rectangle 33"/>
          <p:cNvSpPr/>
          <p:nvPr/>
        </p:nvSpPr>
        <p:spPr>
          <a:xfrm>
            <a:off x="4800600" y="3352800"/>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Rounded Rectangle 34"/>
          <p:cNvSpPr/>
          <p:nvPr/>
        </p:nvSpPr>
        <p:spPr>
          <a:xfrm>
            <a:off x="2598730" y="3427475"/>
            <a:ext cx="381000" cy="3809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58321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0 0 L 0 0.25 E" pathEditMode="relative" ptsTypes="">
                                      <p:cBhvr>
                                        <p:cTn id="13" dur="1000" fill="hold"/>
                                        <p:tgtEl>
                                          <p:spTgt spid="19"/>
                                        </p:tgtEl>
                                        <p:attrNameLst>
                                          <p:attrName>ppt_x</p:attrName>
                                          <p:attrName>ppt_y</p:attrName>
                                        </p:attrNameLst>
                                      </p:cBhvr>
                                    </p:animMotion>
                                  </p:childTnLst>
                                </p:cTn>
                              </p:par>
                            </p:childTnLst>
                          </p:cTn>
                        </p:par>
                        <p:par>
                          <p:cTn id="14" fill="hold">
                            <p:stCondLst>
                              <p:cond delay="1000"/>
                            </p:stCondLst>
                            <p:childTnLst>
                              <p:par>
                                <p:cTn id="15" presetID="1" presetClass="exit" presetSubtype="0" fill="hold" grpId="2" nodeType="after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grpId="1" nodeType="afterEffect">
                                  <p:stCondLst>
                                    <p:cond delay="0"/>
                                  </p:stCondLst>
                                  <p:childTnLst>
                                    <p:animMotion origin="layout" path="M 0.0007 -0.22685 L -3.33333E-6 -3.7037E-6 " pathEditMode="relative" rAng="0" ptsTypes="AA">
                                      <p:cBhvr>
                                        <p:cTn id="29" dur="1000" spd="-100000" fill="hold"/>
                                        <p:tgtEl>
                                          <p:spTgt spid="24"/>
                                        </p:tgtEl>
                                        <p:attrNameLst>
                                          <p:attrName>ppt_x</p:attrName>
                                          <p:attrName>ppt_y</p:attrName>
                                        </p:attrNameLst>
                                      </p:cBhvr>
                                      <p:rCtr x="-35" y="11343"/>
                                    </p:animMotion>
                                  </p:childTnLst>
                                </p:cTn>
                              </p:par>
                            </p:childTnLst>
                          </p:cTn>
                        </p:par>
                        <p:par>
                          <p:cTn id="30" fill="hold">
                            <p:stCondLst>
                              <p:cond delay="1000"/>
                            </p:stCondLst>
                            <p:childTnLst>
                              <p:par>
                                <p:cTn id="31" presetID="1" presetClass="exit" presetSubtype="0" fill="hold" grpId="2" nodeType="after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0"/>
                            </p:stCondLst>
                            <p:childTnLst>
                              <p:par>
                                <p:cTn id="41" presetID="42" presetClass="path" presetSubtype="0" accel="50000" decel="50000" fill="hold" grpId="1" nodeType="afterEffect">
                                  <p:stCondLst>
                                    <p:cond delay="0"/>
                                  </p:stCondLst>
                                  <p:childTnLst>
                                    <p:animMotion origin="layout" path="M 0 0 L 0 0.25 E" pathEditMode="relative" ptsTypes="">
                                      <p:cBhvr>
                                        <p:cTn id="42" dur="1000" fill="hold"/>
                                        <p:tgtEl>
                                          <p:spTgt spid="29"/>
                                        </p:tgtEl>
                                        <p:attrNameLst>
                                          <p:attrName>ppt_x</p:attrName>
                                          <p:attrName>ppt_y</p:attrName>
                                        </p:attrNameLst>
                                      </p:cBhvr>
                                    </p:animMotion>
                                  </p:childTnLst>
                                </p:cTn>
                              </p:par>
                            </p:childTnLst>
                          </p:cTn>
                        </p:par>
                        <p:par>
                          <p:cTn id="43" fill="hold">
                            <p:stCondLst>
                              <p:cond delay="1000"/>
                            </p:stCondLst>
                            <p:childTnLst>
                              <p:par>
                                <p:cTn id="44" presetID="1" presetClass="exit" presetSubtype="0" fill="hold" grpId="2" nodeType="afterEffect">
                                  <p:stCondLst>
                                    <p:cond delay="0"/>
                                  </p:stCondLst>
                                  <p:childTnLst>
                                    <p:set>
                                      <p:cBhvr>
                                        <p:cTn id="45" dur="1" fill="hold">
                                          <p:stCondLst>
                                            <p:cond delay="0"/>
                                          </p:stCondLst>
                                        </p:cTn>
                                        <p:tgtEl>
                                          <p:spTgt spid="2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32"/>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par>
                          <p:cTn id="57" fill="hold">
                            <p:stCondLst>
                              <p:cond delay="0"/>
                            </p:stCondLst>
                            <p:childTnLst>
                              <p:par>
                                <p:cTn id="58" presetID="9" presetClass="emph" presetSubtype="0" grpId="0" nodeType="afterEffect">
                                  <p:stCondLst>
                                    <p:cond delay="500"/>
                                  </p:stCondLst>
                                  <p:childTnLst>
                                    <p:set>
                                      <p:cBhvr rctx="PPT">
                                        <p:cTn id="59" dur="indefinite"/>
                                        <p:tgtEl>
                                          <p:spTgt spid="16"/>
                                        </p:tgtEl>
                                        <p:attrNameLst>
                                          <p:attrName>style.opacity</p:attrName>
                                        </p:attrNameLst>
                                      </p:cBhvr>
                                      <p:to>
                                        <p:strVal val="0.5"/>
                                      </p:to>
                                    </p:set>
                                    <p:animEffect filter="image" prLst="opacity: 0.5">
                                      <p:cBhvr rctx="IE">
                                        <p:cTn id="60" dur="indefinite"/>
                                        <p:tgtEl>
                                          <p:spTgt spid="16"/>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par>
                          <p:cTn id="76" fill="hold">
                            <p:stCondLst>
                              <p:cond delay="0"/>
                            </p:stCondLst>
                            <p:childTnLst>
                              <p:par>
                                <p:cTn id="77" presetID="8" presetClass="emph" presetSubtype="0" fill="hold" nodeType="afterEffect">
                                  <p:stCondLst>
                                    <p:cond delay="500"/>
                                  </p:stCondLst>
                                  <p:childTnLst>
                                    <p:animRot by="10800000">
                                      <p:cBhvr>
                                        <p:cTn id="78" dur="2000" fill="hold"/>
                                        <p:tgtEl>
                                          <p:spTgt spid="26"/>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6"/>
                                        </p:tgtEl>
                                        <p:attrNameLst>
                                          <p:attrName>style.visibility</p:attrName>
                                        </p:attrNameLst>
                                      </p:cBhvr>
                                      <p:to>
                                        <p:strVal val="hidden"/>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childTnLst>
                          </p:cTn>
                        </p:par>
                        <p:par>
                          <p:cTn id="86" fill="hold">
                            <p:stCondLst>
                              <p:cond delay="0"/>
                            </p:stCondLst>
                            <p:childTnLst>
                              <p:par>
                                <p:cTn id="87" presetID="35" presetClass="path" presetSubtype="0" accel="50000" decel="50000" fill="hold" grpId="1" nodeType="afterEffect">
                                  <p:stCondLst>
                                    <p:cond delay="0"/>
                                  </p:stCondLst>
                                  <p:childTnLst>
                                    <p:animMotion origin="layout" path="M 0 -2.22222E-6 L -0.21667 -2.22222E-6 " pathEditMode="relative" rAng="0" ptsTypes="AA">
                                      <p:cBhvr>
                                        <p:cTn id="88" dur="1000" fill="hold"/>
                                        <p:tgtEl>
                                          <p:spTgt spid="34"/>
                                        </p:tgtEl>
                                        <p:attrNameLst>
                                          <p:attrName>ppt_x</p:attrName>
                                          <p:attrName>ppt_y</p:attrName>
                                        </p:attrNameLst>
                                      </p:cBhvr>
                                      <p:rCtr x="-10833" y="0"/>
                                    </p:animMotion>
                                  </p:childTnLst>
                                </p:cTn>
                              </p:par>
                            </p:childTnLst>
                          </p:cTn>
                        </p:par>
                        <p:par>
                          <p:cTn id="89" fill="hold">
                            <p:stCondLst>
                              <p:cond delay="1000"/>
                            </p:stCondLst>
                            <p:childTnLst>
                              <p:par>
                                <p:cTn id="90" presetID="1" presetClass="exit" presetSubtype="0" fill="hold" grpId="2" nodeType="afterEffect">
                                  <p:stCondLst>
                                    <p:cond delay="0"/>
                                  </p:stCondLst>
                                  <p:childTnLst>
                                    <p:set>
                                      <p:cBhvr>
                                        <p:cTn id="91" dur="1" fill="hold">
                                          <p:stCondLst>
                                            <p:cond delay="0"/>
                                          </p:stCondLst>
                                        </p:cTn>
                                        <p:tgtEl>
                                          <p:spTgt spid="34"/>
                                        </p:tgtEl>
                                        <p:attrNameLst>
                                          <p:attrName>style.visibility</p:attrName>
                                        </p:attrNameLst>
                                      </p:cBhvr>
                                      <p:to>
                                        <p:strVal val="hidden"/>
                                      </p:to>
                                    </p:set>
                                  </p:childTnLst>
                                </p:cTn>
                              </p:par>
                            </p:childTnLst>
                          </p:cTn>
                        </p:par>
                        <p:par>
                          <p:cTn id="92" fill="hold">
                            <p:stCondLst>
                              <p:cond delay="1000"/>
                            </p:stCondLst>
                            <p:childTnLst>
                              <p:par>
                                <p:cTn id="93" presetID="1" presetClass="exit" presetSubtype="0" fill="hold" nodeType="afterEffect">
                                  <p:stCondLst>
                                    <p:cond delay="0"/>
                                  </p:stCondLst>
                                  <p:childTnLst>
                                    <p:set>
                                      <p:cBhvr>
                                        <p:cTn id="94" dur="1" fill="hold">
                                          <p:stCondLst>
                                            <p:cond delay="0"/>
                                          </p:stCondLst>
                                        </p:cTn>
                                        <p:tgtEl>
                                          <p:spTgt spid="20"/>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childTnLst>
                                </p:cTn>
                              </p:par>
                              <p:par>
                                <p:cTn id="101" presetID="9" presetClass="emph" presetSubtype="0" grpId="1" nodeType="withEffect">
                                  <p:stCondLst>
                                    <p:cond delay="0"/>
                                  </p:stCondLst>
                                  <p:childTnLst>
                                    <p:set>
                                      <p:cBhvr rctx="PPT">
                                        <p:cTn id="102" dur="indefinite"/>
                                        <p:tgtEl>
                                          <p:spTgt spid="16"/>
                                        </p:tgtEl>
                                        <p:attrNameLst>
                                          <p:attrName>style.opacity</p:attrName>
                                        </p:attrNameLst>
                                      </p:cBhvr>
                                      <p:to>
                                        <p:strVal val="1"/>
                                      </p:to>
                                    </p:set>
                                    <p:animEffect filter="image" prLst="opacity: 1">
                                      <p:cBhvr rctx="IE">
                                        <p:cTn id="103" dur="indefinite"/>
                                        <p:tgtEl>
                                          <p:spTgt spid="16"/>
                                        </p:tgtEl>
                                      </p:cBhvr>
                                    </p:animEffect>
                                  </p:childTnLst>
                                </p:cTn>
                              </p:par>
                              <p:par>
                                <p:cTn id="104" presetID="1" presetClass="exit" presetSubtype="0" fill="hold" grpId="1" nodeType="with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childTnLst>
                          </p:cTn>
                        </p:par>
                        <p:par>
                          <p:cTn id="110" fill="hold">
                            <p:stCondLst>
                              <p:cond delay="0"/>
                            </p:stCondLst>
                            <p:childTnLst>
                              <p:par>
                                <p:cTn id="111" presetID="42" presetClass="path" presetSubtype="0" accel="50000" decel="50000" fill="hold" grpId="1" nodeType="afterEffect">
                                  <p:stCondLst>
                                    <p:cond delay="0"/>
                                  </p:stCondLst>
                                  <p:childTnLst>
                                    <p:animMotion origin="layout" path="M 2.22222E-6 4.84035E-6 L 0.00399 0.23785 " pathEditMode="relative" rAng="0" ptsTypes="AA">
                                      <p:cBhvr>
                                        <p:cTn id="112" dur="1000" fill="hold"/>
                                        <p:tgtEl>
                                          <p:spTgt spid="35"/>
                                        </p:tgtEl>
                                        <p:attrNameLst>
                                          <p:attrName>ppt_x</p:attrName>
                                          <p:attrName>ppt_y</p:attrName>
                                        </p:attrNameLst>
                                      </p:cBhvr>
                                      <p:rCtr x="191" y="11893"/>
                                    </p:animMotion>
                                  </p:childTnLst>
                                </p:cTn>
                              </p:par>
                            </p:childTnLst>
                          </p:cTn>
                        </p:par>
                        <p:par>
                          <p:cTn id="113" fill="hold">
                            <p:stCondLst>
                              <p:cond delay="1000"/>
                            </p:stCondLst>
                            <p:childTnLst>
                              <p:par>
                                <p:cTn id="114" presetID="1" presetClass="exit" presetSubtype="0" fill="hold" grpId="2" nodeType="afterEffect">
                                  <p:stCondLst>
                                    <p:cond delay="0"/>
                                  </p:stCondLst>
                                  <p:childTnLst>
                                    <p:set>
                                      <p:cBhvr>
                                        <p:cTn id="115"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3" grpId="0" animBg="1"/>
      <p:bldP spid="23" grpId="1" animBg="1"/>
      <p:bldP spid="25" grpId="0" animBg="1"/>
      <p:bldP spid="25" grpId="1" animBg="1"/>
      <p:bldP spid="19" grpId="0" animBg="1"/>
      <p:bldP spid="19" grpId="1" animBg="1"/>
      <p:bldP spid="19" grpId="2" animBg="1"/>
      <p:bldP spid="24" grpId="0" animBg="1"/>
      <p:bldP spid="24" grpId="1" animBg="1"/>
      <p:bldP spid="24" grpId="2" animBg="1"/>
      <p:bldP spid="29" grpId="0" animBg="1"/>
      <p:bldP spid="29" grpId="1" animBg="1"/>
      <p:bldP spid="29" grpId="2" animBg="1"/>
      <p:bldP spid="31" grpId="0" animBg="1"/>
      <p:bldP spid="31" grpId="1" animBg="1"/>
      <p:bldP spid="32" grpId="0" animBg="1"/>
      <p:bldP spid="32" grpId="1" animBg="1"/>
      <p:bldP spid="34" grpId="0" animBg="1"/>
      <p:bldP spid="34" grpId="1" animBg="1"/>
      <p:bldP spid="34" grpId="2" animBg="1"/>
      <p:bldP spid="35" grpId="0" animBg="1"/>
      <p:bldP spid="35" grpId="1" animBg="1"/>
      <p:bldP spid="3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endParaRPr lang="en-US" dirty="0" smtClean="0"/>
          </a:p>
          <a:p>
            <a:pPr marL="0" indent="0">
              <a:buNone/>
            </a:pPr>
            <a:endParaRPr lang="en-US" dirty="0"/>
          </a:p>
          <a:p>
            <a:pPr marL="0" indent="0" algn="ctr">
              <a:buNone/>
            </a:pPr>
            <a:r>
              <a:rPr lang="en-US" dirty="0" smtClean="0"/>
              <a:t>In spite of proposed hardware solutions</a:t>
            </a:r>
            <a:endParaRPr lang="en-US" dirty="0"/>
          </a:p>
        </p:txBody>
      </p:sp>
      <p:sp>
        <p:nvSpPr>
          <p:cNvPr id="2" name="Title 1"/>
          <p:cNvSpPr>
            <a:spLocks noGrp="1"/>
          </p:cNvSpPr>
          <p:nvPr>
            <p:ph type="title"/>
          </p:nvPr>
        </p:nvSpPr>
        <p:spPr/>
        <p:txBody>
          <a:bodyPr/>
          <a:lstStyle/>
          <a:p>
            <a:r>
              <a:rPr lang="en-US" dirty="0" smtClean="0"/>
              <a:t>Hardware Plays a Role in this Problem</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a:t>
            </a:fld>
            <a:endParaRPr lang="en-US" altLang="en-US" dirty="0"/>
          </a:p>
        </p:txBody>
      </p:sp>
      <p:pic>
        <p:nvPicPr>
          <p:cNvPr id="1027" name="Picture 3" descr="C:\Users\jlgreathouse\Desktop\Intel_Core2_Core-i7_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7289" y="1066800"/>
            <a:ext cx="1457211"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404485" y="1066800"/>
            <a:ext cx="1223682" cy="914400"/>
          </a:xfrm>
        </p:spPr>
      </p:pic>
      <p:pic>
        <p:nvPicPr>
          <p:cNvPr id="1029" name="Picture 5" descr="C:\Users\jlgreathouse\Desktop\power7-die_610x48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5667" y="1068334"/>
            <a:ext cx="1154832"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jlgreathouse\Desktop\TILERA-10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43884" y="1066800"/>
            <a:ext cx="1235676"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jlgreathouse\Desktop\Fermi_Die_FINAL.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07176" y="1066800"/>
            <a:ext cx="924566"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p:cNvPicPr>
            <a:picLocks noChangeAspect="1" noChangeArrowheads="1"/>
          </p:cNvPicPr>
          <p:nvPr/>
        </p:nvPicPr>
        <p:blipFill>
          <a:blip r:embed="rId8" cstate="print"/>
          <a:srcRect/>
          <a:stretch>
            <a:fillRect/>
          </a:stretch>
        </p:blipFill>
        <p:spPr bwMode="auto">
          <a:xfrm>
            <a:off x="4127038" y="1066800"/>
            <a:ext cx="1206962" cy="914400"/>
          </a:xfrm>
          <a:prstGeom prst="rect">
            <a:avLst/>
          </a:prstGeom>
          <a:noFill/>
          <a:ln w="9525">
            <a:noFill/>
            <a:miter lim="800000"/>
            <a:headEnd/>
            <a:tailEnd/>
          </a:ln>
        </p:spPr>
      </p:pic>
      <p:pic>
        <p:nvPicPr>
          <p:cNvPr id="7" name="Picture 6" descr="pentium3_die.jpg"/>
          <p:cNvPicPr>
            <a:picLocks noChangeAspect="1"/>
          </p:cNvPicPr>
          <p:nvPr/>
        </p:nvPicPr>
        <p:blipFill>
          <a:blip r:embed="rId9" cstate="print"/>
          <a:stretch>
            <a:fillRect/>
          </a:stretch>
        </p:blipFill>
        <p:spPr>
          <a:xfrm>
            <a:off x="516083" y="1066800"/>
            <a:ext cx="872836" cy="914400"/>
          </a:xfrm>
          <a:prstGeom prst="rect">
            <a:avLst/>
          </a:prstGeom>
        </p:spPr>
      </p:pic>
      <p:sp>
        <p:nvSpPr>
          <p:cNvPr id="21" name="Rounded Rectangle 20"/>
          <p:cNvSpPr/>
          <p:nvPr/>
        </p:nvSpPr>
        <p:spPr>
          <a:xfrm rot="20880000">
            <a:off x="373270" y="3196346"/>
            <a:ext cx="2630303"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Hardware Data Race Recording</a:t>
            </a:r>
            <a:endParaRPr lang="en-US" sz="2400" dirty="0"/>
          </a:p>
        </p:txBody>
      </p:sp>
      <p:sp>
        <p:nvSpPr>
          <p:cNvPr id="30" name="Rounded Rectangle 29"/>
          <p:cNvSpPr/>
          <p:nvPr/>
        </p:nvSpPr>
        <p:spPr>
          <a:xfrm rot="720000">
            <a:off x="6218466" y="3208054"/>
            <a:ext cx="2742921"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Deterministic Execution/Replay</a:t>
            </a:r>
            <a:endParaRPr lang="en-US" sz="2400" dirty="0"/>
          </a:p>
        </p:txBody>
      </p:sp>
      <p:sp>
        <p:nvSpPr>
          <p:cNvPr id="31" name="Rounded Rectangle 30"/>
          <p:cNvSpPr/>
          <p:nvPr/>
        </p:nvSpPr>
        <p:spPr>
          <a:xfrm rot="20880000">
            <a:off x="6005821" y="4731698"/>
            <a:ext cx="2957914"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Atomicity Violation Detectors</a:t>
            </a:r>
            <a:endParaRPr lang="en-US" sz="2400" dirty="0"/>
          </a:p>
        </p:txBody>
      </p:sp>
      <p:sp>
        <p:nvSpPr>
          <p:cNvPr id="26" name="Rounded Rectangle 25"/>
          <p:cNvSpPr/>
          <p:nvPr/>
        </p:nvSpPr>
        <p:spPr>
          <a:xfrm rot="720000">
            <a:off x="339523" y="4701189"/>
            <a:ext cx="2664422"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Bug-Free Memory Models</a:t>
            </a:r>
            <a:endParaRPr lang="en-US" sz="2400" dirty="0"/>
          </a:p>
        </p:txBody>
      </p:sp>
      <p:sp>
        <p:nvSpPr>
          <p:cNvPr id="46" name="Rounded Rectangle 45"/>
          <p:cNvSpPr/>
          <p:nvPr/>
        </p:nvSpPr>
        <p:spPr>
          <a:xfrm>
            <a:off x="3529727" y="2932902"/>
            <a:ext cx="2084545"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Bulk Memory Commits</a:t>
            </a:r>
            <a:endParaRPr lang="en-US" sz="2400" dirty="0"/>
          </a:p>
        </p:txBody>
      </p:sp>
      <p:grpSp>
        <p:nvGrpSpPr>
          <p:cNvPr id="39" name="Group 38"/>
          <p:cNvGrpSpPr/>
          <p:nvPr/>
        </p:nvGrpSpPr>
        <p:grpSpPr>
          <a:xfrm>
            <a:off x="1219200" y="3966337"/>
            <a:ext cx="6553200" cy="1869744"/>
            <a:chOff x="1447800" y="3966337"/>
            <a:chExt cx="6553200" cy="1869744"/>
          </a:xfrm>
        </p:grpSpPr>
        <p:pic>
          <p:nvPicPr>
            <p:cNvPr id="40" name="Picture 3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964474" y="3988231"/>
              <a:ext cx="1769326" cy="1371599"/>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810664" y="3988231"/>
              <a:ext cx="1733136" cy="1371599"/>
            </a:xfrm>
            <a:prstGeom prst="rect">
              <a:avLst/>
            </a:prstGeom>
          </p:spPr>
        </p:pic>
        <p:sp>
          <p:nvSpPr>
            <p:cNvPr id="42" name="Rounded Rectangle 41"/>
            <p:cNvSpPr/>
            <p:nvPr/>
          </p:nvSpPr>
          <p:spPr>
            <a:xfrm>
              <a:off x="3268834" y="4419600"/>
              <a:ext cx="2965680" cy="1143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TRANSACTIONAL</a:t>
              </a:r>
            </a:p>
            <a:p>
              <a:pPr algn="ctr"/>
              <a:r>
                <a:rPr lang="en-US" sz="2400" b="1" dirty="0" smtClean="0"/>
                <a:t>MEMORY</a:t>
              </a:r>
              <a:endParaRPr lang="en-US" sz="2400" b="1" dirty="0"/>
            </a:p>
          </p:txBody>
        </p:sp>
        <p:pic>
          <p:nvPicPr>
            <p:cNvPr id="43" name="Picture 4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3851435" y="3966337"/>
              <a:ext cx="1800477" cy="704949"/>
            </a:xfrm>
            <a:prstGeom prst="rect">
              <a:avLst/>
            </a:prstGeom>
          </p:spPr>
        </p:pic>
        <p:pic>
          <p:nvPicPr>
            <p:cNvPr id="44" name="Picture 2" descr="C:\Users\jlgreathouse\AppData\Local\Microsoft\Windows\Temporary Internet Files\Content.IE5\2QPCT3YO\MC900055224[1].wmf"/>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427837" y="4464481"/>
              <a:ext cx="1573163"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3" descr="C:\Users\jlgreathouse\AppData\Local\Microsoft\Windows\Temporary Internet Files\Content.IE5\QZ2QA16U\MC900354221[1].wm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447800" y="4464481"/>
              <a:ext cx="1629919" cy="1371600"/>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5348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2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2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03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25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1250"/>
                            </p:stCondLst>
                            <p:childTnLst>
                              <p:par>
                                <p:cTn id="37" presetID="1" presetClass="entr" presetSubtype="0" fill="hold" grpId="0" nodeType="afterEffect">
                                  <p:stCondLst>
                                    <p:cond delay="1250"/>
                                  </p:stCondLst>
                                  <p:childTnLst>
                                    <p:set>
                                      <p:cBhvr>
                                        <p:cTn id="38" dur="1" fill="hold">
                                          <p:stCondLst>
                                            <p:cond delay="0"/>
                                          </p:stCondLst>
                                        </p:cTn>
                                        <p:tgtEl>
                                          <p:spTgt spid="31"/>
                                        </p:tgtEl>
                                        <p:attrNameLst>
                                          <p:attrName>style.visibility</p:attrName>
                                        </p:attrNameLst>
                                      </p:cBhvr>
                                      <p:to>
                                        <p:strVal val="visible"/>
                                      </p:to>
                                    </p:set>
                                  </p:childTnLst>
                                </p:cTn>
                              </p:par>
                            </p:childTnLst>
                          </p:cTn>
                        </p:par>
                        <p:par>
                          <p:cTn id="39" fill="hold">
                            <p:stCondLst>
                              <p:cond delay="2500"/>
                            </p:stCondLst>
                            <p:childTnLst>
                              <p:par>
                                <p:cTn id="40" presetID="1" presetClass="entr" presetSubtype="0" fill="hold" grpId="0" nodeType="afterEffect">
                                  <p:stCondLst>
                                    <p:cond delay="125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3750"/>
                            </p:stCondLst>
                            <p:childTnLst>
                              <p:par>
                                <p:cTn id="43" presetID="1" presetClass="entr" presetSubtype="0" fill="hold" grpId="0" nodeType="afterEffect">
                                  <p:stCondLst>
                                    <p:cond delay="125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2000" fill="hold"/>
                                        <p:tgtEl>
                                          <p:spTgt spid="39"/>
                                        </p:tgtEl>
                                        <p:attrNameLst>
                                          <p:attrName>ppt_x</p:attrName>
                                        </p:attrNameLst>
                                      </p:cBhvr>
                                      <p:tavLst>
                                        <p:tav tm="0">
                                          <p:val>
                                            <p:strVal val="#ppt_x"/>
                                          </p:val>
                                        </p:tav>
                                        <p:tav tm="100000">
                                          <p:val>
                                            <p:strVal val="#ppt_x"/>
                                          </p:val>
                                        </p:tav>
                                      </p:tavLst>
                                    </p:anim>
                                    <p:anim calcmode="lin" valueType="num">
                                      <p:cBhvr additive="base">
                                        <p:cTn id="50" dur="2000" fill="hold"/>
                                        <p:tgtEl>
                                          <p:spTgt spid="39"/>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animBg="1"/>
      <p:bldP spid="26" grpId="0" animBg="1"/>
      <p:bldP spid="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by Ho et al.</a:t>
            </a:r>
          </a:p>
        </p:txBody>
      </p:sp>
      <p:sp>
        <p:nvSpPr>
          <p:cNvPr id="3" name="Content Placeholder 2"/>
          <p:cNvSpPr>
            <a:spLocks noGrp="1"/>
          </p:cNvSpPr>
          <p:nvPr>
            <p:ph idx="1"/>
          </p:nvPr>
        </p:nvSpPr>
        <p:spPr/>
        <p:txBody>
          <a:bodyPr/>
          <a:lstStyle/>
          <a:p>
            <a:r>
              <a:rPr lang="en-US" dirty="0" err="1" smtClean="0"/>
              <a:t>lmbench</a:t>
            </a:r>
            <a:r>
              <a:rPr lang="en-US" dirty="0" smtClean="0"/>
              <a:t> Best Case Results:</a:t>
            </a:r>
          </a:p>
          <a:p>
            <a:endParaRPr lang="en-US" dirty="0"/>
          </a:p>
          <a:p>
            <a:endParaRPr lang="en-US" dirty="0" smtClean="0"/>
          </a:p>
          <a:p>
            <a:endParaRPr lang="en-US" dirty="0"/>
          </a:p>
          <a:p>
            <a:r>
              <a:rPr lang="en-US" dirty="0" smtClean="0"/>
              <a:t>Results when everything is tainted:</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50</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869041326"/>
              </p:ext>
            </p:extLst>
          </p:nvPr>
        </p:nvGraphicFramePr>
        <p:xfrm>
          <a:off x="1156725" y="1759310"/>
          <a:ext cx="7058236" cy="1371600"/>
        </p:xfrm>
        <a:graphic>
          <a:graphicData uri="http://schemas.openxmlformats.org/drawingml/2006/table">
            <a:tbl>
              <a:tblPr firstRow="1" bandRow="1">
                <a:tableStyleId>{912C8C85-51F0-491E-9774-3900AFEF0FD7}</a:tableStyleId>
              </a:tblPr>
              <a:tblGrid>
                <a:gridCol w="4098330"/>
                <a:gridCol w="2959906"/>
              </a:tblGrid>
              <a:tr h="370840">
                <a:tc>
                  <a:txBody>
                    <a:bodyPr/>
                    <a:lstStyle/>
                    <a:p>
                      <a:pPr algn="ctr"/>
                      <a:r>
                        <a:rPr lang="en-US" sz="2400" dirty="0" smtClean="0"/>
                        <a:t>System</a:t>
                      </a:r>
                      <a:endParaRPr lang="en-US" sz="2400" dirty="0">
                        <a:solidFill>
                          <a:schemeClr val="bg1"/>
                        </a:solidFill>
                      </a:endParaRPr>
                    </a:p>
                  </a:txBody>
                  <a:tcPr/>
                </a:tc>
                <a:tc>
                  <a:txBody>
                    <a:bodyPr/>
                    <a:lstStyle/>
                    <a:p>
                      <a:pPr algn="ctr"/>
                      <a:r>
                        <a:rPr lang="en-US" sz="2400" dirty="0" smtClean="0"/>
                        <a:t>Slowdown</a:t>
                      </a:r>
                      <a:endParaRPr lang="en-US" sz="2400" dirty="0">
                        <a:solidFill>
                          <a:schemeClr val="bg1"/>
                        </a:solidFill>
                      </a:endParaRPr>
                    </a:p>
                  </a:txBody>
                  <a:tcPr/>
                </a:tc>
              </a:tr>
              <a:tr h="370840">
                <a:tc>
                  <a:txBody>
                    <a:bodyPr/>
                    <a:lstStyle/>
                    <a:p>
                      <a:pPr algn="ctr"/>
                      <a:r>
                        <a:rPr lang="en-US" sz="2400" dirty="0" smtClean="0"/>
                        <a:t>Taint Analysis</a:t>
                      </a:r>
                      <a:endParaRPr lang="en-US" sz="2400" dirty="0">
                        <a:solidFill>
                          <a:schemeClr val="bg1"/>
                        </a:solidFill>
                      </a:endParaRPr>
                    </a:p>
                  </a:txBody>
                  <a:tcPr/>
                </a:tc>
                <a:tc>
                  <a:txBody>
                    <a:bodyPr/>
                    <a:lstStyle/>
                    <a:p>
                      <a:pPr algn="ctr"/>
                      <a:r>
                        <a:rPr lang="en-US" sz="2400" dirty="0" smtClean="0"/>
                        <a:t>101.7x</a:t>
                      </a:r>
                      <a:endParaRPr lang="en-US" sz="2400" dirty="0">
                        <a:solidFill>
                          <a:schemeClr val="bg1"/>
                        </a:solidFill>
                      </a:endParaRPr>
                    </a:p>
                  </a:txBody>
                  <a:tcPr/>
                </a:tc>
              </a:tr>
              <a:tr h="370840">
                <a:tc>
                  <a:txBody>
                    <a:bodyPr/>
                    <a:lstStyle/>
                    <a:p>
                      <a:pPr marL="0" algn="ctr" defTabSz="914400" rtl="0" eaLnBrk="1" latinLnBrk="0" hangingPunct="1"/>
                      <a:r>
                        <a:rPr lang="en-US" sz="2400" kern="1200" dirty="0" smtClean="0"/>
                        <a:t>On-Demand Taint Analysis</a:t>
                      </a:r>
                      <a:endParaRPr lang="en-US" sz="2400" kern="1200" dirty="0">
                        <a:solidFill>
                          <a:schemeClr val="dk1"/>
                        </a:solidFill>
                        <a:latin typeface="+mn-lt"/>
                        <a:ea typeface="+mn-ea"/>
                        <a:cs typeface="+mn-cs"/>
                      </a:endParaRPr>
                    </a:p>
                  </a:txBody>
                  <a:tcPr/>
                </a:tc>
                <a:tc>
                  <a:txBody>
                    <a:bodyPr/>
                    <a:lstStyle/>
                    <a:p>
                      <a:pPr marL="0" algn="ctr" defTabSz="914400" rtl="0" eaLnBrk="1" latinLnBrk="0" hangingPunct="1"/>
                      <a:r>
                        <a:rPr lang="en-US" sz="2400" kern="1200" dirty="0" smtClean="0"/>
                        <a:t>1.98x</a:t>
                      </a:r>
                      <a:endParaRPr lang="en-US" sz="2400" kern="1200" dirty="0">
                        <a:solidFill>
                          <a:schemeClr val="dk1"/>
                        </a:solidFill>
                        <a:latin typeface="+mn-lt"/>
                        <a:ea typeface="+mn-ea"/>
                        <a:cs typeface="+mn-cs"/>
                      </a:endParaRPr>
                    </a:p>
                  </a:txBody>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2572001791"/>
              </p:ext>
            </p:extLst>
          </p:nvPr>
        </p:nvGraphicFramePr>
        <p:xfrm>
          <a:off x="929039" y="3732580"/>
          <a:ext cx="7361815" cy="227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63518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182"/>
          <p:cNvSpPr txBox="1"/>
          <p:nvPr/>
        </p:nvSpPr>
        <p:spPr>
          <a:xfrm>
            <a:off x="7086600" y="5029200"/>
            <a:ext cx="16002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2400"/>
            </a:lvl1pPr>
          </a:lstStyle>
          <a:p>
            <a:pPr algn="r"/>
            <a:r>
              <a:rPr lang="en-US" dirty="0" smtClean="0"/>
              <a:t>Complete</a:t>
            </a:r>
            <a:br>
              <a:rPr lang="en-US" dirty="0" smtClean="0"/>
            </a:br>
            <a:r>
              <a:rPr lang="en-US" dirty="0" smtClean="0"/>
              <a:t>Analysis</a:t>
            </a:r>
            <a:endParaRPr lang="en-US" dirty="0"/>
          </a:p>
        </p:txBody>
      </p:sp>
      <p:sp>
        <p:nvSpPr>
          <p:cNvPr id="184" name="TextBox 183"/>
          <p:cNvSpPr txBox="1"/>
          <p:nvPr/>
        </p:nvSpPr>
        <p:spPr>
          <a:xfrm>
            <a:off x="1371600" y="5029201"/>
            <a:ext cx="1447800" cy="830997"/>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3200"/>
            </a:lvl1pPr>
          </a:lstStyle>
          <a:p>
            <a:pPr algn="l"/>
            <a:r>
              <a:rPr lang="en-US" sz="2400" dirty="0" smtClean="0"/>
              <a:t>No</a:t>
            </a:r>
          </a:p>
          <a:p>
            <a:pPr algn="l"/>
            <a:r>
              <a:rPr lang="en-US" sz="2400" dirty="0" smtClean="0"/>
              <a:t>Analysis</a:t>
            </a:r>
            <a:endParaRPr lang="en-US" sz="2400" dirty="0"/>
          </a:p>
        </p:txBody>
      </p:sp>
      <p:sp>
        <p:nvSpPr>
          <p:cNvPr id="2" name="Title 1"/>
          <p:cNvSpPr>
            <a:spLocks noGrp="1"/>
          </p:cNvSpPr>
          <p:nvPr>
            <p:ph type="title"/>
          </p:nvPr>
        </p:nvSpPr>
        <p:spPr/>
        <p:txBody>
          <a:bodyPr/>
          <a:lstStyle/>
          <a:p>
            <a:r>
              <a:rPr lang="en-US" dirty="0" smtClean="0"/>
              <a:t>Sampling Allows Distribution</a:t>
            </a:r>
            <a:endParaRPr lang="en-US" dirty="0"/>
          </a:p>
        </p:txBody>
      </p:sp>
      <p:sp>
        <p:nvSpPr>
          <p:cNvPr id="3" name="Slide Number Placeholder 2"/>
          <p:cNvSpPr>
            <a:spLocks noGrp="1"/>
          </p:cNvSpPr>
          <p:nvPr>
            <p:ph type="sldNum" sz="quarter" idx="12"/>
          </p:nvPr>
        </p:nvSpPr>
        <p:spPr>
          <a:xfrm>
            <a:off x="6553200" y="6400800"/>
            <a:ext cx="2133600" cy="457200"/>
          </a:xfrm>
        </p:spPr>
        <p:txBody>
          <a:bodyPr/>
          <a:lstStyle/>
          <a:p>
            <a:fld id="{1FC43652-29FC-4863-885F-EF39FB626472}" type="slidenum">
              <a:rPr lang="en-US" altLang="en-US" smtClean="0"/>
              <a:pPr/>
              <a:t>51</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xmlns="" val="2727477136"/>
              </p:ext>
            </p:extLst>
          </p:nvPr>
        </p:nvGraphicFramePr>
        <p:xfrm>
          <a:off x="457200" y="1604244"/>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Arrow 11"/>
          <p:cNvSpPr/>
          <p:nvPr/>
        </p:nvSpPr>
        <p:spPr>
          <a:xfrm rot="16200000">
            <a:off x="8168640" y="3755569"/>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4193065"/>
            <a:ext cx="1752600" cy="461665"/>
          </a:xfrm>
          <a:prstGeom prst="rect">
            <a:avLst/>
          </a:prstGeom>
          <a:solidFill>
            <a:schemeClr val="bg1"/>
          </a:solidFill>
          <a:ln>
            <a:solidFill>
              <a:schemeClr val="tx1"/>
            </a:solidFill>
          </a:ln>
        </p:spPr>
        <p:txBody>
          <a:bodyPr wrap="square" rtlCol="0">
            <a:spAutoFit/>
          </a:bodyPr>
          <a:lstStyle/>
          <a:p>
            <a:pPr algn="ctr"/>
            <a:r>
              <a:rPr lang="en-US" sz="2400" dirty="0" smtClean="0"/>
              <a:t>Developer</a:t>
            </a:r>
          </a:p>
        </p:txBody>
      </p:sp>
      <p:sp>
        <p:nvSpPr>
          <p:cNvPr id="16" name="Right Arrow 15"/>
          <p:cNvSpPr/>
          <p:nvPr/>
        </p:nvSpPr>
        <p:spPr>
          <a:xfrm rot="5400000">
            <a:off x="2910840" y="2536370"/>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24200" y="1942010"/>
            <a:ext cx="1981200" cy="461665"/>
          </a:xfrm>
          <a:prstGeom prst="rect">
            <a:avLst/>
          </a:prstGeom>
          <a:solidFill>
            <a:schemeClr val="bg1"/>
          </a:solidFill>
          <a:ln>
            <a:solidFill>
              <a:schemeClr val="tx1"/>
            </a:solidFill>
          </a:ln>
        </p:spPr>
        <p:txBody>
          <a:bodyPr wrap="square" rtlCol="0">
            <a:spAutoFit/>
          </a:bodyPr>
          <a:lstStyle/>
          <a:p>
            <a:pPr algn="ctr"/>
            <a:r>
              <a:rPr lang="en-US" sz="2400" dirty="0" smtClean="0"/>
              <a:t>Beta Testers</a:t>
            </a:r>
          </a:p>
        </p:txBody>
      </p:sp>
      <p:sp>
        <p:nvSpPr>
          <p:cNvPr id="18" name="Right Arrow 17"/>
          <p:cNvSpPr/>
          <p:nvPr/>
        </p:nvSpPr>
        <p:spPr>
          <a:xfrm rot="5400000">
            <a:off x="1539240" y="2536370"/>
            <a:ext cx="73152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71600" y="1942010"/>
            <a:ext cx="1676400" cy="461665"/>
          </a:xfrm>
          <a:prstGeom prst="rect">
            <a:avLst/>
          </a:prstGeom>
          <a:solidFill>
            <a:schemeClr val="bg1"/>
          </a:solidFill>
          <a:ln>
            <a:solidFill>
              <a:schemeClr val="tx1"/>
            </a:solidFill>
          </a:ln>
        </p:spPr>
        <p:txBody>
          <a:bodyPr wrap="square" rtlCol="0">
            <a:spAutoFit/>
          </a:bodyPr>
          <a:lstStyle/>
          <a:p>
            <a:pPr algn="ctr"/>
            <a:r>
              <a:rPr lang="en-US" sz="2400" dirty="0" smtClean="0"/>
              <a:t>End Users</a:t>
            </a:r>
          </a:p>
        </p:txBody>
      </p:sp>
      <p:sp>
        <p:nvSpPr>
          <p:cNvPr id="21" name="TextBox 20"/>
          <p:cNvSpPr txBox="1"/>
          <p:nvPr/>
        </p:nvSpPr>
        <p:spPr>
          <a:xfrm>
            <a:off x="2057400" y="2551670"/>
            <a:ext cx="5943600" cy="156966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t>Many users testing at little overhead see more errors than one user at high overhead.</a:t>
            </a:r>
          </a:p>
        </p:txBody>
      </p:sp>
      <p:pic>
        <p:nvPicPr>
          <p:cNvPr id="1026" name="Picture 2" descr="C:\Program Files\Microsoft Office\MEDIA\CAGCAT10\j0195384.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7259" y="4313073"/>
            <a:ext cx="669341" cy="68331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p:cNvGrpSpPr/>
          <p:nvPr/>
        </p:nvGrpSpPr>
        <p:grpSpPr>
          <a:xfrm>
            <a:off x="1408943" y="989418"/>
            <a:ext cx="1601131" cy="955050"/>
            <a:chOff x="1408943" y="1211488"/>
            <a:chExt cx="1601131" cy="955050"/>
          </a:xfrm>
        </p:grpSpPr>
        <p:grpSp>
          <p:nvGrpSpPr>
            <p:cNvPr id="5" name="Group 4"/>
            <p:cNvGrpSpPr/>
            <p:nvPr/>
          </p:nvGrpSpPr>
          <p:grpSpPr>
            <a:xfrm>
              <a:off x="1410631" y="1974464"/>
              <a:ext cx="1599269" cy="192074"/>
              <a:chOff x="1410631" y="1974464"/>
              <a:chExt cx="1599269" cy="192074"/>
            </a:xfrm>
          </p:grpSpPr>
          <p:grpSp>
            <p:nvGrpSpPr>
              <p:cNvPr id="69" name="Group 68"/>
              <p:cNvGrpSpPr/>
              <p:nvPr/>
            </p:nvGrpSpPr>
            <p:grpSpPr>
              <a:xfrm>
                <a:off x="1638300" y="1974514"/>
                <a:ext cx="228600" cy="192024"/>
                <a:chOff x="7543800" y="3657600"/>
                <a:chExt cx="906236" cy="762000"/>
              </a:xfrm>
            </p:grpSpPr>
            <p:pic>
              <p:nvPicPr>
                <p:cNvPr id="70" name="Picture 69"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1" name="Picture 70"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72" name="Group 71"/>
              <p:cNvGrpSpPr/>
              <p:nvPr/>
            </p:nvGrpSpPr>
            <p:grpSpPr>
              <a:xfrm>
                <a:off x="1866900" y="1974514"/>
                <a:ext cx="228600" cy="192024"/>
                <a:chOff x="7543800" y="3657600"/>
                <a:chExt cx="906236" cy="762000"/>
              </a:xfrm>
            </p:grpSpPr>
            <p:pic>
              <p:nvPicPr>
                <p:cNvPr id="73" name="Picture 7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4" name="Picture 7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75" name="Group 74"/>
              <p:cNvGrpSpPr/>
              <p:nvPr/>
            </p:nvGrpSpPr>
            <p:grpSpPr>
              <a:xfrm>
                <a:off x="2095500" y="1974514"/>
                <a:ext cx="228600" cy="192024"/>
                <a:chOff x="7543800" y="3657600"/>
                <a:chExt cx="906236" cy="762000"/>
              </a:xfrm>
            </p:grpSpPr>
            <p:pic>
              <p:nvPicPr>
                <p:cNvPr id="76" name="Picture 75"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77" name="Picture 76"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1" name="Group 80"/>
              <p:cNvGrpSpPr/>
              <p:nvPr/>
            </p:nvGrpSpPr>
            <p:grpSpPr>
              <a:xfrm>
                <a:off x="1410631" y="1974514"/>
                <a:ext cx="228600" cy="192024"/>
                <a:chOff x="7543800" y="3657600"/>
                <a:chExt cx="906236" cy="762000"/>
              </a:xfrm>
            </p:grpSpPr>
            <p:pic>
              <p:nvPicPr>
                <p:cNvPr id="82" name="Picture 81"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3" name="Picture 82"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4" name="Group 83"/>
              <p:cNvGrpSpPr/>
              <p:nvPr/>
            </p:nvGrpSpPr>
            <p:grpSpPr>
              <a:xfrm>
                <a:off x="2781300" y="1974464"/>
                <a:ext cx="228600" cy="192024"/>
                <a:chOff x="7543800" y="3657600"/>
                <a:chExt cx="906236" cy="762000"/>
              </a:xfrm>
            </p:grpSpPr>
            <p:pic>
              <p:nvPicPr>
                <p:cNvPr id="85" name="Picture 8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6" name="Picture 8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87" name="Group 86"/>
              <p:cNvGrpSpPr/>
              <p:nvPr/>
            </p:nvGrpSpPr>
            <p:grpSpPr>
              <a:xfrm>
                <a:off x="2552700" y="1974514"/>
                <a:ext cx="228600" cy="192024"/>
                <a:chOff x="7543800" y="3657600"/>
                <a:chExt cx="906236" cy="762000"/>
              </a:xfrm>
            </p:grpSpPr>
            <p:pic>
              <p:nvPicPr>
                <p:cNvPr id="88" name="Picture 87"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89" name="Picture 88"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0" name="Group 89"/>
              <p:cNvGrpSpPr/>
              <p:nvPr/>
            </p:nvGrpSpPr>
            <p:grpSpPr>
              <a:xfrm>
                <a:off x="2325031" y="1974464"/>
                <a:ext cx="228600" cy="192024"/>
                <a:chOff x="7543800" y="3657600"/>
                <a:chExt cx="906236" cy="762000"/>
              </a:xfrm>
            </p:grpSpPr>
            <p:pic>
              <p:nvPicPr>
                <p:cNvPr id="91" name="Picture 9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92" name="Picture 9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93" name="Group 92"/>
            <p:cNvGrpSpPr/>
            <p:nvPr/>
          </p:nvGrpSpPr>
          <p:grpSpPr>
            <a:xfrm>
              <a:off x="1410631" y="1782440"/>
              <a:ext cx="1599269" cy="192074"/>
              <a:chOff x="1410631" y="1974464"/>
              <a:chExt cx="1599269" cy="192074"/>
            </a:xfrm>
          </p:grpSpPr>
          <p:grpSp>
            <p:nvGrpSpPr>
              <p:cNvPr id="94" name="Group 93"/>
              <p:cNvGrpSpPr/>
              <p:nvPr/>
            </p:nvGrpSpPr>
            <p:grpSpPr>
              <a:xfrm>
                <a:off x="1638300" y="1974514"/>
                <a:ext cx="228600" cy="192024"/>
                <a:chOff x="7543800" y="3657600"/>
                <a:chExt cx="906236" cy="762000"/>
              </a:xfrm>
            </p:grpSpPr>
            <p:pic>
              <p:nvPicPr>
                <p:cNvPr id="113" name="Picture 11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4" name="Picture 11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5" name="Group 94"/>
              <p:cNvGrpSpPr/>
              <p:nvPr/>
            </p:nvGrpSpPr>
            <p:grpSpPr>
              <a:xfrm>
                <a:off x="1866900" y="1974514"/>
                <a:ext cx="228600" cy="192024"/>
                <a:chOff x="7543800" y="3657600"/>
                <a:chExt cx="906236" cy="762000"/>
              </a:xfrm>
            </p:grpSpPr>
            <p:pic>
              <p:nvPicPr>
                <p:cNvPr id="111" name="Picture 11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2" name="Picture 11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6" name="Group 95"/>
              <p:cNvGrpSpPr/>
              <p:nvPr/>
            </p:nvGrpSpPr>
            <p:grpSpPr>
              <a:xfrm>
                <a:off x="2095500" y="1974514"/>
                <a:ext cx="228600" cy="192024"/>
                <a:chOff x="7543800" y="3657600"/>
                <a:chExt cx="906236" cy="762000"/>
              </a:xfrm>
            </p:grpSpPr>
            <p:pic>
              <p:nvPicPr>
                <p:cNvPr id="109" name="Picture 10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10" name="Picture 10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7" name="Group 96"/>
              <p:cNvGrpSpPr/>
              <p:nvPr/>
            </p:nvGrpSpPr>
            <p:grpSpPr>
              <a:xfrm>
                <a:off x="1410631" y="1974514"/>
                <a:ext cx="228600" cy="192024"/>
                <a:chOff x="7543800" y="3657600"/>
                <a:chExt cx="906236" cy="762000"/>
              </a:xfrm>
            </p:grpSpPr>
            <p:pic>
              <p:nvPicPr>
                <p:cNvPr id="107" name="Picture 10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8" name="Picture 10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8" name="Group 97"/>
              <p:cNvGrpSpPr/>
              <p:nvPr/>
            </p:nvGrpSpPr>
            <p:grpSpPr>
              <a:xfrm>
                <a:off x="2781300" y="1974464"/>
                <a:ext cx="228600" cy="192024"/>
                <a:chOff x="7543800" y="3657600"/>
                <a:chExt cx="906236" cy="762000"/>
              </a:xfrm>
            </p:grpSpPr>
            <p:pic>
              <p:nvPicPr>
                <p:cNvPr id="105" name="Picture 10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6" name="Picture 10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99" name="Group 98"/>
              <p:cNvGrpSpPr/>
              <p:nvPr/>
            </p:nvGrpSpPr>
            <p:grpSpPr>
              <a:xfrm>
                <a:off x="2552700" y="1974514"/>
                <a:ext cx="228600" cy="192024"/>
                <a:chOff x="7543800" y="3657600"/>
                <a:chExt cx="906236" cy="762000"/>
              </a:xfrm>
            </p:grpSpPr>
            <p:pic>
              <p:nvPicPr>
                <p:cNvPr id="103" name="Picture 10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4" name="Picture 10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00" name="Group 99"/>
              <p:cNvGrpSpPr/>
              <p:nvPr/>
            </p:nvGrpSpPr>
            <p:grpSpPr>
              <a:xfrm>
                <a:off x="2325031" y="1974464"/>
                <a:ext cx="228600" cy="192024"/>
                <a:chOff x="7543800" y="3657600"/>
                <a:chExt cx="906236" cy="762000"/>
              </a:xfrm>
            </p:grpSpPr>
            <p:pic>
              <p:nvPicPr>
                <p:cNvPr id="101" name="Picture 10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02" name="Picture 10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15" name="Group 114"/>
            <p:cNvGrpSpPr/>
            <p:nvPr/>
          </p:nvGrpSpPr>
          <p:grpSpPr>
            <a:xfrm>
              <a:off x="1410165" y="1595586"/>
              <a:ext cx="1599269" cy="192074"/>
              <a:chOff x="1410631" y="1974464"/>
              <a:chExt cx="1599269" cy="192074"/>
            </a:xfrm>
          </p:grpSpPr>
          <p:grpSp>
            <p:nvGrpSpPr>
              <p:cNvPr id="116" name="Group 115"/>
              <p:cNvGrpSpPr/>
              <p:nvPr/>
            </p:nvGrpSpPr>
            <p:grpSpPr>
              <a:xfrm>
                <a:off x="1638300" y="1974514"/>
                <a:ext cx="228600" cy="192024"/>
                <a:chOff x="7543800" y="3657600"/>
                <a:chExt cx="906236" cy="762000"/>
              </a:xfrm>
            </p:grpSpPr>
            <p:pic>
              <p:nvPicPr>
                <p:cNvPr id="135" name="Picture 13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6" name="Picture 13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7" name="Group 116"/>
              <p:cNvGrpSpPr/>
              <p:nvPr/>
            </p:nvGrpSpPr>
            <p:grpSpPr>
              <a:xfrm>
                <a:off x="1866900" y="1974514"/>
                <a:ext cx="228600" cy="192024"/>
                <a:chOff x="7543800" y="3657600"/>
                <a:chExt cx="906236" cy="762000"/>
              </a:xfrm>
            </p:grpSpPr>
            <p:pic>
              <p:nvPicPr>
                <p:cNvPr id="133" name="Picture 13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4" name="Picture 13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8" name="Group 117"/>
              <p:cNvGrpSpPr/>
              <p:nvPr/>
            </p:nvGrpSpPr>
            <p:grpSpPr>
              <a:xfrm>
                <a:off x="2095500" y="1974514"/>
                <a:ext cx="228600" cy="192024"/>
                <a:chOff x="7543800" y="3657600"/>
                <a:chExt cx="906236" cy="762000"/>
              </a:xfrm>
            </p:grpSpPr>
            <p:pic>
              <p:nvPicPr>
                <p:cNvPr id="131" name="Picture 13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2" name="Picture 13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19" name="Group 118"/>
              <p:cNvGrpSpPr/>
              <p:nvPr/>
            </p:nvGrpSpPr>
            <p:grpSpPr>
              <a:xfrm>
                <a:off x="1410631" y="1974514"/>
                <a:ext cx="228600" cy="192024"/>
                <a:chOff x="7543800" y="3657600"/>
                <a:chExt cx="906236" cy="762000"/>
              </a:xfrm>
            </p:grpSpPr>
            <p:pic>
              <p:nvPicPr>
                <p:cNvPr id="129" name="Picture 12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30" name="Picture 12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0" name="Group 119"/>
              <p:cNvGrpSpPr/>
              <p:nvPr/>
            </p:nvGrpSpPr>
            <p:grpSpPr>
              <a:xfrm>
                <a:off x="2781300" y="1974464"/>
                <a:ext cx="228600" cy="192024"/>
                <a:chOff x="7543800" y="3657600"/>
                <a:chExt cx="906236" cy="762000"/>
              </a:xfrm>
            </p:grpSpPr>
            <p:pic>
              <p:nvPicPr>
                <p:cNvPr id="127" name="Picture 12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8" name="Picture 12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1" name="Group 120"/>
              <p:cNvGrpSpPr/>
              <p:nvPr/>
            </p:nvGrpSpPr>
            <p:grpSpPr>
              <a:xfrm>
                <a:off x="2552700" y="1974514"/>
                <a:ext cx="228600" cy="192024"/>
                <a:chOff x="7543800" y="3657600"/>
                <a:chExt cx="906236" cy="762000"/>
              </a:xfrm>
            </p:grpSpPr>
            <p:pic>
              <p:nvPicPr>
                <p:cNvPr id="125" name="Picture 12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6" name="Picture 12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22" name="Group 121"/>
              <p:cNvGrpSpPr/>
              <p:nvPr/>
            </p:nvGrpSpPr>
            <p:grpSpPr>
              <a:xfrm>
                <a:off x="2325031" y="1974464"/>
                <a:ext cx="228600" cy="192024"/>
                <a:chOff x="7543800" y="3657600"/>
                <a:chExt cx="906236" cy="762000"/>
              </a:xfrm>
            </p:grpSpPr>
            <p:pic>
              <p:nvPicPr>
                <p:cNvPr id="123" name="Picture 12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24" name="Picture 12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37" name="Group 136"/>
            <p:cNvGrpSpPr/>
            <p:nvPr/>
          </p:nvGrpSpPr>
          <p:grpSpPr>
            <a:xfrm>
              <a:off x="1408943" y="1403562"/>
              <a:ext cx="1599269" cy="192074"/>
              <a:chOff x="1410631" y="1974464"/>
              <a:chExt cx="1599269" cy="192074"/>
            </a:xfrm>
          </p:grpSpPr>
          <p:grpSp>
            <p:nvGrpSpPr>
              <p:cNvPr id="138" name="Group 137"/>
              <p:cNvGrpSpPr/>
              <p:nvPr/>
            </p:nvGrpSpPr>
            <p:grpSpPr>
              <a:xfrm>
                <a:off x="1638300" y="1974514"/>
                <a:ext cx="228600" cy="192024"/>
                <a:chOff x="7543800" y="3657600"/>
                <a:chExt cx="906236" cy="762000"/>
              </a:xfrm>
            </p:grpSpPr>
            <p:pic>
              <p:nvPicPr>
                <p:cNvPr id="157" name="Picture 15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8" name="Picture 15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39" name="Group 138"/>
              <p:cNvGrpSpPr/>
              <p:nvPr/>
            </p:nvGrpSpPr>
            <p:grpSpPr>
              <a:xfrm>
                <a:off x="1866900" y="1974514"/>
                <a:ext cx="228600" cy="192024"/>
                <a:chOff x="7543800" y="3657600"/>
                <a:chExt cx="906236" cy="762000"/>
              </a:xfrm>
            </p:grpSpPr>
            <p:pic>
              <p:nvPicPr>
                <p:cNvPr id="155" name="Picture 15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6" name="Picture 15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0" name="Group 139"/>
              <p:cNvGrpSpPr/>
              <p:nvPr/>
            </p:nvGrpSpPr>
            <p:grpSpPr>
              <a:xfrm>
                <a:off x="2095500" y="1974514"/>
                <a:ext cx="228600" cy="192024"/>
                <a:chOff x="7543800" y="3657600"/>
                <a:chExt cx="906236" cy="762000"/>
              </a:xfrm>
            </p:grpSpPr>
            <p:pic>
              <p:nvPicPr>
                <p:cNvPr id="153" name="Picture 15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4" name="Picture 15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1" name="Group 140"/>
              <p:cNvGrpSpPr/>
              <p:nvPr/>
            </p:nvGrpSpPr>
            <p:grpSpPr>
              <a:xfrm>
                <a:off x="1410631" y="1974514"/>
                <a:ext cx="228600" cy="192024"/>
                <a:chOff x="7543800" y="3657600"/>
                <a:chExt cx="906236" cy="762000"/>
              </a:xfrm>
            </p:grpSpPr>
            <p:pic>
              <p:nvPicPr>
                <p:cNvPr id="151" name="Picture 15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2" name="Picture 15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2" name="Group 141"/>
              <p:cNvGrpSpPr/>
              <p:nvPr/>
            </p:nvGrpSpPr>
            <p:grpSpPr>
              <a:xfrm>
                <a:off x="2781300" y="1974464"/>
                <a:ext cx="228600" cy="192024"/>
                <a:chOff x="7543800" y="3657600"/>
                <a:chExt cx="906236" cy="762000"/>
              </a:xfrm>
            </p:grpSpPr>
            <p:pic>
              <p:nvPicPr>
                <p:cNvPr id="149" name="Picture 14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50" name="Picture 14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3" name="Group 142"/>
              <p:cNvGrpSpPr/>
              <p:nvPr/>
            </p:nvGrpSpPr>
            <p:grpSpPr>
              <a:xfrm>
                <a:off x="2552700" y="1974514"/>
                <a:ext cx="228600" cy="192024"/>
                <a:chOff x="7543800" y="3657600"/>
                <a:chExt cx="906236" cy="762000"/>
              </a:xfrm>
            </p:grpSpPr>
            <p:pic>
              <p:nvPicPr>
                <p:cNvPr id="147" name="Picture 14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48" name="Picture 14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44" name="Group 143"/>
              <p:cNvGrpSpPr/>
              <p:nvPr/>
            </p:nvGrpSpPr>
            <p:grpSpPr>
              <a:xfrm>
                <a:off x="2325031" y="1974464"/>
                <a:ext cx="228600" cy="192024"/>
                <a:chOff x="7543800" y="3657600"/>
                <a:chExt cx="906236" cy="762000"/>
              </a:xfrm>
            </p:grpSpPr>
            <p:pic>
              <p:nvPicPr>
                <p:cNvPr id="145" name="Picture 14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46" name="Picture 14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nvGrpSpPr>
            <p:cNvPr id="159" name="Group 158"/>
            <p:cNvGrpSpPr/>
            <p:nvPr/>
          </p:nvGrpSpPr>
          <p:grpSpPr>
            <a:xfrm>
              <a:off x="1410805" y="1211488"/>
              <a:ext cx="1599269" cy="192074"/>
              <a:chOff x="1410631" y="1974464"/>
              <a:chExt cx="1599269" cy="192074"/>
            </a:xfrm>
          </p:grpSpPr>
          <p:grpSp>
            <p:nvGrpSpPr>
              <p:cNvPr id="160" name="Group 159"/>
              <p:cNvGrpSpPr/>
              <p:nvPr/>
            </p:nvGrpSpPr>
            <p:grpSpPr>
              <a:xfrm>
                <a:off x="1638300" y="1974514"/>
                <a:ext cx="228600" cy="192024"/>
                <a:chOff x="7543800" y="3657600"/>
                <a:chExt cx="906236" cy="762000"/>
              </a:xfrm>
            </p:grpSpPr>
            <p:pic>
              <p:nvPicPr>
                <p:cNvPr id="179" name="Picture 17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80" name="Picture 17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1" name="Group 160"/>
              <p:cNvGrpSpPr/>
              <p:nvPr/>
            </p:nvGrpSpPr>
            <p:grpSpPr>
              <a:xfrm>
                <a:off x="1866900" y="1974514"/>
                <a:ext cx="228600" cy="192024"/>
                <a:chOff x="7543800" y="3657600"/>
                <a:chExt cx="906236" cy="762000"/>
              </a:xfrm>
            </p:grpSpPr>
            <p:pic>
              <p:nvPicPr>
                <p:cNvPr id="177" name="Picture 17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8" name="Picture 17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2" name="Group 161"/>
              <p:cNvGrpSpPr/>
              <p:nvPr/>
            </p:nvGrpSpPr>
            <p:grpSpPr>
              <a:xfrm>
                <a:off x="2095500" y="1974514"/>
                <a:ext cx="228600" cy="192024"/>
                <a:chOff x="7543800" y="3657600"/>
                <a:chExt cx="906236" cy="762000"/>
              </a:xfrm>
            </p:grpSpPr>
            <p:pic>
              <p:nvPicPr>
                <p:cNvPr id="175" name="Picture 174"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6" name="Picture 175"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3" name="Group 162"/>
              <p:cNvGrpSpPr/>
              <p:nvPr/>
            </p:nvGrpSpPr>
            <p:grpSpPr>
              <a:xfrm>
                <a:off x="1410631" y="1974514"/>
                <a:ext cx="228600" cy="192024"/>
                <a:chOff x="7543800" y="3657600"/>
                <a:chExt cx="906236" cy="762000"/>
              </a:xfrm>
            </p:grpSpPr>
            <p:pic>
              <p:nvPicPr>
                <p:cNvPr id="173" name="Picture 172"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4" name="Picture 173"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4" name="Group 163"/>
              <p:cNvGrpSpPr/>
              <p:nvPr/>
            </p:nvGrpSpPr>
            <p:grpSpPr>
              <a:xfrm>
                <a:off x="2781300" y="1974464"/>
                <a:ext cx="228600" cy="192024"/>
                <a:chOff x="7543800" y="3657600"/>
                <a:chExt cx="906236" cy="762000"/>
              </a:xfrm>
            </p:grpSpPr>
            <p:pic>
              <p:nvPicPr>
                <p:cNvPr id="171" name="Picture 170"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2" name="Picture 171"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5" name="Group 164"/>
              <p:cNvGrpSpPr/>
              <p:nvPr/>
            </p:nvGrpSpPr>
            <p:grpSpPr>
              <a:xfrm>
                <a:off x="2552700" y="1974514"/>
                <a:ext cx="228600" cy="192024"/>
                <a:chOff x="7543800" y="3657600"/>
                <a:chExt cx="906236" cy="762000"/>
              </a:xfrm>
            </p:grpSpPr>
            <p:pic>
              <p:nvPicPr>
                <p:cNvPr id="169" name="Picture 168"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70" name="Picture 169" descr="House.png"/>
                <p:cNvPicPr>
                  <a:picLocks noChangeAspect="1"/>
                </p:cNvPicPr>
                <p:nvPr/>
              </p:nvPicPr>
              <p:blipFill>
                <a:blip r:embed="rId6" cstate="print"/>
                <a:stretch>
                  <a:fillRect/>
                </a:stretch>
              </p:blipFill>
              <p:spPr>
                <a:xfrm>
                  <a:off x="7623521" y="3701623"/>
                  <a:ext cx="754172" cy="646905"/>
                </a:xfrm>
                <a:prstGeom prst="rect">
                  <a:avLst/>
                </a:prstGeom>
              </p:spPr>
            </p:pic>
          </p:grpSp>
          <p:grpSp>
            <p:nvGrpSpPr>
              <p:cNvPr id="166" name="Group 165"/>
              <p:cNvGrpSpPr/>
              <p:nvPr/>
            </p:nvGrpSpPr>
            <p:grpSpPr>
              <a:xfrm>
                <a:off x="2325031" y="1974464"/>
                <a:ext cx="228600" cy="192024"/>
                <a:chOff x="7543800" y="3657600"/>
                <a:chExt cx="906236" cy="762000"/>
              </a:xfrm>
            </p:grpSpPr>
            <p:pic>
              <p:nvPicPr>
                <p:cNvPr id="167" name="Picture 166" descr="background.jpg"/>
                <p:cNvPicPr>
                  <a:picLocks noChangeAspect="1"/>
                </p:cNvPicPr>
                <p:nvPr/>
              </p:nvPicPr>
              <p:blipFill>
                <a:blip r:embed="rId5" cstate="print"/>
                <a:stretch>
                  <a:fillRect/>
                </a:stretch>
              </p:blipFill>
              <p:spPr>
                <a:xfrm>
                  <a:off x="7543800" y="3657600"/>
                  <a:ext cx="906236" cy="762000"/>
                </a:xfrm>
                <a:prstGeom prst="rect">
                  <a:avLst/>
                </a:prstGeom>
              </p:spPr>
            </p:pic>
            <p:pic>
              <p:nvPicPr>
                <p:cNvPr id="168" name="Picture 167" descr="House.png"/>
                <p:cNvPicPr>
                  <a:picLocks noChangeAspect="1"/>
                </p:cNvPicPr>
                <p:nvPr/>
              </p:nvPicPr>
              <p:blipFill>
                <a:blip r:embed="rId6" cstate="print"/>
                <a:stretch>
                  <a:fillRect/>
                </a:stretch>
              </p:blipFill>
              <p:spPr>
                <a:xfrm>
                  <a:off x="7623521" y="3701623"/>
                  <a:ext cx="754172" cy="646905"/>
                </a:xfrm>
                <a:prstGeom prst="rect">
                  <a:avLst/>
                </a:prstGeom>
              </p:spPr>
            </p:pic>
          </p:grpSp>
        </p:grpSp>
      </p:grpSp>
      <p:grpSp>
        <p:nvGrpSpPr>
          <p:cNvPr id="11" name="Group 10"/>
          <p:cNvGrpSpPr/>
          <p:nvPr/>
        </p:nvGrpSpPr>
        <p:grpSpPr>
          <a:xfrm>
            <a:off x="3178810" y="1324098"/>
            <a:ext cx="1920240" cy="617912"/>
            <a:chOff x="3178810" y="1324098"/>
            <a:chExt cx="1920240" cy="617912"/>
          </a:xfrm>
        </p:grpSpPr>
        <p:pic>
          <p:nvPicPr>
            <p:cNvPr id="1027"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7881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pic>
          <p:nvPicPr>
            <p:cNvPr id="181"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889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pic>
          <p:nvPicPr>
            <p:cNvPr id="182" name="Picture 3" descr="C:\Users\jlgreathouse\AppData\Local\Microsoft\Windows\Temporary Internet Files\Content.IE5\F4F6JPEA\MC900045118[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58970" y="1324098"/>
              <a:ext cx="640080" cy="61791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9031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7200" y="4952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a += y</a:t>
            </a:r>
          </a:p>
        </p:txBody>
      </p:sp>
      <p:sp>
        <p:nvSpPr>
          <p:cNvPr id="22" name="Rounded Rectangle 21"/>
          <p:cNvSpPr/>
          <p:nvPr/>
        </p:nvSpPr>
        <p:spPr>
          <a:xfrm>
            <a:off x="2590800" y="4953000"/>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z = y * 75</a:t>
            </a:r>
          </a:p>
        </p:txBody>
      </p:sp>
      <p:sp>
        <p:nvSpPr>
          <p:cNvPr id="7" name="Right Arrow 6"/>
          <p:cNvSpPr/>
          <p:nvPr/>
        </p:nvSpPr>
        <p:spPr>
          <a:xfrm rot="7682756">
            <a:off x="2044897" y="4537118"/>
            <a:ext cx="800611" cy="23626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0" name="Down Arrow 9"/>
          <p:cNvSpPr/>
          <p:nvPr/>
        </p:nvSpPr>
        <p:spPr>
          <a:xfrm>
            <a:off x="3429000" y="4267199"/>
            <a:ext cx="228600" cy="685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9" name="Rounded Rectangle 18"/>
          <p:cNvSpPr/>
          <p:nvPr/>
        </p:nvSpPr>
        <p:spPr>
          <a:xfrm>
            <a:off x="2590800" y="3809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y = x * 1024</a:t>
            </a:r>
          </a:p>
        </p:txBody>
      </p:sp>
      <p:sp>
        <p:nvSpPr>
          <p:cNvPr id="20" name="Rounded Rectangle 19"/>
          <p:cNvSpPr/>
          <p:nvPr/>
        </p:nvSpPr>
        <p:spPr>
          <a:xfrm>
            <a:off x="5196840" y="38100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w = x + 42</a:t>
            </a:r>
            <a:endParaRPr lang="en-US" sz="2400" dirty="0"/>
          </a:p>
        </p:txBody>
      </p:sp>
      <p:sp>
        <p:nvSpPr>
          <p:cNvPr id="2" name="Title 1"/>
          <p:cNvSpPr>
            <a:spLocks noGrp="1"/>
          </p:cNvSpPr>
          <p:nvPr>
            <p:ph type="title"/>
          </p:nvPr>
        </p:nvSpPr>
        <p:spPr/>
        <p:txBody>
          <a:bodyPr/>
          <a:lstStyle/>
          <a:p>
            <a:r>
              <a:rPr lang="en-US" dirty="0"/>
              <a:t>Cannot Naïvely Sample Code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52</a:t>
            </a:fld>
            <a:endParaRPr lang="en-US" altLang="en-US" dirty="0"/>
          </a:p>
        </p:txBody>
      </p:sp>
      <p:sp>
        <p:nvSpPr>
          <p:cNvPr id="12" name="Right Arrow 11"/>
          <p:cNvSpPr/>
          <p:nvPr/>
        </p:nvSpPr>
        <p:spPr>
          <a:xfrm rot="5400000">
            <a:off x="5510373" y="3176553"/>
            <a:ext cx="1040064"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4" name="Right Arrow 13"/>
          <p:cNvSpPr/>
          <p:nvPr/>
        </p:nvSpPr>
        <p:spPr>
          <a:xfrm rot="5400000">
            <a:off x="3062825" y="3216107"/>
            <a:ext cx="960950"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6" name="Down Arrow 15"/>
          <p:cNvSpPr/>
          <p:nvPr/>
        </p:nvSpPr>
        <p:spPr>
          <a:xfrm>
            <a:off x="3429001" y="1828799"/>
            <a:ext cx="228600" cy="68491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38" name="Rounded Rectangle 37"/>
          <p:cNvSpPr/>
          <p:nvPr/>
        </p:nvSpPr>
        <p:spPr>
          <a:xfrm>
            <a:off x="5181600" y="25146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Validate(x)</a:t>
            </a:r>
            <a:endParaRPr lang="en-US" sz="2400" dirty="0"/>
          </a:p>
        </p:txBody>
      </p:sp>
      <p:sp>
        <p:nvSpPr>
          <p:cNvPr id="47" name="Right Arrow 46"/>
          <p:cNvSpPr/>
          <p:nvPr/>
        </p:nvSpPr>
        <p:spPr>
          <a:xfrm>
            <a:off x="4133771" y="2748095"/>
            <a:ext cx="1080823"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8" name="Rounded Rectangle 17"/>
          <p:cNvSpPr/>
          <p:nvPr/>
        </p:nvSpPr>
        <p:spPr>
          <a:xfrm>
            <a:off x="2286000" y="2516492"/>
            <a:ext cx="2514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61" name="Rounded Rectangle 60"/>
          <p:cNvSpPr/>
          <p:nvPr/>
        </p:nvSpPr>
        <p:spPr>
          <a:xfrm>
            <a:off x="304800" y="4800600"/>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a += y</a:t>
            </a:r>
          </a:p>
        </p:txBody>
      </p:sp>
      <p:sp>
        <p:nvSpPr>
          <p:cNvPr id="63" name="Right Arrow 62"/>
          <p:cNvSpPr/>
          <p:nvPr/>
        </p:nvSpPr>
        <p:spPr>
          <a:xfrm rot="7682756">
            <a:off x="1892497" y="4384719"/>
            <a:ext cx="800611" cy="236267"/>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4" name="Rounded Rectangle 63"/>
          <p:cNvSpPr/>
          <p:nvPr/>
        </p:nvSpPr>
        <p:spPr>
          <a:xfrm>
            <a:off x="2438400" y="3657600"/>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y = x * 1024</a:t>
            </a:r>
          </a:p>
        </p:txBody>
      </p:sp>
      <p:sp>
        <p:nvSpPr>
          <p:cNvPr id="65" name="Right Arrow 64"/>
          <p:cNvSpPr/>
          <p:nvPr/>
        </p:nvSpPr>
        <p:spPr>
          <a:xfrm rot="5400000">
            <a:off x="2893617" y="3080516"/>
            <a:ext cx="994566" cy="228600"/>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50" name="TextBox 49"/>
          <p:cNvSpPr txBox="1"/>
          <p:nvPr/>
        </p:nvSpPr>
        <p:spPr>
          <a:xfrm>
            <a:off x="6400800" y="3124200"/>
            <a:ext cx="2286000" cy="461665"/>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400" dirty="0" smtClean="0"/>
              <a:t>False Positive</a:t>
            </a:r>
          </a:p>
        </p:txBody>
      </p:sp>
      <p:sp>
        <p:nvSpPr>
          <p:cNvPr id="51" name="TextBox 50"/>
          <p:cNvSpPr txBox="1"/>
          <p:nvPr/>
        </p:nvSpPr>
        <p:spPr>
          <a:xfrm>
            <a:off x="6400799" y="5021687"/>
            <a:ext cx="2286001" cy="461665"/>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just"/>
            <a:r>
              <a:rPr lang="en-US" sz="2400" dirty="0" smtClean="0"/>
              <a:t>False Negative</a:t>
            </a:r>
          </a:p>
        </p:txBody>
      </p:sp>
      <p:sp>
        <p:nvSpPr>
          <p:cNvPr id="56" name="Rounded Rectangle 55"/>
          <p:cNvSpPr/>
          <p:nvPr/>
        </p:nvSpPr>
        <p:spPr>
          <a:xfrm>
            <a:off x="5044440" y="3657600"/>
            <a:ext cx="173736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w = x + 42</a:t>
            </a:r>
          </a:p>
        </p:txBody>
      </p:sp>
      <p:sp>
        <p:nvSpPr>
          <p:cNvPr id="57" name="Right Arrow 56"/>
          <p:cNvSpPr/>
          <p:nvPr/>
        </p:nvSpPr>
        <p:spPr>
          <a:xfrm rot="5400000">
            <a:off x="5337593" y="3044531"/>
            <a:ext cx="1080823" cy="228600"/>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54" name="Rounded Rectangle 53"/>
          <p:cNvSpPr/>
          <p:nvPr/>
        </p:nvSpPr>
        <p:spPr>
          <a:xfrm>
            <a:off x="5044440" y="2362200"/>
            <a:ext cx="173736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validate(x</a:t>
            </a:r>
            <a:r>
              <a:rPr lang="en-US" sz="2400" dirty="0"/>
              <a:t>)</a:t>
            </a:r>
          </a:p>
        </p:txBody>
      </p:sp>
      <p:sp>
        <p:nvSpPr>
          <p:cNvPr id="55" name="Right Arrow 54"/>
          <p:cNvSpPr/>
          <p:nvPr/>
        </p:nvSpPr>
        <p:spPr>
          <a:xfrm>
            <a:off x="3996611" y="2595695"/>
            <a:ext cx="1080823" cy="228600"/>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7" name="Rounded Rectangle 66"/>
          <p:cNvSpPr/>
          <p:nvPr/>
        </p:nvSpPr>
        <p:spPr>
          <a:xfrm>
            <a:off x="2133600" y="2364093"/>
            <a:ext cx="25146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66" name="Down Arrow 65"/>
          <p:cNvSpPr/>
          <p:nvPr/>
        </p:nvSpPr>
        <p:spPr>
          <a:xfrm>
            <a:off x="3276601" y="1676400"/>
            <a:ext cx="228600" cy="701040"/>
          </a:xfrm>
          <a:prstGeom prst="down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53" name="Right Arrow 52"/>
          <p:cNvSpPr/>
          <p:nvPr/>
        </p:nvSpPr>
        <p:spPr>
          <a:xfrm flipH="1">
            <a:off x="6808120" y="2479338"/>
            <a:ext cx="2130552" cy="68390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Skip Instr</a:t>
            </a:r>
            <a:r>
              <a:rPr lang="en-US" sz="2400" dirty="0"/>
              <a:t>.</a:t>
            </a:r>
          </a:p>
        </p:txBody>
      </p:sp>
      <p:sp>
        <p:nvSpPr>
          <p:cNvPr id="17" name="Rounded Rectangle 16"/>
          <p:cNvSpPr/>
          <p:nvPr/>
        </p:nvSpPr>
        <p:spPr>
          <a:xfrm>
            <a:off x="2286000" y="1219200"/>
            <a:ext cx="2514599"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Input</a:t>
            </a:r>
            <a:endParaRPr lang="en-US" sz="2400" dirty="0"/>
          </a:p>
        </p:txBody>
      </p:sp>
      <p:sp>
        <p:nvSpPr>
          <p:cNvPr id="48" name="Pentagon 47"/>
          <p:cNvSpPr/>
          <p:nvPr/>
        </p:nvSpPr>
        <p:spPr>
          <a:xfrm flipH="1">
            <a:off x="6790441" y="3733800"/>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w</a:t>
            </a:r>
            <a:endParaRPr lang="en-US" sz="2400" dirty="0"/>
          </a:p>
        </p:txBody>
      </p:sp>
      <p:sp>
        <p:nvSpPr>
          <p:cNvPr id="49" name="Pentagon 48"/>
          <p:cNvSpPr/>
          <p:nvPr/>
        </p:nvSpPr>
        <p:spPr>
          <a:xfrm flipH="1">
            <a:off x="6781800" y="3736574"/>
            <a:ext cx="1828800" cy="609600"/>
          </a:xfrm>
          <a:prstGeom prst="homePlate">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w</a:t>
            </a:r>
            <a:endParaRPr lang="en-US" sz="2400" dirty="0"/>
          </a:p>
        </p:txBody>
      </p:sp>
      <p:sp>
        <p:nvSpPr>
          <p:cNvPr id="42" name="Pentagon 41"/>
          <p:cNvSpPr/>
          <p:nvPr/>
        </p:nvSpPr>
        <p:spPr>
          <a:xfrm flipH="1">
            <a:off x="4495800" y="4953000"/>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z</a:t>
            </a:r>
            <a:endParaRPr lang="en-US" sz="2400" dirty="0"/>
          </a:p>
        </p:txBody>
      </p:sp>
      <p:sp>
        <p:nvSpPr>
          <p:cNvPr id="43" name="Pentagon 42"/>
          <p:cNvSpPr/>
          <p:nvPr/>
        </p:nvSpPr>
        <p:spPr>
          <a:xfrm flipH="1">
            <a:off x="4495800" y="4953000"/>
            <a:ext cx="1828800" cy="609600"/>
          </a:xfrm>
          <a:prstGeom prst="homePlate">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z</a:t>
            </a:r>
            <a:endParaRPr lang="en-US" sz="2400" dirty="0"/>
          </a:p>
        </p:txBody>
      </p:sp>
      <p:sp>
        <p:nvSpPr>
          <p:cNvPr id="52" name="Right Arrow 51"/>
          <p:cNvSpPr/>
          <p:nvPr/>
        </p:nvSpPr>
        <p:spPr>
          <a:xfrm flipH="1">
            <a:off x="4419600" y="4915846"/>
            <a:ext cx="2130552" cy="68390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Skip Instr</a:t>
            </a:r>
            <a:r>
              <a:rPr lang="en-US" sz="2400" dirty="0"/>
              <a:t>.</a:t>
            </a:r>
          </a:p>
        </p:txBody>
      </p:sp>
      <p:sp>
        <p:nvSpPr>
          <p:cNvPr id="5" name="Pentagon 4"/>
          <p:cNvSpPr/>
          <p:nvPr/>
        </p:nvSpPr>
        <p:spPr>
          <a:xfrm rot="16200000">
            <a:off x="1141476" y="5030724"/>
            <a:ext cx="612648" cy="1371600"/>
          </a:xfrm>
          <a:prstGeom prst="homePlate">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sp>
        <p:nvSpPr>
          <p:cNvPr id="46" name="Pentagon 45"/>
          <p:cNvSpPr/>
          <p:nvPr/>
        </p:nvSpPr>
        <p:spPr>
          <a:xfrm rot="16200000">
            <a:off x="1141476" y="5030724"/>
            <a:ext cx="612648" cy="1371600"/>
          </a:xfrm>
          <a:prstGeom prst="homePlate">
            <a:avLst/>
          </a:prstGeom>
          <a:solidFill>
            <a:srgbClr val="FF0000"/>
          </a:solidFill>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904" y="1828800"/>
            <a:ext cx="1468009" cy="22345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904" y="1828800"/>
            <a:ext cx="1465785" cy="2231136"/>
          </a:xfrm>
          <a:prstGeom prst="rect">
            <a:avLst/>
          </a:prstGeom>
        </p:spPr>
      </p:pic>
    </p:spTree>
    <p:extLst>
      <p:ext uri="{BB962C8B-B14F-4D97-AF65-F5344CB8AC3E}">
        <p14:creationId xmlns:p14="http://schemas.microsoft.com/office/powerpoint/2010/main" xmlns="" val="33007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
                            </p:stCondLst>
                            <p:childTnLst>
                              <p:par>
                                <p:cTn id="20" presetID="1" presetClass="entr" presetSubtype="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2"/>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5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xit" presetSubtype="0" fill="hold" grpId="1" nodeType="withEffect">
                                  <p:stCondLst>
                                    <p:cond delay="1000"/>
                                  </p:stCondLst>
                                  <p:childTnLst>
                                    <p:set>
                                      <p:cBhvr>
                                        <p:cTn id="93" dur="1" fill="hold">
                                          <p:stCondLst>
                                            <p:cond delay="0"/>
                                          </p:stCondLst>
                                        </p:cTn>
                                        <p:tgtEl>
                                          <p:spTgt spid="5"/>
                                        </p:tgtEl>
                                        <p:attrNameLst>
                                          <p:attrName>style.visibility</p:attrName>
                                        </p:attrNameLst>
                                      </p:cBhvr>
                                      <p:to>
                                        <p:strVal val="hidden"/>
                                      </p:to>
                                    </p:set>
                                  </p:childTnLst>
                                </p:cTn>
                              </p:par>
                              <p:par>
                                <p:cTn id="94" presetID="1" presetClass="entr" presetSubtype="0" fill="hold" grpId="0" nodeType="withEffect">
                                  <p:stCondLst>
                                    <p:cond delay="1000"/>
                                  </p:stCondLst>
                                  <p:childTnLst>
                                    <p:set>
                                      <p:cBhvr>
                                        <p:cTn id="95" dur="1" fill="hold">
                                          <p:stCondLst>
                                            <p:cond delay="0"/>
                                          </p:stCondLst>
                                        </p:cTn>
                                        <p:tgtEl>
                                          <p:spTgt spid="46"/>
                                        </p:tgtEl>
                                        <p:attrNameLst>
                                          <p:attrName>style.visibility</p:attrName>
                                        </p:attrNameLst>
                                      </p:cBhvr>
                                      <p:to>
                                        <p:strVal val="visible"/>
                                      </p:to>
                                    </p:set>
                                  </p:childTnLst>
                                </p:cTn>
                              </p:par>
                            </p:childTnLst>
                          </p:cTn>
                        </p:par>
                        <p:par>
                          <p:cTn id="96" fill="hold">
                            <p:stCondLst>
                              <p:cond delay="1000"/>
                            </p:stCondLst>
                            <p:childTnLst>
                              <p:par>
                                <p:cTn id="97" presetID="1" presetClass="exit" presetSubtype="0" fill="hold" grpId="1" nodeType="afterEffect">
                                  <p:stCondLst>
                                    <p:cond delay="0"/>
                                  </p:stCondLst>
                                  <p:childTnLst>
                                    <p:set>
                                      <p:cBhvr>
                                        <p:cTn id="98" dur="1" fill="hold">
                                          <p:stCondLst>
                                            <p:cond delay="0"/>
                                          </p:stCondLst>
                                        </p:cTn>
                                        <p:tgtEl>
                                          <p:spTgt spid="48"/>
                                        </p:tgtEl>
                                        <p:attrNameLst>
                                          <p:attrName>style.visibility</p:attrName>
                                        </p:attrNameLst>
                                      </p:cBhvr>
                                      <p:to>
                                        <p:strVal val="hidden"/>
                                      </p:to>
                                    </p:set>
                                  </p:childTnLst>
                                </p:cTn>
                              </p:par>
                            </p:childTnLst>
                          </p:cTn>
                        </p:par>
                        <p:par>
                          <p:cTn id="99" fill="hold">
                            <p:stCondLst>
                              <p:cond delay="1000"/>
                            </p:stCondLst>
                            <p:childTnLst>
                              <p:par>
                                <p:cTn id="100" presetID="1" presetClass="entr" presetSubtype="0"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childTnLst>
                                </p:cTn>
                              </p:par>
                            </p:childTnLst>
                          </p:cTn>
                        </p:par>
                        <p:par>
                          <p:cTn id="102" fill="hold">
                            <p:stCondLst>
                              <p:cond delay="1000"/>
                            </p:stCondLst>
                            <p:childTnLst>
                              <p:par>
                                <p:cTn id="103" presetID="1" presetClass="exit" presetSubtype="0" fill="hold" grpId="1" nodeType="afterEffect">
                                  <p:stCondLst>
                                    <p:cond delay="0"/>
                                  </p:stCondLst>
                                  <p:childTnLst>
                                    <p:set>
                                      <p:cBhvr>
                                        <p:cTn id="104" dur="1" fill="hold">
                                          <p:stCondLst>
                                            <p:cond delay="0"/>
                                          </p:stCondLst>
                                        </p:cTn>
                                        <p:tgtEl>
                                          <p:spTgt spid="42"/>
                                        </p:tgtEl>
                                        <p:attrNameLst>
                                          <p:attrName>style.visibility</p:attrName>
                                        </p:attrNameLst>
                                      </p:cBhvr>
                                      <p:to>
                                        <p:strVal val="hidden"/>
                                      </p:to>
                                    </p:set>
                                  </p:childTnLst>
                                </p:cTn>
                              </p:par>
                            </p:childTnLst>
                          </p:cTn>
                        </p:par>
                        <p:par>
                          <p:cTn id="105" fill="hold">
                            <p:stCondLst>
                              <p:cond delay="1000"/>
                            </p:stCondLst>
                            <p:childTnLst>
                              <p:par>
                                <p:cTn id="106" presetID="1"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7" grpId="0" animBg="1"/>
      <p:bldP spid="10" grpId="0" animBg="1"/>
      <p:bldP spid="19" grpId="0" animBg="1"/>
      <p:bldP spid="20" grpId="0" animBg="1"/>
      <p:bldP spid="12" grpId="0" animBg="1"/>
      <p:bldP spid="14" grpId="0" animBg="1"/>
      <p:bldP spid="16" grpId="0" animBg="1"/>
      <p:bldP spid="38" grpId="0" animBg="1"/>
      <p:bldP spid="47" grpId="0" animBg="1"/>
      <p:bldP spid="18" grpId="0" animBg="1"/>
      <p:bldP spid="61" grpId="0" animBg="1"/>
      <p:bldP spid="63" grpId="0" animBg="1"/>
      <p:bldP spid="64" grpId="0" animBg="1"/>
      <p:bldP spid="65" grpId="0" animBg="1"/>
      <p:bldP spid="50" grpId="0" animBg="1"/>
      <p:bldP spid="51" grpId="0" animBg="1"/>
      <p:bldP spid="56" grpId="0" animBg="1"/>
      <p:bldP spid="57" grpId="0" animBg="1"/>
      <p:bldP spid="54" grpId="0" animBg="1"/>
      <p:bldP spid="55" grpId="0" animBg="1"/>
      <p:bldP spid="67" grpId="0" animBg="1"/>
      <p:bldP spid="66" grpId="0" animBg="1"/>
      <p:bldP spid="53" grpId="0" animBg="1"/>
      <p:bldP spid="53" grpId="1" animBg="1"/>
      <p:bldP spid="48" grpId="0" animBg="1"/>
      <p:bldP spid="48" grpId="1" animBg="1"/>
      <p:bldP spid="49" grpId="0" animBg="1"/>
      <p:bldP spid="42" grpId="0" animBg="1"/>
      <p:bldP spid="42" grpId="1" animBg="1"/>
      <p:bldP spid="43" grpId="0" animBg="1"/>
      <p:bldP spid="52" grpId="0" animBg="1"/>
      <p:bldP spid="52" grpId="1" animBg="1"/>
      <p:bldP spid="5" grpId="0" animBg="1"/>
      <p:bldP spid="5" grpId="1" animBg="1"/>
      <p:bldP spid="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7200" y="4952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a += y</a:t>
            </a:r>
          </a:p>
        </p:txBody>
      </p:sp>
      <p:sp>
        <p:nvSpPr>
          <p:cNvPr id="22" name="Rounded Rectangle 21"/>
          <p:cNvSpPr/>
          <p:nvPr/>
        </p:nvSpPr>
        <p:spPr>
          <a:xfrm>
            <a:off x="2590800" y="4953000"/>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z = y * 75</a:t>
            </a:r>
          </a:p>
        </p:txBody>
      </p:sp>
      <p:sp>
        <p:nvSpPr>
          <p:cNvPr id="7" name="Right Arrow 6"/>
          <p:cNvSpPr/>
          <p:nvPr/>
        </p:nvSpPr>
        <p:spPr>
          <a:xfrm rot="7682756">
            <a:off x="2044897" y="4537118"/>
            <a:ext cx="800611" cy="23626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0" name="Down Arrow 9"/>
          <p:cNvSpPr/>
          <p:nvPr/>
        </p:nvSpPr>
        <p:spPr>
          <a:xfrm>
            <a:off x="3429000" y="4267199"/>
            <a:ext cx="228600" cy="685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9" name="Rounded Rectangle 18"/>
          <p:cNvSpPr/>
          <p:nvPr/>
        </p:nvSpPr>
        <p:spPr>
          <a:xfrm>
            <a:off x="2590800" y="3809999"/>
            <a:ext cx="1905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y = x * 1024</a:t>
            </a:r>
          </a:p>
        </p:txBody>
      </p:sp>
      <p:sp>
        <p:nvSpPr>
          <p:cNvPr id="20" name="Rounded Rectangle 19"/>
          <p:cNvSpPr/>
          <p:nvPr/>
        </p:nvSpPr>
        <p:spPr>
          <a:xfrm>
            <a:off x="5196840" y="38100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w = x + 42</a:t>
            </a:r>
            <a:endParaRPr lang="en-US" sz="2400" dirty="0"/>
          </a:p>
        </p:txBody>
      </p:sp>
      <p:sp>
        <p:nvSpPr>
          <p:cNvPr id="2" name="Title 1"/>
          <p:cNvSpPr>
            <a:spLocks noGrp="1"/>
          </p:cNvSpPr>
          <p:nvPr>
            <p:ph type="title"/>
          </p:nvPr>
        </p:nvSpPr>
        <p:spPr/>
        <p:txBody>
          <a:bodyPr/>
          <a:lstStyle/>
          <a:p>
            <a:r>
              <a:rPr lang="en-US" dirty="0"/>
              <a:t>Dataflow Sampling Example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53</a:t>
            </a:fld>
            <a:endParaRPr lang="en-US" altLang="en-US" dirty="0"/>
          </a:p>
        </p:txBody>
      </p:sp>
      <p:sp>
        <p:nvSpPr>
          <p:cNvPr id="12" name="Right Arrow 11"/>
          <p:cNvSpPr/>
          <p:nvPr/>
        </p:nvSpPr>
        <p:spPr>
          <a:xfrm rot="5400000">
            <a:off x="5510373" y="3176553"/>
            <a:ext cx="1040064"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4" name="Right Arrow 13"/>
          <p:cNvSpPr/>
          <p:nvPr/>
        </p:nvSpPr>
        <p:spPr>
          <a:xfrm rot="5400000">
            <a:off x="3062825" y="3216107"/>
            <a:ext cx="960950"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6" name="Down Arrow 15"/>
          <p:cNvSpPr/>
          <p:nvPr/>
        </p:nvSpPr>
        <p:spPr>
          <a:xfrm>
            <a:off x="3429001" y="1828799"/>
            <a:ext cx="228600" cy="68491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38" name="Rounded Rectangle 37"/>
          <p:cNvSpPr/>
          <p:nvPr/>
        </p:nvSpPr>
        <p:spPr>
          <a:xfrm>
            <a:off x="5181600" y="2514600"/>
            <a:ext cx="173736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validate(x)</a:t>
            </a:r>
            <a:endParaRPr lang="en-US" sz="2400" dirty="0"/>
          </a:p>
        </p:txBody>
      </p:sp>
      <p:sp>
        <p:nvSpPr>
          <p:cNvPr id="47" name="Right Arrow 46"/>
          <p:cNvSpPr/>
          <p:nvPr/>
        </p:nvSpPr>
        <p:spPr>
          <a:xfrm>
            <a:off x="4133771" y="2748095"/>
            <a:ext cx="1080823"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400"/>
          </a:p>
        </p:txBody>
      </p:sp>
      <p:sp>
        <p:nvSpPr>
          <p:cNvPr id="18" name="Rounded Rectangle 17"/>
          <p:cNvSpPr/>
          <p:nvPr/>
        </p:nvSpPr>
        <p:spPr>
          <a:xfrm>
            <a:off x="2286000" y="2516492"/>
            <a:ext cx="25146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61" name="Rounded Rectangle 60"/>
          <p:cNvSpPr/>
          <p:nvPr/>
        </p:nvSpPr>
        <p:spPr>
          <a:xfrm>
            <a:off x="304800" y="4800600"/>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a += y</a:t>
            </a:r>
          </a:p>
        </p:txBody>
      </p:sp>
      <p:sp>
        <p:nvSpPr>
          <p:cNvPr id="63" name="Right Arrow 62"/>
          <p:cNvSpPr/>
          <p:nvPr/>
        </p:nvSpPr>
        <p:spPr>
          <a:xfrm rot="7682756">
            <a:off x="1892497" y="4384719"/>
            <a:ext cx="800611" cy="236267"/>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64" name="Rounded Rectangle 63"/>
          <p:cNvSpPr/>
          <p:nvPr/>
        </p:nvSpPr>
        <p:spPr>
          <a:xfrm>
            <a:off x="2438400" y="3657600"/>
            <a:ext cx="19050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y = x * 1024</a:t>
            </a:r>
          </a:p>
        </p:txBody>
      </p:sp>
      <p:sp>
        <p:nvSpPr>
          <p:cNvPr id="65" name="Right Arrow 64"/>
          <p:cNvSpPr/>
          <p:nvPr/>
        </p:nvSpPr>
        <p:spPr>
          <a:xfrm rot="5400000">
            <a:off x="2893617" y="3080516"/>
            <a:ext cx="994566" cy="228600"/>
          </a:xfrm>
          <a:prstGeom prst="right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51" name="TextBox 50"/>
          <p:cNvSpPr txBox="1"/>
          <p:nvPr/>
        </p:nvSpPr>
        <p:spPr>
          <a:xfrm>
            <a:off x="6400799" y="5021687"/>
            <a:ext cx="2286001" cy="461665"/>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just"/>
            <a:r>
              <a:rPr lang="en-US" sz="2400" dirty="0" smtClean="0"/>
              <a:t>False Negative</a:t>
            </a:r>
          </a:p>
        </p:txBody>
      </p:sp>
      <p:sp>
        <p:nvSpPr>
          <p:cNvPr id="67" name="Rounded Rectangle 66"/>
          <p:cNvSpPr/>
          <p:nvPr/>
        </p:nvSpPr>
        <p:spPr>
          <a:xfrm>
            <a:off x="2133600" y="2364093"/>
            <a:ext cx="2514600" cy="609600"/>
          </a:xfrm>
          <a:prstGeom prst="roundRect">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x = </a:t>
            </a:r>
            <a:r>
              <a:rPr lang="en-US" sz="2400" dirty="0" err="1"/>
              <a:t>read_input</a:t>
            </a:r>
            <a:r>
              <a:rPr lang="en-US" sz="2400" dirty="0"/>
              <a:t>()</a:t>
            </a:r>
          </a:p>
        </p:txBody>
      </p:sp>
      <p:sp>
        <p:nvSpPr>
          <p:cNvPr id="66" name="Down Arrow 65"/>
          <p:cNvSpPr/>
          <p:nvPr/>
        </p:nvSpPr>
        <p:spPr>
          <a:xfrm>
            <a:off x="3276601" y="1676400"/>
            <a:ext cx="228600" cy="701040"/>
          </a:xfrm>
          <a:prstGeom prst="downArrow">
            <a:avLst/>
          </a:prstGeom>
          <a:gradFill>
            <a:gsLst>
              <a:gs pos="0">
                <a:schemeClr val="accent1"/>
              </a:gs>
              <a:gs pos="35000">
                <a:schemeClr val="accent1">
                  <a:lumMod val="60000"/>
                  <a:lumOff val="40000"/>
                </a:schemeClr>
              </a:gs>
              <a:gs pos="100000">
                <a:schemeClr val="accent1">
                  <a:lumMod val="40000"/>
                  <a:lumOff val="60000"/>
                </a:schemeClr>
              </a:gs>
            </a:gsLst>
          </a:gra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a:p>
        </p:txBody>
      </p:sp>
      <p:sp>
        <p:nvSpPr>
          <p:cNvPr id="53" name="Right Arrow 52"/>
          <p:cNvSpPr/>
          <p:nvPr/>
        </p:nvSpPr>
        <p:spPr>
          <a:xfrm flipH="1">
            <a:off x="5000244" y="2520441"/>
            <a:ext cx="2130552" cy="68390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Skip Dataflow</a:t>
            </a:r>
            <a:endParaRPr lang="en-US" sz="2000" b="1" dirty="0"/>
          </a:p>
        </p:txBody>
      </p:sp>
      <p:sp>
        <p:nvSpPr>
          <p:cNvPr id="17" name="Rounded Rectangle 16"/>
          <p:cNvSpPr/>
          <p:nvPr/>
        </p:nvSpPr>
        <p:spPr>
          <a:xfrm>
            <a:off x="2286000" y="1219200"/>
            <a:ext cx="2514599"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Input</a:t>
            </a:r>
            <a:endParaRPr lang="en-US" sz="2400" dirty="0"/>
          </a:p>
        </p:txBody>
      </p:sp>
      <p:sp>
        <p:nvSpPr>
          <p:cNvPr id="48" name="Pentagon 47"/>
          <p:cNvSpPr/>
          <p:nvPr/>
        </p:nvSpPr>
        <p:spPr>
          <a:xfrm flipH="1">
            <a:off x="6866640" y="3772669"/>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w</a:t>
            </a:r>
            <a:endParaRPr lang="en-US" sz="2400" dirty="0"/>
          </a:p>
        </p:txBody>
      </p:sp>
      <p:sp>
        <p:nvSpPr>
          <p:cNvPr id="49" name="Pentagon 48"/>
          <p:cNvSpPr/>
          <p:nvPr/>
        </p:nvSpPr>
        <p:spPr>
          <a:xfrm flipH="1">
            <a:off x="6857999" y="3775443"/>
            <a:ext cx="1828800" cy="609600"/>
          </a:xfrm>
          <a:prstGeom prst="homePlate">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Check w</a:t>
            </a:r>
          </a:p>
        </p:txBody>
      </p:sp>
      <p:sp>
        <p:nvSpPr>
          <p:cNvPr id="42" name="Pentagon 41"/>
          <p:cNvSpPr/>
          <p:nvPr/>
        </p:nvSpPr>
        <p:spPr>
          <a:xfrm flipH="1">
            <a:off x="4495800" y="4953000"/>
            <a:ext cx="1828800" cy="60960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Check z</a:t>
            </a:r>
            <a:endParaRPr lang="en-US" sz="2400" dirty="0"/>
          </a:p>
        </p:txBody>
      </p:sp>
      <p:sp>
        <p:nvSpPr>
          <p:cNvPr id="43" name="Pentagon 42"/>
          <p:cNvSpPr/>
          <p:nvPr/>
        </p:nvSpPr>
        <p:spPr>
          <a:xfrm flipH="1">
            <a:off x="4495800" y="4953000"/>
            <a:ext cx="1828800" cy="609600"/>
          </a:xfrm>
          <a:prstGeom prst="homePlate">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Check z</a:t>
            </a:r>
          </a:p>
        </p:txBody>
      </p:sp>
      <p:sp>
        <p:nvSpPr>
          <p:cNvPr id="52" name="Right Arrow 51"/>
          <p:cNvSpPr/>
          <p:nvPr/>
        </p:nvSpPr>
        <p:spPr>
          <a:xfrm flipH="1">
            <a:off x="3585260" y="4337779"/>
            <a:ext cx="2130552" cy="68390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t>Skip Dataflow</a:t>
            </a:r>
            <a:endParaRPr lang="en-US" sz="2000" b="1" dirty="0"/>
          </a:p>
        </p:txBody>
      </p:sp>
      <p:sp>
        <p:nvSpPr>
          <p:cNvPr id="5" name="Pentagon 4"/>
          <p:cNvSpPr/>
          <p:nvPr/>
        </p:nvSpPr>
        <p:spPr>
          <a:xfrm rot="16200000">
            <a:off x="1141476" y="5030724"/>
            <a:ext cx="612648" cy="1371600"/>
          </a:xfrm>
          <a:prstGeom prst="homePlate">
            <a:avLst/>
          </a:prstGeom>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sp>
        <p:nvSpPr>
          <p:cNvPr id="46" name="Pentagon 45"/>
          <p:cNvSpPr/>
          <p:nvPr/>
        </p:nvSpPr>
        <p:spPr>
          <a:xfrm rot="16200000">
            <a:off x="1141476" y="5030724"/>
            <a:ext cx="612648" cy="1371600"/>
          </a:xfrm>
          <a:prstGeom prst="homePlate">
            <a:avLst/>
          </a:prstGeom>
          <a:solidFill>
            <a:srgbClr val="FF0000"/>
          </a:solidFill>
        </p:spPr>
        <p:style>
          <a:lnRef idx="2">
            <a:schemeClr val="dk1"/>
          </a:lnRef>
          <a:fillRef idx="1">
            <a:schemeClr val="lt1"/>
          </a:fillRef>
          <a:effectRef idx="0">
            <a:schemeClr val="dk1"/>
          </a:effectRef>
          <a:fontRef idx="minor">
            <a:schemeClr val="dk1"/>
          </a:fontRef>
        </p:style>
        <p:txBody>
          <a:bodyPr vert="vert" rtlCol="0" anchor="ctr"/>
          <a:lstStyle/>
          <a:p>
            <a:pPr algn="ctr"/>
            <a:r>
              <a:rPr lang="en-US" sz="2400" dirty="0" smtClean="0">
                <a:solidFill>
                  <a:schemeClr val="dk1"/>
                </a:solidFill>
              </a:rPr>
              <a:t>Check a</a:t>
            </a:r>
            <a:endParaRPr lang="en-US" sz="2400" dirty="0">
              <a:solidFill>
                <a:schemeClr val="dk1"/>
              </a:solidFill>
            </a:endParaRPr>
          </a:p>
        </p:txBody>
      </p:sp>
      <p:pic>
        <p:nvPicPr>
          <p:cNvPr id="34" name="Picture 3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9904" y="1828800"/>
            <a:ext cx="1468009" cy="2234522"/>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904" y="1828800"/>
            <a:ext cx="1465785" cy="2231136"/>
          </a:xfrm>
          <a:prstGeom prst="rect">
            <a:avLst/>
          </a:prstGeom>
        </p:spPr>
      </p:pic>
    </p:spTree>
    <p:extLst>
      <p:ext uri="{BB962C8B-B14F-4D97-AF65-F5344CB8AC3E}">
        <p14:creationId xmlns:p14="http://schemas.microsoft.com/office/powerpoint/2010/main" xmlns="" val="7830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25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50"/>
                            </p:stCondLst>
                            <p:childTnLst>
                              <p:par>
                                <p:cTn id="20" presetID="1" presetClass="entr" presetSubtype="0"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2"/>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35"/>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xit" presetSubtype="0" fill="hold" grpId="1" nodeType="withEffect">
                                  <p:stCondLst>
                                    <p:cond delay="0"/>
                                  </p:stCondLst>
                                  <p:childTnLst>
                                    <p:set>
                                      <p:cBhvr>
                                        <p:cTn id="69" dur="1" fill="hold">
                                          <p:stCondLst>
                                            <p:cond delay="0"/>
                                          </p:stCondLst>
                                        </p:cTn>
                                        <p:tgtEl>
                                          <p:spTgt spid="5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childTnLst>
                                </p:cTn>
                              </p:par>
                              <p:par>
                                <p:cTn id="84" presetID="1" presetClass="exit" presetSubtype="0" fill="hold" grpId="1" nodeType="withEffect">
                                  <p:stCondLst>
                                    <p:cond delay="1000"/>
                                  </p:stCondLst>
                                  <p:childTnLst>
                                    <p:set>
                                      <p:cBhvr>
                                        <p:cTn id="85" dur="1" fill="hold">
                                          <p:stCondLst>
                                            <p:cond delay="0"/>
                                          </p:stCondLst>
                                        </p:cTn>
                                        <p:tgtEl>
                                          <p:spTgt spid="5"/>
                                        </p:tgtEl>
                                        <p:attrNameLst>
                                          <p:attrName>style.visibility</p:attrName>
                                        </p:attrNameLst>
                                      </p:cBhvr>
                                      <p:to>
                                        <p:strVal val="hidden"/>
                                      </p:to>
                                    </p:set>
                                  </p:childTnLst>
                                </p:cTn>
                              </p:par>
                              <p:par>
                                <p:cTn id="86" presetID="1" presetClass="entr" presetSubtype="0" fill="hold" grpId="0" nodeType="withEffect">
                                  <p:stCondLst>
                                    <p:cond delay="1000"/>
                                  </p:stCondLst>
                                  <p:childTnLst>
                                    <p:set>
                                      <p:cBhvr>
                                        <p:cTn id="87" dur="1" fill="hold">
                                          <p:stCondLst>
                                            <p:cond delay="0"/>
                                          </p:stCondLst>
                                        </p:cTn>
                                        <p:tgtEl>
                                          <p:spTgt spid="46"/>
                                        </p:tgtEl>
                                        <p:attrNameLst>
                                          <p:attrName>style.visibility</p:attrName>
                                        </p:attrNameLst>
                                      </p:cBhvr>
                                      <p:to>
                                        <p:strVal val="visible"/>
                                      </p:to>
                                    </p:set>
                                  </p:childTnLst>
                                </p:cTn>
                              </p:par>
                            </p:childTnLst>
                          </p:cTn>
                        </p:par>
                        <p:par>
                          <p:cTn id="88" fill="hold">
                            <p:stCondLst>
                              <p:cond delay="1000"/>
                            </p:stCondLst>
                            <p:childTnLst>
                              <p:par>
                                <p:cTn id="89" presetID="1" presetClass="exit" presetSubtype="0" fill="hold" grpId="1" nodeType="afterEffect">
                                  <p:stCondLst>
                                    <p:cond delay="0"/>
                                  </p:stCondLst>
                                  <p:childTnLst>
                                    <p:set>
                                      <p:cBhvr>
                                        <p:cTn id="90" dur="1" fill="hold">
                                          <p:stCondLst>
                                            <p:cond delay="0"/>
                                          </p:stCondLst>
                                        </p:cTn>
                                        <p:tgtEl>
                                          <p:spTgt spid="48"/>
                                        </p:tgtEl>
                                        <p:attrNameLst>
                                          <p:attrName>style.visibility</p:attrName>
                                        </p:attrNameLst>
                                      </p:cBhvr>
                                      <p:to>
                                        <p:strVal val="hidden"/>
                                      </p:to>
                                    </p:set>
                                  </p:childTnLst>
                                </p:cTn>
                              </p:par>
                            </p:childTnLst>
                          </p:cTn>
                        </p:par>
                        <p:par>
                          <p:cTn id="91" fill="hold">
                            <p:stCondLst>
                              <p:cond delay="1000"/>
                            </p:stCondLst>
                            <p:childTnLst>
                              <p:par>
                                <p:cTn id="92" presetID="1"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childTnLst>
                                </p:cTn>
                              </p:par>
                            </p:childTnLst>
                          </p:cTn>
                        </p:par>
                        <p:par>
                          <p:cTn id="94" fill="hold">
                            <p:stCondLst>
                              <p:cond delay="1000"/>
                            </p:stCondLst>
                            <p:childTnLst>
                              <p:par>
                                <p:cTn id="95" presetID="1" presetClass="exit" presetSubtype="0" fill="hold" grpId="1" nodeType="afterEffect">
                                  <p:stCondLst>
                                    <p:cond delay="0"/>
                                  </p:stCondLst>
                                  <p:childTnLst>
                                    <p:set>
                                      <p:cBhvr>
                                        <p:cTn id="96" dur="1" fill="hold">
                                          <p:stCondLst>
                                            <p:cond delay="0"/>
                                          </p:stCondLst>
                                        </p:cTn>
                                        <p:tgtEl>
                                          <p:spTgt spid="42"/>
                                        </p:tgtEl>
                                        <p:attrNameLst>
                                          <p:attrName>style.visibility</p:attrName>
                                        </p:attrNameLst>
                                      </p:cBhvr>
                                      <p:to>
                                        <p:strVal val="hidden"/>
                                      </p:to>
                                    </p:set>
                                  </p:childTnLst>
                                </p:cTn>
                              </p:par>
                            </p:childTnLst>
                          </p:cTn>
                        </p:par>
                        <p:par>
                          <p:cTn id="97" fill="hold">
                            <p:stCondLst>
                              <p:cond delay="1000"/>
                            </p:stCondLst>
                            <p:childTnLst>
                              <p:par>
                                <p:cTn id="98" presetID="1"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childTnLst>
                                </p:cTn>
                              </p:par>
                            </p:childTnLst>
                          </p:cTn>
                        </p:par>
                        <p:par>
                          <p:cTn id="100" fill="hold">
                            <p:stCondLst>
                              <p:cond delay="1000"/>
                            </p:stCondLst>
                            <p:childTnLst>
                              <p:par>
                                <p:cTn id="101" presetID="1" presetClass="entr" presetSubtype="0" fill="hold" grpId="0" nodeType="afterEffect">
                                  <p:stCondLst>
                                    <p:cond delay="100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7" grpId="0" animBg="1"/>
      <p:bldP spid="10" grpId="0" animBg="1"/>
      <p:bldP spid="19" grpId="0" animBg="1"/>
      <p:bldP spid="20" grpId="0" animBg="1"/>
      <p:bldP spid="12" grpId="0" animBg="1"/>
      <p:bldP spid="14" grpId="0" animBg="1"/>
      <p:bldP spid="16" grpId="0" animBg="1"/>
      <p:bldP spid="38" grpId="0" animBg="1"/>
      <p:bldP spid="47" grpId="0" animBg="1"/>
      <p:bldP spid="18" grpId="0" animBg="1"/>
      <p:bldP spid="61" grpId="0" animBg="1"/>
      <p:bldP spid="63" grpId="0" animBg="1"/>
      <p:bldP spid="64" grpId="0" animBg="1"/>
      <p:bldP spid="65" grpId="0" animBg="1"/>
      <p:bldP spid="51" grpId="0" animBg="1"/>
      <p:bldP spid="67" grpId="0" animBg="1"/>
      <p:bldP spid="66" grpId="0" animBg="1"/>
      <p:bldP spid="53" grpId="0" animBg="1"/>
      <p:bldP spid="53" grpId="1" animBg="1"/>
      <p:bldP spid="48" grpId="0" animBg="1"/>
      <p:bldP spid="48" grpId="1" animBg="1"/>
      <p:bldP spid="49" grpId="0" animBg="1"/>
      <p:bldP spid="42" grpId="0" animBg="1"/>
      <p:bldP spid="42" grpId="1" animBg="1"/>
      <p:bldP spid="43" grpId="0" animBg="1"/>
      <p:bldP spid="52" grpId="0" animBg="1"/>
      <p:bldP spid="52" grpId="1" animBg="1"/>
      <p:bldP spid="5" grpId="0" animBg="1"/>
      <p:bldP spid="5" grpId="1" animBg="1"/>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idx="1"/>
          </p:nvPr>
        </p:nvSpPr>
        <p:spPr/>
        <p:txBody>
          <a:bodyPr/>
          <a:lstStyle/>
          <a:p>
            <a:r>
              <a:rPr lang="en-US" dirty="0" smtClean="0"/>
              <a:t>Performance – Network Throughput</a:t>
            </a:r>
          </a:p>
          <a:p>
            <a:pPr lvl="1"/>
            <a:r>
              <a:rPr lang="en-US" i="1" dirty="0" smtClean="0"/>
              <a:t>Example: </a:t>
            </a:r>
            <a:r>
              <a:rPr lang="en-US" b="1" i="1" dirty="0" err="1" smtClean="0"/>
              <a:t>ssh_receive</a:t>
            </a:r>
            <a:endParaRPr lang="en-US" b="1" i="1" dirty="0" smtClean="0"/>
          </a:p>
          <a:p>
            <a:r>
              <a:rPr lang="en-US" dirty="0" smtClean="0"/>
              <a:t>Accuracy of Sampling Analysis</a:t>
            </a:r>
          </a:p>
          <a:p>
            <a:pPr lvl="1"/>
            <a:r>
              <a:rPr lang="en-US" dirty="0" smtClean="0"/>
              <a:t>Real-world</a:t>
            </a:r>
            <a:r>
              <a:rPr lang="en-US" b="1" dirty="0" smtClean="0"/>
              <a:t> </a:t>
            </a:r>
            <a:r>
              <a:rPr lang="en-US" dirty="0" smtClean="0"/>
              <a:t>Security Exploits</a:t>
            </a:r>
          </a:p>
          <a:p>
            <a:pPr marL="0" indent="0">
              <a:buNone/>
            </a:pP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54</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80628670"/>
              </p:ext>
            </p:extLst>
          </p:nvPr>
        </p:nvGraphicFramePr>
        <p:xfrm>
          <a:off x="457200" y="3200400"/>
          <a:ext cx="8229600" cy="2743200"/>
        </p:xfrm>
        <a:graphic>
          <a:graphicData uri="http://schemas.openxmlformats.org/drawingml/2006/table">
            <a:tbl>
              <a:tblPr firstRow="1" bandRow="1">
                <a:tableStyleId>{0E3FDE45-AF77-4B5C-9715-49D594BDF05E}</a:tableStyleId>
              </a:tblPr>
              <a:tblGrid>
                <a:gridCol w="1524000"/>
                <a:gridCol w="6705600"/>
              </a:tblGrid>
              <a:tr h="370840">
                <a:tc>
                  <a:txBody>
                    <a:bodyPr/>
                    <a:lstStyle/>
                    <a:p>
                      <a:r>
                        <a:rPr lang="en-US" sz="2400" dirty="0" smtClean="0"/>
                        <a:t>Name</a:t>
                      </a:r>
                      <a:endParaRPr lang="en-US" sz="2400" dirty="0"/>
                    </a:p>
                  </a:txBody>
                  <a:tcPr/>
                </a:tc>
                <a:tc>
                  <a:txBody>
                    <a:bodyPr/>
                    <a:lstStyle/>
                    <a:p>
                      <a:r>
                        <a:rPr lang="en-US" sz="2400" dirty="0" smtClean="0"/>
                        <a:t>Error Description</a:t>
                      </a:r>
                      <a:endParaRPr lang="en-US" sz="2400" dirty="0"/>
                    </a:p>
                  </a:txBody>
                  <a:tcPr/>
                </a:tc>
              </a:tr>
              <a:tr h="370840">
                <a:tc>
                  <a:txBody>
                    <a:bodyPr/>
                    <a:lstStyle/>
                    <a:p>
                      <a:r>
                        <a:rPr lang="en-US" sz="2400" dirty="0" smtClean="0"/>
                        <a:t>Apache</a:t>
                      </a:r>
                    </a:p>
                  </a:txBody>
                  <a:tcPr/>
                </a:tc>
                <a:tc>
                  <a:txBody>
                    <a:bodyPr/>
                    <a:lstStyle/>
                    <a:p>
                      <a:r>
                        <a:rPr lang="en-US" sz="2400" dirty="0" smtClean="0"/>
                        <a:t>Stack overflow in Apache Tomcat JK Connector</a:t>
                      </a:r>
                      <a:endParaRPr lang="en-US" sz="2400" dirty="0"/>
                    </a:p>
                  </a:txBody>
                  <a:tcPr/>
                </a:tc>
              </a:tr>
              <a:tr h="370840">
                <a:tc>
                  <a:txBody>
                    <a:bodyPr/>
                    <a:lstStyle/>
                    <a:p>
                      <a:r>
                        <a:rPr lang="en-US" sz="2400" dirty="0" err="1" smtClean="0"/>
                        <a:t>Eggdrop</a:t>
                      </a:r>
                      <a:endParaRPr lang="en-US" sz="2400" dirty="0"/>
                    </a:p>
                  </a:txBody>
                  <a:tcPr/>
                </a:tc>
                <a:tc>
                  <a:txBody>
                    <a:bodyPr/>
                    <a:lstStyle/>
                    <a:p>
                      <a:r>
                        <a:rPr lang="en-US" sz="2400" dirty="0" smtClean="0"/>
                        <a:t>Stack overflow in </a:t>
                      </a:r>
                      <a:r>
                        <a:rPr lang="en-US" sz="2400" dirty="0" err="1" smtClean="0"/>
                        <a:t>Eggdrop</a:t>
                      </a:r>
                      <a:r>
                        <a:rPr lang="en-US" sz="2400" dirty="0" smtClean="0"/>
                        <a:t> IRC</a:t>
                      </a:r>
                      <a:r>
                        <a:rPr lang="en-US" sz="2400" baseline="0" dirty="0" smtClean="0"/>
                        <a:t> bot</a:t>
                      </a:r>
                      <a:endParaRPr lang="en-US" sz="2400" dirty="0"/>
                    </a:p>
                  </a:txBody>
                  <a:tcPr/>
                </a:tc>
              </a:tr>
              <a:tr h="370840">
                <a:tc>
                  <a:txBody>
                    <a:bodyPr/>
                    <a:lstStyle/>
                    <a:p>
                      <a:r>
                        <a:rPr lang="en-US" sz="2400" dirty="0" smtClean="0"/>
                        <a:t>Lynx</a:t>
                      </a:r>
                      <a:endParaRPr lang="en-US" sz="2400" dirty="0"/>
                    </a:p>
                  </a:txBody>
                  <a:tcPr/>
                </a:tc>
                <a:tc>
                  <a:txBody>
                    <a:bodyPr/>
                    <a:lstStyle/>
                    <a:p>
                      <a:r>
                        <a:rPr lang="en-US" sz="2400" dirty="0" smtClean="0"/>
                        <a:t>Stack overflow in Lynx web browser</a:t>
                      </a:r>
                      <a:endParaRPr lang="en-US" sz="2400" dirty="0"/>
                    </a:p>
                  </a:txBody>
                  <a:tcPr/>
                </a:tc>
              </a:tr>
              <a:tr h="370840">
                <a:tc>
                  <a:txBody>
                    <a:bodyPr/>
                    <a:lstStyle/>
                    <a:p>
                      <a:r>
                        <a:rPr lang="en-US" sz="2400" dirty="0" err="1" smtClean="0"/>
                        <a:t>ProFTPD</a:t>
                      </a:r>
                      <a:endParaRPr lang="en-US" sz="2400" dirty="0"/>
                    </a:p>
                  </a:txBody>
                  <a:tcPr/>
                </a:tc>
                <a:tc>
                  <a:txBody>
                    <a:bodyPr/>
                    <a:lstStyle/>
                    <a:p>
                      <a:r>
                        <a:rPr lang="en-US" sz="2400" dirty="0" smtClean="0"/>
                        <a:t>Heap smashing attack on </a:t>
                      </a:r>
                      <a:r>
                        <a:rPr lang="en-US" sz="2400" dirty="0" err="1" smtClean="0"/>
                        <a:t>ProFTPD</a:t>
                      </a:r>
                      <a:r>
                        <a:rPr lang="en-US" sz="2400" dirty="0" smtClean="0"/>
                        <a:t> Server</a:t>
                      </a:r>
                      <a:endParaRPr lang="en-US" sz="2400" dirty="0"/>
                    </a:p>
                  </a:txBody>
                  <a:tcPr/>
                </a:tc>
              </a:tr>
              <a:tr h="370840">
                <a:tc>
                  <a:txBody>
                    <a:bodyPr/>
                    <a:lstStyle/>
                    <a:p>
                      <a:r>
                        <a:rPr lang="en-US" sz="2400" dirty="0" smtClean="0"/>
                        <a:t>Squid</a:t>
                      </a:r>
                      <a:endParaRPr lang="en-US" sz="2400" dirty="0"/>
                    </a:p>
                  </a:txBody>
                  <a:tcPr/>
                </a:tc>
                <a:tc>
                  <a:txBody>
                    <a:bodyPr/>
                    <a:lstStyle/>
                    <a:p>
                      <a:r>
                        <a:rPr lang="en-US" sz="2400" dirty="0" smtClean="0"/>
                        <a:t>Heap smashing attack on Squid proxy server</a:t>
                      </a:r>
                      <a:endParaRPr lang="en-US" sz="2400" dirty="0"/>
                    </a:p>
                  </a:txBody>
                  <a:tcPr/>
                </a:tc>
              </a:tr>
            </a:tbl>
          </a:graphicData>
        </a:graphic>
      </p:graphicFrame>
    </p:spTree>
    <p:extLst>
      <p:ext uri="{BB962C8B-B14F-4D97-AF65-F5344CB8AC3E}">
        <p14:creationId xmlns:p14="http://schemas.microsoft.com/office/powerpoint/2010/main" xmlns="" val="10362554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None/>
            </a:pPr>
            <a:r>
              <a:rPr lang="en-US" dirty="0" err="1" smtClean="0"/>
              <a:t>netcat_receive</a:t>
            </a:r>
            <a:endParaRPr lang="en-US" dirty="0" smtClean="0"/>
          </a:p>
        </p:txBody>
      </p:sp>
      <p:sp>
        <p:nvSpPr>
          <p:cNvPr id="2" name="Title 1"/>
          <p:cNvSpPr>
            <a:spLocks noGrp="1"/>
          </p:cNvSpPr>
          <p:nvPr>
            <p:ph type="title"/>
          </p:nvPr>
        </p:nvSpPr>
        <p:spPr/>
        <p:txBody>
          <a:bodyPr/>
          <a:lstStyle/>
          <a:p>
            <a:r>
              <a:rPr lang="en-US" dirty="0" smtClean="0"/>
              <a:t>Performance of Dataflow Sampling (2)</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55</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78162018"/>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77000" y="1676400"/>
            <a:ext cx="1800664" cy="646331"/>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Throughput with no analysis</a:t>
            </a:r>
          </a:p>
        </p:txBody>
      </p:sp>
    </p:spTree>
    <p:extLst>
      <p:ext uri="{BB962C8B-B14F-4D97-AF65-F5344CB8AC3E}">
        <p14:creationId xmlns:p14="http://schemas.microsoft.com/office/powerpoint/2010/main" xmlns="" val="27679989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7200" y="1066800"/>
            <a:ext cx="8229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None/>
            </a:pPr>
            <a:r>
              <a:rPr lang="en-US" dirty="0" err="1" smtClean="0"/>
              <a:t>ssh_transmit</a:t>
            </a:r>
            <a:endParaRPr lang="en-US" dirty="0" smtClean="0"/>
          </a:p>
        </p:txBody>
      </p:sp>
      <p:sp>
        <p:nvSpPr>
          <p:cNvPr id="2" name="Title 1"/>
          <p:cNvSpPr>
            <a:spLocks noGrp="1"/>
          </p:cNvSpPr>
          <p:nvPr>
            <p:ph type="title"/>
          </p:nvPr>
        </p:nvSpPr>
        <p:spPr/>
        <p:txBody>
          <a:bodyPr/>
          <a:lstStyle/>
          <a:p>
            <a:r>
              <a:rPr lang="en-US" dirty="0" smtClean="0"/>
              <a:t>Performance of Dataflow Sampling (3)</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56</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xmlns="" val="364843903"/>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77000" y="1523999"/>
            <a:ext cx="1800664" cy="646331"/>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Throughput with no analysis</a:t>
            </a:r>
          </a:p>
        </p:txBody>
      </p:sp>
    </p:spTree>
    <p:extLst>
      <p:ext uri="{BB962C8B-B14F-4D97-AF65-F5344CB8AC3E}">
        <p14:creationId xmlns:p14="http://schemas.microsoft.com/office/powerpoint/2010/main" xmlns="" val="2755117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at Very Low Overhead</a:t>
            </a:r>
            <a:endParaRPr lang="en-US" dirty="0"/>
          </a:p>
        </p:txBody>
      </p:sp>
      <p:sp>
        <p:nvSpPr>
          <p:cNvPr id="3" name="Content Placeholder 2"/>
          <p:cNvSpPr>
            <a:spLocks noGrp="1"/>
          </p:cNvSpPr>
          <p:nvPr>
            <p:ph idx="1"/>
          </p:nvPr>
        </p:nvSpPr>
        <p:spPr/>
        <p:txBody>
          <a:bodyPr/>
          <a:lstStyle/>
          <a:p>
            <a:r>
              <a:rPr lang="en-US" dirty="0" smtClean="0"/>
              <a:t>Max time in analysis: 1% every 10 seconds</a:t>
            </a:r>
          </a:p>
          <a:p>
            <a:r>
              <a:rPr lang="en-US" dirty="0" smtClean="0"/>
              <a:t>Always stop analysis after threshold</a:t>
            </a:r>
          </a:p>
          <a:p>
            <a:pPr lvl="1"/>
            <a:r>
              <a:rPr lang="en-US" dirty="0" smtClean="0"/>
              <a:t>Lowest probability of detecting exploits</a:t>
            </a:r>
          </a:p>
          <a:p>
            <a:endParaRPr lang="en-US" dirty="0"/>
          </a:p>
          <a:p>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57</a:t>
            </a:fld>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269691091"/>
              </p:ext>
            </p:extLst>
          </p:nvPr>
        </p:nvGraphicFramePr>
        <p:xfrm>
          <a:off x="1143000" y="2971800"/>
          <a:ext cx="6705600" cy="2743200"/>
        </p:xfrm>
        <a:graphic>
          <a:graphicData uri="http://schemas.openxmlformats.org/drawingml/2006/table">
            <a:tbl>
              <a:tblPr firstRow="1" bandRow="1">
                <a:tableStyleId>{0E3FDE45-AF77-4B5C-9715-49D594BDF05E}</a:tableStyleId>
              </a:tblPr>
              <a:tblGrid>
                <a:gridCol w="1752600"/>
                <a:gridCol w="4953000"/>
              </a:tblGrid>
              <a:tr h="370840">
                <a:tc>
                  <a:txBody>
                    <a:bodyPr/>
                    <a:lstStyle/>
                    <a:p>
                      <a:r>
                        <a:rPr lang="en-US" sz="2400" dirty="0" smtClean="0"/>
                        <a:t>Name</a:t>
                      </a:r>
                      <a:endParaRPr lang="en-US" sz="2400" dirty="0"/>
                    </a:p>
                  </a:txBody>
                  <a:tcPr/>
                </a:tc>
                <a:tc>
                  <a:txBody>
                    <a:bodyPr/>
                    <a:lstStyle/>
                    <a:p>
                      <a:r>
                        <a:rPr lang="en-US" sz="2400" dirty="0" smtClean="0"/>
                        <a:t>Chance of Detecting Exploit</a:t>
                      </a:r>
                      <a:endParaRPr lang="en-US" sz="2400" dirty="0"/>
                    </a:p>
                  </a:txBody>
                  <a:tcPr/>
                </a:tc>
              </a:tr>
              <a:tr h="370840">
                <a:tc>
                  <a:txBody>
                    <a:bodyPr/>
                    <a:lstStyle/>
                    <a:p>
                      <a:r>
                        <a:rPr lang="en-US" sz="2400" dirty="0" smtClean="0"/>
                        <a:t>Apache</a:t>
                      </a:r>
                    </a:p>
                  </a:txBody>
                  <a:tcPr/>
                </a:tc>
                <a:tc>
                  <a:txBody>
                    <a:bodyPr/>
                    <a:lstStyle/>
                    <a:p>
                      <a:pPr algn="ctr"/>
                      <a:r>
                        <a:rPr lang="en-US" sz="2400" dirty="0" smtClean="0"/>
                        <a:t>100%</a:t>
                      </a:r>
                      <a:endParaRPr lang="en-US" sz="2400" dirty="0"/>
                    </a:p>
                  </a:txBody>
                  <a:tcPr/>
                </a:tc>
              </a:tr>
              <a:tr h="370840">
                <a:tc>
                  <a:txBody>
                    <a:bodyPr/>
                    <a:lstStyle/>
                    <a:p>
                      <a:r>
                        <a:rPr lang="en-US" sz="2400" dirty="0" err="1" smtClean="0"/>
                        <a:t>Eggdrop</a:t>
                      </a:r>
                      <a:endParaRPr lang="en-US" sz="2400" dirty="0"/>
                    </a:p>
                  </a:txBody>
                  <a:tcPr/>
                </a:tc>
                <a:tc>
                  <a:txBody>
                    <a:bodyPr/>
                    <a:lstStyle/>
                    <a:p>
                      <a:pPr algn="ctr"/>
                      <a:r>
                        <a:rPr lang="en-US" sz="2400" dirty="0" smtClean="0"/>
                        <a:t>100%</a:t>
                      </a:r>
                      <a:endParaRPr lang="en-US" sz="2400" dirty="0"/>
                    </a:p>
                  </a:txBody>
                  <a:tcPr/>
                </a:tc>
              </a:tr>
              <a:tr h="370840">
                <a:tc>
                  <a:txBody>
                    <a:bodyPr/>
                    <a:lstStyle/>
                    <a:p>
                      <a:r>
                        <a:rPr lang="en-US" sz="2400" dirty="0" smtClean="0"/>
                        <a:t>Lynx</a:t>
                      </a:r>
                      <a:endParaRPr lang="en-US" sz="2400" dirty="0"/>
                    </a:p>
                  </a:txBody>
                  <a:tcPr/>
                </a:tc>
                <a:tc>
                  <a:txBody>
                    <a:bodyPr/>
                    <a:lstStyle/>
                    <a:p>
                      <a:pPr algn="ctr"/>
                      <a:r>
                        <a:rPr lang="en-US" sz="2400" dirty="0" smtClean="0"/>
                        <a:t>100%</a:t>
                      </a:r>
                      <a:endParaRPr lang="en-US" sz="2400" dirty="0"/>
                    </a:p>
                  </a:txBody>
                  <a:tcPr/>
                </a:tc>
              </a:tr>
              <a:tr h="370840">
                <a:tc>
                  <a:txBody>
                    <a:bodyPr/>
                    <a:lstStyle/>
                    <a:p>
                      <a:r>
                        <a:rPr lang="en-US" sz="2400" dirty="0" err="1" smtClean="0"/>
                        <a:t>ProFTPD</a:t>
                      </a:r>
                      <a:endParaRPr lang="en-US" sz="2400" dirty="0"/>
                    </a:p>
                  </a:txBody>
                  <a:tcPr/>
                </a:tc>
                <a:tc>
                  <a:txBody>
                    <a:bodyPr/>
                    <a:lstStyle/>
                    <a:p>
                      <a:pPr algn="ctr"/>
                      <a:r>
                        <a:rPr lang="en-US" sz="2400" dirty="0" smtClean="0"/>
                        <a:t>100%</a:t>
                      </a:r>
                      <a:endParaRPr lang="en-US" sz="2400" dirty="0"/>
                    </a:p>
                  </a:txBody>
                  <a:tcPr/>
                </a:tc>
              </a:tr>
              <a:tr h="370840">
                <a:tc>
                  <a:txBody>
                    <a:bodyPr/>
                    <a:lstStyle/>
                    <a:p>
                      <a:r>
                        <a:rPr lang="en-US" sz="2400" dirty="0" smtClean="0"/>
                        <a:t>Squid</a:t>
                      </a:r>
                      <a:endParaRPr lang="en-US" sz="2400" dirty="0"/>
                    </a:p>
                  </a:txBody>
                  <a:tcPr/>
                </a:tc>
                <a:tc>
                  <a:txBody>
                    <a:bodyPr/>
                    <a:lstStyle/>
                    <a:p>
                      <a:pPr algn="ctr"/>
                      <a:r>
                        <a:rPr lang="en-US" sz="2400" dirty="0" smtClean="0"/>
                        <a:t>100%</a:t>
                      </a:r>
                      <a:endParaRPr lang="en-US" sz="2400" dirty="0"/>
                    </a:p>
                  </a:txBody>
                  <a:tcPr/>
                </a:tc>
              </a:tr>
            </a:tbl>
          </a:graphicData>
        </a:graphic>
      </p:graphicFrame>
    </p:spTree>
    <p:extLst>
      <p:ext uri="{BB962C8B-B14F-4D97-AF65-F5344CB8AC3E}">
        <p14:creationId xmlns:p14="http://schemas.microsoft.com/office/powerpoint/2010/main" xmlns="" val="700511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smtClean="0"/>
              <a:t>netcat_receive</a:t>
            </a:r>
            <a:r>
              <a:rPr lang="en-US" dirty="0" smtClean="0"/>
              <a:t> running with benchmark</a:t>
            </a:r>
            <a:endParaRPr lang="en-US" dirty="0"/>
          </a:p>
        </p:txBody>
      </p:sp>
      <p:sp>
        <p:nvSpPr>
          <p:cNvPr id="2" name="Title 1"/>
          <p:cNvSpPr>
            <a:spLocks noGrp="1"/>
          </p:cNvSpPr>
          <p:nvPr>
            <p:ph type="title"/>
          </p:nvPr>
        </p:nvSpPr>
        <p:spPr/>
        <p:txBody>
          <a:bodyPr/>
          <a:lstStyle/>
          <a:p>
            <a:r>
              <a:rPr lang="en-US" dirty="0" smtClean="0"/>
              <a:t>Accuracy with Background Tasks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58</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xmlns="" val="4081929288"/>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62136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Problem Statement</a:t>
            </a:r>
          </a:p>
          <a:p>
            <a:pPr lvl="3"/>
            <a:endParaRPr lang="en-US" dirty="0" smtClean="0"/>
          </a:p>
          <a:p>
            <a:r>
              <a:rPr lang="en-US" dirty="0"/>
              <a:t>Proposed Solutions</a:t>
            </a:r>
          </a:p>
          <a:p>
            <a:pPr lvl="1"/>
            <a:r>
              <a:rPr lang="en-US" dirty="0">
                <a:solidFill>
                  <a:schemeClr val="bg1">
                    <a:lumMod val="75000"/>
                  </a:schemeClr>
                </a:solidFill>
              </a:rPr>
              <a:t>Distributed Dynamic Dataflow Analysis</a:t>
            </a:r>
          </a:p>
          <a:p>
            <a:pPr lvl="1"/>
            <a:r>
              <a:rPr lang="en-US" dirty="0" err="1"/>
              <a:t>Testudo</a:t>
            </a:r>
            <a:r>
              <a:rPr lang="en-US" dirty="0"/>
              <a:t>: Hardware-Based Dataflow Sampling</a:t>
            </a:r>
          </a:p>
          <a:p>
            <a:pPr lvl="1"/>
            <a:r>
              <a:rPr lang="en-US" dirty="0">
                <a:solidFill>
                  <a:schemeClr val="bg1">
                    <a:lumMod val="75000"/>
                  </a:schemeClr>
                </a:solidFill>
              </a:rPr>
              <a:t>Demand-Driven Data Race Detection</a:t>
            </a:r>
          </a:p>
          <a:p>
            <a:pPr lvl="3"/>
            <a:endParaRPr lang="en-US" dirty="0" smtClean="0">
              <a:solidFill>
                <a:schemeClr val="bg1">
                  <a:lumMod val="75000"/>
                </a:schemeClr>
              </a:solidFill>
            </a:endParaRPr>
          </a:p>
          <a:p>
            <a:r>
              <a:rPr lang="en-US" dirty="0">
                <a:solidFill>
                  <a:schemeClr val="bg1">
                    <a:lumMod val="75000"/>
                  </a:schemeClr>
                </a:solidFill>
              </a:rPr>
              <a:t>Future Work</a:t>
            </a:r>
          </a:p>
          <a:p>
            <a:pPr lvl="3"/>
            <a:endParaRPr lang="en-US" dirty="0" smtClean="0">
              <a:solidFill>
                <a:schemeClr val="bg1">
                  <a:lumMod val="75000"/>
                </a:schemeClr>
              </a:solidFill>
            </a:endParaRPr>
          </a:p>
          <a:p>
            <a:r>
              <a:rPr lang="en-US" dirty="0" smtClean="0">
                <a:solidFill>
                  <a:schemeClr val="bg1">
                    <a:lumMod val="75000"/>
                  </a:schemeClr>
                </a:solidFill>
              </a:rPr>
              <a:t>Timeline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59</a:t>
            </a:fld>
            <a:endParaRPr lang="en-US" altLang="en-US" dirty="0"/>
          </a:p>
        </p:txBody>
      </p:sp>
      <p:grpSp>
        <p:nvGrpSpPr>
          <p:cNvPr id="5" name="Group 4"/>
          <p:cNvGrpSpPr/>
          <p:nvPr/>
        </p:nvGrpSpPr>
        <p:grpSpPr>
          <a:xfrm>
            <a:off x="2304861" y="1838036"/>
            <a:ext cx="4918841" cy="3200400"/>
            <a:chOff x="2304861" y="1838036"/>
            <a:chExt cx="4918841" cy="3200400"/>
          </a:xfrm>
        </p:grpSpPr>
        <p:sp>
          <p:nvSpPr>
            <p:cNvPr id="7" name="Rectangle 6"/>
            <p:cNvSpPr/>
            <p:nvPr/>
          </p:nvSpPr>
          <p:spPr>
            <a:xfrm>
              <a:off x="2304861" y="1838036"/>
              <a:ext cx="4918841" cy="3200400"/>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endParaRPr lang="en-US" sz="3200">
                <a:solidFill>
                  <a:schemeClr val="tx1"/>
                </a:solidFill>
                <a:latin typeface="Arial" charset="0"/>
              </a:endParaRPr>
            </a:p>
          </p:txBody>
        </p:sp>
        <p:grpSp>
          <p:nvGrpSpPr>
            <p:cNvPr id="8" name="Group 7"/>
            <p:cNvGrpSpPr/>
            <p:nvPr/>
          </p:nvGrpSpPr>
          <p:grpSpPr>
            <a:xfrm>
              <a:off x="2502821" y="2115389"/>
              <a:ext cx="4405571" cy="2607738"/>
              <a:chOff x="1080830" y="1759310"/>
              <a:chExt cx="7589500" cy="3870645"/>
            </a:xfrm>
          </p:grpSpPr>
          <p:cxnSp>
            <p:nvCxnSpPr>
              <p:cNvPr id="13" name="Straight Connector 12"/>
              <p:cNvCxnSpPr/>
              <p:nvPr/>
            </p:nvCxnSpPr>
            <p:spPr>
              <a:xfrm>
                <a:off x="4875579" y="1759310"/>
                <a:ext cx="0" cy="387064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0830" y="4159694"/>
                <a:ext cx="75895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0830" y="1759310"/>
                <a:ext cx="7589500" cy="387064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9" name="Rounded Rectangle 8"/>
            <p:cNvSpPr/>
            <p:nvPr/>
          </p:nvSpPr>
          <p:spPr>
            <a:xfrm>
              <a:off x="2593785" y="2300630"/>
              <a:ext cx="1554480" cy="1280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p>
          </p:txBody>
        </p:sp>
        <p:sp>
          <p:nvSpPr>
            <p:cNvPr id="10" name="Rounded Rectangle 9"/>
            <p:cNvSpPr/>
            <p:nvPr/>
          </p:nvSpPr>
          <p:spPr>
            <a:xfrm>
              <a:off x="5294370" y="2300630"/>
              <a:ext cx="1554480" cy="128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HW Dataflow Sampling</a:t>
              </a:r>
              <a:endParaRPr lang="en-US" sz="2000" dirty="0"/>
            </a:p>
          </p:txBody>
        </p:sp>
        <p:sp>
          <p:nvSpPr>
            <p:cNvPr id="12" name="Rounded Rectangle 11"/>
            <p:cNvSpPr/>
            <p:nvPr/>
          </p:nvSpPr>
          <p:spPr>
            <a:xfrm>
              <a:off x="4233443" y="2214345"/>
              <a:ext cx="990004" cy="244778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Watchpoints</a:t>
              </a:r>
              <a:endParaRPr lang="en-US" sz="2000" dirty="0">
                <a:solidFill>
                  <a:schemeClr val="bg1">
                    <a:lumMod val="50000"/>
                  </a:schemeClr>
                </a:solidFill>
              </a:endParaRPr>
            </a:p>
          </p:txBody>
        </p:sp>
        <p:sp>
          <p:nvSpPr>
            <p:cNvPr id="16" name="Rounded Rectangle 15"/>
            <p:cNvSpPr/>
            <p:nvPr/>
          </p:nvSpPr>
          <p:spPr>
            <a:xfrm>
              <a:off x="2671650" y="2522783"/>
              <a:ext cx="1398749" cy="83585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Dataflow</a:t>
              </a:r>
              <a:br>
                <a:rPr lang="en-US" sz="2000" dirty="0" smtClean="0">
                  <a:solidFill>
                    <a:schemeClr val="bg1">
                      <a:lumMod val="50000"/>
                    </a:schemeClr>
                  </a:solidFill>
                </a:rPr>
              </a:br>
              <a:r>
                <a:rPr lang="en-US" sz="2000" dirty="0" smtClean="0">
                  <a:solidFill>
                    <a:schemeClr val="bg1">
                      <a:lumMod val="50000"/>
                    </a:schemeClr>
                  </a:solidFill>
                </a:rPr>
                <a:t>Sampling</a:t>
              </a:r>
              <a:endParaRPr lang="en-US" sz="2000" dirty="0">
                <a:solidFill>
                  <a:schemeClr val="bg1">
                    <a:lumMod val="50000"/>
                  </a:schemeClr>
                </a:solidFill>
              </a:endParaRPr>
            </a:p>
          </p:txBody>
        </p:sp>
        <p:sp>
          <p:nvSpPr>
            <p:cNvPr id="11" name="Rounded Rectangle 10"/>
            <p:cNvSpPr/>
            <p:nvPr/>
          </p:nvSpPr>
          <p:spPr>
            <a:xfrm>
              <a:off x="2674624" y="3884370"/>
              <a:ext cx="4107643" cy="68305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solidFill>
                    <a:schemeClr val="bg1">
                      <a:lumMod val="50000"/>
                    </a:schemeClr>
                  </a:solidFill>
                </a:rPr>
                <a:t>Demand-Driven Race Detection</a:t>
              </a:r>
              <a:endParaRPr lang="en-US" sz="2000" dirty="0">
                <a:solidFill>
                  <a:schemeClr val="bg1">
                    <a:lumMod val="50000"/>
                  </a:schemeClr>
                </a:solidFill>
              </a:endParaRPr>
            </a:p>
          </p:txBody>
        </p:sp>
      </p:grpSp>
    </p:spTree>
    <p:extLst>
      <p:ext uri="{BB962C8B-B14F-4D97-AF65-F5344CB8AC3E}">
        <p14:creationId xmlns:p14="http://schemas.microsoft.com/office/powerpoint/2010/main" xmlns="" val="324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4572000" y="1066800"/>
            <a:ext cx="4038600" cy="5064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lvl="3"/>
            <a:endParaRPr lang="en-US" dirty="0" smtClean="0"/>
          </a:p>
          <a:p>
            <a:pPr lvl="3"/>
            <a:endParaRPr lang="en-US" dirty="0"/>
          </a:p>
          <a:p>
            <a:pPr lvl="3"/>
            <a:endParaRPr lang="en-US" dirty="0" smtClean="0"/>
          </a:p>
          <a:p>
            <a:pPr lvl="3"/>
            <a:endParaRPr lang="en-US" dirty="0" smtClean="0"/>
          </a:p>
          <a:p>
            <a:r>
              <a:rPr lang="en-US" dirty="0" smtClean="0"/>
              <a:t>Taint Analysis</a:t>
            </a:r>
            <a:br>
              <a:rPr lang="en-US" dirty="0" smtClean="0"/>
            </a:br>
            <a:endParaRPr lang="en-US" sz="2400" dirty="0"/>
          </a:p>
          <a:p>
            <a:pPr lvl="3"/>
            <a:endParaRPr lang="en-US" dirty="0" smtClean="0"/>
          </a:p>
          <a:p>
            <a:pPr lvl="3"/>
            <a:endParaRPr lang="en-US" dirty="0" smtClean="0"/>
          </a:p>
          <a:p>
            <a:r>
              <a:rPr lang="en-US" dirty="0" smtClean="0"/>
              <a:t>Dynamic Bounds Checking</a:t>
            </a:r>
            <a:endParaRPr lang="en-US" dirty="0"/>
          </a:p>
        </p:txBody>
      </p:sp>
      <p:sp>
        <p:nvSpPr>
          <p:cNvPr id="15" name="Content Placeholder 2"/>
          <p:cNvSpPr>
            <a:spLocks noGrp="1"/>
          </p:cNvSpPr>
          <p:nvPr>
            <p:ph idx="1"/>
          </p:nvPr>
        </p:nvSpPr>
        <p:spPr>
          <a:xfrm>
            <a:off x="457200" y="1066800"/>
            <a:ext cx="4114800" cy="5064125"/>
          </a:xfrm>
        </p:spPr>
        <p:txBody>
          <a:bodyPr/>
          <a:lstStyle/>
          <a:p>
            <a:pPr lvl="3"/>
            <a:endParaRPr lang="en-US" dirty="0" smtClean="0"/>
          </a:p>
          <a:p>
            <a:pPr lvl="3"/>
            <a:endParaRPr lang="en-US" dirty="0" smtClean="0"/>
          </a:p>
          <a:p>
            <a:pPr lvl="3"/>
            <a:endParaRPr lang="en-US" dirty="0"/>
          </a:p>
          <a:p>
            <a:pPr lvl="3"/>
            <a:endParaRPr lang="en-US" dirty="0"/>
          </a:p>
          <a:p>
            <a:r>
              <a:rPr lang="en-US" dirty="0" smtClean="0"/>
              <a:t>Data Race Detection</a:t>
            </a:r>
            <a:br>
              <a:rPr lang="en-US" dirty="0" smtClean="0"/>
            </a:br>
            <a:r>
              <a:rPr lang="en-US" sz="2400" dirty="0" smtClean="0"/>
              <a:t>(e.g. Inspector XE)</a:t>
            </a:r>
            <a:endParaRPr lang="en-US" dirty="0"/>
          </a:p>
          <a:p>
            <a:pPr lvl="3"/>
            <a:endParaRPr lang="en-US" dirty="0" smtClean="0"/>
          </a:p>
          <a:p>
            <a:pPr lvl="3"/>
            <a:endParaRPr lang="en-US" dirty="0" smtClean="0"/>
          </a:p>
          <a:p>
            <a:r>
              <a:rPr lang="en-US" dirty="0" smtClean="0"/>
              <a:t>Memory Checking</a:t>
            </a:r>
            <a:br>
              <a:rPr lang="en-US" dirty="0" smtClean="0"/>
            </a:br>
            <a:r>
              <a:rPr lang="en-US" sz="2400" dirty="0" smtClean="0"/>
              <a:t>(e.g. </a:t>
            </a:r>
            <a:r>
              <a:rPr lang="en-US" sz="2400" dirty="0" err="1" smtClean="0"/>
              <a:t>MemCheck</a:t>
            </a:r>
            <a:r>
              <a:rPr lang="en-US" sz="2400" dirty="0" smtClean="0"/>
              <a:t>)</a:t>
            </a:r>
            <a:endParaRPr lang="en-US" dirty="0" smtClean="0"/>
          </a:p>
        </p:txBody>
      </p:sp>
      <p:sp>
        <p:nvSpPr>
          <p:cNvPr id="2" name="Title 1"/>
          <p:cNvSpPr>
            <a:spLocks noGrp="1"/>
          </p:cNvSpPr>
          <p:nvPr>
            <p:ph type="title"/>
          </p:nvPr>
        </p:nvSpPr>
        <p:spPr/>
        <p:txBody>
          <a:bodyPr/>
          <a:lstStyle/>
          <a:p>
            <a:r>
              <a:rPr lang="en-US" dirty="0" smtClean="0"/>
              <a:t>Dynamic Software Analyses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a:t>
            </a:fld>
            <a:endParaRPr lang="en-US" altLang="en-US" dirty="0"/>
          </a:p>
        </p:txBody>
      </p:sp>
      <p:sp>
        <p:nvSpPr>
          <p:cNvPr id="9" name="TextBox 8"/>
          <p:cNvSpPr txBox="1"/>
          <p:nvPr/>
        </p:nvSpPr>
        <p:spPr>
          <a:xfrm>
            <a:off x="5279738" y="3504895"/>
            <a:ext cx="2176272" cy="70408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4000" b="1" u="none">
                <a:solidFill>
                  <a:srgbClr val="FF0000"/>
                </a:solidFill>
              </a:defRPr>
            </a:lvl1pPr>
          </a:lstStyle>
          <a:p>
            <a:pPr algn="ctr"/>
            <a:r>
              <a:rPr lang="en-US" dirty="0"/>
              <a:t>2</a:t>
            </a:r>
            <a:r>
              <a:rPr lang="en-US" dirty="0" smtClean="0"/>
              <a:t>-200x</a:t>
            </a:r>
            <a:endParaRPr lang="en-US" dirty="0"/>
          </a:p>
        </p:txBody>
      </p:sp>
      <p:sp>
        <p:nvSpPr>
          <p:cNvPr id="18" name="TextBox 17"/>
          <p:cNvSpPr txBox="1"/>
          <p:nvPr/>
        </p:nvSpPr>
        <p:spPr>
          <a:xfrm>
            <a:off x="5416898" y="5229919"/>
            <a:ext cx="1901952"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4000" b="1" u="none">
                <a:solidFill>
                  <a:srgbClr val="FF0000"/>
                </a:solidFill>
              </a:defRPr>
            </a:lvl1pPr>
          </a:lstStyle>
          <a:p>
            <a:pPr algn="ctr"/>
            <a:r>
              <a:rPr lang="en-US" dirty="0"/>
              <a:t>2</a:t>
            </a:r>
            <a:r>
              <a:rPr lang="en-US" dirty="0" smtClean="0"/>
              <a:t>-80x</a:t>
            </a:r>
            <a:endParaRPr lang="en-US" dirty="0"/>
          </a:p>
        </p:txBody>
      </p:sp>
      <p:sp>
        <p:nvSpPr>
          <p:cNvPr id="19" name="TextBox 18"/>
          <p:cNvSpPr txBox="1"/>
          <p:nvPr/>
        </p:nvSpPr>
        <p:spPr>
          <a:xfrm>
            <a:off x="1219200" y="5229919"/>
            <a:ext cx="2103120"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2800" b="1" u="sng"/>
            </a:lvl1pPr>
          </a:lstStyle>
          <a:p>
            <a:pPr algn="ctr"/>
            <a:r>
              <a:rPr lang="en-US" sz="4000" u="none" dirty="0" smtClean="0">
                <a:solidFill>
                  <a:srgbClr val="FF0000"/>
                </a:solidFill>
              </a:rPr>
              <a:t>5-50x</a:t>
            </a:r>
            <a:endParaRPr lang="en-US" sz="4000" u="none" dirty="0">
              <a:solidFill>
                <a:srgbClr val="FF0000"/>
              </a:solidFill>
            </a:endParaRPr>
          </a:p>
        </p:txBody>
      </p:sp>
      <p:sp>
        <p:nvSpPr>
          <p:cNvPr id="12" name="TextBox 11"/>
          <p:cNvSpPr txBox="1"/>
          <p:nvPr/>
        </p:nvSpPr>
        <p:spPr>
          <a:xfrm>
            <a:off x="1219200" y="3525916"/>
            <a:ext cx="2103120" cy="707886"/>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just">
              <a:defRPr sz="2800" b="1" u="sng"/>
            </a:lvl1pPr>
          </a:lstStyle>
          <a:p>
            <a:pPr algn="ctr"/>
            <a:r>
              <a:rPr lang="en-US" sz="4000" u="none" dirty="0" smtClean="0">
                <a:solidFill>
                  <a:srgbClr val="FF0000"/>
                </a:solidFill>
              </a:rPr>
              <a:t>2-300x</a:t>
            </a:r>
            <a:endParaRPr lang="en-US" sz="4000" u="none" dirty="0">
              <a:solidFill>
                <a:srgbClr val="FF0000"/>
              </a:solidFill>
            </a:endParaRPr>
          </a:p>
        </p:txBody>
      </p:sp>
      <p:sp>
        <p:nvSpPr>
          <p:cNvPr id="14" name="Content Placeholder 2"/>
          <p:cNvSpPr txBox="1">
            <a:spLocks/>
          </p:cNvSpPr>
          <p:nvPr/>
        </p:nvSpPr>
        <p:spPr bwMode="auto">
          <a:xfrm>
            <a:off x="457200" y="1066801"/>
            <a:ext cx="82296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dirty="0" smtClean="0"/>
              <a:t>Analyze the program as it runs</a:t>
            </a:r>
          </a:p>
          <a:p>
            <a:pPr lvl="1">
              <a:buClr>
                <a:srgbClr val="00B050"/>
              </a:buClr>
              <a:buSzPct val="80000"/>
              <a:buFont typeface="Arial" pitchFamily="34" charset="0"/>
              <a:buChar char="+"/>
            </a:pPr>
            <a:r>
              <a:rPr lang="en-US" dirty="0" smtClean="0"/>
              <a:t>Find errors on any executed path</a:t>
            </a:r>
          </a:p>
          <a:p>
            <a:pPr lvl="1">
              <a:buClr>
                <a:srgbClr val="FF0000"/>
              </a:buClr>
              <a:buSzPct val="80000"/>
              <a:buFont typeface="Arial" pitchFamily="34" charset="0"/>
              <a:buChar char="–"/>
            </a:pPr>
            <a:r>
              <a:rPr lang="en-US" dirty="0" smtClean="0"/>
              <a:t>LARGE overheads, only test one path at a time</a:t>
            </a:r>
          </a:p>
        </p:txBody>
      </p:sp>
    </p:spTree>
    <p:extLst>
      <p:ext uri="{BB962C8B-B14F-4D97-AF65-F5344CB8AC3E}">
        <p14:creationId xmlns:p14="http://schemas.microsoft.com/office/powerpoint/2010/main" xmlns="" val="17165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build="p"/>
      <p:bldP spid="9" grpId="0" animBg="1"/>
      <p:bldP spid="18" grpId="0" animBg="1"/>
      <p:bldP spid="19"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 Not Ideal</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60</a:t>
            </a:fld>
            <a:endParaRPr lang="en-US" altLang="en-US" dirty="0"/>
          </a:p>
        </p:txBody>
      </p:sp>
      <p:sp>
        <p:nvSpPr>
          <p:cNvPr id="6" name="Rounded Rectangle 5"/>
          <p:cNvSpPr/>
          <p:nvPr/>
        </p:nvSpPr>
        <p:spPr>
          <a:xfrm>
            <a:off x="3433575" y="1455732"/>
            <a:ext cx="227685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5710425" y="1455731"/>
            <a:ext cx="2276850" cy="98663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ounded Rectangle 8"/>
          <p:cNvSpPr/>
          <p:nvPr/>
        </p:nvSpPr>
        <p:spPr>
          <a:xfrm>
            <a:off x="1156725" y="1455730"/>
            <a:ext cx="2276850" cy="986635"/>
          </a:xfrm>
          <a:prstGeom prst="roundRect">
            <a:avLst/>
          </a:prstGeom>
          <a:solidFill>
            <a:srgbClr val="FF7C8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0" name="Group 9"/>
          <p:cNvGrpSpPr/>
          <p:nvPr/>
        </p:nvGrpSpPr>
        <p:grpSpPr>
          <a:xfrm>
            <a:off x="1763885" y="1455730"/>
            <a:ext cx="948687" cy="986635"/>
            <a:chOff x="1839780" y="3732580"/>
            <a:chExt cx="948687" cy="986635"/>
          </a:xfrm>
        </p:grpSpPr>
        <p:sp>
          <p:nvSpPr>
            <p:cNvPr id="11" name="Rounded Rectangle 10"/>
            <p:cNvSpPr/>
            <p:nvPr/>
          </p:nvSpPr>
          <p:spPr>
            <a:xfrm>
              <a:off x="1839780" y="3732580"/>
              <a:ext cx="379475" cy="986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2598730" y="3732580"/>
              <a:ext cx="189737" cy="986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232620" y="2442365"/>
            <a:ext cx="1593794" cy="1637162"/>
            <a:chOff x="1232620" y="2442365"/>
            <a:chExt cx="1593794" cy="1637162"/>
          </a:xfrm>
        </p:grpSpPr>
        <p:sp>
          <p:nvSpPr>
            <p:cNvPr id="14" name="TextBox 13"/>
            <p:cNvSpPr txBox="1"/>
            <p:nvPr/>
          </p:nvSpPr>
          <p:spPr>
            <a:xfrm>
              <a:off x="1232620" y="3125420"/>
              <a:ext cx="1593794" cy="954107"/>
            </a:xfrm>
            <a:prstGeom prst="rect">
              <a:avLst/>
            </a:prstGeom>
            <a:noFill/>
          </p:spPr>
          <p:txBody>
            <a:bodyPr wrap="square" rtlCol="0">
              <a:spAutoFit/>
            </a:bodyPr>
            <a:lstStyle/>
            <a:p>
              <a:pPr algn="ctr"/>
              <a:r>
                <a:rPr lang="en-US" sz="2800" dirty="0" smtClean="0"/>
                <a:t>FAULT</a:t>
              </a:r>
            </a:p>
          </p:txBody>
        </p:sp>
        <p:sp>
          <p:nvSpPr>
            <p:cNvPr id="8" name="Down Arrow 7"/>
            <p:cNvSpPr/>
            <p:nvPr/>
          </p:nvSpPr>
          <p:spPr>
            <a:xfrm flipV="1">
              <a:off x="1915675" y="2442365"/>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6" name="Group 15"/>
          <p:cNvGrpSpPr/>
          <p:nvPr/>
        </p:nvGrpSpPr>
        <p:grpSpPr>
          <a:xfrm>
            <a:off x="2267613" y="2442365"/>
            <a:ext cx="1593794" cy="1637162"/>
            <a:chOff x="1232620" y="2442365"/>
            <a:chExt cx="1593794" cy="1637162"/>
          </a:xfrm>
        </p:grpSpPr>
        <p:sp>
          <p:nvSpPr>
            <p:cNvPr id="17" name="TextBox 16"/>
            <p:cNvSpPr txBox="1"/>
            <p:nvPr/>
          </p:nvSpPr>
          <p:spPr>
            <a:xfrm>
              <a:off x="1232620" y="3125420"/>
              <a:ext cx="1593794" cy="954107"/>
            </a:xfrm>
            <a:prstGeom prst="rect">
              <a:avLst/>
            </a:prstGeom>
            <a:noFill/>
          </p:spPr>
          <p:txBody>
            <a:bodyPr wrap="square" rtlCol="0">
              <a:spAutoFit/>
            </a:bodyPr>
            <a:lstStyle/>
            <a:p>
              <a:pPr algn="ctr"/>
              <a:r>
                <a:rPr lang="en-US" sz="2800" dirty="0" smtClean="0"/>
                <a:t>FAULT</a:t>
              </a:r>
            </a:p>
          </p:txBody>
        </p:sp>
        <p:sp>
          <p:nvSpPr>
            <p:cNvPr id="18" name="Down Arrow 17"/>
            <p:cNvSpPr/>
            <p:nvPr/>
          </p:nvSpPr>
          <p:spPr>
            <a:xfrm flipV="1">
              <a:off x="1915675" y="2442365"/>
              <a:ext cx="227685" cy="6830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Content Placeholder 2"/>
          <p:cNvSpPr txBox="1">
            <a:spLocks/>
          </p:cNvSpPr>
          <p:nvPr/>
        </p:nvSpPr>
        <p:spPr bwMode="auto">
          <a:xfrm>
            <a:off x="2067465" y="3294002"/>
            <a:ext cx="4949645" cy="2853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buNone/>
            </a:pPr>
            <a:r>
              <a:rPr lang="en-US" sz="2000" dirty="0" err="1" smtClean="0"/>
              <a:t>netcat_receive</a:t>
            </a:r>
            <a:endParaRPr lang="en-US" dirty="0" smtClean="0"/>
          </a:p>
        </p:txBody>
      </p:sp>
      <p:graphicFrame>
        <p:nvGraphicFramePr>
          <p:cNvPr id="20" name="Content Placeholder 4"/>
          <p:cNvGraphicFramePr>
            <a:graphicFrameLocks noGrp="1"/>
          </p:cNvGraphicFramePr>
          <p:nvPr>
            <p:ph idx="1"/>
            <p:extLst>
              <p:ext uri="{D42A27DB-BD31-4B8C-83A1-F6EECF244321}">
                <p14:modId xmlns:p14="http://schemas.microsoft.com/office/powerpoint/2010/main" xmlns="" val="1443272415"/>
              </p:ext>
            </p:extLst>
          </p:nvPr>
        </p:nvGraphicFramePr>
        <p:xfrm>
          <a:off x="2083935" y="3598717"/>
          <a:ext cx="4949645" cy="2576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3241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Graphic spid="20"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Accurate Meta-Data</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What happens when the cache overflows?</a:t>
            </a:r>
          </a:p>
          <a:p>
            <a:pPr lvl="1"/>
            <a:r>
              <a:rPr lang="en-US" dirty="0" smtClean="0"/>
              <a:t>Increase the size of main memory?</a:t>
            </a:r>
          </a:p>
          <a:p>
            <a:pPr lvl="1"/>
            <a:r>
              <a:rPr lang="en-US" dirty="0" smtClean="0"/>
              <a:t>Store into virtual memory?</a:t>
            </a:r>
          </a:p>
          <a:p>
            <a:r>
              <a:rPr lang="en-US" b="1" dirty="0" smtClean="0"/>
              <a:t>Use Sampling to Throw Away Data</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61</a:t>
            </a:fld>
            <a:endParaRPr lang="en-US" altLang="en-US" dirty="0"/>
          </a:p>
        </p:txBody>
      </p:sp>
      <p:sp>
        <p:nvSpPr>
          <p:cNvPr id="6" name="Rectangle 5"/>
          <p:cNvSpPr/>
          <p:nvPr/>
        </p:nvSpPr>
        <p:spPr>
          <a:xfrm>
            <a:off x="914400" y="1152151"/>
            <a:ext cx="7315200" cy="250453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ounded Rectangle 7"/>
          <p:cNvSpPr/>
          <p:nvPr/>
        </p:nvSpPr>
        <p:spPr>
          <a:xfrm>
            <a:off x="3813050" y="1303941"/>
            <a:ext cx="4098330" cy="110047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solidFill>
                  <a:schemeClr val="dk1"/>
                </a:solidFill>
                <a:latin typeface="Verdana" pitchFamily="34" charset="0"/>
              </a:rPr>
              <a:t>Data Cache</a:t>
            </a:r>
            <a:endParaRPr lang="en-US" sz="2400" dirty="0">
              <a:solidFill>
                <a:schemeClr val="dk1"/>
              </a:solidFill>
              <a:latin typeface="Verdana" pitchFamily="34" charset="0"/>
            </a:endParaRPr>
          </a:p>
        </p:txBody>
      </p:sp>
      <p:sp>
        <p:nvSpPr>
          <p:cNvPr id="35" name="Rounded Rectangle 34"/>
          <p:cNvSpPr/>
          <p:nvPr/>
        </p:nvSpPr>
        <p:spPr>
          <a:xfrm>
            <a:off x="4930595" y="2600195"/>
            <a:ext cx="2959905" cy="721003"/>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smtClean="0">
                <a:latin typeface="Verdana" pitchFamily="34" charset="0"/>
              </a:rPr>
              <a:t>Word Accurate</a:t>
            </a:r>
            <a:br>
              <a:rPr lang="en-US" sz="2400" dirty="0" smtClean="0">
                <a:latin typeface="Verdana" pitchFamily="34" charset="0"/>
              </a:rPr>
            </a:br>
            <a:r>
              <a:rPr lang="en-US" sz="2400" dirty="0" smtClean="0">
                <a:latin typeface="Verdana" pitchFamily="34" charset="0"/>
              </a:rPr>
              <a:t>Meta Data Cache</a:t>
            </a:r>
            <a:endParaRPr lang="en-US" sz="2400" dirty="0">
              <a:solidFill>
                <a:schemeClr val="dk1"/>
              </a:solidFill>
              <a:latin typeface="Verdana" pitchFamily="34" charset="0"/>
            </a:endParaRPr>
          </a:p>
        </p:txBody>
      </p:sp>
      <p:sp>
        <p:nvSpPr>
          <p:cNvPr id="36" name="Left-Right-Up Arrow 35"/>
          <p:cNvSpPr/>
          <p:nvPr/>
        </p:nvSpPr>
        <p:spPr>
          <a:xfrm>
            <a:off x="3357680" y="2366470"/>
            <a:ext cx="1572915" cy="91678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32620" y="1303942"/>
            <a:ext cx="2428640" cy="212505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eaLnBrk="0" hangingPunct="0"/>
            <a:r>
              <a:rPr lang="en-US" sz="2400" dirty="0">
                <a:solidFill>
                  <a:schemeClr val="dk1"/>
                </a:solidFill>
                <a:latin typeface="Verdana" pitchFamily="34" charset="0"/>
              </a:rPr>
              <a:t>Pipeline</a:t>
            </a:r>
          </a:p>
        </p:txBody>
      </p:sp>
    </p:spTree>
    <p:extLst>
      <p:ext uri="{BB962C8B-B14F-4D97-AF65-F5344CB8AC3E}">
        <p14:creationId xmlns:p14="http://schemas.microsoft.com/office/powerpoint/2010/main" xmlns="" val="25975947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On-Chip Sampling Mechanism</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62</a:t>
            </a:fld>
            <a:endParaRPr lang="en-US" altLang="en-US" dirty="0"/>
          </a:p>
        </p:txBody>
      </p:sp>
      <p:graphicFrame>
        <p:nvGraphicFramePr>
          <p:cNvPr id="5" name="Chart 4"/>
          <p:cNvGraphicFramePr/>
          <p:nvPr>
            <p:extLst>
              <p:ext uri="{D42A27DB-BD31-4B8C-83A1-F6EECF244321}">
                <p14:modId xmlns:p14="http://schemas.microsoft.com/office/powerpoint/2010/main" xmlns="" val="828227634"/>
              </p:ext>
            </p:extLst>
          </p:nvPr>
        </p:nvGraphicFramePr>
        <p:xfrm>
          <a:off x="1156724" y="2273314"/>
          <a:ext cx="3282679" cy="341212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286463" y="3710184"/>
            <a:ext cx="2359152" cy="369332"/>
          </a:xfrm>
          <a:prstGeom prst="rect">
            <a:avLst/>
          </a:prstGeom>
          <a:noFill/>
        </p:spPr>
        <p:txBody>
          <a:bodyPr wrap="square" rtlCol="0">
            <a:spAutoFit/>
          </a:bodyPr>
          <a:lstStyle/>
          <a:p>
            <a:pPr algn="ctr"/>
            <a:r>
              <a:rPr lang="en-US" dirty="0" smtClean="0"/>
              <a:t>Avg. # of executions</a:t>
            </a:r>
            <a:endParaRPr lang="en-US" dirty="0"/>
          </a:p>
        </p:txBody>
      </p:sp>
      <p:sp>
        <p:nvSpPr>
          <p:cNvPr id="7" name="TextBox 6"/>
          <p:cNvSpPr txBox="1"/>
          <p:nvPr/>
        </p:nvSpPr>
        <p:spPr>
          <a:xfrm>
            <a:off x="1763885" y="1391669"/>
            <a:ext cx="2548116" cy="461665"/>
          </a:xfrm>
          <a:prstGeom prst="rect">
            <a:avLst/>
          </a:prstGeom>
          <a:noFill/>
        </p:spPr>
        <p:txBody>
          <a:bodyPr wrap="square" rtlCol="0">
            <a:spAutoFit/>
          </a:bodyPr>
          <a:lstStyle/>
          <a:p>
            <a:pPr algn="ctr"/>
            <a:r>
              <a:rPr lang="en-US" sz="2400" u="sng" dirty="0" smtClean="0"/>
              <a:t>512-entry cache</a:t>
            </a:r>
            <a:endParaRPr lang="en-US" sz="2400" u="sng" dirty="0"/>
          </a:p>
        </p:txBody>
      </p:sp>
      <p:graphicFrame>
        <p:nvGraphicFramePr>
          <p:cNvPr id="8" name="Chart 7"/>
          <p:cNvGraphicFramePr/>
          <p:nvPr>
            <p:extLst>
              <p:ext uri="{D42A27DB-BD31-4B8C-83A1-F6EECF244321}">
                <p14:modId xmlns:p14="http://schemas.microsoft.com/office/powerpoint/2010/main" xmlns="" val="4139691411"/>
              </p:ext>
            </p:extLst>
          </p:nvPr>
        </p:nvGraphicFramePr>
        <p:xfrm>
          <a:off x="4646809" y="2245457"/>
          <a:ext cx="2809199" cy="34041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99685" y="1379835"/>
            <a:ext cx="2732220" cy="461665"/>
          </a:xfrm>
          <a:prstGeom prst="rect">
            <a:avLst/>
          </a:prstGeom>
          <a:noFill/>
        </p:spPr>
        <p:txBody>
          <a:bodyPr wrap="square" rtlCol="0">
            <a:spAutoFit/>
          </a:bodyPr>
          <a:lstStyle/>
          <a:p>
            <a:pPr algn="ctr"/>
            <a:r>
              <a:rPr lang="en-US" sz="2400" u="sng" dirty="0" smtClean="0"/>
              <a:t>1024-entry cache</a:t>
            </a:r>
            <a:endParaRPr lang="en-US" sz="2400" u="sng" dirty="0"/>
          </a:p>
        </p:txBody>
      </p:sp>
      <p:sp>
        <p:nvSpPr>
          <p:cNvPr id="10" name="TextBox 9"/>
          <p:cNvSpPr txBox="1"/>
          <p:nvPr/>
        </p:nvSpPr>
        <p:spPr>
          <a:xfrm>
            <a:off x="3357679" y="1845348"/>
            <a:ext cx="954322" cy="400110"/>
          </a:xfrm>
          <a:prstGeom prst="rect">
            <a:avLst/>
          </a:prstGeom>
          <a:noFill/>
        </p:spPr>
        <p:txBody>
          <a:bodyPr wrap="square" rtlCol="0">
            <a:spAutoFit/>
          </a:bodyPr>
          <a:lstStyle/>
          <a:p>
            <a:pPr algn="ctr"/>
            <a:r>
              <a:rPr lang="en-US" sz="2000" dirty="0" smtClean="0"/>
              <a:t>17601</a:t>
            </a:r>
            <a:endParaRPr lang="en-US" sz="2000" dirty="0"/>
          </a:p>
        </p:txBody>
      </p:sp>
      <p:grpSp>
        <p:nvGrpSpPr>
          <p:cNvPr id="13" name="Group 12"/>
          <p:cNvGrpSpPr/>
          <p:nvPr/>
        </p:nvGrpSpPr>
        <p:grpSpPr>
          <a:xfrm>
            <a:off x="3492562" y="2176851"/>
            <a:ext cx="649224" cy="380040"/>
            <a:chOff x="3528665" y="3245817"/>
            <a:chExt cx="512064" cy="228600"/>
          </a:xfrm>
        </p:grpSpPr>
        <p:sp>
          <p:nvSpPr>
            <p:cNvPr id="11" name="Rectangle 10"/>
            <p:cNvSpPr/>
            <p:nvPr/>
          </p:nvSpPr>
          <p:spPr>
            <a:xfrm>
              <a:off x="3550001" y="3245817"/>
              <a:ext cx="475488" cy="228600"/>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a:off x="3528665" y="3398217"/>
              <a:ext cx="512064" cy="762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687883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for Scaling to Complex Analyses</a:t>
            </a:r>
            <a:endParaRPr lang="en-US" dirty="0"/>
          </a:p>
        </p:txBody>
      </p:sp>
      <p:sp>
        <p:nvSpPr>
          <p:cNvPr id="3" name="Content Placeholder 2"/>
          <p:cNvSpPr>
            <a:spLocks noGrp="1"/>
          </p:cNvSpPr>
          <p:nvPr>
            <p:ph idx="1"/>
          </p:nvPr>
        </p:nvSpPr>
        <p:spPr>
          <a:xfrm>
            <a:off x="457200" y="1066801"/>
            <a:ext cx="8229600" cy="990600"/>
          </a:xfrm>
        </p:spPr>
        <p:txBody>
          <a:bodyPr/>
          <a:lstStyle/>
          <a:p>
            <a:pPr>
              <a:buNone/>
            </a:pPr>
            <a:r>
              <a:rPr lang="en-US" sz="2800" dirty="0" smtClean="0"/>
              <a:t>If each shadow operation uses 1000 instructions:</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63</a:t>
            </a:fld>
            <a:endParaRPr lang="en-US" altLang="en-US" dirty="0"/>
          </a:p>
        </p:txBody>
      </p:sp>
      <p:graphicFrame>
        <p:nvGraphicFramePr>
          <p:cNvPr id="22" name="Chart 21"/>
          <p:cNvGraphicFramePr/>
          <p:nvPr>
            <p:extLst>
              <p:ext uri="{D42A27DB-BD31-4B8C-83A1-F6EECF244321}">
                <p14:modId xmlns:p14="http://schemas.microsoft.com/office/powerpoint/2010/main" xmlns="" val="3797888149"/>
              </p:ext>
            </p:extLst>
          </p:nvPr>
        </p:nvGraphicFramePr>
        <p:xfrm>
          <a:off x="609600" y="1835205"/>
          <a:ext cx="3657600" cy="395599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rot="16200000">
            <a:off x="-1300711" y="3427426"/>
            <a:ext cx="3549578" cy="400110"/>
          </a:xfrm>
          <a:prstGeom prst="rect">
            <a:avLst/>
          </a:prstGeom>
          <a:noFill/>
        </p:spPr>
        <p:txBody>
          <a:bodyPr wrap="square" rtlCol="0">
            <a:spAutoFit/>
          </a:bodyPr>
          <a:lstStyle/>
          <a:p>
            <a:pPr algn="ctr"/>
            <a:r>
              <a:rPr lang="en-US" sz="2000" b="1" dirty="0" smtClean="0"/>
              <a:t>Average % Overhead</a:t>
            </a:r>
            <a:endParaRPr lang="en-US" sz="2000" b="1" dirty="0"/>
          </a:p>
        </p:txBody>
      </p:sp>
      <p:sp>
        <p:nvSpPr>
          <p:cNvPr id="24" name="TextBox 23"/>
          <p:cNvSpPr txBox="1"/>
          <p:nvPr/>
        </p:nvSpPr>
        <p:spPr>
          <a:xfrm>
            <a:off x="1219200" y="5638800"/>
            <a:ext cx="3124200" cy="369332"/>
          </a:xfrm>
          <a:prstGeom prst="rect">
            <a:avLst/>
          </a:prstGeom>
          <a:noFill/>
        </p:spPr>
        <p:txBody>
          <a:bodyPr wrap="square" rtlCol="0">
            <a:spAutoFit/>
          </a:bodyPr>
          <a:lstStyle/>
          <a:p>
            <a:pPr algn="ctr"/>
            <a:r>
              <a:rPr lang="en-US" dirty="0" smtClean="0">
                <a:solidFill>
                  <a:srgbClr val="FF0000"/>
                </a:solidFill>
              </a:rPr>
              <a:t>1024-entry Sample Cache</a:t>
            </a:r>
            <a:endParaRPr lang="en-US" dirty="0">
              <a:solidFill>
                <a:srgbClr val="FF0000"/>
              </a:solidFill>
            </a:endParaRPr>
          </a:p>
        </p:txBody>
      </p:sp>
      <p:graphicFrame>
        <p:nvGraphicFramePr>
          <p:cNvPr id="27" name="Chart 26"/>
          <p:cNvGraphicFramePr/>
          <p:nvPr>
            <p:extLst>
              <p:ext uri="{D42A27DB-BD31-4B8C-83A1-F6EECF244321}">
                <p14:modId xmlns:p14="http://schemas.microsoft.com/office/powerpoint/2010/main" xmlns="" val="4151816879"/>
              </p:ext>
            </p:extLst>
          </p:nvPr>
        </p:nvGraphicFramePr>
        <p:xfrm>
          <a:off x="4876800" y="1835205"/>
          <a:ext cx="3657600" cy="395599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rot="16200000">
            <a:off x="3127328" y="3512064"/>
            <a:ext cx="3380301" cy="400110"/>
          </a:xfrm>
          <a:prstGeom prst="rect">
            <a:avLst/>
          </a:prstGeom>
          <a:noFill/>
        </p:spPr>
        <p:txBody>
          <a:bodyPr wrap="square" rtlCol="0">
            <a:spAutoFit/>
          </a:bodyPr>
          <a:lstStyle/>
          <a:p>
            <a:pPr algn="ctr"/>
            <a:r>
              <a:rPr lang="en-US" sz="2000" b="1" dirty="0" smtClean="0"/>
              <a:t>Average % Overhead</a:t>
            </a:r>
            <a:endParaRPr lang="en-US" sz="2000" b="1" dirty="0"/>
          </a:p>
        </p:txBody>
      </p:sp>
      <p:sp>
        <p:nvSpPr>
          <p:cNvPr id="29" name="TextBox 28"/>
          <p:cNvSpPr txBox="1"/>
          <p:nvPr/>
        </p:nvSpPr>
        <p:spPr>
          <a:xfrm>
            <a:off x="5334000" y="5638800"/>
            <a:ext cx="3124200" cy="369332"/>
          </a:xfrm>
          <a:prstGeom prst="rect">
            <a:avLst/>
          </a:prstGeom>
          <a:noFill/>
        </p:spPr>
        <p:txBody>
          <a:bodyPr wrap="square" rtlCol="0">
            <a:spAutoFit/>
          </a:bodyPr>
          <a:lstStyle/>
          <a:p>
            <a:pPr algn="ctr"/>
            <a:r>
              <a:rPr lang="en-US" dirty="0" smtClean="0">
                <a:solidFill>
                  <a:srgbClr val="FF0000"/>
                </a:solidFill>
              </a:rPr>
              <a:t>telnet server benchmark</a:t>
            </a:r>
            <a:endParaRPr lang="en-US" dirty="0">
              <a:solidFill>
                <a:srgbClr val="FF0000"/>
              </a:solidFill>
            </a:endParaRPr>
          </a:p>
        </p:txBody>
      </p:sp>
      <p:sp>
        <p:nvSpPr>
          <p:cNvPr id="31" name="TextBox 30"/>
          <p:cNvSpPr txBox="1"/>
          <p:nvPr/>
        </p:nvSpPr>
        <p:spPr>
          <a:xfrm>
            <a:off x="1004935" y="1837302"/>
            <a:ext cx="457200" cy="369332"/>
          </a:xfrm>
          <a:prstGeom prst="rect">
            <a:avLst/>
          </a:prstGeom>
          <a:noFill/>
        </p:spPr>
        <p:txBody>
          <a:bodyPr wrap="square" rtlCol="0">
            <a:spAutoFit/>
          </a:bodyPr>
          <a:lstStyle/>
          <a:p>
            <a:pPr algn="ctr"/>
            <a:r>
              <a:rPr lang="en-US" dirty="0" smtClean="0"/>
              <a:t>%</a:t>
            </a:r>
          </a:p>
        </p:txBody>
      </p:sp>
      <p:sp>
        <p:nvSpPr>
          <p:cNvPr id="32" name="TextBox 31"/>
          <p:cNvSpPr txBox="1"/>
          <p:nvPr/>
        </p:nvSpPr>
        <p:spPr>
          <a:xfrm>
            <a:off x="5105400" y="1837302"/>
            <a:ext cx="457200" cy="369332"/>
          </a:xfrm>
          <a:prstGeom prst="rect">
            <a:avLst/>
          </a:prstGeom>
          <a:noFill/>
        </p:spPr>
        <p:txBody>
          <a:bodyPr wrap="square" rtlCol="0">
            <a:spAutoFit/>
          </a:bodyPr>
          <a:lstStyle/>
          <a:p>
            <a:pPr algn="ctr"/>
            <a:r>
              <a:rPr lang="en-US" dirty="0" smtClean="0"/>
              <a:t>%</a:t>
            </a:r>
          </a:p>
        </p:txBody>
      </p:sp>
      <p:sp>
        <p:nvSpPr>
          <p:cNvPr id="15" name="TextBox 14"/>
          <p:cNvSpPr txBox="1"/>
          <p:nvPr/>
        </p:nvSpPr>
        <p:spPr>
          <a:xfrm rot="20400000">
            <a:off x="5370149" y="3530095"/>
            <a:ext cx="1568722" cy="70788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000" b="1" dirty="0" smtClean="0"/>
              <a:t>3500</a:t>
            </a:r>
            <a:br>
              <a:rPr lang="en-US" sz="2000" b="1" dirty="0" smtClean="0"/>
            </a:br>
            <a:r>
              <a:rPr lang="en-US" sz="2000" b="1" dirty="0" smtClean="0"/>
              <a:t>executions</a:t>
            </a:r>
          </a:p>
        </p:txBody>
      </p:sp>
      <p:sp>
        <p:nvSpPr>
          <p:cNvPr id="19" name="TextBox 18"/>
          <p:cNvSpPr txBox="1"/>
          <p:nvPr/>
        </p:nvSpPr>
        <p:spPr>
          <a:xfrm>
            <a:off x="5659210" y="2057285"/>
            <a:ext cx="990600" cy="369332"/>
          </a:xfrm>
          <a:prstGeom prst="rect">
            <a:avLst/>
          </a:prstGeom>
          <a:noFill/>
        </p:spPr>
        <p:txBody>
          <a:bodyPr wrap="square" rtlCol="0">
            <a:spAutoFit/>
          </a:bodyPr>
          <a:lstStyle/>
          <a:p>
            <a:pPr algn="ctr"/>
            <a:r>
              <a:rPr lang="en-US" b="1" dirty="0" smtClean="0"/>
              <a:t>17.3%</a:t>
            </a:r>
          </a:p>
        </p:txBody>
      </p:sp>
      <p:sp>
        <p:nvSpPr>
          <p:cNvPr id="21" name="TextBox 20"/>
          <p:cNvSpPr txBox="1"/>
          <p:nvPr/>
        </p:nvSpPr>
        <p:spPr>
          <a:xfrm>
            <a:off x="7239000" y="4888468"/>
            <a:ext cx="990600" cy="369332"/>
          </a:xfrm>
          <a:prstGeom prst="rect">
            <a:avLst/>
          </a:prstGeom>
          <a:noFill/>
        </p:spPr>
        <p:txBody>
          <a:bodyPr wrap="square" rtlCol="0">
            <a:spAutoFit/>
          </a:bodyPr>
          <a:lstStyle/>
          <a:p>
            <a:pPr algn="ctr"/>
            <a:r>
              <a:rPr lang="en-US" b="1" dirty="0" smtClean="0"/>
              <a:t>0.3%</a:t>
            </a:r>
          </a:p>
        </p:txBody>
      </p:sp>
      <p:sp>
        <p:nvSpPr>
          <p:cNvPr id="16" name="TextBox 15"/>
          <p:cNvSpPr txBox="1"/>
          <p:nvPr/>
        </p:nvSpPr>
        <p:spPr>
          <a:xfrm rot="20400000">
            <a:off x="6779994" y="4150592"/>
            <a:ext cx="1568722" cy="707886"/>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2000" b="1" dirty="0" smtClean="0"/>
              <a:t>169,000</a:t>
            </a:r>
            <a:br>
              <a:rPr lang="en-US" sz="2000" b="1" dirty="0" smtClean="0"/>
            </a:br>
            <a:r>
              <a:rPr lang="en-US" sz="2000" b="1" dirty="0" smtClean="0"/>
              <a:t>executions</a:t>
            </a:r>
          </a:p>
        </p:txBody>
      </p:sp>
    </p:spTree>
    <p:extLst>
      <p:ext uri="{BB962C8B-B14F-4D97-AF65-F5344CB8AC3E}">
        <p14:creationId xmlns:p14="http://schemas.microsoft.com/office/powerpoint/2010/main" xmlns="" val="37843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28" grpId="0"/>
      <p:bldP spid="29" grpId="0"/>
      <p:bldP spid="32" grpId="0"/>
      <p:bldP spid="15" grpId="0" animBg="1"/>
      <p:bldP spid="19" grpId="0"/>
      <p:bldP spid="21" grpId="0"/>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5595730" y="1014960"/>
            <a:ext cx="1371600" cy="400110"/>
          </a:xfrm>
          <a:prstGeom prst="rect">
            <a:avLst/>
          </a:prstGeom>
          <a:noFill/>
        </p:spPr>
        <p:txBody>
          <a:bodyPr wrap="square" rtlCol="0">
            <a:spAutoFit/>
          </a:bodyPr>
          <a:lstStyle/>
          <a:p>
            <a:pPr algn="ctr"/>
            <a:r>
              <a:rPr lang="en-US" sz="2000" dirty="0" smtClean="0"/>
              <a:t>Thread 2</a:t>
            </a:r>
            <a:endParaRPr lang="en-US" sz="2000" dirty="0"/>
          </a:p>
        </p:txBody>
      </p:sp>
      <p:sp>
        <p:nvSpPr>
          <p:cNvPr id="49" name="TextBox 48"/>
          <p:cNvSpPr txBox="1"/>
          <p:nvPr/>
        </p:nvSpPr>
        <p:spPr>
          <a:xfrm>
            <a:off x="5367130" y="1319760"/>
            <a:ext cx="1828800" cy="338554"/>
          </a:xfrm>
          <a:prstGeom prst="rect">
            <a:avLst/>
          </a:prstGeom>
          <a:noFill/>
        </p:spPr>
        <p:txBody>
          <a:bodyPr wrap="square" rtlCol="0">
            <a:spAutoFit/>
          </a:bodyPr>
          <a:lstStyle/>
          <a:p>
            <a:pPr algn="ctr"/>
            <a:r>
              <a:rPr lang="en-US" sz="1600" dirty="0" err="1" smtClean="0"/>
              <a:t>mylen</a:t>
            </a:r>
            <a:r>
              <a:rPr lang="en-US" sz="1600" dirty="0" smtClean="0"/>
              <a:t>=large</a:t>
            </a:r>
            <a:endParaRPr lang="en-US" sz="1600" dirty="0"/>
          </a:p>
        </p:txBody>
      </p:sp>
      <p:sp>
        <p:nvSpPr>
          <p:cNvPr id="50" name="TextBox 49"/>
          <p:cNvSpPr txBox="1"/>
          <p:nvPr/>
        </p:nvSpPr>
        <p:spPr>
          <a:xfrm>
            <a:off x="2133600" y="1014960"/>
            <a:ext cx="1371600" cy="400110"/>
          </a:xfrm>
          <a:prstGeom prst="rect">
            <a:avLst/>
          </a:prstGeom>
          <a:noFill/>
        </p:spPr>
        <p:txBody>
          <a:bodyPr wrap="square" rtlCol="0">
            <a:spAutoFit/>
          </a:bodyPr>
          <a:lstStyle/>
          <a:p>
            <a:pPr algn="ctr"/>
            <a:r>
              <a:rPr lang="en-US" sz="2000" dirty="0" smtClean="0"/>
              <a:t>Thread 1</a:t>
            </a:r>
            <a:endParaRPr lang="en-US" sz="2000" dirty="0"/>
          </a:p>
        </p:txBody>
      </p:sp>
      <p:sp>
        <p:nvSpPr>
          <p:cNvPr id="51" name="TextBox 50"/>
          <p:cNvSpPr txBox="1"/>
          <p:nvPr/>
        </p:nvSpPr>
        <p:spPr>
          <a:xfrm>
            <a:off x="1905000" y="1319760"/>
            <a:ext cx="1828800" cy="338554"/>
          </a:xfrm>
          <a:prstGeom prst="rect">
            <a:avLst/>
          </a:prstGeom>
          <a:noFill/>
        </p:spPr>
        <p:txBody>
          <a:bodyPr wrap="square" rtlCol="0">
            <a:spAutoFit/>
          </a:bodyPr>
          <a:lstStyle/>
          <a:p>
            <a:pPr algn="ctr"/>
            <a:r>
              <a:rPr lang="en-US" sz="1600" dirty="0" err="1" smtClean="0"/>
              <a:t>mylen</a:t>
            </a:r>
            <a:r>
              <a:rPr lang="en-US" sz="1600" dirty="0" smtClean="0"/>
              <a:t>=small</a:t>
            </a:r>
            <a:endParaRPr lang="en-US" sz="1600" dirty="0"/>
          </a:p>
        </p:txBody>
      </p:sp>
      <p:sp>
        <p:nvSpPr>
          <p:cNvPr id="52" name="TextBox 51"/>
          <p:cNvSpPr txBox="1"/>
          <p:nvPr/>
        </p:nvSpPr>
        <p:spPr>
          <a:xfrm>
            <a:off x="1905000" y="1636776"/>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53" name="TextBox 52"/>
          <p:cNvSpPr txBox="1"/>
          <p:nvPr/>
        </p:nvSpPr>
        <p:spPr>
          <a:xfrm>
            <a:off x="5334000" y="3444705"/>
            <a:ext cx="18288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if(</a:t>
            </a:r>
            <a:r>
              <a:rPr lang="en-US" sz="2000" dirty="0" err="1" smtClean="0"/>
              <a:t>ptr</a:t>
            </a:r>
            <a:r>
              <a:rPr lang="en-US" sz="2000" dirty="0" smtClean="0"/>
              <a:t>==NULL)</a:t>
            </a:r>
            <a:endParaRPr lang="en-US" sz="2000" dirty="0"/>
          </a:p>
        </p:txBody>
      </p:sp>
      <p:sp>
        <p:nvSpPr>
          <p:cNvPr id="55" name="TextBox 54"/>
          <p:cNvSpPr txBox="1"/>
          <p:nvPr/>
        </p:nvSpPr>
        <p:spPr>
          <a:xfrm>
            <a:off x="1219200" y="2038745"/>
            <a:ext cx="32004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len1=</a:t>
            </a:r>
            <a:r>
              <a:rPr lang="en-US" sz="2000" dirty="0" err="1" smtClean="0"/>
              <a:t>thread_local</a:t>
            </a:r>
            <a:r>
              <a:rPr lang="en-US" sz="2000" dirty="0" smtClean="0"/>
              <a:t>-</a:t>
            </a:r>
            <a:r>
              <a:rPr lang="en-US" sz="2000" dirty="0"/>
              <a:t>&gt;</a:t>
            </a:r>
            <a:r>
              <a:rPr lang="en-US" sz="2000" dirty="0" err="1"/>
              <a:t>mylen</a:t>
            </a:r>
            <a:r>
              <a:rPr lang="en-US" sz="2000" dirty="0"/>
              <a:t>;</a:t>
            </a:r>
          </a:p>
        </p:txBody>
      </p:sp>
      <p:sp>
        <p:nvSpPr>
          <p:cNvPr id="56" name="TextBox 55"/>
          <p:cNvSpPr txBox="1"/>
          <p:nvPr/>
        </p:nvSpPr>
        <p:spPr>
          <a:xfrm>
            <a:off x="1767840" y="2438855"/>
            <a:ext cx="2103120" cy="40233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ptr</a:t>
            </a:r>
            <a:r>
              <a:rPr lang="en-US" sz="2000" dirty="0" smtClean="0"/>
              <a:t>=</a:t>
            </a:r>
            <a:r>
              <a:rPr lang="en-US" sz="2000" dirty="0" err="1" smtClean="0"/>
              <a:t>malloc</a:t>
            </a:r>
            <a:r>
              <a:rPr lang="en-US" sz="2000" dirty="0" smtClean="0"/>
              <a:t>(len1);</a:t>
            </a:r>
            <a:endParaRPr lang="en-US" sz="2000" dirty="0"/>
          </a:p>
        </p:txBody>
      </p:sp>
      <p:sp>
        <p:nvSpPr>
          <p:cNvPr id="57" name="TextBox 56"/>
          <p:cNvSpPr txBox="1"/>
          <p:nvPr/>
        </p:nvSpPr>
        <p:spPr>
          <a:xfrm>
            <a:off x="1295400" y="2841195"/>
            <a:ext cx="30480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err="1" smtClean="0"/>
              <a:t>memcpy</a:t>
            </a:r>
            <a:r>
              <a:rPr lang="en-US" sz="2000" dirty="0" smtClean="0"/>
              <a:t>(</a:t>
            </a:r>
            <a:r>
              <a:rPr lang="en-US" sz="2000" dirty="0" err="1" smtClean="0"/>
              <a:t>ptr</a:t>
            </a:r>
            <a:r>
              <a:rPr lang="en-US" sz="2000" dirty="0" smtClean="0"/>
              <a:t>, data1, len1)</a:t>
            </a:r>
            <a:endParaRPr lang="en-US" sz="2000" dirty="0"/>
          </a:p>
        </p:txBody>
      </p:sp>
      <p:sp>
        <p:nvSpPr>
          <p:cNvPr id="58" name="TextBox 57"/>
          <p:cNvSpPr txBox="1"/>
          <p:nvPr/>
        </p:nvSpPr>
        <p:spPr>
          <a:xfrm>
            <a:off x="4648200" y="3849624"/>
            <a:ext cx="32004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smtClean="0"/>
              <a:t>len2=</a:t>
            </a:r>
            <a:r>
              <a:rPr lang="en-US" dirty="0" err="1" smtClean="0"/>
              <a:t>thread_local</a:t>
            </a:r>
            <a:r>
              <a:rPr lang="en-US" dirty="0" smtClean="0"/>
              <a:t>-</a:t>
            </a:r>
            <a:r>
              <a:rPr lang="en-US" dirty="0"/>
              <a:t>&gt;</a:t>
            </a:r>
            <a:r>
              <a:rPr lang="en-US" dirty="0" err="1"/>
              <a:t>mylen</a:t>
            </a:r>
            <a:r>
              <a:rPr lang="en-US" dirty="0"/>
              <a:t>;</a:t>
            </a:r>
          </a:p>
        </p:txBody>
      </p:sp>
      <p:sp>
        <p:nvSpPr>
          <p:cNvPr id="59" name="TextBox 58"/>
          <p:cNvSpPr txBox="1"/>
          <p:nvPr/>
        </p:nvSpPr>
        <p:spPr>
          <a:xfrm>
            <a:off x="5196840" y="4254186"/>
            <a:ext cx="210312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smtClean="0"/>
              <a:t>ptr</a:t>
            </a:r>
            <a:r>
              <a:rPr lang="en-US" dirty="0" smtClean="0"/>
              <a:t>=</a:t>
            </a:r>
            <a:r>
              <a:rPr lang="en-US" dirty="0" err="1" smtClean="0"/>
              <a:t>malloc</a:t>
            </a:r>
            <a:r>
              <a:rPr lang="en-US" dirty="0" smtClean="0"/>
              <a:t>(len2);</a:t>
            </a:r>
            <a:endParaRPr lang="en-US" dirty="0"/>
          </a:p>
        </p:txBody>
      </p:sp>
      <p:sp>
        <p:nvSpPr>
          <p:cNvPr id="60" name="TextBox 59"/>
          <p:cNvSpPr txBox="1"/>
          <p:nvPr/>
        </p:nvSpPr>
        <p:spPr>
          <a:xfrm>
            <a:off x="4724400" y="4654296"/>
            <a:ext cx="3048000" cy="400110"/>
          </a:xfrm>
          <a:prstGeom prst="rect">
            <a:avLst/>
          </a:prstGeom>
          <a:gradFill>
            <a:gsLst>
              <a:gs pos="0">
                <a:schemeClr val="dk1">
                  <a:tint val="50000"/>
                  <a:satMod val="300000"/>
                  <a:alpha val="25000"/>
                </a:schemeClr>
              </a:gs>
              <a:gs pos="35000">
                <a:schemeClr val="dk1">
                  <a:tint val="37000"/>
                  <a:satMod val="300000"/>
                  <a:alpha val="25000"/>
                </a:schemeClr>
              </a:gs>
              <a:gs pos="100000">
                <a:schemeClr val="dk1">
                  <a:tint val="15000"/>
                  <a:satMod val="350000"/>
                  <a:alpha val="25000"/>
                </a:schemeClr>
              </a:gs>
            </a:gsLst>
          </a:gradFill>
          <a:ln>
            <a:solidFill>
              <a:schemeClr val="dk1">
                <a:shade val="95000"/>
                <a:satMod val="105000"/>
                <a:alpha val="5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2000">
                <a:solidFill>
                  <a:schemeClr val="tx1">
                    <a:lumMod val="50000"/>
                    <a:lumOff val="50000"/>
                  </a:schemeClr>
                </a:solidFill>
              </a:defRPr>
            </a:lvl1pPr>
          </a:lstStyle>
          <a:p>
            <a:r>
              <a:rPr lang="en-US" dirty="0" err="1"/>
              <a:t>memcpy</a:t>
            </a:r>
            <a:r>
              <a:rPr lang="en-US" dirty="0"/>
              <a:t>(</a:t>
            </a:r>
            <a:r>
              <a:rPr lang="en-US" dirty="0" err="1"/>
              <a:t>ptr</a:t>
            </a:r>
            <a:r>
              <a:rPr lang="en-US" dirty="0"/>
              <a:t>, data2</a:t>
            </a:r>
            <a:r>
              <a:rPr lang="en-US" dirty="0" smtClean="0"/>
              <a:t>, len2)</a:t>
            </a:r>
            <a:endParaRPr lang="en-US" dirty="0"/>
          </a:p>
        </p:txBody>
      </p:sp>
      <p:sp>
        <p:nvSpPr>
          <p:cNvPr id="2" name="Title 1"/>
          <p:cNvSpPr>
            <a:spLocks noGrp="1"/>
          </p:cNvSpPr>
          <p:nvPr>
            <p:ph type="title"/>
          </p:nvPr>
        </p:nvSpPr>
        <p:spPr/>
        <p:txBody>
          <a:bodyPr/>
          <a:lstStyle/>
          <a:p>
            <a:r>
              <a:rPr lang="en-US" dirty="0" smtClean="0"/>
              <a:t>Example of Data Race Detection</a:t>
            </a:r>
            <a:endParaRPr lang="en-US" dirty="0"/>
          </a:p>
        </p:txBody>
      </p:sp>
      <p:sp>
        <p:nvSpPr>
          <p:cNvPr id="4" name="Slide Number Placeholder 3"/>
          <p:cNvSpPr>
            <a:spLocks noGrp="1"/>
          </p:cNvSpPr>
          <p:nvPr>
            <p:ph type="sldNum" sz="quarter" idx="12"/>
          </p:nvPr>
        </p:nvSpPr>
        <p:spPr>
          <a:xfrm>
            <a:off x="6556248" y="6318504"/>
            <a:ext cx="2133600" cy="461962"/>
          </a:xfrm>
        </p:spPr>
        <p:txBody>
          <a:bodyPr/>
          <a:lstStyle/>
          <a:p>
            <a:fld id="{AC5898B9-ED2C-4925-9C9E-7644545534BD}" type="slidenum">
              <a:rPr lang="en-US" altLang="en-US" smtClean="0"/>
              <a:pPr/>
              <a:t>64</a:t>
            </a:fld>
            <a:endParaRPr lang="en-US" altLang="en-US" dirty="0"/>
          </a:p>
        </p:txBody>
      </p:sp>
      <p:pic>
        <p:nvPicPr>
          <p:cNvPr id="1027" name="Picture 3" descr="C:\Users\jlgreathouse\AppData\Local\Microsoft\Windows\Temporary Internet Files\Content.IE5\QZ2QA16U\MC900432537[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3285920"/>
            <a:ext cx="611820" cy="61182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jlgreathouse\AppData\Local\Microsoft\Windows\Temporary Internet Files\Content.IE5\2QPCT3YO\MC900431608[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9775" y="1513625"/>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770" y="1493931"/>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770" y="189367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C:\Users\jlgreathouse\AppData\Local\Microsoft\Windows\Temporary Internet Files\Content.IE5\2QPCT3YO\MC900431608[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9775" y="1915961"/>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770" y="2698350"/>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jlgreathouse\AppData\Local\Microsoft\Windows\Temporary Internet Files\Content.IE5\2QPCT3YO\MC900431608[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1530" y="3328416"/>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2" descr="C:\Users\jlgreathouse\AppData\Local\Microsoft\Windows\Temporary Internet Files\Content.IE5\EO3CB8M9\MC90044131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9770" y="2308447"/>
            <a:ext cx="685800" cy="685800"/>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2" descr="C:\Users\jlgreathouse\AppData\Local\Microsoft\Windows\Temporary Internet Files\Content.IE5\2QPCT3YO\MC900431608[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9775" y="2318297"/>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C:\Users\jlgreathouse\AppData\Local\Microsoft\Windows\Temporary Internet Files\Content.IE5\2QPCT3YO\MC900431608[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09775" y="2715770"/>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ight Arrow 21"/>
          <p:cNvSpPr/>
          <p:nvPr/>
        </p:nvSpPr>
        <p:spPr>
          <a:xfrm rot="766155">
            <a:off x="2376093" y="3023662"/>
            <a:ext cx="3261705" cy="275617"/>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2"/>
          <p:cNvSpPr>
            <a:spLocks noGrp="1"/>
          </p:cNvSpPr>
          <p:nvPr>
            <p:ph idx="1"/>
          </p:nvPr>
        </p:nvSpPr>
        <p:spPr>
          <a:xfrm>
            <a:off x="4983480" y="2189682"/>
            <a:ext cx="2529840" cy="461665"/>
          </a:xfr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marL="0" indent="0" algn="ctr">
              <a:spcBef>
                <a:spcPct val="0"/>
              </a:spcBef>
              <a:buNone/>
            </a:pPr>
            <a:r>
              <a:rPr lang="en-US" sz="2400" kern="1200" dirty="0" err="1">
                <a:latin typeface="Arial" charset="0"/>
              </a:rPr>
              <a:t>p</a:t>
            </a:r>
            <a:r>
              <a:rPr lang="en-US" sz="2400" kern="1200" dirty="0" err="1" smtClean="0">
                <a:latin typeface="Arial" charset="0"/>
              </a:rPr>
              <a:t>tr</a:t>
            </a:r>
            <a:r>
              <a:rPr lang="en-US" sz="2400" kern="1200" dirty="0" smtClean="0">
                <a:latin typeface="Arial" charset="0"/>
              </a:rPr>
              <a:t> write-shared?</a:t>
            </a:r>
            <a:endParaRPr lang="en-US" sz="2400" kern="1200" dirty="0">
              <a:latin typeface="Arial" charset="0"/>
            </a:endParaRPr>
          </a:p>
        </p:txBody>
      </p:sp>
      <p:sp>
        <p:nvSpPr>
          <p:cNvPr id="64" name="Content Placeholder 2"/>
          <p:cNvSpPr txBox="1">
            <a:spLocks/>
          </p:cNvSpPr>
          <p:nvPr/>
        </p:nvSpPr>
        <p:spPr bwMode="auto">
          <a:xfrm>
            <a:off x="4962525" y="2179731"/>
            <a:ext cx="2529840" cy="830997"/>
          </a:xfrm>
          <a:prstGeom prst="rect">
            <a:avLst/>
          </a:prstGeom>
          <a:solidFill>
            <a:schemeClr val="bg1"/>
          </a:solidFill>
          <a:ln w="9525">
            <a:solidFill>
              <a:schemeClr val="tx1"/>
            </a:solidFill>
            <a:miter lim="800000"/>
            <a:headEnd/>
            <a:tailEnd/>
          </a:ln>
          <a:effectLst>
            <a:outerShdw blurRad="292100" dist="139700" dir="2700000" algn="tl" rotWithShape="0">
              <a:srgbClr val="333333">
                <a:alpha val="65000"/>
              </a:srgbClr>
            </a:outerShdw>
          </a:effectLst>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ctr">
              <a:spcBef>
                <a:spcPct val="0"/>
              </a:spcBef>
              <a:buFont typeface="Wingdings" pitchFamily="2" charset="2"/>
              <a:buNone/>
            </a:pPr>
            <a:r>
              <a:rPr lang="en-US" sz="2400" kern="1200" dirty="0" smtClean="0">
                <a:latin typeface="Arial" charset="0"/>
              </a:rPr>
              <a:t>Interleaved Synchronization?</a:t>
            </a:r>
            <a:endParaRPr lang="en-US" sz="2400" kern="1200" dirty="0">
              <a:latin typeface="Arial" charset="0"/>
            </a:endParaRPr>
          </a:p>
        </p:txBody>
      </p:sp>
      <p:sp>
        <p:nvSpPr>
          <p:cNvPr id="65" name="Down Arrow 64"/>
          <p:cNvSpPr/>
          <p:nvPr/>
        </p:nvSpPr>
        <p:spPr bwMode="auto">
          <a:xfrm>
            <a:off x="548599" y="1618488"/>
            <a:ext cx="201171" cy="3401477"/>
          </a:xfrm>
          <a:prstGeom prst="down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TIME</a:t>
            </a: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tx1"/>
              </a:solidFill>
              <a:latin typeface="Verdana"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xmlns="" val="34065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35" presetClass="path" presetSubtype="0" accel="50000" decel="50000" fill="hold" nodeType="afterEffect">
                                  <p:stCondLst>
                                    <p:cond delay="500"/>
                                  </p:stCondLst>
                                  <p:childTnLst>
                                    <p:animMotion origin="layout" path="M -8.33333E-7 -0.00023 L -0.10312 -0.00115 " pathEditMode="relative" rAng="0" ptsTypes="AA">
                                      <p:cBhvr>
                                        <p:cTn id="17" dur="1000" fill="hold"/>
                                        <p:tgtEl>
                                          <p:spTgt spid="38"/>
                                        </p:tgtEl>
                                        <p:attrNameLst>
                                          <p:attrName>ppt_x</p:attrName>
                                          <p:attrName>ppt_y</p:attrName>
                                        </p:attrNameLst>
                                      </p:cBhvr>
                                      <p:rCtr x="-5156" y="-46"/>
                                    </p:animMotion>
                                  </p:childTnLst>
                                </p:cTn>
                              </p:par>
                              <p:par>
                                <p:cTn id="18" presetID="35" presetClass="path" presetSubtype="0" accel="50000" decel="50000" fill="hold" nodeType="withEffect">
                                  <p:stCondLst>
                                    <p:cond delay="500"/>
                                  </p:stCondLst>
                                  <p:childTnLst>
                                    <p:animMotion origin="layout" path="M -8.33333E-7 -0.00023 L -0.10312 -0.00115 " pathEditMode="relative" rAng="0" ptsTypes="AA">
                                      <p:cBhvr>
                                        <p:cTn id="19" dur="1000" fill="hold"/>
                                        <p:tgtEl>
                                          <p:spTgt spid="62"/>
                                        </p:tgtEl>
                                        <p:attrNameLst>
                                          <p:attrName>ppt_x</p:attrName>
                                          <p:attrName>ppt_y</p:attrName>
                                        </p:attrNameLst>
                                      </p:cBhvr>
                                      <p:rCtr x="-5156" y="-46"/>
                                    </p:animMotion>
                                  </p:childTnLst>
                                </p:cTn>
                              </p:par>
                              <p:par>
                                <p:cTn id="20" presetID="35" presetClass="path" presetSubtype="0" accel="50000" decel="50000" fill="hold" nodeType="withEffect">
                                  <p:stCondLst>
                                    <p:cond delay="500"/>
                                  </p:stCondLst>
                                  <p:childTnLst>
                                    <p:animMotion origin="layout" path="M -8.33333E-7 -0.00023 L -0.10312 -0.00115 " pathEditMode="relative" rAng="0" ptsTypes="AA">
                                      <p:cBhvr>
                                        <p:cTn id="21" dur="1000" fill="hold"/>
                                        <p:tgtEl>
                                          <p:spTgt spid="39"/>
                                        </p:tgtEl>
                                        <p:attrNameLst>
                                          <p:attrName>ppt_x</p:attrName>
                                          <p:attrName>ppt_y</p:attrName>
                                        </p:attrNameLst>
                                      </p:cBhvr>
                                      <p:rCtr x="-5156" y="-46"/>
                                    </p:animMotion>
                                  </p:childTnLst>
                                </p:cTn>
                              </p:par>
                              <p:par>
                                <p:cTn id="22" presetID="35" presetClass="path" presetSubtype="0" accel="50000" decel="50000" fill="hold" nodeType="withEffect">
                                  <p:stCondLst>
                                    <p:cond delay="500"/>
                                  </p:stCondLst>
                                  <p:childTnLst>
                                    <p:animMotion origin="layout" path="M -8.33333E-7 -0.00023 L -0.10312 -0.00115 " pathEditMode="relative" rAng="0" ptsTypes="AA">
                                      <p:cBhvr>
                                        <p:cTn id="23" dur="1000" fill="hold"/>
                                        <p:tgtEl>
                                          <p:spTgt spid="17"/>
                                        </p:tgtEl>
                                        <p:attrNameLst>
                                          <p:attrName>ppt_x</p:attrName>
                                          <p:attrName>ppt_y</p:attrName>
                                        </p:attrNameLst>
                                      </p:cBhvr>
                                      <p:rCtr x="-5156" y="-46"/>
                                    </p:animMotion>
                                  </p:childTnLst>
                                </p:cTn>
                              </p:par>
                            </p:childTnLst>
                          </p:cTn>
                        </p:par>
                        <p:par>
                          <p:cTn id="24" fill="hold">
                            <p:stCondLst>
                              <p:cond delay="1500"/>
                            </p:stCondLst>
                            <p:childTnLst>
                              <p:par>
                                <p:cTn id="25" presetID="63" presetClass="path" presetSubtype="0" accel="50000" decel="50000" fill="hold" nodeType="afterEffect">
                                  <p:stCondLst>
                                    <p:cond delay="0"/>
                                  </p:stCondLst>
                                  <p:childTnLst>
                                    <p:animMotion origin="layout" path="M -0.10312 -0.00115 L 0.09826 -0.00069 " pathEditMode="relative" rAng="0" ptsTypes="AA">
                                      <p:cBhvr>
                                        <p:cTn id="26" dur="1000" fill="hold"/>
                                        <p:tgtEl>
                                          <p:spTgt spid="38"/>
                                        </p:tgtEl>
                                        <p:attrNameLst>
                                          <p:attrName>ppt_x</p:attrName>
                                          <p:attrName>ppt_y</p:attrName>
                                        </p:attrNameLst>
                                      </p:cBhvr>
                                      <p:rCtr x="10069" y="23"/>
                                    </p:animMotion>
                                  </p:childTnLst>
                                </p:cTn>
                              </p:par>
                              <p:par>
                                <p:cTn id="27" presetID="63" presetClass="path" presetSubtype="0" accel="50000" decel="50000" fill="hold" nodeType="withEffect">
                                  <p:stCondLst>
                                    <p:cond delay="0"/>
                                  </p:stCondLst>
                                  <p:childTnLst>
                                    <p:animMotion origin="layout" path="M -0.10312 -0.00115 L 0.09826 -0.00069 " pathEditMode="relative" rAng="0" ptsTypes="AA">
                                      <p:cBhvr>
                                        <p:cTn id="28" dur="1000" fill="hold"/>
                                        <p:tgtEl>
                                          <p:spTgt spid="39"/>
                                        </p:tgtEl>
                                        <p:attrNameLst>
                                          <p:attrName>ppt_x</p:attrName>
                                          <p:attrName>ppt_y</p:attrName>
                                        </p:attrNameLst>
                                      </p:cBhvr>
                                      <p:rCtr x="10069" y="23"/>
                                    </p:animMotion>
                                  </p:childTnLst>
                                </p:cTn>
                              </p:par>
                              <p:par>
                                <p:cTn id="29" presetID="63" presetClass="path" presetSubtype="0" accel="50000" decel="50000" fill="hold" nodeType="withEffect">
                                  <p:stCondLst>
                                    <p:cond delay="0"/>
                                  </p:stCondLst>
                                  <p:childTnLst>
                                    <p:animMotion origin="layout" path="M -0.10312 -0.00115 L 0.09826 -0.00069 " pathEditMode="relative" rAng="0" ptsTypes="AA">
                                      <p:cBhvr>
                                        <p:cTn id="30" dur="1000" fill="hold"/>
                                        <p:tgtEl>
                                          <p:spTgt spid="62"/>
                                        </p:tgtEl>
                                        <p:attrNameLst>
                                          <p:attrName>ppt_x</p:attrName>
                                          <p:attrName>ppt_y</p:attrName>
                                        </p:attrNameLst>
                                      </p:cBhvr>
                                      <p:rCtr x="10069" y="23"/>
                                    </p:animMotion>
                                  </p:childTnLst>
                                </p:cTn>
                              </p:par>
                              <p:par>
                                <p:cTn id="31" presetID="63" presetClass="path" presetSubtype="0" accel="50000" decel="50000" fill="hold" nodeType="withEffect">
                                  <p:stCondLst>
                                    <p:cond delay="0"/>
                                  </p:stCondLst>
                                  <p:childTnLst>
                                    <p:animMotion origin="layout" path="M -0.10312 -0.00115 L 0.09826 -0.00069 " pathEditMode="relative" rAng="0" ptsTypes="AA">
                                      <p:cBhvr>
                                        <p:cTn id="32" dur="1000" fill="hold"/>
                                        <p:tgtEl>
                                          <p:spTgt spid="17"/>
                                        </p:tgtEl>
                                        <p:attrNameLst>
                                          <p:attrName>ppt_x</p:attrName>
                                          <p:attrName>ppt_y</p:attrName>
                                        </p:attrNameLst>
                                      </p:cBhvr>
                                      <p:rCtr x="10069" y="23"/>
                                    </p:animMotion>
                                  </p:childTnLst>
                                </p:cTn>
                              </p:par>
                            </p:childTnLst>
                          </p:cTn>
                        </p:par>
                        <p:par>
                          <p:cTn id="33" fill="hold">
                            <p:stCondLst>
                              <p:cond delay="2500"/>
                            </p:stCondLst>
                            <p:childTnLst>
                              <p:par>
                                <p:cTn id="34" presetID="35" presetClass="path" presetSubtype="0" accel="50000" decel="50000" fill="hold" nodeType="afterEffect">
                                  <p:stCondLst>
                                    <p:cond delay="0"/>
                                  </p:stCondLst>
                                  <p:childTnLst>
                                    <p:animMotion origin="layout" path="M 0.09826 -0.00069 L -0.00243 -0.00069 " pathEditMode="relative" rAng="0" ptsTypes="AA">
                                      <p:cBhvr>
                                        <p:cTn id="35" dur="1000" fill="hold"/>
                                        <p:tgtEl>
                                          <p:spTgt spid="38"/>
                                        </p:tgtEl>
                                        <p:attrNameLst>
                                          <p:attrName>ppt_x</p:attrName>
                                          <p:attrName>ppt_y</p:attrName>
                                        </p:attrNameLst>
                                      </p:cBhvr>
                                      <p:rCtr x="-5035" y="0"/>
                                    </p:animMotion>
                                  </p:childTnLst>
                                </p:cTn>
                              </p:par>
                              <p:par>
                                <p:cTn id="36" presetID="35" presetClass="path" presetSubtype="0" accel="50000" decel="50000" fill="hold" nodeType="withEffect">
                                  <p:stCondLst>
                                    <p:cond delay="0"/>
                                  </p:stCondLst>
                                  <p:childTnLst>
                                    <p:animMotion origin="layout" path="M 0.09826 -0.00069 L -0.00243 -0.00069 " pathEditMode="relative" rAng="0" ptsTypes="AA">
                                      <p:cBhvr>
                                        <p:cTn id="37" dur="1000" fill="hold"/>
                                        <p:tgtEl>
                                          <p:spTgt spid="62"/>
                                        </p:tgtEl>
                                        <p:attrNameLst>
                                          <p:attrName>ppt_x</p:attrName>
                                          <p:attrName>ppt_y</p:attrName>
                                        </p:attrNameLst>
                                      </p:cBhvr>
                                      <p:rCtr x="-5035" y="0"/>
                                    </p:animMotion>
                                  </p:childTnLst>
                                </p:cTn>
                              </p:par>
                              <p:par>
                                <p:cTn id="38" presetID="35" presetClass="path" presetSubtype="0" accel="50000" decel="50000" fill="hold" nodeType="withEffect">
                                  <p:stCondLst>
                                    <p:cond delay="0"/>
                                  </p:stCondLst>
                                  <p:childTnLst>
                                    <p:animMotion origin="layout" path="M 0.09826 -0.00069 L -0.00243 -0.00069 " pathEditMode="relative" rAng="0" ptsTypes="AA">
                                      <p:cBhvr>
                                        <p:cTn id="39" dur="1000" fill="hold"/>
                                        <p:tgtEl>
                                          <p:spTgt spid="39"/>
                                        </p:tgtEl>
                                        <p:attrNameLst>
                                          <p:attrName>ppt_x</p:attrName>
                                          <p:attrName>ppt_y</p:attrName>
                                        </p:attrNameLst>
                                      </p:cBhvr>
                                      <p:rCtr x="-5035" y="0"/>
                                    </p:animMotion>
                                  </p:childTnLst>
                                </p:cTn>
                              </p:par>
                              <p:par>
                                <p:cTn id="40" presetID="35" presetClass="path" presetSubtype="0" accel="50000" decel="50000" fill="hold" nodeType="withEffect">
                                  <p:stCondLst>
                                    <p:cond delay="0"/>
                                  </p:stCondLst>
                                  <p:childTnLst>
                                    <p:animMotion origin="layout" path="M 0.09826 -0.00069 L -0.00243 -0.00069 " pathEditMode="relative" rAng="0" ptsTypes="AA">
                                      <p:cBhvr>
                                        <p:cTn id="41" dur="1000" fill="hold"/>
                                        <p:tgtEl>
                                          <p:spTgt spid="17"/>
                                        </p:tgtEl>
                                        <p:attrNameLst>
                                          <p:attrName>ppt_x</p:attrName>
                                          <p:attrName>ppt_y</p:attrName>
                                        </p:attrNameLst>
                                      </p:cBhvr>
                                      <p:rCtr x="-5035" y="0"/>
                                    </p:animMotion>
                                  </p:childTnLst>
                                </p:cTn>
                              </p:par>
                            </p:childTnLst>
                          </p:cTn>
                        </p:par>
                        <p:par>
                          <p:cTn id="42" fill="hold">
                            <p:stCondLst>
                              <p:cond delay="3500"/>
                            </p:stCondLst>
                            <p:childTnLst>
                              <p:par>
                                <p:cTn id="43" presetID="1" presetClass="exit" presetSubtype="0" fill="hold" nodeType="afterEffect">
                                  <p:stCondLst>
                                    <p:cond delay="0"/>
                                  </p:stCondLst>
                                  <p:childTnLst>
                                    <p:set>
                                      <p:cBhvr>
                                        <p:cTn id="44" dur="1" fill="hold">
                                          <p:stCondLst>
                                            <p:cond delay="0"/>
                                          </p:stCondLst>
                                        </p:cTn>
                                        <p:tgtEl>
                                          <p:spTgt spid="38"/>
                                        </p:tgtEl>
                                        <p:attrNameLst>
                                          <p:attrName>style.visibility</p:attrName>
                                        </p:attrNameLst>
                                      </p:cBhvr>
                                      <p:to>
                                        <p:strVal val="hidden"/>
                                      </p:to>
                                    </p:set>
                                  </p:childTnLst>
                                </p:cTn>
                              </p:par>
                            </p:childTnLst>
                          </p:cTn>
                        </p:par>
                        <p:par>
                          <p:cTn id="45" fill="hold">
                            <p:stCondLst>
                              <p:cond delay="3500"/>
                            </p:stCondLst>
                            <p:childTnLst>
                              <p:par>
                                <p:cTn id="46" presetID="1"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3500"/>
                            </p:stCondLst>
                            <p:childTnLst>
                              <p:par>
                                <p:cTn id="49" presetID="1" presetClass="exit" presetSubtype="0" fill="hold" nodeType="afterEffect">
                                  <p:stCondLst>
                                    <p:cond delay="0"/>
                                  </p:stCondLst>
                                  <p:childTnLst>
                                    <p:set>
                                      <p:cBhvr>
                                        <p:cTn id="50" dur="1" fill="hold">
                                          <p:stCondLst>
                                            <p:cond delay="0"/>
                                          </p:stCondLst>
                                        </p:cTn>
                                        <p:tgtEl>
                                          <p:spTgt spid="62"/>
                                        </p:tgtEl>
                                        <p:attrNameLst>
                                          <p:attrName>style.visibility</p:attrName>
                                        </p:attrNameLst>
                                      </p:cBhvr>
                                      <p:to>
                                        <p:strVal val="hidden"/>
                                      </p:to>
                                    </p:se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childTnLst>
                          </p:cTn>
                        </p:par>
                        <p:par>
                          <p:cTn id="54" fill="hold">
                            <p:stCondLst>
                              <p:cond delay="3500"/>
                            </p:stCondLst>
                            <p:childTnLst>
                              <p:par>
                                <p:cTn id="55" presetID="1" presetClass="exit" presetSubtype="0" fill="hold" nodeType="afterEffect">
                                  <p:stCondLst>
                                    <p:cond delay="0"/>
                                  </p:stCondLst>
                                  <p:childTnLst>
                                    <p:set>
                                      <p:cBhvr>
                                        <p:cTn id="56" dur="1" fill="hold">
                                          <p:stCondLst>
                                            <p:cond delay="0"/>
                                          </p:stCondLst>
                                        </p:cTn>
                                        <p:tgtEl>
                                          <p:spTgt spid="39"/>
                                        </p:tgtEl>
                                        <p:attrNameLst>
                                          <p:attrName>style.visibility</p:attrName>
                                        </p:attrNameLst>
                                      </p:cBhvr>
                                      <p:to>
                                        <p:strVal val="hidden"/>
                                      </p:to>
                                    </p:set>
                                  </p:childTnLst>
                                </p:cTn>
                              </p:par>
                            </p:childTnLst>
                          </p:cTn>
                        </p:par>
                        <p:par>
                          <p:cTn id="57" fill="hold">
                            <p:stCondLst>
                              <p:cond delay="3500"/>
                            </p:stCondLst>
                            <p:childTnLst>
                              <p:par>
                                <p:cTn id="58" presetID="1"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par>
                          <p:cTn id="60" fill="hold">
                            <p:stCondLst>
                              <p:cond delay="3500"/>
                            </p:stCondLst>
                            <p:childTnLst>
                              <p:par>
                                <p:cTn id="61" presetID="1" presetClass="exit" presetSubtype="0" fill="hold" nodeType="afterEffect">
                                  <p:stCondLst>
                                    <p:cond delay="0"/>
                                  </p:stCondLst>
                                  <p:childTnLst>
                                    <p:set>
                                      <p:cBhvr>
                                        <p:cTn id="62" dur="1" fill="hold">
                                          <p:stCondLst>
                                            <p:cond delay="0"/>
                                          </p:stCondLst>
                                        </p:cTn>
                                        <p:tgtEl>
                                          <p:spTgt spid="17"/>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02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bg/>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63">
                                            <p:txEl>
                                              <p:pRg st="0" end="0"/>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3">
                                            <p:bg/>
                                          </p:spTgt>
                                        </p:tgtEl>
                                        <p:attrNameLst>
                                          <p:attrName>style.visibility</p:attrName>
                                        </p:attrNameLst>
                                      </p:cBhvr>
                                      <p:to>
                                        <p:strVal val="hidden"/>
                                      </p:to>
                                    </p:set>
                                  </p:childTnLst>
                                </p:cTn>
                              </p:par>
                            </p:childTnLst>
                          </p:cTn>
                        </p:par>
                        <p:par>
                          <p:cTn id="85" fill="hold">
                            <p:stCondLst>
                              <p:cond delay="0"/>
                            </p:stCondLst>
                            <p:childTnLst>
                              <p:par>
                                <p:cTn id="86" presetID="1" presetClass="entr" presetSubtype="0" fill="hold" grpId="0" nodeType="afterEffect">
                                  <p:stCondLst>
                                    <p:cond delay="0"/>
                                  </p:stCondLst>
                                  <p:childTnLst>
                                    <p:set>
                                      <p:cBhvr>
                                        <p:cTn id="87" dur="1" fill="hold">
                                          <p:stCondLst>
                                            <p:cond delay="0"/>
                                          </p:stCondLst>
                                        </p:cTn>
                                        <p:tgtEl>
                                          <p:spTgt spid="64">
                                            <p:bg/>
                                          </p:spTgt>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3" grpId="0" build="p" animBg="1"/>
      <p:bldP spid="63" grpId="1" build="p" animBg="1"/>
      <p:bldP spid="6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Analysis Algorithm</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65</a:t>
            </a:fld>
            <a:endParaRPr lang="en-US" alt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133600"/>
            <a:ext cx="8686800" cy="2867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073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Demand-Driven Analysis on Real HW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66</a:t>
            </a:fld>
            <a:endParaRPr lang="en-US"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981200"/>
            <a:ext cx="8686800" cy="2611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33869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Difference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67</a:t>
            </a:fld>
            <a:endParaRPr lang="en-US" altLang="en-US" dirty="0"/>
          </a:p>
        </p:txBody>
      </p:sp>
      <p:graphicFrame>
        <p:nvGraphicFramePr>
          <p:cNvPr id="5" name="Chart 4"/>
          <p:cNvGraphicFramePr>
            <a:graphicFrameLocks/>
          </p:cNvGraphicFramePr>
          <p:nvPr>
            <p:extLst>
              <p:ext uri="{D42A27DB-BD31-4B8C-83A1-F6EECF244321}">
                <p14:modId xmlns:p14="http://schemas.microsoft.com/office/powerpoint/2010/main" xmlns="" val="3499482465"/>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08567" y="1321557"/>
            <a:ext cx="2977896" cy="461665"/>
          </a:xfrm>
          <a:prstGeom prst="rect">
            <a:avLst/>
          </a:prstGeom>
          <a:noFill/>
          <a:ln w="25400">
            <a:solidFill>
              <a:schemeClr val="tx1"/>
            </a:solidFill>
          </a:ln>
        </p:spPr>
        <p:txBody>
          <a:bodyPr wrap="square" rtlCol="0">
            <a:spAutoFit/>
          </a:bodyPr>
          <a:lstStyle/>
          <a:p>
            <a:pPr algn="ctr"/>
            <a:r>
              <a:rPr lang="en-US" sz="2400" dirty="0" smtClean="0"/>
              <a:t>Phoenix</a:t>
            </a:r>
          </a:p>
        </p:txBody>
      </p:sp>
      <p:sp>
        <p:nvSpPr>
          <p:cNvPr id="7" name="TextBox 6"/>
          <p:cNvSpPr txBox="1"/>
          <p:nvPr/>
        </p:nvSpPr>
        <p:spPr>
          <a:xfrm>
            <a:off x="4180367" y="1321556"/>
            <a:ext cx="4572000" cy="461665"/>
          </a:xfrm>
          <a:prstGeom prst="rect">
            <a:avLst/>
          </a:prstGeom>
          <a:noFill/>
          <a:ln w="25400">
            <a:solidFill>
              <a:schemeClr val="tx1"/>
            </a:solidFill>
          </a:ln>
        </p:spPr>
        <p:txBody>
          <a:bodyPr wrap="square" rtlCol="0">
            <a:spAutoFit/>
          </a:bodyPr>
          <a:lstStyle/>
          <a:p>
            <a:pPr algn="ctr"/>
            <a:r>
              <a:rPr lang="en-US" sz="2400" dirty="0" smtClean="0"/>
              <a:t>PARSEC</a:t>
            </a:r>
          </a:p>
        </p:txBody>
      </p:sp>
    </p:spTree>
    <p:extLst>
      <p:ext uri="{BB962C8B-B14F-4D97-AF65-F5344CB8AC3E}">
        <p14:creationId xmlns:p14="http://schemas.microsoft.com/office/powerpoint/2010/main" xmlns="" val="41488869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478891"/>
            <a:ext cx="7620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Demand-Driven Analysis Accuracy</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68</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xmlns="" val="4214066847"/>
              </p:ext>
            </p:extLst>
          </p:nvPr>
        </p:nvGraphicFramePr>
        <p:xfrm>
          <a:off x="2286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a:xfrm>
            <a:off x="1316736" y="1051560"/>
            <a:ext cx="822960" cy="576072"/>
          </a:xfrm>
          <a:prstGeom prst="wedgeRoundRectCallout">
            <a:avLst>
              <a:gd name="adj1" fmla="val -10339"/>
              <a:gd name="adj2" fmla="val 369819"/>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solidFill>
                  <a:schemeClr val="tx1"/>
                </a:solidFill>
                <a:latin typeface="Arial" charset="0"/>
              </a:rPr>
              <a:t>1/1</a:t>
            </a:r>
            <a:endParaRPr lang="en-US" sz="2800" dirty="0">
              <a:solidFill>
                <a:schemeClr val="tx1"/>
              </a:solidFill>
              <a:latin typeface="Arial" charset="0"/>
            </a:endParaRPr>
          </a:p>
        </p:txBody>
      </p:sp>
      <p:sp>
        <p:nvSpPr>
          <p:cNvPr id="26" name="Rounded Rectangular Callout 25"/>
          <p:cNvSpPr/>
          <p:nvPr/>
        </p:nvSpPr>
        <p:spPr>
          <a:xfrm>
            <a:off x="2364947" y="1051560"/>
            <a:ext cx="822960" cy="576072"/>
          </a:xfrm>
          <a:prstGeom prst="wedgeRoundRectCallout">
            <a:avLst>
              <a:gd name="adj1" fmla="val 284336"/>
              <a:gd name="adj2" fmla="val 4485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solidFill>
                  <a:schemeClr val="tx1"/>
                </a:solidFill>
                <a:latin typeface="Arial" charset="0"/>
              </a:rPr>
              <a:t>2/4</a:t>
            </a:r>
            <a:endParaRPr lang="en-US" sz="2800" dirty="0">
              <a:solidFill>
                <a:schemeClr val="tx1"/>
              </a:solidFill>
              <a:latin typeface="Arial" charset="0"/>
            </a:endParaRPr>
          </a:p>
        </p:txBody>
      </p:sp>
      <p:sp>
        <p:nvSpPr>
          <p:cNvPr id="27" name="Rounded Rectangular Callout 26"/>
          <p:cNvSpPr/>
          <p:nvPr/>
        </p:nvSpPr>
        <p:spPr>
          <a:xfrm>
            <a:off x="3448882" y="1051560"/>
            <a:ext cx="822960" cy="576072"/>
          </a:xfrm>
          <a:prstGeom prst="wedgeRoundRectCallout">
            <a:avLst>
              <a:gd name="adj1" fmla="val 188493"/>
              <a:gd name="adj2" fmla="val 481272"/>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3/3</a:t>
            </a:r>
            <a:endParaRPr lang="en-US" sz="2800" dirty="0">
              <a:solidFill>
                <a:schemeClr val="tx1"/>
              </a:solidFill>
              <a:latin typeface="Arial" charset="0"/>
            </a:endParaRPr>
          </a:p>
        </p:txBody>
      </p:sp>
      <p:sp>
        <p:nvSpPr>
          <p:cNvPr id="28" name="Rounded Rectangular Callout 27"/>
          <p:cNvSpPr/>
          <p:nvPr/>
        </p:nvSpPr>
        <p:spPr>
          <a:xfrm>
            <a:off x="4617720" y="1051560"/>
            <a:ext cx="822960" cy="576072"/>
          </a:xfrm>
          <a:prstGeom prst="wedgeRoundRectCallout">
            <a:avLst>
              <a:gd name="adj1" fmla="val 83447"/>
              <a:gd name="adj2" fmla="val 2338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29" name="Rounded Rectangular Callout 28"/>
          <p:cNvSpPr/>
          <p:nvPr/>
        </p:nvSpPr>
        <p:spPr>
          <a:xfrm>
            <a:off x="5655581" y="1051560"/>
            <a:ext cx="822960" cy="576072"/>
          </a:xfrm>
          <a:prstGeom prst="wedgeRoundRectCallout">
            <a:avLst>
              <a:gd name="adj1" fmla="val 96202"/>
              <a:gd name="adj2" fmla="val 534762"/>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3/3</a:t>
            </a:r>
            <a:endParaRPr lang="en-US" sz="2800" dirty="0">
              <a:solidFill>
                <a:schemeClr val="tx1"/>
              </a:solidFill>
              <a:latin typeface="Arial" charset="0"/>
            </a:endParaRPr>
          </a:p>
        </p:txBody>
      </p:sp>
      <p:sp>
        <p:nvSpPr>
          <p:cNvPr id="30" name="Rounded Rectangular Callout 29"/>
          <p:cNvSpPr/>
          <p:nvPr/>
        </p:nvSpPr>
        <p:spPr>
          <a:xfrm>
            <a:off x="6726173" y="1051560"/>
            <a:ext cx="822960" cy="576072"/>
          </a:xfrm>
          <a:prstGeom prst="wedgeRoundRectCallout">
            <a:avLst>
              <a:gd name="adj1" fmla="val 0"/>
              <a:gd name="adj2" fmla="val 483823"/>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31" name="Rounded Rectangular Callout 30"/>
          <p:cNvSpPr/>
          <p:nvPr/>
        </p:nvSpPr>
        <p:spPr>
          <a:xfrm>
            <a:off x="7827005" y="1051560"/>
            <a:ext cx="822960" cy="576072"/>
          </a:xfrm>
          <a:prstGeom prst="wedgeRoundRectCallout">
            <a:avLst>
              <a:gd name="adj1" fmla="val -26898"/>
              <a:gd name="adj2" fmla="val 532414"/>
              <a:gd name="adj3" fmla="val 16667"/>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smtClean="0"/>
              <a:t>4/4</a:t>
            </a:r>
            <a:endParaRPr lang="en-US" sz="2800" dirty="0">
              <a:solidFill>
                <a:schemeClr val="tx1"/>
              </a:solidFill>
              <a:latin typeface="Arial" charset="0"/>
            </a:endParaRPr>
          </a:p>
        </p:txBody>
      </p:sp>
      <p:sp>
        <p:nvSpPr>
          <p:cNvPr id="39" name="Rounded Rectangular Callout 38"/>
          <p:cNvSpPr/>
          <p:nvPr/>
        </p:nvSpPr>
        <p:spPr>
          <a:xfrm>
            <a:off x="2364947" y="1051560"/>
            <a:ext cx="822960" cy="576072"/>
          </a:xfrm>
          <a:prstGeom prst="wedgeRoundRectCallout">
            <a:avLst>
              <a:gd name="adj1" fmla="val 284336"/>
              <a:gd name="adj2" fmla="val 448523"/>
              <a:gd name="adj3" fmla="val 16667"/>
            </a:avLst>
          </a:prstGeom>
          <a:solidFill>
            <a:srgbClr val="FF0000"/>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2800" dirty="0"/>
              <a:t>2/4</a:t>
            </a:r>
          </a:p>
        </p:txBody>
      </p:sp>
      <p:sp>
        <p:nvSpPr>
          <p:cNvPr id="43" name="Rounded Rectangle 42"/>
          <p:cNvSpPr/>
          <p:nvPr/>
        </p:nvSpPr>
        <p:spPr>
          <a:xfrm>
            <a:off x="2286000" y="2513147"/>
            <a:ext cx="4572000" cy="1736646"/>
          </a:xfrm>
          <a:prstGeom prst="round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solidFill>
                  <a:schemeClr val="tx1"/>
                </a:solidFill>
                <a:latin typeface="Arial" charset="0"/>
              </a:rPr>
              <a:t>Accuracy vs. Continuous Analysis: </a:t>
            </a:r>
            <a:r>
              <a:rPr lang="en-US" sz="3200" dirty="0">
                <a:solidFill>
                  <a:schemeClr val="tx1"/>
                </a:solidFill>
                <a:latin typeface="Arial" charset="0"/>
              </a:rPr>
              <a:t>97%</a:t>
            </a:r>
          </a:p>
        </p:txBody>
      </p:sp>
    </p:spTree>
    <p:extLst>
      <p:ext uri="{BB962C8B-B14F-4D97-AF65-F5344CB8AC3E}">
        <p14:creationId xmlns:p14="http://schemas.microsoft.com/office/powerpoint/2010/main" xmlns="" val="32581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8" grpId="0" animBg="1"/>
      <p:bldP spid="29" grpId="0" animBg="1"/>
      <p:bldP spid="30" grpId="0" animBg="1"/>
      <p:bldP spid="31" grpId="0" animBg="1"/>
      <p:bldP spid="39" grpId="0" animBg="1"/>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on Real Hardware</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69</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461153183"/>
              </p:ext>
            </p:extLst>
          </p:nvPr>
        </p:nvGraphicFramePr>
        <p:xfrm>
          <a:off x="457200" y="1066800"/>
          <a:ext cx="8458200" cy="2199640"/>
        </p:xfrm>
        <a:graphic>
          <a:graphicData uri="http://schemas.openxmlformats.org/drawingml/2006/table">
            <a:tbl>
              <a:tblPr firstRow="1" bandRow="1">
                <a:tableStyleId>{073A0DAA-6AF3-43AB-8588-CEC1D06C72B9}</a:tableStyleId>
              </a:tblPr>
              <a:tblGrid>
                <a:gridCol w="914400"/>
                <a:gridCol w="990600"/>
                <a:gridCol w="990600"/>
                <a:gridCol w="914400"/>
                <a:gridCol w="1143000"/>
                <a:gridCol w="914400"/>
                <a:gridCol w="914400"/>
                <a:gridCol w="1676400"/>
              </a:tblGrid>
              <a:tr h="370840">
                <a:tc>
                  <a:txBody>
                    <a:bodyPr/>
                    <a:lstStyle/>
                    <a:p>
                      <a:pPr algn="ctr"/>
                      <a:endParaRPr lang="en-US" sz="1700" dirty="0"/>
                    </a:p>
                  </a:txBody>
                  <a:tcPr/>
                </a:tc>
                <a:tc>
                  <a:txBody>
                    <a:bodyPr/>
                    <a:lstStyle/>
                    <a:p>
                      <a:pPr algn="ctr"/>
                      <a:r>
                        <a:rPr lang="en-US" sz="1700" dirty="0" err="1" smtClean="0"/>
                        <a:t>kmeans</a:t>
                      </a:r>
                      <a:endParaRPr lang="en-US" sz="1700" dirty="0"/>
                    </a:p>
                  </a:txBody>
                  <a:tcPr/>
                </a:tc>
                <a:tc>
                  <a:txBody>
                    <a:bodyPr/>
                    <a:lstStyle/>
                    <a:p>
                      <a:pPr algn="ctr"/>
                      <a:r>
                        <a:rPr lang="en-US" sz="1700" dirty="0" err="1" smtClean="0"/>
                        <a:t>facesim</a:t>
                      </a:r>
                      <a:endParaRPr lang="en-US" sz="1700" dirty="0"/>
                    </a:p>
                  </a:txBody>
                  <a:tcPr/>
                </a:tc>
                <a:tc>
                  <a:txBody>
                    <a:bodyPr/>
                    <a:lstStyle/>
                    <a:p>
                      <a:pPr algn="ctr"/>
                      <a:r>
                        <a:rPr lang="en-US" sz="1700" dirty="0" smtClean="0"/>
                        <a:t>ferret</a:t>
                      </a:r>
                      <a:endParaRPr lang="en-US" sz="1700" dirty="0"/>
                    </a:p>
                  </a:txBody>
                  <a:tcPr/>
                </a:tc>
                <a:tc>
                  <a:txBody>
                    <a:bodyPr/>
                    <a:lstStyle/>
                    <a:p>
                      <a:pPr algn="ctr"/>
                      <a:r>
                        <a:rPr lang="en-US" sz="1700" dirty="0" err="1" smtClean="0"/>
                        <a:t>freqmine</a:t>
                      </a:r>
                      <a:endParaRPr lang="en-US" sz="1700" dirty="0"/>
                    </a:p>
                  </a:txBody>
                  <a:tcPr/>
                </a:tc>
                <a:tc>
                  <a:txBody>
                    <a:bodyPr/>
                    <a:lstStyle/>
                    <a:p>
                      <a:pPr algn="ctr"/>
                      <a:r>
                        <a:rPr lang="en-US" sz="1700" dirty="0" err="1" smtClean="0"/>
                        <a:t>vips</a:t>
                      </a:r>
                      <a:endParaRPr lang="en-US" sz="1700" dirty="0"/>
                    </a:p>
                  </a:txBody>
                  <a:tcPr/>
                </a:tc>
                <a:tc>
                  <a:txBody>
                    <a:bodyPr/>
                    <a:lstStyle/>
                    <a:p>
                      <a:pPr algn="ctr"/>
                      <a:r>
                        <a:rPr lang="en-US" sz="1700" dirty="0" smtClean="0"/>
                        <a:t>x264</a:t>
                      </a:r>
                      <a:endParaRPr lang="en-US" sz="1700" dirty="0"/>
                    </a:p>
                  </a:txBody>
                  <a:tcPr/>
                </a:tc>
                <a:tc>
                  <a:txBody>
                    <a:bodyPr/>
                    <a:lstStyle/>
                    <a:p>
                      <a:pPr algn="ctr"/>
                      <a:r>
                        <a:rPr lang="en-US" sz="1700" dirty="0" err="1" smtClean="0"/>
                        <a:t>streamcluster</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R→W</a:t>
                      </a:r>
                    </a:p>
                  </a:txBody>
                  <a:tcPr/>
                </a:tc>
                <a:tc>
                  <a:txBody>
                    <a:bodyPr/>
                    <a:lstStyle/>
                    <a:p>
                      <a:pPr algn="ctr"/>
                      <a:r>
                        <a:rPr lang="en-US" sz="1700" dirty="0" smtClean="0"/>
                        <a:t>-</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2/2</a:t>
                      </a:r>
                      <a:r>
                        <a:rPr lang="en-US" sz="1700" baseline="0" dirty="0" smtClean="0"/>
                        <a:t>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27217982"/>
              </p:ext>
            </p:extLst>
          </p:nvPr>
        </p:nvGraphicFramePr>
        <p:xfrm>
          <a:off x="457200" y="3505200"/>
          <a:ext cx="8458197" cy="2438400"/>
        </p:xfrm>
        <a:graphic>
          <a:graphicData uri="http://schemas.openxmlformats.org/drawingml/2006/table">
            <a:tbl>
              <a:tblPr firstRow="1" bandRow="1">
                <a:tableStyleId>{073A0DAA-6AF3-43AB-8588-CEC1D06C72B9}</a:tableStyleId>
              </a:tblPr>
              <a:tblGrid>
                <a:gridCol w="914400"/>
                <a:gridCol w="1219200"/>
                <a:gridCol w="1219200"/>
                <a:gridCol w="1219200"/>
                <a:gridCol w="990600"/>
                <a:gridCol w="1676400"/>
                <a:gridCol w="1219197"/>
              </a:tblGrid>
              <a:tr h="370840">
                <a:tc>
                  <a:txBody>
                    <a:bodyPr/>
                    <a:lstStyle/>
                    <a:p>
                      <a:pPr algn="ctr"/>
                      <a:endParaRPr lang="en-US" sz="1700" dirty="0"/>
                    </a:p>
                  </a:txBody>
                  <a:tcPr/>
                </a:tc>
                <a:tc>
                  <a:txBody>
                    <a:bodyPr/>
                    <a:lstStyle/>
                    <a:p>
                      <a:pPr algn="ctr"/>
                      <a:r>
                        <a:rPr lang="en-US" sz="1700" dirty="0" smtClean="0"/>
                        <a:t>Spider</a:t>
                      </a:r>
                      <a:br>
                        <a:rPr lang="en-US" sz="1700" dirty="0" smtClean="0"/>
                      </a:br>
                      <a:r>
                        <a:rPr lang="en-US" sz="1700" dirty="0" smtClean="0"/>
                        <a:t>Monkey-0</a:t>
                      </a:r>
                      <a:endParaRPr lang="en-US" sz="1700" dirty="0"/>
                    </a:p>
                  </a:txBody>
                  <a:tcPr/>
                </a:tc>
                <a:tc>
                  <a:txBody>
                    <a:bodyPr/>
                    <a:lstStyle/>
                    <a:p>
                      <a:pPr algn="ctr"/>
                      <a:r>
                        <a:rPr lang="en-US" sz="1700" dirty="0" smtClean="0"/>
                        <a:t>Spider</a:t>
                      </a:r>
                      <a:br>
                        <a:rPr lang="en-US" sz="1700" dirty="0" smtClean="0"/>
                      </a:br>
                      <a:r>
                        <a:rPr lang="en-US" sz="1700" dirty="0" smtClean="0"/>
                        <a:t>Monkey-1</a:t>
                      </a:r>
                      <a:endParaRPr lang="en-US" sz="1700" dirty="0"/>
                    </a:p>
                  </a:txBody>
                  <a:tcPr/>
                </a:tc>
                <a:tc>
                  <a:txBody>
                    <a:bodyPr/>
                    <a:lstStyle/>
                    <a:p>
                      <a:pPr algn="ctr"/>
                      <a:r>
                        <a:rPr lang="en-US" sz="1700" dirty="0" smtClean="0"/>
                        <a:t>Spider</a:t>
                      </a:r>
                      <a:br>
                        <a:rPr lang="en-US" sz="1700" dirty="0" smtClean="0"/>
                      </a:br>
                      <a:r>
                        <a:rPr lang="en-US" sz="1700" dirty="0" smtClean="0"/>
                        <a:t>Monkey-2</a:t>
                      </a:r>
                      <a:endParaRPr lang="en-US" sz="1700" dirty="0"/>
                    </a:p>
                  </a:txBody>
                  <a:tcPr/>
                </a:tc>
                <a:tc>
                  <a:txBody>
                    <a:bodyPr/>
                    <a:lstStyle/>
                    <a:p>
                      <a:pPr algn="ctr"/>
                      <a:r>
                        <a:rPr lang="en-US" sz="1700" dirty="0" smtClean="0"/>
                        <a:t>NSPR-1</a:t>
                      </a:r>
                      <a:endParaRPr lang="en-US" sz="1700" dirty="0"/>
                    </a:p>
                  </a:txBody>
                  <a:tcPr/>
                </a:tc>
                <a:tc>
                  <a:txBody>
                    <a:bodyPr/>
                    <a:lstStyle/>
                    <a:p>
                      <a:pPr algn="ctr"/>
                      <a:r>
                        <a:rPr lang="en-US" sz="1700" dirty="0" smtClean="0"/>
                        <a:t>Memcached-1</a:t>
                      </a:r>
                      <a:endParaRPr lang="en-US" sz="1700" dirty="0"/>
                    </a:p>
                  </a:txBody>
                  <a:tcPr/>
                </a:tc>
                <a:tc>
                  <a:txBody>
                    <a:bodyPr/>
                    <a:lstStyle/>
                    <a:p>
                      <a:pPr algn="ctr"/>
                      <a:r>
                        <a:rPr lang="en-US" sz="1700" dirty="0" smtClean="0"/>
                        <a:t>Apache-1</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9/9</a:t>
                      </a:r>
                      <a:br>
                        <a:rPr lang="en-US" sz="1700" dirty="0" smtClean="0"/>
                      </a:br>
                      <a:r>
                        <a:rPr lang="en-US" sz="1700" dirty="0" smtClean="0"/>
                        <a:t>(100%)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c>
                  <a:txBody>
                    <a:bodyPr/>
                    <a:lstStyle/>
                    <a:p>
                      <a:pPr algn="ctr"/>
                      <a:r>
                        <a:rPr lang="en-US" sz="1700" dirty="0" smtClean="0"/>
                        <a:t>1/1</a:t>
                      </a:r>
                      <a:r>
                        <a:rPr lang="en-US" sz="1700" baseline="0" dirty="0" smtClean="0"/>
                        <a:t/>
                      </a:r>
                      <a:br>
                        <a:rPr lang="en-US" sz="1700" baseline="0" dirty="0" smtClean="0"/>
                      </a:br>
                      <a:r>
                        <a:rPr lang="en-US" sz="1700" baseline="0" dirty="0" smtClean="0"/>
                        <a:t>(100%)</a:t>
                      </a:r>
                      <a:endParaRPr lang="en-US" sz="1700" dirty="0"/>
                    </a:p>
                  </a:txBody>
                  <a:tcPr/>
                </a:tc>
                <a:tc>
                  <a:txBody>
                    <a:bodyPr/>
                    <a:lstStyle/>
                    <a:p>
                      <a:pPr algn="ctr"/>
                      <a:r>
                        <a:rPr lang="en-US" sz="1700" dirty="0" smtClean="0"/>
                        <a:t>3/3</a:t>
                      </a:r>
                      <a:br>
                        <a:rPr lang="en-US" sz="1700" dirty="0" smtClean="0"/>
                      </a:br>
                      <a:r>
                        <a:rPr lang="en-US" sz="1700" dirty="0" smtClean="0"/>
                        <a:t>(100%)</a:t>
                      </a:r>
                      <a:endParaRPr lang="en-US" sz="1700" dirty="0"/>
                    </a:p>
                  </a:txBody>
                  <a:tcPr/>
                </a:tc>
                <a:tc>
                  <a:txBody>
                    <a:bodyPr/>
                    <a:lstStyle/>
                    <a:p>
                      <a:pPr algn="ctr"/>
                      <a:r>
                        <a:rPr lang="en-US" sz="1700" dirty="0" smtClean="0"/>
                        <a:t>-</a:t>
                      </a:r>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R→W</a:t>
                      </a:r>
                    </a:p>
                  </a:txBody>
                  <a:tcPr/>
                </a:tc>
                <a:tc>
                  <a:txBody>
                    <a:bodyPr/>
                    <a:lstStyle/>
                    <a:p>
                      <a:pPr algn="ctr"/>
                      <a:r>
                        <a:rPr lang="en-US" sz="1700" dirty="0" smtClean="0"/>
                        <a:t>3/3</a:t>
                      </a:r>
                      <a:br>
                        <a:rPr lang="en-US" sz="1700" dirty="0" smtClean="0"/>
                      </a:br>
                      <a:r>
                        <a:rPr lang="en-US" sz="1700" dirty="0" smtClean="0"/>
                        <a:t>(100%)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1/1</a:t>
                      </a:r>
                      <a:br>
                        <a:rPr lang="en-US" sz="1700" dirty="0" smtClean="0"/>
                      </a:br>
                      <a:r>
                        <a:rPr lang="en-US" sz="1700" dirty="0" smtClean="0"/>
                        <a:t>(100%)</a:t>
                      </a:r>
                    </a:p>
                  </a:txBody>
                  <a:tcPr/>
                </a:tc>
                <a:tc>
                  <a:txBody>
                    <a:bodyPr/>
                    <a:lstStyle/>
                    <a:p>
                      <a:pPr algn="ctr"/>
                      <a:r>
                        <a:rPr lang="en-US" sz="1700" dirty="0" smtClean="0"/>
                        <a:t>1/1</a:t>
                      </a:r>
                      <a:br>
                        <a:rPr lang="en-US" sz="1700" dirty="0" smtClean="0"/>
                      </a:br>
                      <a:r>
                        <a:rPr lang="en-US" sz="1700" dirty="0" smtClean="0"/>
                        <a:t>(100%)</a:t>
                      </a:r>
                    </a:p>
                  </a:txBody>
                  <a:tcPr/>
                </a:tc>
                <a:tc>
                  <a:txBody>
                    <a:bodyPr/>
                    <a:lstStyle/>
                    <a:p>
                      <a:pPr algn="ctr"/>
                      <a:r>
                        <a:rPr lang="en-US" sz="1700" dirty="0" smtClean="0"/>
                        <a:t>7/7</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8/8</a:t>
                      </a:r>
                      <a:r>
                        <a:rPr lang="en-US" sz="1700" baseline="0" dirty="0" smtClean="0"/>
                        <a:t>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4/4</a:t>
                      </a:r>
                      <a:br>
                        <a:rPr lang="en-US" sz="1700" dirty="0" smtClean="0"/>
                      </a:br>
                      <a:r>
                        <a:rPr lang="en-US" sz="1700" dirty="0" smtClean="0"/>
                        <a:t>(100%)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2/2</a:t>
                      </a:r>
                      <a:br>
                        <a:rPr lang="en-US" sz="1700" dirty="0" smtClean="0"/>
                      </a:br>
                      <a:r>
                        <a:rPr lang="en-US" sz="1700" dirty="0" smtClean="0"/>
                        <a:t>(100%)</a:t>
                      </a:r>
                      <a:endParaRPr lang="en-US" sz="1700"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2698454379"/>
              </p:ext>
            </p:extLst>
          </p:nvPr>
        </p:nvGraphicFramePr>
        <p:xfrm>
          <a:off x="457200" y="1066800"/>
          <a:ext cx="8458200" cy="2199640"/>
        </p:xfrm>
        <a:graphic>
          <a:graphicData uri="http://schemas.openxmlformats.org/drawingml/2006/table">
            <a:tbl>
              <a:tblPr firstRow="1" bandRow="1">
                <a:tableStyleId>{073A0DAA-6AF3-43AB-8588-CEC1D06C72B9}</a:tableStyleId>
              </a:tblPr>
              <a:tblGrid>
                <a:gridCol w="914400"/>
                <a:gridCol w="990600"/>
                <a:gridCol w="990600"/>
                <a:gridCol w="914400"/>
                <a:gridCol w="1143000"/>
                <a:gridCol w="914400"/>
                <a:gridCol w="914400"/>
                <a:gridCol w="1676400"/>
              </a:tblGrid>
              <a:tr h="370840">
                <a:tc>
                  <a:txBody>
                    <a:bodyPr/>
                    <a:lstStyle/>
                    <a:p>
                      <a:pPr algn="ctr"/>
                      <a:endParaRPr lang="en-US" sz="1700" dirty="0"/>
                    </a:p>
                  </a:txBody>
                  <a:tcPr/>
                </a:tc>
                <a:tc>
                  <a:txBody>
                    <a:bodyPr/>
                    <a:lstStyle/>
                    <a:p>
                      <a:pPr algn="ctr"/>
                      <a:r>
                        <a:rPr lang="en-US" sz="1700" dirty="0" err="1" smtClean="0"/>
                        <a:t>kmeans</a:t>
                      </a:r>
                      <a:endParaRPr lang="en-US" sz="1700" dirty="0"/>
                    </a:p>
                  </a:txBody>
                  <a:tcPr/>
                </a:tc>
                <a:tc>
                  <a:txBody>
                    <a:bodyPr/>
                    <a:lstStyle/>
                    <a:p>
                      <a:pPr algn="ctr"/>
                      <a:r>
                        <a:rPr lang="en-US" sz="1700" dirty="0" err="1" smtClean="0"/>
                        <a:t>facesim</a:t>
                      </a:r>
                      <a:endParaRPr lang="en-US" sz="1700" dirty="0"/>
                    </a:p>
                  </a:txBody>
                  <a:tcPr/>
                </a:tc>
                <a:tc>
                  <a:txBody>
                    <a:bodyPr/>
                    <a:lstStyle/>
                    <a:p>
                      <a:pPr algn="ctr"/>
                      <a:r>
                        <a:rPr lang="en-US" sz="1700" dirty="0" smtClean="0"/>
                        <a:t>ferret</a:t>
                      </a:r>
                      <a:endParaRPr lang="en-US" sz="1700" dirty="0"/>
                    </a:p>
                  </a:txBody>
                  <a:tcPr/>
                </a:tc>
                <a:tc>
                  <a:txBody>
                    <a:bodyPr/>
                    <a:lstStyle/>
                    <a:p>
                      <a:pPr algn="ctr"/>
                      <a:r>
                        <a:rPr lang="en-US" sz="1700" dirty="0" err="1" smtClean="0"/>
                        <a:t>freqmine</a:t>
                      </a:r>
                      <a:endParaRPr lang="en-US" sz="1700" dirty="0"/>
                    </a:p>
                  </a:txBody>
                  <a:tcPr/>
                </a:tc>
                <a:tc>
                  <a:txBody>
                    <a:bodyPr/>
                    <a:lstStyle/>
                    <a:p>
                      <a:pPr algn="ctr"/>
                      <a:r>
                        <a:rPr lang="en-US" sz="1700" dirty="0" err="1" smtClean="0"/>
                        <a:t>vips</a:t>
                      </a:r>
                      <a:endParaRPr lang="en-US" sz="1700" dirty="0"/>
                    </a:p>
                  </a:txBody>
                  <a:tcPr/>
                </a:tc>
                <a:tc>
                  <a:txBody>
                    <a:bodyPr/>
                    <a:lstStyle/>
                    <a:p>
                      <a:pPr algn="ctr"/>
                      <a:r>
                        <a:rPr lang="en-US" sz="1700" dirty="0" smtClean="0"/>
                        <a:t>x264</a:t>
                      </a:r>
                      <a:endParaRPr lang="en-US" sz="1700" dirty="0"/>
                    </a:p>
                  </a:txBody>
                  <a:tcPr/>
                </a:tc>
                <a:tc>
                  <a:txBody>
                    <a:bodyPr/>
                    <a:lstStyle/>
                    <a:p>
                      <a:pPr algn="ctr"/>
                      <a:r>
                        <a:rPr lang="en-US" sz="1700" dirty="0" err="1" smtClean="0"/>
                        <a:t>streamcluster</a:t>
                      </a:r>
                      <a:endParaRPr lang="en-US" sz="1700" dirty="0"/>
                    </a:p>
                  </a:txBody>
                  <a:tcPr/>
                </a:tc>
              </a:tr>
              <a:tr h="370840">
                <a:tc>
                  <a:txBody>
                    <a:bodyPr/>
                    <a:lstStyle/>
                    <a:p>
                      <a:pPr algn="ctr"/>
                      <a:r>
                        <a:rPr lang="en-US" sz="1700" dirty="0" smtClean="0"/>
                        <a:t>W→W</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solidFill>
                      <a:srgbClr val="FF0000"/>
                    </a:solidFill>
                  </a:tcPr>
                </a:tc>
                <a:tc>
                  <a:txBody>
                    <a:bodyPr/>
                    <a:lstStyle/>
                    <a:p>
                      <a:pPr algn="ctr"/>
                      <a:r>
                        <a:rPr lang="en-US" sz="1700" dirty="0" smtClean="0"/>
                        <a:t>-</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solidFill>
                      <a:srgbClr val="CBCBCB"/>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R→W</a:t>
                      </a:r>
                    </a:p>
                  </a:txBody>
                  <a:tcPr/>
                </a:tc>
                <a:tc>
                  <a:txBody>
                    <a:bodyPr/>
                    <a:lstStyle/>
                    <a:p>
                      <a:pPr algn="ctr"/>
                      <a:r>
                        <a:rPr lang="en-US" sz="1700" dirty="0" smtClean="0"/>
                        <a:t>-</a:t>
                      </a:r>
                      <a:endParaRPr lang="en-US" sz="1700" dirty="0"/>
                    </a:p>
                  </a:txBody>
                  <a:tcPr/>
                </a:tc>
                <a:tc>
                  <a:txBody>
                    <a:bodyPr/>
                    <a:lstStyle/>
                    <a:p>
                      <a:pPr algn="ctr"/>
                      <a:r>
                        <a:rPr lang="en-US" sz="1700" dirty="0" smtClean="0"/>
                        <a:t>0/1</a:t>
                      </a:r>
                      <a:br>
                        <a:rPr lang="en-US" sz="1700" dirty="0" smtClean="0"/>
                      </a:br>
                      <a:r>
                        <a:rPr lang="en-US" sz="1700" dirty="0" smtClean="0"/>
                        <a:t>(0%)</a:t>
                      </a:r>
                      <a:endParaRPr lang="en-US" sz="1700" dirty="0"/>
                    </a:p>
                  </a:txBody>
                  <a:tcPr>
                    <a:solidFill>
                      <a:srgbClr val="FF0000"/>
                    </a:solidFill>
                  </a:tcPr>
                </a:tc>
                <a:tc>
                  <a:txBody>
                    <a:bodyPr/>
                    <a:lstStyle/>
                    <a:p>
                      <a:pPr algn="ctr"/>
                      <a:r>
                        <a:rPr lang="en-US" sz="1700" dirty="0" smtClean="0"/>
                        <a:t>2/2 (100%)</a:t>
                      </a:r>
                      <a:endParaRPr lang="en-US" sz="1700" dirty="0"/>
                    </a:p>
                  </a:txBody>
                  <a:tcPr/>
                </a:tc>
                <a:tc>
                  <a:txBody>
                    <a:bodyPr/>
                    <a:lstStyle/>
                    <a:p>
                      <a:pPr algn="ctr"/>
                      <a:r>
                        <a:rPr lang="en-US" sz="1700" dirty="0" smtClean="0"/>
                        <a:t>2/2</a:t>
                      </a:r>
                      <a:r>
                        <a:rPr lang="en-US" sz="1700" baseline="0" dirty="0" smtClean="0"/>
                        <a:t>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W→R</a:t>
                      </a:r>
                    </a:p>
                  </a:txBody>
                  <a:tcPr/>
                </a:tc>
                <a:tc>
                  <a:txBody>
                    <a:bodyPr/>
                    <a:lstStyle/>
                    <a:p>
                      <a:pPr algn="ctr"/>
                      <a:r>
                        <a:rPr lang="en-US" sz="1700" dirty="0" smtClean="0"/>
                        <a:t>-</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2/2 (100%)</a:t>
                      </a:r>
                      <a:endParaRPr lang="en-US" sz="1700" dirty="0"/>
                    </a:p>
                  </a:txBody>
                  <a:tcPr/>
                </a:tc>
                <a:tc>
                  <a:txBody>
                    <a:bodyPr/>
                    <a:lstStyle/>
                    <a:p>
                      <a:pPr algn="ctr"/>
                      <a:r>
                        <a:rPr lang="en-US" sz="1700" dirty="0" smtClean="0"/>
                        <a:t>1/1 (100%)</a:t>
                      </a:r>
                      <a:endParaRPr lang="en-US" sz="1700" dirty="0"/>
                    </a:p>
                  </a:txBody>
                  <a:tcPr/>
                </a:tc>
                <a:tc>
                  <a:txBody>
                    <a:bodyPr/>
                    <a:lstStyle/>
                    <a:p>
                      <a:pPr algn="ctr"/>
                      <a:r>
                        <a:rPr lang="en-US" sz="1700" dirty="0" smtClean="0"/>
                        <a:t>3/3/ (100%)</a:t>
                      </a:r>
                      <a:endParaRPr lang="en-US" sz="1700" dirty="0"/>
                    </a:p>
                  </a:txBody>
                  <a:tcPr/>
                </a:tc>
                <a:tc>
                  <a:txBody>
                    <a:bodyPr/>
                    <a:lstStyle/>
                    <a:p>
                      <a:pPr algn="ctr"/>
                      <a:r>
                        <a:rPr lang="en-US" sz="1700" dirty="0" smtClean="0"/>
                        <a:t>1/1</a:t>
                      </a:r>
                      <a:br>
                        <a:rPr lang="en-US" sz="1700" dirty="0" smtClean="0"/>
                      </a:br>
                      <a:r>
                        <a:rPr lang="en-US" sz="1700" dirty="0" smtClean="0"/>
                        <a:t>(100%)</a:t>
                      </a:r>
                      <a:endParaRPr lang="en-US" sz="1700" dirty="0"/>
                    </a:p>
                  </a:txBody>
                  <a:tcPr/>
                </a:tc>
              </a:tr>
            </a:tbl>
          </a:graphicData>
        </a:graphic>
      </p:graphicFrame>
    </p:spTree>
    <p:extLst>
      <p:ext uri="{BB962C8B-B14F-4D97-AF65-F5344CB8AC3E}">
        <p14:creationId xmlns:p14="http://schemas.microsoft.com/office/powerpoint/2010/main" xmlns="" val="9059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this Thesis</a:t>
            </a:r>
            <a:endParaRPr lang="en-US" dirty="0"/>
          </a:p>
        </p:txBody>
      </p:sp>
      <p:sp>
        <p:nvSpPr>
          <p:cNvPr id="3" name="Content Placeholder 2"/>
          <p:cNvSpPr>
            <a:spLocks noGrp="1"/>
          </p:cNvSpPr>
          <p:nvPr>
            <p:ph idx="1"/>
          </p:nvPr>
        </p:nvSpPr>
        <p:spPr/>
        <p:txBody>
          <a:bodyPr/>
          <a:lstStyle/>
          <a:p>
            <a:r>
              <a:rPr lang="en-US" dirty="0" smtClean="0"/>
              <a:t>Allow high quality dynamic software analyses</a:t>
            </a:r>
          </a:p>
          <a:p>
            <a:pPr lvl="1"/>
            <a:r>
              <a:rPr lang="en-US" dirty="0" smtClean="0"/>
              <a:t>Find </a:t>
            </a:r>
            <a:r>
              <a:rPr lang="en-US" b="1" dirty="0" smtClean="0"/>
              <a:t>difficult bugs</a:t>
            </a:r>
            <a:r>
              <a:rPr lang="en-US" dirty="0" smtClean="0"/>
              <a:t> that weaker analyses miss</a:t>
            </a:r>
          </a:p>
          <a:p>
            <a:pPr lvl="3"/>
            <a:endParaRPr lang="en-US" dirty="0" smtClean="0"/>
          </a:p>
          <a:p>
            <a:pPr lvl="3"/>
            <a:endParaRPr lang="en-US" dirty="0" smtClean="0"/>
          </a:p>
          <a:p>
            <a:r>
              <a:rPr lang="en-US" b="1" dirty="0" smtClean="0"/>
              <a:t>Distribute the tests </a:t>
            </a:r>
            <a:r>
              <a:rPr lang="en-US" dirty="0" smtClean="0"/>
              <a:t>to large populations</a:t>
            </a:r>
          </a:p>
          <a:p>
            <a:pPr lvl="1"/>
            <a:r>
              <a:rPr lang="en-US" dirty="0" smtClean="0"/>
              <a:t>Must be low overhead or users will get angry</a:t>
            </a:r>
          </a:p>
          <a:p>
            <a:pPr lvl="3"/>
            <a:endParaRPr lang="en-US" dirty="0" smtClean="0"/>
          </a:p>
          <a:p>
            <a:pPr lvl="3"/>
            <a:endParaRPr lang="en-US" dirty="0" smtClean="0"/>
          </a:p>
          <a:p>
            <a:r>
              <a:rPr lang="en-US" b="1" dirty="0" smtClean="0"/>
              <a:t>Sampling + Hardware</a:t>
            </a:r>
            <a:r>
              <a:rPr lang="en-US" dirty="0" smtClean="0"/>
              <a:t> to accomplished this</a:t>
            </a:r>
          </a:p>
          <a:p>
            <a:pPr lvl="1"/>
            <a:r>
              <a:rPr lang="en-US" dirty="0" smtClean="0"/>
              <a:t>Each user only tests a small part of the program</a:t>
            </a:r>
          </a:p>
          <a:p>
            <a:pPr lvl="1"/>
            <a:r>
              <a:rPr lang="en-US" dirty="0" smtClean="0"/>
              <a:t>Each test should be helped by hardware</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a:t>
            </a:fld>
            <a:endParaRPr lang="en-US" altLang="en-US" dirty="0"/>
          </a:p>
        </p:txBody>
      </p:sp>
    </p:spTree>
    <p:extLst>
      <p:ext uri="{BB962C8B-B14F-4D97-AF65-F5344CB8AC3E}">
        <p14:creationId xmlns:p14="http://schemas.microsoft.com/office/powerpoint/2010/main" xmlns="" val="19747801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HW Interrupt when touching watched data</a:t>
            </a:r>
          </a:p>
          <a:p>
            <a:endParaRPr lang="en-US" dirty="0"/>
          </a:p>
          <a:p>
            <a:endParaRPr lang="en-US" dirty="0" smtClean="0"/>
          </a:p>
          <a:p>
            <a:pPr lvl="2"/>
            <a:endParaRPr lang="en-US" dirty="0"/>
          </a:p>
          <a:p>
            <a:pPr lvl="2"/>
            <a:endParaRPr lang="en-US" dirty="0" smtClean="0"/>
          </a:p>
          <a:p>
            <a:pPr lvl="2"/>
            <a:endParaRPr lang="en-US" dirty="0" smtClean="0"/>
          </a:p>
          <a:p>
            <a:pPr lvl="1"/>
            <a:endParaRPr lang="en-US" dirty="0"/>
          </a:p>
          <a:p>
            <a:r>
              <a:rPr lang="en-US" dirty="0" smtClean="0"/>
              <a:t>SW knows it’s touching important data</a:t>
            </a:r>
          </a:p>
          <a:p>
            <a:pPr lvl="1"/>
            <a:r>
              <a:rPr lang="en-US" dirty="0" smtClean="0"/>
              <a:t>AT NO OVERHEAD</a:t>
            </a:r>
          </a:p>
          <a:p>
            <a:r>
              <a:rPr lang="en-US" dirty="0" smtClean="0"/>
              <a:t>Normally used for debugging</a:t>
            </a:r>
            <a:endParaRPr lang="en-US" dirty="0"/>
          </a:p>
        </p:txBody>
      </p:sp>
      <p:sp>
        <p:nvSpPr>
          <p:cNvPr id="2" name="Title 1"/>
          <p:cNvSpPr>
            <a:spLocks noGrp="1"/>
          </p:cNvSpPr>
          <p:nvPr>
            <p:ph type="title"/>
          </p:nvPr>
        </p:nvSpPr>
        <p:spPr/>
        <p:txBody>
          <a:bodyPr/>
          <a:lstStyle/>
          <a:p>
            <a:r>
              <a:rPr lang="en-US" dirty="0" smtClean="0"/>
              <a:t>Hardware-Assisted Watchpoints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70</a:t>
            </a:fld>
            <a:endParaRPr lang="en-US" altLang="en-US" dirty="0"/>
          </a:p>
        </p:txBody>
      </p:sp>
      <p:sp>
        <p:nvSpPr>
          <p:cNvPr id="32" name="TextBox 31"/>
          <p:cNvSpPr txBox="1"/>
          <p:nvPr/>
        </p:nvSpPr>
        <p:spPr>
          <a:xfrm>
            <a:off x="921720" y="2034024"/>
            <a:ext cx="910740" cy="400110"/>
          </a:xfrm>
          <a:prstGeom prst="rect">
            <a:avLst/>
          </a:prstGeom>
          <a:noFill/>
        </p:spPr>
        <p:txBody>
          <a:bodyPr wrap="square" rtlCol="0">
            <a:spAutoFit/>
          </a:bodyPr>
          <a:lstStyle/>
          <a:p>
            <a:pPr algn="ctr"/>
            <a:r>
              <a:rPr lang="en-US" sz="2000" dirty="0" smtClean="0"/>
              <a:t>0</a:t>
            </a:r>
          </a:p>
        </p:txBody>
      </p:sp>
      <p:sp>
        <p:nvSpPr>
          <p:cNvPr id="33" name="TextBox 32"/>
          <p:cNvSpPr txBox="1"/>
          <p:nvPr/>
        </p:nvSpPr>
        <p:spPr>
          <a:xfrm>
            <a:off x="1832108" y="2034024"/>
            <a:ext cx="910740" cy="400110"/>
          </a:xfrm>
          <a:prstGeom prst="rect">
            <a:avLst/>
          </a:prstGeom>
          <a:noFill/>
        </p:spPr>
        <p:txBody>
          <a:bodyPr wrap="square" rtlCol="0">
            <a:spAutoFit/>
          </a:bodyPr>
          <a:lstStyle/>
          <a:p>
            <a:pPr algn="ctr"/>
            <a:r>
              <a:rPr lang="en-US" sz="2000" dirty="0" smtClean="0"/>
              <a:t>1</a:t>
            </a:r>
          </a:p>
        </p:txBody>
      </p:sp>
      <p:sp>
        <p:nvSpPr>
          <p:cNvPr id="34" name="TextBox 33"/>
          <p:cNvSpPr txBox="1"/>
          <p:nvPr/>
        </p:nvSpPr>
        <p:spPr>
          <a:xfrm>
            <a:off x="2742848" y="2034024"/>
            <a:ext cx="910740" cy="400110"/>
          </a:xfrm>
          <a:prstGeom prst="rect">
            <a:avLst/>
          </a:prstGeom>
          <a:noFill/>
        </p:spPr>
        <p:txBody>
          <a:bodyPr wrap="square" rtlCol="0">
            <a:spAutoFit/>
          </a:bodyPr>
          <a:lstStyle/>
          <a:p>
            <a:pPr algn="ctr"/>
            <a:r>
              <a:rPr lang="en-US" sz="2000" dirty="0" smtClean="0"/>
              <a:t>2</a:t>
            </a:r>
          </a:p>
        </p:txBody>
      </p:sp>
      <p:sp>
        <p:nvSpPr>
          <p:cNvPr id="35" name="TextBox 34"/>
          <p:cNvSpPr txBox="1"/>
          <p:nvPr/>
        </p:nvSpPr>
        <p:spPr>
          <a:xfrm>
            <a:off x="3661260" y="2034024"/>
            <a:ext cx="910740" cy="400110"/>
          </a:xfrm>
          <a:prstGeom prst="rect">
            <a:avLst/>
          </a:prstGeom>
          <a:noFill/>
        </p:spPr>
        <p:txBody>
          <a:bodyPr wrap="square" rtlCol="0">
            <a:spAutoFit/>
          </a:bodyPr>
          <a:lstStyle/>
          <a:p>
            <a:pPr algn="ctr"/>
            <a:r>
              <a:rPr lang="en-US" sz="2000" dirty="0" smtClean="0"/>
              <a:t>3</a:t>
            </a:r>
          </a:p>
        </p:txBody>
      </p:sp>
      <p:sp>
        <p:nvSpPr>
          <p:cNvPr id="37" name="TextBox 36"/>
          <p:cNvSpPr txBox="1"/>
          <p:nvPr/>
        </p:nvSpPr>
        <p:spPr>
          <a:xfrm>
            <a:off x="4564680" y="2034024"/>
            <a:ext cx="910740" cy="400110"/>
          </a:xfrm>
          <a:prstGeom prst="rect">
            <a:avLst/>
          </a:prstGeom>
          <a:noFill/>
        </p:spPr>
        <p:txBody>
          <a:bodyPr wrap="square" rtlCol="0">
            <a:spAutoFit/>
          </a:bodyPr>
          <a:lstStyle/>
          <a:p>
            <a:pPr algn="ctr"/>
            <a:r>
              <a:rPr lang="en-US" sz="2000" dirty="0" smtClean="0"/>
              <a:t>4</a:t>
            </a:r>
          </a:p>
        </p:txBody>
      </p:sp>
      <p:sp>
        <p:nvSpPr>
          <p:cNvPr id="38" name="TextBox 37"/>
          <p:cNvSpPr txBox="1"/>
          <p:nvPr/>
        </p:nvSpPr>
        <p:spPr>
          <a:xfrm>
            <a:off x="5475068" y="2034024"/>
            <a:ext cx="910740" cy="400110"/>
          </a:xfrm>
          <a:prstGeom prst="rect">
            <a:avLst/>
          </a:prstGeom>
          <a:noFill/>
        </p:spPr>
        <p:txBody>
          <a:bodyPr wrap="square" rtlCol="0">
            <a:spAutoFit/>
          </a:bodyPr>
          <a:lstStyle/>
          <a:p>
            <a:pPr algn="ctr"/>
            <a:r>
              <a:rPr lang="en-US" sz="2000" dirty="0" smtClean="0"/>
              <a:t>5</a:t>
            </a:r>
          </a:p>
        </p:txBody>
      </p:sp>
      <p:sp>
        <p:nvSpPr>
          <p:cNvPr id="39" name="TextBox 38"/>
          <p:cNvSpPr txBox="1"/>
          <p:nvPr/>
        </p:nvSpPr>
        <p:spPr>
          <a:xfrm>
            <a:off x="6385808" y="2034024"/>
            <a:ext cx="910740" cy="400110"/>
          </a:xfrm>
          <a:prstGeom prst="rect">
            <a:avLst/>
          </a:prstGeom>
          <a:noFill/>
        </p:spPr>
        <p:txBody>
          <a:bodyPr wrap="square" rtlCol="0">
            <a:spAutoFit/>
          </a:bodyPr>
          <a:lstStyle/>
          <a:p>
            <a:pPr algn="ctr"/>
            <a:r>
              <a:rPr lang="en-US" sz="2000" dirty="0" smtClean="0"/>
              <a:t>6</a:t>
            </a:r>
          </a:p>
        </p:txBody>
      </p:sp>
      <p:sp>
        <p:nvSpPr>
          <p:cNvPr id="40" name="TextBox 39"/>
          <p:cNvSpPr txBox="1"/>
          <p:nvPr/>
        </p:nvSpPr>
        <p:spPr>
          <a:xfrm>
            <a:off x="7304220" y="2034024"/>
            <a:ext cx="910740" cy="400110"/>
          </a:xfrm>
          <a:prstGeom prst="rect">
            <a:avLst/>
          </a:prstGeom>
          <a:noFill/>
        </p:spPr>
        <p:txBody>
          <a:bodyPr wrap="square" rtlCol="0">
            <a:spAutoFit/>
          </a:bodyPr>
          <a:lstStyle/>
          <a:p>
            <a:pPr algn="ctr"/>
            <a:r>
              <a:rPr lang="en-US" sz="2000" dirty="0" smtClean="0"/>
              <a:t>7</a:t>
            </a:r>
          </a:p>
        </p:txBody>
      </p:sp>
      <p:sp>
        <p:nvSpPr>
          <p:cNvPr id="48" name="Rounded Rectangle 47"/>
          <p:cNvSpPr/>
          <p:nvPr/>
        </p:nvSpPr>
        <p:spPr>
          <a:xfrm>
            <a:off x="917708" y="2431599"/>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A</a:t>
            </a:r>
            <a:endParaRPr lang="en-US" sz="2400" b="1" dirty="0"/>
          </a:p>
        </p:txBody>
      </p:sp>
      <p:sp>
        <p:nvSpPr>
          <p:cNvPr id="49" name="Rounded Rectangle 48"/>
          <p:cNvSpPr/>
          <p:nvPr/>
        </p:nvSpPr>
        <p:spPr>
          <a:xfrm>
            <a:off x="1832460" y="2434134"/>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B</a:t>
            </a:r>
            <a:endParaRPr lang="en-US" sz="2400" b="1" dirty="0"/>
          </a:p>
        </p:txBody>
      </p:sp>
      <p:sp>
        <p:nvSpPr>
          <p:cNvPr id="50" name="Rounded Rectangle 49"/>
          <p:cNvSpPr/>
          <p:nvPr/>
        </p:nvSpPr>
        <p:spPr>
          <a:xfrm>
            <a:off x="2746860" y="2434134"/>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C</a:t>
            </a:r>
          </a:p>
        </p:txBody>
      </p:sp>
      <p:sp>
        <p:nvSpPr>
          <p:cNvPr id="51" name="Rounded Rectangle 50"/>
          <p:cNvSpPr/>
          <p:nvPr/>
        </p:nvSpPr>
        <p:spPr>
          <a:xfrm>
            <a:off x="3661260" y="2431599"/>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D</a:t>
            </a:r>
            <a:endParaRPr lang="en-US" sz="2400" b="1" dirty="0"/>
          </a:p>
        </p:txBody>
      </p:sp>
      <p:sp>
        <p:nvSpPr>
          <p:cNvPr id="52" name="Rounded Rectangle 51"/>
          <p:cNvSpPr/>
          <p:nvPr/>
        </p:nvSpPr>
        <p:spPr>
          <a:xfrm>
            <a:off x="4575660" y="2431599"/>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E</a:t>
            </a:r>
            <a:endParaRPr lang="en-US" sz="2400" b="1" dirty="0"/>
          </a:p>
        </p:txBody>
      </p:sp>
      <p:sp>
        <p:nvSpPr>
          <p:cNvPr id="53" name="Rounded Rectangle 52"/>
          <p:cNvSpPr/>
          <p:nvPr/>
        </p:nvSpPr>
        <p:spPr>
          <a:xfrm>
            <a:off x="5490060" y="2434134"/>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F</a:t>
            </a:r>
          </a:p>
        </p:txBody>
      </p:sp>
      <p:sp>
        <p:nvSpPr>
          <p:cNvPr id="54" name="Rounded Rectangle 53"/>
          <p:cNvSpPr/>
          <p:nvPr/>
        </p:nvSpPr>
        <p:spPr>
          <a:xfrm>
            <a:off x="6404958" y="2431599"/>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G</a:t>
            </a:r>
            <a:endParaRPr lang="en-US" sz="2400" b="1" dirty="0"/>
          </a:p>
        </p:txBody>
      </p:sp>
      <p:sp>
        <p:nvSpPr>
          <p:cNvPr id="55" name="Rounded Rectangle 54"/>
          <p:cNvSpPr/>
          <p:nvPr/>
        </p:nvSpPr>
        <p:spPr>
          <a:xfrm>
            <a:off x="7319358" y="2434134"/>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H</a:t>
            </a:r>
          </a:p>
        </p:txBody>
      </p:sp>
      <p:sp>
        <p:nvSpPr>
          <p:cNvPr id="41" name="TextBox 40"/>
          <p:cNvSpPr txBox="1"/>
          <p:nvPr/>
        </p:nvSpPr>
        <p:spPr>
          <a:xfrm>
            <a:off x="3649928" y="3906755"/>
            <a:ext cx="1821480" cy="584775"/>
          </a:xfrm>
          <a:prstGeom prst="rect">
            <a:avLst/>
          </a:prstGeom>
          <a:noFill/>
        </p:spPr>
        <p:txBody>
          <a:bodyPr wrap="square" rtlCol="0">
            <a:spAutoFit/>
          </a:bodyPr>
          <a:lstStyle/>
          <a:p>
            <a:pPr algn="ctr"/>
            <a:r>
              <a:rPr lang="en-US" sz="3200" b="1" dirty="0" smtClean="0"/>
              <a:t>LD 2</a:t>
            </a:r>
          </a:p>
        </p:txBody>
      </p:sp>
      <p:sp>
        <p:nvSpPr>
          <p:cNvPr id="43" name="Right Arrow 42"/>
          <p:cNvSpPr/>
          <p:nvPr/>
        </p:nvSpPr>
        <p:spPr>
          <a:xfrm rot="2328864">
            <a:off x="3065663" y="3476605"/>
            <a:ext cx="1191191" cy="3242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4" name="Picture 2" descr="C:\Users\jlgreathouse\AppData\Local\Microsoft\Windows\Temporary Internet Files\Content.IE5\EO3CB8M9\MC90044131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7768" y="3426255"/>
            <a:ext cx="685800" cy="685800"/>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2902309" y="3906755"/>
            <a:ext cx="3263485" cy="584775"/>
          </a:xfrm>
          <a:prstGeom prst="rect">
            <a:avLst/>
          </a:prstGeom>
          <a:noFill/>
        </p:spPr>
        <p:txBody>
          <a:bodyPr wrap="square" rtlCol="0">
            <a:spAutoFit/>
          </a:bodyPr>
          <a:lstStyle/>
          <a:p>
            <a:pPr algn="ctr"/>
            <a:r>
              <a:rPr lang="en-US" sz="3200" b="1" dirty="0" smtClean="0"/>
              <a:t>R-Watch 2-4</a:t>
            </a:r>
          </a:p>
        </p:txBody>
      </p:sp>
      <p:sp>
        <p:nvSpPr>
          <p:cNvPr id="56" name="Rounded Rectangle 55"/>
          <p:cNvSpPr/>
          <p:nvPr/>
        </p:nvSpPr>
        <p:spPr>
          <a:xfrm>
            <a:off x="3661260" y="2438705"/>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a:t>
            </a:r>
            <a:endParaRPr lang="en-US" sz="2400" b="1" dirty="0">
              <a:solidFill>
                <a:schemeClr val="tx1"/>
              </a:solidFill>
            </a:endParaRPr>
          </a:p>
        </p:txBody>
      </p:sp>
      <p:sp>
        <p:nvSpPr>
          <p:cNvPr id="57" name="Rounded Rectangle 56"/>
          <p:cNvSpPr/>
          <p:nvPr/>
        </p:nvSpPr>
        <p:spPr>
          <a:xfrm>
            <a:off x="2746860" y="2438705"/>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sp>
        <p:nvSpPr>
          <p:cNvPr id="58" name="Rounded Rectangle 57"/>
          <p:cNvSpPr/>
          <p:nvPr/>
        </p:nvSpPr>
        <p:spPr>
          <a:xfrm>
            <a:off x="4575660" y="2439163"/>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9" name="TextBox 58"/>
          <p:cNvSpPr txBox="1"/>
          <p:nvPr/>
        </p:nvSpPr>
        <p:spPr>
          <a:xfrm>
            <a:off x="3393927" y="3906754"/>
            <a:ext cx="2363466" cy="584775"/>
          </a:xfrm>
          <a:prstGeom prst="rect">
            <a:avLst/>
          </a:prstGeom>
          <a:noFill/>
        </p:spPr>
        <p:txBody>
          <a:bodyPr wrap="square" rtlCol="0">
            <a:spAutoFit/>
          </a:bodyPr>
          <a:lstStyle/>
          <a:p>
            <a:pPr algn="ctr"/>
            <a:r>
              <a:rPr lang="en-US" sz="3200" b="1" dirty="0" smtClean="0"/>
              <a:t>WR X→7</a:t>
            </a:r>
          </a:p>
        </p:txBody>
      </p:sp>
      <p:sp>
        <p:nvSpPr>
          <p:cNvPr id="60" name="Rounded Rectangle 59"/>
          <p:cNvSpPr/>
          <p:nvPr/>
        </p:nvSpPr>
        <p:spPr>
          <a:xfrm>
            <a:off x="7319358" y="2431599"/>
            <a:ext cx="914400" cy="91440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t>X</a:t>
            </a:r>
            <a:endParaRPr lang="en-US" sz="2400" b="1" dirty="0"/>
          </a:p>
        </p:txBody>
      </p:sp>
      <p:pic>
        <p:nvPicPr>
          <p:cNvPr id="61" name="Picture 3" descr="C:\Users\jlgreathouse\AppData\Local\Microsoft\Windows\Temporary Internet Files\Content.IE5\QZ2QA16U\MC900432537[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6685" y="3463245"/>
            <a:ext cx="611820" cy="61182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Box 64"/>
          <p:cNvSpPr txBox="1"/>
          <p:nvPr/>
        </p:nvSpPr>
        <p:spPr>
          <a:xfrm>
            <a:off x="2902310" y="3906755"/>
            <a:ext cx="3263485" cy="584775"/>
          </a:xfrm>
          <a:prstGeom prst="rect">
            <a:avLst/>
          </a:prstGeom>
          <a:noFill/>
        </p:spPr>
        <p:txBody>
          <a:bodyPr wrap="square" rtlCol="0">
            <a:spAutoFit/>
          </a:bodyPr>
          <a:lstStyle/>
          <a:p>
            <a:pPr algn="ctr"/>
            <a:r>
              <a:rPr lang="en-US" sz="3200" b="1" dirty="0" smtClean="0"/>
              <a:t>W-Watch 6-7</a:t>
            </a:r>
          </a:p>
        </p:txBody>
      </p:sp>
      <p:sp>
        <p:nvSpPr>
          <p:cNvPr id="66" name="Rounded Rectangle 65"/>
          <p:cNvSpPr/>
          <p:nvPr/>
        </p:nvSpPr>
        <p:spPr>
          <a:xfrm>
            <a:off x="6404959" y="2431599"/>
            <a:ext cx="914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bg1"/>
                </a:solidFill>
              </a:rPr>
              <a:t>G</a:t>
            </a:r>
            <a:endParaRPr lang="en-US" sz="2400" b="1" dirty="0">
              <a:solidFill>
                <a:schemeClr val="bg1"/>
              </a:solidFill>
            </a:endParaRPr>
          </a:p>
        </p:txBody>
      </p:sp>
      <p:sp>
        <p:nvSpPr>
          <p:cNvPr id="67" name="Rounded Rectangle 66"/>
          <p:cNvSpPr/>
          <p:nvPr/>
        </p:nvSpPr>
        <p:spPr>
          <a:xfrm>
            <a:off x="7319359" y="2431599"/>
            <a:ext cx="914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bg1"/>
                </a:solidFill>
              </a:rPr>
              <a:t>X</a:t>
            </a:r>
            <a:endParaRPr lang="en-US" sz="2400" b="1" dirty="0">
              <a:solidFill>
                <a:schemeClr val="bg1"/>
              </a:solidFill>
            </a:endParaRPr>
          </a:p>
        </p:txBody>
      </p:sp>
      <p:sp>
        <p:nvSpPr>
          <p:cNvPr id="69" name="Right Arrow 68"/>
          <p:cNvSpPr/>
          <p:nvPr/>
        </p:nvSpPr>
        <p:spPr>
          <a:xfrm rot="20168962">
            <a:off x="5595256" y="3344341"/>
            <a:ext cx="2062920" cy="36627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626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55"/>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4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6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6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6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5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par>
                                <p:cTn id="115" presetID="1" presetClass="entr" presetSubtype="0" fill="hold" grpId="2" nodeType="with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2" nodeType="clickEffect">
                                  <p:stCondLst>
                                    <p:cond delay="0"/>
                                  </p:stCondLst>
                                  <p:childTnLst>
                                    <p:set>
                                      <p:cBhvr>
                                        <p:cTn id="124" dur="1" fill="hold">
                                          <p:stCondLst>
                                            <p:cond delay="0"/>
                                          </p:stCondLst>
                                        </p:cTn>
                                        <p:tgtEl>
                                          <p:spTgt spid="59"/>
                                        </p:tgtEl>
                                        <p:attrNameLst>
                                          <p:attrName>style.visibility</p:attrName>
                                        </p:attrNameLst>
                                      </p:cBhvr>
                                      <p:to>
                                        <p:strVal val="visible"/>
                                      </p:to>
                                    </p:set>
                                  </p:childTnLst>
                                </p:cTn>
                              </p:par>
                              <p:par>
                                <p:cTn id="125" presetID="1" presetClass="exit" presetSubtype="0" fill="hold" grpId="3"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6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7" grpId="0"/>
      <p:bldP spid="38" grpId="0"/>
      <p:bldP spid="39" grpId="0"/>
      <p:bldP spid="40" grpId="0"/>
      <p:bldP spid="48" grpId="0" animBg="1"/>
      <p:bldP spid="49" grpId="0" animBg="1"/>
      <p:bldP spid="50" grpId="0" animBg="1"/>
      <p:bldP spid="50" grpId="1" animBg="1"/>
      <p:bldP spid="51" grpId="0" animBg="1"/>
      <p:bldP spid="51" grpId="1" animBg="1"/>
      <p:bldP spid="52" grpId="0" animBg="1"/>
      <p:bldP spid="52" grpId="1" animBg="1"/>
      <p:bldP spid="53" grpId="0" animBg="1"/>
      <p:bldP spid="54" grpId="0" animBg="1"/>
      <p:bldP spid="54" grpId="1" animBg="1"/>
      <p:bldP spid="55" grpId="0" animBg="1"/>
      <p:bldP spid="55" grpId="1" animBg="1"/>
      <p:bldP spid="41" grpId="0"/>
      <p:bldP spid="41" grpId="1"/>
      <p:bldP spid="41" grpId="2"/>
      <p:bldP spid="41" grpId="3"/>
      <p:bldP spid="43" grpId="0" animBg="1"/>
      <p:bldP spid="43" grpId="1" animBg="1"/>
      <p:bldP spid="45" grpId="0"/>
      <p:bldP spid="45" grpId="1"/>
      <p:bldP spid="56" grpId="0" animBg="1"/>
      <p:bldP spid="57" grpId="0" animBg="1"/>
      <p:bldP spid="58" grpId="0" animBg="1"/>
      <p:bldP spid="59" grpId="0"/>
      <p:bldP spid="59" grpId="1"/>
      <p:bldP spid="59" grpId="2"/>
      <p:bldP spid="60" grpId="0" animBg="1"/>
      <p:bldP spid="60" grpId="1" animBg="1"/>
      <p:bldP spid="65" grpId="0"/>
      <p:bldP spid="65" grpId="1"/>
      <p:bldP spid="66" grpId="0" animBg="1"/>
      <p:bldP spid="67" grpId="0" animBg="1"/>
      <p:bldP spid="69" grpId="0" animBg="1"/>
      <p:bldP spid="69"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Watchpoint Solutions</a:t>
            </a:r>
            <a:endParaRPr lang="en-US" dirty="0"/>
          </a:p>
        </p:txBody>
      </p:sp>
      <p:sp>
        <p:nvSpPr>
          <p:cNvPr id="3" name="Content Placeholder 2"/>
          <p:cNvSpPr>
            <a:spLocks noGrp="1"/>
          </p:cNvSpPr>
          <p:nvPr>
            <p:ph idx="1"/>
          </p:nvPr>
        </p:nvSpPr>
        <p:spPr>
          <a:xfrm>
            <a:off x="457200" y="1228046"/>
            <a:ext cx="8229600" cy="4902880"/>
          </a:xfrm>
        </p:spPr>
        <p:txBody>
          <a:bodyPr/>
          <a:lstStyle/>
          <a:p>
            <a:r>
              <a:rPr lang="en-US" dirty="0" smtClean="0"/>
              <a:t>Watchpoint Registers</a:t>
            </a:r>
            <a:endParaRPr lang="en-US" dirty="0"/>
          </a:p>
          <a:p>
            <a:pPr lvl="1">
              <a:buClr>
                <a:srgbClr val="FF0000"/>
              </a:buClr>
              <a:buSzPct val="80000"/>
              <a:buFont typeface="Arial" pitchFamily="34" charset="0"/>
              <a:buChar char="–"/>
            </a:pPr>
            <a:r>
              <a:rPr lang="en-US" dirty="0" smtClean="0"/>
              <a:t>Limited number (4-16), small reach (4-8 bytes)</a:t>
            </a:r>
          </a:p>
          <a:p>
            <a:endParaRPr lang="en-US" dirty="0" smtClean="0"/>
          </a:p>
          <a:p>
            <a:r>
              <a:rPr lang="en-US" dirty="0" smtClean="0"/>
              <a:t>Virtual Memory</a:t>
            </a:r>
            <a:endParaRPr lang="en-US" dirty="0"/>
          </a:p>
          <a:p>
            <a:pPr lvl="1">
              <a:buClr>
                <a:srgbClr val="FF0000"/>
              </a:buClr>
              <a:buSzPct val="80000"/>
              <a:buFont typeface="Arial" pitchFamily="34" charset="0"/>
              <a:buChar char="–"/>
            </a:pPr>
            <a:r>
              <a:rPr lang="en-US" dirty="0" smtClean="0"/>
              <a:t>Coarse-grained, per-process, </a:t>
            </a:r>
            <a:r>
              <a:rPr lang="en-US" i="1" dirty="0" smtClean="0"/>
              <a:t>only</a:t>
            </a:r>
            <a:r>
              <a:rPr lang="en-US" dirty="0" smtClean="0"/>
              <a:t> aligned ranges</a:t>
            </a:r>
          </a:p>
          <a:p>
            <a:pPr lvl="1">
              <a:buClr>
                <a:srgbClr val="FF0000"/>
              </a:buClr>
              <a:buSzPct val="80000"/>
              <a:buFont typeface="Arial" pitchFamily="34" charset="0"/>
              <a:buChar char="–"/>
            </a:pPr>
            <a:endParaRPr lang="en-US" dirty="0" smtClean="0"/>
          </a:p>
          <a:p>
            <a:r>
              <a:rPr lang="en-US" dirty="0" smtClean="0"/>
              <a:t>ECC Mangling</a:t>
            </a:r>
            <a:endParaRPr lang="en-US" dirty="0"/>
          </a:p>
          <a:p>
            <a:pPr lvl="1">
              <a:buClr>
                <a:srgbClr val="FF0000"/>
              </a:buClr>
              <a:buSzPct val="80000"/>
              <a:buFont typeface="Arial" pitchFamily="34" charset="0"/>
              <a:buChar char="–"/>
            </a:pPr>
            <a:r>
              <a:rPr lang="en-US" dirty="0" smtClean="0"/>
              <a:t>Per physical address, all cores, no ranges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71</a:t>
            </a:fld>
            <a:endParaRPr lang="en-US" altLang="en-US" dirty="0"/>
          </a:p>
        </p:txBody>
      </p:sp>
    </p:spTree>
    <p:extLst>
      <p:ext uri="{BB962C8B-B14F-4D97-AF65-F5344CB8AC3E}">
        <p14:creationId xmlns:p14="http://schemas.microsoft.com/office/powerpoint/2010/main" xmlns="" val="15010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These Requirements</a:t>
            </a:r>
            <a:endParaRPr lang="en-US" dirty="0"/>
          </a:p>
        </p:txBody>
      </p:sp>
      <p:sp>
        <p:nvSpPr>
          <p:cNvPr id="3" name="Content Placeholder 2"/>
          <p:cNvSpPr>
            <a:spLocks noGrp="1"/>
          </p:cNvSpPr>
          <p:nvPr>
            <p:ph idx="1"/>
          </p:nvPr>
        </p:nvSpPr>
        <p:spPr>
          <a:xfrm>
            <a:off x="457200" y="1228045"/>
            <a:ext cx="8229600" cy="4902880"/>
          </a:xfrm>
        </p:spPr>
        <p:txBody>
          <a:bodyPr/>
          <a:lstStyle/>
          <a:p>
            <a:r>
              <a:rPr lang="en-US" dirty="0" smtClean="0"/>
              <a:t>Unlimited Number of Watchpoints</a:t>
            </a:r>
          </a:p>
          <a:p>
            <a:pPr lvl="1"/>
            <a:r>
              <a:rPr lang="en-US" dirty="0" smtClean="0"/>
              <a:t>Store in memory, </a:t>
            </a:r>
            <a:r>
              <a:rPr lang="en-US" u="sng" dirty="0" smtClean="0"/>
              <a:t>cache</a:t>
            </a:r>
            <a:r>
              <a:rPr lang="en-US" dirty="0" smtClean="0"/>
              <a:t> on chip</a:t>
            </a:r>
          </a:p>
          <a:p>
            <a:r>
              <a:rPr lang="en-US" dirty="0" smtClean="0"/>
              <a:t>Fine-Grained</a:t>
            </a:r>
          </a:p>
          <a:p>
            <a:pPr lvl="1"/>
            <a:r>
              <a:rPr lang="en-US" dirty="0" smtClean="0"/>
              <a:t>Watch full virtual addresses</a:t>
            </a:r>
          </a:p>
          <a:p>
            <a:r>
              <a:rPr lang="en-US" dirty="0" smtClean="0"/>
              <a:t>Per-Thread</a:t>
            </a:r>
          </a:p>
          <a:p>
            <a:pPr lvl="1"/>
            <a:r>
              <a:rPr lang="en-US" dirty="0" smtClean="0"/>
              <a:t>Watchpoints cached per core/thread</a:t>
            </a:r>
          </a:p>
          <a:p>
            <a:pPr lvl="1"/>
            <a:r>
              <a:rPr lang="en-US" dirty="0" smtClean="0"/>
              <a:t>TID Registers</a:t>
            </a:r>
          </a:p>
          <a:p>
            <a:r>
              <a:rPr lang="en-US" dirty="0" smtClean="0"/>
              <a:t>Ranges</a:t>
            </a:r>
          </a:p>
          <a:p>
            <a:pPr lvl="1"/>
            <a:r>
              <a:rPr lang="en-US" b="1" dirty="0" smtClean="0"/>
              <a:t>Range Cache</a:t>
            </a:r>
            <a:endParaRPr lang="en-US" b="1"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72</a:t>
            </a:fld>
            <a:endParaRPr lang="en-US" altLang="en-US" dirty="0"/>
          </a:p>
        </p:txBody>
      </p:sp>
    </p:spTree>
    <p:extLst>
      <p:ext uri="{BB962C8B-B14F-4D97-AF65-F5344CB8AC3E}">
        <p14:creationId xmlns:p14="http://schemas.microsoft.com/office/powerpoint/2010/main" xmlns="" val="10662863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Many Small Ranges</a:t>
            </a:r>
          </a:p>
        </p:txBody>
      </p:sp>
      <p:sp>
        <p:nvSpPr>
          <p:cNvPr id="3" name="Content Placeholder 2"/>
          <p:cNvSpPr>
            <a:spLocks noGrp="1"/>
          </p:cNvSpPr>
          <p:nvPr>
            <p:ph idx="1"/>
          </p:nvPr>
        </p:nvSpPr>
        <p:spPr/>
        <p:txBody>
          <a:bodyPr/>
          <a:lstStyle/>
          <a:p>
            <a:r>
              <a:rPr lang="en-US" dirty="0" smtClean="0"/>
              <a:t>Some watchpoints better suited for ranges</a:t>
            </a:r>
          </a:p>
          <a:p>
            <a:pPr lvl="1"/>
            <a:endParaRPr lang="en-US" dirty="0"/>
          </a:p>
          <a:p>
            <a:pPr lvl="1"/>
            <a:r>
              <a:rPr lang="en-US" dirty="0" smtClean="0"/>
              <a:t>32b Addresses: 2 ranges x 64b each = </a:t>
            </a:r>
            <a:r>
              <a:rPr lang="en-US" b="1" dirty="0" smtClean="0"/>
              <a:t>16B</a:t>
            </a:r>
          </a:p>
          <a:p>
            <a:r>
              <a:rPr lang="en-US" dirty="0" smtClean="0"/>
              <a:t>Some need large # of small watchpoints</a:t>
            </a:r>
          </a:p>
          <a:p>
            <a:pPr lvl="1"/>
            <a:endParaRPr lang="en-US" dirty="0"/>
          </a:p>
          <a:p>
            <a:pPr lvl="1"/>
            <a:r>
              <a:rPr lang="en-US" dirty="0" smtClean="0"/>
              <a:t>51 ranges x 64b each = </a:t>
            </a:r>
            <a:r>
              <a:rPr lang="en-US" b="1" dirty="0" smtClean="0"/>
              <a:t>408B</a:t>
            </a:r>
            <a:endParaRPr lang="en-US" dirty="0" smtClean="0"/>
          </a:p>
          <a:p>
            <a:pPr lvl="1"/>
            <a:r>
              <a:rPr lang="en-US" dirty="0" smtClean="0"/>
              <a:t>Better stored as bitmap? 51 bits!</a:t>
            </a:r>
          </a:p>
          <a:p>
            <a:pPr lvl="3"/>
            <a:endParaRPr lang="en-US" dirty="0" smtClean="0"/>
          </a:p>
          <a:p>
            <a:r>
              <a:rPr lang="en-US" dirty="0" smtClean="0"/>
              <a:t>Taint analysis has good ranges</a:t>
            </a:r>
          </a:p>
          <a:p>
            <a:r>
              <a:rPr lang="en-US" dirty="0" smtClean="0"/>
              <a:t>Byte-accurate race detection does not..</a:t>
            </a:r>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73</a:t>
            </a:fld>
            <a:endParaRPr lang="en-US" altLang="en-US" dirty="0"/>
          </a:p>
        </p:txBody>
      </p:sp>
      <p:grpSp>
        <p:nvGrpSpPr>
          <p:cNvPr id="8" name="Group 7"/>
          <p:cNvGrpSpPr/>
          <p:nvPr/>
        </p:nvGrpSpPr>
        <p:grpSpPr>
          <a:xfrm>
            <a:off x="549564" y="1607520"/>
            <a:ext cx="7772401" cy="457200"/>
            <a:chOff x="549564" y="1835205"/>
            <a:chExt cx="7772401" cy="987552"/>
          </a:xfrm>
        </p:grpSpPr>
        <p:sp>
          <p:nvSpPr>
            <p:cNvPr id="5" name="Rounded Rectangle 4"/>
            <p:cNvSpPr/>
            <p:nvPr/>
          </p:nvSpPr>
          <p:spPr>
            <a:xfrm>
              <a:off x="549565" y="1835205"/>
              <a:ext cx="7772400" cy="987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549564" y="1835205"/>
              <a:ext cx="3498877"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549565" y="3125420"/>
            <a:ext cx="7772400" cy="457200"/>
            <a:chOff x="549565" y="3275380"/>
            <a:chExt cx="7772400" cy="989382"/>
          </a:xfrm>
        </p:grpSpPr>
        <p:sp>
          <p:nvSpPr>
            <p:cNvPr id="10" name="Rounded Rectangle 9"/>
            <p:cNvSpPr/>
            <p:nvPr/>
          </p:nvSpPr>
          <p:spPr>
            <a:xfrm>
              <a:off x="549565" y="3277210"/>
              <a:ext cx="7772400" cy="987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625460"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6641"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253063"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57253"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68434"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184856"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489046"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800227"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116649"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420839"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732020"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4048442"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352632"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663813"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980235"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284425"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595606"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912028"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6216218"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27399"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43821"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7148011"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459192"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7775614"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079194" y="327538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4949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Watchpoint System Design II</a:t>
            </a:r>
            <a:endParaRPr lang="en-US" dirty="0"/>
          </a:p>
        </p:txBody>
      </p:sp>
      <p:sp>
        <p:nvSpPr>
          <p:cNvPr id="3" name="Content Placeholder 2"/>
          <p:cNvSpPr>
            <a:spLocks noGrp="1"/>
          </p:cNvSpPr>
          <p:nvPr>
            <p:ph idx="1"/>
          </p:nvPr>
        </p:nvSpPr>
        <p:spPr/>
        <p:txBody>
          <a:bodyPr/>
          <a:lstStyle/>
          <a:p>
            <a:r>
              <a:rPr lang="en-US" dirty="0" smtClean="0"/>
              <a:t>Make some RC entries point to bitmaps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74</a:t>
            </a:fld>
            <a:endParaRPr lang="en-US" altLang="en-US" dirty="0"/>
          </a:p>
        </p:txBody>
      </p:sp>
      <p:grpSp>
        <p:nvGrpSpPr>
          <p:cNvPr id="5" name="Group 4"/>
          <p:cNvGrpSpPr/>
          <p:nvPr/>
        </p:nvGrpSpPr>
        <p:grpSpPr>
          <a:xfrm>
            <a:off x="1812455" y="1683415"/>
            <a:ext cx="5411451" cy="457200"/>
            <a:chOff x="549565" y="3275380"/>
            <a:chExt cx="7772400" cy="989382"/>
          </a:xfrm>
        </p:grpSpPr>
        <p:sp>
          <p:nvSpPr>
            <p:cNvPr id="6" name="Rounded Rectangle 5"/>
            <p:cNvSpPr/>
            <p:nvPr/>
          </p:nvSpPr>
          <p:spPr>
            <a:xfrm>
              <a:off x="549565" y="3277210"/>
              <a:ext cx="7772400" cy="987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625460"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36641"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53063"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57253"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68434"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184856"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489046"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00227"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6649"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420839"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732020"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048442"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352632"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663813"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980235"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284425"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595606"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912028"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216218"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527399"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843821"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148011" y="327721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459192"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775614" y="3276295"/>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8079194" y="3275380"/>
              <a:ext cx="151790" cy="987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853145" y="2423926"/>
            <a:ext cx="1205754"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34" name="Rectangle 33"/>
          <p:cNvSpPr/>
          <p:nvPr/>
        </p:nvSpPr>
        <p:spPr>
          <a:xfrm>
            <a:off x="4738619" y="2423926"/>
            <a:ext cx="51643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t>
            </a:r>
          </a:p>
        </p:txBody>
      </p:sp>
      <p:sp>
        <p:nvSpPr>
          <p:cNvPr id="35" name="TextBox 34"/>
          <p:cNvSpPr txBox="1"/>
          <p:nvPr/>
        </p:nvSpPr>
        <p:spPr>
          <a:xfrm>
            <a:off x="434670" y="2890624"/>
            <a:ext cx="2125060" cy="461665"/>
          </a:xfrm>
          <a:prstGeom prst="rect">
            <a:avLst/>
          </a:prstGeom>
          <a:noFill/>
        </p:spPr>
        <p:txBody>
          <a:bodyPr wrap="square" rtlCol="0">
            <a:spAutoFit/>
          </a:bodyPr>
          <a:lstStyle/>
          <a:p>
            <a:pPr algn="ctr"/>
            <a:r>
              <a:rPr lang="en-US" sz="2400" dirty="0" smtClean="0"/>
              <a:t>Start </a:t>
            </a:r>
            <a:r>
              <a:rPr lang="en-US" sz="2400" dirty="0" err="1" smtClean="0"/>
              <a:t>Addr</a:t>
            </a:r>
            <a:endParaRPr lang="en-US" sz="2400" dirty="0" smtClean="0"/>
          </a:p>
        </p:txBody>
      </p:sp>
      <p:sp>
        <p:nvSpPr>
          <p:cNvPr id="36" name="TextBox 35"/>
          <p:cNvSpPr txBox="1"/>
          <p:nvPr/>
        </p:nvSpPr>
        <p:spPr>
          <a:xfrm>
            <a:off x="2143360" y="2877566"/>
            <a:ext cx="2125060" cy="461665"/>
          </a:xfrm>
          <a:prstGeom prst="rect">
            <a:avLst/>
          </a:prstGeom>
          <a:noFill/>
        </p:spPr>
        <p:txBody>
          <a:bodyPr wrap="square" rtlCol="0">
            <a:spAutoFit/>
          </a:bodyPr>
          <a:lstStyle/>
          <a:p>
            <a:pPr algn="ctr"/>
            <a:r>
              <a:rPr lang="en-US" sz="2400" dirty="0" smtClean="0"/>
              <a:t>End </a:t>
            </a:r>
            <a:r>
              <a:rPr lang="en-US" sz="2400" dirty="0" err="1" smtClean="0"/>
              <a:t>Addr</a:t>
            </a:r>
            <a:endParaRPr lang="en-US" sz="2400" dirty="0" smtClean="0"/>
          </a:p>
        </p:txBody>
      </p:sp>
      <p:sp>
        <p:nvSpPr>
          <p:cNvPr id="40" name="Rectangle 39"/>
          <p:cNvSpPr/>
          <p:nvPr/>
        </p:nvSpPr>
        <p:spPr>
          <a:xfrm>
            <a:off x="2561835" y="2423925"/>
            <a:ext cx="1244661"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cxnSp>
        <p:nvCxnSpPr>
          <p:cNvPr id="42" name="Straight Arrow Connector 41"/>
          <p:cNvCxnSpPr>
            <a:endCxn id="6" idx="1"/>
          </p:cNvCxnSpPr>
          <p:nvPr/>
        </p:nvCxnSpPr>
        <p:spPr>
          <a:xfrm flipV="1">
            <a:off x="1456022" y="1912438"/>
            <a:ext cx="356433" cy="74008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162798" y="1912439"/>
            <a:ext cx="4061108" cy="7400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919410" y="2423925"/>
            <a:ext cx="20545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sp>
        <p:nvSpPr>
          <p:cNvPr id="46" name="TextBox 45"/>
          <p:cNvSpPr txBox="1"/>
          <p:nvPr/>
        </p:nvSpPr>
        <p:spPr>
          <a:xfrm>
            <a:off x="6919410" y="2872810"/>
            <a:ext cx="2054500" cy="830997"/>
          </a:xfrm>
          <a:prstGeom prst="rect">
            <a:avLst/>
          </a:prstGeom>
          <a:noFill/>
        </p:spPr>
        <p:txBody>
          <a:bodyPr wrap="square" rtlCol="0">
            <a:spAutoFit/>
          </a:bodyPr>
          <a:lstStyle/>
          <a:p>
            <a:pPr algn="ctr"/>
            <a:r>
              <a:rPr lang="en-US" sz="2400" dirty="0" smtClean="0"/>
              <a:t>Pointer</a:t>
            </a:r>
            <a:r>
              <a:rPr lang="en-US" sz="2400" dirty="0"/>
              <a:t> </a:t>
            </a:r>
            <a:r>
              <a:rPr lang="en-US" sz="2400" dirty="0" smtClean="0"/>
              <a:t>to</a:t>
            </a:r>
          </a:p>
          <a:p>
            <a:pPr algn="ctr"/>
            <a:r>
              <a:rPr lang="en-US" sz="2400" dirty="0" smtClean="0"/>
              <a:t>WP Bitmap</a:t>
            </a:r>
          </a:p>
        </p:txBody>
      </p:sp>
      <p:sp>
        <p:nvSpPr>
          <p:cNvPr id="47" name="TextBox 46"/>
          <p:cNvSpPr txBox="1"/>
          <p:nvPr/>
        </p:nvSpPr>
        <p:spPr>
          <a:xfrm>
            <a:off x="4738619" y="2897735"/>
            <a:ext cx="516436" cy="461665"/>
          </a:xfrm>
          <a:prstGeom prst="rect">
            <a:avLst/>
          </a:prstGeom>
          <a:noFill/>
        </p:spPr>
        <p:txBody>
          <a:bodyPr wrap="square" rtlCol="0">
            <a:spAutoFit/>
          </a:bodyPr>
          <a:lstStyle/>
          <a:p>
            <a:pPr algn="ctr"/>
            <a:r>
              <a:rPr lang="en-US" sz="2400" dirty="0" smtClean="0"/>
              <a:t>R</a:t>
            </a:r>
          </a:p>
        </p:txBody>
      </p:sp>
      <p:sp>
        <p:nvSpPr>
          <p:cNvPr id="48" name="Rectangle 47"/>
          <p:cNvSpPr/>
          <p:nvPr/>
        </p:nvSpPr>
        <p:spPr>
          <a:xfrm>
            <a:off x="5255055" y="2423925"/>
            <a:ext cx="51643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a:t>
            </a:r>
            <a:endParaRPr lang="en-US" sz="2400" dirty="0"/>
          </a:p>
        </p:txBody>
      </p:sp>
      <p:sp>
        <p:nvSpPr>
          <p:cNvPr id="49" name="TextBox 48"/>
          <p:cNvSpPr txBox="1"/>
          <p:nvPr/>
        </p:nvSpPr>
        <p:spPr>
          <a:xfrm>
            <a:off x="5255056" y="2891440"/>
            <a:ext cx="516436" cy="461665"/>
          </a:xfrm>
          <a:prstGeom prst="rect">
            <a:avLst/>
          </a:prstGeom>
          <a:noFill/>
        </p:spPr>
        <p:txBody>
          <a:bodyPr wrap="square" rtlCol="0">
            <a:spAutoFit/>
          </a:bodyPr>
          <a:lstStyle/>
          <a:p>
            <a:pPr algn="ctr"/>
            <a:r>
              <a:rPr lang="en-US" sz="2400" dirty="0" smtClean="0"/>
              <a:t>W</a:t>
            </a:r>
          </a:p>
        </p:txBody>
      </p:sp>
      <p:sp>
        <p:nvSpPr>
          <p:cNvPr id="50" name="Rectangle 49"/>
          <p:cNvSpPr/>
          <p:nvPr/>
        </p:nvSpPr>
        <p:spPr>
          <a:xfrm>
            <a:off x="5771491" y="2423926"/>
            <a:ext cx="51643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1</a:t>
            </a:r>
            <a:endParaRPr lang="en-US" sz="2400" dirty="0"/>
          </a:p>
        </p:txBody>
      </p:sp>
      <p:sp>
        <p:nvSpPr>
          <p:cNvPr id="51" name="TextBox 50"/>
          <p:cNvSpPr txBox="1"/>
          <p:nvPr/>
        </p:nvSpPr>
        <p:spPr>
          <a:xfrm>
            <a:off x="5773718" y="2872810"/>
            <a:ext cx="514209" cy="461665"/>
          </a:xfrm>
          <a:prstGeom prst="rect">
            <a:avLst/>
          </a:prstGeom>
          <a:noFill/>
        </p:spPr>
        <p:txBody>
          <a:bodyPr wrap="square" rtlCol="0">
            <a:spAutoFit/>
          </a:bodyPr>
          <a:lstStyle/>
          <a:p>
            <a:pPr algn="ctr"/>
            <a:r>
              <a:rPr lang="en-US" sz="2400" dirty="0"/>
              <a:t>V</a:t>
            </a:r>
            <a:endParaRPr lang="en-US" sz="2400" dirty="0" smtClean="0"/>
          </a:p>
        </p:txBody>
      </p:sp>
      <p:sp>
        <p:nvSpPr>
          <p:cNvPr id="56" name="Rectangle 55"/>
          <p:cNvSpPr/>
          <p:nvPr/>
        </p:nvSpPr>
        <p:spPr>
          <a:xfrm>
            <a:off x="6290154" y="2423925"/>
            <a:ext cx="51643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1</a:t>
            </a:r>
            <a:endParaRPr lang="en-US" sz="2400" dirty="0"/>
          </a:p>
        </p:txBody>
      </p:sp>
      <p:sp>
        <p:nvSpPr>
          <p:cNvPr id="57" name="TextBox 56"/>
          <p:cNvSpPr txBox="1"/>
          <p:nvPr/>
        </p:nvSpPr>
        <p:spPr>
          <a:xfrm>
            <a:off x="6290154" y="2872809"/>
            <a:ext cx="516436" cy="461665"/>
          </a:xfrm>
          <a:prstGeom prst="rect">
            <a:avLst/>
          </a:prstGeom>
          <a:noFill/>
        </p:spPr>
        <p:txBody>
          <a:bodyPr wrap="square" rtlCol="0">
            <a:spAutoFit/>
          </a:bodyPr>
          <a:lstStyle/>
          <a:p>
            <a:pPr algn="ctr"/>
            <a:r>
              <a:rPr lang="en-US" sz="2400" dirty="0" smtClean="0"/>
              <a:t>B</a:t>
            </a:r>
          </a:p>
        </p:txBody>
      </p:sp>
      <p:sp>
        <p:nvSpPr>
          <p:cNvPr id="58" name="Rectangle 57"/>
          <p:cNvSpPr/>
          <p:nvPr/>
        </p:nvSpPr>
        <p:spPr>
          <a:xfrm>
            <a:off x="397775" y="3731970"/>
            <a:ext cx="3408722" cy="23527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u="sng" dirty="0" smtClean="0"/>
              <a:t>Memory</a:t>
            </a:r>
            <a:endParaRPr lang="en-US" sz="2400" u="sng" dirty="0"/>
          </a:p>
        </p:txBody>
      </p:sp>
      <p:grpSp>
        <p:nvGrpSpPr>
          <p:cNvPr id="128" name="Group 127"/>
          <p:cNvGrpSpPr/>
          <p:nvPr/>
        </p:nvGrpSpPr>
        <p:grpSpPr>
          <a:xfrm>
            <a:off x="625461" y="4566815"/>
            <a:ext cx="1384588" cy="1366110"/>
            <a:chOff x="625461" y="4566815"/>
            <a:chExt cx="1384588" cy="1366110"/>
          </a:xfrm>
        </p:grpSpPr>
        <p:sp>
          <p:nvSpPr>
            <p:cNvPr id="60" name="Rounded Rectangle 59"/>
            <p:cNvSpPr/>
            <p:nvPr/>
          </p:nvSpPr>
          <p:spPr>
            <a:xfrm>
              <a:off x="1308515" y="4566815"/>
              <a:ext cx="341527" cy="30358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1" name="Rounded Rectangle 60"/>
            <p:cNvSpPr/>
            <p:nvPr/>
          </p:nvSpPr>
          <p:spPr>
            <a:xfrm>
              <a:off x="966988" y="5105470"/>
              <a:ext cx="341527" cy="3035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lt1"/>
                </a:solidFill>
              </a:endParaRPr>
            </a:p>
          </p:txBody>
        </p:sp>
        <p:sp>
          <p:nvSpPr>
            <p:cNvPr id="62" name="Rounded Rectangle 61"/>
            <p:cNvSpPr/>
            <p:nvPr/>
          </p:nvSpPr>
          <p:spPr>
            <a:xfrm>
              <a:off x="625461" y="5629345"/>
              <a:ext cx="341527" cy="303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3" name="Rounded Rectangle 62"/>
            <p:cNvSpPr/>
            <p:nvPr/>
          </p:nvSpPr>
          <p:spPr>
            <a:xfrm>
              <a:off x="1668522" y="5098080"/>
              <a:ext cx="341527"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Rounded Rectangle 63"/>
            <p:cNvSpPr/>
            <p:nvPr/>
          </p:nvSpPr>
          <p:spPr>
            <a:xfrm>
              <a:off x="1326995" y="5629345"/>
              <a:ext cx="341527" cy="3035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dk1"/>
                </a:solidFill>
              </a:endParaRPr>
            </a:p>
          </p:txBody>
        </p:sp>
        <p:cxnSp>
          <p:nvCxnSpPr>
            <p:cNvPr id="65" name="Straight Arrow Connector 64"/>
            <p:cNvCxnSpPr>
              <a:stCxn id="60" idx="2"/>
              <a:endCxn id="61" idx="0"/>
            </p:cNvCxnSpPr>
            <p:nvPr/>
          </p:nvCxnSpPr>
          <p:spPr>
            <a:xfrm flipH="1">
              <a:off x="1137752" y="4870395"/>
              <a:ext cx="341527" cy="2350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1" idx="2"/>
              <a:endCxn id="62" idx="0"/>
            </p:cNvCxnSpPr>
            <p:nvPr/>
          </p:nvCxnSpPr>
          <p:spPr>
            <a:xfrm flipH="1">
              <a:off x="796225" y="5409050"/>
              <a:ext cx="341527" cy="2202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1" idx="2"/>
              <a:endCxn id="64" idx="0"/>
            </p:cNvCxnSpPr>
            <p:nvPr/>
          </p:nvCxnSpPr>
          <p:spPr>
            <a:xfrm>
              <a:off x="1137752" y="5409050"/>
              <a:ext cx="360007" cy="2202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0" idx="2"/>
              <a:endCxn id="63" idx="0"/>
            </p:cNvCxnSpPr>
            <p:nvPr/>
          </p:nvCxnSpPr>
          <p:spPr>
            <a:xfrm>
              <a:off x="1479279" y="4870395"/>
              <a:ext cx="360007" cy="2276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4875580" y="3731970"/>
            <a:ext cx="3870645" cy="235335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400" u="sng" dirty="0" smtClean="0"/>
              <a:t>Core</a:t>
            </a:r>
            <a:endParaRPr lang="en-US" sz="2400" u="sng" dirty="0"/>
          </a:p>
        </p:txBody>
      </p:sp>
      <p:grpSp>
        <p:nvGrpSpPr>
          <p:cNvPr id="129" name="Group 128"/>
          <p:cNvGrpSpPr/>
          <p:nvPr/>
        </p:nvGrpSpPr>
        <p:grpSpPr>
          <a:xfrm>
            <a:off x="4951474" y="4567425"/>
            <a:ext cx="1656888" cy="1211850"/>
            <a:chOff x="4951474" y="4567425"/>
            <a:chExt cx="1656888" cy="1211850"/>
          </a:xfrm>
        </p:grpSpPr>
        <p:sp>
          <p:nvSpPr>
            <p:cNvPr id="71" name="Rectangle 70"/>
            <p:cNvSpPr/>
            <p:nvPr/>
          </p:nvSpPr>
          <p:spPr>
            <a:xfrm>
              <a:off x="4951476" y="4567425"/>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Rectangle 71"/>
            <p:cNvSpPr/>
            <p:nvPr/>
          </p:nvSpPr>
          <p:spPr>
            <a:xfrm>
              <a:off x="5489139" y="4568035"/>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Rectangle 72"/>
            <p:cNvSpPr/>
            <p:nvPr/>
          </p:nvSpPr>
          <p:spPr>
            <a:xfrm>
              <a:off x="6077095" y="4568339"/>
              <a:ext cx="531265" cy="15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951475" y="4717997"/>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Rectangle 74"/>
            <p:cNvSpPr/>
            <p:nvPr/>
          </p:nvSpPr>
          <p:spPr>
            <a:xfrm>
              <a:off x="5489138" y="4718607"/>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Rectangle 75"/>
            <p:cNvSpPr/>
            <p:nvPr/>
          </p:nvSpPr>
          <p:spPr>
            <a:xfrm>
              <a:off x="6077094" y="4718914"/>
              <a:ext cx="531265" cy="1505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7" name="Rectangle 76"/>
            <p:cNvSpPr/>
            <p:nvPr/>
          </p:nvSpPr>
          <p:spPr>
            <a:xfrm>
              <a:off x="4951474" y="4870703"/>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Rectangle 77"/>
            <p:cNvSpPr/>
            <p:nvPr/>
          </p:nvSpPr>
          <p:spPr>
            <a:xfrm>
              <a:off x="5489137" y="4871311"/>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Rectangle 78"/>
            <p:cNvSpPr/>
            <p:nvPr/>
          </p:nvSpPr>
          <p:spPr>
            <a:xfrm>
              <a:off x="6077093" y="4871617"/>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Rectangle 79"/>
            <p:cNvSpPr/>
            <p:nvPr/>
          </p:nvSpPr>
          <p:spPr>
            <a:xfrm>
              <a:off x="4951478" y="5022491"/>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Rectangle 80"/>
            <p:cNvSpPr/>
            <p:nvPr/>
          </p:nvSpPr>
          <p:spPr>
            <a:xfrm>
              <a:off x="5489141" y="5023098"/>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Rectangle 81"/>
            <p:cNvSpPr/>
            <p:nvPr/>
          </p:nvSpPr>
          <p:spPr>
            <a:xfrm>
              <a:off x="6077097" y="5023404"/>
              <a:ext cx="531265" cy="150569"/>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951477" y="5173059"/>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Rectangle 83"/>
            <p:cNvSpPr/>
            <p:nvPr/>
          </p:nvSpPr>
          <p:spPr>
            <a:xfrm>
              <a:off x="5489140" y="5173672"/>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Rectangle 84"/>
            <p:cNvSpPr/>
            <p:nvPr/>
          </p:nvSpPr>
          <p:spPr>
            <a:xfrm>
              <a:off x="6077096" y="5173973"/>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ectangle 85"/>
            <p:cNvSpPr/>
            <p:nvPr/>
          </p:nvSpPr>
          <p:spPr>
            <a:xfrm>
              <a:off x="4951476" y="5325761"/>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Rectangle 86"/>
            <p:cNvSpPr/>
            <p:nvPr/>
          </p:nvSpPr>
          <p:spPr>
            <a:xfrm>
              <a:off x="5489139" y="5326369"/>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Rectangle 87"/>
            <p:cNvSpPr/>
            <p:nvPr/>
          </p:nvSpPr>
          <p:spPr>
            <a:xfrm>
              <a:off x="6077095" y="5326674"/>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ectangle 88"/>
            <p:cNvSpPr/>
            <p:nvPr/>
          </p:nvSpPr>
          <p:spPr>
            <a:xfrm>
              <a:off x="4951475" y="5477238"/>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Rectangle 89"/>
            <p:cNvSpPr/>
            <p:nvPr/>
          </p:nvSpPr>
          <p:spPr>
            <a:xfrm>
              <a:off x="5489138" y="5477840"/>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Rectangle 90"/>
            <p:cNvSpPr/>
            <p:nvPr/>
          </p:nvSpPr>
          <p:spPr>
            <a:xfrm>
              <a:off x="6077094" y="5478153"/>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ectangle 91"/>
            <p:cNvSpPr/>
            <p:nvPr/>
          </p:nvSpPr>
          <p:spPr>
            <a:xfrm>
              <a:off x="4951474" y="5627803"/>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Rectangle 92"/>
            <p:cNvSpPr/>
            <p:nvPr/>
          </p:nvSpPr>
          <p:spPr>
            <a:xfrm>
              <a:off x="5489137" y="5628417"/>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ectangle 93"/>
            <p:cNvSpPr/>
            <p:nvPr/>
          </p:nvSpPr>
          <p:spPr>
            <a:xfrm>
              <a:off x="6077093" y="5628706"/>
              <a:ext cx="531265" cy="150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95" name="TextBox 94"/>
          <p:cNvSpPr txBox="1"/>
          <p:nvPr/>
        </p:nvSpPr>
        <p:spPr>
          <a:xfrm>
            <a:off x="625461" y="4112055"/>
            <a:ext cx="1433438" cy="430887"/>
          </a:xfrm>
          <a:prstGeom prst="rect">
            <a:avLst/>
          </a:prstGeom>
          <a:noFill/>
        </p:spPr>
        <p:txBody>
          <a:bodyPr wrap="square" rtlCol="0">
            <a:spAutoFit/>
          </a:bodyPr>
          <a:lstStyle/>
          <a:p>
            <a:pPr algn="ctr"/>
            <a:r>
              <a:rPr lang="en-US" sz="2200" dirty="0" smtClean="0"/>
              <a:t>Ranges</a:t>
            </a:r>
          </a:p>
        </p:txBody>
      </p:sp>
      <p:sp>
        <p:nvSpPr>
          <p:cNvPr id="96" name="TextBox 95"/>
          <p:cNvSpPr txBox="1"/>
          <p:nvPr/>
        </p:nvSpPr>
        <p:spPr>
          <a:xfrm>
            <a:off x="2272004" y="4112055"/>
            <a:ext cx="1433438" cy="430887"/>
          </a:xfrm>
          <a:prstGeom prst="rect">
            <a:avLst/>
          </a:prstGeom>
          <a:noFill/>
        </p:spPr>
        <p:txBody>
          <a:bodyPr wrap="square" rtlCol="0">
            <a:spAutoFit/>
          </a:bodyPr>
          <a:lstStyle/>
          <a:p>
            <a:pPr algn="ctr"/>
            <a:r>
              <a:rPr lang="en-US" sz="2200" dirty="0" smtClean="0"/>
              <a:t>Bitmaps</a:t>
            </a:r>
          </a:p>
        </p:txBody>
      </p:sp>
      <p:sp>
        <p:nvSpPr>
          <p:cNvPr id="97" name="TextBox 96"/>
          <p:cNvSpPr txBox="1"/>
          <p:nvPr/>
        </p:nvSpPr>
        <p:spPr>
          <a:xfrm>
            <a:off x="4828076" y="4078830"/>
            <a:ext cx="1944879" cy="430887"/>
          </a:xfrm>
          <a:prstGeom prst="rect">
            <a:avLst/>
          </a:prstGeom>
          <a:noFill/>
        </p:spPr>
        <p:txBody>
          <a:bodyPr wrap="square" rtlCol="0">
            <a:spAutoFit/>
          </a:bodyPr>
          <a:lstStyle/>
          <a:p>
            <a:pPr algn="ctr"/>
            <a:r>
              <a:rPr lang="en-US" sz="2200" dirty="0" smtClean="0"/>
              <a:t>Range Cache</a:t>
            </a:r>
          </a:p>
        </p:txBody>
      </p:sp>
      <p:grpSp>
        <p:nvGrpSpPr>
          <p:cNvPr id="124" name="Group 123"/>
          <p:cNvGrpSpPr/>
          <p:nvPr/>
        </p:nvGrpSpPr>
        <p:grpSpPr>
          <a:xfrm>
            <a:off x="3440811" y="4542941"/>
            <a:ext cx="215540" cy="1389983"/>
            <a:chOff x="3440811" y="4542941"/>
            <a:chExt cx="215540" cy="1389983"/>
          </a:xfrm>
        </p:grpSpPr>
        <p:sp>
          <p:nvSpPr>
            <p:cNvPr id="103" name="Rounded Rectangle 102"/>
            <p:cNvSpPr/>
            <p:nvPr/>
          </p:nvSpPr>
          <p:spPr>
            <a:xfrm>
              <a:off x="3440812" y="4542941"/>
              <a:ext cx="211789" cy="13899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Rounded Rectangle 108"/>
            <p:cNvSpPr/>
            <p:nvPr/>
          </p:nvSpPr>
          <p:spPr>
            <a:xfrm>
              <a:off x="3440812" y="5060590"/>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0" name="Rounded Rectangle 109"/>
            <p:cNvSpPr/>
            <p:nvPr/>
          </p:nvSpPr>
          <p:spPr>
            <a:xfrm>
              <a:off x="3440812" y="4725044"/>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440812" y="5286443"/>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7" name="Rounded Rectangle 116"/>
            <p:cNvSpPr/>
            <p:nvPr/>
          </p:nvSpPr>
          <p:spPr>
            <a:xfrm>
              <a:off x="3440811" y="5552522"/>
              <a:ext cx="211789" cy="7437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3444562" y="5785440"/>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076621" y="4542941"/>
            <a:ext cx="213438" cy="1389983"/>
            <a:chOff x="3076621" y="4542941"/>
            <a:chExt cx="213438" cy="1389983"/>
          </a:xfrm>
        </p:grpSpPr>
        <p:sp>
          <p:nvSpPr>
            <p:cNvPr id="102" name="Rounded Rectangle 101"/>
            <p:cNvSpPr/>
            <p:nvPr/>
          </p:nvSpPr>
          <p:spPr>
            <a:xfrm>
              <a:off x="3076623" y="4542941"/>
              <a:ext cx="211789" cy="13899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Rounded Rectangle 107"/>
            <p:cNvSpPr/>
            <p:nvPr/>
          </p:nvSpPr>
          <p:spPr>
            <a:xfrm>
              <a:off x="3078270" y="4801552"/>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3076622" y="5178200"/>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6" name="Rounded Rectangle 115"/>
            <p:cNvSpPr/>
            <p:nvPr/>
          </p:nvSpPr>
          <p:spPr>
            <a:xfrm>
              <a:off x="3076621" y="5659819"/>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3078270" y="5402568"/>
              <a:ext cx="211789" cy="7437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719286" y="4542942"/>
            <a:ext cx="211791" cy="1389983"/>
            <a:chOff x="2719286" y="4542942"/>
            <a:chExt cx="211791" cy="1389983"/>
          </a:xfrm>
        </p:grpSpPr>
        <p:sp>
          <p:nvSpPr>
            <p:cNvPr id="100" name="Rounded Rectangle 99"/>
            <p:cNvSpPr/>
            <p:nvPr/>
          </p:nvSpPr>
          <p:spPr>
            <a:xfrm>
              <a:off x="2719288" y="4542942"/>
              <a:ext cx="211789" cy="13899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Rounded Rectangle 104"/>
            <p:cNvSpPr/>
            <p:nvPr/>
          </p:nvSpPr>
          <p:spPr>
            <a:xfrm>
              <a:off x="2719287" y="4680809"/>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2719288" y="4913619"/>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719288" y="5409050"/>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719288" y="5716236"/>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1" name="Rounded Rectangle 120"/>
            <p:cNvSpPr/>
            <p:nvPr/>
          </p:nvSpPr>
          <p:spPr>
            <a:xfrm>
              <a:off x="2719286" y="5103830"/>
              <a:ext cx="211789" cy="7437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2350046" y="4542942"/>
            <a:ext cx="216842" cy="1389983"/>
            <a:chOff x="2350046" y="4542942"/>
            <a:chExt cx="216842" cy="1389983"/>
          </a:xfrm>
        </p:grpSpPr>
        <p:sp>
          <p:nvSpPr>
            <p:cNvPr id="99" name="Rounded Rectangle 98"/>
            <p:cNvSpPr/>
            <p:nvPr/>
          </p:nvSpPr>
          <p:spPr>
            <a:xfrm>
              <a:off x="2355099" y="4542942"/>
              <a:ext cx="211789" cy="13899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Rounded Rectangle 103"/>
            <p:cNvSpPr/>
            <p:nvPr/>
          </p:nvSpPr>
          <p:spPr>
            <a:xfrm>
              <a:off x="2355099" y="4568339"/>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2350046" y="4801552"/>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4" name="Rounded Rectangle 113"/>
            <p:cNvSpPr/>
            <p:nvPr/>
          </p:nvSpPr>
          <p:spPr>
            <a:xfrm>
              <a:off x="2355099" y="5252570"/>
              <a:ext cx="211789" cy="743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5" name="Rounded Rectangle 114"/>
            <p:cNvSpPr/>
            <p:nvPr/>
          </p:nvSpPr>
          <p:spPr>
            <a:xfrm>
              <a:off x="2355099" y="5665902"/>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2355099" y="5024318"/>
              <a:ext cx="211789" cy="743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355099" y="5552522"/>
              <a:ext cx="211789" cy="74370"/>
            </a:xfrm>
            <a:prstGeom prst="round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6728891" y="4078830"/>
            <a:ext cx="2017334" cy="1706828"/>
            <a:chOff x="6728891" y="4078830"/>
            <a:chExt cx="2017334" cy="1706828"/>
          </a:xfrm>
        </p:grpSpPr>
        <p:sp>
          <p:nvSpPr>
            <p:cNvPr id="98" name="TextBox 97"/>
            <p:cNvSpPr txBox="1"/>
            <p:nvPr/>
          </p:nvSpPr>
          <p:spPr>
            <a:xfrm>
              <a:off x="6728891" y="4078830"/>
              <a:ext cx="2017334" cy="430887"/>
            </a:xfrm>
            <a:prstGeom prst="rect">
              <a:avLst/>
            </a:prstGeom>
            <a:noFill/>
          </p:spPr>
          <p:txBody>
            <a:bodyPr wrap="square" rtlCol="0">
              <a:spAutoFit/>
            </a:bodyPr>
            <a:lstStyle/>
            <a:p>
              <a:pPr algn="ctr"/>
              <a:r>
                <a:rPr lang="en-US" sz="2200" dirty="0" smtClean="0"/>
                <a:t>Bitmap Cache</a:t>
              </a:r>
            </a:p>
          </p:txBody>
        </p:sp>
        <p:sp>
          <p:nvSpPr>
            <p:cNvPr id="130" name="Rectangle 129"/>
            <p:cNvSpPr/>
            <p:nvPr/>
          </p:nvSpPr>
          <p:spPr>
            <a:xfrm>
              <a:off x="7055756" y="4568339"/>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Rectangle 131"/>
            <p:cNvSpPr/>
            <p:nvPr/>
          </p:nvSpPr>
          <p:spPr>
            <a:xfrm>
              <a:off x="7054879" y="4725044"/>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Rectangle 133"/>
            <p:cNvSpPr/>
            <p:nvPr/>
          </p:nvSpPr>
          <p:spPr>
            <a:xfrm>
              <a:off x="7055756" y="4876916"/>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Rectangle 135"/>
            <p:cNvSpPr/>
            <p:nvPr/>
          </p:nvSpPr>
          <p:spPr>
            <a:xfrm>
              <a:off x="7056633" y="5033621"/>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Rectangle 141"/>
            <p:cNvSpPr/>
            <p:nvPr/>
          </p:nvSpPr>
          <p:spPr>
            <a:xfrm>
              <a:off x="7054879" y="5184916"/>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Rectangle 143"/>
            <p:cNvSpPr/>
            <p:nvPr/>
          </p:nvSpPr>
          <p:spPr>
            <a:xfrm>
              <a:off x="7054878" y="5344998"/>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Rectangle 161"/>
            <p:cNvSpPr/>
            <p:nvPr/>
          </p:nvSpPr>
          <p:spPr>
            <a:xfrm>
              <a:off x="7054879" y="5475844"/>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Rectangle 163"/>
            <p:cNvSpPr/>
            <p:nvPr/>
          </p:nvSpPr>
          <p:spPr>
            <a:xfrm>
              <a:off x="7054272" y="5634479"/>
              <a:ext cx="529189" cy="151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Rectangle 165"/>
            <p:cNvSpPr/>
            <p:nvPr/>
          </p:nvSpPr>
          <p:spPr>
            <a:xfrm>
              <a:off x="7683695" y="4566815"/>
              <a:ext cx="53863"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7836095" y="4574164"/>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8" name="Rectangle 167"/>
            <p:cNvSpPr/>
            <p:nvPr/>
          </p:nvSpPr>
          <p:spPr>
            <a:xfrm>
              <a:off x="8015107" y="4573865"/>
              <a:ext cx="53863"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8290855" y="4566815"/>
              <a:ext cx="53863" cy="151179"/>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782232" y="4725343"/>
              <a:ext cx="80794" cy="145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139065" y="4725343"/>
              <a:ext cx="227685" cy="1432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2" name="Rectangle 171"/>
            <p:cNvSpPr/>
            <p:nvPr/>
          </p:nvSpPr>
          <p:spPr>
            <a:xfrm>
              <a:off x="7683694" y="4876916"/>
              <a:ext cx="262966" cy="145880"/>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8442645" y="4871615"/>
              <a:ext cx="53863"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7737558" y="5041693"/>
              <a:ext cx="338405" cy="143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244690" y="5041693"/>
              <a:ext cx="53428" cy="143345"/>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8496508" y="5037714"/>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7" name="Rectangle 176"/>
            <p:cNvSpPr/>
            <p:nvPr/>
          </p:nvSpPr>
          <p:spPr>
            <a:xfrm>
              <a:off x="7629832" y="5184916"/>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8" name="Rectangle 177"/>
            <p:cNvSpPr/>
            <p:nvPr/>
          </p:nvSpPr>
          <p:spPr>
            <a:xfrm>
              <a:off x="7782232" y="5190114"/>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9" name="Rectangle 178"/>
            <p:cNvSpPr/>
            <p:nvPr/>
          </p:nvSpPr>
          <p:spPr>
            <a:xfrm>
              <a:off x="7961244" y="5184916"/>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0" name="Rectangle 179"/>
            <p:cNvSpPr/>
            <p:nvPr/>
          </p:nvSpPr>
          <p:spPr>
            <a:xfrm>
              <a:off x="8127299" y="5190114"/>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1" name="Rectangle 180"/>
            <p:cNvSpPr/>
            <p:nvPr/>
          </p:nvSpPr>
          <p:spPr>
            <a:xfrm>
              <a:off x="8298117" y="5190114"/>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2" name="Rectangle 181"/>
            <p:cNvSpPr/>
            <p:nvPr/>
          </p:nvSpPr>
          <p:spPr>
            <a:xfrm>
              <a:off x="8442644" y="5185038"/>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3" name="Rectangle 182"/>
            <p:cNvSpPr/>
            <p:nvPr/>
          </p:nvSpPr>
          <p:spPr>
            <a:xfrm>
              <a:off x="7656763" y="5341622"/>
              <a:ext cx="262966" cy="136532"/>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015107" y="5334045"/>
              <a:ext cx="262966" cy="141799"/>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8469576" y="5334044"/>
              <a:ext cx="80795" cy="141799"/>
            </a:xfrm>
            <a:prstGeom prst="rect">
              <a:avLst/>
            </a:prstGeom>
            <a:pattFill prst="wdUpDiag">
              <a:fgClr>
                <a:schemeClr val="accent1"/>
              </a:fgClr>
              <a:bgClr>
                <a:schemeClr val="tx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7737558" y="5481370"/>
              <a:ext cx="53863"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974797" y="5481369"/>
              <a:ext cx="53863"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8244690" y="5476932"/>
              <a:ext cx="216668" cy="1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215992" y="4886535"/>
              <a:ext cx="55412" cy="134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7585822" y="4568339"/>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Rectangle 132"/>
            <p:cNvSpPr/>
            <p:nvPr/>
          </p:nvSpPr>
          <p:spPr>
            <a:xfrm>
              <a:off x="7584945" y="4725044"/>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Rectangle 134"/>
            <p:cNvSpPr/>
            <p:nvPr/>
          </p:nvSpPr>
          <p:spPr>
            <a:xfrm>
              <a:off x="7585822" y="4876916"/>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Rectangle 136"/>
            <p:cNvSpPr/>
            <p:nvPr/>
          </p:nvSpPr>
          <p:spPr>
            <a:xfrm>
              <a:off x="7586699" y="5033621"/>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Rectangle 142"/>
            <p:cNvSpPr/>
            <p:nvPr/>
          </p:nvSpPr>
          <p:spPr>
            <a:xfrm>
              <a:off x="7584945" y="5184916"/>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Rectangle 144"/>
            <p:cNvSpPr/>
            <p:nvPr/>
          </p:nvSpPr>
          <p:spPr>
            <a:xfrm>
              <a:off x="7584944" y="5344999"/>
              <a:ext cx="980282" cy="13422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Rectangle 162"/>
            <p:cNvSpPr/>
            <p:nvPr/>
          </p:nvSpPr>
          <p:spPr>
            <a:xfrm>
              <a:off x="7584945" y="5475844"/>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Rectangle 190"/>
            <p:cNvSpPr/>
            <p:nvPr/>
          </p:nvSpPr>
          <p:spPr>
            <a:xfrm>
              <a:off x="7683695" y="5627803"/>
              <a:ext cx="53863" cy="151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2" name="Rectangle 191"/>
            <p:cNvSpPr/>
            <p:nvPr/>
          </p:nvSpPr>
          <p:spPr>
            <a:xfrm>
              <a:off x="7889686" y="5627803"/>
              <a:ext cx="56974" cy="1447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3" name="Rectangle 192"/>
            <p:cNvSpPr/>
            <p:nvPr/>
          </p:nvSpPr>
          <p:spPr>
            <a:xfrm>
              <a:off x="8074490" y="5632548"/>
              <a:ext cx="53863" cy="140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4" name="Rectangle 193"/>
            <p:cNvSpPr/>
            <p:nvPr/>
          </p:nvSpPr>
          <p:spPr>
            <a:xfrm>
              <a:off x="8240320" y="5629956"/>
              <a:ext cx="57797" cy="142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8461358" y="5639426"/>
              <a:ext cx="45719" cy="133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584338" y="5634479"/>
              <a:ext cx="980282" cy="1511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7" name="TextBox 196"/>
          <p:cNvSpPr txBox="1"/>
          <p:nvPr/>
        </p:nvSpPr>
        <p:spPr>
          <a:xfrm>
            <a:off x="5361964" y="5085527"/>
            <a:ext cx="2962217" cy="461665"/>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defPPr>
              <a:defRPr lang="en-US"/>
            </a:defPPr>
            <a:lvl1pPr algn="ctr">
              <a:defRPr sz="4000" b="1" u="none">
                <a:solidFill>
                  <a:srgbClr val="FF0000"/>
                </a:solidFill>
              </a:defRPr>
            </a:lvl1pPr>
          </a:lstStyle>
          <a:p>
            <a:r>
              <a:rPr lang="en-US" sz="2400" b="0" dirty="0" smtClean="0">
                <a:solidFill>
                  <a:schemeClr val="tx1"/>
                </a:solidFill>
              </a:rPr>
              <a:t>Accessed in Parallel</a:t>
            </a:r>
            <a:endParaRPr lang="en-US" sz="2400" b="0" dirty="0">
              <a:solidFill>
                <a:schemeClr val="tx1"/>
              </a:solidFill>
            </a:endParaRPr>
          </a:p>
        </p:txBody>
      </p:sp>
    </p:spTree>
    <p:extLst>
      <p:ext uri="{BB962C8B-B14F-4D97-AF65-F5344CB8AC3E}">
        <p14:creationId xmlns:p14="http://schemas.microsoft.com/office/powerpoint/2010/main" xmlns="" val="9014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p:bldP spid="36" grpId="0"/>
      <p:bldP spid="40" grpId="0" animBg="1"/>
      <p:bldP spid="45" grpId="0" animBg="1"/>
      <p:bldP spid="46" grpId="0"/>
      <p:bldP spid="47" grpId="0"/>
      <p:bldP spid="48" grpId="0" animBg="1"/>
      <p:bldP spid="49" grpId="0"/>
      <p:bldP spid="50" grpId="0" animBg="1"/>
      <p:bldP spid="51" grpId="0"/>
      <p:bldP spid="56" grpId="0" animBg="1"/>
      <p:bldP spid="57" grpId="0"/>
      <p:bldP spid="58" grpId="0" animBg="1"/>
      <p:bldP spid="70" grpId="0" animBg="1"/>
      <p:bldP spid="95" grpId="0"/>
      <p:bldP spid="96" grpId="0"/>
      <p:bldP spid="97" grpId="0"/>
      <p:bldP spid="19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Watchpoint-Based Taint Analysis</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75</a:t>
            </a:fld>
            <a:endParaRPr lang="en-US" altLang="en-US" dirty="0"/>
          </a:p>
        </p:txBody>
      </p:sp>
      <p:sp>
        <p:nvSpPr>
          <p:cNvPr id="5" name="TextBox 1"/>
          <p:cNvSpPr txBox="1"/>
          <p:nvPr/>
        </p:nvSpPr>
        <p:spPr>
          <a:xfrm>
            <a:off x="7298833" y="1531624"/>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19x</a:t>
            </a:r>
          </a:p>
        </p:txBody>
      </p:sp>
      <p:sp>
        <p:nvSpPr>
          <p:cNvPr id="7" name="TextBox 1"/>
          <p:cNvSpPr txBox="1"/>
          <p:nvPr/>
        </p:nvSpPr>
        <p:spPr>
          <a:xfrm>
            <a:off x="549565" y="1539031"/>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10x</a:t>
            </a:r>
            <a:endParaRPr lang="en-US" sz="1800" b="1" dirty="0"/>
          </a:p>
        </p:txBody>
      </p:sp>
      <p:sp>
        <p:nvSpPr>
          <p:cNvPr id="8" name="TextBox 1"/>
          <p:cNvSpPr txBox="1"/>
          <p:nvPr/>
        </p:nvSpPr>
        <p:spPr>
          <a:xfrm>
            <a:off x="2103125" y="1539031"/>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30x</a:t>
            </a:r>
            <a:endParaRPr lang="en-US" sz="1800" b="1" dirty="0"/>
          </a:p>
        </p:txBody>
      </p:sp>
      <p:sp>
        <p:nvSpPr>
          <p:cNvPr id="9" name="TextBox 1"/>
          <p:cNvSpPr txBox="1"/>
          <p:nvPr/>
        </p:nvSpPr>
        <p:spPr>
          <a:xfrm>
            <a:off x="2978205" y="1539031"/>
            <a:ext cx="72329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206x</a:t>
            </a:r>
            <a:endParaRPr lang="en-US" sz="1800" b="1" dirty="0"/>
          </a:p>
        </p:txBody>
      </p:sp>
      <p:sp>
        <p:nvSpPr>
          <p:cNvPr id="10" name="TextBox 1"/>
          <p:cNvSpPr txBox="1"/>
          <p:nvPr/>
        </p:nvSpPr>
        <p:spPr>
          <a:xfrm>
            <a:off x="3701495" y="1565869"/>
            <a:ext cx="72329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423x</a:t>
            </a:r>
            <a:endParaRPr lang="en-US" sz="1800" b="1" dirty="0"/>
          </a:p>
        </p:txBody>
      </p:sp>
      <p:sp>
        <p:nvSpPr>
          <p:cNvPr id="12" name="TextBox 1"/>
          <p:cNvSpPr txBox="1"/>
          <p:nvPr/>
        </p:nvSpPr>
        <p:spPr>
          <a:xfrm>
            <a:off x="4723790" y="1565869"/>
            <a:ext cx="5715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smtClean="0"/>
              <a:t>23x</a:t>
            </a:r>
            <a:endParaRPr lang="en-US" sz="1800" b="1" dirty="0"/>
          </a:p>
        </p:txBody>
      </p:sp>
      <p:sp>
        <p:nvSpPr>
          <p:cNvPr id="13" name="TextBox 1"/>
          <p:cNvSpPr txBox="1"/>
          <p:nvPr/>
        </p:nvSpPr>
        <p:spPr>
          <a:xfrm>
            <a:off x="5103265" y="1312051"/>
            <a:ext cx="94640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1429x</a:t>
            </a:r>
            <a:endParaRPr lang="en-US" sz="1800" b="1" dirty="0"/>
          </a:p>
        </p:txBody>
      </p:sp>
      <p:sp>
        <p:nvSpPr>
          <p:cNvPr id="19" name="Content Placeholder 2"/>
          <p:cNvSpPr>
            <a:spLocks noGrp="1"/>
          </p:cNvSpPr>
          <p:nvPr>
            <p:ph idx="1"/>
          </p:nvPr>
        </p:nvSpPr>
        <p:spPr>
          <a:xfrm>
            <a:off x="457200" y="1066800"/>
            <a:ext cx="8229600" cy="5064125"/>
          </a:xfrm>
        </p:spPr>
        <p:txBody>
          <a:bodyPr/>
          <a:lstStyle/>
          <a:p>
            <a:r>
              <a:rPr lang="en-US" dirty="0" smtClean="0"/>
              <a:t>128 entry Range Cache</a:t>
            </a:r>
            <a:endParaRPr lang="en-US" dirty="0"/>
          </a:p>
        </p:txBody>
      </p:sp>
      <p:graphicFrame>
        <p:nvGraphicFramePr>
          <p:cNvPr id="26" name="Chart 25"/>
          <p:cNvGraphicFramePr>
            <a:graphicFrameLocks/>
          </p:cNvGraphicFramePr>
          <p:nvPr>
            <p:extLst>
              <p:ext uri="{D42A27DB-BD31-4B8C-83A1-F6EECF244321}">
                <p14:modId xmlns:p14="http://schemas.microsoft.com/office/powerpoint/2010/main" xmlns="" val="1502876028"/>
              </p:ext>
            </p:extLst>
          </p:nvPr>
        </p:nvGraphicFramePr>
        <p:xfrm>
          <a:off x="47625" y="1971232"/>
          <a:ext cx="9048750" cy="41899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p:nvPr/>
        </p:nvSpPr>
        <p:spPr>
          <a:xfrm>
            <a:off x="7437710" y="5174585"/>
            <a:ext cx="1687990" cy="986635"/>
          </a:xfrm>
          <a:prstGeom prst="rect">
            <a:avLst/>
          </a:prstGeom>
        </p:spPr>
        <p:txBody>
          <a:bodyPr wrap="square" rtlCol="0" anchor="t"/>
          <a:lstStyle>
            <a:defPPr>
              <a:defRPr lang="en-US"/>
            </a:defPPr>
            <a:lvl1pPr marL="0" indent="0" algn="r">
              <a:defRPr sz="2200" b="1">
                <a:latin typeface="+mn-lt"/>
              </a:defRPr>
            </a:lvl1pPr>
            <a:lvl2pPr indent="0">
              <a:defRPr sz="1100">
                <a:latin typeface="+mn-lt"/>
              </a:defRPr>
            </a:lvl2pPr>
            <a:lvl3pPr indent="0">
              <a:defRPr sz="1100">
                <a:latin typeface="+mn-lt"/>
              </a:defRPr>
            </a:lvl3pPr>
            <a:lvl4pPr indent="0">
              <a:defRPr sz="1100">
                <a:latin typeface="+mn-lt"/>
              </a:defRPr>
            </a:lvl4pPr>
            <a:lvl5pPr indent="0">
              <a:defRPr sz="1100">
                <a:latin typeface="+mn-lt"/>
              </a:defRPr>
            </a:lvl5pPr>
            <a:lvl6pPr indent="0">
              <a:defRPr sz="1100">
                <a:latin typeface="+mn-lt"/>
              </a:defRPr>
            </a:lvl6pPr>
            <a:lvl7pPr indent="0">
              <a:defRPr sz="1100">
                <a:latin typeface="+mn-lt"/>
              </a:defRPr>
            </a:lvl7pPr>
            <a:lvl8pPr indent="0">
              <a:defRPr sz="1100">
                <a:latin typeface="+mn-lt"/>
              </a:defRPr>
            </a:lvl8pPr>
            <a:lvl9pPr indent="0">
              <a:defRPr sz="1100">
                <a:latin typeface="+mn-lt"/>
              </a:defRPr>
            </a:lvl9pPr>
          </a:lstStyle>
          <a:p>
            <a:pPr algn="ctr"/>
            <a:r>
              <a:rPr lang="en-US" dirty="0"/>
              <a:t>20</a:t>
            </a:r>
            <a:r>
              <a:rPr lang="en-US" dirty="0" smtClean="0"/>
              <a:t>%</a:t>
            </a:r>
          </a:p>
          <a:p>
            <a:pPr algn="ctr"/>
            <a:r>
              <a:rPr lang="en-US" dirty="0" smtClean="0"/>
              <a:t>Slowdown</a:t>
            </a:r>
          </a:p>
        </p:txBody>
      </p:sp>
      <p:cxnSp>
        <p:nvCxnSpPr>
          <p:cNvPr id="18" name="Straight Arrow Connector 17"/>
          <p:cNvCxnSpPr/>
          <p:nvPr/>
        </p:nvCxnSpPr>
        <p:spPr>
          <a:xfrm flipH="1" flipV="1">
            <a:off x="7928657" y="4582651"/>
            <a:ext cx="376320" cy="6830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1"/>
          <p:cNvSpPr txBox="1"/>
          <p:nvPr/>
        </p:nvSpPr>
        <p:spPr>
          <a:xfrm>
            <a:off x="5441853" y="1573980"/>
            <a:ext cx="606550" cy="523859"/>
          </a:xfrm>
          <a:prstGeom prst="rect">
            <a:avLst/>
          </a:prstGeom>
        </p:spPr>
        <p:txBody>
          <a:bodyPr wrap="square"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28x</a:t>
            </a:r>
            <a:endParaRPr lang="en-US" sz="1800" b="1" dirty="0"/>
          </a:p>
        </p:txBody>
      </p:sp>
    </p:spTree>
    <p:extLst>
      <p:ext uri="{BB962C8B-B14F-4D97-AF65-F5344CB8AC3E}">
        <p14:creationId xmlns:p14="http://schemas.microsoft.com/office/powerpoint/2010/main" xmlns="" val="16541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Width Test</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76</a:t>
            </a:fld>
            <a:endParaRPr lang="en-US" altLang="en-US" dirty="0"/>
          </a:p>
        </p:txBody>
      </p:sp>
      <p:sp>
        <p:nvSpPr>
          <p:cNvPr id="3" name="Rectangle 2"/>
          <p:cNvSpPr/>
          <p:nvPr/>
        </p:nvSpPr>
        <p:spPr>
          <a:xfrm>
            <a:off x="0" y="14478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2898" y="1447800"/>
            <a:ext cx="9144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1828800" y="1447800"/>
            <a:ext cx="9144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2743200" y="1447800"/>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658450" y="1447800"/>
            <a:ext cx="9144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572000" y="1447800"/>
            <a:ext cx="914400" cy="9144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5486400" y="1447800"/>
            <a:ext cx="914400" cy="914400"/>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6382603" y="1447800"/>
            <a:ext cx="914400" cy="9144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7297003" y="1447800"/>
            <a:ext cx="914400" cy="91440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229600" y="1447800"/>
            <a:ext cx="457200" cy="9144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8686800" y="1447800"/>
            <a:ext cx="457200" cy="914400"/>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457200" y="1447800"/>
            <a:ext cx="457200" cy="914400"/>
          </a:xfrm>
          <a:prstGeom prst="rect">
            <a:avLst/>
          </a:prstGeom>
          <a:solidFill>
            <a:srgbClr val="2DFF8C"/>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994020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These Goals - Thesis Overview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8</a:t>
            </a:fld>
            <a:endParaRPr lang="en-US" altLang="en-US" dirty="0"/>
          </a:p>
        </p:txBody>
      </p:sp>
      <p:sp>
        <p:nvSpPr>
          <p:cNvPr id="10" name="TextBox 9"/>
          <p:cNvSpPr txBox="1"/>
          <p:nvPr/>
        </p:nvSpPr>
        <p:spPr>
          <a:xfrm>
            <a:off x="1905610" y="3110732"/>
            <a:ext cx="5246820" cy="107721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a:t>Allow high quality dynamic software analyses</a:t>
            </a:r>
          </a:p>
        </p:txBody>
      </p:sp>
      <p:sp>
        <p:nvSpPr>
          <p:cNvPr id="11" name="TextBox 10"/>
          <p:cNvSpPr txBox="1"/>
          <p:nvPr/>
        </p:nvSpPr>
        <p:spPr>
          <a:xfrm rot="16200000">
            <a:off x="-500421" y="2386454"/>
            <a:ext cx="2208395" cy="954107"/>
          </a:xfrm>
          <a:prstGeom prst="rect">
            <a:avLst/>
          </a:prstGeom>
          <a:noFill/>
        </p:spPr>
        <p:txBody>
          <a:bodyPr wrap="square" rtlCol="0">
            <a:spAutoFit/>
          </a:bodyPr>
          <a:lstStyle/>
          <a:p>
            <a:pPr algn="ctr"/>
            <a:r>
              <a:rPr lang="en-US" sz="2800" dirty="0" smtClean="0"/>
              <a:t>Dataflow</a:t>
            </a:r>
            <a:br>
              <a:rPr lang="en-US" sz="2800" dirty="0" smtClean="0"/>
            </a:br>
            <a:r>
              <a:rPr lang="en-US" sz="2800" dirty="0" smtClean="0"/>
              <a:t>Analysis</a:t>
            </a:r>
          </a:p>
        </p:txBody>
      </p:sp>
      <p:sp>
        <p:nvSpPr>
          <p:cNvPr id="13" name="TextBox 12"/>
          <p:cNvSpPr txBox="1"/>
          <p:nvPr/>
        </p:nvSpPr>
        <p:spPr>
          <a:xfrm>
            <a:off x="3424822" y="1909400"/>
            <a:ext cx="2208395" cy="954107"/>
          </a:xfrm>
          <a:prstGeom prst="rect">
            <a:avLst/>
          </a:prstGeom>
          <a:noFill/>
        </p:spPr>
        <p:txBody>
          <a:bodyPr wrap="square" rtlCol="0">
            <a:spAutoFit/>
          </a:bodyPr>
          <a:lstStyle/>
          <a:p>
            <a:pPr algn="ctr"/>
            <a:r>
              <a:rPr lang="en-US" sz="2800" dirty="0" smtClean="0"/>
              <a:t>Dataflow</a:t>
            </a:r>
            <a:br>
              <a:rPr lang="en-US" sz="2800" dirty="0" smtClean="0"/>
            </a:br>
            <a:r>
              <a:rPr lang="en-US" sz="2800" dirty="0" smtClean="0"/>
              <a:t>Analysis</a:t>
            </a:r>
          </a:p>
        </p:txBody>
      </p:sp>
      <p:sp>
        <p:nvSpPr>
          <p:cNvPr id="14" name="TextBox 13"/>
          <p:cNvSpPr txBox="1"/>
          <p:nvPr/>
        </p:nvSpPr>
        <p:spPr>
          <a:xfrm>
            <a:off x="3523410" y="4524058"/>
            <a:ext cx="2011217" cy="954107"/>
          </a:xfrm>
          <a:prstGeom prst="rect">
            <a:avLst/>
          </a:prstGeom>
          <a:noFill/>
        </p:spPr>
        <p:txBody>
          <a:bodyPr wrap="square" rtlCol="0">
            <a:spAutoFit/>
          </a:bodyPr>
          <a:lstStyle/>
          <a:p>
            <a:pPr algn="ctr"/>
            <a:r>
              <a:rPr lang="en-US" sz="2800" dirty="0" smtClean="0"/>
              <a:t>Data Race Detection</a:t>
            </a:r>
          </a:p>
        </p:txBody>
      </p:sp>
      <p:grpSp>
        <p:nvGrpSpPr>
          <p:cNvPr id="22" name="Group 21"/>
          <p:cNvGrpSpPr/>
          <p:nvPr/>
        </p:nvGrpSpPr>
        <p:grpSpPr>
          <a:xfrm>
            <a:off x="1080829" y="1759309"/>
            <a:ext cx="7665395" cy="4022436"/>
            <a:chOff x="1080829" y="1759309"/>
            <a:chExt cx="7665395" cy="4022436"/>
          </a:xfrm>
        </p:grpSpPr>
        <p:cxnSp>
          <p:nvCxnSpPr>
            <p:cNvPr id="23" name="Straight Connector 22"/>
            <p:cNvCxnSpPr/>
            <p:nvPr/>
          </p:nvCxnSpPr>
          <p:spPr>
            <a:xfrm>
              <a:off x="4875580" y="1759309"/>
              <a:ext cx="0" cy="402243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0829" y="4263845"/>
              <a:ext cx="76653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080829" y="1759310"/>
              <a:ext cx="7665395" cy="40224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26" name="TextBox 25"/>
          <p:cNvSpPr txBox="1"/>
          <p:nvPr/>
        </p:nvSpPr>
        <p:spPr>
          <a:xfrm>
            <a:off x="1080830" y="1076255"/>
            <a:ext cx="3794752" cy="523220"/>
          </a:xfrm>
          <a:prstGeom prst="rect">
            <a:avLst/>
          </a:prstGeom>
          <a:noFill/>
        </p:spPr>
        <p:txBody>
          <a:bodyPr wrap="square" rtlCol="0">
            <a:spAutoFit/>
          </a:bodyPr>
          <a:lstStyle/>
          <a:p>
            <a:pPr algn="ctr"/>
            <a:r>
              <a:rPr lang="en-US" sz="2800" dirty="0" smtClean="0"/>
              <a:t>Software Support</a:t>
            </a:r>
          </a:p>
        </p:txBody>
      </p:sp>
      <p:sp>
        <p:nvSpPr>
          <p:cNvPr id="27" name="TextBox 26"/>
          <p:cNvSpPr txBox="1"/>
          <p:nvPr/>
        </p:nvSpPr>
        <p:spPr>
          <a:xfrm>
            <a:off x="4875583" y="1077379"/>
            <a:ext cx="3870642" cy="523220"/>
          </a:xfrm>
          <a:prstGeom prst="rect">
            <a:avLst/>
          </a:prstGeom>
          <a:noFill/>
        </p:spPr>
        <p:txBody>
          <a:bodyPr wrap="square" rtlCol="0">
            <a:spAutoFit/>
          </a:bodyPr>
          <a:lstStyle/>
          <a:p>
            <a:pPr algn="ctr"/>
            <a:r>
              <a:rPr lang="en-US" sz="2800" dirty="0" smtClean="0"/>
              <a:t>Hardware Support</a:t>
            </a:r>
          </a:p>
        </p:txBody>
      </p:sp>
      <p:sp>
        <p:nvSpPr>
          <p:cNvPr id="28" name="TextBox 27"/>
          <p:cNvSpPr txBox="1"/>
          <p:nvPr/>
        </p:nvSpPr>
        <p:spPr>
          <a:xfrm rot="16200000">
            <a:off x="-401832" y="4602663"/>
            <a:ext cx="2011217" cy="954107"/>
          </a:xfrm>
          <a:prstGeom prst="rect">
            <a:avLst/>
          </a:prstGeom>
          <a:noFill/>
        </p:spPr>
        <p:txBody>
          <a:bodyPr wrap="square" rtlCol="0">
            <a:spAutoFit/>
          </a:bodyPr>
          <a:lstStyle/>
          <a:p>
            <a:pPr algn="ctr"/>
            <a:r>
              <a:rPr lang="en-US" sz="2800" dirty="0" smtClean="0"/>
              <a:t>Data Race Detection</a:t>
            </a:r>
          </a:p>
        </p:txBody>
      </p:sp>
    </p:spTree>
    <p:extLst>
      <p:ext uri="{BB962C8B-B14F-4D97-AF65-F5344CB8AC3E}">
        <p14:creationId xmlns:p14="http://schemas.microsoft.com/office/powerpoint/2010/main" xmlns="" val="308964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2" nodeType="clickEffect">
                                  <p:stCondLst>
                                    <p:cond delay="0"/>
                                  </p:stCondLst>
                                  <p:childTnLst>
                                    <p:animMotion origin="layout" path="M 1.11111E-6 3.33333E-6 L -0.42413 0.06319 " pathEditMode="relative" rAng="0" ptsTypes="AA">
                                      <p:cBhvr>
                                        <p:cTn id="16" dur="1000" fill="hold"/>
                                        <p:tgtEl>
                                          <p:spTgt spid="13"/>
                                        </p:tgtEl>
                                        <p:attrNameLst>
                                          <p:attrName>ppt_x</p:attrName>
                                          <p:attrName>ppt_y</p:attrName>
                                        </p:attrNameLst>
                                      </p:cBhvr>
                                      <p:rCtr x="-21215" y="3148"/>
                                    </p:animMotion>
                                  </p:childTnLst>
                                </p:cTn>
                              </p:par>
                              <p:par>
                                <p:cTn id="17" presetID="42" presetClass="path" presetSubtype="0" accel="50000" decel="50000" fill="hold" grpId="2" nodeType="withEffect">
                                  <p:stCondLst>
                                    <p:cond delay="0"/>
                                  </p:stCondLst>
                                  <p:childTnLst>
                                    <p:animMotion origin="layout" path="M 1.11111E-6 3.33333E-6 L -0.4309 -0.0044 " pathEditMode="relative" rAng="0" ptsTypes="AA">
                                      <p:cBhvr>
                                        <p:cTn id="18" dur="1000" fill="hold"/>
                                        <p:tgtEl>
                                          <p:spTgt spid="14"/>
                                        </p:tgtEl>
                                        <p:attrNameLst>
                                          <p:attrName>ppt_x</p:attrName>
                                          <p:attrName>ppt_y</p:attrName>
                                        </p:attrNameLst>
                                      </p:cBhvr>
                                      <p:rCtr x="-21545" y="-231"/>
                                    </p:animMotion>
                                  </p:childTnLst>
                                </p:cTn>
                              </p:par>
                              <p:par>
                                <p:cTn id="19" presetID="8" presetClass="emph" presetSubtype="0" fill="hold" grpId="3" nodeType="withEffect">
                                  <p:stCondLst>
                                    <p:cond delay="0"/>
                                  </p:stCondLst>
                                  <p:childTnLst>
                                    <p:animRot by="-5400000">
                                      <p:cBhvr>
                                        <p:cTn id="20" dur="750" fill="hold"/>
                                        <p:tgtEl>
                                          <p:spTgt spid="13"/>
                                        </p:tgtEl>
                                        <p:attrNameLst>
                                          <p:attrName>r</p:attrName>
                                        </p:attrNameLst>
                                      </p:cBhvr>
                                    </p:animRot>
                                  </p:childTnLst>
                                </p:cTn>
                              </p:par>
                              <p:par>
                                <p:cTn id="21" presetID="8" presetClass="emph" presetSubtype="0" fill="hold" grpId="3" nodeType="withEffect">
                                  <p:stCondLst>
                                    <p:cond delay="0"/>
                                  </p:stCondLst>
                                  <p:childTnLst>
                                    <p:animRot by="-5400000">
                                      <p:cBhvr>
                                        <p:cTn id="22" dur="750" fill="hold"/>
                                        <p:tgtEl>
                                          <p:spTgt spid="14"/>
                                        </p:tgtEl>
                                        <p:attrNameLst>
                                          <p:attrName>r</p:attrName>
                                        </p:attrNameLst>
                                      </p:cBhvr>
                                    </p:animRot>
                                  </p:childTnLst>
                                </p:cTn>
                              </p:par>
                            </p:childTnLst>
                          </p:cTn>
                        </p:par>
                        <p:par>
                          <p:cTn id="23" fill="hold">
                            <p:stCondLst>
                              <p:cond delay="1000"/>
                            </p:stCondLst>
                            <p:childTnLst>
                              <p:par>
                                <p:cTn id="24" presetID="1" presetClass="exit" presetSubtype="0" fill="hold" grpId="1" nodeType="after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4"/>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3" grpId="0"/>
      <p:bldP spid="13" grpId="1"/>
      <p:bldP spid="13" grpId="2"/>
      <p:bldP spid="13" grpId="3"/>
      <p:bldP spid="14" grpId="0"/>
      <p:bldP spid="14" grpId="1"/>
      <p:bldP spid="14" grpId="2"/>
      <p:bldP spid="14" grpId="3"/>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These Goals - Thesis Overview</a:t>
            </a:r>
            <a:endParaRPr lang="en-US" dirty="0"/>
          </a:p>
        </p:txBody>
      </p:sp>
      <p:sp>
        <p:nvSpPr>
          <p:cNvPr id="4" name="Slide Number Placeholder 3"/>
          <p:cNvSpPr>
            <a:spLocks noGrp="1"/>
          </p:cNvSpPr>
          <p:nvPr>
            <p:ph type="sldNum" sz="quarter" idx="12"/>
          </p:nvPr>
        </p:nvSpPr>
        <p:spPr/>
        <p:txBody>
          <a:bodyPr/>
          <a:lstStyle/>
          <a:p>
            <a:fld id="{AC5898B9-ED2C-4925-9C9E-7644545534BD}" type="slidenum">
              <a:rPr lang="en-US" altLang="en-US" smtClean="0"/>
              <a:pPr/>
              <a:t>9</a:t>
            </a:fld>
            <a:endParaRPr lang="en-US" altLang="en-US" dirty="0"/>
          </a:p>
        </p:txBody>
      </p:sp>
      <p:sp>
        <p:nvSpPr>
          <p:cNvPr id="5" name="Rounded Rectangle 4"/>
          <p:cNvSpPr/>
          <p:nvPr/>
        </p:nvSpPr>
        <p:spPr>
          <a:xfrm>
            <a:off x="1156725" y="1911099"/>
            <a:ext cx="2504535" cy="21109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Dataflow Analysis Sampling (CGO’11)</a:t>
            </a:r>
            <a:endParaRPr lang="en-US" sz="2000" dirty="0"/>
          </a:p>
        </p:txBody>
      </p:sp>
      <p:sp>
        <p:nvSpPr>
          <p:cNvPr id="6" name="Rounded Rectangle 5"/>
          <p:cNvSpPr/>
          <p:nvPr/>
        </p:nvSpPr>
        <p:spPr>
          <a:xfrm>
            <a:off x="6014005" y="1896984"/>
            <a:ext cx="2591410" cy="213917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Dataflow Analysis Sampling</a:t>
            </a:r>
            <a:br>
              <a:rPr lang="en-US" sz="2000" dirty="0" smtClean="0"/>
            </a:br>
            <a:r>
              <a:rPr lang="en-US" sz="2000" dirty="0" smtClean="0"/>
              <a:t>(MICRO’08)</a:t>
            </a:r>
            <a:endParaRPr lang="en-US" sz="2000" dirty="0"/>
          </a:p>
        </p:txBody>
      </p:sp>
      <p:sp>
        <p:nvSpPr>
          <p:cNvPr id="16" name="TextBox 15"/>
          <p:cNvSpPr txBox="1"/>
          <p:nvPr/>
        </p:nvSpPr>
        <p:spPr>
          <a:xfrm rot="16200000">
            <a:off x="-500421" y="2386454"/>
            <a:ext cx="2208395" cy="954107"/>
          </a:xfrm>
          <a:prstGeom prst="rect">
            <a:avLst/>
          </a:prstGeom>
          <a:noFill/>
        </p:spPr>
        <p:txBody>
          <a:bodyPr wrap="square" rtlCol="0">
            <a:spAutoFit/>
          </a:bodyPr>
          <a:lstStyle/>
          <a:p>
            <a:pPr algn="ctr"/>
            <a:r>
              <a:rPr lang="en-US" sz="2800" dirty="0" smtClean="0"/>
              <a:t>Dataflow</a:t>
            </a:r>
            <a:br>
              <a:rPr lang="en-US" sz="2800" dirty="0" smtClean="0"/>
            </a:br>
            <a:r>
              <a:rPr lang="en-US" sz="2800" dirty="0" smtClean="0"/>
              <a:t>Analysis</a:t>
            </a:r>
          </a:p>
        </p:txBody>
      </p:sp>
      <p:sp>
        <p:nvSpPr>
          <p:cNvPr id="17" name="TextBox 16"/>
          <p:cNvSpPr txBox="1"/>
          <p:nvPr/>
        </p:nvSpPr>
        <p:spPr>
          <a:xfrm rot="16200000">
            <a:off x="-401832" y="4602663"/>
            <a:ext cx="2011217" cy="954107"/>
          </a:xfrm>
          <a:prstGeom prst="rect">
            <a:avLst/>
          </a:prstGeom>
          <a:noFill/>
        </p:spPr>
        <p:txBody>
          <a:bodyPr wrap="square" rtlCol="0">
            <a:spAutoFit/>
          </a:bodyPr>
          <a:lstStyle/>
          <a:p>
            <a:pPr algn="ctr"/>
            <a:r>
              <a:rPr lang="en-US" sz="2800" dirty="0" smtClean="0"/>
              <a:t>Data Race Detection</a:t>
            </a:r>
          </a:p>
        </p:txBody>
      </p:sp>
      <p:sp>
        <p:nvSpPr>
          <p:cNvPr id="18" name="TextBox 17"/>
          <p:cNvSpPr txBox="1"/>
          <p:nvPr/>
        </p:nvSpPr>
        <p:spPr>
          <a:xfrm>
            <a:off x="1080830" y="1076255"/>
            <a:ext cx="3794752" cy="523220"/>
          </a:xfrm>
          <a:prstGeom prst="rect">
            <a:avLst/>
          </a:prstGeom>
          <a:noFill/>
        </p:spPr>
        <p:txBody>
          <a:bodyPr wrap="square" rtlCol="0">
            <a:spAutoFit/>
          </a:bodyPr>
          <a:lstStyle/>
          <a:p>
            <a:pPr algn="ctr"/>
            <a:r>
              <a:rPr lang="en-US" sz="2800" dirty="0" smtClean="0"/>
              <a:t>Software Support</a:t>
            </a:r>
          </a:p>
        </p:txBody>
      </p:sp>
      <p:sp>
        <p:nvSpPr>
          <p:cNvPr id="19" name="TextBox 18"/>
          <p:cNvSpPr txBox="1"/>
          <p:nvPr/>
        </p:nvSpPr>
        <p:spPr>
          <a:xfrm>
            <a:off x="4875583" y="1077379"/>
            <a:ext cx="3870642" cy="523220"/>
          </a:xfrm>
          <a:prstGeom prst="rect">
            <a:avLst/>
          </a:prstGeom>
          <a:noFill/>
        </p:spPr>
        <p:txBody>
          <a:bodyPr wrap="square" rtlCol="0">
            <a:spAutoFit/>
          </a:bodyPr>
          <a:lstStyle/>
          <a:p>
            <a:pPr algn="ctr"/>
            <a:r>
              <a:rPr lang="en-US" sz="2800" dirty="0" smtClean="0"/>
              <a:t>Hardware Support</a:t>
            </a:r>
          </a:p>
        </p:txBody>
      </p:sp>
      <p:grpSp>
        <p:nvGrpSpPr>
          <p:cNvPr id="23" name="Group 22"/>
          <p:cNvGrpSpPr/>
          <p:nvPr/>
        </p:nvGrpSpPr>
        <p:grpSpPr>
          <a:xfrm>
            <a:off x="1080829" y="1759309"/>
            <a:ext cx="7665395" cy="4022436"/>
            <a:chOff x="1080829" y="1759309"/>
            <a:chExt cx="7665395" cy="4022436"/>
          </a:xfrm>
        </p:grpSpPr>
        <p:cxnSp>
          <p:nvCxnSpPr>
            <p:cNvPr id="12" name="Straight Connector 11"/>
            <p:cNvCxnSpPr/>
            <p:nvPr/>
          </p:nvCxnSpPr>
          <p:spPr>
            <a:xfrm>
              <a:off x="4875580" y="1759309"/>
              <a:ext cx="0" cy="402243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80829" y="4263845"/>
              <a:ext cx="76653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80829" y="1759310"/>
              <a:ext cx="7665395" cy="402243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1" name="Striped Right Arrow 10"/>
          <p:cNvSpPr/>
          <p:nvPr/>
        </p:nvSpPr>
        <p:spPr>
          <a:xfrm rot="16200000">
            <a:off x="4609950" y="2176732"/>
            <a:ext cx="531265" cy="303580"/>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riped Right Arrow 25"/>
          <p:cNvSpPr/>
          <p:nvPr/>
        </p:nvSpPr>
        <p:spPr>
          <a:xfrm rot="5400000">
            <a:off x="4648350" y="4882859"/>
            <a:ext cx="530352" cy="301752"/>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ounded Rectangle 8"/>
          <p:cNvSpPr/>
          <p:nvPr/>
        </p:nvSpPr>
        <p:spPr>
          <a:xfrm>
            <a:off x="3813050" y="1911100"/>
            <a:ext cx="2049165" cy="379475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Unlimited Watchpoint System (ASPLOS’12)</a:t>
            </a:r>
          </a:p>
          <a:p>
            <a:pPr algn="ctr"/>
            <a:endParaRPr lang="en-US" sz="2000" dirty="0"/>
          </a:p>
          <a:p>
            <a:pPr algn="ctr"/>
            <a:endParaRPr lang="en-US" sz="2000" dirty="0"/>
          </a:p>
        </p:txBody>
      </p:sp>
      <p:sp>
        <p:nvSpPr>
          <p:cNvPr id="7" name="Rounded Rectangle 6"/>
          <p:cNvSpPr/>
          <p:nvPr/>
        </p:nvSpPr>
        <p:spPr>
          <a:xfrm>
            <a:off x="1361180" y="4415635"/>
            <a:ext cx="7081465" cy="1113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Hardware-Assisted Demand-Driven</a:t>
            </a:r>
          </a:p>
          <a:p>
            <a:pPr algn="ctr"/>
            <a:r>
              <a:rPr lang="en-US" sz="2000" dirty="0"/>
              <a:t>Race Detection (ISCA’11)</a:t>
            </a:r>
          </a:p>
        </p:txBody>
      </p:sp>
      <p:sp>
        <p:nvSpPr>
          <p:cNvPr id="27" name="TextBox 26"/>
          <p:cNvSpPr txBox="1"/>
          <p:nvPr/>
        </p:nvSpPr>
        <p:spPr>
          <a:xfrm>
            <a:off x="1905610" y="3898485"/>
            <a:ext cx="5246820" cy="107721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t>Distribute the tests + Sample the analyses</a:t>
            </a:r>
            <a:endParaRPr lang="en-US" sz="3200" dirty="0"/>
          </a:p>
        </p:txBody>
      </p:sp>
      <p:sp>
        <p:nvSpPr>
          <p:cNvPr id="28" name="TextBox 27"/>
          <p:cNvSpPr txBox="1"/>
          <p:nvPr/>
        </p:nvSpPr>
        <p:spPr>
          <a:xfrm>
            <a:off x="2566212" y="2908240"/>
            <a:ext cx="3925615" cy="1077218"/>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txBody>
          <a:bodyPr wrap="square" rtlCol="0">
            <a:spAutoFit/>
          </a:bodyPr>
          <a:lstStyle/>
          <a:p>
            <a:pPr algn="ctr"/>
            <a:r>
              <a:rPr lang="en-US" sz="3200" dirty="0" smtClean="0"/>
              <a:t>Tests must be</a:t>
            </a:r>
            <a:br>
              <a:rPr lang="en-US" sz="3200" dirty="0" smtClean="0"/>
            </a:br>
            <a:r>
              <a:rPr lang="en-US" sz="3200" dirty="0" smtClean="0"/>
              <a:t>low overhead</a:t>
            </a:r>
            <a:endParaRPr lang="en-US" sz="3200" dirty="0"/>
          </a:p>
        </p:txBody>
      </p:sp>
    </p:spTree>
    <p:extLst>
      <p:ext uri="{BB962C8B-B14F-4D97-AF65-F5344CB8AC3E}">
        <p14:creationId xmlns:p14="http://schemas.microsoft.com/office/powerpoint/2010/main" xmlns="" val="5033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2.77778E-7 -0.08262 L 0.00087 0.04629 " pathEditMode="relative" rAng="0" ptsTypes="AA">
                                      <p:cBhvr>
                                        <p:cTn id="34" dur="500" spd="-100000" fill="hold"/>
                                        <p:tgtEl>
                                          <p:spTgt spid="11"/>
                                        </p:tgtEl>
                                        <p:attrNameLst>
                                          <p:attrName>ppt_x</p:attrName>
                                          <p:attrName>ppt_y</p:attrName>
                                        </p:attrNameLst>
                                      </p:cBhvr>
                                      <p:rCtr x="35" y="6434"/>
                                    </p:animMotion>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3.61111E-6 2.09674E-6 L 3.61111E-6 0.12566 " pathEditMode="relative" rAng="0" ptsTypes="AA">
                                      <p:cBhvr>
                                        <p:cTn id="38" dur="500" fill="hold"/>
                                        <p:tgtEl>
                                          <p:spTgt spid="26"/>
                                        </p:tgtEl>
                                        <p:attrNameLst>
                                          <p:attrName>ppt_x</p:attrName>
                                          <p:attrName>ppt_y</p:attrName>
                                        </p:attrNameLst>
                                      </p:cBhvr>
                                      <p:rCtr x="0" y="6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1" grpId="1" animBg="1"/>
      <p:bldP spid="26" grpId="0" animBg="1"/>
      <p:bldP spid="26" grpId="1" animBg="1"/>
      <p:bldP spid="9" grpId="0" animBg="1"/>
      <p:bldP spid="7" grpId="0" animBg="1"/>
      <p:bldP spid="27" grpId="0" animBg="1"/>
      <p:bldP spid="28" grpId="0" animBg="1"/>
      <p:bldP spid="28" grpId="1" animBg="1"/>
    </p:bldLst>
  </p:timing>
</p:sld>
</file>

<file path=ppt/theme/theme1.xml><?xml version="1.0" encoding="utf-8"?>
<a:theme xmlns:a="http://schemas.openxmlformats.org/drawingml/2006/main" name="Umich">
  <a:themeElements>
    <a:clrScheme name="UMich">
      <a:dk1>
        <a:srgbClr val="000000"/>
      </a:dk1>
      <a:lt1>
        <a:srgbClr val="FFFFFF"/>
      </a:lt1>
      <a:dk2>
        <a:srgbClr val="000099"/>
      </a:dk2>
      <a:lt2>
        <a:srgbClr val="5F5F5F"/>
      </a:lt2>
      <a:accent1>
        <a:srgbClr val="CC9900"/>
      </a:accent1>
      <a:accent2>
        <a:srgbClr val="000099"/>
      </a:accent2>
      <a:accent3>
        <a:srgbClr val="FFFFFF"/>
      </a:accent3>
      <a:accent4>
        <a:srgbClr val="000000"/>
      </a:accent4>
      <a:accent5>
        <a:srgbClr val="E2CAAA"/>
      </a:accent5>
      <a:accent6>
        <a:srgbClr val="00008A"/>
      </a:accent6>
      <a:hlink>
        <a:srgbClr val="996600"/>
      </a:hlink>
      <a:folHlink>
        <a:srgbClr val="AFBF39"/>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600" dirty="0" smtClean="0"/>
        </a:defPPr>
      </a:lstStyle>
    </a:txDef>
  </a:objectDefaults>
  <a:extraClrSchemeLst>
    <a:extraClrScheme>
      <a:clrScheme name="Office Them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Office Them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Umich</Template>
  <TotalTime>38608</TotalTime>
  <Words>8851</Words>
  <Application>Microsoft Office PowerPoint</Application>
  <PresentationFormat>On-screen Show (4:3)</PresentationFormat>
  <Paragraphs>1353</Paragraphs>
  <Slides>76</Slides>
  <Notes>60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Umich</vt:lpstr>
      <vt:lpstr>Hardware Mechanisms for Distributed Dynamic Software Analysis</vt:lpstr>
      <vt:lpstr>Software Errors Abound</vt:lpstr>
      <vt:lpstr>Example of a Modern Bug</vt:lpstr>
      <vt:lpstr>Example of a Modern Bug</vt:lpstr>
      <vt:lpstr>Hardware Plays a Role in this Problem</vt:lpstr>
      <vt:lpstr>Dynamic Software Analyses</vt:lpstr>
      <vt:lpstr>Goals of this Thesis</vt:lpstr>
      <vt:lpstr>Meeting These Goals - Thesis Overview</vt:lpstr>
      <vt:lpstr>Meeting These Goals - Thesis Overview</vt:lpstr>
      <vt:lpstr>Outline</vt:lpstr>
      <vt:lpstr>Outline</vt:lpstr>
      <vt:lpstr>Distributed Dynamic Dataflow Analysis</vt:lpstr>
      <vt:lpstr>The Problem: OVERHEADS</vt:lpstr>
      <vt:lpstr>Current Options Limited</vt:lpstr>
      <vt:lpstr>Solution: Sampling</vt:lpstr>
      <vt:lpstr>Sampling Allows Distribution</vt:lpstr>
      <vt:lpstr>Example Dynamic Dataflow Analysis</vt:lpstr>
      <vt:lpstr>Sampling Dataflows</vt:lpstr>
      <vt:lpstr>Dataflow Sampling</vt:lpstr>
      <vt:lpstr>Finding Meta-Data</vt:lpstr>
      <vt:lpstr>Prototype Setup</vt:lpstr>
      <vt:lpstr>Performance of Dataflow Sampling</vt:lpstr>
      <vt:lpstr>Accuracy with Background Tasks</vt:lpstr>
      <vt:lpstr>Outline</vt:lpstr>
      <vt:lpstr>Dynamic Data Race Detection</vt:lpstr>
      <vt:lpstr>SW Race Detection is Slow</vt:lpstr>
      <vt:lpstr>Inter-thread Sharing is What’s Important</vt:lpstr>
      <vt:lpstr>Very Little Dynamic Sharing</vt:lpstr>
      <vt:lpstr>Run the Analysis On Demand</vt:lpstr>
      <vt:lpstr>Finding Inter-thread Sharing</vt:lpstr>
      <vt:lpstr>Hardware Sharing Detector</vt:lpstr>
      <vt:lpstr>Potential Accuracy &amp; Perf. Problems</vt:lpstr>
      <vt:lpstr>On-Demand Analysis on Real HW</vt:lpstr>
      <vt:lpstr>Performance Increases</vt:lpstr>
      <vt:lpstr>Outline</vt:lpstr>
      <vt:lpstr>Watchpoints Work for Many Analyses</vt:lpstr>
      <vt:lpstr>Desired Watchpoint Capabilities</vt:lpstr>
      <vt:lpstr>Range Cache</vt:lpstr>
      <vt:lpstr>Watchpoint System Design</vt:lpstr>
      <vt:lpstr>Experimental Evaluation Setup</vt:lpstr>
      <vt:lpstr>Watchpoint-Based Taint Analysis</vt:lpstr>
      <vt:lpstr>Watchpoint-Based Data Race Detection</vt:lpstr>
      <vt:lpstr>Future Directions</vt:lpstr>
      <vt:lpstr>Conclusions</vt:lpstr>
      <vt:lpstr>Slide 45</vt:lpstr>
      <vt:lpstr>BACKUP SLIDES</vt:lpstr>
      <vt:lpstr>Finding Errors</vt:lpstr>
      <vt:lpstr>Dynamic Dataflow Analysis</vt:lpstr>
      <vt:lpstr>Demand-Driven Dataflow Analysis</vt:lpstr>
      <vt:lpstr>Results by Ho et al.</vt:lpstr>
      <vt:lpstr>Sampling Allows Distribution</vt:lpstr>
      <vt:lpstr>Cannot Naïvely Sample Code</vt:lpstr>
      <vt:lpstr>Dataflow Sampling Example</vt:lpstr>
      <vt:lpstr>Benchmarks</vt:lpstr>
      <vt:lpstr>Performance of Dataflow Sampling (2)</vt:lpstr>
      <vt:lpstr>Performance of Dataflow Sampling (3)</vt:lpstr>
      <vt:lpstr>Accuracy at Very Low Overhead</vt:lpstr>
      <vt:lpstr>Accuracy with Background Tasks</vt:lpstr>
      <vt:lpstr>Outline</vt:lpstr>
      <vt:lpstr>Virtual Memory Not Ideal</vt:lpstr>
      <vt:lpstr>Word Accurate Meta-Data</vt:lpstr>
      <vt:lpstr>On-Chip Sampling Mechanism</vt:lpstr>
      <vt:lpstr>Useful for Scaling to Complex Analyses</vt:lpstr>
      <vt:lpstr>Example of Data Race Detection</vt:lpstr>
      <vt:lpstr>Demand-Driven Analysis Algorithm</vt:lpstr>
      <vt:lpstr>Demand-Driven Analysis on Real HW</vt:lpstr>
      <vt:lpstr>Performance Difference</vt:lpstr>
      <vt:lpstr>Demand-Driven Analysis Accuracy</vt:lpstr>
      <vt:lpstr>Accuracy on Real Hardware</vt:lpstr>
      <vt:lpstr>Hardware-Assisted Watchpoints</vt:lpstr>
      <vt:lpstr>Existing Watchpoint Solutions</vt:lpstr>
      <vt:lpstr>Meeting These Requirements</vt:lpstr>
      <vt:lpstr>The Need for Many Small Ranges</vt:lpstr>
      <vt:lpstr>Watchpoint System Design II</vt:lpstr>
      <vt:lpstr>Watchpoint-Based Taint Analysis</vt:lpstr>
      <vt:lpstr>Width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Mechanisms for Distributed Dynamic</dc:title>
  <dc:creator>Joseph L. Greathouse</dc:creator>
  <cp:lastModifiedBy>Joseph Lee Greathouse</cp:lastModifiedBy>
  <cp:revision>389</cp:revision>
  <dcterms:created xsi:type="dcterms:W3CDTF">2011-05-12T21:19:48Z</dcterms:created>
  <dcterms:modified xsi:type="dcterms:W3CDTF">2015-10-14T16:42:25Z</dcterms:modified>
</cp:coreProperties>
</file>