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56" r:id="rId5"/>
    <p:sldId id="259" r:id="rId6"/>
    <p:sldId id="338" r:id="rId7"/>
    <p:sldId id="277" r:id="rId8"/>
    <p:sldId id="263" r:id="rId9"/>
    <p:sldId id="264" r:id="rId10"/>
    <p:sldId id="265" r:id="rId11"/>
    <p:sldId id="266" r:id="rId12"/>
    <p:sldId id="267" r:id="rId13"/>
    <p:sldId id="268" r:id="rId14"/>
    <p:sldId id="270" r:id="rId15"/>
    <p:sldId id="271" r:id="rId16"/>
    <p:sldId id="281" r:id="rId17"/>
    <p:sldId id="284" r:id="rId18"/>
    <p:sldId id="287" r:id="rId19"/>
    <p:sldId id="273" r:id="rId20"/>
    <p:sldId id="345" r:id="rId21"/>
    <p:sldId id="288" r:id="rId22"/>
    <p:sldId id="291" r:id="rId23"/>
    <p:sldId id="294" r:id="rId24"/>
    <p:sldId id="295" r:id="rId25"/>
    <p:sldId id="344" r:id="rId26"/>
    <p:sldId id="346" r:id="rId27"/>
    <p:sldId id="323" r:id="rId28"/>
    <p:sldId id="350" r:id="rId29"/>
    <p:sldId id="305" r:id="rId30"/>
    <p:sldId id="349" r:id="rId31"/>
    <p:sldId id="348" r:id="rId32"/>
    <p:sldId id="343" r:id="rId33"/>
    <p:sldId id="315" r:id="rId34"/>
    <p:sldId id="316" r:id="rId35"/>
    <p:sldId id="35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5">
          <p15:clr>
            <a:srgbClr val="A4A3A4"/>
          </p15:clr>
        </p15:guide>
        <p15:guide id="2" pos="2880">
          <p15:clr>
            <a:srgbClr val="A4A3A4"/>
          </p15:clr>
        </p15:guide>
        <p15:guide id="3" orient="horz" pos="3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E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78" d="100"/>
          <a:sy n="178" d="100"/>
        </p:scale>
        <p:origin x="-1614" y="-102"/>
      </p:cViewPr>
      <p:guideLst>
        <p:guide orient="horz" pos="1155"/>
        <p:guide orient="horz" pos="3465"/>
        <p:guide pos="2880"/>
      </p:guideLst>
    </p:cSldViewPr>
  </p:slideViewPr>
  <p:notesTextViewPr>
    <p:cViewPr>
      <p:scale>
        <a:sx n="100" d="100"/>
        <a:sy n="100" d="100"/>
      </p:scale>
      <p:origin x="0" y="0"/>
    </p:cViewPr>
  </p:notesTextViewPr>
  <p:sorterViewPr>
    <p:cViewPr>
      <p:scale>
        <a:sx n="89" d="100"/>
        <a:sy n="8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Untitled%201:Users:mdaga:work:AMD:SpMV_hipc:data:Joe_SpMV-Results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ntitled%201:Users:mdaga:work:AMD:SpMV_hipc:data:Joe_SpMV-Results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Untitled%201:Users:mdaga:work:AMD:SpMV_hipc:data:Joe_SpMV-Results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Untitled%201:Users:mdaga:work:AMD:SpMV_hipc:data:SpMV-b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Untitled%201:Users:mdaga:work:AMD:SpMV_hipc:data:Joe_SpMV-Result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7.5971436488327507E-2"/>
          <c:y val="3.4374890638670212E-2"/>
          <c:w val="0.9049669799339598"/>
          <c:h val="0.63818639390333398"/>
        </c:manualLayout>
      </c:layout>
      <c:barChart>
        <c:barDir val="col"/>
        <c:grouping val="clustered"/>
        <c:ser>
          <c:idx val="0"/>
          <c:order val="0"/>
          <c:tx>
            <c:strRef>
              <c:f>SP!$D$95</c:f>
              <c:strCache>
                <c:ptCount val="1"/>
                <c:pt idx="0">
                  <c:v>Baseline</c:v>
                </c:pt>
              </c:strCache>
            </c:strRef>
          </c:tx>
          <c:spPr>
            <a:solidFill>
              <a:schemeClr val="accent1">
                <a:lumMod val="40000"/>
                <a:lumOff val="60000"/>
              </a:schemeClr>
            </a:solidFill>
            <a:ln>
              <a:solidFill>
                <a:schemeClr val="tx1"/>
              </a:solidFill>
            </a:ln>
          </c:spPr>
          <c:cat>
            <c:strRef>
              <c:f>SP!$A$96:$A$127</c:f>
              <c:strCache>
                <c:ptCount val="32"/>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strCache>
            </c:strRef>
          </c:cat>
          <c:val>
            <c:numRef>
              <c:f>SP!$D$96:$D$127</c:f>
              <c:numCache>
                <c:formatCode>General</c:formatCode>
                <c:ptCount val="32"/>
                <c:pt idx="0">
                  <c:v>62.831828999999992</c:v>
                </c:pt>
                <c:pt idx="1">
                  <c:v>47.750442999999997</c:v>
                </c:pt>
                <c:pt idx="2">
                  <c:v>63.061768000000001</c:v>
                </c:pt>
                <c:pt idx="3">
                  <c:v>59.736347000000002</c:v>
                </c:pt>
                <c:pt idx="4">
                  <c:v>60.701710000000006</c:v>
                </c:pt>
                <c:pt idx="5">
                  <c:v>50.958682999999994</c:v>
                </c:pt>
                <c:pt idx="6">
                  <c:v>53.925060000000002</c:v>
                </c:pt>
                <c:pt idx="7">
                  <c:v>58.074363999999996</c:v>
                </c:pt>
                <c:pt idx="8">
                  <c:v>43.872147000000005</c:v>
                </c:pt>
                <c:pt idx="9">
                  <c:v>41.730331000000007</c:v>
                </c:pt>
                <c:pt idx="10">
                  <c:v>45.663967</c:v>
                </c:pt>
                <c:pt idx="11">
                  <c:v>27.269614999999998</c:v>
                </c:pt>
                <c:pt idx="12">
                  <c:v>36.648033000000012</c:v>
                </c:pt>
                <c:pt idx="13">
                  <c:v>18.905675999999996</c:v>
                </c:pt>
                <c:pt idx="14">
                  <c:v>17.478446999999974</c:v>
                </c:pt>
                <c:pt idx="15">
                  <c:v>53.757895999999995</c:v>
                </c:pt>
                <c:pt idx="16">
                  <c:v>29.425910999999999</c:v>
                </c:pt>
                <c:pt idx="17">
                  <c:v>43.905613000000002</c:v>
                </c:pt>
                <c:pt idx="18">
                  <c:v>18.258907000000001</c:v>
                </c:pt>
                <c:pt idx="19">
                  <c:v>26.147724</c:v>
                </c:pt>
                <c:pt idx="20">
                  <c:v>3.3214709999999976</c:v>
                </c:pt>
                <c:pt idx="21">
                  <c:v>3.5448310000000003</c:v>
                </c:pt>
                <c:pt idx="22">
                  <c:v>5.5760650000000007</c:v>
                </c:pt>
                <c:pt idx="23">
                  <c:v>4.2876940000000001</c:v>
                </c:pt>
                <c:pt idx="24">
                  <c:v>64.842055999999999</c:v>
                </c:pt>
                <c:pt idx="25">
                  <c:v>32.072742000000005</c:v>
                </c:pt>
                <c:pt idx="26">
                  <c:v>61.191971000000002</c:v>
                </c:pt>
                <c:pt idx="27">
                  <c:v>44.120876000000003</c:v>
                </c:pt>
                <c:pt idx="28">
                  <c:v>49.335388000000002</c:v>
                </c:pt>
                <c:pt idx="29">
                  <c:v>6.9917450000000008</c:v>
                </c:pt>
                <c:pt idx="30">
                  <c:v>50.497260999999995</c:v>
                </c:pt>
                <c:pt idx="31">
                  <c:v>6.9477869999999973</c:v>
                </c:pt>
              </c:numCache>
            </c:numRef>
          </c:val>
        </c:ser>
        <c:dLbls/>
        <c:axId val="117303168"/>
        <c:axId val="117304704"/>
      </c:barChart>
      <c:scatterChart>
        <c:scatterStyle val="lineMarker"/>
        <c:ser>
          <c:idx val="2"/>
          <c:order val="1"/>
          <c:tx>
            <c:v>Opt_CSR_Stream_Vector</c:v>
          </c:tx>
          <c:spPr>
            <a:ln w="47625">
              <a:noFill/>
            </a:ln>
          </c:spPr>
          <c:marker>
            <c:symbol val="plus"/>
            <c:size val="12"/>
            <c:spPr>
              <a:ln w="12700">
                <a:solidFill>
                  <a:srgbClr val="008000"/>
                </a:solidFill>
              </a:ln>
            </c:spPr>
          </c:marker>
          <c:xVal>
            <c:strRef>
              <c:f>SP!$A$96:$A$127</c:f>
              <c:strCache>
                <c:ptCount val="32"/>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strCache>
            </c:strRef>
          </c:xVal>
          <c:yVal>
            <c:numRef>
              <c:f>SP!$G$96:$G$127</c:f>
              <c:numCache>
                <c:formatCode>General</c:formatCode>
                <c:ptCount val="32"/>
                <c:pt idx="0">
                  <c:v>64.709739999999982</c:v>
                </c:pt>
                <c:pt idx="1">
                  <c:v>50.912726999999997</c:v>
                </c:pt>
                <c:pt idx="2">
                  <c:v>62.697662000000001</c:v>
                </c:pt>
                <c:pt idx="3">
                  <c:v>58.349040999999993</c:v>
                </c:pt>
                <c:pt idx="4">
                  <c:v>62.698208000000008</c:v>
                </c:pt>
                <c:pt idx="5">
                  <c:v>54.886753000000006</c:v>
                </c:pt>
                <c:pt idx="6">
                  <c:v>52.576195000000006</c:v>
                </c:pt>
                <c:pt idx="7">
                  <c:v>57.908955000000006</c:v>
                </c:pt>
                <c:pt idx="8">
                  <c:v>43.130638000000005</c:v>
                </c:pt>
                <c:pt idx="9">
                  <c:v>40.957221999999973</c:v>
                </c:pt>
                <c:pt idx="10">
                  <c:v>45.541534000000006</c:v>
                </c:pt>
                <c:pt idx="11">
                  <c:v>27.497950000000003</c:v>
                </c:pt>
                <c:pt idx="12">
                  <c:v>36.756473999999997</c:v>
                </c:pt>
                <c:pt idx="13">
                  <c:v>18.913724999999999</c:v>
                </c:pt>
                <c:pt idx="14">
                  <c:v>16.987685999999997</c:v>
                </c:pt>
                <c:pt idx="15">
                  <c:v>56.267944</c:v>
                </c:pt>
                <c:pt idx="16">
                  <c:v>60.214419999999997</c:v>
                </c:pt>
                <c:pt idx="17">
                  <c:v>54.513720999999997</c:v>
                </c:pt>
                <c:pt idx="18">
                  <c:v>48.364326000000005</c:v>
                </c:pt>
                <c:pt idx="19">
                  <c:v>61.191917000000011</c:v>
                </c:pt>
                <c:pt idx="20">
                  <c:v>3.2978000000000001</c:v>
                </c:pt>
                <c:pt idx="21">
                  <c:v>3.3412649999999986</c:v>
                </c:pt>
                <c:pt idx="22">
                  <c:v>5.4234790000000004</c:v>
                </c:pt>
                <c:pt idx="23">
                  <c:v>4.2636950000000002</c:v>
                </c:pt>
                <c:pt idx="24">
                  <c:v>64.754745</c:v>
                </c:pt>
                <c:pt idx="25">
                  <c:v>64.949493000000018</c:v>
                </c:pt>
                <c:pt idx="26">
                  <c:v>60.301047999999973</c:v>
                </c:pt>
                <c:pt idx="27">
                  <c:v>43.893814000000006</c:v>
                </c:pt>
                <c:pt idx="28">
                  <c:v>49.154392000000001</c:v>
                </c:pt>
                <c:pt idx="29">
                  <c:v>7.0512510000000006</c:v>
                </c:pt>
                <c:pt idx="30">
                  <c:v>50.469170000000005</c:v>
                </c:pt>
                <c:pt idx="31">
                  <c:v>6.9899810000000002</c:v>
                </c:pt>
              </c:numCache>
            </c:numRef>
          </c:yVal>
        </c:ser>
        <c:ser>
          <c:idx val="3"/>
          <c:order val="2"/>
          <c:tx>
            <c:v>CSR-Adaptive (+LongRows)</c:v>
          </c:tx>
          <c:spPr>
            <a:ln w="47625">
              <a:noFill/>
            </a:ln>
            <a:effectLst/>
          </c:spPr>
          <c:marker>
            <c:symbol val="circle"/>
            <c:size val="12"/>
            <c:spPr>
              <a:noFill/>
              <a:ln w="12700">
                <a:solidFill>
                  <a:schemeClr val="tx1"/>
                </a:solidFill>
              </a:ln>
              <a:effectLst/>
            </c:spPr>
          </c:marker>
          <c:xVal>
            <c:strRef>
              <c:f>SP!$A$96:$A$127</c:f>
              <c:strCache>
                <c:ptCount val="32"/>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strCache>
            </c:strRef>
          </c:xVal>
          <c:yVal>
            <c:numRef>
              <c:f>SP!$H$96:$H$127</c:f>
              <c:numCache>
                <c:formatCode>General</c:formatCode>
                <c:ptCount val="32"/>
                <c:pt idx="0">
                  <c:v>61.494942000000002</c:v>
                </c:pt>
                <c:pt idx="1">
                  <c:v>61.737335000000009</c:v>
                </c:pt>
                <c:pt idx="2">
                  <c:v>63.425438000000007</c:v>
                </c:pt>
                <c:pt idx="3">
                  <c:v>58.944236999999994</c:v>
                </c:pt>
                <c:pt idx="4">
                  <c:v>63.389319999999998</c:v>
                </c:pt>
                <c:pt idx="5">
                  <c:v>55.659984999999999</c:v>
                </c:pt>
                <c:pt idx="6">
                  <c:v>53.607616</c:v>
                </c:pt>
                <c:pt idx="7">
                  <c:v>58.807040999999991</c:v>
                </c:pt>
                <c:pt idx="8">
                  <c:v>43.704254000000006</c:v>
                </c:pt>
                <c:pt idx="9">
                  <c:v>42.298901000000008</c:v>
                </c:pt>
                <c:pt idx="10">
                  <c:v>46.938911000000012</c:v>
                </c:pt>
                <c:pt idx="11">
                  <c:v>28.184935000000003</c:v>
                </c:pt>
                <c:pt idx="12">
                  <c:v>37.118923000000002</c:v>
                </c:pt>
                <c:pt idx="13">
                  <c:v>21.704568999999999</c:v>
                </c:pt>
                <c:pt idx="14">
                  <c:v>44.456229999999998</c:v>
                </c:pt>
                <c:pt idx="15">
                  <c:v>57.176651</c:v>
                </c:pt>
                <c:pt idx="16">
                  <c:v>60.873123</c:v>
                </c:pt>
                <c:pt idx="17">
                  <c:v>55.301471999999997</c:v>
                </c:pt>
                <c:pt idx="18">
                  <c:v>55.245529000000012</c:v>
                </c:pt>
                <c:pt idx="19">
                  <c:v>61.542892000000002</c:v>
                </c:pt>
                <c:pt idx="20">
                  <c:v>30.513750000000012</c:v>
                </c:pt>
                <c:pt idx="21">
                  <c:v>25.550792999999999</c:v>
                </c:pt>
                <c:pt idx="22">
                  <c:v>42.080810999999997</c:v>
                </c:pt>
                <c:pt idx="23">
                  <c:v>40.422874</c:v>
                </c:pt>
                <c:pt idx="24">
                  <c:v>65.553168999999983</c:v>
                </c:pt>
                <c:pt idx="25">
                  <c:v>65.226906</c:v>
                </c:pt>
                <c:pt idx="26">
                  <c:v>61.544925999999997</c:v>
                </c:pt>
                <c:pt idx="27">
                  <c:v>44.872753000000003</c:v>
                </c:pt>
                <c:pt idx="28">
                  <c:v>50.599064000000006</c:v>
                </c:pt>
                <c:pt idx="29">
                  <c:v>30.898433999999998</c:v>
                </c:pt>
                <c:pt idx="30">
                  <c:v>50.958644999999997</c:v>
                </c:pt>
                <c:pt idx="31">
                  <c:v>26.704547999999999</c:v>
                </c:pt>
              </c:numCache>
            </c:numRef>
          </c:yVal>
        </c:ser>
        <c:dLbls/>
        <c:axId val="117464064"/>
        <c:axId val="117462528"/>
      </c:scatterChart>
      <c:catAx>
        <c:axId val="117303168"/>
        <c:scaling>
          <c:orientation val="minMax"/>
        </c:scaling>
        <c:axPos val="b"/>
        <c:majorGridlines/>
        <c:numFmt formatCode="General" sourceLinked="0"/>
        <c:tickLblPos val="nextTo"/>
        <c:txPr>
          <a:bodyPr rot="-5400000" vert="horz"/>
          <a:lstStyle/>
          <a:p>
            <a:pPr>
              <a:defRPr/>
            </a:pPr>
            <a:endParaRPr lang="en-US"/>
          </a:p>
        </c:txPr>
        <c:crossAx val="117304704"/>
        <c:crosses val="autoZero"/>
        <c:auto val="1"/>
        <c:lblAlgn val="ctr"/>
        <c:lblOffset val="100"/>
      </c:catAx>
      <c:valAx>
        <c:axId val="117304704"/>
        <c:scaling>
          <c:orientation val="minMax"/>
        </c:scaling>
        <c:axPos val="l"/>
        <c:majorGridlines/>
        <c:title>
          <c:tx>
            <c:rich>
              <a:bodyPr rot="-5400000" vert="horz"/>
              <a:lstStyle/>
              <a:p>
                <a:pPr>
                  <a:defRPr sz="1200"/>
                </a:pPr>
                <a:r>
                  <a:rPr lang="en-US" sz="1200" dirty="0" smtClean="0"/>
                  <a:t>GFLOPS (Single</a:t>
                </a:r>
                <a:r>
                  <a:rPr lang="en-US" sz="1200" baseline="0" dirty="0" smtClean="0"/>
                  <a:t> Precision)</a:t>
                </a:r>
                <a:endParaRPr lang="en-US" sz="1200" dirty="0"/>
              </a:p>
            </c:rich>
          </c:tx>
          <c:layout/>
        </c:title>
        <c:numFmt formatCode="General" sourceLinked="1"/>
        <c:tickLblPos val="nextTo"/>
        <c:crossAx val="117303168"/>
        <c:crosses val="autoZero"/>
        <c:crossBetween val="between"/>
      </c:valAx>
      <c:valAx>
        <c:axId val="117462528"/>
        <c:scaling>
          <c:orientation val="minMax"/>
        </c:scaling>
        <c:delete val="1"/>
        <c:axPos val="r"/>
        <c:numFmt formatCode="General" sourceLinked="1"/>
        <c:tickLblPos val="none"/>
        <c:crossAx val="117464064"/>
        <c:crosses val="max"/>
        <c:crossBetween val="midCat"/>
      </c:valAx>
      <c:valAx>
        <c:axId val="117464064"/>
        <c:scaling>
          <c:orientation val="minMax"/>
        </c:scaling>
        <c:delete val="1"/>
        <c:axPos val="t"/>
        <c:tickLblPos val="none"/>
        <c:crossAx val="117462528"/>
        <c:crosses val="max"/>
        <c:crossBetween val="midCat"/>
      </c:valAx>
    </c:plotArea>
    <c:legend>
      <c:legendPos val="b"/>
      <c:layout/>
      <c:spPr>
        <a:solidFill>
          <a:schemeClr val="lt1"/>
        </a:solidFill>
        <a:ln w="25400" cap="flat" cmpd="sng" algn="ctr">
          <a:solidFill>
            <a:schemeClr val="dk1"/>
          </a:solidFill>
          <a:prstDash val="solid"/>
        </a:ln>
        <a:effectLst/>
      </c:spPr>
      <c:txPr>
        <a:bodyPr/>
        <a:lstStyle/>
        <a:p>
          <a:pPr>
            <a:defRPr sz="1200">
              <a:solidFill>
                <a:schemeClr val="dk1"/>
              </a:solidFill>
              <a:latin typeface="+mn-lt"/>
              <a:ea typeface="+mn-ea"/>
              <a:cs typeface="+mn-cs"/>
            </a:defRPr>
          </a:pPr>
          <a:endParaRPr lang="en-US"/>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clustered"/>
        <c:ser>
          <c:idx val="1"/>
          <c:order val="0"/>
          <c:tx>
            <c:strRef>
              <c:f>'SP vs CSR5'!$C$55</c:f>
              <c:strCache>
                <c:ptCount val="1"/>
                <c:pt idx="0">
                  <c:v>CSR5</c:v>
                </c:pt>
              </c:strCache>
            </c:strRef>
          </c:tx>
          <c:spPr>
            <a:solidFill>
              <a:schemeClr val="accent3"/>
            </a:solidFill>
            <a:ln>
              <a:solidFill>
                <a:srgbClr val="000000"/>
              </a:solidFill>
            </a:ln>
          </c:spPr>
          <c:cat>
            <c:strRef>
              <c:f>'SP vs CSR5'!$A$56:$A$89</c:f>
              <c:strCache>
                <c:ptCount val="34"/>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pt idx="33">
                  <c:v>Har Mean</c:v>
                </c:pt>
              </c:strCache>
            </c:strRef>
          </c:cat>
          <c:val>
            <c:numRef>
              <c:f>'SP vs CSR5'!$C$56:$C$89</c:f>
              <c:numCache>
                <c:formatCode>General</c:formatCode>
                <c:ptCount val="34"/>
                <c:pt idx="0">
                  <c:v>53.106100000000005</c:v>
                </c:pt>
                <c:pt idx="1">
                  <c:v>50.504599999999996</c:v>
                </c:pt>
                <c:pt idx="2">
                  <c:v>53.190400000000011</c:v>
                </c:pt>
                <c:pt idx="3">
                  <c:v>49.238000000000007</c:v>
                </c:pt>
                <c:pt idx="4">
                  <c:v>57.993500000000004</c:v>
                </c:pt>
                <c:pt idx="5">
                  <c:v>41.697800000000001</c:v>
                </c:pt>
                <c:pt idx="6">
                  <c:v>37.69250000000001</c:v>
                </c:pt>
                <c:pt idx="7">
                  <c:v>55.3979</c:v>
                </c:pt>
                <c:pt idx="8">
                  <c:v>26.665299999999977</c:v>
                </c:pt>
                <c:pt idx="9">
                  <c:v>31.508399999999998</c:v>
                </c:pt>
                <c:pt idx="10">
                  <c:v>39.030700000000003</c:v>
                </c:pt>
                <c:pt idx="11">
                  <c:v>23.222399999999997</c:v>
                </c:pt>
                <c:pt idx="12">
                  <c:v>29.714600000000001</c:v>
                </c:pt>
                <c:pt idx="13">
                  <c:v>25.863499999999977</c:v>
                </c:pt>
                <c:pt idx="14">
                  <c:v>43.992300000000007</c:v>
                </c:pt>
                <c:pt idx="15">
                  <c:v>53.410699999999999</c:v>
                </c:pt>
                <c:pt idx="16">
                  <c:v>57.921400000000006</c:v>
                </c:pt>
                <c:pt idx="17">
                  <c:v>51.499100000000006</c:v>
                </c:pt>
                <c:pt idx="18">
                  <c:v>53.465900000000005</c:v>
                </c:pt>
                <c:pt idx="19">
                  <c:v>57.818799999999996</c:v>
                </c:pt>
                <c:pt idx="20">
                  <c:v>27.4129</c:v>
                </c:pt>
                <c:pt idx="21">
                  <c:v>11.8079</c:v>
                </c:pt>
                <c:pt idx="22">
                  <c:v>40.234200000000001</c:v>
                </c:pt>
                <c:pt idx="23">
                  <c:v>27.195799999999977</c:v>
                </c:pt>
                <c:pt idx="24">
                  <c:v>62.505900000000004</c:v>
                </c:pt>
                <c:pt idx="25">
                  <c:v>60.074799999999996</c:v>
                </c:pt>
                <c:pt idx="26">
                  <c:v>59.369</c:v>
                </c:pt>
                <c:pt idx="27">
                  <c:v>39.166200000000003</c:v>
                </c:pt>
                <c:pt idx="28">
                  <c:v>42.058300000000003</c:v>
                </c:pt>
                <c:pt idx="29">
                  <c:v>16.412299999999977</c:v>
                </c:pt>
                <c:pt idx="30">
                  <c:v>36.515800000000006</c:v>
                </c:pt>
                <c:pt idx="31">
                  <c:v>16.622499999999999</c:v>
                </c:pt>
                <c:pt idx="33">
                  <c:v>34.858842128395025</c:v>
                </c:pt>
              </c:numCache>
            </c:numRef>
          </c:val>
        </c:ser>
        <c:ser>
          <c:idx val="2"/>
          <c:order val="1"/>
          <c:tx>
            <c:strRef>
              <c:f>'SP vs CSR5'!$D$55</c:f>
              <c:strCache>
                <c:ptCount val="1"/>
                <c:pt idx="0">
                  <c:v>CSR-Adaptive</c:v>
                </c:pt>
              </c:strCache>
            </c:strRef>
          </c:tx>
          <c:spPr>
            <a:solidFill>
              <a:schemeClr val="accent1"/>
            </a:solidFill>
            <a:ln>
              <a:solidFill>
                <a:schemeClr val="tx1"/>
              </a:solidFill>
            </a:ln>
          </c:spPr>
          <c:cat>
            <c:strRef>
              <c:f>'SP vs CSR5'!$A$56:$A$89</c:f>
              <c:strCache>
                <c:ptCount val="34"/>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pt idx="33">
                  <c:v>Har Mean</c:v>
                </c:pt>
              </c:strCache>
            </c:strRef>
          </c:cat>
          <c:val>
            <c:numRef>
              <c:f>'SP vs CSR5'!$D$56:$D$89</c:f>
              <c:numCache>
                <c:formatCode>General</c:formatCode>
                <c:ptCount val="34"/>
                <c:pt idx="0">
                  <c:v>61.494942000000002</c:v>
                </c:pt>
                <c:pt idx="1">
                  <c:v>61.737335000000009</c:v>
                </c:pt>
                <c:pt idx="2">
                  <c:v>63.425438000000007</c:v>
                </c:pt>
                <c:pt idx="3">
                  <c:v>58.944236999999994</c:v>
                </c:pt>
                <c:pt idx="4">
                  <c:v>63.389319999999998</c:v>
                </c:pt>
                <c:pt idx="5">
                  <c:v>55.659984999999999</c:v>
                </c:pt>
                <c:pt idx="6">
                  <c:v>53.607616</c:v>
                </c:pt>
                <c:pt idx="7">
                  <c:v>58.807040999999991</c:v>
                </c:pt>
                <c:pt idx="8">
                  <c:v>43.704254000000006</c:v>
                </c:pt>
                <c:pt idx="9">
                  <c:v>42.298901000000008</c:v>
                </c:pt>
                <c:pt idx="10">
                  <c:v>46.938911000000012</c:v>
                </c:pt>
                <c:pt idx="11">
                  <c:v>28.184935000000003</c:v>
                </c:pt>
                <c:pt idx="12">
                  <c:v>37.118923000000002</c:v>
                </c:pt>
                <c:pt idx="13">
                  <c:v>21.704568999999999</c:v>
                </c:pt>
                <c:pt idx="14">
                  <c:v>44.456229999999998</c:v>
                </c:pt>
                <c:pt idx="15">
                  <c:v>57.176651</c:v>
                </c:pt>
                <c:pt idx="16">
                  <c:v>60.873123</c:v>
                </c:pt>
                <c:pt idx="17">
                  <c:v>55.301471999999997</c:v>
                </c:pt>
                <c:pt idx="18">
                  <c:v>55.245529000000012</c:v>
                </c:pt>
                <c:pt idx="19">
                  <c:v>61.542892000000002</c:v>
                </c:pt>
                <c:pt idx="20">
                  <c:v>30.513750000000012</c:v>
                </c:pt>
                <c:pt idx="21">
                  <c:v>25.550792999999999</c:v>
                </c:pt>
                <c:pt idx="22">
                  <c:v>42.080810999999997</c:v>
                </c:pt>
                <c:pt idx="23">
                  <c:v>40.422874</c:v>
                </c:pt>
                <c:pt idx="24">
                  <c:v>65.553168999999983</c:v>
                </c:pt>
                <c:pt idx="25">
                  <c:v>65.226906</c:v>
                </c:pt>
                <c:pt idx="26">
                  <c:v>61.544925999999997</c:v>
                </c:pt>
                <c:pt idx="27">
                  <c:v>44.872753000000003</c:v>
                </c:pt>
                <c:pt idx="28">
                  <c:v>50.599064000000006</c:v>
                </c:pt>
                <c:pt idx="29">
                  <c:v>30.898433999999998</c:v>
                </c:pt>
                <c:pt idx="30">
                  <c:v>50.958644999999997</c:v>
                </c:pt>
                <c:pt idx="31">
                  <c:v>26.704547999999999</c:v>
                </c:pt>
                <c:pt idx="33">
                  <c:v>44.538161061519247</c:v>
                </c:pt>
              </c:numCache>
            </c:numRef>
          </c:val>
        </c:ser>
        <c:dLbls/>
        <c:axId val="118128000"/>
        <c:axId val="118137984"/>
      </c:barChart>
      <c:catAx>
        <c:axId val="118128000"/>
        <c:scaling>
          <c:orientation val="minMax"/>
        </c:scaling>
        <c:axPos val="b"/>
        <c:majorGridlines/>
        <c:numFmt formatCode="General" sourceLinked="0"/>
        <c:tickLblPos val="nextTo"/>
        <c:txPr>
          <a:bodyPr rot="-5400000" vert="horz"/>
          <a:lstStyle/>
          <a:p>
            <a:pPr>
              <a:defRPr sz="1200"/>
            </a:pPr>
            <a:endParaRPr lang="en-US"/>
          </a:p>
        </c:txPr>
        <c:crossAx val="118137984"/>
        <c:crosses val="autoZero"/>
        <c:auto val="1"/>
        <c:lblAlgn val="ctr"/>
        <c:lblOffset val="100"/>
      </c:catAx>
      <c:valAx>
        <c:axId val="118137984"/>
        <c:scaling>
          <c:orientation val="minMax"/>
        </c:scaling>
        <c:axPos val="l"/>
        <c:majorGridlines/>
        <c:title>
          <c:tx>
            <c:rich>
              <a:bodyPr rot="-5400000" vert="horz"/>
              <a:lstStyle/>
              <a:p>
                <a:pPr>
                  <a:defRPr sz="1200"/>
                </a:pPr>
                <a:r>
                  <a:rPr lang="en-US" sz="1200"/>
                  <a:t>GFLOPS (Single Precision)</a:t>
                </a:r>
              </a:p>
            </c:rich>
          </c:tx>
          <c:layout/>
        </c:title>
        <c:numFmt formatCode="General" sourceLinked="1"/>
        <c:tickLblPos val="nextTo"/>
        <c:crossAx val="118128000"/>
        <c:crosses val="autoZero"/>
        <c:crossBetween val="between"/>
      </c:valAx>
    </c:plotArea>
    <c:legend>
      <c:legendPos val="t"/>
      <c:layout>
        <c:manualLayout>
          <c:xMode val="edge"/>
          <c:yMode val="edge"/>
          <c:x val="0.40068319475799802"/>
          <c:y val="0"/>
          <c:w val="0.20341074280050703"/>
          <c:h val="0.11182023043333401"/>
        </c:manualLayout>
      </c:layout>
      <c:overlay val="1"/>
      <c:spPr>
        <a:solidFill>
          <a:schemeClr val="lt1"/>
        </a:solidFill>
        <a:ln w="9525" cap="flat" cmpd="sng" algn="ctr">
          <a:solidFill>
            <a:schemeClr val="dk1"/>
          </a:solidFill>
          <a:prstDash val="solid"/>
        </a:ln>
        <a:effectLst/>
      </c:spPr>
      <c:txPr>
        <a:bodyPr/>
        <a:lstStyle/>
        <a:p>
          <a:pPr>
            <a:defRPr sz="1200">
              <a:solidFill>
                <a:schemeClr val="dk1"/>
              </a:solidFill>
              <a:latin typeface="+mn-lt"/>
              <a:ea typeface="+mn-ea"/>
              <a:cs typeface="+mn-cs"/>
            </a:defRPr>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213206356224301"/>
          <c:y val="6.5922920892494893E-2"/>
          <c:w val="0.86824174130062304"/>
          <c:h val="0.6320567131680892"/>
        </c:manualLayout>
      </c:layout>
      <c:barChart>
        <c:barDir val="col"/>
        <c:grouping val="clustered"/>
        <c:ser>
          <c:idx val="0"/>
          <c:order val="0"/>
          <c:spPr>
            <a:solidFill>
              <a:schemeClr val="tx1">
                <a:lumMod val="75000"/>
                <a:lumOff val="25000"/>
              </a:schemeClr>
            </a:solidFill>
          </c:spPr>
          <c:cat>
            <c:strRef>
              <c:f>'SP Matrix Info'!$A$52:$A$83</c:f>
              <c:strCache>
                <c:ptCount val="32"/>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strCache>
            </c:strRef>
          </c:cat>
          <c:val>
            <c:numRef>
              <c:f>'SP Matrix Info'!$X$52:$X$83</c:f>
              <c:numCache>
                <c:formatCode>0.00</c:formatCode>
                <c:ptCount val="32"/>
                <c:pt idx="0">
                  <c:v>104.55555555555559</c:v>
                </c:pt>
                <c:pt idx="1">
                  <c:v>28.966165413533826</c:v>
                </c:pt>
                <c:pt idx="2">
                  <c:v>20.288888888888888</c:v>
                </c:pt>
                <c:pt idx="3">
                  <c:v>22.69829503335804</c:v>
                </c:pt>
                <c:pt idx="4">
                  <c:v>11.827544910179643</c:v>
                </c:pt>
                <c:pt idx="5">
                  <c:v>27.910891089108922</c:v>
                </c:pt>
                <c:pt idx="6">
                  <c:v>24.899799599198399</c:v>
                </c:pt>
                <c:pt idx="7">
                  <c:v>16.83513838748496</c:v>
                </c:pt>
                <c:pt idx="8">
                  <c:v>7.8113440197287307</c:v>
                </c:pt>
                <c:pt idx="9">
                  <c:v>4.1210665992670288</c:v>
                </c:pt>
                <c:pt idx="10">
                  <c:v>15.62768496420048</c:v>
                </c:pt>
                <c:pt idx="11">
                  <c:v>9.058647740007471</c:v>
                </c:pt>
                <c:pt idx="12">
                  <c:v>2.2567331234697425</c:v>
                </c:pt>
                <c:pt idx="13">
                  <c:v>64.460784313725412</c:v>
                </c:pt>
                <c:pt idx="14">
                  <c:v>1.79459299164731</c:v>
                </c:pt>
                <c:pt idx="15">
                  <c:v>4.9809728084134779</c:v>
                </c:pt>
                <c:pt idx="16">
                  <c:v>12.394986449864501</c:v>
                </c:pt>
                <c:pt idx="17">
                  <c:v>3.4454062843751476</c:v>
                </c:pt>
                <c:pt idx="18">
                  <c:v>30.039037085230969</c:v>
                </c:pt>
                <c:pt idx="19">
                  <c:v>14.33632390154129</c:v>
                </c:pt>
                <c:pt idx="20">
                  <c:v>3.3740733319975962</c:v>
                </c:pt>
                <c:pt idx="21">
                  <c:v>12.701396348012889</c:v>
                </c:pt>
                <c:pt idx="22">
                  <c:v>1.848673405657977</c:v>
                </c:pt>
                <c:pt idx="23">
                  <c:v>5.6093042404281555</c:v>
                </c:pt>
                <c:pt idx="24">
                  <c:v>10.243370258475998</c:v>
                </c:pt>
                <c:pt idx="25">
                  <c:v>26.728538283062615</c:v>
                </c:pt>
                <c:pt idx="26">
                  <c:v>7.207792207792207</c:v>
                </c:pt>
                <c:pt idx="27">
                  <c:v>1.4823197877475149</c:v>
                </c:pt>
                <c:pt idx="28">
                  <c:v>1.7595722662987241</c:v>
                </c:pt>
                <c:pt idx="29">
                  <c:v>3.9145397189561235</c:v>
                </c:pt>
                <c:pt idx="30">
                  <c:v>1.639704183036746</c:v>
                </c:pt>
                <c:pt idx="31">
                  <c:v>7.9850480598077613</c:v>
                </c:pt>
              </c:numCache>
            </c:numRef>
          </c:val>
        </c:ser>
        <c:dLbls/>
        <c:axId val="129499904"/>
        <c:axId val="129501440"/>
      </c:barChart>
      <c:catAx>
        <c:axId val="129499904"/>
        <c:scaling>
          <c:orientation val="minMax"/>
        </c:scaling>
        <c:axPos val="b"/>
        <c:majorGridlines/>
        <c:numFmt formatCode="General" sourceLinked="0"/>
        <c:tickLblPos val="nextTo"/>
        <c:txPr>
          <a:bodyPr rot="-5400000" vert="horz"/>
          <a:lstStyle/>
          <a:p>
            <a:pPr>
              <a:defRPr sz="1200"/>
            </a:pPr>
            <a:endParaRPr lang="en-US"/>
          </a:p>
        </c:txPr>
        <c:crossAx val="129501440"/>
        <c:crosses val="autoZero"/>
        <c:auto val="1"/>
        <c:lblAlgn val="ctr"/>
        <c:lblOffset val="100"/>
      </c:catAx>
      <c:valAx>
        <c:axId val="129501440"/>
        <c:scaling>
          <c:orientation val="minMax"/>
          <c:max val="70"/>
        </c:scaling>
        <c:axPos val="l"/>
        <c:majorGridlines/>
        <c:title>
          <c:tx>
            <c:rich>
              <a:bodyPr rot="-5400000" vert="horz"/>
              <a:lstStyle/>
              <a:p>
                <a:pPr>
                  <a:defRPr sz="1400"/>
                </a:pPr>
                <a:r>
                  <a:rPr lang="en-US" sz="1400"/>
                  <a:t>Normalized Overhead </a:t>
                </a:r>
              </a:p>
              <a:p>
                <a:pPr>
                  <a:defRPr sz="1400"/>
                </a:pPr>
                <a:r>
                  <a:rPr lang="en-US" sz="1400"/>
                  <a:t>CSR5/CSR-Adaptive</a:t>
                </a:r>
              </a:p>
            </c:rich>
          </c:tx>
          <c:layout/>
        </c:title>
        <c:numFmt formatCode="General" sourceLinked="0"/>
        <c:minorTickMark val="in"/>
        <c:tickLblPos val="nextTo"/>
        <c:spPr>
          <a:ln/>
        </c:spPr>
        <c:txPr>
          <a:bodyPr/>
          <a:lstStyle/>
          <a:p>
            <a:pPr>
              <a:defRPr sz="1200"/>
            </a:pPr>
            <a:endParaRPr lang="en-US"/>
          </a:p>
        </c:txPr>
        <c:crossAx val="129499904"/>
        <c:crosses val="autoZero"/>
        <c:crossBetween val="between"/>
        <c:minorUnit val="1"/>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6711094706911629E-2"/>
          <c:y val="7.5406032482598612E-2"/>
          <c:w val="0.88632915026246695"/>
          <c:h val="0.52661020191524988"/>
        </c:manualLayout>
      </c:layout>
      <c:barChart>
        <c:barDir val="col"/>
        <c:grouping val="clustered"/>
        <c:ser>
          <c:idx val="0"/>
          <c:order val="0"/>
          <c:tx>
            <c:strRef>
              <c:f>Sheet1!$K$11</c:f>
              <c:strCache>
                <c:ptCount val="1"/>
                <c:pt idx="0">
                  <c:v>Vector Cached (β+)</c:v>
                </c:pt>
              </c:strCache>
            </c:strRef>
          </c:tx>
          <c:spPr>
            <a:solidFill>
              <a:srgbClr val="4D8EE7"/>
            </a:solidFill>
            <a:ln>
              <a:solidFill>
                <a:schemeClr val="tx1"/>
              </a:solidFill>
            </a:ln>
          </c:spPr>
          <c:cat>
            <c:strRef>
              <c:f>Sheet1!$A$12:$A$45</c:f>
              <c:strCache>
                <c:ptCount val="34"/>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pt idx="33">
                  <c:v>Har. Mean</c:v>
                </c:pt>
              </c:strCache>
            </c:strRef>
          </c:cat>
          <c:val>
            <c:numRef>
              <c:f>Sheet1!$K$12:$K$45</c:f>
              <c:numCache>
                <c:formatCode>_(* #,##0.0_);_(* \(#,##0.0\);_(* "-"??_);_(@_)</c:formatCode>
                <c:ptCount val="34"/>
                <c:pt idx="0">
                  <c:v>254.25154975300001</c:v>
                </c:pt>
                <c:pt idx="1">
                  <c:v>250.81150775884078</c:v>
                </c:pt>
                <c:pt idx="2">
                  <c:v>255.59312120025749</c:v>
                </c:pt>
                <c:pt idx="3">
                  <c:v>243.78962448163111</c:v>
                </c:pt>
                <c:pt idx="4">
                  <c:v>270.72882998411376</c:v>
                </c:pt>
                <c:pt idx="5">
                  <c:v>239.06529320009432</c:v>
                </c:pt>
                <c:pt idx="6">
                  <c:v>226.85215569230769</c:v>
                </c:pt>
                <c:pt idx="7">
                  <c:v>272.53331724616589</c:v>
                </c:pt>
                <c:pt idx="8">
                  <c:v>218.11203570805469</c:v>
                </c:pt>
                <c:pt idx="9">
                  <c:v>237.43759285505121</c:v>
                </c:pt>
                <c:pt idx="10">
                  <c:v>213.06498354082009</c:v>
                </c:pt>
                <c:pt idx="11">
                  <c:v>174.8447018864575</c:v>
                </c:pt>
                <c:pt idx="12">
                  <c:v>228.17369024442846</c:v>
                </c:pt>
                <c:pt idx="13">
                  <c:v>92.774959377061649</c:v>
                </c:pt>
                <c:pt idx="14">
                  <c:v>216.00234218895142</c:v>
                </c:pt>
                <c:pt idx="15">
                  <c:v>252.3917732791231</c:v>
                </c:pt>
                <c:pt idx="16">
                  <c:v>253.75483131616912</c:v>
                </c:pt>
                <c:pt idx="17">
                  <c:v>264.88112986338456</c:v>
                </c:pt>
                <c:pt idx="18">
                  <c:v>251.32501616389374</c:v>
                </c:pt>
                <c:pt idx="19">
                  <c:v>255.2482881403194</c:v>
                </c:pt>
                <c:pt idx="20">
                  <c:v>190.13849491490953</c:v>
                </c:pt>
                <c:pt idx="21">
                  <c:v>152.90224611238318</c:v>
                </c:pt>
                <c:pt idx="22">
                  <c:v>202.2225311777411</c:v>
                </c:pt>
                <c:pt idx="23">
                  <c:v>173.86918033446099</c:v>
                </c:pt>
                <c:pt idx="24">
                  <c:v>266.89580787632616</c:v>
                </c:pt>
                <c:pt idx="25">
                  <c:v>281.58347742056321</c:v>
                </c:pt>
                <c:pt idx="26">
                  <c:v>250.81321275259779</c:v>
                </c:pt>
                <c:pt idx="27">
                  <c:v>254.13004220400677</c:v>
                </c:pt>
                <c:pt idx="28">
                  <c:v>258.14766515304615</c:v>
                </c:pt>
                <c:pt idx="29">
                  <c:v>194.43151521582888</c:v>
                </c:pt>
                <c:pt idx="30">
                  <c:v>257.43231140113301</c:v>
                </c:pt>
                <c:pt idx="31">
                  <c:v>188.53383627787352</c:v>
                </c:pt>
                <c:pt idx="33">
                  <c:v>218.60112975354301</c:v>
                </c:pt>
              </c:numCache>
            </c:numRef>
          </c:val>
        </c:ser>
        <c:dLbls/>
        <c:axId val="129552768"/>
        <c:axId val="129554304"/>
      </c:barChart>
      <c:scatterChart>
        <c:scatterStyle val="lineMarker"/>
        <c:ser>
          <c:idx val="1"/>
          <c:order val="1"/>
          <c:tx>
            <c:strRef>
              <c:f>Sheet1!$L$11</c:f>
              <c:strCache>
                <c:ptCount val="1"/>
                <c:pt idx="0">
                  <c:v>Vector Uncached (β-)</c:v>
                </c:pt>
              </c:strCache>
            </c:strRef>
          </c:tx>
          <c:spPr>
            <a:ln w="28575">
              <a:noFill/>
            </a:ln>
          </c:spPr>
          <c:marker>
            <c:symbol val="dash"/>
            <c:size val="10"/>
            <c:spPr>
              <a:solidFill>
                <a:schemeClr val="tx1"/>
              </a:solidFill>
              <a:ln>
                <a:noFill/>
              </a:ln>
            </c:spPr>
          </c:marker>
          <c:xVal>
            <c:strRef>
              <c:f>Sheet1!$A$12:$A$45</c:f>
              <c:strCache>
                <c:ptCount val="34"/>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pt idx="33">
                  <c:v>Har. Mean</c:v>
                </c:pt>
              </c:strCache>
            </c:strRef>
          </c:xVal>
          <c:yVal>
            <c:numRef>
              <c:f>Sheet1!$L$12:$L$45</c:f>
              <c:numCache>
                <c:formatCode>_(* #,##0.0_);_(* \(#,##0.0\);_(* "-"??_);_(@_)</c:formatCode>
                <c:ptCount val="34"/>
                <c:pt idx="0">
                  <c:v>381.21853650199978</c:v>
                </c:pt>
                <c:pt idx="1">
                  <c:v>373.62207183922726</c:v>
                </c:pt>
                <c:pt idx="2">
                  <c:v>379.05025080017168</c:v>
                </c:pt>
                <c:pt idx="3">
                  <c:v>361.0438963210874</c:v>
                </c:pt>
                <c:pt idx="4">
                  <c:v>399.87065332274256</c:v>
                </c:pt>
                <c:pt idx="5">
                  <c:v>352.76477213339638</c:v>
                </c:pt>
                <c:pt idx="6">
                  <c:v>333.27662379487168</c:v>
                </c:pt>
                <c:pt idx="7">
                  <c:v>396.10220149744424</c:v>
                </c:pt>
                <c:pt idx="8">
                  <c:v>291.6056871387031</c:v>
                </c:pt>
                <c:pt idx="9">
                  <c:v>302.13586190336747</c:v>
                </c:pt>
                <c:pt idx="10">
                  <c:v>308.09503569387999</c:v>
                </c:pt>
                <c:pt idx="11">
                  <c:v>231.51865459097155</c:v>
                </c:pt>
                <c:pt idx="12">
                  <c:v>280.33113682961891</c:v>
                </c:pt>
                <c:pt idx="13">
                  <c:v>132.69766941689778</c:v>
                </c:pt>
                <c:pt idx="14">
                  <c:v>301.88849812596766</c:v>
                </c:pt>
                <c:pt idx="15">
                  <c:v>365.33032551941528</c:v>
                </c:pt>
                <c:pt idx="16">
                  <c:v>376.13063087744604</c:v>
                </c:pt>
                <c:pt idx="17">
                  <c:v>373.21170657558952</c:v>
                </c:pt>
                <c:pt idx="18">
                  <c:v>374.98994077592909</c:v>
                </c:pt>
                <c:pt idx="19">
                  <c:v>378.9985854268794</c:v>
                </c:pt>
                <c:pt idx="20">
                  <c:v>252.05909994327303</c:v>
                </c:pt>
                <c:pt idx="21">
                  <c:v>205.63919407492207</c:v>
                </c:pt>
                <c:pt idx="22">
                  <c:v>279.05757411849396</c:v>
                </c:pt>
                <c:pt idx="23">
                  <c:v>239.89119688964064</c:v>
                </c:pt>
                <c:pt idx="24">
                  <c:v>393.67086858421743</c:v>
                </c:pt>
                <c:pt idx="25">
                  <c:v>407.17376494704206</c:v>
                </c:pt>
                <c:pt idx="26">
                  <c:v>369.42298516839861</c:v>
                </c:pt>
                <c:pt idx="27">
                  <c:v>326.72451146933787</c:v>
                </c:pt>
                <c:pt idx="28">
                  <c:v>359.06891892377519</c:v>
                </c:pt>
                <c:pt idx="29">
                  <c:v>240.12918014388589</c:v>
                </c:pt>
                <c:pt idx="30">
                  <c:v>358.52396984352487</c:v>
                </c:pt>
                <c:pt idx="31">
                  <c:v>248.53261085191573</c:v>
                </c:pt>
                <c:pt idx="33">
                  <c:v>305.41096723219761</c:v>
                </c:pt>
              </c:numCache>
            </c:numRef>
          </c:yVal>
        </c:ser>
        <c:dLbls/>
        <c:axId val="129701376"/>
        <c:axId val="129699840"/>
      </c:scatterChart>
      <c:catAx>
        <c:axId val="129552768"/>
        <c:scaling>
          <c:orientation val="minMax"/>
        </c:scaling>
        <c:axPos val="b"/>
        <c:majorGridlines/>
        <c:numFmt formatCode="General" sourceLinked="0"/>
        <c:tickLblPos val="nextTo"/>
        <c:txPr>
          <a:bodyPr rot="-5400000" vert="horz"/>
          <a:lstStyle/>
          <a:p>
            <a:pPr>
              <a:defRPr sz="1050" b="0"/>
            </a:pPr>
            <a:endParaRPr lang="en-US"/>
          </a:p>
        </c:txPr>
        <c:crossAx val="129554304"/>
        <c:crosses val="autoZero"/>
        <c:auto val="1"/>
        <c:lblAlgn val="ctr"/>
        <c:lblOffset val="100"/>
      </c:catAx>
      <c:valAx>
        <c:axId val="129554304"/>
        <c:scaling>
          <c:orientation val="minMax"/>
        </c:scaling>
        <c:axPos val="l"/>
        <c:majorGridlines/>
        <c:title>
          <c:tx>
            <c:rich>
              <a:bodyPr rot="-5400000" vert="horz"/>
              <a:lstStyle/>
              <a:p>
                <a:pPr>
                  <a:defRPr sz="1200"/>
                </a:pPr>
                <a:r>
                  <a:rPr lang="en-US" sz="1200" baseline="0"/>
                  <a:t>Bandwidth (GB/s)</a:t>
                </a:r>
                <a:endParaRPr lang="en-US" sz="1200"/>
              </a:p>
            </c:rich>
          </c:tx>
          <c:layout/>
        </c:title>
        <c:numFmt formatCode="General" sourceLinked="0"/>
        <c:minorTickMark val="in"/>
        <c:tickLblPos val="nextTo"/>
        <c:spPr>
          <a:ln/>
        </c:spPr>
        <c:txPr>
          <a:bodyPr/>
          <a:lstStyle/>
          <a:p>
            <a:pPr>
              <a:defRPr sz="1200"/>
            </a:pPr>
            <a:endParaRPr lang="en-US"/>
          </a:p>
        </c:txPr>
        <c:crossAx val="129552768"/>
        <c:crosses val="autoZero"/>
        <c:crossBetween val="between"/>
      </c:valAx>
      <c:valAx>
        <c:axId val="129699840"/>
        <c:scaling>
          <c:orientation val="minMax"/>
        </c:scaling>
        <c:delete val="1"/>
        <c:axPos val="r"/>
        <c:numFmt formatCode="_(* #,##0.0_);_(* \(#,##0.0\);_(* &quot;-&quot;??_);_(@_)" sourceLinked="1"/>
        <c:tickLblPos val="none"/>
        <c:crossAx val="129701376"/>
        <c:crosses val="max"/>
        <c:crossBetween val="midCat"/>
      </c:valAx>
      <c:valAx>
        <c:axId val="129701376"/>
        <c:scaling>
          <c:orientation val="minMax"/>
        </c:scaling>
        <c:delete val="1"/>
        <c:axPos val="t"/>
        <c:tickLblPos val="none"/>
        <c:crossAx val="129699840"/>
        <c:crosses val="max"/>
        <c:crossBetween val="midCat"/>
      </c:valAx>
    </c:plotArea>
    <c:legend>
      <c:legendPos val="t"/>
      <c:layout>
        <c:manualLayout>
          <c:xMode val="edge"/>
          <c:yMode val="edge"/>
          <c:x val="0.289901710645531"/>
          <c:y val="1.1286681715575604E-2"/>
          <c:w val="0.42758915883313298"/>
          <c:h val="5.8651198567144611E-2"/>
        </c:manualLayout>
      </c:layout>
      <c:overlay val="1"/>
      <c:spPr>
        <a:solidFill>
          <a:schemeClr val="lt1"/>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legend>
    <c:plotVisOnly val="1"/>
    <c:dispBlanksAs val="gap"/>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1"/>
          <c:order val="0"/>
          <c:tx>
            <c:strRef>
              <c:f>'DP1024 vs CSR5'!$C$60</c:f>
              <c:strCache>
                <c:ptCount val="1"/>
                <c:pt idx="0">
                  <c:v>CSR5</c:v>
                </c:pt>
              </c:strCache>
            </c:strRef>
          </c:tx>
          <c:spPr>
            <a:solidFill>
              <a:schemeClr val="accent3"/>
            </a:solidFill>
          </c:spPr>
          <c:cat>
            <c:strRef>
              <c:f>'DP1024 vs CSR5'!$A$61:$A$94</c:f>
              <c:strCache>
                <c:ptCount val="34"/>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pt idx="33">
                  <c:v>Har Mean</c:v>
                </c:pt>
              </c:strCache>
            </c:strRef>
          </c:cat>
          <c:val>
            <c:numRef>
              <c:f>'DP1024 vs CSR5'!$C$61:$C$94</c:f>
              <c:numCache>
                <c:formatCode>General</c:formatCode>
                <c:ptCount val="34"/>
                <c:pt idx="0">
                  <c:v>38.206600000000002</c:v>
                </c:pt>
                <c:pt idx="1">
                  <c:v>35.043799999999997</c:v>
                </c:pt>
                <c:pt idx="2">
                  <c:v>36.546700000000001</c:v>
                </c:pt>
                <c:pt idx="3">
                  <c:v>34.250500000000002</c:v>
                </c:pt>
                <c:pt idx="4">
                  <c:v>39.1447</c:v>
                </c:pt>
                <c:pt idx="5">
                  <c:v>29.662099999999999</c:v>
                </c:pt>
                <c:pt idx="6">
                  <c:v>38.414899999999996</c:v>
                </c:pt>
                <c:pt idx="7">
                  <c:v>37.218400000000003</c:v>
                </c:pt>
                <c:pt idx="8">
                  <c:v>17.840499999999999</c:v>
                </c:pt>
                <c:pt idx="9">
                  <c:v>22.218399999999999</c:v>
                </c:pt>
                <c:pt idx="10">
                  <c:v>26.037900000000004</c:v>
                </c:pt>
                <c:pt idx="11">
                  <c:v>16.252699999999997</c:v>
                </c:pt>
                <c:pt idx="12">
                  <c:v>19.5014</c:v>
                </c:pt>
                <c:pt idx="13">
                  <c:v>17.480499999999981</c:v>
                </c:pt>
                <c:pt idx="14">
                  <c:v>28.302099999999999</c:v>
                </c:pt>
                <c:pt idx="15">
                  <c:v>35.828800000000001</c:v>
                </c:pt>
                <c:pt idx="16">
                  <c:v>38.378</c:v>
                </c:pt>
                <c:pt idx="17">
                  <c:v>34.860600000000005</c:v>
                </c:pt>
                <c:pt idx="18">
                  <c:v>37.938600000000001</c:v>
                </c:pt>
                <c:pt idx="19">
                  <c:v>38.631900000000002</c:v>
                </c:pt>
                <c:pt idx="20">
                  <c:v>18.674200000000003</c:v>
                </c:pt>
                <c:pt idx="21">
                  <c:v>9.5868600000000015</c:v>
                </c:pt>
                <c:pt idx="22">
                  <c:v>26.2317</c:v>
                </c:pt>
                <c:pt idx="23">
                  <c:v>17.798499999999997</c:v>
                </c:pt>
                <c:pt idx="24">
                  <c:v>41.179400000000001</c:v>
                </c:pt>
                <c:pt idx="25">
                  <c:v>40.69530000000001</c:v>
                </c:pt>
                <c:pt idx="26">
                  <c:v>39.128900000000009</c:v>
                </c:pt>
                <c:pt idx="27">
                  <c:v>27.183800000000012</c:v>
                </c:pt>
                <c:pt idx="28">
                  <c:v>28.216900000000003</c:v>
                </c:pt>
                <c:pt idx="29">
                  <c:v>12.303900000000001</c:v>
                </c:pt>
                <c:pt idx="30">
                  <c:v>23.498999999999999</c:v>
                </c:pt>
                <c:pt idx="31">
                  <c:v>12.542999999999999</c:v>
                </c:pt>
                <c:pt idx="33">
                  <c:v>24.511740082106979</c:v>
                </c:pt>
              </c:numCache>
            </c:numRef>
          </c:val>
        </c:ser>
        <c:ser>
          <c:idx val="2"/>
          <c:order val="1"/>
          <c:tx>
            <c:strRef>
              <c:f>'DP1024 vs CSR5'!$D$60</c:f>
              <c:strCache>
                <c:ptCount val="1"/>
                <c:pt idx="0">
                  <c:v>CSR-Adaptive</c:v>
                </c:pt>
              </c:strCache>
            </c:strRef>
          </c:tx>
          <c:spPr>
            <a:solidFill>
              <a:schemeClr val="accent1"/>
            </a:solidFill>
          </c:spPr>
          <c:cat>
            <c:strRef>
              <c:f>'DP1024 vs CSR5'!$A$61:$A$94</c:f>
              <c:strCache>
                <c:ptCount val="34"/>
                <c:pt idx="0">
                  <c:v>Dense2</c:v>
                </c:pt>
                <c:pt idx="1">
                  <c:v>Protein</c:v>
                </c:pt>
                <c:pt idx="2">
                  <c:v>FEM/Spheres</c:v>
                </c:pt>
                <c:pt idx="3">
                  <c:v>FEM/Cantilever</c:v>
                </c:pt>
                <c:pt idx="4">
                  <c:v>Wind Tunnel</c:v>
                </c:pt>
                <c:pt idx="5">
                  <c:v>FEM/Harbor</c:v>
                </c:pt>
                <c:pt idx="6">
                  <c:v>QCD</c:v>
                </c:pt>
                <c:pt idx="7">
                  <c:v>FEM/Ship</c:v>
                </c:pt>
                <c:pt idx="8">
                  <c:v>Economics</c:v>
                </c:pt>
                <c:pt idx="9">
                  <c:v>Epidemiology</c:v>
                </c:pt>
                <c:pt idx="10">
                  <c:v>FEM/Accelerator</c:v>
                </c:pt>
                <c:pt idx="11">
                  <c:v>Circuit</c:v>
                </c:pt>
                <c:pt idx="12">
                  <c:v>Webbase</c:v>
                </c:pt>
                <c:pt idx="13">
                  <c:v>LP</c:v>
                </c:pt>
                <c:pt idx="14">
                  <c:v>circuit5M</c:v>
                </c:pt>
                <c:pt idx="15">
                  <c:v>eu-2005</c:v>
                </c:pt>
                <c:pt idx="16">
                  <c:v>Ga41As41H72</c:v>
                </c:pt>
                <c:pt idx="17">
                  <c:v>in-2004</c:v>
                </c:pt>
                <c:pt idx="18">
                  <c:v>mip1</c:v>
                </c:pt>
                <c:pt idx="19">
                  <c:v>Si41Ge41H72</c:v>
                </c:pt>
                <c:pt idx="20">
                  <c:v>ASIC_680k</c:v>
                </c:pt>
                <c:pt idx="21">
                  <c:v>dc2</c:v>
                </c:pt>
                <c:pt idx="22">
                  <c:v>FullChip</c:v>
                </c:pt>
                <c:pt idx="23">
                  <c:v>ins2</c:v>
                </c:pt>
                <c:pt idx="24">
                  <c:v>bone010</c:v>
                </c:pt>
                <c:pt idx="25">
                  <c:v>crankseg_2</c:v>
                </c:pt>
                <c:pt idx="26">
                  <c:v>ldoor</c:v>
                </c:pt>
                <c:pt idx="27">
                  <c:v>rajat31</c:v>
                </c:pt>
                <c:pt idx="28">
                  <c:v>Rucci1</c:v>
                </c:pt>
                <c:pt idx="29">
                  <c:v>boyd2</c:v>
                </c:pt>
                <c:pt idx="30">
                  <c:v>sls</c:v>
                </c:pt>
                <c:pt idx="31">
                  <c:v>transient</c:v>
                </c:pt>
                <c:pt idx="33">
                  <c:v>Har Mean</c:v>
                </c:pt>
              </c:strCache>
            </c:strRef>
          </c:cat>
          <c:val>
            <c:numRef>
              <c:f>'DP1024 vs CSR5'!$D$61:$D$94</c:f>
              <c:numCache>
                <c:formatCode>General</c:formatCode>
                <c:ptCount val="34"/>
                <c:pt idx="0">
                  <c:v>44.126732000000011</c:v>
                </c:pt>
                <c:pt idx="1">
                  <c:v>41.830684999999995</c:v>
                </c:pt>
                <c:pt idx="2">
                  <c:v>41.929291000000006</c:v>
                </c:pt>
                <c:pt idx="3">
                  <c:v>40.303154000000006</c:v>
                </c:pt>
                <c:pt idx="4">
                  <c:v>43.939590000000003</c:v>
                </c:pt>
                <c:pt idx="5">
                  <c:v>38.732986000000011</c:v>
                </c:pt>
                <c:pt idx="6">
                  <c:v>37.568775000000009</c:v>
                </c:pt>
                <c:pt idx="7">
                  <c:v>40.143509000000002</c:v>
                </c:pt>
                <c:pt idx="8">
                  <c:v>30.506181999999999</c:v>
                </c:pt>
                <c:pt idx="9">
                  <c:v>28.086135999999996</c:v>
                </c:pt>
                <c:pt idx="10">
                  <c:v>31.089179999999999</c:v>
                </c:pt>
                <c:pt idx="11">
                  <c:v>20.821991000000004</c:v>
                </c:pt>
                <c:pt idx="12">
                  <c:v>25.788133999999982</c:v>
                </c:pt>
                <c:pt idx="13">
                  <c:v>14.459848000000001</c:v>
                </c:pt>
                <c:pt idx="14">
                  <c:v>29.485562999999974</c:v>
                </c:pt>
                <c:pt idx="15">
                  <c:v>39.103443000000006</c:v>
                </c:pt>
                <c:pt idx="16">
                  <c:v>39.481669999999973</c:v>
                </c:pt>
                <c:pt idx="17">
                  <c:v>36.445770000000003</c:v>
                </c:pt>
                <c:pt idx="18">
                  <c:v>43.564678000000001</c:v>
                </c:pt>
                <c:pt idx="19">
                  <c:v>40.290424000000002</c:v>
                </c:pt>
                <c:pt idx="20">
                  <c:v>20.270040999999999</c:v>
                </c:pt>
                <c:pt idx="21">
                  <c:v>17.170099</c:v>
                </c:pt>
                <c:pt idx="22">
                  <c:v>26.556746999999998</c:v>
                </c:pt>
                <c:pt idx="23">
                  <c:v>24.552464000000001</c:v>
                </c:pt>
                <c:pt idx="24">
                  <c:v>42.953784999999996</c:v>
                </c:pt>
                <c:pt idx="25">
                  <c:v>41.336059999999996</c:v>
                </c:pt>
                <c:pt idx="26">
                  <c:v>41.421700000000001</c:v>
                </c:pt>
                <c:pt idx="27">
                  <c:v>28.894760000000012</c:v>
                </c:pt>
                <c:pt idx="28">
                  <c:v>33.901320999999996</c:v>
                </c:pt>
                <c:pt idx="29">
                  <c:v>21.525573999999999</c:v>
                </c:pt>
                <c:pt idx="30">
                  <c:v>29.613544000000001</c:v>
                </c:pt>
                <c:pt idx="31">
                  <c:v>22.200442999999996</c:v>
                </c:pt>
                <c:pt idx="33">
                  <c:v>30.222256528868037</c:v>
                </c:pt>
              </c:numCache>
            </c:numRef>
          </c:val>
        </c:ser>
        <c:dLbls/>
        <c:axId val="129726720"/>
        <c:axId val="129744896"/>
      </c:barChart>
      <c:catAx>
        <c:axId val="129726720"/>
        <c:scaling>
          <c:orientation val="minMax"/>
        </c:scaling>
        <c:axPos val="b"/>
        <c:majorGridlines/>
        <c:numFmt formatCode="General" sourceLinked="0"/>
        <c:tickLblPos val="nextTo"/>
        <c:txPr>
          <a:bodyPr rot="-5400000" vert="horz"/>
          <a:lstStyle/>
          <a:p>
            <a:pPr>
              <a:defRPr sz="1200"/>
            </a:pPr>
            <a:endParaRPr lang="en-US"/>
          </a:p>
        </c:txPr>
        <c:crossAx val="129744896"/>
        <c:crosses val="autoZero"/>
        <c:auto val="1"/>
        <c:lblAlgn val="ctr"/>
        <c:lblOffset val="100"/>
      </c:catAx>
      <c:valAx>
        <c:axId val="129744896"/>
        <c:scaling>
          <c:orientation val="minMax"/>
        </c:scaling>
        <c:axPos val="l"/>
        <c:majorGridlines/>
        <c:title>
          <c:tx>
            <c:rich>
              <a:bodyPr rot="-5400000" vert="horz"/>
              <a:lstStyle/>
              <a:p>
                <a:pPr>
                  <a:defRPr sz="1200"/>
                </a:pPr>
                <a:r>
                  <a:rPr lang="en-US" sz="1200"/>
                  <a:t>GFLOPS (Double Precision)</a:t>
                </a:r>
              </a:p>
            </c:rich>
          </c:tx>
          <c:layout/>
        </c:title>
        <c:numFmt formatCode="General" sourceLinked="1"/>
        <c:tickLblPos val="nextTo"/>
        <c:crossAx val="129726720"/>
        <c:crosses val="autoZero"/>
        <c:crossBetween val="between"/>
        <c:majorUnit val="10"/>
      </c:valAx>
    </c:plotArea>
    <c:legend>
      <c:legendPos val="t"/>
      <c:layout>
        <c:manualLayout>
          <c:xMode val="edge"/>
          <c:yMode val="edge"/>
          <c:x val="0.40542080895614308"/>
          <c:y val="0"/>
          <c:w val="0.19407771741521099"/>
          <c:h val="9.2976450860309118E-2"/>
        </c:manualLayout>
      </c:layout>
      <c:overlay val="1"/>
      <c:spPr>
        <a:solidFill>
          <a:schemeClr val="lt1"/>
        </a:solidFill>
        <a:ln w="9525" cap="flat" cmpd="sng" algn="ctr">
          <a:solidFill>
            <a:schemeClr val="dk1"/>
          </a:solidFill>
          <a:prstDash val="solid"/>
        </a:ln>
        <a:effectLst/>
      </c:spPr>
      <c:txPr>
        <a:bodyPr/>
        <a:lstStyle/>
        <a:p>
          <a:pPr>
            <a:defRPr sz="1200">
              <a:solidFill>
                <a:schemeClr val="dk1"/>
              </a:solidFill>
              <a:latin typeface="+mn-lt"/>
              <a:ea typeface="+mn-ea"/>
              <a:cs typeface="+mn-cs"/>
            </a:defRPr>
          </a:pPr>
          <a:endParaRPr lang="en-US"/>
        </a:p>
      </c:txPr>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0.10219</cdr:x>
      <cdr:y>0.68802</cdr:y>
    </cdr:from>
    <cdr:to>
      <cdr:x>0.9746</cdr:x>
      <cdr:y>0.68802</cdr:y>
    </cdr:to>
    <cdr:cxnSp macro="">
      <cdr:nvCxnSpPr>
        <cdr:cNvPr id="3" name="Straight Connector 2"/>
        <cdr:cNvCxnSpPr/>
      </cdr:nvCxnSpPr>
      <cdr:spPr>
        <a:xfrm xmlns:a="http://schemas.openxmlformats.org/drawingml/2006/main" flipV="1">
          <a:off x="878301" y="3396855"/>
          <a:ext cx="7498080" cy="0"/>
        </a:xfrm>
        <a:prstGeom xmlns:a="http://schemas.openxmlformats.org/drawingml/2006/main" prst="line">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0.08588</cdr:x>
      <cdr:y>0.26372</cdr:y>
    </cdr:from>
    <cdr:to>
      <cdr:x>0.97302</cdr:x>
      <cdr:y>0.26377</cdr:y>
    </cdr:to>
    <cdr:cxnSp macro="">
      <cdr:nvCxnSpPr>
        <cdr:cNvPr id="3" name="Straight Connector 2"/>
        <cdr:cNvCxnSpPr/>
      </cdr:nvCxnSpPr>
      <cdr:spPr>
        <a:xfrm xmlns:a="http://schemas.openxmlformats.org/drawingml/2006/main" flipV="1">
          <a:off x="720297" y="714964"/>
          <a:ext cx="7440663" cy="136"/>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0BDD7-48E2-9E46-AC8B-975050FC6410}" type="datetimeFigureOut">
              <a:rPr lang="en-US" smtClean="0"/>
              <a:pPr/>
              <a:t>12/24/2015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711BC-075A-F34A-8CFA-506156439FE7}" type="slidenum">
              <a:rPr lang="en-US" smtClean="0"/>
              <a:pPr/>
              <a:t>‹#›</a:t>
            </a:fld>
            <a:endParaRPr lang="en-US"/>
          </a:p>
        </p:txBody>
      </p:sp>
    </p:spTree>
    <p:extLst>
      <p:ext uri="{BB962C8B-B14F-4D97-AF65-F5344CB8AC3E}">
        <p14:creationId xmlns:p14="http://schemas.microsoft.com/office/powerpoint/2010/main" xmlns="" val="1026621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dive into the details, I’d like to give a one-slide overview of what</a:t>
            </a:r>
            <a:r>
              <a:rPr lang="en-US" baseline="0" dirty="0" smtClean="0"/>
              <a:t> this talk will be about.</a:t>
            </a:r>
          </a:p>
          <a:p>
            <a:r>
              <a:rPr lang="en-US" baseline="0" dirty="0" smtClean="0"/>
              <a:t>First, I’m going to demonstrate how perform GPU-based sparse matrix-vector multiplication without needing to change your matrix storage structure from the traditional CSR format. This means that you don’t need to waste time or space transforming the matrix whenever you want to perform </a:t>
            </a:r>
            <a:r>
              <a:rPr lang="en-US" baseline="0" dirty="0" err="1" smtClean="0"/>
              <a:t>SpMV</a:t>
            </a:r>
            <a:r>
              <a:rPr lang="en-US" baseline="0" dirty="0" smtClean="0"/>
              <a:t> on a GPU.</a:t>
            </a:r>
          </a:p>
          <a:p>
            <a:r>
              <a:rPr lang="en-US" dirty="0" smtClean="0"/>
              <a:t>To do this,</a:t>
            </a:r>
            <a:r>
              <a:rPr lang="en-US" baseline="0" dirty="0" smtClean="0"/>
              <a:t> I’m going to describe a new </a:t>
            </a:r>
            <a:r>
              <a:rPr lang="en-US" baseline="0" dirty="0" err="1" smtClean="0"/>
              <a:t>SpMV</a:t>
            </a:r>
            <a:r>
              <a:rPr lang="en-US" baseline="0" dirty="0" smtClean="0"/>
              <a:t> algorithm that uses the CSR storage format and that removes the bottlenecks that were believed to prevent optimal performance on GPUs.</a:t>
            </a:r>
          </a:p>
          <a:p>
            <a:r>
              <a:rPr lang="en-US" baseline="0" dirty="0" smtClean="0"/>
              <a:t>In particular, by significantly increasing memory coalescing, and using local scratchpads for scatter-gather accesses, </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xmlns="" val="252805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let’s talk about “sparse matrix vector multiplication”</a:t>
            </a:r>
          </a:p>
          <a:p>
            <a:r>
              <a:rPr lang="en-US" dirty="0" smtClean="0"/>
              <a:t>On the left,</a:t>
            </a:r>
            <a:r>
              <a:rPr lang="en-US" baseline="0" dirty="0" smtClean="0"/>
              <a:t> you’ll see a sparse matrix. Most of the values are zero (denoted by dashes). In the middle, we have a dense vector, which we want to multiply by the matrix.</a:t>
            </a:r>
          </a:p>
          <a:p>
            <a:endParaRPr lang="en-US" dirty="0" smtClean="0"/>
          </a:p>
          <a:p>
            <a:r>
              <a:rPr lang="en-US" dirty="0" smtClean="0"/>
              <a:t>Each entry</a:t>
            </a:r>
            <a:r>
              <a:rPr lang="en-US" baseline="0" dirty="0" smtClean="0"/>
              <a:t> in the matrix is multiplied by the entry in the vector that corresponds to its column *click </a:t>
            </a:r>
            <a:r>
              <a:rPr lang="en-US" baseline="0" dirty="0" err="1" smtClean="0"/>
              <a:t>click</a:t>
            </a:r>
            <a:r>
              <a:rPr lang="en-US" baseline="0" dirty="0" smtClean="0"/>
              <a:t> click*, and the results from the same row are added together to produce one of the dense vector outputs.</a:t>
            </a:r>
          </a:p>
          <a:p>
            <a:endParaRPr lang="en-US" baseline="0" dirty="0" smtClean="0"/>
          </a:p>
          <a:p>
            <a:r>
              <a:rPr lang="en-US" dirty="0" smtClean="0"/>
              <a:t>This</a:t>
            </a:r>
            <a:r>
              <a:rPr lang="en-US" baseline="0" dirty="0" smtClean="0"/>
              <a:t> process is continued for every non-zero value in the matrix, until we have filled the output vector.</a:t>
            </a:r>
          </a:p>
          <a:p>
            <a:endParaRPr lang="en-US" baseline="0" dirty="0" smtClean="0"/>
          </a:p>
          <a:p>
            <a:r>
              <a:rPr lang="en-US" baseline="0" dirty="0" smtClean="0"/>
              <a:t>You may have noticed that entries in the input vector were used multiple times, while the values in the vector were only used once. This streaming access of the vector, and the small amount of mathematical operations used to produce the output *click* mean that this is considered to be a memory bandwidth-bound kernel. Its performance is primarily constrained by how fast you can load the vector from memory.</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a:t>
            </a:fld>
            <a:endParaRPr lang="en-US"/>
          </a:p>
        </p:txBody>
      </p:sp>
    </p:spTree>
    <p:extLst>
      <p:ext uri="{BB962C8B-B14F-4D97-AF65-F5344CB8AC3E}">
        <p14:creationId xmlns:p14="http://schemas.microsoft.com/office/powerpoint/2010/main" xmlns="" val="247351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point to note:</a:t>
            </a:r>
            <a:r>
              <a:rPr lang="en-US" baseline="0" dirty="0" smtClean="0"/>
              <a:t> way that </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5</a:t>
            </a:fld>
            <a:endParaRPr lang="en-US"/>
          </a:p>
        </p:txBody>
      </p:sp>
    </p:spTree>
    <p:extLst>
      <p:ext uri="{BB962C8B-B14F-4D97-AF65-F5344CB8AC3E}">
        <p14:creationId xmlns:p14="http://schemas.microsoft.com/office/powerpoint/2010/main" xmlns="" val="125600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A538DF-8137-40F1-92D6-A298F2A5FAC5}" type="slidenum">
              <a:rPr lang="en-US" smtClean="0"/>
              <a:pPr/>
              <a:t>24</a:t>
            </a:fld>
            <a:endParaRPr lang="en-US"/>
          </a:p>
        </p:txBody>
      </p:sp>
    </p:spTree>
    <p:extLst>
      <p:ext uri="{BB962C8B-B14F-4D97-AF65-F5344CB8AC3E}">
        <p14:creationId xmlns:p14="http://schemas.microsoft.com/office/powerpoint/2010/main" xmlns="" val="275117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lines are enough</a:t>
            </a:r>
            <a:r>
              <a:rPr lang="en-US" baseline="0" dirty="0" smtClean="0"/>
              <a:t> for the CPU. And here we have spent more than a year to get optimal GPU performance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1F6711BC-075A-F34A-8CFA-506156439FE7}" type="slidenum">
              <a:rPr lang="en-US" smtClean="0"/>
              <a:pPr/>
              <a:t>28</a:t>
            </a:fld>
            <a:endParaRPr lang="en-US"/>
          </a:p>
        </p:txBody>
      </p:sp>
    </p:spTree>
    <p:extLst>
      <p:ext uri="{BB962C8B-B14F-4D97-AF65-F5344CB8AC3E}">
        <p14:creationId xmlns:p14="http://schemas.microsoft.com/office/powerpoint/2010/main" xmlns="" val="193049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711BC-075A-F34A-8CFA-506156439FE7}" type="slidenum">
              <a:rPr lang="en-US" smtClean="0"/>
              <a:pPr/>
              <a:t>32</a:t>
            </a:fld>
            <a:endParaRPr lang="en-US"/>
          </a:p>
        </p:txBody>
      </p:sp>
    </p:spTree>
    <p:extLst>
      <p:ext uri="{BB962C8B-B14F-4D97-AF65-F5344CB8AC3E}">
        <p14:creationId xmlns:p14="http://schemas.microsoft.com/office/powerpoint/2010/main" xmlns="" val="5978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arallelogram 16"/>
          <p:cNvSpPr/>
          <p:nvPr/>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xmlns="" val="337199313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08051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 val="1933242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32038228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338720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xmlns="" val="283456182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arallelogram 12"/>
          <p:cNvSpPr/>
          <p:nvPr/>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ight Triangle 15"/>
          <p:cNvSpPr/>
          <p:nvPr/>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xmlns="" val="38449326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5" name="Parallelogram 17"/>
          <p:cNvSpPr/>
          <p:nvPr/>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7" name="Parallelogram 6"/>
          <p:cNvSpPr/>
          <p:nvPr/>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ight Triangle 16"/>
          <p:cNvSpPr/>
          <p:nvPr/>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xmlns="" val="9437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01">
    <p:spTree>
      <p:nvGrpSpPr>
        <p:cNvPr id="1" name=""/>
        <p:cNvGrpSpPr/>
        <p:nvPr/>
      </p:nvGrpSpPr>
      <p:grpSpPr>
        <a:xfrm>
          <a:off x="0" y="0"/>
          <a:ext cx="0" cy="0"/>
          <a:chOff x="0" y="0"/>
          <a:chExt cx="0" cy="0"/>
        </a:xfrm>
      </p:grpSpPr>
      <p:sp>
        <p:nvSpPr>
          <p:cNvPr id="3"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262921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ight Triangle 12"/>
          <p:cNvSpPr/>
          <p:nvPr/>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xmlns="" val="108191296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sp>
        <p:nvSpPr>
          <p:cNvPr id="3" name="Parallelogram 2"/>
          <p:cNvSpPr/>
          <p:nvPr/>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9" name="Picture 9"/>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591337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xmlns="" val="425817869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xmlns="" val="243094402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7985522"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Structural agnostic</a:t>
            </a:r>
            <a:r>
              <a:rPr lang="en-US" sz="1000" cap="all" baseline="0" dirty="0" smtClean="0">
                <a:cs typeface="Arial" pitchFamily="34" charset="0"/>
              </a:rPr>
              <a:t> </a:t>
            </a:r>
            <a:r>
              <a:rPr lang="en-US" sz="1000" cap="all" baseline="0" dirty="0" err="1" smtClean="0">
                <a:cs typeface="Arial" pitchFamily="34" charset="0"/>
              </a:rPr>
              <a:t>spmv</a:t>
            </a:r>
            <a:r>
              <a:rPr lang="en-US" sz="1000" cap="all" baseline="0" dirty="0" smtClean="0">
                <a:cs typeface="Arial" pitchFamily="34" charset="0"/>
              </a:rPr>
              <a:t>: adapting </a:t>
            </a:r>
            <a:r>
              <a:rPr lang="en-US" sz="1000" cap="all" baseline="0" dirty="0" err="1" smtClean="0">
                <a:cs typeface="Arial" pitchFamily="34" charset="0"/>
              </a:rPr>
              <a:t>csr</a:t>
            </a:r>
            <a:r>
              <a:rPr lang="en-US" sz="1000" cap="all" baseline="0" dirty="0" smtClean="0">
                <a:cs typeface="Arial" pitchFamily="34" charset="0"/>
              </a:rPr>
              <a:t>-adaptive for irregular matrices   </a:t>
            </a:r>
            <a:r>
              <a:rPr lang="en-US" sz="1000" cap="all" dirty="0" smtClean="0">
                <a:cs typeface="Arial" pitchFamily="34" charset="0"/>
              </a:rPr>
              <a:t>|   December 17, 2015   </a:t>
            </a:r>
            <a:r>
              <a:rPr lang="en-US" sz="1000" cap="all" dirty="0">
                <a:cs typeface="Arial" pitchFamily="34" charset="0"/>
              </a:rPr>
              <a:t>|   </a:t>
            </a:r>
            <a:r>
              <a:rPr lang="en-US" sz="1000" cap="all" dirty="0" smtClean="0">
                <a:cs typeface="Arial" pitchFamily="34" charset="0"/>
              </a:rPr>
              <a:t>2015 </a:t>
            </a:r>
            <a:r>
              <a:rPr lang="en-US" sz="1000" cap="all" dirty="0" err="1" smtClean="0">
                <a:cs typeface="Arial" pitchFamily="34" charset="0"/>
              </a:rPr>
              <a:t>Hipc</a:t>
            </a:r>
            <a:r>
              <a:rPr lang="en-US" sz="1000" cap="all" dirty="0" smtClean="0">
                <a:cs typeface="Arial" pitchFamily="34" charset="0"/>
              </a:rPr>
              <a:t>   |</a:t>
            </a:r>
            <a:r>
              <a:rPr lang="en-US" sz="1000" cap="all" baseline="0" dirty="0" smtClean="0">
                <a:cs typeface="Arial" pitchFamily="34" charset="0"/>
              </a:rPr>
              <a:t>   Bengaluru, </a:t>
            </a:r>
            <a:r>
              <a:rPr lang="en-US" sz="1000" cap="all" baseline="0" dirty="0" err="1" smtClean="0">
                <a:cs typeface="Arial" pitchFamily="34" charset="0"/>
              </a:rPr>
              <a:t>india</a:t>
            </a:r>
            <a:r>
              <a:rPr lang="en-US" sz="1000" cap="all" baseline="0" dirty="0" smtClean="0">
                <a:cs typeface="Arial" pitchFamily="34" charset="0"/>
              </a:rPr>
              <a:t>   |</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01756" y="4842421"/>
            <a:ext cx="6480656" cy="847815"/>
          </a:xfrm>
          <a:solidFill>
            <a:schemeClr val="bg1">
              <a:alpha val="60000"/>
            </a:schemeClr>
          </a:solidFill>
        </p:spPr>
        <p:txBody>
          <a:bodyPr anchor="ctr"/>
          <a:lstStyle/>
          <a:p>
            <a:r>
              <a:rPr lang="en-US" dirty="0" smtClean="0"/>
              <a:t>Structural agnostic </a:t>
            </a:r>
            <a:r>
              <a:rPr lang="en-US" dirty="0" err="1" smtClean="0"/>
              <a:t>s</a:t>
            </a:r>
            <a:r>
              <a:rPr lang="en-US" cap="none" dirty="0" err="1" smtClean="0"/>
              <a:t>P</a:t>
            </a:r>
            <a:r>
              <a:rPr lang="en-US" dirty="0" err="1" smtClean="0"/>
              <a:t>mv</a:t>
            </a:r>
            <a:r>
              <a:rPr lang="en-US" dirty="0" smtClean="0"/>
              <a:t>: adapting </a:t>
            </a:r>
            <a:r>
              <a:rPr lang="en-US" dirty="0" err="1" smtClean="0"/>
              <a:t>csr</a:t>
            </a:r>
            <a:r>
              <a:rPr lang="en-US" dirty="0" smtClean="0"/>
              <a:t>-adaptive for irregular matrices</a:t>
            </a:r>
            <a:endParaRPr lang="en-US" dirty="0"/>
          </a:p>
        </p:txBody>
      </p:sp>
      <p:sp>
        <p:nvSpPr>
          <p:cNvPr id="7" name="Subtitle 6"/>
          <p:cNvSpPr>
            <a:spLocks noGrp="1"/>
          </p:cNvSpPr>
          <p:nvPr>
            <p:ph type="subTitle" idx="1"/>
          </p:nvPr>
        </p:nvSpPr>
        <p:spPr>
          <a:xfrm>
            <a:off x="4085062" y="5766346"/>
            <a:ext cx="4497350" cy="640080"/>
          </a:xfrm>
        </p:spPr>
        <p:txBody>
          <a:bodyPr/>
          <a:lstStyle/>
          <a:p>
            <a:r>
              <a:rPr lang="en-US" dirty="0" smtClean="0"/>
              <a:t>Mayank </a:t>
            </a:r>
            <a:r>
              <a:rPr lang="en-US" dirty="0" err="1" smtClean="0"/>
              <a:t>daga</a:t>
            </a:r>
            <a:r>
              <a:rPr lang="en-US" dirty="0"/>
              <a:t> </a:t>
            </a:r>
            <a:r>
              <a:rPr lang="en-US" dirty="0" smtClean="0"/>
              <a:t>and joseph l.  </a:t>
            </a:r>
            <a:r>
              <a:rPr lang="en-US" dirty="0" err="1" smtClean="0"/>
              <a:t>greathouse</a:t>
            </a:r>
            <a:endParaRPr lang="en-US" dirty="0" smtClean="0"/>
          </a:p>
          <a:p>
            <a:r>
              <a:rPr lang="en-US" dirty="0" err="1" smtClean="0"/>
              <a:t>Amd</a:t>
            </a:r>
            <a:r>
              <a:rPr lang="en-US" dirty="0" smtClean="0"/>
              <a:t> research</a:t>
            </a:r>
          </a:p>
          <a:p>
            <a:r>
              <a:rPr lang="en-US" dirty="0" smtClean="0"/>
              <a:t>Advanced micro devices, </a:t>
            </a:r>
            <a:r>
              <a:rPr lang="en-US" dirty="0" err="1" smtClean="0"/>
              <a:t>inc.</a:t>
            </a:r>
            <a:endParaRPr lang="en-US" dirty="0"/>
          </a:p>
        </p:txBody>
      </p:sp>
      <p:sp>
        <p:nvSpPr>
          <p:cNvPr id="4" name="Parallelogram 3"/>
          <p:cNvSpPr/>
          <p:nvPr/>
        </p:nvSpPr>
        <p:spPr>
          <a:xfrm flipH="1">
            <a:off x="1168865" y="4842421"/>
            <a:ext cx="1865782" cy="923925"/>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xmlns="" val="17166882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xmlns="" val="26871017"/>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Increasing Bandwidth Efficiency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125047915"/>
              </p:ext>
            </p:extLst>
          </p:nvPr>
        </p:nvGraphicFramePr>
        <p:xfrm>
          <a:off x="2971868" y="1278202"/>
          <a:ext cx="3200400" cy="3200400"/>
        </p:xfrm>
        <a:graphic>
          <a:graphicData uri="http://schemas.openxmlformats.org/drawingml/2006/table">
            <a:tbl>
              <a:tblPr firstRow="1" bandRow="1">
                <a:tableStyleId>{D7AC3CCA-C797-4891-BE02-D94E43425B78}</a:tableStyleId>
              </a:tblPr>
              <a:tblGrid>
                <a:gridCol w="266700"/>
                <a:gridCol w="266700"/>
                <a:gridCol w="266700"/>
                <a:gridCol w="266700"/>
                <a:gridCol w="266700"/>
                <a:gridCol w="266700"/>
                <a:gridCol w="266700"/>
                <a:gridCol w="266700"/>
                <a:gridCol w="266700"/>
                <a:gridCol w="266700"/>
                <a:gridCol w="266700"/>
                <a:gridCol w="266700"/>
              </a:tblGrid>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p:txBody>
      </p:sp>
      <p:sp>
        <p:nvSpPr>
          <p:cNvPr id="4" name="TextBox 3"/>
          <p:cNvSpPr txBox="1"/>
          <p:nvPr/>
        </p:nvSpPr>
        <p:spPr>
          <a:xfrm>
            <a:off x="5279965" y="3446511"/>
            <a:ext cx="3394554" cy="707886"/>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CSR-vector coalesces long rows by streaming into the LDS</a:t>
            </a:r>
          </a:p>
        </p:txBody>
      </p:sp>
      <p:cxnSp>
        <p:nvCxnSpPr>
          <p:cNvPr id="6" name="Straight Arrow Connector 5"/>
          <p:cNvCxnSpPr/>
          <p:nvPr/>
        </p:nvCxnSpPr>
        <p:spPr>
          <a:xfrm>
            <a:off x="5279965" y="4154397"/>
            <a:ext cx="1383883" cy="1179437"/>
          </a:xfrm>
          <a:prstGeom prst="straightConnector1">
            <a:avLst/>
          </a:prstGeom>
          <a:noFill/>
          <a:ln w="28575">
            <a:solidFill>
              <a:schemeClr val="accent2"/>
            </a:solidFill>
          </a:ln>
        </p:spPr>
      </p:cxnSp>
      <p:cxnSp>
        <p:nvCxnSpPr>
          <p:cNvPr id="8" name="Straight Arrow Connector 7"/>
          <p:cNvCxnSpPr/>
          <p:nvPr/>
        </p:nvCxnSpPr>
        <p:spPr>
          <a:xfrm>
            <a:off x="8674519" y="4154397"/>
            <a:ext cx="2" cy="1179437"/>
          </a:xfrm>
          <a:prstGeom prst="straightConnector1">
            <a:avLst/>
          </a:prstGeom>
          <a:noFill/>
          <a:ln w="28575">
            <a:solidFill>
              <a:schemeClr val="accent2"/>
            </a:solidFill>
          </a:ln>
        </p:spPr>
      </p:cxnSp>
    </p:spTree>
    <p:extLst>
      <p:ext uri="{BB962C8B-B14F-4D97-AF65-F5344CB8AC3E}">
        <p14:creationId xmlns:p14="http://schemas.microsoft.com/office/powerpoint/2010/main" xmlns="" val="3703519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xmlns="" val="3694986548"/>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Increasing Bandwidth Efficiency</a:t>
            </a:r>
            <a:endParaRPr lang="en-US" dirty="0"/>
          </a:p>
        </p:txBody>
      </p:sp>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p:txBody>
      </p:sp>
      <p:sp>
        <p:nvSpPr>
          <p:cNvPr id="4" name="TextBox 3"/>
          <p:cNvSpPr txBox="1"/>
          <p:nvPr/>
        </p:nvSpPr>
        <p:spPr>
          <a:xfrm>
            <a:off x="2577353" y="3382032"/>
            <a:ext cx="3394554" cy="461665"/>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400" dirty="0" smtClean="0"/>
              <a:t>Load these into the LDS</a:t>
            </a:r>
          </a:p>
        </p:txBody>
      </p:sp>
      <p:cxnSp>
        <p:nvCxnSpPr>
          <p:cNvPr id="6" name="Straight Arrow Connector 5"/>
          <p:cNvCxnSpPr/>
          <p:nvPr/>
        </p:nvCxnSpPr>
        <p:spPr>
          <a:xfrm>
            <a:off x="5971907" y="3843697"/>
            <a:ext cx="599014" cy="1490137"/>
          </a:xfrm>
          <a:prstGeom prst="straightConnector1">
            <a:avLst/>
          </a:prstGeom>
          <a:noFill/>
          <a:ln w="28575">
            <a:solidFill>
              <a:schemeClr val="accent2"/>
            </a:solidFill>
          </a:ln>
        </p:spPr>
      </p:cxnSp>
      <p:cxnSp>
        <p:nvCxnSpPr>
          <p:cNvPr id="8" name="Straight Arrow Connector 7"/>
          <p:cNvCxnSpPr/>
          <p:nvPr/>
        </p:nvCxnSpPr>
        <p:spPr>
          <a:xfrm flipH="1">
            <a:off x="428279" y="3843697"/>
            <a:ext cx="2149074" cy="1490137"/>
          </a:xfrm>
          <a:prstGeom prst="straightConnector1">
            <a:avLst/>
          </a:prstGeom>
          <a:noFill/>
          <a:ln w="28575">
            <a:solidFill>
              <a:schemeClr val="accent2"/>
            </a:solidFill>
          </a:ln>
        </p:spPr>
      </p:cxnSp>
      <p:sp>
        <p:nvSpPr>
          <p:cNvPr id="14" name="Content Placeholder 2"/>
          <p:cNvSpPr>
            <a:spLocks noGrp="1"/>
          </p:cNvSpPr>
          <p:nvPr>
            <p:ph idx="1"/>
          </p:nvPr>
        </p:nvSpPr>
        <p:spPr>
          <a:xfrm>
            <a:off x="274388" y="1381123"/>
            <a:ext cx="8595360" cy="4937760"/>
          </a:xfrm>
        </p:spPr>
        <p:txBody>
          <a:bodyPr/>
          <a:lstStyle/>
          <a:p>
            <a:r>
              <a:rPr lang="en-US" sz="2800" dirty="0" smtClean="0"/>
              <a:t>How can we get good bandwidth for other “short” rows?</a:t>
            </a:r>
          </a:p>
          <a:p>
            <a:endParaRPr lang="en-US" dirty="0"/>
          </a:p>
        </p:txBody>
      </p:sp>
    </p:spTree>
    <p:extLst>
      <p:ext uri="{BB962C8B-B14F-4D97-AF65-F5344CB8AC3E}">
        <p14:creationId xmlns:p14="http://schemas.microsoft.com/office/powerpoint/2010/main" xmlns="" val="2714856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xmlns="" val="991934114"/>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CSR-Stream: Stream Matrix Into the LDS</a:t>
            </a:r>
            <a:endParaRPr lang="en-US" dirty="0"/>
          </a:p>
        </p:txBody>
      </p:sp>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p:txBody>
      </p:sp>
      <p:sp>
        <p:nvSpPr>
          <p:cNvPr id="9" name="Left Brace 8"/>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12" name="Left Brace 11"/>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14" name="Left Brace 13"/>
          <p:cNvSpPr/>
          <p:nvPr/>
        </p:nvSpPr>
        <p:spPr>
          <a:xfrm rot="16200000">
            <a:off x="5409326"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5145043" y="5925404"/>
            <a:ext cx="856325" cy="369332"/>
          </a:xfrm>
          <a:prstGeom prst="rect">
            <a:avLst/>
          </a:prstGeom>
          <a:noFill/>
        </p:spPr>
        <p:txBody>
          <a:bodyPr wrap="none" rtlCol="0">
            <a:spAutoFit/>
          </a:bodyPr>
          <a:lstStyle/>
          <a:p>
            <a:r>
              <a:rPr lang="en-US" dirty="0" smtClean="0"/>
              <a:t>Block 3</a:t>
            </a:r>
            <a:endParaRPr lang="en-US" dirty="0"/>
          </a:p>
        </p:txBody>
      </p:sp>
      <p:sp>
        <p:nvSpPr>
          <p:cNvPr id="16" name="Left Brace 15"/>
          <p:cNvSpPr/>
          <p:nvPr/>
        </p:nvSpPr>
        <p:spPr>
          <a:xfrm rot="16200000">
            <a:off x="7488831"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224548" y="5925404"/>
            <a:ext cx="856325" cy="369332"/>
          </a:xfrm>
          <a:prstGeom prst="rect">
            <a:avLst/>
          </a:prstGeom>
          <a:noFill/>
        </p:spPr>
        <p:txBody>
          <a:bodyPr wrap="none" rtlCol="0">
            <a:spAutoFit/>
          </a:bodyPr>
          <a:lstStyle/>
          <a:p>
            <a:r>
              <a:rPr lang="en-US" dirty="0" smtClean="0"/>
              <a:t>Block 4</a:t>
            </a:r>
            <a:endParaRPr lang="en-US" dirty="0"/>
          </a:p>
        </p:txBody>
      </p:sp>
      <p:sp>
        <p:nvSpPr>
          <p:cNvPr id="4" name="Rectangle 3"/>
          <p:cNvSpPr/>
          <p:nvPr/>
        </p:nvSpPr>
        <p:spPr>
          <a:xfrm>
            <a:off x="2471895" y="1515656"/>
            <a:ext cx="4124915" cy="2763297"/>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sp>
        <p:nvSpPr>
          <p:cNvPr id="5" name="TextBox 4"/>
          <p:cNvSpPr txBox="1"/>
          <p:nvPr/>
        </p:nvSpPr>
        <p:spPr>
          <a:xfrm>
            <a:off x="2470099" y="1081915"/>
            <a:ext cx="4124915"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19" name="Table 18"/>
          <p:cNvGraphicFramePr>
            <a:graphicFrameLocks noGrp="1"/>
          </p:cNvGraphicFramePr>
          <p:nvPr>
            <p:extLst>
              <p:ext uri="{D42A27DB-BD31-4B8C-83A1-F6EECF244321}">
                <p14:modId xmlns:p14="http://schemas.microsoft.com/office/powerpoint/2010/main" xmlns="" val="2302487115"/>
              </p:ext>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2135009868"/>
              </p:ext>
            </p:extLst>
          </p:nvPr>
        </p:nvGraphicFramePr>
        <p:xfrm>
          <a:off x="42827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709267897"/>
              </p:ext>
            </p:extLst>
          </p:nvPr>
        </p:nvGraphicFramePr>
        <p:xfrm>
          <a:off x="145905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2853569025"/>
              </p:ext>
            </p:extLst>
          </p:nvPr>
        </p:nvGraphicFramePr>
        <p:xfrm>
          <a:off x="3484731" y="267969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cxnSp>
        <p:nvCxnSpPr>
          <p:cNvPr id="24" name="Straight Arrow Connector 23"/>
          <p:cNvCxnSpPr/>
          <p:nvPr/>
        </p:nvCxnSpPr>
        <p:spPr>
          <a:xfrm>
            <a:off x="546625"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12586"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058876"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325434" y="4734715"/>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590624"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856585"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102875"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369433" y="4734716"/>
            <a:ext cx="0" cy="6074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Curved Down Arrow 31"/>
          <p:cNvSpPr/>
          <p:nvPr/>
        </p:nvSpPr>
        <p:spPr>
          <a:xfrm flipH="1">
            <a:off x="3536740" y="2391390"/>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Curved Down Arrow 33"/>
          <p:cNvSpPr/>
          <p:nvPr/>
        </p:nvSpPr>
        <p:spPr>
          <a:xfrm flipH="1">
            <a:off x="4313236" y="2391392"/>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 name="Curved Down Arrow 35"/>
          <p:cNvSpPr/>
          <p:nvPr/>
        </p:nvSpPr>
        <p:spPr>
          <a:xfrm flipH="1">
            <a:off x="5089732" y="2400565"/>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Curved Down Arrow 42"/>
          <p:cNvSpPr/>
          <p:nvPr/>
        </p:nvSpPr>
        <p:spPr>
          <a:xfrm flipH="1">
            <a:off x="4253452" y="2250831"/>
            <a:ext cx="712188"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xmlns="" val="467021465"/>
              </p:ext>
            </p:extLst>
          </p:nvPr>
        </p:nvGraphicFramePr>
        <p:xfrm>
          <a:off x="3482039" y="267969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xmlns="" val="336920307"/>
              </p:ext>
            </p:extLst>
          </p:nvPr>
        </p:nvGraphicFramePr>
        <p:xfrm>
          <a:off x="3482039" y="267784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7" name="Curved Down Arrow 46"/>
          <p:cNvSpPr/>
          <p:nvPr/>
        </p:nvSpPr>
        <p:spPr>
          <a:xfrm flipH="1">
            <a:off x="3479218" y="2248981"/>
            <a:ext cx="712188"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2" name="Parallelogram 61"/>
          <p:cNvSpPr/>
          <p:nvPr/>
        </p:nvSpPr>
        <p:spPr>
          <a:xfrm flipH="1">
            <a:off x="706581" y="3674470"/>
            <a:ext cx="3424349" cy="822893"/>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Fast accesses</a:t>
            </a:r>
          </a:p>
          <a:p>
            <a:pPr algn="ctr">
              <a:defRPr/>
            </a:pPr>
            <a:r>
              <a:rPr lang="en-US" sz="2800" dirty="0" smtClean="0">
                <a:solidFill>
                  <a:prstClr val="white"/>
                </a:solidFill>
              </a:rPr>
              <a:t>everywhere</a:t>
            </a:r>
            <a:endParaRPr lang="en-US" sz="2800" dirty="0">
              <a:solidFill>
                <a:prstClr val="white"/>
              </a:solidFill>
            </a:endParaRPr>
          </a:p>
        </p:txBody>
      </p:sp>
    </p:spTree>
    <p:extLst>
      <p:ext uri="{BB962C8B-B14F-4D97-AF65-F5344CB8AC3E}">
        <p14:creationId xmlns:p14="http://schemas.microsoft.com/office/powerpoint/2010/main" xmlns="" val="3536845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2" presetClass="path" presetSubtype="0" accel="50000" decel="50000" fill="hold" nodeType="withEffect">
                                  <p:stCondLst>
                                    <p:cond delay="0"/>
                                  </p:stCondLst>
                                  <p:childTnLst>
                                    <p:animMotion origin="layout" path="M 5E-6 1.85185E-6 L 0.33421 -0.38843 " pathEditMode="relative" rAng="0" ptsTypes="AA">
                                      <p:cBhvr>
                                        <p:cTn id="50" dur="1000" fill="hold"/>
                                        <p:tgtEl>
                                          <p:spTgt spid="20"/>
                                        </p:tgtEl>
                                        <p:attrNameLst>
                                          <p:attrName>ppt_x</p:attrName>
                                          <p:attrName>ppt_y</p:attrName>
                                        </p:attrNameLst>
                                      </p:cBhvr>
                                      <p:rCtr x="16701" y="-19421"/>
                                    </p:animMotion>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500"/>
                                  </p:stCondLst>
                                  <p:childTnLst>
                                    <p:set>
                                      <p:cBhvr>
                                        <p:cTn id="71" dur="1" fill="hold">
                                          <p:stCondLst>
                                            <p:cond delay="0"/>
                                          </p:stCondLst>
                                        </p:cTn>
                                        <p:tgtEl>
                                          <p:spTgt spid="22"/>
                                        </p:tgtEl>
                                        <p:attrNameLst>
                                          <p:attrName>style.visibility</p:attrName>
                                        </p:attrNameLst>
                                      </p:cBhvr>
                                      <p:to>
                                        <p:strVal val="visible"/>
                                      </p:to>
                                    </p:set>
                                  </p:childTnLst>
                                </p:cTn>
                              </p:par>
                              <p:par>
                                <p:cTn id="72" presetID="42" presetClass="path" presetSubtype="0" accel="50000" decel="50000" fill="hold" nodeType="withEffect">
                                  <p:stCondLst>
                                    <p:cond delay="500"/>
                                  </p:stCondLst>
                                  <p:childTnLst>
                                    <p:animMotion origin="layout" path="M 1.38889E-6 1.85185E-6 L 0.33472 -0.38843 " pathEditMode="relative" rAng="0" ptsTypes="AA">
                                      <p:cBhvr>
                                        <p:cTn id="73" dur="1000" fill="hold"/>
                                        <p:tgtEl>
                                          <p:spTgt spid="22"/>
                                        </p:tgtEl>
                                        <p:attrNameLst>
                                          <p:attrName>ppt_x</p:attrName>
                                          <p:attrName>ppt_y</p:attrName>
                                        </p:attrNameLst>
                                      </p:cBhvr>
                                      <p:rCtr x="16736" y="-19421"/>
                                    </p:animMotion>
                                  </p:childTnLst>
                                </p:cTn>
                              </p:par>
                            </p:childTnLst>
                          </p:cTn>
                        </p:par>
                        <p:par>
                          <p:cTn id="74" fill="hold">
                            <p:stCondLst>
                              <p:cond delay="1500"/>
                            </p:stCondLst>
                            <p:childTnLst>
                              <p:par>
                                <p:cTn id="75" presetID="1"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8"/>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0"/>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3"/>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4"/>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4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4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47"/>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animBg="1"/>
      <p:bldP spid="15" grpId="0"/>
      <p:bldP spid="16" grpId="0" animBg="1"/>
      <p:bldP spid="17" grpId="0"/>
      <p:bldP spid="32" grpId="0" animBg="1"/>
      <p:bldP spid="32" grpId="1" animBg="1"/>
      <p:bldP spid="34" grpId="0" animBg="1"/>
      <p:bldP spid="34" grpId="1" animBg="1"/>
      <p:bldP spid="36" grpId="0" animBg="1"/>
      <p:bldP spid="36" grpId="1" animBg="1"/>
      <p:bldP spid="43" grpId="0" animBg="1"/>
      <p:bldP spid="43" grpId="1" animBg="1"/>
      <p:bldP spid="47" grpId="0" animBg="1"/>
      <p:bldP spid="47" grpId="1"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a:xfrm>
            <a:off x="274388" y="1381124"/>
            <a:ext cx="8595360" cy="1017590"/>
          </a:xfrm>
        </p:spPr>
        <p:txBody>
          <a:bodyPr/>
          <a:lstStyle/>
          <a:p>
            <a:r>
              <a:rPr lang="en-US" sz="2800" dirty="0"/>
              <a:t>How can we get good bandwidth for </a:t>
            </a:r>
            <a:r>
              <a:rPr lang="en-US" sz="2800" dirty="0" smtClean="0"/>
              <a:t>“medium-sized” </a:t>
            </a:r>
            <a:r>
              <a:rPr lang="en-US" sz="2800" dirty="0"/>
              <a:t>rows</a:t>
            </a:r>
            <a:r>
              <a:rPr lang="en-US" sz="2800" dirty="0" smtClean="0"/>
              <a:t>?</a:t>
            </a:r>
          </a:p>
          <a:p>
            <a:endParaRPr lang="en-US" dirty="0"/>
          </a:p>
        </p:txBody>
      </p:sp>
      <p:sp>
        <p:nvSpPr>
          <p:cNvPr id="10" name="Text Placeholder 9"/>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694539888"/>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167386153"/>
              </p:ext>
            </p:extLst>
          </p:nvPr>
        </p:nvGraphicFramePr>
        <p:xfrm>
          <a:off x="661295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992893819"/>
              </p:ext>
            </p:extLst>
          </p:nvPr>
        </p:nvGraphicFramePr>
        <p:xfrm>
          <a:off x="764373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6" name="Left Brace 15"/>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18" name="Left Brace 17"/>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20" name="Left Brace 19"/>
          <p:cNvSpPr/>
          <p:nvPr/>
        </p:nvSpPr>
        <p:spPr>
          <a:xfrm rot="16200000">
            <a:off x="5409326"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5145043" y="5925404"/>
            <a:ext cx="856325" cy="369332"/>
          </a:xfrm>
          <a:prstGeom prst="rect">
            <a:avLst/>
          </a:prstGeom>
          <a:noFill/>
        </p:spPr>
        <p:txBody>
          <a:bodyPr wrap="none" rtlCol="0">
            <a:spAutoFit/>
          </a:bodyPr>
          <a:lstStyle/>
          <a:p>
            <a:r>
              <a:rPr lang="en-US" dirty="0" smtClean="0"/>
              <a:t>Block 3</a:t>
            </a:r>
            <a:endParaRPr lang="en-US" dirty="0"/>
          </a:p>
        </p:txBody>
      </p:sp>
      <p:sp>
        <p:nvSpPr>
          <p:cNvPr id="22" name="Left Brace 21"/>
          <p:cNvSpPr/>
          <p:nvPr/>
        </p:nvSpPr>
        <p:spPr>
          <a:xfrm rot="16200000">
            <a:off x="7488831"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7224548" y="5925404"/>
            <a:ext cx="856325" cy="369332"/>
          </a:xfrm>
          <a:prstGeom prst="rect">
            <a:avLst/>
          </a:prstGeom>
          <a:noFill/>
        </p:spPr>
        <p:txBody>
          <a:bodyPr wrap="none" rtlCol="0">
            <a:spAutoFit/>
          </a:bodyPr>
          <a:lstStyle/>
          <a:p>
            <a:r>
              <a:rPr lang="en-US" dirty="0" smtClean="0"/>
              <a:t>Block 4</a:t>
            </a:r>
            <a:endParaRPr lang="en-US" dirty="0"/>
          </a:p>
        </p:txBody>
      </p:sp>
      <p:sp>
        <p:nvSpPr>
          <p:cNvPr id="24" name="TextBox 23"/>
          <p:cNvSpPr txBox="1"/>
          <p:nvPr/>
        </p:nvSpPr>
        <p:spPr>
          <a:xfrm>
            <a:off x="6940950" y="4029344"/>
            <a:ext cx="1405578" cy="374461"/>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CSR-Stream</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6" name="Straight Connector 25"/>
          <p:cNvCxnSpPr/>
          <p:nvPr/>
        </p:nvCxnSpPr>
        <p:spPr>
          <a:xfrm flipH="1">
            <a:off x="6630903" y="4403805"/>
            <a:ext cx="310047" cy="93838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8346528" y="4403805"/>
            <a:ext cx="327991" cy="938380"/>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6940950" y="4038892"/>
            <a:ext cx="1405578" cy="37446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CSR-Vector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nvSpPr>
        <p:spPr>
          <a:xfrm>
            <a:off x="6349837" y="3935158"/>
            <a:ext cx="428322" cy="543739"/>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200" b="0" i="0" u="none" strike="noStrike" kern="1200" cap="none" spc="0" normalizeH="0" baseline="0" noProof="0" dirty="0" smtClean="0">
                <a:ln>
                  <a:noFill/>
                </a:ln>
                <a:solidFill>
                  <a:srgbClr val="FF0000"/>
                </a:solidFill>
                <a:effectLst/>
                <a:uLnTx/>
                <a:uFillTx/>
                <a:latin typeface="Zapf Dingbats"/>
                <a:ea typeface="Zapf Dingbats"/>
                <a:cs typeface="Zapf Dingbats"/>
                <a:sym typeface="Zapf Dingbats"/>
              </a:rPr>
              <a:t>✗</a:t>
            </a:r>
            <a:endParaRPr kumimoji="0" lang="en-US" sz="3200" b="0" i="0" u="none" strike="noStrike" kern="1200" cap="none" spc="0" normalizeH="0" baseline="0" noProof="0" dirty="0">
              <a:ln>
                <a:noFill/>
              </a:ln>
              <a:solidFill>
                <a:srgbClr val="FF0000"/>
              </a:solidFill>
              <a:effectLst/>
              <a:uLnTx/>
              <a:uFillTx/>
              <a:latin typeface="+mj-lt"/>
              <a:ea typeface="MS PGothic" pitchFamily="34" charset="-128"/>
            </a:endParaRPr>
          </a:p>
        </p:txBody>
      </p:sp>
      <p:sp>
        <p:nvSpPr>
          <p:cNvPr id="28" name="Parallelogram 27"/>
          <p:cNvSpPr/>
          <p:nvPr/>
        </p:nvSpPr>
        <p:spPr>
          <a:xfrm>
            <a:off x="417121" y="2676335"/>
            <a:ext cx="3990045" cy="75731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prstClr val="white"/>
                </a:solidFill>
              </a:rPr>
              <a:t>Improved reduction technique</a:t>
            </a:r>
            <a:endParaRPr lang="en-US" sz="2400" dirty="0">
              <a:solidFill>
                <a:prstClr val="white"/>
              </a:solidFill>
            </a:endParaRPr>
          </a:p>
        </p:txBody>
      </p:sp>
      <p:sp>
        <p:nvSpPr>
          <p:cNvPr id="30" name="Parallelogram 29"/>
          <p:cNvSpPr/>
          <p:nvPr/>
        </p:nvSpPr>
        <p:spPr>
          <a:xfrm>
            <a:off x="4429482" y="2689592"/>
            <a:ext cx="4451424" cy="75731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prstClr val="white"/>
                </a:solidFill>
              </a:rPr>
              <a:t>Efficient use of memory subsystem</a:t>
            </a:r>
            <a:endParaRPr lang="en-US" sz="2400" dirty="0">
              <a:solidFill>
                <a:prstClr val="white"/>
              </a:solidFill>
            </a:endParaRPr>
          </a:p>
        </p:txBody>
      </p:sp>
    </p:spTree>
    <p:extLst>
      <p:ext uri="{BB962C8B-B14F-4D97-AF65-F5344CB8AC3E}">
        <p14:creationId xmlns:p14="http://schemas.microsoft.com/office/powerpoint/2010/main" xmlns="" val="14687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par>
                          <p:cTn id="23" fill="hold">
                            <p:stCondLst>
                              <p:cond delay="500"/>
                            </p:stCondLst>
                            <p:childTnLst>
                              <p:par>
                                <p:cTn id="24" presetID="3" presetClass="entr" presetSubtype="10" fill="hold" grpId="1"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24" grpId="2" animBg="1"/>
      <p:bldP spid="11" grpId="1" animBg="1"/>
      <p:bldP spid="12" grpId="0"/>
      <p:bldP spid="12" grpId="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CSR-Adaptive: short and medium rows</a:t>
            </a:r>
            <a:endParaRPr lang="en-US" dirty="0"/>
          </a:p>
        </p:txBody>
      </p:sp>
      <p:sp>
        <p:nvSpPr>
          <p:cNvPr id="37" name="TextBox 36"/>
          <p:cNvSpPr txBox="1"/>
          <p:nvPr/>
        </p:nvSpPr>
        <p:spPr>
          <a:xfrm>
            <a:off x="2928484" y="4317690"/>
            <a:ext cx="1422171" cy="400110"/>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a:t>
            </a:r>
            <a:r>
              <a:rPr lang="en-US" sz="2000" dirty="0"/>
              <a:t>S</a:t>
            </a:r>
            <a:r>
              <a:rPr lang="en-US" sz="2000" dirty="0" smtClean="0"/>
              <a:t>tream</a:t>
            </a:r>
          </a:p>
        </p:txBody>
      </p:sp>
      <p:cxnSp>
        <p:nvCxnSpPr>
          <p:cNvPr id="38" name="Straight Arrow Connector 37"/>
          <p:cNvCxnSpPr>
            <a:stCxn id="37" idx="1"/>
          </p:cNvCxnSpPr>
          <p:nvPr/>
        </p:nvCxnSpPr>
        <p:spPr>
          <a:xfrm flipH="1">
            <a:off x="428279" y="4517745"/>
            <a:ext cx="2500205" cy="824442"/>
          </a:xfrm>
          <a:prstGeom prst="straightConnector1">
            <a:avLst/>
          </a:prstGeom>
          <a:noFill/>
          <a:ln w="28575">
            <a:solidFill>
              <a:schemeClr val="accent2"/>
            </a:solidFill>
          </a:ln>
        </p:spPr>
      </p:cxnSp>
      <p:cxnSp>
        <p:nvCxnSpPr>
          <p:cNvPr id="40" name="Straight Arrow Connector 39"/>
          <p:cNvCxnSpPr>
            <a:endCxn id="37" idx="3"/>
          </p:cNvCxnSpPr>
          <p:nvPr/>
        </p:nvCxnSpPr>
        <p:spPr>
          <a:xfrm flipH="1" flipV="1">
            <a:off x="4350655" y="4517745"/>
            <a:ext cx="2244359" cy="822563"/>
          </a:xfrm>
          <a:prstGeom prst="straightConnector1">
            <a:avLst/>
          </a:prstGeom>
          <a:noFill/>
          <a:ln w="28575">
            <a:solidFill>
              <a:schemeClr val="accent2"/>
            </a:solidFill>
          </a:ln>
        </p:spPr>
      </p:cxnSp>
      <p:sp>
        <p:nvSpPr>
          <p:cNvPr id="44" name="TextBox 43"/>
          <p:cNvSpPr txBox="1"/>
          <p:nvPr/>
        </p:nvSpPr>
        <p:spPr>
          <a:xfrm>
            <a:off x="6876310" y="4317690"/>
            <a:ext cx="1422171" cy="400110"/>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a:t>
            </a:r>
            <a:r>
              <a:rPr lang="en-US" sz="2000" dirty="0"/>
              <a:t>V</a:t>
            </a:r>
            <a:r>
              <a:rPr lang="en-US" sz="2000" dirty="0" smtClean="0"/>
              <a:t>ector</a:t>
            </a:r>
          </a:p>
        </p:txBody>
      </p:sp>
      <p:cxnSp>
        <p:nvCxnSpPr>
          <p:cNvPr id="51" name="Straight Arrow Connector 50"/>
          <p:cNvCxnSpPr>
            <a:stCxn id="44" idx="1"/>
          </p:cNvCxnSpPr>
          <p:nvPr/>
        </p:nvCxnSpPr>
        <p:spPr>
          <a:xfrm flipH="1">
            <a:off x="6630903" y="4517745"/>
            <a:ext cx="245407" cy="822563"/>
          </a:xfrm>
          <a:prstGeom prst="straightConnector1">
            <a:avLst/>
          </a:prstGeom>
          <a:noFill/>
          <a:ln w="28575">
            <a:solidFill>
              <a:schemeClr val="accent2"/>
            </a:solidFill>
          </a:ln>
        </p:spPr>
      </p:cxnSp>
      <p:cxnSp>
        <p:nvCxnSpPr>
          <p:cNvPr id="52" name="Straight Arrow Connector 51"/>
          <p:cNvCxnSpPr>
            <a:endCxn id="44" idx="3"/>
          </p:cNvCxnSpPr>
          <p:nvPr/>
        </p:nvCxnSpPr>
        <p:spPr>
          <a:xfrm flipH="1" flipV="1">
            <a:off x="8298481" y="4517745"/>
            <a:ext cx="376038" cy="822563"/>
          </a:xfrm>
          <a:prstGeom prst="straightConnector1">
            <a:avLst/>
          </a:prstGeom>
          <a:noFill/>
          <a:ln w="28575">
            <a:solidFill>
              <a:schemeClr val="accent2"/>
            </a:solidFill>
          </a:ln>
        </p:spPr>
      </p:cxnSp>
      <p:graphicFrame>
        <p:nvGraphicFramePr>
          <p:cNvPr id="42" name="Table 41"/>
          <p:cNvGraphicFramePr>
            <a:graphicFrameLocks noGrp="1"/>
          </p:cNvGraphicFramePr>
          <p:nvPr>
            <p:extLst>
              <p:ext uri="{D42A27DB-BD31-4B8C-83A1-F6EECF244321}">
                <p14:modId xmlns:p14="http://schemas.microsoft.com/office/powerpoint/2010/main" xmlns="" val="4040382854"/>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43" name="Left Brace 42"/>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46" name="Left Brace 45"/>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TextBox 46"/>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48" name="Left Brace 47"/>
          <p:cNvSpPr/>
          <p:nvPr/>
        </p:nvSpPr>
        <p:spPr>
          <a:xfrm rot="16200000">
            <a:off x="5409326"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5145043" y="5925404"/>
            <a:ext cx="856325" cy="369332"/>
          </a:xfrm>
          <a:prstGeom prst="rect">
            <a:avLst/>
          </a:prstGeom>
          <a:noFill/>
        </p:spPr>
        <p:txBody>
          <a:bodyPr wrap="none" rtlCol="0">
            <a:spAutoFit/>
          </a:bodyPr>
          <a:lstStyle/>
          <a:p>
            <a:r>
              <a:rPr lang="en-US" dirty="0" smtClean="0"/>
              <a:t>Block 3</a:t>
            </a:r>
            <a:endParaRPr lang="en-US" dirty="0"/>
          </a:p>
        </p:txBody>
      </p:sp>
      <p:sp>
        <p:nvSpPr>
          <p:cNvPr id="50" name="Left Brace 49"/>
          <p:cNvSpPr/>
          <p:nvPr/>
        </p:nvSpPr>
        <p:spPr>
          <a:xfrm rot="16200000">
            <a:off x="7488831"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TextBox 54"/>
          <p:cNvSpPr txBox="1"/>
          <p:nvPr/>
        </p:nvSpPr>
        <p:spPr>
          <a:xfrm>
            <a:off x="7224548" y="5925404"/>
            <a:ext cx="856325" cy="369332"/>
          </a:xfrm>
          <a:prstGeom prst="rect">
            <a:avLst/>
          </a:prstGeom>
          <a:noFill/>
        </p:spPr>
        <p:txBody>
          <a:bodyPr wrap="none" rtlCol="0">
            <a:spAutoFit/>
          </a:bodyPr>
          <a:lstStyle/>
          <a:p>
            <a:r>
              <a:rPr lang="en-US" dirty="0" smtClean="0"/>
              <a:t>Block 4</a:t>
            </a:r>
            <a:endParaRPr lang="en-US" dirty="0"/>
          </a:p>
        </p:txBody>
      </p:sp>
      <p:sp>
        <p:nvSpPr>
          <p:cNvPr id="20" name="TextBox 19"/>
          <p:cNvSpPr txBox="1"/>
          <p:nvPr/>
        </p:nvSpPr>
        <p:spPr>
          <a:xfrm>
            <a:off x="2928484" y="3208198"/>
            <a:ext cx="1314157" cy="374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Short</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rows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6" name="TextBox 55"/>
          <p:cNvSpPr txBox="1"/>
          <p:nvPr/>
        </p:nvSpPr>
        <p:spPr>
          <a:xfrm>
            <a:off x="6409612" y="3208198"/>
            <a:ext cx="2232502" cy="374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Medium-sized rows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3469536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20"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Very Long Rows?</a:t>
            </a:r>
          </a:p>
        </p:txBody>
      </p:sp>
      <p:sp>
        <p:nvSpPr>
          <p:cNvPr id="26" name="Content Placeholder 25"/>
          <p:cNvSpPr>
            <a:spLocks noGrp="1"/>
          </p:cNvSpPr>
          <p:nvPr>
            <p:ph idx="1"/>
          </p:nvPr>
        </p:nvSpPr>
        <p:spPr>
          <a:xfrm>
            <a:off x="274388" y="1381123"/>
            <a:ext cx="8595360" cy="1017590"/>
          </a:xfrm>
        </p:spPr>
        <p:txBody>
          <a:bodyPr/>
          <a:lstStyle/>
          <a:p>
            <a:r>
              <a:rPr lang="en-US" sz="2600" dirty="0" smtClean="0"/>
              <a:t>CSR-Vector: One workgroup can become a performance bottle-neck</a:t>
            </a:r>
            <a:endParaRPr lang="en-US" sz="2600" dirty="0"/>
          </a:p>
        </p:txBody>
      </p:sp>
      <p:sp>
        <p:nvSpPr>
          <p:cNvPr id="27" name="Text Placeholder 26"/>
          <p:cNvSpPr>
            <a:spLocks noGrp="1"/>
          </p:cNvSpPr>
          <p:nvPr>
            <p:ph type="body" sz="quarter" idx="10"/>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2311043581"/>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7" name="Left Brace 6"/>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9" name="Left Brace 8"/>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11" name="TextBox 10"/>
          <p:cNvSpPr txBox="1"/>
          <p:nvPr/>
        </p:nvSpPr>
        <p:spPr>
          <a:xfrm>
            <a:off x="6571224" y="5932774"/>
            <a:ext cx="856325" cy="369332"/>
          </a:xfrm>
          <a:prstGeom prst="rect">
            <a:avLst/>
          </a:prstGeom>
          <a:noFill/>
        </p:spPr>
        <p:txBody>
          <a:bodyPr wrap="none" rtlCol="0">
            <a:spAutoFit/>
          </a:bodyPr>
          <a:lstStyle/>
          <a:p>
            <a:r>
              <a:rPr lang="en-US" dirty="0" smtClean="0"/>
              <a:t>Block 4</a:t>
            </a:r>
            <a:endParaRPr lang="en-US" dirty="0"/>
          </a:p>
        </p:txBody>
      </p:sp>
      <p:sp>
        <p:nvSpPr>
          <p:cNvPr id="12" name="Left Brace 11"/>
          <p:cNvSpPr/>
          <p:nvPr/>
        </p:nvSpPr>
        <p:spPr>
          <a:xfrm rot="16200000">
            <a:off x="4743905" y="5382815"/>
            <a:ext cx="327760" cy="784547"/>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4462132" y="5921557"/>
            <a:ext cx="867859" cy="369332"/>
          </a:xfrm>
          <a:prstGeom prst="rect">
            <a:avLst/>
          </a:prstGeom>
          <a:noFill/>
        </p:spPr>
        <p:txBody>
          <a:bodyPr wrap="square" rtlCol="0">
            <a:spAutoFit/>
          </a:bodyPr>
          <a:lstStyle/>
          <a:p>
            <a:r>
              <a:rPr lang="en-US" dirty="0" smtClean="0"/>
              <a:t>Block 3</a:t>
            </a:r>
            <a:endParaRPr lang="en-US" dirty="0"/>
          </a:p>
        </p:txBody>
      </p:sp>
      <p:sp>
        <p:nvSpPr>
          <p:cNvPr id="14" name="Left Brace 13"/>
          <p:cNvSpPr/>
          <p:nvPr/>
        </p:nvSpPr>
        <p:spPr>
          <a:xfrm rot="16200000">
            <a:off x="6838375" y="4102825"/>
            <a:ext cx="327760" cy="3344528"/>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6226999" y="4324159"/>
            <a:ext cx="1539413" cy="400110"/>
          </a:xfrm>
          <a:prstGeom prst="rect">
            <a:avLst/>
          </a:prstGeom>
          <a:noFill/>
          <a:ln w="28575">
            <a:solidFill>
              <a:schemeClr val="accent2"/>
            </a:solidFill>
          </a:ln>
        </p:spPr>
        <p:txBody>
          <a:bodyPr wrap="square" rtlCol="0">
            <a:spAutoFit/>
          </a:bodyPr>
          <a:lstStyle/>
          <a:p>
            <a:pPr algn="ctr">
              <a:spcAft>
                <a:spcPts val="600"/>
              </a:spcAft>
              <a:buClr>
                <a:schemeClr val="bg2"/>
              </a:buClr>
            </a:pPr>
            <a:r>
              <a:rPr lang="en-US" sz="2000" dirty="0" smtClean="0"/>
              <a:t>CSR-</a:t>
            </a:r>
            <a:r>
              <a:rPr lang="en-US" sz="2000" dirty="0"/>
              <a:t>V</a:t>
            </a:r>
            <a:r>
              <a:rPr lang="en-US" sz="2000" dirty="0" smtClean="0"/>
              <a:t>ector</a:t>
            </a:r>
          </a:p>
        </p:txBody>
      </p:sp>
      <p:cxnSp>
        <p:nvCxnSpPr>
          <p:cNvPr id="18" name="Straight Arrow Connector 17"/>
          <p:cNvCxnSpPr>
            <a:stCxn id="17" idx="1"/>
          </p:cNvCxnSpPr>
          <p:nvPr/>
        </p:nvCxnSpPr>
        <p:spPr>
          <a:xfrm flipH="1">
            <a:off x="5329991" y="4524214"/>
            <a:ext cx="897008" cy="817972"/>
          </a:xfrm>
          <a:prstGeom prst="straightConnector1">
            <a:avLst/>
          </a:prstGeom>
          <a:noFill/>
          <a:ln w="28575">
            <a:solidFill>
              <a:schemeClr val="accent2"/>
            </a:solidFill>
          </a:ln>
        </p:spPr>
      </p:cxnSp>
      <p:cxnSp>
        <p:nvCxnSpPr>
          <p:cNvPr id="19" name="Straight Arrow Connector 18"/>
          <p:cNvCxnSpPr>
            <a:endCxn id="17" idx="3"/>
          </p:cNvCxnSpPr>
          <p:nvPr/>
        </p:nvCxnSpPr>
        <p:spPr>
          <a:xfrm flipH="1" flipV="1">
            <a:off x="7766412" y="4524214"/>
            <a:ext cx="908107" cy="817972"/>
          </a:xfrm>
          <a:prstGeom prst="straightConnector1">
            <a:avLst/>
          </a:prstGeom>
          <a:noFill/>
          <a:ln w="28575">
            <a:solidFill>
              <a:schemeClr val="accent2"/>
            </a:solidFill>
          </a:ln>
        </p:spPr>
      </p:cxnSp>
      <p:sp>
        <p:nvSpPr>
          <p:cNvPr id="25" name="TextBox 24"/>
          <p:cNvSpPr txBox="1"/>
          <p:nvPr/>
        </p:nvSpPr>
        <p:spPr>
          <a:xfrm>
            <a:off x="5671888" y="4236327"/>
            <a:ext cx="428322" cy="543739"/>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3200" b="0" i="0" u="none" strike="noStrike" kern="1200" cap="none" spc="0" normalizeH="0" baseline="0" noProof="0" dirty="0" smtClean="0">
                <a:ln>
                  <a:noFill/>
                </a:ln>
                <a:solidFill>
                  <a:srgbClr val="FF0000"/>
                </a:solidFill>
                <a:effectLst/>
                <a:uLnTx/>
                <a:uFillTx/>
                <a:latin typeface="Zapf Dingbats"/>
                <a:ea typeface="Zapf Dingbats"/>
                <a:cs typeface="Zapf Dingbats"/>
                <a:sym typeface="Zapf Dingbats"/>
              </a:rPr>
              <a:t>✗</a:t>
            </a:r>
            <a:endParaRPr kumimoji="0" lang="en-US" sz="3200" b="0" i="0" u="none" strike="noStrike" kern="1200" cap="none" spc="0" normalizeH="0" baseline="0" noProof="0" dirty="0">
              <a:ln>
                <a:noFill/>
              </a:ln>
              <a:solidFill>
                <a:srgbClr val="FF0000"/>
              </a:solidFill>
              <a:effectLst/>
              <a:uLnTx/>
              <a:uFillTx/>
              <a:latin typeface="+mj-lt"/>
              <a:ea typeface="MS PGothic" pitchFamily="34" charset="-128"/>
            </a:endParaRPr>
          </a:p>
        </p:txBody>
      </p:sp>
      <p:sp>
        <p:nvSpPr>
          <p:cNvPr id="28" name="TextBox 27"/>
          <p:cNvSpPr txBox="1"/>
          <p:nvPr/>
        </p:nvSpPr>
        <p:spPr>
          <a:xfrm>
            <a:off x="6226999" y="4324159"/>
            <a:ext cx="1539412" cy="400110"/>
          </a:xfrm>
          <a:prstGeom prst="rect">
            <a:avLst/>
          </a:prstGeom>
          <a:solidFill>
            <a:schemeClr val="bg1"/>
          </a:solidFill>
          <a:ln w="28575">
            <a:solidFill>
              <a:schemeClr val="accent2"/>
            </a:solidFill>
          </a:ln>
        </p:spPr>
        <p:txBody>
          <a:bodyPr wrap="square" rtlCol="0">
            <a:spAutoFit/>
          </a:bodyPr>
          <a:lstStyle/>
          <a:p>
            <a:pPr algn="ctr">
              <a:spcAft>
                <a:spcPts val="600"/>
              </a:spcAft>
              <a:buClr>
                <a:schemeClr val="bg2"/>
              </a:buClr>
            </a:pPr>
            <a:r>
              <a:rPr lang="en-US" sz="2000" dirty="0" smtClean="0"/>
              <a:t>CSR-</a:t>
            </a:r>
            <a:r>
              <a:rPr lang="en-US" sz="2000" dirty="0" err="1" smtClean="0"/>
              <a:t>VectorL</a:t>
            </a:r>
            <a:endParaRPr lang="en-US" sz="2000" dirty="0" smtClean="0"/>
          </a:p>
        </p:txBody>
      </p:sp>
      <p:sp>
        <p:nvSpPr>
          <p:cNvPr id="20" name="TextBox 19"/>
          <p:cNvSpPr txBox="1"/>
          <p:nvPr/>
        </p:nvSpPr>
        <p:spPr>
          <a:xfrm>
            <a:off x="5912367" y="5921557"/>
            <a:ext cx="856325" cy="369332"/>
          </a:xfrm>
          <a:prstGeom prst="rect">
            <a:avLst/>
          </a:prstGeom>
          <a:noFill/>
        </p:spPr>
        <p:txBody>
          <a:bodyPr wrap="none" rtlCol="0">
            <a:spAutoFit/>
          </a:bodyPr>
          <a:lstStyle/>
          <a:p>
            <a:r>
              <a:rPr lang="en-US" dirty="0" smtClean="0"/>
              <a:t>Block 4</a:t>
            </a:r>
            <a:endParaRPr lang="en-US" dirty="0"/>
          </a:p>
        </p:txBody>
      </p:sp>
      <p:sp>
        <p:nvSpPr>
          <p:cNvPr id="21" name="Left Brace 20"/>
          <p:cNvSpPr/>
          <p:nvPr/>
        </p:nvSpPr>
        <p:spPr>
          <a:xfrm rot="16200000">
            <a:off x="6187919"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 Brace 21"/>
          <p:cNvSpPr/>
          <p:nvPr/>
        </p:nvSpPr>
        <p:spPr>
          <a:xfrm rot="16200000">
            <a:off x="7860183" y="5113152"/>
            <a:ext cx="327760" cy="1300912"/>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7602095" y="5921557"/>
            <a:ext cx="856650" cy="369332"/>
          </a:xfrm>
          <a:prstGeom prst="rect">
            <a:avLst/>
          </a:prstGeom>
          <a:noFill/>
        </p:spPr>
        <p:txBody>
          <a:bodyPr wrap="none" rtlCol="0">
            <a:spAutoFit/>
          </a:bodyPr>
          <a:lstStyle/>
          <a:p>
            <a:r>
              <a:rPr lang="en-US" dirty="0" smtClean="0"/>
              <a:t>Block 5</a:t>
            </a:r>
            <a:endParaRPr lang="en-US" dirty="0"/>
          </a:p>
        </p:txBody>
      </p:sp>
      <p:pic>
        <p:nvPicPr>
          <p:cNvPr id="29" name="Picture 28"/>
          <p:cNvPicPr>
            <a:picLocks noChangeAspect="1"/>
          </p:cNvPicPr>
          <p:nvPr/>
        </p:nvPicPr>
        <p:blipFill>
          <a:blip r:embed="rId2"/>
          <a:stretch>
            <a:fillRect/>
          </a:stretch>
        </p:blipFill>
        <p:spPr>
          <a:xfrm>
            <a:off x="1514318" y="2248977"/>
            <a:ext cx="3001193" cy="2973318"/>
          </a:xfrm>
          <a:prstGeom prst="rect">
            <a:avLst/>
          </a:prstGeom>
        </p:spPr>
      </p:pic>
      <p:sp>
        <p:nvSpPr>
          <p:cNvPr id="24" name="Parallelogram 23"/>
          <p:cNvSpPr/>
          <p:nvPr/>
        </p:nvSpPr>
        <p:spPr>
          <a:xfrm>
            <a:off x="257817" y="2522837"/>
            <a:ext cx="8631955" cy="61852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sz="2600" dirty="0">
                <a:solidFill>
                  <a:schemeClr val="tx2"/>
                </a:solidFill>
              </a:rPr>
              <a:t>Multiple workgroups compute the long row</a:t>
            </a:r>
          </a:p>
        </p:txBody>
      </p:sp>
      <p:sp>
        <p:nvSpPr>
          <p:cNvPr id="30" name="Rectangle 29"/>
          <p:cNvSpPr/>
          <p:nvPr/>
        </p:nvSpPr>
        <p:spPr>
          <a:xfrm>
            <a:off x="1527785" y="2248977"/>
            <a:ext cx="2987726" cy="149736"/>
          </a:xfrm>
          <a:prstGeom prst="rect">
            <a:avLst/>
          </a:prstGeom>
          <a:solidFill>
            <a:schemeClr val="lt1">
              <a:alpha val="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1" name="Rectangle 30"/>
          <p:cNvSpPr/>
          <p:nvPr/>
        </p:nvSpPr>
        <p:spPr>
          <a:xfrm>
            <a:off x="2452797" y="3222523"/>
            <a:ext cx="2100106" cy="149736"/>
          </a:xfrm>
          <a:prstGeom prst="rect">
            <a:avLst/>
          </a:prstGeom>
          <a:solidFill>
            <a:schemeClr val="lt1">
              <a:alpha val="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xmlns="" val="76066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2" presetClass="entr" presetSubtype="4" fill="hold" nodeType="with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 calcmode="lin" valueType="num">
                                      <p:cBhvr additive="base">
                                        <p:cTn id="17" dur="500"/>
                                        <p:tgtEl>
                                          <p:spTgt spid="26">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3"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1"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7" grpId="0" animBg="1"/>
      <p:bldP spid="17" grpId="1" animBg="1"/>
      <p:bldP spid="25" grpId="0"/>
      <p:bldP spid="25" grpId="1"/>
      <p:bldP spid="28" grpId="0" animBg="1"/>
      <p:bldP spid="20" grpId="1"/>
      <p:bldP spid="21" grpId="1" animBg="1"/>
      <p:bldP spid="22" grpId="1" animBg="1"/>
      <p:bldP spid="23" grpId="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2883367" y="1298557"/>
            <a:ext cx="3486446" cy="51572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1"/>
              </a:solidFill>
            </a:endParaRPr>
          </a:p>
        </p:txBody>
      </p:sp>
      <p:sp>
        <p:nvSpPr>
          <p:cNvPr id="4" name="Rectangle 3"/>
          <p:cNvSpPr/>
          <p:nvPr/>
        </p:nvSpPr>
        <p:spPr>
          <a:xfrm>
            <a:off x="619463" y="2384540"/>
            <a:ext cx="3486446" cy="2045826"/>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xmlns="" val="3038609038"/>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a:t>
            </a:r>
            <a:r>
              <a:rPr lang="en-US" dirty="0" err="1" smtClean="0"/>
              <a:t>VectorL</a:t>
            </a:r>
            <a:r>
              <a:rPr lang="en-US" dirty="0" smtClean="0"/>
              <a:t> (Long rows)</a:t>
            </a:r>
            <a:endParaRPr lang="en-US" dirty="0"/>
          </a:p>
        </p:txBody>
      </p:sp>
      <p:sp>
        <p:nvSpPr>
          <p:cNvPr id="9" name="Left Brace 8"/>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12" name="Left Brace 11"/>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15" name="TextBox 14"/>
          <p:cNvSpPr txBox="1"/>
          <p:nvPr/>
        </p:nvSpPr>
        <p:spPr>
          <a:xfrm>
            <a:off x="5912367" y="5921557"/>
            <a:ext cx="856325" cy="369332"/>
          </a:xfrm>
          <a:prstGeom prst="rect">
            <a:avLst/>
          </a:prstGeom>
          <a:noFill/>
        </p:spPr>
        <p:txBody>
          <a:bodyPr wrap="none" rtlCol="0">
            <a:spAutoFit/>
          </a:bodyPr>
          <a:lstStyle/>
          <a:p>
            <a:r>
              <a:rPr lang="en-US" dirty="0" smtClean="0"/>
              <a:t>Block 4</a:t>
            </a:r>
            <a:endParaRPr lang="en-US" dirty="0"/>
          </a:p>
        </p:txBody>
      </p:sp>
      <p:sp>
        <p:nvSpPr>
          <p:cNvPr id="5" name="TextBox 4"/>
          <p:cNvSpPr txBox="1"/>
          <p:nvPr/>
        </p:nvSpPr>
        <p:spPr>
          <a:xfrm>
            <a:off x="617666" y="1950798"/>
            <a:ext cx="3488243"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19" name="Table 18"/>
          <p:cNvGraphicFramePr>
            <a:graphicFrameLocks noGrp="1"/>
          </p:cNvGraphicFramePr>
          <p:nvPr>
            <p:extLst>
              <p:ext uri="{D42A27DB-BD31-4B8C-83A1-F6EECF244321}">
                <p14:modId xmlns:p14="http://schemas.microsoft.com/office/powerpoint/2010/main" xmlns="" val="959032135"/>
              </p:ext>
            </p:extLst>
          </p:nvPr>
        </p:nvGraphicFramePr>
        <p:xfrm>
          <a:off x="1326744" y="3297620"/>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53" name="Left Brace 52"/>
          <p:cNvSpPr/>
          <p:nvPr/>
        </p:nvSpPr>
        <p:spPr>
          <a:xfrm rot="16200000">
            <a:off x="4743905" y="5382815"/>
            <a:ext cx="327760" cy="784547"/>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4462132" y="5921557"/>
            <a:ext cx="867859" cy="369332"/>
          </a:xfrm>
          <a:prstGeom prst="rect">
            <a:avLst/>
          </a:prstGeom>
          <a:noFill/>
        </p:spPr>
        <p:txBody>
          <a:bodyPr wrap="square" rtlCol="0">
            <a:spAutoFit/>
          </a:bodyPr>
          <a:lstStyle/>
          <a:p>
            <a:r>
              <a:rPr lang="en-US" dirty="0" smtClean="0"/>
              <a:t>Block 3</a:t>
            </a:r>
            <a:endParaRPr lang="en-US" dirty="0"/>
          </a:p>
        </p:txBody>
      </p:sp>
      <p:sp>
        <p:nvSpPr>
          <p:cNvPr id="24" name="Left Brace 23"/>
          <p:cNvSpPr/>
          <p:nvPr/>
        </p:nvSpPr>
        <p:spPr>
          <a:xfrm rot="16200000">
            <a:off x="6187919"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Left Brace 24"/>
          <p:cNvSpPr/>
          <p:nvPr/>
        </p:nvSpPr>
        <p:spPr>
          <a:xfrm rot="16200000">
            <a:off x="7860183" y="5113152"/>
            <a:ext cx="327760" cy="1300912"/>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7602095" y="5921557"/>
            <a:ext cx="856650" cy="369332"/>
          </a:xfrm>
          <a:prstGeom prst="rect">
            <a:avLst/>
          </a:prstGeom>
          <a:noFill/>
        </p:spPr>
        <p:txBody>
          <a:bodyPr wrap="none" rtlCol="0">
            <a:spAutoFit/>
          </a:bodyPr>
          <a:lstStyle/>
          <a:p>
            <a:r>
              <a:rPr lang="en-US" dirty="0" smtClean="0"/>
              <a:t>Block 5</a:t>
            </a:r>
            <a:endParaRPr lang="en-US" dirty="0"/>
          </a:p>
        </p:txBody>
      </p:sp>
      <p:sp>
        <p:nvSpPr>
          <p:cNvPr id="30" name="Rectangle 29"/>
          <p:cNvSpPr/>
          <p:nvPr/>
        </p:nvSpPr>
        <p:spPr>
          <a:xfrm>
            <a:off x="4972299" y="2387037"/>
            <a:ext cx="3486446" cy="2045826"/>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sp>
        <p:nvSpPr>
          <p:cNvPr id="31" name="TextBox 30"/>
          <p:cNvSpPr txBox="1"/>
          <p:nvPr/>
        </p:nvSpPr>
        <p:spPr>
          <a:xfrm>
            <a:off x="4970502" y="1953295"/>
            <a:ext cx="3488243"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32" name="Table 31"/>
          <p:cNvGraphicFramePr>
            <a:graphicFrameLocks noGrp="1"/>
          </p:cNvGraphicFramePr>
          <p:nvPr>
            <p:extLst>
              <p:ext uri="{D42A27DB-BD31-4B8C-83A1-F6EECF244321}">
                <p14:modId xmlns:p14="http://schemas.microsoft.com/office/powerpoint/2010/main" xmlns="" val="1481858346"/>
              </p:ext>
            </p:extLst>
          </p:nvPr>
        </p:nvGraphicFramePr>
        <p:xfrm>
          <a:off x="5679580" y="3300117"/>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cxnSp>
        <p:nvCxnSpPr>
          <p:cNvPr id="33" name="Straight Arrow Connector 32"/>
          <p:cNvCxnSpPr/>
          <p:nvPr/>
        </p:nvCxnSpPr>
        <p:spPr>
          <a:xfrm>
            <a:off x="5444625"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a:off x="5710586"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5956876"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6223434"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a:off x="6488624" y="4734717"/>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6754585" y="4734717"/>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7000875" y="4734717"/>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7267433" y="4734717"/>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a:off x="7516299"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a:off x="7782260"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8028550"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8295108"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a:off x="8560298"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58" name="Table 57"/>
          <p:cNvGraphicFramePr>
            <a:graphicFrameLocks noGrp="1"/>
          </p:cNvGraphicFramePr>
          <p:nvPr>
            <p:extLst>
              <p:ext uri="{D42A27DB-BD31-4B8C-83A1-F6EECF244321}">
                <p14:modId xmlns:p14="http://schemas.microsoft.com/office/powerpoint/2010/main" xmlns="" val="436375866"/>
              </p:ext>
            </p:extLst>
          </p:nvPr>
        </p:nvGraphicFramePr>
        <p:xfrm>
          <a:off x="5329991" y="5345546"/>
          <a:ext cx="1033104" cy="265176"/>
        </p:xfrm>
        <a:graphic>
          <a:graphicData uri="http://schemas.openxmlformats.org/drawingml/2006/table">
            <a:tbl>
              <a:tblPr firstRow="1" bandRow="1">
                <a:tableStyleId>{5C22544A-7EE6-4342-B048-85BDC9FD1C3A}</a:tableStyleId>
              </a:tblPr>
              <a:tblGrid>
                <a:gridCol w="258276"/>
                <a:gridCol w="258276"/>
                <a:gridCol w="258276"/>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xmlns="" val="2103011074"/>
              </p:ext>
            </p:extLst>
          </p:nvPr>
        </p:nvGraphicFramePr>
        <p:xfrm>
          <a:off x="7383156" y="5340103"/>
          <a:ext cx="1033104" cy="265176"/>
        </p:xfrm>
        <a:graphic>
          <a:graphicData uri="http://schemas.openxmlformats.org/drawingml/2006/table">
            <a:tbl>
              <a:tblPr firstRow="1" bandRow="1">
                <a:tableStyleId>{5C22544A-7EE6-4342-B048-85BDC9FD1C3A}</a:tableStyleId>
              </a:tblPr>
              <a:tblGrid>
                <a:gridCol w="258276"/>
                <a:gridCol w="258276"/>
                <a:gridCol w="258276"/>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xmlns="" val="256541204"/>
              </p:ext>
            </p:extLst>
          </p:nvPr>
        </p:nvGraphicFramePr>
        <p:xfrm>
          <a:off x="6341777" y="5345546"/>
          <a:ext cx="1033104" cy="265176"/>
        </p:xfrm>
        <a:graphic>
          <a:graphicData uri="http://schemas.openxmlformats.org/drawingml/2006/table">
            <a:tbl>
              <a:tblPr firstRow="1" bandRow="1">
                <a:tableStyleId>{5C22544A-7EE6-4342-B048-85BDC9FD1C3A}</a:tableStyleId>
              </a:tblPr>
              <a:tblGrid>
                <a:gridCol w="258276"/>
                <a:gridCol w="258276"/>
                <a:gridCol w="258276"/>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xmlns="" val="2037568961"/>
              </p:ext>
            </p:extLst>
          </p:nvPr>
        </p:nvGraphicFramePr>
        <p:xfrm>
          <a:off x="8412911" y="5334663"/>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sp>
        <p:nvSpPr>
          <p:cNvPr id="62" name="Curved Down Arrow 61"/>
          <p:cNvSpPr/>
          <p:nvPr/>
        </p:nvSpPr>
        <p:spPr>
          <a:xfrm flipH="1">
            <a:off x="1330375" y="3010462"/>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3" name="Curved Down Arrow 62"/>
          <p:cNvSpPr/>
          <p:nvPr/>
        </p:nvSpPr>
        <p:spPr>
          <a:xfrm flipH="1">
            <a:off x="1848039" y="3010463"/>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4" name="Curved Down Arrow 63"/>
          <p:cNvSpPr/>
          <p:nvPr/>
        </p:nvSpPr>
        <p:spPr>
          <a:xfrm flipH="1">
            <a:off x="2365703" y="3010464"/>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5" name="Curved Down Arrow 64"/>
          <p:cNvSpPr/>
          <p:nvPr/>
        </p:nvSpPr>
        <p:spPr>
          <a:xfrm flipH="1">
            <a:off x="2883367" y="3019637"/>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0" name="Curved Down Arrow 69"/>
          <p:cNvSpPr/>
          <p:nvPr/>
        </p:nvSpPr>
        <p:spPr>
          <a:xfrm flipH="1">
            <a:off x="1327954" y="2863698"/>
            <a:ext cx="628248" cy="43321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1" name="Curved Down Arrow 70"/>
          <p:cNvSpPr/>
          <p:nvPr/>
        </p:nvSpPr>
        <p:spPr>
          <a:xfrm flipH="1">
            <a:off x="2363281" y="2863698"/>
            <a:ext cx="630060"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2" name="Curved Down Arrow 71"/>
          <p:cNvSpPr/>
          <p:nvPr/>
        </p:nvSpPr>
        <p:spPr>
          <a:xfrm flipH="1">
            <a:off x="1326744" y="2859341"/>
            <a:ext cx="1150550" cy="43827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aphicFrame>
        <p:nvGraphicFramePr>
          <p:cNvPr id="73" name="Table 72"/>
          <p:cNvGraphicFramePr>
            <a:graphicFrameLocks noGrp="1"/>
          </p:cNvGraphicFramePr>
          <p:nvPr>
            <p:extLst>
              <p:ext uri="{D42A27DB-BD31-4B8C-83A1-F6EECF244321}">
                <p14:modId xmlns:p14="http://schemas.microsoft.com/office/powerpoint/2010/main" xmlns="" val="3650602816"/>
              </p:ext>
            </p:extLst>
          </p:nvPr>
        </p:nvGraphicFramePr>
        <p:xfrm>
          <a:off x="1320826" y="3298953"/>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xmlns="" val="1739996120"/>
              </p:ext>
            </p:extLst>
          </p:nvPr>
        </p:nvGraphicFramePr>
        <p:xfrm>
          <a:off x="1838490" y="3292560"/>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xmlns="" val="3993178751"/>
              </p:ext>
            </p:extLst>
          </p:nvPr>
        </p:nvGraphicFramePr>
        <p:xfrm>
          <a:off x="2356154" y="3292560"/>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xmlns="" val="3837376394"/>
              </p:ext>
            </p:extLst>
          </p:nvPr>
        </p:nvGraphicFramePr>
        <p:xfrm>
          <a:off x="2873818" y="3296542"/>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sp>
        <p:nvSpPr>
          <p:cNvPr id="79" name="Curved Down Arrow 78"/>
          <p:cNvSpPr/>
          <p:nvPr/>
        </p:nvSpPr>
        <p:spPr>
          <a:xfrm flipH="1">
            <a:off x="5730339" y="3019637"/>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0" name="Curved Down Arrow 79"/>
          <p:cNvSpPr/>
          <p:nvPr/>
        </p:nvSpPr>
        <p:spPr>
          <a:xfrm flipH="1">
            <a:off x="6263622" y="3019637"/>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aphicFrame>
        <p:nvGraphicFramePr>
          <p:cNvPr id="81" name="Table 80"/>
          <p:cNvGraphicFramePr>
            <a:graphicFrameLocks noGrp="1"/>
          </p:cNvGraphicFramePr>
          <p:nvPr>
            <p:extLst>
              <p:ext uri="{D42A27DB-BD31-4B8C-83A1-F6EECF244321}">
                <p14:modId xmlns:p14="http://schemas.microsoft.com/office/powerpoint/2010/main" xmlns="" val="917184025"/>
              </p:ext>
            </p:extLst>
          </p:nvPr>
        </p:nvGraphicFramePr>
        <p:xfrm>
          <a:off x="5670499" y="3309217"/>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xmlns="" val="1579983525"/>
              </p:ext>
            </p:extLst>
          </p:nvPr>
        </p:nvGraphicFramePr>
        <p:xfrm>
          <a:off x="6188163" y="3302824"/>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83" name="Table 82"/>
          <p:cNvGraphicFramePr>
            <a:graphicFrameLocks noGrp="1"/>
          </p:cNvGraphicFramePr>
          <p:nvPr>
            <p:extLst>
              <p:ext uri="{D42A27DB-BD31-4B8C-83A1-F6EECF244321}">
                <p14:modId xmlns:p14="http://schemas.microsoft.com/office/powerpoint/2010/main" xmlns="" val="2174262440"/>
              </p:ext>
            </p:extLst>
          </p:nvPr>
        </p:nvGraphicFramePr>
        <p:xfrm>
          <a:off x="6705827" y="3302824"/>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sp>
        <p:nvSpPr>
          <p:cNvPr id="84" name="Curved Down Arrow 83"/>
          <p:cNvSpPr/>
          <p:nvPr/>
        </p:nvSpPr>
        <p:spPr>
          <a:xfrm flipH="1">
            <a:off x="5711717" y="2884126"/>
            <a:ext cx="630060"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6" name="Curved Down Arrow 85"/>
          <p:cNvSpPr/>
          <p:nvPr/>
        </p:nvSpPr>
        <p:spPr>
          <a:xfrm flipH="1">
            <a:off x="5710586" y="2857885"/>
            <a:ext cx="1150550" cy="43827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 name="TextBox 2"/>
          <p:cNvSpPr txBox="1"/>
          <p:nvPr/>
        </p:nvSpPr>
        <p:spPr>
          <a:xfrm>
            <a:off x="3673468" y="924096"/>
            <a:ext cx="1813317" cy="37446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noProof="0" dirty="0" smtClean="0">
                <a:latin typeface="+mj-lt"/>
                <a:ea typeface="MS PGothic" pitchFamily="34" charset="-128"/>
              </a:rPr>
              <a:t>Global Memory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14" name="Group 13"/>
          <p:cNvGrpSpPr/>
          <p:nvPr/>
        </p:nvGrpSpPr>
        <p:grpSpPr>
          <a:xfrm>
            <a:off x="4338762" y="1705508"/>
            <a:ext cx="491642" cy="593100"/>
            <a:chOff x="609914" y="1186238"/>
            <a:chExt cx="544271" cy="656590"/>
          </a:xfrm>
        </p:grpSpPr>
        <p:sp>
          <p:nvSpPr>
            <p:cNvPr id="7" name="Oval 6"/>
            <p:cNvSpPr/>
            <p:nvPr/>
          </p:nvSpPr>
          <p:spPr>
            <a:xfrm>
              <a:off x="609914" y="1270013"/>
              <a:ext cx="544271" cy="54427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0" dirty="0">
                <a:solidFill>
                  <a:schemeClr val="tx1"/>
                </a:solidFill>
              </a:endParaRPr>
            </a:p>
          </p:txBody>
        </p:sp>
        <p:sp>
          <p:nvSpPr>
            <p:cNvPr id="8" name="TextBox 7"/>
            <p:cNvSpPr txBox="1"/>
            <p:nvPr/>
          </p:nvSpPr>
          <p:spPr>
            <a:xfrm>
              <a:off x="662543" y="1186238"/>
              <a:ext cx="440145" cy="656590"/>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40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4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aphicFrame>
        <p:nvGraphicFramePr>
          <p:cNvPr id="89" name="Table 88"/>
          <p:cNvGraphicFramePr>
            <a:graphicFrameLocks noGrp="1"/>
          </p:cNvGraphicFramePr>
          <p:nvPr>
            <p:extLst>
              <p:ext uri="{D42A27DB-BD31-4B8C-83A1-F6EECF244321}">
                <p14:modId xmlns:p14="http://schemas.microsoft.com/office/powerpoint/2010/main" xmlns="" val="16166908"/>
              </p:ext>
            </p:extLst>
          </p:nvPr>
        </p:nvGraphicFramePr>
        <p:xfrm>
          <a:off x="3591752" y="1409201"/>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cxnSp>
        <p:nvCxnSpPr>
          <p:cNvPr id="17" name="Straight Arrow Connector 16"/>
          <p:cNvCxnSpPr>
            <a:endCxn id="7" idx="2"/>
          </p:cNvCxnSpPr>
          <p:nvPr/>
        </p:nvCxnSpPr>
        <p:spPr>
          <a:xfrm flipV="1">
            <a:off x="1422745" y="2027003"/>
            <a:ext cx="2916017" cy="140080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a:endCxn id="7" idx="6"/>
          </p:cNvCxnSpPr>
          <p:nvPr/>
        </p:nvCxnSpPr>
        <p:spPr>
          <a:xfrm flipH="1" flipV="1">
            <a:off x="4830404" y="2027003"/>
            <a:ext cx="975159" cy="140080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xmlns="" val="506294835"/>
              </p:ext>
            </p:extLst>
          </p:nvPr>
        </p:nvGraphicFramePr>
        <p:xfrm>
          <a:off x="4359392" y="1409201"/>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sp>
        <p:nvSpPr>
          <p:cNvPr id="2" name="TextBox 1"/>
          <p:cNvSpPr txBox="1"/>
          <p:nvPr/>
        </p:nvSpPr>
        <p:spPr>
          <a:xfrm>
            <a:off x="4081175" y="2235468"/>
            <a:ext cx="900883" cy="37446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atomic</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404985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4.23117E-6 -1.00973E-6 L -0.43734 -0.29944 " pathEditMode="relative" rAng="0" ptsTypes="AA">
                                      <p:cBhvr>
                                        <p:cTn id="24" dur="2000" fill="hold"/>
                                        <p:tgtEl>
                                          <p:spTgt spid="58"/>
                                        </p:tgtEl>
                                        <p:attrNameLst>
                                          <p:attrName>ppt_x</p:attrName>
                                          <p:attrName>ppt_y</p:attrName>
                                        </p:attrNameLst>
                                      </p:cBhvr>
                                      <p:rCtr x="-21867" y="-14984"/>
                                    </p:animMotion>
                                  </p:childTnLst>
                                </p:cTn>
                              </p:par>
                              <p:par>
                                <p:cTn id="25" presetID="0" presetClass="path" presetSubtype="0" accel="50000" decel="50000" fill="hold" nodeType="withEffect">
                                  <p:stCondLst>
                                    <p:cond delay="0"/>
                                  </p:stCondLst>
                                  <p:childTnLst>
                                    <p:animMotion origin="layout" path="M 9.68414E-7 3.75637E-6 L -0.18553 -0.29875 " pathEditMode="relative" rAng="0" ptsTypes="AA">
                                      <p:cBhvr>
                                        <p:cTn id="26" dur="2000" fill="hold"/>
                                        <p:tgtEl>
                                          <p:spTgt spid="59"/>
                                        </p:tgtEl>
                                        <p:attrNameLst>
                                          <p:attrName>ppt_x</p:attrName>
                                          <p:attrName>ppt_y</p:attrName>
                                        </p:attrNameLst>
                                      </p:cBhvr>
                                      <p:rCtr x="-9285" y="-14937"/>
                                    </p:animMotion>
                                  </p:childTnLst>
                                </p:cTn>
                              </p:par>
                              <p:par>
                                <p:cTn id="27" presetID="1" presetClass="exit" presetSubtype="0" fill="hold" nodeType="with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3.26276E-7 -1.00973E-6 L -0.43422 -0.29944 " pathEditMode="relative" rAng="0" ptsTypes="AA">
                                      <p:cBhvr>
                                        <p:cTn id="57" dur="2000" fill="hold"/>
                                        <p:tgtEl>
                                          <p:spTgt spid="60"/>
                                        </p:tgtEl>
                                        <p:attrNameLst>
                                          <p:attrName>ppt_x</p:attrName>
                                          <p:attrName>ppt_y</p:attrName>
                                        </p:attrNameLst>
                                      </p:cBhvr>
                                      <p:rCtr x="-21711" y="-14984"/>
                                    </p:animMotion>
                                  </p:childTnLst>
                                </p:cTn>
                              </p:par>
                              <p:par>
                                <p:cTn id="58" presetID="0" presetClass="path" presetSubtype="0" accel="50000" decel="50000" fill="hold" nodeType="withEffect">
                                  <p:stCondLst>
                                    <p:cond delay="0"/>
                                  </p:stCondLst>
                                  <p:childTnLst>
                                    <p:animMotion origin="layout" path="M -3.57515E-6 1.11163E-7 L -0.1857 -0.29782 " pathEditMode="relative" rAng="0" ptsTypes="AA">
                                      <p:cBhvr>
                                        <p:cTn id="59" dur="2000" fill="hold"/>
                                        <p:tgtEl>
                                          <p:spTgt spid="61"/>
                                        </p:tgtEl>
                                        <p:attrNameLst>
                                          <p:attrName>ppt_x</p:attrName>
                                          <p:attrName>ppt_y</p:attrName>
                                        </p:attrNameLst>
                                      </p:cBhvr>
                                      <p:rCtr x="-9285" y="-14891"/>
                                    </p:animMotion>
                                  </p:childTnLst>
                                </p:cTn>
                              </p:par>
                              <p:par>
                                <p:cTn id="60" presetID="1" presetClass="exit" presetSubtype="0" fill="hold" nodeType="withEffect">
                                  <p:stCondLst>
                                    <p:cond delay="0"/>
                                  </p:stCondLst>
                                  <p:childTnLst>
                                    <p:set>
                                      <p:cBhvr>
                                        <p:cTn id="61" dur="1" fill="hold">
                                          <p:stCondLst>
                                            <p:cond delay="0"/>
                                          </p:stCondLst>
                                        </p:cTn>
                                        <p:tgtEl>
                                          <p:spTgt spid="4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43"/>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42"/>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1"/>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5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63"/>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64"/>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65"/>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8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79"/>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58"/>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60"/>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59"/>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1"/>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73"/>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7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75"/>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76"/>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8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82"/>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8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70"/>
                                        </p:tgtEl>
                                        <p:attrNameLst>
                                          <p:attrName>style.visibility</p:attrName>
                                        </p:attrNameLst>
                                      </p:cBhvr>
                                      <p:to>
                                        <p:strVal val="visible"/>
                                      </p:to>
                                    </p:set>
                                  </p:childTnLst>
                                </p:cTn>
                              </p:par>
                              <p:par>
                                <p:cTn id="126" presetID="1" presetClass="entr" presetSubtype="0" fill="hold" grpId="0" nodeType="withEffect">
                                  <p:stCondLst>
                                    <p:cond delay="500"/>
                                  </p:stCondLst>
                                  <p:childTnLst>
                                    <p:set>
                                      <p:cBhvr>
                                        <p:cTn id="127" dur="1" fill="hold">
                                          <p:stCondLst>
                                            <p:cond delay="0"/>
                                          </p:stCondLst>
                                        </p:cTn>
                                        <p:tgtEl>
                                          <p:spTgt spid="71"/>
                                        </p:tgtEl>
                                        <p:attrNameLst>
                                          <p:attrName>style.visibility</p:attrName>
                                        </p:attrNameLst>
                                      </p:cBhvr>
                                      <p:to>
                                        <p:strVal val="visible"/>
                                      </p:to>
                                    </p:set>
                                  </p:childTnLst>
                                </p:cTn>
                              </p:par>
                            </p:childTnLst>
                          </p:cTn>
                        </p:par>
                        <p:par>
                          <p:cTn id="128" fill="hold">
                            <p:stCondLst>
                              <p:cond delay="500"/>
                            </p:stCondLst>
                            <p:childTnLst>
                              <p:par>
                                <p:cTn id="129" presetID="1" presetClass="exit" presetSubtype="0" fill="hold" grpId="1" nodeType="afterEffect">
                                  <p:stCondLst>
                                    <p:cond delay="500"/>
                                  </p:stCondLst>
                                  <p:childTnLst>
                                    <p:set>
                                      <p:cBhvr>
                                        <p:cTn id="130" dur="1" fill="hold">
                                          <p:stCondLst>
                                            <p:cond delay="0"/>
                                          </p:stCondLst>
                                        </p:cTn>
                                        <p:tgtEl>
                                          <p:spTgt spid="70"/>
                                        </p:tgtEl>
                                        <p:attrNameLst>
                                          <p:attrName>style.visibility</p:attrName>
                                        </p:attrNameLst>
                                      </p:cBhvr>
                                      <p:to>
                                        <p:strVal val="hidden"/>
                                      </p:to>
                                    </p:set>
                                  </p:childTnLst>
                                </p:cTn>
                              </p:par>
                              <p:par>
                                <p:cTn id="131" presetID="1" presetClass="exit" presetSubtype="0" fill="hold" grpId="1" nodeType="withEffect">
                                  <p:stCondLst>
                                    <p:cond delay="500"/>
                                  </p:stCondLst>
                                  <p:childTnLst>
                                    <p:set>
                                      <p:cBhvr>
                                        <p:cTn id="132" dur="1" fill="hold">
                                          <p:stCondLst>
                                            <p:cond delay="0"/>
                                          </p:stCondLst>
                                        </p:cTn>
                                        <p:tgtEl>
                                          <p:spTgt spid="71"/>
                                        </p:tgtEl>
                                        <p:attrNameLst>
                                          <p:attrName>style.visibility</p:attrName>
                                        </p:attrNameLst>
                                      </p:cBhvr>
                                      <p:to>
                                        <p:strVal val="hidden"/>
                                      </p:to>
                                    </p:set>
                                  </p:childTnLst>
                                </p:cTn>
                              </p:par>
                              <p:par>
                                <p:cTn id="133" presetID="1" presetClass="exit" presetSubtype="0" fill="hold" grpId="1" nodeType="withEffect">
                                  <p:stCondLst>
                                    <p:cond delay="500"/>
                                  </p:stCondLst>
                                  <p:childTnLst>
                                    <p:set>
                                      <p:cBhvr>
                                        <p:cTn id="134" dur="1" fill="hold">
                                          <p:stCondLst>
                                            <p:cond delay="0"/>
                                          </p:stCondLst>
                                        </p:cTn>
                                        <p:tgtEl>
                                          <p:spTgt spid="84"/>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74"/>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76"/>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82"/>
                                        </p:tgtEl>
                                        <p:attrNameLst>
                                          <p:attrName>style.visibility</p:attrName>
                                        </p:attrNameLst>
                                      </p:cBhvr>
                                      <p:to>
                                        <p:strVal val="hidden"/>
                                      </p:to>
                                    </p:set>
                                  </p:childTnLst>
                                </p:cTn>
                              </p:par>
                            </p:childTnLst>
                          </p:cTn>
                        </p:par>
                        <p:par>
                          <p:cTn id="141" fill="hold">
                            <p:stCondLst>
                              <p:cond delay="1000"/>
                            </p:stCondLst>
                            <p:childTnLst>
                              <p:par>
                                <p:cTn id="142" presetID="1" presetClass="entr" presetSubtype="0" fill="hold" grpId="0" nodeType="afterEffect">
                                  <p:stCondLst>
                                    <p:cond delay="0"/>
                                  </p:stCondLst>
                                  <p:childTnLst>
                                    <p:set>
                                      <p:cBhvr>
                                        <p:cTn id="143" dur="1" fill="hold">
                                          <p:stCondLst>
                                            <p:cond delay="0"/>
                                          </p:stCondLst>
                                        </p:cTn>
                                        <p:tgtEl>
                                          <p:spTgt spid="72"/>
                                        </p:tgtEl>
                                        <p:attrNameLst>
                                          <p:attrName>style.visibility</p:attrName>
                                        </p:attrNameLst>
                                      </p:cBhvr>
                                      <p:to>
                                        <p:strVal val="visible"/>
                                      </p:to>
                                    </p:set>
                                  </p:childTnLst>
                                </p:cTn>
                              </p:par>
                            </p:childTnLst>
                          </p:cTn>
                        </p:par>
                        <p:par>
                          <p:cTn id="144" fill="hold">
                            <p:stCondLst>
                              <p:cond delay="1000"/>
                            </p:stCondLst>
                            <p:childTnLst>
                              <p:par>
                                <p:cTn id="145" presetID="1" presetClass="entr" presetSubtype="0" fill="hold" grpId="0" nodeType="afterEffect">
                                  <p:stCondLst>
                                    <p:cond delay="0"/>
                                  </p:stCondLst>
                                  <p:childTnLst>
                                    <p:set>
                                      <p:cBhvr>
                                        <p:cTn id="146" dur="1" fill="hold">
                                          <p:stCondLst>
                                            <p:cond delay="0"/>
                                          </p:stCondLst>
                                        </p:cTn>
                                        <p:tgtEl>
                                          <p:spTgt spid="86"/>
                                        </p:tgtEl>
                                        <p:attrNameLst>
                                          <p:attrName>style.visibility</p:attrName>
                                        </p:attrNameLst>
                                      </p:cBhvr>
                                      <p:to>
                                        <p:strVal val="visible"/>
                                      </p:to>
                                    </p:set>
                                  </p:childTnLst>
                                </p:cTn>
                              </p:par>
                            </p:childTnLst>
                          </p:cTn>
                        </p:par>
                        <p:par>
                          <p:cTn id="147" fill="hold">
                            <p:stCondLst>
                              <p:cond delay="1000"/>
                            </p:stCondLst>
                            <p:childTnLst>
                              <p:par>
                                <p:cTn id="148" presetID="1" presetClass="exit" presetSubtype="0" fill="hold" nodeType="afterEffect">
                                  <p:stCondLst>
                                    <p:cond delay="1000"/>
                                  </p:stCondLst>
                                  <p:childTnLst>
                                    <p:set>
                                      <p:cBhvr>
                                        <p:cTn id="149" dur="1" fill="hold">
                                          <p:stCondLst>
                                            <p:cond delay="0"/>
                                          </p:stCondLst>
                                        </p:cTn>
                                        <p:tgtEl>
                                          <p:spTgt spid="75"/>
                                        </p:tgtEl>
                                        <p:attrNameLst>
                                          <p:attrName>style.visibility</p:attrName>
                                        </p:attrNameLst>
                                      </p:cBhvr>
                                      <p:to>
                                        <p:strVal val="hidden"/>
                                      </p:to>
                                    </p:set>
                                  </p:childTnLst>
                                </p:cTn>
                              </p:par>
                            </p:childTnLst>
                          </p:cTn>
                        </p:par>
                        <p:par>
                          <p:cTn id="150" fill="hold">
                            <p:stCondLst>
                              <p:cond delay="2000"/>
                            </p:stCondLst>
                            <p:childTnLst>
                              <p:par>
                                <p:cTn id="151" presetID="1" presetClass="exit" presetSubtype="0" fill="hold" grpId="1" nodeType="afterEffect">
                                  <p:stCondLst>
                                    <p:cond delay="0"/>
                                  </p:stCondLst>
                                  <p:childTnLst>
                                    <p:set>
                                      <p:cBhvr>
                                        <p:cTn id="152" dur="1" fill="hold">
                                          <p:stCondLst>
                                            <p:cond delay="0"/>
                                          </p:stCondLst>
                                        </p:cTn>
                                        <p:tgtEl>
                                          <p:spTgt spid="72"/>
                                        </p:tgtEl>
                                        <p:attrNameLst>
                                          <p:attrName>style.visibility</p:attrName>
                                        </p:attrNameLst>
                                      </p:cBhvr>
                                      <p:to>
                                        <p:strVal val="hidden"/>
                                      </p:to>
                                    </p:set>
                                  </p:childTnLst>
                                </p:cTn>
                              </p:par>
                            </p:childTnLst>
                          </p:cTn>
                        </p:par>
                        <p:par>
                          <p:cTn id="153" fill="hold">
                            <p:stCondLst>
                              <p:cond delay="2000"/>
                            </p:stCondLst>
                            <p:childTnLst>
                              <p:par>
                                <p:cTn id="154" presetID="1" presetClass="exit" presetSubtype="0" fill="hold" grpId="1" nodeType="afterEffect">
                                  <p:stCondLst>
                                    <p:cond delay="0"/>
                                  </p:stCondLst>
                                  <p:childTnLst>
                                    <p:set>
                                      <p:cBhvr>
                                        <p:cTn id="155" dur="1" fill="hold">
                                          <p:stCondLst>
                                            <p:cond delay="0"/>
                                          </p:stCondLst>
                                        </p:cTn>
                                        <p:tgtEl>
                                          <p:spTgt spid="86"/>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83"/>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88"/>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3"/>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89"/>
                                        </p:tgtEl>
                                        <p:attrNameLst>
                                          <p:attrName>style.visibility</p:attrName>
                                        </p:attrNameLst>
                                      </p:cBhvr>
                                      <p:to>
                                        <p:strVal val="visible"/>
                                      </p:to>
                                    </p:set>
                                  </p:childTnLst>
                                </p:cTn>
                              </p:par>
                              <p:par>
                                <p:cTn id="166" presetID="22" presetClass="entr" presetSubtype="4" fill="hold" nodeType="withEffect">
                                  <p:stCondLst>
                                    <p:cond delay="0"/>
                                  </p:stCondLst>
                                  <p:childTnLst>
                                    <p:set>
                                      <p:cBhvr>
                                        <p:cTn id="167" dur="1" fill="hold">
                                          <p:stCondLst>
                                            <p:cond delay="0"/>
                                          </p:stCondLst>
                                        </p:cTn>
                                        <p:tgtEl>
                                          <p:spTgt spid="17"/>
                                        </p:tgtEl>
                                        <p:attrNameLst>
                                          <p:attrName>style.visibility</p:attrName>
                                        </p:attrNameLst>
                                      </p:cBhvr>
                                      <p:to>
                                        <p:strVal val="visible"/>
                                      </p:to>
                                    </p:set>
                                    <p:animEffect transition="in" filter="wipe(down)">
                                      <p:cBhvr>
                                        <p:cTn id="168" dur="1000"/>
                                        <p:tgtEl>
                                          <p:spTgt spid="17"/>
                                        </p:tgtEl>
                                      </p:cBhvr>
                                    </p:animEffect>
                                  </p:childTnLst>
                                </p:cTn>
                              </p:par>
                              <p:par>
                                <p:cTn id="169" presetID="22" presetClass="entr" presetSubtype="4" fill="hold" nodeType="withEffect">
                                  <p:stCondLst>
                                    <p:cond delay="0"/>
                                  </p:stCondLst>
                                  <p:childTnLst>
                                    <p:set>
                                      <p:cBhvr>
                                        <p:cTn id="170" dur="1" fill="hold">
                                          <p:stCondLst>
                                            <p:cond delay="0"/>
                                          </p:stCondLst>
                                        </p:cTn>
                                        <p:tgtEl>
                                          <p:spTgt spid="20"/>
                                        </p:tgtEl>
                                        <p:attrNameLst>
                                          <p:attrName>style.visibility</p:attrName>
                                        </p:attrNameLst>
                                      </p:cBhvr>
                                      <p:to>
                                        <p:strVal val="visible"/>
                                      </p:to>
                                    </p:set>
                                    <p:animEffect transition="in" filter="wipe(down)">
                                      <p:cBhvr>
                                        <p:cTn id="171" dur="1000"/>
                                        <p:tgtEl>
                                          <p:spTgt spid="20"/>
                                        </p:tgtEl>
                                      </p:cBhvr>
                                    </p:animEffect>
                                  </p:childTnLst>
                                </p:cTn>
                              </p:par>
                            </p:childTnLst>
                          </p:cTn>
                        </p:par>
                        <p:par>
                          <p:cTn id="172" fill="hold">
                            <p:stCondLst>
                              <p:cond delay="1000"/>
                            </p:stCondLst>
                            <p:childTnLst>
                              <p:par>
                                <p:cTn id="173" presetID="1" presetClass="entr" presetSubtype="0" fill="hold" nodeType="afterEffect">
                                  <p:stCondLst>
                                    <p:cond delay="0"/>
                                  </p:stCondLst>
                                  <p:childTnLst>
                                    <p:set>
                                      <p:cBhvr>
                                        <p:cTn id="174" dur="1" fill="hold">
                                          <p:stCondLst>
                                            <p:cond delay="0"/>
                                          </p:stCondLst>
                                        </p:cTn>
                                        <p:tgtEl>
                                          <p:spTgt spid="14"/>
                                        </p:tgtEl>
                                        <p:attrNameLst>
                                          <p:attrName>style.visibility</p:attrName>
                                        </p:attrNameLst>
                                      </p:cBhvr>
                                      <p:to>
                                        <p:strVal val="visible"/>
                                      </p:to>
                                    </p:set>
                                  </p:childTnLst>
                                </p:cTn>
                              </p:par>
                            </p:childTnLst>
                          </p:cTn>
                        </p:par>
                        <p:par>
                          <p:cTn id="175" fill="hold">
                            <p:stCondLst>
                              <p:cond delay="1000"/>
                            </p:stCondLst>
                            <p:childTnLst>
                              <p:par>
                                <p:cTn id="176" presetID="9" presetClass="entr" presetSubtype="0" fill="hold" nodeType="afterEffect">
                                  <p:stCondLst>
                                    <p:cond delay="500"/>
                                  </p:stCondLst>
                                  <p:childTnLst>
                                    <p:set>
                                      <p:cBhvr>
                                        <p:cTn id="177" dur="1" fill="hold">
                                          <p:stCondLst>
                                            <p:cond delay="0"/>
                                          </p:stCondLst>
                                        </p:cTn>
                                        <p:tgtEl>
                                          <p:spTgt spid="91"/>
                                        </p:tgtEl>
                                        <p:attrNameLst>
                                          <p:attrName>style.visibility</p:attrName>
                                        </p:attrNameLst>
                                      </p:cBhvr>
                                      <p:to>
                                        <p:strVal val="visible"/>
                                      </p:to>
                                    </p:set>
                                    <p:animEffect transition="in" filter="dissolve">
                                      <p:cBhvr>
                                        <p:cTn id="178" dur="500"/>
                                        <p:tgtEl>
                                          <p:spTgt spid="91"/>
                                        </p:tgtEl>
                                      </p:cBhvr>
                                    </p:animEffect>
                                  </p:childTnLst>
                                </p:cTn>
                              </p:par>
                              <p:par>
                                <p:cTn id="179" presetID="1" presetClass="entr" presetSubtype="0" fill="hold" grpId="0" nodeType="withEffect">
                                  <p:stCondLst>
                                    <p:cond delay="0"/>
                                  </p:stCondLst>
                                  <p:childTnLst>
                                    <p:set>
                                      <p:cBhvr>
                                        <p:cTn id="18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62" grpId="0" animBg="1"/>
      <p:bldP spid="62" grpId="1" animBg="1"/>
      <p:bldP spid="63" grpId="0" animBg="1"/>
      <p:bldP spid="63" grpId="1" animBg="1"/>
      <p:bldP spid="64" grpId="0" animBg="1"/>
      <p:bldP spid="64" grpId="1" animBg="1"/>
      <p:bldP spid="65" grpId="0" animBg="1"/>
      <p:bldP spid="65" grpId="1" animBg="1"/>
      <p:bldP spid="70" grpId="0" animBg="1"/>
      <p:bldP spid="70" grpId="1" animBg="1"/>
      <p:bldP spid="71" grpId="0" animBg="1"/>
      <p:bldP spid="71" grpId="1" animBg="1"/>
      <p:bldP spid="72" grpId="0" animBg="1"/>
      <p:bldP spid="72" grpId="1" animBg="1"/>
      <p:bldP spid="79" grpId="0" animBg="1"/>
      <p:bldP spid="79" grpId="1" animBg="1"/>
      <p:bldP spid="80" grpId="0" animBg="1"/>
      <p:bldP spid="80" grpId="1" animBg="1"/>
      <p:bldP spid="84" grpId="0" animBg="1"/>
      <p:bldP spid="84" grpId="1" animBg="1"/>
      <p:bldP spid="86" grpId="0" animBg="1"/>
      <p:bldP spid="86" grpId="1" animBg="1"/>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60166" y="1818920"/>
            <a:ext cx="8444989" cy="3696837"/>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smtClean="0"/>
              <a:t>Optimized </a:t>
            </a:r>
            <a:r>
              <a:rPr lang="en-US" dirty="0" err="1" smtClean="0"/>
              <a:t>csr</a:t>
            </a:r>
            <a:r>
              <a:rPr lang="en-US" dirty="0" smtClean="0"/>
              <a:t>-stream: logarithmic reduction</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266195829"/>
              </p:ext>
            </p:extLst>
          </p:nvPr>
        </p:nvGraphicFramePr>
        <p:xfrm>
          <a:off x="444992" y="2333021"/>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1C2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4177143"/>
              </p:ext>
            </p:extLst>
          </p:nvPr>
        </p:nvGraphicFramePr>
        <p:xfrm>
          <a:off x="6629672" y="2333020"/>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183453469"/>
              </p:ext>
            </p:extLst>
          </p:nvPr>
        </p:nvGraphicFramePr>
        <p:xfrm>
          <a:off x="7660452" y="2333020"/>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8" name="TextBox 7"/>
          <p:cNvSpPr txBox="1"/>
          <p:nvPr/>
        </p:nvSpPr>
        <p:spPr>
          <a:xfrm>
            <a:off x="1294246" y="1911174"/>
            <a:ext cx="6909388" cy="37446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4 rows</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assigned to a workgroup with 8 threads – 2 threads / row</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2" name="Straight Arrow Connector 11"/>
          <p:cNvCxnSpPr/>
          <p:nvPr/>
        </p:nvCxnSpPr>
        <p:spPr>
          <a:xfrm flipV="1">
            <a:off x="578162" y="2598197"/>
            <a:ext cx="0" cy="510330"/>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1621504" y="2598197"/>
            <a:ext cx="0" cy="510330"/>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2645138" y="2598197"/>
            <a:ext cx="0" cy="510330"/>
          </a:xfrm>
          <a:prstGeom prst="straightConnector1">
            <a:avLst/>
          </a:prstGeom>
          <a:ln>
            <a:solidFill>
              <a:schemeClr val="accent3"/>
            </a:solidFill>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3688480" y="2598197"/>
            <a:ext cx="0" cy="510330"/>
          </a:xfrm>
          <a:prstGeom prst="straightConnector1">
            <a:avLst/>
          </a:prstGeom>
          <a:ln>
            <a:solidFill>
              <a:schemeClr val="accent3"/>
            </a:solidFill>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4720843" y="2598196"/>
            <a:ext cx="0" cy="510330"/>
          </a:xfrm>
          <a:prstGeom prst="straightConnector1">
            <a:avLst/>
          </a:prstGeom>
          <a:ln>
            <a:solidFill>
              <a:schemeClr val="accent1"/>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5764185" y="2598196"/>
            <a:ext cx="0" cy="510330"/>
          </a:xfrm>
          <a:prstGeom prst="straightConnector1">
            <a:avLst/>
          </a:prstGeom>
          <a:ln>
            <a:solidFill>
              <a:schemeClr val="accent1"/>
            </a:solidFill>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6787819" y="2598196"/>
            <a:ext cx="0" cy="510330"/>
          </a:xfrm>
          <a:prstGeom prst="straightConnector1">
            <a:avLst/>
          </a:prstGeom>
          <a:ln>
            <a:solidFill>
              <a:schemeClr val="accent3">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7831161" y="2598196"/>
            <a:ext cx="0" cy="510330"/>
          </a:xfrm>
          <a:prstGeom prst="straightConnector1">
            <a:avLst/>
          </a:prstGeom>
          <a:ln>
            <a:solidFill>
              <a:schemeClr val="accent3">
                <a:lumMod val="60000"/>
                <a:lumOff val="40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xmlns="" val="3216601131"/>
              </p:ext>
            </p:extLst>
          </p:nvPr>
        </p:nvGraphicFramePr>
        <p:xfrm>
          <a:off x="445741" y="3448093"/>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1887358366"/>
              </p:ext>
            </p:extLst>
          </p:nvPr>
        </p:nvGraphicFramePr>
        <p:xfrm>
          <a:off x="6630421" y="3448092"/>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3488563995"/>
              </p:ext>
            </p:extLst>
          </p:nvPr>
        </p:nvGraphicFramePr>
        <p:xfrm>
          <a:off x="7661201" y="3448092"/>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r>
            </a:tbl>
          </a:graphicData>
        </a:graphic>
      </p:graphicFrame>
      <p:cxnSp>
        <p:nvCxnSpPr>
          <p:cNvPr id="23" name="Straight Arrow Connector 22"/>
          <p:cNvCxnSpPr/>
          <p:nvPr/>
        </p:nvCxnSpPr>
        <p:spPr>
          <a:xfrm flipV="1">
            <a:off x="578911" y="3713269"/>
            <a:ext cx="0" cy="510330"/>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1622253" y="3713269"/>
            <a:ext cx="0" cy="510330"/>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2645887" y="3713269"/>
            <a:ext cx="0" cy="510330"/>
          </a:xfrm>
          <a:prstGeom prst="straightConnector1">
            <a:avLst/>
          </a:prstGeom>
          <a:ln>
            <a:solidFill>
              <a:schemeClr val="accent3"/>
            </a:solidFill>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3689229" y="3713269"/>
            <a:ext cx="0" cy="510330"/>
          </a:xfrm>
          <a:prstGeom prst="straightConnector1">
            <a:avLst/>
          </a:prstGeom>
          <a:ln>
            <a:solidFill>
              <a:schemeClr val="accent3"/>
            </a:solidFill>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721592" y="3713268"/>
            <a:ext cx="0" cy="510330"/>
          </a:xfrm>
          <a:prstGeom prst="straightConnector1">
            <a:avLst/>
          </a:prstGeom>
          <a:ln>
            <a:solidFill>
              <a:schemeClr val="accent1"/>
            </a:solidFill>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5764934" y="3713268"/>
            <a:ext cx="0" cy="510330"/>
          </a:xfrm>
          <a:prstGeom prst="straightConnector1">
            <a:avLst/>
          </a:prstGeom>
          <a:ln>
            <a:solidFill>
              <a:schemeClr val="accent1"/>
            </a:solidFill>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V="1">
            <a:off x="6788568" y="3713268"/>
            <a:ext cx="0" cy="510330"/>
          </a:xfrm>
          <a:prstGeom prst="straightConnector1">
            <a:avLst/>
          </a:prstGeom>
          <a:ln>
            <a:solidFill>
              <a:schemeClr val="accent3">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V="1">
            <a:off x="7831910" y="3713268"/>
            <a:ext cx="0" cy="510330"/>
          </a:xfrm>
          <a:prstGeom prst="straightConnector1">
            <a:avLst/>
          </a:prstGeom>
          <a:ln>
            <a:solidFill>
              <a:schemeClr val="accent3">
                <a:lumMod val="60000"/>
                <a:lumOff val="40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xmlns="" val="2270460729"/>
              </p:ext>
            </p:extLst>
          </p:nvPr>
        </p:nvGraphicFramePr>
        <p:xfrm>
          <a:off x="445468" y="4443971"/>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xmlns="" val="713697590"/>
              </p:ext>
            </p:extLst>
          </p:nvPr>
        </p:nvGraphicFramePr>
        <p:xfrm>
          <a:off x="6630148" y="4443970"/>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xmlns="" val="1610368253"/>
              </p:ext>
            </p:extLst>
          </p:nvPr>
        </p:nvGraphicFramePr>
        <p:xfrm>
          <a:off x="7660928" y="4443970"/>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r>
            </a:tbl>
          </a:graphicData>
        </a:graphic>
      </p:graphicFrame>
      <p:sp>
        <p:nvSpPr>
          <p:cNvPr id="43" name="Curved Up Arrow 42"/>
          <p:cNvSpPr/>
          <p:nvPr/>
        </p:nvSpPr>
        <p:spPr>
          <a:xfrm>
            <a:off x="578162" y="4709147"/>
            <a:ext cx="1118417" cy="361200"/>
          </a:xfrm>
          <a:prstGeom prst="curvedUp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4" name="Curved Up Arrow 43"/>
          <p:cNvSpPr/>
          <p:nvPr/>
        </p:nvSpPr>
        <p:spPr>
          <a:xfrm>
            <a:off x="2645138" y="4709147"/>
            <a:ext cx="1118417" cy="361200"/>
          </a:xfrm>
          <a:prstGeom prst="curved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Curved Up Arrow 44"/>
          <p:cNvSpPr/>
          <p:nvPr/>
        </p:nvSpPr>
        <p:spPr>
          <a:xfrm>
            <a:off x="4704136" y="4709147"/>
            <a:ext cx="1118417" cy="361200"/>
          </a:xfrm>
          <a:prstGeom prst="curvedUp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Curved Up Arrow 45"/>
          <p:cNvSpPr/>
          <p:nvPr/>
        </p:nvSpPr>
        <p:spPr>
          <a:xfrm>
            <a:off x="6787819" y="4709147"/>
            <a:ext cx="1118417" cy="361200"/>
          </a:xfrm>
          <a:prstGeom prst="curvedUpArrow">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xmlns="" val="4078141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071E-7 7.21888E-7 L 0.08488 -0.00278 " pathEditMode="relative" rAng="0" ptsTypes="AA">
                                      <p:cBhvr>
                                        <p:cTn id="6" dur="2000" fill="hold"/>
                                        <p:tgtEl>
                                          <p:spTgt spid="12"/>
                                        </p:tgtEl>
                                        <p:attrNameLst>
                                          <p:attrName>ppt_x</p:attrName>
                                          <p:attrName>ppt_y</p:attrName>
                                        </p:attrNameLst>
                                      </p:cBhvr>
                                      <p:rCtr x="4235" y="-13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04 0.00023 L 0.08072 0.00023 " pathEditMode="relative" ptsTypes="AA">
                                      <p:cBhvr>
                                        <p:cTn id="10" dur="2000" fill="hold"/>
                                        <p:tgtEl>
                                          <p:spTgt spid="1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 0 L 0.08193 0 " pathEditMode="relative" ptsTypes="AA">
                                      <p:cBhvr>
                                        <p:cTn id="14" dur="2000" fill="hold"/>
                                        <p:tgtEl>
                                          <p:spTgt spid="14"/>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08193 0 " pathEditMode="relative" ptsTypes="AA">
                                      <p:cBhvr>
                                        <p:cTn id="16" dur="2000" fill="hold"/>
                                        <p:tgtEl>
                                          <p:spTgt spid="15"/>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08193 0 " pathEditMode="relative" ptsTypes="AA">
                                      <p:cBhvr>
                                        <p:cTn id="18" dur="2000" fill="hold"/>
                                        <p:tgtEl>
                                          <p:spTgt spid="1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08193 0 " pathEditMode="relative" ptsTypes="AA">
                                      <p:cBhvr>
                                        <p:cTn id="20" dur="2000" fill="hold"/>
                                        <p:tgtEl>
                                          <p:spTgt spid="17"/>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08193 0 " pathEditMode="relative" ptsTypes="AA">
                                      <p:cBhvr>
                                        <p:cTn id="22" dur="2000" fill="hold"/>
                                        <p:tgtEl>
                                          <p:spTgt spid="18"/>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08193 0 " pathEditMode="relative" ptsTypes="AA">
                                      <p:cBhvr>
                                        <p:cTn id="24" dur="2000" fill="hold"/>
                                        <p:tgtEl>
                                          <p:spTgt spid="19"/>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CSR-Adaptive</a:t>
            </a:r>
            <a:endParaRPr lang="en-US" dirty="0"/>
          </a:p>
        </p:txBody>
      </p:sp>
      <p:sp>
        <p:nvSpPr>
          <p:cNvPr id="6" name="Text Placeholder 5"/>
          <p:cNvSpPr>
            <a:spLocks noGrp="1"/>
          </p:cNvSpPr>
          <p:nvPr>
            <p:ph type="body" sz="quarter" idx="10"/>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3821129778"/>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8" name="Left Brace 7"/>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10" name="Left Brace 9"/>
          <p:cNvSpPr/>
          <p:nvPr/>
        </p:nvSpPr>
        <p:spPr>
          <a:xfrm rot="16200000">
            <a:off x="2833789" y="5245469"/>
            <a:ext cx="327760" cy="105154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2557967" y="5921541"/>
            <a:ext cx="856325" cy="369332"/>
          </a:xfrm>
          <a:prstGeom prst="rect">
            <a:avLst/>
          </a:prstGeom>
          <a:noFill/>
        </p:spPr>
        <p:txBody>
          <a:bodyPr wrap="none" rtlCol="0">
            <a:spAutoFit/>
          </a:bodyPr>
          <a:lstStyle/>
          <a:p>
            <a:r>
              <a:rPr lang="en-US" dirty="0" smtClean="0"/>
              <a:t>Block 2</a:t>
            </a:r>
            <a:endParaRPr lang="en-US" dirty="0"/>
          </a:p>
        </p:txBody>
      </p:sp>
      <p:sp>
        <p:nvSpPr>
          <p:cNvPr id="12" name="TextBox 11"/>
          <p:cNvSpPr txBox="1"/>
          <p:nvPr/>
        </p:nvSpPr>
        <p:spPr>
          <a:xfrm>
            <a:off x="5912367" y="5921557"/>
            <a:ext cx="856325" cy="369332"/>
          </a:xfrm>
          <a:prstGeom prst="rect">
            <a:avLst/>
          </a:prstGeom>
          <a:noFill/>
        </p:spPr>
        <p:txBody>
          <a:bodyPr wrap="none" rtlCol="0">
            <a:spAutoFit/>
          </a:bodyPr>
          <a:lstStyle/>
          <a:p>
            <a:r>
              <a:rPr lang="en-US" dirty="0" smtClean="0"/>
              <a:t>Block 4</a:t>
            </a:r>
            <a:endParaRPr lang="en-US" dirty="0"/>
          </a:p>
        </p:txBody>
      </p:sp>
      <p:sp>
        <p:nvSpPr>
          <p:cNvPr id="13" name="Left Brace 12"/>
          <p:cNvSpPr/>
          <p:nvPr/>
        </p:nvSpPr>
        <p:spPr>
          <a:xfrm rot="16200000">
            <a:off x="4247873" y="4886781"/>
            <a:ext cx="327760" cy="1776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984695" y="5921557"/>
            <a:ext cx="867859" cy="369332"/>
          </a:xfrm>
          <a:prstGeom prst="rect">
            <a:avLst/>
          </a:prstGeom>
          <a:noFill/>
        </p:spPr>
        <p:txBody>
          <a:bodyPr wrap="square" rtlCol="0">
            <a:spAutoFit/>
          </a:bodyPr>
          <a:lstStyle/>
          <a:p>
            <a:r>
              <a:rPr lang="en-US" dirty="0" smtClean="0"/>
              <a:t>Block 3</a:t>
            </a:r>
            <a:endParaRPr lang="en-US" dirty="0"/>
          </a:p>
        </p:txBody>
      </p:sp>
      <p:sp>
        <p:nvSpPr>
          <p:cNvPr id="15" name="Left Brace 14"/>
          <p:cNvSpPr/>
          <p:nvPr/>
        </p:nvSpPr>
        <p:spPr>
          <a:xfrm rot="16200000">
            <a:off x="6187919"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rot="16200000">
            <a:off x="7860183" y="5113152"/>
            <a:ext cx="327760" cy="1300912"/>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602095" y="5921557"/>
            <a:ext cx="856650" cy="369332"/>
          </a:xfrm>
          <a:prstGeom prst="rect">
            <a:avLst/>
          </a:prstGeom>
          <a:noFill/>
        </p:spPr>
        <p:txBody>
          <a:bodyPr wrap="none" rtlCol="0">
            <a:spAutoFit/>
          </a:bodyPr>
          <a:lstStyle/>
          <a:p>
            <a:r>
              <a:rPr lang="en-US" dirty="0" smtClean="0"/>
              <a:t>Block 5</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xmlns="" val="2766796937"/>
              </p:ext>
            </p:extLst>
          </p:nvPr>
        </p:nvGraphicFramePr>
        <p:xfrm>
          <a:off x="5329991" y="5345546"/>
          <a:ext cx="1033104" cy="265176"/>
        </p:xfrm>
        <a:graphic>
          <a:graphicData uri="http://schemas.openxmlformats.org/drawingml/2006/table">
            <a:tbl>
              <a:tblPr firstRow="1" bandRow="1">
                <a:tableStyleId>{5C22544A-7EE6-4342-B048-85BDC9FD1C3A}</a:tableStyleId>
              </a:tblPr>
              <a:tblGrid>
                <a:gridCol w="258276"/>
                <a:gridCol w="258276"/>
                <a:gridCol w="258276"/>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1840585543"/>
              </p:ext>
            </p:extLst>
          </p:nvPr>
        </p:nvGraphicFramePr>
        <p:xfrm>
          <a:off x="7383156" y="5340103"/>
          <a:ext cx="1033104" cy="265176"/>
        </p:xfrm>
        <a:graphic>
          <a:graphicData uri="http://schemas.openxmlformats.org/drawingml/2006/table">
            <a:tbl>
              <a:tblPr firstRow="1" bandRow="1">
                <a:tableStyleId>{5C22544A-7EE6-4342-B048-85BDC9FD1C3A}</a:tableStyleId>
              </a:tblPr>
              <a:tblGrid>
                <a:gridCol w="258276"/>
                <a:gridCol w="258276"/>
                <a:gridCol w="258276"/>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542460295"/>
              </p:ext>
            </p:extLst>
          </p:nvPr>
        </p:nvGraphicFramePr>
        <p:xfrm>
          <a:off x="6341777" y="5345546"/>
          <a:ext cx="1033104" cy="265176"/>
        </p:xfrm>
        <a:graphic>
          <a:graphicData uri="http://schemas.openxmlformats.org/drawingml/2006/table">
            <a:tbl>
              <a:tblPr firstRow="1" bandRow="1">
                <a:tableStyleId>{5C22544A-7EE6-4342-B048-85BDC9FD1C3A}</a:tableStyleId>
              </a:tblPr>
              <a:tblGrid>
                <a:gridCol w="258276"/>
                <a:gridCol w="258276"/>
                <a:gridCol w="258276"/>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77396160"/>
              </p:ext>
            </p:extLst>
          </p:nvPr>
        </p:nvGraphicFramePr>
        <p:xfrm>
          <a:off x="8412911" y="5334663"/>
          <a:ext cx="258276" cy="265176"/>
        </p:xfrm>
        <a:graphic>
          <a:graphicData uri="http://schemas.openxmlformats.org/drawingml/2006/table">
            <a:tbl>
              <a:tblPr firstRow="1" bandRow="1">
                <a:tableStyleId>{5C22544A-7EE6-4342-B048-85BDC9FD1C3A}</a:tableStyleId>
              </a:tblPr>
              <a:tblGrid>
                <a:gridCol w="258276"/>
              </a:tblGrid>
              <a:tr h="265176">
                <a:tc>
                  <a:txBody>
                    <a:bodyPr/>
                    <a:lstStyle/>
                    <a:p>
                      <a:endParaRPr lang="en-US" sz="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schemeClr>
                    </a:solidFill>
                  </a:tcPr>
                </a:tc>
              </a:tr>
            </a:tbl>
          </a:graphicData>
        </a:graphic>
      </p:graphicFrame>
      <p:sp>
        <p:nvSpPr>
          <p:cNvPr id="22" name="TextBox 21"/>
          <p:cNvSpPr txBox="1"/>
          <p:nvPr/>
        </p:nvSpPr>
        <p:spPr>
          <a:xfrm>
            <a:off x="1319795" y="3911031"/>
            <a:ext cx="1405578" cy="374461"/>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CSR-Stream</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3" name="TextBox 22"/>
          <p:cNvSpPr txBox="1"/>
          <p:nvPr/>
        </p:nvSpPr>
        <p:spPr>
          <a:xfrm>
            <a:off x="3716499" y="3911031"/>
            <a:ext cx="1351652" cy="374461"/>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CSR-Vector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4" name="TextBox 23"/>
          <p:cNvSpPr txBox="1"/>
          <p:nvPr/>
        </p:nvSpPr>
        <p:spPr>
          <a:xfrm>
            <a:off x="6135027" y="3911031"/>
            <a:ext cx="1467068" cy="374461"/>
          </a:xfrm>
          <a:prstGeom prst="rect">
            <a:avLst/>
          </a:prstGeom>
        </p:spPr>
        <p:style>
          <a:lnRef idx="2">
            <a:schemeClr val="accent2"/>
          </a:lnRef>
          <a:fillRef idx="1">
            <a:schemeClr val="lt1"/>
          </a:fillRef>
          <a:effectRef idx="0">
            <a:schemeClr val="accent2"/>
          </a:effectRef>
          <a:fontRef idx="minor">
            <a:schemeClr val="dk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CSR-</a:t>
            </a:r>
            <a:r>
              <a:rPr kumimoji="0" lang="en-US" sz="2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VectorL</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6" name="Straight Connector 25"/>
          <p:cNvCxnSpPr>
            <a:stCxn id="22" idx="1"/>
          </p:cNvCxnSpPr>
          <p:nvPr/>
        </p:nvCxnSpPr>
        <p:spPr>
          <a:xfrm flipH="1">
            <a:off x="428279" y="4098262"/>
            <a:ext cx="891516" cy="1236401"/>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a:stCxn id="22" idx="3"/>
          </p:cNvCxnSpPr>
          <p:nvPr/>
        </p:nvCxnSpPr>
        <p:spPr>
          <a:xfrm>
            <a:off x="2725373" y="4098262"/>
            <a:ext cx="798072" cy="1241841"/>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a:stCxn id="23" idx="1"/>
          </p:cNvCxnSpPr>
          <p:nvPr/>
        </p:nvCxnSpPr>
        <p:spPr>
          <a:xfrm flipH="1">
            <a:off x="3523445" y="4098262"/>
            <a:ext cx="193054" cy="124728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a:stCxn id="23" idx="3"/>
          </p:cNvCxnSpPr>
          <p:nvPr/>
        </p:nvCxnSpPr>
        <p:spPr>
          <a:xfrm>
            <a:off x="5068151" y="4098262"/>
            <a:ext cx="261840" cy="1236401"/>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4" name="Straight Connector 33"/>
          <p:cNvCxnSpPr>
            <a:stCxn id="24" idx="1"/>
          </p:cNvCxnSpPr>
          <p:nvPr/>
        </p:nvCxnSpPr>
        <p:spPr>
          <a:xfrm flipH="1">
            <a:off x="5329991" y="4098262"/>
            <a:ext cx="805036" cy="1241841"/>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6" name="Straight Connector 35"/>
          <p:cNvCxnSpPr>
            <a:stCxn id="24" idx="3"/>
          </p:cNvCxnSpPr>
          <p:nvPr/>
        </p:nvCxnSpPr>
        <p:spPr>
          <a:xfrm>
            <a:off x="7602095" y="4098262"/>
            <a:ext cx="1072424" cy="1236401"/>
          </a:xfrm>
          <a:prstGeom prst="line">
            <a:avLst/>
          </a:prstGeom>
          <a:ln/>
        </p:spPr>
        <p:style>
          <a:lnRef idx="2">
            <a:schemeClr val="accent2"/>
          </a:lnRef>
          <a:fillRef idx="0">
            <a:schemeClr val="accent2"/>
          </a:fillRef>
          <a:effectRef idx="1">
            <a:schemeClr val="accent2"/>
          </a:effectRef>
          <a:fontRef idx="minor">
            <a:schemeClr val="tx1"/>
          </a:fontRef>
        </p:style>
      </p:cxnSp>
      <p:sp>
        <p:nvSpPr>
          <p:cNvPr id="37" name="TextBox 36"/>
          <p:cNvSpPr txBox="1"/>
          <p:nvPr/>
        </p:nvSpPr>
        <p:spPr>
          <a:xfrm>
            <a:off x="3779918" y="2358405"/>
            <a:ext cx="1584163" cy="374461"/>
          </a:xfrm>
          <a:prstGeom prst="rect">
            <a:avLst/>
          </a:prstGeom>
        </p:spPr>
        <p:style>
          <a:lnRef idx="2">
            <a:schemeClr val="accent3"/>
          </a:lnRef>
          <a:fillRef idx="1">
            <a:schemeClr val="lt1"/>
          </a:fillRef>
          <a:effectRef idx="0">
            <a:schemeClr val="accent3"/>
          </a:effectRef>
          <a:fontRef idx="minor">
            <a:schemeClr val="dk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CSR-Adaptive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9" name="Straight Connector 38"/>
          <p:cNvCxnSpPr>
            <a:stCxn id="37" idx="1"/>
            <a:endCxn id="22" idx="0"/>
          </p:cNvCxnSpPr>
          <p:nvPr/>
        </p:nvCxnSpPr>
        <p:spPr>
          <a:xfrm flipH="1">
            <a:off x="2022584" y="2545636"/>
            <a:ext cx="1757334" cy="1365395"/>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37" idx="3"/>
            <a:endCxn id="24" idx="0"/>
          </p:cNvCxnSpPr>
          <p:nvPr/>
        </p:nvCxnSpPr>
        <p:spPr>
          <a:xfrm>
            <a:off x="5364081" y="2545636"/>
            <a:ext cx="1504480" cy="1365395"/>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3" name="Straight Connector 42"/>
          <p:cNvCxnSpPr>
            <a:stCxn id="37" idx="2"/>
            <a:endCxn id="23" idx="0"/>
          </p:cNvCxnSpPr>
          <p:nvPr/>
        </p:nvCxnSpPr>
        <p:spPr>
          <a:xfrm flipH="1">
            <a:off x="4392325" y="2732866"/>
            <a:ext cx="179675" cy="1178165"/>
          </a:xfrm>
          <a:prstGeom prst="line">
            <a:avLst/>
          </a:prstGeom>
          <a:ln/>
        </p:spPr>
        <p:style>
          <a:lnRef idx="2">
            <a:schemeClr val="accent3"/>
          </a:lnRef>
          <a:fillRef idx="0">
            <a:schemeClr val="accent3"/>
          </a:fillRef>
          <a:effectRef idx="1">
            <a:schemeClr val="accent3"/>
          </a:effectRef>
          <a:fontRef idx="minor">
            <a:schemeClr val="tx1"/>
          </a:fontRef>
        </p:style>
      </p:cxnSp>
      <p:sp>
        <p:nvSpPr>
          <p:cNvPr id="45" name="TextBox 44"/>
          <p:cNvSpPr txBox="1"/>
          <p:nvPr/>
        </p:nvSpPr>
        <p:spPr>
          <a:xfrm>
            <a:off x="1469708" y="4344430"/>
            <a:ext cx="1088259" cy="318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Short</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rows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6" name="TextBox 45"/>
          <p:cNvSpPr txBox="1"/>
          <p:nvPr/>
        </p:nvSpPr>
        <p:spPr>
          <a:xfrm>
            <a:off x="3716499" y="4343871"/>
            <a:ext cx="1369886" cy="616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Medium-sized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rows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nvSpPr>
        <p:spPr>
          <a:xfrm>
            <a:off x="6390017" y="4344430"/>
            <a:ext cx="1036562" cy="318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Long</a:t>
            </a:r>
            <a:r>
              <a:rPr kumimoji="0" lang="en-US" sz="1600" b="0" i="0" u="none" strike="noStrike" kern="1200" cap="none" spc="0" normalizeH="0" noProof="0" dirty="0" smtClean="0">
                <a:ln>
                  <a:noFill/>
                </a:ln>
                <a:solidFill>
                  <a:schemeClr val="tx1"/>
                </a:solidFill>
                <a:effectLst/>
                <a:uLnTx/>
                <a:uFillTx/>
                <a:latin typeface="+mj-lt"/>
                <a:ea typeface="MS PGothic" pitchFamily="34" charset="-128"/>
                <a:cs typeface="+mn-cs"/>
              </a:rPr>
              <a:t> rows</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Parallelogram 37"/>
          <p:cNvSpPr/>
          <p:nvPr/>
        </p:nvSpPr>
        <p:spPr>
          <a:xfrm>
            <a:off x="1163447" y="1350111"/>
            <a:ext cx="6766560" cy="64008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sz="3200" dirty="0">
                <a:solidFill>
                  <a:schemeClr val="tx2"/>
                </a:solidFill>
              </a:rPr>
              <a:t>A </a:t>
            </a:r>
            <a:r>
              <a:rPr lang="en-US" sz="3200" b="1" dirty="0">
                <a:solidFill>
                  <a:schemeClr val="tx2"/>
                </a:solidFill>
              </a:rPr>
              <a:t>complete </a:t>
            </a:r>
            <a:r>
              <a:rPr lang="en-US" sz="3200" dirty="0" err="1">
                <a:solidFill>
                  <a:schemeClr val="tx2"/>
                </a:solidFill>
              </a:rPr>
              <a:t>SpMV</a:t>
            </a:r>
            <a:r>
              <a:rPr lang="en-US" sz="3200" dirty="0">
                <a:solidFill>
                  <a:schemeClr val="tx2"/>
                </a:solidFill>
              </a:rPr>
              <a:t> solution</a:t>
            </a:r>
          </a:p>
        </p:txBody>
      </p:sp>
    </p:spTree>
    <p:extLst>
      <p:ext uri="{BB962C8B-B14F-4D97-AF65-F5344CB8AC3E}">
        <p14:creationId xmlns:p14="http://schemas.microsoft.com/office/powerpoint/2010/main" xmlns="" val="4193107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9"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dissolv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7" grpId="0" animBg="1"/>
      <p:bldP spid="45" grpId="1" animBg="1"/>
      <p:bldP spid="46" grpId="0" animBg="1"/>
      <p:bldP spid="4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Experimental Setup</a:t>
            </a:r>
            <a:endParaRPr lang="en-US" dirty="0"/>
          </a:p>
        </p:txBody>
      </p:sp>
      <p:sp>
        <p:nvSpPr>
          <p:cNvPr id="22531" name="Content Placeholder 11"/>
          <p:cNvSpPr>
            <a:spLocks noGrp="1"/>
          </p:cNvSpPr>
          <p:nvPr>
            <p:ph idx="1"/>
          </p:nvPr>
        </p:nvSpPr>
        <p:spPr>
          <a:xfrm>
            <a:off x="274388" y="999460"/>
            <a:ext cx="8595360" cy="5319423"/>
          </a:xfrm>
        </p:spPr>
        <p:txBody>
          <a:bodyPr/>
          <a:lstStyle/>
          <a:p>
            <a:r>
              <a:rPr lang="en-US" dirty="0"/>
              <a:t>CPU: AMD A10-7850K </a:t>
            </a:r>
          </a:p>
          <a:p>
            <a:pPr lvl="1"/>
            <a:r>
              <a:rPr lang="en-US" dirty="0"/>
              <a:t>32 GB DDR3-2133 SDRAM</a:t>
            </a:r>
          </a:p>
          <a:p>
            <a:endParaRPr lang="en-US" dirty="0"/>
          </a:p>
          <a:p>
            <a:r>
              <a:rPr lang="en-US" dirty="0"/>
              <a:t>GPU: AMD </a:t>
            </a:r>
            <a:r>
              <a:rPr lang="en-US" dirty="0" err="1" smtClean="0"/>
              <a:t>FirePro</a:t>
            </a:r>
            <a:r>
              <a:rPr lang="en-US" baseline="30000" dirty="0" err="1" smtClean="0"/>
              <a:t>TM</a:t>
            </a:r>
            <a:r>
              <a:rPr lang="en-US" dirty="0" smtClean="0"/>
              <a:t> </a:t>
            </a:r>
            <a:r>
              <a:rPr lang="en-US" dirty="0"/>
              <a:t>W9100</a:t>
            </a:r>
          </a:p>
          <a:p>
            <a:pPr lvl="1"/>
            <a:r>
              <a:rPr lang="en-US" dirty="0"/>
              <a:t>44 parallel 64-wide compute units (CUs) – (2816 ALUs)</a:t>
            </a:r>
          </a:p>
          <a:p>
            <a:pPr lvl="1"/>
            <a:r>
              <a:rPr lang="en-US" dirty="0"/>
              <a:t>5.2 single-precision TFLOPs / 2.6 double-precision TFLOPS</a:t>
            </a:r>
          </a:p>
          <a:p>
            <a:pPr lvl="1"/>
            <a:r>
              <a:rPr lang="en-US" dirty="0"/>
              <a:t>320 GB/s</a:t>
            </a:r>
          </a:p>
          <a:p>
            <a:pPr lvl="1"/>
            <a:endParaRPr lang="en-US" dirty="0"/>
          </a:p>
          <a:p>
            <a:r>
              <a:rPr lang="en-US" dirty="0"/>
              <a:t>32 different input matrices used in previous works</a:t>
            </a:r>
          </a:p>
          <a:p>
            <a:endParaRPr lang="en-US" dirty="0"/>
          </a:p>
          <a:p>
            <a:r>
              <a:rPr lang="en-US" dirty="0"/>
              <a:t>AMD APP SDK v2.9</a:t>
            </a:r>
          </a:p>
          <a:p>
            <a:r>
              <a:rPr lang="en-US" dirty="0"/>
              <a:t>AMD </a:t>
            </a:r>
            <a:r>
              <a:rPr lang="en-US" dirty="0" smtClean="0"/>
              <a:t>FirePro driver </a:t>
            </a:r>
            <a:r>
              <a:rPr lang="en-US" dirty="0"/>
              <a:t>v14.20 Beta on Ubuntu 14.04.2</a:t>
            </a:r>
          </a:p>
          <a:p>
            <a:endParaRPr lang="en-US" dirty="0" smtClean="0"/>
          </a:p>
        </p:txBody>
      </p:sp>
    </p:spTree>
    <p:extLst>
      <p:ext uri="{BB962C8B-B14F-4D97-AF65-F5344CB8AC3E}">
        <p14:creationId xmlns:p14="http://schemas.microsoft.com/office/powerpoint/2010/main" xmlns="" val="2623741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Talk in One Slide</a:t>
            </a:r>
            <a:endParaRPr lang="en-US" dirty="0"/>
          </a:p>
        </p:txBody>
      </p:sp>
      <p:sp>
        <p:nvSpPr>
          <p:cNvPr id="16" name="Parallelogram 15"/>
          <p:cNvSpPr/>
          <p:nvPr/>
        </p:nvSpPr>
        <p:spPr>
          <a:xfrm flipH="1">
            <a:off x="-696698" y="1133475"/>
            <a:ext cx="8243654"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prstClr val="white"/>
                </a:solidFill>
              </a:rPr>
              <a:t>Demonstrate how to save space and time by using the CSR format for GPU-based </a:t>
            </a:r>
            <a:r>
              <a:rPr lang="en-US" sz="2400" dirty="0" err="1" smtClean="0">
                <a:solidFill>
                  <a:prstClr val="white"/>
                </a:solidFill>
              </a:rPr>
              <a:t>SpMV</a:t>
            </a:r>
            <a:endParaRPr lang="en-US" sz="2400" dirty="0">
              <a:solidFill>
                <a:prstClr val="white"/>
              </a:solidFill>
            </a:endParaRPr>
          </a:p>
        </p:txBody>
      </p:sp>
      <p:sp>
        <p:nvSpPr>
          <p:cNvPr id="20" name="Parallelogram 19"/>
          <p:cNvSpPr/>
          <p:nvPr/>
        </p:nvSpPr>
        <p:spPr>
          <a:xfrm flipH="1">
            <a:off x="456129" y="2947988"/>
            <a:ext cx="8242462"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FFFFFF"/>
                </a:solidFill>
              </a:rPr>
              <a:t>Dynamic GPU-based </a:t>
            </a:r>
            <a:r>
              <a:rPr lang="en-US" sz="2400" dirty="0" err="1" smtClean="0">
                <a:solidFill>
                  <a:srgbClr val="FFFFFF"/>
                </a:solidFill>
              </a:rPr>
              <a:t>SpMV</a:t>
            </a:r>
            <a:r>
              <a:rPr lang="en-US" sz="2400" dirty="0" smtClean="0">
                <a:solidFill>
                  <a:srgbClr val="FFFFFF"/>
                </a:solidFill>
              </a:rPr>
              <a:t> algorithm that </a:t>
            </a:r>
          </a:p>
          <a:p>
            <a:pPr algn="ctr">
              <a:defRPr/>
            </a:pPr>
            <a:r>
              <a:rPr lang="en-US" sz="2400" dirty="0">
                <a:solidFill>
                  <a:srgbClr val="FFFFFF"/>
                </a:solidFill>
              </a:rPr>
              <a:t>i</a:t>
            </a:r>
            <a:r>
              <a:rPr lang="en-US" sz="2400" dirty="0" smtClean="0">
                <a:solidFill>
                  <a:srgbClr val="FFFFFF"/>
                </a:solidFill>
              </a:rPr>
              <a:t>s efficient for regular and irregular matrices</a:t>
            </a:r>
            <a:endParaRPr lang="en-US" sz="2400" dirty="0">
              <a:solidFill>
                <a:srgbClr val="FFFFFF"/>
              </a:solidFill>
            </a:endParaRPr>
          </a:p>
        </p:txBody>
      </p:sp>
      <p:sp>
        <p:nvSpPr>
          <p:cNvPr id="21" name="Parallelogram 20"/>
          <p:cNvSpPr/>
          <p:nvPr/>
        </p:nvSpPr>
        <p:spPr>
          <a:xfrm flipH="1">
            <a:off x="1607763" y="4762500"/>
            <a:ext cx="8242462"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FFFFFF"/>
                </a:solidFill>
                <a:sym typeface="Wingdings"/>
              </a:rPr>
              <a:t>2x faster than CSR-Adaptive</a:t>
            </a:r>
          </a:p>
          <a:p>
            <a:pPr algn="ctr">
              <a:defRPr/>
            </a:pPr>
            <a:r>
              <a:rPr lang="en-US" sz="2400" dirty="0" smtClean="0">
                <a:solidFill>
                  <a:srgbClr val="FFFFFF"/>
                </a:solidFill>
                <a:sym typeface="Wingdings"/>
              </a:rPr>
              <a:t>36% faster than CSR5 at 10x less overheads</a:t>
            </a:r>
            <a:endParaRPr lang="en-US" sz="2400" dirty="0">
              <a:solidFill>
                <a:srgbClr val="FFFFFF"/>
              </a:solidFill>
              <a:sym typeface="Wingdings"/>
            </a:endParaRPr>
          </a:p>
        </p:txBody>
      </p:sp>
    </p:spTree>
    <p:extLst>
      <p:ext uri="{BB962C8B-B14F-4D97-AF65-F5344CB8AC3E}">
        <p14:creationId xmlns:p14="http://schemas.microsoft.com/office/powerpoint/2010/main" xmlns="" val="41911006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CSR-Adaptive Optimizations</a:t>
            </a:r>
            <a:endParaRPr lang="en-US" dirty="0"/>
          </a:p>
        </p:txBody>
      </p:sp>
      <p:sp>
        <p:nvSpPr>
          <p:cNvPr id="4" name="Text Placeholder 3"/>
          <p:cNvSpPr>
            <a:spLocks noGrp="1"/>
          </p:cNvSpPr>
          <p:nvPr>
            <p:ph type="body" sz="quarter" idx="10"/>
          </p:nvPr>
        </p:nvSpPr>
        <p:spPr/>
        <p:txBody>
          <a:bodyPr/>
          <a:lstStyle/>
          <a:p>
            <a:r>
              <a:rPr lang="en-US" dirty="0" smtClean="0"/>
              <a:t>AMD </a:t>
            </a:r>
            <a:r>
              <a:rPr lang="en-US" dirty="0" err="1" smtClean="0"/>
              <a:t>Firepro</a:t>
            </a:r>
            <a:r>
              <a:rPr lang="en-US" dirty="0" smtClean="0"/>
              <a:t> W9100 GPU</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785973298"/>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a:off x="5671881" y="2062413"/>
            <a:ext cx="0" cy="1413135"/>
          </a:xfrm>
          <a:prstGeom prst="straightConnector1">
            <a:avLst/>
          </a:prstGeom>
          <a:ln w="12700" cmpd="sng">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36259" y="2062413"/>
            <a:ext cx="0" cy="1250815"/>
          </a:xfrm>
          <a:prstGeom prst="straightConnector1">
            <a:avLst/>
          </a:prstGeom>
          <a:ln w="12700" cmpd="sng">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88322" y="2399526"/>
            <a:ext cx="486012" cy="444994"/>
          </a:xfrm>
          <a:prstGeom prst="rect">
            <a:avLst/>
          </a:prstGeom>
          <a:ln>
            <a:solidFill>
              <a:srgbClr val="008000"/>
            </a:solidFill>
          </a:ln>
        </p:spPr>
        <p:style>
          <a:lnRef idx="2">
            <a:schemeClr val="dk1"/>
          </a:lnRef>
          <a:fillRef idx="1">
            <a:schemeClr val="lt1"/>
          </a:fillRef>
          <a:effectRef idx="0">
            <a:schemeClr val="dk1"/>
          </a:effectRef>
          <a:fontRef idx="minor">
            <a:schemeClr val="dk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500" b="0" i="0" u="none" strike="noStrike" kern="1200" cap="none" spc="0" normalizeH="0" baseline="0" noProof="0" dirty="0" smtClean="0">
                <a:ln>
                  <a:noFill/>
                </a:ln>
                <a:solidFill>
                  <a:srgbClr val="008000"/>
                </a:solidFill>
                <a:effectLst/>
                <a:uLnTx/>
                <a:uFillTx/>
                <a:latin typeface="+mj-lt"/>
                <a:ea typeface="MS PGothic" pitchFamily="34" charset="-128"/>
                <a:cs typeface="+mn-cs"/>
              </a:rPr>
              <a:t>2x</a:t>
            </a:r>
            <a:endParaRPr kumimoji="0" lang="en-US" sz="2500" b="0" i="0" u="none" strike="noStrike" kern="1200" cap="none" spc="0" normalizeH="0" baseline="0" noProof="0" dirty="0">
              <a:ln>
                <a:noFill/>
              </a:ln>
              <a:solidFill>
                <a:srgbClr val="008000"/>
              </a:solidFill>
              <a:effectLst/>
              <a:uLnTx/>
              <a:uFillTx/>
              <a:latin typeface="+mj-lt"/>
              <a:ea typeface="MS PGothic" pitchFamily="34" charset="-128"/>
              <a:cs typeface="+mn-cs"/>
            </a:endParaRPr>
          </a:p>
        </p:txBody>
      </p:sp>
      <p:cxnSp>
        <p:nvCxnSpPr>
          <p:cNvPr id="17" name="Straight Arrow Connector 16"/>
          <p:cNvCxnSpPr/>
          <p:nvPr/>
        </p:nvCxnSpPr>
        <p:spPr>
          <a:xfrm>
            <a:off x="6397198" y="2873640"/>
            <a:ext cx="0" cy="1565535"/>
          </a:xfrm>
          <a:prstGeom prst="straightConnector1">
            <a:avLst/>
          </a:prstGeom>
          <a:ln w="127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45084" y="2950024"/>
            <a:ext cx="0" cy="1536891"/>
          </a:xfrm>
          <a:prstGeom prst="straightConnector1">
            <a:avLst/>
          </a:prstGeom>
          <a:ln w="127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56867" y="3669066"/>
            <a:ext cx="486012" cy="444994"/>
          </a:xfrm>
          <a:prstGeom prst="rect">
            <a:avLst/>
          </a:prstGeom>
        </p:spPr>
        <p:style>
          <a:lnRef idx="2">
            <a:schemeClr val="dk1"/>
          </a:lnRef>
          <a:fillRef idx="1">
            <a:schemeClr val="lt1"/>
          </a:fillRef>
          <a:effectRef idx="0">
            <a:schemeClr val="dk1"/>
          </a:effectRef>
          <a:fontRef idx="minor">
            <a:schemeClr val="dk1"/>
          </a:fontRef>
        </p:style>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500" dirty="0">
                <a:solidFill>
                  <a:schemeClr val="tx1"/>
                </a:solidFill>
                <a:latin typeface="+mj-lt"/>
                <a:ea typeface="MS PGothic" pitchFamily="34" charset="-128"/>
              </a:rPr>
              <a:t>9</a:t>
            </a:r>
            <a:r>
              <a:rPr kumimoji="0" lang="en-US" sz="2500" b="0" i="0" u="none" strike="noStrike" kern="1200" cap="none" spc="0" normalizeH="0" baseline="0" noProof="0" dirty="0" smtClean="0">
                <a:ln>
                  <a:noFill/>
                </a:ln>
                <a:solidFill>
                  <a:schemeClr val="tx1"/>
                </a:solidFill>
                <a:effectLst/>
                <a:uLnTx/>
                <a:uFillTx/>
                <a:latin typeface="+mj-lt"/>
                <a:ea typeface="MS PGothic" pitchFamily="34" charset="-128"/>
              </a:rPr>
              <a:t>x</a:t>
            </a:r>
            <a:endParaRPr kumimoji="0" lang="en-US" sz="2500" b="0" i="0" u="none" strike="noStrike" kern="1200" cap="none" spc="0" normalizeH="0" baseline="0" noProof="0" dirty="0">
              <a:ln>
                <a:noFill/>
              </a:ln>
              <a:solidFill>
                <a:schemeClr val="tx1"/>
              </a:solidFill>
              <a:effectLst/>
              <a:uLnTx/>
              <a:uFillTx/>
              <a:latin typeface="+mj-lt"/>
              <a:ea typeface="MS PGothic" pitchFamily="34" charset="-128"/>
            </a:endParaRPr>
          </a:p>
        </p:txBody>
      </p:sp>
    </p:spTree>
    <p:extLst>
      <p:ext uri="{BB962C8B-B14F-4D97-AF65-F5344CB8AC3E}">
        <p14:creationId xmlns:p14="http://schemas.microsoft.com/office/powerpoint/2010/main" xmlns="" val="3938639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childTnLst>
                                </p:cTn>
                              </p:par>
                              <p:par>
                                <p:cTn id="38" presetID="9"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P spid="16"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763965227"/>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402792" y="2773755"/>
            <a:ext cx="343372" cy="3088846"/>
          </a:xfrm>
          <a:prstGeom prst="rect">
            <a:avLst/>
          </a:prstGeom>
          <a:solidFill>
            <a:schemeClr val="lt1">
              <a:alpha val="0"/>
            </a:schemeClr>
          </a:solidFill>
          <a:ln>
            <a:solidFill>
              <a:srgbClr val="008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 name="Title 1"/>
          <p:cNvSpPr>
            <a:spLocks noGrp="1"/>
          </p:cNvSpPr>
          <p:nvPr>
            <p:ph type="title"/>
          </p:nvPr>
        </p:nvSpPr>
        <p:spPr/>
        <p:txBody>
          <a:bodyPr/>
          <a:lstStyle/>
          <a:p>
            <a:r>
              <a:rPr lang="en-US" dirty="0" smtClean="0"/>
              <a:t>CSR-Adaptive </a:t>
            </a:r>
            <a:r>
              <a:rPr lang="en-US" dirty="0" err="1" smtClean="0"/>
              <a:t>vs</a:t>
            </a:r>
            <a:r>
              <a:rPr lang="en-US" dirty="0" smtClean="0"/>
              <a:t> csr5</a:t>
            </a:r>
            <a:endParaRPr lang="en-US" dirty="0"/>
          </a:p>
        </p:txBody>
      </p:sp>
      <p:sp>
        <p:nvSpPr>
          <p:cNvPr id="4" name="Text Placeholder 3"/>
          <p:cNvSpPr>
            <a:spLocks noGrp="1"/>
          </p:cNvSpPr>
          <p:nvPr>
            <p:ph type="body" sz="quarter" idx="10"/>
          </p:nvPr>
        </p:nvSpPr>
        <p:spPr/>
        <p:txBody>
          <a:bodyPr/>
          <a:lstStyle/>
          <a:p>
            <a:r>
              <a:rPr lang="en-US" dirty="0" smtClean="0"/>
              <a:t>AMD </a:t>
            </a:r>
            <a:r>
              <a:rPr lang="en-US" dirty="0" err="1" smtClean="0"/>
              <a:t>Firepro</a:t>
            </a:r>
            <a:r>
              <a:rPr lang="en-US" dirty="0" smtClean="0"/>
              <a:t> W9100 GPU (Single Precision)</a:t>
            </a:r>
            <a:endParaRPr lang="en-US" dirty="0"/>
          </a:p>
        </p:txBody>
      </p:sp>
      <p:sp>
        <p:nvSpPr>
          <p:cNvPr id="6" name="Rectangle 5"/>
          <p:cNvSpPr/>
          <p:nvPr/>
        </p:nvSpPr>
        <p:spPr>
          <a:xfrm>
            <a:off x="3895838" y="3733349"/>
            <a:ext cx="238715" cy="1785515"/>
          </a:xfrm>
          <a:prstGeom prst="rect">
            <a:avLst/>
          </a:prstGeom>
          <a:solidFill>
            <a:schemeClr val="lt1">
              <a:alpha val="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TextBox 7"/>
          <p:cNvSpPr txBox="1"/>
          <p:nvPr/>
        </p:nvSpPr>
        <p:spPr>
          <a:xfrm>
            <a:off x="8241367" y="2356975"/>
            <a:ext cx="760996" cy="459100"/>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600" b="0" i="0" u="none" strike="noStrike" kern="1200" cap="none" spc="0" normalizeH="0" baseline="0" noProof="0" dirty="0" smtClean="0">
                <a:ln>
                  <a:noFill/>
                </a:ln>
                <a:solidFill>
                  <a:srgbClr val="008000"/>
                </a:solidFill>
                <a:effectLst/>
                <a:uLnTx/>
                <a:uFillTx/>
                <a:latin typeface="+mj-lt"/>
                <a:ea typeface="MS PGothic" pitchFamily="34" charset="-128"/>
                <a:cs typeface="+mn-cs"/>
              </a:rPr>
              <a:t>28%</a:t>
            </a:r>
            <a:endParaRPr kumimoji="0" lang="en-US" sz="2600" b="0" i="0" u="none" strike="noStrike" kern="1200" cap="none" spc="0" normalizeH="0" baseline="0" noProof="0" dirty="0">
              <a:ln>
                <a:noFill/>
              </a:ln>
              <a:solidFill>
                <a:srgbClr val="008000"/>
              </a:solidFill>
              <a:effectLst/>
              <a:uLnTx/>
              <a:uFillTx/>
              <a:latin typeface="+mj-lt"/>
              <a:ea typeface="MS PGothic" pitchFamily="34" charset="-128"/>
              <a:cs typeface="+mn-cs"/>
            </a:endParaRPr>
          </a:p>
        </p:txBody>
      </p:sp>
      <p:sp>
        <p:nvSpPr>
          <p:cNvPr id="10" name="Parallelogram 9"/>
          <p:cNvSpPr/>
          <p:nvPr/>
        </p:nvSpPr>
        <p:spPr>
          <a:xfrm flipH="1">
            <a:off x="1540312" y="6055596"/>
            <a:ext cx="6063376" cy="525308"/>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lnSpc>
                <a:spcPct val="90000"/>
              </a:lnSpc>
              <a:spcBef>
                <a:spcPts val="300"/>
              </a:spcBef>
              <a:spcAft>
                <a:spcPts val="300"/>
              </a:spcAft>
              <a:buClr>
                <a:srgbClr val="FFFFFF"/>
              </a:buClr>
            </a:pPr>
            <a:r>
              <a:rPr lang="en-US" sz="2600" dirty="0">
                <a:solidFill>
                  <a:schemeClr val="bg1"/>
                </a:solidFill>
                <a:ea typeface="MS PGothic" pitchFamily="34" charset="-128"/>
              </a:rPr>
              <a:t>Lose out on 1/32 </a:t>
            </a:r>
            <a:r>
              <a:rPr lang="en-US" sz="2600" dirty="0" smtClean="0">
                <a:solidFill>
                  <a:schemeClr val="bg1"/>
                </a:solidFill>
                <a:ea typeface="MS PGothic" pitchFamily="34" charset="-128"/>
              </a:rPr>
              <a:t>matrices</a:t>
            </a:r>
            <a:endParaRPr lang="en-US" sz="2600" dirty="0">
              <a:solidFill>
                <a:schemeClr val="bg1"/>
              </a:solidFill>
              <a:ea typeface="MS PGothic" pitchFamily="34" charset="-128"/>
            </a:endParaRPr>
          </a:p>
        </p:txBody>
      </p:sp>
      <p:sp>
        <p:nvSpPr>
          <p:cNvPr id="12" name="TextBox 11"/>
          <p:cNvSpPr txBox="1"/>
          <p:nvPr/>
        </p:nvSpPr>
        <p:spPr>
          <a:xfrm>
            <a:off x="5576924" y="3387021"/>
            <a:ext cx="498066" cy="459100"/>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600" b="0" i="0" u="none" strike="noStrike" kern="1200" cap="none" spc="0" normalizeH="0" baseline="0" noProof="0" dirty="0" smtClean="0">
                <a:ln>
                  <a:noFill/>
                </a:ln>
                <a:effectLst/>
                <a:uLnTx/>
                <a:uFillTx/>
                <a:latin typeface="+mj-lt"/>
                <a:ea typeface="MS PGothic" pitchFamily="34" charset="-128"/>
                <a:cs typeface="+mn-cs"/>
              </a:rPr>
              <a:t>2x</a:t>
            </a:r>
            <a:endParaRPr kumimoji="0" lang="en-US" sz="2600" b="0" i="0" u="none" strike="noStrike" kern="1200" cap="none" spc="0" normalizeH="0" baseline="0" noProof="0" dirty="0">
              <a:ln>
                <a:noFill/>
              </a:ln>
              <a:effectLst/>
              <a:uLnTx/>
              <a:uFillTx/>
              <a:latin typeface="+mj-lt"/>
              <a:ea typeface="MS PGothic" pitchFamily="34" charset="-128"/>
              <a:cs typeface="+mn-cs"/>
            </a:endParaRPr>
          </a:p>
        </p:txBody>
      </p:sp>
      <p:cxnSp>
        <p:nvCxnSpPr>
          <p:cNvPr id="14" name="Straight Arrow Connector 13"/>
          <p:cNvCxnSpPr/>
          <p:nvPr/>
        </p:nvCxnSpPr>
        <p:spPr>
          <a:xfrm>
            <a:off x="5805565" y="3798381"/>
            <a:ext cx="0" cy="65108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8624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2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animBg="1"/>
      <p:bldP spid="6" grpId="0" animBg="1"/>
      <p:bldP spid="8" grpId="0"/>
      <p:bldP spid="10"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CSR</a:t>
            </a:r>
            <a:r>
              <a:rPr lang="en-US" dirty="0"/>
              <a:t>-Adaptive </a:t>
            </a:r>
            <a:r>
              <a:rPr lang="en-US" dirty="0" err="1"/>
              <a:t>vs</a:t>
            </a:r>
            <a:r>
              <a:rPr lang="en-US" dirty="0"/>
              <a:t> </a:t>
            </a:r>
            <a:r>
              <a:rPr lang="en-US" dirty="0" smtClean="0"/>
              <a:t>csr5</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5" name="Content Placeholder 4"/>
          <p:cNvGraphicFramePr>
            <a:graphicFrameLocks noGrp="1"/>
          </p:cNvGraphicFramePr>
          <p:nvPr>
            <p:ph idx="1"/>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557252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a:t>
            </a:r>
            <a:r>
              <a:rPr lang="en-US" dirty="0" err="1" smtClean="0"/>
              <a:t>csr</a:t>
            </a:r>
            <a:r>
              <a:rPr lang="en-US" dirty="0" smtClean="0"/>
              <a:t>-adaptive</a:t>
            </a:r>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17937077"/>
              </p:ext>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525226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16" name="Parallelogram 15"/>
          <p:cNvSpPr/>
          <p:nvPr/>
        </p:nvSpPr>
        <p:spPr>
          <a:xfrm flipH="1">
            <a:off x="-696698" y="1133475"/>
            <a:ext cx="8243654" cy="12954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dirty="0">
                <a:solidFill>
                  <a:srgbClr val="FFFFFF"/>
                </a:solidFill>
              </a:rPr>
              <a:t>Optimized GPU-based </a:t>
            </a:r>
            <a:r>
              <a:rPr lang="en-US" sz="2300" dirty="0" err="1">
                <a:solidFill>
                  <a:srgbClr val="FFFFFF"/>
                </a:solidFill>
              </a:rPr>
              <a:t>SpMV</a:t>
            </a:r>
            <a:r>
              <a:rPr lang="en-US" sz="2300" dirty="0">
                <a:solidFill>
                  <a:srgbClr val="FFFFFF"/>
                </a:solidFill>
              </a:rPr>
              <a:t> algorithm that</a:t>
            </a:r>
          </a:p>
          <a:p>
            <a:pPr algn="ctr">
              <a:defRPr/>
            </a:pPr>
            <a:r>
              <a:rPr lang="en-US" sz="2300" dirty="0" smtClean="0">
                <a:solidFill>
                  <a:srgbClr val="FFFFFF"/>
                </a:solidFill>
              </a:rPr>
              <a:t>beats the competition by 2x</a:t>
            </a:r>
          </a:p>
          <a:p>
            <a:pPr algn="ctr">
              <a:defRPr/>
            </a:pPr>
            <a:r>
              <a:rPr lang="en-US" sz="2300" dirty="0" smtClean="0">
                <a:solidFill>
                  <a:srgbClr val="FFFFFF"/>
                </a:solidFill>
                <a:sym typeface="Wingdings"/>
              </a:rPr>
              <a:t>Operates within 15% of GPU’s achievable b/w</a:t>
            </a:r>
            <a:endParaRPr lang="en-US" sz="2300" dirty="0">
              <a:solidFill>
                <a:srgbClr val="FFFFFF"/>
              </a:solidFill>
            </a:endParaRPr>
          </a:p>
        </p:txBody>
      </p:sp>
      <p:sp>
        <p:nvSpPr>
          <p:cNvPr id="20" name="Parallelogram 19"/>
          <p:cNvSpPr/>
          <p:nvPr/>
        </p:nvSpPr>
        <p:spPr>
          <a:xfrm flipH="1">
            <a:off x="456129" y="2947988"/>
            <a:ext cx="8242462" cy="12954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FFFFFF"/>
                </a:solidFill>
                <a:sym typeface="Wingdings"/>
              </a:rPr>
              <a:t>Minimal overhead for </a:t>
            </a:r>
          </a:p>
          <a:p>
            <a:pPr algn="ctr">
              <a:defRPr/>
            </a:pPr>
            <a:r>
              <a:rPr lang="en-US" sz="2400" dirty="0" smtClean="0">
                <a:solidFill>
                  <a:srgbClr val="FFFFFF"/>
                </a:solidFill>
                <a:sym typeface="Wingdings"/>
              </a:rPr>
              <a:t>data structure generation</a:t>
            </a:r>
            <a:endParaRPr lang="en-US" sz="2400" dirty="0">
              <a:solidFill>
                <a:srgbClr val="FFFFFF"/>
              </a:solidFill>
              <a:sym typeface="Wingdings"/>
            </a:endParaRPr>
          </a:p>
        </p:txBody>
      </p:sp>
      <p:sp>
        <p:nvSpPr>
          <p:cNvPr id="21" name="Parallelogram 20"/>
          <p:cNvSpPr/>
          <p:nvPr/>
        </p:nvSpPr>
        <p:spPr>
          <a:xfrm flipH="1">
            <a:off x="1607763" y="4762500"/>
            <a:ext cx="8242462" cy="12954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FFFFFF"/>
                </a:solidFill>
                <a:sym typeface="Wingdings"/>
              </a:rPr>
              <a:t>Shipping now as part of AMD’s</a:t>
            </a:r>
          </a:p>
          <a:p>
            <a:pPr algn="ctr">
              <a:defRPr/>
            </a:pPr>
            <a:r>
              <a:rPr lang="en-US" sz="2400" dirty="0" err="1" smtClean="0">
                <a:solidFill>
                  <a:srgbClr val="FFFFFF"/>
                </a:solidFill>
                <a:sym typeface="Wingdings"/>
              </a:rPr>
              <a:t>clSPARSE</a:t>
            </a:r>
            <a:r>
              <a:rPr lang="en-US" sz="2400" dirty="0" smtClean="0">
                <a:solidFill>
                  <a:srgbClr val="FFFFFF"/>
                </a:solidFill>
                <a:sym typeface="Wingdings"/>
              </a:rPr>
              <a:t> library</a:t>
            </a:r>
          </a:p>
          <a:p>
            <a:pPr marL="0" lvl="1" algn="ctr">
              <a:defRPr/>
            </a:pPr>
            <a:r>
              <a:rPr lang="en-US" dirty="0"/>
              <a:t>https://</a:t>
            </a:r>
            <a:r>
              <a:rPr lang="en-US" dirty="0" err="1"/>
              <a:t>github.com</a:t>
            </a:r>
            <a:r>
              <a:rPr lang="en-US" dirty="0"/>
              <a:t>/</a:t>
            </a:r>
            <a:r>
              <a:rPr lang="en-US" dirty="0" err="1"/>
              <a:t>clMathLibraries</a:t>
            </a:r>
            <a:r>
              <a:rPr lang="en-US" dirty="0"/>
              <a:t>/</a:t>
            </a:r>
            <a:r>
              <a:rPr lang="en-US" dirty="0" err="1" smtClean="0"/>
              <a:t>clSPARSE</a:t>
            </a:r>
            <a:endParaRPr lang="en-US" dirty="0"/>
          </a:p>
        </p:txBody>
      </p:sp>
    </p:spTree>
    <p:extLst>
      <p:ext uri="{BB962C8B-B14F-4D97-AF65-F5344CB8AC3E}">
        <p14:creationId xmlns:p14="http://schemas.microsoft.com/office/powerpoint/2010/main" xmlns="" val="40452830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1200" b="1" u="sng" dirty="0"/>
          </a:p>
          <a:p>
            <a:pPr marL="0" indent="0" algn="just" defTabSz="652463">
              <a:buNone/>
              <a:defRPr/>
            </a:pPr>
            <a:r>
              <a:rPr lang="en-US" sz="1200" b="1" u="sng" dirty="0"/>
              <a:t>ATTRIBUTION</a:t>
            </a:r>
          </a:p>
          <a:p>
            <a:pPr marL="0" indent="0">
              <a:buNone/>
            </a:pPr>
            <a:r>
              <a:rPr lang="en-US" sz="1200" dirty="0"/>
              <a:t>© </a:t>
            </a:r>
            <a:r>
              <a:rPr lang="en-US" sz="1200" dirty="0" smtClean="0"/>
              <a:t>2015 </a:t>
            </a:r>
            <a:r>
              <a:rPr lang="en-US" sz="1200" dirty="0"/>
              <a:t>Advanced Micro Devices, Inc. All rights reserved. AMD, the AMD Arrow </a:t>
            </a:r>
            <a:r>
              <a:rPr lang="en-US" sz="1200" dirty="0" smtClean="0"/>
              <a:t>logo, AMD FirePro</a:t>
            </a:r>
            <a:r>
              <a:rPr lang="en-CA" sz="1200" dirty="0" smtClean="0"/>
              <a:t> </a:t>
            </a:r>
            <a:r>
              <a:rPr lang="en-US" sz="1200" dirty="0"/>
              <a:t>and combinations thereof are trademarks of Advanced Micro Devices, Inc. in the United States and/or other jurisdictions. </a:t>
            </a:r>
            <a:r>
              <a:rPr lang="en-US" sz="1200" dirty="0" smtClean="0"/>
              <a:t>Other </a:t>
            </a:r>
            <a:r>
              <a:rPr lang="en-US" sz="1200" dirty="0"/>
              <a:t>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xmlns="" val="9021086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bwMode="auto">
          <a:xfrm>
            <a:off x="946299" y="3776663"/>
            <a:ext cx="4890476" cy="1841500"/>
          </a:xfrm>
        </p:spPr>
        <p:txBody>
          <a:bodyPr wrap="square" numCol="1" compatLnSpc="1">
            <a:prstTxWarp prst="textNoShape">
              <a:avLst/>
            </a:prstTxWarp>
          </a:bodyPr>
          <a:lstStyle/>
          <a:p>
            <a:pPr eaLnBrk="1" hangingPunct="1"/>
            <a:r>
              <a:rPr lang="en-US" dirty="0" smtClean="0"/>
              <a:t>Backup Slides</a:t>
            </a:r>
          </a:p>
        </p:txBody>
      </p:sp>
    </p:spTree>
    <p:extLst>
      <p:ext uri="{BB962C8B-B14F-4D97-AF65-F5344CB8AC3E}">
        <p14:creationId xmlns:p14="http://schemas.microsoft.com/office/powerpoint/2010/main" xmlns="" val="19052291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57"/>
          <p:cNvGraphicFramePr>
            <a:graphicFrameLocks noGrp="1"/>
          </p:cNvGraphicFramePr>
          <p:nvPr>
            <p:extLst>
              <p:ext uri="{D42A27DB-BD31-4B8C-83A1-F6EECF244321}">
                <p14:modId xmlns:p14="http://schemas.microsoft.com/office/powerpoint/2010/main" xmlns="" val="3636926068"/>
              </p:ext>
            </p:extLst>
          </p:nvPr>
        </p:nvGraphicFramePr>
        <p:xfrm>
          <a:off x="431570" y="3556037"/>
          <a:ext cx="4417256" cy="548640"/>
        </p:xfrm>
        <a:graphic>
          <a:graphicData uri="http://schemas.openxmlformats.org/drawingml/2006/table">
            <a:tbl>
              <a:tblPr firstRow="1" bandRow="1">
                <a:tableStyleId>{D7AC3CCA-C797-4891-BE02-D94E43425B78}</a:tableStyleId>
              </a:tblPr>
              <a:tblGrid>
                <a:gridCol w="552157"/>
                <a:gridCol w="552157"/>
                <a:gridCol w="552157"/>
                <a:gridCol w="552157"/>
                <a:gridCol w="552157"/>
                <a:gridCol w="552157"/>
                <a:gridCol w="552157"/>
                <a:gridCol w="552157"/>
              </a:tblGrid>
              <a:tr h="548640">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 </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Finding Blocks for CSR-Adaptive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437086471"/>
              </p:ext>
            </p:extLst>
          </p:nvPr>
        </p:nvGraphicFramePr>
        <p:xfrm>
          <a:off x="428279" y="3559309"/>
          <a:ext cx="4417256" cy="548640"/>
        </p:xfrm>
        <a:graphic>
          <a:graphicData uri="http://schemas.openxmlformats.org/drawingml/2006/table">
            <a:tbl>
              <a:tblPr firstRow="1" bandRow="1">
                <a:tableStyleId>{D7AC3CCA-C797-4891-BE02-D94E43425B78}</a:tableStyleId>
              </a:tblPr>
              <a:tblGrid>
                <a:gridCol w="552157"/>
                <a:gridCol w="552157"/>
                <a:gridCol w="552157"/>
                <a:gridCol w="552157"/>
                <a:gridCol w="552157"/>
                <a:gridCol w="552157"/>
                <a:gridCol w="552157"/>
                <a:gridCol w="552157"/>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19</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428279" y="3159199"/>
            <a:ext cx="1757789" cy="400110"/>
          </a:xfrm>
          <a:prstGeom prst="rect">
            <a:avLst/>
          </a:prstGeom>
          <a:noFill/>
        </p:spPr>
        <p:txBody>
          <a:bodyPr wrap="none" rtlCol="0">
            <a:spAutoFit/>
          </a:bodyPr>
          <a:lstStyle/>
          <a:p>
            <a:pPr>
              <a:spcAft>
                <a:spcPts val="600"/>
              </a:spcAft>
              <a:buClr>
                <a:schemeClr val="bg2"/>
              </a:buClr>
            </a:pPr>
            <a:r>
              <a:rPr lang="en-US" sz="2000" dirty="0" smtClean="0"/>
              <a:t>row delimiters:</a:t>
            </a:r>
          </a:p>
        </p:txBody>
      </p:sp>
      <p:sp>
        <p:nvSpPr>
          <p:cNvPr id="8" name="TextBox 7"/>
          <p:cNvSpPr txBox="1"/>
          <p:nvPr/>
        </p:nvSpPr>
        <p:spPr>
          <a:xfrm>
            <a:off x="409147" y="4943356"/>
            <a:ext cx="911853" cy="400110"/>
          </a:xfrm>
          <a:prstGeom prst="rect">
            <a:avLst/>
          </a:prstGeom>
          <a:noFill/>
        </p:spPr>
        <p:txBody>
          <a:bodyPr wrap="none" rtlCol="0">
            <a:spAutoFit/>
          </a:bodyPr>
          <a:lstStyle/>
          <a:p>
            <a:pPr>
              <a:spcAft>
                <a:spcPts val="600"/>
              </a:spcAft>
              <a:buClr>
                <a:schemeClr val="bg2"/>
              </a:buClr>
            </a:pPr>
            <a:r>
              <a:rPr lang="en-US" sz="2000" dirty="0" smtClean="0"/>
              <a:t>values:</a:t>
            </a:r>
          </a:p>
        </p:txBody>
      </p:sp>
      <p:cxnSp>
        <p:nvCxnSpPr>
          <p:cNvPr id="12" name="Straight Arrow Connector 11"/>
          <p:cNvCxnSpPr/>
          <p:nvPr/>
        </p:nvCxnSpPr>
        <p:spPr>
          <a:xfrm flipH="1">
            <a:off x="552893" y="4107949"/>
            <a:ext cx="138223" cy="57023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304197" y="4107949"/>
            <a:ext cx="16803"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839540" y="4107949"/>
            <a:ext cx="255074"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2375950" y="4107949"/>
            <a:ext cx="255074"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2912360" y="4107950"/>
            <a:ext cx="213612" cy="57023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448770" y="4107950"/>
            <a:ext cx="198804" cy="57022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3977526" y="4120409"/>
            <a:ext cx="1484286" cy="55777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4568357" y="4107950"/>
            <a:ext cx="4006306" cy="57022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xmlns="" val="436453952"/>
              </p:ext>
            </p:extLst>
          </p:nvPr>
        </p:nvGraphicFramePr>
        <p:xfrm>
          <a:off x="428279" y="2329477"/>
          <a:ext cx="3310128" cy="548640"/>
        </p:xfrm>
        <a:graphic>
          <a:graphicData uri="http://schemas.openxmlformats.org/drawingml/2006/table">
            <a:tbl>
              <a:tblPr firstRow="1" bandRow="1">
                <a:tableStyleId>{D7AC3CCA-C797-4891-BE02-D94E43425B78}</a:tableStyleId>
              </a:tblPr>
              <a:tblGrid>
                <a:gridCol w="551688"/>
                <a:gridCol w="551688"/>
                <a:gridCol w="551688"/>
                <a:gridCol w="551688"/>
                <a:gridCol w="551688"/>
                <a:gridCol w="551688"/>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7</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9" name="TextBox 38"/>
          <p:cNvSpPr txBox="1"/>
          <p:nvPr/>
        </p:nvSpPr>
        <p:spPr>
          <a:xfrm>
            <a:off x="428279" y="1929367"/>
            <a:ext cx="1366593" cy="400110"/>
          </a:xfrm>
          <a:prstGeom prst="rect">
            <a:avLst/>
          </a:prstGeom>
          <a:noFill/>
        </p:spPr>
        <p:txBody>
          <a:bodyPr wrap="none" rtlCol="0">
            <a:spAutoFit/>
          </a:bodyPr>
          <a:lstStyle/>
          <a:p>
            <a:pPr>
              <a:spcAft>
                <a:spcPts val="600"/>
              </a:spcAft>
              <a:buClr>
                <a:schemeClr val="bg2"/>
              </a:buClr>
            </a:pPr>
            <a:r>
              <a:rPr lang="en-US" sz="2000" dirty="0" smtClean="0"/>
              <a:t>row blocks:</a:t>
            </a:r>
          </a:p>
        </p:txBody>
      </p:sp>
      <p:sp>
        <p:nvSpPr>
          <p:cNvPr id="40" name="Rectangle 39"/>
          <p:cNvSpPr/>
          <p:nvPr/>
        </p:nvSpPr>
        <p:spPr>
          <a:xfrm>
            <a:off x="986827" y="3556039"/>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1" name="Rectangle 40"/>
          <p:cNvSpPr/>
          <p:nvPr/>
        </p:nvSpPr>
        <p:spPr>
          <a:xfrm>
            <a:off x="1537513" y="3558112"/>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2" name="Rectangle 41"/>
          <p:cNvSpPr/>
          <p:nvPr/>
        </p:nvSpPr>
        <p:spPr>
          <a:xfrm>
            <a:off x="2088199" y="3556037"/>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5" name="Parallelogram 54"/>
          <p:cNvSpPr/>
          <p:nvPr/>
        </p:nvSpPr>
        <p:spPr>
          <a:xfrm flipH="1">
            <a:off x="4826748" y="2261777"/>
            <a:ext cx="3907130" cy="923925"/>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CSR Structure Unchanged</a:t>
            </a:r>
            <a:endParaRPr lang="en-US" sz="2800" dirty="0">
              <a:solidFill>
                <a:prstClr val="white"/>
              </a:solidFill>
            </a:endParaRPr>
          </a:p>
        </p:txBody>
      </p:sp>
      <p:sp>
        <p:nvSpPr>
          <p:cNvPr id="56" name="Text Placeholder 3"/>
          <p:cNvSpPr>
            <a:spLocks noGrp="1"/>
          </p:cNvSpPr>
          <p:nvPr>
            <p:ph type="body" sz="quarter" idx="10"/>
          </p:nvPr>
        </p:nvSpPr>
        <p:spPr>
          <a:xfrm>
            <a:off x="274388" y="752474"/>
            <a:ext cx="7498080" cy="285750"/>
          </a:xfrm>
        </p:spPr>
        <p:txBody>
          <a:bodyPr/>
          <a:lstStyle/>
          <a:p>
            <a:r>
              <a:rPr lang="en-US" dirty="0" smtClean="0"/>
              <a:t>Done Once on the CPU</a:t>
            </a:r>
            <a:endParaRPr lang="en-US" dirty="0"/>
          </a:p>
        </p:txBody>
      </p:sp>
      <p:sp>
        <p:nvSpPr>
          <p:cNvPr id="57" name="TextBox 56"/>
          <p:cNvSpPr txBox="1"/>
          <p:nvPr/>
        </p:nvSpPr>
        <p:spPr>
          <a:xfrm>
            <a:off x="409147" y="1405915"/>
            <a:ext cx="5141019" cy="369332"/>
          </a:xfrm>
          <a:prstGeom prst="rect">
            <a:avLst/>
          </a:prstGeom>
          <a:noFill/>
          <a:ln w="28575">
            <a:noFill/>
          </a:ln>
        </p:spPr>
        <p:txBody>
          <a:bodyPr wrap="square" rtlCol="0">
            <a:spAutoFit/>
          </a:bodyPr>
          <a:lstStyle/>
          <a:p>
            <a:pPr>
              <a:spcAft>
                <a:spcPts val="600"/>
              </a:spcAft>
              <a:buClr>
                <a:schemeClr val="bg2"/>
              </a:buClr>
            </a:pPr>
            <a:r>
              <a:rPr lang="en-US" dirty="0" smtClean="0"/>
              <a:t>Assuming 8 LDS entries per workgroup</a:t>
            </a:r>
          </a:p>
        </p:txBody>
      </p:sp>
      <p:sp>
        <p:nvSpPr>
          <p:cNvPr id="10" name="TextBox 9"/>
          <p:cNvSpPr txBox="1"/>
          <p:nvPr/>
        </p:nvSpPr>
        <p:spPr>
          <a:xfrm>
            <a:off x="428279" y="4278070"/>
            <a:ext cx="1129925" cy="400110"/>
          </a:xfrm>
          <a:prstGeom prst="rect">
            <a:avLst/>
          </a:prstGeom>
          <a:noFill/>
        </p:spPr>
        <p:txBody>
          <a:bodyPr wrap="none" rtlCol="0">
            <a:spAutoFit/>
          </a:bodyPr>
          <a:lstStyle/>
          <a:p>
            <a:pPr>
              <a:spcAft>
                <a:spcPts val="600"/>
              </a:spcAft>
              <a:buClr>
                <a:schemeClr val="bg2"/>
              </a:buClr>
            </a:pPr>
            <a:r>
              <a:rPr lang="en-US" sz="2000" dirty="0" smtClean="0"/>
              <a:t>columns:</a:t>
            </a:r>
          </a:p>
        </p:txBody>
      </p:sp>
      <p:graphicFrame>
        <p:nvGraphicFramePr>
          <p:cNvPr id="59" name="Table 58"/>
          <p:cNvGraphicFramePr>
            <a:graphicFrameLocks noGrp="1"/>
          </p:cNvGraphicFramePr>
          <p:nvPr>
            <p:extLst>
              <p:ext uri="{D42A27DB-BD31-4B8C-83A1-F6EECF244321}">
                <p14:modId xmlns:p14="http://schemas.microsoft.com/office/powerpoint/2010/main" xmlns="" val="4171045391"/>
              </p:ext>
            </p:extLst>
          </p:nvPr>
        </p:nvGraphicFramePr>
        <p:xfrm>
          <a:off x="428278" y="5293361"/>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xmlns="" val="1250248197"/>
              </p:ext>
            </p:extLst>
          </p:nvPr>
        </p:nvGraphicFramePr>
        <p:xfrm>
          <a:off x="428245" y="4695108"/>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9963"/>
                <a:gridCol w="255427"/>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61" name="Left Brace 60"/>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TextBox 61"/>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63" name="Left Brace 62"/>
          <p:cNvSpPr/>
          <p:nvPr/>
        </p:nvSpPr>
        <p:spPr>
          <a:xfrm rot="16200000">
            <a:off x="2833789" y="5245469"/>
            <a:ext cx="327760" cy="105154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a:off x="2557967" y="5921541"/>
            <a:ext cx="856325" cy="369332"/>
          </a:xfrm>
          <a:prstGeom prst="rect">
            <a:avLst/>
          </a:prstGeom>
          <a:noFill/>
        </p:spPr>
        <p:txBody>
          <a:bodyPr wrap="none" rtlCol="0">
            <a:spAutoFit/>
          </a:bodyPr>
          <a:lstStyle/>
          <a:p>
            <a:r>
              <a:rPr lang="en-US" dirty="0" smtClean="0"/>
              <a:t>Block 2</a:t>
            </a:r>
            <a:endParaRPr lang="en-US" dirty="0"/>
          </a:p>
        </p:txBody>
      </p:sp>
      <p:sp>
        <p:nvSpPr>
          <p:cNvPr id="65" name="TextBox 64"/>
          <p:cNvSpPr txBox="1"/>
          <p:nvPr/>
        </p:nvSpPr>
        <p:spPr>
          <a:xfrm>
            <a:off x="5912367" y="5921557"/>
            <a:ext cx="856325" cy="369332"/>
          </a:xfrm>
          <a:prstGeom prst="rect">
            <a:avLst/>
          </a:prstGeom>
          <a:noFill/>
        </p:spPr>
        <p:txBody>
          <a:bodyPr wrap="none" rtlCol="0">
            <a:spAutoFit/>
          </a:bodyPr>
          <a:lstStyle/>
          <a:p>
            <a:r>
              <a:rPr lang="en-US" dirty="0" smtClean="0"/>
              <a:t>Block 4</a:t>
            </a:r>
            <a:endParaRPr lang="en-US" dirty="0"/>
          </a:p>
        </p:txBody>
      </p:sp>
      <p:sp>
        <p:nvSpPr>
          <p:cNvPr id="66" name="Left Brace 65"/>
          <p:cNvSpPr/>
          <p:nvPr/>
        </p:nvSpPr>
        <p:spPr>
          <a:xfrm rot="16200000">
            <a:off x="4247873" y="4886781"/>
            <a:ext cx="327760" cy="1776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TextBox 66"/>
          <p:cNvSpPr txBox="1"/>
          <p:nvPr/>
        </p:nvSpPr>
        <p:spPr>
          <a:xfrm>
            <a:off x="3984695" y="5921557"/>
            <a:ext cx="867859" cy="369332"/>
          </a:xfrm>
          <a:prstGeom prst="rect">
            <a:avLst/>
          </a:prstGeom>
          <a:noFill/>
        </p:spPr>
        <p:txBody>
          <a:bodyPr wrap="square" rtlCol="0">
            <a:spAutoFit/>
          </a:bodyPr>
          <a:lstStyle/>
          <a:p>
            <a:r>
              <a:rPr lang="en-US" dirty="0" smtClean="0"/>
              <a:t>Block 3</a:t>
            </a:r>
            <a:endParaRPr lang="en-US" dirty="0"/>
          </a:p>
        </p:txBody>
      </p:sp>
      <p:sp>
        <p:nvSpPr>
          <p:cNvPr id="68" name="Left Brace 67"/>
          <p:cNvSpPr/>
          <p:nvPr/>
        </p:nvSpPr>
        <p:spPr>
          <a:xfrm rot="16200000">
            <a:off x="6187919"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Left Brace 68"/>
          <p:cNvSpPr/>
          <p:nvPr/>
        </p:nvSpPr>
        <p:spPr>
          <a:xfrm rot="16200000">
            <a:off x="7860183" y="5113152"/>
            <a:ext cx="327760" cy="1300912"/>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7602095" y="5921557"/>
            <a:ext cx="856650" cy="369332"/>
          </a:xfrm>
          <a:prstGeom prst="rect">
            <a:avLst/>
          </a:prstGeom>
          <a:noFill/>
        </p:spPr>
        <p:txBody>
          <a:bodyPr wrap="none" rtlCol="0">
            <a:spAutoFit/>
          </a:bodyPr>
          <a:lstStyle/>
          <a:p>
            <a:r>
              <a:rPr lang="en-US" dirty="0" smtClean="0"/>
              <a:t>Block 5</a:t>
            </a:r>
            <a:endParaRPr lang="en-US" dirty="0"/>
          </a:p>
        </p:txBody>
      </p:sp>
      <p:sp>
        <p:nvSpPr>
          <p:cNvPr id="47" name="Rectangle 46"/>
          <p:cNvSpPr/>
          <p:nvPr/>
        </p:nvSpPr>
        <p:spPr>
          <a:xfrm>
            <a:off x="3194895" y="2191326"/>
            <a:ext cx="599970"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5" name="Rectangle 44"/>
          <p:cNvSpPr/>
          <p:nvPr/>
        </p:nvSpPr>
        <p:spPr>
          <a:xfrm>
            <a:off x="2094677" y="2261777"/>
            <a:ext cx="648523"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Rectangle 42"/>
          <p:cNvSpPr/>
          <p:nvPr/>
        </p:nvSpPr>
        <p:spPr>
          <a:xfrm>
            <a:off x="986827" y="2261777"/>
            <a:ext cx="571377"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4" name="Rectangle 43"/>
          <p:cNvSpPr/>
          <p:nvPr/>
        </p:nvSpPr>
        <p:spPr>
          <a:xfrm>
            <a:off x="1537513" y="2277006"/>
            <a:ext cx="579239"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6" name="Rectangle 45"/>
          <p:cNvSpPr/>
          <p:nvPr/>
        </p:nvSpPr>
        <p:spPr>
          <a:xfrm>
            <a:off x="2644786" y="2261777"/>
            <a:ext cx="599970" cy="7111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xmlns="" val="25053869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xit"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0" grpId="1" animBg="1"/>
      <p:bldP spid="41" grpId="0" animBg="1"/>
      <p:bldP spid="41" grpId="1" animBg="1"/>
      <p:bldP spid="42" grpId="0" animBg="1"/>
      <p:bldP spid="42" grpId="1" animBg="1"/>
      <p:bldP spid="55" grpId="0" animBg="1"/>
      <p:bldP spid="57" grpId="0"/>
      <p:bldP spid="61" grpId="0" animBg="1"/>
      <p:bldP spid="62" grpId="0"/>
      <p:bldP spid="63" grpId="0" animBg="1"/>
      <p:bldP spid="64" grpId="0"/>
      <p:bldP spid="65" grpId="0"/>
      <p:bldP spid="66" grpId="0" animBg="1"/>
      <p:bldP spid="67" grpId="0"/>
      <p:bldP spid="68" grpId="0" animBg="1"/>
      <p:bldP spid="69" grpId="0" animBg="1"/>
      <p:bldP spid="70" grpId="0"/>
      <p:bldP spid="47" grpId="0" animBg="1"/>
      <p:bldP spid="45" grpId="0" animBg="1"/>
      <p:bldP spid="43" grpId="0" animBg="1"/>
      <p:bldP spid="44"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decent </a:t>
            </a:r>
            <a:r>
              <a:rPr lang="en-US" dirty="0" err="1" smtClean="0"/>
              <a:t>spmv</a:t>
            </a:r>
            <a:r>
              <a:rPr lang="en-US" dirty="0" smtClean="0"/>
              <a:t> for the </a:t>
            </a:r>
            <a:r>
              <a:rPr lang="en-US" dirty="0" err="1" smtClean="0"/>
              <a:t>cpu</a:t>
            </a:r>
            <a:r>
              <a:rPr lang="en-US" dirty="0" smtClean="0"/>
              <a:t> is simple</a:t>
            </a:r>
            <a:endParaRPr lang="en-US" dirty="0"/>
          </a:p>
        </p:txBody>
      </p:sp>
      <p:sp>
        <p:nvSpPr>
          <p:cNvPr id="7" name="TextBox 6"/>
          <p:cNvSpPr txBox="1"/>
          <p:nvPr/>
        </p:nvSpPr>
        <p:spPr>
          <a:xfrm>
            <a:off x="930135" y="1659410"/>
            <a:ext cx="7264679" cy="2498120"/>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a:ea typeface="MS PGothic" pitchFamily="34" charset="-128"/>
                <a:cs typeface="Courier"/>
              </a:rPr>
              <a:t>1. </a:t>
            </a:r>
            <a:r>
              <a:rPr kumimoji="0" lang="en-US" sz="2000" b="1" i="0" u="none" strike="noStrike" kern="1200" cap="none" spc="0" normalizeH="0" baseline="0" noProof="0" dirty="0" smtClean="0">
                <a:ln>
                  <a:noFill/>
                </a:ln>
                <a:solidFill>
                  <a:srgbClr val="3366FF"/>
                </a:solidFill>
                <a:effectLst/>
                <a:uLnTx/>
                <a:uFillTx/>
                <a:latin typeface="Courier"/>
                <a:ea typeface="MS PGothic" pitchFamily="34" charset="-128"/>
                <a:cs typeface="Courier"/>
              </a:rPr>
              <a:t>for</a:t>
            </a:r>
            <a:r>
              <a:rPr kumimoji="0" lang="en-US" sz="2000" b="1" i="0" u="none" strike="noStrike" kern="1200" cap="none" spc="0" normalizeH="0" baseline="0" noProof="0" dirty="0" smtClean="0">
                <a:ln>
                  <a:noFill/>
                </a:ln>
                <a:solidFill>
                  <a:schemeClr val="tx1"/>
                </a:solidFill>
                <a:effectLst/>
                <a:uLnTx/>
                <a:uFillTx/>
                <a:latin typeface="Courier"/>
                <a:ea typeface="MS PGothic" pitchFamily="34" charset="-128"/>
                <a:cs typeface="Courier"/>
              </a:rPr>
              <a:t> (</a:t>
            </a:r>
            <a:r>
              <a:rPr kumimoji="0" lang="en-US" sz="2000" b="1" i="0" u="none" strike="noStrike" kern="1200" cap="none" spc="0" normalizeH="0" baseline="0" noProof="0" dirty="0" err="1" smtClean="0">
                <a:ln>
                  <a:noFill/>
                </a:ln>
                <a:solidFill>
                  <a:schemeClr val="tx1"/>
                </a:solidFill>
                <a:effectLst/>
                <a:uLnTx/>
                <a:uFillTx/>
                <a:latin typeface="Courier"/>
                <a:ea typeface="MS PGothic" pitchFamily="34" charset="-128"/>
                <a:cs typeface="Courier"/>
              </a:rPr>
              <a:t>i</a:t>
            </a:r>
            <a:r>
              <a:rPr kumimoji="0" lang="en-US" sz="2000" b="1" i="0" u="none" strike="noStrike" kern="1200" cap="none" spc="0" normalizeH="0" noProof="0" dirty="0" smtClean="0">
                <a:ln>
                  <a:noFill/>
                </a:ln>
                <a:solidFill>
                  <a:schemeClr val="tx1"/>
                </a:solidFill>
                <a:effectLst/>
                <a:uLnTx/>
                <a:uFillTx/>
                <a:latin typeface="Courier"/>
                <a:ea typeface="MS PGothic" pitchFamily="34" charset="-128"/>
                <a:cs typeface="Courier"/>
              </a:rPr>
              <a:t> = 0; </a:t>
            </a:r>
            <a:r>
              <a:rPr kumimoji="0" lang="en-US" sz="2000" b="1" i="0" u="none" strike="noStrike" kern="1200" cap="none" spc="0" normalizeH="0" noProof="0" dirty="0" err="1" smtClean="0">
                <a:ln>
                  <a:noFill/>
                </a:ln>
                <a:solidFill>
                  <a:schemeClr val="tx1"/>
                </a:solidFill>
                <a:effectLst/>
                <a:uLnTx/>
                <a:uFillTx/>
                <a:latin typeface="Courier"/>
                <a:ea typeface="MS PGothic" pitchFamily="34" charset="-128"/>
                <a:cs typeface="Courier"/>
              </a:rPr>
              <a:t>i</a:t>
            </a:r>
            <a:r>
              <a:rPr kumimoji="0" lang="en-US" sz="2000" b="1" i="0" u="none" strike="noStrike" kern="1200" cap="none" spc="0" normalizeH="0" noProof="0" dirty="0" smtClean="0">
                <a:ln>
                  <a:noFill/>
                </a:ln>
                <a:solidFill>
                  <a:schemeClr val="tx1"/>
                </a:solidFill>
                <a:effectLst/>
                <a:uLnTx/>
                <a:uFillTx/>
                <a:latin typeface="Courier"/>
                <a:ea typeface="MS PGothic" pitchFamily="34" charset="-128"/>
                <a:cs typeface="Courier"/>
              </a:rPr>
              <a:t> &lt; </a:t>
            </a:r>
            <a:r>
              <a:rPr kumimoji="0" lang="en-US" sz="2000" b="1" i="0" u="none" strike="noStrike" kern="1200" cap="none" spc="0" normalizeH="0" noProof="0" dirty="0" err="1" smtClean="0">
                <a:ln>
                  <a:noFill/>
                </a:ln>
                <a:solidFill>
                  <a:schemeClr val="tx1"/>
                </a:solidFill>
                <a:effectLst/>
                <a:uLnTx/>
                <a:uFillTx/>
                <a:latin typeface="Courier"/>
                <a:ea typeface="MS PGothic" pitchFamily="34" charset="-128"/>
                <a:cs typeface="Courier"/>
              </a:rPr>
              <a:t>nRows</a:t>
            </a:r>
            <a:r>
              <a:rPr lang="en-US" sz="2000" b="1" dirty="0" smtClean="0">
                <a:latin typeface="Courier"/>
                <a:ea typeface="MS PGothic" pitchFamily="34" charset="-128"/>
                <a:cs typeface="Courier"/>
              </a:rPr>
              <a:t>; </a:t>
            </a:r>
            <a:r>
              <a:rPr lang="en-US" sz="2000" b="1" dirty="0" err="1" smtClean="0">
                <a:latin typeface="Courier"/>
                <a:ea typeface="MS PGothic" pitchFamily="34" charset="-128"/>
                <a:cs typeface="Courier"/>
              </a:rPr>
              <a:t>i</a:t>
            </a:r>
            <a:r>
              <a:rPr lang="en-US" sz="2000" b="1" dirty="0" smtClean="0">
                <a:latin typeface="Courier"/>
                <a:ea typeface="MS PGothic" pitchFamily="34" charset="-128"/>
                <a:cs typeface="Courier"/>
              </a:rPr>
              <a:t>++) {</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noProof="0" dirty="0" smtClean="0">
                <a:ln>
                  <a:noFill/>
                </a:ln>
                <a:solidFill>
                  <a:schemeClr val="tx1"/>
                </a:solidFill>
                <a:effectLst/>
                <a:uLnTx/>
                <a:uFillTx/>
                <a:latin typeface="Courier"/>
                <a:ea typeface="MS PGothic" pitchFamily="34" charset="-128"/>
                <a:cs typeface="Courier"/>
              </a:rPr>
              <a:t>2.   temp = 0;</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latin typeface="Courier"/>
                <a:ea typeface="MS PGothic" pitchFamily="34" charset="-128"/>
                <a:cs typeface="Courier"/>
              </a:rPr>
              <a:t>3.   </a:t>
            </a:r>
            <a:r>
              <a:rPr lang="en-US" sz="2000" b="1" dirty="0" smtClean="0">
                <a:solidFill>
                  <a:srgbClr val="3366FF"/>
                </a:solidFill>
                <a:latin typeface="Courier"/>
                <a:ea typeface="MS PGothic" pitchFamily="34" charset="-128"/>
                <a:cs typeface="Courier"/>
              </a:rPr>
              <a:t>for</a:t>
            </a:r>
            <a:r>
              <a:rPr lang="en-US" sz="2000" b="1" dirty="0" smtClean="0">
                <a:latin typeface="Courier"/>
                <a:ea typeface="MS PGothic" pitchFamily="34" charset="-128"/>
                <a:cs typeface="Courier"/>
              </a:rPr>
              <a:t> (j = </a:t>
            </a:r>
            <a:r>
              <a:rPr lang="en-US" sz="2000" b="1" dirty="0" err="1" smtClean="0">
                <a:latin typeface="Courier"/>
                <a:ea typeface="MS PGothic" pitchFamily="34" charset="-128"/>
                <a:cs typeface="Courier"/>
              </a:rPr>
              <a:t>rowDs</a:t>
            </a:r>
            <a:r>
              <a:rPr lang="en-US" sz="2000" b="1" dirty="0" smtClean="0">
                <a:latin typeface="Courier"/>
                <a:ea typeface="MS PGothic" pitchFamily="34" charset="-128"/>
                <a:cs typeface="Courier"/>
              </a:rPr>
              <a:t>[</a:t>
            </a:r>
            <a:r>
              <a:rPr lang="en-US" sz="2000" b="1" dirty="0" err="1" smtClean="0">
                <a:latin typeface="Courier"/>
                <a:ea typeface="MS PGothic" pitchFamily="34" charset="-128"/>
                <a:cs typeface="Courier"/>
              </a:rPr>
              <a:t>i</a:t>
            </a:r>
            <a:r>
              <a:rPr lang="en-US" sz="2000" b="1" dirty="0" smtClean="0">
                <a:latin typeface="Courier"/>
                <a:ea typeface="MS PGothic" pitchFamily="34" charset="-128"/>
                <a:cs typeface="Courier"/>
              </a:rPr>
              <a:t>]; j &lt; </a:t>
            </a:r>
            <a:r>
              <a:rPr lang="en-US" sz="2000" b="1" dirty="0" err="1" smtClean="0">
                <a:latin typeface="Courier"/>
                <a:ea typeface="MS PGothic" pitchFamily="34" charset="-128"/>
                <a:cs typeface="Courier"/>
              </a:rPr>
              <a:t>rowDs</a:t>
            </a:r>
            <a:r>
              <a:rPr lang="en-US" sz="2000" b="1" dirty="0" smtClean="0">
                <a:latin typeface="Courier"/>
                <a:ea typeface="MS PGothic" pitchFamily="34" charset="-128"/>
                <a:cs typeface="Courier"/>
              </a:rPr>
              <a:t>[i+1]; j++) {</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noProof="0" dirty="0" smtClean="0">
                <a:ln>
                  <a:noFill/>
                </a:ln>
                <a:solidFill>
                  <a:schemeClr val="tx1"/>
                </a:solidFill>
                <a:effectLst/>
                <a:uLnTx/>
                <a:uFillTx/>
                <a:latin typeface="Courier"/>
                <a:ea typeface="MS PGothic" pitchFamily="34" charset="-128"/>
                <a:cs typeface="Courier"/>
              </a:rPr>
              <a:t>4.     temp += </a:t>
            </a:r>
            <a:r>
              <a:rPr kumimoji="0" lang="en-US" sz="2000" b="1" i="0" u="none" strike="noStrike" kern="1200" cap="none" spc="0" normalizeH="0" noProof="0" dirty="0" err="1" smtClean="0">
                <a:ln>
                  <a:noFill/>
                </a:ln>
                <a:solidFill>
                  <a:schemeClr val="tx1"/>
                </a:solidFill>
                <a:effectLst/>
                <a:uLnTx/>
                <a:uFillTx/>
                <a:latin typeface="Courier"/>
                <a:ea typeface="MS PGothic" pitchFamily="34" charset="-128"/>
                <a:cs typeface="Courier"/>
              </a:rPr>
              <a:t>vals</a:t>
            </a:r>
            <a:r>
              <a:rPr kumimoji="0" lang="en-US" sz="2000" b="1" i="0" u="none" strike="noStrike" kern="1200" cap="none" spc="0" normalizeH="0" noProof="0" dirty="0" smtClean="0">
                <a:ln>
                  <a:noFill/>
                </a:ln>
                <a:solidFill>
                  <a:schemeClr val="tx1"/>
                </a:solidFill>
                <a:effectLst/>
                <a:uLnTx/>
                <a:uFillTx/>
                <a:latin typeface="Courier"/>
                <a:ea typeface="MS PGothic" pitchFamily="34" charset="-128"/>
                <a:cs typeface="Courier"/>
              </a:rPr>
              <a:t>[j] * </a:t>
            </a:r>
            <a:r>
              <a:rPr lang="en-US" sz="2000" b="1" dirty="0" err="1">
                <a:latin typeface="Courier"/>
                <a:ea typeface="MS PGothic" pitchFamily="34" charset="-128"/>
                <a:cs typeface="Courier"/>
              </a:rPr>
              <a:t>v</a:t>
            </a:r>
            <a:r>
              <a:rPr kumimoji="0" lang="en-US" sz="2000" b="1" i="0" u="none" strike="noStrike" kern="1200" cap="none" spc="0" normalizeH="0" noProof="0" dirty="0" err="1" smtClean="0">
                <a:ln>
                  <a:noFill/>
                </a:ln>
                <a:solidFill>
                  <a:schemeClr val="tx1"/>
                </a:solidFill>
                <a:effectLst/>
                <a:uLnTx/>
                <a:uFillTx/>
                <a:latin typeface="Courier"/>
                <a:ea typeface="MS PGothic" pitchFamily="34" charset="-128"/>
                <a:cs typeface="Courier"/>
              </a:rPr>
              <a:t>ec</a:t>
            </a:r>
            <a:r>
              <a:rPr kumimoji="0" lang="en-US" sz="2000" b="1" i="0" u="none" strike="noStrike" kern="1200" cap="none" spc="0" normalizeH="0" noProof="0" dirty="0" smtClean="0">
                <a:ln>
                  <a:noFill/>
                </a:ln>
                <a:solidFill>
                  <a:schemeClr val="tx1"/>
                </a:solidFill>
                <a:effectLst/>
                <a:uLnTx/>
                <a:uFillTx/>
                <a:latin typeface="Courier"/>
                <a:ea typeface="MS PGothic" pitchFamily="34" charset="-128"/>
                <a:cs typeface="Courier"/>
              </a:rPr>
              <a:t>[cols[j]];</a:t>
            </a:r>
          </a:p>
          <a:p>
            <a:pPr marR="0" algn="l" defTabSz="914400" rtl="0" eaLnBrk="1" fontAlgn="auto" latinLnBrk="0" hangingPunct="1">
              <a:lnSpc>
                <a:spcPct val="90000"/>
              </a:lnSpc>
              <a:spcBef>
                <a:spcPts val="300"/>
              </a:spcBef>
              <a:spcAft>
                <a:spcPts val="300"/>
              </a:spcAft>
              <a:buClr>
                <a:srgbClr val="FFFFFF"/>
              </a:buClr>
              <a:buSzTx/>
              <a:tabLst/>
            </a:pPr>
            <a:r>
              <a:rPr lang="en-US" sz="2000" b="1" dirty="0" smtClean="0">
                <a:latin typeface="Courier"/>
                <a:ea typeface="MS PGothic" pitchFamily="34" charset="-128"/>
                <a:cs typeface="Courier"/>
              </a:rPr>
              <a:t>5.   }</a:t>
            </a:r>
          </a:p>
          <a:p>
            <a:pPr marR="0" algn="l" defTabSz="914400" rtl="0" eaLnBrk="1" fontAlgn="auto" latinLnBrk="0" hangingPunct="1">
              <a:lnSpc>
                <a:spcPct val="90000"/>
              </a:lnSpc>
              <a:spcBef>
                <a:spcPts val="300"/>
              </a:spcBef>
              <a:spcAft>
                <a:spcPts val="300"/>
              </a:spcAft>
              <a:buClr>
                <a:srgbClr val="FFFFFF"/>
              </a:buClr>
              <a:buSzTx/>
              <a:tabLst/>
            </a:pPr>
            <a:r>
              <a:rPr lang="en-US" sz="2000" b="1" dirty="0" smtClean="0">
                <a:latin typeface="Courier"/>
                <a:ea typeface="MS PGothic" pitchFamily="34" charset="-128"/>
                <a:cs typeface="Courier"/>
              </a:rPr>
              <a:t>6.   output[</a:t>
            </a:r>
            <a:r>
              <a:rPr lang="en-US" sz="2000" b="1" dirty="0" err="1" smtClean="0">
                <a:latin typeface="Courier"/>
                <a:ea typeface="MS PGothic" pitchFamily="34" charset="-128"/>
                <a:cs typeface="Courier"/>
              </a:rPr>
              <a:t>i</a:t>
            </a:r>
            <a:r>
              <a:rPr lang="en-US" sz="2000" b="1" dirty="0" smtClean="0">
                <a:latin typeface="Courier"/>
                <a:ea typeface="MS PGothic" pitchFamily="34" charset="-128"/>
                <a:cs typeface="Courier"/>
              </a:rPr>
              <a:t>] = temp;</a:t>
            </a:r>
            <a:endParaRPr kumimoji="0" lang="en-US" sz="2000" b="1" i="0" u="none" strike="noStrike" kern="1200" cap="none" spc="0" normalizeH="0" noProof="0" dirty="0" smtClean="0">
              <a:ln>
                <a:noFill/>
              </a:ln>
              <a:solidFill>
                <a:schemeClr val="tx1"/>
              </a:solidFill>
              <a:effectLst/>
              <a:uLnTx/>
              <a:uFillTx/>
              <a:latin typeface="Courier"/>
              <a:ea typeface="MS PGothic" pitchFamily="34" charset="-128"/>
              <a:cs typeface="Courier"/>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Courier"/>
                <a:ea typeface="MS PGothic" pitchFamily="34" charset="-128"/>
                <a:cs typeface="Courier"/>
              </a:rPr>
              <a:t>7. }</a:t>
            </a:r>
            <a:endParaRPr kumimoji="0" lang="en-US" sz="2000" b="1" i="0" u="none" strike="noStrike" kern="1200" cap="none" spc="0" normalizeH="0" baseline="0" noProof="0" dirty="0">
              <a:ln>
                <a:noFill/>
              </a:ln>
              <a:solidFill>
                <a:schemeClr val="tx1"/>
              </a:solidFill>
              <a:effectLst/>
              <a:uLnTx/>
              <a:uFillTx/>
              <a:latin typeface="Courier"/>
              <a:ea typeface="MS PGothic" pitchFamily="34" charset="-128"/>
              <a:cs typeface="Courier"/>
            </a:endParaRPr>
          </a:p>
        </p:txBody>
      </p:sp>
      <p:sp>
        <p:nvSpPr>
          <p:cNvPr id="10" name="TextBox 9"/>
          <p:cNvSpPr txBox="1"/>
          <p:nvPr/>
        </p:nvSpPr>
        <p:spPr>
          <a:xfrm>
            <a:off x="1394097" y="1256304"/>
            <a:ext cx="3878586" cy="37446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rgbClr val="3366FF"/>
                </a:solidFill>
                <a:effectLst/>
                <a:uLnTx/>
                <a:uFillTx/>
                <a:latin typeface="Courier"/>
                <a:ea typeface="MS PGothic" pitchFamily="34" charset="-128"/>
                <a:cs typeface="Courier"/>
              </a:rPr>
              <a:t>#pragma </a:t>
            </a:r>
            <a:r>
              <a:rPr kumimoji="0" lang="en-US" sz="2000" b="1" i="0" u="none" strike="noStrike" kern="1200" cap="none" spc="0" normalizeH="0" baseline="0" noProof="0" dirty="0" err="1" smtClean="0">
                <a:ln>
                  <a:noFill/>
                </a:ln>
                <a:solidFill>
                  <a:srgbClr val="3366FF"/>
                </a:solidFill>
                <a:effectLst/>
                <a:uLnTx/>
                <a:uFillTx/>
                <a:latin typeface="Courier"/>
                <a:ea typeface="MS PGothic" pitchFamily="34" charset="-128"/>
                <a:cs typeface="Courier"/>
              </a:rPr>
              <a:t>omp</a:t>
            </a:r>
            <a:r>
              <a:rPr kumimoji="0" lang="en-US" sz="2000" b="1" i="0" u="none" strike="noStrike" kern="1200" cap="none" spc="0" normalizeH="0" baseline="0" noProof="0" dirty="0" smtClean="0">
                <a:ln>
                  <a:noFill/>
                </a:ln>
                <a:solidFill>
                  <a:srgbClr val="3366FF"/>
                </a:solidFill>
                <a:effectLst/>
                <a:uLnTx/>
                <a:uFillTx/>
                <a:latin typeface="Courier"/>
                <a:ea typeface="MS PGothic" pitchFamily="34" charset="-128"/>
                <a:cs typeface="Courier"/>
              </a:rPr>
              <a:t> parallel for</a:t>
            </a:r>
            <a:endParaRPr kumimoji="0" lang="en-US" sz="2000" b="1" i="0" u="none" strike="noStrike" kern="1200" cap="none" spc="0" normalizeH="0" baseline="0" noProof="0" dirty="0">
              <a:ln>
                <a:noFill/>
              </a:ln>
              <a:solidFill>
                <a:srgbClr val="3366FF"/>
              </a:solidFill>
              <a:effectLst/>
              <a:uLnTx/>
              <a:uFillTx/>
              <a:latin typeface="Courier"/>
              <a:ea typeface="MS PGothic" pitchFamily="34" charset="-128"/>
              <a:cs typeface="Courier"/>
            </a:endParaRPr>
          </a:p>
        </p:txBody>
      </p:sp>
      <p:sp>
        <p:nvSpPr>
          <p:cNvPr id="6" name="Parallelogram 5"/>
          <p:cNvSpPr/>
          <p:nvPr/>
        </p:nvSpPr>
        <p:spPr>
          <a:xfrm>
            <a:off x="64311" y="4979086"/>
            <a:ext cx="8939159" cy="10668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400">
              <a:lnSpc>
                <a:spcPct val="90000"/>
              </a:lnSpc>
              <a:spcBef>
                <a:spcPts val="300"/>
              </a:spcBef>
              <a:spcAft>
                <a:spcPts val="300"/>
              </a:spcAft>
              <a:buClr>
                <a:srgbClr val="FFFFFF"/>
              </a:buClr>
            </a:pPr>
            <a:r>
              <a:rPr lang="en-US" sz="2800" dirty="0">
                <a:solidFill>
                  <a:schemeClr val="tx2"/>
                </a:solidFill>
                <a:ea typeface="MS PGothic" pitchFamily="34" charset="-128"/>
              </a:rPr>
              <a:t>Only </a:t>
            </a:r>
            <a:r>
              <a:rPr lang="en-US" sz="2800" b="1" dirty="0">
                <a:solidFill>
                  <a:schemeClr val="tx2"/>
                </a:solidFill>
                <a:ea typeface="MS PGothic" pitchFamily="34" charset="-128"/>
              </a:rPr>
              <a:t>seven </a:t>
            </a:r>
            <a:r>
              <a:rPr lang="en-US" sz="2800" dirty="0">
                <a:solidFill>
                  <a:schemeClr val="tx2"/>
                </a:solidFill>
                <a:ea typeface="MS PGothic" pitchFamily="34" charset="-128"/>
              </a:rPr>
              <a:t>lines of code provides decent </a:t>
            </a:r>
          </a:p>
          <a:p>
            <a:pPr algn="ctr" defTabSz="914400">
              <a:lnSpc>
                <a:spcPct val="90000"/>
              </a:lnSpc>
              <a:spcBef>
                <a:spcPts val="300"/>
              </a:spcBef>
              <a:spcAft>
                <a:spcPts val="300"/>
              </a:spcAft>
              <a:buClr>
                <a:srgbClr val="FFFFFF"/>
              </a:buClr>
            </a:pPr>
            <a:r>
              <a:rPr lang="en-US" sz="2800" dirty="0" err="1">
                <a:solidFill>
                  <a:schemeClr val="tx2"/>
                </a:solidFill>
                <a:ea typeface="MS PGothic" pitchFamily="34" charset="-128"/>
              </a:rPr>
              <a:t>SpMV</a:t>
            </a:r>
            <a:r>
              <a:rPr lang="en-US" sz="2800" dirty="0">
                <a:solidFill>
                  <a:schemeClr val="tx2"/>
                </a:solidFill>
                <a:ea typeface="MS PGothic" pitchFamily="34" charset="-128"/>
              </a:rPr>
              <a:t> performance on the CPU</a:t>
            </a:r>
            <a:endParaRPr lang="en-US" sz="2800" dirty="0">
              <a:solidFill>
                <a:schemeClr val="tx1"/>
              </a:solidFill>
            </a:endParaRPr>
          </a:p>
        </p:txBody>
      </p:sp>
    </p:spTree>
    <p:extLst>
      <p:ext uri="{BB962C8B-B14F-4D97-AF65-F5344CB8AC3E}">
        <p14:creationId xmlns:p14="http://schemas.microsoft.com/office/powerpoint/2010/main" xmlns="" val="4251940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xmlns="" val="3319303090"/>
              </p:ext>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CSR-Vector Using the LDS</a:t>
            </a:r>
            <a:endParaRPr lang="en-US" dirty="0"/>
          </a:p>
        </p:txBody>
      </p:sp>
      <p:sp>
        <p:nvSpPr>
          <p:cNvPr id="4" name="Rectangle 3"/>
          <p:cNvSpPr/>
          <p:nvPr/>
        </p:nvSpPr>
        <p:spPr>
          <a:xfrm>
            <a:off x="2471895" y="1515656"/>
            <a:ext cx="4124915" cy="2763297"/>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solidFill>
                <a:schemeClr val="bg1"/>
              </a:solidFill>
            </a:endParaRPr>
          </a:p>
        </p:txBody>
      </p:sp>
      <p:sp>
        <p:nvSpPr>
          <p:cNvPr id="5" name="TextBox 4"/>
          <p:cNvSpPr txBox="1"/>
          <p:nvPr/>
        </p:nvSpPr>
        <p:spPr>
          <a:xfrm>
            <a:off x="2470099" y="1081915"/>
            <a:ext cx="4124915"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19" name="Table 18"/>
          <p:cNvGraphicFramePr>
            <a:graphicFrameLocks noGrp="1"/>
          </p:cNvGraphicFramePr>
          <p:nvPr>
            <p:extLst>
              <p:ext uri="{D42A27DB-BD31-4B8C-83A1-F6EECF244321}">
                <p14:modId xmlns:p14="http://schemas.microsoft.com/office/powerpoint/2010/main" xmlns="" val="1296212907"/>
              </p:ext>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2303190209"/>
              </p:ext>
            </p:extLst>
          </p:nvPr>
        </p:nvGraphicFramePr>
        <p:xfrm>
          <a:off x="661295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54053172"/>
              </p:ext>
            </p:extLst>
          </p:nvPr>
        </p:nvGraphicFramePr>
        <p:xfrm>
          <a:off x="764373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3123258560"/>
              </p:ext>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cxnSp>
        <p:nvCxnSpPr>
          <p:cNvPr id="24" name="Straight Arrow Connector 23"/>
          <p:cNvCxnSpPr/>
          <p:nvPr/>
        </p:nvCxnSpPr>
        <p:spPr>
          <a:xfrm>
            <a:off x="6724142" y="4734715"/>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990103" y="4734715"/>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236393" y="4734715"/>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502951" y="4734715"/>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768141" y="4734716"/>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34102" y="4734716"/>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280392" y="4734716"/>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8546950" y="4734716"/>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 name="Curved Down Arrow 1"/>
          <p:cNvSpPr/>
          <p:nvPr/>
        </p:nvSpPr>
        <p:spPr>
          <a:xfrm flipH="1">
            <a:off x="3536740" y="2391390"/>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Curved Down Arrow 31"/>
          <p:cNvSpPr/>
          <p:nvPr/>
        </p:nvSpPr>
        <p:spPr>
          <a:xfrm flipH="1">
            <a:off x="4054404" y="2391391"/>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Curved Down Arrow 32"/>
          <p:cNvSpPr/>
          <p:nvPr/>
        </p:nvSpPr>
        <p:spPr>
          <a:xfrm flipH="1">
            <a:off x="4572068" y="2391392"/>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Curved Down Arrow 33"/>
          <p:cNvSpPr/>
          <p:nvPr/>
        </p:nvSpPr>
        <p:spPr>
          <a:xfrm flipH="1">
            <a:off x="5089732" y="2400565"/>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 name="TextBox 2"/>
          <p:cNvSpPr txBox="1"/>
          <p:nvPr/>
        </p:nvSpPr>
        <p:spPr>
          <a:xfrm>
            <a:off x="3536739" y="2009018"/>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6" name="TextBox 35"/>
          <p:cNvSpPr txBox="1"/>
          <p:nvPr/>
        </p:nvSpPr>
        <p:spPr>
          <a:xfrm>
            <a:off x="4053194" y="2006317"/>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7" name="TextBox 36"/>
          <p:cNvSpPr txBox="1"/>
          <p:nvPr/>
        </p:nvSpPr>
        <p:spPr>
          <a:xfrm>
            <a:off x="4572068" y="2011492"/>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8" name="TextBox 37"/>
          <p:cNvSpPr txBox="1"/>
          <p:nvPr/>
        </p:nvSpPr>
        <p:spPr>
          <a:xfrm>
            <a:off x="5089732" y="2006316"/>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graphicFrame>
        <p:nvGraphicFramePr>
          <p:cNvPr id="40" name="Table 39"/>
          <p:cNvGraphicFramePr>
            <a:graphicFrameLocks noGrp="1"/>
          </p:cNvGraphicFramePr>
          <p:nvPr>
            <p:extLst>
              <p:ext uri="{D42A27DB-BD31-4B8C-83A1-F6EECF244321}">
                <p14:modId xmlns:p14="http://schemas.microsoft.com/office/powerpoint/2010/main" xmlns="" val="4178407618"/>
              </p:ext>
            </p:extLst>
          </p:nvPr>
        </p:nvGraphicFramePr>
        <p:xfrm>
          <a:off x="3484731" y="267758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1" name="Parallelogram 40"/>
          <p:cNvSpPr/>
          <p:nvPr/>
        </p:nvSpPr>
        <p:spPr>
          <a:xfrm flipH="1">
            <a:off x="2720080" y="3194402"/>
            <a:ext cx="4004062" cy="1240491"/>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Fast </a:t>
            </a:r>
            <a:r>
              <a:rPr lang="en-US" sz="2800" dirty="0" err="1" smtClean="0">
                <a:solidFill>
                  <a:prstClr val="white"/>
                </a:solidFill>
              </a:rPr>
              <a:t>uncoalesced</a:t>
            </a:r>
            <a:r>
              <a:rPr lang="en-US" sz="2800" dirty="0" smtClean="0">
                <a:solidFill>
                  <a:prstClr val="white"/>
                </a:solidFill>
              </a:rPr>
              <a:t> accesses!</a:t>
            </a:r>
            <a:endParaRPr lang="en-US" sz="2800" dirty="0">
              <a:solidFill>
                <a:prstClr val="white"/>
              </a:solidFill>
            </a:endParaRPr>
          </a:p>
        </p:txBody>
      </p:sp>
      <p:sp>
        <p:nvSpPr>
          <p:cNvPr id="42" name="Curved Down Arrow 41"/>
          <p:cNvSpPr/>
          <p:nvPr/>
        </p:nvSpPr>
        <p:spPr>
          <a:xfrm flipH="1">
            <a:off x="3534319" y="2244626"/>
            <a:ext cx="628248" cy="43321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Curved Down Arrow 42"/>
          <p:cNvSpPr/>
          <p:nvPr/>
        </p:nvSpPr>
        <p:spPr>
          <a:xfrm flipH="1">
            <a:off x="4569646" y="2244626"/>
            <a:ext cx="630060"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xmlns="" val="4142102906"/>
              </p:ext>
            </p:extLst>
          </p:nvPr>
        </p:nvGraphicFramePr>
        <p:xfrm>
          <a:off x="3484731" y="2678548"/>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xmlns="" val="1834927562"/>
              </p:ext>
            </p:extLst>
          </p:nvPr>
        </p:nvGraphicFramePr>
        <p:xfrm>
          <a:off x="3484731" y="2673487"/>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7" name="Curved Down Arrow 46"/>
          <p:cNvSpPr/>
          <p:nvPr/>
        </p:nvSpPr>
        <p:spPr>
          <a:xfrm flipH="1">
            <a:off x="3533109" y="2240269"/>
            <a:ext cx="1150550" cy="43827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8" name="Parallelogram 47"/>
          <p:cNvSpPr/>
          <p:nvPr/>
        </p:nvSpPr>
        <p:spPr>
          <a:xfrm flipH="1">
            <a:off x="5683826" y="3445623"/>
            <a:ext cx="3460171" cy="833330"/>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Fast accesses</a:t>
            </a:r>
          </a:p>
          <a:p>
            <a:pPr algn="ctr">
              <a:defRPr/>
            </a:pPr>
            <a:r>
              <a:rPr lang="en-US" sz="2800" dirty="0" smtClean="0">
                <a:solidFill>
                  <a:prstClr val="white"/>
                </a:solidFill>
              </a:rPr>
              <a:t>everywhere</a:t>
            </a:r>
            <a:endParaRPr lang="en-US" sz="2800" dirty="0">
              <a:solidFill>
                <a:prstClr val="white"/>
              </a:solidFill>
            </a:endParaRPr>
          </a:p>
        </p:txBody>
      </p:sp>
    </p:spTree>
    <p:extLst>
      <p:ext uri="{BB962C8B-B14F-4D97-AF65-F5344CB8AC3E}">
        <p14:creationId xmlns:p14="http://schemas.microsoft.com/office/powerpoint/2010/main" xmlns="" val="640257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3.88889E-6 1.85185E-6 L -0.34097 -0.38912 " pathEditMode="relative" rAng="0" ptsTypes="AA">
                                      <p:cBhvr>
                                        <p:cTn id="18" dur="1000" fill="hold"/>
                                        <p:tgtEl>
                                          <p:spTgt spid="18"/>
                                        </p:tgtEl>
                                        <p:attrNameLst>
                                          <p:attrName>ppt_x</p:attrName>
                                          <p:attrName>ppt_y</p:attrName>
                                        </p:attrNameLst>
                                      </p:cBhvr>
                                      <p:rCtr x="-17049" y="-19468"/>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childTnLst>
                                </p:cTn>
                              </p:par>
                              <p:par>
                                <p:cTn id="40" presetID="42" presetClass="path" presetSubtype="0" accel="50000" decel="50000" fill="hold" nodeType="withEffect">
                                  <p:stCondLst>
                                    <p:cond delay="500"/>
                                  </p:stCondLst>
                                  <p:childTnLst>
                                    <p:animMotion origin="layout" path="M 2.5E-6 1.85185E-6 L -0.34097 -0.38912 " pathEditMode="relative" rAng="0" ptsTypes="AA">
                                      <p:cBhvr>
                                        <p:cTn id="41" dur="1000" fill="hold"/>
                                        <p:tgtEl>
                                          <p:spTgt spid="21"/>
                                        </p:tgtEl>
                                        <p:attrNameLst>
                                          <p:attrName>ppt_x</p:attrName>
                                          <p:attrName>ppt_y</p:attrName>
                                        </p:attrNameLst>
                                      </p:cBhvr>
                                      <p:rCtr x="-17049" y="-19468"/>
                                    </p:animMotion>
                                  </p:childTnLst>
                                </p:cTn>
                              </p:par>
                            </p:childTnLst>
                          </p:cTn>
                        </p:par>
                        <p:par>
                          <p:cTn id="42" fill="hold">
                            <p:stCondLst>
                              <p:cond delay="1500"/>
                            </p:stCondLst>
                            <p:childTnLst>
                              <p:par>
                                <p:cTn id="43" presetID="1" presetClass="exit" presetSubtype="0" fill="hold" nodeType="after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par>
                          <p:cTn id="45" fill="hold">
                            <p:stCondLst>
                              <p:cond delay="1500"/>
                            </p:stCondLst>
                            <p:childTnLst>
                              <p:par>
                                <p:cTn id="46" presetID="1" presetClass="exit" presetSubtype="0" fill="hold" nodeType="afterEffect">
                                  <p:stCondLst>
                                    <p:cond delay="0"/>
                                  </p:stCondLst>
                                  <p:childTnLst>
                                    <p:set>
                                      <p:cBhvr>
                                        <p:cTn id="47" dur="1" fill="hold">
                                          <p:stCondLst>
                                            <p:cond delay="0"/>
                                          </p:stCondLst>
                                        </p:cTn>
                                        <p:tgtEl>
                                          <p:spTgt spid="18"/>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2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9"/>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2"/>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3"/>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4"/>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3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8"/>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41"/>
                                        </p:tgtEl>
                                        <p:attrNameLst>
                                          <p:attrName>style.visibility</p:attrName>
                                        </p:attrNameLst>
                                      </p:cBhvr>
                                      <p:to>
                                        <p:strVal val="hidden"/>
                                      </p:to>
                                    </p:set>
                                  </p:childTnLst>
                                </p:cTn>
                              </p:par>
                            </p:childTnLst>
                          </p:cTn>
                        </p:par>
                        <p:par>
                          <p:cTn id="106" fill="hold">
                            <p:stCondLst>
                              <p:cond delay="0"/>
                            </p:stCondLst>
                            <p:childTnLst>
                              <p:par>
                                <p:cTn id="107" presetID="1" presetClass="entr" presetSubtype="0" fill="hold" grpId="0" nodeType="afterEffect">
                                  <p:stCondLst>
                                    <p:cond delay="500"/>
                                  </p:stCondLst>
                                  <p:childTnLst>
                                    <p:set>
                                      <p:cBhvr>
                                        <p:cTn id="108" dur="1" fill="hold">
                                          <p:stCondLst>
                                            <p:cond delay="0"/>
                                          </p:stCondLst>
                                        </p:cTn>
                                        <p:tgtEl>
                                          <p:spTgt spid="42"/>
                                        </p:tgtEl>
                                        <p:attrNameLst>
                                          <p:attrName>style.visibility</p:attrName>
                                        </p:attrNameLst>
                                      </p:cBhvr>
                                      <p:to>
                                        <p:strVal val="visible"/>
                                      </p:to>
                                    </p:set>
                                  </p:childTnLst>
                                </p:cTn>
                              </p:par>
                              <p:par>
                                <p:cTn id="109" presetID="1" presetClass="entr" presetSubtype="0" fill="hold" grpId="0" nodeType="withEffect">
                                  <p:stCondLst>
                                    <p:cond delay="500"/>
                                  </p:stCondLst>
                                  <p:childTnLst>
                                    <p:set>
                                      <p:cBhvr>
                                        <p:cTn id="110" dur="1" fill="hold">
                                          <p:stCondLst>
                                            <p:cond delay="0"/>
                                          </p:stCondLst>
                                        </p:cTn>
                                        <p:tgtEl>
                                          <p:spTgt spid="43"/>
                                        </p:tgtEl>
                                        <p:attrNameLst>
                                          <p:attrName>style.visibility</p:attrName>
                                        </p:attrNameLst>
                                      </p:cBhvr>
                                      <p:to>
                                        <p:strVal val="visible"/>
                                      </p:to>
                                    </p:set>
                                  </p:childTnLst>
                                </p:cTn>
                              </p:par>
                            </p:childTnLst>
                          </p:cTn>
                        </p:par>
                        <p:par>
                          <p:cTn id="111" fill="hold">
                            <p:stCondLst>
                              <p:cond delay="500"/>
                            </p:stCondLst>
                            <p:childTnLst>
                              <p:par>
                                <p:cTn id="112" presetID="1" presetClass="exit" presetSubtype="0" fill="hold" grpId="1" nodeType="afterEffect">
                                  <p:stCondLst>
                                    <p:cond delay="500"/>
                                  </p:stCondLst>
                                  <p:childTnLst>
                                    <p:set>
                                      <p:cBhvr>
                                        <p:cTn id="113" dur="1" fill="hold">
                                          <p:stCondLst>
                                            <p:cond delay="0"/>
                                          </p:stCondLst>
                                        </p:cTn>
                                        <p:tgtEl>
                                          <p:spTgt spid="42"/>
                                        </p:tgtEl>
                                        <p:attrNameLst>
                                          <p:attrName>style.visibility</p:attrName>
                                        </p:attrNameLst>
                                      </p:cBhvr>
                                      <p:to>
                                        <p:strVal val="hidden"/>
                                      </p:to>
                                    </p:set>
                                  </p:childTnLst>
                                </p:cTn>
                              </p:par>
                              <p:par>
                                <p:cTn id="114" presetID="1" presetClass="exit" presetSubtype="0" fill="hold" grpId="1" nodeType="withEffect">
                                  <p:stCondLst>
                                    <p:cond delay="500"/>
                                  </p:stCondLst>
                                  <p:childTnLst>
                                    <p:set>
                                      <p:cBhvr>
                                        <p:cTn id="115" dur="1" fill="hold">
                                          <p:stCondLst>
                                            <p:cond delay="0"/>
                                          </p:stCondLst>
                                        </p:cTn>
                                        <p:tgtEl>
                                          <p:spTgt spid="43"/>
                                        </p:tgtEl>
                                        <p:attrNameLst>
                                          <p:attrName>style.visibility</p:attrName>
                                        </p:attrNameLst>
                                      </p:cBhvr>
                                      <p:to>
                                        <p:strVal val="hidden"/>
                                      </p:to>
                                    </p:set>
                                  </p:childTnLst>
                                </p:cTn>
                              </p:par>
                              <p:par>
                                <p:cTn id="116" presetID="1" presetClass="entr" presetSubtype="0" fill="hold" nodeType="withEffect">
                                  <p:stCondLst>
                                    <p:cond delay="500"/>
                                  </p:stCondLst>
                                  <p:childTnLst>
                                    <p:set>
                                      <p:cBhvr>
                                        <p:cTn id="117" dur="1" fill="hold">
                                          <p:stCondLst>
                                            <p:cond delay="0"/>
                                          </p:stCondLst>
                                        </p:cTn>
                                        <p:tgtEl>
                                          <p:spTgt spid="44"/>
                                        </p:tgtEl>
                                        <p:attrNameLst>
                                          <p:attrName>style.visibility</p:attrName>
                                        </p:attrNameLst>
                                      </p:cBhvr>
                                      <p:to>
                                        <p:strVal val="visible"/>
                                      </p:to>
                                    </p:set>
                                  </p:childTnLst>
                                </p:cTn>
                              </p:par>
                              <p:par>
                                <p:cTn id="118" presetID="1" presetClass="exit" presetSubtype="0" fill="hold" nodeType="withEffect">
                                  <p:stCondLst>
                                    <p:cond delay="500"/>
                                  </p:stCondLst>
                                  <p:childTnLst>
                                    <p:set>
                                      <p:cBhvr>
                                        <p:cTn id="119" dur="1" fill="hold">
                                          <p:stCondLst>
                                            <p:cond delay="0"/>
                                          </p:stCondLst>
                                        </p:cTn>
                                        <p:tgtEl>
                                          <p:spTgt spid="40"/>
                                        </p:tgtEl>
                                        <p:attrNameLst>
                                          <p:attrName>style.visibility</p:attrName>
                                        </p:attrNameLst>
                                      </p:cBhvr>
                                      <p:to>
                                        <p:strVal val="hidden"/>
                                      </p:to>
                                    </p:set>
                                  </p:childTnLst>
                                </p:cTn>
                              </p:par>
                            </p:childTnLst>
                          </p:cTn>
                        </p:par>
                        <p:par>
                          <p:cTn id="120" fill="hold">
                            <p:stCondLst>
                              <p:cond delay="1000"/>
                            </p:stCondLst>
                            <p:childTnLst>
                              <p:par>
                                <p:cTn id="121" presetID="1" presetClass="entr" presetSubtype="0" fill="hold" grpId="0" nodeType="afterEffect">
                                  <p:stCondLst>
                                    <p:cond delay="500"/>
                                  </p:stCondLst>
                                  <p:childTnLst>
                                    <p:set>
                                      <p:cBhvr>
                                        <p:cTn id="122" dur="1" fill="hold">
                                          <p:stCondLst>
                                            <p:cond delay="0"/>
                                          </p:stCondLst>
                                        </p:cTn>
                                        <p:tgtEl>
                                          <p:spTgt spid="47"/>
                                        </p:tgtEl>
                                        <p:attrNameLst>
                                          <p:attrName>style.visibility</p:attrName>
                                        </p:attrNameLst>
                                      </p:cBhvr>
                                      <p:to>
                                        <p:strVal val="visible"/>
                                      </p:to>
                                    </p:set>
                                  </p:childTnLst>
                                </p:cTn>
                              </p:par>
                            </p:childTnLst>
                          </p:cTn>
                        </p:par>
                        <p:par>
                          <p:cTn id="123" fill="hold">
                            <p:stCondLst>
                              <p:cond delay="1500"/>
                            </p:stCondLst>
                            <p:childTnLst>
                              <p:par>
                                <p:cTn id="124" presetID="1" presetClass="exit" presetSubtype="0" fill="hold" nodeType="afterEffect">
                                  <p:stCondLst>
                                    <p:cond delay="500"/>
                                  </p:stCondLst>
                                  <p:childTnLst>
                                    <p:set>
                                      <p:cBhvr>
                                        <p:cTn id="125" dur="1" fill="hold">
                                          <p:stCondLst>
                                            <p:cond delay="0"/>
                                          </p:stCondLst>
                                        </p:cTn>
                                        <p:tgtEl>
                                          <p:spTgt spid="44"/>
                                        </p:tgtEl>
                                        <p:attrNameLst>
                                          <p:attrName>style.visibility</p:attrName>
                                        </p:attrNameLst>
                                      </p:cBhvr>
                                      <p:to>
                                        <p:strVal val="hidden"/>
                                      </p:to>
                                    </p:set>
                                  </p:childTnLst>
                                </p:cTn>
                              </p:par>
                              <p:par>
                                <p:cTn id="126" presetID="1" presetClass="entr" presetSubtype="0" fill="hold" nodeType="withEffect">
                                  <p:stCondLst>
                                    <p:cond delay="500"/>
                                  </p:stCondLst>
                                  <p:childTnLst>
                                    <p:set>
                                      <p:cBhvr>
                                        <p:cTn id="127" dur="1" fill="hold">
                                          <p:stCondLst>
                                            <p:cond delay="0"/>
                                          </p:stCondLst>
                                        </p:cTn>
                                        <p:tgtEl>
                                          <p:spTgt spid="45"/>
                                        </p:tgtEl>
                                        <p:attrNameLst>
                                          <p:attrName>style.visibility</p:attrName>
                                        </p:attrNameLst>
                                      </p:cBhvr>
                                      <p:to>
                                        <p:strVal val="visible"/>
                                      </p:to>
                                    </p:set>
                                  </p:childTnLst>
                                </p:cTn>
                              </p:par>
                              <p:par>
                                <p:cTn id="128" presetID="1" presetClass="exit" presetSubtype="0" fill="hold" grpId="1" nodeType="withEffect">
                                  <p:stCondLst>
                                    <p:cond delay="500"/>
                                  </p:stCondLst>
                                  <p:childTnLst>
                                    <p:set>
                                      <p:cBhvr>
                                        <p:cTn id="129" dur="1" fill="hold">
                                          <p:stCondLst>
                                            <p:cond delay="0"/>
                                          </p:stCondLst>
                                        </p:cTn>
                                        <p:tgtEl>
                                          <p:spTgt spid="47"/>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2" grpId="0" animBg="1"/>
      <p:bldP spid="32" grpId="1" animBg="1"/>
      <p:bldP spid="33" grpId="0" animBg="1"/>
      <p:bldP spid="33" grpId="1" animBg="1"/>
      <p:bldP spid="34" grpId="0" animBg="1"/>
      <p:bldP spid="34" grpId="1" animBg="1"/>
      <p:bldP spid="3" grpId="0"/>
      <p:bldP spid="3" grpId="1"/>
      <p:bldP spid="36" grpId="0"/>
      <p:bldP spid="36" grpId="1"/>
      <p:bldP spid="37" grpId="0"/>
      <p:bldP spid="37" grpId="1"/>
      <p:bldP spid="38" grpId="0"/>
      <p:bldP spid="38" grpId="1"/>
      <p:bldP spid="41" grpId="0" animBg="1"/>
      <p:bldP spid="41" grpId="1" animBg="1"/>
      <p:bldP spid="42" grpId="0" animBg="1"/>
      <p:bldP spid="42" grpId="1" animBg="1"/>
      <p:bldP spid="43" grpId="0" animBg="1"/>
      <p:bldP spid="43" grpId="1" animBg="1"/>
      <p:bldP spid="47" grpId="0" animBg="1"/>
      <p:bldP spid="47" grpId="1"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5279870" y="1695946"/>
          <a:ext cx="548640" cy="2743200"/>
        </p:xfrm>
        <a:graphic>
          <a:graphicData uri="http://schemas.openxmlformats.org/drawingml/2006/table">
            <a:tbl>
              <a:tblPr firstRow="1" bandRow="1">
                <a:tableStyleId>{D7AC3CCA-C797-4891-BE02-D94E43425B78}</a:tableStyleId>
              </a:tblPr>
              <a:tblGrid>
                <a:gridCol w="548640"/>
              </a:tblGrid>
              <a:tr h="548640">
                <a:tc>
                  <a:txBody>
                    <a:bodyPr/>
                    <a:lstStyle/>
                    <a:p>
                      <a:pPr algn="ctr"/>
                      <a:r>
                        <a:rPr lang="en-US" sz="2000" b="1" dirty="0" smtClean="0">
                          <a:solidFill>
                            <a:schemeClr val="tx1"/>
                          </a:solidFill>
                        </a:rPr>
                        <a:t>1</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4</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5</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itle 10"/>
          <p:cNvSpPr>
            <a:spLocks noGrp="1"/>
          </p:cNvSpPr>
          <p:nvPr>
            <p:ph type="title"/>
          </p:nvPr>
        </p:nvSpPr>
        <p:spPr/>
        <p:txBody>
          <a:bodyPr/>
          <a:lstStyle/>
          <a:p>
            <a:r>
              <a:rPr lang="en-US" dirty="0" smtClean="0"/>
              <a:t>Sparse Matrix-Vector Multiplication (</a:t>
            </a:r>
            <a:r>
              <a:rPr lang="en-US" dirty="0" err="1" smtClean="0"/>
              <a:t>SpMV</a:t>
            </a:r>
            <a:r>
              <a:rPr lang="en-US" dirty="0" smtClean="0"/>
              <a:t>)</a:t>
            </a:r>
            <a:endParaRPr lang="en-US" dirty="0"/>
          </a:p>
        </p:txBody>
      </p:sp>
      <p:sp>
        <p:nvSpPr>
          <p:cNvPr id="6" name="Parallelogram 5"/>
          <p:cNvSpPr/>
          <p:nvPr/>
        </p:nvSpPr>
        <p:spPr>
          <a:xfrm>
            <a:off x="64311" y="4979086"/>
            <a:ext cx="8939159" cy="10668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3200" dirty="0" smtClean="0">
                <a:solidFill>
                  <a:schemeClr val="bg1"/>
                </a:solidFill>
              </a:rPr>
              <a:t>Traditionally Bandwidth Limited</a:t>
            </a:r>
            <a:endParaRPr lang="en-US" sz="3200" dirty="0">
              <a:solidFill>
                <a:schemeClr val="bg1"/>
              </a:solidFill>
            </a:endParaRPr>
          </a:p>
        </p:txBody>
      </p:sp>
      <p:graphicFrame>
        <p:nvGraphicFramePr>
          <p:cNvPr id="5" name="Table 4"/>
          <p:cNvGraphicFramePr>
            <a:graphicFrameLocks noGrp="1"/>
          </p:cNvGraphicFramePr>
          <p:nvPr>
            <p:extLst/>
          </p:nvPr>
        </p:nvGraphicFramePr>
        <p:xfrm>
          <a:off x="1604952" y="1682852"/>
          <a:ext cx="2743200" cy="2743200"/>
        </p:xfrm>
        <a:graphic>
          <a:graphicData uri="http://schemas.openxmlformats.org/drawingml/2006/table">
            <a:tbl>
              <a:tblPr firstRow="1" bandRow="1">
                <a:tableStyleId>{D7AC3CCA-C797-4891-BE02-D94E43425B78}</a:tableStyleId>
              </a:tblPr>
              <a:tblGrid>
                <a:gridCol w="548640"/>
                <a:gridCol w="548640"/>
                <a:gridCol w="548640"/>
                <a:gridCol w="548640"/>
                <a:gridCol w="548640"/>
              </a:tblGrid>
              <a:tr h="548640">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7.0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4348152" y="2584947"/>
            <a:ext cx="931718" cy="923330"/>
          </a:xfrm>
          <a:prstGeom prst="rect">
            <a:avLst/>
          </a:prstGeom>
          <a:noFill/>
        </p:spPr>
        <p:txBody>
          <a:bodyPr wrap="square" rtlCol="0" anchor="ctr">
            <a:spAutoFit/>
          </a:bodyPr>
          <a:lstStyle/>
          <a:p>
            <a:pPr algn="ctr">
              <a:spcAft>
                <a:spcPts val="600"/>
              </a:spcAft>
              <a:buClr>
                <a:schemeClr val="bg2"/>
              </a:buClr>
            </a:pPr>
            <a:r>
              <a:rPr lang="en-US" sz="5400" dirty="0" smtClean="0"/>
              <a:t>×</a:t>
            </a:r>
          </a:p>
        </p:txBody>
      </p:sp>
      <p:sp>
        <p:nvSpPr>
          <p:cNvPr id="14" name="TextBox 13"/>
          <p:cNvSpPr txBox="1"/>
          <p:nvPr/>
        </p:nvSpPr>
        <p:spPr>
          <a:xfrm>
            <a:off x="5828510" y="2594200"/>
            <a:ext cx="931718" cy="923330"/>
          </a:xfrm>
          <a:prstGeom prst="rect">
            <a:avLst/>
          </a:prstGeom>
          <a:noFill/>
        </p:spPr>
        <p:txBody>
          <a:bodyPr wrap="square" rtlCol="0" anchor="ctr">
            <a:spAutoFit/>
          </a:bodyPr>
          <a:lstStyle/>
          <a:p>
            <a:pPr algn="ctr">
              <a:spcAft>
                <a:spcPts val="600"/>
              </a:spcAft>
              <a:buClr>
                <a:schemeClr val="bg2"/>
              </a:buClr>
            </a:pPr>
            <a:r>
              <a:rPr lang="en-US" sz="5400" dirty="0" smtClean="0"/>
              <a:t>=</a:t>
            </a:r>
          </a:p>
        </p:txBody>
      </p:sp>
      <p:graphicFrame>
        <p:nvGraphicFramePr>
          <p:cNvPr id="15" name="Table 14"/>
          <p:cNvGraphicFramePr>
            <a:graphicFrameLocks noGrp="1"/>
          </p:cNvGraphicFramePr>
          <p:nvPr>
            <p:extLst/>
          </p:nvPr>
        </p:nvGraphicFramePr>
        <p:xfrm>
          <a:off x="6760228" y="1703947"/>
          <a:ext cx="548640" cy="2743200"/>
        </p:xfrm>
        <a:graphic>
          <a:graphicData uri="http://schemas.openxmlformats.org/drawingml/2006/table">
            <a:tbl>
              <a:tblPr firstRow="1" bandRow="1">
                <a:tableStyleId>{D7AC3CCA-C797-4891-BE02-D94E43425B78}</a:tableStyleId>
              </a:tblPr>
              <a:tblGrid>
                <a:gridCol w="548640"/>
              </a:tblGrid>
              <a:tr h="548640">
                <a:tc>
                  <a:txBody>
                    <a:bodyPr/>
                    <a:lstStyle/>
                    <a:p>
                      <a:pPr algn="ctr"/>
                      <a:r>
                        <a:rPr lang="en-US" sz="2000" b="1" dirty="0" smtClean="0">
                          <a:solidFill>
                            <a:schemeClr val="tx1"/>
                          </a:solidFill>
                        </a:rPr>
                        <a:t>22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28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18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39</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18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8"/>
          <p:cNvSpPr/>
          <p:nvPr/>
        </p:nvSpPr>
        <p:spPr>
          <a:xfrm>
            <a:off x="1604952" y="169594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 name="Rectangle 15"/>
          <p:cNvSpPr/>
          <p:nvPr/>
        </p:nvSpPr>
        <p:spPr>
          <a:xfrm>
            <a:off x="2714282" y="1695945"/>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Rectangle 16"/>
          <p:cNvSpPr/>
          <p:nvPr/>
        </p:nvSpPr>
        <p:spPr>
          <a:xfrm>
            <a:off x="3805327" y="169594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 name="Rectangle 17"/>
          <p:cNvSpPr/>
          <p:nvPr/>
        </p:nvSpPr>
        <p:spPr>
          <a:xfrm>
            <a:off x="2171457" y="2237901"/>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 name="Rectangle 18"/>
          <p:cNvSpPr/>
          <p:nvPr/>
        </p:nvSpPr>
        <p:spPr>
          <a:xfrm>
            <a:off x="3247682" y="2237901"/>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Rectangle 19"/>
          <p:cNvSpPr/>
          <p:nvPr/>
        </p:nvSpPr>
        <p:spPr>
          <a:xfrm>
            <a:off x="2714282" y="2787419"/>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ectangle 20"/>
          <p:cNvSpPr/>
          <p:nvPr/>
        </p:nvSpPr>
        <p:spPr>
          <a:xfrm>
            <a:off x="1604951" y="333751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 name="Rectangle 21"/>
          <p:cNvSpPr/>
          <p:nvPr/>
        </p:nvSpPr>
        <p:spPr>
          <a:xfrm>
            <a:off x="3255092" y="3342389"/>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3" name="Rectangle 22"/>
          <p:cNvSpPr/>
          <p:nvPr/>
        </p:nvSpPr>
        <p:spPr>
          <a:xfrm>
            <a:off x="2147777" y="3902255"/>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 name="Rectangle 23"/>
          <p:cNvSpPr/>
          <p:nvPr/>
        </p:nvSpPr>
        <p:spPr>
          <a:xfrm>
            <a:off x="5285685" y="169594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5277854" y="2237900"/>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5277855" y="2791194"/>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7" name="Rectangle 26"/>
          <p:cNvSpPr/>
          <p:nvPr/>
        </p:nvSpPr>
        <p:spPr>
          <a:xfrm>
            <a:off x="5279870" y="3344488"/>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 name="Rectangle 27"/>
          <p:cNvSpPr/>
          <p:nvPr/>
        </p:nvSpPr>
        <p:spPr>
          <a:xfrm>
            <a:off x="5279870" y="3894178"/>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 name="Rectangle 28"/>
          <p:cNvSpPr/>
          <p:nvPr/>
        </p:nvSpPr>
        <p:spPr>
          <a:xfrm>
            <a:off x="6805583" y="177638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Rectangle 29"/>
          <p:cNvSpPr/>
          <p:nvPr/>
        </p:nvSpPr>
        <p:spPr>
          <a:xfrm>
            <a:off x="6805583" y="2319005"/>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 name="Rectangle 30"/>
          <p:cNvSpPr/>
          <p:nvPr/>
        </p:nvSpPr>
        <p:spPr>
          <a:xfrm>
            <a:off x="6805583" y="2886167"/>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Rectangle 31"/>
          <p:cNvSpPr/>
          <p:nvPr/>
        </p:nvSpPr>
        <p:spPr>
          <a:xfrm>
            <a:off x="6805583" y="3410850"/>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ectangle 32"/>
          <p:cNvSpPr/>
          <p:nvPr/>
        </p:nvSpPr>
        <p:spPr>
          <a:xfrm>
            <a:off x="6808496" y="39755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 name="TextBox 1"/>
          <p:cNvSpPr txBox="1"/>
          <p:nvPr/>
        </p:nvSpPr>
        <p:spPr>
          <a:xfrm>
            <a:off x="2064745" y="4494900"/>
            <a:ext cx="649537" cy="4247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1*1</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 name="TextBox 2"/>
          <p:cNvSpPr txBox="1"/>
          <p:nvPr/>
        </p:nvSpPr>
        <p:spPr>
          <a:xfrm>
            <a:off x="2580231" y="4494900"/>
            <a:ext cx="338554" cy="4247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 name="TextBox 3"/>
          <p:cNvSpPr txBox="1"/>
          <p:nvPr/>
        </p:nvSpPr>
        <p:spPr>
          <a:xfrm>
            <a:off x="2777000" y="4500751"/>
            <a:ext cx="649537" cy="4247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2*3</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3319016" y="4494900"/>
            <a:ext cx="338554" cy="4247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nvSpPr>
        <p:spPr>
          <a:xfrm>
            <a:off x="3586236" y="4500751"/>
            <a:ext cx="649537" cy="4247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3*5</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187153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par>
                          <p:cTn id="63" fill="hold">
                            <p:stCondLst>
                              <p:cond delay="0"/>
                            </p:stCondLst>
                            <p:childTnLst>
                              <p:par>
                                <p:cTn id="64" presetID="1" presetClass="exit" presetSubtype="0" fill="hold" grpId="1" nodeType="afterEffect">
                                  <p:stCondLst>
                                    <p:cond delay="500"/>
                                  </p:stCondLst>
                                  <p:childTnLst>
                                    <p:set>
                                      <p:cBhvr>
                                        <p:cTn id="65" dur="1" fill="hold">
                                          <p:stCondLst>
                                            <p:cond delay="0"/>
                                          </p:stCondLst>
                                        </p:cTn>
                                        <p:tgtEl>
                                          <p:spTgt spid="18"/>
                                        </p:tgtEl>
                                        <p:attrNameLst>
                                          <p:attrName>style.visibility</p:attrName>
                                        </p:attrNameLst>
                                      </p:cBhvr>
                                      <p:to>
                                        <p:strVal val="hidden"/>
                                      </p:to>
                                    </p:set>
                                  </p:childTnLst>
                                </p:cTn>
                              </p:par>
                              <p:par>
                                <p:cTn id="66" presetID="1" presetClass="exit" presetSubtype="0" fill="hold" grpId="1" nodeType="withEffect">
                                  <p:stCondLst>
                                    <p:cond delay="500"/>
                                  </p:stCondLst>
                                  <p:childTnLst>
                                    <p:set>
                                      <p:cBhvr>
                                        <p:cTn id="67" dur="1" fill="hold">
                                          <p:stCondLst>
                                            <p:cond delay="0"/>
                                          </p:stCondLst>
                                        </p:cTn>
                                        <p:tgtEl>
                                          <p:spTgt spid="25"/>
                                        </p:tgtEl>
                                        <p:attrNameLst>
                                          <p:attrName>style.visibility</p:attrName>
                                        </p:attrNameLst>
                                      </p:cBhvr>
                                      <p:to>
                                        <p:strVal val="hidden"/>
                                      </p:to>
                                    </p:set>
                                  </p:childTnLst>
                                </p:cTn>
                              </p:par>
                              <p:par>
                                <p:cTn id="68" presetID="1" presetClass="entr" presetSubtype="0" fill="hold" grpId="0" nodeType="withEffect">
                                  <p:stCondLst>
                                    <p:cond delay="50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entr" presetSubtype="0" fill="hold" grpId="0" nodeType="withEffect">
                                  <p:stCondLst>
                                    <p:cond delay="500"/>
                                  </p:stCondLst>
                                  <p:childTnLst>
                                    <p:set>
                                      <p:cBhvr>
                                        <p:cTn id="71" dur="1" fill="hold">
                                          <p:stCondLst>
                                            <p:cond delay="0"/>
                                          </p:stCondLst>
                                        </p:cTn>
                                        <p:tgtEl>
                                          <p:spTgt spid="27"/>
                                        </p:tgtEl>
                                        <p:attrNameLst>
                                          <p:attrName>style.visibility</p:attrName>
                                        </p:attrNameLst>
                                      </p:cBhvr>
                                      <p:to>
                                        <p:strVal val="visible"/>
                                      </p:to>
                                    </p:set>
                                  </p:childTnLst>
                                </p:cTn>
                              </p:par>
                            </p:childTnLst>
                          </p:cTn>
                        </p:par>
                        <p:par>
                          <p:cTn id="72" fill="hold">
                            <p:stCondLst>
                              <p:cond delay="500"/>
                            </p:stCondLst>
                            <p:childTnLst>
                              <p:par>
                                <p:cTn id="73" presetID="1" presetClass="exit" presetSubtype="0" fill="hold" grpId="1" nodeType="afterEffect">
                                  <p:stCondLst>
                                    <p:cond delay="50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grpId="1" nodeType="withEffect">
                                  <p:stCondLst>
                                    <p:cond delay="500"/>
                                  </p:stCondLst>
                                  <p:childTnLst>
                                    <p:set>
                                      <p:cBhvr>
                                        <p:cTn id="76" dur="1" fill="hold">
                                          <p:stCondLst>
                                            <p:cond delay="0"/>
                                          </p:stCondLst>
                                        </p:cTn>
                                        <p:tgtEl>
                                          <p:spTgt spid="27"/>
                                        </p:tgtEl>
                                        <p:attrNameLst>
                                          <p:attrName>style.visibility</p:attrName>
                                        </p:attrNameLst>
                                      </p:cBhvr>
                                      <p:to>
                                        <p:strVal val="hidden"/>
                                      </p:to>
                                    </p:set>
                                  </p:childTnLst>
                                </p:cTn>
                              </p:par>
                              <p:par>
                                <p:cTn id="77" presetID="1" presetClass="exit" presetSubtype="0" fill="hold" grpId="0" nodeType="withEffect">
                                  <p:stCondLst>
                                    <p:cond delay="500"/>
                                  </p:stCondLst>
                                  <p:childTnLst>
                                    <p:set>
                                      <p:cBhvr>
                                        <p:cTn id="78" dur="1" fill="hold">
                                          <p:stCondLst>
                                            <p:cond delay="0"/>
                                          </p:stCondLst>
                                        </p:cTn>
                                        <p:tgtEl>
                                          <p:spTgt spid="30"/>
                                        </p:tgtEl>
                                        <p:attrNameLst>
                                          <p:attrName>style.visibility</p:attrName>
                                        </p:attrNameLst>
                                      </p:cBhvr>
                                      <p:to>
                                        <p:strVal val="hidden"/>
                                      </p:to>
                                    </p:set>
                                  </p:childTnLst>
                                </p:cTn>
                              </p:par>
                            </p:childTnLst>
                          </p:cTn>
                        </p:par>
                        <p:par>
                          <p:cTn id="79" fill="hold">
                            <p:stCondLst>
                              <p:cond delay="1000"/>
                            </p:stCondLst>
                            <p:childTnLst>
                              <p:par>
                                <p:cTn id="80" presetID="1" presetClass="entr" presetSubtype="0" fill="hold" grpId="0" nodeType="afterEffect">
                                  <p:stCondLst>
                                    <p:cond delay="500"/>
                                  </p:stCondLst>
                                  <p:childTnLst>
                                    <p:set>
                                      <p:cBhvr>
                                        <p:cTn id="81" dur="1" fill="hold">
                                          <p:stCondLst>
                                            <p:cond delay="0"/>
                                          </p:stCondLst>
                                        </p:cTn>
                                        <p:tgtEl>
                                          <p:spTgt spid="20"/>
                                        </p:tgtEl>
                                        <p:attrNameLst>
                                          <p:attrName>style.visibility</p:attrName>
                                        </p:attrNameLst>
                                      </p:cBhvr>
                                      <p:to>
                                        <p:strVal val="visible"/>
                                      </p:to>
                                    </p:set>
                                  </p:childTnLst>
                                </p:cTn>
                              </p:par>
                              <p:par>
                                <p:cTn id="82" presetID="1" presetClass="entr" presetSubtype="0" fill="hold" grpId="2" nodeType="withEffect">
                                  <p:stCondLst>
                                    <p:cond delay="500"/>
                                  </p:stCondLst>
                                  <p:childTnLst>
                                    <p:set>
                                      <p:cBhvr>
                                        <p:cTn id="83" dur="1" fill="hold">
                                          <p:stCondLst>
                                            <p:cond delay="0"/>
                                          </p:stCondLst>
                                        </p:cTn>
                                        <p:tgtEl>
                                          <p:spTgt spid="26"/>
                                        </p:tgtEl>
                                        <p:attrNameLst>
                                          <p:attrName>style.visibility</p:attrName>
                                        </p:attrNameLst>
                                      </p:cBhvr>
                                      <p:to>
                                        <p:strVal val="visible"/>
                                      </p:to>
                                    </p:set>
                                  </p:childTnLst>
                                </p:cTn>
                              </p:par>
                            </p:childTnLst>
                          </p:cTn>
                        </p:par>
                        <p:par>
                          <p:cTn id="84" fill="hold">
                            <p:stCondLst>
                              <p:cond delay="1500"/>
                            </p:stCondLst>
                            <p:childTnLst>
                              <p:par>
                                <p:cTn id="85" presetID="1" presetClass="exit" presetSubtype="0" fill="hold" grpId="0" nodeType="afterEffect">
                                  <p:stCondLst>
                                    <p:cond delay="500"/>
                                  </p:stCondLst>
                                  <p:childTnLst>
                                    <p:set>
                                      <p:cBhvr>
                                        <p:cTn id="86" dur="1" fill="hold">
                                          <p:stCondLst>
                                            <p:cond delay="0"/>
                                          </p:stCondLst>
                                        </p:cTn>
                                        <p:tgtEl>
                                          <p:spTgt spid="31"/>
                                        </p:tgtEl>
                                        <p:attrNameLst>
                                          <p:attrName>style.visibility</p:attrName>
                                        </p:attrNameLst>
                                      </p:cBhvr>
                                      <p:to>
                                        <p:strVal val="hidden"/>
                                      </p:to>
                                    </p:set>
                                  </p:childTnLst>
                                </p:cTn>
                              </p:par>
                              <p:par>
                                <p:cTn id="87" presetID="1" presetClass="exit" presetSubtype="0" fill="hold" grpId="3" nodeType="withEffect">
                                  <p:stCondLst>
                                    <p:cond delay="50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grpId="1" nodeType="withEffect">
                                  <p:stCondLst>
                                    <p:cond delay="500"/>
                                  </p:stCondLst>
                                  <p:childTnLst>
                                    <p:set>
                                      <p:cBhvr>
                                        <p:cTn id="90" dur="1" fill="hold">
                                          <p:stCondLst>
                                            <p:cond delay="0"/>
                                          </p:stCondLst>
                                        </p:cTn>
                                        <p:tgtEl>
                                          <p:spTgt spid="20"/>
                                        </p:tgtEl>
                                        <p:attrNameLst>
                                          <p:attrName>style.visibility</p:attrName>
                                        </p:attrNameLst>
                                      </p:cBhvr>
                                      <p:to>
                                        <p:strVal val="hidden"/>
                                      </p:to>
                                    </p:set>
                                  </p:childTnLst>
                                </p:cTn>
                              </p:par>
                            </p:childTnLst>
                          </p:cTn>
                        </p:par>
                        <p:par>
                          <p:cTn id="91" fill="hold">
                            <p:stCondLst>
                              <p:cond delay="2000"/>
                            </p:stCondLst>
                            <p:childTnLst>
                              <p:par>
                                <p:cTn id="92" presetID="1" presetClass="entr" presetSubtype="0" fill="hold" grpId="0" nodeType="afterEffect">
                                  <p:stCondLst>
                                    <p:cond delay="500"/>
                                  </p:stCondLst>
                                  <p:childTnLst>
                                    <p:set>
                                      <p:cBhvr>
                                        <p:cTn id="93" dur="1" fill="hold">
                                          <p:stCondLst>
                                            <p:cond delay="0"/>
                                          </p:stCondLst>
                                        </p:cTn>
                                        <p:tgtEl>
                                          <p:spTgt spid="21"/>
                                        </p:tgtEl>
                                        <p:attrNameLst>
                                          <p:attrName>style.visibility</p:attrName>
                                        </p:attrNameLst>
                                      </p:cBhvr>
                                      <p:to>
                                        <p:strVal val="visible"/>
                                      </p:to>
                                    </p:set>
                                  </p:childTnLst>
                                </p:cTn>
                              </p:par>
                              <p:par>
                                <p:cTn id="94" presetID="1" presetClass="entr" presetSubtype="0" fill="hold" grpId="2" nodeType="withEffect">
                                  <p:stCondLst>
                                    <p:cond delay="500"/>
                                  </p:stCondLst>
                                  <p:childTnLst>
                                    <p:set>
                                      <p:cBhvr>
                                        <p:cTn id="95" dur="1" fill="hold">
                                          <p:stCondLst>
                                            <p:cond delay="0"/>
                                          </p:stCondLst>
                                        </p:cTn>
                                        <p:tgtEl>
                                          <p:spTgt spid="24"/>
                                        </p:tgtEl>
                                        <p:attrNameLst>
                                          <p:attrName>style.visibility</p:attrName>
                                        </p:attrNameLst>
                                      </p:cBhvr>
                                      <p:to>
                                        <p:strVal val="visible"/>
                                      </p:to>
                                    </p:set>
                                  </p:childTnLst>
                                </p:cTn>
                              </p:par>
                            </p:childTnLst>
                          </p:cTn>
                        </p:par>
                        <p:par>
                          <p:cTn id="96" fill="hold">
                            <p:stCondLst>
                              <p:cond delay="2500"/>
                            </p:stCondLst>
                            <p:childTnLst>
                              <p:par>
                                <p:cTn id="97" presetID="1" presetClass="exit" presetSubtype="0" fill="hold" grpId="1" nodeType="afterEffect">
                                  <p:stCondLst>
                                    <p:cond delay="500"/>
                                  </p:stCondLst>
                                  <p:childTnLst>
                                    <p:set>
                                      <p:cBhvr>
                                        <p:cTn id="98" dur="1" fill="hold">
                                          <p:stCondLst>
                                            <p:cond delay="0"/>
                                          </p:stCondLst>
                                        </p:cTn>
                                        <p:tgtEl>
                                          <p:spTgt spid="21"/>
                                        </p:tgtEl>
                                        <p:attrNameLst>
                                          <p:attrName>style.visibility</p:attrName>
                                        </p:attrNameLst>
                                      </p:cBhvr>
                                      <p:to>
                                        <p:strVal val="hidden"/>
                                      </p:to>
                                    </p:set>
                                  </p:childTnLst>
                                </p:cTn>
                              </p:par>
                              <p:par>
                                <p:cTn id="99" presetID="1" presetClass="exit" presetSubtype="0" fill="hold" grpId="3" nodeType="withEffect">
                                  <p:stCondLst>
                                    <p:cond delay="500"/>
                                  </p:stCondLst>
                                  <p:childTnLst>
                                    <p:set>
                                      <p:cBhvr>
                                        <p:cTn id="100" dur="1" fill="hold">
                                          <p:stCondLst>
                                            <p:cond delay="0"/>
                                          </p:stCondLst>
                                        </p:cTn>
                                        <p:tgtEl>
                                          <p:spTgt spid="24"/>
                                        </p:tgtEl>
                                        <p:attrNameLst>
                                          <p:attrName>style.visibility</p:attrName>
                                        </p:attrNameLst>
                                      </p:cBhvr>
                                      <p:to>
                                        <p:strVal val="hidden"/>
                                      </p:to>
                                    </p:set>
                                  </p:childTnLst>
                                </p:cTn>
                              </p:par>
                              <p:par>
                                <p:cTn id="101" presetID="1" presetClass="entr" presetSubtype="0" fill="hold" grpId="0" nodeType="withEffect">
                                  <p:stCondLst>
                                    <p:cond delay="500"/>
                                  </p:stCondLst>
                                  <p:childTnLst>
                                    <p:set>
                                      <p:cBhvr>
                                        <p:cTn id="102" dur="1" fill="hold">
                                          <p:stCondLst>
                                            <p:cond delay="0"/>
                                          </p:stCondLst>
                                        </p:cTn>
                                        <p:tgtEl>
                                          <p:spTgt spid="22"/>
                                        </p:tgtEl>
                                        <p:attrNameLst>
                                          <p:attrName>style.visibility</p:attrName>
                                        </p:attrNameLst>
                                      </p:cBhvr>
                                      <p:to>
                                        <p:strVal val="visible"/>
                                      </p:to>
                                    </p:set>
                                  </p:childTnLst>
                                </p:cTn>
                              </p:par>
                              <p:par>
                                <p:cTn id="103" presetID="1" presetClass="entr" presetSubtype="0" fill="hold" grpId="2" nodeType="withEffect">
                                  <p:stCondLst>
                                    <p:cond delay="500"/>
                                  </p:stCondLst>
                                  <p:childTnLst>
                                    <p:set>
                                      <p:cBhvr>
                                        <p:cTn id="104" dur="1" fill="hold">
                                          <p:stCondLst>
                                            <p:cond delay="0"/>
                                          </p:stCondLst>
                                        </p:cTn>
                                        <p:tgtEl>
                                          <p:spTgt spid="27"/>
                                        </p:tgtEl>
                                        <p:attrNameLst>
                                          <p:attrName>style.visibility</p:attrName>
                                        </p:attrNameLst>
                                      </p:cBhvr>
                                      <p:to>
                                        <p:strVal val="visible"/>
                                      </p:to>
                                    </p:set>
                                  </p:childTnLst>
                                </p:cTn>
                              </p:par>
                            </p:childTnLst>
                          </p:cTn>
                        </p:par>
                        <p:par>
                          <p:cTn id="105" fill="hold">
                            <p:stCondLst>
                              <p:cond delay="3000"/>
                            </p:stCondLst>
                            <p:childTnLst>
                              <p:par>
                                <p:cTn id="106" presetID="1" presetClass="exit" presetSubtype="0" fill="hold" grpId="1" nodeType="afterEffect">
                                  <p:stCondLst>
                                    <p:cond delay="500"/>
                                  </p:stCondLst>
                                  <p:childTnLst>
                                    <p:set>
                                      <p:cBhvr>
                                        <p:cTn id="107" dur="1" fill="hold">
                                          <p:stCondLst>
                                            <p:cond delay="0"/>
                                          </p:stCondLst>
                                        </p:cTn>
                                        <p:tgtEl>
                                          <p:spTgt spid="22"/>
                                        </p:tgtEl>
                                        <p:attrNameLst>
                                          <p:attrName>style.visibility</p:attrName>
                                        </p:attrNameLst>
                                      </p:cBhvr>
                                      <p:to>
                                        <p:strVal val="hidden"/>
                                      </p:to>
                                    </p:set>
                                  </p:childTnLst>
                                </p:cTn>
                              </p:par>
                            </p:childTnLst>
                          </p:cTn>
                        </p:par>
                        <p:par>
                          <p:cTn id="108" fill="hold">
                            <p:stCondLst>
                              <p:cond delay="3500"/>
                            </p:stCondLst>
                            <p:childTnLst>
                              <p:par>
                                <p:cTn id="109" presetID="1" presetClass="exit" presetSubtype="0" fill="hold" grpId="3" nodeType="afterEffect">
                                  <p:stCondLst>
                                    <p:cond delay="0"/>
                                  </p:stCondLst>
                                  <p:childTnLst>
                                    <p:set>
                                      <p:cBhvr>
                                        <p:cTn id="110" dur="1" fill="hold">
                                          <p:stCondLst>
                                            <p:cond delay="0"/>
                                          </p:stCondLst>
                                        </p:cTn>
                                        <p:tgtEl>
                                          <p:spTgt spid="27"/>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hidden"/>
                                      </p:to>
                                    </p:set>
                                  </p:childTnLst>
                                </p:cTn>
                              </p:par>
                            </p:childTnLst>
                          </p:cTn>
                        </p:par>
                        <p:par>
                          <p:cTn id="113" fill="hold">
                            <p:stCondLst>
                              <p:cond delay="3500"/>
                            </p:stCondLst>
                            <p:childTnLst>
                              <p:par>
                                <p:cTn id="114" presetID="1" presetClass="entr" presetSubtype="0" fill="hold" grpId="0" nodeType="afterEffect">
                                  <p:stCondLst>
                                    <p:cond delay="500"/>
                                  </p:stCondLst>
                                  <p:childTnLst>
                                    <p:set>
                                      <p:cBhvr>
                                        <p:cTn id="115" dur="1" fill="hold">
                                          <p:stCondLst>
                                            <p:cond delay="0"/>
                                          </p:stCondLst>
                                        </p:cTn>
                                        <p:tgtEl>
                                          <p:spTgt spid="23"/>
                                        </p:tgtEl>
                                        <p:attrNameLst>
                                          <p:attrName>style.visibility</p:attrName>
                                        </p:attrNameLst>
                                      </p:cBhvr>
                                      <p:to>
                                        <p:strVal val="visible"/>
                                      </p:to>
                                    </p:set>
                                  </p:childTnLst>
                                </p:cTn>
                              </p:par>
                              <p:par>
                                <p:cTn id="116" presetID="1" presetClass="entr" presetSubtype="0" fill="hold" grpId="2" nodeType="withEffect">
                                  <p:stCondLst>
                                    <p:cond delay="500"/>
                                  </p:stCondLst>
                                  <p:childTnLst>
                                    <p:set>
                                      <p:cBhvr>
                                        <p:cTn id="117" dur="1" fill="hold">
                                          <p:stCondLst>
                                            <p:cond delay="0"/>
                                          </p:stCondLst>
                                        </p:cTn>
                                        <p:tgtEl>
                                          <p:spTgt spid="25"/>
                                        </p:tgtEl>
                                        <p:attrNameLst>
                                          <p:attrName>style.visibility</p:attrName>
                                        </p:attrNameLst>
                                      </p:cBhvr>
                                      <p:to>
                                        <p:strVal val="visible"/>
                                      </p:to>
                                    </p:set>
                                  </p:childTnLst>
                                </p:cTn>
                              </p:par>
                            </p:childTnLst>
                          </p:cTn>
                        </p:par>
                        <p:par>
                          <p:cTn id="118" fill="hold">
                            <p:stCondLst>
                              <p:cond delay="4000"/>
                            </p:stCondLst>
                            <p:childTnLst>
                              <p:par>
                                <p:cTn id="119" presetID="1" presetClass="exit" presetSubtype="0" fill="hold" grpId="3" nodeType="afterEffect">
                                  <p:stCondLst>
                                    <p:cond delay="500"/>
                                  </p:stCondLst>
                                  <p:childTnLst>
                                    <p:set>
                                      <p:cBhvr>
                                        <p:cTn id="120" dur="1" fill="hold">
                                          <p:stCondLst>
                                            <p:cond delay="0"/>
                                          </p:stCondLst>
                                        </p:cTn>
                                        <p:tgtEl>
                                          <p:spTgt spid="25"/>
                                        </p:tgtEl>
                                        <p:attrNameLst>
                                          <p:attrName>style.visibility</p:attrName>
                                        </p:attrNameLst>
                                      </p:cBhvr>
                                      <p:to>
                                        <p:strVal val="hidden"/>
                                      </p:to>
                                    </p:set>
                                  </p:childTnLst>
                                </p:cTn>
                              </p:par>
                            </p:childTnLst>
                          </p:cTn>
                        </p:par>
                        <p:par>
                          <p:cTn id="121" fill="hold">
                            <p:stCondLst>
                              <p:cond delay="4500"/>
                            </p:stCondLst>
                            <p:childTnLst>
                              <p:par>
                                <p:cTn id="122" presetID="1" presetClass="exit" presetSubtype="0" fill="hold" grpId="0" nodeType="afterEffect">
                                  <p:stCondLst>
                                    <p:cond delay="0"/>
                                  </p:stCondLst>
                                  <p:childTnLst>
                                    <p:set>
                                      <p:cBhvr>
                                        <p:cTn id="123" dur="1" fill="hold">
                                          <p:stCondLst>
                                            <p:cond delay="0"/>
                                          </p:stCondLst>
                                        </p:cTn>
                                        <p:tgtEl>
                                          <p:spTgt spid="3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23"/>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9" grpId="0" animBg="1"/>
      <p:bldP spid="30" grpId="0" animBg="1"/>
      <p:bldP spid="31" grpId="0" animBg="1"/>
      <p:bldP spid="32" grpId="0" animBg="1"/>
      <p:bldP spid="33" grpId="0" animBg="1"/>
      <p:bldP spid="2" grpId="0"/>
      <p:bldP spid="2" grpId="1"/>
      <p:bldP spid="3" grpId="0"/>
      <p:bldP spid="3" grpId="1"/>
      <p:bldP spid="4" grpId="0"/>
      <p:bldP spid="4" grpId="1"/>
      <p:bldP spid="7" grpId="0"/>
      <p:bldP spid="7" grpId="1"/>
      <p:bldP spid="12" grpId="0"/>
      <p:bldP spid="1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nvPr>
        </p:nvGraphicFramePr>
        <p:xfrm>
          <a:off x="428279" y="5342186"/>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CSR-Vector Using the LDS</a:t>
            </a:r>
            <a:endParaRPr lang="en-US" dirty="0"/>
          </a:p>
        </p:txBody>
      </p:sp>
      <p:sp>
        <p:nvSpPr>
          <p:cNvPr id="4" name="Rectangle 3"/>
          <p:cNvSpPr/>
          <p:nvPr/>
        </p:nvSpPr>
        <p:spPr>
          <a:xfrm>
            <a:off x="2471895" y="1515656"/>
            <a:ext cx="4124915" cy="2763297"/>
          </a:xfrm>
          <a:prstGeom prst="rect">
            <a:avLst/>
          </a:prstGeom>
          <a:solidFill>
            <a:schemeClr val="accent5">
              <a:lumMod val="50000"/>
              <a:alpha val="5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solidFill>
                <a:schemeClr val="bg1"/>
              </a:solidFill>
            </a:endParaRPr>
          </a:p>
        </p:txBody>
      </p:sp>
      <p:sp>
        <p:nvSpPr>
          <p:cNvPr id="5" name="TextBox 4"/>
          <p:cNvSpPr txBox="1"/>
          <p:nvPr/>
        </p:nvSpPr>
        <p:spPr>
          <a:xfrm>
            <a:off x="2470099" y="1081915"/>
            <a:ext cx="4124915" cy="400110"/>
          </a:xfrm>
          <a:prstGeom prst="rect">
            <a:avLst/>
          </a:prstGeom>
          <a:noFill/>
        </p:spPr>
        <p:txBody>
          <a:bodyPr wrap="square" rtlCol="0">
            <a:spAutoFit/>
          </a:bodyPr>
          <a:lstStyle/>
          <a:p>
            <a:pPr algn="ctr">
              <a:spcAft>
                <a:spcPts val="600"/>
              </a:spcAft>
              <a:buClr>
                <a:schemeClr val="bg2"/>
              </a:buClr>
            </a:pPr>
            <a:r>
              <a:rPr lang="en-US" sz="2000" dirty="0" smtClean="0"/>
              <a:t>Local Data Share</a:t>
            </a:r>
          </a:p>
        </p:txBody>
      </p:sp>
      <p:graphicFrame>
        <p:nvGraphicFramePr>
          <p:cNvPr id="19" name="Table 18"/>
          <p:cNvGraphicFramePr>
            <a:graphicFrameLocks noGrp="1"/>
          </p:cNvGraphicFramePr>
          <p:nvPr>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nvPr>
        </p:nvGraphicFramePr>
        <p:xfrm>
          <a:off x="661295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1" name="Table 20"/>
          <p:cNvGraphicFramePr>
            <a:graphicFrameLocks noGrp="1"/>
          </p:cNvGraphicFramePr>
          <p:nvPr>
            <p:extLst/>
          </p:nvPr>
        </p:nvGraphicFramePr>
        <p:xfrm>
          <a:off x="7643739" y="5342185"/>
          <a:ext cx="1030780" cy="265176"/>
        </p:xfrm>
        <a:graphic>
          <a:graphicData uri="http://schemas.openxmlformats.org/drawingml/2006/table">
            <a:tbl>
              <a:tblPr firstRow="1" bandRow="1">
                <a:tableStyleId>{5C22544A-7EE6-4342-B048-85BDC9FD1C3A}</a:tableStyleId>
              </a:tblPr>
              <a:tblGrid>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23" name="Table 22"/>
          <p:cNvGraphicFramePr>
            <a:graphicFrameLocks noGrp="1"/>
          </p:cNvGraphicFramePr>
          <p:nvPr>
            <p:extLst/>
          </p:nvPr>
        </p:nvGraphicFramePr>
        <p:xfrm>
          <a:off x="3484731" y="2677845"/>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cxnSp>
        <p:nvCxnSpPr>
          <p:cNvPr id="24" name="Straight Arrow Connector 23"/>
          <p:cNvCxnSpPr/>
          <p:nvPr/>
        </p:nvCxnSpPr>
        <p:spPr>
          <a:xfrm>
            <a:off x="6724142"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6990103"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7236393"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7502951" y="4734715"/>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7768141"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8034102"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8280392"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8546950" y="4734716"/>
            <a:ext cx="0" cy="6074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Curved Down Arrow 1"/>
          <p:cNvSpPr/>
          <p:nvPr/>
        </p:nvSpPr>
        <p:spPr>
          <a:xfrm flipH="1">
            <a:off x="3536740" y="2391390"/>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Curved Down Arrow 31"/>
          <p:cNvSpPr/>
          <p:nvPr/>
        </p:nvSpPr>
        <p:spPr>
          <a:xfrm flipH="1">
            <a:off x="4054404" y="2391391"/>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Curved Down Arrow 32"/>
          <p:cNvSpPr/>
          <p:nvPr/>
        </p:nvSpPr>
        <p:spPr>
          <a:xfrm flipH="1">
            <a:off x="4572068" y="2391392"/>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Curved Down Arrow 33"/>
          <p:cNvSpPr/>
          <p:nvPr/>
        </p:nvSpPr>
        <p:spPr>
          <a:xfrm flipH="1">
            <a:off x="5089732" y="2400565"/>
            <a:ext cx="364055" cy="286453"/>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 name="TextBox 2"/>
          <p:cNvSpPr txBox="1"/>
          <p:nvPr/>
        </p:nvSpPr>
        <p:spPr>
          <a:xfrm>
            <a:off x="3536739" y="2009018"/>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6" name="TextBox 35"/>
          <p:cNvSpPr txBox="1"/>
          <p:nvPr/>
        </p:nvSpPr>
        <p:spPr>
          <a:xfrm>
            <a:off x="4053194" y="2006317"/>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7" name="TextBox 36"/>
          <p:cNvSpPr txBox="1"/>
          <p:nvPr/>
        </p:nvSpPr>
        <p:spPr>
          <a:xfrm>
            <a:off x="4572068" y="2011492"/>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sp>
        <p:nvSpPr>
          <p:cNvPr id="38" name="TextBox 37"/>
          <p:cNvSpPr txBox="1"/>
          <p:nvPr/>
        </p:nvSpPr>
        <p:spPr>
          <a:xfrm>
            <a:off x="5089732" y="2006316"/>
            <a:ext cx="364055" cy="461665"/>
          </a:xfrm>
          <a:prstGeom prst="rect">
            <a:avLst/>
          </a:prstGeom>
          <a:noFill/>
        </p:spPr>
        <p:txBody>
          <a:bodyPr wrap="square" rtlCol="0" anchor="ctr">
            <a:spAutoFit/>
          </a:bodyPr>
          <a:lstStyle/>
          <a:p>
            <a:pPr algn="ctr">
              <a:spcAft>
                <a:spcPts val="600"/>
              </a:spcAft>
              <a:buClr>
                <a:schemeClr val="bg2"/>
              </a:buClr>
            </a:pPr>
            <a:r>
              <a:rPr lang="en-US" sz="2400" b="1" dirty="0" smtClean="0"/>
              <a:t>+</a:t>
            </a:r>
            <a:endParaRPr lang="en-US" b="1" dirty="0" smtClean="0"/>
          </a:p>
        </p:txBody>
      </p:sp>
      <p:graphicFrame>
        <p:nvGraphicFramePr>
          <p:cNvPr id="40" name="Table 39"/>
          <p:cNvGraphicFramePr>
            <a:graphicFrameLocks noGrp="1"/>
          </p:cNvGraphicFramePr>
          <p:nvPr>
            <p:extLst/>
          </p:nvPr>
        </p:nvGraphicFramePr>
        <p:xfrm>
          <a:off x="3484731" y="2677583"/>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2" name="Curved Down Arrow 41"/>
          <p:cNvSpPr/>
          <p:nvPr/>
        </p:nvSpPr>
        <p:spPr>
          <a:xfrm flipH="1">
            <a:off x="3534319" y="2244626"/>
            <a:ext cx="628248" cy="43321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Curved Down Arrow 42"/>
          <p:cNvSpPr/>
          <p:nvPr/>
        </p:nvSpPr>
        <p:spPr>
          <a:xfrm flipH="1">
            <a:off x="4569646" y="2244626"/>
            <a:ext cx="630060" cy="428862"/>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aphicFrame>
        <p:nvGraphicFramePr>
          <p:cNvPr id="44" name="Table 43"/>
          <p:cNvGraphicFramePr>
            <a:graphicFrameLocks noGrp="1"/>
          </p:cNvGraphicFramePr>
          <p:nvPr>
            <p:extLst/>
          </p:nvPr>
        </p:nvGraphicFramePr>
        <p:xfrm>
          <a:off x="3484731" y="2678548"/>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nvPr>
        </p:nvGraphicFramePr>
        <p:xfrm>
          <a:off x="3484731" y="2673487"/>
          <a:ext cx="206156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tblGrid>
              <a:tr h="265176">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400" b="1" kern="120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47" name="Curved Down Arrow 46"/>
          <p:cNvSpPr/>
          <p:nvPr/>
        </p:nvSpPr>
        <p:spPr>
          <a:xfrm flipH="1">
            <a:off x="3533109" y="2240269"/>
            <a:ext cx="1150550" cy="438279"/>
          </a:xfrm>
          <a:prstGeom prst="curved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1" name="Left Brace 50"/>
          <p:cNvSpPr/>
          <p:nvPr/>
        </p:nvSpPr>
        <p:spPr>
          <a:xfrm rot="16200000">
            <a:off x="1286207"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TextBox 51"/>
          <p:cNvSpPr txBox="1"/>
          <p:nvPr/>
        </p:nvSpPr>
        <p:spPr>
          <a:xfrm>
            <a:off x="1021924" y="5921557"/>
            <a:ext cx="856325" cy="369332"/>
          </a:xfrm>
          <a:prstGeom prst="rect">
            <a:avLst/>
          </a:prstGeom>
          <a:noFill/>
        </p:spPr>
        <p:txBody>
          <a:bodyPr wrap="none" rtlCol="0">
            <a:spAutoFit/>
          </a:bodyPr>
          <a:lstStyle/>
          <a:p>
            <a:r>
              <a:rPr lang="en-US" dirty="0" smtClean="0"/>
              <a:t>Block 1</a:t>
            </a:r>
            <a:endParaRPr lang="en-US" dirty="0"/>
          </a:p>
        </p:txBody>
      </p:sp>
      <p:sp>
        <p:nvSpPr>
          <p:cNvPr id="53" name="Left Brace 52"/>
          <p:cNvSpPr/>
          <p:nvPr/>
        </p:nvSpPr>
        <p:spPr>
          <a:xfrm rot="16200000">
            <a:off x="3329823" y="4749434"/>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3065540" y="5921557"/>
            <a:ext cx="856325" cy="369332"/>
          </a:xfrm>
          <a:prstGeom prst="rect">
            <a:avLst/>
          </a:prstGeom>
          <a:noFill/>
        </p:spPr>
        <p:txBody>
          <a:bodyPr wrap="none" rtlCol="0">
            <a:spAutoFit/>
          </a:bodyPr>
          <a:lstStyle/>
          <a:p>
            <a:r>
              <a:rPr lang="en-US" dirty="0" smtClean="0"/>
              <a:t>Block 2</a:t>
            </a:r>
            <a:endParaRPr lang="en-US" dirty="0"/>
          </a:p>
        </p:txBody>
      </p:sp>
      <p:sp>
        <p:nvSpPr>
          <p:cNvPr id="55" name="Left Brace 54"/>
          <p:cNvSpPr/>
          <p:nvPr/>
        </p:nvSpPr>
        <p:spPr>
          <a:xfrm rot="16200000">
            <a:off x="5409326"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5145043" y="5925404"/>
            <a:ext cx="856325" cy="369332"/>
          </a:xfrm>
          <a:prstGeom prst="rect">
            <a:avLst/>
          </a:prstGeom>
          <a:noFill/>
        </p:spPr>
        <p:txBody>
          <a:bodyPr wrap="none" rtlCol="0">
            <a:spAutoFit/>
          </a:bodyPr>
          <a:lstStyle/>
          <a:p>
            <a:r>
              <a:rPr lang="en-US" dirty="0" smtClean="0"/>
              <a:t>Block 3</a:t>
            </a:r>
            <a:endParaRPr lang="en-US" dirty="0"/>
          </a:p>
        </p:txBody>
      </p:sp>
      <p:sp>
        <p:nvSpPr>
          <p:cNvPr id="57" name="Left Brace 56"/>
          <p:cNvSpPr/>
          <p:nvPr/>
        </p:nvSpPr>
        <p:spPr>
          <a:xfrm rot="16200000">
            <a:off x="7488831" y="4753281"/>
            <a:ext cx="327760" cy="2043616"/>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7224548" y="5925404"/>
            <a:ext cx="856325" cy="369332"/>
          </a:xfrm>
          <a:prstGeom prst="rect">
            <a:avLst/>
          </a:prstGeom>
          <a:noFill/>
        </p:spPr>
        <p:txBody>
          <a:bodyPr wrap="none" rtlCol="0">
            <a:spAutoFit/>
          </a:bodyPr>
          <a:lstStyle/>
          <a:p>
            <a:r>
              <a:rPr lang="en-US" dirty="0" smtClean="0"/>
              <a:t>Block 4</a:t>
            </a:r>
            <a:endParaRPr lang="en-US" dirty="0"/>
          </a:p>
        </p:txBody>
      </p:sp>
    </p:spTree>
    <p:extLst>
      <p:ext uri="{BB962C8B-B14F-4D97-AF65-F5344CB8AC3E}">
        <p14:creationId xmlns:p14="http://schemas.microsoft.com/office/powerpoint/2010/main" xmlns="" val="235717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3.88889E-6 1.85185E-6 L -0.34097 -0.38912 " pathEditMode="relative" rAng="0" ptsTypes="AA">
                                      <p:cBhvr>
                                        <p:cTn id="18" dur="1000" fill="hold"/>
                                        <p:tgtEl>
                                          <p:spTgt spid="18"/>
                                        </p:tgtEl>
                                        <p:attrNameLst>
                                          <p:attrName>ppt_x</p:attrName>
                                          <p:attrName>ppt_y</p:attrName>
                                        </p:attrNameLst>
                                      </p:cBhvr>
                                      <p:rCtr x="-17049" y="-19468"/>
                                    </p:animMotion>
                                  </p:childTnLst>
                                </p:cTn>
                              </p:par>
                              <p:par>
                                <p:cTn id="19" presetID="1" presetClass="exit" presetSubtype="0" fill="hold"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500"/>
                                  </p:stCondLst>
                                  <p:childTnLst>
                                    <p:set>
                                      <p:cBhvr>
                                        <p:cTn id="37" dur="1" fill="hold">
                                          <p:stCondLst>
                                            <p:cond delay="0"/>
                                          </p:stCondLst>
                                        </p:cTn>
                                        <p:tgtEl>
                                          <p:spTgt spid="21"/>
                                        </p:tgtEl>
                                        <p:attrNameLst>
                                          <p:attrName>style.visibility</p:attrName>
                                        </p:attrNameLst>
                                      </p:cBhvr>
                                      <p:to>
                                        <p:strVal val="visible"/>
                                      </p:to>
                                    </p:set>
                                  </p:childTnLst>
                                </p:cTn>
                              </p:par>
                              <p:par>
                                <p:cTn id="38" presetID="42" presetClass="path" presetSubtype="0" accel="50000" decel="50000" fill="hold" nodeType="withEffect">
                                  <p:stCondLst>
                                    <p:cond delay="500"/>
                                  </p:stCondLst>
                                  <p:childTnLst>
                                    <p:animMotion origin="layout" path="M 2.5E-6 1.85185E-6 L -0.34097 -0.38912 " pathEditMode="relative" rAng="0" ptsTypes="AA">
                                      <p:cBhvr>
                                        <p:cTn id="39" dur="1000" fill="hold"/>
                                        <p:tgtEl>
                                          <p:spTgt spid="21"/>
                                        </p:tgtEl>
                                        <p:attrNameLst>
                                          <p:attrName>ppt_x</p:attrName>
                                          <p:attrName>ppt_y</p:attrName>
                                        </p:attrNameLst>
                                      </p:cBhvr>
                                      <p:rCtr x="-17049" y="-19468"/>
                                    </p:animMotion>
                                  </p:childTnLst>
                                </p:cTn>
                              </p:par>
                            </p:childTnLst>
                          </p:cTn>
                        </p:par>
                        <p:par>
                          <p:cTn id="40" fill="hold">
                            <p:stCondLst>
                              <p:cond delay="2500"/>
                            </p:stCondLst>
                            <p:childTnLst>
                              <p:par>
                                <p:cTn id="41" presetID="1" presetClass="exit" presetSubtype="0" fill="hold" nodeType="after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0"/>
                                          </p:stCondLst>
                                        </p:cTn>
                                        <p:tgtEl>
                                          <p:spTgt spid="2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2"/>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3"/>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6"/>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7"/>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38"/>
                                        </p:tgtEl>
                                        <p:attrNameLst>
                                          <p:attrName>style.visibility</p:attrName>
                                        </p:attrNameLst>
                                      </p:cBhvr>
                                      <p:to>
                                        <p:strVal val="hidden"/>
                                      </p:to>
                                    </p:set>
                                  </p:childTnLst>
                                </p:cTn>
                              </p:par>
                            </p:childTnLst>
                          </p:cTn>
                        </p:par>
                        <p:par>
                          <p:cTn id="98" fill="hold">
                            <p:stCondLst>
                              <p:cond delay="0"/>
                            </p:stCondLst>
                            <p:childTnLst>
                              <p:par>
                                <p:cTn id="99" presetID="1" presetClass="entr" presetSubtype="0" fill="hold" grpId="0" nodeType="afterEffect">
                                  <p:stCondLst>
                                    <p:cond delay="500"/>
                                  </p:stCondLst>
                                  <p:childTnLst>
                                    <p:set>
                                      <p:cBhvr>
                                        <p:cTn id="100" dur="1" fill="hold">
                                          <p:stCondLst>
                                            <p:cond delay="0"/>
                                          </p:stCondLst>
                                        </p:cTn>
                                        <p:tgtEl>
                                          <p:spTgt spid="42"/>
                                        </p:tgtEl>
                                        <p:attrNameLst>
                                          <p:attrName>style.visibility</p:attrName>
                                        </p:attrNameLst>
                                      </p:cBhvr>
                                      <p:to>
                                        <p:strVal val="visible"/>
                                      </p:to>
                                    </p:set>
                                  </p:childTnLst>
                                </p:cTn>
                              </p:par>
                              <p:par>
                                <p:cTn id="101" presetID="1" presetClass="entr" presetSubtype="0" fill="hold" grpId="0" nodeType="withEffect">
                                  <p:stCondLst>
                                    <p:cond delay="500"/>
                                  </p:stCondLst>
                                  <p:childTnLst>
                                    <p:set>
                                      <p:cBhvr>
                                        <p:cTn id="102" dur="1" fill="hold">
                                          <p:stCondLst>
                                            <p:cond delay="0"/>
                                          </p:stCondLst>
                                        </p:cTn>
                                        <p:tgtEl>
                                          <p:spTgt spid="43"/>
                                        </p:tgtEl>
                                        <p:attrNameLst>
                                          <p:attrName>style.visibility</p:attrName>
                                        </p:attrNameLst>
                                      </p:cBhvr>
                                      <p:to>
                                        <p:strVal val="visible"/>
                                      </p:to>
                                    </p:set>
                                  </p:childTnLst>
                                </p:cTn>
                              </p:par>
                            </p:childTnLst>
                          </p:cTn>
                        </p:par>
                        <p:par>
                          <p:cTn id="103" fill="hold">
                            <p:stCondLst>
                              <p:cond delay="500"/>
                            </p:stCondLst>
                            <p:childTnLst>
                              <p:par>
                                <p:cTn id="104" presetID="1" presetClass="exit" presetSubtype="0" fill="hold" grpId="1" nodeType="afterEffect">
                                  <p:stCondLst>
                                    <p:cond delay="500"/>
                                  </p:stCondLst>
                                  <p:childTnLst>
                                    <p:set>
                                      <p:cBhvr>
                                        <p:cTn id="105" dur="1" fill="hold">
                                          <p:stCondLst>
                                            <p:cond delay="0"/>
                                          </p:stCondLst>
                                        </p:cTn>
                                        <p:tgtEl>
                                          <p:spTgt spid="42"/>
                                        </p:tgtEl>
                                        <p:attrNameLst>
                                          <p:attrName>style.visibility</p:attrName>
                                        </p:attrNameLst>
                                      </p:cBhvr>
                                      <p:to>
                                        <p:strVal val="hidden"/>
                                      </p:to>
                                    </p:set>
                                  </p:childTnLst>
                                </p:cTn>
                              </p:par>
                              <p:par>
                                <p:cTn id="106" presetID="1" presetClass="exit" presetSubtype="0" fill="hold" grpId="1" nodeType="withEffect">
                                  <p:stCondLst>
                                    <p:cond delay="500"/>
                                  </p:stCondLst>
                                  <p:childTnLst>
                                    <p:set>
                                      <p:cBhvr>
                                        <p:cTn id="107" dur="1" fill="hold">
                                          <p:stCondLst>
                                            <p:cond delay="0"/>
                                          </p:stCondLst>
                                        </p:cTn>
                                        <p:tgtEl>
                                          <p:spTgt spid="43"/>
                                        </p:tgtEl>
                                        <p:attrNameLst>
                                          <p:attrName>style.visibility</p:attrName>
                                        </p:attrNameLst>
                                      </p:cBhvr>
                                      <p:to>
                                        <p:strVal val="hidden"/>
                                      </p:to>
                                    </p:set>
                                  </p:childTnLst>
                                </p:cTn>
                              </p:par>
                              <p:par>
                                <p:cTn id="108" presetID="1" presetClass="entr" presetSubtype="0" fill="hold" nodeType="withEffect">
                                  <p:stCondLst>
                                    <p:cond delay="500"/>
                                  </p:stCondLst>
                                  <p:childTnLst>
                                    <p:set>
                                      <p:cBhvr>
                                        <p:cTn id="109" dur="1" fill="hold">
                                          <p:stCondLst>
                                            <p:cond delay="0"/>
                                          </p:stCondLst>
                                        </p:cTn>
                                        <p:tgtEl>
                                          <p:spTgt spid="44"/>
                                        </p:tgtEl>
                                        <p:attrNameLst>
                                          <p:attrName>style.visibility</p:attrName>
                                        </p:attrNameLst>
                                      </p:cBhvr>
                                      <p:to>
                                        <p:strVal val="visible"/>
                                      </p:to>
                                    </p:set>
                                  </p:childTnLst>
                                </p:cTn>
                              </p:par>
                              <p:par>
                                <p:cTn id="110" presetID="1" presetClass="exit" presetSubtype="0" fill="hold" nodeType="withEffect">
                                  <p:stCondLst>
                                    <p:cond delay="500"/>
                                  </p:stCondLst>
                                  <p:childTnLst>
                                    <p:set>
                                      <p:cBhvr>
                                        <p:cTn id="111" dur="1" fill="hold">
                                          <p:stCondLst>
                                            <p:cond delay="0"/>
                                          </p:stCondLst>
                                        </p:cTn>
                                        <p:tgtEl>
                                          <p:spTgt spid="40"/>
                                        </p:tgtEl>
                                        <p:attrNameLst>
                                          <p:attrName>style.visibility</p:attrName>
                                        </p:attrNameLst>
                                      </p:cBhvr>
                                      <p:to>
                                        <p:strVal val="hidden"/>
                                      </p:to>
                                    </p:set>
                                  </p:childTnLst>
                                </p:cTn>
                              </p:par>
                            </p:childTnLst>
                          </p:cTn>
                        </p:par>
                        <p:par>
                          <p:cTn id="112" fill="hold">
                            <p:stCondLst>
                              <p:cond delay="1000"/>
                            </p:stCondLst>
                            <p:childTnLst>
                              <p:par>
                                <p:cTn id="113" presetID="1" presetClass="entr" presetSubtype="0" fill="hold" grpId="0" nodeType="afterEffect">
                                  <p:stCondLst>
                                    <p:cond delay="500"/>
                                  </p:stCondLst>
                                  <p:childTnLst>
                                    <p:set>
                                      <p:cBhvr>
                                        <p:cTn id="114" dur="1" fill="hold">
                                          <p:stCondLst>
                                            <p:cond delay="0"/>
                                          </p:stCondLst>
                                        </p:cTn>
                                        <p:tgtEl>
                                          <p:spTgt spid="47"/>
                                        </p:tgtEl>
                                        <p:attrNameLst>
                                          <p:attrName>style.visibility</p:attrName>
                                        </p:attrNameLst>
                                      </p:cBhvr>
                                      <p:to>
                                        <p:strVal val="visible"/>
                                      </p:to>
                                    </p:set>
                                  </p:childTnLst>
                                </p:cTn>
                              </p:par>
                            </p:childTnLst>
                          </p:cTn>
                        </p:par>
                        <p:par>
                          <p:cTn id="115" fill="hold">
                            <p:stCondLst>
                              <p:cond delay="1500"/>
                            </p:stCondLst>
                            <p:childTnLst>
                              <p:par>
                                <p:cTn id="116" presetID="1" presetClass="exit" presetSubtype="0" fill="hold" nodeType="afterEffect">
                                  <p:stCondLst>
                                    <p:cond delay="500"/>
                                  </p:stCondLst>
                                  <p:childTnLst>
                                    <p:set>
                                      <p:cBhvr>
                                        <p:cTn id="117" dur="1" fill="hold">
                                          <p:stCondLst>
                                            <p:cond delay="0"/>
                                          </p:stCondLst>
                                        </p:cTn>
                                        <p:tgtEl>
                                          <p:spTgt spid="44"/>
                                        </p:tgtEl>
                                        <p:attrNameLst>
                                          <p:attrName>style.visibility</p:attrName>
                                        </p:attrNameLst>
                                      </p:cBhvr>
                                      <p:to>
                                        <p:strVal val="hidden"/>
                                      </p:to>
                                    </p:set>
                                  </p:childTnLst>
                                </p:cTn>
                              </p:par>
                              <p:par>
                                <p:cTn id="118" presetID="1" presetClass="entr" presetSubtype="0" fill="hold" nodeType="withEffect">
                                  <p:stCondLst>
                                    <p:cond delay="500"/>
                                  </p:stCondLst>
                                  <p:childTnLst>
                                    <p:set>
                                      <p:cBhvr>
                                        <p:cTn id="119" dur="1" fill="hold">
                                          <p:stCondLst>
                                            <p:cond delay="0"/>
                                          </p:stCondLst>
                                        </p:cTn>
                                        <p:tgtEl>
                                          <p:spTgt spid="45"/>
                                        </p:tgtEl>
                                        <p:attrNameLst>
                                          <p:attrName>style.visibility</p:attrName>
                                        </p:attrNameLst>
                                      </p:cBhvr>
                                      <p:to>
                                        <p:strVal val="visible"/>
                                      </p:to>
                                    </p:set>
                                  </p:childTnLst>
                                </p:cTn>
                              </p:par>
                              <p:par>
                                <p:cTn id="120" presetID="1" presetClass="exit" presetSubtype="0" fill="hold" grpId="1" nodeType="withEffect">
                                  <p:stCondLst>
                                    <p:cond delay="500"/>
                                  </p:stCondLst>
                                  <p:childTnLst>
                                    <p:set>
                                      <p:cBhvr>
                                        <p:cTn id="121"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2" grpId="0" animBg="1"/>
      <p:bldP spid="32" grpId="1" animBg="1"/>
      <p:bldP spid="33" grpId="0" animBg="1"/>
      <p:bldP spid="33" grpId="1" animBg="1"/>
      <p:bldP spid="34" grpId="0" animBg="1"/>
      <p:bldP spid="34" grpId="1" animBg="1"/>
      <p:bldP spid="3" grpId="0"/>
      <p:bldP spid="3" grpId="1"/>
      <p:bldP spid="36" grpId="0"/>
      <p:bldP spid="36" grpId="1"/>
      <p:bldP spid="37" grpId="0"/>
      <p:bldP spid="37" grpId="1"/>
      <p:bldP spid="38" grpId="0"/>
      <p:bldP spid="38" grpId="1"/>
      <p:bldP spid="42" grpId="0" animBg="1"/>
      <p:bldP spid="42" grpId="1" animBg="1"/>
      <p:bldP spid="43" grpId="0" animBg="1"/>
      <p:bldP spid="43" grpId="1" animBg="1"/>
      <p:bldP spid="47" grpId="0" animBg="1"/>
      <p:bldP spid="4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CSR-Adaptive </a:t>
            </a:r>
            <a:r>
              <a:rPr lang="en-US" dirty="0" err="1"/>
              <a:t>vs</a:t>
            </a:r>
            <a:r>
              <a:rPr lang="en-US" dirty="0"/>
              <a:t> csr5 (best in academia)</a:t>
            </a:r>
          </a:p>
        </p:txBody>
      </p:sp>
      <p:sp>
        <p:nvSpPr>
          <p:cNvPr id="4" name="Text Placeholder 3"/>
          <p:cNvSpPr>
            <a:spLocks noGrp="1"/>
          </p:cNvSpPr>
          <p:nvPr>
            <p:ph type="body" sz="quarter" idx="10"/>
          </p:nvPr>
        </p:nvSpPr>
        <p:spPr/>
        <p:txBody>
          <a:bodyPr/>
          <a:lstStyle/>
          <a:p>
            <a:r>
              <a:rPr lang="en-US" dirty="0"/>
              <a:t>AMD </a:t>
            </a:r>
            <a:r>
              <a:rPr lang="en-US" dirty="0" err="1"/>
              <a:t>Firepro</a:t>
            </a:r>
            <a:r>
              <a:rPr lang="en-US" dirty="0"/>
              <a:t> W9100 GPU </a:t>
            </a:r>
            <a:r>
              <a:rPr lang="en-US" dirty="0" smtClean="0"/>
              <a:t>(DOUBLE Precision</a:t>
            </a:r>
            <a:r>
              <a:rPr lang="en-US" dirty="0"/>
              <a:t>)</a:t>
            </a:r>
          </a:p>
        </p:txBody>
      </p:sp>
      <p:graphicFrame>
        <p:nvGraphicFramePr>
          <p:cNvPr id="5" name="Content Placeholder 4"/>
          <p:cNvGraphicFramePr>
            <a:graphicFrameLocks noGrp="1"/>
          </p:cNvGraphicFramePr>
          <p:nvPr>
            <p:ph idx="1"/>
            <p:extLst/>
          </p:nvPr>
        </p:nvGraphicFramePr>
        <p:xfrm>
          <a:off x="274638" y="1381125"/>
          <a:ext cx="8594725" cy="49371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8402792" y="2831043"/>
            <a:ext cx="343372" cy="3088846"/>
          </a:xfrm>
          <a:prstGeom prst="rect">
            <a:avLst/>
          </a:prstGeom>
          <a:solidFill>
            <a:schemeClr val="lt1">
              <a:alpha val="0"/>
            </a:schemeClr>
          </a:solidFill>
          <a:ln>
            <a:solidFill>
              <a:srgbClr val="008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xmlns="" val="1663273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Local Data Share (LDS) Memory</a:t>
            </a:r>
            <a:endParaRPr lang="en-US" dirty="0"/>
          </a:p>
        </p:txBody>
      </p:sp>
      <p:sp>
        <p:nvSpPr>
          <p:cNvPr id="22" name="Content Placeholder 2"/>
          <p:cNvSpPr>
            <a:spLocks noGrp="1"/>
          </p:cNvSpPr>
          <p:nvPr>
            <p:ph idx="1"/>
          </p:nvPr>
        </p:nvSpPr>
        <p:spPr>
          <a:xfrm>
            <a:off x="274388" y="1381123"/>
            <a:ext cx="8595360" cy="493776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t>Scratchpad (software-addressed) on-chip cache</a:t>
            </a:r>
          </a:p>
          <a:p>
            <a:r>
              <a:rPr lang="en-US" sz="2400" dirty="0"/>
              <a:t>Statically divided between all workgroups in a CU</a:t>
            </a:r>
          </a:p>
          <a:p>
            <a:r>
              <a:rPr lang="en-US" sz="2400" dirty="0" smtClean="0"/>
              <a:t>Highly ported to allow scatter/gather (</a:t>
            </a:r>
            <a:r>
              <a:rPr lang="en-US" sz="2400" dirty="0" err="1" smtClean="0"/>
              <a:t>uncoalesced</a:t>
            </a:r>
            <a:r>
              <a:rPr lang="en-US" sz="2400" dirty="0" smtClean="0"/>
              <a:t>) accesses</a:t>
            </a:r>
          </a:p>
        </p:txBody>
      </p:sp>
      <p:grpSp>
        <p:nvGrpSpPr>
          <p:cNvPr id="631" name="Group 630"/>
          <p:cNvGrpSpPr/>
          <p:nvPr/>
        </p:nvGrpSpPr>
        <p:grpSpPr>
          <a:xfrm>
            <a:off x="380437" y="1555744"/>
            <a:ext cx="8449069" cy="1517215"/>
            <a:chOff x="148987" y="3994522"/>
            <a:chExt cx="4477442" cy="722807"/>
          </a:xfrm>
        </p:grpSpPr>
        <p:sp>
          <p:nvSpPr>
            <p:cNvPr id="632" name="Rounded Rectangle 631"/>
            <p:cNvSpPr>
              <a:spLocks noChangeAspect="1"/>
            </p:cNvSpPr>
            <p:nvPr/>
          </p:nvSpPr>
          <p:spPr>
            <a:xfrm>
              <a:off x="148987" y="3994522"/>
              <a:ext cx="4477442" cy="722807"/>
            </a:xfrm>
            <a:prstGeom prst="roundRect">
              <a:avLst>
                <a:gd name="adj" fmla="val 9770"/>
              </a:avLst>
            </a:prstGeom>
            <a:solidFill>
              <a:sysClr val="windowText" lastClr="00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scene3d>
            <a:sp3d extrusionH="76200" contourW="12700" prstMaterial="plastic">
              <a:bevelT w="63500" h="25400"/>
              <a:extrusionClr>
                <a:sysClr val="windowText" lastClr="000000"/>
              </a:extrusionClr>
              <a:contourClr>
                <a:sysClr val="windowText" lastClr="000000"/>
              </a:contourClr>
            </a:sp3d>
          </p:spPr>
          <p:txBody>
            <a:bodyPr tIns="0" rtlCol="0" anchor="ctr">
              <a:sp3d extrusionH="57150">
                <a:bevelT w="38100" h="38100" prst="relaxedInset"/>
              </a:sp3d>
            </a:bodyPr>
            <a:lstStyle/>
            <a:p>
              <a:pPr algn="ctr" defTabSz="1218987" fontAlgn="auto">
                <a:spcBef>
                  <a:spcPts val="0"/>
                </a:spcBef>
                <a:spcAft>
                  <a:spcPts val="0"/>
                </a:spcAft>
                <a:defRPr/>
              </a:pPr>
              <a:endParaRPr lang="en-US" sz="3700" kern="0" dirty="0">
                <a:solidFill>
                  <a:srgbClr val="FF0000"/>
                </a:solidFill>
                <a:latin typeface="ParalucentDemiBold" pitchFamily="18" charset="0"/>
                <a:cs typeface="+mn-cs"/>
              </a:endParaRPr>
            </a:p>
          </p:txBody>
        </p:sp>
        <p:pic>
          <p:nvPicPr>
            <p:cNvPr id="633" name="Picture 1" descr="image0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8560" y="4045320"/>
              <a:ext cx="1438603" cy="554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34" name="Group 633"/>
          <p:cNvGrpSpPr/>
          <p:nvPr/>
        </p:nvGrpSpPr>
        <p:grpSpPr>
          <a:xfrm>
            <a:off x="409309" y="1610777"/>
            <a:ext cx="8372655" cy="1423060"/>
            <a:chOff x="170770" y="4016949"/>
            <a:chExt cx="4436948" cy="677951"/>
          </a:xfrm>
        </p:grpSpPr>
        <p:sp>
          <p:nvSpPr>
            <p:cNvPr id="635" name="Rounded Rectangle 634"/>
            <p:cNvSpPr/>
            <p:nvPr/>
          </p:nvSpPr>
          <p:spPr>
            <a:xfrm>
              <a:off x="170770" y="4016949"/>
              <a:ext cx="4436948" cy="677951"/>
            </a:xfrm>
            <a:prstGeom prst="roundRect">
              <a:avLst>
                <a:gd name="adj" fmla="val 9770"/>
              </a:avLst>
            </a:prstGeom>
            <a:solidFill>
              <a:sysClr val="windowText" lastClr="0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36" name="Rounded Rectangle 635"/>
            <p:cNvSpPr/>
            <p:nvPr/>
          </p:nvSpPr>
          <p:spPr>
            <a:xfrm>
              <a:off x="228531" y="4460183"/>
              <a:ext cx="695168" cy="179559"/>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37" name="Rounded Rectangle 636"/>
            <p:cNvSpPr/>
            <p:nvPr/>
          </p:nvSpPr>
          <p:spPr>
            <a:xfrm>
              <a:off x="965008" y="4460203"/>
              <a:ext cx="695168" cy="179538"/>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38" name="Rounded Rectangle 637"/>
            <p:cNvSpPr/>
            <p:nvPr/>
          </p:nvSpPr>
          <p:spPr>
            <a:xfrm>
              <a:off x="2310243" y="4460161"/>
              <a:ext cx="695168" cy="179557"/>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39" name="Rounded Rectangle 638"/>
            <p:cNvSpPr/>
            <p:nvPr/>
          </p:nvSpPr>
          <p:spPr>
            <a:xfrm>
              <a:off x="3046720" y="4460182"/>
              <a:ext cx="695168" cy="179535"/>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nvGrpSpPr>
            <p:cNvPr id="640" name="Group 639"/>
            <p:cNvGrpSpPr/>
            <p:nvPr/>
          </p:nvGrpSpPr>
          <p:grpSpPr>
            <a:xfrm>
              <a:off x="2309901" y="4275047"/>
              <a:ext cx="695703" cy="175369"/>
              <a:chOff x="1438261" y="1652562"/>
              <a:chExt cx="566736" cy="142890"/>
            </a:xfrm>
          </p:grpSpPr>
          <p:grpSp>
            <p:nvGrpSpPr>
              <p:cNvPr id="730" name="Group 729"/>
              <p:cNvGrpSpPr/>
              <p:nvPr/>
            </p:nvGrpSpPr>
            <p:grpSpPr>
              <a:xfrm>
                <a:off x="1862121" y="1652562"/>
                <a:ext cx="142876" cy="142876"/>
                <a:chOff x="1357290" y="1500174"/>
                <a:chExt cx="142876" cy="142876"/>
              </a:xfrm>
            </p:grpSpPr>
            <p:sp>
              <p:nvSpPr>
                <p:cNvPr id="746" name="Rounded Rectangle 745"/>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7" name="Rounded Rectangle 746"/>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8" name="Rounded Rectangle 747"/>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9" name="Rounded Rectangle 748"/>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731" name="Group 730"/>
              <p:cNvGrpSpPr/>
              <p:nvPr/>
            </p:nvGrpSpPr>
            <p:grpSpPr>
              <a:xfrm>
                <a:off x="1438261" y="1652574"/>
                <a:ext cx="142876" cy="142876"/>
                <a:chOff x="1357290" y="1500174"/>
                <a:chExt cx="142876" cy="142876"/>
              </a:xfrm>
            </p:grpSpPr>
            <p:sp>
              <p:nvSpPr>
                <p:cNvPr id="742" name="Rounded Rectangle 741"/>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3" name="Rounded Rectangle 742"/>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4" name="Rounded Rectangle 743"/>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5" name="Rounded Rectangle 744"/>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732" name="Group 731"/>
              <p:cNvGrpSpPr/>
              <p:nvPr/>
            </p:nvGrpSpPr>
            <p:grpSpPr>
              <a:xfrm>
                <a:off x="1721258" y="1652572"/>
                <a:ext cx="142876" cy="142876"/>
                <a:chOff x="1357290" y="1500174"/>
                <a:chExt cx="142876" cy="142876"/>
              </a:xfrm>
            </p:grpSpPr>
            <p:sp>
              <p:nvSpPr>
                <p:cNvPr id="738" name="Rounded Rectangle 737"/>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39" name="Rounded Rectangle 738"/>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0" name="Rounded Rectangle 739"/>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41" name="Rounded Rectangle 740"/>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733" name="Group 732"/>
              <p:cNvGrpSpPr/>
              <p:nvPr/>
            </p:nvGrpSpPr>
            <p:grpSpPr>
              <a:xfrm>
                <a:off x="1578382" y="1652576"/>
                <a:ext cx="142876" cy="142876"/>
                <a:chOff x="1357290" y="1500174"/>
                <a:chExt cx="142876" cy="142876"/>
              </a:xfrm>
            </p:grpSpPr>
            <p:sp>
              <p:nvSpPr>
                <p:cNvPr id="734" name="Rounded Rectangle 733"/>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35" name="Rounded Rectangle 734"/>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36" name="Rounded Rectangle 735"/>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37" name="Rounded Rectangle 736"/>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grpSp>
          <p:nvGrpSpPr>
            <p:cNvPr id="641" name="Group 640"/>
            <p:cNvGrpSpPr/>
            <p:nvPr/>
          </p:nvGrpSpPr>
          <p:grpSpPr>
            <a:xfrm>
              <a:off x="966024" y="4275063"/>
              <a:ext cx="695703" cy="175369"/>
              <a:chOff x="1438261" y="1652562"/>
              <a:chExt cx="566736" cy="142890"/>
            </a:xfrm>
          </p:grpSpPr>
          <p:grpSp>
            <p:nvGrpSpPr>
              <p:cNvPr id="710" name="Group 709"/>
              <p:cNvGrpSpPr/>
              <p:nvPr/>
            </p:nvGrpSpPr>
            <p:grpSpPr>
              <a:xfrm>
                <a:off x="1862121" y="1652562"/>
                <a:ext cx="142876" cy="142876"/>
                <a:chOff x="1357290" y="1500174"/>
                <a:chExt cx="142876" cy="142876"/>
              </a:xfrm>
            </p:grpSpPr>
            <p:sp>
              <p:nvSpPr>
                <p:cNvPr id="726" name="Rounded Rectangle 725"/>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7" name="Rounded Rectangle 726"/>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8" name="Rounded Rectangle 727"/>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9" name="Rounded Rectangle 728"/>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711" name="Group 710"/>
              <p:cNvGrpSpPr/>
              <p:nvPr/>
            </p:nvGrpSpPr>
            <p:grpSpPr>
              <a:xfrm>
                <a:off x="1438261" y="1652574"/>
                <a:ext cx="142876" cy="142876"/>
                <a:chOff x="1357290" y="1500174"/>
                <a:chExt cx="142876" cy="142876"/>
              </a:xfrm>
            </p:grpSpPr>
            <p:sp>
              <p:nvSpPr>
                <p:cNvPr id="722" name="Rounded Rectangle 721"/>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3" name="Rounded Rectangle 722"/>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4" name="Rounded Rectangle 723"/>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5" name="Rounded Rectangle 724"/>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712" name="Group 711"/>
              <p:cNvGrpSpPr/>
              <p:nvPr/>
            </p:nvGrpSpPr>
            <p:grpSpPr>
              <a:xfrm>
                <a:off x="1721258" y="1652572"/>
                <a:ext cx="142876" cy="142876"/>
                <a:chOff x="1357290" y="1500174"/>
                <a:chExt cx="142876" cy="142876"/>
              </a:xfrm>
            </p:grpSpPr>
            <p:sp>
              <p:nvSpPr>
                <p:cNvPr id="718" name="Rounded Rectangle 717"/>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19" name="Rounded Rectangle 718"/>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0" name="Rounded Rectangle 719"/>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21" name="Rounded Rectangle 720"/>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713" name="Group 712"/>
              <p:cNvGrpSpPr/>
              <p:nvPr/>
            </p:nvGrpSpPr>
            <p:grpSpPr>
              <a:xfrm>
                <a:off x="1578382" y="1652576"/>
                <a:ext cx="142876" cy="142876"/>
                <a:chOff x="1357290" y="1500174"/>
                <a:chExt cx="142876" cy="142876"/>
              </a:xfrm>
            </p:grpSpPr>
            <p:sp>
              <p:nvSpPr>
                <p:cNvPr id="714" name="Rounded Rectangle 713"/>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15" name="Rounded Rectangle 714"/>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16" name="Rounded Rectangle 715"/>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17" name="Rounded Rectangle 716"/>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grpSp>
          <p:nvGrpSpPr>
            <p:cNvPr id="642" name="Group 641"/>
            <p:cNvGrpSpPr/>
            <p:nvPr/>
          </p:nvGrpSpPr>
          <p:grpSpPr>
            <a:xfrm>
              <a:off x="3046856" y="4273124"/>
              <a:ext cx="695703" cy="175369"/>
              <a:chOff x="1438261" y="1652562"/>
              <a:chExt cx="566736" cy="142890"/>
            </a:xfrm>
          </p:grpSpPr>
          <p:grpSp>
            <p:nvGrpSpPr>
              <p:cNvPr id="690" name="Group 689"/>
              <p:cNvGrpSpPr/>
              <p:nvPr/>
            </p:nvGrpSpPr>
            <p:grpSpPr>
              <a:xfrm>
                <a:off x="1862121" y="1652562"/>
                <a:ext cx="142876" cy="142876"/>
                <a:chOff x="1357290" y="1500174"/>
                <a:chExt cx="142876" cy="142876"/>
              </a:xfrm>
            </p:grpSpPr>
            <p:sp>
              <p:nvSpPr>
                <p:cNvPr id="706" name="Rounded Rectangle 705"/>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7" name="Rounded Rectangle 706"/>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8" name="Rounded Rectangle 707"/>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9" name="Rounded Rectangle 708"/>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691" name="Group 690"/>
              <p:cNvGrpSpPr/>
              <p:nvPr/>
            </p:nvGrpSpPr>
            <p:grpSpPr>
              <a:xfrm>
                <a:off x="1438261" y="1652574"/>
                <a:ext cx="142876" cy="142876"/>
                <a:chOff x="1357290" y="1500174"/>
                <a:chExt cx="142876" cy="142876"/>
              </a:xfrm>
            </p:grpSpPr>
            <p:sp>
              <p:nvSpPr>
                <p:cNvPr id="702" name="Rounded Rectangle 701"/>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3" name="Rounded Rectangle 702"/>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4" name="Rounded Rectangle 703"/>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5" name="Rounded Rectangle 704"/>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692" name="Group 691"/>
              <p:cNvGrpSpPr/>
              <p:nvPr/>
            </p:nvGrpSpPr>
            <p:grpSpPr>
              <a:xfrm>
                <a:off x="1721258" y="1652572"/>
                <a:ext cx="142876" cy="142876"/>
                <a:chOff x="1357290" y="1500174"/>
                <a:chExt cx="142876" cy="142876"/>
              </a:xfrm>
            </p:grpSpPr>
            <p:sp>
              <p:nvSpPr>
                <p:cNvPr id="698" name="Rounded Rectangle 697"/>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99" name="Rounded Rectangle 698"/>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0" name="Rounded Rectangle 699"/>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701" name="Rounded Rectangle 700"/>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693" name="Group 692"/>
              <p:cNvGrpSpPr/>
              <p:nvPr/>
            </p:nvGrpSpPr>
            <p:grpSpPr>
              <a:xfrm>
                <a:off x="1578382" y="1652576"/>
                <a:ext cx="142876" cy="142876"/>
                <a:chOff x="1357290" y="1500174"/>
                <a:chExt cx="142876" cy="142876"/>
              </a:xfrm>
            </p:grpSpPr>
            <p:sp>
              <p:nvSpPr>
                <p:cNvPr id="694" name="Rounded Rectangle 693"/>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95" name="Rounded Rectangle 694"/>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96" name="Rounded Rectangle 695"/>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97" name="Rounded Rectangle 696"/>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grpSp>
          <p:nvGrpSpPr>
            <p:cNvPr id="643" name="Group 642"/>
            <p:cNvGrpSpPr/>
            <p:nvPr/>
          </p:nvGrpSpPr>
          <p:grpSpPr>
            <a:xfrm>
              <a:off x="227996" y="4276068"/>
              <a:ext cx="695703" cy="175369"/>
              <a:chOff x="1438261" y="1652562"/>
              <a:chExt cx="566736" cy="142890"/>
            </a:xfrm>
          </p:grpSpPr>
          <p:grpSp>
            <p:nvGrpSpPr>
              <p:cNvPr id="670" name="Group 669"/>
              <p:cNvGrpSpPr/>
              <p:nvPr/>
            </p:nvGrpSpPr>
            <p:grpSpPr>
              <a:xfrm>
                <a:off x="1862121" y="1652562"/>
                <a:ext cx="142876" cy="142876"/>
                <a:chOff x="1357290" y="1500174"/>
                <a:chExt cx="142876" cy="142876"/>
              </a:xfrm>
            </p:grpSpPr>
            <p:sp>
              <p:nvSpPr>
                <p:cNvPr id="686" name="Rounded Rectangle 685"/>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7" name="Rounded Rectangle 686"/>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8" name="Rounded Rectangle 687"/>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9" name="Rounded Rectangle 688"/>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671" name="Group 670"/>
              <p:cNvGrpSpPr/>
              <p:nvPr/>
            </p:nvGrpSpPr>
            <p:grpSpPr>
              <a:xfrm>
                <a:off x="1438261" y="1652574"/>
                <a:ext cx="142876" cy="142876"/>
                <a:chOff x="1357290" y="1500174"/>
                <a:chExt cx="142876" cy="142876"/>
              </a:xfrm>
            </p:grpSpPr>
            <p:sp>
              <p:nvSpPr>
                <p:cNvPr id="682" name="Rounded Rectangle 681"/>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3" name="Rounded Rectangle 682"/>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4" name="Rounded Rectangle 683"/>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5" name="Rounded Rectangle 684"/>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672" name="Group 671"/>
              <p:cNvGrpSpPr/>
              <p:nvPr/>
            </p:nvGrpSpPr>
            <p:grpSpPr>
              <a:xfrm>
                <a:off x="1721258" y="1652572"/>
                <a:ext cx="142876" cy="142876"/>
                <a:chOff x="1357290" y="1500174"/>
                <a:chExt cx="142876" cy="142876"/>
              </a:xfrm>
            </p:grpSpPr>
            <p:sp>
              <p:nvSpPr>
                <p:cNvPr id="678" name="Rounded Rectangle 677"/>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79" name="Rounded Rectangle 678"/>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0" name="Rounded Rectangle 679"/>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81" name="Rounded Rectangle 680"/>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nvGrpSpPr>
              <p:cNvPr id="673" name="Group 672"/>
              <p:cNvGrpSpPr/>
              <p:nvPr/>
            </p:nvGrpSpPr>
            <p:grpSpPr>
              <a:xfrm>
                <a:off x="1578382" y="1652576"/>
                <a:ext cx="142876" cy="142876"/>
                <a:chOff x="1357290" y="1500174"/>
                <a:chExt cx="142876" cy="142876"/>
              </a:xfrm>
            </p:grpSpPr>
            <p:sp>
              <p:nvSpPr>
                <p:cNvPr id="674" name="Rounded Rectangle 673"/>
                <p:cNvSpPr>
                  <a:spLocks/>
                </p:cNvSpPr>
                <p:nvPr/>
              </p:nvSpPr>
              <p:spPr>
                <a:xfrm>
                  <a:off x="1357290"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75" name="Rounded Rectangle 674"/>
                <p:cNvSpPr>
                  <a:spLocks/>
                </p:cNvSpPr>
                <p:nvPr/>
              </p:nvSpPr>
              <p:spPr>
                <a:xfrm>
                  <a:off x="1392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76" name="Rounded Rectangle 675"/>
                <p:cNvSpPr>
                  <a:spLocks/>
                </p:cNvSpPr>
                <p:nvPr/>
              </p:nvSpPr>
              <p:spPr>
                <a:xfrm>
                  <a:off x="1428728"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77" name="Rounded Rectangle 676"/>
                <p:cNvSpPr>
                  <a:spLocks/>
                </p:cNvSpPr>
                <p:nvPr/>
              </p:nvSpPr>
              <p:spPr>
                <a:xfrm>
                  <a:off x="1464166" y="1500174"/>
                  <a:ext cx="36000" cy="14287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grpSp>
        <p:sp>
          <p:nvSpPr>
            <p:cNvPr id="644" name="Rounded Rectangle 643"/>
            <p:cNvSpPr>
              <a:spLocks/>
            </p:cNvSpPr>
            <p:nvPr/>
          </p:nvSpPr>
          <p:spPr>
            <a:xfrm>
              <a:off x="359193" y="4074355"/>
              <a:ext cx="3383365" cy="15878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45" name="Rounded Rectangle 644"/>
            <p:cNvSpPr/>
            <p:nvPr/>
          </p:nvSpPr>
          <p:spPr>
            <a:xfrm>
              <a:off x="1698246" y="4272989"/>
              <a:ext cx="359194" cy="364931"/>
            </a:xfrm>
            <a:prstGeom prst="roundRect">
              <a:avLst>
                <a:gd name="adj" fmla="val 10157"/>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46" name="Rounded Rectangle 645"/>
            <p:cNvSpPr/>
            <p:nvPr/>
          </p:nvSpPr>
          <p:spPr>
            <a:xfrm>
              <a:off x="2095148" y="4477710"/>
              <a:ext cx="179598" cy="44890"/>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47" name="Rounded Rectangle 646"/>
            <p:cNvSpPr>
              <a:spLocks/>
            </p:cNvSpPr>
            <p:nvPr/>
          </p:nvSpPr>
          <p:spPr>
            <a:xfrm>
              <a:off x="2097679" y="4272989"/>
              <a:ext cx="174716" cy="179559"/>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48" name="Rounded Rectangle 647"/>
            <p:cNvSpPr>
              <a:spLocks/>
            </p:cNvSpPr>
            <p:nvPr/>
          </p:nvSpPr>
          <p:spPr>
            <a:xfrm>
              <a:off x="223349" y="4108855"/>
              <a:ext cx="89798" cy="89779"/>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49" name="Rounded Rectangle 648"/>
            <p:cNvSpPr>
              <a:spLocks/>
            </p:cNvSpPr>
            <p:nvPr/>
          </p:nvSpPr>
          <p:spPr>
            <a:xfrm>
              <a:off x="4104881" y="4070974"/>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0" name="Rounded Rectangle 649"/>
            <p:cNvSpPr>
              <a:spLocks/>
            </p:cNvSpPr>
            <p:nvPr/>
          </p:nvSpPr>
          <p:spPr>
            <a:xfrm>
              <a:off x="4182265" y="4072364"/>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1" name="Rounded Rectangle 650"/>
            <p:cNvSpPr>
              <a:spLocks/>
            </p:cNvSpPr>
            <p:nvPr/>
          </p:nvSpPr>
          <p:spPr>
            <a:xfrm>
              <a:off x="3782449" y="4070975"/>
              <a:ext cx="322431" cy="14595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2" name="Rounded Rectangle 651"/>
            <p:cNvSpPr>
              <a:spLocks/>
            </p:cNvSpPr>
            <p:nvPr/>
          </p:nvSpPr>
          <p:spPr>
            <a:xfrm>
              <a:off x="4259930" y="4072364"/>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3" name="Rounded Rectangle 652"/>
            <p:cNvSpPr>
              <a:spLocks/>
            </p:cNvSpPr>
            <p:nvPr/>
          </p:nvSpPr>
          <p:spPr>
            <a:xfrm>
              <a:off x="4337314" y="4073753"/>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4" name="Rounded Rectangle 653"/>
            <p:cNvSpPr>
              <a:spLocks/>
            </p:cNvSpPr>
            <p:nvPr/>
          </p:nvSpPr>
          <p:spPr>
            <a:xfrm>
              <a:off x="3782449" y="4217974"/>
              <a:ext cx="322433" cy="13263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5" name="Rounded Rectangle 654"/>
            <p:cNvSpPr>
              <a:spLocks/>
            </p:cNvSpPr>
            <p:nvPr/>
          </p:nvSpPr>
          <p:spPr>
            <a:xfrm>
              <a:off x="4105022" y="4214148"/>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6" name="Rounded Rectangle 655"/>
            <p:cNvSpPr>
              <a:spLocks/>
            </p:cNvSpPr>
            <p:nvPr/>
          </p:nvSpPr>
          <p:spPr>
            <a:xfrm>
              <a:off x="4182406" y="4215538"/>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7" name="Rounded Rectangle 656"/>
            <p:cNvSpPr>
              <a:spLocks/>
            </p:cNvSpPr>
            <p:nvPr/>
          </p:nvSpPr>
          <p:spPr>
            <a:xfrm>
              <a:off x="4260071" y="4215538"/>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8" name="Rounded Rectangle 657"/>
            <p:cNvSpPr>
              <a:spLocks/>
            </p:cNvSpPr>
            <p:nvPr/>
          </p:nvSpPr>
          <p:spPr>
            <a:xfrm>
              <a:off x="4337455" y="4216928"/>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59" name="Rounded Rectangle 658"/>
            <p:cNvSpPr>
              <a:spLocks/>
            </p:cNvSpPr>
            <p:nvPr/>
          </p:nvSpPr>
          <p:spPr>
            <a:xfrm>
              <a:off x="4104881" y="4350613"/>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0" name="Rounded Rectangle 659"/>
            <p:cNvSpPr>
              <a:spLocks/>
            </p:cNvSpPr>
            <p:nvPr/>
          </p:nvSpPr>
          <p:spPr>
            <a:xfrm>
              <a:off x="4182265" y="4352003"/>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1" name="Rounded Rectangle 660"/>
            <p:cNvSpPr>
              <a:spLocks/>
            </p:cNvSpPr>
            <p:nvPr/>
          </p:nvSpPr>
          <p:spPr>
            <a:xfrm>
              <a:off x="3782450" y="4350613"/>
              <a:ext cx="322572" cy="14595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2" name="Rounded Rectangle 661"/>
            <p:cNvSpPr>
              <a:spLocks/>
            </p:cNvSpPr>
            <p:nvPr/>
          </p:nvSpPr>
          <p:spPr>
            <a:xfrm>
              <a:off x="4259930" y="4352003"/>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3" name="Rounded Rectangle 662"/>
            <p:cNvSpPr>
              <a:spLocks/>
            </p:cNvSpPr>
            <p:nvPr/>
          </p:nvSpPr>
          <p:spPr>
            <a:xfrm>
              <a:off x="4337314" y="4353392"/>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4" name="Rounded Rectangle 663"/>
            <p:cNvSpPr>
              <a:spLocks/>
            </p:cNvSpPr>
            <p:nvPr/>
          </p:nvSpPr>
          <p:spPr>
            <a:xfrm>
              <a:off x="3782449" y="4500155"/>
              <a:ext cx="322433" cy="139586"/>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5" name="Rounded Rectangle 664"/>
            <p:cNvSpPr>
              <a:spLocks/>
            </p:cNvSpPr>
            <p:nvPr/>
          </p:nvSpPr>
          <p:spPr>
            <a:xfrm>
              <a:off x="4105022" y="4493787"/>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6" name="Rounded Rectangle 665"/>
            <p:cNvSpPr>
              <a:spLocks/>
            </p:cNvSpPr>
            <p:nvPr/>
          </p:nvSpPr>
          <p:spPr>
            <a:xfrm>
              <a:off x="4182406" y="4495177"/>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7" name="Rounded Rectangle 666"/>
            <p:cNvSpPr>
              <a:spLocks/>
            </p:cNvSpPr>
            <p:nvPr/>
          </p:nvSpPr>
          <p:spPr>
            <a:xfrm>
              <a:off x="4260071" y="4495177"/>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8" name="Rounded Rectangle 667"/>
            <p:cNvSpPr>
              <a:spLocks/>
            </p:cNvSpPr>
            <p:nvPr/>
          </p:nvSpPr>
          <p:spPr>
            <a:xfrm>
              <a:off x="4337455" y="4496567"/>
              <a:ext cx="77383" cy="14317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sp>
          <p:nvSpPr>
            <p:cNvPr id="669" name="Rounded Rectangle 668"/>
            <p:cNvSpPr/>
            <p:nvPr/>
          </p:nvSpPr>
          <p:spPr>
            <a:xfrm>
              <a:off x="4461182" y="4072364"/>
              <a:ext cx="91440" cy="564597"/>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1218987" fontAlgn="auto">
                <a:spcBef>
                  <a:spcPts val="0"/>
                </a:spcBef>
                <a:spcAft>
                  <a:spcPts val="0"/>
                </a:spcAft>
                <a:defRPr/>
              </a:pPr>
              <a:endParaRPr lang="en-US" sz="2400" kern="0" dirty="0">
                <a:solidFill>
                  <a:sysClr val="window" lastClr="FFFFFF"/>
                </a:solidFill>
                <a:latin typeface="Calibri"/>
                <a:cs typeface="+mn-cs"/>
              </a:endParaRPr>
            </a:p>
          </p:txBody>
        </p:sp>
      </p:grpSp>
      <p:sp>
        <p:nvSpPr>
          <p:cNvPr id="268" name="TextBox 267"/>
          <p:cNvSpPr txBox="1"/>
          <p:nvPr/>
        </p:nvSpPr>
        <p:spPr>
          <a:xfrm>
            <a:off x="2121746" y="3380387"/>
            <a:ext cx="1945148" cy="707886"/>
          </a:xfrm>
          <a:prstGeom prst="rect">
            <a:avLst/>
          </a:prstGeom>
          <a:noFill/>
        </p:spPr>
        <p:txBody>
          <a:bodyPr wrap="none" rtlCol="0">
            <a:spAutoFit/>
          </a:bodyPr>
          <a:lstStyle/>
          <a:p>
            <a:pPr algn="ctr">
              <a:buClr>
                <a:schemeClr val="bg2"/>
              </a:buClr>
            </a:pPr>
            <a:r>
              <a:rPr lang="en-US" sz="2000" b="1" dirty="0" smtClean="0"/>
              <a:t>Local Data Share</a:t>
            </a:r>
          </a:p>
          <a:p>
            <a:pPr algn="ctr">
              <a:buClr>
                <a:schemeClr val="bg2"/>
              </a:buClr>
            </a:pPr>
            <a:r>
              <a:rPr lang="en-US" sz="2000" b="1" dirty="0" smtClean="0"/>
              <a:t>(64KB)</a:t>
            </a:r>
          </a:p>
        </p:txBody>
      </p:sp>
      <p:cxnSp>
        <p:nvCxnSpPr>
          <p:cNvPr id="270" name="Straight Connector 269"/>
          <p:cNvCxnSpPr/>
          <p:nvPr/>
        </p:nvCxnSpPr>
        <p:spPr>
          <a:xfrm flipV="1">
            <a:off x="3093154" y="2633516"/>
            <a:ext cx="552313" cy="746871"/>
          </a:xfrm>
          <a:prstGeom prst="line">
            <a:avLst/>
          </a:prstGeom>
          <a:ln w="317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175121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105" y="2468751"/>
            <a:ext cx="8227733" cy="1918474"/>
          </a:xfrm>
          <a:prstGeom prst="rect">
            <a:avLst/>
          </a:prstGeom>
        </p:spPr>
        <p:txBody>
          <a:bodyPr wrap="non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4000" b="0" i="0" u="none" strike="noStrike" kern="1200" cap="none" spc="0" normalizeH="0" baseline="0" noProof="0" dirty="0" smtClean="0">
                <a:ln>
                  <a:noFill/>
                </a:ln>
                <a:solidFill>
                  <a:schemeClr val="tx1"/>
                </a:solidFill>
                <a:effectLst/>
                <a:uLnTx/>
                <a:uFillTx/>
                <a:latin typeface="+mj-lt"/>
                <a:ea typeface="MS PGothic" pitchFamily="34" charset="-128"/>
              </a:rPr>
              <a:t>Performance </a:t>
            </a:r>
            <a:r>
              <a:rPr lang="en-US" sz="4000" dirty="0" smtClean="0">
                <a:latin typeface="+mj-lt"/>
                <a:ea typeface="MS PGothic" pitchFamily="34" charset="-128"/>
              </a:rPr>
              <a:t>of </a:t>
            </a:r>
            <a:r>
              <a:rPr lang="en-US" sz="4000" dirty="0" err="1" smtClean="0">
                <a:latin typeface="+mj-lt"/>
                <a:ea typeface="MS PGothic" pitchFamily="34" charset="-128"/>
              </a:rPr>
              <a:t>SpMV</a:t>
            </a:r>
            <a:r>
              <a:rPr lang="en-US" sz="4000" dirty="0" smtClean="0">
                <a:latin typeface="+mj-lt"/>
                <a:ea typeface="MS PGothic" pitchFamily="34" charset="-128"/>
              </a:rPr>
              <a:t> is dominated by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4000" b="1" dirty="0" smtClean="0">
                <a:latin typeface="+mj-lt"/>
                <a:ea typeface="MS PGothic" pitchFamily="34" charset="-128"/>
              </a:rPr>
              <a:t>how</a:t>
            </a:r>
            <a:r>
              <a:rPr lang="en-US" sz="4000" dirty="0" smtClean="0">
                <a:latin typeface="+mj-lt"/>
                <a:ea typeface="MS PGothic" pitchFamily="34" charset="-128"/>
              </a:rPr>
              <a:t> </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4000" dirty="0" smtClean="0">
                <a:latin typeface="+mj-lt"/>
                <a:ea typeface="MS PGothic" pitchFamily="34" charset="-128"/>
              </a:rPr>
              <a:t>the sparse matrix is stored in memory</a:t>
            </a:r>
            <a:endParaRPr kumimoji="0" lang="en-US" sz="4000" b="0" i="0" u="none" strike="noStrike" kern="1200" cap="none" spc="0" normalizeH="0" baseline="0" noProof="0" dirty="0">
              <a:ln>
                <a:noFill/>
              </a:ln>
              <a:solidFill>
                <a:schemeClr val="tx1"/>
              </a:solidFill>
              <a:effectLst/>
              <a:uLnTx/>
              <a:uFillTx/>
              <a:latin typeface="+mj-lt"/>
              <a:ea typeface="MS PGothic" pitchFamily="34" charset="-128"/>
            </a:endParaRPr>
          </a:p>
        </p:txBody>
      </p:sp>
    </p:spTree>
    <p:extLst>
      <p:ext uri="{BB962C8B-B14F-4D97-AF65-F5344CB8AC3E}">
        <p14:creationId xmlns:p14="http://schemas.microsoft.com/office/powerpoint/2010/main" xmlns="" val="16185094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Compressed Sparse Row (CSR)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634449094"/>
              </p:ext>
            </p:extLst>
          </p:nvPr>
        </p:nvGraphicFramePr>
        <p:xfrm>
          <a:off x="3049288" y="875064"/>
          <a:ext cx="2743200" cy="2743200"/>
        </p:xfrm>
        <a:graphic>
          <a:graphicData uri="http://schemas.openxmlformats.org/drawingml/2006/table">
            <a:tbl>
              <a:tblPr firstRow="1" bandRow="1">
                <a:tableStyleId>{D7AC3CCA-C797-4891-BE02-D94E43425B78}</a:tableStyleId>
              </a:tblPr>
              <a:tblGrid>
                <a:gridCol w="548640"/>
                <a:gridCol w="548640"/>
                <a:gridCol w="548640"/>
                <a:gridCol w="548640"/>
                <a:gridCol w="548640"/>
              </a:tblGrid>
              <a:tr h="548640">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7.0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48640">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418248505"/>
              </p:ext>
            </p:extLst>
          </p:nvPr>
        </p:nvGraphicFramePr>
        <p:xfrm>
          <a:off x="3049289" y="5882506"/>
          <a:ext cx="4953213" cy="548640"/>
        </p:xfrm>
        <a:graphic>
          <a:graphicData uri="http://schemas.openxmlformats.org/drawingml/2006/table">
            <a:tbl>
              <a:tblPr firstRow="1" bandRow="1">
                <a:tableStyleId>{D7AC3CCA-C797-4891-BE02-D94E43425B78}</a:tableStyleId>
              </a:tblPr>
              <a:tblGrid>
                <a:gridCol w="550357"/>
                <a:gridCol w="550357"/>
                <a:gridCol w="550357"/>
                <a:gridCol w="550357"/>
                <a:gridCol w="550357"/>
                <a:gridCol w="550357"/>
                <a:gridCol w="550357"/>
                <a:gridCol w="550357"/>
                <a:gridCol w="550357"/>
              </a:tblGrid>
              <a:tr h="548640">
                <a:tc>
                  <a:txBody>
                    <a:bodyPr/>
                    <a:lstStyle/>
                    <a:p>
                      <a:pPr algn="ctr"/>
                      <a:r>
                        <a:rPr lang="en-US" sz="2000" b="1" dirty="0" smtClean="0">
                          <a:solidFill>
                            <a:schemeClr val="tx1"/>
                          </a:solidFill>
                        </a:rPr>
                        <a:t>1.0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7.0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2638600638"/>
              </p:ext>
            </p:extLst>
          </p:nvPr>
        </p:nvGraphicFramePr>
        <p:xfrm>
          <a:off x="3049289" y="5093346"/>
          <a:ext cx="4953213" cy="548640"/>
        </p:xfrm>
        <a:graphic>
          <a:graphicData uri="http://schemas.openxmlformats.org/drawingml/2006/table">
            <a:tbl>
              <a:tblPr firstRow="1" bandRow="1">
                <a:tableStyleId>{D7AC3CCA-C797-4891-BE02-D94E43425B78}</a:tableStyleId>
              </a:tblPr>
              <a:tblGrid>
                <a:gridCol w="550357"/>
                <a:gridCol w="550357"/>
                <a:gridCol w="550357"/>
                <a:gridCol w="550357"/>
                <a:gridCol w="550357"/>
                <a:gridCol w="550357"/>
                <a:gridCol w="550357"/>
                <a:gridCol w="550357"/>
                <a:gridCol w="550357"/>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4</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2</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1</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1858481592"/>
              </p:ext>
            </p:extLst>
          </p:nvPr>
        </p:nvGraphicFramePr>
        <p:xfrm>
          <a:off x="3049289" y="4304923"/>
          <a:ext cx="3306246" cy="548640"/>
        </p:xfrm>
        <a:graphic>
          <a:graphicData uri="http://schemas.openxmlformats.org/drawingml/2006/table">
            <a:tbl>
              <a:tblPr firstRow="1" bandRow="1">
                <a:tableStyleId>{D7AC3CCA-C797-4891-BE02-D94E43425B78}</a:tableStyleId>
              </a:tblPr>
              <a:tblGrid>
                <a:gridCol w="551041"/>
                <a:gridCol w="551041"/>
                <a:gridCol w="551041"/>
                <a:gridCol w="551041"/>
                <a:gridCol w="551041"/>
                <a:gridCol w="551041"/>
              </a:tblGrid>
              <a:tr h="548640">
                <a:tc>
                  <a:txBody>
                    <a:bodyPr/>
                    <a:lstStyle/>
                    <a:p>
                      <a:pPr algn="ctr"/>
                      <a:r>
                        <a:rPr lang="en-US" sz="2000" b="1" dirty="0" smtClean="0">
                          <a:solidFill>
                            <a:schemeClr val="tx1"/>
                          </a:solidFill>
                        </a:rPr>
                        <a:t>0</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3</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5</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6</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8</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9</a:t>
                      </a:r>
                      <a:endParaRPr lang="en-US" sz="2000" b="1"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1221270" y="4443548"/>
            <a:ext cx="1757789" cy="400110"/>
          </a:xfrm>
          <a:prstGeom prst="rect">
            <a:avLst/>
          </a:prstGeom>
          <a:noFill/>
        </p:spPr>
        <p:txBody>
          <a:bodyPr wrap="none" rtlCol="0">
            <a:spAutoFit/>
          </a:bodyPr>
          <a:lstStyle/>
          <a:p>
            <a:pPr algn="just">
              <a:spcAft>
                <a:spcPts val="600"/>
              </a:spcAft>
              <a:buClr>
                <a:schemeClr val="bg2"/>
              </a:buClr>
            </a:pPr>
            <a:r>
              <a:rPr lang="en-US" sz="2000" dirty="0" smtClean="0"/>
              <a:t>row delimiters:</a:t>
            </a:r>
          </a:p>
        </p:txBody>
      </p:sp>
      <p:sp>
        <p:nvSpPr>
          <p:cNvPr id="15" name="TextBox 14"/>
          <p:cNvSpPr txBox="1"/>
          <p:nvPr/>
        </p:nvSpPr>
        <p:spPr>
          <a:xfrm>
            <a:off x="1186001" y="5237158"/>
            <a:ext cx="1828321" cy="400110"/>
          </a:xfrm>
          <a:prstGeom prst="rect">
            <a:avLst/>
          </a:prstGeom>
          <a:noFill/>
        </p:spPr>
        <p:txBody>
          <a:bodyPr wrap="square" rtlCol="0">
            <a:spAutoFit/>
          </a:bodyPr>
          <a:lstStyle/>
          <a:p>
            <a:pPr algn="r">
              <a:spcAft>
                <a:spcPts val="600"/>
              </a:spcAft>
              <a:buClr>
                <a:schemeClr val="bg2"/>
              </a:buClr>
            </a:pPr>
            <a:r>
              <a:rPr lang="en-US" sz="2000" dirty="0" smtClean="0"/>
              <a:t>columns:</a:t>
            </a:r>
          </a:p>
        </p:txBody>
      </p:sp>
      <p:sp>
        <p:nvSpPr>
          <p:cNvPr id="16" name="TextBox 15"/>
          <p:cNvSpPr txBox="1"/>
          <p:nvPr/>
        </p:nvSpPr>
        <p:spPr>
          <a:xfrm>
            <a:off x="1186002" y="6031036"/>
            <a:ext cx="1828321" cy="400110"/>
          </a:xfrm>
          <a:prstGeom prst="rect">
            <a:avLst/>
          </a:prstGeom>
          <a:noFill/>
        </p:spPr>
        <p:txBody>
          <a:bodyPr wrap="square" rtlCol="0">
            <a:spAutoFit/>
          </a:bodyPr>
          <a:lstStyle/>
          <a:p>
            <a:pPr algn="r">
              <a:spcAft>
                <a:spcPts val="600"/>
              </a:spcAft>
              <a:buClr>
                <a:schemeClr val="bg2"/>
              </a:buClr>
            </a:pPr>
            <a:r>
              <a:rPr lang="en-US" sz="2000" dirty="0" smtClean="0"/>
              <a:t>values:</a:t>
            </a:r>
          </a:p>
        </p:txBody>
      </p:sp>
      <p:sp>
        <p:nvSpPr>
          <p:cNvPr id="17" name="Rectangle 16"/>
          <p:cNvSpPr/>
          <p:nvPr/>
        </p:nvSpPr>
        <p:spPr>
          <a:xfrm>
            <a:off x="3049288" y="875064"/>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 name="Rectangle 17"/>
          <p:cNvSpPr/>
          <p:nvPr/>
        </p:nvSpPr>
        <p:spPr>
          <a:xfrm>
            <a:off x="4158029" y="875064"/>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9" name="Rectangle 18"/>
          <p:cNvSpPr/>
          <p:nvPr/>
        </p:nvSpPr>
        <p:spPr>
          <a:xfrm>
            <a:off x="5266770" y="875063"/>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Rectangle 19"/>
          <p:cNvSpPr/>
          <p:nvPr/>
        </p:nvSpPr>
        <p:spPr>
          <a:xfrm>
            <a:off x="3592113" y="1427500"/>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ectangle 20"/>
          <p:cNvSpPr/>
          <p:nvPr/>
        </p:nvSpPr>
        <p:spPr>
          <a:xfrm>
            <a:off x="4700854" y="1429851"/>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 name="Rectangle 21"/>
          <p:cNvSpPr/>
          <p:nvPr/>
        </p:nvSpPr>
        <p:spPr>
          <a:xfrm>
            <a:off x="4134938" y="1966742"/>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3" name="Rectangle 22"/>
          <p:cNvSpPr/>
          <p:nvPr/>
        </p:nvSpPr>
        <p:spPr>
          <a:xfrm>
            <a:off x="3049289" y="2530582"/>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 name="Rectangle 23"/>
          <p:cNvSpPr/>
          <p:nvPr/>
        </p:nvSpPr>
        <p:spPr>
          <a:xfrm>
            <a:off x="4700854" y="2512475"/>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3615204" y="3076316"/>
            <a:ext cx="542825" cy="536891"/>
          </a:xfrm>
          <a:prstGeom prst="rect">
            <a:avLst/>
          </a:pr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3087732" y="598479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8" name="Rectangle 27"/>
          <p:cNvSpPr/>
          <p:nvPr/>
        </p:nvSpPr>
        <p:spPr>
          <a:xfrm>
            <a:off x="3653648" y="598479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 name="Rectangle 28"/>
          <p:cNvSpPr/>
          <p:nvPr/>
        </p:nvSpPr>
        <p:spPr>
          <a:xfrm>
            <a:off x="4234918" y="5984793"/>
            <a:ext cx="404400"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Rectangle 29"/>
          <p:cNvSpPr/>
          <p:nvPr/>
        </p:nvSpPr>
        <p:spPr>
          <a:xfrm>
            <a:off x="4739298" y="59773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 name="Rectangle 30"/>
          <p:cNvSpPr/>
          <p:nvPr/>
        </p:nvSpPr>
        <p:spPr>
          <a:xfrm>
            <a:off x="5305214" y="5981795"/>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Rectangle 31"/>
          <p:cNvSpPr/>
          <p:nvPr/>
        </p:nvSpPr>
        <p:spPr>
          <a:xfrm>
            <a:off x="5871130" y="59773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ectangle 32"/>
          <p:cNvSpPr/>
          <p:nvPr/>
        </p:nvSpPr>
        <p:spPr>
          <a:xfrm>
            <a:off x="6390864" y="5977389"/>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Rectangle 33"/>
          <p:cNvSpPr/>
          <p:nvPr/>
        </p:nvSpPr>
        <p:spPr>
          <a:xfrm>
            <a:off x="6923253" y="596873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 name="Rectangle 34"/>
          <p:cNvSpPr/>
          <p:nvPr/>
        </p:nvSpPr>
        <p:spPr>
          <a:xfrm>
            <a:off x="7489169" y="5968733"/>
            <a:ext cx="465936" cy="39022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 name="Up Arrow 3"/>
          <p:cNvSpPr/>
          <p:nvPr/>
        </p:nvSpPr>
        <p:spPr>
          <a:xfrm>
            <a:off x="3162514" y="3667546"/>
            <a:ext cx="316371" cy="1390479"/>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 name="Up Arrow 35"/>
          <p:cNvSpPr/>
          <p:nvPr/>
        </p:nvSpPr>
        <p:spPr>
          <a:xfrm rot="1322622">
            <a:off x="3960052" y="3541223"/>
            <a:ext cx="316371" cy="1602522"/>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7" name="Up Arrow 36"/>
          <p:cNvSpPr/>
          <p:nvPr/>
        </p:nvSpPr>
        <p:spPr>
          <a:xfrm rot="1955528">
            <a:off x="4743809" y="3449525"/>
            <a:ext cx="316371" cy="1763063"/>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1" name="Up Arrow 40"/>
          <p:cNvSpPr/>
          <p:nvPr/>
        </p:nvSpPr>
        <p:spPr>
          <a:xfrm rot="10800000">
            <a:off x="3170214" y="4843657"/>
            <a:ext cx="316371" cy="1038847"/>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2" name="Up Arrow 41"/>
          <p:cNvSpPr/>
          <p:nvPr/>
        </p:nvSpPr>
        <p:spPr>
          <a:xfrm rot="8343140">
            <a:off x="4330349" y="4640950"/>
            <a:ext cx="316371" cy="1467518"/>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Up Arrow 42"/>
          <p:cNvSpPr/>
          <p:nvPr/>
        </p:nvSpPr>
        <p:spPr>
          <a:xfrm rot="7700290">
            <a:off x="5109655" y="4421957"/>
            <a:ext cx="316371" cy="1821025"/>
          </a:xfrm>
          <a:prstGeom prst="up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xmlns="" val="2951819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childTnLst>
                          </p:cTn>
                        </p:par>
                        <p:par>
                          <p:cTn id="9" fill="hold">
                            <p:stCondLst>
                              <p:cond delay="0"/>
                            </p:stCondLst>
                            <p:childTnLst>
                              <p:par>
                                <p:cTn id="10" presetID="1" presetClass="exit" presetSubtype="0" fill="hold" grpId="1" nodeType="afterEffect">
                                  <p:stCondLst>
                                    <p:cond delay="500"/>
                                  </p:stCondLst>
                                  <p:childTnLst>
                                    <p:set>
                                      <p:cBhvr>
                                        <p:cTn id="11" dur="1" fill="hold">
                                          <p:stCondLst>
                                            <p:cond delay="0"/>
                                          </p:stCondLst>
                                        </p:cTn>
                                        <p:tgtEl>
                                          <p:spTgt spid="17"/>
                                        </p:tgtEl>
                                        <p:attrNameLst>
                                          <p:attrName>style.visibility</p:attrName>
                                        </p:attrNameLst>
                                      </p:cBhvr>
                                      <p:to>
                                        <p:strVal val="hidden"/>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xit" presetSubtype="0" fill="hold" grpId="0" nodeType="withEffect">
                                  <p:stCondLst>
                                    <p:cond delay="50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500"/>
                            </p:stCondLst>
                            <p:childTnLst>
                              <p:par>
                                <p:cTn id="17" presetID="1" presetClass="exit" presetSubtype="0" fill="hold" grpId="1" nodeType="afterEffect">
                                  <p:stCondLst>
                                    <p:cond delay="50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grpId="0" nodeType="withEffect">
                                  <p:stCondLst>
                                    <p:cond delay="500"/>
                                  </p:stCondLst>
                                  <p:childTnLst>
                                    <p:set>
                                      <p:cBhvr>
                                        <p:cTn id="22" dur="1" fill="hold">
                                          <p:stCondLst>
                                            <p:cond delay="0"/>
                                          </p:stCondLst>
                                        </p:cTn>
                                        <p:tgtEl>
                                          <p:spTgt spid="29"/>
                                        </p:tgtEl>
                                        <p:attrNameLst>
                                          <p:attrName>style.visibility</p:attrName>
                                        </p:attrNameLst>
                                      </p:cBhvr>
                                      <p:to>
                                        <p:strVal val="hidden"/>
                                      </p:to>
                                    </p:set>
                                  </p:childTnLst>
                                </p:cTn>
                              </p:par>
                            </p:childTnLst>
                          </p:cTn>
                        </p:par>
                        <p:par>
                          <p:cTn id="23" fill="hold">
                            <p:stCondLst>
                              <p:cond delay="1000"/>
                            </p:stCondLst>
                            <p:childTnLst>
                              <p:par>
                                <p:cTn id="24" presetID="1" presetClass="exit" presetSubtype="0" fill="hold" grpId="1" nodeType="afterEffect">
                                  <p:stCondLst>
                                    <p:cond delay="500"/>
                                  </p:stCondLst>
                                  <p:childTnLst>
                                    <p:set>
                                      <p:cBhvr>
                                        <p:cTn id="25" dur="1" fill="hold">
                                          <p:stCondLst>
                                            <p:cond delay="0"/>
                                          </p:stCondLst>
                                        </p:cTn>
                                        <p:tgtEl>
                                          <p:spTgt spid="19"/>
                                        </p:tgtEl>
                                        <p:attrNameLst>
                                          <p:attrName>style.visibility</p:attrName>
                                        </p:attrNameLst>
                                      </p:cBhvr>
                                      <p:to>
                                        <p:strVal val="hidden"/>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par>
                          <p:cTn id="31" fill="hold">
                            <p:stCondLst>
                              <p:cond delay="1500"/>
                            </p:stCondLst>
                            <p:childTnLst>
                              <p:par>
                                <p:cTn id="32" presetID="1" presetClass="exit" presetSubtype="0" fill="hold" grpId="1" nodeType="afterEffect">
                                  <p:stCondLst>
                                    <p:cond delay="500"/>
                                  </p:stCondLst>
                                  <p:childTnLst>
                                    <p:set>
                                      <p:cBhvr>
                                        <p:cTn id="33" dur="1" fill="hold">
                                          <p:stCondLst>
                                            <p:cond delay="0"/>
                                          </p:stCondLst>
                                        </p:cTn>
                                        <p:tgtEl>
                                          <p:spTgt spid="20"/>
                                        </p:tgtEl>
                                        <p:attrNameLst>
                                          <p:attrName>style.visibility</p:attrName>
                                        </p:attrNameLst>
                                      </p:cBhvr>
                                      <p:to>
                                        <p:strVal val="hidden"/>
                                      </p:to>
                                    </p:set>
                                  </p:childTnLst>
                                </p:cTn>
                              </p:par>
                              <p:par>
                                <p:cTn id="34" presetID="1" presetClass="entr" presetSubtype="0" fill="hold" grpId="0" nodeType="withEffect">
                                  <p:stCondLst>
                                    <p:cond delay="50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xit" presetSubtype="0" fill="hold" grpId="0" nodeType="withEffect">
                                  <p:stCondLst>
                                    <p:cond delay="500"/>
                                  </p:stCondLst>
                                  <p:childTnLst>
                                    <p:set>
                                      <p:cBhvr>
                                        <p:cTn id="37" dur="1" fill="hold">
                                          <p:stCondLst>
                                            <p:cond delay="0"/>
                                          </p:stCondLst>
                                        </p:cTn>
                                        <p:tgtEl>
                                          <p:spTgt spid="31"/>
                                        </p:tgtEl>
                                        <p:attrNameLst>
                                          <p:attrName>style.visibility</p:attrName>
                                        </p:attrNameLst>
                                      </p:cBhvr>
                                      <p:to>
                                        <p:strVal val="hidden"/>
                                      </p:to>
                                    </p:set>
                                  </p:childTnLst>
                                </p:cTn>
                              </p:par>
                            </p:childTnLst>
                          </p:cTn>
                        </p:par>
                        <p:par>
                          <p:cTn id="38" fill="hold">
                            <p:stCondLst>
                              <p:cond delay="2000"/>
                            </p:stCondLst>
                            <p:childTnLst>
                              <p:par>
                                <p:cTn id="39" presetID="1" presetClass="exit" presetSubtype="0" fill="hold" grpId="1" nodeType="afterEffect">
                                  <p:stCondLst>
                                    <p:cond delay="50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grpId="0" nodeType="with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0" nodeType="withEffect">
                                  <p:stCondLst>
                                    <p:cond delay="500"/>
                                  </p:stCondLst>
                                  <p:childTnLst>
                                    <p:set>
                                      <p:cBhvr>
                                        <p:cTn id="44" dur="1" fill="hold">
                                          <p:stCondLst>
                                            <p:cond delay="0"/>
                                          </p:stCondLst>
                                        </p:cTn>
                                        <p:tgtEl>
                                          <p:spTgt spid="32"/>
                                        </p:tgtEl>
                                        <p:attrNameLst>
                                          <p:attrName>style.visibility</p:attrName>
                                        </p:attrNameLst>
                                      </p:cBhvr>
                                      <p:to>
                                        <p:strVal val="hidden"/>
                                      </p:to>
                                    </p:set>
                                  </p:childTnLst>
                                </p:cTn>
                              </p:par>
                            </p:childTnLst>
                          </p:cTn>
                        </p:par>
                        <p:par>
                          <p:cTn id="45" fill="hold">
                            <p:stCondLst>
                              <p:cond delay="2500"/>
                            </p:stCondLst>
                            <p:childTnLst>
                              <p:par>
                                <p:cTn id="46" presetID="1" presetClass="exit" presetSubtype="0" fill="hold" grpId="1" nodeType="afterEffect">
                                  <p:stCondLst>
                                    <p:cond delay="500"/>
                                  </p:stCondLst>
                                  <p:childTnLst>
                                    <p:set>
                                      <p:cBhvr>
                                        <p:cTn id="47" dur="1" fill="hold">
                                          <p:stCondLst>
                                            <p:cond delay="0"/>
                                          </p:stCondLst>
                                        </p:cTn>
                                        <p:tgtEl>
                                          <p:spTgt spid="22"/>
                                        </p:tgtEl>
                                        <p:attrNameLst>
                                          <p:attrName>style.visibility</p:attrName>
                                        </p:attrNameLst>
                                      </p:cBhvr>
                                      <p:to>
                                        <p:strVal val="hidden"/>
                                      </p:to>
                                    </p:set>
                                  </p:childTnLst>
                                </p:cTn>
                              </p:par>
                              <p:par>
                                <p:cTn id="48" presetID="1" presetClass="entr" presetSubtype="0"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xit"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hidden"/>
                                      </p:to>
                                    </p:set>
                                  </p:childTnLst>
                                </p:cTn>
                              </p:par>
                            </p:childTnLst>
                          </p:cTn>
                        </p:par>
                        <p:par>
                          <p:cTn id="52" fill="hold">
                            <p:stCondLst>
                              <p:cond delay="3000"/>
                            </p:stCondLst>
                            <p:childTnLst>
                              <p:par>
                                <p:cTn id="53" presetID="1" presetClass="exit" presetSubtype="0" fill="hold" grpId="1" nodeType="afterEffect">
                                  <p:stCondLst>
                                    <p:cond delay="50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ntr" presetSubtype="0" fill="hold" grpId="0" nodeType="withEffect">
                                  <p:stCondLst>
                                    <p:cond delay="50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xit" presetSubtype="0" fill="hold" grpId="0" nodeType="withEffect">
                                  <p:stCondLst>
                                    <p:cond delay="500"/>
                                  </p:stCondLst>
                                  <p:childTnLst>
                                    <p:set>
                                      <p:cBhvr>
                                        <p:cTn id="58" dur="1" fill="hold">
                                          <p:stCondLst>
                                            <p:cond delay="0"/>
                                          </p:stCondLst>
                                        </p:cTn>
                                        <p:tgtEl>
                                          <p:spTgt spid="34"/>
                                        </p:tgtEl>
                                        <p:attrNameLst>
                                          <p:attrName>style.visibility</p:attrName>
                                        </p:attrNameLst>
                                      </p:cBhvr>
                                      <p:to>
                                        <p:strVal val="hidden"/>
                                      </p:to>
                                    </p:set>
                                  </p:childTnLst>
                                </p:cTn>
                              </p:par>
                            </p:childTnLst>
                          </p:cTn>
                        </p:par>
                        <p:par>
                          <p:cTn id="59" fill="hold">
                            <p:stCondLst>
                              <p:cond delay="3500"/>
                            </p:stCondLst>
                            <p:childTnLst>
                              <p:par>
                                <p:cTn id="60" presetID="1" presetClass="exit" presetSubtype="0" fill="hold" grpId="1" nodeType="afterEffect">
                                  <p:stCondLst>
                                    <p:cond delay="500"/>
                                  </p:stCondLst>
                                  <p:childTnLst>
                                    <p:set>
                                      <p:cBhvr>
                                        <p:cTn id="61" dur="1" fill="hold">
                                          <p:stCondLst>
                                            <p:cond delay="0"/>
                                          </p:stCondLst>
                                        </p:cTn>
                                        <p:tgtEl>
                                          <p:spTgt spid="24"/>
                                        </p:tgtEl>
                                        <p:attrNameLst>
                                          <p:attrName>style.visibility</p:attrName>
                                        </p:attrNameLst>
                                      </p:cBhvr>
                                      <p:to>
                                        <p:strVal val="hidden"/>
                                      </p:to>
                                    </p:set>
                                  </p:childTnLst>
                                </p:cTn>
                              </p:par>
                              <p:par>
                                <p:cTn id="62" presetID="1" presetClass="entr" presetSubtype="0" fill="hold" grpId="0" nodeType="withEffect">
                                  <p:stCondLst>
                                    <p:cond delay="50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xit" presetSubtype="0" fill="hold" grpId="0" nodeType="withEffect">
                                  <p:stCondLst>
                                    <p:cond delay="500"/>
                                  </p:stCondLst>
                                  <p:childTnLst>
                                    <p:set>
                                      <p:cBhvr>
                                        <p:cTn id="65" dur="1" fill="hold">
                                          <p:stCondLst>
                                            <p:cond delay="0"/>
                                          </p:stCondLst>
                                        </p:cTn>
                                        <p:tgtEl>
                                          <p:spTgt spid="35"/>
                                        </p:tgtEl>
                                        <p:attrNameLst>
                                          <p:attrName>style.visibility</p:attrName>
                                        </p:attrNameLst>
                                      </p:cBhvr>
                                      <p:to>
                                        <p:strVal val="hidden"/>
                                      </p:to>
                                    </p:set>
                                  </p:childTnLst>
                                </p:cTn>
                              </p:par>
                            </p:childTnLst>
                          </p:cTn>
                        </p:par>
                        <p:par>
                          <p:cTn id="66" fill="hold">
                            <p:stCondLst>
                              <p:cond delay="4000"/>
                            </p:stCondLst>
                            <p:childTnLst>
                              <p:par>
                                <p:cTn id="67" presetID="1" presetClass="exit" presetSubtype="0" fill="hold" grpId="1" nodeType="afterEffect">
                                  <p:stCondLst>
                                    <p:cond delay="500"/>
                                  </p:stCondLst>
                                  <p:childTnLst>
                                    <p:set>
                                      <p:cBhvr>
                                        <p:cTn id="68" dur="1" fill="hold">
                                          <p:stCondLst>
                                            <p:cond delay="0"/>
                                          </p:stCondLst>
                                        </p:cTn>
                                        <p:tgtEl>
                                          <p:spTgt spid="2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7"/>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18"/>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4"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par>
                                <p:cTn id="111" presetID="1" presetClass="entr" presetSubtype="0" fill="hold" grpId="2" nodeType="withEffect">
                                  <p:stCondLst>
                                    <p:cond delay="0"/>
                                  </p:stCondLst>
                                  <p:childTnLst>
                                    <p:set>
                                      <p:cBhvr>
                                        <p:cTn id="112" dur="1" fill="hold">
                                          <p:stCondLst>
                                            <p:cond delay="0"/>
                                          </p:stCondLst>
                                        </p:cTn>
                                        <p:tgtEl>
                                          <p:spTgt spid="20"/>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4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42"/>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3"/>
                                        </p:tgtEl>
                                        <p:attrNameLst>
                                          <p:attrName>style.visibility</p:attrName>
                                        </p:attrNameLst>
                                      </p:cBhvr>
                                      <p:to>
                                        <p:strVal val="hidden"/>
                                      </p:to>
                                    </p:set>
                                  </p:childTnLst>
                                </p:cTn>
                              </p:par>
                              <p:par>
                                <p:cTn id="129" presetID="1" presetClass="exit" presetSubtype="0" fill="hold" grpId="5" nodeType="withEffect">
                                  <p:stCondLst>
                                    <p:cond delay="0"/>
                                  </p:stCondLst>
                                  <p:childTnLst>
                                    <p:set>
                                      <p:cBhvr>
                                        <p:cTn id="130" dur="1" fill="hold">
                                          <p:stCondLst>
                                            <p:cond delay="0"/>
                                          </p:stCondLst>
                                        </p:cTn>
                                        <p:tgtEl>
                                          <p:spTgt spid="17"/>
                                        </p:tgtEl>
                                        <p:attrNameLst>
                                          <p:attrName>style.visibility</p:attrName>
                                        </p:attrNameLst>
                                      </p:cBhvr>
                                      <p:to>
                                        <p:strVal val="hidden"/>
                                      </p:to>
                                    </p:set>
                                  </p:childTnLst>
                                </p:cTn>
                              </p:par>
                              <p:par>
                                <p:cTn id="131" presetID="1" presetClass="exit" presetSubtype="0" fill="hold" grpId="3" nodeType="withEffect">
                                  <p:stCondLst>
                                    <p:cond delay="0"/>
                                  </p:stCondLst>
                                  <p:childTnLst>
                                    <p:set>
                                      <p:cBhvr>
                                        <p:cTn id="132" dur="1" fill="hold">
                                          <p:stCondLst>
                                            <p:cond delay="0"/>
                                          </p:stCondLst>
                                        </p:cTn>
                                        <p:tgtEl>
                                          <p:spTgt spid="20"/>
                                        </p:tgtEl>
                                        <p:attrNameLst>
                                          <p:attrName>style.visibility</p:attrName>
                                        </p:attrNameLst>
                                      </p:cBhvr>
                                      <p:to>
                                        <p:strVal val="hidden"/>
                                      </p:to>
                                    </p:set>
                                  </p:childTnLst>
                                </p:cTn>
                              </p:par>
                              <p:par>
                                <p:cTn id="133" presetID="1" presetClass="exit" presetSubtype="0" fill="hold" grpId="3" nodeType="withEffect">
                                  <p:stCondLst>
                                    <p:cond delay="0"/>
                                  </p:stCondLst>
                                  <p:childTnLst>
                                    <p:set>
                                      <p:cBhvr>
                                        <p:cTn id="13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animBg="1"/>
      <p:bldP spid="17" grpId="1" animBg="1"/>
      <p:bldP spid="17" grpId="2" animBg="1"/>
      <p:bldP spid="17" grpId="3" animBg="1"/>
      <p:bldP spid="17" grpId="4" animBg="1"/>
      <p:bldP spid="17" grpId="5"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2" animBg="1"/>
      <p:bldP spid="20" grpId="3" animBg="1"/>
      <p:bldP spid="21" grpId="0" animBg="1"/>
      <p:bldP spid="21" grpId="1" animBg="1"/>
      <p:bldP spid="22" grpId="0" animBg="1"/>
      <p:bldP spid="22" grpId="1" animBg="1"/>
      <p:bldP spid="22" grpId="2" animBg="1"/>
      <p:bldP spid="22" grpId="3" animBg="1"/>
      <p:bldP spid="23" grpId="0" animBg="1"/>
      <p:bldP spid="23" grpId="1" animBg="1"/>
      <p:bldP spid="24" grpId="0" animBg="1"/>
      <p:bldP spid="24" grpId="1" animBg="1"/>
      <p:bldP spid="25" grpId="0" animBg="1"/>
      <p:bldP spid="25" grpId="1" animBg="1"/>
      <p:bldP spid="26" grpId="0" animBg="1"/>
      <p:bldP spid="28" grpId="0" animBg="1"/>
      <p:bldP spid="29" grpId="0" animBg="1"/>
      <p:bldP spid="30" grpId="0" animBg="1"/>
      <p:bldP spid="31" grpId="0" animBg="1"/>
      <p:bldP spid="32" grpId="0" animBg="1"/>
      <p:bldP spid="33" grpId="0" animBg="1"/>
      <p:bldP spid="34" grpId="0" animBg="1"/>
      <p:bldP spid="35" grpId="0" animBg="1"/>
      <p:bldP spid="4" grpId="0" animBg="1"/>
      <p:bldP spid="4" grpId="1" animBg="1"/>
      <p:bldP spid="36" grpId="0" animBg="1"/>
      <p:bldP spid="36" grpId="1" animBg="1"/>
      <p:bldP spid="37" grpId="0" animBg="1"/>
      <p:bldP spid="37" grpId="1" animBg="1"/>
      <p:bldP spid="41" grpId="0" animBg="1"/>
      <p:bldP spid="41" grpId="1" animBg="1"/>
      <p:bldP spid="42" grpId="0" animBg="1"/>
      <p:bldP spid="42" grpId="1" animBg="1"/>
      <p:bldP spid="43" grpId="0" animBg="1"/>
      <p:bldP spid="4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CSR-Scalar</a:t>
            </a:r>
            <a:endParaRPr lang="en-US" dirty="0"/>
          </a:p>
        </p:txBody>
      </p:sp>
      <p:sp>
        <p:nvSpPr>
          <p:cNvPr id="22531" name="Content Placeholder 1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2618907316"/>
              </p:ext>
            </p:extLst>
          </p:nvPr>
        </p:nvGraphicFramePr>
        <p:xfrm>
          <a:off x="3304963" y="1490862"/>
          <a:ext cx="3200400" cy="3200400"/>
        </p:xfrm>
        <a:graphic>
          <a:graphicData uri="http://schemas.openxmlformats.org/drawingml/2006/table">
            <a:tbl>
              <a:tblPr firstRow="1" bandRow="1">
                <a:tableStyleId>{D7AC3CCA-C797-4891-BE02-D94E43425B78}</a:tableStyleId>
              </a:tblPr>
              <a:tblGrid>
                <a:gridCol w="266700"/>
                <a:gridCol w="266700"/>
                <a:gridCol w="266700"/>
                <a:gridCol w="266700"/>
                <a:gridCol w="266700"/>
                <a:gridCol w="266700"/>
                <a:gridCol w="266700"/>
                <a:gridCol w="266700"/>
                <a:gridCol w="266700"/>
                <a:gridCol w="266700"/>
                <a:gridCol w="266700"/>
                <a:gridCol w="266700"/>
              </a:tblGrid>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658682306"/>
              </p:ext>
            </p:extLst>
          </p:nvPr>
        </p:nvGraphicFramePr>
        <p:xfrm>
          <a:off x="428279" y="5936684"/>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One thread/work-item per matrix row</a:t>
            </a:r>
          </a:p>
          <a:p>
            <a:endParaRPr lang="en-US" dirty="0" smtClean="0"/>
          </a:p>
          <a:p>
            <a:endParaRPr lang="en-US" dirty="0" smtClean="0"/>
          </a:p>
        </p:txBody>
      </p:sp>
      <p:cxnSp>
        <p:nvCxnSpPr>
          <p:cNvPr id="44" name="Straight Arrow Connector 43"/>
          <p:cNvCxnSpPr/>
          <p:nvPr/>
        </p:nvCxnSpPr>
        <p:spPr>
          <a:xfrm>
            <a:off x="2637917" y="1613866"/>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634032" y="2165486"/>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634032" y="2686565"/>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627674" y="3223337"/>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634032" y="3774669"/>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38021" y="1831847"/>
            <a:ext cx="1534720" cy="369332"/>
          </a:xfrm>
          <a:prstGeom prst="rect">
            <a:avLst/>
          </a:prstGeom>
          <a:noFill/>
        </p:spPr>
        <p:txBody>
          <a:bodyPr wrap="none" rtlCol="0">
            <a:spAutoFit/>
          </a:bodyPr>
          <a:lstStyle/>
          <a:p>
            <a:r>
              <a:rPr lang="en-US" dirty="0" smtClean="0"/>
              <a:t>Workgroup #1</a:t>
            </a:r>
            <a:endParaRPr lang="en-US" dirty="0"/>
          </a:p>
        </p:txBody>
      </p:sp>
      <p:sp>
        <p:nvSpPr>
          <p:cNvPr id="55" name="TextBox 54"/>
          <p:cNvSpPr txBox="1"/>
          <p:nvPr/>
        </p:nvSpPr>
        <p:spPr>
          <a:xfrm>
            <a:off x="838021" y="2869849"/>
            <a:ext cx="1534720" cy="369332"/>
          </a:xfrm>
          <a:prstGeom prst="rect">
            <a:avLst/>
          </a:prstGeom>
          <a:noFill/>
        </p:spPr>
        <p:txBody>
          <a:bodyPr wrap="none" rtlCol="0">
            <a:spAutoFit/>
          </a:bodyPr>
          <a:lstStyle/>
          <a:p>
            <a:r>
              <a:rPr lang="en-US" dirty="0" smtClean="0"/>
              <a:t>Workgroup #2</a:t>
            </a:r>
            <a:endParaRPr lang="en-US" dirty="0"/>
          </a:p>
        </p:txBody>
      </p:sp>
      <p:sp>
        <p:nvSpPr>
          <p:cNvPr id="56" name="TextBox 55"/>
          <p:cNvSpPr txBox="1"/>
          <p:nvPr/>
        </p:nvSpPr>
        <p:spPr>
          <a:xfrm>
            <a:off x="838021" y="3972638"/>
            <a:ext cx="1534720" cy="369332"/>
          </a:xfrm>
          <a:prstGeom prst="rect">
            <a:avLst/>
          </a:prstGeom>
          <a:noFill/>
        </p:spPr>
        <p:txBody>
          <a:bodyPr wrap="none" rtlCol="0">
            <a:spAutoFit/>
          </a:bodyPr>
          <a:lstStyle/>
          <a:p>
            <a:r>
              <a:rPr lang="en-US" dirty="0" smtClean="0"/>
              <a:t>Workgroup #3</a:t>
            </a:r>
            <a:endParaRPr lang="en-US" dirty="0"/>
          </a:p>
        </p:txBody>
      </p:sp>
      <p:sp>
        <p:nvSpPr>
          <p:cNvPr id="57" name="Left Brace 56"/>
          <p:cNvSpPr/>
          <p:nvPr/>
        </p:nvSpPr>
        <p:spPr>
          <a:xfrm>
            <a:off x="2287197" y="1510227"/>
            <a:ext cx="327760" cy="1012570"/>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Left Brace 57"/>
          <p:cNvSpPr/>
          <p:nvPr/>
        </p:nvSpPr>
        <p:spPr>
          <a:xfrm>
            <a:off x="2285801" y="2536404"/>
            <a:ext cx="327760" cy="1038886"/>
          </a:xfrm>
          <a:prstGeom prst="leftBrace">
            <a:avLst/>
          </a:prstGeom>
          <a:ln w="381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Left Brace 58"/>
          <p:cNvSpPr/>
          <p:nvPr/>
        </p:nvSpPr>
        <p:spPr>
          <a:xfrm>
            <a:off x="2285801" y="3623348"/>
            <a:ext cx="327760" cy="1067913"/>
          </a:xfrm>
          <a:prstGeom prst="leftBrace">
            <a:avLst/>
          </a:prstGeom>
          <a:ln w="3810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0" name="Straight Arrow Connector 59"/>
          <p:cNvCxnSpPr/>
          <p:nvPr/>
        </p:nvCxnSpPr>
        <p:spPr>
          <a:xfrm>
            <a:off x="2634032" y="4283413"/>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642604" y="4027152"/>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2637917" y="4571525"/>
            <a:ext cx="664566" cy="0"/>
          </a:xfrm>
          <a:prstGeom prst="straightConnector1">
            <a:avLst/>
          </a:prstGeom>
          <a:ln w="38100">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2637917" y="2959480"/>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2637917" y="3491743"/>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2634032" y="1901830"/>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2634032" y="2427106"/>
            <a:ext cx="664566"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60751"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331192"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109167"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2627674" y="5329214"/>
            <a:ext cx="0" cy="6074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86" name="Parallelogram 85"/>
          <p:cNvSpPr/>
          <p:nvPr/>
        </p:nvSpPr>
        <p:spPr>
          <a:xfrm flipH="1">
            <a:off x="2473555" y="4958375"/>
            <a:ext cx="4671336" cy="559071"/>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prstClr val="white"/>
                </a:solidFill>
              </a:rPr>
              <a:t>Uncoalesced</a:t>
            </a:r>
            <a:r>
              <a:rPr lang="en-US" sz="2800" dirty="0" smtClean="0">
                <a:solidFill>
                  <a:prstClr val="white"/>
                </a:solidFill>
              </a:rPr>
              <a:t> accesses</a:t>
            </a:r>
            <a:endParaRPr lang="en-US" sz="2800" dirty="0">
              <a:solidFill>
                <a:prstClr val="white"/>
              </a:solidFill>
            </a:endParaRPr>
          </a:p>
        </p:txBody>
      </p:sp>
    </p:spTree>
    <p:extLst>
      <p:ext uri="{BB962C8B-B14F-4D97-AF65-F5344CB8AC3E}">
        <p14:creationId xmlns:p14="http://schemas.microsoft.com/office/powerpoint/2010/main" xmlns="" val="979962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animBg="1"/>
      <p:bldP spid="58" grpId="0" animBg="1"/>
      <p:bldP spid="59"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xmlns="" val="403985416"/>
              </p:ext>
            </p:extLst>
          </p:nvPr>
        </p:nvGraphicFramePr>
        <p:xfrm>
          <a:off x="428279" y="5936684"/>
          <a:ext cx="8246240" cy="265176"/>
        </p:xfrm>
        <a:graphic>
          <a:graphicData uri="http://schemas.openxmlformats.org/drawingml/2006/table">
            <a:tbl>
              <a:tblPr firstRow="1" bandRow="1">
                <a:tableStyleId>{5C22544A-7EE6-4342-B048-85BDC9FD1C3A}</a:tableStyleId>
              </a:tblPr>
              <a:tblGrid>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gridCol w="257695"/>
              </a:tblGrid>
              <a:tr h="265176">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11" name="Title 10"/>
          <p:cNvSpPr>
            <a:spLocks noGrp="1"/>
          </p:cNvSpPr>
          <p:nvPr>
            <p:ph type="title"/>
          </p:nvPr>
        </p:nvSpPr>
        <p:spPr/>
        <p:txBody>
          <a:bodyPr/>
          <a:lstStyle/>
          <a:p>
            <a:r>
              <a:rPr lang="en-US" dirty="0" smtClean="0"/>
              <a:t>CSR-Vector</a:t>
            </a:r>
            <a:endParaRPr lang="en-US" dirty="0"/>
          </a:p>
        </p:txBody>
      </p:sp>
      <p:sp>
        <p:nvSpPr>
          <p:cNvPr id="22531" name="Content Placeholder 1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p:txBody>
      </p:sp>
      <p:graphicFrame>
        <p:nvGraphicFramePr>
          <p:cNvPr id="2" name="Table 1"/>
          <p:cNvGraphicFramePr>
            <a:graphicFrameLocks noGrp="1"/>
          </p:cNvGraphicFramePr>
          <p:nvPr/>
        </p:nvGraphicFramePr>
        <p:xfrm>
          <a:off x="3304963" y="1490862"/>
          <a:ext cx="3200400" cy="3200400"/>
        </p:xfrm>
        <a:graphic>
          <a:graphicData uri="http://schemas.openxmlformats.org/drawingml/2006/table">
            <a:tbl>
              <a:tblPr firstRow="1" bandRow="1">
                <a:tableStyleId>{D7AC3CCA-C797-4891-BE02-D94E43425B78}</a:tableStyleId>
              </a:tblPr>
              <a:tblGrid>
                <a:gridCol w="266700"/>
                <a:gridCol w="266700"/>
                <a:gridCol w="266700"/>
                <a:gridCol w="266700"/>
                <a:gridCol w="266700"/>
                <a:gridCol w="266700"/>
                <a:gridCol w="266700"/>
                <a:gridCol w="266700"/>
                <a:gridCol w="266700"/>
                <a:gridCol w="266700"/>
                <a:gridCol w="266700"/>
                <a:gridCol w="266700"/>
              </a:tblGrid>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solid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75000"/>
                      </a:schemeClr>
                    </a:solid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66700">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 dirty="0"/>
                    </a:p>
                  </a:txBody>
                  <a:tcPr marL="45720" marR="4572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9" name="Content Placeholder 11"/>
          <p:cNvSpPr txBox="1">
            <a:spLocks/>
          </p:cNvSpPr>
          <p:nvPr/>
        </p:nvSpPr>
        <p:spPr>
          <a:xfrm>
            <a:off x="274388" y="999460"/>
            <a:ext cx="8595360" cy="5319423"/>
          </a:xfrm>
          <a:prstGeom prst="rect">
            <a:avLst/>
          </a:prstGeom>
        </p:spPr>
        <p:txBody>
          <a:bodyPr vert="horz" lIns="0" tIns="45720" rIns="0" bIns="45720" rtlCol="0">
            <a:noAutofit/>
          </a:bodyPr>
          <a:lst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One workgroup (multiple threads) per matrix row</a:t>
            </a:r>
          </a:p>
          <a:p>
            <a:endParaRPr lang="en-US" dirty="0" smtClean="0"/>
          </a:p>
          <a:p>
            <a:endParaRPr lang="en-US" dirty="0" smtClean="0"/>
          </a:p>
        </p:txBody>
      </p:sp>
      <p:cxnSp>
        <p:nvCxnSpPr>
          <p:cNvPr id="44" name="Straight Arrow Connector 43"/>
          <p:cNvCxnSpPr/>
          <p:nvPr/>
        </p:nvCxnSpPr>
        <p:spPr>
          <a:xfrm>
            <a:off x="2637917" y="1613866"/>
            <a:ext cx="66456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99312" y="1423293"/>
            <a:ext cx="1534720" cy="369332"/>
          </a:xfrm>
          <a:prstGeom prst="rect">
            <a:avLst/>
          </a:prstGeom>
          <a:noFill/>
        </p:spPr>
        <p:txBody>
          <a:bodyPr wrap="none" rtlCol="0">
            <a:spAutoFit/>
          </a:bodyPr>
          <a:lstStyle/>
          <a:p>
            <a:r>
              <a:rPr lang="en-US" dirty="0" smtClean="0"/>
              <a:t>Workgroup #1</a:t>
            </a:r>
            <a:endParaRPr lang="en-US" dirty="0"/>
          </a:p>
        </p:txBody>
      </p:sp>
      <p:sp>
        <p:nvSpPr>
          <p:cNvPr id="55" name="TextBox 54"/>
          <p:cNvSpPr txBox="1"/>
          <p:nvPr/>
        </p:nvSpPr>
        <p:spPr>
          <a:xfrm>
            <a:off x="1103197" y="1717164"/>
            <a:ext cx="1534720" cy="369332"/>
          </a:xfrm>
          <a:prstGeom prst="rect">
            <a:avLst/>
          </a:prstGeom>
          <a:noFill/>
        </p:spPr>
        <p:txBody>
          <a:bodyPr wrap="none" rtlCol="0">
            <a:spAutoFit/>
          </a:bodyPr>
          <a:lstStyle/>
          <a:p>
            <a:r>
              <a:rPr lang="en-US" dirty="0" smtClean="0"/>
              <a:t>Workgroup #2</a:t>
            </a:r>
            <a:endParaRPr lang="en-US" dirty="0"/>
          </a:p>
        </p:txBody>
      </p:sp>
      <p:sp>
        <p:nvSpPr>
          <p:cNvPr id="56" name="TextBox 55"/>
          <p:cNvSpPr txBox="1"/>
          <p:nvPr/>
        </p:nvSpPr>
        <p:spPr>
          <a:xfrm>
            <a:off x="1046864" y="4386859"/>
            <a:ext cx="1639616" cy="369332"/>
          </a:xfrm>
          <a:prstGeom prst="rect">
            <a:avLst/>
          </a:prstGeom>
          <a:noFill/>
        </p:spPr>
        <p:txBody>
          <a:bodyPr wrap="none" rtlCol="0">
            <a:spAutoFit/>
          </a:bodyPr>
          <a:lstStyle/>
          <a:p>
            <a:r>
              <a:rPr lang="en-US" dirty="0" smtClean="0"/>
              <a:t>Workgroup #12</a:t>
            </a:r>
            <a:endParaRPr lang="en-US" dirty="0"/>
          </a:p>
        </p:txBody>
      </p:sp>
      <p:cxnSp>
        <p:nvCxnSpPr>
          <p:cNvPr id="63" name="Straight Arrow Connector 62"/>
          <p:cNvCxnSpPr/>
          <p:nvPr/>
        </p:nvCxnSpPr>
        <p:spPr>
          <a:xfrm>
            <a:off x="2637917" y="4571525"/>
            <a:ext cx="664566" cy="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2634032" y="1901830"/>
            <a:ext cx="664566" cy="0"/>
          </a:xfrm>
          <a:prstGeom prst="straightConnector1">
            <a:avLst/>
          </a:prstGeom>
          <a:ln w="38100">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322182" y="2300814"/>
            <a:ext cx="280846" cy="1538883"/>
          </a:xfrm>
          <a:prstGeom prst="rect">
            <a:avLst/>
          </a:prstGeom>
          <a:noFill/>
        </p:spPr>
        <p:txBody>
          <a:bodyPr wrap="none" rtlCol="0">
            <a:spAutoFit/>
          </a:bodyPr>
          <a:lstStyle/>
          <a:p>
            <a:pPr>
              <a:spcAft>
                <a:spcPts val="600"/>
              </a:spcAft>
              <a:buClr>
                <a:schemeClr val="bg2"/>
              </a:buClr>
            </a:pPr>
            <a:r>
              <a:rPr lang="en-US" sz="2800" b="1" dirty="0" smtClean="0"/>
              <a:t>.</a:t>
            </a:r>
          </a:p>
          <a:p>
            <a:pPr>
              <a:spcAft>
                <a:spcPts val="600"/>
              </a:spcAft>
              <a:buClr>
                <a:schemeClr val="bg2"/>
              </a:buClr>
            </a:pPr>
            <a:r>
              <a:rPr lang="en-US" sz="2800" b="1" dirty="0" smtClean="0"/>
              <a:t>.</a:t>
            </a:r>
          </a:p>
          <a:p>
            <a:pPr>
              <a:spcAft>
                <a:spcPts val="600"/>
              </a:spcAft>
              <a:buClr>
                <a:schemeClr val="bg2"/>
              </a:buClr>
            </a:pPr>
            <a:r>
              <a:rPr lang="en-US" sz="2800" b="1" dirty="0"/>
              <a:t>.</a:t>
            </a:r>
            <a:endParaRPr lang="en-US" sz="2800" b="1" dirty="0" smtClean="0"/>
          </a:p>
        </p:txBody>
      </p:sp>
      <p:cxnSp>
        <p:nvCxnSpPr>
          <p:cNvPr id="31" name="Straight Arrow Connector 30"/>
          <p:cNvCxnSpPr/>
          <p:nvPr/>
        </p:nvCxnSpPr>
        <p:spPr>
          <a:xfrm>
            <a:off x="6744410" y="5329214"/>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010371" y="5329214"/>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7256661" y="5329214"/>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7523219" y="5329214"/>
            <a:ext cx="0" cy="607470"/>
          </a:xfrm>
          <a:prstGeom prst="straightConnector1">
            <a:avLst/>
          </a:prstGeom>
          <a:ln w="38100">
            <a:solidFill>
              <a:schemeClr val="accent3">
                <a:lumMod val="60000"/>
                <a:lumOff val="40000"/>
              </a:schemeClr>
            </a:solidFill>
            <a:tailEnd type="arrow"/>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674191" y="5329214"/>
            <a:ext cx="0" cy="607470"/>
          </a:xfrm>
          <a:prstGeom prst="straightConnector1">
            <a:avLst/>
          </a:prstGeom>
          <a:ln w="38100">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Parallelogram 40"/>
          <p:cNvSpPr/>
          <p:nvPr/>
        </p:nvSpPr>
        <p:spPr>
          <a:xfrm flipH="1">
            <a:off x="3853456" y="4756191"/>
            <a:ext cx="5321835" cy="55907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Good: coalesced accesses</a:t>
            </a:r>
            <a:endParaRPr lang="en-US" sz="2800" dirty="0">
              <a:solidFill>
                <a:prstClr val="white"/>
              </a:solidFill>
            </a:endParaRPr>
          </a:p>
        </p:txBody>
      </p:sp>
      <p:sp>
        <p:nvSpPr>
          <p:cNvPr id="42" name="Parallelogram 41"/>
          <p:cNvSpPr/>
          <p:nvPr/>
        </p:nvSpPr>
        <p:spPr>
          <a:xfrm>
            <a:off x="1293541" y="4750283"/>
            <a:ext cx="4524235" cy="569250"/>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Bad: poor parallelism</a:t>
            </a:r>
            <a:endParaRPr lang="en-US" sz="2800" dirty="0">
              <a:solidFill>
                <a:prstClr val="white"/>
              </a:solidFill>
            </a:endParaRPr>
          </a:p>
        </p:txBody>
      </p:sp>
    </p:spTree>
    <p:extLst>
      <p:ext uri="{BB962C8B-B14F-4D97-AF65-F5344CB8AC3E}">
        <p14:creationId xmlns:p14="http://schemas.microsoft.com/office/powerpoint/2010/main" xmlns="" val="300578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3" grpId="0"/>
      <p:bldP spid="41" grpId="0" animBg="1"/>
      <p:bldP spid="41" grpId="1"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
            </a:r>
            <a:r>
              <a:rPr lang="en-US" dirty="0" err="1" smtClean="0"/>
              <a:t>SpMV</a:t>
            </a:r>
            <a:r>
              <a:rPr lang="en-US" dirty="0" smtClean="0"/>
              <a:t> Fast on </a:t>
            </a:r>
            <a:r>
              <a:rPr lang="en-US" dirty="0" err="1" smtClean="0"/>
              <a:t>gpu</a:t>
            </a:r>
            <a:r>
              <a:rPr lang="en-US" cap="none" dirty="0" err="1" smtClean="0"/>
              <a:t>s</a:t>
            </a:r>
            <a:endParaRPr lang="en-US" dirty="0"/>
          </a:p>
        </p:txBody>
      </p:sp>
      <p:sp>
        <p:nvSpPr>
          <p:cNvPr id="3" name="Content Placeholder 2"/>
          <p:cNvSpPr>
            <a:spLocks noGrp="1"/>
          </p:cNvSpPr>
          <p:nvPr>
            <p:ph idx="1"/>
          </p:nvPr>
        </p:nvSpPr>
        <p:spPr>
          <a:xfrm>
            <a:off x="274388" y="1381123"/>
            <a:ext cx="8595360" cy="4118644"/>
          </a:xfrm>
        </p:spPr>
        <p:txBody>
          <a:bodyPr/>
          <a:lstStyle/>
          <a:p>
            <a:r>
              <a:rPr lang="en-US" dirty="0" smtClean="0"/>
              <a:t>Neither CSR-scalar nor CSR-vector offer ideal performance</a:t>
            </a:r>
          </a:p>
          <a:p>
            <a:pPr marL="0" indent="0">
              <a:buNone/>
            </a:pPr>
            <a:endParaRPr lang="en-US" dirty="0"/>
          </a:p>
          <a:p>
            <a:r>
              <a:rPr lang="en-US" dirty="0" smtClean="0"/>
              <a:t>Traditional solution: new matrix storage format + new algorithms</a:t>
            </a:r>
          </a:p>
          <a:p>
            <a:pPr lvl="1"/>
            <a:r>
              <a:rPr lang="en-US" dirty="0" smtClean="0"/>
              <a:t>More than </a:t>
            </a:r>
            <a:r>
              <a:rPr lang="en-US" i="1" dirty="0" smtClean="0"/>
              <a:t>fifty </a:t>
            </a:r>
            <a:r>
              <a:rPr lang="en-US" dirty="0" smtClean="0"/>
              <a:t>new storage formats have been proposed</a:t>
            </a:r>
          </a:p>
          <a:p>
            <a:pPr marL="0" indent="0">
              <a:buNone/>
            </a:pPr>
            <a:endParaRPr lang="en-US" b="1" dirty="0"/>
          </a:p>
          <a:p>
            <a:endParaRPr lang="en-US" dirty="0" smtClean="0"/>
          </a:p>
          <a:p>
            <a:endParaRPr lang="en-US" dirty="0" smtClean="0"/>
          </a:p>
          <a:p>
            <a:r>
              <a:rPr lang="en-US" dirty="0" smtClean="0"/>
              <a:t>Can we find a good GPU algorithm that </a:t>
            </a:r>
            <a:r>
              <a:rPr lang="en-US" b="1" u="sng" dirty="0" smtClean="0"/>
              <a:t>does not modify the original CSR data</a:t>
            </a:r>
            <a:r>
              <a:rPr lang="en-US" dirty="0" smtClean="0"/>
              <a:t>?</a:t>
            </a:r>
            <a:endParaRPr lang="en-US" u="sng" dirty="0" smtClean="0"/>
          </a:p>
        </p:txBody>
      </p:sp>
      <p:sp>
        <p:nvSpPr>
          <p:cNvPr id="7" name="Parallelogram 6"/>
          <p:cNvSpPr/>
          <p:nvPr/>
        </p:nvSpPr>
        <p:spPr>
          <a:xfrm>
            <a:off x="154547" y="3168196"/>
            <a:ext cx="3857323" cy="613097"/>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r</a:t>
            </a:r>
            <a:r>
              <a:rPr lang="en-US" sz="2800" dirty="0" smtClean="0">
                <a:solidFill>
                  <a:prstClr val="white"/>
                </a:solidFill>
              </a:rPr>
              <a:t>ewrite software</a:t>
            </a:r>
            <a:endParaRPr lang="en-US" sz="2800" dirty="0">
              <a:solidFill>
                <a:prstClr val="white"/>
              </a:solidFill>
            </a:endParaRPr>
          </a:p>
        </p:txBody>
      </p:sp>
      <p:sp>
        <p:nvSpPr>
          <p:cNvPr id="8" name="Parallelogram 7"/>
          <p:cNvSpPr/>
          <p:nvPr/>
        </p:nvSpPr>
        <p:spPr>
          <a:xfrm>
            <a:off x="3818804" y="3168196"/>
            <a:ext cx="5192994" cy="613097"/>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prstClr val="white"/>
                </a:solidFill>
              </a:rPr>
              <a:t>space and time overhead</a:t>
            </a:r>
            <a:endParaRPr lang="en-US" sz="2800" dirty="0">
              <a:solidFill>
                <a:prstClr val="white"/>
              </a:solidFill>
            </a:endParaRPr>
          </a:p>
        </p:txBody>
      </p:sp>
    </p:spTree>
    <p:extLst>
      <p:ext uri="{BB962C8B-B14F-4D97-AF65-F5344CB8AC3E}">
        <p14:creationId xmlns:p14="http://schemas.microsoft.com/office/powerpoint/2010/main" xmlns="" val="33389180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bwMode="auto">
          <a:xfrm>
            <a:off x="946299" y="3776663"/>
            <a:ext cx="4890476" cy="1841500"/>
          </a:xfrm>
        </p:spPr>
        <p:txBody>
          <a:bodyPr wrap="square" numCol="1" compatLnSpc="1">
            <a:prstTxWarp prst="textNoShape">
              <a:avLst/>
            </a:prstTxWarp>
          </a:bodyPr>
          <a:lstStyle/>
          <a:p>
            <a:pPr eaLnBrk="1" hangingPunct="1"/>
            <a:r>
              <a:rPr lang="en-US" dirty="0" smtClean="0"/>
              <a:t>CSR-Adaptive</a:t>
            </a:r>
          </a:p>
        </p:txBody>
      </p:sp>
      <p:sp>
        <p:nvSpPr>
          <p:cNvPr id="3" name="Cloud Callout 2"/>
          <p:cNvSpPr/>
          <p:nvPr/>
        </p:nvSpPr>
        <p:spPr>
          <a:xfrm>
            <a:off x="3962679" y="2759432"/>
            <a:ext cx="4927089" cy="1804612"/>
          </a:xfrm>
          <a:prstGeom prst="cloudCallou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600" b="1" dirty="0">
                <a:solidFill>
                  <a:schemeClr val="tx2"/>
                </a:solidFill>
              </a:rPr>
              <a:t>Automatically</a:t>
            </a:r>
            <a:r>
              <a:rPr lang="en-US" sz="2600" dirty="0">
                <a:solidFill>
                  <a:schemeClr val="tx2"/>
                </a:solidFill>
              </a:rPr>
              <a:t> adapts to </a:t>
            </a:r>
            <a:r>
              <a:rPr lang="en-US" sz="2600" i="1" dirty="0">
                <a:solidFill>
                  <a:schemeClr val="tx2"/>
                </a:solidFill>
              </a:rPr>
              <a:t>different</a:t>
            </a:r>
            <a:r>
              <a:rPr lang="en-US" sz="2600" dirty="0">
                <a:solidFill>
                  <a:schemeClr val="tx2"/>
                </a:solidFill>
              </a:rPr>
              <a:t> problems in </a:t>
            </a:r>
            <a:r>
              <a:rPr lang="en-US" sz="2600" i="1" dirty="0">
                <a:solidFill>
                  <a:schemeClr val="tx2"/>
                </a:solidFill>
              </a:rPr>
              <a:t>different</a:t>
            </a:r>
            <a:r>
              <a:rPr lang="en-US" sz="2600" dirty="0">
                <a:solidFill>
                  <a:schemeClr val="tx2"/>
                </a:solidFill>
              </a:rPr>
              <a:t> domains</a:t>
            </a:r>
          </a:p>
        </p:txBody>
      </p:sp>
    </p:spTree>
    <p:extLst>
      <p:ext uri="{BB962C8B-B14F-4D97-AF65-F5344CB8AC3E}">
        <p14:creationId xmlns:p14="http://schemas.microsoft.com/office/powerpoint/2010/main" xmlns="" val="2998440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theme/theme1.xml><?xml version="1.0" encoding="utf-8"?>
<a:theme xmlns:a="http://schemas.openxmlformats.org/drawingml/2006/main" name="AMD STANDARD WHT - 0713">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7DFAD19-3EC5-49A3-A23A-49BE1DFA6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150454-7F80-4D35-B693-C0D8C386E923}">
  <ds:schemaRefs>
    <ds:schemaRef ds:uri="http://schemas.microsoft.com/sharepoint/v3/contenttype/forms"/>
  </ds:schemaRefs>
</ds:datastoreItem>
</file>

<file path=customXml/itemProps3.xml><?xml version="1.0" encoding="utf-8"?>
<ds:datastoreItem xmlns:ds="http://schemas.openxmlformats.org/officeDocument/2006/customXml" ds:itemID="{2399E195-1EF9-4765-8186-A68D5F275BEB}">
  <ds:schemaRef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AMD STANDARD WHT.potx</Template>
  <TotalTime>5611</TotalTime>
  <Words>1273</Words>
  <Application>Microsoft Office PowerPoint</Application>
  <PresentationFormat>On-screen Show (4:3)</PresentationFormat>
  <Paragraphs>369</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AMD STANDARD WHT - 0713</vt:lpstr>
      <vt:lpstr>Structural agnostic sPmv: adapting csr-adaptive for irregular matrices</vt:lpstr>
      <vt:lpstr>This Talk in One Slide</vt:lpstr>
      <vt:lpstr>Sparse Matrix-Vector Multiplication (SpMV)</vt:lpstr>
      <vt:lpstr>Slide 4</vt:lpstr>
      <vt:lpstr>Compressed Sparse Row (CSR)</vt:lpstr>
      <vt:lpstr>CSR-Scalar</vt:lpstr>
      <vt:lpstr>CSR-Vector</vt:lpstr>
      <vt:lpstr>Making SpMV Fast on gpus</vt:lpstr>
      <vt:lpstr>CSR-Adaptive</vt:lpstr>
      <vt:lpstr>Increasing Bandwidth Efficiency</vt:lpstr>
      <vt:lpstr>Increasing Bandwidth Efficiency</vt:lpstr>
      <vt:lpstr>CSR-Stream: Stream Matrix Into the LDS</vt:lpstr>
      <vt:lpstr>Slide 13</vt:lpstr>
      <vt:lpstr>CSR-Adaptive: short and medium rows</vt:lpstr>
      <vt:lpstr>What about Very Long Rows?</vt:lpstr>
      <vt:lpstr>CSR-VectorL (Long rows)</vt:lpstr>
      <vt:lpstr>Optimized csr-stream: logarithmic reduction</vt:lpstr>
      <vt:lpstr>CSR-Adaptive</vt:lpstr>
      <vt:lpstr>Experimental Setup</vt:lpstr>
      <vt:lpstr>CSR-Adaptive Optimizations</vt:lpstr>
      <vt:lpstr>CSR-Adaptive vs csr5</vt:lpstr>
      <vt:lpstr>Overhead: CSR-Adaptive vs csr5</vt:lpstr>
      <vt:lpstr>Bandwidth: csr-adaptive</vt:lpstr>
      <vt:lpstr>Conclusion</vt:lpstr>
      <vt:lpstr>Disclaimer &amp; Attribution</vt:lpstr>
      <vt:lpstr>Backup Slides</vt:lpstr>
      <vt:lpstr>Finding Blocks for CSR-Adaptive</vt:lpstr>
      <vt:lpstr>A decent spmv for the cpu is simple</vt:lpstr>
      <vt:lpstr>CSR-Vector Using the LDS</vt:lpstr>
      <vt:lpstr>CSR-Vector Using the LDS</vt:lpstr>
      <vt:lpstr>CSR-Adaptive vs csr5 (best in academia)</vt:lpstr>
      <vt:lpstr>Local Data Share (LDS) Memory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Agnostic SpMV: Adapting CSR-Adaptive for Irregular Matrices</dc:title>
  <dc:creator>Joseph.Greathouse@amd.com;Mayank.Daga@amd.com</dc:creator>
  <cp:lastModifiedBy>Joseph Lee Greathouse</cp:lastModifiedBy>
  <cp:revision>410</cp:revision>
  <dcterms:created xsi:type="dcterms:W3CDTF">2015-09-24T20:49:59Z</dcterms:created>
  <dcterms:modified xsi:type="dcterms:W3CDTF">2015-12-25T04:04:47Z</dcterms:modified>
</cp:coreProperties>
</file>