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 id="2147483669" r:id="rId2"/>
    <p:sldMasterId id="2147483679" r:id="rId3"/>
  </p:sldMasterIdLst>
  <p:notesMasterIdLst>
    <p:notesMasterId r:id="rId36"/>
  </p:notesMasterIdLst>
  <p:handoutMasterIdLst>
    <p:handoutMasterId r:id="rId37"/>
  </p:handoutMasterIdLst>
  <p:sldIdLst>
    <p:sldId id="710" r:id="rId4"/>
    <p:sldId id="746" r:id="rId5"/>
    <p:sldId id="745" r:id="rId6"/>
    <p:sldId id="713" r:id="rId7"/>
    <p:sldId id="714" r:id="rId8"/>
    <p:sldId id="715" r:id="rId9"/>
    <p:sldId id="716" r:id="rId10"/>
    <p:sldId id="717" r:id="rId11"/>
    <p:sldId id="718" r:id="rId12"/>
    <p:sldId id="719" r:id="rId13"/>
    <p:sldId id="720" r:id="rId14"/>
    <p:sldId id="721" r:id="rId15"/>
    <p:sldId id="722" r:id="rId16"/>
    <p:sldId id="723" r:id="rId17"/>
    <p:sldId id="749" r:id="rId18"/>
    <p:sldId id="725" r:id="rId19"/>
    <p:sldId id="726" r:id="rId20"/>
    <p:sldId id="727" r:id="rId21"/>
    <p:sldId id="728" r:id="rId22"/>
    <p:sldId id="729" r:id="rId23"/>
    <p:sldId id="730" r:id="rId24"/>
    <p:sldId id="731" r:id="rId25"/>
    <p:sldId id="732" r:id="rId26"/>
    <p:sldId id="733" r:id="rId27"/>
    <p:sldId id="750" r:id="rId28"/>
    <p:sldId id="751" r:id="rId29"/>
    <p:sldId id="752" r:id="rId30"/>
    <p:sldId id="753" r:id="rId31"/>
    <p:sldId id="754" r:id="rId32"/>
    <p:sldId id="755" r:id="rId33"/>
    <p:sldId id="756" r:id="rId34"/>
    <p:sldId id="741" r:id="rId35"/>
  </p:sldIdLst>
  <p:sldSz cx="9144000" cy="6858000" type="screen4x3"/>
  <p:notesSz cx="6858000" cy="9313863"/>
  <p:defaultTextStyle>
    <a:defPPr>
      <a:defRPr lang="en-US"/>
    </a:defPPr>
    <a:lvl1pPr algn="l" rtl="0" fontAlgn="base">
      <a:spcBef>
        <a:spcPct val="0"/>
      </a:spcBef>
      <a:spcAft>
        <a:spcPct val="0"/>
      </a:spcAft>
      <a:defRPr sz="2400" kern="1200">
        <a:solidFill>
          <a:schemeClr val="tx1"/>
        </a:solidFill>
        <a:latin typeface="Arial" charset="0"/>
        <a:ea typeface="ヒラギノ角ゴ Pro W3"/>
        <a:cs typeface="Arial" charset="0"/>
      </a:defRPr>
    </a:lvl1pPr>
    <a:lvl2pPr marL="457200" algn="l" rtl="0" fontAlgn="base">
      <a:spcBef>
        <a:spcPct val="0"/>
      </a:spcBef>
      <a:spcAft>
        <a:spcPct val="0"/>
      </a:spcAft>
      <a:defRPr sz="2400" kern="1200">
        <a:solidFill>
          <a:schemeClr val="tx1"/>
        </a:solidFill>
        <a:latin typeface="Arial" charset="0"/>
        <a:ea typeface="ヒラギノ角ゴ Pro W3"/>
        <a:cs typeface="Arial" charset="0"/>
      </a:defRPr>
    </a:lvl2pPr>
    <a:lvl3pPr marL="914400" algn="l" rtl="0" fontAlgn="base">
      <a:spcBef>
        <a:spcPct val="0"/>
      </a:spcBef>
      <a:spcAft>
        <a:spcPct val="0"/>
      </a:spcAft>
      <a:defRPr sz="2400" kern="1200">
        <a:solidFill>
          <a:schemeClr val="tx1"/>
        </a:solidFill>
        <a:latin typeface="Arial" charset="0"/>
        <a:ea typeface="ヒラギノ角ゴ Pro W3"/>
        <a:cs typeface="Arial" charset="0"/>
      </a:defRPr>
    </a:lvl3pPr>
    <a:lvl4pPr marL="1371600" algn="l" rtl="0" fontAlgn="base">
      <a:spcBef>
        <a:spcPct val="0"/>
      </a:spcBef>
      <a:spcAft>
        <a:spcPct val="0"/>
      </a:spcAft>
      <a:defRPr sz="2400" kern="1200">
        <a:solidFill>
          <a:schemeClr val="tx1"/>
        </a:solidFill>
        <a:latin typeface="Arial" charset="0"/>
        <a:ea typeface="ヒラギノ角ゴ Pro W3"/>
        <a:cs typeface="Arial" charset="0"/>
      </a:defRPr>
    </a:lvl4pPr>
    <a:lvl5pPr marL="1828800" algn="l" rtl="0" fontAlgn="base">
      <a:spcBef>
        <a:spcPct val="0"/>
      </a:spcBef>
      <a:spcAft>
        <a:spcPct val="0"/>
      </a:spcAft>
      <a:defRPr sz="2400" kern="1200">
        <a:solidFill>
          <a:schemeClr val="tx1"/>
        </a:solidFill>
        <a:latin typeface="Arial" charset="0"/>
        <a:ea typeface="ヒラギノ角ゴ Pro W3"/>
        <a:cs typeface="Arial" charset="0"/>
      </a:defRPr>
    </a:lvl5pPr>
    <a:lvl6pPr marL="2286000" algn="l" defTabSz="914400" rtl="0" eaLnBrk="1" latinLnBrk="0" hangingPunct="1">
      <a:defRPr sz="2400" kern="1200">
        <a:solidFill>
          <a:schemeClr val="tx1"/>
        </a:solidFill>
        <a:latin typeface="Arial" charset="0"/>
        <a:ea typeface="ヒラギノ角ゴ Pro W3"/>
        <a:cs typeface="Arial" charset="0"/>
      </a:defRPr>
    </a:lvl6pPr>
    <a:lvl7pPr marL="2743200" algn="l" defTabSz="914400" rtl="0" eaLnBrk="1" latinLnBrk="0" hangingPunct="1">
      <a:defRPr sz="2400" kern="1200">
        <a:solidFill>
          <a:schemeClr val="tx1"/>
        </a:solidFill>
        <a:latin typeface="Arial" charset="0"/>
        <a:ea typeface="ヒラギノ角ゴ Pro W3"/>
        <a:cs typeface="Arial" charset="0"/>
      </a:defRPr>
    </a:lvl7pPr>
    <a:lvl8pPr marL="3200400" algn="l" defTabSz="914400" rtl="0" eaLnBrk="1" latinLnBrk="0" hangingPunct="1">
      <a:defRPr sz="2400" kern="1200">
        <a:solidFill>
          <a:schemeClr val="tx1"/>
        </a:solidFill>
        <a:latin typeface="Arial" charset="0"/>
        <a:ea typeface="ヒラギノ角ゴ Pro W3"/>
        <a:cs typeface="Arial" charset="0"/>
      </a:defRPr>
    </a:lvl8pPr>
    <a:lvl9pPr marL="3657600" algn="l" defTabSz="914400" rtl="0" eaLnBrk="1" latinLnBrk="0" hangingPunct="1">
      <a:defRPr sz="2400" kern="1200">
        <a:solidFill>
          <a:schemeClr val="tx1"/>
        </a:solidFill>
        <a:latin typeface="Arial" charset="0"/>
        <a:ea typeface="ヒラギノ角ゴ Pro W3"/>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531F"/>
    <a:srgbClr val="C01338"/>
    <a:srgbClr val="C00000"/>
    <a:srgbClr val="79C82A"/>
    <a:srgbClr val="DE7E7A"/>
    <a:srgbClr val="D61C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90" autoAdjust="0"/>
    <p:restoredTop sz="71095" autoAdjust="0"/>
  </p:normalViewPr>
  <p:slideViewPr>
    <p:cSldViewPr>
      <p:cViewPr varScale="1">
        <p:scale>
          <a:sx n="82" d="100"/>
          <a:sy n="82" d="100"/>
        </p:scale>
        <p:origin x="-244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94" y="-96"/>
      </p:cViewPr>
      <p:guideLst>
        <p:guide orient="horz" pos="2933"/>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enewu\Documents\heat_map_box_and_whiske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enewu\Documents\results_csv\Summary.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enewu\Documents\results_pwr\Summary.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enewu\Desktop\gpu_benchmarks\gpu_benchmarks\graph_kernels\const_cu\FFT\FFT.chk1D_512_8.csv"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enewu\Desktop\gpu_benchmarks\gpu_benchmarks\graph_kernels\const_cu\FFT\FFT.chk1D_512_8.csv"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enewu\Desktop\gpu_benchmarks\gpu_benchmarks\graph_kernels\const_cu\FFT\FFT.chk1D_512_32.csv"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enewu\Desktop\gpu_benchmarks\gpu_benchmarks\graph_kernels\const_eng\FFT\FFT.chk1D_512_1000.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878018372703412"/>
          <c:y val="5.1400554097404488E-2"/>
          <c:w val="0.81066426071741038"/>
          <c:h val="0.75090660542432197"/>
        </c:manualLayout>
      </c:layout>
      <c:barChart>
        <c:barDir val="col"/>
        <c:grouping val="stacked"/>
        <c:varyColors val="0"/>
        <c:ser>
          <c:idx val="0"/>
          <c:order val="0"/>
          <c:tx>
            <c:strRef>
              <c:f>Sheet1!$A$8</c:f>
              <c:strCache>
                <c:ptCount val="1"/>
                <c:pt idx="0">
                  <c:v>bottom</c:v>
                </c:pt>
              </c:strCache>
            </c:strRef>
          </c:tx>
          <c:spPr>
            <a:noFill/>
          </c:spPr>
          <c:invertIfNegative val="0"/>
          <c:errBars>
            <c:errBarType val="minus"/>
            <c:errValType val="cust"/>
            <c:noEndCap val="0"/>
            <c:minus>
              <c:numRef>
                <c:f>Sheet1!$B$11:$I$11</c:f>
                <c:numCache>
                  <c:formatCode>General</c:formatCode>
                  <c:ptCount val="8"/>
                  <c:pt idx="0">
                    <c:v>1.7504267334188661</c:v>
                  </c:pt>
                  <c:pt idx="1">
                    <c:v>1.5175973644107152</c:v>
                  </c:pt>
                  <c:pt idx="2">
                    <c:v>1.155314847498861</c:v>
                  </c:pt>
                  <c:pt idx="3">
                    <c:v>1.7644126517967464</c:v>
                  </c:pt>
                  <c:pt idx="4">
                    <c:v>1.6619589595708391</c:v>
                  </c:pt>
                  <c:pt idx="5">
                    <c:v>0.54427568749628641</c:v>
                  </c:pt>
                  <c:pt idx="6">
                    <c:v>2.8291229143817205</c:v>
                  </c:pt>
                  <c:pt idx="7">
                    <c:v>2.2589170361338429</c:v>
                  </c:pt>
                </c:numCache>
              </c:numRef>
            </c:minus>
            <c:spPr>
              <a:ln w="25400"/>
            </c:spPr>
          </c:errBars>
          <c:cat>
            <c:numRef>
              <c:f>Sheet1!$B$1:$I$1</c:f>
              <c:numCache>
                <c:formatCode>General</c:formatCode>
                <c:ptCount val="8"/>
                <c:pt idx="0">
                  <c:v>300</c:v>
                </c:pt>
                <c:pt idx="1">
                  <c:v>400</c:v>
                </c:pt>
                <c:pt idx="2">
                  <c:v>500</c:v>
                </c:pt>
                <c:pt idx="3">
                  <c:v>600</c:v>
                </c:pt>
                <c:pt idx="4">
                  <c:v>700</c:v>
                </c:pt>
                <c:pt idx="5">
                  <c:v>800</c:v>
                </c:pt>
                <c:pt idx="6">
                  <c:v>900</c:v>
                </c:pt>
                <c:pt idx="7">
                  <c:v>1000</c:v>
                </c:pt>
              </c:numCache>
            </c:numRef>
          </c:cat>
          <c:val>
            <c:numRef>
              <c:f>Sheet1!$B$8:$I$8</c:f>
              <c:numCache>
                <c:formatCode>General</c:formatCode>
                <c:ptCount val="8"/>
                <c:pt idx="0">
                  <c:v>11.946755515718866</c:v>
                </c:pt>
                <c:pt idx="1">
                  <c:v>11.804032233610714</c:v>
                </c:pt>
                <c:pt idx="2">
                  <c:v>11.214743340598861</c:v>
                </c:pt>
                <c:pt idx="3">
                  <c:v>10.702018951796747</c:v>
                </c:pt>
                <c:pt idx="4">
                  <c:v>11.058306134780839</c:v>
                </c:pt>
                <c:pt idx="5">
                  <c:v>10.587896573296288</c:v>
                </c:pt>
                <c:pt idx="6">
                  <c:v>11.337156657021721</c:v>
                </c:pt>
                <c:pt idx="7">
                  <c:v>11.251017540143843</c:v>
                </c:pt>
              </c:numCache>
            </c:numRef>
          </c:val>
        </c:ser>
        <c:ser>
          <c:idx val="1"/>
          <c:order val="1"/>
          <c:tx>
            <c:strRef>
              <c:f>Sheet1!$A$9</c:f>
              <c:strCache>
                <c:ptCount val="1"/>
                <c:pt idx="0">
                  <c:v>middle</c:v>
                </c:pt>
              </c:strCache>
            </c:strRef>
          </c:tx>
          <c:spPr>
            <a:solidFill>
              <a:schemeClr val="accent1"/>
            </a:solidFill>
          </c:spPr>
          <c:invertIfNegative val="0"/>
          <c:cat>
            <c:numRef>
              <c:f>Sheet1!$B$1:$I$1</c:f>
              <c:numCache>
                <c:formatCode>General</c:formatCode>
                <c:ptCount val="8"/>
                <c:pt idx="0">
                  <c:v>300</c:v>
                </c:pt>
                <c:pt idx="1">
                  <c:v>400</c:v>
                </c:pt>
                <c:pt idx="2">
                  <c:v>500</c:v>
                </c:pt>
                <c:pt idx="3">
                  <c:v>600</c:v>
                </c:pt>
                <c:pt idx="4">
                  <c:v>700</c:v>
                </c:pt>
                <c:pt idx="5">
                  <c:v>800</c:v>
                </c:pt>
                <c:pt idx="6">
                  <c:v>900</c:v>
                </c:pt>
                <c:pt idx="7">
                  <c:v>1000</c:v>
                </c:pt>
              </c:numCache>
            </c:numRef>
          </c:cat>
          <c:val>
            <c:numRef>
              <c:f>Sheet1!$B$9:$I$9</c:f>
              <c:numCache>
                <c:formatCode>General</c:formatCode>
                <c:ptCount val="8"/>
                <c:pt idx="0">
                  <c:v>3.3698465286793535</c:v>
                </c:pt>
                <c:pt idx="1">
                  <c:v>2.633729182944645</c:v>
                </c:pt>
                <c:pt idx="2">
                  <c:v>2.5548339524475665</c:v>
                </c:pt>
                <c:pt idx="3">
                  <c:v>3.6819683607032516</c:v>
                </c:pt>
                <c:pt idx="4">
                  <c:v>3.7791992324193426</c:v>
                </c:pt>
                <c:pt idx="5">
                  <c:v>4.9011694559412131</c:v>
                </c:pt>
                <c:pt idx="6">
                  <c:v>4.074081532177745</c:v>
                </c:pt>
                <c:pt idx="7">
                  <c:v>4.5528148554259733</c:v>
                </c:pt>
              </c:numCache>
            </c:numRef>
          </c:val>
        </c:ser>
        <c:ser>
          <c:idx val="2"/>
          <c:order val="2"/>
          <c:tx>
            <c:strRef>
              <c:f>Sheet1!$A$10</c:f>
              <c:strCache>
                <c:ptCount val="1"/>
                <c:pt idx="0">
                  <c:v>top</c:v>
                </c:pt>
              </c:strCache>
            </c:strRef>
          </c:tx>
          <c:spPr>
            <a:solidFill>
              <a:schemeClr val="accent1"/>
            </a:solidFill>
          </c:spPr>
          <c:invertIfNegative val="0"/>
          <c:errBars>
            <c:errBarType val="plus"/>
            <c:errValType val="cust"/>
            <c:noEndCap val="0"/>
            <c:plus>
              <c:numRef>
                <c:f>Sheet1!$B$12:$I$12</c:f>
                <c:numCache>
                  <c:formatCode>General</c:formatCode>
                  <c:ptCount val="8"/>
                  <c:pt idx="0">
                    <c:v>8.2078648370224272</c:v>
                  </c:pt>
                  <c:pt idx="1">
                    <c:v>5.1864411551999954</c:v>
                  </c:pt>
                  <c:pt idx="2">
                    <c:v>5.0847899609060043</c:v>
                  </c:pt>
                  <c:pt idx="3">
                    <c:v>7.0206410267967509</c:v>
                  </c:pt>
                  <c:pt idx="4">
                    <c:v>9.8438242771804774</c:v>
                  </c:pt>
                  <c:pt idx="5">
                    <c:v>16.044061666721287</c:v>
                  </c:pt>
                  <c:pt idx="6">
                    <c:v>8.1226590534227956</c:v>
                  </c:pt>
                  <c:pt idx="7">
                    <c:v>11.254342864304212</c:v>
                  </c:pt>
                </c:numCache>
              </c:numRef>
            </c:plus>
          </c:errBars>
          <c:cat>
            <c:numRef>
              <c:f>Sheet1!$B$1:$I$1</c:f>
              <c:numCache>
                <c:formatCode>General</c:formatCode>
                <c:ptCount val="8"/>
                <c:pt idx="0">
                  <c:v>300</c:v>
                </c:pt>
                <c:pt idx="1">
                  <c:v>400</c:v>
                </c:pt>
                <c:pt idx="2">
                  <c:v>500</c:v>
                </c:pt>
                <c:pt idx="3">
                  <c:v>600</c:v>
                </c:pt>
                <c:pt idx="4">
                  <c:v>700</c:v>
                </c:pt>
                <c:pt idx="5">
                  <c:v>800</c:v>
                </c:pt>
                <c:pt idx="6">
                  <c:v>900</c:v>
                </c:pt>
                <c:pt idx="7">
                  <c:v>1000</c:v>
                </c:pt>
              </c:numCache>
            </c:numRef>
          </c:cat>
          <c:val>
            <c:numRef>
              <c:f>Sheet1!$B$10:$I$10</c:f>
              <c:numCache>
                <c:formatCode>General</c:formatCode>
                <c:ptCount val="8"/>
                <c:pt idx="0">
                  <c:v>3.3698465286793544</c:v>
                </c:pt>
                <c:pt idx="1">
                  <c:v>2.633729182944645</c:v>
                </c:pt>
                <c:pt idx="2">
                  <c:v>2.5548339524475669</c:v>
                </c:pt>
                <c:pt idx="3">
                  <c:v>3.6819683607032521</c:v>
                </c:pt>
                <c:pt idx="4">
                  <c:v>3.7791992324193426</c:v>
                </c:pt>
                <c:pt idx="5">
                  <c:v>4.9011694559412131</c:v>
                </c:pt>
                <c:pt idx="6">
                  <c:v>4.074081532177745</c:v>
                </c:pt>
                <c:pt idx="7">
                  <c:v>4.5528148554259733</c:v>
                </c:pt>
              </c:numCache>
            </c:numRef>
          </c:val>
        </c:ser>
        <c:dLbls>
          <c:showLegendKey val="0"/>
          <c:showVal val="0"/>
          <c:showCatName val="0"/>
          <c:showSerName val="0"/>
          <c:showPercent val="0"/>
          <c:showBubbleSize val="0"/>
        </c:dLbls>
        <c:gapWidth val="150"/>
        <c:overlap val="100"/>
        <c:axId val="114603520"/>
        <c:axId val="67337536"/>
      </c:barChart>
      <c:lineChart>
        <c:grouping val="standard"/>
        <c:varyColors val="0"/>
        <c:ser>
          <c:idx val="3"/>
          <c:order val="3"/>
          <c:spPr>
            <a:ln>
              <a:noFill/>
            </a:ln>
          </c:spPr>
          <c:marker>
            <c:symbol val="dash"/>
            <c:size val="15"/>
            <c:spPr>
              <a:solidFill>
                <a:schemeClr val="tx1"/>
              </a:solidFill>
              <a:ln>
                <a:solidFill>
                  <a:schemeClr val="tx1"/>
                </a:solidFill>
              </a:ln>
            </c:spPr>
          </c:marker>
          <c:val>
            <c:numRef>
              <c:f>Sheet1!$B$2:$I$2</c:f>
              <c:numCache>
                <c:formatCode>General</c:formatCode>
                <c:ptCount val="8"/>
                <c:pt idx="0">
                  <c:v>15.31660204439822</c:v>
                </c:pt>
                <c:pt idx="1">
                  <c:v>14.437761416555359</c:v>
                </c:pt>
                <c:pt idx="2">
                  <c:v>13.769577293046428</c:v>
                </c:pt>
                <c:pt idx="3">
                  <c:v>14.383987312499999</c:v>
                </c:pt>
                <c:pt idx="4">
                  <c:v>14.837505367200182</c:v>
                </c:pt>
                <c:pt idx="5">
                  <c:v>15.489066029237501</c:v>
                </c:pt>
                <c:pt idx="6">
                  <c:v>15.411238189199466</c:v>
                </c:pt>
                <c:pt idx="7">
                  <c:v>15.803832395569817</c:v>
                </c:pt>
              </c:numCache>
            </c:numRef>
          </c:val>
          <c:smooth val="0"/>
        </c:ser>
        <c:dLbls>
          <c:showLegendKey val="0"/>
          <c:showVal val="0"/>
          <c:showCatName val="0"/>
          <c:showSerName val="0"/>
          <c:showPercent val="0"/>
          <c:showBubbleSize val="0"/>
        </c:dLbls>
        <c:marker val="1"/>
        <c:smooth val="0"/>
        <c:axId val="114603520"/>
        <c:axId val="67337536"/>
      </c:lineChart>
      <c:catAx>
        <c:axId val="114603520"/>
        <c:scaling>
          <c:orientation val="minMax"/>
        </c:scaling>
        <c:delete val="0"/>
        <c:axPos val="b"/>
        <c:title>
          <c:tx>
            <c:rich>
              <a:bodyPr/>
              <a:lstStyle/>
              <a:p>
                <a:pPr>
                  <a:defRPr sz="1200" b="1" i="0" u="none" strike="noStrike" baseline="0">
                    <a:solidFill>
                      <a:srgbClr val="000000"/>
                    </a:solidFill>
                    <a:latin typeface="Calibri"/>
                    <a:ea typeface="Calibri"/>
                    <a:cs typeface="Calibri"/>
                  </a:defRPr>
                </a:pPr>
                <a:r>
                  <a:rPr lang="en-US"/>
                  <a:t>Engine Frequency (MHz)</a:t>
                </a:r>
              </a:p>
            </c:rich>
          </c:tx>
          <c:layout>
            <c:manualLayout>
              <c:xMode val="edge"/>
              <c:yMode val="edge"/>
              <c:x val="0.42188320209973751"/>
              <c:y val="0.89256926217556143"/>
            </c:manualLayout>
          </c:layout>
          <c:overlay val="0"/>
        </c:title>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67337536"/>
        <c:crosses val="autoZero"/>
        <c:auto val="1"/>
        <c:lblAlgn val="ctr"/>
        <c:lblOffset val="100"/>
        <c:noMultiLvlLbl val="0"/>
      </c:catAx>
      <c:valAx>
        <c:axId val="67337536"/>
        <c:scaling>
          <c:orientation val="minMax"/>
          <c:max val="37"/>
          <c:min val="0"/>
        </c:scaling>
        <c:delete val="0"/>
        <c:axPos val="l"/>
        <c:majorGridlines/>
        <c:title>
          <c:tx>
            <c:rich>
              <a:bodyPr/>
              <a:lstStyle/>
              <a:p>
                <a:pPr>
                  <a:defRPr sz="1200" b="1" i="0" u="none" strike="noStrike" baseline="0">
                    <a:solidFill>
                      <a:srgbClr val="000000"/>
                    </a:solidFill>
                    <a:latin typeface="Calibri"/>
                    <a:ea typeface="Calibri"/>
                    <a:cs typeface="Calibri"/>
                  </a:defRPr>
                </a:pPr>
                <a:r>
                  <a:rPr lang="en-US"/>
                  <a:t>Error %</a:t>
                </a:r>
              </a:p>
            </c:rich>
          </c:tx>
          <c:overlay val="0"/>
        </c:title>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114603520"/>
        <c:crosses val="autoZero"/>
        <c:crossBetween val="between"/>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Sheet1!$A$40</c:f>
              <c:strCache>
                <c:ptCount val="1"/>
                <c:pt idx="0">
                  <c:v>2 Clusters</c:v>
                </c:pt>
              </c:strCache>
            </c:strRef>
          </c:tx>
          <c:invertIfNegative val="0"/>
          <c:cat>
            <c:strRef>
              <c:f>Sheet1!$B$39:$L$39</c:f>
              <c:strCache>
                <c:ptCount val="11"/>
                <c:pt idx="0">
                  <c:v> &lt;10%</c:v>
                </c:pt>
                <c:pt idx="1">
                  <c:v> &lt;20%</c:v>
                </c:pt>
                <c:pt idx="2">
                  <c:v> &lt;30%</c:v>
                </c:pt>
                <c:pt idx="3">
                  <c:v> &lt;40%</c:v>
                </c:pt>
                <c:pt idx="4">
                  <c:v> &lt;50%</c:v>
                </c:pt>
                <c:pt idx="5">
                  <c:v> &lt;60%</c:v>
                </c:pt>
                <c:pt idx="6">
                  <c:v> &lt;70%</c:v>
                </c:pt>
                <c:pt idx="7">
                  <c:v> &lt;80%</c:v>
                </c:pt>
                <c:pt idx="8">
                  <c:v> &lt;90%</c:v>
                </c:pt>
                <c:pt idx="9">
                  <c:v> &lt;100%</c:v>
                </c:pt>
                <c:pt idx="10">
                  <c:v> &gt;=100%</c:v>
                </c:pt>
              </c:strCache>
            </c:strRef>
          </c:cat>
          <c:val>
            <c:numRef>
              <c:f>Sheet1!$B$40:$L$40</c:f>
              <c:numCache>
                <c:formatCode>General</c:formatCode>
                <c:ptCount val="11"/>
                <c:pt idx="0">
                  <c:v>16333</c:v>
                </c:pt>
                <c:pt idx="1">
                  <c:v>10434</c:v>
                </c:pt>
                <c:pt idx="2">
                  <c:v>6967</c:v>
                </c:pt>
                <c:pt idx="3">
                  <c:v>4263</c:v>
                </c:pt>
                <c:pt idx="4">
                  <c:v>3071</c:v>
                </c:pt>
                <c:pt idx="5">
                  <c:v>1856</c:v>
                </c:pt>
                <c:pt idx="6">
                  <c:v>1323</c:v>
                </c:pt>
                <c:pt idx="7">
                  <c:v>1246</c:v>
                </c:pt>
                <c:pt idx="8">
                  <c:v>488</c:v>
                </c:pt>
                <c:pt idx="9">
                  <c:v>499</c:v>
                </c:pt>
                <c:pt idx="10">
                  <c:v>2690</c:v>
                </c:pt>
              </c:numCache>
            </c:numRef>
          </c:val>
        </c:ser>
        <c:ser>
          <c:idx val="2"/>
          <c:order val="1"/>
          <c:tx>
            <c:strRef>
              <c:f>Sheet1!$A$41</c:f>
              <c:strCache>
                <c:ptCount val="1"/>
                <c:pt idx="0">
                  <c:v>6 Clusters</c:v>
                </c:pt>
              </c:strCache>
            </c:strRef>
          </c:tx>
          <c:invertIfNegative val="0"/>
          <c:val>
            <c:numRef>
              <c:f>Sheet1!$B$41:$L$41</c:f>
              <c:numCache>
                <c:formatCode>General</c:formatCode>
                <c:ptCount val="11"/>
                <c:pt idx="0">
                  <c:v>22295</c:v>
                </c:pt>
                <c:pt idx="1">
                  <c:v>11162</c:v>
                </c:pt>
                <c:pt idx="2">
                  <c:v>5482</c:v>
                </c:pt>
                <c:pt idx="3">
                  <c:v>3186</c:v>
                </c:pt>
                <c:pt idx="4">
                  <c:v>2275</c:v>
                </c:pt>
                <c:pt idx="5">
                  <c:v>1120</c:v>
                </c:pt>
                <c:pt idx="6">
                  <c:v>1023</c:v>
                </c:pt>
                <c:pt idx="7">
                  <c:v>656</c:v>
                </c:pt>
                <c:pt idx="8">
                  <c:v>359</c:v>
                </c:pt>
                <c:pt idx="9">
                  <c:v>275</c:v>
                </c:pt>
                <c:pt idx="10">
                  <c:v>1337</c:v>
                </c:pt>
              </c:numCache>
            </c:numRef>
          </c:val>
        </c:ser>
        <c:ser>
          <c:idx val="1"/>
          <c:order val="2"/>
          <c:tx>
            <c:strRef>
              <c:f>Sheet1!$A$42</c:f>
              <c:strCache>
                <c:ptCount val="1"/>
                <c:pt idx="0">
                  <c:v>12 Clusters</c:v>
                </c:pt>
              </c:strCache>
            </c:strRef>
          </c:tx>
          <c:invertIfNegative val="0"/>
          <c:cat>
            <c:strRef>
              <c:f>Sheet1!$B$39:$L$39</c:f>
              <c:strCache>
                <c:ptCount val="11"/>
                <c:pt idx="0">
                  <c:v> &lt;10%</c:v>
                </c:pt>
                <c:pt idx="1">
                  <c:v> &lt;20%</c:v>
                </c:pt>
                <c:pt idx="2">
                  <c:v> &lt;30%</c:v>
                </c:pt>
                <c:pt idx="3">
                  <c:v> &lt;40%</c:v>
                </c:pt>
                <c:pt idx="4">
                  <c:v> &lt;50%</c:v>
                </c:pt>
                <c:pt idx="5">
                  <c:v> &lt;60%</c:v>
                </c:pt>
                <c:pt idx="6">
                  <c:v> &lt;70%</c:v>
                </c:pt>
                <c:pt idx="7">
                  <c:v> &lt;80%</c:v>
                </c:pt>
                <c:pt idx="8">
                  <c:v> &lt;90%</c:v>
                </c:pt>
                <c:pt idx="9">
                  <c:v> &lt;100%</c:v>
                </c:pt>
                <c:pt idx="10">
                  <c:v> &gt;=100%</c:v>
                </c:pt>
              </c:strCache>
            </c:strRef>
          </c:cat>
          <c:val>
            <c:numRef>
              <c:f>Sheet1!$B$42:$L$42</c:f>
              <c:numCache>
                <c:formatCode>General</c:formatCode>
                <c:ptCount val="11"/>
                <c:pt idx="0">
                  <c:v>26749</c:v>
                </c:pt>
                <c:pt idx="1">
                  <c:v>10340</c:v>
                </c:pt>
                <c:pt idx="2">
                  <c:v>4811</c:v>
                </c:pt>
                <c:pt idx="3">
                  <c:v>2622</c:v>
                </c:pt>
                <c:pt idx="4">
                  <c:v>1392</c:v>
                </c:pt>
                <c:pt idx="5">
                  <c:v>769</c:v>
                </c:pt>
                <c:pt idx="6">
                  <c:v>484</c:v>
                </c:pt>
                <c:pt idx="7">
                  <c:v>516</c:v>
                </c:pt>
                <c:pt idx="8">
                  <c:v>411</c:v>
                </c:pt>
                <c:pt idx="9">
                  <c:v>234</c:v>
                </c:pt>
                <c:pt idx="10">
                  <c:v>842</c:v>
                </c:pt>
              </c:numCache>
            </c:numRef>
          </c:val>
        </c:ser>
        <c:dLbls>
          <c:showLegendKey val="0"/>
          <c:showVal val="0"/>
          <c:showCatName val="0"/>
          <c:showSerName val="0"/>
          <c:showPercent val="0"/>
          <c:showBubbleSize val="0"/>
        </c:dLbls>
        <c:gapWidth val="150"/>
        <c:axId val="115592192"/>
        <c:axId val="68893440"/>
      </c:barChart>
      <c:catAx>
        <c:axId val="115592192"/>
        <c:scaling>
          <c:orientation val="minMax"/>
        </c:scaling>
        <c:delete val="0"/>
        <c:axPos val="b"/>
        <c:title>
          <c:tx>
            <c:rich>
              <a:bodyPr/>
              <a:lstStyle/>
              <a:p>
                <a:pPr>
                  <a:defRPr sz="1200" b="1" i="0" u="none" strike="noStrike" baseline="0">
                    <a:solidFill>
                      <a:srgbClr val="000000"/>
                    </a:solidFill>
                    <a:latin typeface="Calibri"/>
                    <a:ea typeface="Calibri"/>
                    <a:cs typeface="Calibri"/>
                  </a:defRPr>
                </a:pPr>
                <a:r>
                  <a:rPr lang="en-US"/>
                  <a:t>Error</a:t>
                </a:r>
              </a:p>
            </c:rich>
          </c:tx>
          <c:overlay val="0"/>
        </c:title>
        <c:numFmt formatCode="General" sourceLinked="1"/>
        <c:majorTickMark val="out"/>
        <c:minorTickMark val="none"/>
        <c:tickLblPos val="nextTo"/>
        <c:txPr>
          <a:bodyPr rot="-2700000" vert="horz"/>
          <a:lstStyle/>
          <a:p>
            <a:pPr>
              <a:defRPr sz="1200" b="0" i="0" u="none" strike="noStrike" baseline="0">
                <a:solidFill>
                  <a:srgbClr val="000000"/>
                </a:solidFill>
                <a:latin typeface="Calibri"/>
                <a:ea typeface="Calibri"/>
                <a:cs typeface="Calibri"/>
              </a:defRPr>
            </a:pPr>
            <a:endParaRPr lang="en-US"/>
          </a:p>
        </c:txPr>
        <c:crossAx val="68893440"/>
        <c:crosses val="autoZero"/>
        <c:auto val="1"/>
        <c:lblAlgn val="ctr"/>
        <c:lblOffset val="100"/>
        <c:noMultiLvlLbl val="0"/>
      </c:catAx>
      <c:valAx>
        <c:axId val="68893440"/>
        <c:scaling>
          <c:orientation val="minMax"/>
        </c:scaling>
        <c:delete val="0"/>
        <c:axPos val="l"/>
        <c:majorGridlines/>
        <c:title>
          <c:tx>
            <c:rich>
              <a:bodyPr/>
              <a:lstStyle/>
              <a:p>
                <a:pPr>
                  <a:defRPr sz="1200" b="1" i="0" u="none" strike="noStrike" baseline="0">
                    <a:solidFill>
                      <a:srgbClr val="000000"/>
                    </a:solidFill>
                    <a:latin typeface="Calibri"/>
                    <a:ea typeface="Calibri"/>
                    <a:cs typeface="Calibri"/>
                  </a:defRPr>
                </a:pPr>
                <a:r>
                  <a:rPr lang="en-US"/>
                  <a:t>Number of Data points</a:t>
                </a:r>
              </a:p>
            </c:rich>
          </c:tx>
          <c:overlay val="0"/>
        </c:title>
        <c:numFmt formatCode="General" sourceLinked="1"/>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115592192"/>
        <c:crosses val="autoZero"/>
        <c:crossBetween val="between"/>
      </c:valAx>
    </c:plotArea>
    <c:legend>
      <c:legendPos val="r"/>
      <c:layout>
        <c:manualLayout>
          <c:xMode val="edge"/>
          <c:yMode val="edge"/>
          <c:x val="0.85785837376388563"/>
          <c:y val="0.15565320217657969"/>
          <c:w val="0.13204061613510432"/>
          <c:h val="0.48517970811434147"/>
        </c:manualLayout>
      </c:layout>
      <c:overlay val="0"/>
      <c:txPr>
        <a:bodyPr/>
        <a:lstStyle/>
        <a:p>
          <a:pPr>
            <a:defRPr sz="140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Sheet1!$A$40</c:f>
              <c:strCache>
                <c:ptCount val="1"/>
                <c:pt idx="0">
                  <c:v>2 Clusters</c:v>
                </c:pt>
              </c:strCache>
            </c:strRef>
          </c:tx>
          <c:invertIfNegative val="0"/>
          <c:cat>
            <c:strRef>
              <c:f>Sheet1!$B$39:$L$39</c:f>
              <c:strCache>
                <c:ptCount val="11"/>
                <c:pt idx="0">
                  <c:v> &lt;10%</c:v>
                </c:pt>
                <c:pt idx="1">
                  <c:v> &lt;20%</c:v>
                </c:pt>
                <c:pt idx="2">
                  <c:v> &lt;30%</c:v>
                </c:pt>
                <c:pt idx="3">
                  <c:v> &lt;40%</c:v>
                </c:pt>
                <c:pt idx="4">
                  <c:v> &lt;50%</c:v>
                </c:pt>
                <c:pt idx="5">
                  <c:v> &lt;60%</c:v>
                </c:pt>
                <c:pt idx="6">
                  <c:v> &lt;70%</c:v>
                </c:pt>
                <c:pt idx="7">
                  <c:v> &lt;80%</c:v>
                </c:pt>
                <c:pt idx="8">
                  <c:v> &lt;90%</c:v>
                </c:pt>
                <c:pt idx="9">
                  <c:v> &lt;100%</c:v>
                </c:pt>
                <c:pt idx="10">
                  <c:v> &gt;=100%</c:v>
                </c:pt>
              </c:strCache>
            </c:strRef>
          </c:cat>
          <c:val>
            <c:numRef>
              <c:f>Sheet1!$B$40:$L$40</c:f>
              <c:numCache>
                <c:formatCode>General</c:formatCode>
                <c:ptCount val="11"/>
                <c:pt idx="0">
                  <c:v>24736</c:v>
                </c:pt>
                <c:pt idx="1">
                  <c:v>12589</c:v>
                </c:pt>
                <c:pt idx="2">
                  <c:v>5513</c:v>
                </c:pt>
                <c:pt idx="3">
                  <c:v>2447</c:v>
                </c:pt>
                <c:pt idx="4">
                  <c:v>1129</c:v>
                </c:pt>
                <c:pt idx="5">
                  <c:v>828</c:v>
                </c:pt>
                <c:pt idx="6">
                  <c:v>331</c:v>
                </c:pt>
                <c:pt idx="7">
                  <c:v>468</c:v>
                </c:pt>
                <c:pt idx="8">
                  <c:v>360</c:v>
                </c:pt>
                <c:pt idx="9">
                  <c:v>156</c:v>
                </c:pt>
                <c:pt idx="10">
                  <c:v>613</c:v>
                </c:pt>
              </c:numCache>
            </c:numRef>
          </c:val>
        </c:ser>
        <c:ser>
          <c:idx val="2"/>
          <c:order val="1"/>
          <c:tx>
            <c:strRef>
              <c:f>Sheet1!$A$41</c:f>
              <c:strCache>
                <c:ptCount val="1"/>
                <c:pt idx="0">
                  <c:v>6 Clusters</c:v>
                </c:pt>
              </c:strCache>
            </c:strRef>
          </c:tx>
          <c:invertIfNegative val="0"/>
          <c:val>
            <c:numRef>
              <c:f>Sheet1!$B$41:$L$41</c:f>
              <c:numCache>
                <c:formatCode>General</c:formatCode>
                <c:ptCount val="11"/>
                <c:pt idx="0">
                  <c:v>32633</c:v>
                </c:pt>
                <c:pt idx="1">
                  <c:v>11771</c:v>
                </c:pt>
                <c:pt idx="2">
                  <c:v>3518</c:v>
                </c:pt>
                <c:pt idx="3">
                  <c:v>640</c:v>
                </c:pt>
                <c:pt idx="4">
                  <c:v>184</c:v>
                </c:pt>
                <c:pt idx="5">
                  <c:v>116</c:v>
                </c:pt>
                <c:pt idx="6">
                  <c:v>140</c:v>
                </c:pt>
                <c:pt idx="7">
                  <c:v>0</c:v>
                </c:pt>
                <c:pt idx="8">
                  <c:v>56</c:v>
                </c:pt>
                <c:pt idx="9">
                  <c:v>56</c:v>
                </c:pt>
                <c:pt idx="10">
                  <c:v>56</c:v>
                </c:pt>
              </c:numCache>
            </c:numRef>
          </c:val>
        </c:ser>
        <c:ser>
          <c:idx val="1"/>
          <c:order val="2"/>
          <c:tx>
            <c:strRef>
              <c:f>Sheet1!$A$42</c:f>
              <c:strCache>
                <c:ptCount val="1"/>
                <c:pt idx="0">
                  <c:v>12 Clusters</c:v>
                </c:pt>
              </c:strCache>
            </c:strRef>
          </c:tx>
          <c:invertIfNegative val="0"/>
          <c:cat>
            <c:strRef>
              <c:f>Sheet1!$B$39:$L$39</c:f>
              <c:strCache>
                <c:ptCount val="11"/>
                <c:pt idx="0">
                  <c:v> &lt;10%</c:v>
                </c:pt>
                <c:pt idx="1">
                  <c:v> &lt;20%</c:v>
                </c:pt>
                <c:pt idx="2">
                  <c:v> &lt;30%</c:v>
                </c:pt>
                <c:pt idx="3">
                  <c:v> &lt;40%</c:v>
                </c:pt>
                <c:pt idx="4">
                  <c:v> &lt;50%</c:v>
                </c:pt>
                <c:pt idx="5">
                  <c:v> &lt;60%</c:v>
                </c:pt>
                <c:pt idx="6">
                  <c:v> &lt;70%</c:v>
                </c:pt>
                <c:pt idx="7">
                  <c:v> &lt;80%</c:v>
                </c:pt>
                <c:pt idx="8">
                  <c:v> &lt;90%</c:v>
                </c:pt>
                <c:pt idx="9">
                  <c:v> &lt;100%</c:v>
                </c:pt>
                <c:pt idx="10">
                  <c:v> &gt;=100%</c:v>
                </c:pt>
              </c:strCache>
            </c:strRef>
          </c:cat>
          <c:val>
            <c:numRef>
              <c:f>Sheet1!$B$42:$L$42</c:f>
              <c:numCache>
                <c:formatCode>General</c:formatCode>
                <c:ptCount val="11"/>
                <c:pt idx="0">
                  <c:v>31673</c:v>
                </c:pt>
                <c:pt idx="1">
                  <c:v>11383</c:v>
                </c:pt>
                <c:pt idx="2">
                  <c:v>3843</c:v>
                </c:pt>
                <c:pt idx="3">
                  <c:v>929</c:v>
                </c:pt>
                <c:pt idx="4">
                  <c:v>477</c:v>
                </c:pt>
                <c:pt idx="5">
                  <c:v>393</c:v>
                </c:pt>
                <c:pt idx="6">
                  <c:v>192</c:v>
                </c:pt>
                <c:pt idx="7">
                  <c:v>56</c:v>
                </c:pt>
                <c:pt idx="8">
                  <c:v>112</c:v>
                </c:pt>
                <c:pt idx="9">
                  <c:v>20</c:v>
                </c:pt>
                <c:pt idx="10">
                  <c:v>92</c:v>
                </c:pt>
              </c:numCache>
            </c:numRef>
          </c:val>
        </c:ser>
        <c:dLbls>
          <c:showLegendKey val="0"/>
          <c:showVal val="0"/>
          <c:showCatName val="0"/>
          <c:showSerName val="0"/>
          <c:showPercent val="0"/>
          <c:showBubbleSize val="0"/>
        </c:dLbls>
        <c:gapWidth val="150"/>
        <c:axId val="115449856"/>
        <c:axId val="80901184"/>
      </c:barChart>
      <c:catAx>
        <c:axId val="115449856"/>
        <c:scaling>
          <c:orientation val="minMax"/>
        </c:scaling>
        <c:delete val="0"/>
        <c:axPos val="b"/>
        <c:title>
          <c:tx>
            <c:rich>
              <a:bodyPr/>
              <a:lstStyle/>
              <a:p>
                <a:pPr>
                  <a:defRPr sz="1200" b="1" i="0" u="none" strike="noStrike" baseline="0">
                    <a:solidFill>
                      <a:srgbClr val="000000"/>
                    </a:solidFill>
                    <a:latin typeface="Calibri"/>
                    <a:ea typeface="Calibri"/>
                    <a:cs typeface="Calibri"/>
                  </a:defRPr>
                </a:pPr>
                <a:r>
                  <a:rPr lang="en-US"/>
                  <a:t>Error</a:t>
                </a:r>
              </a:p>
            </c:rich>
          </c:tx>
          <c:overlay val="0"/>
        </c:title>
        <c:numFmt formatCode="General" sourceLinked="1"/>
        <c:majorTickMark val="out"/>
        <c:minorTickMark val="none"/>
        <c:tickLblPos val="nextTo"/>
        <c:txPr>
          <a:bodyPr rot="-2700000" vert="horz"/>
          <a:lstStyle/>
          <a:p>
            <a:pPr>
              <a:defRPr sz="1200" b="0" i="0" u="none" strike="noStrike" baseline="0">
                <a:solidFill>
                  <a:srgbClr val="000000"/>
                </a:solidFill>
                <a:latin typeface="Calibri"/>
                <a:ea typeface="Calibri"/>
                <a:cs typeface="Calibri"/>
              </a:defRPr>
            </a:pPr>
            <a:endParaRPr lang="en-US"/>
          </a:p>
        </c:txPr>
        <c:crossAx val="80901184"/>
        <c:crosses val="autoZero"/>
        <c:auto val="1"/>
        <c:lblAlgn val="ctr"/>
        <c:lblOffset val="100"/>
        <c:noMultiLvlLbl val="0"/>
      </c:catAx>
      <c:valAx>
        <c:axId val="80901184"/>
        <c:scaling>
          <c:orientation val="minMax"/>
        </c:scaling>
        <c:delete val="0"/>
        <c:axPos val="l"/>
        <c:majorGridlines/>
        <c:title>
          <c:tx>
            <c:rich>
              <a:bodyPr/>
              <a:lstStyle/>
              <a:p>
                <a:pPr>
                  <a:defRPr sz="1200" b="1" i="0" u="none" strike="noStrike" baseline="0">
                    <a:solidFill>
                      <a:srgbClr val="000000"/>
                    </a:solidFill>
                    <a:latin typeface="Calibri"/>
                    <a:ea typeface="Calibri"/>
                    <a:cs typeface="Calibri"/>
                  </a:defRPr>
                </a:pPr>
                <a:r>
                  <a:rPr lang="en-US"/>
                  <a:t>Number of Data points</a:t>
                </a:r>
              </a:p>
            </c:rich>
          </c:tx>
          <c:overlay val="0"/>
        </c:title>
        <c:numFmt formatCode="General" sourceLinked="1"/>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115449856"/>
        <c:crosses val="autoZero"/>
        <c:crossBetween val="between"/>
      </c:valAx>
    </c:plotArea>
    <c:legend>
      <c:legendPos val="r"/>
      <c:layout>
        <c:manualLayout>
          <c:xMode val="edge"/>
          <c:yMode val="edge"/>
          <c:x val="0.83029541229221349"/>
          <c:y val="0.14739880454306345"/>
          <c:w val="0.16057171980608081"/>
          <c:h val="0.53212552025271953"/>
        </c:manualLayout>
      </c:layout>
      <c:overlay val="0"/>
      <c:txPr>
        <a:bodyPr/>
        <a:lstStyle/>
        <a:p>
          <a:pPr>
            <a:defRPr sz="140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22777380051004162"/>
          <c:y val="7.6937057006118623E-2"/>
          <c:w val="0.45020500723251633"/>
          <c:h val="0.53531229175501305"/>
        </c:manualLayout>
      </c:layout>
      <c:surface3DChart>
        <c:wireframe val="0"/>
        <c:ser>
          <c:idx val="0"/>
          <c:order val="0"/>
          <c:tx>
            <c:strRef>
              <c:f>FFT.chk1D_512_8!$A$2</c:f>
              <c:strCache>
                <c:ptCount val="1"/>
                <c:pt idx="0">
                  <c:v>475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FFT.chk1D_512_8!$B$2:$I$2</c:f>
              <c:numCache>
                <c:formatCode>General</c:formatCode>
                <c:ptCount val="8"/>
                <c:pt idx="0">
                  <c:v>1</c:v>
                </c:pt>
                <c:pt idx="1">
                  <c:v>1.31551457707395</c:v>
                </c:pt>
                <c:pt idx="2">
                  <c:v>1.55672343952008</c:v>
                </c:pt>
                <c:pt idx="3">
                  <c:v>1.6740003216247701</c:v>
                </c:pt>
                <c:pt idx="4">
                  <c:v>1.72096958476357</c:v>
                </c:pt>
                <c:pt idx="5">
                  <c:v>1.7335495819879601</c:v>
                </c:pt>
                <c:pt idx="6">
                  <c:v>1.7510331270993</c:v>
                </c:pt>
                <c:pt idx="7">
                  <c:v>1.77681207548533</c:v>
                </c:pt>
              </c:numCache>
            </c:numRef>
          </c:val>
        </c:ser>
        <c:ser>
          <c:idx val="1"/>
          <c:order val="1"/>
          <c:tx>
            <c:strRef>
              <c:f>FFT.chk1D_512_8!$A$3</c:f>
              <c:strCache>
                <c:ptCount val="1"/>
                <c:pt idx="0">
                  <c:v>625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FFT.chk1D_512_8!$B$3:$I$3</c:f>
              <c:numCache>
                <c:formatCode>General</c:formatCode>
                <c:ptCount val="8"/>
                <c:pt idx="0">
                  <c:v>1.00092727881984</c:v>
                </c:pt>
                <c:pt idx="1">
                  <c:v>1.3332664391599101</c:v>
                </c:pt>
                <c:pt idx="2">
                  <c:v>1.65697878065732</c:v>
                </c:pt>
                <c:pt idx="3">
                  <c:v>1.9387175367652201</c:v>
                </c:pt>
                <c:pt idx="4">
                  <c:v>2.1521380459440098</c:v>
                </c:pt>
                <c:pt idx="5">
                  <c:v>2.27113570366715</c:v>
                </c:pt>
                <c:pt idx="6">
                  <c:v>2.32435890562112</c:v>
                </c:pt>
                <c:pt idx="7">
                  <c:v>2.3517026682984299</c:v>
                </c:pt>
              </c:numCache>
            </c:numRef>
          </c:val>
        </c:ser>
        <c:ser>
          <c:idx val="2"/>
          <c:order val="2"/>
          <c:tx>
            <c:strRef>
              <c:f>FFT.chk1D_512_8!$A$4</c:f>
              <c:strCache>
                <c:ptCount val="1"/>
                <c:pt idx="0">
                  <c:v>775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FFT.chk1D_512_8!$B$4:$I$4</c:f>
              <c:numCache>
                <c:formatCode>General</c:formatCode>
                <c:ptCount val="8"/>
                <c:pt idx="0">
                  <c:v>1.0010366376995199</c:v>
                </c:pt>
                <c:pt idx="1">
                  <c:v>1.3342249450269701</c:v>
                </c:pt>
                <c:pt idx="2">
                  <c:v>1.66715837111635</c:v>
                </c:pt>
                <c:pt idx="3">
                  <c:v>1.99424550427972</c:v>
                </c:pt>
                <c:pt idx="4">
                  <c:v>2.2964918929360101</c:v>
                </c:pt>
                <c:pt idx="5">
                  <c:v>2.5504206088882801</c:v>
                </c:pt>
                <c:pt idx="6">
                  <c:v>2.7463378891817598</c:v>
                </c:pt>
                <c:pt idx="7">
                  <c:v>2.86476642146937</c:v>
                </c:pt>
              </c:numCache>
            </c:numRef>
          </c:val>
        </c:ser>
        <c:ser>
          <c:idx val="3"/>
          <c:order val="3"/>
          <c:tx>
            <c:strRef>
              <c:f>FFT.chk1D_512_8!$A$5</c:f>
              <c:strCache>
                <c:ptCount val="1"/>
                <c:pt idx="0">
                  <c:v>925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FFT.chk1D_512_8!$B$5:$I$5</c:f>
              <c:numCache>
                <c:formatCode>General</c:formatCode>
                <c:ptCount val="8"/>
                <c:pt idx="0">
                  <c:v>1.0009589642329499</c:v>
                </c:pt>
                <c:pt idx="1">
                  <c:v>1.33446923313066</c:v>
                </c:pt>
                <c:pt idx="2">
                  <c:v>1.6676667661967901</c:v>
                </c:pt>
                <c:pt idx="3">
                  <c:v>2.0009939695642598</c:v>
                </c:pt>
                <c:pt idx="4">
                  <c:v>2.32968064809228</c:v>
                </c:pt>
                <c:pt idx="5">
                  <c:v>2.6407950070533399</c:v>
                </c:pt>
                <c:pt idx="6">
                  <c:v>2.9157023200428398</c:v>
                </c:pt>
                <c:pt idx="7">
                  <c:v>3.1566377832347001</c:v>
                </c:pt>
              </c:numCache>
            </c:numRef>
          </c:val>
        </c:ser>
        <c:ser>
          <c:idx val="4"/>
          <c:order val="4"/>
          <c:tx>
            <c:strRef>
              <c:f>FFT.chk1D_512_8!$A$6</c:f>
              <c:strCache>
                <c:ptCount val="1"/>
                <c:pt idx="0">
                  <c:v>1075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FFT.chk1D_512_8!$B$6:$I$6</c:f>
              <c:numCache>
                <c:formatCode>General</c:formatCode>
                <c:ptCount val="8"/>
                <c:pt idx="0">
                  <c:v>1.00079674657058</c:v>
                </c:pt>
                <c:pt idx="1">
                  <c:v>1.33468904183517</c:v>
                </c:pt>
                <c:pt idx="2">
                  <c:v>1.66816686916227</c:v>
                </c:pt>
                <c:pt idx="3">
                  <c:v>2.0019960754443198</c:v>
                </c:pt>
                <c:pt idx="4">
                  <c:v>2.3328597833398801</c:v>
                </c:pt>
                <c:pt idx="5">
                  <c:v>2.6643164410158602</c:v>
                </c:pt>
                <c:pt idx="6">
                  <c:v>2.9839910085033199</c:v>
                </c:pt>
                <c:pt idx="7">
                  <c:v>3.2769647472532202</c:v>
                </c:pt>
              </c:numCache>
            </c:numRef>
          </c:val>
        </c:ser>
        <c:ser>
          <c:idx val="5"/>
          <c:order val="5"/>
          <c:tx>
            <c:strRef>
              <c:f>FFT.chk1D_512_8!$A$7</c:f>
              <c:strCache>
                <c:ptCount val="1"/>
                <c:pt idx="0">
                  <c:v>1225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FFT.chk1D_512_8!$B$7:$I$7</c:f>
              <c:numCache>
                <c:formatCode>General</c:formatCode>
                <c:ptCount val="8"/>
                <c:pt idx="0">
                  <c:v>1.00106856833029</c:v>
                </c:pt>
                <c:pt idx="1">
                  <c:v>1.3345132737672301</c:v>
                </c:pt>
                <c:pt idx="2">
                  <c:v>1.66779440947904</c:v>
                </c:pt>
                <c:pt idx="3">
                  <c:v>2.0021657325736801</c:v>
                </c:pt>
                <c:pt idx="4">
                  <c:v>2.3343165492715299</c:v>
                </c:pt>
                <c:pt idx="5">
                  <c:v>2.6669691665651998</c:v>
                </c:pt>
                <c:pt idx="6">
                  <c:v>2.99909145172535</c:v>
                </c:pt>
                <c:pt idx="7">
                  <c:v>3.3183388409588002</c:v>
                </c:pt>
              </c:numCache>
            </c:numRef>
          </c:val>
        </c:ser>
        <c:ser>
          <c:idx val="6"/>
          <c:order val="6"/>
          <c:tx>
            <c:strRef>
              <c:f>FFT.chk1D_512_8!$A$8</c:f>
              <c:strCache>
                <c:ptCount val="1"/>
                <c:pt idx="0">
                  <c:v>1375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FFT.chk1D_512_8!$B$8:$I$8</c:f>
              <c:numCache>
                <c:formatCode>General</c:formatCode>
                <c:ptCount val="8"/>
                <c:pt idx="0">
                  <c:v>1.0011214728097</c:v>
                </c:pt>
                <c:pt idx="1">
                  <c:v>1.3348271475237501</c:v>
                </c:pt>
                <c:pt idx="2">
                  <c:v>1.6682654698155299</c:v>
                </c:pt>
                <c:pt idx="3">
                  <c:v>2.0013605934205101</c:v>
                </c:pt>
                <c:pt idx="4">
                  <c:v>2.3352200098354099</c:v>
                </c:pt>
                <c:pt idx="5">
                  <c:v>2.66850068688044</c:v>
                </c:pt>
                <c:pt idx="6">
                  <c:v>3.00023186064033</c:v>
                </c:pt>
                <c:pt idx="7">
                  <c:v>3.33110780894234</c:v>
                </c:pt>
              </c:numCache>
            </c:numRef>
          </c:val>
        </c:ser>
        <c:bandFmts/>
        <c:axId val="115522560"/>
        <c:axId val="115951872"/>
        <c:axId val="115827968"/>
      </c:surface3DChart>
      <c:catAx>
        <c:axId val="115522560"/>
        <c:scaling>
          <c:orientation val="minMax"/>
        </c:scaling>
        <c:delete val="0"/>
        <c:axPos val="b"/>
        <c:title>
          <c:tx>
            <c:rich>
              <a:bodyPr/>
              <a:lstStyle/>
              <a:p>
                <a:pPr>
                  <a:defRPr/>
                </a:pPr>
                <a:r>
                  <a:rPr lang="en-US"/>
                  <a:t>Engine Frequency</a:t>
                </a:r>
              </a:p>
            </c:rich>
          </c:tx>
          <c:overlay val="0"/>
        </c:title>
        <c:numFmt formatCode="General" sourceLinked="1"/>
        <c:majorTickMark val="out"/>
        <c:minorTickMark val="none"/>
        <c:tickLblPos val="nextTo"/>
        <c:crossAx val="115951872"/>
        <c:crosses val="autoZero"/>
        <c:auto val="1"/>
        <c:lblAlgn val="ctr"/>
        <c:lblOffset val="100"/>
        <c:noMultiLvlLbl val="0"/>
      </c:catAx>
      <c:valAx>
        <c:axId val="115951872"/>
        <c:scaling>
          <c:orientation val="minMax"/>
        </c:scaling>
        <c:delete val="0"/>
        <c:axPos val="l"/>
        <c:majorGridlines/>
        <c:title>
          <c:tx>
            <c:rich>
              <a:bodyPr rot="-5400000" vert="horz"/>
              <a:lstStyle/>
              <a:p>
                <a:pPr>
                  <a:defRPr/>
                </a:pPr>
                <a:r>
                  <a:rPr lang="en-US"/>
                  <a:t>Normalized Performance</a:t>
                </a:r>
              </a:p>
            </c:rich>
          </c:tx>
          <c:layout>
            <c:manualLayout>
              <c:xMode val="edge"/>
              <c:yMode val="edge"/>
              <c:x val="0.10232956088360133"/>
              <c:y val="7.6937057006118623E-2"/>
            </c:manualLayout>
          </c:layout>
          <c:overlay val="0"/>
        </c:title>
        <c:numFmt formatCode="General" sourceLinked="1"/>
        <c:majorTickMark val="out"/>
        <c:minorTickMark val="none"/>
        <c:tickLblPos val="nextTo"/>
        <c:crossAx val="115522560"/>
        <c:crosses val="autoZero"/>
        <c:crossBetween val="midCat"/>
      </c:valAx>
      <c:serAx>
        <c:axId val="115827968"/>
        <c:scaling>
          <c:orientation val="minMax"/>
        </c:scaling>
        <c:delete val="0"/>
        <c:axPos val="b"/>
        <c:title>
          <c:tx>
            <c:rich>
              <a:bodyPr rot="0" vert="horz"/>
              <a:lstStyle/>
              <a:p>
                <a:pPr>
                  <a:defRPr/>
                </a:pPr>
                <a:r>
                  <a:rPr lang="en-US"/>
                  <a:t>Memory Frequency</a:t>
                </a:r>
              </a:p>
            </c:rich>
          </c:tx>
          <c:layout>
            <c:manualLayout>
              <c:xMode val="edge"/>
              <c:yMode val="edge"/>
              <c:x val="0.69480655635659916"/>
              <c:y val="0.20949624677134221"/>
            </c:manualLayout>
          </c:layout>
          <c:overlay val="0"/>
        </c:title>
        <c:majorTickMark val="out"/>
        <c:minorTickMark val="none"/>
        <c:tickLblPos val="nextTo"/>
        <c:crossAx val="115951872"/>
        <c:crosses val="autoZero"/>
      </c:serAx>
    </c:plotArea>
    <c:plotVisOnly val="1"/>
    <c:dispBlanksAs val="zero"/>
    <c:showDLblsOverMax val="0"/>
  </c:chart>
  <c:txPr>
    <a:bodyPr/>
    <a:lstStyle/>
    <a:p>
      <a:pPr>
        <a:defRPr sz="9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22777380051004162"/>
          <c:y val="7.6937057006118623E-2"/>
          <c:w val="0.45020500723251633"/>
          <c:h val="0.53531229175501305"/>
        </c:manualLayout>
      </c:layout>
      <c:surface3DChart>
        <c:wireframe val="0"/>
        <c:ser>
          <c:idx val="0"/>
          <c:order val="0"/>
          <c:tx>
            <c:strRef>
              <c:f>FFT.chk1D_512_8!$A$2</c:f>
              <c:strCache>
                <c:ptCount val="1"/>
                <c:pt idx="0">
                  <c:v>475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FFT.chk1D_512_8!$B$2:$I$2</c:f>
              <c:numCache>
                <c:formatCode>General</c:formatCode>
                <c:ptCount val="8"/>
                <c:pt idx="0">
                  <c:v>1</c:v>
                </c:pt>
                <c:pt idx="1">
                  <c:v>1.31551457707395</c:v>
                </c:pt>
                <c:pt idx="2">
                  <c:v>1.55672343952008</c:v>
                </c:pt>
                <c:pt idx="3">
                  <c:v>1.6740003216247701</c:v>
                </c:pt>
                <c:pt idx="4">
                  <c:v>1.72096958476357</c:v>
                </c:pt>
                <c:pt idx="5">
                  <c:v>1.7335495819879601</c:v>
                </c:pt>
                <c:pt idx="6">
                  <c:v>1.7510331270993</c:v>
                </c:pt>
                <c:pt idx="7">
                  <c:v>1.77681207548533</c:v>
                </c:pt>
              </c:numCache>
            </c:numRef>
          </c:val>
        </c:ser>
        <c:ser>
          <c:idx val="1"/>
          <c:order val="1"/>
          <c:tx>
            <c:strRef>
              <c:f>FFT.chk1D_512_8!$A$3</c:f>
              <c:strCache>
                <c:ptCount val="1"/>
                <c:pt idx="0">
                  <c:v>625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FFT.chk1D_512_8!$B$3:$I$3</c:f>
              <c:numCache>
                <c:formatCode>General</c:formatCode>
                <c:ptCount val="8"/>
                <c:pt idx="0">
                  <c:v>1.00092727881984</c:v>
                </c:pt>
                <c:pt idx="1">
                  <c:v>1.3332664391599101</c:v>
                </c:pt>
                <c:pt idx="2">
                  <c:v>1.65697878065732</c:v>
                </c:pt>
                <c:pt idx="3">
                  <c:v>1.9387175367652201</c:v>
                </c:pt>
                <c:pt idx="4">
                  <c:v>2.1521380459440098</c:v>
                </c:pt>
                <c:pt idx="5">
                  <c:v>2.27113570366715</c:v>
                </c:pt>
                <c:pt idx="6">
                  <c:v>2.32435890562112</c:v>
                </c:pt>
                <c:pt idx="7">
                  <c:v>2.3517026682984299</c:v>
                </c:pt>
              </c:numCache>
            </c:numRef>
          </c:val>
        </c:ser>
        <c:ser>
          <c:idx val="2"/>
          <c:order val="2"/>
          <c:tx>
            <c:strRef>
              <c:f>FFT.chk1D_512_8!$A$4</c:f>
              <c:strCache>
                <c:ptCount val="1"/>
                <c:pt idx="0">
                  <c:v>775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FFT.chk1D_512_8!$B$4:$I$4</c:f>
              <c:numCache>
                <c:formatCode>General</c:formatCode>
                <c:ptCount val="8"/>
                <c:pt idx="0">
                  <c:v>1.0010366376995199</c:v>
                </c:pt>
                <c:pt idx="1">
                  <c:v>1.3342249450269701</c:v>
                </c:pt>
                <c:pt idx="2">
                  <c:v>1.66715837111635</c:v>
                </c:pt>
                <c:pt idx="3">
                  <c:v>1.99424550427972</c:v>
                </c:pt>
                <c:pt idx="4">
                  <c:v>2.2964918929360101</c:v>
                </c:pt>
                <c:pt idx="5">
                  <c:v>2.5504206088882801</c:v>
                </c:pt>
                <c:pt idx="6">
                  <c:v>2.7463378891817598</c:v>
                </c:pt>
                <c:pt idx="7">
                  <c:v>2.86476642146937</c:v>
                </c:pt>
              </c:numCache>
            </c:numRef>
          </c:val>
        </c:ser>
        <c:ser>
          <c:idx val="3"/>
          <c:order val="3"/>
          <c:tx>
            <c:strRef>
              <c:f>FFT.chk1D_512_8!$A$5</c:f>
              <c:strCache>
                <c:ptCount val="1"/>
                <c:pt idx="0">
                  <c:v>925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FFT.chk1D_512_8!$B$5:$I$5</c:f>
              <c:numCache>
                <c:formatCode>General</c:formatCode>
                <c:ptCount val="8"/>
                <c:pt idx="0">
                  <c:v>1.0009589642329499</c:v>
                </c:pt>
                <c:pt idx="1">
                  <c:v>1.33446923313066</c:v>
                </c:pt>
                <c:pt idx="2">
                  <c:v>1.6676667661967901</c:v>
                </c:pt>
                <c:pt idx="3">
                  <c:v>2.0009939695642598</c:v>
                </c:pt>
                <c:pt idx="4">
                  <c:v>2.32968064809228</c:v>
                </c:pt>
                <c:pt idx="5">
                  <c:v>2.6407950070533399</c:v>
                </c:pt>
                <c:pt idx="6">
                  <c:v>2.9157023200428398</c:v>
                </c:pt>
                <c:pt idx="7">
                  <c:v>3.1566377832347001</c:v>
                </c:pt>
              </c:numCache>
            </c:numRef>
          </c:val>
        </c:ser>
        <c:ser>
          <c:idx val="4"/>
          <c:order val="4"/>
          <c:tx>
            <c:strRef>
              <c:f>FFT.chk1D_512_8!$A$6</c:f>
              <c:strCache>
                <c:ptCount val="1"/>
                <c:pt idx="0">
                  <c:v>1075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FFT.chk1D_512_8!$B$6:$I$6</c:f>
              <c:numCache>
                <c:formatCode>General</c:formatCode>
                <c:ptCount val="8"/>
                <c:pt idx="0">
                  <c:v>1.00079674657058</c:v>
                </c:pt>
                <c:pt idx="1">
                  <c:v>1.33468904183517</c:v>
                </c:pt>
                <c:pt idx="2">
                  <c:v>1.66816686916227</c:v>
                </c:pt>
                <c:pt idx="3">
                  <c:v>2.0019960754443198</c:v>
                </c:pt>
                <c:pt idx="4">
                  <c:v>2.3328597833398801</c:v>
                </c:pt>
                <c:pt idx="5">
                  <c:v>2.6643164410158602</c:v>
                </c:pt>
                <c:pt idx="6">
                  <c:v>2.9839910085033199</c:v>
                </c:pt>
                <c:pt idx="7">
                  <c:v>3.2769647472532202</c:v>
                </c:pt>
              </c:numCache>
            </c:numRef>
          </c:val>
        </c:ser>
        <c:ser>
          <c:idx val="5"/>
          <c:order val="5"/>
          <c:tx>
            <c:strRef>
              <c:f>FFT.chk1D_512_8!$A$7</c:f>
              <c:strCache>
                <c:ptCount val="1"/>
                <c:pt idx="0">
                  <c:v>1225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FFT.chk1D_512_8!$B$7:$I$7</c:f>
              <c:numCache>
                <c:formatCode>General</c:formatCode>
                <c:ptCount val="8"/>
                <c:pt idx="0">
                  <c:v>1.00106856833029</c:v>
                </c:pt>
                <c:pt idx="1">
                  <c:v>1.3345132737672301</c:v>
                </c:pt>
                <c:pt idx="2">
                  <c:v>1.66779440947904</c:v>
                </c:pt>
                <c:pt idx="3">
                  <c:v>2.0021657325736801</c:v>
                </c:pt>
                <c:pt idx="4">
                  <c:v>2.3343165492715299</c:v>
                </c:pt>
                <c:pt idx="5">
                  <c:v>2.6669691665651998</c:v>
                </c:pt>
                <c:pt idx="6">
                  <c:v>2.99909145172535</c:v>
                </c:pt>
                <c:pt idx="7">
                  <c:v>3.3183388409588002</c:v>
                </c:pt>
              </c:numCache>
            </c:numRef>
          </c:val>
        </c:ser>
        <c:ser>
          <c:idx val="6"/>
          <c:order val="6"/>
          <c:tx>
            <c:strRef>
              <c:f>FFT.chk1D_512_8!$A$8</c:f>
              <c:strCache>
                <c:ptCount val="1"/>
                <c:pt idx="0">
                  <c:v>1375</c:v>
                </c:pt>
              </c:strCache>
            </c:strRef>
          </c:tx>
          <c:cat>
            <c:numRef>
              <c:f>FFT.chk1D_512_8!$B$1:$I$1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FFT.chk1D_512_8!$B$8:$I$8</c:f>
              <c:numCache>
                <c:formatCode>General</c:formatCode>
                <c:ptCount val="8"/>
                <c:pt idx="0">
                  <c:v>1.0011214728097</c:v>
                </c:pt>
                <c:pt idx="1">
                  <c:v>1.3348271475237501</c:v>
                </c:pt>
                <c:pt idx="2">
                  <c:v>1.6682654698155299</c:v>
                </c:pt>
                <c:pt idx="3">
                  <c:v>2.0013605934205101</c:v>
                </c:pt>
                <c:pt idx="4">
                  <c:v>2.3352200098354099</c:v>
                </c:pt>
                <c:pt idx="5">
                  <c:v>2.66850068688044</c:v>
                </c:pt>
                <c:pt idx="6">
                  <c:v>3.00023186064033</c:v>
                </c:pt>
                <c:pt idx="7">
                  <c:v>3.33110780894234</c:v>
                </c:pt>
              </c:numCache>
            </c:numRef>
          </c:val>
        </c:ser>
        <c:bandFmts/>
        <c:axId val="114813440"/>
        <c:axId val="115954752"/>
        <c:axId val="115828608"/>
      </c:surface3DChart>
      <c:catAx>
        <c:axId val="114813440"/>
        <c:scaling>
          <c:orientation val="minMax"/>
        </c:scaling>
        <c:delete val="0"/>
        <c:axPos val="b"/>
        <c:title>
          <c:tx>
            <c:rich>
              <a:bodyPr/>
              <a:lstStyle/>
              <a:p>
                <a:pPr>
                  <a:defRPr/>
                </a:pPr>
                <a:r>
                  <a:rPr lang="en-US"/>
                  <a:t>Engine Frequency</a:t>
                </a:r>
              </a:p>
            </c:rich>
          </c:tx>
          <c:overlay val="0"/>
        </c:title>
        <c:numFmt formatCode="General" sourceLinked="1"/>
        <c:majorTickMark val="out"/>
        <c:minorTickMark val="none"/>
        <c:tickLblPos val="nextTo"/>
        <c:crossAx val="115954752"/>
        <c:crosses val="autoZero"/>
        <c:auto val="1"/>
        <c:lblAlgn val="ctr"/>
        <c:lblOffset val="100"/>
        <c:noMultiLvlLbl val="0"/>
      </c:catAx>
      <c:valAx>
        <c:axId val="115954752"/>
        <c:scaling>
          <c:orientation val="minMax"/>
        </c:scaling>
        <c:delete val="0"/>
        <c:axPos val="l"/>
        <c:majorGridlines/>
        <c:title>
          <c:tx>
            <c:rich>
              <a:bodyPr rot="-5400000" vert="horz"/>
              <a:lstStyle/>
              <a:p>
                <a:pPr>
                  <a:defRPr/>
                </a:pPr>
                <a:r>
                  <a:rPr lang="en-US"/>
                  <a:t>Normalized Performance</a:t>
                </a:r>
              </a:p>
            </c:rich>
          </c:tx>
          <c:layout>
            <c:manualLayout>
              <c:xMode val="edge"/>
              <c:yMode val="edge"/>
              <c:x val="0.10232956088360133"/>
              <c:y val="7.6937057006118623E-2"/>
            </c:manualLayout>
          </c:layout>
          <c:overlay val="0"/>
        </c:title>
        <c:numFmt formatCode="General" sourceLinked="1"/>
        <c:majorTickMark val="out"/>
        <c:minorTickMark val="none"/>
        <c:tickLblPos val="nextTo"/>
        <c:crossAx val="114813440"/>
        <c:crosses val="autoZero"/>
        <c:crossBetween val="midCat"/>
      </c:valAx>
      <c:serAx>
        <c:axId val="115828608"/>
        <c:scaling>
          <c:orientation val="minMax"/>
        </c:scaling>
        <c:delete val="0"/>
        <c:axPos val="b"/>
        <c:title>
          <c:tx>
            <c:rich>
              <a:bodyPr rot="0" vert="horz"/>
              <a:lstStyle/>
              <a:p>
                <a:pPr>
                  <a:defRPr/>
                </a:pPr>
                <a:r>
                  <a:rPr lang="en-US"/>
                  <a:t>Memory Frequency</a:t>
                </a:r>
              </a:p>
            </c:rich>
          </c:tx>
          <c:layout>
            <c:manualLayout>
              <c:xMode val="edge"/>
              <c:yMode val="edge"/>
              <c:x val="0.69480655635659916"/>
              <c:y val="0.20949624677134221"/>
            </c:manualLayout>
          </c:layout>
          <c:overlay val="0"/>
        </c:title>
        <c:majorTickMark val="out"/>
        <c:minorTickMark val="none"/>
        <c:tickLblPos val="nextTo"/>
        <c:crossAx val="115954752"/>
        <c:crosses val="autoZero"/>
      </c:serAx>
    </c:plotArea>
    <c:plotVisOnly val="1"/>
    <c:dispBlanksAs val="zero"/>
    <c:showDLblsOverMax val="0"/>
  </c:chart>
  <c:txPr>
    <a:bodyPr/>
    <a:lstStyle/>
    <a:p>
      <a:pPr>
        <a:defRPr sz="9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0.18690489464999524"/>
          <c:y val="5.1400554097404488E-2"/>
          <c:w val="0.50195697986175247"/>
          <c:h val="0.56529988790479435"/>
        </c:manualLayout>
      </c:layout>
      <c:surface3DChart>
        <c:wireframe val="0"/>
        <c:ser>
          <c:idx val="0"/>
          <c:order val="0"/>
          <c:tx>
            <c:strRef>
              <c:f>FFT.chk1D_512_32!$A$2</c:f>
              <c:strCache>
                <c:ptCount val="1"/>
                <c:pt idx="0">
                  <c:v>475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FFT.chk1D_512_32!$B$2:$I$2</c:f>
              <c:numCache>
                <c:formatCode>General</c:formatCode>
                <c:ptCount val="8"/>
                <c:pt idx="0">
                  <c:v>1.0069004424494901</c:v>
                </c:pt>
                <c:pt idx="1">
                  <c:v>1.0085833213585</c:v>
                </c:pt>
                <c:pt idx="2">
                  <c:v>1.0069416473085</c:v>
                </c:pt>
                <c:pt idx="3">
                  <c:v>1.0044034416645999</c:v>
                </c:pt>
                <c:pt idx="4">
                  <c:v>1.00333262013766</c:v>
                </c:pt>
                <c:pt idx="5">
                  <c:v>1.00343467991083</c:v>
                </c:pt>
                <c:pt idx="6">
                  <c:v>1</c:v>
                </c:pt>
                <c:pt idx="7">
                  <c:v>1.0069759100962401</c:v>
                </c:pt>
              </c:numCache>
            </c:numRef>
          </c:val>
        </c:ser>
        <c:ser>
          <c:idx val="1"/>
          <c:order val="1"/>
          <c:tx>
            <c:strRef>
              <c:f>FFT.chk1D_512_32!$A$3</c:f>
              <c:strCache>
                <c:ptCount val="1"/>
                <c:pt idx="0">
                  <c:v>625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FFT.chk1D_512_32!$B$3:$I$3</c:f>
              <c:numCache>
                <c:formatCode>General</c:formatCode>
                <c:ptCount val="8"/>
                <c:pt idx="0">
                  <c:v>1.21810712178019</c:v>
                </c:pt>
                <c:pt idx="1">
                  <c:v>1.3988129570610299</c:v>
                </c:pt>
                <c:pt idx="2">
                  <c:v>1.39996650218151</c:v>
                </c:pt>
                <c:pt idx="3">
                  <c:v>1.3976104684476101</c:v>
                </c:pt>
                <c:pt idx="4">
                  <c:v>1.3946430254509401</c:v>
                </c:pt>
                <c:pt idx="5">
                  <c:v>1.3939062378660101</c:v>
                </c:pt>
                <c:pt idx="6">
                  <c:v>1.39367027545624</c:v>
                </c:pt>
                <c:pt idx="7">
                  <c:v>1.39887997158664</c:v>
                </c:pt>
              </c:numCache>
            </c:numRef>
          </c:val>
        </c:ser>
        <c:ser>
          <c:idx val="2"/>
          <c:order val="2"/>
          <c:tx>
            <c:strRef>
              <c:f>FFT.chk1D_512_32!$A$4</c:f>
              <c:strCache>
                <c:ptCount val="1"/>
                <c:pt idx="0">
                  <c:v>775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FFT.chk1D_512_32!$B$4:$I$4</c:f>
              <c:numCache>
                <c:formatCode>General</c:formatCode>
                <c:ptCount val="8"/>
                <c:pt idx="0">
                  <c:v>1.25521933112718</c:v>
                </c:pt>
                <c:pt idx="1">
                  <c:v>1.6207918410537701</c:v>
                </c:pt>
                <c:pt idx="2">
                  <c:v>1.7851916401846999</c:v>
                </c:pt>
                <c:pt idx="3">
                  <c:v>1.78925226848757</c:v>
                </c:pt>
                <c:pt idx="4">
                  <c:v>1.78860489143594</c:v>
                </c:pt>
                <c:pt idx="5">
                  <c:v>1.78665973739246</c:v>
                </c:pt>
                <c:pt idx="6">
                  <c:v>1.7853852092754401</c:v>
                </c:pt>
                <c:pt idx="7">
                  <c:v>1.78990450316062</c:v>
                </c:pt>
              </c:numCache>
            </c:numRef>
          </c:val>
        </c:ser>
        <c:ser>
          <c:idx val="3"/>
          <c:order val="3"/>
          <c:tx>
            <c:strRef>
              <c:f>FFT.chk1D_512_32!$A$5</c:f>
              <c:strCache>
                <c:ptCount val="1"/>
                <c:pt idx="0">
                  <c:v>925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FFT.chk1D_512_32!$B$5:$I$5</c:f>
              <c:numCache>
                <c:formatCode>General</c:formatCode>
                <c:ptCount val="8"/>
                <c:pt idx="0">
                  <c:v>1.2719392194150001</c:v>
                </c:pt>
                <c:pt idx="1">
                  <c:v>1.67324342909331</c:v>
                </c:pt>
                <c:pt idx="2">
                  <c:v>2.02616600205118</c:v>
                </c:pt>
                <c:pt idx="3">
                  <c:v>2.1767520592718701</c:v>
                </c:pt>
                <c:pt idx="4">
                  <c:v>2.17886799286146</c:v>
                </c:pt>
                <c:pt idx="5">
                  <c:v>2.1795424031912001</c:v>
                </c:pt>
                <c:pt idx="6">
                  <c:v>2.1763021146486698</c:v>
                </c:pt>
                <c:pt idx="7">
                  <c:v>2.1828924403070702</c:v>
                </c:pt>
              </c:numCache>
            </c:numRef>
          </c:val>
        </c:ser>
        <c:ser>
          <c:idx val="4"/>
          <c:order val="4"/>
          <c:tx>
            <c:strRef>
              <c:f>FFT.chk1D_512_32!$A$6</c:f>
              <c:strCache>
                <c:ptCount val="1"/>
                <c:pt idx="0">
                  <c:v>1075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FFT.chk1D_512_32!$B$6:$I$6</c:f>
              <c:numCache>
                <c:formatCode>General</c:formatCode>
                <c:ptCount val="8"/>
                <c:pt idx="0">
                  <c:v>1.2828901775417201</c:v>
                </c:pt>
                <c:pt idx="1">
                  <c:v>1.6940488548983399</c:v>
                </c:pt>
                <c:pt idx="2">
                  <c:v>2.0935457781901099</c:v>
                </c:pt>
                <c:pt idx="3">
                  <c:v>2.4258796266000702</c:v>
                </c:pt>
                <c:pt idx="4">
                  <c:v>2.5669186768865599</c:v>
                </c:pt>
                <c:pt idx="5">
                  <c:v>2.5652679137238499</c:v>
                </c:pt>
                <c:pt idx="6">
                  <c:v>2.56950281714151</c:v>
                </c:pt>
                <c:pt idx="7">
                  <c:v>2.5644208058575799</c:v>
                </c:pt>
              </c:numCache>
            </c:numRef>
          </c:val>
        </c:ser>
        <c:ser>
          <c:idx val="5"/>
          <c:order val="5"/>
          <c:tx>
            <c:strRef>
              <c:f>FFT.chk1D_512_32!$A$7</c:f>
              <c:strCache>
                <c:ptCount val="1"/>
                <c:pt idx="0">
                  <c:v>1225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FFT.chk1D_512_32!$B$7:$I$7</c:f>
              <c:numCache>
                <c:formatCode>General</c:formatCode>
                <c:ptCount val="8"/>
                <c:pt idx="0">
                  <c:v>1.2868441031565501</c:v>
                </c:pt>
                <c:pt idx="1">
                  <c:v>1.7096252150729701</c:v>
                </c:pt>
                <c:pt idx="2">
                  <c:v>2.1162632934399999</c:v>
                </c:pt>
                <c:pt idx="3">
                  <c:v>2.4907912171613402</c:v>
                </c:pt>
                <c:pt idx="4">
                  <c:v>2.7716597120167998</c:v>
                </c:pt>
                <c:pt idx="5">
                  <c:v>2.9525847947250501</c:v>
                </c:pt>
                <c:pt idx="6">
                  <c:v>2.9531143384966998</c:v>
                </c:pt>
                <c:pt idx="7">
                  <c:v>2.9647242461396601</c:v>
                </c:pt>
              </c:numCache>
            </c:numRef>
          </c:val>
        </c:ser>
        <c:ser>
          <c:idx val="6"/>
          <c:order val="6"/>
          <c:tx>
            <c:strRef>
              <c:f>FFT.chk1D_512_32!$A$8</c:f>
              <c:strCache>
                <c:ptCount val="1"/>
                <c:pt idx="0">
                  <c:v>1375</c:v>
                </c:pt>
              </c:strCache>
            </c:strRef>
          </c:tx>
          <c:cat>
            <c:numRef>
              <c:f>FFT.chk1D_512_32!$B$1:$I$1</c:f>
              <c:numCache>
                <c:formatCode>General</c:formatCode>
                <c:ptCount val="8"/>
                <c:pt idx="0">
                  <c:v>300</c:v>
                </c:pt>
                <c:pt idx="1">
                  <c:v>400</c:v>
                </c:pt>
                <c:pt idx="2">
                  <c:v>500</c:v>
                </c:pt>
                <c:pt idx="3">
                  <c:v>600</c:v>
                </c:pt>
                <c:pt idx="4">
                  <c:v>700</c:v>
                </c:pt>
                <c:pt idx="5">
                  <c:v>800</c:v>
                </c:pt>
                <c:pt idx="6">
                  <c:v>900</c:v>
                </c:pt>
                <c:pt idx="7">
                  <c:v>1000</c:v>
                </c:pt>
              </c:numCache>
            </c:numRef>
          </c:cat>
          <c:val>
            <c:numRef>
              <c:f>FFT.chk1D_512_32!$B$8:$I$8</c:f>
              <c:numCache>
                <c:formatCode>General</c:formatCode>
                <c:ptCount val="8"/>
                <c:pt idx="0">
                  <c:v>1.2921759294773301</c:v>
                </c:pt>
                <c:pt idx="1">
                  <c:v>1.7136479696642599</c:v>
                </c:pt>
                <c:pt idx="2">
                  <c:v>2.1282680484877901</c:v>
                </c:pt>
                <c:pt idx="3">
                  <c:v>2.53761154493899</c:v>
                </c:pt>
                <c:pt idx="4">
                  <c:v>2.8947600787277001</c:v>
                </c:pt>
                <c:pt idx="5">
                  <c:v>3.15991931167046</c:v>
                </c:pt>
                <c:pt idx="6">
                  <c:v>3.3246561013571898</c:v>
                </c:pt>
                <c:pt idx="7">
                  <c:v>3.33530969718278</c:v>
                </c:pt>
              </c:numCache>
            </c:numRef>
          </c:val>
        </c:ser>
        <c:bandFmts/>
        <c:axId val="115520000"/>
        <c:axId val="115956480"/>
        <c:axId val="115829248"/>
      </c:surface3DChart>
      <c:catAx>
        <c:axId val="115520000"/>
        <c:scaling>
          <c:orientation val="minMax"/>
        </c:scaling>
        <c:delete val="0"/>
        <c:axPos val="b"/>
        <c:title>
          <c:tx>
            <c:rich>
              <a:bodyPr/>
              <a:lstStyle/>
              <a:p>
                <a:pPr>
                  <a:defRPr/>
                </a:pPr>
                <a:r>
                  <a:rPr lang="en-US"/>
                  <a:t>Engine Frequency</a:t>
                </a:r>
              </a:p>
            </c:rich>
          </c:tx>
          <c:overlay val="0"/>
        </c:title>
        <c:numFmt formatCode="General" sourceLinked="1"/>
        <c:majorTickMark val="out"/>
        <c:minorTickMark val="none"/>
        <c:tickLblPos val="nextTo"/>
        <c:crossAx val="115956480"/>
        <c:crosses val="autoZero"/>
        <c:auto val="1"/>
        <c:lblAlgn val="ctr"/>
        <c:lblOffset val="100"/>
        <c:noMultiLvlLbl val="0"/>
      </c:catAx>
      <c:valAx>
        <c:axId val="115956480"/>
        <c:scaling>
          <c:orientation val="minMax"/>
        </c:scaling>
        <c:delete val="0"/>
        <c:axPos val="l"/>
        <c:majorGridlines/>
        <c:title>
          <c:tx>
            <c:rich>
              <a:bodyPr rot="-5400000" vert="horz"/>
              <a:lstStyle/>
              <a:p>
                <a:pPr>
                  <a:defRPr/>
                </a:pPr>
                <a:r>
                  <a:rPr lang="en-US"/>
                  <a:t>Normalized Performance</a:t>
                </a:r>
              </a:p>
            </c:rich>
          </c:tx>
          <c:layout>
            <c:manualLayout>
              <c:xMode val="edge"/>
              <c:yMode val="edge"/>
              <c:x val="6.1777630573686772E-2"/>
              <c:y val="2.557088803328297E-2"/>
            </c:manualLayout>
          </c:layout>
          <c:overlay val="0"/>
        </c:title>
        <c:numFmt formatCode="General" sourceLinked="1"/>
        <c:majorTickMark val="out"/>
        <c:minorTickMark val="none"/>
        <c:tickLblPos val="nextTo"/>
        <c:crossAx val="115520000"/>
        <c:crosses val="autoZero"/>
        <c:crossBetween val="midCat"/>
      </c:valAx>
      <c:serAx>
        <c:axId val="115829248"/>
        <c:scaling>
          <c:orientation val="minMax"/>
        </c:scaling>
        <c:delete val="0"/>
        <c:axPos val="b"/>
        <c:title>
          <c:tx>
            <c:rich>
              <a:bodyPr rot="0" vert="horz"/>
              <a:lstStyle/>
              <a:p>
                <a:pPr>
                  <a:defRPr/>
                </a:pPr>
                <a:r>
                  <a:rPr lang="en-US" dirty="0"/>
                  <a:t>Memory Frequency</a:t>
                </a:r>
              </a:p>
            </c:rich>
          </c:tx>
          <c:layout>
            <c:manualLayout>
              <c:xMode val="edge"/>
              <c:yMode val="edge"/>
              <c:x val="0.71346830301440078"/>
              <c:y val="0.17987735986991643"/>
            </c:manualLayout>
          </c:layout>
          <c:overlay val="0"/>
        </c:title>
        <c:majorTickMark val="out"/>
        <c:minorTickMark val="none"/>
        <c:tickLblPos val="nextTo"/>
        <c:crossAx val="115956480"/>
        <c:crosses val="autoZero"/>
      </c:serAx>
    </c:plotArea>
    <c:plotVisOnly val="1"/>
    <c:dispBlanksAs val="zero"/>
    <c:showDLblsOverMax val="0"/>
  </c:chart>
  <c:txPr>
    <a:bodyPr/>
    <a:lstStyle/>
    <a:p>
      <a:pPr>
        <a:defRPr sz="9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46281403596463"/>
          <c:y val="0.16069932510279294"/>
          <c:w val="0.62507772799219308"/>
          <c:h val="0.47406234308007261"/>
        </c:manualLayout>
      </c:layout>
      <c:lineChart>
        <c:grouping val="standard"/>
        <c:varyColors val="0"/>
        <c:ser>
          <c:idx val="0"/>
          <c:order val="0"/>
          <c:spPr>
            <a:ln w="60325"/>
          </c:spPr>
          <c:marker>
            <c:symbol val="none"/>
          </c:marker>
          <c:cat>
            <c:numRef>
              <c:f>FFT.chk1D_512_1000!$B$1:$I$1</c:f>
              <c:numCache>
                <c:formatCode>General</c:formatCode>
                <c:ptCount val="8"/>
                <c:pt idx="0">
                  <c:v>4</c:v>
                </c:pt>
                <c:pt idx="1">
                  <c:v>8</c:v>
                </c:pt>
                <c:pt idx="2">
                  <c:v>12</c:v>
                </c:pt>
                <c:pt idx="3">
                  <c:v>16</c:v>
                </c:pt>
                <c:pt idx="4">
                  <c:v>20</c:v>
                </c:pt>
                <c:pt idx="5">
                  <c:v>24</c:v>
                </c:pt>
                <c:pt idx="6">
                  <c:v>28</c:v>
                </c:pt>
                <c:pt idx="7">
                  <c:v>32</c:v>
                </c:pt>
              </c:numCache>
            </c:numRef>
          </c:cat>
          <c:val>
            <c:numRef>
              <c:f>FFT.chk1D_512_1000!$B$8:$I$8</c:f>
              <c:numCache>
                <c:formatCode>General</c:formatCode>
                <c:ptCount val="8"/>
                <c:pt idx="0">
                  <c:v>1.2697145974153601</c:v>
                </c:pt>
                <c:pt idx="1">
                  <c:v>2.5333796973303699</c:v>
                </c:pt>
                <c:pt idx="2">
                  <c:v>3.7576967361582798</c:v>
                </c:pt>
                <c:pt idx="3">
                  <c:v>4.6944252410601504</c:v>
                </c:pt>
                <c:pt idx="4">
                  <c:v>4.8763815387395004</c:v>
                </c:pt>
                <c:pt idx="5">
                  <c:v>4.8211633225101904</c:v>
                </c:pt>
                <c:pt idx="6">
                  <c:v>4.8852003293353796</c:v>
                </c:pt>
                <c:pt idx="7">
                  <c:v>4.87109366078358</c:v>
                </c:pt>
              </c:numCache>
            </c:numRef>
          </c:val>
          <c:smooth val="0"/>
        </c:ser>
        <c:dLbls>
          <c:showLegendKey val="0"/>
          <c:showVal val="0"/>
          <c:showCatName val="0"/>
          <c:showSerName val="0"/>
          <c:showPercent val="0"/>
          <c:showBubbleSize val="0"/>
        </c:dLbls>
        <c:marker val="1"/>
        <c:smooth val="0"/>
        <c:axId val="114814464"/>
        <c:axId val="116875840"/>
      </c:lineChart>
      <c:catAx>
        <c:axId val="114814464"/>
        <c:scaling>
          <c:orientation val="minMax"/>
        </c:scaling>
        <c:delete val="0"/>
        <c:axPos val="b"/>
        <c:title>
          <c:tx>
            <c:rich>
              <a:bodyPr/>
              <a:lstStyle/>
              <a:p>
                <a:pPr>
                  <a:defRPr/>
                </a:pPr>
                <a:r>
                  <a:rPr lang="en-US"/>
                  <a:t>CU count</a:t>
                </a:r>
              </a:p>
            </c:rich>
          </c:tx>
          <c:overlay val="0"/>
        </c:title>
        <c:numFmt formatCode="General" sourceLinked="1"/>
        <c:majorTickMark val="out"/>
        <c:minorTickMark val="none"/>
        <c:tickLblPos val="nextTo"/>
        <c:crossAx val="116875840"/>
        <c:crosses val="autoZero"/>
        <c:auto val="1"/>
        <c:lblAlgn val="ctr"/>
        <c:lblOffset val="100"/>
        <c:noMultiLvlLbl val="0"/>
      </c:catAx>
      <c:valAx>
        <c:axId val="116875840"/>
        <c:scaling>
          <c:orientation val="minMax"/>
        </c:scaling>
        <c:delete val="0"/>
        <c:axPos val="l"/>
        <c:majorGridlines/>
        <c:title>
          <c:tx>
            <c:rich>
              <a:bodyPr rot="-5400000" vert="horz"/>
              <a:lstStyle/>
              <a:p>
                <a:pPr>
                  <a:defRPr/>
                </a:pPr>
                <a:r>
                  <a:rPr lang="en-US"/>
                  <a:t>Normalized Performance</a:t>
                </a:r>
              </a:p>
            </c:rich>
          </c:tx>
          <c:overlay val="0"/>
        </c:title>
        <c:numFmt formatCode="General" sourceLinked="1"/>
        <c:majorTickMark val="out"/>
        <c:minorTickMark val="none"/>
        <c:tickLblPos val="nextTo"/>
        <c:crossAx val="114814464"/>
        <c:crosses val="autoZero"/>
        <c:crossBetween val="between"/>
      </c:valAx>
    </c:plotArea>
    <c:plotVisOnly val="1"/>
    <c:dispBlanksAs val="gap"/>
    <c:showDLblsOverMax val="0"/>
  </c:chart>
  <c:txPr>
    <a:bodyPr/>
    <a:lstStyle/>
    <a:p>
      <a:pPr>
        <a:defRPr sz="9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07980380-074D-4EE4-A25F-C63FC2DED529}" type="datetimeFigureOut">
              <a:rPr lang="en-US" smtClean="0"/>
              <a:t>2/22/2015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FD0E6F49-6B88-4637-8D59-78DD9ADDD50E}" type="slidenum">
              <a:rPr lang="en-US" smtClean="0"/>
              <a:t>‹#›</a:t>
            </a:fld>
            <a:endParaRPr lang="en-US"/>
          </a:p>
        </p:txBody>
      </p:sp>
    </p:spTree>
    <p:extLst>
      <p:ext uri="{BB962C8B-B14F-4D97-AF65-F5344CB8AC3E}">
        <p14:creationId xmlns:p14="http://schemas.microsoft.com/office/powerpoint/2010/main" val="3555659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693"/>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lvl1pPr eaLnBrk="0" hangingPunct="0">
              <a:defRPr sz="1200">
                <a:cs typeface="ヒラギノ角ゴ Pro W3"/>
              </a:defRPr>
            </a:lvl1pPr>
          </a:lstStyle>
          <a:p>
            <a:pPr>
              <a:defRPr/>
            </a:pPr>
            <a:endParaRPr lang="en-US"/>
          </a:p>
        </p:txBody>
      </p:sp>
      <p:sp>
        <p:nvSpPr>
          <p:cNvPr id="24579" name="Rectangle 3"/>
          <p:cNvSpPr>
            <a:spLocks noGrp="1" noChangeArrowheads="1"/>
          </p:cNvSpPr>
          <p:nvPr>
            <p:ph type="dt" idx="1"/>
          </p:nvPr>
        </p:nvSpPr>
        <p:spPr bwMode="auto">
          <a:xfrm>
            <a:off x="3884613" y="0"/>
            <a:ext cx="2971800" cy="465693"/>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lvl1pPr algn="r" eaLnBrk="0" hangingPunct="0">
              <a:defRPr sz="1200">
                <a:cs typeface="ヒラギノ角ゴ Pro W3"/>
              </a:defRPr>
            </a:lvl1pPr>
          </a:lstStyle>
          <a:p>
            <a:pPr>
              <a:defRPr/>
            </a:pPr>
            <a:fld id="{F6FD56A5-6355-4B13-B783-7CC5477550B3}" type="datetimeFigureOut">
              <a:rPr lang="en-US"/>
              <a:pPr>
                <a:defRPr/>
              </a:pPr>
              <a:t>2/22/2015</a:t>
            </a:fld>
            <a:endParaRPr lang="en-US"/>
          </a:p>
        </p:txBody>
      </p:sp>
      <p:sp>
        <p:nvSpPr>
          <p:cNvPr id="16388" name="Rectangle 4"/>
          <p:cNvSpPr>
            <a:spLocks noGrp="1" noRot="1" noChangeAspect="1" noChangeArrowheads="1" noTextEdit="1"/>
          </p:cNvSpPr>
          <p:nvPr>
            <p:ph type="sldImg" idx="2"/>
          </p:nvPr>
        </p:nvSpPr>
        <p:spPr bwMode="auto">
          <a:xfrm>
            <a:off x="1101725" y="700088"/>
            <a:ext cx="4654550" cy="3490912"/>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424085"/>
            <a:ext cx="5486400" cy="4191238"/>
          </a:xfrm>
          <a:prstGeom prst="rect">
            <a:avLst/>
          </a:prstGeom>
          <a:noFill/>
          <a:ln w="9525">
            <a:noFill/>
            <a:miter lim="800000"/>
            <a:headEnd/>
            <a:tailEnd/>
          </a:ln>
          <a:effectLst/>
        </p:spPr>
        <p:txBody>
          <a:bodyPr vert="horz" wrap="square" lIns="91332" tIns="45666" rIns="91332" bIns="456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46554"/>
            <a:ext cx="2971800" cy="465693"/>
          </a:xfrm>
          <a:prstGeom prst="rect">
            <a:avLst/>
          </a:prstGeom>
          <a:noFill/>
          <a:ln w="9525">
            <a:noFill/>
            <a:miter lim="800000"/>
            <a:headEnd/>
            <a:tailEnd/>
          </a:ln>
          <a:effectLst/>
        </p:spPr>
        <p:txBody>
          <a:bodyPr vert="horz" wrap="square" lIns="91332" tIns="45666" rIns="91332" bIns="45666" numCol="1" anchor="b" anchorCtr="0" compatLnSpc="1">
            <a:prstTxWarp prst="textNoShape">
              <a:avLst/>
            </a:prstTxWarp>
          </a:bodyPr>
          <a:lstStyle>
            <a:lvl1pPr eaLnBrk="0" hangingPunct="0">
              <a:defRPr sz="1200">
                <a:cs typeface="ヒラギノ角ゴ Pro W3"/>
              </a:defRPr>
            </a:lvl1pPr>
          </a:lstStyle>
          <a:p>
            <a:pPr>
              <a:defRPr/>
            </a:pPr>
            <a:endParaRPr lang="en-US"/>
          </a:p>
        </p:txBody>
      </p:sp>
      <p:sp>
        <p:nvSpPr>
          <p:cNvPr id="24583" name="Rectangle 7"/>
          <p:cNvSpPr>
            <a:spLocks noGrp="1" noChangeArrowheads="1"/>
          </p:cNvSpPr>
          <p:nvPr>
            <p:ph type="sldNum" sz="quarter" idx="5"/>
          </p:nvPr>
        </p:nvSpPr>
        <p:spPr bwMode="auto">
          <a:xfrm>
            <a:off x="3884613" y="8846554"/>
            <a:ext cx="2971800" cy="465693"/>
          </a:xfrm>
          <a:prstGeom prst="rect">
            <a:avLst/>
          </a:prstGeom>
          <a:noFill/>
          <a:ln w="9525">
            <a:noFill/>
            <a:miter lim="800000"/>
            <a:headEnd/>
            <a:tailEnd/>
          </a:ln>
          <a:effectLst/>
        </p:spPr>
        <p:txBody>
          <a:bodyPr vert="horz" wrap="square" lIns="91332" tIns="45666" rIns="91332" bIns="45666" numCol="1" anchor="b" anchorCtr="0" compatLnSpc="1">
            <a:prstTxWarp prst="textNoShape">
              <a:avLst/>
            </a:prstTxWarp>
          </a:bodyPr>
          <a:lstStyle>
            <a:lvl1pPr algn="r" eaLnBrk="0" hangingPunct="0">
              <a:defRPr sz="1200">
                <a:cs typeface="ヒラギノ角ゴ Pro W3"/>
              </a:defRPr>
            </a:lvl1pPr>
          </a:lstStyle>
          <a:p>
            <a:pPr>
              <a:defRPr/>
            </a:pPr>
            <a:fld id="{6E074355-CE0D-4C68-A6CB-C364ED71B33B}" type="slidenum">
              <a:rPr lang="en-US"/>
              <a:pPr>
                <a:defRPr/>
              </a:pPr>
              <a:t>‹#›</a:t>
            </a:fld>
            <a:endParaRPr lang="en-US"/>
          </a:p>
        </p:txBody>
      </p:sp>
    </p:spTree>
    <p:extLst>
      <p:ext uri="{BB962C8B-B14F-4D97-AF65-F5344CB8AC3E}">
        <p14:creationId xmlns:p14="http://schemas.microsoft.com/office/powerpoint/2010/main" val="1509097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Create power and performance</a:t>
            </a:r>
            <a:r>
              <a:rPr lang="en-US" baseline="0" dirty="0" smtClean="0"/>
              <a:t> models that can predict scalability across a wide range of parameter settings</a:t>
            </a:r>
          </a:p>
          <a:p>
            <a:endParaRPr lang="en-US" baseline="0" dirty="0" smtClean="0"/>
          </a:p>
          <a:p>
            <a:r>
              <a:rPr lang="en-US" baseline="0" dirty="0" smtClean="0"/>
              <a:t>In particular we studied scalability across number of compute units, GPU core frequency or engine frequency, and memory frequency. </a:t>
            </a:r>
          </a:p>
          <a:p>
            <a:endParaRPr lang="en-US" baseline="0" dirty="0" smtClean="0"/>
          </a:p>
          <a:p>
            <a:r>
              <a:rPr lang="en-US" baseline="0" dirty="0" smtClean="0"/>
              <a:t>Our model uses data gathered on one configuration to predict performance across many other potential configurations.</a:t>
            </a:r>
          </a:p>
          <a:p>
            <a:endParaRPr lang="en-US" baseline="0" dirty="0" smtClean="0"/>
          </a:p>
          <a:p>
            <a:r>
              <a:rPr lang="en-US" baseline="0" dirty="0" smtClean="0"/>
              <a:t>In the example shown here, execution times and performance counter values are gathered for a hardware configuration with 4 compute units. The model uses these values to predict performance for a target hardware configuration with 32 compute units.</a:t>
            </a:r>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2</a:t>
            </a:fld>
            <a:endParaRPr lang="en-US"/>
          </a:p>
        </p:txBody>
      </p:sp>
    </p:spTree>
    <p:extLst>
      <p:ext uri="{BB962C8B-B14F-4D97-AF65-F5344CB8AC3E}">
        <p14:creationId xmlns:p14="http://schemas.microsoft.com/office/powerpoint/2010/main" val="712445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Performance modeling error when 2, 6, and 12 clusters are used</a:t>
            </a:r>
          </a:p>
          <a:p>
            <a:endParaRPr lang="en-US" baseline="0" dirty="0" smtClean="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20</a:t>
            </a:fld>
            <a:endParaRPr lang="en-US"/>
          </a:p>
        </p:txBody>
      </p:sp>
    </p:spTree>
    <p:extLst>
      <p:ext uri="{BB962C8B-B14F-4D97-AF65-F5344CB8AC3E}">
        <p14:creationId xmlns:p14="http://schemas.microsoft.com/office/powerpoint/2010/main" val="4044799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21</a:t>
            </a:fld>
            <a:endParaRPr lang="en-US"/>
          </a:p>
        </p:txBody>
      </p:sp>
    </p:spTree>
    <p:extLst>
      <p:ext uri="{BB962C8B-B14F-4D97-AF65-F5344CB8AC3E}">
        <p14:creationId xmlns:p14="http://schemas.microsoft.com/office/powerpoint/2010/main" val="841676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kernel</a:t>
            </a:r>
            <a:r>
              <a:rPr lang="en-US" baseline="0" dirty="0" smtClean="0"/>
              <a:t> feature vectors, i.e. the X vectors, contain all the memory(m values) and engine(e values) scaling values shown in the execution time scaling values slide</a:t>
            </a:r>
          </a:p>
          <a:p>
            <a:r>
              <a:rPr lang="en-US" baseline="0" dirty="0" smtClean="0"/>
              <a:t>Each cluster’s centroid vector, i.e. the Y vectors, are the mean of all the X vectors of the kernels in the cluster.</a:t>
            </a:r>
            <a:endParaRPr lang="en-US" dirty="0"/>
          </a:p>
        </p:txBody>
      </p:sp>
      <p:sp>
        <p:nvSpPr>
          <p:cNvPr id="4" name="Slide Number Placeholder 3"/>
          <p:cNvSpPr>
            <a:spLocks noGrp="1"/>
          </p:cNvSpPr>
          <p:nvPr>
            <p:ph type="sldNum" sz="quarter" idx="10"/>
          </p:nvPr>
        </p:nvSpPr>
        <p:spPr/>
        <p:txBody>
          <a:bodyPr/>
          <a:lstStyle/>
          <a:p>
            <a:fld id="{0D4106BF-42DD-4CD9-9E65-AD92850DCAD9}"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901972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multiple</a:t>
            </a:r>
            <a:r>
              <a:rPr lang="en-US" baseline="0" dirty="0" smtClean="0"/>
              <a:t> classifier and cluster set pairs in the model.</a:t>
            </a:r>
          </a:p>
          <a:p>
            <a:r>
              <a:rPr lang="en-US" baseline="0" dirty="0" smtClean="0"/>
              <a:t>4D Scaling surface is split into multiple regions and each region is scaled independently.</a:t>
            </a:r>
          </a:p>
          <a:p>
            <a:r>
              <a:rPr lang="en-US" baseline="0" dirty="0" smtClean="0"/>
              <a:t>Kernels might be in the same cluster in one cluster set but not in another cluster set.</a:t>
            </a:r>
          </a:p>
          <a:p>
            <a:r>
              <a:rPr lang="en-US" baseline="0" dirty="0" smtClean="0"/>
              <a:t>Allows additional flexibility in the clustering compared to clustering over the entire 4D scaling surface in one go.</a:t>
            </a:r>
          </a:p>
          <a:p>
            <a:endParaRPr lang="en-US" dirty="0"/>
          </a:p>
        </p:txBody>
      </p:sp>
      <p:sp>
        <p:nvSpPr>
          <p:cNvPr id="4" name="Slide Number Placeholder 3"/>
          <p:cNvSpPr>
            <a:spLocks noGrp="1"/>
          </p:cNvSpPr>
          <p:nvPr>
            <p:ph type="sldNum" sz="quarter" idx="10"/>
          </p:nvPr>
        </p:nvSpPr>
        <p:spPr/>
        <p:txBody>
          <a:bodyPr/>
          <a:lstStyle/>
          <a:p>
            <a:fld id="{0D4106BF-42DD-4CD9-9E65-AD92850DCAD9}" type="slidenum">
              <a:rPr lang="en-US" smtClean="0"/>
              <a:t>32</a:t>
            </a:fld>
            <a:endParaRPr lang="en-US"/>
          </a:p>
        </p:txBody>
      </p:sp>
    </p:spTree>
    <p:extLst>
      <p:ext uri="{BB962C8B-B14F-4D97-AF65-F5344CB8AC3E}">
        <p14:creationId xmlns:p14="http://schemas.microsoft.com/office/powerpoint/2010/main" val="418732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models</a:t>
            </a:r>
            <a:r>
              <a:rPr lang="en-US" baseline="0" dirty="0" smtClean="0"/>
              <a:t> to software developers. They can estimate the power and performance of their kernels without access to all hardware configurations</a:t>
            </a:r>
          </a:p>
          <a:p>
            <a:endParaRPr lang="en-US" baseline="0" dirty="0" smtClean="0"/>
          </a:p>
          <a:p>
            <a:r>
              <a:rPr lang="en-US" baseline="0" dirty="0" smtClean="0"/>
              <a:t>Additionally, by providing a fast, easy to evaluate scalability model, our models can greatly reduce the number of design points that need to be measured during hardware design space exploration.</a:t>
            </a:r>
          </a:p>
          <a:p>
            <a:endParaRPr lang="en-US" baseline="0" dirty="0" smtClean="0"/>
          </a:p>
          <a:p>
            <a:r>
              <a:rPr lang="en-US" baseline="0" dirty="0" smtClean="0"/>
              <a:t>Scalability models can also be integrated with online power and performance managers to dynamically set hardware configurations at run-time.</a:t>
            </a:r>
            <a:endParaRPr lang="en-US" dirty="0" smtClean="0"/>
          </a:p>
          <a:p>
            <a:endParaRPr lang="en-US" dirty="0" smtClean="0"/>
          </a:p>
          <a:p>
            <a:r>
              <a:rPr lang="en-US" dirty="0" smtClean="0"/>
              <a:t>Three dies are Xbox</a:t>
            </a:r>
            <a:r>
              <a:rPr lang="en-US" baseline="0" dirty="0" smtClean="0"/>
              <a:t> One, PS4, and Mullins (embedded chip). The first has 14 CUs, embedded SRAM and quad-channel DDR3-2133. The middle has 20 CUs and GDDR5. The latter has 2 CUs and single-channel DDR3-1600. What’s the right design?</a:t>
            </a:r>
          </a:p>
          <a:p>
            <a:endParaRPr lang="en-US" baseline="0" dirty="0" smtClean="0"/>
          </a:p>
          <a:p>
            <a:r>
              <a:rPr lang="en-US" baseline="0" dirty="0" smtClean="0"/>
              <a:t>Three example usage scenarios:</a:t>
            </a:r>
          </a:p>
          <a:p>
            <a:pPr marL="228600" indent="-228600">
              <a:buAutoNum type="arabicParenR"/>
            </a:pPr>
            <a:r>
              <a:rPr lang="en-US" baseline="0" dirty="0" smtClean="0"/>
              <a:t>SW developer wants improve an application but first needs to study its scaling behavior and look for bottlenecks. The SW developer does not want/can’t spend the money to purchase multiple GPUs. A company like AMD could build the model and supply it without compromising their IP(hidden behind the ML techniques).</a:t>
            </a:r>
          </a:p>
          <a:p>
            <a:pPr marL="228600" indent="-228600">
              <a:buAutoNum type="arabicParenR"/>
            </a:pPr>
            <a:r>
              <a:rPr lang="en-US" baseline="0" dirty="0" smtClean="0"/>
              <a:t>AMD is in the early stages of producing a semi-custom design for a customer. There are many reusable IP blocks, such as the compute units. The model could be used to do fast sweeps on the design space. Complements slower detailed simulation, which can be focused on promising design points.</a:t>
            </a:r>
          </a:p>
          <a:p>
            <a:pPr marL="228600" indent="-228600">
              <a:buAutoNum type="arabicParenR"/>
            </a:pPr>
            <a:r>
              <a:rPr lang="en-US" baseline="0" dirty="0" smtClean="0"/>
              <a:t>Model could be integrated with a power manager to decide when to power gate or determine DVFS settings. </a:t>
            </a:r>
            <a:endParaRPr lang="en-US" dirty="0" smtClean="0"/>
          </a:p>
          <a:p>
            <a:endParaRPr lang="en-US" dirty="0"/>
          </a:p>
        </p:txBody>
      </p:sp>
      <p:sp>
        <p:nvSpPr>
          <p:cNvPr id="4" name="Slide Number Placeholder 3"/>
          <p:cNvSpPr>
            <a:spLocks noGrp="1"/>
          </p:cNvSpPr>
          <p:nvPr>
            <p:ph type="sldNum" sz="quarter" idx="10"/>
          </p:nvPr>
        </p:nvSpPr>
        <p:spPr/>
        <p:txBody>
          <a:bodyPr/>
          <a:lstStyle/>
          <a:p>
            <a:fld id="{6A84C82F-684D-4E95-9F8C-33A1023A636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51371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4</a:t>
            </a:fld>
            <a:endParaRPr lang="en-US"/>
          </a:p>
        </p:txBody>
      </p:sp>
    </p:spTree>
    <p:extLst>
      <p:ext uri="{BB962C8B-B14F-4D97-AF65-F5344CB8AC3E}">
        <p14:creationId xmlns:p14="http://schemas.microsoft.com/office/powerpoint/2010/main" val="162183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with some definitions:</a:t>
            </a:r>
          </a:p>
          <a:p>
            <a:r>
              <a:rPr lang="en-US" dirty="0" smtClean="0"/>
              <a:t>In</a:t>
            </a:r>
            <a:r>
              <a:rPr lang="en-US" baseline="0" dirty="0" smtClean="0"/>
              <a:t> this talk a hardware configuration refers to 3 parameters…CU count, engine </a:t>
            </a:r>
            <a:r>
              <a:rPr lang="en-US" baseline="0" dirty="0" err="1" smtClean="0"/>
              <a:t>freq</a:t>
            </a:r>
            <a:r>
              <a:rPr lang="en-US" baseline="0" dirty="0" smtClean="0"/>
              <a:t>, and mem freq.</a:t>
            </a:r>
          </a:p>
          <a:p>
            <a:endParaRPr lang="en-US" baseline="0" dirty="0" smtClean="0"/>
          </a:p>
          <a:p>
            <a:r>
              <a:rPr lang="en-US" baseline="0" dirty="0" smtClean="0"/>
              <a:t>A model uses measurements from a “Base Hardware Configuration” and predicts performance for a “Target Hardware Configuration”</a:t>
            </a:r>
          </a:p>
          <a:p>
            <a:endParaRPr lang="en-US" baseline="0" dirty="0" smtClean="0"/>
          </a:p>
          <a:p>
            <a:r>
              <a:rPr lang="en-US" baseline="0" dirty="0" smtClean="0"/>
              <a:t>Requesting multiple “Target Hardware Configurations” will result in a predicted scaling surface </a:t>
            </a:r>
            <a:endParaRPr lang="en-US" dirty="0" smtClean="0"/>
          </a:p>
          <a:p>
            <a:endParaRPr lang="en-US" dirty="0" smtClean="0"/>
          </a:p>
          <a:p>
            <a:r>
              <a:rPr lang="en-US" dirty="0" smtClean="0"/>
              <a:t>Base Hardware Configuration execution time/power measured on real hardware</a:t>
            </a:r>
            <a:r>
              <a:rPr lang="en-US" baseline="0" dirty="0" smtClean="0"/>
              <a:t> and then predict the Target Hardware Configuration execution time by using the model to scale the measure time.</a:t>
            </a:r>
          </a:p>
          <a:p>
            <a:r>
              <a:rPr lang="en-US" baseline="0" dirty="0" smtClean="0"/>
              <a:t>Base Hardware Configuration, i.e. the starting point, is always the same for a model. A new model needs to be built to use a different Base Hardware Configuration.</a:t>
            </a:r>
            <a:endParaRPr lang="en-US" dirty="0" smtClean="0"/>
          </a:p>
          <a:p>
            <a:endParaRPr lang="en-US" dirty="0"/>
          </a:p>
        </p:txBody>
      </p:sp>
      <p:sp>
        <p:nvSpPr>
          <p:cNvPr id="4" name="Slide Number Placeholder 3"/>
          <p:cNvSpPr>
            <a:spLocks noGrp="1"/>
          </p:cNvSpPr>
          <p:nvPr>
            <p:ph type="sldNum" sz="quarter" idx="10"/>
          </p:nvPr>
        </p:nvSpPr>
        <p:spPr/>
        <p:txBody>
          <a:bodyPr/>
          <a:lstStyle/>
          <a:p>
            <a:fld id="{0D4106BF-42DD-4CD9-9E65-AD92850DCAD9}" type="slidenum">
              <a:rPr lang="en-US" smtClean="0"/>
              <a:t>5</a:t>
            </a:fld>
            <a:endParaRPr lang="en-US"/>
          </a:p>
        </p:txBody>
      </p:sp>
    </p:spTree>
    <p:extLst>
      <p:ext uri="{BB962C8B-B14F-4D97-AF65-F5344CB8AC3E}">
        <p14:creationId xmlns:p14="http://schemas.microsoft.com/office/powerpoint/2010/main" val="3261004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Construction</a:t>
            </a:r>
            <a:r>
              <a:rPr lang="en-US" baseline="0" dirty="0" smtClean="0"/>
              <a:t> flow shown in the dotted line box on the left is a one time cost. Typically around 40 min for each model.</a:t>
            </a:r>
          </a:p>
          <a:p>
            <a:r>
              <a:rPr lang="en-US" baseline="0" dirty="0" smtClean="0"/>
              <a:t>Usage flow on the left is done for each prediction is less than a millisecond of run time.</a:t>
            </a:r>
            <a:endParaRPr lang="en-US" dirty="0"/>
          </a:p>
        </p:txBody>
      </p:sp>
      <p:sp>
        <p:nvSpPr>
          <p:cNvPr id="4" name="Slide Number Placeholder 3"/>
          <p:cNvSpPr>
            <a:spLocks noGrp="1"/>
          </p:cNvSpPr>
          <p:nvPr>
            <p:ph type="sldNum" sz="quarter" idx="10"/>
          </p:nvPr>
        </p:nvSpPr>
        <p:spPr/>
        <p:txBody>
          <a:bodyPr/>
          <a:lstStyle/>
          <a:p>
            <a:fld id="{0D4106BF-42DD-4CD9-9E65-AD92850DCAD9}" type="slidenum">
              <a:rPr lang="en-US" smtClean="0"/>
              <a:t>6</a:t>
            </a:fld>
            <a:endParaRPr lang="en-US"/>
          </a:p>
        </p:txBody>
      </p:sp>
    </p:spTree>
    <p:extLst>
      <p:ext uri="{BB962C8B-B14F-4D97-AF65-F5344CB8AC3E}">
        <p14:creationId xmlns:p14="http://schemas.microsoft.com/office/powerpoint/2010/main" val="33375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Classifier tries</a:t>
            </a:r>
            <a:r>
              <a:rPr lang="en-US" baseline="0" dirty="0" smtClean="0"/>
              <a:t> to decide which cluster best describes the scaling behavior of a kernel based on its performance counter values gathered on the base hardware configuration</a:t>
            </a:r>
            <a:endParaRPr lang="en-US" dirty="0"/>
          </a:p>
        </p:txBody>
      </p:sp>
      <p:sp>
        <p:nvSpPr>
          <p:cNvPr id="4" name="Slide Number Placeholder 3"/>
          <p:cNvSpPr>
            <a:spLocks noGrp="1"/>
          </p:cNvSpPr>
          <p:nvPr>
            <p:ph type="sldNum" sz="quarter" idx="10"/>
          </p:nvPr>
        </p:nvSpPr>
        <p:spPr/>
        <p:txBody>
          <a:bodyPr/>
          <a:lstStyle/>
          <a:p>
            <a:fld id="{0D4106BF-42DD-4CD9-9E65-AD92850DCAD9}" type="slidenum">
              <a:rPr lang="en-US" smtClean="0"/>
              <a:t>12</a:t>
            </a:fld>
            <a:endParaRPr lang="en-US"/>
          </a:p>
        </p:txBody>
      </p:sp>
    </p:spTree>
    <p:extLst>
      <p:ext uri="{BB962C8B-B14F-4D97-AF65-F5344CB8AC3E}">
        <p14:creationId xmlns:p14="http://schemas.microsoft.com/office/powerpoint/2010/main" val="518811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15</a:t>
            </a:fld>
            <a:endParaRPr lang="en-US"/>
          </a:p>
        </p:txBody>
      </p:sp>
    </p:spTree>
    <p:extLst>
      <p:ext uri="{BB962C8B-B14F-4D97-AF65-F5344CB8AC3E}">
        <p14:creationId xmlns:p14="http://schemas.microsoft.com/office/powerpoint/2010/main" val="3295409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Accuracy</a:t>
            </a:r>
            <a:r>
              <a:rPr lang="en-US" baseline="0" dirty="0" smtClean="0"/>
              <a:t> vs. the model’s base configuration while modeling performance</a:t>
            </a:r>
          </a:p>
          <a:p>
            <a:r>
              <a:rPr lang="en-US" baseline="0" dirty="0" smtClean="0"/>
              <a:t>For visualization purposes, the GPU core frequency fixed at 1000 </a:t>
            </a:r>
            <a:r>
              <a:rPr lang="en-US" baseline="0" dirty="0" err="1" smtClean="0"/>
              <a:t>MHz.</a:t>
            </a:r>
            <a:endParaRPr lang="en-US" baseline="0" dirty="0" smtClean="0"/>
          </a:p>
          <a:p>
            <a:r>
              <a:rPr lang="en-US" baseline="0" dirty="0" smtClean="0"/>
              <a:t>Number of clusters set to 12</a:t>
            </a:r>
          </a:p>
          <a:p>
            <a:r>
              <a:rPr lang="en-US" baseline="0" dirty="0" smtClean="0"/>
              <a:t>Worst errors occur at “unbalanced” base hardware configurations</a:t>
            </a:r>
          </a:p>
          <a:p>
            <a:r>
              <a:rPr lang="en-US" baseline="0" dirty="0" smtClean="0"/>
              <a:t>	very low memory bandwidth with many compute resources</a:t>
            </a:r>
          </a:p>
          <a:p>
            <a:r>
              <a:rPr lang="en-US" baseline="0" dirty="0" smtClean="0"/>
              <a:t>	very high memory bandwidth with few compute resources</a:t>
            </a:r>
            <a:endParaRPr lang="en-US" dirty="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18</a:t>
            </a:fld>
            <a:endParaRPr lang="en-US"/>
          </a:p>
        </p:txBody>
      </p:sp>
    </p:spTree>
    <p:extLst>
      <p:ext uri="{BB962C8B-B14F-4D97-AF65-F5344CB8AC3E}">
        <p14:creationId xmlns:p14="http://schemas.microsoft.com/office/powerpoint/2010/main" val="1220901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Accuracy vs. base configuration with GPU core</a:t>
            </a:r>
            <a:r>
              <a:rPr lang="en-US" baseline="0" dirty="0" smtClean="0"/>
              <a:t> </a:t>
            </a:r>
            <a:r>
              <a:rPr lang="en-US" dirty="0" smtClean="0"/>
              <a:t>frequency</a:t>
            </a:r>
            <a:r>
              <a:rPr lang="en-US" baseline="0" dirty="0" smtClean="0"/>
              <a:t> varied.</a:t>
            </a:r>
          </a:p>
          <a:p>
            <a:r>
              <a:rPr lang="en-US" baseline="0" dirty="0" smtClean="0"/>
              <a:t>Engine frequency settings varied across the x-axis with percent error ranges shown on the y-axis</a:t>
            </a:r>
          </a:p>
          <a:p>
            <a:r>
              <a:rPr lang="en-US" baseline="0" dirty="0" smtClean="0"/>
              <a:t>Lowest error occurs in the middle of the frequency range at 500 </a:t>
            </a:r>
            <a:r>
              <a:rPr lang="en-US" baseline="0" dirty="0" err="1" smtClean="0"/>
              <a:t>MHz.</a:t>
            </a:r>
            <a:endParaRPr lang="en-US" dirty="0"/>
          </a:p>
        </p:txBody>
      </p:sp>
      <p:sp>
        <p:nvSpPr>
          <p:cNvPr id="4" name="Slide Number Placeholder 3"/>
          <p:cNvSpPr>
            <a:spLocks noGrp="1"/>
          </p:cNvSpPr>
          <p:nvPr>
            <p:ph type="sldNum" sz="quarter" idx="10"/>
          </p:nvPr>
        </p:nvSpPr>
        <p:spPr/>
        <p:txBody>
          <a:bodyPr/>
          <a:lstStyle/>
          <a:p>
            <a:pPr>
              <a:defRPr/>
            </a:pPr>
            <a:fld id="{6E074355-CE0D-4C68-A6CB-C364ED71B33B}" type="slidenum">
              <a:rPr lang="en-US" smtClean="0"/>
              <a:pPr>
                <a:defRPr/>
              </a:pPr>
              <a:t>19</a:t>
            </a:fld>
            <a:endParaRPr lang="en-US"/>
          </a:p>
        </p:txBody>
      </p:sp>
    </p:spTree>
    <p:extLst>
      <p:ext uri="{BB962C8B-B14F-4D97-AF65-F5344CB8AC3E}">
        <p14:creationId xmlns:p14="http://schemas.microsoft.com/office/powerpoint/2010/main" val="2201212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29790"/>
            <a:ext cx="7772400" cy="1470660"/>
          </a:xfrm>
        </p:spPr>
        <p:txBody>
          <a:bodyPr/>
          <a:lstStyle>
            <a:lvl1pPr>
              <a:defRPr>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85000"/>
                    <a:lumOff val="15000"/>
                  </a:schemeClr>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61331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332037"/>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332037"/>
            <a:ext cx="4038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1"/>
          <p:cNvSpPr>
            <a:spLocks noGrp="1"/>
          </p:cNvSpPr>
          <p:nvPr>
            <p:ph type="title"/>
          </p:nvPr>
        </p:nvSpPr>
        <p:spPr>
          <a:xfrm>
            <a:off x="420687" y="855347"/>
            <a:ext cx="3008313" cy="1162050"/>
          </a:xfrm>
        </p:spPr>
        <p:txBody>
          <a:bodyPr anchor="b"/>
          <a:lstStyle>
            <a:lvl1pPr algn="l">
              <a:defRPr sz="2000" b="1"/>
            </a:lvl1pPr>
          </a:lstStyle>
          <a:p>
            <a:r>
              <a:rPr lang="en-US" dirty="0" smtClean="0"/>
              <a:t>Click to edit Master title style</a:t>
            </a:r>
            <a:endParaRPr lang="en-US" dirty="0"/>
          </a:p>
        </p:txBody>
      </p:sp>
      <p:sp>
        <p:nvSpPr>
          <p:cNvPr id="6" name="Content Placeholder 2"/>
          <p:cNvSpPr>
            <a:spLocks noGrp="1"/>
          </p:cNvSpPr>
          <p:nvPr>
            <p:ph idx="1"/>
          </p:nvPr>
        </p:nvSpPr>
        <p:spPr>
          <a:xfrm>
            <a:off x="3575050" y="1227846"/>
            <a:ext cx="5111750" cy="54015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3"/>
          <p:cNvSpPr>
            <a:spLocks noGrp="1"/>
          </p:cNvSpPr>
          <p:nvPr>
            <p:ph type="body" sz="half" idx="2"/>
          </p:nvPr>
        </p:nvSpPr>
        <p:spPr>
          <a:xfrm>
            <a:off x="420687" y="2135506"/>
            <a:ext cx="3008313" cy="41890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349021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Title 1"/>
          <p:cNvSpPr>
            <a:spLocks noGrp="1"/>
          </p:cNvSpPr>
          <p:nvPr>
            <p:ph type="title"/>
          </p:nvPr>
        </p:nvSpPr>
        <p:spPr>
          <a:xfrm>
            <a:off x="1792288" y="5105400"/>
            <a:ext cx="5486400" cy="567690"/>
          </a:xfrm>
        </p:spPr>
        <p:txBody>
          <a:bodyPr anchor="b"/>
          <a:lstStyle>
            <a:lvl1pPr algn="l">
              <a:defRPr sz="2000" b="1"/>
            </a:lvl1pPr>
          </a:lstStyle>
          <a:p>
            <a:r>
              <a:rPr lang="en-US" dirty="0" smtClean="0"/>
              <a:t>Click to edit Master title style</a:t>
            </a:r>
            <a:endParaRPr lang="en-US" dirty="0"/>
          </a:p>
        </p:txBody>
      </p:sp>
      <p:sp>
        <p:nvSpPr>
          <p:cNvPr id="6" name="Picture Placeholder 2"/>
          <p:cNvSpPr>
            <a:spLocks noGrp="1"/>
          </p:cNvSpPr>
          <p:nvPr>
            <p:ph type="pic" idx="1"/>
          </p:nvPr>
        </p:nvSpPr>
        <p:spPr>
          <a:xfrm>
            <a:off x="1792288" y="9144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Text Placeholder 3"/>
          <p:cNvSpPr>
            <a:spLocks noGrp="1"/>
          </p:cNvSpPr>
          <p:nvPr>
            <p:ph type="body" sz="half" idx="2"/>
          </p:nvPr>
        </p:nvSpPr>
        <p:spPr>
          <a:xfrm>
            <a:off x="1792288" y="5673090"/>
            <a:ext cx="5486400" cy="803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4026708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B93C53-68A7-4B33-ACE3-A0EA0824E45D}" type="datetime1">
              <a:rPr lang="en-US" smtClean="0">
                <a:solidFill>
                  <a:prstClr val="black">
                    <a:tint val="75000"/>
                  </a:prstClr>
                </a:solidFill>
              </a:rPr>
              <a:pPr/>
              <a:t>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7159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5E626B-2919-42FA-BC08-9F6C7C9E85C6}" type="datetime1">
              <a:rPr lang="en-US" smtClean="0">
                <a:solidFill>
                  <a:prstClr val="black">
                    <a:tint val="75000"/>
                  </a:prstClr>
                </a:solidFill>
              </a:rPr>
              <a:pPr/>
              <a:t>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8200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55A816-6C2D-448B-B2D5-47B9358380CA}" type="datetime1">
              <a:rPr lang="en-US" smtClean="0">
                <a:solidFill>
                  <a:prstClr val="black">
                    <a:tint val="75000"/>
                  </a:prstClr>
                </a:solidFill>
              </a:rPr>
              <a:pPr/>
              <a:t>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4960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025B50-9CFA-4395-B04E-A30204FCAABB}" type="datetime1">
              <a:rPr lang="en-US" smtClean="0">
                <a:solidFill>
                  <a:prstClr val="black">
                    <a:tint val="75000"/>
                  </a:prstClr>
                </a:solidFill>
              </a:rPr>
              <a:pPr/>
              <a:t>2/22/2015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4511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5EF130-CB4F-4ACB-8BC9-0A332805AB8A}" type="datetime1">
              <a:rPr lang="en-US" smtClean="0">
                <a:solidFill>
                  <a:prstClr val="black">
                    <a:tint val="75000"/>
                  </a:prstClr>
                </a:solidFill>
              </a:rPr>
              <a:pPr/>
              <a:t>2/22/2015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3098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DBB8DE-90B2-4553-80EC-199706AB7EDD}" type="datetime1">
              <a:rPr lang="en-US" smtClean="0">
                <a:solidFill>
                  <a:prstClr val="black">
                    <a:tint val="75000"/>
                  </a:prstClr>
                </a:solidFill>
              </a:rPr>
              <a:pPr/>
              <a:t>2/22/2015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8259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8F895-FF3E-430B-88BD-BB33AC464D77}" type="datetime1">
              <a:rPr lang="en-US" smtClean="0">
                <a:solidFill>
                  <a:prstClr val="black">
                    <a:tint val="75000"/>
                  </a:prstClr>
                </a:solidFill>
              </a:rPr>
              <a:pPr/>
              <a:t>2/22/2015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97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316480"/>
            <a:ext cx="8229600" cy="39319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307834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E2186-D3E2-4E5F-BCC9-EF7C0FF89169}" type="datetime1">
              <a:rPr lang="en-US" smtClean="0">
                <a:solidFill>
                  <a:prstClr val="black">
                    <a:tint val="75000"/>
                  </a:prstClr>
                </a:solidFill>
              </a:rPr>
              <a:pPr/>
              <a:t>2/22/2015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81297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EEA9A-8F76-4A67-8E42-BCFB776FE53A}" type="datetime1">
              <a:rPr lang="en-US" smtClean="0">
                <a:solidFill>
                  <a:prstClr val="black">
                    <a:tint val="75000"/>
                  </a:prstClr>
                </a:solidFill>
              </a:rPr>
              <a:pPr/>
              <a:t>2/22/2015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7427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D45F3A-48C5-4D4A-9C00-361DEEB42E77}" type="datetime1">
              <a:rPr lang="en-US" smtClean="0">
                <a:solidFill>
                  <a:prstClr val="black">
                    <a:tint val="75000"/>
                  </a:prstClr>
                </a:solidFill>
              </a:rPr>
              <a:pPr/>
              <a:t>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37770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01DCB-9BA1-4187-8305-ADA94FB82CCA}" type="datetime1">
              <a:rPr lang="en-US" smtClean="0">
                <a:solidFill>
                  <a:prstClr val="black">
                    <a:tint val="75000"/>
                  </a:prstClr>
                </a:solidFill>
              </a:rPr>
              <a:pPr/>
              <a:t>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9DEB5E-84F7-479D-98B2-ECA7AD8BAD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364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22313" y="4406900"/>
            <a:ext cx="7772400" cy="1362075"/>
          </a:xfrm>
        </p:spPr>
        <p:txBody>
          <a:bodyPr anchor="t"/>
          <a:lstStyle>
            <a:lvl1pPr algn="l">
              <a:defRPr sz="4000" b="1" cap="all">
                <a:latin typeface="Arial"/>
              </a:defRPr>
            </a:lvl1pPr>
          </a:lstStyle>
          <a:p>
            <a:r>
              <a:rPr lang="en-US" dirty="0" smtClean="0"/>
              <a:t>Click to edit Master title style</a:t>
            </a:r>
            <a:endParaRPr lang="en-US" dirty="0"/>
          </a:p>
        </p:txBody>
      </p:sp>
      <p:sp>
        <p:nvSpPr>
          <p:cNvPr id="5"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75000"/>
                    <a:lumOff val="25000"/>
                  </a:schemeClr>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68598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65960"/>
            <a:ext cx="4038600" cy="40233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65960"/>
            <a:ext cx="4038600" cy="40233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675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0687" y="855347"/>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27846"/>
            <a:ext cx="5111750" cy="54015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20687" y="2135506"/>
            <a:ext cx="3008313" cy="41890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43696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05400"/>
            <a:ext cx="5486400" cy="567690"/>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9144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673090"/>
            <a:ext cx="5486400" cy="803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43613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96908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36637"/>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2362200"/>
            <a:ext cx="8229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7501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679158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240280"/>
            <a:ext cx="8229600" cy="393192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8182391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7" r:id="rId5"/>
    <p:sldLayoutId id="2147483668" r:id="rId6"/>
  </p:sldLayoutIdLst>
  <p:txStyles>
    <p:titleStyle>
      <a:lvl1pPr algn="ctr" defTabSz="457200" rtl="0" eaLnBrk="1" latinLnBrk="0" hangingPunct="1">
        <a:spcBef>
          <a:spcPct val="0"/>
        </a:spcBef>
        <a:buNone/>
        <a:defRPr sz="4400" kern="1200">
          <a:solidFill>
            <a:schemeClr val="tx1">
              <a:lumMod val="85000"/>
              <a:lumOff val="15000"/>
            </a:schemeClr>
          </a:solidFill>
          <a:latin typeface="Arial"/>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85000"/>
              <a:lumOff val="15000"/>
            </a:schemeClr>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lumMod val="85000"/>
              <a:lumOff val="15000"/>
            </a:schemeClr>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lumMod val="85000"/>
              <a:lumOff val="15000"/>
            </a:schemeClr>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lumMod val="85000"/>
              <a:lumOff val="15000"/>
            </a:schemeClr>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lumMod val="85000"/>
              <a:lumOff val="15000"/>
            </a:schemeClr>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239963"/>
            <a:ext cx="8229600" cy="3886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9163865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7" r:id="rId5"/>
    <p:sldLayoutId id="2147483678" r:id="rId6"/>
  </p:sldLayoutIdLst>
  <p:txStyles>
    <p:titleStyle>
      <a:lvl1pPr algn="ctr" defTabSz="457200" rtl="0" eaLnBrk="1" latinLnBrk="0" hangingPunct="1">
        <a:spcBef>
          <a:spcPct val="0"/>
        </a:spcBef>
        <a:buNone/>
        <a:defRPr sz="4400" kern="1200">
          <a:solidFill>
            <a:schemeClr val="tx1">
              <a:lumMod val="75000"/>
              <a:lumOff val="25000"/>
            </a:schemeClr>
          </a:solidFill>
          <a:latin typefac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1ED7B8A-4038-4E50-8EE1-A1C6C130602F}" type="datetime1">
              <a:rPr lang="en-US" smtClean="0">
                <a:solidFill>
                  <a:prstClr val="black">
                    <a:tint val="75000"/>
                  </a:prstClr>
                </a:solidFill>
                <a:latin typeface="Calibri"/>
                <a:ea typeface="+mn-ea"/>
                <a:cs typeface="+mn-cs"/>
              </a:rPr>
              <a:pPr fontAlgn="auto">
                <a:spcBef>
                  <a:spcPts val="0"/>
                </a:spcBef>
                <a:spcAft>
                  <a:spcPts val="0"/>
                </a:spcAft>
              </a:pPr>
              <a:t>2/22/2015</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79DEB5E-84F7-479D-98B2-ECA7AD8BAD0C}" type="slidenum">
              <a:rPr lang="en-US" smtClean="0">
                <a:solidFill>
                  <a:prstClr val="black">
                    <a:tint val="75000"/>
                  </a:prstClr>
                </a:solidFill>
                <a:latin typeface="Calibri"/>
                <a:ea typeface="+mn-ea"/>
                <a:cs typeface="+mn-cs"/>
              </a:rPr>
              <a:pPr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22374576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chart" Target="../charts/chart4.xml"/><Relationship Id="rId2" Type="http://schemas.openxmlformats.org/officeDocument/2006/relationships/image" Target="../media/image14.png"/><Relationship Id="rId1" Type="http://schemas.openxmlformats.org/officeDocument/2006/relationships/slideLayout" Target="../slideLayouts/slideLayout14.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27.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png"/><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8.xml"/><Relationship Id="rId5" Type="http://schemas.openxmlformats.org/officeDocument/2006/relationships/chart" Target="../charts/chart7.xml"/><Relationship Id="rId4" Type="http://schemas.openxmlformats.org/officeDocument/2006/relationships/chart" Target="../charts/char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1470025"/>
          </a:xfrm>
        </p:spPr>
        <p:txBody>
          <a:bodyPr>
            <a:normAutofit/>
          </a:bodyPr>
          <a:lstStyle/>
          <a:p>
            <a:r>
              <a:rPr lang="en-US" dirty="0"/>
              <a:t>GPGPU Performance and Power Estimation Using Machine Learning</a:t>
            </a:r>
          </a:p>
        </p:txBody>
      </p:sp>
      <p:sp>
        <p:nvSpPr>
          <p:cNvPr id="3" name="Subtitle 2"/>
          <p:cNvSpPr>
            <a:spLocks noGrp="1"/>
          </p:cNvSpPr>
          <p:nvPr>
            <p:ph type="subTitle" idx="1"/>
          </p:nvPr>
        </p:nvSpPr>
        <p:spPr/>
        <p:txBody>
          <a:bodyPr>
            <a:normAutofit fontScale="70000" lnSpcReduction="20000"/>
          </a:bodyPr>
          <a:lstStyle/>
          <a:p>
            <a:r>
              <a:rPr lang="en-US" dirty="0" smtClean="0"/>
              <a:t>Gene Wu – UT Austin</a:t>
            </a:r>
          </a:p>
          <a:p>
            <a:r>
              <a:rPr lang="en-US" dirty="0" smtClean="0"/>
              <a:t>Joseph </a:t>
            </a:r>
            <a:r>
              <a:rPr lang="en-US" dirty="0" err="1" smtClean="0"/>
              <a:t>Greathouse</a:t>
            </a:r>
            <a:r>
              <a:rPr lang="en-US" dirty="0" smtClean="0"/>
              <a:t> – AMD Research</a:t>
            </a:r>
          </a:p>
          <a:p>
            <a:r>
              <a:rPr lang="en-US" dirty="0" smtClean="0"/>
              <a:t>Alexander </a:t>
            </a:r>
            <a:r>
              <a:rPr lang="en-US" dirty="0" err="1" smtClean="0"/>
              <a:t>Lyashevsky</a:t>
            </a:r>
            <a:r>
              <a:rPr lang="en-US" dirty="0" smtClean="0"/>
              <a:t> – AMD Research</a:t>
            </a:r>
          </a:p>
          <a:p>
            <a:r>
              <a:rPr lang="en-US" dirty="0" err="1" smtClean="0"/>
              <a:t>Nuwan</a:t>
            </a:r>
            <a:r>
              <a:rPr lang="en-US" dirty="0" smtClean="0"/>
              <a:t> </a:t>
            </a:r>
            <a:r>
              <a:rPr lang="en-US" dirty="0" err="1" smtClean="0"/>
              <a:t>Jayasena</a:t>
            </a:r>
            <a:r>
              <a:rPr lang="en-US" dirty="0" smtClean="0"/>
              <a:t> – AMD Research</a:t>
            </a:r>
          </a:p>
          <a:p>
            <a:r>
              <a:rPr lang="en-US" dirty="0" smtClean="0"/>
              <a:t>Derek </a:t>
            </a:r>
            <a:r>
              <a:rPr lang="en-US" dirty="0" err="1" smtClean="0"/>
              <a:t>Chiou</a:t>
            </a:r>
            <a:r>
              <a:rPr lang="en-US" dirty="0" smtClean="0"/>
              <a:t> – UT Austin</a:t>
            </a:r>
            <a:endParaRPr lang="en-US" dirty="0"/>
          </a:p>
        </p:txBody>
      </p:sp>
      <p:sp>
        <p:nvSpPr>
          <p:cNvPr id="4" name="Slide Number Placeholder 3"/>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1</a:t>
            </a:fld>
            <a:endParaRPr lang="en-US" dirty="0"/>
          </a:p>
        </p:txBody>
      </p:sp>
    </p:spTree>
    <p:extLst>
      <p:ext uri="{BB962C8B-B14F-4D97-AF65-F5344CB8AC3E}">
        <p14:creationId xmlns:p14="http://schemas.microsoft.com/office/powerpoint/2010/main" val="40266478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33" y="381000"/>
            <a:ext cx="8229600" cy="1143000"/>
          </a:xfrm>
        </p:spPr>
        <p:txBody>
          <a:bodyPr/>
          <a:lstStyle/>
          <a:p>
            <a:r>
              <a:rPr lang="en-US" dirty="0" smtClean="0"/>
              <a:t>Kernel Scaling Behaviors</a:t>
            </a:r>
            <a:endParaRPr lang="en-US" dirty="0"/>
          </a:p>
        </p:txBody>
      </p:sp>
      <p:sp>
        <p:nvSpPr>
          <p:cNvPr id="3" name="Content Placeholder 2"/>
          <p:cNvSpPr>
            <a:spLocks noGrp="1"/>
          </p:cNvSpPr>
          <p:nvPr>
            <p:ph idx="1"/>
          </p:nvPr>
        </p:nvSpPr>
        <p:spPr>
          <a:xfrm>
            <a:off x="5088466" y="4212377"/>
            <a:ext cx="3598333" cy="2484755"/>
          </a:xfrm>
        </p:spPr>
        <p:txBody>
          <a:bodyPr>
            <a:normAutofit/>
          </a:bodyPr>
          <a:lstStyle/>
          <a:p>
            <a:r>
              <a:rPr lang="en-US" sz="2800" dirty="0" smtClean="0"/>
              <a:t>Found many other patterns during this study</a:t>
            </a:r>
          </a:p>
        </p:txBody>
      </p:sp>
      <p:sp>
        <p:nvSpPr>
          <p:cNvPr id="10" name="Slide Number Placeholder 9"/>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10</a:t>
            </a:fld>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843" y="1548913"/>
            <a:ext cx="4077157" cy="244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767" y="1548912"/>
            <a:ext cx="4097866" cy="244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843" y="4267200"/>
            <a:ext cx="4343399" cy="2604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143000" y="1230868"/>
            <a:ext cx="2269066" cy="369332"/>
          </a:xfrm>
          <a:prstGeom prst="rect">
            <a:avLst/>
          </a:prstGeom>
          <a:noFill/>
        </p:spPr>
        <p:txBody>
          <a:bodyPr wrap="square" rtlCol="0">
            <a:spAutoFit/>
          </a:bodyPr>
          <a:lstStyle/>
          <a:p>
            <a:r>
              <a:rPr lang="en-US" sz="1800" dirty="0" smtClean="0"/>
              <a:t>Memory Bound</a:t>
            </a:r>
            <a:endParaRPr lang="en-US" sz="1800" dirty="0"/>
          </a:p>
        </p:txBody>
      </p:sp>
      <p:sp>
        <p:nvSpPr>
          <p:cNvPr id="8" name="TextBox 7"/>
          <p:cNvSpPr txBox="1"/>
          <p:nvPr/>
        </p:nvSpPr>
        <p:spPr>
          <a:xfrm>
            <a:off x="5431367" y="1230868"/>
            <a:ext cx="2722033" cy="369332"/>
          </a:xfrm>
          <a:prstGeom prst="rect">
            <a:avLst/>
          </a:prstGeom>
          <a:noFill/>
        </p:spPr>
        <p:txBody>
          <a:bodyPr wrap="square" rtlCol="0">
            <a:spAutoFit/>
          </a:bodyPr>
          <a:lstStyle/>
          <a:p>
            <a:r>
              <a:rPr lang="en-US" sz="1800" dirty="0" smtClean="0"/>
              <a:t>Compute Bound</a:t>
            </a:r>
            <a:endParaRPr lang="en-US" sz="1800" dirty="0"/>
          </a:p>
        </p:txBody>
      </p:sp>
      <p:sp>
        <p:nvSpPr>
          <p:cNvPr id="9" name="TextBox 8"/>
          <p:cNvSpPr txBox="1"/>
          <p:nvPr/>
        </p:nvSpPr>
        <p:spPr>
          <a:xfrm>
            <a:off x="1371600" y="3974068"/>
            <a:ext cx="1456724" cy="369332"/>
          </a:xfrm>
          <a:prstGeom prst="rect">
            <a:avLst/>
          </a:prstGeom>
          <a:noFill/>
        </p:spPr>
        <p:txBody>
          <a:bodyPr wrap="square" rtlCol="0">
            <a:spAutoFit/>
          </a:bodyPr>
          <a:lstStyle/>
          <a:p>
            <a:r>
              <a:rPr lang="en-US" sz="1800" dirty="0" smtClean="0"/>
              <a:t>Balanced</a:t>
            </a:r>
            <a:endParaRPr lang="en-US" sz="1800" dirty="0"/>
          </a:p>
        </p:txBody>
      </p:sp>
    </p:spTree>
    <p:extLst>
      <p:ext uri="{BB962C8B-B14F-4D97-AF65-F5344CB8AC3E}">
        <p14:creationId xmlns:p14="http://schemas.microsoft.com/office/powerpoint/2010/main" val="1583376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Phase 1:Clustering</a:t>
            </a:r>
            <a:endParaRPr lang="en-US" dirty="0"/>
          </a:p>
        </p:txBody>
      </p:sp>
      <p:sp>
        <p:nvSpPr>
          <p:cNvPr id="3" name="Slide Number Placeholder 2"/>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11</a:t>
            </a:fld>
            <a:endParaRPr lang="en-US" dirty="0"/>
          </a:p>
        </p:txBody>
      </p:sp>
      <p:sp>
        <p:nvSpPr>
          <p:cNvPr id="5" name="Oval 4"/>
          <p:cNvSpPr/>
          <p:nvPr/>
        </p:nvSpPr>
        <p:spPr>
          <a:xfrm>
            <a:off x="956886" y="5063067"/>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Cluster 1</a:t>
            </a:r>
            <a:endParaRPr lang="en-US"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6322" y="2128145"/>
            <a:ext cx="2141047"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189" y="3581513"/>
            <a:ext cx="2141047"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3667209" y="5063067"/>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Cluster 2</a:t>
            </a:r>
            <a:endParaRPr lang="en-US" dirty="0"/>
          </a:p>
        </p:txBody>
      </p:sp>
      <p:sp>
        <p:nvSpPr>
          <p:cNvPr id="9" name="Oval 8"/>
          <p:cNvSpPr/>
          <p:nvPr/>
        </p:nvSpPr>
        <p:spPr>
          <a:xfrm>
            <a:off x="6426420" y="5063067"/>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Cluster 3</a:t>
            </a:r>
            <a:endParaRPr lang="en-US" dirty="0"/>
          </a:p>
        </p:txBody>
      </p:sp>
      <p:pic>
        <p:nvPicPr>
          <p:cNvPr id="1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189" y="2128145"/>
            <a:ext cx="2141047"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70236" y="2128145"/>
            <a:ext cx="2141046"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6322" y="3581513"/>
            <a:ext cx="2141047"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0236" y="3581513"/>
            <a:ext cx="2141047" cy="128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1922061" y="1396425"/>
            <a:ext cx="4944533" cy="584775"/>
          </a:xfrm>
          <a:prstGeom prst="rect">
            <a:avLst/>
          </a:prstGeom>
          <a:noFill/>
        </p:spPr>
        <p:txBody>
          <a:bodyPr wrap="square" rtlCol="0">
            <a:spAutoFit/>
          </a:bodyPr>
          <a:lstStyle/>
          <a:p>
            <a:pPr algn="ctr"/>
            <a:r>
              <a:rPr lang="en-US" sz="3200" dirty="0" smtClean="0"/>
              <a:t>Training Set</a:t>
            </a:r>
            <a:endParaRPr lang="en-US" sz="3200" dirty="0"/>
          </a:p>
        </p:txBody>
      </p:sp>
      <p:sp>
        <p:nvSpPr>
          <p:cNvPr id="17" name="TextBox 16"/>
          <p:cNvSpPr txBox="1"/>
          <p:nvPr/>
        </p:nvSpPr>
        <p:spPr>
          <a:xfrm>
            <a:off x="1702886" y="1882668"/>
            <a:ext cx="1083733" cy="338554"/>
          </a:xfrm>
          <a:prstGeom prst="rect">
            <a:avLst/>
          </a:prstGeom>
          <a:noFill/>
        </p:spPr>
        <p:txBody>
          <a:bodyPr wrap="square" rtlCol="0">
            <a:spAutoFit/>
          </a:bodyPr>
          <a:lstStyle/>
          <a:p>
            <a:r>
              <a:rPr lang="en-US" sz="1600" dirty="0" smtClean="0"/>
              <a:t>Kernel 1</a:t>
            </a:r>
            <a:endParaRPr lang="en-US" sz="1600" dirty="0"/>
          </a:p>
        </p:txBody>
      </p:sp>
      <p:sp>
        <p:nvSpPr>
          <p:cNvPr id="19" name="TextBox 18"/>
          <p:cNvSpPr txBox="1"/>
          <p:nvPr/>
        </p:nvSpPr>
        <p:spPr>
          <a:xfrm>
            <a:off x="3852460" y="1880450"/>
            <a:ext cx="1083733" cy="338554"/>
          </a:xfrm>
          <a:prstGeom prst="rect">
            <a:avLst/>
          </a:prstGeom>
          <a:noFill/>
        </p:spPr>
        <p:txBody>
          <a:bodyPr wrap="square" rtlCol="0">
            <a:spAutoFit/>
          </a:bodyPr>
          <a:lstStyle/>
          <a:p>
            <a:r>
              <a:rPr lang="en-US" sz="1600" dirty="0" smtClean="0"/>
              <a:t>Kernel 2</a:t>
            </a:r>
            <a:endParaRPr lang="en-US" sz="1600" dirty="0"/>
          </a:p>
        </p:txBody>
      </p:sp>
      <p:sp>
        <p:nvSpPr>
          <p:cNvPr id="20" name="TextBox 19"/>
          <p:cNvSpPr txBox="1"/>
          <p:nvPr/>
        </p:nvSpPr>
        <p:spPr>
          <a:xfrm>
            <a:off x="6012419" y="1880450"/>
            <a:ext cx="1083733" cy="338554"/>
          </a:xfrm>
          <a:prstGeom prst="rect">
            <a:avLst/>
          </a:prstGeom>
          <a:noFill/>
        </p:spPr>
        <p:txBody>
          <a:bodyPr wrap="square" rtlCol="0">
            <a:spAutoFit/>
          </a:bodyPr>
          <a:lstStyle/>
          <a:p>
            <a:r>
              <a:rPr lang="en-US" sz="1600" dirty="0" smtClean="0"/>
              <a:t>Kernel 3</a:t>
            </a:r>
            <a:endParaRPr lang="en-US" sz="1600" dirty="0"/>
          </a:p>
        </p:txBody>
      </p:sp>
      <p:sp>
        <p:nvSpPr>
          <p:cNvPr id="21" name="TextBox 20"/>
          <p:cNvSpPr txBox="1"/>
          <p:nvPr/>
        </p:nvSpPr>
        <p:spPr>
          <a:xfrm>
            <a:off x="1757469" y="3345412"/>
            <a:ext cx="1083733" cy="338554"/>
          </a:xfrm>
          <a:prstGeom prst="rect">
            <a:avLst/>
          </a:prstGeom>
          <a:noFill/>
        </p:spPr>
        <p:txBody>
          <a:bodyPr wrap="square" rtlCol="0">
            <a:spAutoFit/>
          </a:bodyPr>
          <a:lstStyle/>
          <a:p>
            <a:r>
              <a:rPr lang="en-US" sz="1600" dirty="0" smtClean="0"/>
              <a:t>Kernel 4</a:t>
            </a:r>
            <a:endParaRPr lang="en-US" sz="1600" dirty="0"/>
          </a:p>
        </p:txBody>
      </p:sp>
      <p:sp>
        <p:nvSpPr>
          <p:cNvPr id="22" name="TextBox 21"/>
          <p:cNvSpPr txBox="1"/>
          <p:nvPr/>
        </p:nvSpPr>
        <p:spPr>
          <a:xfrm>
            <a:off x="3907043" y="3343194"/>
            <a:ext cx="1083733" cy="338554"/>
          </a:xfrm>
          <a:prstGeom prst="rect">
            <a:avLst/>
          </a:prstGeom>
          <a:noFill/>
        </p:spPr>
        <p:txBody>
          <a:bodyPr wrap="square" rtlCol="0">
            <a:spAutoFit/>
          </a:bodyPr>
          <a:lstStyle/>
          <a:p>
            <a:r>
              <a:rPr lang="en-US" sz="1600" dirty="0" smtClean="0"/>
              <a:t>Kernel 5</a:t>
            </a:r>
            <a:endParaRPr lang="en-US" sz="1600" dirty="0"/>
          </a:p>
        </p:txBody>
      </p:sp>
      <p:sp>
        <p:nvSpPr>
          <p:cNvPr id="23" name="TextBox 22"/>
          <p:cNvSpPr txBox="1"/>
          <p:nvPr/>
        </p:nvSpPr>
        <p:spPr>
          <a:xfrm>
            <a:off x="6067002" y="3343194"/>
            <a:ext cx="1083733" cy="338554"/>
          </a:xfrm>
          <a:prstGeom prst="rect">
            <a:avLst/>
          </a:prstGeom>
          <a:noFill/>
        </p:spPr>
        <p:txBody>
          <a:bodyPr wrap="square" rtlCol="0">
            <a:spAutoFit/>
          </a:bodyPr>
          <a:lstStyle/>
          <a:p>
            <a:r>
              <a:rPr lang="en-US" sz="1600" dirty="0" smtClean="0"/>
              <a:t>Kernel 6</a:t>
            </a:r>
            <a:endParaRPr lang="en-US" sz="1600" dirty="0"/>
          </a:p>
        </p:txBody>
      </p:sp>
      <p:cxnSp>
        <p:nvCxnSpPr>
          <p:cNvPr id="27" name="Straight Arrow Connector 26"/>
          <p:cNvCxnSpPr/>
          <p:nvPr/>
        </p:nvCxnSpPr>
        <p:spPr>
          <a:xfrm flipH="1">
            <a:off x="1795086" y="2616200"/>
            <a:ext cx="504249" cy="310593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922061" y="4072467"/>
            <a:ext cx="2387472" cy="16496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4623887" y="4072467"/>
            <a:ext cx="1930398" cy="166024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448909" y="2616200"/>
            <a:ext cx="50803" cy="311651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299335" y="4072467"/>
            <a:ext cx="1928676" cy="161563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6426420" y="2616200"/>
            <a:ext cx="838200" cy="311651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437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Phase 2:Classification</a:t>
            </a:r>
            <a:endParaRPr lang="en-US" dirty="0"/>
          </a:p>
        </p:txBody>
      </p:sp>
      <p:sp>
        <p:nvSpPr>
          <p:cNvPr id="3" name="Slide Number Placeholder 2"/>
          <p:cNvSpPr>
            <a:spLocks noGrp="1"/>
          </p:cNvSpPr>
          <p:nvPr>
            <p:ph type="sldNum" sz="quarter" idx="4294967295"/>
          </p:nvPr>
        </p:nvSpPr>
        <p:spPr>
          <a:xfrm>
            <a:off x="8077200" y="6356350"/>
            <a:ext cx="609600" cy="365125"/>
          </a:xfrm>
          <a:prstGeom prst="rect">
            <a:avLst/>
          </a:prstGeom>
        </p:spPr>
        <p:txBody>
          <a:bodyPr/>
          <a:lstStyle/>
          <a:p>
            <a:fld id="{379DEB5E-84F7-479D-98B2-ECA7AD8BAD0C}" type="slidenum">
              <a:rPr lang="en-US" smtClean="0"/>
              <a:t>12</a:t>
            </a:fld>
            <a:endParaRPr lang="en-US" dirty="0"/>
          </a:p>
        </p:txBody>
      </p:sp>
      <p:sp>
        <p:nvSpPr>
          <p:cNvPr id="4" name="Rectangle 3"/>
          <p:cNvSpPr/>
          <p:nvPr/>
        </p:nvSpPr>
        <p:spPr>
          <a:xfrm>
            <a:off x="2743200" y="3200400"/>
            <a:ext cx="1786467" cy="163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Classifier</a:t>
            </a:r>
            <a:endParaRPr lang="en-US" dirty="0"/>
          </a:p>
        </p:txBody>
      </p:sp>
      <p:sp>
        <p:nvSpPr>
          <p:cNvPr id="5" name="Oval 4"/>
          <p:cNvSpPr/>
          <p:nvPr/>
        </p:nvSpPr>
        <p:spPr>
          <a:xfrm>
            <a:off x="5334152" y="1371600"/>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Cluster 1</a:t>
            </a:r>
          </a:p>
          <a:p>
            <a:pPr algn="ctr"/>
            <a:endParaRPr lang="en-US" sz="1800" dirty="0"/>
          </a:p>
          <a:p>
            <a:pPr algn="ctr"/>
            <a:endParaRPr lang="en-US" sz="1800" dirty="0" smtClean="0"/>
          </a:p>
          <a:p>
            <a:pPr algn="ctr"/>
            <a:endParaRPr lang="en-US" sz="1800" dirty="0"/>
          </a:p>
          <a:p>
            <a:pPr algn="ctr"/>
            <a:endParaRPr lang="en-US" sz="1800" dirty="0"/>
          </a:p>
        </p:txBody>
      </p:sp>
      <p:sp>
        <p:nvSpPr>
          <p:cNvPr id="6" name="Oval 5"/>
          <p:cNvSpPr/>
          <p:nvPr/>
        </p:nvSpPr>
        <p:spPr>
          <a:xfrm>
            <a:off x="5351086" y="3217329"/>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Cluster 2</a:t>
            </a:r>
          </a:p>
          <a:p>
            <a:pPr algn="ctr"/>
            <a:endParaRPr lang="en-US" sz="1800" dirty="0" smtClean="0"/>
          </a:p>
          <a:p>
            <a:pPr algn="ctr"/>
            <a:endParaRPr lang="en-US" sz="1800" dirty="0"/>
          </a:p>
          <a:p>
            <a:pPr algn="ctr"/>
            <a:endParaRPr lang="en-US" sz="1800" dirty="0" smtClean="0"/>
          </a:p>
          <a:p>
            <a:pPr algn="ctr"/>
            <a:endParaRPr lang="en-US" sz="1800" dirty="0"/>
          </a:p>
        </p:txBody>
      </p:sp>
      <p:sp>
        <p:nvSpPr>
          <p:cNvPr id="7" name="Oval 6"/>
          <p:cNvSpPr/>
          <p:nvPr/>
        </p:nvSpPr>
        <p:spPr>
          <a:xfrm>
            <a:off x="5376487" y="5046128"/>
            <a:ext cx="1676400" cy="1676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Cluster 3</a:t>
            </a:r>
          </a:p>
          <a:p>
            <a:pPr algn="ctr"/>
            <a:endParaRPr lang="en-US" sz="1800" dirty="0"/>
          </a:p>
          <a:p>
            <a:pPr algn="ctr"/>
            <a:endParaRPr lang="en-US" sz="1800" dirty="0" smtClean="0"/>
          </a:p>
          <a:p>
            <a:pPr algn="ctr"/>
            <a:endParaRPr lang="en-US" sz="1800" dirty="0"/>
          </a:p>
          <a:p>
            <a:pPr algn="ctr"/>
            <a:endParaRPr lang="en-US" sz="1800" dirty="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7090" y="2001145"/>
            <a:ext cx="1070523" cy="642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5643" y="3788831"/>
            <a:ext cx="1065881" cy="639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79425" y="5684146"/>
            <a:ext cx="1070523" cy="642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ight Arrow 10"/>
          <p:cNvSpPr/>
          <p:nvPr/>
        </p:nvSpPr>
        <p:spPr>
          <a:xfrm>
            <a:off x="1828800" y="377642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72533" y="3725045"/>
            <a:ext cx="1447800" cy="1077218"/>
          </a:xfrm>
          <a:prstGeom prst="rect">
            <a:avLst/>
          </a:prstGeom>
          <a:noFill/>
        </p:spPr>
        <p:txBody>
          <a:bodyPr wrap="square" rtlCol="0">
            <a:spAutoFit/>
          </a:bodyPr>
          <a:lstStyle/>
          <a:p>
            <a:r>
              <a:rPr lang="en-US" sz="1600" dirty="0" smtClean="0"/>
              <a:t>Performance Counter Values</a:t>
            </a:r>
          </a:p>
          <a:p>
            <a:r>
              <a:rPr lang="en-US" sz="1600" dirty="0" smtClean="0"/>
              <a:t>(from base configuration)</a:t>
            </a:r>
            <a:endParaRPr lang="en-US" sz="1600" dirty="0"/>
          </a:p>
        </p:txBody>
      </p:sp>
      <p:cxnSp>
        <p:nvCxnSpPr>
          <p:cNvPr id="15" name="Straight Arrow Connector 14"/>
          <p:cNvCxnSpPr>
            <a:stCxn id="4" idx="3"/>
            <a:endCxn id="5" idx="2"/>
          </p:cNvCxnSpPr>
          <p:nvPr/>
        </p:nvCxnSpPr>
        <p:spPr>
          <a:xfrm flipV="1">
            <a:off x="4529667" y="2209800"/>
            <a:ext cx="804485" cy="180763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3"/>
            <a:endCxn id="6" idx="2"/>
          </p:cNvCxnSpPr>
          <p:nvPr/>
        </p:nvCxnSpPr>
        <p:spPr>
          <a:xfrm>
            <a:off x="4529667" y="4017434"/>
            <a:ext cx="821419" cy="3809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3"/>
            <a:endCxn id="7" idx="2"/>
          </p:cNvCxnSpPr>
          <p:nvPr/>
        </p:nvCxnSpPr>
        <p:spPr>
          <a:xfrm>
            <a:off x="4529667" y="4017434"/>
            <a:ext cx="846820" cy="186689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4735061" y="2826361"/>
            <a:ext cx="436032" cy="44327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a:t>
            </a:r>
            <a:endParaRPr lang="en-US" sz="3200" dirty="0">
              <a:solidFill>
                <a:schemeClr val="tx1"/>
              </a:solidFill>
            </a:endParaRPr>
          </a:p>
        </p:txBody>
      </p:sp>
      <p:sp>
        <p:nvSpPr>
          <p:cNvPr id="25" name="Oval 24"/>
          <p:cNvSpPr/>
          <p:nvPr/>
        </p:nvSpPr>
        <p:spPr>
          <a:xfrm>
            <a:off x="4713893" y="3790343"/>
            <a:ext cx="436032" cy="44327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a:t>
            </a:r>
            <a:endParaRPr lang="en-US" sz="3200" dirty="0">
              <a:solidFill>
                <a:schemeClr val="tx1"/>
              </a:solidFill>
            </a:endParaRPr>
          </a:p>
        </p:txBody>
      </p:sp>
      <p:sp>
        <p:nvSpPr>
          <p:cNvPr id="26" name="Oval 25"/>
          <p:cNvSpPr/>
          <p:nvPr/>
        </p:nvSpPr>
        <p:spPr>
          <a:xfrm>
            <a:off x="4713893" y="4729242"/>
            <a:ext cx="436032" cy="44327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a:t>
            </a:r>
            <a:endParaRPr lang="en-US" sz="3200" dirty="0">
              <a:solidFill>
                <a:schemeClr val="tx1"/>
              </a:solidFill>
            </a:endParaRPr>
          </a:p>
        </p:txBody>
      </p:sp>
    </p:spTree>
    <p:extLst>
      <p:ext uri="{BB962C8B-B14F-4D97-AF65-F5344CB8AC3E}">
        <p14:creationId xmlns:p14="http://schemas.microsoft.com/office/powerpoint/2010/main" val="4278279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Classifier</a:t>
            </a:r>
            <a:endParaRPr lang="en-US" dirty="0"/>
          </a:p>
        </p:txBody>
      </p:sp>
      <p:sp>
        <p:nvSpPr>
          <p:cNvPr id="37" name="Content Placeholder 2"/>
          <p:cNvSpPr>
            <a:spLocks noGrp="1"/>
          </p:cNvSpPr>
          <p:nvPr>
            <p:ph idx="1"/>
          </p:nvPr>
        </p:nvSpPr>
        <p:spPr>
          <a:xfrm>
            <a:off x="499533" y="3556000"/>
            <a:ext cx="8229600" cy="2937933"/>
          </a:xfrm>
        </p:spPr>
        <p:txBody>
          <a:bodyPr>
            <a:normAutofit fontScale="92500" lnSpcReduction="20000"/>
          </a:bodyPr>
          <a:lstStyle/>
          <a:p>
            <a:r>
              <a:rPr lang="en-US" dirty="0" smtClean="0"/>
              <a:t>Inputs: </a:t>
            </a:r>
          </a:p>
          <a:p>
            <a:pPr lvl="1"/>
            <a:r>
              <a:rPr lang="en-US" dirty="0"/>
              <a:t>P</a:t>
            </a:r>
            <a:r>
              <a:rPr lang="en-US" dirty="0" smtClean="0"/>
              <a:t>erformance counter values</a:t>
            </a:r>
          </a:p>
          <a:p>
            <a:r>
              <a:rPr lang="en-US" dirty="0" smtClean="0"/>
              <a:t>Outputs: </a:t>
            </a:r>
          </a:p>
          <a:p>
            <a:pPr lvl="1"/>
            <a:r>
              <a:rPr lang="en-US" dirty="0" smtClean="0"/>
              <a:t>One output per cluster</a:t>
            </a:r>
          </a:p>
          <a:p>
            <a:pPr lvl="1"/>
            <a:r>
              <a:rPr lang="en-US" dirty="0" smtClean="0"/>
              <a:t>Output values between 0 and 1</a:t>
            </a:r>
          </a:p>
          <a:p>
            <a:pPr lvl="1"/>
            <a:r>
              <a:rPr lang="en-US" dirty="0" smtClean="0"/>
              <a:t>Cluster with highest output is chosen</a:t>
            </a:r>
          </a:p>
          <a:p>
            <a:pPr lvl="1"/>
            <a:r>
              <a:rPr lang="en-US" dirty="0" smtClean="0"/>
              <a:t>Ideally a one hot encoding at outputs</a:t>
            </a:r>
          </a:p>
          <a:p>
            <a:pPr marL="0" indent="0">
              <a:buNone/>
            </a:pPr>
            <a:endParaRPr lang="en-US" dirty="0" smtClean="0"/>
          </a:p>
          <a:p>
            <a:endParaRPr lang="en-US" dirty="0"/>
          </a:p>
        </p:txBody>
      </p:sp>
      <p:sp>
        <p:nvSpPr>
          <p:cNvPr id="3" name="Slide Number Placeholder 2"/>
          <p:cNvSpPr>
            <a:spLocks noGrp="1"/>
          </p:cNvSpPr>
          <p:nvPr>
            <p:ph type="sldNum" sz="quarter" idx="4294967295"/>
          </p:nvPr>
        </p:nvSpPr>
        <p:spPr>
          <a:xfrm>
            <a:off x="8077200" y="6356350"/>
            <a:ext cx="609600" cy="365125"/>
          </a:xfrm>
          <a:prstGeom prst="rect">
            <a:avLst/>
          </a:prstGeom>
        </p:spPr>
        <p:txBody>
          <a:bodyPr/>
          <a:lstStyle/>
          <a:p>
            <a:fld id="{379DEB5E-84F7-479D-98B2-ECA7AD8BAD0C}" type="slidenum">
              <a:rPr lang="en-US" smtClean="0"/>
              <a:t>13</a:t>
            </a:fld>
            <a:endParaRPr lang="en-US" dirty="0"/>
          </a:p>
        </p:txBody>
      </p:sp>
      <p:sp>
        <p:nvSpPr>
          <p:cNvPr id="4" name="Rectangle 3"/>
          <p:cNvSpPr/>
          <p:nvPr/>
        </p:nvSpPr>
        <p:spPr>
          <a:xfrm>
            <a:off x="3644900" y="1537681"/>
            <a:ext cx="1786467" cy="163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Classifier</a:t>
            </a:r>
            <a:endParaRPr lang="en-US" dirty="0"/>
          </a:p>
        </p:txBody>
      </p:sp>
      <p:sp>
        <p:nvSpPr>
          <p:cNvPr id="11" name="Right Arrow 10"/>
          <p:cNvSpPr/>
          <p:nvPr/>
        </p:nvSpPr>
        <p:spPr>
          <a:xfrm>
            <a:off x="2730500" y="2113701"/>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274233" y="2062326"/>
            <a:ext cx="1447800" cy="1077218"/>
          </a:xfrm>
          <a:prstGeom prst="rect">
            <a:avLst/>
          </a:prstGeom>
          <a:noFill/>
        </p:spPr>
        <p:txBody>
          <a:bodyPr wrap="square" rtlCol="0">
            <a:spAutoFit/>
          </a:bodyPr>
          <a:lstStyle/>
          <a:p>
            <a:r>
              <a:rPr lang="en-US" sz="1600" dirty="0" smtClean="0"/>
              <a:t>Performance Counter Values</a:t>
            </a:r>
          </a:p>
          <a:p>
            <a:r>
              <a:rPr lang="en-US" sz="1600" dirty="0" smtClean="0"/>
              <a:t>(from base configuration)</a:t>
            </a:r>
            <a:endParaRPr lang="en-US" sz="1600" dirty="0"/>
          </a:p>
        </p:txBody>
      </p:sp>
      <p:cxnSp>
        <p:nvCxnSpPr>
          <p:cNvPr id="13" name="Straight Arrow Connector 12"/>
          <p:cNvCxnSpPr/>
          <p:nvPr/>
        </p:nvCxnSpPr>
        <p:spPr>
          <a:xfrm>
            <a:off x="5431367" y="1732414"/>
            <a:ext cx="1219200"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rot="5400000">
            <a:off x="5839381" y="2161620"/>
            <a:ext cx="512890" cy="609251"/>
          </a:xfrm>
          <a:prstGeom prst="rect">
            <a:avLst/>
          </a:prstGeom>
          <a:noFill/>
        </p:spPr>
        <p:txBody>
          <a:bodyPr wrap="square" rtlCol="0">
            <a:spAutoFit/>
          </a:bodyPr>
          <a:lstStyle/>
          <a:p>
            <a:r>
              <a:rPr lang="en-US" sz="3600" dirty="0" smtClean="0"/>
              <a:t>…</a:t>
            </a:r>
            <a:endParaRPr lang="en-US" sz="3600" dirty="0"/>
          </a:p>
        </p:txBody>
      </p:sp>
      <p:sp>
        <p:nvSpPr>
          <p:cNvPr id="29" name="TextBox 28"/>
          <p:cNvSpPr txBox="1"/>
          <p:nvPr/>
        </p:nvSpPr>
        <p:spPr>
          <a:xfrm>
            <a:off x="5486400" y="1438717"/>
            <a:ext cx="1143000" cy="338554"/>
          </a:xfrm>
          <a:prstGeom prst="rect">
            <a:avLst/>
          </a:prstGeom>
          <a:noFill/>
        </p:spPr>
        <p:txBody>
          <a:bodyPr wrap="square" rtlCol="0">
            <a:spAutoFit/>
          </a:bodyPr>
          <a:lstStyle/>
          <a:p>
            <a:r>
              <a:rPr lang="en-US" sz="1600" dirty="0" smtClean="0"/>
              <a:t>Cluster 1</a:t>
            </a:r>
            <a:endParaRPr lang="en-US" sz="1600" dirty="0"/>
          </a:p>
        </p:txBody>
      </p:sp>
      <p:sp>
        <p:nvSpPr>
          <p:cNvPr id="30" name="TextBox 29"/>
          <p:cNvSpPr txBox="1"/>
          <p:nvPr/>
        </p:nvSpPr>
        <p:spPr>
          <a:xfrm>
            <a:off x="6650567" y="1504890"/>
            <a:ext cx="1045633" cy="400110"/>
          </a:xfrm>
          <a:prstGeom prst="rect">
            <a:avLst/>
          </a:prstGeom>
          <a:noFill/>
        </p:spPr>
        <p:txBody>
          <a:bodyPr wrap="square" rtlCol="0">
            <a:spAutoFit/>
          </a:bodyPr>
          <a:lstStyle/>
          <a:p>
            <a:r>
              <a:rPr lang="en-US" sz="2000" dirty="0" smtClean="0"/>
              <a:t>0 to 1</a:t>
            </a:r>
            <a:endParaRPr lang="en-US" sz="2000" dirty="0"/>
          </a:p>
        </p:txBody>
      </p:sp>
      <p:cxnSp>
        <p:nvCxnSpPr>
          <p:cNvPr id="31" name="Straight Arrow Connector 30"/>
          <p:cNvCxnSpPr/>
          <p:nvPr/>
        </p:nvCxnSpPr>
        <p:spPr>
          <a:xfrm>
            <a:off x="5431367" y="2143506"/>
            <a:ext cx="1219200"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486400" y="1849809"/>
            <a:ext cx="1143000" cy="338554"/>
          </a:xfrm>
          <a:prstGeom prst="rect">
            <a:avLst/>
          </a:prstGeom>
          <a:noFill/>
        </p:spPr>
        <p:txBody>
          <a:bodyPr wrap="square" rtlCol="0">
            <a:spAutoFit/>
          </a:bodyPr>
          <a:lstStyle/>
          <a:p>
            <a:r>
              <a:rPr lang="en-US" sz="1600" dirty="0" smtClean="0"/>
              <a:t>Cluster 2</a:t>
            </a:r>
            <a:endParaRPr lang="en-US" sz="1600" dirty="0"/>
          </a:p>
        </p:txBody>
      </p:sp>
      <p:sp>
        <p:nvSpPr>
          <p:cNvPr id="33" name="TextBox 32"/>
          <p:cNvSpPr txBox="1"/>
          <p:nvPr/>
        </p:nvSpPr>
        <p:spPr>
          <a:xfrm>
            <a:off x="6650567" y="1962090"/>
            <a:ext cx="1121833" cy="400110"/>
          </a:xfrm>
          <a:prstGeom prst="rect">
            <a:avLst/>
          </a:prstGeom>
          <a:noFill/>
        </p:spPr>
        <p:txBody>
          <a:bodyPr wrap="square" rtlCol="0">
            <a:spAutoFit/>
          </a:bodyPr>
          <a:lstStyle/>
          <a:p>
            <a:r>
              <a:rPr lang="en-US" sz="2000" dirty="0" smtClean="0"/>
              <a:t>0 to 1</a:t>
            </a:r>
            <a:endParaRPr lang="en-US" sz="2000" dirty="0"/>
          </a:p>
        </p:txBody>
      </p:sp>
      <p:cxnSp>
        <p:nvCxnSpPr>
          <p:cNvPr id="34" name="Straight Arrow Connector 33"/>
          <p:cNvCxnSpPr/>
          <p:nvPr/>
        </p:nvCxnSpPr>
        <p:spPr>
          <a:xfrm>
            <a:off x="5439834" y="2985940"/>
            <a:ext cx="1219200" cy="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486400" y="2692243"/>
            <a:ext cx="1143000" cy="338554"/>
          </a:xfrm>
          <a:prstGeom prst="rect">
            <a:avLst/>
          </a:prstGeom>
          <a:noFill/>
        </p:spPr>
        <p:txBody>
          <a:bodyPr wrap="square" rtlCol="0">
            <a:spAutoFit/>
          </a:bodyPr>
          <a:lstStyle/>
          <a:p>
            <a:r>
              <a:rPr lang="en-US" sz="1600" dirty="0" smtClean="0"/>
              <a:t>Cluster N</a:t>
            </a:r>
            <a:endParaRPr lang="en-US" sz="1600" dirty="0"/>
          </a:p>
        </p:txBody>
      </p:sp>
      <p:sp>
        <p:nvSpPr>
          <p:cNvPr id="36" name="TextBox 35"/>
          <p:cNvSpPr txBox="1"/>
          <p:nvPr/>
        </p:nvSpPr>
        <p:spPr>
          <a:xfrm>
            <a:off x="6659034" y="2800290"/>
            <a:ext cx="1037166" cy="400110"/>
          </a:xfrm>
          <a:prstGeom prst="rect">
            <a:avLst/>
          </a:prstGeom>
          <a:noFill/>
        </p:spPr>
        <p:txBody>
          <a:bodyPr wrap="square" rtlCol="0">
            <a:spAutoFit/>
          </a:bodyPr>
          <a:lstStyle/>
          <a:p>
            <a:r>
              <a:rPr lang="en-US" sz="2000" dirty="0" smtClean="0"/>
              <a:t>0 to 1</a:t>
            </a:r>
            <a:endParaRPr lang="en-US" sz="2000" dirty="0"/>
          </a:p>
        </p:txBody>
      </p:sp>
    </p:spTree>
    <p:extLst>
      <p:ext uri="{BB962C8B-B14F-4D97-AF65-F5344CB8AC3E}">
        <p14:creationId xmlns:p14="http://schemas.microsoft.com/office/powerpoint/2010/main" val="103268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811" y="457200"/>
            <a:ext cx="8229600" cy="1143000"/>
          </a:xfrm>
        </p:spPr>
        <p:txBody>
          <a:bodyPr>
            <a:normAutofit fontScale="90000"/>
          </a:bodyPr>
          <a:lstStyle/>
          <a:p>
            <a:r>
              <a:rPr lang="en-US" dirty="0" smtClean="0"/>
              <a:t>Classifier: Neural Network Topology</a:t>
            </a:r>
            <a:endParaRPr lang="en-US" dirty="0"/>
          </a:p>
        </p:txBody>
      </p:sp>
      <p:sp>
        <p:nvSpPr>
          <p:cNvPr id="3" name="Content Placeholder 2"/>
          <p:cNvSpPr>
            <a:spLocks noGrp="1"/>
          </p:cNvSpPr>
          <p:nvPr>
            <p:ph idx="1"/>
          </p:nvPr>
        </p:nvSpPr>
        <p:spPr>
          <a:xfrm>
            <a:off x="1001500" y="1507067"/>
            <a:ext cx="6836229" cy="2302933"/>
          </a:xfrm>
        </p:spPr>
        <p:txBody>
          <a:bodyPr>
            <a:normAutofit fontScale="77500" lnSpcReduction="20000"/>
          </a:bodyPr>
          <a:lstStyle/>
          <a:p>
            <a:r>
              <a:rPr lang="en-US" dirty="0" smtClean="0"/>
              <a:t>3 layer, fully connected network</a:t>
            </a:r>
          </a:p>
          <a:p>
            <a:pPr lvl="1"/>
            <a:r>
              <a:rPr lang="en-US" dirty="0" smtClean="0"/>
              <a:t>Input layer: linear</a:t>
            </a:r>
          </a:p>
          <a:p>
            <a:pPr lvl="2"/>
            <a:r>
              <a:rPr lang="en-US" dirty="0" smtClean="0"/>
              <a:t>Number of neurons equals number of features</a:t>
            </a:r>
          </a:p>
          <a:p>
            <a:pPr lvl="1"/>
            <a:r>
              <a:rPr lang="en-US" dirty="0" smtClean="0"/>
              <a:t>Hidden layer: sigmoid</a:t>
            </a:r>
          </a:p>
          <a:p>
            <a:pPr lvl="2"/>
            <a:r>
              <a:rPr lang="en-US" dirty="0" smtClean="0"/>
              <a:t>Number of neurons equals number of clusters</a:t>
            </a:r>
          </a:p>
          <a:p>
            <a:pPr lvl="1"/>
            <a:r>
              <a:rPr lang="en-US" dirty="0" smtClean="0"/>
              <a:t>Output layer: sigmoid</a:t>
            </a:r>
          </a:p>
          <a:p>
            <a:pPr lvl="2"/>
            <a:r>
              <a:rPr lang="en-US" dirty="0" smtClean="0"/>
              <a:t>Number of neurons equals number of clusters</a:t>
            </a:r>
          </a:p>
          <a:p>
            <a:pPr marL="0" indent="0">
              <a:buNone/>
            </a:pPr>
            <a:endParaRPr lang="en-US" dirty="0" smtClean="0"/>
          </a:p>
          <a:p>
            <a:endParaRPr lang="en-US" dirty="0"/>
          </a:p>
        </p:txBody>
      </p:sp>
      <p:sp>
        <p:nvSpPr>
          <p:cNvPr id="54" name="Slide Number Placeholder 53"/>
          <p:cNvSpPr>
            <a:spLocks noGrp="1"/>
          </p:cNvSpPr>
          <p:nvPr>
            <p:ph type="sldNum" sz="quarter" idx="4294967295"/>
          </p:nvPr>
        </p:nvSpPr>
        <p:spPr>
          <a:xfrm>
            <a:off x="8243016" y="6356350"/>
            <a:ext cx="596184" cy="365125"/>
          </a:xfrm>
          <a:prstGeom prst="rect">
            <a:avLst/>
          </a:prstGeom>
        </p:spPr>
        <p:txBody>
          <a:bodyPr/>
          <a:lstStyle/>
          <a:p>
            <a:fld id="{379DEB5E-84F7-479D-98B2-ECA7AD8BAD0C}" type="slidenum">
              <a:rPr lang="en-US" smtClean="0"/>
              <a:t>14</a:t>
            </a:fld>
            <a:endParaRPr lang="en-US" dirty="0"/>
          </a:p>
        </p:txBody>
      </p:sp>
      <p:grpSp>
        <p:nvGrpSpPr>
          <p:cNvPr id="52" name="Group 51"/>
          <p:cNvGrpSpPr/>
          <p:nvPr/>
        </p:nvGrpSpPr>
        <p:grpSpPr>
          <a:xfrm>
            <a:off x="856604" y="3870329"/>
            <a:ext cx="7396671" cy="2728377"/>
            <a:chOff x="696656" y="1841031"/>
            <a:chExt cx="7846838" cy="3141494"/>
          </a:xfrm>
        </p:grpSpPr>
        <p:cxnSp>
          <p:nvCxnSpPr>
            <p:cNvPr id="4" name="Straight Arrow Connector 3"/>
            <p:cNvCxnSpPr>
              <a:stCxn id="8" idx="6"/>
              <a:endCxn id="9" idx="2"/>
            </p:cNvCxnSpPr>
            <p:nvPr/>
          </p:nvCxnSpPr>
          <p:spPr>
            <a:xfrm flipV="1">
              <a:off x="2998157" y="216108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913929" y="2299336"/>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3" idx="7"/>
              <a:endCxn id="9" idx="3"/>
            </p:cNvCxnSpPr>
            <p:nvPr/>
          </p:nvCxnSpPr>
          <p:spPr>
            <a:xfrm flipV="1">
              <a:off x="2904387" y="2387389"/>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187053" y="1841047"/>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5"/>
              <a:endCxn id="14"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1"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23"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23"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6"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24"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rot="5400000">
              <a:off x="2539068" y="3564449"/>
              <a:ext cx="590549" cy="646331"/>
            </a:xfrm>
            <a:prstGeom prst="rect">
              <a:avLst/>
            </a:prstGeom>
            <a:noFill/>
          </p:spPr>
          <p:txBody>
            <a:bodyPr wrap="square" rtlCol="0">
              <a:spAutoFit/>
            </a:bodyPr>
            <a:lstStyle/>
            <a:p>
              <a:r>
                <a:rPr lang="en-US" sz="3600" dirty="0" smtClean="0"/>
                <a:t>…</a:t>
              </a:r>
              <a:endParaRPr lang="en-US" sz="3600" dirty="0"/>
            </a:p>
          </p:txBody>
        </p:sp>
        <p:sp>
          <p:nvSpPr>
            <p:cNvPr id="32" name="TextBox 31"/>
            <p:cNvSpPr txBox="1"/>
            <p:nvPr/>
          </p:nvSpPr>
          <p:spPr>
            <a:xfrm rot="5400000">
              <a:off x="4349913" y="3564432"/>
              <a:ext cx="590549" cy="646331"/>
            </a:xfrm>
            <a:prstGeom prst="rect">
              <a:avLst/>
            </a:prstGeom>
            <a:noFill/>
          </p:spPr>
          <p:txBody>
            <a:bodyPr wrap="square" rtlCol="0">
              <a:spAutoFit/>
            </a:bodyPr>
            <a:lstStyle/>
            <a:p>
              <a:r>
                <a:rPr lang="en-US" sz="3600" dirty="0" smtClean="0"/>
                <a:t>…</a:t>
              </a:r>
              <a:endParaRPr lang="en-US" sz="3600" dirty="0"/>
            </a:p>
          </p:txBody>
        </p:sp>
        <p:sp>
          <p:nvSpPr>
            <p:cNvPr id="33" name="TextBox 32"/>
            <p:cNvSpPr txBox="1"/>
            <p:nvPr/>
          </p:nvSpPr>
          <p:spPr>
            <a:xfrm rot="5400000">
              <a:off x="6178736" y="3563711"/>
              <a:ext cx="590549" cy="646331"/>
            </a:xfrm>
            <a:prstGeom prst="rect">
              <a:avLst/>
            </a:prstGeom>
            <a:noFill/>
          </p:spPr>
          <p:txBody>
            <a:bodyPr wrap="square" rtlCol="0">
              <a:spAutoFit/>
            </a:bodyPr>
            <a:lstStyle/>
            <a:p>
              <a:r>
                <a:rPr lang="en-US" sz="3600" dirty="0" smtClean="0"/>
                <a:t>…</a:t>
              </a:r>
              <a:endParaRPr lang="en-US" sz="3600" dirty="0"/>
            </a:p>
          </p:txBody>
        </p:sp>
        <p:sp>
          <p:nvSpPr>
            <p:cNvPr id="34" name="Freeform 33"/>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1763753"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96660" y="1889474"/>
              <a:ext cx="1263035" cy="744195"/>
            </a:xfrm>
            <a:prstGeom prst="rect">
              <a:avLst/>
            </a:prstGeom>
            <a:noFill/>
          </p:spPr>
          <p:txBody>
            <a:bodyPr wrap="square" rtlCol="0">
              <a:spAutoFit/>
            </a:bodyPr>
            <a:lstStyle/>
            <a:p>
              <a:r>
                <a:rPr lang="en-US" sz="1800" dirty="0" err="1" smtClean="0"/>
                <a:t>Perf</a:t>
              </a:r>
              <a:r>
                <a:rPr lang="en-US" sz="1800" dirty="0" smtClean="0"/>
                <a:t>. Counter 0</a:t>
              </a:r>
              <a:endParaRPr lang="en-US" sz="1800" dirty="0"/>
            </a:p>
          </p:txBody>
        </p:sp>
        <p:cxnSp>
          <p:nvCxnSpPr>
            <p:cNvPr id="39" name="Straight Arrow Connector 38"/>
            <p:cNvCxnSpPr/>
            <p:nvPr/>
          </p:nvCxnSpPr>
          <p:spPr>
            <a:xfrm>
              <a:off x="1763749" y="3119035"/>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96656" y="2780928"/>
              <a:ext cx="1263035" cy="744195"/>
            </a:xfrm>
            <a:prstGeom prst="rect">
              <a:avLst/>
            </a:prstGeom>
            <a:noFill/>
          </p:spPr>
          <p:txBody>
            <a:bodyPr wrap="square" rtlCol="0">
              <a:spAutoFit/>
            </a:bodyPr>
            <a:lstStyle/>
            <a:p>
              <a:r>
                <a:rPr lang="en-US" sz="1800" dirty="0" err="1" smtClean="0"/>
                <a:t>Perf</a:t>
              </a:r>
              <a:r>
                <a:rPr lang="en-US" sz="1800" dirty="0" smtClean="0"/>
                <a:t>. Counter 1</a:t>
              </a:r>
              <a:endParaRPr lang="en-US" sz="1800" dirty="0"/>
            </a:p>
          </p:txBody>
        </p:sp>
        <p:cxnSp>
          <p:nvCxnSpPr>
            <p:cNvPr id="41" name="Straight Arrow Connector 40"/>
            <p:cNvCxnSpPr/>
            <p:nvPr/>
          </p:nvCxnSpPr>
          <p:spPr>
            <a:xfrm>
              <a:off x="1774635" y="461041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07540" y="4238330"/>
              <a:ext cx="1364317" cy="744195"/>
            </a:xfrm>
            <a:prstGeom prst="rect">
              <a:avLst/>
            </a:prstGeom>
            <a:noFill/>
          </p:spPr>
          <p:txBody>
            <a:bodyPr wrap="square" rtlCol="0">
              <a:spAutoFit/>
            </a:bodyPr>
            <a:lstStyle/>
            <a:p>
              <a:r>
                <a:rPr lang="en-US" sz="1800" dirty="0" err="1" smtClean="0"/>
                <a:t>Perf</a:t>
              </a:r>
              <a:r>
                <a:rPr lang="en-US" sz="1800" dirty="0" smtClean="0"/>
                <a:t>. Counter N</a:t>
              </a:r>
              <a:endParaRPr lang="en-US" sz="1800" dirty="0"/>
            </a:p>
          </p:txBody>
        </p:sp>
        <p:cxnSp>
          <p:nvCxnSpPr>
            <p:cNvPr id="43" name="Straight Arrow Connector 42"/>
            <p:cNvCxnSpPr/>
            <p:nvPr/>
          </p:nvCxnSpPr>
          <p:spPr>
            <a:xfrm>
              <a:off x="6675129"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686011" y="314080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686011" y="4623542"/>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269577" y="1976405"/>
              <a:ext cx="1263035" cy="425254"/>
            </a:xfrm>
            <a:prstGeom prst="rect">
              <a:avLst/>
            </a:prstGeom>
            <a:noFill/>
          </p:spPr>
          <p:txBody>
            <a:bodyPr wrap="square" rtlCol="0">
              <a:spAutoFit/>
            </a:bodyPr>
            <a:lstStyle/>
            <a:p>
              <a:r>
                <a:rPr lang="en-US" sz="1800" dirty="0" smtClean="0"/>
                <a:t>Cluster 0</a:t>
              </a:r>
              <a:endParaRPr lang="en-US" sz="1800" dirty="0"/>
            </a:p>
          </p:txBody>
        </p:sp>
        <p:sp>
          <p:nvSpPr>
            <p:cNvPr id="47" name="TextBox 46"/>
            <p:cNvSpPr txBox="1"/>
            <p:nvPr/>
          </p:nvSpPr>
          <p:spPr>
            <a:xfrm>
              <a:off x="7269576" y="2956141"/>
              <a:ext cx="1263035" cy="425254"/>
            </a:xfrm>
            <a:prstGeom prst="rect">
              <a:avLst/>
            </a:prstGeom>
            <a:noFill/>
          </p:spPr>
          <p:txBody>
            <a:bodyPr wrap="square" rtlCol="0">
              <a:spAutoFit/>
            </a:bodyPr>
            <a:lstStyle/>
            <a:p>
              <a:r>
                <a:rPr lang="en-US" sz="1800" dirty="0" smtClean="0"/>
                <a:t>Cluster 1</a:t>
              </a:r>
              <a:endParaRPr lang="en-US" sz="1800" dirty="0"/>
            </a:p>
          </p:txBody>
        </p:sp>
        <p:sp>
          <p:nvSpPr>
            <p:cNvPr id="48" name="TextBox 47"/>
            <p:cNvSpPr txBox="1"/>
            <p:nvPr/>
          </p:nvSpPr>
          <p:spPr>
            <a:xfrm>
              <a:off x="7280459" y="4431873"/>
              <a:ext cx="1263035" cy="425254"/>
            </a:xfrm>
            <a:prstGeom prst="rect">
              <a:avLst/>
            </a:prstGeom>
            <a:noFill/>
          </p:spPr>
          <p:txBody>
            <a:bodyPr wrap="square" rtlCol="0">
              <a:spAutoFit/>
            </a:bodyPr>
            <a:lstStyle/>
            <a:p>
              <a:r>
                <a:rPr lang="en-US" sz="1800" dirty="0" smtClean="0"/>
                <a:t>Cluster M</a:t>
              </a:r>
              <a:endParaRPr lang="en-US" sz="1800" dirty="0"/>
            </a:p>
          </p:txBody>
        </p:sp>
        <p:sp>
          <p:nvSpPr>
            <p:cNvPr id="49" name="Freeform 48"/>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71219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p:cNvSpPr txBox="1"/>
          <p:nvPr/>
        </p:nvSpPr>
        <p:spPr>
          <a:xfrm>
            <a:off x="11191" y="4429780"/>
            <a:ext cx="1634066" cy="523220"/>
          </a:xfrm>
          <a:prstGeom prst="rect">
            <a:avLst/>
          </a:prstGeom>
          <a:noFill/>
        </p:spPr>
        <p:txBody>
          <a:bodyPr wrap="square" rtlCol="0">
            <a:spAutoFit/>
          </a:bodyPr>
          <a:lstStyle/>
          <a:p>
            <a:r>
              <a:rPr lang="en-US" sz="1400" b="1" dirty="0" err="1" smtClean="0"/>
              <a:t>Perf</a:t>
            </a:r>
            <a:r>
              <a:rPr lang="en-US" sz="1400" b="1" dirty="0" smtClean="0"/>
              <a:t>. </a:t>
            </a:r>
          </a:p>
          <a:p>
            <a:r>
              <a:rPr lang="en-US" sz="1400" b="1" dirty="0" smtClean="0"/>
              <a:t>Counter N</a:t>
            </a:r>
            <a:endParaRPr lang="en-US" sz="1400" b="1" dirty="0"/>
          </a:p>
        </p:txBody>
      </p:sp>
      <p:sp>
        <p:nvSpPr>
          <p:cNvPr id="87" name="TextBox 86"/>
          <p:cNvSpPr txBox="1"/>
          <p:nvPr/>
        </p:nvSpPr>
        <p:spPr>
          <a:xfrm>
            <a:off x="11191" y="3667780"/>
            <a:ext cx="1634066" cy="523220"/>
          </a:xfrm>
          <a:prstGeom prst="rect">
            <a:avLst/>
          </a:prstGeom>
          <a:noFill/>
        </p:spPr>
        <p:txBody>
          <a:bodyPr wrap="square" rtlCol="0">
            <a:spAutoFit/>
          </a:bodyPr>
          <a:lstStyle/>
          <a:p>
            <a:r>
              <a:rPr lang="en-US" sz="1400" b="1" dirty="0" err="1" smtClean="0"/>
              <a:t>Perf</a:t>
            </a:r>
            <a:r>
              <a:rPr lang="en-US" sz="1400" b="1" dirty="0" smtClean="0"/>
              <a:t>. </a:t>
            </a:r>
          </a:p>
          <a:p>
            <a:r>
              <a:rPr lang="en-US" sz="1400" b="1" dirty="0" smtClean="0"/>
              <a:t>Counter 2</a:t>
            </a:r>
            <a:endParaRPr lang="en-US" sz="1400" b="1" dirty="0"/>
          </a:p>
        </p:txBody>
      </p:sp>
      <p:sp>
        <p:nvSpPr>
          <p:cNvPr id="86" name="TextBox 85"/>
          <p:cNvSpPr txBox="1"/>
          <p:nvPr/>
        </p:nvSpPr>
        <p:spPr>
          <a:xfrm>
            <a:off x="-6639" y="3062603"/>
            <a:ext cx="1634066" cy="523220"/>
          </a:xfrm>
          <a:prstGeom prst="rect">
            <a:avLst/>
          </a:prstGeom>
          <a:noFill/>
        </p:spPr>
        <p:txBody>
          <a:bodyPr wrap="square" rtlCol="0">
            <a:spAutoFit/>
          </a:bodyPr>
          <a:lstStyle/>
          <a:p>
            <a:r>
              <a:rPr lang="en-US" sz="1400" b="1" dirty="0" err="1" smtClean="0"/>
              <a:t>Perf</a:t>
            </a:r>
            <a:r>
              <a:rPr lang="en-US" sz="1400" b="1" dirty="0" smtClean="0"/>
              <a:t>. </a:t>
            </a:r>
          </a:p>
          <a:p>
            <a:r>
              <a:rPr lang="en-US" sz="1400" b="1" dirty="0" smtClean="0"/>
              <a:t>Counter 1</a:t>
            </a:r>
            <a:endParaRPr lang="en-US" sz="1400" b="1" dirty="0"/>
          </a:p>
        </p:txBody>
      </p:sp>
      <p:sp>
        <p:nvSpPr>
          <p:cNvPr id="296" name="Right Arrow 295"/>
          <p:cNvSpPr/>
          <p:nvPr/>
        </p:nvSpPr>
        <p:spPr>
          <a:xfrm>
            <a:off x="4981750" y="2413957"/>
            <a:ext cx="534246" cy="39776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162" y="635191"/>
            <a:ext cx="8229600" cy="1143000"/>
          </a:xfrm>
        </p:spPr>
        <p:txBody>
          <a:bodyPr/>
          <a:lstStyle/>
          <a:p>
            <a:r>
              <a:rPr lang="en-US" dirty="0" smtClean="0"/>
              <a:t>Putting It All Together</a:t>
            </a:r>
            <a:endParaRPr lang="en-US" dirty="0"/>
          </a:p>
        </p:txBody>
      </p:sp>
      <p:sp>
        <p:nvSpPr>
          <p:cNvPr id="355" name="Slide Number Placeholder 354"/>
          <p:cNvSpPr>
            <a:spLocks noGrp="1"/>
          </p:cNvSpPr>
          <p:nvPr>
            <p:ph type="sldNum" sz="quarter" idx="4294967295"/>
          </p:nvPr>
        </p:nvSpPr>
        <p:spPr>
          <a:xfrm>
            <a:off x="6553200" y="6356350"/>
            <a:ext cx="2133600" cy="365125"/>
          </a:xfrm>
          <a:prstGeom prst="rect">
            <a:avLst/>
          </a:prstGeom>
        </p:spPr>
        <p:txBody>
          <a:bodyPr/>
          <a:lstStyle/>
          <a:p>
            <a:fld id="{379DEB5E-84F7-479D-98B2-ECA7AD8BAD0C}" type="slidenum">
              <a:rPr lang="en-US" smtClean="0"/>
              <a:t>15</a:t>
            </a:fld>
            <a:endParaRPr lang="en-US"/>
          </a:p>
        </p:txBody>
      </p:sp>
      <p:sp>
        <p:nvSpPr>
          <p:cNvPr id="6" name="Oval 5"/>
          <p:cNvSpPr/>
          <p:nvPr/>
        </p:nvSpPr>
        <p:spPr>
          <a:xfrm>
            <a:off x="4360546" y="3432561"/>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Cluster 2</a:t>
            </a:r>
            <a:endParaRPr lang="en-US" sz="1400" dirty="0"/>
          </a:p>
        </p:txBody>
      </p:sp>
      <p:grpSp>
        <p:nvGrpSpPr>
          <p:cNvPr id="354" name="Group 353"/>
          <p:cNvGrpSpPr/>
          <p:nvPr/>
        </p:nvGrpSpPr>
        <p:grpSpPr>
          <a:xfrm>
            <a:off x="827720" y="2719161"/>
            <a:ext cx="3283335" cy="2235073"/>
            <a:chOff x="827720" y="2719161"/>
            <a:chExt cx="3283335" cy="2235073"/>
          </a:xfrm>
        </p:grpSpPr>
        <p:sp>
          <p:nvSpPr>
            <p:cNvPr id="4" name="Rectangle 3"/>
            <p:cNvSpPr/>
            <p:nvPr/>
          </p:nvSpPr>
          <p:spPr>
            <a:xfrm>
              <a:off x="1308480" y="3025955"/>
              <a:ext cx="2717800" cy="19282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827800" y="3162367"/>
              <a:ext cx="3283255" cy="1642377"/>
              <a:chOff x="832647" y="1841031"/>
              <a:chExt cx="6411643" cy="3102551"/>
            </a:xfrm>
          </p:grpSpPr>
          <p:cxnSp>
            <p:nvCxnSpPr>
              <p:cNvPr id="28" name="Straight Arrow Connector 27"/>
              <p:cNvCxnSpPr>
                <a:stCxn id="32" idx="6"/>
                <a:endCxn id="33" idx="2"/>
              </p:cNvCxnSpPr>
              <p:nvPr/>
            </p:nvCxnSpPr>
            <p:spPr>
              <a:xfrm flipV="1">
                <a:off x="2998157" y="216108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913929" y="2299336"/>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37" idx="7"/>
                <a:endCxn id="33" idx="3"/>
              </p:cNvCxnSpPr>
              <p:nvPr/>
            </p:nvCxnSpPr>
            <p:spPr>
              <a:xfrm flipV="1">
                <a:off x="2904387" y="2387389"/>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4187053" y="1841047"/>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2" idx="5"/>
                <a:endCxn id="38"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35"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47"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47"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50"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8"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rot="5400000">
                <a:off x="2641358" y="3191139"/>
                <a:ext cx="719844" cy="1262175"/>
              </a:xfrm>
              <a:prstGeom prst="rect">
                <a:avLst/>
              </a:prstGeom>
              <a:noFill/>
            </p:spPr>
            <p:txBody>
              <a:bodyPr wrap="square" rtlCol="0">
                <a:spAutoFit/>
              </a:bodyPr>
              <a:lstStyle/>
              <a:p>
                <a:r>
                  <a:rPr lang="en-US" sz="3600" dirty="0" smtClean="0"/>
                  <a:t>…</a:t>
                </a:r>
                <a:endParaRPr lang="en-US" sz="3600" dirty="0"/>
              </a:p>
            </p:txBody>
          </p:sp>
          <p:sp>
            <p:nvSpPr>
              <p:cNvPr id="56" name="TextBox 55"/>
              <p:cNvSpPr txBox="1"/>
              <p:nvPr/>
            </p:nvSpPr>
            <p:spPr>
              <a:xfrm rot="5400000">
                <a:off x="4801299" y="3417886"/>
                <a:ext cx="590549" cy="646331"/>
              </a:xfrm>
              <a:prstGeom prst="rect">
                <a:avLst/>
              </a:prstGeom>
              <a:noFill/>
            </p:spPr>
            <p:txBody>
              <a:bodyPr wrap="square" rtlCol="0">
                <a:spAutoFit/>
              </a:bodyPr>
              <a:lstStyle/>
              <a:p>
                <a:r>
                  <a:rPr lang="en-US" sz="3600" dirty="0" smtClean="0"/>
                  <a:t>…</a:t>
                </a:r>
                <a:endParaRPr lang="en-US" sz="3600" dirty="0"/>
              </a:p>
            </p:txBody>
          </p:sp>
          <p:sp>
            <p:nvSpPr>
              <p:cNvPr id="57" name="TextBox 56"/>
              <p:cNvSpPr txBox="1"/>
              <p:nvPr/>
            </p:nvSpPr>
            <p:spPr>
              <a:xfrm rot="5400000">
                <a:off x="6625850" y="3433211"/>
                <a:ext cx="590549" cy="646331"/>
              </a:xfrm>
              <a:prstGeom prst="rect">
                <a:avLst/>
              </a:prstGeom>
              <a:noFill/>
            </p:spPr>
            <p:txBody>
              <a:bodyPr wrap="square" rtlCol="0">
                <a:spAutoFit/>
              </a:bodyPr>
              <a:lstStyle/>
              <a:p>
                <a:r>
                  <a:rPr lang="en-US" sz="3600" dirty="0" smtClean="0"/>
                  <a:t>…</a:t>
                </a:r>
                <a:endParaRPr lang="en-US" sz="3600" dirty="0"/>
              </a:p>
            </p:txBody>
          </p:sp>
          <p:sp>
            <p:nvSpPr>
              <p:cNvPr id="58" name="Freeform 57"/>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1" name="Straight Arrow Connector 60"/>
              <p:cNvCxnSpPr/>
              <p:nvPr/>
            </p:nvCxnSpPr>
            <p:spPr>
              <a:xfrm flipV="1">
                <a:off x="832647" y="2161081"/>
                <a:ext cx="1525554" cy="2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Freeform 72"/>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7" name="Straight Arrow Connector 76"/>
            <p:cNvCxnSpPr/>
            <p:nvPr/>
          </p:nvCxnSpPr>
          <p:spPr>
            <a:xfrm flipV="1">
              <a:off x="833940" y="3856890"/>
              <a:ext cx="781201" cy="1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V="1">
              <a:off x="827720" y="4668004"/>
              <a:ext cx="781201" cy="1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2063162" y="2719161"/>
              <a:ext cx="1634066" cy="338554"/>
            </a:xfrm>
            <a:prstGeom prst="rect">
              <a:avLst/>
            </a:prstGeom>
            <a:noFill/>
          </p:spPr>
          <p:txBody>
            <a:bodyPr wrap="square" rtlCol="0">
              <a:spAutoFit/>
            </a:bodyPr>
            <a:lstStyle/>
            <a:p>
              <a:r>
                <a:rPr lang="en-US" sz="1600" dirty="0" smtClean="0"/>
                <a:t>Classifier</a:t>
              </a:r>
              <a:endParaRPr lang="en-US" sz="1600" dirty="0"/>
            </a:p>
          </p:txBody>
        </p:sp>
      </p:grpSp>
      <p:cxnSp>
        <p:nvCxnSpPr>
          <p:cNvPr id="18" name="Straight Arrow Connector 17"/>
          <p:cNvCxnSpPr>
            <a:stCxn id="48" idx="6"/>
            <a:endCxn id="6" idx="2"/>
          </p:cNvCxnSpPr>
          <p:nvPr/>
        </p:nvCxnSpPr>
        <p:spPr>
          <a:xfrm flipV="1">
            <a:off x="3819609" y="3840778"/>
            <a:ext cx="540937" cy="1039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5" name="Oval 294"/>
          <p:cNvSpPr/>
          <p:nvPr/>
        </p:nvSpPr>
        <p:spPr>
          <a:xfrm>
            <a:off x="3851909" y="3698116"/>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a:t>
            </a:r>
            <a:endParaRPr lang="en-US" sz="2000" dirty="0">
              <a:solidFill>
                <a:schemeClr val="tx1"/>
              </a:solidFill>
            </a:endParaRPr>
          </a:p>
        </p:txBody>
      </p:sp>
      <p:sp>
        <p:nvSpPr>
          <p:cNvPr id="303" name="Oval 302"/>
          <p:cNvSpPr/>
          <p:nvPr/>
        </p:nvSpPr>
        <p:spPr>
          <a:xfrm>
            <a:off x="4210495" y="2191058"/>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Cluster </a:t>
            </a:r>
            <a:r>
              <a:rPr lang="en-US" sz="1400" dirty="0"/>
              <a:t>1</a:t>
            </a:r>
          </a:p>
        </p:txBody>
      </p:sp>
      <p:sp>
        <p:nvSpPr>
          <p:cNvPr id="304" name="Oval 303"/>
          <p:cNvSpPr/>
          <p:nvPr/>
        </p:nvSpPr>
        <p:spPr>
          <a:xfrm>
            <a:off x="4273990" y="4672248"/>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Cluster M</a:t>
            </a:r>
            <a:endParaRPr lang="en-US" sz="1400" dirty="0"/>
          </a:p>
        </p:txBody>
      </p:sp>
      <p:cxnSp>
        <p:nvCxnSpPr>
          <p:cNvPr id="15" name="Straight Arrow Connector 14"/>
          <p:cNvCxnSpPr>
            <a:stCxn id="47" idx="6"/>
            <a:endCxn id="303" idx="2"/>
          </p:cNvCxnSpPr>
          <p:nvPr/>
        </p:nvCxnSpPr>
        <p:spPr>
          <a:xfrm flipV="1">
            <a:off x="3819617" y="2599275"/>
            <a:ext cx="390878" cy="73251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8" name="Oval 287"/>
          <p:cNvSpPr/>
          <p:nvPr/>
        </p:nvSpPr>
        <p:spPr>
          <a:xfrm>
            <a:off x="3828738" y="2916119"/>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t>
            </a:r>
          </a:p>
        </p:txBody>
      </p:sp>
      <p:cxnSp>
        <p:nvCxnSpPr>
          <p:cNvPr id="21" name="Straight Arrow Connector 20"/>
          <p:cNvCxnSpPr>
            <a:stCxn id="50" idx="6"/>
            <a:endCxn id="304" idx="2"/>
          </p:cNvCxnSpPr>
          <p:nvPr/>
        </p:nvCxnSpPr>
        <p:spPr>
          <a:xfrm>
            <a:off x="3819600" y="4635310"/>
            <a:ext cx="454390" cy="44515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4" name="Oval 293"/>
          <p:cNvSpPr/>
          <p:nvPr/>
        </p:nvSpPr>
        <p:spPr>
          <a:xfrm>
            <a:off x="3872782" y="4654482"/>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t>
            </a:r>
          </a:p>
        </p:txBody>
      </p:sp>
      <p:pic>
        <p:nvPicPr>
          <p:cNvPr id="1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5230" y="2359562"/>
            <a:ext cx="3478412" cy="244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 name="Oval 111"/>
          <p:cNvSpPr/>
          <p:nvPr/>
        </p:nvSpPr>
        <p:spPr>
          <a:xfrm>
            <a:off x="7693362" y="2780744"/>
            <a:ext cx="122796" cy="13546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3" name="Straight Arrow Connector 112"/>
          <p:cNvCxnSpPr>
            <a:stCxn id="114" idx="6"/>
            <a:endCxn id="112" idx="3"/>
          </p:cNvCxnSpPr>
          <p:nvPr/>
        </p:nvCxnSpPr>
        <p:spPr>
          <a:xfrm flipV="1">
            <a:off x="6257141" y="2896372"/>
            <a:ext cx="1454204" cy="764305"/>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4" name="Oval 113"/>
          <p:cNvSpPr/>
          <p:nvPr/>
        </p:nvSpPr>
        <p:spPr>
          <a:xfrm>
            <a:off x="6119899" y="3588710"/>
            <a:ext cx="137242" cy="1439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TextBox 351"/>
          <p:cNvSpPr txBox="1"/>
          <p:nvPr/>
        </p:nvSpPr>
        <p:spPr>
          <a:xfrm>
            <a:off x="8060868" y="2048322"/>
            <a:ext cx="990596" cy="1384995"/>
          </a:xfrm>
          <a:prstGeom prst="rect">
            <a:avLst/>
          </a:prstGeom>
          <a:noFill/>
        </p:spPr>
        <p:txBody>
          <a:bodyPr wrap="square" lIns="0" rIns="0" rtlCol="0">
            <a:spAutoFit/>
          </a:bodyPr>
          <a:lstStyle/>
          <a:p>
            <a:r>
              <a:rPr lang="en-US" sz="1400" b="1" dirty="0" smtClean="0"/>
              <a:t>Target </a:t>
            </a:r>
            <a:r>
              <a:rPr lang="en-US" sz="1400" b="1" dirty="0" err="1" smtClean="0"/>
              <a:t>Config</a:t>
            </a:r>
            <a:r>
              <a:rPr lang="en-US" sz="1400" b="1" dirty="0" smtClean="0"/>
              <a:t>. Execution Time or Power </a:t>
            </a:r>
            <a:endParaRPr lang="en-US" sz="1400" b="1" dirty="0"/>
          </a:p>
          <a:p>
            <a:endParaRPr lang="en-US" sz="1400" b="1" dirty="0"/>
          </a:p>
        </p:txBody>
      </p:sp>
      <p:sp>
        <p:nvSpPr>
          <p:cNvPr id="310" name="TextBox 309"/>
          <p:cNvSpPr txBox="1"/>
          <p:nvPr/>
        </p:nvSpPr>
        <p:spPr>
          <a:xfrm>
            <a:off x="5598559" y="4241969"/>
            <a:ext cx="1252440" cy="1384995"/>
          </a:xfrm>
          <a:prstGeom prst="rect">
            <a:avLst/>
          </a:prstGeom>
          <a:noFill/>
        </p:spPr>
        <p:txBody>
          <a:bodyPr wrap="square" rtlCol="0">
            <a:spAutoFit/>
          </a:bodyPr>
          <a:lstStyle/>
          <a:p>
            <a:r>
              <a:rPr lang="en-US" sz="1400" b="1" dirty="0" smtClean="0"/>
              <a:t>Base </a:t>
            </a:r>
            <a:r>
              <a:rPr lang="en-US" sz="1400" b="1" dirty="0" err="1" smtClean="0"/>
              <a:t>Config</a:t>
            </a:r>
            <a:r>
              <a:rPr lang="en-US" sz="1400" b="1" dirty="0" smtClean="0"/>
              <a:t>. Execution Time or Power</a:t>
            </a:r>
            <a:endParaRPr lang="en-US" sz="1400" b="1" dirty="0"/>
          </a:p>
          <a:p>
            <a:endParaRPr lang="en-US" sz="1400" b="1" dirty="0"/>
          </a:p>
        </p:txBody>
      </p:sp>
    </p:spTree>
    <p:extLst>
      <p:ext uri="{BB962C8B-B14F-4D97-AF65-F5344CB8AC3E}">
        <p14:creationId xmlns:p14="http://schemas.microsoft.com/office/powerpoint/2010/main" val="229833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animBg="1"/>
      <p:bldP spid="6" grpId="0" animBg="1"/>
      <p:bldP spid="295" grpId="0" animBg="1"/>
      <p:bldP spid="303" grpId="0" animBg="1"/>
      <p:bldP spid="304" grpId="0" animBg="1"/>
      <p:bldP spid="288" grpId="0" animBg="1"/>
      <p:bldP spid="294" grpId="0" animBg="1"/>
      <p:bldP spid="112" grpId="0" animBg="1"/>
      <p:bldP spid="114" grpId="0" animBg="1"/>
      <p:bldP spid="352" grpId="0"/>
      <p:bldP spid="3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Goals</a:t>
            </a:r>
          </a:p>
          <a:p>
            <a:r>
              <a:rPr lang="en-US" dirty="0" smtClean="0"/>
              <a:t>Model Overview</a:t>
            </a:r>
          </a:p>
          <a:p>
            <a:r>
              <a:rPr lang="en-US" dirty="0"/>
              <a:t>Model Construction</a:t>
            </a:r>
          </a:p>
          <a:p>
            <a:r>
              <a:rPr lang="en-US" u="sng" dirty="0" smtClean="0"/>
              <a:t>Results</a:t>
            </a:r>
            <a:endParaRPr lang="en-US" u="sng" dirty="0"/>
          </a:p>
        </p:txBody>
      </p:sp>
      <p:sp>
        <p:nvSpPr>
          <p:cNvPr id="4" name="Slide Number Placeholder 3"/>
          <p:cNvSpPr>
            <a:spLocks noGrp="1"/>
          </p:cNvSpPr>
          <p:nvPr>
            <p:ph type="sldNum" sz="quarter" idx="4294967295"/>
          </p:nvPr>
        </p:nvSpPr>
        <p:spPr>
          <a:xfrm>
            <a:off x="8077200" y="6356350"/>
            <a:ext cx="609600" cy="365125"/>
          </a:xfrm>
          <a:prstGeom prst="rect">
            <a:avLst/>
          </a:prstGeom>
        </p:spPr>
        <p:txBody>
          <a:bodyPr/>
          <a:lstStyle/>
          <a:p>
            <a:fld id="{379DEB5E-84F7-479D-98B2-ECA7AD8BAD0C}" type="slidenum">
              <a:rPr lang="en-US" smtClean="0"/>
              <a:t>16</a:t>
            </a:fld>
            <a:endParaRPr lang="en-US" dirty="0"/>
          </a:p>
        </p:txBody>
      </p:sp>
    </p:spTree>
    <p:extLst>
      <p:ext uri="{BB962C8B-B14F-4D97-AF65-F5344CB8AC3E}">
        <p14:creationId xmlns:p14="http://schemas.microsoft.com/office/powerpoint/2010/main" val="1279699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Experimental Setup</a:t>
            </a:r>
            <a:endParaRPr lang="en-US" dirty="0"/>
          </a:p>
        </p:txBody>
      </p:sp>
      <p:sp>
        <p:nvSpPr>
          <p:cNvPr id="3" name="Content Placeholder 2"/>
          <p:cNvSpPr>
            <a:spLocks noGrp="1"/>
          </p:cNvSpPr>
          <p:nvPr>
            <p:ph idx="1"/>
          </p:nvPr>
        </p:nvSpPr>
        <p:spPr>
          <a:xfrm>
            <a:off x="457200" y="1905000"/>
            <a:ext cx="8229600" cy="4724400"/>
          </a:xfrm>
        </p:spPr>
        <p:txBody>
          <a:bodyPr>
            <a:normAutofit fontScale="85000" lnSpcReduction="20000"/>
          </a:bodyPr>
          <a:lstStyle/>
          <a:p>
            <a:r>
              <a:rPr lang="en-US" dirty="0" smtClean="0"/>
              <a:t>Measurements gathered on a AMD Radeon HD 7970 GPU</a:t>
            </a:r>
          </a:p>
          <a:p>
            <a:r>
              <a:rPr lang="en-US" dirty="0" smtClean="0"/>
              <a:t>8 CU settings: </a:t>
            </a:r>
          </a:p>
          <a:p>
            <a:pPr lvl="1"/>
            <a:r>
              <a:rPr lang="en-US" dirty="0" smtClean="0"/>
              <a:t>4, 8, 12, 16, 20, 24, 28, 32</a:t>
            </a:r>
          </a:p>
          <a:p>
            <a:r>
              <a:rPr lang="en-US" dirty="0" smtClean="0"/>
              <a:t>8 Engine Frequencies: </a:t>
            </a:r>
          </a:p>
          <a:p>
            <a:pPr lvl="1"/>
            <a:r>
              <a:rPr lang="en-US" dirty="0" smtClean="0"/>
              <a:t>300, 400, 500, 600, 700, 800, 900, 1000 (MHz)</a:t>
            </a:r>
          </a:p>
          <a:p>
            <a:r>
              <a:rPr lang="en-US" dirty="0" smtClean="0"/>
              <a:t>7 Memory Frequencies: </a:t>
            </a:r>
          </a:p>
          <a:p>
            <a:pPr lvl="1"/>
            <a:r>
              <a:rPr lang="en-US" dirty="0" smtClean="0"/>
              <a:t>475, 625, 775, 925, 1075, 1225, 1375 (MHz)</a:t>
            </a:r>
          </a:p>
          <a:p>
            <a:r>
              <a:rPr lang="en-US" dirty="0" smtClean="0"/>
              <a:t>448(8x8x7) possible hardware configurations</a:t>
            </a:r>
          </a:p>
          <a:p>
            <a:r>
              <a:rPr lang="en-US" dirty="0" smtClean="0"/>
              <a:t>108 </a:t>
            </a:r>
            <a:r>
              <a:rPr lang="en-US" dirty="0" err="1" smtClean="0"/>
              <a:t>OpenCL</a:t>
            </a:r>
            <a:r>
              <a:rPr lang="en-US" dirty="0" smtClean="0"/>
              <a:t> kernels:</a:t>
            </a:r>
          </a:p>
          <a:p>
            <a:pPr lvl="1"/>
            <a:r>
              <a:rPr lang="en-US" dirty="0" smtClean="0"/>
              <a:t>86 kernels (80%) for training</a:t>
            </a:r>
          </a:p>
          <a:p>
            <a:pPr lvl="1"/>
            <a:r>
              <a:rPr lang="en-US" dirty="0" smtClean="0"/>
              <a:t>22 kernels (20%) for validation</a:t>
            </a:r>
            <a:endParaRPr lang="en-US" dirty="0"/>
          </a:p>
        </p:txBody>
      </p:sp>
      <p:sp>
        <p:nvSpPr>
          <p:cNvPr id="4" name="Slide Number Placeholder 3"/>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17</a:t>
            </a:fld>
            <a:endParaRPr lang="en-US" dirty="0"/>
          </a:p>
        </p:txBody>
      </p:sp>
    </p:spTree>
    <p:extLst>
      <p:ext uri="{BB962C8B-B14F-4D97-AF65-F5344CB8AC3E}">
        <p14:creationId xmlns:p14="http://schemas.microsoft.com/office/powerpoint/2010/main" val="1404253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Accuracy vs. Base Configuration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59973805"/>
              </p:ext>
            </p:extLst>
          </p:nvPr>
        </p:nvGraphicFramePr>
        <p:xfrm>
          <a:off x="1845734" y="1608672"/>
          <a:ext cx="5444068" cy="2692397"/>
        </p:xfrm>
        <a:graphic>
          <a:graphicData uri="http://schemas.openxmlformats.org/drawingml/2006/table">
            <a:tbl>
              <a:tblPr/>
              <a:tblGrid>
                <a:gridCol w="629297"/>
                <a:gridCol w="327760"/>
                <a:gridCol w="462139"/>
                <a:gridCol w="462139"/>
                <a:gridCol w="462139"/>
                <a:gridCol w="462139"/>
                <a:gridCol w="462139"/>
                <a:gridCol w="462139"/>
                <a:gridCol w="462139"/>
                <a:gridCol w="462139"/>
                <a:gridCol w="327760"/>
                <a:gridCol w="462139"/>
              </a:tblGrid>
              <a:tr h="289380">
                <a:tc rowSpan="9">
                  <a:txBody>
                    <a:bodyPr/>
                    <a:lstStyle/>
                    <a:p>
                      <a:pPr algn="ctr" fontAlgn="b"/>
                      <a:r>
                        <a:rPr lang="en-US" sz="1400" b="1" i="0" u="none" strike="noStrike" dirty="0">
                          <a:solidFill>
                            <a:srgbClr val="000000"/>
                          </a:solidFill>
                          <a:effectLst/>
                          <a:latin typeface="Calibri"/>
                        </a:rPr>
                        <a:t>Memory Frequency(MHz)</a:t>
                      </a:r>
                    </a:p>
                  </a:txBody>
                  <a:tcPr marL="9525" marR="9525" marT="9525" marB="0" vert="vert27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gridSpan="2">
                  <a:txBody>
                    <a:bodyPr/>
                    <a:lstStyle/>
                    <a:p>
                      <a:pPr algn="l" fontAlgn="b"/>
                      <a:r>
                        <a:rPr lang="en-US" sz="1400" b="1" i="0" u="none" strike="noStrike">
                          <a:solidFill>
                            <a:srgbClr val="000000"/>
                          </a:solidFill>
                          <a:effectLst/>
                          <a:latin typeface="Calibri"/>
                        </a:rPr>
                        <a:t>CU Count</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r>
              <a:tr h="231505">
                <a:tc v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r" fontAlgn="b"/>
                      <a:r>
                        <a:rPr lang="en-US" sz="1100" b="0" i="0" u="none" strike="noStrike">
                          <a:solidFill>
                            <a:srgbClr val="000000"/>
                          </a:solidFill>
                          <a:effectLst/>
                          <a:latin typeface="Calibri"/>
                        </a:rPr>
                        <a:t>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a:rPr>
                        <a:t>Legend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475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dirty="0">
                          <a:solidFill>
                            <a:srgbClr val="000000"/>
                          </a:solidFill>
                          <a:effectLst/>
                          <a:latin typeface="Calibri"/>
                        </a:rPr>
                        <a:t>20.4</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ED07F"/>
                    </a:solidFill>
                  </a:tcPr>
                </a:tc>
                <a:tc>
                  <a:txBody>
                    <a:bodyPr/>
                    <a:lstStyle/>
                    <a:p>
                      <a:pPr algn="r" fontAlgn="b"/>
                      <a:r>
                        <a:rPr lang="en-US" sz="1100" b="0" i="0" u="none" strike="noStrike">
                          <a:solidFill>
                            <a:srgbClr val="000000"/>
                          </a:solidFill>
                          <a:effectLst/>
                          <a:latin typeface="Calibri"/>
                        </a:rPr>
                        <a:t>18.2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E383"/>
                    </a:solidFill>
                  </a:tcPr>
                </a:tc>
                <a:tc>
                  <a:txBody>
                    <a:bodyPr/>
                    <a:lstStyle/>
                    <a:p>
                      <a:pPr algn="r" fontAlgn="b"/>
                      <a:r>
                        <a:rPr lang="en-US" sz="1100" b="0" i="0" u="none" strike="noStrike">
                          <a:solidFill>
                            <a:srgbClr val="000000"/>
                          </a:solidFill>
                          <a:effectLst/>
                          <a:latin typeface="Calibri"/>
                        </a:rPr>
                        <a:t>20.5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ECE7F"/>
                    </a:solidFill>
                  </a:tcPr>
                </a:tc>
                <a:tc>
                  <a:txBody>
                    <a:bodyPr/>
                    <a:lstStyle/>
                    <a:p>
                      <a:pPr algn="r" fontAlgn="b"/>
                      <a:r>
                        <a:rPr lang="en-US" sz="1100" b="0" i="0" u="none" strike="noStrike">
                          <a:solidFill>
                            <a:srgbClr val="000000"/>
                          </a:solidFill>
                          <a:effectLst/>
                          <a:latin typeface="Calibri"/>
                        </a:rPr>
                        <a:t>20.7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ECD7F"/>
                    </a:solidFill>
                  </a:tcPr>
                </a:tc>
                <a:tc>
                  <a:txBody>
                    <a:bodyPr/>
                    <a:lstStyle/>
                    <a:p>
                      <a:pPr algn="r" fontAlgn="b"/>
                      <a:r>
                        <a:rPr lang="en-US" sz="1100" b="0" i="0" u="none" strike="noStrike">
                          <a:solidFill>
                            <a:srgbClr val="000000"/>
                          </a:solidFill>
                          <a:effectLst/>
                          <a:latin typeface="Calibri"/>
                        </a:rPr>
                        <a:t>23.5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CB37A"/>
                    </a:solidFill>
                  </a:tcPr>
                </a:tc>
                <a:tc>
                  <a:txBody>
                    <a:bodyPr/>
                    <a:lstStyle/>
                    <a:p>
                      <a:pPr algn="r" fontAlgn="b"/>
                      <a:r>
                        <a:rPr lang="en-US" sz="1100" b="0" i="0" u="none" strike="noStrike">
                          <a:solidFill>
                            <a:srgbClr val="000000"/>
                          </a:solidFill>
                          <a:effectLst/>
                          <a:latin typeface="Calibri"/>
                        </a:rPr>
                        <a:t>25.9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B9D75"/>
                    </a:solidFill>
                  </a:tcPr>
                </a:tc>
                <a:tc>
                  <a:txBody>
                    <a:bodyPr/>
                    <a:lstStyle/>
                    <a:p>
                      <a:pPr algn="r" fontAlgn="b"/>
                      <a:r>
                        <a:rPr lang="en-US" sz="1100" b="0" i="0" u="none" strike="noStrike">
                          <a:solidFill>
                            <a:srgbClr val="000000"/>
                          </a:solidFill>
                          <a:effectLst/>
                          <a:latin typeface="Calibri"/>
                        </a:rPr>
                        <a:t>26.5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B9874"/>
                    </a:solidFill>
                  </a:tcPr>
                </a:tc>
                <a:tc>
                  <a:txBody>
                    <a:bodyPr/>
                    <a:lstStyle/>
                    <a:p>
                      <a:pPr algn="r" fontAlgn="b"/>
                      <a:r>
                        <a:rPr lang="en-US" sz="1100" b="0" i="0" u="none" strike="noStrike">
                          <a:solidFill>
                            <a:srgbClr val="000000"/>
                          </a:solidFill>
                          <a:effectLst/>
                          <a:latin typeface="Calibri"/>
                        </a:rPr>
                        <a:t>31.6</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696B"/>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63BE7B"/>
                    </a:solidFill>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625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20.3</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ED07F"/>
                    </a:solidFill>
                  </a:tcPr>
                </a:tc>
                <a:tc>
                  <a:txBody>
                    <a:bodyPr/>
                    <a:lstStyle/>
                    <a:p>
                      <a:pPr algn="r" fontAlgn="b"/>
                      <a:r>
                        <a:rPr lang="en-US" sz="1100" b="0" i="0" u="none" strike="noStrike">
                          <a:solidFill>
                            <a:srgbClr val="000000"/>
                          </a:solidFill>
                          <a:effectLst/>
                          <a:latin typeface="Calibri"/>
                        </a:rPr>
                        <a:t>15.5</a:t>
                      </a:r>
                    </a:p>
                  </a:txBody>
                  <a:tcPr marL="9525" marR="9525" marT="9525" marB="0" anchor="b">
                    <a:lnL>
                      <a:noFill/>
                    </a:lnL>
                    <a:lnR>
                      <a:noFill/>
                    </a:lnR>
                    <a:lnT>
                      <a:noFill/>
                    </a:lnT>
                    <a:lnB>
                      <a:noFill/>
                    </a:lnB>
                    <a:solidFill>
                      <a:srgbClr val="CFDD81"/>
                    </a:solidFill>
                  </a:tcPr>
                </a:tc>
                <a:tc>
                  <a:txBody>
                    <a:bodyPr/>
                    <a:lstStyle/>
                    <a:p>
                      <a:pPr algn="r" fontAlgn="b"/>
                      <a:r>
                        <a:rPr lang="en-US" sz="1100" b="0" i="0" u="none" strike="noStrike">
                          <a:solidFill>
                            <a:srgbClr val="000000"/>
                          </a:solidFill>
                          <a:effectLst/>
                          <a:latin typeface="Calibri"/>
                        </a:rPr>
                        <a:t>14.4</a:t>
                      </a:r>
                    </a:p>
                  </a:txBody>
                  <a:tcPr marL="9525" marR="9525" marT="9525" marB="0" anchor="b">
                    <a:lnL>
                      <a:noFill/>
                    </a:lnL>
                    <a:lnR>
                      <a:noFill/>
                    </a:lnR>
                    <a:lnT>
                      <a:noFill/>
                    </a:lnT>
                    <a:lnB>
                      <a:noFill/>
                    </a:lnB>
                    <a:solidFill>
                      <a:srgbClr val="B3D57F"/>
                    </a:solidFill>
                  </a:tcPr>
                </a:tc>
                <a:tc>
                  <a:txBody>
                    <a:bodyPr/>
                    <a:lstStyle/>
                    <a:p>
                      <a:pPr algn="r" fontAlgn="b"/>
                      <a:r>
                        <a:rPr lang="en-US" sz="1100" b="0" i="0" u="none" strike="noStrike">
                          <a:solidFill>
                            <a:srgbClr val="000000"/>
                          </a:solidFill>
                          <a:effectLst/>
                          <a:latin typeface="Calibri"/>
                        </a:rPr>
                        <a:t>13.5</a:t>
                      </a:r>
                    </a:p>
                  </a:txBody>
                  <a:tcPr marL="9525" marR="9525" marT="9525" marB="0" anchor="b">
                    <a:lnL>
                      <a:noFill/>
                    </a:lnL>
                    <a:lnR>
                      <a:noFill/>
                    </a:lnR>
                    <a:lnT>
                      <a:noFill/>
                    </a:lnT>
                    <a:lnB>
                      <a:noFill/>
                    </a:lnB>
                    <a:solidFill>
                      <a:srgbClr val="9CCE7E"/>
                    </a:solidFill>
                  </a:tcPr>
                </a:tc>
                <a:tc>
                  <a:txBody>
                    <a:bodyPr/>
                    <a:lstStyle/>
                    <a:p>
                      <a:pPr algn="r" fontAlgn="b"/>
                      <a:r>
                        <a:rPr lang="en-US" sz="1100" b="0" i="0" u="none" strike="noStrike">
                          <a:solidFill>
                            <a:srgbClr val="000000"/>
                          </a:solidFill>
                          <a:effectLst/>
                          <a:latin typeface="Calibri"/>
                        </a:rPr>
                        <a:t>16.7</a:t>
                      </a:r>
                    </a:p>
                  </a:txBody>
                  <a:tcPr marL="9525" marR="9525" marT="9525" marB="0" anchor="b">
                    <a:lnL>
                      <a:noFill/>
                    </a:lnL>
                    <a:lnR>
                      <a:noFill/>
                    </a:lnR>
                    <a:lnT>
                      <a:noFill/>
                    </a:lnT>
                    <a:lnB>
                      <a:noFill/>
                    </a:lnB>
                    <a:solidFill>
                      <a:srgbClr val="EEE683"/>
                    </a:solidFill>
                  </a:tcPr>
                </a:tc>
                <a:tc>
                  <a:txBody>
                    <a:bodyPr/>
                    <a:lstStyle/>
                    <a:p>
                      <a:pPr algn="r" fontAlgn="b"/>
                      <a:r>
                        <a:rPr lang="en-US" sz="1100" b="0" i="0" u="none" strike="noStrike">
                          <a:solidFill>
                            <a:srgbClr val="000000"/>
                          </a:solidFill>
                          <a:effectLst/>
                          <a:latin typeface="Calibri"/>
                        </a:rPr>
                        <a:t>21.1</a:t>
                      </a:r>
                    </a:p>
                  </a:txBody>
                  <a:tcPr marL="9525" marR="9525" marT="9525" marB="0" anchor="b">
                    <a:lnL>
                      <a:noFill/>
                    </a:lnL>
                    <a:lnR>
                      <a:noFill/>
                    </a:lnR>
                    <a:lnT>
                      <a:noFill/>
                    </a:lnT>
                    <a:lnB>
                      <a:noFill/>
                    </a:lnB>
                    <a:solidFill>
                      <a:srgbClr val="FEC97E"/>
                    </a:solidFill>
                  </a:tcPr>
                </a:tc>
                <a:tc>
                  <a:txBody>
                    <a:bodyPr/>
                    <a:lstStyle/>
                    <a:p>
                      <a:pPr algn="r" fontAlgn="b"/>
                      <a:r>
                        <a:rPr lang="en-US" sz="1100" b="0" i="0" u="none" strike="noStrike">
                          <a:solidFill>
                            <a:srgbClr val="000000"/>
                          </a:solidFill>
                          <a:effectLst/>
                          <a:latin typeface="Calibri"/>
                        </a:rPr>
                        <a:t>20.2</a:t>
                      </a:r>
                    </a:p>
                  </a:txBody>
                  <a:tcPr marL="9525" marR="9525" marT="9525" marB="0" anchor="b">
                    <a:lnL>
                      <a:noFill/>
                    </a:lnL>
                    <a:lnR>
                      <a:noFill/>
                    </a:lnR>
                    <a:lnT>
                      <a:noFill/>
                    </a:lnT>
                    <a:lnB>
                      <a:noFill/>
                    </a:lnB>
                    <a:solidFill>
                      <a:srgbClr val="FED17F"/>
                    </a:solidFill>
                  </a:tcPr>
                </a:tc>
                <a:tc>
                  <a:txBody>
                    <a:bodyPr/>
                    <a:lstStyle/>
                    <a:p>
                      <a:pPr algn="r" fontAlgn="b"/>
                      <a:r>
                        <a:rPr lang="en-US" sz="1100" b="0" i="0" u="none" strike="noStrike">
                          <a:solidFill>
                            <a:srgbClr val="000000"/>
                          </a:solidFill>
                          <a:effectLst/>
                          <a:latin typeface="Calibri"/>
                        </a:rPr>
                        <a:t>21.2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EC87E"/>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3D980"/>
                    </a:solidFill>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775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24.7</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FCA878"/>
                    </a:solidFill>
                  </a:tcPr>
                </a:tc>
                <a:tc>
                  <a:txBody>
                    <a:bodyPr/>
                    <a:lstStyle/>
                    <a:p>
                      <a:pPr algn="r" fontAlgn="b"/>
                      <a:r>
                        <a:rPr lang="en-US" sz="1100" b="0" i="0" u="none" strike="noStrike">
                          <a:solidFill>
                            <a:srgbClr val="000000"/>
                          </a:solidFill>
                          <a:effectLst/>
                          <a:latin typeface="Calibri"/>
                        </a:rPr>
                        <a:t>15.6</a:t>
                      </a:r>
                    </a:p>
                  </a:txBody>
                  <a:tcPr marL="9525" marR="9525" marT="9525" marB="0" anchor="b">
                    <a:lnL>
                      <a:noFill/>
                    </a:lnL>
                    <a:lnR>
                      <a:noFill/>
                    </a:lnR>
                    <a:lnT>
                      <a:noFill/>
                    </a:lnT>
                    <a:lnB>
                      <a:noFill/>
                    </a:lnB>
                    <a:solidFill>
                      <a:srgbClr val="D3DE81"/>
                    </a:solidFill>
                  </a:tcPr>
                </a:tc>
                <a:tc>
                  <a:txBody>
                    <a:bodyPr/>
                    <a:lstStyle/>
                    <a:p>
                      <a:pPr algn="r" fontAlgn="b"/>
                      <a:r>
                        <a:rPr lang="en-US" sz="1100" b="0" i="0" u="none" strike="noStrike">
                          <a:solidFill>
                            <a:srgbClr val="000000"/>
                          </a:solidFill>
                          <a:effectLst/>
                          <a:latin typeface="Calibri"/>
                        </a:rPr>
                        <a:t>11.9</a:t>
                      </a:r>
                    </a:p>
                  </a:txBody>
                  <a:tcPr marL="9525" marR="9525" marT="9525" marB="0" anchor="b">
                    <a:lnL>
                      <a:noFill/>
                    </a:lnL>
                    <a:lnR>
                      <a:noFill/>
                    </a:lnR>
                    <a:lnT>
                      <a:noFill/>
                    </a:lnT>
                    <a:lnB>
                      <a:noFill/>
                    </a:lnB>
                    <a:solidFill>
                      <a:srgbClr val="72C27B"/>
                    </a:solidFill>
                  </a:tcPr>
                </a:tc>
                <a:tc>
                  <a:txBody>
                    <a:bodyPr/>
                    <a:lstStyle/>
                    <a:p>
                      <a:pPr algn="r" fontAlgn="b"/>
                      <a:r>
                        <a:rPr lang="en-US" sz="1100" b="0" i="0" u="none" strike="noStrike">
                          <a:solidFill>
                            <a:srgbClr val="000000"/>
                          </a:solidFill>
                          <a:effectLst/>
                          <a:latin typeface="Calibri"/>
                        </a:rPr>
                        <a:t>13.1</a:t>
                      </a:r>
                    </a:p>
                  </a:txBody>
                  <a:tcPr marL="9525" marR="9525" marT="9525" marB="0" anchor="b">
                    <a:lnL>
                      <a:noFill/>
                    </a:lnL>
                    <a:lnR>
                      <a:noFill/>
                    </a:lnR>
                    <a:lnT>
                      <a:noFill/>
                    </a:lnT>
                    <a:lnB>
                      <a:noFill/>
                    </a:lnB>
                    <a:solidFill>
                      <a:srgbClr val="91CB7D"/>
                    </a:solidFill>
                  </a:tcPr>
                </a:tc>
                <a:tc>
                  <a:txBody>
                    <a:bodyPr/>
                    <a:lstStyle/>
                    <a:p>
                      <a:pPr algn="r" fontAlgn="b"/>
                      <a:r>
                        <a:rPr lang="en-US" sz="1100" b="0" i="0" u="none" strike="noStrike">
                          <a:solidFill>
                            <a:srgbClr val="000000"/>
                          </a:solidFill>
                          <a:effectLst/>
                          <a:latin typeface="Calibri"/>
                        </a:rPr>
                        <a:t>13.3</a:t>
                      </a:r>
                    </a:p>
                  </a:txBody>
                  <a:tcPr marL="9525" marR="9525" marT="9525" marB="0" anchor="b">
                    <a:lnL>
                      <a:noFill/>
                    </a:lnL>
                    <a:lnR>
                      <a:noFill/>
                    </a:lnR>
                    <a:lnT>
                      <a:noFill/>
                    </a:lnT>
                    <a:lnB>
                      <a:noFill/>
                    </a:lnB>
                    <a:solidFill>
                      <a:srgbClr val="97CD7E"/>
                    </a:solidFill>
                  </a:tcPr>
                </a:tc>
                <a:tc>
                  <a:txBody>
                    <a:bodyPr/>
                    <a:lstStyle/>
                    <a:p>
                      <a:pPr algn="r" fontAlgn="b"/>
                      <a:r>
                        <a:rPr lang="en-US" sz="1100" b="0" i="0" u="none" strike="noStrike">
                          <a:solidFill>
                            <a:srgbClr val="000000"/>
                          </a:solidFill>
                          <a:effectLst/>
                          <a:latin typeface="Calibri"/>
                        </a:rPr>
                        <a:t>17.0</a:t>
                      </a:r>
                    </a:p>
                  </a:txBody>
                  <a:tcPr marL="9525" marR="9525" marT="9525" marB="0" anchor="b">
                    <a:lnL>
                      <a:noFill/>
                    </a:lnL>
                    <a:lnR>
                      <a:noFill/>
                    </a:lnR>
                    <a:lnT>
                      <a:noFill/>
                    </a:lnT>
                    <a:lnB>
                      <a:noFill/>
                    </a:lnB>
                    <a:solidFill>
                      <a:srgbClr val="F7E883"/>
                    </a:solidFill>
                  </a:tcPr>
                </a:tc>
                <a:tc>
                  <a:txBody>
                    <a:bodyPr/>
                    <a:lstStyle/>
                    <a:p>
                      <a:pPr algn="r" fontAlgn="b"/>
                      <a:r>
                        <a:rPr lang="en-US" sz="1100" b="0" i="0" u="none" strike="noStrike">
                          <a:solidFill>
                            <a:srgbClr val="000000"/>
                          </a:solidFill>
                          <a:effectLst/>
                          <a:latin typeface="Calibri"/>
                        </a:rPr>
                        <a:t>17.3</a:t>
                      </a:r>
                    </a:p>
                  </a:txBody>
                  <a:tcPr marL="9525" marR="9525" marT="9525"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a:rPr>
                        <a:t>19.4</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ED881"/>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ED380"/>
                    </a:solidFill>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925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14.5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B7D67F"/>
                    </a:solidFill>
                  </a:tcPr>
                </a:tc>
                <a:tc>
                  <a:txBody>
                    <a:bodyPr/>
                    <a:lstStyle/>
                    <a:p>
                      <a:pPr algn="r" fontAlgn="b"/>
                      <a:r>
                        <a:rPr lang="en-US" sz="1100" b="0" i="0" u="none" strike="noStrike">
                          <a:solidFill>
                            <a:srgbClr val="000000"/>
                          </a:solidFill>
                          <a:effectLst/>
                          <a:latin typeface="Calibri"/>
                        </a:rPr>
                        <a:t>13.7</a:t>
                      </a:r>
                    </a:p>
                  </a:txBody>
                  <a:tcPr marL="9525" marR="9525" marT="9525" marB="0" anchor="b">
                    <a:lnL>
                      <a:noFill/>
                    </a:lnL>
                    <a:lnR>
                      <a:noFill/>
                    </a:lnR>
                    <a:lnT>
                      <a:noFill/>
                    </a:lnT>
                    <a:lnB>
                      <a:noFill/>
                    </a:lnB>
                    <a:solidFill>
                      <a:srgbClr val="A1D07E"/>
                    </a:solidFill>
                  </a:tcPr>
                </a:tc>
                <a:tc>
                  <a:txBody>
                    <a:bodyPr/>
                    <a:lstStyle/>
                    <a:p>
                      <a:pPr algn="r" fontAlgn="b"/>
                      <a:r>
                        <a:rPr lang="en-US" sz="1100" b="0" i="0" u="none" strike="noStrike">
                          <a:solidFill>
                            <a:srgbClr val="000000"/>
                          </a:solidFill>
                          <a:effectLst/>
                          <a:latin typeface="Calibri"/>
                        </a:rPr>
                        <a:t>11.3</a:t>
                      </a:r>
                    </a:p>
                  </a:txBody>
                  <a:tcPr marL="9525" marR="9525" marT="9525"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a:rPr>
                        <a:t>13.5</a:t>
                      </a:r>
                    </a:p>
                  </a:txBody>
                  <a:tcPr marL="9525" marR="9525" marT="9525" marB="0" anchor="b">
                    <a:lnL>
                      <a:noFill/>
                    </a:lnL>
                    <a:lnR>
                      <a:noFill/>
                    </a:lnR>
                    <a:lnT>
                      <a:noFill/>
                    </a:lnT>
                    <a:lnB>
                      <a:noFill/>
                    </a:lnB>
                    <a:solidFill>
                      <a:srgbClr val="9CCE7E"/>
                    </a:solidFill>
                  </a:tcPr>
                </a:tc>
                <a:tc>
                  <a:txBody>
                    <a:bodyPr/>
                    <a:lstStyle/>
                    <a:p>
                      <a:pPr algn="r" fontAlgn="b"/>
                      <a:r>
                        <a:rPr lang="en-US" sz="1100" b="0" i="0" u="none" strike="noStrike">
                          <a:solidFill>
                            <a:srgbClr val="000000"/>
                          </a:solidFill>
                          <a:effectLst/>
                          <a:latin typeface="Calibri"/>
                        </a:rPr>
                        <a:t>14.2</a:t>
                      </a:r>
                    </a:p>
                  </a:txBody>
                  <a:tcPr marL="9525" marR="9525" marT="9525" marB="0" anchor="b">
                    <a:lnL>
                      <a:noFill/>
                    </a:lnL>
                    <a:lnR>
                      <a:noFill/>
                    </a:lnR>
                    <a:lnT>
                      <a:noFill/>
                    </a:lnT>
                    <a:lnB>
                      <a:noFill/>
                    </a:lnB>
                    <a:solidFill>
                      <a:srgbClr val="AED37F"/>
                    </a:solidFill>
                  </a:tcPr>
                </a:tc>
                <a:tc>
                  <a:txBody>
                    <a:bodyPr/>
                    <a:lstStyle/>
                    <a:p>
                      <a:pPr algn="r" fontAlgn="b"/>
                      <a:r>
                        <a:rPr lang="en-US" sz="1100" b="0" i="0" u="none" strike="noStrike">
                          <a:solidFill>
                            <a:srgbClr val="000000"/>
                          </a:solidFill>
                          <a:effectLst/>
                          <a:latin typeface="Calibri"/>
                        </a:rPr>
                        <a:t>12.9</a:t>
                      </a:r>
                    </a:p>
                  </a:txBody>
                  <a:tcPr marL="9525" marR="9525" marT="9525" marB="0" anchor="b">
                    <a:lnL>
                      <a:noFill/>
                    </a:lnL>
                    <a:lnR>
                      <a:noFill/>
                    </a:lnR>
                    <a:lnT>
                      <a:noFill/>
                    </a:lnT>
                    <a:lnB>
                      <a:noFill/>
                    </a:lnB>
                    <a:solidFill>
                      <a:srgbClr val="8DCA7D"/>
                    </a:solidFill>
                  </a:tcPr>
                </a:tc>
                <a:tc>
                  <a:txBody>
                    <a:bodyPr/>
                    <a:lstStyle/>
                    <a:p>
                      <a:pPr algn="r" fontAlgn="b"/>
                      <a:r>
                        <a:rPr lang="en-US" sz="1100" b="0" i="0" u="none" strike="noStrike">
                          <a:solidFill>
                            <a:srgbClr val="000000"/>
                          </a:solidFill>
                          <a:effectLst/>
                          <a:latin typeface="Calibri"/>
                        </a:rPr>
                        <a:t>13.4</a:t>
                      </a:r>
                    </a:p>
                  </a:txBody>
                  <a:tcPr marL="9525" marR="9525" marT="9525" marB="0" anchor="b">
                    <a:lnL>
                      <a:noFill/>
                    </a:lnL>
                    <a:lnR>
                      <a:noFill/>
                    </a:lnR>
                    <a:lnT>
                      <a:noFill/>
                    </a:lnT>
                    <a:lnB>
                      <a:noFill/>
                    </a:lnB>
                    <a:solidFill>
                      <a:srgbClr val="99CD7E"/>
                    </a:solidFill>
                  </a:tcPr>
                </a:tc>
                <a:tc>
                  <a:txBody>
                    <a:bodyPr/>
                    <a:lstStyle/>
                    <a:p>
                      <a:pPr algn="r" fontAlgn="b"/>
                      <a:r>
                        <a:rPr lang="en-US" sz="1100" b="0" i="0" u="none" strike="noStrike">
                          <a:solidFill>
                            <a:srgbClr val="000000"/>
                          </a:solidFill>
                          <a:effectLst/>
                          <a:latin typeface="Calibri"/>
                        </a:rPr>
                        <a:t>17.2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CEA8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CA677"/>
                    </a:solidFill>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1075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13.5</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9DCE7E"/>
                    </a:solidFill>
                  </a:tcPr>
                </a:tc>
                <a:tc>
                  <a:txBody>
                    <a:bodyPr/>
                    <a:lstStyle/>
                    <a:p>
                      <a:pPr algn="r" fontAlgn="b"/>
                      <a:r>
                        <a:rPr lang="en-US" sz="1100" b="0" i="0" u="none" strike="noStrike">
                          <a:solidFill>
                            <a:srgbClr val="000000"/>
                          </a:solidFill>
                          <a:effectLst/>
                          <a:latin typeface="Calibri"/>
                        </a:rPr>
                        <a:t>13.7</a:t>
                      </a:r>
                    </a:p>
                  </a:txBody>
                  <a:tcPr marL="9525" marR="9525" marT="9525" marB="0" anchor="b">
                    <a:lnL>
                      <a:noFill/>
                    </a:lnL>
                    <a:lnR>
                      <a:noFill/>
                    </a:lnR>
                    <a:lnT>
                      <a:noFill/>
                    </a:lnT>
                    <a:lnB>
                      <a:noFill/>
                    </a:lnB>
                    <a:solidFill>
                      <a:srgbClr val="A2D07E"/>
                    </a:solidFill>
                  </a:tcPr>
                </a:tc>
                <a:tc>
                  <a:txBody>
                    <a:bodyPr/>
                    <a:lstStyle/>
                    <a:p>
                      <a:pPr algn="r" fontAlgn="b"/>
                      <a:r>
                        <a:rPr lang="en-US" sz="1100" b="0" i="0" u="none" strike="noStrike">
                          <a:solidFill>
                            <a:srgbClr val="000000"/>
                          </a:solidFill>
                          <a:effectLst/>
                          <a:latin typeface="Calibri"/>
                        </a:rPr>
                        <a:t>13.0</a:t>
                      </a:r>
                    </a:p>
                  </a:txBody>
                  <a:tcPr marL="9525" marR="9525" marT="9525" marB="0" anchor="b">
                    <a:lnL>
                      <a:noFill/>
                    </a:lnL>
                    <a:lnR>
                      <a:noFill/>
                    </a:lnR>
                    <a:lnT>
                      <a:noFill/>
                    </a:lnT>
                    <a:lnB>
                      <a:noFill/>
                    </a:lnB>
                    <a:solidFill>
                      <a:srgbClr val="90CB7D"/>
                    </a:solidFill>
                  </a:tcPr>
                </a:tc>
                <a:tc>
                  <a:txBody>
                    <a:bodyPr/>
                    <a:lstStyle/>
                    <a:p>
                      <a:pPr algn="r" fontAlgn="b"/>
                      <a:r>
                        <a:rPr lang="en-US" sz="1100" b="0" i="0" u="none" strike="noStrike">
                          <a:solidFill>
                            <a:srgbClr val="000000"/>
                          </a:solidFill>
                          <a:effectLst/>
                          <a:latin typeface="Calibri"/>
                        </a:rPr>
                        <a:t>12.6</a:t>
                      </a:r>
                    </a:p>
                  </a:txBody>
                  <a:tcPr marL="9525" marR="9525" marT="9525" marB="0" anchor="b">
                    <a:lnL>
                      <a:noFill/>
                    </a:lnL>
                    <a:lnR>
                      <a:noFill/>
                    </a:lnR>
                    <a:lnT>
                      <a:noFill/>
                    </a:lnT>
                    <a:lnB>
                      <a:noFill/>
                    </a:lnB>
                    <a:solidFill>
                      <a:srgbClr val="84C77C"/>
                    </a:solidFill>
                  </a:tcPr>
                </a:tc>
                <a:tc>
                  <a:txBody>
                    <a:bodyPr/>
                    <a:lstStyle/>
                    <a:p>
                      <a:pPr algn="r" fontAlgn="b"/>
                      <a:r>
                        <a:rPr lang="en-US" sz="1100" b="0" i="0" u="none" strike="noStrike">
                          <a:solidFill>
                            <a:srgbClr val="000000"/>
                          </a:solidFill>
                          <a:effectLst/>
                          <a:latin typeface="Calibri"/>
                        </a:rPr>
                        <a:t>13.5</a:t>
                      </a:r>
                    </a:p>
                  </a:txBody>
                  <a:tcPr marL="9525" marR="9525" marT="9525" marB="0" anchor="b">
                    <a:lnL>
                      <a:noFill/>
                    </a:lnL>
                    <a:lnR>
                      <a:noFill/>
                    </a:lnR>
                    <a:lnT>
                      <a:noFill/>
                    </a:lnT>
                    <a:lnB>
                      <a:noFill/>
                    </a:lnB>
                    <a:solidFill>
                      <a:srgbClr val="9BCE7E"/>
                    </a:solidFill>
                  </a:tcPr>
                </a:tc>
                <a:tc>
                  <a:txBody>
                    <a:bodyPr/>
                    <a:lstStyle/>
                    <a:p>
                      <a:pPr algn="r" fontAlgn="b"/>
                      <a:r>
                        <a:rPr lang="en-US" sz="1100" b="0" i="0" u="none" strike="noStrike">
                          <a:solidFill>
                            <a:srgbClr val="000000"/>
                          </a:solidFill>
                          <a:effectLst/>
                          <a:latin typeface="Calibri"/>
                        </a:rPr>
                        <a:t>13.6</a:t>
                      </a:r>
                    </a:p>
                  </a:txBody>
                  <a:tcPr marL="9525" marR="9525" marT="9525" marB="0" anchor="b">
                    <a:lnL>
                      <a:noFill/>
                    </a:lnL>
                    <a:lnR>
                      <a:noFill/>
                    </a:lnR>
                    <a:lnT>
                      <a:noFill/>
                    </a:lnT>
                    <a:lnB>
                      <a:noFill/>
                    </a:lnB>
                    <a:solidFill>
                      <a:srgbClr val="9ECF7E"/>
                    </a:solidFill>
                  </a:tcPr>
                </a:tc>
                <a:tc>
                  <a:txBody>
                    <a:bodyPr/>
                    <a:lstStyle/>
                    <a:p>
                      <a:pPr algn="r" fontAlgn="b"/>
                      <a:r>
                        <a:rPr lang="en-US" sz="1100" b="0" i="0" u="none" strike="noStrike">
                          <a:solidFill>
                            <a:srgbClr val="000000"/>
                          </a:solidFill>
                          <a:effectLst/>
                          <a:latin typeface="Calibri"/>
                        </a:rPr>
                        <a:t>13.2</a:t>
                      </a:r>
                    </a:p>
                  </a:txBody>
                  <a:tcPr marL="9525" marR="9525" marT="9525" marB="0" anchor="b">
                    <a:lnL>
                      <a:noFill/>
                    </a:lnL>
                    <a:lnR>
                      <a:noFill/>
                    </a:lnR>
                    <a:lnT>
                      <a:noFill/>
                    </a:lnT>
                    <a:lnB>
                      <a:noFill/>
                    </a:lnB>
                    <a:solidFill>
                      <a:srgbClr val="94CC7D"/>
                    </a:solidFill>
                  </a:tcPr>
                </a:tc>
                <a:tc>
                  <a:txBody>
                    <a:bodyPr/>
                    <a:lstStyle/>
                    <a:p>
                      <a:pPr algn="r" fontAlgn="b"/>
                      <a:r>
                        <a:rPr lang="en-US" sz="1100" b="0" i="0" u="none" strike="noStrike">
                          <a:solidFill>
                            <a:srgbClr val="000000"/>
                          </a:solidFill>
                          <a:effectLst/>
                          <a:latin typeface="Calibri"/>
                        </a:rPr>
                        <a:t>18.3</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FFE28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9786E"/>
                    </a:solidFill>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1225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15.8</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solidFill>
                      <a:srgbClr val="D8E081"/>
                    </a:solidFill>
                  </a:tcPr>
                </a:tc>
                <a:tc>
                  <a:txBody>
                    <a:bodyPr/>
                    <a:lstStyle/>
                    <a:p>
                      <a:pPr algn="r" fontAlgn="b"/>
                      <a:r>
                        <a:rPr lang="en-US" sz="1100" b="0" i="0" u="none" strike="noStrike">
                          <a:solidFill>
                            <a:srgbClr val="000000"/>
                          </a:solidFill>
                          <a:effectLst/>
                          <a:latin typeface="Calibri"/>
                        </a:rPr>
                        <a:t>16.3</a:t>
                      </a:r>
                    </a:p>
                  </a:txBody>
                  <a:tcPr marL="9525" marR="9525" marT="9525" marB="0" anchor="b">
                    <a:lnL>
                      <a:noFill/>
                    </a:lnL>
                    <a:lnR>
                      <a:noFill/>
                    </a:lnR>
                    <a:lnT>
                      <a:noFill/>
                    </a:lnT>
                    <a:lnB>
                      <a:noFill/>
                    </a:lnB>
                    <a:solidFill>
                      <a:srgbClr val="E6E382"/>
                    </a:solidFill>
                  </a:tcPr>
                </a:tc>
                <a:tc>
                  <a:txBody>
                    <a:bodyPr/>
                    <a:lstStyle/>
                    <a:p>
                      <a:pPr algn="r" fontAlgn="b"/>
                      <a:r>
                        <a:rPr lang="en-US" sz="1100" b="0" i="0" u="none" strike="noStrike">
                          <a:solidFill>
                            <a:srgbClr val="000000"/>
                          </a:solidFill>
                          <a:effectLst/>
                          <a:latin typeface="Calibri"/>
                        </a:rPr>
                        <a:t>12.2</a:t>
                      </a:r>
                    </a:p>
                  </a:txBody>
                  <a:tcPr marL="9525" marR="9525" marT="9525" marB="0" anchor="b">
                    <a:lnL>
                      <a:noFill/>
                    </a:lnL>
                    <a:lnR>
                      <a:noFill/>
                    </a:lnR>
                    <a:lnT>
                      <a:noFill/>
                    </a:lnT>
                    <a:lnB>
                      <a:noFill/>
                    </a:lnB>
                    <a:solidFill>
                      <a:srgbClr val="7BC57C"/>
                    </a:solidFill>
                  </a:tcPr>
                </a:tc>
                <a:tc>
                  <a:txBody>
                    <a:bodyPr/>
                    <a:lstStyle/>
                    <a:p>
                      <a:pPr algn="r" fontAlgn="b"/>
                      <a:r>
                        <a:rPr lang="en-US" sz="1100" b="0" i="0" u="none" strike="noStrike">
                          <a:solidFill>
                            <a:srgbClr val="000000"/>
                          </a:solidFill>
                          <a:effectLst/>
                          <a:latin typeface="Calibri"/>
                        </a:rPr>
                        <a:t>10.6</a:t>
                      </a:r>
                    </a:p>
                  </a:txBody>
                  <a:tcPr marL="9525" marR="9525" marT="9525"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a:rPr>
                        <a:t>9.0</a:t>
                      </a:r>
                    </a:p>
                  </a:txBody>
                  <a:tcPr marL="9525" marR="9525" marT="9525"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a:rPr>
                        <a:t>13.5</a:t>
                      </a:r>
                    </a:p>
                  </a:txBody>
                  <a:tcPr marL="9525" marR="9525" marT="9525" marB="0" anchor="b">
                    <a:lnL>
                      <a:noFill/>
                    </a:lnL>
                    <a:lnR>
                      <a:noFill/>
                    </a:lnR>
                    <a:lnT>
                      <a:noFill/>
                    </a:lnT>
                    <a:lnB>
                      <a:noFill/>
                    </a:lnB>
                    <a:solidFill>
                      <a:srgbClr val="9CCE7E"/>
                    </a:solidFill>
                  </a:tcPr>
                </a:tc>
                <a:tc>
                  <a:txBody>
                    <a:bodyPr/>
                    <a:lstStyle/>
                    <a:p>
                      <a:pPr algn="r" fontAlgn="b"/>
                      <a:r>
                        <a:rPr lang="en-US" sz="1100" b="0" i="0" u="none" strike="noStrike">
                          <a:solidFill>
                            <a:srgbClr val="000000"/>
                          </a:solidFill>
                          <a:effectLst/>
                          <a:latin typeface="Calibri"/>
                        </a:rPr>
                        <a:t>11.8</a:t>
                      </a:r>
                    </a:p>
                  </a:txBody>
                  <a:tcPr marL="9525" marR="9525" marT="9525" marB="0" anchor="b">
                    <a:lnL>
                      <a:noFill/>
                    </a:lnL>
                    <a:lnR>
                      <a:noFill/>
                    </a:lnR>
                    <a:lnT>
                      <a:noFill/>
                    </a:lnT>
                    <a:lnB>
                      <a:noFill/>
                    </a:lnB>
                    <a:solidFill>
                      <a:srgbClr val="70C17B"/>
                    </a:solidFill>
                  </a:tcPr>
                </a:tc>
                <a:tc>
                  <a:txBody>
                    <a:bodyPr/>
                    <a:lstStyle/>
                    <a:p>
                      <a:pPr algn="r" fontAlgn="b"/>
                      <a:r>
                        <a:rPr lang="en-US" sz="1100" b="0" i="0" u="none" strike="noStrike">
                          <a:solidFill>
                            <a:srgbClr val="000000"/>
                          </a:solidFill>
                          <a:effectLst/>
                          <a:latin typeface="Calibri"/>
                        </a:rPr>
                        <a:t>14.2</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solidFill>
                      <a:srgbClr val="ADD37F"/>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10216">
                <a:tc vMerge="1">
                  <a:txBody>
                    <a:bodyPr/>
                    <a:lstStyle/>
                    <a:p>
                      <a:endParaRPr lang="en-US"/>
                    </a:p>
                  </a:txBody>
                  <a:tcPr/>
                </a:tc>
                <a:tc>
                  <a:txBody>
                    <a:bodyPr/>
                    <a:lstStyle/>
                    <a:p>
                      <a:pPr algn="r" fontAlgn="b"/>
                      <a:r>
                        <a:rPr lang="en-US" sz="1100" b="0" i="0" u="none" strike="noStrike">
                          <a:solidFill>
                            <a:srgbClr val="000000"/>
                          </a:solidFill>
                          <a:effectLst/>
                          <a:latin typeface="Calibri"/>
                        </a:rPr>
                        <a:t>1375</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a:rPr>
                        <a:t>15.5</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FDD81"/>
                    </a:solidFill>
                  </a:tcPr>
                </a:tc>
                <a:tc>
                  <a:txBody>
                    <a:bodyPr/>
                    <a:lstStyle/>
                    <a:p>
                      <a:pPr algn="r" fontAlgn="b"/>
                      <a:r>
                        <a:rPr lang="en-US" sz="1100" b="0" i="0" u="none" strike="noStrike">
                          <a:solidFill>
                            <a:srgbClr val="000000"/>
                          </a:solidFill>
                          <a:effectLst/>
                          <a:latin typeface="Calibri"/>
                        </a:rPr>
                        <a:t>11.1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a:rPr>
                        <a:t>12.8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8AC97D"/>
                    </a:solidFill>
                  </a:tcPr>
                </a:tc>
                <a:tc>
                  <a:txBody>
                    <a:bodyPr/>
                    <a:lstStyle/>
                    <a:p>
                      <a:pPr algn="r" fontAlgn="b"/>
                      <a:r>
                        <a:rPr lang="en-US" sz="1100" b="0" i="0" u="none" strike="noStrike">
                          <a:solidFill>
                            <a:srgbClr val="000000"/>
                          </a:solidFill>
                          <a:effectLst/>
                          <a:latin typeface="Calibri"/>
                        </a:rPr>
                        <a:t>10.8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a:rPr>
                        <a:t>11.1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a:rPr>
                        <a:t>11.6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6BC07B"/>
                    </a:solidFill>
                  </a:tcPr>
                </a:tc>
                <a:tc>
                  <a:txBody>
                    <a:bodyPr/>
                    <a:lstStyle/>
                    <a:p>
                      <a:pPr algn="r" fontAlgn="b"/>
                      <a:r>
                        <a:rPr lang="en-US" sz="1100" b="0" i="0" u="none" strike="noStrike">
                          <a:solidFill>
                            <a:srgbClr val="000000"/>
                          </a:solidFill>
                          <a:effectLst/>
                          <a:latin typeface="Calibri"/>
                        </a:rPr>
                        <a:t>12.7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87C87D"/>
                    </a:solidFill>
                  </a:tcPr>
                </a:tc>
                <a:tc>
                  <a:txBody>
                    <a:bodyPr/>
                    <a:lstStyle/>
                    <a:p>
                      <a:pPr algn="r" fontAlgn="b"/>
                      <a:r>
                        <a:rPr lang="en-US" sz="1100" b="0" i="0" u="none" strike="noStrike">
                          <a:solidFill>
                            <a:srgbClr val="000000"/>
                          </a:solidFill>
                          <a:effectLst/>
                          <a:latin typeface="Calibri"/>
                        </a:rPr>
                        <a:t>11.5</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68BF7B"/>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sp>
        <p:nvSpPr>
          <p:cNvPr id="3" name="Slide Number Placeholder 2"/>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18</a:t>
            </a:fld>
            <a:endParaRPr lang="en-US" dirty="0"/>
          </a:p>
        </p:txBody>
      </p:sp>
      <p:sp>
        <p:nvSpPr>
          <p:cNvPr id="11" name="Content Placeholder 2"/>
          <p:cNvSpPr txBox="1">
            <a:spLocks/>
          </p:cNvSpPr>
          <p:nvPr/>
        </p:nvSpPr>
        <p:spPr>
          <a:xfrm>
            <a:off x="457200" y="4963886"/>
            <a:ext cx="8229600" cy="11622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u="sng" dirty="0"/>
          </a:p>
        </p:txBody>
      </p:sp>
      <p:sp>
        <p:nvSpPr>
          <p:cNvPr id="12" name="Content Placeholder 2"/>
          <p:cNvSpPr txBox="1">
            <a:spLocks/>
          </p:cNvSpPr>
          <p:nvPr/>
        </p:nvSpPr>
        <p:spPr>
          <a:xfrm>
            <a:off x="457200" y="4800600"/>
            <a:ext cx="8229600" cy="18288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Base configuration engine frequency fixed at 1000 MHz</a:t>
            </a:r>
          </a:p>
          <a:p>
            <a:r>
              <a:rPr lang="en-US" dirty="0" smtClean="0"/>
              <a:t>12 Clusters</a:t>
            </a:r>
          </a:p>
          <a:p>
            <a:r>
              <a:rPr lang="en-US" dirty="0" smtClean="0"/>
              <a:t>Each entry is the average error of all validation kernels on all 447 possible target configurations (22 kernels x 447 target </a:t>
            </a:r>
            <a:r>
              <a:rPr lang="en-US" dirty="0" err="1" smtClean="0"/>
              <a:t>configs</a:t>
            </a:r>
            <a:r>
              <a:rPr lang="en-US" dirty="0" smtClean="0"/>
              <a:t> = 9834 predictions)</a:t>
            </a:r>
          </a:p>
          <a:p>
            <a:r>
              <a:rPr lang="en-US" dirty="0" smtClean="0"/>
              <a:t>Error higher when base configurations has an unbalanced compute to bandwidth ratio </a:t>
            </a:r>
            <a:endParaRPr lang="en-US" dirty="0"/>
          </a:p>
        </p:txBody>
      </p:sp>
    </p:spTree>
    <p:extLst>
      <p:ext uri="{BB962C8B-B14F-4D97-AF65-F5344CB8AC3E}">
        <p14:creationId xmlns:p14="http://schemas.microsoft.com/office/powerpoint/2010/main" val="3272245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Accuracy vs. Base Configuration</a:t>
            </a:r>
            <a:endParaRPr lang="en-US" dirty="0"/>
          </a:p>
        </p:txBody>
      </p:sp>
      <p:sp>
        <p:nvSpPr>
          <p:cNvPr id="3" name="Content Placeholder 2"/>
          <p:cNvSpPr>
            <a:spLocks noGrp="1"/>
          </p:cNvSpPr>
          <p:nvPr>
            <p:ph idx="1"/>
          </p:nvPr>
        </p:nvSpPr>
        <p:spPr>
          <a:xfrm>
            <a:off x="457200" y="4767943"/>
            <a:ext cx="8229600" cy="1883228"/>
          </a:xfrm>
        </p:spPr>
        <p:txBody>
          <a:bodyPr>
            <a:normAutofit fontScale="77500" lnSpcReduction="20000"/>
          </a:bodyPr>
          <a:lstStyle/>
          <a:p>
            <a:r>
              <a:rPr lang="en-US" dirty="0" smtClean="0"/>
              <a:t>Lowest error at 500 MHz engine frequency</a:t>
            </a:r>
          </a:p>
          <a:p>
            <a:pPr lvl="1"/>
            <a:r>
              <a:rPr lang="en-US" dirty="0" err="1" smtClean="0"/>
              <a:t>Avg</a:t>
            </a:r>
            <a:r>
              <a:rPr lang="en-US" dirty="0" smtClean="0"/>
              <a:t>: 13.7%</a:t>
            </a:r>
          </a:p>
          <a:p>
            <a:pPr lvl="1"/>
            <a:r>
              <a:rPr lang="en-US" dirty="0" smtClean="0"/>
              <a:t>Standard deviation:  2.6%</a:t>
            </a:r>
          </a:p>
          <a:p>
            <a:pPr lvl="1"/>
            <a:r>
              <a:rPr lang="en-US" dirty="0" smtClean="0"/>
              <a:t>Max: 21.4%</a:t>
            </a:r>
          </a:p>
          <a:p>
            <a:pPr lvl="1"/>
            <a:r>
              <a:rPr lang="en-US" dirty="0" smtClean="0"/>
              <a:t>Min: 10.1%</a:t>
            </a:r>
          </a:p>
          <a:p>
            <a:pPr lvl="1"/>
            <a:endParaRPr lang="en-US" dirty="0"/>
          </a:p>
        </p:txBody>
      </p:sp>
      <p:sp>
        <p:nvSpPr>
          <p:cNvPr id="4" name="Slide Number Placeholder 3"/>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19</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362837184"/>
              </p:ext>
            </p:extLst>
          </p:nvPr>
        </p:nvGraphicFramePr>
        <p:xfrm>
          <a:off x="1642533" y="1515533"/>
          <a:ext cx="5562599" cy="30141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49882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71"/>
            <a:ext cx="8229600" cy="1143000"/>
          </a:xfrm>
        </p:spPr>
        <p:txBody>
          <a:bodyPr/>
          <a:lstStyle/>
          <a:p>
            <a:r>
              <a:rPr lang="en-US" dirty="0" smtClean="0"/>
              <a:t>Goals</a:t>
            </a:r>
            <a:endParaRPr lang="en-US" dirty="0"/>
          </a:p>
        </p:txBody>
      </p:sp>
      <p:sp>
        <p:nvSpPr>
          <p:cNvPr id="3" name="Content Placeholder 2"/>
          <p:cNvSpPr>
            <a:spLocks noGrp="1"/>
          </p:cNvSpPr>
          <p:nvPr>
            <p:ph idx="1"/>
          </p:nvPr>
        </p:nvSpPr>
        <p:spPr>
          <a:xfrm>
            <a:off x="152400" y="1676400"/>
            <a:ext cx="8763000" cy="3195859"/>
          </a:xfrm>
        </p:spPr>
        <p:txBody>
          <a:bodyPr>
            <a:normAutofit fontScale="92500"/>
          </a:bodyPr>
          <a:lstStyle/>
          <a:p>
            <a:r>
              <a:rPr lang="en-US" dirty="0" smtClean="0"/>
              <a:t>Create GPU power &amp; performance scalability models:</a:t>
            </a:r>
          </a:p>
          <a:p>
            <a:pPr lvl="1"/>
            <a:r>
              <a:rPr lang="en-US" dirty="0" smtClean="0"/>
              <a:t>Capable of predicting for a wide range of settings</a:t>
            </a:r>
          </a:p>
          <a:p>
            <a:pPr lvl="2"/>
            <a:r>
              <a:rPr lang="en-US" dirty="0" smtClean="0"/>
              <a:t>Number of Compute Units(CUs) or parallel cores</a:t>
            </a:r>
          </a:p>
          <a:p>
            <a:pPr lvl="2"/>
            <a:r>
              <a:rPr lang="en-US" dirty="0" smtClean="0"/>
              <a:t>GPU Core(Engine) Frequency</a:t>
            </a:r>
          </a:p>
          <a:p>
            <a:pPr lvl="2"/>
            <a:r>
              <a:rPr lang="en-US" dirty="0" smtClean="0"/>
              <a:t>Memory Frequency</a:t>
            </a:r>
          </a:p>
          <a:p>
            <a:pPr lvl="1"/>
            <a:r>
              <a:rPr lang="en-US" dirty="0"/>
              <a:t>Predict many hardware configurations from data gathered on a single configuration</a:t>
            </a:r>
          </a:p>
          <a:p>
            <a:pPr lvl="1"/>
            <a:endParaRPr lang="en-US" dirty="0" smtClean="0"/>
          </a:p>
          <a:p>
            <a:pPr lvl="2"/>
            <a:endParaRPr lang="en-US" dirty="0"/>
          </a:p>
        </p:txBody>
      </p:sp>
      <p:sp>
        <p:nvSpPr>
          <p:cNvPr id="4" name="Slide Number Placeholder 3"/>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2</a:t>
            </a:fld>
            <a:endParaRPr lang="en-US" dirty="0"/>
          </a:p>
        </p:txBody>
      </p:sp>
      <p:grpSp>
        <p:nvGrpSpPr>
          <p:cNvPr id="5" name="Group 4"/>
          <p:cNvGrpSpPr/>
          <p:nvPr/>
        </p:nvGrpSpPr>
        <p:grpSpPr>
          <a:xfrm>
            <a:off x="533400" y="4797272"/>
            <a:ext cx="8190383" cy="1809250"/>
            <a:chOff x="379781" y="4419600"/>
            <a:chExt cx="8190383" cy="1809250"/>
          </a:xfrm>
        </p:grpSpPr>
        <p:sp>
          <p:nvSpPr>
            <p:cNvPr id="6" name="Rectangle 5"/>
            <p:cNvSpPr/>
            <p:nvPr/>
          </p:nvSpPr>
          <p:spPr>
            <a:xfrm>
              <a:off x="3505200" y="4419600"/>
              <a:ext cx="1786467" cy="163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Model</a:t>
              </a:r>
              <a:endParaRPr lang="en-US" dirty="0"/>
            </a:p>
          </p:txBody>
        </p:sp>
        <p:sp>
          <p:nvSpPr>
            <p:cNvPr id="7" name="Right Arrow 6"/>
            <p:cNvSpPr/>
            <p:nvPr/>
          </p:nvSpPr>
          <p:spPr>
            <a:xfrm>
              <a:off x="2590800" y="4995620"/>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9781" y="4659190"/>
              <a:ext cx="2353733"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rgbClr val="FF0000"/>
                  </a:solidFill>
                </a:rPr>
                <a:t>Compute Units = 4</a:t>
              </a:r>
            </a:p>
            <a:p>
              <a:pPr marL="285750" indent="-285750">
                <a:buFont typeface="Arial" panose="020B0604020202020204" pitchFamily="34" charset="0"/>
                <a:buChar char="•"/>
              </a:pPr>
              <a:r>
                <a:rPr lang="en-US" sz="1600" dirty="0" smtClean="0"/>
                <a:t>Execution Time/Power</a:t>
              </a:r>
            </a:p>
            <a:p>
              <a:pPr marL="285750" indent="-285750">
                <a:buFont typeface="Arial" panose="020B0604020202020204" pitchFamily="34" charset="0"/>
                <a:buChar char="•"/>
              </a:pPr>
              <a:r>
                <a:rPr lang="en-US" sz="1600" dirty="0"/>
                <a:t>Performance Counter Values</a:t>
              </a:r>
            </a:p>
            <a:p>
              <a:pPr marL="285750" indent="-285750">
                <a:buFont typeface="Arial" panose="020B0604020202020204" pitchFamily="34" charset="0"/>
                <a:buChar char="•"/>
              </a:pPr>
              <a:endParaRPr lang="en-US" sz="1600" dirty="0"/>
            </a:p>
          </p:txBody>
        </p:sp>
        <p:sp>
          <p:nvSpPr>
            <p:cNvPr id="9" name="Right Arrow 8"/>
            <p:cNvSpPr/>
            <p:nvPr/>
          </p:nvSpPr>
          <p:spPr>
            <a:xfrm>
              <a:off x="5289229" y="5008033"/>
              <a:ext cx="914400" cy="4572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216431" y="4821134"/>
              <a:ext cx="2353733"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rgbClr val="FF0000"/>
                  </a:solidFill>
                </a:rPr>
                <a:t>Compute Units = 32</a:t>
              </a:r>
            </a:p>
            <a:p>
              <a:pPr marL="285750" indent="-285750">
                <a:buFont typeface="Arial" panose="020B0604020202020204" pitchFamily="34" charset="0"/>
                <a:buChar char="•"/>
              </a:pPr>
              <a:r>
                <a:rPr lang="en-US" sz="1600" dirty="0" smtClean="0"/>
                <a:t>Predicted Execution Time/Power</a:t>
              </a:r>
              <a:endParaRPr lang="en-US" sz="1600" dirty="0"/>
            </a:p>
          </p:txBody>
        </p:sp>
      </p:grpSp>
    </p:spTree>
    <p:extLst>
      <p:ext uri="{BB962C8B-B14F-4D97-AF65-F5344CB8AC3E}">
        <p14:creationId xmlns:p14="http://schemas.microsoft.com/office/powerpoint/2010/main" val="2710428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Performance Error Distribution</a:t>
            </a:r>
            <a:endParaRPr lang="en-US" sz="4000" dirty="0"/>
          </a:p>
        </p:txBody>
      </p:sp>
      <p:sp>
        <p:nvSpPr>
          <p:cNvPr id="3" name="Content Placeholder 2"/>
          <p:cNvSpPr>
            <a:spLocks noGrp="1"/>
          </p:cNvSpPr>
          <p:nvPr>
            <p:ph idx="1"/>
          </p:nvPr>
        </p:nvSpPr>
        <p:spPr>
          <a:xfrm>
            <a:off x="457200" y="4778828"/>
            <a:ext cx="8229600" cy="1887147"/>
          </a:xfrm>
        </p:spPr>
        <p:txBody>
          <a:bodyPr>
            <a:normAutofit fontScale="70000" lnSpcReduction="20000"/>
          </a:bodyPr>
          <a:lstStyle/>
          <a:p>
            <a:r>
              <a:rPr lang="en-US" dirty="0" smtClean="0"/>
              <a:t>447 target configurations</a:t>
            </a:r>
          </a:p>
          <a:p>
            <a:r>
              <a:rPr lang="en-US" dirty="0" smtClean="0"/>
              <a:t>22 validation kernels</a:t>
            </a:r>
          </a:p>
          <a:p>
            <a:r>
              <a:rPr lang="en-US" dirty="0" smtClean="0"/>
              <a:t>5 base configurations: </a:t>
            </a:r>
          </a:p>
          <a:p>
            <a:pPr lvl="1"/>
            <a:r>
              <a:rPr lang="en-US" dirty="0" smtClean="0"/>
              <a:t>32.300.475, 32.300.1375, 32.700.925, 32.1000.475, 32.1000.1375</a:t>
            </a:r>
          </a:p>
          <a:p>
            <a:r>
              <a:rPr lang="en-US" dirty="0" smtClean="0"/>
              <a:t>447x22x5 = 49170 total data points</a:t>
            </a:r>
            <a:endParaRPr lang="en-US" dirty="0"/>
          </a:p>
        </p:txBody>
      </p:sp>
      <p:sp>
        <p:nvSpPr>
          <p:cNvPr id="5" name="Slide Number Placeholder 4"/>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20</a:t>
            </a:fld>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33978727"/>
              </p:ext>
            </p:extLst>
          </p:nvPr>
        </p:nvGraphicFramePr>
        <p:xfrm>
          <a:off x="457200" y="1538493"/>
          <a:ext cx="7848599" cy="33073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6396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4000" dirty="0" smtClean="0"/>
              <a:t>Power </a:t>
            </a:r>
            <a:r>
              <a:rPr lang="en-US" sz="4000" dirty="0"/>
              <a:t>Error </a:t>
            </a:r>
            <a:r>
              <a:rPr lang="en-US" sz="4000" dirty="0" smtClean="0"/>
              <a:t>Distribution</a:t>
            </a:r>
            <a:endParaRPr lang="en-US" sz="4000" dirty="0"/>
          </a:p>
        </p:txBody>
      </p:sp>
      <p:sp>
        <p:nvSpPr>
          <p:cNvPr id="3" name="Content Placeholder 2"/>
          <p:cNvSpPr>
            <a:spLocks noGrp="1"/>
          </p:cNvSpPr>
          <p:nvPr>
            <p:ph idx="1"/>
          </p:nvPr>
        </p:nvSpPr>
        <p:spPr>
          <a:xfrm>
            <a:off x="508000" y="4614334"/>
            <a:ext cx="8229600" cy="2091266"/>
          </a:xfrm>
        </p:spPr>
        <p:txBody>
          <a:bodyPr>
            <a:normAutofit fontScale="70000" lnSpcReduction="20000"/>
          </a:bodyPr>
          <a:lstStyle/>
          <a:p>
            <a:r>
              <a:rPr lang="en-US" dirty="0" smtClean="0"/>
              <a:t>Power easier to model</a:t>
            </a:r>
          </a:p>
          <a:p>
            <a:r>
              <a:rPr lang="en-US" dirty="0" smtClean="0"/>
              <a:t>Modeling a model</a:t>
            </a:r>
          </a:p>
          <a:p>
            <a:r>
              <a:rPr lang="en-US" dirty="0" smtClean="0"/>
              <a:t>Average Error:</a:t>
            </a:r>
          </a:p>
          <a:p>
            <a:pPr lvl="1"/>
            <a:r>
              <a:rPr lang="en-US" dirty="0" smtClean="0"/>
              <a:t>2 Clusters:  11.4%</a:t>
            </a:r>
          </a:p>
          <a:p>
            <a:pPr lvl="1"/>
            <a:r>
              <a:rPr lang="en-US" dirty="0" smtClean="0"/>
              <a:t>6 Clusters: 9.1%</a:t>
            </a:r>
          </a:p>
          <a:p>
            <a:pPr lvl="1"/>
            <a:r>
              <a:rPr lang="en-US" dirty="0" smtClean="0"/>
              <a:t>12 Clusters: 10.1%</a:t>
            </a:r>
            <a:endParaRPr lang="en-US" dirty="0"/>
          </a:p>
        </p:txBody>
      </p:sp>
      <p:sp>
        <p:nvSpPr>
          <p:cNvPr id="4" name="Slide Number Placeholder 3"/>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21</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74932157"/>
              </p:ext>
            </p:extLst>
          </p:nvPr>
        </p:nvGraphicFramePr>
        <p:xfrm>
          <a:off x="1066801" y="1583264"/>
          <a:ext cx="7315200" cy="33020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654950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Summary</a:t>
            </a:r>
            <a:endParaRPr lang="en-US" dirty="0"/>
          </a:p>
        </p:txBody>
      </p:sp>
      <p:sp>
        <p:nvSpPr>
          <p:cNvPr id="3" name="Content Placeholder 2"/>
          <p:cNvSpPr>
            <a:spLocks noGrp="1"/>
          </p:cNvSpPr>
          <p:nvPr>
            <p:ph idx="1"/>
          </p:nvPr>
        </p:nvSpPr>
        <p:spPr>
          <a:xfrm>
            <a:off x="457200" y="1752600"/>
            <a:ext cx="8229600" cy="4495800"/>
          </a:xfrm>
        </p:spPr>
        <p:txBody>
          <a:bodyPr>
            <a:normAutofit lnSpcReduction="10000"/>
          </a:bodyPr>
          <a:lstStyle/>
          <a:p>
            <a:r>
              <a:rPr lang="en-US" dirty="0" smtClean="0"/>
              <a:t>GPU power and performance models</a:t>
            </a:r>
          </a:p>
          <a:p>
            <a:pPr lvl="1"/>
            <a:r>
              <a:rPr lang="en-US" dirty="0" smtClean="0"/>
              <a:t>Constructed with K-means clustering and </a:t>
            </a:r>
            <a:r>
              <a:rPr lang="en-US" dirty="0"/>
              <a:t>n</a:t>
            </a:r>
            <a:r>
              <a:rPr lang="en-US" dirty="0" smtClean="0"/>
              <a:t>eural networks</a:t>
            </a:r>
          </a:p>
          <a:p>
            <a:r>
              <a:rPr lang="en-US" dirty="0" smtClean="0"/>
              <a:t>Performance model average </a:t>
            </a:r>
            <a:r>
              <a:rPr lang="en-US" dirty="0"/>
              <a:t>e</a:t>
            </a:r>
            <a:r>
              <a:rPr lang="en-US" dirty="0" smtClean="0"/>
              <a:t>rror: </a:t>
            </a:r>
          </a:p>
          <a:p>
            <a:pPr lvl="1"/>
            <a:r>
              <a:rPr lang="en-US" dirty="0" smtClean="0"/>
              <a:t>Around 10% for the best base hardware configurations</a:t>
            </a:r>
          </a:p>
          <a:p>
            <a:r>
              <a:rPr lang="en-US" dirty="0" smtClean="0"/>
              <a:t>Power model average error:</a:t>
            </a:r>
          </a:p>
          <a:p>
            <a:pPr lvl="1"/>
            <a:r>
              <a:rPr lang="en-US" dirty="0" smtClean="0"/>
              <a:t>Around 10%</a:t>
            </a:r>
          </a:p>
          <a:p>
            <a:r>
              <a:rPr lang="en-US" dirty="0" smtClean="0"/>
              <a:t>Less than a millisecond for each prediction</a:t>
            </a:r>
          </a:p>
          <a:p>
            <a:pPr lvl="2"/>
            <a:endParaRPr lang="en-US" dirty="0" smtClean="0"/>
          </a:p>
        </p:txBody>
      </p:sp>
      <p:sp>
        <p:nvSpPr>
          <p:cNvPr id="4" name="Slide Number Placeholder 3"/>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22</a:t>
            </a:fld>
            <a:endParaRPr lang="en-US" dirty="0"/>
          </a:p>
        </p:txBody>
      </p:sp>
    </p:spTree>
    <p:extLst>
      <p:ext uri="{BB962C8B-B14F-4D97-AF65-F5344CB8AC3E}">
        <p14:creationId xmlns:p14="http://schemas.microsoft.com/office/powerpoint/2010/main" val="1105532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28700" dirty="0" smtClean="0"/>
              <a:t>?</a:t>
            </a:r>
            <a:endParaRPr lang="en-US" sz="28700" dirty="0"/>
          </a:p>
        </p:txBody>
      </p:sp>
      <p:sp>
        <p:nvSpPr>
          <p:cNvPr id="4" name="Slide Number Placeholder 3"/>
          <p:cNvSpPr>
            <a:spLocks noGrp="1"/>
          </p:cNvSpPr>
          <p:nvPr>
            <p:ph type="sldNum" sz="quarter" idx="4294967295"/>
          </p:nvPr>
        </p:nvSpPr>
        <p:spPr>
          <a:xfrm>
            <a:off x="8153400" y="6356350"/>
            <a:ext cx="533400" cy="365125"/>
          </a:xfrm>
          <a:prstGeom prst="rect">
            <a:avLst/>
          </a:prstGeom>
        </p:spPr>
        <p:txBody>
          <a:bodyPr/>
          <a:lstStyle/>
          <a:p>
            <a:fld id="{379DEB5E-84F7-479D-98B2-ECA7AD8BAD0C}" type="slidenum">
              <a:rPr lang="en-US" smtClean="0"/>
              <a:t>23</a:t>
            </a:fld>
            <a:endParaRPr lang="en-US" dirty="0"/>
          </a:p>
        </p:txBody>
      </p:sp>
    </p:spTree>
    <p:extLst>
      <p:ext uri="{BB962C8B-B14F-4D97-AF65-F5344CB8AC3E}">
        <p14:creationId xmlns:p14="http://schemas.microsoft.com/office/powerpoint/2010/main" val="18163040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379DEB5E-84F7-479D-98B2-ECA7AD8BAD0C}" type="slidenum">
              <a:rPr lang="en-US" smtClean="0"/>
              <a:t>24</a:t>
            </a:fld>
            <a:endParaRPr lang="en-US"/>
          </a:p>
        </p:txBody>
      </p:sp>
    </p:spTree>
    <p:extLst>
      <p:ext uri="{BB962C8B-B14F-4D97-AF65-F5344CB8AC3E}">
        <p14:creationId xmlns:p14="http://schemas.microsoft.com/office/powerpoint/2010/main" val="2181763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Classifier: Neural Network Topology</a:t>
            </a:r>
            <a:endParaRPr lang="en-US" dirty="0"/>
          </a:p>
        </p:txBody>
      </p:sp>
      <p:sp>
        <p:nvSpPr>
          <p:cNvPr id="3" name="Content Placeholder 2"/>
          <p:cNvSpPr>
            <a:spLocks noGrp="1"/>
          </p:cNvSpPr>
          <p:nvPr>
            <p:ph idx="1"/>
          </p:nvPr>
        </p:nvSpPr>
        <p:spPr>
          <a:xfrm>
            <a:off x="457200" y="1507067"/>
            <a:ext cx="8229600" cy="2302933"/>
          </a:xfrm>
        </p:spPr>
        <p:txBody>
          <a:bodyPr>
            <a:normAutofit fontScale="77500" lnSpcReduction="20000"/>
          </a:bodyPr>
          <a:lstStyle/>
          <a:p>
            <a:r>
              <a:rPr lang="en-US" dirty="0" smtClean="0"/>
              <a:t>3 layer, fully connected network</a:t>
            </a:r>
          </a:p>
          <a:p>
            <a:pPr lvl="1"/>
            <a:r>
              <a:rPr lang="en-US" dirty="0" smtClean="0"/>
              <a:t>Input layer: linear</a:t>
            </a:r>
          </a:p>
          <a:p>
            <a:pPr lvl="2"/>
            <a:r>
              <a:rPr lang="en-US" dirty="0" smtClean="0"/>
              <a:t>Number of neurons equals number of features</a:t>
            </a:r>
          </a:p>
          <a:p>
            <a:pPr lvl="1"/>
            <a:r>
              <a:rPr lang="en-US" dirty="0" smtClean="0"/>
              <a:t>Hidden layer: sigmoid</a:t>
            </a:r>
          </a:p>
          <a:p>
            <a:pPr lvl="2"/>
            <a:r>
              <a:rPr lang="en-US" dirty="0" smtClean="0"/>
              <a:t>Number of neurons equals number of clusters</a:t>
            </a:r>
          </a:p>
          <a:p>
            <a:pPr lvl="1"/>
            <a:r>
              <a:rPr lang="en-US" dirty="0" smtClean="0"/>
              <a:t>Output layer: sigmoid</a:t>
            </a:r>
          </a:p>
          <a:p>
            <a:pPr lvl="2"/>
            <a:r>
              <a:rPr lang="en-US" dirty="0" smtClean="0"/>
              <a:t>Number of neurons equals number of clusters</a:t>
            </a:r>
          </a:p>
          <a:p>
            <a:pPr marL="0" indent="0">
              <a:buNone/>
            </a:pPr>
            <a:endParaRPr lang="en-US" dirty="0" smtClean="0"/>
          </a:p>
          <a:p>
            <a:endParaRPr lang="en-US" dirty="0"/>
          </a:p>
        </p:txBody>
      </p:sp>
      <p:sp>
        <p:nvSpPr>
          <p:cNvPr id="54" name="Slide Number Placeholder 53"/>
          <p:cNvSpPr>
            <a:spLocks noGrp="1"/>
          </p:cNvSpPr>
          <p:nvPr>
            <p:ph type="sldNum" sz="quarter" idx="12"/>
          </p:nvPr>
        </p:nvSpPr>
        <p:spPr/>
        <p:txBody>
          <a:bodyPr/>
          <a:lstStyle/>
          <a:p>
            <a:fld id="{379DEB5E-84F7-479D-98B2-ECA7AD8BAD0C}" type="slidenum">
              <a:rPr lang="en-US" smtClean="0">
                <a:solidFill>
                  <a:prstClr val="black">
                    <a:tint val="75000"/>
                  </a:prstClr>
                </a:solidFill>
              </a:rPr>
              <a:pPr/>
              <a:t>25</a:t>
            </a:fld>
            <a:endParaRPr lang="en-US">
              <a:solidFill>
                <a:prstClr val="black">
                  <a:tint val="75000"/>
                </a:prstClr>
              </a:solidFill>
            </a:endParaRPr>
          </a:p>
        </p:txBody>
      </p:sp>
      <p:grpSp>
        <p:nvGrpSpPr>
          <p:cNvPr id="52" name="Group 51"/>
          <p:cNvGrpSpPr/>
          <p:nvPr/>
        </p:nvGrpSpPr>
        <p:grpSpPr>
          <a:xfrm>
            <a:off x="856604" y="3870329"/>
            <a:ext cx="7396671" cy="2728377"/>
            <a:chOff x="696656" y="1841031"/>
            <a:chExt cx="7846838" cy="3141494"/>
          </a:xfrm>
        </p:grpSpPr>
        <p:cxnSp>
          <p:nvCxnSpPr>
            <p:cNvPr id="4" name="Straight Arrow Connector 3"/>
            <p:cNvCxnSpPr>
              <a:stCxn id="8" idx="6"/>
              <a:endCxn id="9" idx="2"/>
            </p:cNvCxnSpPr>
            <p:nvPr/>
          </p:nvCxnSpPr>
          <p:spPr>
            <a:xfrm flipV="1">
              <a:off x="2998157" y="216108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913929" y="2299336"/>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3" idx="7"/>
              <a:endCxn id="9" idx="3"/>
            </p:cNvCxnSpPr>
            <p:nvPr/>
          </p:nvCxnSpPr>
          <p:spPr>
            <a:xfrm flipV="1">
              <a:off x="2904387" y="2387389"/>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 name="Oval 8"/>
            <p:cNvSpPr/>
            <p:nvPr/>
          </p:nvSpPr>
          <p:spPr>
            <a:xfrm>
              <a:off x="4187053" y="1841047"/>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 name="Oval 9"/>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 name="Oval 10"/>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2" name="Straight Arrow Connector 11"/>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4" name="Oval 13"/>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5" name="Straight Arrow Connector 14"/>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5"/>
              <a:endCxn id="14"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1"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23"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23"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 name="Oval 23"/>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5" name="Straight Arrow Connector 24"/>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7" name="Straight Arrow Connector 26"/>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6"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24"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rot="5400000">
              <a:off x="2539068" y="3564449"/>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2" name="TextBox 31"/>
            <p:cNvSpPr txBox="1"/>
            <p:nvPr/>
          </p:nvSpPr>
          <p:spPr>
            <a:xfrm rot="5400000">
              <a:off x="4349913" y="3564432"/>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3" name="TextBox 32"/>
            <p:cNvSpPr txBox="1"/>
            <p:nvPr/>
          </p:nvSpPr>
          <p:spPr>
            <a:xfrm rot="5400000">
              <a:off x="6178736" y="3563711"/>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4" name="Freeform 33"/>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5" name="Freeform 34"/>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6" name="Freeform 35"/>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37" name="Straight Arrow Connector 36"/>
            <p:cNvCxnSpPr/>
            <p:nvPr/>
          </p:nvCxnSpPr>
          <p:spPr>
            <a:xfrm>
              <a:off x="1763753"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696660" y="1889474"/>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Counter 0</a:t>
              </a:r>
              <a:endParaRPr lang="en-US" sz="1800" dirty="0">
                <a:solidFill>
                  <a:prstClr val="black"/>
                </a:solidFill>
                <a:latin typeface="Calibri"/>
                <a:ea typeface="+mn-ea"/>
                <a:cs typeface="+mn-cs"/>
              </a:endParaRPr>
            </a:p>
          </p:txBody>
        </p:sp>
        <p:cxnSp>
          <p:nvCxnSpPr>
            <p:cNvPr id="39" name="Straight Arrow Connector 38"/>
            <p:cNvCxnSpPr/>
            <p:nvPr/>
          </p:nvCxnSpPr>
          <p:spPr>
            <a:xfrm>
              <a:off x="1763749" y="3119035"/>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696656" y="2780928"/>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Counter 1</a:t>
              </a:r>
              <a:endParaRPr lang="en-US" sz="1800" dirty="0">
                <a:solidFill>
                  <a:prstClr val="black"/>
                </a:solidFill>
                <a:latin typeface="Calibri"/>
                <a:ea typeface="+mn-ea"/>
                <a:cs typeface="+mn-cs"/>
              </a:endParaRPr>
            </a:p>
          </p:txBody>
        </p:sp>
        <p:cxnSp>
          <p:nvCxnSpPr>
            <p:cNvPr id="41" name="Straight Arrow Connector 40"/>
            <p:cNvCxnSpPr/>
            <p:nvPr/>
          </p:nvCxnSpPr>
          <p:spPr>
            <a:xfrm>
              <a:off x="1774635" y="461041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07541" y="4238330"/>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Counter N</a:t>
              </a:r>
              <a:endParaRPr lang="en-US" sz="1800" dirty="0">
                <a:solidFill>
                  <a:prstClr val="black"/>
                </a:solidFill>
                <a:latin typeface="Calibri"/>
                <a:ea typeface="+mn-ea"/>
                <a:cs typeface="+mn-cs"/>
              </a:endParaRPr>
            </a:p>
          </p:txBody>
        </p:sp>
        <p:cxnSp>
          <p:nvCxnSpPr>
            <p:cNvPr id="43" name="Straight Arrow Connector 42"/>
            <p:cNvCxnSpPr/>
            <p:nvPr/>
          </p:nvCxnSpPr>
          <p:spPr>
            <a:xfrm>
              <a:off x="6675129"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686011" y="314080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686011" y="4623542"/>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269577" y="1976405"/>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0</a:t>
              </a:r>
              <a:endParaRPr lang="en-US" sz="1800" dirty="0">
                <a:solidFill>
                  <a:prstClr val="black"/>
                </a:solidFill>
                <a:latin typeface="Calibri"/>
                <a:ea typeface="+mn-ea"/>
                <a:cs typeface="+mn-cs"/>
              </a:endParaRPr>
            </a:p>
          </p:txBody>
        </p:sp>
        <p:sp>
          <p:nvSpPr>
            <p:cNvPr id="47" name="TextBox 46"/>
            <p:cNvSpPr txBox="1"/>
            <p:nvPr/>
          </p:nvSpPr>
          <p:spPr>
            <a:xfrm>
              <a:off x="7269576" y="2956141"/>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1</a:t>
              </a:r>
              <a:endParaRPr lang="en-US" sz="1800" dirty="0">
                <a:solidFill>
                  <a:prstClr val="black"/>
                </a:solidFill>
                <a:latin typeface="Calibri"/>
                <a:ea typeface="+mn-ea"/>
                <a:cs typeface="+mn-cs"/>
              </a:endParaRPr>
            </a:p>
          </p:txBody>
        </p:sp>
        <p:sp>
          <p:nvSpPr>
            <p:cNvPr id="48" name="TextBox 47"/>
            <p:cNvSpPr txBox="1"/>
            <p:nvPr/>
          </p:nvSpPr>
          <p:spPr>
            <a:xfrm>
              <a:off x="7280459" y="4431874"/>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M</a:t>
              </a:r>
              <a:endParaRPr lang="en-US" sz="1800" dirty="0">
                <a:solidFill>
                  <a:prstClr val="black"/>
                </a:solidFill>
                <a:latin typeface="Calibri"/>
                <a:ea typeface="+mn-ea"/>
                <a:cs typeface="+mn-cs"/>
              </a:endParaRPr>
            </a:p>
          </p:txBody>
        </p:sp>
        <p:sp>
          <p:nvSpPr>
            <p:cNvPr id="49" name="Freeform 48"/>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0" name="Freeform 49"/>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1" name="Freeform 50"/>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pic>
        <p:nvPicPr>
          <p:cNvPr id="53" name="Picture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1463" y="1871133"/>
            <a:ext cx="2425700" cy="1617133"/>
          </a:xfrm>
          <a:prstGeom prst="rect">
            <a:avLst/>
          </a:prstGeom>
        </p:spPr>
      </p:pic>
    </p:spTree>
    <p:extLst>
      <p:ext uri="{BB962C8B-B14F-4D97-AF65-F5344CB8AC3E}">
        <p14:creationId xmlns:p14="http://schemas.microsoft.com/office/powerpoint/2010/main" val="34493439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Time Scaling Values</a:t>
            </a:r>
            <a:endParaRPr lang="en-US" dirty="0"/>
          </a:p>
        </p:txBody>
      </p:sp>
      <p:sp>
        <p:nvSpPr>
          <p:cNvPr id="3" name="Content Placeholder 2"/>
          <p:cNvSpPr>
            <a:spLocks noGrp="1"/>
          </p:cNvSpPr>
          <p:nvPr>
            <p:ph idx="1"/>
          </p:nvPr>
        </p:nvSpPr>
        <p:spPr>
          <a:xfrm>
            <a:off x="555165" y="5723466"/>
            <a:ext cx="8229600" cy="1115153"/>
          </a:xfrm>
        </p:spPr>
        <p:txBody>
          <a:bodyPr>
            <a:normAutofit lnSpcReduction="10000"/>
          </a:bodyPr>
          <a:lstStyle/>
          <a:p>
            <a:r>
              <a:rPr lang="en-US" dirty="0" smtClean="0"/>
              <a:t>Per kernel  in training set</a:t>
            </a:r>
          </a:p>
          <a:p>
            <a:r>
              <a:rPr lang="en-US" dirty="0" smtClean="0"/>
              <a:t>Fixed CU count in this example</a:t>
            </a:r>
            <a:endParaRPr lang="en-US" dirty="0"/>
          </a:p>
        </p:txBody>
      </p:sp>
      <p:sp>
        <p:nvSpPr>
          <p:cNvPr id="52" name="Slide Number Placeholder 51"/>
          <p:cNvSpPr>
            <a:spLocks noGrp="1"/>
          </p:cNvSpPr>
          <p:nvPr>
            <p:ph type="sldNum" sz="quarter" idx="12"/>
          </p:nvPr>
        </p:nvSpPr>
        <p:spPr/>
        <p:txBody>
          <a:bodyPr/>
          <a:lstStyle/>
          <a:p>
            <a:fld id="{379DEB5E-84F7-479D-98B2-ECA7AD8BAD0C}" type="slidenum">
              <a:rPr lang="en-US" smtClean="0">
                <a:solidFill>
                  <a:prstClr val="black">
                    <a:tint val="75000"/>
                  </a:prstClr>
                </a:solidFill>
              </a:rPr>
              <a:pPr/>
              <a:t>26</a:t>
            </a:fld>
            <a:endParaRPr lang="en-US">
              <a:solidFill>
                <a:prstClr val="black">
                  <a:tint val="75000"/>
                </a:prstClr>
              </a:solidFill>
            </a:endParaRPr>
          </a:p>
        </p:txBody>
      </p:sp>
      <p:grpSp>
        <p:nvGrpSpPr>
          <p:cNvPr id="75" name="Group 74"/>
          <p:cNvGrpSpPr/>
          <p:nvPr/>
        </p:nvGrpSpPr>
        <p:grpSpPr>
          <a:xfrm>
            <a:off x="76200" y="2514600"/>
            <a:ext cx="2743199" cy="2726154"/>
            <a:chOff x="76200" y="2514600"/>
            <a:chExt cx="2743199" cy="2726154"/>
          </a:xfrm>
        </p:grpSpPr>
        <p:sp>
          <p:nvSpPr>
            <p:cNvPr id="4" name="Rectangle 3"/>
            <p:cNvSpPr/>
            <p:nvPr/>
          </p:nvSpPr>
          <p:spPr>
            <a:xfrm>
              <a:off x="990599"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3,0</a:t>
              </a:r>
              <a:endParaRPr lang="en-US" sz="1800" dirty="0">
                <a:solidFill>
                  <a:prstClr val="black"/>
                </a:solidFill>
              </a:endParaRPr>
            </a:p>
          </p:txBody>
        </p:sp>
        <p:sp>
          <p:nvSpPr>
            <p:cNvPr id="5" name="Rectangle 4"/>
            <p:cNvSpPr/>
            <p:nvPr/>
          </p:nvSpPr>
          <p:spPr>
            <a:xfrm>
              <a:off x="9905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2,0</a:t>
              </a:r>
              <a:endParaRPr lang="en-US" sz="1800" dirty="0">
                <a:solidFill>
                  <a:prstClr val="black"/>
                </a:solidFill>
              </a:endParaRPr>
            </a:p>
          </p:txBody>
        </p:sp>
        <p:sp>
          <p:nvSpPr>
            <p:cNvPr id="6" name="Rectangle 5"/>
            <p:cNvSpPr/>
            <p:nvPr/>
          </p:nvSpPr>
          <p:spPr>
            <a:xfrm>
              <a:off x="9905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1,0</a:t>
              </a:r>
              <a:endParaRPr lang="en-US" sz="1800" dirty="0">
                <a:solidFill>
                  <a:prstClr val="black"/>
                </a:solidFill>
              </a:endParaRPr>
            </a:p>
          </p:txBody>
        </p:sp>
        <p:sp>
          <p:nvSpPr>
            <p:cNvPr id="7" name="Rectangle 6"/>
            <p:cNvSpPr/>
            <p:nvPr/>
          </p:nvSpPr>
          <p:spPr>
            <a:xfrm>
              <a:off x="9905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0,0</a:t>
              </a:r>
              <a:endParaRPr lang="en-US" sz="1800" dirty="0">
                <a:solidFill>
                  <a:prstClr val="black"/>
                </a:solidFill>
              </a:endParaRPr>
            </a:p>
          </p:txBody>
        </p:sp>
        <p:sp>
          <p:nvSpPr>
            <p:cNvPr id="8" name="Rectangle 7"/>
            <p:cNvSpPr/>
            <p:nvPr/>
          </p:nvSpPr>
          <p:spPr>
            <a:xfrm>
              <a:off x="1447799"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3,1</a:t>
              </a:r>
              <a:endParaRPr lang="en-US" sz="1800" dirty="0">
                <a:solidFill>
                  <a:prstClr val="black"/>
                </a:solidFill>
              </a:endParaRPr>
            </a:p>
          </p:txBody>
        </p:sp>
        <p:sp>
          <p:nvSpPr>
            <p:cNvPr id="9" name="Rectangle 8"/>
            <p:cNvSpPr/>
            <p:nvPr/>
          </p:nvSpPr>
          <p:spPr>
            <a:xfrm>
              <a:off x="14477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2,1</a:t>
              </a:r>
              <a:endParaRPr lang="en-US" sz="1800" dirty="0">
                <a:solidFill>
                  <a:prstClr val="black"/>
                </a:solidFill>
              </a:endParaRPr>
            </a:p>
          </p:txBody>
        </p:sp>
        <p:sp>
          <p:nvSpPr>
            <p:cNvPr id="10" name="Rectangle 9"/>
            <p:cNvSpPr/>
            <p:nvPr/>
          </p:nvSpPr>
          <p:spPr>
            <a:xfrm>
              <a:off x="14477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1,1</a:t>
              </a:r>
              <a:endParaRPr lang="en-US" sz="1800" dirty="0">
                <a:solidFill>
                  <a:prstClr val="black"/>
                </a:solidFill>
              </a:endParaRPr>
            </a:p>
          </p:txBody>
        </p:sp>
        <p:sp>
          <p:nvSpPr>
            <p:cNvPr id="11" name="Rectangle 10"/>
            <p:cNvSpPr/>
            <p:nvPr/>
          </p:nvSpPr>
          <p:spPr>
            <a:xfrm>
              <a:off x="14477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0,1</a:t>
              </a:r>
              <a:endParaRPr lang="en-US" sz="1800" dirty="0">
                <a:solidFill>
                  <a:prstClr val="black"/>
                </a:solidFill>
              </a:endParaRPr>
            </a:p>
          </p:txBody>
        </p:sp>
        <p:sp>
          <p:nvSpPr>
            <p:cNvPr id="12" name="Rectangle 11"/>
            <p:cNvSpPr/>
            <p:nvPr/>
          </p:nvSpPr>
          <p:spPr>
            <a:xfrm>
              <a:off x="1904999"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3,2</a:t>
              </a:r>
              <a:endParaRPr lang="en-US" sz="1800" dirty="0">
                <a:solidFill>
                  <a:prstClr val="black"/>
                </a:solidFill>
              </a:endParaRPr>
            </a:p>
          </p:txBody>
        </p:sp>
        <p:sp>
          <p:nvSpPr>
            <p:cNvPr id="13" name="Rectangle 12"/>
            <p:cNvSpPr/>
            <p:nvPr/>
          </p:nvSpPr>
          <p:spPr>
            <a:xfrm>
              <a:off x="19049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2,2</a:t>
              </a:r>
              <a:endParaRPr lang="en-US" sz="1800" dirty="0">
                <a:solidFill>
                  <a:prstClr val="black"/>
                </a:solidFill>
              </a:endParaRPr>
            </a:p>
          </p:txBody>
        </p:sp>
        <p:sp>
          <p:nvSpPr>
            <p:cNvPr id="14" name="Rectangle 13"/>
            <p:cNvSpPr/>
            <p:nvPr/>
          </p:nvSpPr>
          <p:spPr>
            <a:xfrm>
              <a:off x="19049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1,2</a:t>
              </a:r>
              <a:endParaRPr lang="en-US" sz="1800" dirty="0">
                <a:solidFill>
                  <a:prstClr val="black"/>
                </a:solidFill>
              </a:endParaRPr>
            </a:p>
          </p:txBody>
        </p:sp>
        <p:sp>
          <p:nvSpPr>
            <p:cNvPr id="15" name="Rectangle 14"/>
            <p:cNvSpPr/>
            <p:nvPr/>
          </p:nvSpPr>
          <p:spPr>
            <a:xfrm>
              <a:off x="19049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0,2</a:t>
              </a:r>
              <a:endParaRPr lang="en-US" sz="1800" dirty="0">
                <a:solidFill>
                  <a:prstClr val="black"/>
                </a:solidFill>
              </a:endParaRPr>
            </a:p>
          </p:txBody>
        </p:sp>
        <p:sp>
          <p:nvSpPr>
            <p:cNvPr id="16" name="Rectangle 15"/>
            <p:cNvSpPr/>
            <p:nvPr/>
          </p:nvSpPr>
          <p:spPr>
            <a:xfrm>
              <a:off x="2362199"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3,3</a:t>
              </a:r>
              <a:endParaRPr lang="en-US" sz="1800" dirty="0">
                <a:solidFill>
                  <a:prstClr val="black"/>
                </a:solidFill>
              </a:endParaRPr>
            </a:p>
          </p:txBody>
        </p:sp>
        <p:sp>
          <p:nvSpPr>
            <p:cNvPr id="17" name="Rectangle 16"/>
            <p:cNvSpPr/>
            <p:nvPr/>
          </p:nvSpPr>
          <p:spPr>
            <a:xfrm>
              <a:off x="23621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2,3</a:t>
              </a:r>
              <a:endParaRPr lang="en-US" sz="1800" dirty="0">
                <a:solidFill>
                  <a:prstClr val="black"/>
                </a:solidFill>
              </a:endParaRPr>
            </a:p>
          </p:txBody>
        </p:sp>
        <p:sp>
          <p:nvSpPr>
            <p:cNvPr id="18" name="Rectangle 17"/>
            <p:cNvSpPr/>
            <p:nvPr/>
          </p:nvSpPr>
          <p:spPr>
            <a:xfrm>
              <a:off x="23621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1,3</a:t>
              </a:r>
              <a:endParaRPr lang="en-US" sz="1800" dirty="0">
                <a:solidFill>
                  <a:prstClr val="black"/>
                </a:solidFill>
              </a:endParaRPr>
            </a:p>
          </p:txBody>
        </p:sp>
        <p:sp>
          <p:nvSpPr>
            <p:cNvPr id="19" name="Rectangle 18"/>
            <p:cNvSpPr/>
            <p:nvPr/>
          </p:nvSpPr>
          <p:spPr>
            <a:xfrm>
              <a:off x="23621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t</a:t>
              </a:r>
              <a:r>
                <a:rPr lang="en-US" sz="1800" baseline="-25000" dirty="0" smtClean="0">
                  <a:solidFill>
                    <a:prstClr val="black"/>
                  </a:solidFill>
                </a:rPr>
                <a:t>0,3</a:t>
              </a:r>
              <a:endParaRPr lang="en-US" sz="1800" dirty="0">
                <a:solidFill>
                  <a:prstClr val="black"/>
                </a:solidFill>
              </a:endParaRPr>
            </a:p>
          </p:txBody>
        </p:sp>
        <p:sp>
          <p:nvSpPr>
            <p:cNvPr id="20" name="TextBox 19"/>
            <p:cNvSpPr txBox="1"/>
            <p:nvPr/>
          </p:nvSpPr>
          <p:spPr>
            <a:xfrm>
              <a:off x="380999" y="2514600"/>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1000</a:t>
              </a:r>
              <a:endParaRPr lang="en-US" sz="1600" dirty="0">
                <a:solidFill>
                  <a:prstClr val="black"/>
                </a:solidFill>
                <a:latin typeface="Calibri"/>
                <a:ea typeface="+mn-ea"/>
                <a:cs typeface="+mn-cs"/>
              </a:endParaRPr>
            </a:p>
          </p:txBody>
        </p:sp>
        <p:sp>
          <p:nvSpPr>
            <p:cNvPr id="21" name="TextBox 20"/>
            <p:cNvSpPr txBox="1"/>
            <p:nvPr/>
          </p:nvSpPr>
          <p:spPr>
            <a:xfrm>
              <a:off x="457199" y="2971800"/>
              <a:ext cx="5334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a:t>
              </a:r>
              <a:endParaRPr lang="en-US" sz="1600" dirty="0">
                <a:solidFill>
                  <a:prstClr val="black"/>
                </a:solidFill>
                <a:latin typeface="Calibri"/>
                <a:ea typeface="+mn-ea"/>
                <a:cs typeface="+mn-cs"/>
              </a:endParaRPr>
            </a:p>
          </p:txBody>
        </p:sp>
        <p:sp>
          <p:nvSpPr>
            <p:cNvPr id="22" name="TextBox 21"/>
            <p:cNvSpPr txBox="1"/>
            <p:nvPr/>
          </p:nvSpPr>
          <p:spPr>
            <a:xfrm>
              <a:off x="457199" y="3471446"/>
              <a:ext cx="533400" cy="338554"/>
            </a:xfrm>
            <a:prstGeom prst="rect">
              <a:avLst/>
            </a:prstGeom>
            <a:noFill/>
          </p:spPr>
          <p:txBody>
            <a:bodyPr wrap="square" rtlCol="0">
              <a:spAutoFit/>
            </a:bodyPr>
            <a:lstStyle/>
            <a:p>
              <a:pPr fontAlgn="auto">
                <a:spcBef>
                  <a:spcPts val="0"/>
                </a:spcBef>
                <a:spcAft>
                  <a:spcPts val="0"/>
                </a:spcAft>
              </a:pPr>
              <a:r>
                <a:rPr lang="en-US" sz="1600" dirty="0">
                  <a:solidFill>
                    <a:prstClr val="black"/>
                  </a:solidFill>
                  <a:latin typeface="Calibri"/>
                  <a:ea typeface="+mn-ea"/>
                  <a:cs typeface="+mn-cs"/>
                </a:rPr>
                <a:t>6</a:t>
              </a:r>
              <a:r>
                <a:rPr lang="en-US" sz="1600" dirty="0" smtClean="0">
                  <a:solidFill>
                    <a:prstClr val="black"/>
                  </a:solidFill>
                  <a:latin typeface="Calibri"/>
                  <a:ea typeface="+mn-ea"/>
                  <a:cs typeface="+mn-cs"/>
                </a:rPr>
                <a:t>00</a:t>
              </a:r>
              <a:endParaRPr lang="en-US" sz="1600" dirty="0">
                <a:solidFill>
                  <a:prstClr val="black"/>
                </a:solidFill>
                <a:latin typeface="Calibri"/>
                <a:ea typeface="+mn-ea"/>
                <a:cs typeface="+mn-cs"/>
              </a:endParaRPr>
            </a:p>
          </p:txBody>
        </p:sp>
        <p:sp>
          <p:nvSpPr>
            <p:cNvPr id="23" name="TextBox 22"/>
            <p:cNvSpPr txBox="1"/>
            <p:nvPr/>
          </p:nvSpPr>
          <p:spPr>
            <a:xfrm>
              <a:off x="457199" y="3928646"/>
              <a:ext cx="533400" cy="338554"/>
            </a:xfrm>
            <a:prstGeom prst="rect">
              <a:avLst/>
            </a:prstGeom>
            <a:noFill/>
          </p:spPr>
          <p:txBody>
            <a:bodyPr wrap="square" rtlCol="0">
              <a:spAutoFit/>
            </a:bodyPr>
            <a:lstStyle/>
            <a:p>
              <a:pPr fontAlgn="auto">
                <a:spcBef>
                  <a:spcPts val="0"/>
                </a:spcBef>
                <a:spcAft>
                  <a:spcPts val="0"/>
                </a:spcAft>
              </a:pPr>
              <a:r>
                <a:rPr lang="en-US" sz="1600" dirty="0">
                  <a:solidFill>
                    <a:prstClr val="black"/>
                  </a:solidFill>
                  <a:latin typeface="Calibri"/>
                  <a:ea typeface="+mn-ea"/>
                  <a:cs typeface="+mn-cs"/>
                </a:rPr>
                <a:t>4</a:t>
              </a:r>
              <a:r>
                <a:rPr lang="en-US" sz="1600" dirty="0" smtClean="0">
                  <a:solidFill>
                    <a:prstClr val="black"/>
                  </a:solidFill>
                  <a:latin typeface="Calibri"/>
                  <a:ea typeface="+mn-ea"/>
                  <a:cs typeface="+mn-cs"/>
                </a:rPr>
                <a:t>00</a:t>
              </a:r>
              <a:endParaRPr lang="en-US" sz="1600" dirty="0">
                <a:solidFill>
                  <a:prstClr val="black"/>
                </a:solidFill>
                <a:latin typeface="Calibri"/>
                <a:ea typeface="+mn-ea"/>
                <a:cs typeface="+mn-cs"/>
              </a:endParaRPr>
            </a:p>
          </p:txBody>
        </p:sp>
        <p:sp>
          <p:nvSpPr>
            <p:cNvPr id="24" name="TextBox 23"/>
            <p:cNvSpPr txBox="1"/>
            <p:nvPr/>
          </p:nvSpPr>
          <p:spPr>
            <a:xfrm rot="18155233">
              <a:off x="912410" y="4384937"/>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400</a:t>
              </a:r>
              <a:endParaRPr lang="en-US" sz="1600" dirty="0">
                <a:solidFill>
                  <a:prstClr val="black"/>
                </a:solidFill>
                <a:latin typeface="Calibri"/>
                <a:ea typeface="+mn-ea"/>
                <a:cs typeface="+mn-cs"/>
              </a:endParaRPr>
            </a:p>
          </p:txBody>
        </p:sp>
        <p:sp>
          <p:nvSpPr>
            <p:cNvPr id="25" name="TextBox 24"/>
            <p:cNvSpPr txBox="1"/>
            <p:nvPr/>
          </p:nvSpPr>
          <p:spPr>
            <a:xfrm rot="18157988">
              <a:off x="1351892" y="4390065"/>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600</a:t>
              </a:r>
              <a:endParaRPr lang="en-US" sz="1600" dirty="0">
                <a:solidFill>
                  <a:prstClr val="black"/>
                </a:solidFill>
                <a:latin typeface="Calibri"/>
                <a:ea typeface="+mn-ea"/>
                <a:cs typeface="+mn-cs"/>
              </a:endParaRPr>
            </a:p>
          </p:txBody>
        </p:sp>
        <p:sp>
          <p:nvSpPr>
            <p:cNvPr id="26" name="TextBox 25"/>
            <p:cNvSpPr txBox="1"/>
            <p:nvPr/>
          </p:nvSpPr>
          <p:spPr>
            <a:xfrm rot="18287360">
              <a:off x="1820672" y="4394108"/>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a:t>
              </a:r>
              <a:endParaRPr lang="en-US" sz="1600" dirty="0">
                <a:solidFill>
                  <a:prstClr val="black"/>
                </a:solidFill>
                <a:latin typeface="Calibri"/>
                <a:ea typeface="+mn-ea"/>
                <a:cs typeface="+mn-cs"/>
              </a:endParaRPr>
            </a:p>
          </p:txBody>
        </p:sp>
        <p:sp>
          <p:nvSpPr>
            <p:cNvPr id="27" name="TextBox 26"/>
            <p:cNvSpPr txBox="1"/>
            <p:nvPr/>
          </p:nvSpPr>
          <p:spPr>
            <a:xfrm rot="18240033">
              <a:off x="2215780" y="4445272"/>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1000</a:t>
              </a:r>
              <a:endParaRPr lang="en-US" sz="1600" dirty="0">
                <a:solidFill>
                  <a:prstClr val="black"/>
                </a:solidFill>
                <a:latin typeface="Calibri"/>
                <a:ea typeface="+mn-ea"/>
                <a:cs typeface="+mn-cs"/>
              </a:endParaRPr>
            </a:p>
          </p:txBody>
        </p:sp>
        <p:sp>
          <p:nvSpPr>
            <p:cNvPr id="28" name="TextBox 27"/>
            <p:cNvSpPr txBox="1"/>
            <p:nvPr/>
          </p:nvSpPr>
          <p:spPr>
            <a:xfrm>
              <a:off x="1049865" y="4902200"/>
              <a:ext cx="1769534" cy="338554"/>
            </a:xfrm>
            <a:prstGeom prst="rect">
              <a:avLst/>
            </a:prstGeom>
            <a:noFill/>
          </p:spPr>
          <p:txBody>
            <a:bodyPr wrap="square" rtlCol="0">
              <a:spAutoFit/>
            </a:bodyPr>
            <a:lstStyle/>
            <a:p>
              <a:pPr fontAlgn="auto">
                <a:spcBef>
                  <a:spcPts val="0"/>
                </a:spcBef>
                <a:spcAft>
                  <a:spcPts val="0"/>
                </a:spcAft>
              </a:pPr>
              <a:r>
                <a:rPr lang="en-US" sz="1600" dirty="0" err="1" smtClean="0">
                  <a:solidFill>
                    <a:prstClr val="black"/>
                  </a:solidFill>
                  <a:latin typeface="Calibri"/>
                  <a:ea typeface="+mn-ea"/>
                  <a:cs typeface="+mn-cs"/>
                </a:rPr>
                <a:t>Mem</a:t>
              </a:r>
              <a:r>
                <a:rPr lang="en-US" sz="1600" dirty="0" smtClean="0">
                  <a:solidFill>
                    <a:prstClr val="black"/>
                  </a:solidFill>
                  <a:latin typeface="Calibri"/>
                  <a:ea typeface="+mn-ea"/>
                  <a:cs typeface="+mn-cs"/>
                </a:rPr>
                <a:t>. Freq. (MHz)</a:t>
              </a:r>
              <a:endParaRPr lang="en-US" sz="1600" dirty="0">
                <a:solidFill>
                  <a:prstClr val="black"/>
                </a:solidFill>
                <a:latin typeface="Calibri"/>
                <a:ea typeface="+mn-ea"/>
                <a:cs typeface="+mn-cs"/>
              </a:endParaRPr>
            </a:p>
          </p:txBody>
        </p:sp>
        <p:sp>
          <p:nvSpPr>
            <p:cNvPr id="29" name="TextBox 28"/>
            <p:cNvSpPr txBox="1"/>
            <p:nvPr/>
          </p:nvSpPr>
          <p:spPr>
            <a:xfrm rot="16200000">
              <a:off x="-639290" y="3230090"/>
              <a:ext cx="1769534"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Engine Freq. (MHz)</a:t>
              </a:r>
              <a:endParaRPr lang="en-US" sz="1600" dirty="0">
                <a:solidFill>
                  <a:prstClr val="black"/>
                </a:solidFill>
                <a:latin typeface="Calibri"/>
                <a:ea typeface="+mn-ea"/>
                <a:cs typeface="+mn-cs"/>
              </a:endParaRPr>
            </a:p>
          </p:txBody>
        </p:sp>
      </p:grpSp>
      <p:grpSp>
        <p:nvGrpSpPr>
          <p:cNvPr id="76" name="Group 75"/>
          <p:cNvGrpSpPr/>
          <p:nvPr/>
        </p:nvGrpSpPr>
        <p:grpSpPr>
          <a:xfrm>
            <a:off x="3200401" y="1853906"/>
            <a:ext cx="2484960" cy="3746086"/>
            <a:chOff x="3200401" y="1853906"/>
            <a:chExt cx="2484960" cy="3746086"/>
          </a:xfrm>
        </p:grpSpPr>
        <p:sp>
          <p:nvSpPr>
            <p:cNvPr id="30" name="Rectangle 29"/>
            <p:cNvSpPr/>
            <p:nvPr/>
          </p:nvSpPr>
          <p:spPr>
            <a:xfrm>
              <a:off x="41148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m</a:t>
              </a:r>
              <a:r>
                <a:rPr lang="en-US" sz="1600" baseline="-25000" dirty="0" smtClean="0">
                  <a:solidFill>
                    <a:prstClr val="black"/>
                  </a:solidFill>
                </a:rPr>
                <a:t>3,0</a:t>
              </a:r>
              <a:endParaRPr lang="en-US" sz="1600" dirty="0">
                <a:solidFill>
                  <a:prstClr val="black"/>
                </a:solidFill>
              </a:endParaRPr>
            </a:p>
          </p:txBody>
        </p:sp>
        <p:sp>
          <p:nvSpPr>
            <p:cNvPr id="31" name="Rectangle 30"/>
            <p:cNvSpPr/>
            <p:nvPr/>
          </p:nvSpPr>
          <p:spPr>
            <a:xfrm>
              <a:off x="41148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2,0</a:t>
              </a:r>
              <a:endParaRPr lang="en-US" sz="1600" dirty="0">
                <a:solidFill>
                  <a:prstClr val="black"/>
                </a:solidFill>
              </a:endParaRPr>
            </a:p>
          </p:txBody>
        </p:sp>
        <p:sp>
          <p:nvSpPr>
            <p:cNvPr id="32" name="Rectangle 31"/>
            <p:cNvSpPr/>
            <p:nvPr/>
          </p:nvSpPr>
          <p:spPr>
            <a:xfrm>
              <a:off x="41148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1,0</a:t>
              </a:r>
              <a:endParaRPr lang="en-US" sz="1600" dirty="0">
                <a:solidFill>
                  <a:prstClr val="black"/>
                </a:solidFill>
              </a:endParaRPr>
            </a:p>
          </p:txBody>
        </p:sp>
        <p:sp>
          <p:nvSpPr>
            <p:cNvPr id="33" name="Rectangle 32"/>
            <p:cNvSpPr/>
            <p:nvPr/>
          </p:nvSpPr>
          <p:spPr>
            <a:xfrm>
              <a:off x="41148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0,0</a:t>
              </a:r>
              <a:endParaRPr lang="en-US" sz="1600" dirty="0">
                <a:solidFill>
                  <a:prstClr val="black"/>
                </a:solidFill>
              </a:endParaRPr>
            </a:p>
          </p:txBody>
        </p:sp>
        <p:sp>
          <p:nvSpPr>
            <p:cNvPr id="34" name="Rectangle 33"/>
            <p:cNvSpPr/>
            <p:nvPr/>
          </p:nvSpPr>
          <p:spPr>
            <a:xfrm>
              <a:off x="45720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m</a:t>
              </a:r>
              <a:r>
                <a:rPr lang="en-US" sz="1600" baseline="-25000" dirty="0" smtClean="0">
                  <a:solidFill>
                    <a:prstClr val="black"/>
                  </a:solidFill>
                </a:rPr>
                <a:t>3,1</a:t>
              </a:r>
              <a:endParaRPr lang="en-US" sz="1600" dirty="0">
                <a:solidFill>
                  <a:prstClr val="black"/>
                </a:solidFill>
              </a:endParaRPr>
            </a:p>
          </p:txBody>
        </p:sp>
        <p:sp>
          <p:nvSpPr>
            <p:cNvPr id="35" name="Rectangle 34"/>
            <p:cNvSpPr/>
            <p:nvPr/>
          </p:nvSpPr>
          <p:spPr>
            <a:xfrm>
              <a:off x="45720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2,1</a:t>
              </a:r>
              <a:endParaRPr lang="en-US" sz="1600" dirty="0">
                <a:solidFill>
                  <a:prstClr val="black"/>
                </a:solidFill>
              </a:endParaRPr>
            </a:p>
          </p:txBody>
        </p:sp>
        <p:sp>
          <p:nvSpPr>
            <p:cNvPr id="36" name="Rectangle 35"/>
            <p:cNvSpPr/>
            <p:nvPr/>
          </p:nvSpPr>
          <p:spPr>
            <a:xfrm>
              <a:off x="45720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1,1</a:t>
              </a:r>
              <a:endParaRPr lang="en-US" sz="1600" dirty="0">
                <a:solidFill>
                  <a:prstClr val="black"/>
                </a:solidFill>
              </a:endParaRPr>
            </a:p>
          </p:txBody>
        </p:sp>
        <p:sp>
          <p:nvSpPr>
            <p:cNvPr id="37" name="Rectangle 36"/>
            <p:cNvSpPr/>
            <p:nvPr/>
          </p:nvSpPr>
          <p:spPr>
            <a:xfrm>
              <a:off x="45720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0,1</a:t>
              </a:r>
              <a:endParaRPr lang="en-US" sz="1600" dirty="0">
                <a:solidFill>
                  <a:prstClr val="black"/>
                </a:solidFill>
              </a:endParaRPr>
            </a:p>
          </p:txBody>
        </p:sp>
        <p:sp>
          <p:nvSpPr>
            <p:cNvPr id="38" name="Rectangle 37"/>
            <p:cNvSpPr/>
            <p:nvPr/>
          </p:nvSpPr>
          <p:spPr>
            <a:xfrm>
              <a:off x="50292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m</a:t>
              </a:r>
              <a:r>
                <a:rPr lang="en-US" sz="1600" baseline="-25000" dirty="0" smtClean="0">
                  <a:solidFill>
                    <a:prstClr val="black"/>
                  </a:solidFill>
                </a:rPr>
                <a:t>3,2</a:t>
              </a:r>
              <a:endParaRPr lang="en-US" sz="1600" dirty="0">
                <a:solidFill>
                  <a:prstClr val="black"/>
                </a:solidFill>
              </a:endParaRPr>
            </a:p>
          </p:txBody>
        </p:sp>
        <p:sp>
          <p:nvSpPr>
            <p:cNvPr id="39" name="Rectangle 38"/>
            <p:cNvSpPr/>
            <p:nvPr/>
          </p:nvSpPr>
          <p:spPr>
            <a:xfrm>
              <a:off x="50292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2,2</a:t>
              </a:r>
              <a:endParaRPr lang="en-US" sz="1600" dirty="0">
                <a:solidFill>
                  <a:prstClr val="black"/>
                </a:solidFill>
              </a:endParaRPr>
            </a:p>
          </p:txBody>
        </p:sp>
        <p:sp>
          <p:nvSpPr>
            <p:cNvPr id="40" name="Rectangle 39"/>
            <p:cNvSpPr/>
            <p:nvPr/>
          </p:nvSpPr>
          <p:spPr>
            <a:xfrm>
              <a:off x="50292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m</a:t>
              </a:r>
              <a:r>
                <a:rPr lang="en-US" sz="1600" baseline="-25000" dirty="0" smtClean="0">
                  <a:solidFill>
                    <a:prstClr val="black"/>
                  </a:solidFill>
                </a:rPr>
                <a:t>1,2</a:t>
              </a:r>
              <a:endParaRPr lang="en-US" sz="1600" dirty="0">
                <a:solidFill>
                  <a:prstClr val="black"/>
                </a:solidFill>
              </a:endParaRPr>
            </a:p>
          </p:txBody>
        </p:sp>
        <p:sp>
          <p:nvSpPr>
            <p:cNvPr id="41" name="Rectangle 40"/>
            <p:cNvSpPr/>
            <p:nvPr/>
          </p:nvSpPr>
          <p:spPr>
            <a:xfrm>
              <a:off x="50292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smtClean="0">
                  <a:solidFill>
                    <a:prstClr val="black"/>
                  </a:solidFill>
                </a:rPr>
                <a:t>m</a:t>
              </a:r>
              <a:r>
                <a:rPr lang="en-US" sz="1600" baseline="-25000" dirty="0" smtClean="0">
                  <a:solidFill>
                    <a:prstClr val="black"/>
                  </a:solidFill>
                </a:rPr>
                <a:t>0,2</a:t>
              </a:r>
              <a:endParaRPr lang="en-US" sz="1600" dirty="0">
                <a:solidFill>
                  <a:prstClr val="black"/>
                </a:solidFill>
              </a:endParaRPr>
            </a:p>
          </p:txBody>
        </p:sp>
        <p:sp>
          <p:nvSpPr>
            <p:cNvPr id="42" name="TextBox 41"/>
            <p:cNvSpPr txBox="1"/>
            <p:nvPr/>
          </p:nvSpPr>
          <p:spPr>
            <a:xfrm>
              <a:off x="3505200" y="2514600"/>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1000</a:t>
              </a:r>
              <a:endParaRPr lang="en-US" sz="1600" dirty="0">
                <a:solidFill>
                  <a:prstClr val="black"/>
                </a:solidFill>
                <a:latin typeface="Calibri"/>
                <a:ea typeface="+mn-ea"/>
                <a:cs typeface="+mn-cs"/>
              </a:endParaRPr>
            </a:p>
          </p:txBody>
        </p:sp>
        <p:sp>
          <p:nvSpPr>
            <p:cNvPr id="43" name="TextBox 42"/>
            <p:cNvSpPr txBox="1"/>
            <p:nvPr/>
          </p:nvSpPr>
          <p:spPr>
            <a:xfrm>
              <a:off x="3581400" y="2971800"/>
              <a:ext cx="5334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a:t>
              </a:r>
              <a:endParaRPr lang="en-US" sz="1600" dirty="0">
                <a:solidFill>
                  <a:prstClr val="black"/>
                </a:solidFill>
                <a:latin typeface="Calibri"/>
                <a:ea typeface="+mn-ea"/>
                <a:cs typeface="+mn-cs"/>
              </a:endParaRPr>
            </a:p>
          </p:txBody>
        </p:sp>
        <p:sp>
          <p:nvSpPr>
            <p:cNvPr id="44" name="TextBox 43"/>
            <p:cNvSpPr txBox="1"/>
            <p:nvPr/>
          </p:nvSpPr>
          <p:spPr>
            <a:xfrm>
              <a:off x="3581400" y="3471446"/>
              <a:ext cx="533400" cy="338554"/>
            </a:xfrm>
            <a:prstGeom prst="rect">
              <a:avLst/>
            </a:prstGeom>
            <a:noFill/>
          </p:spPr>
          <p:txBody>
            <a:bodyPr wrap="square" rtlCol="0">
              <a:spAutoFit/>
            </a:bodyPr>
            <a:lstStyle/>
            <a:p>
              <a:pPr fontAlgn="auto">
                <a:spcBef>
                  <a:spcPts val="0"/>
                </a:spcBef>
                <a:spcAft>
                  <a:spcPts val="0"/>
                </a:spcAft>
              </a:pPr>
              <a:r>
                <a:rPr lang="en-US" sz="1600" dirty="0">
                  <a:solidFill>
                    <a:prstClr val="black"/>
                  </a:solidFill>
                  <a:latin typeface="Calibri"/>
                  <a:ea typeface="+mn-ea"/>
                  <a:cs typeface="+mn-cs"/>
                </a:rPr>
                <a:t>6</a:t>
              </a:r>
              <a:r>
                <a:rPr lang="en-US" sz="1600" dirty="0" smtClean="0">
                  <a:solidFill>
                    <a:prstClr val="black"/>
                  </a:solidFill>
                  <a:latin typeface="Calibri"/>
                  <a:ea typeface="+mn-ea"/>
                  <a:cs typeface="+mn-cs"/>
                </a:rPr>
                <a:t>00</a:t>
              </a:r>
              <a:endParaRPr lang="en-US" sz="1600" dirty="0">
                <a:solidFill>
                  <a:prstClr val="black"/>
                </a:solidFill>
                <a:latin typeface="Calibri"/>
                <a:ea typeface="+mn-ea"/>
                <a:cs typeface="+mn-cs"/>
              </a:endParaRPr>
            </a:p>
          </p:txBody>
        </p:sp>
        <p:sp>
          <p:nvSpPr>
            <p:cNvPr id="45" name="TextBox 44"/>
            <p:cNvSpPr txBox="1"/>
            <p:nvPr/>
          </p:nvSpPr>
          <p:spPr>
            <a:xfrm>
              <a:off x="3581400" y="3928646"/>
              <a:ext cx="533400" cy="338554"/>
            </a:xfrm>
            <a:prstGeom prst="rect">
              <a:avLst/>
            </a:prstGeom>
            <a:noFill/>
          </p:spPr>
          <p:txBody>
            <a:bodyPr wrap="square" rtlCol="0">
              <a:spAutoFit/>
            </a:bodyPr>
            <a:lstStyle/>
            <a:p>
              <a:pPr fontAlgn="auto">
                <a:spcBef>
                  <a:spcPts val="0"/>
                </a:spcBef>
                <a:spcAft>
                  <a:spcPts val="0"/>
                </a:spcAft>
              </a:pPr>
              <a:r>
                <a:rPr lang="en-US" sz="1600" dirty="0">
                  <a:solidFill>
                    <a:prstClr val="black"/>
                  </a:solidFill>
                  <a:latin typeface="Calibri"/>
                  <a:ea typeface="+mn-ea"/>
                  <a:cs typeface="+mn-cs"/>
                </a:rPr>
                <a:t>4</a:t>
              </a:r>
              <a:r>
                <a:rPr lang="en-US" sz="1600" dirty="0" smtClean="0">
                  <a:solidFill>
                    <a:prstClr val="black"/>
                  </a:solidFill>
                  <a:latin typeface="Calibri"/>
                  <a:ea typeface="+mn-ea"/>
                  <a:cs typeface="+mn-cs"/>
                </a:rPr>
                <a:t>00</a:t>
              </a:r>
              <a:endParaRPr lang="en-US" sz="1600" dirty="0">
                <a:solidFill>
                  <a:prstClr val="black"/>
                </a:solidFill>
                <a:latin typeface="Calibri"/>
                <a:ea typeface="+mn-ea"/>
                <a:cs typeface="+mn-cs"/>
              </a:endParaRPr>
            </a:p>
          </p:txBody>
        </p:sp>
        <p:sp>
          <p:nvSpPr>
            <p:cNvPr id="46" name="TextBox 45"/>
            <p:cNvSpPr txBox="1"/>
            <p:nvPr/>
          </p:nvSpPr>
          <p:spPr>
            <a:xfrm rot="18173970">
              <a:off x="3439343" y="4645645"/>
              <a:ext cx="1233957"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400 to 600</a:t>
              </a:r>
              <a:endParaRPr lang="en-US" sz="1600" dirty="0">
                <a:solidFill>
                  <a:prstClr val="black"/>
                </a:solidFill>
                <a:latin typeface="Calibri"/>
                <a:ea typeface="+mn-ea"/>
                <a:cs typeface="+mn-cs"/>
              </a:endParaRPr>
            </a:p>
          </p:txBody>
        </p:sp>
        <p:sp>
          <p:nvSpPr>
            <p:cNvPr id="47" name="TextBox 46"/>
            <p:cNvSpPr txBox="1"/>
            <p:nvPr/>
          </p:nvSpPr>
          <p:spPr>
            <a:xfrm rot="18200755">
              <a:off x="4003991" y="4675261"/>
              <a:ext cx="1114244"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600 to 800</a:t>
              </a:r>
              <a:endParaRPr lang="en-US" sz="1600" dirty="0">
                <a:solidFill>
                  <a:prstClr val="black"/>
                </a:solidFill>
                <a:latin typeface="Calibri"/>
                <a:ea typeface="+mn-ea"/>
                <a:cs typeface="+mn-cs"/>
              </a:endParaRPr>
            </a:p>
          </p:txBody>
        </p:sp>
        <p:sp>
          <p:nvSpPr>
            <p:cNvPr id="48" name="TextBox 47"/>
            <p:cNvSpPr txBox="1"/>
            <p:nvPr/>
          </p:nvSpPr>
          <p:spPr>
            <a:xfrm rot="18180986">
              <a:off x="4451808" y="4651934"/>
              <a:ext cx="1237484"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 to 1000</a:t>
              </a:r>
              <a:endParaRPr lang="en-US" sz="1600" dirty="0">
                <a:solidFill>
                  <a:prstClr val="black"/>
                </a:solidFill>
                <a:latin typeface="Calibri"/>
                <a:ea typeface="+mn-ea"/>
                <a:cs typeface="+mn-cs"/>
              </a:endParaRPr>
            </a:p>
          </p:txBody>
        </p:sp>
        <p:sp>
          <p:nvSpPr>
            <p:cNvPr id="49" name="TextBox 48"/>
            <p:cNvSpPr txBox="1"/>
            <p:nvPr/>
          </p:nvSpPr>
          <p:spPr>
            <a:xfrm>
              <a:off x="3915827" y="5261438"/>
              <a:ext cx="1769534" cy="338554"/>
            </a:xfrm>
            <a:prstGeom prst="rect">
              <a:avLst/>
            </a:prstGeom>
            <a:noFill/>
          </p:spPr>
          <p:txBody>
            <a:bodyPr wrap="square" rtlCol="0">
              <a:spAutoFit/>
            </a:bodyPr>
            <a:lstStyle/>
            <a:p>
              <a:pPr fontAlgn="auto">
                <a:spcBef>
                  <a:spcPts val="0"/>
                </a:spcBef>
                <a:spcAft>
                  <a:spcPts val="0"/>
                </a:spcAft>
              </a:pPr>
              <a:r>
                <a:rPr lang="en-US" sz="1600" dirty="0" err="1" smtClean="0">
                  <a:solidFill>
                    <a:prstClr val="black"/>
                  </a:solidFill>
                  <a:latin typeface="Calibri"/>
                  <a:ea typeface="+mn-ea"/>
                  <a:cs typeface="+mn-cs"/>
                </a:rPr>
                <a:t>Mem</a:t>
              </a:r>
              <a:r>
                <a:rPr lang="en-US" sz="1600" dirty="0" smtClean="0">
                  <a:solidFill>
                    <a:prstClr val="black"/>
                  </a:solidFill>
                  <a:latin typeface="Calibri"/>
                  <a:ea typeface="+mn-ea"/>
                  <a:cs typeface="+mn-cs"/>
                </a:rPr>
                <a:t>. Freq. (MHz)</a:t>
              </a:r>
              <a:endParaRPr lang="en-US" sz="1600" dirty="0">
                <a:solidFill>
                  <a:prstClr val="black"/>
                </a:solidFill>
                <a:latin typeface="Calibri"/>
                <a:ea typeface="+mn-ea"/>
                <a:cs typeface="+mn-cs"/>
              </a:endParaRPr>
            </a:p>
          </p:txBody>
        </p:sp>
        <p:sp>
          <p:nvSpPr>
            <p:cNvPr id="50" name="TextBox 49"/>
            <p:cNvSpPr txBox="1"/>
            <p:nvPr/>
          </p:nvSpPr>
          <p:spPr>
            <a:xfrm rot="16200000">
              <a:off x="2484911" y="3230090"/>
              <a:ext cx="1769534"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Engine Freq. (MHz)</a:t>
              </a:r>
              <a:endParaRPr lang="en-US" sz="1600" dirty="0">
                <a:solidFill>
                  <a:prstClr val="black"/>
                </a:solidFill>
                <a:latin typeface="Calibri"/>
                <a:ea typeface="+mn-ea"/>
                <a:cs typeface="+mn-cs"/>
              </a:endParaRPr>
            </a:p>
          </p:txBody>
        </p:sp>
        <mc:AlternateContent xmlns:mc="http://schemas.openxmlformats.org/markup-compatibility/2006" xmlns:a14="http://schemas.microsoft.com/office/drawing/2010/main">
          <mc:Choice Requires="a14">
            <p:sp>
              <p:nvSpPr>
                <p:cNvPr id="51" name="TextBox 50"/>
                <p:cNvSpPr txBox="1"/>
                <p:nvPr/>
              </p:nvSpPr>
              <p:spPr>
                <a:xfrm>
                  <a:off x="4174066" y="1853906"/>
                  <a:ext cx="1433726" cy="681597"/>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smtClean="0">
                                <a:solidFill>
                                  <a:prstClr val="black"/>
                                </a:solidFill>
                                <a:latin typeface="Cambria Math"/>
                                <a:ea typeface="Cambria Math"/>
                                <a:cs typeface="+mn-cs"/>
                              </a:rPr>
                            </m:ctrlPr>
                          </m:sSubPr>
                          <m:e>
                            <m:r>
                              <a:rPr lang="en-US" sz="1800" i="1" smtClean="0">
                                <a:solidFill>
                                  <a:prstClr val="black"/>
                                </a:solidFill>
                                <a:latin typeface="Cambria Math"/>
                                <a:ea typeface="Cambria Math"/>
                                <a:cs typeface="+mn-cs"/>
                              </a:rPr>
                              <m:t>𝑚</m:t>
                            </m:r>
                          </m:e>
                          <m:sub>
                            <m:r>
                              <a:rPr lang="en-US" sz="1800" i="1" smtClean="0">
                                <a:solidFill>
                                  <a:prstClr val="black"/>
                                </a:solidFill>
                                <a:latin typeface="Cambria Math"/>
                                <a:ea typeface="Cambria Math"/>
                                <a:cs typeface="+mn-cs"/>
                              </a:rPr>
                              <m:t>𝑖</m:t>
                            </m:r>
                            <m:r>
                              <a:rPr lang="en-US" sz="1800" i="1" smtClean="0">
                                <a:solidFill>
                                  <a:prstClr val="black"/>
                                </a:solidFill>
                                <a:latin typeface="Cambria Math"/>
                                <a:ea typeface="Cambria Math"/>
                                <a:cs typeface="+mn-cs"/>
                              </a:rPr>
                              <m:t>,</m:t>
                            </m:r>
                            <m:r>
                              <a:rPr lang="en-US" sz="1800" i="1" smtClean="0">
                                <a:solidFill>
                                  <a:prstClr val="black"/>
                                </a:solidFill>
                                <a:latin typeface="Cambria Math"/>
                                <a:ea typeface="Cambria Math"/>
                                <a:cs typeface="+mn-cs"/>
                              </a:rPr>
                              <m:t>𝑗</m:t>
                            </m:r>
                          </m:sub>
                        </m:sSub>
                        <m:r>
                          <a:rPr lang="en-US" sz="1800" i="1" smtClean="0">
                            <a:solidFill>
                              <a:prstClr val="black"/>
                            </a:solidFill>
                            <a:latin typeface="Cambria Math"/>
                            <a:ea typeface="Cambria Math"/>
                            <a:cs typeface="+mn-cs"/>
                          </a:rPr>
                          <m:t>=</m:t>
                        </m:r>
                        <m:f>
                          <m:fPr>
                            <m:ctrlPr>
                              <a:rPr lang="en-US" sz="1800" i="1" smtClean="0">
                                <a:solidFill>
                                  <a:prstClr val="black"/>
                                </a:solidFill>
                                <a:latin typeface="Cambria Math"/>
                                <a:ea typeface="+mn-ea"/>
                                <a:cs typeface="+mn-cs"/>
                              </a:rPr>
                            </m:ctrlPr>
                          </m:fPr>
                          <m:num>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𝑖</m:t>
                                </m:r>
                                <m:r>
                                  <a:rPr lang="en-US" sz="1800" i="1" smtClean="0">
                                    <a:solidFill>
                                      <a:prstClr val="black"/>
                                    </a:solidFill>
                                    <a:latin typeface="Cambria Math"/>
                                    <a:ea typeface="+mn-ea"/>
                                    <a:cs typeface="+mn-cs"/>
                                  </a:rPr>
                                  <m:t>,</m:t>
                                </m:r>
                                <m:r>
                                  <a:rPr lang="en-US" sz="1800" i="1" smtClean="0">
                                    <a:solidFill>
                                      <a:prstClr val="black"/>
                                    </a:solidFill>
                                    <a:latin typeface="Cambria Math"/>
                                    <a:ea typeface="+mn-ea"/>
                                    <a:cs typeface="+mn-cs"/>
                                  </a:rPr>
                                  <m:t>𝑗</m:t>
                                </m:r>
                                <m:r>
                                  <a:rPr lang="en-US" sz="1800" i="1" smtClean="0">
                                    <a:solidFill>
                                      <a:prstClr val="black"/>
                                    </a:solidFill>
                                    <a:latin typeface="Cambria Math"/>
                                    <a:ea typeface="+mn-ea"/>
                                    <a:cs typeface="+mn-cs"/>
                                  </a:rPr>
                                  <m:t>+1</m:t>
                                </m:r>
                              </m:sub>
                            </m:sSub>
                          </m:num>
                          <m:den>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𝑖</m:t>
                                </m:r>
                                <m:r>
                                  <a:rPr lang="en-US" sz="1800" i="1" smtClean="0">
                                    <a:solidFill>
                                      <a:prstClr val="black"/>
                                    </a:solidFill>
                                    <a:latin typeface="Cambria Math"/>
                                    <a:ea typeface="+mn-ea"/>
                                    <a:cs typeface="+mn-cs"/>
                                  </a:rPr>
                                  <m:t>,</m:t>
                                </m:r>
                                <m:r>
                                  <a:rPr lang="en-US" sz="1800" i="1" smtClean="0">
                                    <a:solidFill>
                                      <a:prstClr val="black"/>
                                    </a:solidFill>
                                    <a:latin typeface="Cambria Math"/>
                                    <a:ea typeface="+mn-ea"/>
                                    <a:cs typeface="+mn-cs"/>
                                  </a:rPr>
                                  <m:t>𝑗</m:t>
                                </m:r>
                              </m:sub>
                            </m:sSub>
                          </m:den>
                        </m:f>
                      </m:oMath>
                    </m:oMathPara>
                  </a14:m>
                  <a:endParaRPr lang="en-US" sz="1800" dirty="0">
                    <a:solidFill>
                      <a:prstClr val="black"/>
                    </a:solidFill>
                    <a:latin typeface="Calibri"/>
                    <a:ea typeface="+mn-ea"/>
                    <a:cs typeface="+mn-cs"/>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4174066" y="1853906"/>
                  <a:ext cx="1433726" cy="681597"/>
                </a:xfrm>
                <a:prstGeom prst="rect">
                  <a:avLst/>
                </a:prstGeom>
                <a:blipFill rotWithShape="0">
                  <a:blip r:embed="rId2"/>
                  <a:stretch>
                    <a:fillRect/>
                  </a:stretch>
                </a:blipFill>
              </p:spPr>
              <p:txBody>
                <a:bodyPr/>
                <a:lstStyle/>
                <a:p>
                  <a:r>
                    <a:rPr lang="en-US">
                      <a:noFill/>
                    </a:rPr>
                    <a:t> </a:t>
                  </a:r>
                </a:p>
              </p:txBody>
            </p:sp>
          </mc:Fallback>
        </mc:AlternateContent>
      </p:grpSp>
      <p:sp>
        <p:nvSpPr>
          <p:cNvPr id="84" name="Circular Arrow 83"/>
          <p:cNvSpPr/>
          <p:nvPr/>
        </p:nvSpPr>
        <p:spPr>
          <a:xfrm rot="5400000">
            <a:off x="2647418" y="3174689"/>
            <a:ext cx="376998" cy="559645"/>
          </a:xfrm>
          <a:prstGeom prst="circularArrow">
            <a:avLst/>
          </a:prstGeom>
          <a:scene3d>
            <a:camera prst="orthographicFront">
              <a:rot lat="0" lon="1079997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p:sp>
        <p:nvSpPr>
          <p:cNvPr id="85" name="Circular Arrow 84"/>
          <p:cNvSpPr/>
          <p:nvPr/>
        </p:nvSpPr>
        <p:spPr>
          <a:xfrm rot="5400000">
            <a:off x="2642861" y="3638125"/>
            <a:ext cx="376998" cy="559645"/>
          </a:xfrm>
          <a:prstGeom prst="circularArrow">
            <a:avLst/>
          </a:prstGeom>
          <a:scene3d>
            <a:camera prst="orthographicFront">
              <a:rot lat="0" lon="1079997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p:sp>
        <p:nvSpPr>
          <p:cNvPr id="86" name="Circular Arrow 85"/>
          <p:cNvSpPr/>
          <p:nvPr/>
        </p:nvSpPr>
        <p:spPr>
          <a:xfrm rot="5400000">
            <a:off x="2659793" y="2753471"/>
            <a:ext cx="376998" cy="559645"/>
          </a:xfrm>
          <a:prstGeom prst="circularArrow">
            <a:avLst/>
          </a:prstGeom>
          <a:scene3d>
            <a:camera prst="orthographicFront">
              <a:rot lat="0" lon="1079997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p:sp>
        <p:nvSpPr>
          <p:cNvPr id="87" name="Circular Arrow 86"/>
          <p:cNvSpPr/>
          <p:nvPr/>
        </p:nvSpPr>
        <p:spPr>
          <a:xfrm>
            <a:off x="1217210" y="2234773"/>
            <a:ext cx="376998" cy="559645"/>
          </a:xfrm>
          <a:prstGeom prst="circularArrow">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p:sp>
        <p:nvSpPr>
          <p:cNvPr id="89" name="Circular Arrow 88"/>
          <p:cNvSpPr/>
          <p:nvPr/>
        </p:nvSpPr>
        <p:spPr>
          <a:xfrm>
            <a:off x="1746133" y="2225883"/>
            <a:ext cx="376998" cy="559645"/>
          </a:xfrm>
          <a:prstGeom prst="circularArrow">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p:sp>
        <p:nvSpPr>
          <p:cNvPr id="90" name="Circular Arrow 89"/>
          <p:cNvSpPr/>
          <p:nvPr/>
        </p:nvSpPr>
        <p:spPr>
          <a:xfrm>
            <a:off x="2209799" y="2225882"/>
            <a:ext cx="376998" cy="559645"/>
          </a:xfrm>
          <a:prstGeom prst="circularArrow">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black"/>
              </a:solidFill>
            </a:endParaRPr>
          </a:p>
        </p:txBody>
      </p:sp>
      <mc:AlternateContent xmlns:mc="http://schemas.openxmlformats.org/markup-compatibility/2006" xmlns:a14="http://schemas.microsoft.com/office/drawing/2010/main">
        <mc:Choice Requires="a14">
          <p:sp>
            <p:nvSpPr>
              <p:cNvPr id="91" name="TextBox 90"/>
              <p:cNvSpPr txBox="1"/>
              <p:nvPr/>
            </p:nvSpPr>
            <p:spPr>
              <a:xfrm>
                <a:off x="730276" y="1608001"/>
                <a:ext cx="1233337" cy="59753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𝑚</m:t>
                          </m:r>
                        </m:e>
                        <m:sub>
                          <m:r>
                            <a:rPr lang="en-US" sz="1600" i="1" smtClean="0">
                              <a:solidFill>
                                <a:prstClr val="black"/>
                              </a:solidFill>
                              <a:latin typeface="Cambria Math"/>
                              <a:ea typeface="Cambria Math"/>
                              <a:cs typeface="+mn-cs"/>
                            </a:rPr>
                            <m:t>3,0</m:t>
                          </m:r>
                        </m:sub>
                      </m:sSub>
                      <m:r>
                        <a:rPr lang="en-US" sz="1600" i="1" smtClean="0">
                          <a:solidFill>
                            <a:prstClr val="black"/>
                          </a:solidFill>
                          <a:latin typeface="Cambria Math"/>
                          <a:ea typeface="Cambria Math"/>
                          <a:cs typeface="+mn-cs"/>
                        </a:rPr>
                        <m:t>=</m:t>
                      </m:r>
                      <m:f>
                        <m:fPr>
                          <m:ctrlPr>
                            <a:rPr lang="en-US" sz="1600" i="1" smtClean="0">
                              <a:solidFill>
                                <a:prstClr val="black"/>
                              </a:solidFill>
                              <a:latin typeface="Cambria Math"/>
                              <a:ea typeface="+mn-ea"/>
                              <a:cs typeface="+mn-cs"/>
                            </a:rPr>
                          </m:ctrlPr>
                        </m:fPr>
                        <m:num>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𝑡</m:t>
                              </m:r>
                            </m:e>
                            <m:sub>
                              <m:r>
                                <a:rPr lang="en-US" sz="1600" i="1" smtClean="0">
                                  <a:solidFill>
                                    <a:prstClr val="black"/>
                                  </a:solidFill>
                                  <a:latin typeface="Cambria Math"/>
                                  <a:ea typeface="+mn-ea"/>
                                  <a:cs typeface="+mn-cs"/>
                                </a:rPr>
                                <m:t>3,1</m:t>
                              </m:r>
                            </m:sub>
                          </m:sSub>
                        </m:num>
                        <m:den>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𝑡</m:t>
                              </m:r>
                            </m:e>
                            <m:sub>
                              <m:r>
                                <a:rPr lang="en-US" sz="1600" i="1" smtClean="0">
                                  <a:solidFill>
                                    <a:prstClr val="black"/>
                                  </a:solidFill>
                                  <a:latin typeface="Cambria Math"/>
                                  <a:ea typeface="+mn-ea"/>
                                  <a:cs typeface="+mn-cs"/>
                                </a:rPr>
                                <m:t>3,0</m:t>
                              </m:r>
                            </m:sub>
                          </m:sSub>
                        </m:den>
                      </m:f>
                    </m:oMath>
                  </m:oMathPara>
                </a14:m>
                <a:endParaRPr lang="en-US" sz="1600" dirty="0">
                  <a:solidFill>
                    <a:prstClr val="black"/>
                  </a:solidFill>
                  <a:latin typeface="Calibri"/>
                  <a:ea typeface="+mn-ea"/>
                  <a:cs typeface="+mn-cs"/>
                </a:endParaRPr>
              </a:p>
            </p:txBody>
          </p:sp>
        </mc:Choice>
        <mc:Fallback xmlns="">
          <p:sp>
            <p:nvSpPr>
              <p:cNvPr id="91" name="TextBox 90"/>
              <p:cNvSpPr txBox="1">
                <a:spLocks noRot="1" noChangeAspect="1" noMove="1" noResize="1" noEditPoints="1" noAdjustHandles="1" noChangeArrowheads="1" noChangeShapeType="1" noTextEdit="1"/>
              </p:cNvSpPr>
              <p:nvPr/>
            </p:nvSpPr>
            <p:spPr>
              <a:xfrm>
                <a:off x="730276" y="1608001"/>
                <a:ext cx="1233337" cy="597536"/>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1128164" y="1906769"/>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𝑚</m:t>
                          </m:r>
                        </m:e>
                        <m:sub>
                          <m:r>
                            <a:rPr lang="en-US" sz="1600" i="1" smtClean="0">
                              <a:solidFill>
                                <a:prstClr val="black"/>
                              </a:solidFill>
                              <a:latin typeface="Cambria Math"/>
                              <a:ea typeface="Cambria Math"/>
                              <a:cs typeface="+mn-cs"/>
                            </a:rPr>
                            <m:t>3,0</m:t>
                          </m:r>
                        </m:sub>
                      </m:sSub>
                    </m:oMath>
                  </m:oMathPara>
                </a14:m>
                <a:endParaRPr lang="en-US" sz="1600" dirty="0">
                  <a:solidFill>
                    <a:prstClr val="black"/>
                  </a:solidFill>
                  <a:latin typeface="Calibri"/>
                  <a:ea typeface="+mn-ea"/>
                  <a:cs typeface="+mn-cs"/>
                </a:endParaRPr>
              </a:p>
            </p:txBody>
          </p:sp>
        </mc:Choice>
        <mc:Fallback xmlns="">
          <p:sp>
            <p:nvSpPr>
              <p:cNvPr id="92" name="TextBox 91"/>
              <p:cNvSpPr txBox="1">
                <a:spLocks noRot="1" noChangeAspect="1" noMove="1" noResize="1" noEditPoints="1" noAdjustHandles="1" noChangeArrowheads="1" noChangeShapeType="1" noTextEdit="1"/>
              </p:cNvSpPr>
              <p:nvPr/>
            </p:nvSpPr>
            <p:spPr>
              <a:xfrm>
                <a:off x="1128164" y="1906769"/>
                <a:ext cx="555089" cy="349326"/>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1676399" y="1913868"/>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𝑚</m:t>
                          </m:r>
                        </m:e>
                        <m:sub>
                          <m:r>
                            <a:rPr lang="en-US" sz="1600" i="1" smtClean="0">
                              <a:solidFill>
                                <a:prstClr val="black"/>
                              </a:solidFill>
                              <a:latin typeface="Cambria Math"/>
                              <a:ea typeface="Cambria Math"/>
                              <a:cs typeface="+mn-cs"/>
                            </a:rPr>
                            <m:t>3,1</m:t>
                          </m:r>
                        </m:sub>
                      </m:sSub>
                    </m:oMath>
                  </m:oMathPara>
                </a14:m>
                <a:endParaRPr lang="en-US" sz="1600" dirty="0">
                  <a:solidFill>
                    <a:prstClr val="black"/>
                  </a:solidFill>
                  <a:latin typeface="Calibri"/>
                  <a:ea typeface="+mn-ea"/>
                  <a:cs typeface="+mn-cs"/>
                </a:endParaRPr>
              </a:p>
            </p:txBody>
          </p:sp>
        </mc:Choice>
        <mc:Fallback xmlns="">
          <p:sp>
            <p:nvSpPr>
              <p:cNvPr id="93" name="TextBox 92"/>
              <p:cNvSpPr txBox="1">
                <a:spLocks noRot="1" noChangeAspect="1" noMove="1" noResize="1" noEditPoints="1" noAdjustHandles="1" noChangeArrowheads="1" noChangeShapeType="1" noTextEdit="1"/>
              </p:cNvSpPr>
              <p:nvPr/>
            </p:nvSpPr>
            <p:spPr>
              <a:xfrm>
                <a:off x="1676399" y="1913868"/>
                <a:ext cx="555089" cy="349326"/>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2193909" y="1914269"/>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𝑚</m:t>
                          </m:r>
                        </m:e>
                        <m:sub>
                          <m:r>
                            <a:rPr lang="en-US" sz="1600" i="1" smtClean="0">
                              <a:solidFill>
                                <a:prstClr val="black"/>
                              </a:solidFill>
                              <a:latin typeface="Cambria Math"/>
                              <a:ea typeface="Cambria Math"/>
                              <a:cs typeface="+mn-cs"/>
                            </a:rPr>
                            <m:t>3,2</m:t>
                          </m:r>
                        </m:sub>
                      </m:sSub>
                    </m:oMath>
                  </m:oMathPara>
                </a14:m>
                <a:endParaRPr lang="en-US" sz="1600" dirty="0">
                  <a:solidFill>
                    <a:prstClr val="black"/>
                  </a:solidFill>
                  <a:latin typeface="Calibri"/>
                  <a:ea typeface="+mn-ea"/>
                  <a:cs typeface="+mn-cs"/>
                </a:endParaRPr>
              </a:p>
            </p:txBody>
          </p:sp>
        </mc:Choice>
        <mc:Fallback xmlns="">
          <p:sp>
            <p:nvSpPr>
              <p:cNvPr id="94" name="TextBox 93"/>
              <p:cNvSpPr txBox="1">
                <a:spLocks noRot="1" noChangeAspect="1" noMove="1" noResize="1" noEditPoints="1" noAdjustHandles="1" noChangeArrowheads="1" noChangeShapeType="1" noTextEdit="1"/>
              </p:cNvSpPr>
              <p:nvPr/>
            </p:nvSpPr>
            <p:spPr>
              <a:xfrm>
                <a:off x="2193909" y="1914269"/>
                <a:ext cx="555089" cy="349326"/>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5" name="TextBox 94"/>
              <p:cNvSpPr txBox="1"/>
              <p:nvPr/>
            </p:nvSpPr>
            <p:spPr>
              <a:xfrm>
                <a:off x="3111183" y="3791088"/>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𝑒</m:t>
                          </m:r>
                        </m:e>
                        <m:sub>
                          <m:r>
                            <a:rPr lang="en-US" sz="1600" i="1" smtClean="0">
                              <a:solidFill>
                                <a:prstClr val="black"/>
                              </a:solidFill>
                              <a:latin typeface="Cambria Math"/>
                              <a:ea typeface="Cambria Math"/>
                              <a:cs typeface="+mn-cs"/>
                            </a:rPr>
                            <m:t>0,3</m:t>
                          </m:r>
                        </m:sub>
                      </m:sSub>
                    </m:oMath>
                  </m:oMathPara>
                </a14:m>
                <a:endParaRPr lang="en-US" sz="1600" dirty="0">
                  <a:solidFill>
                    <a:prstClr val="black"/>
                  </a:solidFill>
                  <a:latin typeface="Calibri"/>
                  <a:ea typeface="+mn-ea"/>
                  <a:cs typeface="+mn-cs"/>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3111183" y="3791088"/>
                <a:ext cx="555089" cy="349326"/>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3115740" y="3296783"/>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𝑒</m:t>
                          </m:r>
                        </m:e>
                        <m:sub>
                          <m:r>
                            <a:rPr lang="en-US" sz="1600" i="1" smtClean="0">
                              <a:solidFill>
                                <a:prstClr val="black"/>
                              </a:solidFill>
                              <a:latin typeface="Cambria Math"/>
                              <a:ea typeface="Cambria Math"/>
                              <a:cs typeface="+mn-cs"/>
                            </a:rPr>
                            <m:t>1,3</m:t>
                          </m:r>
                        </m:sub>
                      </m:sSub>
                    </m:oMath>
                  </m:oMathPara>
                </a14:m>
                <a:endParaRPr lang="en-US" sz="1600" dirty="0">
                  <a:solidFill>
                    <a:prstClr val="black"/>
                  </a:solidFill>
                  <a:latin typeface="Calibri"/>
                  <a:ea typeface="+mn-ea"/>
                  <a:cs typeface="+mn-cs"/>
                </a:endParaRPr>
              </a:p>
            </p:txBody>
          </p:sp>
        </mc:Choice>
        <mc:Fallback xmlns="">
          <p:sp>
            <p:nvSpPr>
              <p:cNvPr id="96" name="TextBox 95"/>
              <p:cNvSpPr txBox="1">
                <a:spLocks noRot="1" noChangeAspect="1" noMove="1" noResize="1" noEditPoints="1" noAdjustHandles="1" noChangeArrowheads="1" noChangeShapeType="1" noTextEdit="1"/>
              </p:cNvSpPr>
              <p:nvPr/>
            </p:nvSpPr>
            <p:spPr>
              <a:xfrm>
                <a:off x="3115740" y="3296783"/>
                <a:ext cx="555089" cy="349326"/>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3115740" y="2844794"/>
                <a:ext cx="555089" cy="349326"/>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solidFill>
                                <a:prstClr val="black"/>
                              </a:solidFill>
                              <a:latin typeface="Cambria Math"/>
                              <a:ea typeface="Cambria Math"/>
                              <a:cs typeface="+mn-cs"/>
                            </a:rPr>
                          </m:ctrlPr>
                        </m:sSubPr>
                        <m:e>
                          <m:r>
                            <a:rPr lang="en-US" sz="1600" i="1" smtClean="0">
                              <a:solidFill>
                                <a:prstClr val="black"/>
                              </a:solidFill>
                              <a:latin typeface="Cambria Math"/>
                              <a:ea typeface="Cambria Math"/>
                              <a:cs typeface="+mn-cs"/>
                            </a:rPr>
                            <m:t>𝑒</m:t>
                          </m:r>
                        </m:e>
                        <m:sub>
                          <m:r>
                            <a:rPr lang="en-US" sz="1600" i="1" smtClean="0">
                              <a:solidFill>
                                <a:prstClr val="black"/>
                              </a:solidFill>
                              <a:latin typeface="Cambria Math"/>
                              <a:ea typeface="Cambria Math"/>
                              <a:cs typeface="+mn-cs"/>
                            </a:rPr>
                            <m:t>2,3</m:t>
                          </m:r>
                        </m:sub>
                      </m:sSub>
                    </m:oMath>
                  </m:oMathPara>
                </a14:m>
                <a:endParaRPr lang="en-US" sz="1600" dirty="0">
                  <a:solidFill>
                    <a:prstClr val="black"/>
                  </a:solidFill>
                  <a:latin typeface="Calibri"/>
                  <a:ea typeface="+mn-ea"/>
                  <a:cs typeface="+mn-cs"/>
                </a:endParaRPr>
              </a:p>
            </p:txBody>
          </p:sp>
        </mc:Choice>
        <mc:Fallback xmlns="">
          <p:sp>
            <p:nvSpPr>
              <p:cNvPr id="97" name="TextBox 96"/>
              <p:cNvSpPr txBox="1">
                <a:spLocks noRot="1" noChangeAspect="1" noMove="1" noResize="1" noEditPoints="1" noAdjustHandles="1" noChangeArrowheads="1" noChangeShapeType="1" noTextEdit="1"/>
              </p:cNvSpPr>
              <p:nvPr/>
            </p:nvSpPr>
            <p:spPr>
              <a:xfrm>
                <a:off x="3115740" y="2844794"/>
                <a:ext cx="555089" cy="349326"/>
              </a:xfrm>
              <a:prstGeom prst="rect">
                <a:avLst/>
              </a:prstGeom>
              <a:blipFill rotWithShape="0">
                <a:blip r:embed="rId9"/>
                <a:stretch>
                  <a:fillRect/>
                </a:stretch>
              </a:blipFill>
            </p:spPr>
            <p:txBody>
              <a:bodyPr/>
              <a:lstStyle/>
              <a:p>
                <a:r>
                  <a:rPr lang="en-US">
                    <a:noFill/>
                  </a:rPr>
                  <a:t> </a:t>
                </a:r>
              </a:p>
            </p:txBody>
          </p:sp>
        </mc:Fallback>
      </mc:AlternateContent>
      <p:grpSp>
        <p:nvGrpSpPr>
          <p:cNvPr id="120" name="Group 119"/>
          <p:cNvGrpSpPr/>
          <p:nvPr/>
        </p:nvGrpSpPr>
        <p:grpSpPr>
          <a:xfrm>
            <a:off x="5758530" y="1853906"/>
            <a:ext cx="3233069" cy="3386848"/>
            <a:chOff x="5758530" y="1853906"/>
            <a:chExt cx="3233069" cy="3386848"/>
          </a:xfrm>
        </p:grpSpPr>
        <p:sp>
          <p:nvSpPr>
            <p:cNvPr id="98" name="Rectangle 97"/>
            <p:cNvSpPr/>
            <p:nvPr/>
          </p:nvSpPr>
          <p:spPr>
            <a:xfrm>
              <a:off x="71627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2,0</a:t>
              </a:r>
              <a:endParaRPr lang="en-US" sz="1600" dirty="0">
                <a:solidFill>
                  <a:prstClr val="black"/>
                </a:solidFill>
              </a:endParaRPr>
            </a:p>
          </p:txBody>
        </p:sp>
        <p:sp>
          <p:nvSpPr>
            <p:cNvPr id="99" name="Rectangle 98"/>
            <p:cNvSpPr/>
            <p:nvPr/>
          </p:nvSpPr>
          <p:spPr>
            <a:xfrm>
              <a:off x="71627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1,0</a:t>
              </a:r>
              <a:endParaRPr lang="en-US" sz="1600" dirty="0">
                <a:solidFill>
                  <a:prstClr val="black"/>
                </a:solidFill>
              </a:endParaRPr>
            </a:p>
          </p:txBody>
        </p:sp>
        <p:sp>
          <p:nvSpPr>
            <p:cNvPr id="100" name="Rectangle 99"/>
            <p:cNvSpPr/>
            <p:nvPr/>
          </p:nvSpPr>
          <p:spPr>
            <a:xfrm>
              <a:off x="71627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0,0</a:t>
              </a:r>
              <a:endParaRPr lang="en-US" sz="1600" dirty="0">
                <a:solidFill>
                  <a:prstClr val="black"/>
                </a:solidFill>
              </a:endParaRPr>
            </a:p>
          </p:txBody>
        </p:sp>
        <p:sp>
          <p:nvSpPr>
            <p:cNvPr id="101" name="Rectangle 100"/>
            <p:cNvSpPr/>
            <p:nvPr/>
          </p:nvSpPr>
          <p:spPr>
            <a:xfrm>
              <a:off x="76199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2,1</a:t>
              </a:r>
              <a:endParaRPr lang="en-US" sz="1600" dirty="0">
                <a:solidFill>
                  <a:prstClr val="black"/>
                </a:solidFill>
              </a:endParaRPr>
            </a:p>
          </p:txBody>
        </p:sp>
        <p:sp>
          <p:nvSpPr>
            <p:cNvPr id="102" name="Rectangle 101"/>
            <p:cNvSpPr/>
            <p:nvPr/>
          </p:nvSpPr>
          <p:spPr>
            <a:xfrm>
              <a:off x="76199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1,1</a:t>
              </a:r>
              <a:endParaRPr lang="en-US" sz="1600" dirty="0">
                <a:solidFill>
                  <a:prstClr val="black"/>
                </a:solidFill>
              </a:endParaRPr>
            </a:p>
          </p:txBody>
        </p:sp>
        <p:sp>
          <p:nvSpPr>
            <p:cNvPr id="103" name="Rectangle 102"/>
            <p:cNvSpPr/>
            <p:nvPr/>
          </p:nvSpPr>
          <p:spPr>
            <a:xfrm>
              <a:off x="76199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0,1</a:t>
              </a:r>
              <a:endParaRPr lang="en-US" sz="1600" dirty="0">
                <a:solidFill>
                  <a:prstClr val="black"/>
                </a:solidFill>
              </a:endParaRPr>
            </a:p>
          </p:txBody>
        </p:sp>
        <p:sp>
          <p:nvSpPr>
            <p:cNvPr id="104" name="Rectangle 103"/>
            <p:cNvSpPr/>
            <p:nvPr/>
          </p:nvSpPr>
          <p:spPr>
            <a:xfrm>
              <a:off x="80771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2,2</a:t>
              </a:r>
              <a:endParaRPr lang="en-US" sz="1600" dirty="0">
                <a:solidFill>
                  <a:prstClr val="black"/>
                </a:solidFill>
              </a:endParaRPr>
            </a:p>
          </p:txBody>
        </p:sp>
        <p:sp>
          <p:nvSpPr>
            <p:cNvPr id="105" name="Rectangle 104"/>
            <p:cNvSpPr/>
            <p:nvPr/>
          </p:nvSpPr>
          <p:spPr>
            <a:xfrm>
              <a:off x="80771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1,2</a:t>
              </a:r>
              <a:endParaRPr lang="en-US" sz="1600" dirty="0">
                <a:solidFill>
                  <a:prstClr val="black"/>
                </a:solidFill>
              </a:endParaRPr>
            </a:p>
          </p:txBody>
        </p:sp>
        <p:sp>
          <p:nvSpPr>
            <p:cNvPr id="106" name="Rectangle 105"/>
            <p:cNvSpPr/>
            <p:nvPr/>
          </p:nvSpPr>
          <p:spPr>
            <a:xfrm>
              <a:off x="80771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0,2</a:t>
              </a:r>
              <a:endParaRPr lang="en-US" sz="1600" dirty="0">
                <a:solidFill>
                  <a:prstClr val="black"/>
                </a:solidFill>
              </a:endParaRPr>
            </a:p>
          </p:txBody>
        </p:sp>
        <p:sp>
          <p:nvSpPr>
            <p:cNvPr id="107" name="Rectangle 106"/>
            <p:cNvSpPr/>
            <p:nvPr/>
          </p:nvSpPr>
          <p:spPr>
            <a:xfrm>
              <a:off x="85343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2,3</a:t>
              </a:r>
              <a:endParaRPr lang="en-US" sz="1600" dirty="0">
                <a:solidFill>
                  <a:prstClr val="black"/>
                </a:solidFill>
              </a:endParaRPr>
            </a:p>
          </p:txBody>
        </p:sp>
        <p:sp>
          <p:nvSpPr>
            <p:cNvPr id="108" name="Rectangle 107"/>
            <p:cNvSpPr/>
            <p:nvPr/>
          </p:nvSpPr>
          <p:spPr>
            <a:xfrm>
              <a:off x="85343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1,3</a:t>
              </a:r>
              <a:endParaRPr lang="en-US" sz="1600" dirty="0">
                <a:solidFill>
                  <a:prstClr val="black"/>
                </a:solidFill>
              </a:endParaRPr>
            </a:p>
          </p:txBody>
        </p:sp>
        <p:sp>
          <p:nvSpPr>
            <p:cNvPr id="109" name="Rectangle 108"/>
            <p:cNvSpPr/>
            <p:nvPr/>
          </p:nvSpPr>
          <p:spPr>
            <a:xfrm>
              <a:off x="85343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600" dirty="0">
                  <a:solidFill>
                    <a:prstClr val="black"/>
                  </a:solidFill>
                </a:rPr>
                <a:t>e</a:t>
              </a:r>
              <a:r>
                <a:rPr lang="en-US" sz="1600" baseline="-25000" dirty="0" smtClean="0">
                  <a:solidFill>
                    <a:prstClr val="black"/>
                  </a:solidFill>
                </a:rPr>
                <a:t>0,3</a:t>
              </a:r>
              <a:endParaRPr lang="en-US" sz="1600" dirty="0">
                <a:solidFill>
                  <a:prstClr val="black"/>
                </a:solidFill>
              </a:endParaRPr>
            </a:p>
          </p:txBody>
        </p:sp>
        <p:sp>
          <p:nvSpPr>
            <p:cNvPr id="110" name="TextBox 109"/>
            <p:cNvSpPr txBox="1"/>
            <p:nvPr/>
          </p:nvSpPr>
          <p:spPr>
            <a:xfrm>
              <a:off x="6025782" y="2993572"/>
              <a:ext cx="1289422"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 to 1000</a:t>
              </a:r>
              <a:endParaRPr lang="en-US" sz="1600" dirty="0">
                <a:solidFill>
                  <a:prstClr val="black"/>
                </a:solidFill>
                <a:latin typeface="Calibri"/>
                <a:ea typeface="+mn-ea"/>
                <a:cs typeface="+mn-cs"/>
              </a:endParaRPr>
            </a:p>
          </p:txBody>
        </p:sp>
        <p:sp>
          <p:nvSpPr>
            <p:cNvPr id="111" name="TextBox 110"/>
            <p:cNvSpPr txBox="1"/>
            <p:nvPr/>
          </p:nvSpPr>
          <p:spPr>
            <a:xfrm>
              <a:off x="6091098" y="3471446"/>
              <a:ext cx="115879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600 to 800</a:t>
              </a:r>
              <a:endParaRPr lang="en-US" sz="1600" dirty="0">
                <a:solidFill>
                  <a:prstClr val="black"/>
                </a:solidFill>
                <a:latin typeface="Calibri"/>
                <a:ea typeface="+mn-ea"/>
                <a:cs typeface="+mn-cs"/>
              </a:endParaRPr>
            </a:p>
          </p:txBody>
        </p:sp>
        <p:sp>
          <p:nvSpPr>
            <p:cNvPr id="112" name="TextBox 111"/>
            <p:cNvSpPr txBox="1"/>
            <p:nvPr/>
          </p:nvSpPr>
          <p:spPr>
            <a:xfrm>
              <a:off x="6091097" y="3928646"/>
              <a:ext cx="1442888"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400 to 600</a:t>
              </a:r>
              <a:endParaRPr lang="en-US" sz="1600" dirty="0">
                <a:solidFill>
                  <a:prstClr val="black"/>
                </a:solidFill>
                <a:latin typeface="Calibri"/>
                <a:ea typeface="+mn-ea"/>
                <a:cs typeface="+mn-cs"/>
              </a:endParaRPr>
            </a:p>
          </p:txBody>
        </p:sp>
        <p:sp>
          <p:nvSpPr>
            <p:cNvPr id="113" name="TextBox 112"/>
            <p:cNvSpPr txBox="1"/>
            <p:nvPr/>
          </p:nvSpPr>
          <p:spPr>
            <a:xfrm rot="18155233">
              <a:off x="7096572" y="4384937"/>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400</a:t>
              </a:r>
              <a:endParaRPr lang="en-US" sz="1600" dirty="0">
                <a:solidFill>
                  <a:prstClr val="black"/>
                </a:solidFill>
                <a:latin typeface="Calibri"/>
                <a:ea typeface="+mn-ea"/>
                <a:cs typeface="+mn-cs"/>
              </a:endParaRPr>
            </a:p>
          </p:txBody>
        </p:sp>
        <p:sp>
          <p:nvSpPr>
            <p:cNvPr id="114" name="TextBox 113"/>
            <p:cNvSpPr txBox="1"/>
            <p:nvPr/>
          </p:nvSpPr>
          <p:spPr>
            <a:xfrm rot="18259250">
              <a:off x="7524092" y="4390065"/>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600</a:t>
              </a:r>
              <a:endParaRPr lang="en-US" sz="1600" dirty="0">
                <a:solidFill>
                  <a:prstClr val="black"/>
                </a:solidFill>
                <a:latin typeface="Calibri"/>
                <a:ea typeface="+mn-ea"/>
                <a:cs typeface="+mn-cs"/>
              </a:endParaRPr>
            </a:p>
          </p:txBody>
        </p:sp>
        <p:sp>
          <p:nvSpPr>
            <p:cNvPr id="115" name="TextBox 114"/>
            <p:cNvSpPr txBox="1"/>
            <p:nvPr/>
          </p:nvSpPr>
          <p:spPr>
            <a:xfrm rot="18287360">
              <a:off x="7992872" y="4394108"/>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800</a:t>
              </a:r>
              <a:endParaRPr lang="en-US" sz="1600" dirty="0">
                <a:solidFill>
                  <a:prstClr val="black"/>
                </a:solidFill>
                <a:latin typeface="Calibri"/>
                <a:ea typeface="+mn-ea"/>
                <a:cs typeface="+mn-cs"/>
              </a:endParaRPr>
            </a:p>
          </p:txBody>
        </p:sp>
        <p:sp>
          <p:nvSpPr>
            <p:cNvPr id="116" name="TextBox 115"/>
            <p:cNvSpPr txBox="1"/>
            <p:nvPr/>
          </p:nvSpPr>
          <p:spPr>
            <a:xfrm rot="18240033">
              <a:off x="8387980" y="4445272"/>
              <a:ext cx="609600"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1000</a:t>
              </a:r>
              <a:endParaRPr lang="en-US" sz="1600" dirty="0">
                <a:solidFill>
                  <a:prstClr val="black"/>
                </a:solidFill>
                <a:latin typeface="Calibri"/>
                <a:ea typeface="+mn-ea"/>
                <a:cs typeface="+mn-cs"/>
              </a:endParaRPr>
            </a:p>
          </p:txBody>
        </p:sp>
        <p:sp>
          <p:nvSpPr>
            <p:cNvPr id="117" name="TextBox 116"/>
            <p:cNvSpPr txBox="1"/>
            <p:nvPr/>
          </p:nvSpPr>
          <p:spPr>
            <a:xfrm>
              <a:off x="7222065" y="4902200"/>
              <a:ext cx="1769534" cy="338554"/>
            </a:xfrm>
            <a:prstGeom prst="rect">
              <a:avLst/>
            </a:prstGeom>
            <a:noFill/>
          </p:spPr>
          <p:txBody>
            <a:bodyPr wrap="square" rtlCol="0">
              <a:spAutoFit/>
            </a:bodyPr>
            <a:lstStyle/>
            <a:p>
              <a:pPr fontAlgn="auto">
                <a:spcBef>
                  <a:spcPts val="0"/>
                </a:spcBef>
                <a:spcAft>
                  <a:spcPts val="0"/>
                </a:spcAft>
              </a:pPr>
              <a:r>
                <a:rPr lang="en-US" sz="1600" dirty="0" err="1" smtClean="0">
                  <a:solidFill>
                    <a:prstClr val="black"/>
                  </a:solidFill>
                  <a:latin typeface="Calibri"/>
                  <a:ea typeface="+mn-ea"/>
                  <a:cs typeface="+mn-cs"/>
                </a:rPr>
                <a:t>Mem</a:t>
              </a:r>
              <a:r>
                <a:rPr lang="en-US" sz="1600" dirty="0" smtClean="0">
                  <a:solidFill>
                    <a:prstClr val="black"/>
                  </a:solidFill>
                  <a:latin typeface="Calibri"/>
                  <a:ea typeface="+mn-ea"/>
                  <a:cs typeface="+mn-cs"/>
                </a:rPr>
                <a:t>. Freq. (MHz)</a:t>
              </a:r>
              <a:endParaRPr lang="en-US" sz="1600" dirty="0">
                <a:solidFill>
                  <a:prstClr val="black"/>
                </a:solidFill>
                <a:latin typeface="Calibri"/>
                <a:ea typeface="+mn-ea"/>
                <a:cs typeface="+mn-cs"/>
              </a:endParaRPr>
            </a:p>
          </p:txBody>
        </p:sp>
        <p:sp>
          <p:nvSpPr>
            <p:cNvPr id="118" name="TextBox 117"/>
            <p:cNvSpPr txBox="1"/>
            <p:nvPr/>
          </p:nvSpPr>
          <p:spPr>
            <a:xfrm rot="16200000">
              <a:off x="5043040" y="3230090"/>
              <a:ext cx="1769534"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Engine Freq. (MHz)</a:t>
              </a:r>
              <a:endParaRPr lang="en-US" sz="1600" dirty="0">
                <a:solidFill>
                  <a:prstClr val="black"/>
                </a:solidFill>
                <a:latin typeface="Calibri"/>
                <a:ea typeface="+mn-ea"/>
                <a:cs typeface="+mn-cs"/>
              </a:endParaRPr>
            </a:p>
          </p:txBody>
        </p:sp>
        <mc:AlternateContent xmlns:mc="http://schemas.openxmlformats.org/markup-compatibility/2006" xmlns:a14="http://schemas.microsoft.com/office/drawing/2010/main">
          <mc:Choice Requires="a14">
            <p:sp>
              <p:nvSpPr>
                <p:cNvPr id="119" name="TextBox 118"/>
                <p:cNvSpPr txBox="1"/>
                <p:nvPr/>
              </p:nvSpPr>
              <p:spPr>
                <a:xfrm>
                  <a:off x="7222065" y="1853906"/>
                  <a:ext cx="1342034" cy="678776"/>
                </a:xfrm>
                <a:prstGeom prst="rect">
                  <a:avLst/>
                </a:prstGeom>
                <a:noFill/>
              </p:spPr>
              <p:txBody>
                <a:bodyPr wrap="non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smtClean="0">
                                <a:solidFill>
                                  <a:prstClr val="black"/>
                                </a:solidFill>
                                <a:latin typeface="Cambria Math"/>
                                <a:ea typeface="Cambria Math"/>
                                <a:cs typeface="+mn-cs"/>
                              </a:rPr>
                            </m:ctrlPr>
                          </m:sSubPr>
                          <m:e>
                            <m:r>
                              <a:rPr lang="en-US" sz="1800" i="1" smtClean="0">
                                <a:solidFill>
                                  <a:prstClr val="black"/>
                                </a:solidFill>
                                <a:latin typeface="Cambria Math"/>
                                <a:ea typeface="Cambria Math"/>
                                <a:cs typeface="+mn-cs"/>
                              </a:rPr>
                              <m:t>𝑒</m:t>
                            </m:r>
                          </m:e>
                          <m:sub>
                            <m:r>
                              <a:rPr lang="en-US" sz="1800" i="1" smtClean="0">
                                <a:solidFill>
                                  <a:prstClr val="black"/>
                                </a:solidFill>
                                <a:latin typeface="Cambria Math"/>
                                <a:ea typeface="Cambria Math"/>
                                <a:cs typeface="+mn-cs"/>
                              </a:rPr>
                              <m:t>𝑖</m:t>
                            </m:r>
                            <m:r>
                              <a:rPr lang="en-US" sz="1800" i="1" smtClean="0">
                                <a:solidFill>
                                  <a:prstClr val="black"/>
                                </a:solidFill>
                                <a:latin typeface="Cambria Math"/>
                                <a:ea typeface="Cambria Math"/>
                                <a:cs typeface="+mn-cs"/>
                              </a:rPr>
                              <m:t>,</m:t>
                            </m:r>
                            <m:r>
                              <a:rPr lang="en-US" sz="1800" i="1" smtClean="0">
                                <a:solidFill>
                                  <a:prstClr val="black"/>
                                </a:solidFill>
                                <a:latin typeface="Cambria Math"/>
                                <a:ea typeface="Cambria Math"/>
                                <a:cs typeface="+mn-cs"/>
                              </a:rPr>
                              <m:t>𝑗</m:t>
                            </m:r>
                          </m:sub>
                        </m:sSub>
                        <m:r>
                          <a:rPr lang="en-US" sz="1800" i="1" smtClean="0">
                            <a:solidFill>
                              <a:prstClr val="black"/>
                            </a:solidFill>
                            <a:latin typeface="Cambria Math"/>
                            <a:ea typeface="Cambria Math"/>
                            <a:cs typeface="+mn-cs"/>
                          </a:rPr>
                          <m:t>=</m:t>
                        </m:r>
                        <m:f>
                          <m:fPr>
                            <m:ctrlPr>
                              <a:rPr lang="en-US" sz="1800" i="1" smtClean="0">
                                <a:solidFill>
                                  <a:prstClr val="black"/>
                                </a:solidFill>
                                <a:latin typeface="Cambria Math"/>
                                <a:ea typeface="+mn-ea"/>
                                <a:cs typeface="+mn-cs"/>
                              </a:rPr>
                            </m:ctrlPr>
                          </m:fPr>
                          <m:num>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𝑖</m:t>
                                </m:r>
                                <m:r>
                                  <a:rPr lang="en-US" sz="1800" i="1" smtClean="0">
                                    <a:solidFill>
                                      <a:prstClr val="black"/>
                                    </a:solidFill>
                                    <a:latin typeface="Cambria Math"/>
                                    <a:ea typeface="+mn-ea"/>
                                    <a:cs typeface="+mn-cs"/>
                                  </a:rPr>
                                  <m:t>+1,</m:t>
                                </m:r>
                                <m:r>
                                  <a:rPr lang="en-US" sz="1800" i="1" smtClean="0">
                                    <a:solidFill>
                                      <a:prstClr val="black"/>
                                    </a:solidFill>
                                    <a:latin typeface="Cambria Math"/>
                                    <a:ea typeface="+mn-ea"/>
                                    <a:cs typeface="+mn-cs"/>
                                  </a:rPr>
                                  <m:t>𝑗</m:t>
                                </m:r>
                              </m:sub>
                            </m:sSub>
                          </m:num>
                          <m:den>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𝑖</m:t>
                                </m:r>
                                <m:r>
                                  <a:rPr lang="en-US" sz="1800" i="1" smtClean="0">
                                    <a:solidFill>
                                      <a:prstClr val="black"/>
                                    </a:solidFill>
                                    <a:latin typeface="Cambria Math"/>
                                    <a:ea typeface="+mn-ea"/>
                                    <a:cs typeface="+mn-cs"/>
                                  </a:rPr>
                                  <m:t>,</m:t>
                                </m:r>
                                <m:r>
                                  <a:rPr lang="en-US" sz="1800" i="1" smtClean="0">
                                    <a:solidFill>
                                      <a:prstClr val="black"/>
                                    </a:solidFill>
                                    <a:latin typeface="Cambria Math"/>
                                    <a:ea typeface="+mn-ea"/>
                                    <a:cs typeface="+mn-cs"/>
                                  </a:rPr>
                                  <m:t>𝑗</m:t>
                                </m:r>
                              </m:sub>
                            </m:sSub>
                          </m:den>
                        </m:f>
                      </m:oMath>
                    </m:oMathPara>
                  </a14:m>
                  <a:endParaRPr lang="en-US" sz="1800" dirty="0">
                    <a:solidFill>
                      <a:prstClr val="black"/>
                    </a:solidFill>
                    <a:latin typeface="Calibri"/>
                    <a:ea typeface="+mn-ea"/>
                    <a:cs typeface="+mn-cs"/>
                  </a:endParaRPr>
                </a:p>
              </p:txBody>
            </p:sp>
          </mc:Choice>
          <mc:Fallback xmlns="">
            <p:sp>
              <p:nvSpPr>
                <p:cNvPr id="119" name="TextBox 118"/>
                <p:cNvSpPr txBox="1">
                  <a:spLocks noRot="1" noChangeAspect="1" noMove="1" noResize="1" noEditPoints="1" noAdjustHandles="1" noChangeArrowheads="1" noChangeShapeType="1" noTextEdit="1"/>
                </p:cNvSpPr>
                <p:nvPr/>
              </p:nvSpPr>
              <p:spPr>
                <a:xfrm>
                  <a:off x="7222065" y="1853906"/>
                  <a:ext cx="1342034" cy="678776"/>
                </a:xfrm>
                <a:prstGeom prst="rect">
                  <a:avLst/>
                </a:prstGeom>
                <a:blipFill rotWithShape="0">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21" name="TextBox 120"/>
              <p:cNvSpPr txBox="1"/>
              <p:nvPr/>
            </p:nvSpPr>
            <p:spPr>
              <a:xfrm>
                <a:off x="4404429" y="3141077"/>
                <a:ext cx="3581400" cy="415627"/>
              </a:xfrm>
              <a:prstGeom prst="rect">
                <a:avLst/>
              </a:prstGeom>
              <a:noFill/>
            </p:spPr>
            <p:txBody>
              <a:bodyPr wrap="square" rtlCol="0">
                <a:spAutoFit/>
              </a:bodyPr>
              <a:lstStyle/>
              <a:p>
                <a:pPr fontAlgn="auto">
                  <a:spcBef>
                    <a:spcPts val="0"/>
                  </a:spcBef>
                  <a:spcAft>
                    <a:spcPts val="0"/>
                  </a:spcAft>
                </a:pPr>
                <a14:m>
                  <m:oMath xmlns:m="http://schemas.openxmlformats.org/officeDocument/2006/math">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3,3</m:t>
                        </m:r>
                      </m:sub>
                    </m:sSub>
                    <m:r>
                      <a:rPr lang="en-US" sz="1800" i="1" smtClean="0">
                        <a:solidFill>
                          <a:prstClr val="black"/>
                        </a:solidFill>
                        <a:latin typeface="Cambria Math"/>
                        <a:ea typeface="Cambria Math"/>
                        <a:cs typeface="+mn-cs"/>
                      </a:rPr>
                      <m:t>=</m:t>
                    </m:r>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𝑡</m:t>
                        </m:r>
                      </m:e>
                      <m:sub>
                        <m:r>
                          <a:rPr lang="en-US" sz="1800" i="1" smtClean="0">
                            <a:solidFill>
                              <a:prstClr val="black"/>
                            </a:solidFill>
                            <a:latin typeface="Cambria Math"/>
                            <a:ea typeface="+mn-ea"/>
                            <a:cs typeface="+mn-cs"/>
                          </a:rPr>
                          <m:t>3,0</m:t>
                        </m:r>
                      </m:sub>
                    </m:sSub>
                  </m:oMath>
                </a14:m>
                <a:r>
                  <a:rPr lang="en-US" sz="1800" dirty="0" smtClean="0">
                    <a:solidFill>
                      <a:prstClr val="black"/>
                    </a:solidFill>
                    <a:latin typeface="Calibri"/>
                    <a:ea typeface="+mn-ea"/>
                    <a:cs typeface="+mn-cs"/>
                  </a:rPr>
                  <a:t> </a:t>
                </a:r>
                <a14:m>
                  <m:oMath xmlns:m="http://schemas.openxmlformats.org/officeDocument/2006/math">
                    <m:nary>
                      <m:naryPr>
                        <m:chr m:val="∏"/>
                        <m:ctrlPr>
                          <a:rPr lang="en-US" sz="1800" i="1" smtClean="0">
                            <a:solidFill>
                              <a:prstClr val="black"/>
                            </a:solidFill>
                            <a:latin typeface="Cambria Math"/>
                            <a:ea typeface="+mn-ea"/>
                            <a:cs typeface="+mn-cs"/>
                          </a:rPr>
                        </m:ctrlPr>
                      </m:naryPr>
                      <m:sub>
                        <m:r>
                          <a:rPr lang="en-US" sz="1800" i="1" smtClean="0">
                            <a:solidFill>
                              <a:prstClr val="black"/>
                            </a:solidFill>
                            <a:latin typeface="Cambria Math"/>
                            <a:ea typeface="+mn-ea"/>
                            <a:cs typeface="+mn-cs"/>
                          </a:rPr>
                          <m:t>𝑗</m:t>
                        </m:r>
                        <m:r>
                          <a:rPr lang="en-US" sz="1800" i="1" smtClean="0">
                            <a:solidFill>
                              <a:prstClr val="black"/>
                            </a:solidFill>
                            <a:latin typeface="Cambria Math"/>
                            <a:ea typeface="+mn-ea"/>
                            <a:cs typeface="+mn-cs"/>
                          </a:rPr>
                          <m:t>=0</m:t>
                        </m:r>
                      </m:sub>
                      <m:sup>
                        <m:r>
                          <a:rPr lang="en-US" sz="1800" i="1" smtClean="0">
                            <a:solidFill>
                              <a:prstClr val="black"/>
                            </a:solidFill>
                            <a:latin typeface="Cambria Math"/>
                            <a:ea typeface="+mn-ea"/>
                            <a:cs typeface="+mn-cs"/>
                          </a:rPr>
                          <m:t>2</m:t>
                        </m:r>
                      </m:sup>
                      <m:e>
                        <m:sSub>
                          <m:sSubPr>
                            <m:ctrlPr>
                              <a:rPr lang="en-US" sz="1800" i="1" smtClean="0">
                                <a:solidFill>
                                  <a:prstClr val="black"/>
                                </a:solidFill>
                                <a:latin typeface="Cambria Math"/>
                                <a:ea typeface="+mn-ea"/>
                                <a:cs typeface="+mn-cs"/>
                              </a:rPr>
                            </m:ctrlPr>
                          </m:sSubPr>
                          <m:e>
                            <m:r>
                              <a:rPr lang="en-US" sz="1800" i="1" smtClean="0">
                                <a:solidFill>
                                  <a:prstClr val="black"/>
                                </a:solidFill>
                                <a:latin typeface="Cambria Math"/>
                                <a:ea typeface="+mn-ea"/>
                                <a:cs typeface="+mn-cs"/>
                              </a:rPr>
                              <m:t>𝑚</m:t>
                            </m:r>
                          </m:e>
                          <m:sub>
                            <m:r>
                              <a:rPr lang="en-US" sz="1800" i="1" smtClean="0">
                                <a:solidFill>
                                  <a:prstClr val="black"/>
                                </a:solidFill>
                                <a:latin typeface="Cambria Math"/>
                                <a:ea typeface="+mn-ea"/>
                                <a:cs typeface="+mn-cs"/>
                              </a:rPr>
                              <m:t>3,</m:t>
                            </m:r>
                            <m:r>
                              <a:rPr lang="en-US" sz="1800" i="1" smtClean="0">
                                <a:solidFill>
                                  <a:prstClr val="black"/>
                                </a:solidFill>
                                <a:latin typeface="Cambria Math"/>
                                <a:ea typeface="+mn-ea"/>
                                <a:cs typeface="+mn-cs"/>
                              </a:rPr>
                              <m:t>𝑗</m:t>
                            </m:r>
                          </m:sub>
                        </m:sSub>
                      </m:e>
                    </m:nary>
                  </m:oMath>
                </a14:m>
                <a:endParaRPr lang="en-US" sz="1800" dirty="0">
                  <a:solidFill>
                    <a:prstClr val="black"/>
                  </a:solidFill>
                  <a:latin typeface="Calibri"/>
                  <a:ea typeface="+mn-ea"/>
                  <a:cs typeface="+mn-cs"/>
                </a:endParaRPr>
              </a:p>
            </p:txBody>
          </p:sp>
        </mc:Choice>
        <mc:Fallback xmlns="">
          <p:sp>
            <p:nvSpPr>
              <p:cNvPr id="121" name="TextBox 120"/>
              <p:cNvSpPr txBox="1">
                <a:spLocks noRot="1" noChangeAspect="1" noMove="1" noResize="1" noEditPoints="1" noAdjustHandles="1" noChangeArrowheads="1" noChangeShapeType="1" noTextEdit="1"/>
              </p:cNvSpPr>
              <p:nvPr/>
            </p:nvSpPr>
            <p:spPr>
              <a:xfrm>
                <a:off x="4404429" y="3141077"/>
                <a:ext cx="3581400" cy="415627"/>
              </a:xfrm>
              <a:prstGeom prst="rect">
                <a:avLst/>
              </a:prstGeom>
              <a:blipFill rotWithShape="0">
                <a:blip r:embed="rId11"/>
                <a:stretch>
                  <a:fillRect t="-102941" b="-158824"/>
                </a:stretch>
              </a:blipFill>
            </p:spPr>
            <p:txBody>
              <a:bodyPr/>
              <a:lstStyle/>
              <a:p>
                <a:r>
                  <a:rPr lang="en-US">
                    <a:noFill/>
                  </a:rPr>
                  <a:t> </a:t>
                </a:r>
              </a:p>
            </p:txBody>
          </p:sp>
        </mc:Fallback>
      </mc:AlternateContent>
      <p:graphicFrame>
        <p:nvGraphicFramePr>
          <p:cNvPr id="122" name="Chart 121"/>
          <p:cNvGraphicFramePr>
            <a:graphicFrameLocks/>
          </p:cNvGraphicFramePr>
          <p:nvPr>
            <p:extLst/>
          </p:nvPr>
        </p:nvGraphicFramePr>
        <p:xfrm>
          <a:off x="3773645" y="2295768"/>
          <a:ext cx="3425509" cy="2351355"/>
        </p:xfrm>
        <a:graphic>
          <a:graphicData uri="http://schemas.openxmlformats.org/drawingml/2006/chart">
            <c:chart xmlns:c="http://schemas.openxmlformats.org/drawingml/2006/chart" xmlns:r="http://schemas.openxmlformats.org/officeDocument/2006/relationships" r:id="rId12"/>
          </a:graphicData>
        </a:graphic>
      </p:graphicFrame>
      <p:sp>
        <p:nvSpPr>
          <p:cNvPr id="53" name="Right Arrow 52"/>
          <p:cNvSpPr/>
          <p:nvPr/>
        </p:nvSpPr>
        <p:spPr>
          <a:xfrm rot="10800000">
            <a:off x="3339882" y="3054113"/>
            <a:ext cx="733600" cy="4237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Tree>
    <p:extLst>
      <p:ext uri="{BB962C8B-B14F-4D97-AF65-F5344CB8AC3E}">
        <p14:creationId xmlns:p14="http://schemas.microsoft.com/office/powerpoint/2010/main" val="42194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2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91"/>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87"/>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89"/>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2"/>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3"/>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4"/>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90"/>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85"/>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96"/>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8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84"/>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95"/>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97"/>
                                        </p:tgtEl>
                                        <p:attrNameLst>
                                          <p:attrName>style.visibility</p:attrName>
                                        </p:attrNameLst>
                                      </p:cBhvr>
                                      <p:to>
                                        <p:strVal val="hidden"/>
                                      </p:to>
                                    </p:set>
                                  </p:childTnLst>
                                </p:cTn>
                              </p:par>
                              <p:par>
                                <p:cTn id="71" presetID="1" presetClass="entr" presetSubtype="0" fill="hold" nodeType="withEffect">
                                  <p:stCondLst>
                                    <p:cond delay="0"/>
                                  </p:stCondLst>
                                  <p:childTnLst>
                                    <p:set>
                                      <p:cBhvr>
                                        <p:cTn id="72" dur="1" fill="hold">
                                          <p:stCondLst>
                                            <p:cond delay="0"/>
                                          </p:stCondLst>
                                        </p:cTn>
                                        <p:tgtEl>
                                          <p:spTgt spid="76"/>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20"/>
                                        </p:tgtEl>
                                        <p:attrNameLst>
                                          <p:attrName>style.visibility</p:attrName>
                                        </p:attrNameLst>
                                      </p:cBhvr>
                                      <p:to>
                                        <p:strVal val="visible"/>
                                      </p:to>
                                    </p:set>
                                  </p:childTnLst>
                                </p:cTn>
                              </p:par>
                              <p:par>
                                <p:cTn id="75" presetID="1" presetClass="exit" presetSubtype="0" fill="hold" grpId="1" nodeType="withEffect">
                                  <p:stCondLst>
                                    <p:cond delay="0"/>
                                  </p:stCondLst>
                                  <p:childTnLst>
                                    <p:set>
                                      <p:cBhvr>
                                        <p:cTn id="76" dur="1" fill="hold">
                                          <p:stCondLst>
                                            <p:cond delay="0"/>
                                          </p:stCondLst>
                                        </p:cTn>
                                        <p:tgtEl>
                                          <p:spTgt spid="1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4" grpId="1" animBg="1"/>
      <p:bldP spid="85" grpId="0" animBg="1"/>
      <p:bldP spid="85" grpId="1" animBg="1"/>
      <p:bldP spid="86" grpId="0" animBg="1"/>
      <p:bldP spid="86" grpId="1" animBg="1"/>
      <p:bldP spid="87" grpId="0" animBg="1"/>
      <p:bldP spid="87" grpId="1" animBg="1"/>
      <p:bldP spid="89" grpId="0" animBg="1"/>
      <p:bldP spid="89" grpId="1" animBg="1"/>
      <p:bldP spid="90" grpId="0" animBg="1"/>
      <p:bldP spid="90" grpId="1" animBg="1"/>
      <p:bldP spid="91" grpId="0"/>
      <p:bldP spid="91" grpId="1"/>
      <p:bldP spid="92" grpId="0"/>
      <p:bldP spid="92" grpId="1"/>
      <p:bldP spid="93" grpId="0"/>
      <p:bldP spid="93" grpId="1"/>
      <p:bldP spid="94" grpId="0"/>
      <p:bldP spid="94" grpId="1"/>
      <p:bldP spid="95" grpId="0"/>
      <p:bldP spid="95" grpId="1"/>
      <p:bldP spid="96" grpId="0"/>
      <p:bldP spid="96" grpId="1"/>
      <p:bldP spid="97" grpId="0"/>
      <p:bldP spid="97" grpId="1"/>
      <p:bldP spid="121" grpId="0"/>
      <p:bldP spid="121" grpId="1"/>
      <p:bldGraphic spid="122" grpId="0">
        <p:bldAsOne/>
      </p:bldGraphic>
      <p:bldP spid="5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Arrow Connector 64"/>
          <p:cNvCxnSpPr>
            <a:endCxn id="9" idx="2"/>
          </p:cNvCxnSpPr>
          <p:nvPr/>
        </p:nvCxnSpPr>
        <p:spPr>
          <a:xfrm flipV="1">
            <a:off x="5740400" y="1951565"/>
            <a:ext cx="1210734" cy="1523997"/>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3496733" y="3098800"/>
            <a:ext cx="2243667" cy="1624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white"/>
                </a:solidFill>
              </a:rPr>
              <a:t>Clustering Algorithm</a:t>
            </a:r>
            <a:endParaRPr lang="en-US" sz="1800" dirty="0">
              <a:solidFill>
                <a:prstClr val="white"/>
              </a:solidFill>
            </a:endParaRPr>
          </a:p>
        </p:txBody>
      </p:sp>
      <p:cxnSp>
        <p:nvCxnSpPr>
          <p:cNvPr id="67" name="Straight Arrow Connector 66"/>
          <p:cNvCxnSpPr>
            <a:endCxn id="10" idx="2"/>
          </p:cNvCxnSpPr>
          <p:nvPr/>
        </p:nvCxnSpPr>
        <p:spPr>
          <a:xfrm flipV="1">
            <a:off x="5740400" y="3712631"/>
            <a:ext cx="1253066" cy="189844"/>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11" idx="2"/>
          </p:cNvCxnSpPr>
          <p:nvPr/>
        </p:nvCxnSpPr>
        <p:spPr>
          <a:xfrm>
            <a:off x="5740400" y="4289491"/>
            <a:ext cx="1253066" cy="1539809"/>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fontScale="90000"/>
          </a:bodyPr>
          <a:lstStyle/>
          <a:p>
            <a:r>
              <a:rPr lang="en-US" dirty="0" smtClean="0"/>
              <a:t>K-means Clustering: the view from 10,000 feet</a:t>
            </a:r>
            <a:endParaRPr lang="en-US" dirty="0"/>
          </a:p>
        </p:txBody>
      </p:sp>
      <p:sp>
        <p:nvSpPr>
          <p:cNvPr id="3" name="Slide Number Placeholder 2"/>
          <p:cNvSpPr>
            <a:spLocks noGrp="1"/>
          </p:cNvSpPr>
          <p:nvPr>
            <p:ph type="sldNum" sz="quarter" idx="12"/>
          </p:nvPr>
        </p:nvSpPr>
        <p:spPr/>
        <p:txBody>
          <a:bodyPr/>
          <a:lstStyle/>
          <a:p>
            <a:fld id="{379DEB5E-84F7-479D-98B2-ECA7AD8BAD0C}" type="slidenum">
              <a:rPr lang="en-US" smtClean="0">
                <a:solidFill>
                  <a:prstClr val="black">
                    <a:tint val="75000"/>
                  </a:prstClr>
                </a:solidFill>
              </a:rPr>
              <a:pPr/>
              <a:t>27</a:t>
            </a:fld>
            <a:endParaRPr lang="en-US">
              <a:solidFill>
                <a:prstClr val="black">
                  <a:tint val="75000"/>
                </a:prstClr>
              </a:solidFill>
            </a:endParaRPr>
          </a:p>
        </p:txBody>
      </p:sp>
      <mc:AlternateContent xmlns:mc="http://schemas.openxmlformats.org/markup-compatibility/2006" xmlns:a14="http://schemas.microsoft.com/office/drawing/2010/main">
        <mc:Choice Requires="a14">
          <p:sp>
            <p:nvSpPr>
              <p:cNvPr id="4" name="Rounded Rectangle 3"/>
              <p:cNvSpPr/>
              <p:nvPr/>
            </p:nvSpPr>
            <p:spPr>
              <a:xfrm>
                <a:off x="169331" y="2087031"/>
                <a:ext cx="1921933" cy="7873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Kernel 1</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169331" y="2087031"/>
                <a:ext cx="1921933" cy="787399"/>
              </a:xfrm>
              <a:prstGeom prst="roundRect">
                <a:avLst/>
              </a:prstGeom>
              <a:blipFill rotWithShape="0">
                <a:blip r:embed="rId3"/>
                <a:stretch>
                  <a:fillRect b="-746"/>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169331" y="2908297"/>
                <a:ext cx="1921933" cy="7873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Kernel 2</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169331" y="2908297"/>
                <a:ext cx="1921933" cy="787399"/>
              </a:xfrm>
              <a:prstGeom prst="roundRect">
                <a:avLst/>
              </a:prstGeom>
              <a:blipFill rotWithShape="0">
                <a:blip r:embed="rId4"/>
                <a:stretch>
                  <a:fillRect b="-1504"/>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ounded Rectangle 5"/>
              <p:cNvSpPr/>
              <p:nvPr/>
            </p:nvSpPr>
            <p:spPr>
              <a:xfrm>
                <a:off x="169331" y="3725328"/>
                <a:ext cx="1921933" cy="7873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Kernel 3</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169331" y="3725328"/>
                <a:ext cx="1921933" cy="787399"/>
              </a:xfrm>
              <a:prstGeom prst="roundRect">
                <a:avLst/>
              </a:prstGeom>
              <a:blipFill rotWithShape="0">
                <a:blip r:embed="rId5"/>
                <a:stretch>
                  <a:fillRect b="-1504"/>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169331" y="4923364"/>
                <a:ext cx="1921933" cy="78739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1800" dirty="0" smtClean="0">
                    <a:solidFill>
                      <a:prstClr val="black"/>
                    </a:solidFill>
                  </a:rPr>
                  <a:t>Kernel K</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𝑥</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169331" y="4923364"/>
                <a:ext cx="1921933" cy="787399"/>
              </a:xfrm>
              <a:prstGeom prst="roundRect">
                <a:avLst/>
              </a:prstGeom>
              <a:blipFill rotWithShape="0">
                <a:blip r:embed="rId6"/>
                <a:stretch>
                  <a:fillRect b="-1504"/>
                </a:stretch>
              </a:blipFill>
              <a:ln>
                <a:solidFill>
                  <a:schemeClr val="tx1"/>
                </a:solidFill>
              </a:ln>
            </p:spPr>
            <p:txBody>
              <a:bodyPr/>
              <a:lstStyle/>
              <a:p>
                <a:r>
                  <a:rPr lang="en-US">
                    <a:noFill/>
                  </a:rPr>
                  <a:t> </a:t>
                </a:r>
              </a:p>
            </p:txBody>
          </p:sp>
        </mc:Fallback>
      </mc:AlternateContent>
      <p:sp>
        <p:nvSpPr>
          <p:cNvPr id="8" name="TextBox 7"/>
          <p:cNvSpPr txBox="1"/>
          <p:nvPr/>
        </p:nvSpPr>
        <p:spPr>
          <a:xfrm rot="5400000">
            <a:off x="1059647" y="4430230"/>
            <a:ext cx="344500" cy="523220"/>
          </a:xfrm>
          <a:prstGeom prst="rect">
            <a:avLst/>
          </a:prstGeom>
          <a:noFill/>
        </p:spPr>
        <p:txBody>
          <a:bodyPr wrap="square" rtlCol="0">
            <a:spAutoFit/>
          </a:bodyPr>
          <a:lstStyle/>
          <a:p>
            <a:pPr fontAlgn="auto">
              <a:spcBef>
                <a:spcPts val="0"/>
              </a:spcBef>
              <a:spcAft>
                <a:spcPts val="0"/>
              </a:spcAft>
            </a:pPr>
            <a:r>
              <a:rPr lang="en-US" sz="2800" dirty="0" smtClean="0">
                <a:solidFill>
                  <a:prstClr val="black"/>
                </a:solidFill>
                <a:latin typeface="Calibri"/>
                <a:ea typeface="+mn-ea"/>
                <a:cs typeface="+mn-cs"/>
              </a:rPr>
              <a:t>…</a:t>
            </a:r>
            <a:endParaRPr lang="en-US" sz="2800" dirty="0">
              <a:solidFill>
                <a:prstClr val="black"/>
              </a:solidFill>
              <a:latin typeface="Calibri"/>
              <a:ea typeface="+mn-ea"/>
              <a:cs typeface="+mn-cs"/>
            </a:endParaRPr>
          </a:p>
        </p:txBody>
      </p:sp>
      <mc:AlternateContent xmlns:mc="http://schemas.openxmlformats.org/markup-compatibility/2006" xmlns:a14="http://schemas.microsoft.com/office/drawing/2010/main">
        <mc:Choice Requires="a14">
          <p:sp>
            <p:nvSpPr>
              <p:cNvPr id="9" name="Oval 8"/>
              <p:cNvSpPr/>
              <p:nvPr/>
            </p:nvSpPr>
            <p:spPr>
              <a:xfrm>
                <a:off x="6951134" y="1113364"/>
                <a:ext cx="1938868" cy="167640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r>
                  <a:rPr lang="en-US" sz="1800" dirty="0" smtClean="0">
                    <a:solidFill>
                      <a:prstClr val="black"/>
                    </a:solidFill>
                  </a:rPr>
                  <a:t>Cluster 1</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9" name="Oval 8"/>
              <p:cNvSpPr>
                <a:spLocks noRot="1" noChangeAspect="1" noMove="1" noResize="1" noEditPoints="1" noAdjustHandles="1" noChangeArrowheads="1" noChangeShapeType="1" noTextEdit="1"/>
              </p:cNvSpPr>
              <p:nvPr/>
            </p:nvSpPr>
            <p:spPr>
              <a:xfrm>
                <a:off x="6951134" y="1113364"/>
                <a:ext cx="1938868" cy="1676401"/>
              </a:xfrm>
              <a:prstGeom prst="ellipse">
                <a:avLst/>
              </a:prstGeom>
              <a:blipFill rotWithShape="0">
                <a:blip r:embed="rId7"/>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Oval 9"/>
              <p:cNvSpPr/>
              <p:nvPr/>
            </p:nvSpPr>
            <p:spPr>
              <a:xfrm>
                <a:off x="6993466" y="2874430"/>
                <a:ext cx="1938868" cy="167640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r>
                  <a:rPr lang="en-US" sz="1800" dirty="0" smtClean="0">
                    <a:solidFill>
                      <a:prstClr val="black"/>
                    </a:solidFill>
                  </a:rPr>
                  <a:t>Cluster 2</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10" name="Oval 9"/>
              <p:cNvSpPr>
                <a:spLocks noRot="1" noChangeAspect="1" noMove="1" noResize="1" noEditPoints="1" noAdjustHandles="1" noChangeArrowheads="1" noChangeShapeType="1" noTextEdit="1"/>
              </p:cNvSpPr>
              <p:nvPr/>
            </p:nvSpPr>
            <p:spPr>
              <a:xfrm>
                <a:off x="6993466" y="2874430"/>
                <a:ext cx="1938868" cy="1676401"/>
              </a:xfrm>
              <a:prstGeom prst="ellipse">
                <a:avLst/>
              </a:prstGeom>
              <a:blipFill rotWithShape="0">
                <a:blip r:embed="rId8"/>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Oval 10"/>
              <p:cNvSpPr/>
              <p:nvPr/>
            </p:nvSpPr>
            <p:spPr>
              <a:xfrm>
                <a:off x="6993466" y="4991099"/>
                <a:ext cx="1938868" cy="167640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fontAlgn="auto">
                  <a:spcBef>
                    <a:spcPts val="0"/>
                  </a:spcBef>
                  <a:spcAft>
                    <a:spcPts val="0"/>
                  </a:spcAft>
                </a:pPr>
                <a:r>
                  <a:rPr lang="en-US" sz="1800" dirty="0" smtClean="0">
                    <a:solidFill>
                      <a:prstClr val="black"/>
                    </a:solidFill>
                  </a:rPr>
                  <a:t>Cluster C</a:t>
                </a:r>
              </a:p>
              <a:p>
                <a:pPr algn="ctr" fontAlgn="auto">
                  <a:spcBef>
                    <a:spcPts val="0"/>
                  </a:spcBef>
                  <a:spcAft>
                    <a:spcPts val="0"/>
                  </a:spcAft>
                </a:pPr>
                <a:r>
                  <a:rPr lang="en-US" sz="1800" dirty="0" smtClean="0">
                    <a:solidFill>
                      <a:prstClr val="black"/>
                    </a:solidFill>
                  </a:rPr>
                  <a:t>[</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0</m:t>
                        </m:r>
                      </m:sub>
                    </m:sSub>
                    <m:r>
                      <a:rPr lang="en-US" sz="1800" i="1" smtClean="0">
                        <a:solidFill>
                          <a:prstClr val="black"/>
                        </a:solidFill>
                        <a:latin typeface="Cambria Math"/>
                        <a:ea typeface="Cambria Math"/>
                      </a:rPr>
                      <m:t>,</m:t>
                    </m:r>
                  </m:oMath>
                </a14:m>
                <a:r>
                  <a:rPr lang="en-US" sz="1800" dirty="0" smtClean="0">
                    <a:solidFill>
                      <a:prstClr val="black"/>
                    </a:solidFill>
                    <a:ea typeface="Cambria Math"/>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1</m:t>
                        </m:r>
                      </m:sub>
                    </m:sSub>
                  </m:oMath>
                </a14:m>
                <a:r>
                  <a:rPr lang="en-US" sz="1800" dirty="0" smtClean="0">
                    <a:solidFill>
                      <a:prstClr val="black"/>
                    </a:solidFill>
                  </a:rPr>
                  <a:t>,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2</m:t>
                        </m:r>
                      </m:sub>
                    </m:sSub>
                  </m:oMath>
                </a14:m>
                <a:r>
                  <a:rPr lang="en-US" sz="1800" dirty="0" smtClean="0">
                    <a:solidFill>
                      <a:prstClr val="black"/>
                    </a:solidFill>
                  </a:rPr>
                  <a:t>, … </a:t>
                </a:r>
                <a14:m>
                  <m:oMath xmlns:m="http://schemas.openxmlformats.org/officeDocument/2006/math">
                    <m:sSub>
                      <m:sSubPr>
                        <m:ctrlPr>
                          <a:rPr lang="en-US" sz="1800" i="1" smtClean="0">
                            <a:solidFill>
                              <a:prstClr val="black"/>
                            </a:solidFill>
                            <a:latin typeface="Cambria Math"/>
                            <a:ea typeface="Cambria Math"/>
                          </a:rPr>
                        </m:ctrlPr>
                      </m:sSubPr>
                      <m:e>
                        <m:r>
                          <a:rPr lang="en-US" sz="1800" i="1" smtClean="0">
                            <a:solidFill>
                              <a:prstClr val="black"/>
                            </a:solidFill>
                            <a:latin typeface="Cambria Math"/>
                            <a:ea typeface="Cambria Math"/>
                          </a:rPr>
                          <m:t>𝑦</m:t>
                        </m:r>
                      </m:e>
                      <m:sub>
                        <m:r>
                          <a:rPr lang="en-US" sz="1800" i="1" smtClean="0">
                            <a:solidFill>
                              <a:prstClr val="black"/>
                            </a:solidFill>
                            <a:latin typeface="Cambria Math"/>
                            <a:ea typeface="Cambria Math"/>
                          </a:rPr>
                          <m:t>𝑛</m:t>
                        </m:r>
                      </m:sub>
                    </m:sSub>
                  </m:oMath>
                </a14:m>
                <a:r>
                  <a:rPr lang="en-US" sz="1800" dirty="0" smtClean="0">
                    <a:solidFill>
                      <a:prstClr val="black"/>
                    </a:solidFill>
                  </a:rPr>
                  <a:t>]</a:t>
                </a:r>
                <a:endParaRPr lang="en-US" sz="1800" dirty="0">
                  <a:solidFill>
                    <a:prstClr val="black"/>
                  </a:solidFill>
                </a:endParaRPr>
              </a:p>
            </p:txBody>
          </p:sp>
        </mc:Choice>
        <mc:Fallback xmlns="">
          <p:sp>
            <p:nvSpPr>
              <p:cNvPr id="11" name="Oval 10"/>
              <p:cNvSpPr>
                <a:spLocks noRot="1" noChangeAspect="1" noMove="1" noResize="1" noEditPoints="1" noAdjustHandles="1" noChangeArrowheads="1" noChangeShapeType="1" noTextEdit="1"/>
              </p:cNvSpPr>
              <p:nvPr/>
            </p:nvSpPr>
            <p:spPr>
              <a:xfrm>
                <a:off x="6993466" y="4991099"/>
                <a:ext cx="1938868" cy="1676401"/>
              </a:xfrm>
              <a:prstGeom prst="ellipse">
                <a:avLst/>
              </a:prstGeom>
              <a:blipFill rotWithShape="0">
                <a:blip r:embed="rId9"/>
                <a:stretch>
                  <a:fillRect/>
                </a:stretch>
              </a:blipFill>
              <a:ln>
                <a:solidFill>
                  <a:schemeClr val="tx1"/>
                </a:solidFill>
              </a:ln>
            </p:spPr>
            <p:txBody>
              <a:bodyPr/>
              <a:lstStyle/>
              <a:p>
                <a:r>
                  <a:rPr lang="en-US">
                    <a:noFill/>
                  </a:rPr>
                  <a:t> </a:t>
                </a:r>
              </a:p>
            </p:txBody>
          </p:sp>
        </mc:Fallback>
      </mc:AlternateContent>
      <p:sp>
        <p:nvSpPr>
          <p:cNvPr id="27" name="TextBox 26"/>
          <p:cNvSpPr txBox="1"/>
          <p:nvPr/>
        </p:nvSpPr>
        <p:spPr>
          <a:xfrm rot="5400000">
            <a:off x="7892250" y="4461471"/>
            <a:ext cx="344500" cy="523220"/>
          </a:xfrm>
          <a:prstGeom prst="rect">
            <a:avLst/>
          </a:prstGeom>
          <a:noFill/>
        </p:spPr>
        <p:txBody>
          <a:bodyPr wrap="square" rtlCol="0">
            <a:spAutoFit/>
          </a:bodyPr>
          <a:lstStyle/>
          <a:p>
            <a:pPr fontAlgn="auto">
              <a:spcBef>
                <a:spcPts val="0"/>
              </a:spcBef>
              <a:spcAft>
                <a:spcPts val="0"/>
              </a:spcAft>
            </a:pPr>
            <a:r>
              <a:rPr lang="en-US" sz="2800" dirty="0" smtClean="0">
                <a:solidFill>
                  <a:prstClr val="black"/>
                </a:solidFill>
                <a:latin typeface="Calibri"/>
                <a:ea typeface="+mn-ea"/>
                <a:cs typeface="+mn-cs"/>
              </a:rPr>
              <a:t>…</a:t>
            </a:r>
            <a:endParaRPr lang="en-US" sz="2800" dirty="0">
              <a:solidFill>
                <a:prstClr val="black"/>
              </a:solidFill>
              <a:latin typeface="Calibri"/>
              <a:ea typeface="+mn-ea"/>
              <a:cs typeface="+mn-cs"/>
            </a:endParaRPr>
          </a:p>
        </p:txBody>
      </p:sp>
      <p:cxnSp>
        <p:nvCxnSpPr>
          <p:cNvPr id="56" name="Straight Arrow Connector 55"/>
          <p:cNvCxnSpPr>
            <a:stCxn id="4" idx="3"/>
          </p:cNvCxnSpPr>
          <p:nvPr/>
        </p:nvCxnSpPr>
        <p:spPr>
          <a:xfrm>
            <a:off x="2091264" y="2480731"/>
            <a:ext cx="1405469" cy="95673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2091264" y="3255428"/>
            <a:ext cx="1405469" cy="440268"/>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54" idx="1"/>
          </p:cNvCxnSpPr>
          <p:nvPr/>
        </p:nvCxnSpPr>
        <p:spPr>
          <a:xfrm flipV="1">
            <a:off x="2091264" y="3910941"/>
            <a:ext cx="1405469" cy="199622"/>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7" idx="3"/>
          </p:cNvCxnSpPr>
          <p:nvPr/>
        </p:nvCxnSpPr>
        <p:spPr>
          <a:xfrm flipV="1">
            <a:off x="2091264" y="4119027"/>
            <a:ext cx="1405469" cy="1198037"/>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71" name="Group 70"/>
          <p:cNvGrpSpPr/>
          <p:nvPr/>
        </p:nvGrpSpPr>
        <p:grpSpPr>
          <a:xfrm>
            <a:off x="3072599" y="2908297"/>
            <a:ext cx="3091934" cy="2223524"/>
            <a:chOff x="548732" y="1570571"/>
            <a:chExt cx="3091934" cy="2223524"/>
          </a:xfrm>
        </p:grpSpPr>
        <p:cxnSp>
          <p:nvCxnSpPr>
            <p:cNvPr id="72" name="Straight Arrow Connector 71"/>
            <p:cNvCxnSpPr/>
            <p:nvPr/>
          </p:nvCxnSpPr>
          <p:spPr>
            <a:xfrm flipV="1">
              <a:off x="931333" y="1570571"/>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931333" y="3424763"/>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303866" y="3424763"/>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75" name="TextBox 74"/>
            <p:cNvSpPr txBox="1"/>
            <p:nvPr/>
          </p:nvSpPr>
          <p:spPr>
            <a:xfrm rot="16200000">
              <a:off x="166131" y="2431527"/>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76" name="Oval 75"/>
            <p:cNvSpPr/>
            <p:nvPr/>
          </p:nvSpPr>
          <p:spPr>
            <a:xfrm>
              <a:off x="1303866" y="3009898"/>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77" name="Oval 76"/>
            <p:cNvSpPr/>
            <p:nvPr/>
          </p:nvSpPr>
          <p:spPr>
            <a:xfrm>
              <a:off x="2218267" y="1818217"/>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78" name="Oval 77"/>
            <p:cNvSpPr/>
            <p:nvPr/>
          </p:nvSpPr>
          <p:spPr>
            <a:xfrm>
              <a:off x="2438400" y="2645817"/>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79" name="Straight Arrow Connector 78"/>
            <p:cNvCxnSpPr/>
            <p:nvPr/>
          </p:nvCxnSpPr>
          <p:spPr>
            <a:xfrm flipH="1" flipV="1">
              <a:off x="2489201" y="2700851"/>
              <a:ext cx="321732" cy="3365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0" name="TextBox 79"/>
                <p:cNvSpPr txBox="1"/>
                <p:nvPr/>
              </p:nvSpPr>
              <p:spPr>
                <a:xfrm>
                  <a:off x="2810933" y="2775805"/>
                  <a:ext cx="829733" cy="523220"/>
                </a:xfrm>
                <a:prstGeom prst="rect">
                  <a:avLst/>
                </a:prstGeom>
                <a:noFill/>
              </p:spPr>
              <p:txBody>
                <a:bodyPr wrap="square" rtlCol="0">
                  <a:spAutoFit/>
                </a:bodyPr>
                <a:lstStyle/>
                <a:p>
                  <a:pPr algn="ctr" fontAlgn="auto">
                    <a:spcBef>
                      <a:spcPts val="0"/>
                    </a:spcBef>
                    <a:spcAft>
                      <a:spcPts val="0"/>
                    </a:spcAft>
                  </a:pPr>
                  <a:r>
                    <a:rPr lang="en-US" sz="1400" dirty="0" smtClean="0">
                      <a:solidFill>
                        <a:prstClr val="black"/>
                      </a:solidFill>
                      <a:latin typeface="Calibri"/>
                      <a:ea typeface="+mn-ea"/>
                      <a:cs typeface="+mn-cs"/>
                    </a:rPr>
                    <a:t>Cluster 2</a:t>
                  </a:r>
                </a:p>
                <a:p>
                  <a:pPr algn="ctr" fontAlgn="auto">
                    <a:spcBef>
                      <a:spcPts val="0"/>
                    </a:spcBef>
                    <a:spcAft>
                      <a:spcPts val="0"/>
                    </a:spcAft>
                  </a:pPr>
                  <a:r>
                    <a:rPr lang="en-US" sz="1400" dirty="0">
                      <a:solidFill>
                        <a:prstClr val="black"/>
                      </a:solidFill>
                      <a:latin typeface="Calibri"/>
                      <a:ea typeface="+mn-ea"/>
                      <a:cs typeface="+mn-cs"/>
                    </a:rPr>
                    <a:t>(</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0</m:t>
                          </m:r>
                        </m:sub>
                      </m:sSub>
                      <m:r>
                        <a:rPr lang="en-US" sz="1400" i="1" smtClean="0">
                          <a:solidFill>
                            <a:prstClr val="black"/>
                          </a:solidFill>
                          <a:latin typeface="Cambria Math"/>
                          <a:ea typeface="Cambria Math"/>
                          <a:cs typeface="+mn-cs"/>
                        </a:rPr>
                        <m:t>,</m:t>
                      </m:r>
                    </m:oMath>
                  </a14:m>
                  <a:r>
                    <a:rPr lang="en-US" sz="1400" dirty="0" smtClean="0">
                      <a:solidFill>
                        <a:prstClr val="black"/>
                      </a:solidFill>
                      <a:latin typeface="Calibri"/>
                      <a:ea typeface="Cambria Math"/>
                      <a:cs typeface="+mn-cs"/>
                    </a:rPr>
                    <a:t> </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1</m:t>
                          </m:r>
                        </m:sub>
                      </m:sSub>
                      <m:r>
                        <a:rPr lang="en-US" sz="1400" i="1" smtClean="0">
                          <a:solidFill>
                            <a:prstClr val="black"/>
                          </a:solidFill>
                          <a:latin typeface="Cambria Math"/>
                          <a:ea typeface="Cambria Math"/>
                          <a:cs typeface="+mn-cs"/>
                        </a:rPr>
                        <m:t>)</m:t>
                      </m:r>
                    </m:oMath>
                  </a14:m>
                  <a:endParaRPr lang="en-US" sz="1400" dirty="0">
                    <a:solidFill>
                      <a:prstClr val="black"/>
                    </a:solidFill>
                    <a:latin typeface="Calibri"/>
                    <a:ea typeface="+mn-ea"/>
                    <a:cs typeface="+mn-cs"/>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2810933" y="2775805"/>
                  <a:ext cx="829733" cy="523220"/>
                </a:xfrm>
                <a:prstGeom prst="rect">
                  <a:avLst/>
                </a:prstGeom>
                <a:blipFill rotWithShape="0">
                  <a:blip r:embed="rId10"/>
                  <a:stretch>
                    <a:fillRect l="-2206" t="-2326" r="-1471" b="-10465"/>
                  </a:stretch>
                </a:blipFill>
              </p:spPr>
              <p:txBody>
                <a:bodyPr/>
                <a:lstStyle/>
                <a:p>
                  <a:r>
                    <a:rPr lang="en-US">
                      <a:noFill/>
                    </a:rPr>
                    <a:t> </a:t>
                  </a:r>
                </a:p>
              </p:txBody>
            </p:sp>
          </mc:Fallback>
        </mc:AlternateContent>
        <p:cxnSp>
          <p:nvCxnSpPr>
            <p:cNvPr id="81" name="Straight Arrow Connector 80"/>
            <p:cNvCxnSpPr>
              <a:stCxn id="82" idx="1"/>
            </p:cNvCxnSpPr>
            <p:nvPr/>
          </p:nvCxnSpPr>
          <p:spPr>
            <a:xfrm flipH="1" flipV="1">
              <a:off x="2294466" y="1864784"/>
              <a:ext cx="482599" cy="11198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TextBox 81"/>
                <p:cNvSpPr txBox="1"/>
                <p:nvPr/>
              </p:nvSpPr>
              <p:spPr>
                <a:xfrm>
                  <a:off x="2777065" y="1715160"/>
                  <a:ext cx="829733" cy="523220"/>
                </a:xfrm>
                <a:prstGeom prst="rect">
                  <a:avLst/>
                </a:prstGeom>
                <a:noFill/>
              </p:spPr>
              <p:txBody>
                <a:bodyPr wrap="square" rtlCol="0">
                  <a:spAutoFit/>
                </a:bodyPr>
                <a:lstStyle/>
                <a:p>
                  <a:pPr algn="ctr" fontAlgn="auto">
                    <a:spcBef>
                      <a:spcPts val="0"/>
                    </a:spcBef>
                    <a:spcAft>
                      <a:spcPts val="0"/>
                    </a:spcAft>
                  </a:pPr>
                  <a:r>
                    <a:rPr lang="en-US" sz="1400" dirty="0" smtClean="0">
                      <a:solidFill>
                        <a:prstClr val="black"/>
                      </a:solidFill>
                      <a:latin typeface="Calibri"/>
                      <a:ea typeface="+mn-ea"/>
                      <a:cs typeface="+mn-cs"/>
                    </a:rPr>
                    <a:t>Cluster 1</a:t>
                  </a:r>
                </a:p>
                <a:p>
                  <a:pPr algn="ctr" fontAlgn="auto">
                    <a:spcBef>
                      <a:spcPts val="0"/>
                    </a:spcBef>
                    <a:spcAft>
                      <a:spcPts val="0"/>
                    </a:spcAft>
                  </a:pPr>
                  <a:r>
                    <a:rPr lang="en-US" sz="1400" dirty="0">
                      <a:solidFill>
                        <a:prstClr val="black"/>
                      </a:solidFill>
                      <a:latin typeface="Calibri"/>
                      <a:ea typeface="+mn-ea"/>
                      <a:cs typeface="+mn-cs"/>
                    </a:rPr>
                    <a:t>(</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0</m:t>
                          </m:r>
                        </m:sub>
                      </m:sSub>
                      <m:r>
                        <a:rPr lang="en-US" sz="1400" i="1" smtClean="0">
                          <a:solidFill>
                            <a:prstClr val="black"/>
                          </a:solidFill>
                          <a:latin typeface="Cambria Math"/>
                          <a:ea typeface="Cambria Math"/>
                          <a:cs typeface="+mn-cs"/>
                        </a:rPr>
                        <m:t>,</m:t>
                      </m:r>
                    </m:oMath>
                  </a14:m>
                  <a:r>
                    <a:rPr lang="en-US" sz="1400" dirty="0" smtClean="0">
                      <a:solidFill>
                        <a:prstClr val="black"/>
                      </a:solidFill>
                      <a:latin typeface="Calibri"/>
                      <a:ea typeface="Cambria Math"/>
                      <a:cs typeface="+mn-cs"/>
                    </a:rPr>
                    <a:t> </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1</m:t>
                          </m:r>
                        </m:sub>
                      </m:sSub>
                      <m:r>
                        <a:rPr lang="en-US" sz="1400" i="1" smtClean="0">
                          <a:solidFill>
                            <a:prstClr val="black"/>
                          </a:solidFill>
                          <a:latin typeface="Cambria Math"/>
                          <a:ea typeface="Cambria Math"/>
                          <a:cs typeface="+mn-cs"/>
                        </a:rPr>
                        <m:t>)</m:t>
                      </m:r>
                    </m:oMath>
                  </a14:m>
                  <a:endParaRPr lang="en-US" sz="1400" dirty="0">
                    <a:solidFill>
                      <a:prstClr val="black"/>
                    </a:solidFill>
                    <a:latin typeface="Calibri"/>
                    <a:ea typeface="+mn-ea"/>
                    <a:cs typeface="+mn-cs"/>
                  </a:endParaRPr>
                </a:p>
              </p:txBody>
            </p:sp>
          </mc:Choice>
          <mc:Fallback xmlns="">
            <p:sp>
              <p:nvSpPr>
                <p:cNvPr id="82" name="TextBox 81"/>
                <p:cNvSpPr txBox="1">
                  <a:spLocks noRot="1" noChangeAspect="1" noMove="1" noResize="1" noEditPoints="1" noAdjustHandles="1" noChangeArrowheads="1" noChangeShapeType="1" noTextEdit="1"/>
                </p:cNvSpPr>
                <p:nvPr/>
              </p:nvSpPr>
              <p:spPr>
                <a:xfrm>
                  <a:off x="2777065" y="1715160"/>
                  <a:ext cx="829733" cy="523220"/>
                </a:xfrm>
                <a:prstGeom prst="rect">
                  <a:avLst/>
                </a:prstGeom>
                <a:blipFill rotWithShape="0">
                  <a:blip r:embed="rId11"/>
                  <a:stretch>
                    <a:fillRect l="-2206" t="-2326" r="-1471" b="-10465"/>
                  </a:stretch>
                </a:blipFill>
              </p:spPr>
              <p:txBody>
                <a:bodyPr/>
                <a:lstStyle/>
                <a:p>
                  <a:r>
                    <a:rPr lang="en-US">
                      <a:noFill/>
                    </a:rPr>
                    <a:t> </a:t>
                  </a:r>
                </a:p>
              </p:txBody>
            </p:sp>
          </mc:Fallback>
        </mc:AlternateContent>
        <p:cxnSp>
          <p:nvCxnSpPr>
            <p:cNvPr id="83" name="Straight Arrow Connector 82"/>
            <p:cNvCxnSpPr>
              <a:stCxn id="84" idx="2"/>
              <a:endCxn id="76" idx="0"/>
            </p:cNvCxnSpPr>
            <p:nvPr/>
          </p:nvCxnSpPr>
          <p:spPr>
            <a:xfrm flipH="1">
              <a:off x="1329266" y="2341437"/>
              <a:ext cx="169332" cy="6684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83"/>
                <p:cNvSpPr txBox="1"/>
                <p:nvPr/>
              </p:nvSpPr>
              <p:spPr>
                <a:xfrm>
                  <a:off x="1083731" y="1818217"/>
                  <a:ext cx="829733" cy="523220"/>
                </a:xfrm>
                <a:prstGeom prst="rect">
                  <a:avLst/>
                </a:prstGeom>
                <a:noFill/>
              </p:spPr>
              <p:txBody>
                <a:bodyPr wrap="square" rtlCol="0">
                  <a:spAutoFit/>
                </a:bodyPr>
                <a:lstStyle/>
                <a:p>
                  <a:pPr algn="ctr" fontAlgn="auto">
                    <a:spcBef>
                      <a:spcPts val="0"/>
                    </a:spcBef>
                    <a:spcAft>
                      <a:spcPts val="0"/>
                    </a:spcAft>
                  </a:pPr>
                  <a:r>
                    <a:rPr lang="en-US" sz="1400" dirty="0" smtClean="0">
                      <a:solidFill>
                        <a:prstClr val="black"/>
                      </a:solidFill>
                      <a:latin typeface="Calibri"/>
                      <a:ea typeface="+mn-ea"/>
                      <a:cs typeface="+mn-cs"/>
                    </a:rPr>
                    <a:t>Cluster 0</a:t>
                  </a:r>
                </a:p>
                <a:p>
                  <a:pPr algn="ctr" fontAlgn="auto">
                    <a:spcBef>
                      <a:spcPts val="0"/>
                    </a:spcBef>
                    <a:spcAft>
                      <a:spcPts val="0"/>
                    </a:spcAft>
                  </a:pPr>
                  <a:r>
                    <a:rPr lang="en-US" sz="1400" dirty="0">
                      <a:solidFill>
                        <a:prstClr val="black"/>
                      </a:solidFill>
                      <a:latin typeface="Calibri"/>
                      <a:ea typeface="+mn-ea"/>
                      <a:cs typeface="+mn-cs"/>
                    </a:rPr>
                    <a:t>(</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0</m:t>
                          </m:r>
                        </m:sub>
                      </m:sSub>
                      <m:r>
                        <a:rPr lang="en-US" sz="1400" i="1" smtClean="0">
                          <a:solidFill>
                            <a:prstClr val="black"/>
                          </a:solidFill>
                          <a:latin typeface="Cambria Math"/>
                          <a:ea typeface="Cambria Math"/>
                          <a:cs typeface="+mn-cs"/>
                        </a:rPr>
                        <m:t>,</m:t>
                      </m:r>
                    </m:oMath>
                  </a14:m>
                  <a:r>
                    <a:rPr lang="en-US" sz="1400" dirty="0" smtClean="0">
                      <a:solidFill>
                        <a:prstClr val="black"/>
                      </a:solidFill>
                      <a:latin typeface="Calibri"/>
                      <a:ea typeface="Cambria Math"/>
                      <a:cs typeface="+mn-cs"/>
                    </a:rPr>
                    <a:t> </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𝑦</m:t>
                          </m:r>
                        </m:e>
                        <m:sub>
                          <m:r>
                            <a:rPr lang="en-US" sz="1400" i="1" smtClean="0">
                              <a:solidFill>
                                <a:prstClr val="black"/>
                              </a:solidFill>
                              <a:latin typeface="Cambria Math"/>
                              <a:ea typeface="Cambria Math"/>
                              <a:cs typeface="+mn-cs"/>
                            </a:rPr>
                            <m:t>1</m:t>
                          </m:r>
                        </m:sub>
                      </m:sSub>
                      <m:r>
                        <a:rPr lang="en-US" sz="1400" i="1" smtClean="0">
                          <a:solidFill>
                            <a:prstClr val="black"/>
                          </a:solidFill>
                          <a:latin typeface="Cambria Math"/>
                          <a:ea typeface="Cambria Math"/>
                          <a:cs typeface="+mn-cs"/>
                        </a:rPr>
                        <m:t>)</m:t>
                      </m:r>
                    </m:oMath>
                  </a14:m>
                  <a:endParaRPr lang="en-US" sz="1400" dirty="0">
                    <a:solidFill>
                      <a:prstClr val="black"/>
                    </a:solidFill>
                    <a:latin typeface="Calibri"/>
                    <a:ea typeface="+mn-ea"/>
                    <a:cs typeface="+mn-cs"/>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083731" y="1818217"/>
                  <a:ext cx="829733" cy="523220"/>
                </a:xfrm>
                <a:prstGeom prst="rect">
                  <a:avLst/>
                </a:prstGeom>
                <a:blipFill rotWithShape="0">
                  <a:blip r:embed="rId12"/>
                  <a:stretch>
                    <a:fillRect l="-2206" t="-2326" r="-1471" b="-10465"/>
                  </a:stretch>
                </a:blipFill>
              </p:spPr>
              <p:txBody>
                <a:bodyPr/>
                <a:lstStyle/>
                <a:p>
                  <a:r>
                    <a:rPr lang="en-US">
                      <a:noFill/>
                    </a:rPr>
                    <a:t> </a:t>
                  </a:r>
                </a:p>
              </p:txBody>
            </p:sp>
          </mc:Fallback>
        </mc:AlternateContent>
      </p:grpSp>
      <p:grpSp>
        <p:nvGrpSpPr>
          <p:cNvPr id="85" name="Group 84"/>
          <p:cNvGrpSpPr/>
          <p:nvPr/>
        </p:nvGrpSpPr>
        <p:grpSpPr>
          <a:xfrm>
            <a:off x="3073402" y="2911487"/>
            <a:ext cx="2871798" cy="2223524"/>
            <a:chOff x="4180932" y="1578382"/>
            <a:chExt cx="2871798" cy="2223524"/>
          </a:xfrm>
        </p:grpSpPr>
        <p:cxnSp>
          <p:nvCxnSpPr>
            <p:cNvPr id="86" name="Straight Arrow Connector 85"/>
            <p:cNvCxnSpPr/>
            <p:nvPr/>
          </p:nvCxnSpPr>
          <p:spPr>
            <a:xfrm flipV="1">
              <a:off x="4563533" y="1578382"/>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4563533" y="3432574"/>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936066" y="3432574"/>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89" name="TextBox 88"/>
            <p:cNvSpPr txBox="1"/>
            <p:nvPr/>
          </p:nvSpPr>
          <p:spPr>
            <a:xfrm rot="16200000">
              <a:off x="3798331" y="2439338"/>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90" name="Oval 89"/>
            <p:cNvSpPr/>
            <p:nvPr/>
          </p:nvSpPr>
          <p:spPr>
            <a:xfrm>
              <a:off x="4936066" y="3017709"/>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1" name="Oval 90"/>
            <p:cNvSpPr/>
            <p:nvPr/>
          </p:nvSpPr>
          <p:spPr>
            <a:xfrm>
              <a:off x="5850467" y="1826028"/>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2" name="Oval 91"/>
            <p:cNvSpPr/>
            <p:nvPr/>
          </p:nvSpPr>
          <p:spPr>
            <a:xfrm>
              <a:off x="6070600" y="2653628"/>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3" name="Oval 92"/>
            <p:cNvSpPr/>
            <p:nvPr/>
          </p:nvSpPr>
          <p:spPr>
            <a:xfrm>
              <a:off x="4885266" y="228640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4" name="Oval 93"/>
            <p:cNvSpPr/>
            <p:nvPr/>
          </p:nvSpPr>
          <p:spPr>
            <a:xfrm>
              <a:off x="4749799" y="250547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5" name="Oval 94"/>
            <p:cNvSpPr/>
            <p:nvPr/>
          </p:nvSpPr>
          <p:spPr>
            <a:xfrm>
              <a:off x="4732866" y="2089149"/>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6" name="Oval 95"/>
            <p:cNvSpPr/>
            <p:nvPr/>
          </p:nvSpPr>
          <p:spPr>
            <a:xfrm>
              <a:off x="4986866" y="192077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7" name="Oval 96"/>
            <p:cNvSpPr/>
            <p:nvPr/>
          </p:nvSpPr>
          <p:spPr>
            <a:xfrm>
              <a:off x="5376333" y="285748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8" name="Oval 97"/>
            <p:cNvSpPr/>
            <p:nvPr/>
          </p:nvSpPr>
          <p:spPr>
            <a:xfrm>
              <a:off x="5427133" y="304693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9" name="Oval 98"/>
            <p:cNvSpPr/>
            <p:nvPr/>
          </p:nvSpPr>
          <p:spPr>
            <a:xfrm>
              <a:off x="5630333" y="302153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0" name="Oval 99"/>
            <p:cNvSpPr/>
            <p:nvPr/>
          </p:nvSpPr>
          <p:spPr>
            <a:xfrm>
              <a:off x="5681133" y="278869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1" name="Oval 100"/>
            <p:cNvSpPr/>
            <p:nvPr/>
          </p:nvSpPr>
          <p:spPr>
            <a:xfrm>
              <a:off x="5850467" y="212088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2" name="Oval 101"/>
            <p:cNvSpPr/>
            <p:nvPr/>
          </p:nvSpPr>
          <p:spPr>
            <a:xfrm>
              <a:off x="5613399" y="197581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3" name="Oval 102"/>
            <p:cNvSpPr/>
            <p:nvPr/>
          </p:nvSpPr>
          <p:spPr>
            <a:xfrm>
              <a:off x="5587999" y="177522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4" name="Oval 103"/>
            <p:cNvSpPr/>
            <p:nvPr/>
          </p:nvSpPr>
          <p:spPr>
            <a:xfrm>
              <a:off x="4673599" y="192173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05" name="Straight Arrow Connector 104"/>
            <p:cNvCxnSpPr>
              <a:stCxn id="106" idx="1"/>
            </p:cNvCxnSpPr>
            <p:nvPr/>
          </p:nvCxnSpPr>
          <p:spPr>
            <a:xfrm flipH="1" flipV="1">
              <a:off x="5740398" y="2831730"/>
              <a:ext cx="482599" cy="11198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6" name="TextBox 105"/>
                <p:cNvSpPr txBox="1"/>
                <p:nvPr/>
              </p:nvSpPr>
              <p:spPr>
                <a:xfrm>
                  <a:off x="6222997" y="2682106"/>
                  <a:ext cx="829733" cy="523220"/>
                </a:xfrm>
                <a:prstGeom prst="rect">
                  <a:avLst/>
                </a:prstGeom>
                <a:noFill/>
              </p:spPr>
              <p:txBody>
                <a:bodyPr wrap="square" rtlCol="0">
                  <a:spAutoFit/>
                </a:bodyPr>
                <a:lstStyle/>
                <a:p>
                  <a:pPr algn="ctr" fontAlgn="auto">
                    <a:spcBef>
                      <a:spcPts val="0"/>
                    </a:spcBef>
                    <a:spcAft>
                      <a:spcPts val="0"/>
                    </a:spcAft>
                  </a:pPr>
                  <a:r>
                    <a:rPr lang="en-US" sz="1400" dirty="0" smtClean="0">
                      <a:solidFill>
                        <a:prstClr val="black"/>
                      </a:solidFill>
                      <a:latin typeface="Calibri"/>
                      <a:ea typeface="+mn-ea"/>
                      <a:cs typeface="+mn-cs"/>
                    </a:rPr>
                    <a:t>Kernel </a:t>
                  </a:r>
                  <a:r>
                    <a:rPr lang="en-US" sz="1400" dirty="0">
                      <a:solidFill>
                        <a:prstClr val="black"/>
                      </a:solidFill>
                      <a:latin typeface="Calibri"/>
                      <a:ea typeface="+mn-ea"/>
                      <a:cs typeface="+mn-cs"/>
                    </a:rPr>
                    <a:t>1</a:t>
                  </a:r>
                  <a:endParaRPr lang="en-US" sz="1400" dirty="0" smtClean="0">
                    <a:solidFill>
                      <a:prstClr val="black"/>
                    </a:solidFill>
                    <a:latin typeface="Calibri"/>
                    <a:ea typeface="+mn-ea"/>
                    <a:cs typeface="+mn-cs"/>
                  </a:endParaRPr>
                </a:p>
                <a:p>
                  <a:pPr algn="ctr" fontAlgn="auto">
                    <a:spcBef>
                      <a:spcPts val="0"/>
                    </a:spcBef>
                    <a:spcAft>
                      <a:spcPts val="0"/>
                    </a:spcAft>
                  </a:pPr>
                  <a:r>
                    <a:rPr lang="en-US" sz="1400" dirty="0">
                      <a:solidFill>
                        <a:prstClr val="black"/>
                      </a:solidFill>
                      <a:latin typeface="Calibri"/>
                      <a:ea typeface="+mn-ea"/>
                      <a:cs typeface="+mn-cs"/>
                    </a:rPr>
                    <a:t>(</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𝑥</m:t>
                          </m:r>
                        </m:e>
                        <m:sub>
                          <m:r>
                            <a:rPr lang="en-US" sz="1400" i="1" smtClean="0">
                              <a:solidFill>
                                <a:prstClr val="black"/>
                              </a:solidFill>
                              <a:latin typeface="Cambria Math"/>
                              <a:ea typeface="Cambria Math"/>
                              <a:cs typeface="+mn-cs"/>
                            </a:rPr>
                            <m:t>0</m:t>
                          </m:r>
                        </m:sub>
                      </m:sSub>
                      <m:r>
                        <a:rPr lang="en-US" sz="1400" i="1" smtClean="0">
                          <a:solidFill>
                            <a:prstClr val="black"/>
                          </a:solidFill>
                          <a:latin typeface="Cambria Math"/>
                          <a:ea typeface="Cambria Math"/>
                          <a:cs typeface="+mn-cs"/>
                        </a:rPr>
                        <m:t>,</m:t>
                      </m:r>
                    </m:oMath>
                  </a14:m>
                  <a:r>
                    <a:rPr lang="en-US" sz="1400" dirty="0" smtClean="0">
                      <a:solidFill>
                        <a:prstClr val="black"/>
                      </a:solidFill>
                      <a:latin typeface="Calibri"/>
                      <a:ea typeface="Cambria Math"/>
                      <a:cs typeface="+mn-cs"/>
                    </a:rPr>
                    <a:t> </a:t>
                  </a:r>
                  <a14:m>
                    <m:oMath xmlns:m="http://schemas.openxmlformats.org/officeDocument/2006/math">
                      <m:sSub>
                        <m:sSubPr>
                          <m:ctrlPr>
                            <a:rPr lang="en-US" sz="1400" i="1" smtClean="0">
                              <a:solidFill>
                                <a:prstClr val="black"/>
                              </a:solidFill>
                              <a:latin typeface="Cambria Math"/>
                              <a:ea typeface="Cambria Math"/>
                              <a:cs typeface="+mn-cs"/>
                            </a:rPr>
                          </m:ctrlPr>
                        </m:sSubPr>
                        <m:e>
                          <m:r>
                            <a:rPr lang="en-US" sz="1400" i="1" smtClean="0">
                              <a:solidFill>
                                <a:prstClr val="black"/>
                              </a:solidFill>
                              <a:latin typeface="Cambria Math"/>
                              <a:ea typeface="Cambria Math"/>
                              <a:cs typeface="+mn-cs"/>
                            </a:rPr>
                            <m:t>𝑥</m:t>
                          </m:r>
                        </m:e>
                        <m:sub>
                          <m:r>
                            <a:rPr lang="en-US" sz="1400" i="1" smtClean="0">
                              <a:solidFill>
                                <a:prstClr val="black"/>
                              </a:solidFill>
                              <a:latin typeface="Cambria Math"/>
                              <a:ea typeface="Cambria Math"/>
                              <a:cs typeface="+mn-cs"/>
                            </a:rPr>
                            <m:t>1</m:t>
                          </m:r>
                        </m:sub>
                      </m:sSub>
                      <m:r>
                        <a:rPr lang="en-US" sz="1400" i="1" smtClean="0">
                          <a:solidFill>
                            <a:prstClr val="black"/>
                          </a:solidFill>
                          <a:latin typeface="Cambria Math"/>
                          <a:ea typeface="Cambria Math"/>
                          <a:cs typeface="+mn-cs"/>
                        </a:rPr>
                        <m:t>)</m:t>
                      </m:r>
                    </m:oMath>
                  </a14:m>
                  <a:endParaRPr lang="en-US" sz="1400" dirty="0">
                    <a:solidFill>
                      <a:prstClr val="black"/>
                    </a:solidFill>
                    <a:latin typeface="Calibri"/>
                    <a:ea typeface="+mn-ea"/>
                    <a:cs typeface="+mn-cs"/>
                  </a:endParaRPr>
                </a:p>
              </p:txBody>
            </p:sp>
          </mc:Choice>
          <mc:Fallback xmlns="">
            <p:sp>
              <p:nvSpPr>
                <p:cNvPr id="106" name="TextBox 105"/>
                <p:cNvSpPr txBox="1">
                  <a:spLocks noRot="1" noChangeAspect="1" noMove="1" noResize="1" noEditPoints="1" noAdjustHandles="1" noChangeArrowheads="1" noChangeShapeType="1" noTextEdit="1"/>
                </p:cNvSpPr>
                <p:nvPr/>
              </p:nvSpPr>
              <p:spPr>
                <a:xfrm>
                  <a:off x="6222997" y="2682106"/>
                  <a:ext cx="829733" cy="523220"/>
                </a:xfrm>
                <a:prstGeom prst="rect">
                  <a:avLst/>
                </a:prstGeom>
                <a:blipFill rotWithShape="0">
                  <a:blip r:embed="rId13"/>
                  <a:stretch>
                    <a:fillRect t="-2353" b="-11765"/>
                  </a:stretch>
                </a:blipFill>
              </p:spPr>
              <p:txBody>
                <a:bodyPr/>
                <a:lstStyle/>
                <a:p>
                  <a:r>
                    <a:rPr lang="en-US">
                      <a:noFill/>
                    </a:rPr>
                    <a:t> </a:t>
                  </a:r>
                </a:p>
              </p:txBody>
            </p:sp>
          </mc:Fallback>
        </mc:AlternateContent>
      </p:grpSp>
      <p:grpSp>
        <p:nvGrpSpPr>
          <p:cNvPr id="107" name="Group 106"/>
          <p:cNvGrpSpPr/>
          <p:nvPr/>
        </p:nvGrpSpPr>
        <p:grpSpPr>
          <a:xfrm>
            <a:off x="3073402" y="2911487"/>
            <a:ext cx="2262201" cy="2223524"/>
            <a:chOff x="535463" y="3954306"/>
            <a:chExt cx="2262201" cy="2223524"/>
          </a:xfrm>
        </p:grpSpPr>
        <p:cxnSp>
          <p:nvCxnSpPr>
            <p:cNvPr id="108" name="Straight Arrow Connector 107"/>
            <p:cNvCxnSpPr/>
            <p:nvPr/>
          </p:nvCxnSpPr>
          <p:spPr>
            <a:xfrm flipV="1">
              <a:off x="918064" y="3954306"/>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a:off x="918064" y="5808498"/>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290597" y="5808498"/>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111" name="TextBox 110"/>
            <p:cNvSpPr txBox="1"/>
            <p:nvPr/>
          </p:nvSpPr>
          <p:spPr>
            <a:xfrm rot="16200000">
              <a:off x="152862" y="4815262"/>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112" name="Oval 111"/>
            <p:cNvSpPr/>
            <p:nvPr/>
          </p:nvSpPr>
          <p:spPr>
            <a:xfrm>
              <a:off x="1290597" y="5393633"/>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3" name="Oval 112"/>
            <p:cNvSpPr/>
            <p:nvPr/>
          </p:nvSpPr>
          <p:spPr>
            <a:xfrm>
              <a:off x="2204998" y="4201952"/>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4" name="Oval 113"/>
            <p:cNvSpPr/>
            <p:nvPr/>
          </p:nvSpPr>
          <p:spPr>
            <a:xfrm>
              <a:off x="2425131" y="5029552"/>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5" name="Oval 114"/>
            <p:cNvSpPr/>
            <p:nvPr/>
          </p:nvSpPr>
          <p:spPr>
            <a:xfrm>
              <a:off x="1239797" y="466232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6" name="Oval 115"/>
            <p:cNvSpPr/>
            <p:nvPr/>
          </p:nvSpPr>
          <p:spPr>
            <a:xfrm>
              <a:off x="1104330" y="488140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7" name="Oval 116"/>
            <p:cNvSpPr/>
            <p:nvPr/>
          </p:nvSpPr>
          <p:spPr>
            <a:xfrm>
              <a:off x="1087397" y="446507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8" name="Oval 117"/>
            <p:cNvSpPr/>
            <p:nvPr/>
          </p:nvSpPr>
          <p:spPr>
            <a:xfrm>
              <a:off x="1341397" y="429670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9" name="Oval 118"/>
            <p:cNvSpPr/>
            <p:nvPr/>
          </p:nvSpPr>
          <p:spPr>
            <a:xfrm>
              <a:off x="1730864" y="523340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0" name="Oval 119"/>
            <p:cNvSpPr/>
            <p:nvPr/>
          </p:nvSpPr>
          <p:spPr>
            <a:xfrm>
              <a:off x="1781664" y="542285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1" name="Oval 120"/>
            <p:cNvSpPr/>
            <p:nvPr/>
          </p:nvSpPr>
          <p:spPr>
            <a:xfrm>
              <a:off x="1984864" y="539745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2" name="Oval 121"/>
            <p:cNvSpPr/>
            <p:nvPr/>
          </p:nvSpPr>
          <p:spPr>
            <a:xfrm>
              <a:off x="2035664" y="516462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3" name="Oval 122"/>
            <p:cNvSpPr/>
            <p:nvPr/>
          </p:nvSpPr>
          <p:spPr>
            <a:xfrm>
              <a:off x="2204998" y="4496805"/>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4" name="Oval 123"/>
            <p:cNvSpPr/>
            <p:nvPr/>
          </p:nvSpPr>
          <p:spPr>
            <a:xfrm>
              <a:off x="1967930" y="4351735"/>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5" name="Oval 124"/>
            <p:cNvSpPr/>
            <p:nvPr/>
          </p:nvSpPr>
          <p:spPr>
            <a:xfrm>
              <a:off x="1942530" y="415115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6" name="Oval 125"/>
            <p:cNvSpPr/>
            <p:nvPr/>
          </p:nvSpPr>
          <p:spPr>
            <a:xfrm>
              <a:off x="1028130" y="4297660"/>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27" name="Straight Arrow Connector 126"/>
            <p:cNvCxnSpPr>
              <a:stCxn id="114" idx="3"/>
              <a:endCxn id="122" idx="6"/>
            </p:cNvCxnSpPr>
            <p:nvPr/>
          </p:nvCxnSpPr>
          <p:spPr>
            <a:xfrm flipH="1">
              <a:off x="2086464" y="5076526"/>
              <a:ext cx="346106" cy="115613"/>
            </a:xfrm>
            <a:prstGeom prst="straightConnector1">
              <a:avLst/>
            </a:prstGeom>
            <a:ln w="1905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stCxn id="122" idx="2"/>
              <a:endCxn id="112" idx="6"/>
            </p:cNvCxnSpPr>
            <p:nvPr/>
          </p:nvCxnSpPr>
          <p:spPr>
            <a:xfrm flipH="1">
              <a:off x="1341397" y="5192139"/>
              <a:ext cx="694267" cy="229011"/>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113" idx="4"/>
              <a:endCxn id="122" idx="0"/>
            </p:cNvCxnSpPr>
            <p:nvPr/>
          </p:nvCxnSpPr>
          <p:spPr>
            <a:xfrm flipH="1">
              <a:off x="2061064" y="4256986"/>
              <a:ext cx="169334" cy="907636"/>
            </a:xfrm>
            <a:prstGeom prst="straightConnector1">
              <a:avLst/>
            </a:prstGeom>
            <a:ln w="1905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30" name="TextBox 129"/>
              <p:cNvSpPr txBox="1"/>
              <p:nvPr/>
            </p:nvSpPr>
            <p:spPr>
              <a:xfrm>
                <a:off x="2196073" y="2524856"/>
                <a:ext cx="5202766" cy="390492"/>
              </a:xfrm>
              <a:prstGeom prst="rect">
                <a:avLst/>
              </a:prstGeom>
              <a:noFill/>
            </p:spPr>
            <p:txBody>
              <a:bodyPr wrap="square" rtlCol="0">
                <a:spAutoFit/>
              </a:bodyPr>
              <a:lstStyle/>
              <a:p>
                <a:pPr fontAlgn="auto">
                  <a:spcBef>
                    <a:spcPts val="0"/>
                  </a:spcBef>
                  <a:spcAft>
                    <a:spcPts val="0"/>
                  </a:spcAft>
                </a:pPr>
                <a14:m>
                  <m:oMathPara xmlns:m="http://schemas.openxmlformats.org/officeDocument/2006/math">
                    <m:oMathParaPr>
                      <m:jc m:val="centerGroup"/>
                    </m:oMathParaPr>
                    <m:oMath xmlns:m="http://schemas.openxmlformats.org/officeDocument/2006/math">
                      <m:r>
                        <a:rPr lang="en-US" sz="1600" i="1" smtClean="0">
                          <a:solidFill>
                            <a:prstClr val="black"/>
                          </a:solidFill>
                          <a:latin typeface="Cambria Math"/>
                          <a:ea typeface="+mn-ea"/>
                          <a:cs typeface="+mn-cs"/>
                        </a:rPr>
                        <m:t>𝑑𝑖𝑠𝑡𝑎𝑛𝑐𝑒</m:t>
                      </m:r>
                      <m:r>
                        <a:rPr lang="en-US" sz="1600" i="1" smtClean="0">
                          <a:solidFill>
                            <a:prstClr val="black"/>
                          </a:solidFill>
                          <a:latin typeface="Cambria Math"/>
                          <a:ea typeface="+mn-ea"/>
                          <a:cs typeface="+mn-cs"/>
                        </a:rPr>
                        <m:t>= </m:t>
                      </m:r>
                      <m:rad>
                        <m:radPr>
                          <m:degHide m:val="on"/>
                          <m:ctrlPr>
                            <a:rPr lang="en-US" sz="1600" i="1" smtClean="0">
                              <a:solidFill>
                                <a:prstClr val="black"/>
                              </a:solidFill>
                              <a:latin typeface="Cambria Math"/>
                              <a:ea typeface="+mn-ea"/>
                              <a:cs typeface="+mn-cs"/>
                            </a:rPr>
                          </m:ctrlPr>
                        </m:radPr>
                        <m:deg/>
                        <m:e>
                          <m:sSup>
                            <m:sSupPr>
                              <m:ctrlPr>
                                <a:rPr lang="en-US" sz="1600" i="1" smtClean="0">
                                  <a:solidFill>
                                    <a:prstClr val="black"/>
                                  </a:solidFill>
                                  <a:latin typeface="Cambria Math"/>
                                  <a:ea typeface="+mn-ea"/>
                                  <a:cs typeface="+mn-cs"/>
                                </a:rPr>
                              </m:ctrlPr>
                            </m:sSupPr>
                            <m:e>
                              <m:d>
                                <m:dPr>
                                  <m:ctrlPr>
                                    <a:rPr lang="en-US" sz="1600" i="1" smtClean="0">
                                      <a:solidFill>
                                        <a:prstClr val="black"/>
                                      </a:solidFill>
                                      <a:latin typeface="Cambria Math"/>
                                      <a:ea typeface="+mn-ea"/>
                                      <a:cs typeface="+mn-cs"/>
                                    </a:rPr>
                                  </m:ctrlPr>
                                </m:dPr>
                                <m:e>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𝑥</m:t>
                                      </m:r>
                                    </m:e>
                                    <m:sub>
                                      <m:r>
                                        <a:rPr lang="en-US" sz="1600" i="1" smtClean="0">
                                          <a:solidFill>
                                            <a:prstClr val="black"/>
                                          </a:solidFill>
                                          <a:latin typeface="Cambria Math"/>
                                          <a:ea typeface="+mn-ea"/>
                                          <a:cs typeface="+mn-cs"/>
                                        </a:rPr>
                                        <m:t>0</m:t>
                                      </m:r>
                                    </m:sub>
                                  </m:sSub>
                                  <m:r>
                                    <a:rPr lang="en-US" sz="1600" i="1" smtClean="0">
                                      <a:solidFill>
                                        <a:prstClr val="black"/>
                                      </a:solidFill>
                                      <a:latin typeface="Cambria Math"/>
                                      <a:ea typeface="+mn-ea"/>
                                      <a:cs typeface="+mn-cs"/>
                                    </a:rPr>
                                    <m:t>−</m:t>
                                  </m:r>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𝑦</m:t>
                                      </m:r>
                                    </m:e>
                                    <m:sub>
                                      <m:r>
                                        <a:rPr lang="en-US" sz="1600" i="1" smtClean="0">
                                          <a:solidFill>
                                            <a:prstClr val="black"/>
                                          </a:solidFill>
                                          <a:latin typeface="Cambria Math"/>
                                          <a:ea typeface="+mn-ea"/>
                                          <a:cs typeface="+mn-cs"/>
                                        </a:rPr>
                                        <m:t>0</m:t>
                                      </m:r>
                                    </m:sub>
                                  </m:sSub>
                                </m:e>
                              </m:d>
                            </m:e>
                            <m:sup>
                              <m:r>
                                <a:rPr lang="en-US" sz="1600" i="1" smtClean="0">
                                  <a:solidFill>
                                    <a:prstClr val="black"/>
                                  </a:solidFill>
                                  <a:latin typeface="Cambria Math"/>
                                  <a:ea typeface="+mn-ea"/>
                                  <a:cs typeface="+mn-cs"/>
                                </a:rPr>
                                <m:t>2</m:t>
                              </m:r>
                            </m:sup>
                          </m:sSup>
                          <m:r>
                            <a:rPr lang="en-US" sz="1600" i="1" smtClean="0">
                              <a:solidFill>
                                <a:prstClr val="black"/>
                              </a:solidFill>
                              <a:latin typeface="Cambria Math"/>
                              <a:ea typeface="+mn-ea"/>
                              <a:cs typeface="+mn-cs"/>
                            </a:rPr>
                            <m:t>+</m:t>
                          </m:r>
                          <m:sSup>
                            <m:sSupPr>
                              <m:ctrlPr>
                                <a:rPr lang="en-US" sz="1600" i="1" smtClean="0">
                                  <a:solidFill>
                                    <a:prstClr val="black"/>
                                  </a:solidFill>
                                  <a:latin typeface="Cambria Math"/>
                                  <a:ea typeface="+mn-ea"/>
                                  <a:cs typeface="+mn-cs"/>
                                </a:rPr>
                              </m:ctrlPr>
                            </m:sSupPr>
                            <m:e>
                              <m:d>
                                <m:dPr>
                                  <m:ctrlPr>
                                    <a:rPr lang="en-US" sz="1600" i="1" smtClean="0">
                                      <a:solidFill>
                                        <a:prstClr val="black"/>
                                      </a:solidFill>
                                      <a:latin typeface="Cambria Math"/>
                                      <a:ea typeface="+mn-ea"/>
                                      <a:cs typeface="+mn-cs"/>
                                    </a:rPr>
                                  </m:ctrlPr>
                                </m:dPr>
                                <m:e>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𝑥</m:t>
                                      </m:r>
                                    </m:e>
                                    <m:sub>
                                      <m:r>
                                        <a:rPr lang="en-US" sz="1600" i="1" smtClean="0">
                                          <a:solidFill>
                                            <a:prstClr val="black"/>
                                          </a:solidFill>
                                          <a:latin typeface="Cambria Math"/>
                                          <a:ea typeface="+mn-ea"/>
                                          <a:cs typeface="+mn-cs"/>
                                        </a:rPr>
                                        <m:t>1</m:t>
                                      </m:r>
                                    </m:sub>
                                  </m:sSub>
                                  <m:r>
                                    <a:rPr lang="en-US" sz="1600" i="1" smtClean="0">
                                      <a:solidFill>
                                        <a:prstClr val="black"/>
                                      </a:solidFill>
                                      <a:latin typeface="Cambria Math"/>
                                      <a:ea typeface="+mn-ea"/>
                                      <a:cs typeface="+mn-cs"/>
                                    </a:rPr>
                                    <m:t>−</m:t>
                                  </m:r>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𝑦</m:t>
                                      </m:r>
                                    </m:e>
                                    <m:sub>
                                      <m:r>
                                        <a:rPr lang="en-US" sz="1600" i="1" smtClean="0">
                                          <a:solidFill>
                                            <a:prstClr val="black"/>
                                          </a:solidFill>
                                          <a:latin typeface="Cambria Math"/>
                                          <a:ea typeface="+mn-ea"/>
                                          <a:cs typeface="+mn-cs"/>
                                        </a:rPr>
                                        <m:t>1</m:t>
                                      </m:r>
                                    </m:sub>
                                  </m:sSub>
                                </m:e>
                              </m:d>
                            </m:e>
                            <m:sup>
                              <m:r>
                                <a:rPr lang="en-US" sz="1600" i="1" smtClean="0">
                                  <a:solidFill>
                                    <a:prstClr val="black"/>
                                  </a:solidFill>
                                  <a:latin typeface="Cambria Math"/>
                                  <a:ea typeface="+mn-ea"/>
                                  <a:cs typeface="+mn-cs"/>
                                </a:rPr>
                                <m:t>2</m:t>
                              </m:r>
                            </m:sup>
                          </m:sSup>
                          <m:sSup>
                            <m:sSupPr>
                              <m:ctrlPr>
                                <a:rPr lang="en-US" sz="1600" i="1" smtClean="0">
                                  <a:solidFill>
                                    <a:prstClr val="black"/>
                                  </a:solidFill>
                                  <a:latin typeface="Cambria Math"/>
                                  <a:ea typeface="+mn-ea"/>
                                  <a:cs typeface="+mn-cs"/>
                                </a:rPr>
                              </m:ctrlPr>
                            </m:sSupPr>
                            <m:e>
                              <m:r>
                                <a:rPr lang="en-US" sz="1600" i="1" smtClean="0">
                                  <a:solidFill>
                                    <a:prstClr val="black"/>
                                  </a:solidFill>
                                  <a:latin typeface="Cambria Math"/>
                                  <a:ea typeface="+mn-ea"/>
                                  <a:cs typeface="+mn-cs"/>
                                </a:rPr>
                                <m:t>+…+</m:t>
                              </m:r>
                              <m:d>
                                <m:dPr>
                                  <m:ctrlPr>
                                    <a:rPr lang="en-US" sz="1600" i="1" smtClean="0">
                                      <a:solidFill>
                                        <a:prstClr val="black"/>
                                      </a:solidFill>
                                      <a:latin typeface="Cambria Math"/>
                                      <a:ea typeface="+mn-ea"/>
                                      <a:cs typeface="+mn-cs"/>
                                    </a:rPr>
                                  </m:ctrlPr>
                                </m:dPr>
                                <m:e>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𝑥</m:t>
                                      </m:r>
                                    </m:e>
                                    <m:sub>
                                      <m:r>
                                        <a:rPr lang="en-US" sz="1600" i="1" smtClean="0">
                                          <a:solidFill>
                                            <a:prstClr val="black"/>
                                          </a:solidFill>
                                          <a:latin typeface="Cambria Math"/>
                                          <a:ea typeface="+mn-ea"/>
                                          <a:cs typeface="+mn-cs"/>
                                        </a:rPr>
                                        <m:t>𝑛</m:t>
                                      </m:r>
                                    </m:sub>
                                  </m:sSub>
                                  <m:r>
                                    <a:rPr lang="en-US" sz="1600" i="1" smtClean="0">
                                      <a:solidFill>
                                        <a:prstClr val="black"/>
                                      </a:solidFill>
                                      <a:latin typeface="Cambria Math"/>
                                      <a:ea typeface="+mn-ea"/>
                                      <a:cs typeface="+mn-cs"/>
                                    </a:rPr>
                                    <m:t>−</m:t>
                                  </m:r>
                                  <m:sSub>
                                    <m:sSubPr>
                                      <m:ctrlPr>
                                        <a:rPr lang="en-US" sz="1600" i="1" smtClean="0">
                                          <a:solidFill>
                                            <a:prstClr val="black"/>
                                          </a:solidFill>
                                          <a:latin typeface="Cambria Math"/>
                                          <a:ea typeface="+mn-ea"/>
                                          <a:cs typeface="+mn-cs"/>
                                        </a:rPr>
                                      </m:ctrlPr>
                                    </m:sSubPr>
                                    <m:e>
                                      <m:r>
                                        <a:rPr lang="en-US" sz="1600" i="1" smtClean="0">
                                          <a:solidFill>
                                            <a:prstClr val="black"/>
                                          </a:solidFill>
                                          <a:latin typeface="Cambria Math"/>
                                          <a:ea typeface="+mn-ea"/>
                                          <a:cs typeface="+mn-cs"/>
                                        </a:rPr>
                                        <m:t>𝑦</m:t>
                                      </m:r>
                                    </m:e>
                                    <m:sub>
                                      <m:r>
                                        <a:rPr lang="en-US" sz="1600" i="1" smtClean="0">
                                          <a:solidFill>
                                            <a:prstClr val="black"/>
                                          </a:solidFill>
                                          <a:latin typeface="Cambria Math"/>
                                          <a:ea typeface="+mn-ea"/>
                                          <a:cs typeface="+mn-cs"/>
                                        </a:rPr>
                                        <m:t>𝑛</m:t>
                                      </m:r>
                                    </m:sub>
                                  </m:sSub>
                                </m:e>
                              </m:d>
                            </m:e>
                            <m:sup>
                              <m:r>
                                <a:rPr lang="en-US" sz="1600" i="1" smtClean="0">
                                  <a:solidFill>
                                    <a:prstClr val="black"/>
                                  </a:solidFill>
                                  <a:latin typeface="Cambria Math"/>
                                  <a:ea typeface="+mn-ea"/>
                                  <a:cs typeface="+mn-cs"/>
                                </a:rPr>
                                <m:t>2</m:t>
                              </m:r>
                            </m:sup>
                          </m:sSup>
                        </m:e>
                      </m:rad>
                    </m:oMath>
                  </m:oMathPara>
                </a14:m>
                <a:endParaRPr lang="en-US" sz="1600" dirty="0">
                  <a:solidFill>
                    <a:prstClr val="black"/>
                  </a:solidFill>
                  <a:latin typeface="Calibri"/>
                  <a:ea typeface="+mn-ea"/>
                  <a:cs typeface="+mn-cs"/>
                </a:endParaRPr>
              </a:p>
            </p:txBody>
          </p:sp>
        </mc:Choice>
        <mc:Fallback xmlns="">
          <p:sp>
            <p:nvSpPr>
              <p:cNvPr id="130" name="TextBox 129"/>
              <p:cNvSpPr txBox="1">
                <a:spLocks noRot="1" noChangeAspect="1" noMove="1" noResize="1" noEditPoints="1" noAdjustHandles="1" noChangeArrowheads="1" noChangeShapeType="1" noTextEdit="1"/>
              </p:cNvSpPr>
              <p:nvPr/>
            </p:nvSpPr>
            <p:spPr>
              <a:xfrm>
                <a:off x="2196073" y="2524856"/>
                <a:ext cx="5202766" cy="390492"/>
              </a:xfrm>
              <a:prstGeom prst="rect">
                <a:avLst/>
              </a:prstGeom>
              <a:blipFill rotWithShape="0">
                <a:blip r:embed="rId14"/>
                <a:stretch>
                  <a:fillRect b="-4688"/>
                </a:stretch>
              </a:blipFill>
            </p:spPr>
            <p:txBody>
              <a:bodyPr/>
              <a:lstStyle/>
              <a:p>
                <a:r>
                  <a:rPr lang="en-US">
                    <a:noFill/>
                  </a:rPr>
                  <a:t> </a:t>
                </a:r>
              </a:p>
            </p:txBody>
          </p:sp>
        </mc:Fallback>
      </mc:AlternateContent>
      <p:grpSp>
        <p:nvGrpSpPr>
          <p:cNvPr id="153" name="Group 152"/>
          <p:cNvGrpSpPr/>
          <p:nvPr/>
        </p:nvGrpSpPr>
        <p:grpSpPr>
          <a:xfrm>
            <a:off x="3074199" y="2823628"/>
            <a:ext cx="2262201" cy="2304793"/>
            <a:chOff x="5624577" y="3888593"/>
            <a:chExt cx="2262201" cy="2304793"/>
          </a:xfrm>
        </p:grpSpPr>
        <p:sp>
          <p:nvSpPr>
            <p:cNvPr id="154" name="Oval 153"/>
            <p:cNvSpPr/>
            <p:nvPr/>
          </p:nvSpPr>
          <p:spPr>
            <a:xfrm>
              <a:off x="6396645" y="3888593"/>
              <a:ext cx="1337735" cy="762179"/>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55" name="Oval 154"/>
            <p:cNvSpPr/>
            <p:nvPr/>
          </p:nvSpPr>
          <p:spPr>
            <a:xfrm>
              <a:off x="7014713" y="4978034"/>
              <a:ext cx="719667" cy="693620"/>
            </a:xfrm>
            <a:prstGeom prst="ellipse">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56" name="Oval 155"/>
            <p:cNvSpPr/>
            <p:nvPr/>
          </p:nvSpPr>
          <p:spPr>
            <a:xfrm rot="19539323">
              <a:off x="5888766" y="4139038"/>
              <a:ext cx="884769" cy="1722187"/>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57" name="Straight Arrow Connector 156"/>
            <p:cNvCxnSpPr/>
            <p:nvPr/>
          </p:nvCxnSpPr>
          <p:spPr>
            <a:xfrm flipV="1">
              <a:off x="6007178" y="3969862"/>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a:off x="6007178" y="5824054"/>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6379711" y="5824054"/>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160" name="TextBox 159"/>
            <p:cNvSpPr txBox="1"/>
            <p:nvPr/>
          </p:nvSpPr>
          <p:spPr>
            <a:xfrm rot="16200000">
              <a:off x="5241976" y="4830818"/>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161" name="Oval 160"/>
            <p:cNvSpPr/>
            <p:nvPr/>
          </p:nvSpPr>
          <p:spPr>
            <a:xfrm>
              <a:off x="6345845" y="4882508"/>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2" name="Oval 161"/>
            <p:cNvSpPr/>
            <p:nvPr/>
          </p:nvSpPr>
          <p:spPr>
            <a:xfrm>
              <a:off x="6938498" y="4310645"/>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3" name="Oval 162"/>
            <p:cNvSpPr/>
            <p:nvPr/>
          </p:nvSpPr>
          <p:spPr>
            <a:xfrm>
              <a:off x="7099379" y="5298406"/>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4" name="Oval 163"/>
            <p:cNvSpPr/>
            <p:nvPr/>
          </p:nvSpPr>
          <p:spPr>
            <a:xfrm>
              <a:off x="6328911" y="467788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5" name="Oval 164"/>
            <p:cNvSpPr/>
            <p:nvPr/>
          </p:nvSpPr>
          <p:spPr>
            <a:xfrm>
              <a:off x="6193444" y="489695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6" name="Oval 165"/>
            <p:cNvSpPr/>
            <p:nvPr/>
          </p:nvSpPr>
          <p:spPr>
            <a:xfrm>
              <a:off x="6176511" y="4480629"/>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7" name="Oval 166"/>
            <p:cNvSpPr/>
            <p:nvPr/>
          </p:nvSpPr>
          <p:spPr>
            <a:xfrm>
              <a:off x="6430511" y="431225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8" name="Oval 167"/>
            <p:cNvSpPr/>
            <p:nvPr/>
          </p:nvSpPr>
          <p:spPr>
            <a:xfrm>
              <a:off x="6819978" y="524896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69" name="Oval 168"/>
            <p:cNvSpPr/>
            <p:nvPr/>
          </p:nvSpPr>
          <p:spPr>
            <a:xfrm>
              <a:off x="6870778" y="543841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0" name="Oval 169"/>
            <p:cNvSpPr/>
            <p:nvPr/>
          </p:nvSpPr>
          <p:spPr>
            <a:xfrm>
              <a:off x="7073978" y="541301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1" name="Oval 170"/>
            <p:cNvSpPr/>
            <p:nvPr/>
          </p:nvSpPr>
          <p:spPr>
            <a:xfrm>
              <a:off x="7124778" y="518017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2" name="Oval 171"/>
            <p:cNvSpPr/>
            <p:nvPr/>
          </p:nvSpPr>
          <p:spPr>
            <a:xfrm>
              <a:off x="7294112" y="451236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3" name="Oval 172"/>
            <p:cNvSpPr/>
            <p:nvPr/>
          </p:nvSpPr>
          <p:spPr>
            <a:xfrm>
              <a:off x="7057044" y="436729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4" name="Oval 173"/>
            <p:cNvSpPr/>
            <p:nvPr/>
          </p:nvSpPr>
          <p:spPr>
            <a:xfrm>
              <a:off x="7031644" y="416670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75" name="Oval 174"/>
            <p:cNvSpPr/>
            <p:nvPr/>
          </p:nvSpPr>
          <p:spPr>
            <a:xfrm>
              <a:off x="6117244" y="431321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nvGrpSpPr>
          <p:cNvPr id="176" name="Group 175"/>
          <p:cNvGrpSpPr/>
          <p:nvPr/>
        </p:nvGrpSpPr>
        <p:grpSpPr>
          <a:xfrm>
            <a:off x="3072598" y="2823838"/>
            <a:ext cx="2262201" cy="2304793"/>
            <a:chOff x="3109326" y="3900148"/>
            <a:chExt cx="2262201" cy="2304793"/>
          </a:xfrm>
        </p:grpSpPr>
        <p:sp>
          <p:nvSpPr>
            <p:cNvPr id="177" name="Oval 176"/>
            <p:cNvSpPr/>
            <p:nvPr/>
          </p:nvSpPr>
          <p:spPr>
            <a:xfrm rot="19539323">
              <a:off x="3373515" y="4150593"/>
              <a:ext cx="884769" cy="1722187"/>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nvGrpSpPr>
            <p:cNvPr id="178" name="Group 177"/>
            <p:cNvGrpSpPr/>
            <p:nvPr/>
          </p:nvGrpSpPr>
          <p:grpSpPr>
            <a:xfrm>
              <a:off x="3109326" y="3900148"/>
              <a:ext cx="2262201" cy="2304793"/>
              <a:chOff x="3109326" y="3900148"/>
              <a:chExt cx="2262201" cy="2304793"/>
            </a:xfrm>
          </p:grpSpPr>
          <p:sp>
            <p:nvSpPr>
              <p:cNvPr id="179" name="Oval 178"/>
              <p:cNvSpPr/>
              <p:nvPr/>
            </p:nvSpPr>
            <p:spPr>
              <a:xfrm>
                <a:off x="3881394" y="3900148"/>
                <a:ext cx="1337735" cy="762179"/>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0" name="Oval 179"/>
              <p:cNvSpPr/>
              <p:nvPr/>
            </p:nvSpPr>
            <p:spPr>
              <a:xfrm>
                <a:off x="4499462" y="4989589"/>
                <a:ext cx="719667" cy="693620"/>
              </a:xfrm>
              <a:prstGeom prst="ellipse">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81" name="Straight Arrow Connector 180"/>
              <p:cNvCxnSpPr/>
              <p:nvPr/>
            </p:nvCxnSpPr>
            <p:spPr>
              <a:xfrm flipV="1">
                <a:off x="3491927" y="3981417"/>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2" name="Straight Arrow Connector 181"/>
              <p:cNvCxnSpPr/>
              <p:nvPr/>
            </p:nvCxnSpPr>
            <p:spPr>
              <a:xfrm>
                <a:off x="3491927" y="5835609"/>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3864460" y="5835609"/>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184" name="TextBox 183"/>
              <p:cNvSpPr txBox="1"/>
              <p:nvPr/>
            </p:nvSpPr>
            <p:spPr>
              <a:xfrm rot="16200000">
                <a:off x="2726725" y="4842373"/>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185" name="Oval 184"/>
              <p:cNvSpPr/>
              <p:nvPr/>
            </p:nvSpPr>
            <p:spPr>
              <a:xfrm>
                <a:off x="3864460" y="5420744"/>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6" name="Oval 185"/>
              <p:cNvSpPr/>
              <p:nvPr/>
            </p:nvSpPr>
            <p:spPr>
              <a:xfrm>
                <a:off x="4778861" y="4229063"/>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7" name="Oval 186"/>
              <p:cNvSpPr/>
              <p:nvPr/>
            </p:nvSpPr>
            <p:spPr>
              <a:xfrm>
                <a:off x="4998994" y="5056663"/>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8" name="Oval 187"/>
              <p:cNvSpPr/>
              <p:nvPr/>
            </p:nvSpPr>
            <p:spPr>
              <a:xfrm>
                <a:off x="3813660" y="468943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89" name="Oval 188"/>
              <p:cNvSpPr/>
              <p:nvPr/>
            </p:nvSpPr>
            <p:spPr>
              <a:xfrm>
                <a:off x="3678193" y="490851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0" name="Oval 189"/>
              <p:cNvSpPr/>
              <p:nvPr/>
            </p:nvSpPr>
            <p:spPr>
              <a:xfrm>
                <a:off x="3661260" y="4492184"/>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1" name="Oval 190"/>
              <p:cNvSpPr/>
              <p:nvPr/>
            </p:nvSpPr>
            <p:spPr>
              <a:xfrm>
                <a:off x="3915260" y="432381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2" name="Oval 191"/>
              <p:cNvSpPr/>
              <p:nvPr/>
            </p:nvSpPr>
            <p:spPr>
              <a:xfrm>
                <a:off x="4304727" y="526051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3" name="Oval 192"/>
              <p:cNvSpPr/>
              <p:nvPr/>
            </p:nvSpPr>
            <p:spPr>
              <a:xfrm>
                <a:off x="4355527" y="544996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4" name="Oval 193"/>
              <p:cNvSpPr/>
              <p:nvPr/>
            </p:nvSpPr>
            <p:spPr>
              <a:xfrm>
                <a:off x="4558727" y="542456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5" name="Oval 194"/>
              <p:cNvSpPr/>
              <p:nvPr/>
            </p:nvSpPr>
            <p:spPr>
              <a:xfrm>
                <a:off x="4609527" y="519173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6" name="Oval 195"/>
              <p:cNvSpPr/>
              <p:nvPr/>
            </p:nvSpPr>
            <p:spPr>
              <a:xfrm>
                <a:off x="4778861" y="452391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7" name="Oval 196"/>
              <p:cNvSpPr/>
              <p:nvPr/>
            </p:nvSpPr>
            <p:spPr>
              <a:xfrm>
                <a:off x="4541793" y="437884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8" name="Oval 197"/>
              <p:cNvSpPr/>
              <p:nvPr/>
            </p:nvSpPr>
            <p:spPr>
              <a:xfrm>
                <a:off x="4516393" y="417826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99" name="Oval 198"/>
              <p:cNvSpPr/>
              <p:nvPr/>
            </p:nvSpPr>
            <p:spPr>
              <a:xfrm>
                <a:off x="3601993" y="432477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grpSp>
        <p:nvGrpSpPr>
          <p:cNvPr id="200" name="Group 199"/>
          <p:cNvGrpSpPr/>
          <p:nvPr/>
        </p:nvGrpSpPr>
        <p:grpSpPr>
          <a:xfrm>
            <a:off x="3072597" y="2912922"/>
            <a:ext cx="2262201" cy="2223524"/>
            <a:chOff x="544577" y="1582262"/>
            <a:chExt cx="2262201" cy="2223524"/>
          </a:xfrm>
        </p:grpSpPr>
        <p:sp>
          <p:nvSpPr>
            <p:cNvPr id="201" name="Oval 200"/>
            <p:cNvSpPr/>
            <p:nvPr/>
          </p:nvSpPr>
          <p:spPr>
            <a:xfrm>
              <a:off x="1638377" y="1701800"/>
              <a:ext cx="795868" cy="561372"/>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02" name="Oval 201"/>
            <p:cNvSpPr/>
            <p:nvPr/>
          </p:nvSpPr>
          <p:spPr>
            <a:xfrm>
              <a:off x="1638377" y="2591513"/>
              <a:ext cx="626535" cy="693620"/>
            </a:xfrm>
            <a:prstGeom prst="ellipse">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03" name="Oval 202"/>
            <p:cNvSpPr/>
            <p:nvPr/>
          </p:nvSpPr>
          <p:spPr>
            <a:xfrm>
              <a:off x="913908" y="1701800"/>
              <a:ext cx="631337" cy="1145812"/>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04" name="Straight Arrow Connector 203"/>
            <p:cNvCxnSpPr/>
            <p:nvPr/>
          </p:nvCxnSpPr>
          <p:spPr>
            <a:xfrm flipV="1">
              <a:off x="927178" y="1582262"/>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a:off x="927178" y="3436454"/>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6" name="TextBox 205"/>
            <p:cNvSpPr txBox="1"/>
            <p:nvPr/>
          </p:nvSpPr>
          <p:spPr>
            <a:xfrm>
              <a:off x="1299711" y="3436454"/>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207" name="TextBox 206"/>
            <p:cNvSpPr txBox="1"/>
            <p:nvPr/>
          </p:nvSpPr>
          <p:spPr>
            <a:xfrm rot="16200000">
              <a:off x="161976" y="2443218"/>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208" name="Oval 207"/>
            <p:cNvSpPr/>
            <p:nvPr/>
          </p:nvSpPr>
          <p:spPr>
            <a:xfrm>
              <a:off x="1265845" y="2494908"/>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09" name="Oval 208"/>
            <p:cNvSpPr/>
            <p:nvPr/>
          </p:nvSpPr>
          <p:spPr>
            <a:xfrm>
              <a:off x="1858498" y="1923045"/>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0" name="Oval 209"/>
            <p:cNvSpPr/>
            <p:nvPr/>
          </p:nvSpPr>
          <p:spPr>
            <a:xfrm>
              <a:off x="2019379" y="2910806"/>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1" name="Oval 210"/>
            <p:cNvSpPr/>
            <p:nvPr/>
          </p:nvSpPr>
          <p:spPr>
            <a:xfrm>
              <a:off x="1248911" y="229028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2" name="Oval 211"/>
            <p:cNvSpPr/>
            <p:nvPr/>
          </p:nvSpPr>
          <p:spPr>
            <a:xfrm>
              <a:off x="1113444" y="250935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3" name="Oval 212"/>
            <p:cNvSpPr/>
            <p:nvPr/>
          </p:nvSpPr>
          <p:spPr>
            <a:xfrm>
              <a:off x="1096511" y="2093029"/>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4" name="Oval 213"/>
            <p:cNvSpPr/>
            <p:nvPr/>
          </p:nvSpPr>
          <p:spPr>
            <a:xfrm>
              <a:off x="1350511" y="192465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5" name="Oval 214"/>
            <p:cNvSpPr/>
            <p:nvPr/>
          </p:nvSpPr>
          <p:spPr>
            <a:xfrm>
              <a:off x="1739978" y="286136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6" name="Oval 215"/>
            <p:cNvSpPr/>
            <p:nvPr/>
          </p:nvSpPr>
          <p:spPr>
            <a:xfrm>
              <a:off x="1790778" y="305081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7" name="Oval 216"/>
            <p:cNvSpPr/>
            <p:nvPr/>
          </p:nvSpPr>
          <p:spPr>
            <a:xfrm>
              <a:off x="1993978" y="302541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8" name="Oval 217"/>
            <p:cNvSpPr/>
            <p:nvPr/>
          </p:nvSpPr>
          <p:spPr>
            <a:xfrm>
              <a:off x="2044778" y="279257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19" name="Oval 218"/>
            <p:cNvSpPr/>
            <p:nvPr/>
          </p:nvSpPr>
          <p:spPr>
            <a:xfrm>
              <a:off x="2214112" y="212476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0" name="Oval 219"/>
            <p:cNvSpPr/>
            <p:nvPr/>
          </p:nvSpPr>
          <p:spPr>
            <a:xfrm>
              <a:off x="1977044" y="197969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1" name="Oval 220"/>
            <p:cNvSpPr/>
            <p:nvPr/>
          </p:nvSpPr>
          <p:spPr>
            <a:xfrm>
              <a:off x="1951644" y="177910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2" name="Oval 221"/>
            <p:cNvSpPr/>
            <p:nvPr/>
          </p:nvSpPr>
          <p:spPr>
            <a:xfrm>
              <a:off x="1037244" y="192561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nvGrpSpPr>
          <p:cNvPr id="223" name="Group 222"/>
          <p:cNvGrpSpPr/>
          <p:nvPr/>
        </p:nvGrpSpPr>
        <p:grpSpPr>
          <a:xfrm>
            <a:off x="3069967" y="2909881"/>
            <a:ext cx="2262201" cy="2223524"/>
            <a:chOff x="3211577" y="1664417"/>
            <a:chExt cx="2262201" cy="2223524"/>
          </a:xfrm>
        </p:grpSpPr>
        <p:sp>
          <p:nvSpPr>
            <p:cNvPr id="224" name="Oval 223"/>
            <p:cNvSpPr/>
            <p:nvPr/>
          </p:nvSpPr>
          <p:spPr>
            <a:xfrm>
              <a:off x="4305377" y="1783955"/>
              <a:ext cx="795868" cy="561372"/>
            </a:xfrm>
            <a:prstGeom prst="ellipse">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5" name="Oval 224"/>
            <p:cNvSpPr/>
            <p:nvPr/>
          </p:nvSpPr>
          <p:spPr>
            <a:xfrm>
              <a:off x="4305377" y="2673668"/>
              <a:ext cx="626535" cy="693620"/>
            </a:xfrm>
            <a:prstGeom prst="ellipse">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26" name="Oval 225"/>
            <p:cNvSpPr/>
            <p:nvPr/>
          </p:nvSpPr>
          <p:spPr>
            <a:xfrm>
              <a:off x="3580908" y="1783955"/>
              <a:ext cx="631337" cy="1145812"/>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27" name="Straight Arrow Connector 226"/>
            <p:cNvCxnSpPr/>
            <p:nvPr/>
          </p:nvCxnSpPr>
          <p:spPr>
            <a:xfrm flipV="1">
              <a:off x="3594178" y="1664417"/>
              <a:ext cx="0" cy="185419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8" name="Straight Arrow Connector 227"/>
            <p:cNvCxnSpPr/>
            <p:nvPr/>
          </p:nvCxnSpPr>
          <p:spPr>
            <a:xfrm>
              <a:off x="3594178" y="3518609"/>
              <a:ext cx="187960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9" name="TextBox 228"/>
            <p:cNvSpPr txBox="1"/>
            <p:nvPr/>
          </p:nvSpPr>
          <p:spPr>
            <a:xfrm>
              <a:off x="3966711" y="3518609"/>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0</a:t>
              </a:r>
              <a:endParaRPr lang="en-US" sz="1800" dirty="0">
                <a:solidFill>
                  <a:prstClr val="black"/>
                </a:solidFill>
                <a:latin typeface="Calibri"/>
                <a:ea typeface="+mn-ea"/>
                <a:cs typeface="+mn-cs"/>
              </a:endParaRPr>
            </a:p>
          </p:txBody>
        </p:sp>
        <p:sp>
          <p:nvSpPr>
            <p:cNvPr id="230" name="TextBox 229"/>
            <p:cNvSpPr txBox="1"/>
            <p:nvPr/>
          </p:nvSpPr>
          <p:spPr>
            <a:xfrm rot="16200000">
              <a:off x="2828976" y="2525373"/>
              <a:ext cx="11345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Feature 1</a:t>
              </a:r>
              <a:endParaRPr lang="en-US" sz="1800" dirty="0">
                <a:solidFill>
                  <a:prstClr val="black"/>
                </a:solidFill>
                <a:latin typeface="Calibri"/>
                <a:ea typeface="+mn-ea"/>
                <a:cs typeface="+mn-cs"/>
              </a:endParaRPr>
            </a:p>
          </p:txBody>
        </p:sp>
        <p:sp>
          <p:nvSpPr>
            <p:cNvPr id="231" name="Oval 230"/>
            <p:cNvSpPr/>
            <p:nvPr/>
          </p:nvSpPr>
          <p:spPr>
            <a:xfrm>
              <a:off x="3890511" y="2205531"/>
              <a:ext cx="50800" cy="550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2" name="Oval 231"/>
            <p:cNvSpPr/>
            <p:nvPr/>
          </p:nvSpPr>
          <p:spPr>
            <a:xfrm>
              <a:off x="4737179" y="2022851"/>
              <a:ext cx="50800" cy="5503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3" name="Oval 232"/>
            <p:cNvSpPr/>
            <p:nvPr/>
          </p:nvSpPr>
          <p:spPr>
            <a:xfrm>
              <a:off x="4567841" y="3001428"/>
              <a:ext cx="50800" cy="55034"/>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4" name="Oval 233"/>
            <p:cNvSpPr/>
            <p:nvPr/>
          </p:nvSpPr>
          <p:spPr>
            <a:xfrm>
              <a:off x="3915911" y="237243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5" name="Oval 234"/>
            <p:cNvSpPr/>
            <p:nvPr/>
          </p:nvSpPr>
          <p:spPr>
            <a:xfrm>
              <a:off x="3780444" y="259151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6" name="Oval 235"/>
            <p:cNvSpPr/>
            <p:nvPr/>
          </p:nvSpPr>
          <p:spPr>
            <a:xfrm>
              <a:off x="3763511" y="2175184"/>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7" name="Oval 236"/>
            <p:cNvSpPr/>
            <p:nvPr/>
          </p:nvSpPr>
          <p:spPr>
            <a:xfrm>
              <a:off x="4017511" y="2006812"/>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8" name="Oval 237"/>
            <p:cNvSpPr/>
            <p:nvPr/>
          </p:nvSpPr>
          <p:spPr>
            <a:xfrm>
              <a:off x="4406978" y="294351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39" name="Oval 238"/>
            <p:cNvSpPr/>
            <p:nvPr/>
          </p:nvSpPr>
          <p:spPr>
            <a:xfrm>
              <a:off x="4457778" y="3132967"/>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0" name="Oval 239"/>
            <p:cNvSpPr/>
            <p:nvPr/>
          </p:nvSpPr>
          <p:spPr>
            <a:xfrm>
              <a:off x="4660978" y="3107568"/>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1" name="Oval 240"/>
            <p:cNvSpPr/>
            <p:nvPr/>
          </p:nvSpPr>
          <p:spPr>
            <a:xfrm>
              <a:off x="4711778" y="287473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2" name="Oval 241"/>
            <p:cNvSpPr/>
            <p:nvPr/>
          </p:nvSpPr>
          <p:spPr>
            <a:xfrm>
              <a:off x="4881112" y="220691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3" name="Oval 242"/>
            <p:cNvSpPr/>
            <p:nvPr/>
          </p:nvSpPr>
          <p:spPr>
            <a:xfrm>
              <a:off x="4644044" y="2061846"/>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4" name="Oval 243"/>
            <p:cNvSpPr/>
            <p:nvPr/>
          </p:nvSpPr>
          <p:spPr>
            <a:xfrm>
              <a:off x="4618644" y="1861263"/>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45" name="Oval 244"/>
            <p:cNvSpPr/>
            <p:nvPr/>
          </p:nvSpPr>
          <p:spPr>
            <a:xfrm>
              <a:off x="3704244" y="2007771"/>
              <a:ext cx="50800" cy="550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
        <p:nvSpPr>
          <p:cNvPr id="246" name="TextBox 245"/>
          <p:cNvSpPr txBox="1"/>
          <p:nvPr/>
        </p:nvSpPr>
        <p:spPr>
          <a:xfrm>
            <a:off x="169331" y="1582232"/>
            <a:ext cx="5885133"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dirty="0" smtClean="0">
                <a:solidFill>
                  <a:prstClr val="black"/>
                </a:solidFill>
                <a:latin typeface="Calibri"/>
                <a:ea typeface="+mn-ea"/>
                <a:cs typeface="+mn-cs"/>
              </a:rPr>
              <a:t>Each kernel has a feature vector (x vector)</a:t>
            </a:r>
          </a:p>
        </p:txBody>
      </p:sp>
      <p:sp>
        <p:nvSpPr>
          <p:cNvPr id="247" name="TextBox 246"/>
          <p:cNvSpPr txBox="1"/>
          <p:nvPr/>
        </p:nvSpPr>
        <p:spPr>
          <a:xfrm>
            <a:off x="1066001" y="6018765"/>
            <a:ext cx="5885133" cy="369332"/>
          </a:xfrm>
          <a:prstGeom prst="rect">
            <a:avLst/>
          </a:prstGeom>
          <a:noFill/>
        </p:spPr>
        <p:txBody>
          <a:bodyPr wrap="square" rtlCol="0">
            <a:spAutoFit/>
          </a:bodyPr>
          <a:lstStyle/>
          <a:p>
            <a:pPr marL="285750" indent="-285750" fontAlgn="auto">
              <a:spcBef>
                <a:spcPts val="0"/>
              </a:spcBef>
              <a:spcAft>
                <a:spcPts val="0"/>
              </a:spcAft>
              <a:buFont typeface="Arial" pitchFamily="34" charset="0"/>
              <a:buChar char="•"/>
            </a:pPr>
            <a:r>
              <a:rPr lang="en-US" sz="1800" dirty="0" smtClean="0">
                <a:solidFill>
                  <a:prstClr val="black"/>
                </a:solidFill>
                <a:latin typeface="Calibri"/>
                <a:ea typeface="+mn-ea"/>
                <a:cs typeface="+mn-cs"/>
              </a:rPr>
              <a:t>Each kernel has a cluster has a centroid (y vector)</a:t>
            </a:r>
          </a:p>
        </p:txBody>
      </p:sp>
      <p:sp>
        <p:nvSpPr>
          <p:cNvPr id="248" name="TextBox 247"/>
          <p:cNvSpPr txBox="1"/>
          <p:nvPr/>
        </p:nvSpPr>
        <p:spPr>
          <a:xfrm>
            <a:off x="2675951" y="5136446"/>
            <a:ext cx="3576767" cy="1754326"/>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Iterative Algorithm:</a:t>
            </a:r>
          </a:p>
          <a:p>
            <a:pPr marL="800100" lvl="1" indent="-342900" fontAlgn="auto">
              <a:spcBef>
                <a:spcPts val="0"/>
              </a:spcBef>
              <a:spcAft>
                <a:spcPts val="0"/>
              </a:spcAft>
              <a:buFont typeface="+mj-lt"/>
              <a:buAutoNum type="arabicPeriod"/>
            </a:pPr>
            <a:r>
              <a:rPr lang="en-US" sz="1800" dirty="0" smtClean="0">
                <a:solidFill>
                  <a:prstClr val="black"/>
                </a:solidFill>
                <a:latin typeface="Calibri"/>
                <a:ea typeface="+mn-ea"/>
                <a:cs typeface="+mn-cs"/>
              </a:rPr>
              <a:t>Assign items(kernels) to clusters</a:t>
            </a:r>
          </a:p>
          <a:p>
            <a:pPr marL="800100" lvl="1" indent="-342900" fontAlgn="auto">
              <a:spcBef>
                <a:spcPts val="0"/>
              </a:spcBef>
              <a:spcAft>
                <a:spcPts val="0"/>
              </a:spcAft>
              <a:buFont typeface="+mj-lt"/>
              <a:buAutoNum type="arabicPeriod"/>
            </a:pPr>
            <a:r>
              <a:rPr lang="en-US" sz="1800" dirty="0" smtClean="0">
                <a:solidFill>
                  <a:prstClr val="black"/>
                </a:solidFill>
                <a:latin typeface="Calibri"/>
                <a:ea typeface="+mn-ea"/>
                <a:cs typeface="+mn-cs"/>
              </a:rPr>
              <a:t>Recalculate cluster centroids </a:t>
            </a:r>
          </a:p>
          <a:p>
            <a:pPr marL="285750" indent="-285750" fontAlgn="auto">
              <a:spcBef>
                <a:spcPts val="0"/>
              </a:spcBef>
              <a:spcAft>
                <a:spcPts val="0"/>
              </a:spcAft>
              <a:buFont typeface="Arial" pitchFamily="34" charset="0"/>
              <a:buChar char="•"/>
            </a:pPr>
            <a:endParaRPr lang="en-US" sz="1800" dirty="0" smtClean="0">
              <a:solidFill>
                <a:prstClr val="black"/>
              </a:solidFill>
              <a:latin typeface="Calibri"/>
              <a:ea typeface="+mn-ea"/>
              <a:cs typeface="+mn-cs"/>
            </a:endParaRPr>
          </a:p>
        </p:txBody>
      </p:sp>
    </p:spTree>
    <p:extLst>
      <p:ext uri="{BB962C8B-B14F-4D97-AF65-F5344CB8AC3E}">
        <p14:creationId xmlns:p14="http://schemas.microsoft.com/office/powerpoint/2010/main" val="105203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247"/>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46"/>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48">
                                            <p:txEl>
                                              <p:pRg st="0" end="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8">
                                            <p:txEl>
                                              <p:pRg st="1" end="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54"/>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56"/>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58"/>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60"/>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62"/>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69"/>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67"/>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65"/>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7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71"/>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8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85"/>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10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30"/>
                                        </p:tgtEl>
                                        <p:attrNameLst>
                                          <p:attrName>style.visibility</p:attrName>
                                        </p:attrNameLst>
                                      </p:cBhvr>
                                      <p:to>
                                        <p:strVal val="visible"/>
                                      </p:to>
                                    </p:set>
                                  </p:childTnLst>
                                </p:cTn>
                              </p:par>
                              <p:par>
                                <p:cTn id="77" presetID="3" presetClass="emph" presetSubtype="2" fill="hold" nodeType="withEffect">
                                  <p:stCondLst>
                                    <p:cond delay="0"/>
                                  </p:stCondLst>
                                  <p:childTnLst>
                                    <p:animClr clrSpc="rgb" dir="cw">
                                      <p:cBhvr override="childStyle">
                                        <p:cTn id="78" dur="500" fill="hold"/>
                                        <p:tgtEl>
                                          <p:spTgt spid="248">
                                            <p:txEl>
                                              <p:pRg st="1" end="1"/>
                                            </p:txEl>
                                          </p:spTgt>
                                        </p:tgtEl>
                                        <p:attrNameLst>
                                          <p:attrName>style.color</p:attrName>
                                        </p:attrNameLst>
                                      </p:cBhvr>
                                      <p:to>
                                        <a:srgbClr val="FF0F0F"/>
                                      </p:to>
                                    </p:animClr>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nodeType="clickEffect">
                                  <p:stCondLst>
                                    <p:cond delay="0"/>
                                  </p:stCondLst>
                                  <p:childTnLst>
                                    <p:set>
                                      <p:cBhvr>
                                        <p:cTn id="82" dur="1" fill="hold">
                                          <p:stCondLst>
                                            <p:cond delay="0"/>
                                          </p:stCondLst>
                                        </p:cTn>
                                        <p:tgtEl>
                                          <p:spTgt spid="107"/>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130"/>
                                        </p:tgtEl>
                                        <p:attrNameLst>
                                          <p:attrName>style.visibility</p:attrName>
                                        </p:attrNameLst>
                                      </p:cBhvr>
                                      <p:to>
                                        <p:strVal val="hidden"/>
                                      </p:to>
                                    </p:set>
                                  </p:childTnLst>
                                </p:cTn>
                              </p:par>
                              <p:par>
                                <p:cTn id="85" presetID="1" presetClass="entr" presetSubtype="0" fill="hold" nodeType="withEffect">
                                  <p:stCondLst>
                                    <p:cond delay="0"/>
                                  </p:stCondLst>
                                  <p:childTnLst>
                                    <p:set>
                                      <p:cBhvr>
                                        <p:cTn id="86" dur="1" fill="hold">
                                          <p:stCondLst>
                                            <p:cond delay="0"/>
                                          </p:stCondLst>
                                        </p:cTn>
                                        <p:tgtEl>
                                          <p:spTgt spid="17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nodeType="clickEffect">
                                  <p:stCondLst>
                                    <p:cond delay="0"/>
                                  </p:stCondLst>
                                  <p:childTnLst>
                                    <p:set>
                                      <p:cBhvr>
                                        <p:cTn id="90" dur="1" fill="hold">
                                          <p:stCondLst>
                                            <p:cond delay="0"/>
                                          </p:stCondLst>
                                        </p:cTn>
                                        <p:tgtEl>
                                          <p:spTgt spid="176"/>
                                        </p:tgtEl>
                                        <p:attrNameLst>
                                          <p:attrName>style.visibility</p:attrName>
                                        </p:attrNameLst>
                                      </p:cBhvr>
                                      <p:to>
                                        <p:strVal val="hidden"/>
                                      </p:to>
                                    </p:set>
                                  </p:childTnLst>
                                </p:cTn>
                              </p:par>
                              <p:par>
                                <p:cTn id="91" presetID="1" presetClass="entr" presetSubtype="0" fill="hold" nodeType="withEffect">
                                  <p:stCondLst>
                                    <p:cond delay="0"/>
                                  </p:stCondLst>
                                  <p:childTnLst>
                                    <p:set>
                                      <p:cBhvr>
                                        <p:cTn id="92" dur="1" fill="hold">
                                          <p:stCondLst>
                                            <p:cond delay="0"/>
                                          </p:stCondLst>
                                        </p:cTn>
                                        <p:tgtEl>
                                          <p:spTgt spid="153"/>
                                        </p:tgtEl>
                                        <p:attrNameLst>
                                          <p:attrName>style.visibility</p:attrName>
                                        </p:attrNameLst>
                                      </p:cBhvr>
                                      <p:to>
                                        <p:strVal val="visible"/>
                                      </p:to>
                                    </p:set>
                                  </p:childTnLst>
                                </p:cTn>
                              </p:par>
                              <p:par>
                                <p:cTn id="93" presetID="3" presetClass="emph" presetSubtype="2" fill="hold" nodeType="withEffect">
                                  <p:stCondLst>
                                    <p:cond delay="0"/>
                                  </p:stCondLst>
                                  <p:childTnLst>
                                    <p:animClr clrSpc="rgb" dir="cw">
                                      <p:cBhvr override="childStyle">
                                        <p:cTn id="94" dur="500" fill="hold"/>
                                        <p:tgtEl>
                                          <p:spTgt spid="248">
                                            <p:txEl>
                                              <p:pRg st="1" end="1"/>
                                            </p:txEl>
                                          </p:spTgt>
                                        </p:tgtEl>
                                        <p:attrNameLst>
                                          <p:attrName>style.color</p:attrName>
                                        </p:attrNameLst>
                                      </p:cBhvr>
                                      <p:to>
                                        <a:schemeClr val="tx1"/>
                                      </p:to>
                                    </p:animClr>
                                  </p:childTnLst>
                                </p:cTn>
                              </p:par>
                              <p:par>
                                <p:cTn id="95" presetID="3" presetClass="emph" presetSubtype="2" fill="hold" nodeType="withEffect">
                                  <p:stCondLst>
                                    <p:cond delay="0"/>
                                  </p:stCondLst>
                                  <p:childTnLst>
                                    <p:animClr clrSpc="rgb" dir="cw">
                                      <p:cBhvr override="childStyle">
                                        <p:cTn id="96" dur="500" fill="hold"/>
                                        <p:tgtEl>
                                          <p:spTgt spid="248">
                                            <p:txEl>
                                              <p:pRg st="2" end="2"/>
                                            </p:txEl>
                                          </p:spTgt>
                                        </p:tgtEl>
                                        <p:attrNameLst>
                                          <p:attrName>style.color</p:attrName>
                                        </p:attrNameLst>
                                      </p:cBhvr>
                                      <p:to>
                                        <a:srgbClr val="FF0F0F"/>
                                      </p:to>
                                    </p:animClr>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nodeType="clickEffect">
                                  <p:stCondLst>
                                    <p:cond delay="0"/>
                                  </p:stCondLst>
                                  <p:childTnLst>
                                    <p:set>
                                      <p:cBhvr>
                                        <p:cTn id="100" dur="1" fill="hold">
                                          <p:stCondLst>
                                            <p:cond delay="0"/>
                                          </p:stCondLst>
                                        </p:cTn>
                                        <p:tgtEl>
                                          <p:spTgt spid="153"/>
                                        </p:tgtEl>
                                        <p:attrNameLst>
                                          <p:attrName>style.visibility</p:attrName>
                                        </p:attrNameLst>
                                      </p:cBhvr>
                                      <p:to>
                                        <p:strVal val="hidden"/>
                                      </p:to>
                                    </p:set>
                                  </p:childTnLst>
                                </p:cTn>
                              </p:par>
                              <p:par>
                                <p:cTn id="101" presetID="1" presetClass="entr" presetSubtype="0" fill="hold" nodeType="withEffect">
                                  <p:stCondLst>
                                    <p:cond delay="0"/>
                                  </p:stCondLst>
                                  <p:childTnLst>
                                    <p:set>
                                      <p:cBhvr>
                                        <p:cTn id="102" dur="1" fill="hold">
                                          <p:stCondLst>
                                            <p:cond delay="0"/>
                                          </p:stCondLst>
                                        </p:cTn>
                                        <p:tgtEl>
                                          <p:spTgt spid="200"/>
                                        </p:tgtEl>
                                        <p:attrNameLst>
                                          <p:attrName>style.visibility</p:attrName>
                                        </p:attrNameLst>
                                      </p:cBhvr>
                                      <p:to>
                                        <p:strVal val="visible"/>
                                      </p:to>
                                    </p:set>
                                  </p:childTnLst>
                                </p:cTn>
                              </p:par>
                              <p:par>
                                <p:cTn id="103" presetID="3" presetClass="emph" presetSubtype="2" fill="hold" nodeType="withEffect">
                                  <p:stCondLst>
                                    <p:cond delay="0"/>
                                  </p:stCondLst>
                                  <p:childTnLst>
                                    <p:animClr clrSpc="rgb" dir="cw">
                                      <p:cBhvr override="childStyle">
                                        <p:cTn id="104" dur="500" fill="hold"/>
                                        <p:tgtEl>
                                          <p:spTgt spid="248">
                                            <p:txEl>
                                              <p:pRg st="2" end="2"/>
                                            </p:txEl>
                                          </p:spTgt>
                                        </p:tgtEl>
                                        <p:attrNameLst>
                                          <p:attrName>style.color</p:attrName>
                                        </p:attrNameLst>
                                      </p:cBhvr>
                                      <p:to>
                                        <a:schemeClr val="tx1"/>
                                      </p:to>
                                    </p:animClr>
                                  </p:childTnLst>
                                </p:cTn>
                              </p:par>
                              <p:par>
                                <p:cTn id="105" presetID="3" presetClass="emph" presetSubtype="2" fill="hold" nodeType="withEffect">
                                  <p:stCondLst>
                                    <p:cond delay="0"/>
                                  </p:stCondLst>
                                  <p:childTnLst>
                                    <p:animClr clrSpc="rgb" dir="cw">
                                      <p:cBhvr override="childStyle">
                                        <p:cTn id="106" dur="500" fill="hold"/>
                                        <p:tgtEl>
                                          <p:spTgt spid="248">
                                            <p:txEl>
                                              <p:pRg st="1" end="1"/>
                                            </p:txEl>
                                          </p:spTgt>
                                        </p:tgtEl>
                                        <p:attrNameLst>
                                          <p:attrName>style.color</p:attrName>
                                        </p:attrNameLst>
                                      </p:cBhvr>
                                      <p:to>
                                        <a:srgbClr val="FF0F0F"/>
                                      </p:to>
                                    </p:animClr>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nodeType="clickEffect">
                                  <p:stCondLst>
                                    <p:cond delay="0"/>
                                  </p:stCondLst>
                                  <p:childTnLst>
                                    <p:set>
                                      <p:cBhvr>
                                        <p:cTn id="110" dur="1" fill="hold">
                                          <p:stCondLst>
                                            <p:cond delay="0"/>
                                          </p:stCondLst>
                                        </p:cTn>
                                        <p:tgtEl>
                                          <p:spTgt spid="200"/>
                                        </p:tgtEl>
                                        <p:attrNameLst>
                                          <p:attrName>style.visibility</p:attrName>
                                        </p:attrNameLst>
                                      </p:cBhvr>
                                      <p:to>
                                        <p:strVal val="hidden"/>
                                      </p:to>
                                    </p:set>
                                  </p:childTnLst>
                                </p:cTn>
                              </p:par>
                              <p:par>
                                <p:cTn id="111" presetID="1" presetClass="entr" presetSubtype="0" fill="hold" nodeType="withEffect">
                                  <p:stCondLst>
                                    <p:cond delay="0"/>
                                  </p:stCondLst>
                                  <p:childTnLst>
                                    <p:set>
                                      <p:cBhvr>
                                        <p:cTn id="112" dur="1" fill="hold">
                                          <p:stCondLst>
                                            <p:cond delay="0"/>
                                          </p:stCondLst>
                                        </p:cTn>
                                        <p:tgtEl>
                                          <p:spTgt spid="223"/>
                                        </p:tgtEl>
                                        <p:attrNameLst>
                                          <p:attrName>style.visibility</p:attrName>
                                        </p:attrNameLst>
                                      </p:cBhvr>
                                      <p:to>
                                        <p:strVal val="visible"/>
                                      </p:to>
                                    </p:set>
                                  </p:childTnLst>
                                </p:cTn>
                              </p:par>
                              <p:par>
                                <p:cTn id="113" presetID="3" presetClass="emph" presetSubtype="2" fill="hold" nodeType="withEffect">
                                  <p:stCondLst>
                                    <p:cond delay="0"/>
                                  </p:stCondLst>
                                  <p:childTnLst>
                                    <p:animClr clrSpc="rgb" dir="cw">
                                      <p:cBhvr override="childStyle">
                                        <p:cTn id="114" dur="500" fill="hold"/>
                                        <p:tgtEl>
                                          <p:spTgt spid="248">
                                            <p:txEl>
                                              <p:pRg st="2" end="2"/>
                                            </p:txEl>
                                          </p:spTgt>
                                        </p:tgtEl>
                                        <p:attrNameLst>
                                          <p:attrName>style.color</p:attrName>
                                        </p:attrNameLst>
                                      </p:cBhvr>
                                      <p:to>
                                        <a:srgbClr val="FF0F0F"/>
                                      </p:to>
                                    </p:animClr>
                                  </p:childTnLst>
                                </p:cTn>
                              </p:par>
                              <p:par>
                                <p:cTn id="115" presetID="3" presetClass="emph" presetSubtype="2" fill="hold" nodeType="withEffect">
                                  <p:stCondLst>
                                    <p:cond delay="0"/>
                                  </p:stCondLst>
                                  <p:childTnLst>
                                    <p:animClr clrSpc="rgb" dir="cw">
                                      <p:cBhvr override="childStyle">
                                        <p:cTn id="116" dur="500" fill="hold"/>
                                        <p:tgtEl>
                                          <p:spTgt spid="248">
                                            <p:txEl>
                                              <p:pRg st="1" end="1"/>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4" grpId="1" animBg="1"/>
      <p:bldP spid="9" grpId="0" animBg="1"/>
      <p:bldP spid="10" grpId="0" animBg="1"/>
      <p:bldP spid="11" grpId="0" animBg="1"/>
      <p:bldP spid="27" grpId="0"/>
      <p:bldP spid="130" grpId="0"/>
      <p:bldP spid="130" grpId="1"/>
      <p:bldP spid="246" grpId="0"/>
      <p:bldP spid="247" grpId="0"/>
      <p:bldP spid="247" grpId="1"/>
      <p:bldP spid="248"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794" y="10633"/>
            <a:ext cx="8229600" cy="1143000"/>
          </a:xfrm>
        </p:spPr>
        <p:txBody>
          <a:bodyPr/>
          <a:lstStyle/>
          <a:p>
            <a:r>
              <a:rPr lang="en-US" dirty="0" smtClean="0"/>
              <a:t>Neural Network</a:t>
            </a:r>
            <a:endParaRPr lang="en-US" dirty="0"/>
          </a:p>
        </p:txBody>
      </p:sp>
      <p:sp>
        <p:nvSpPr>
          <p:cNvPr id="60" name="Slide Number Placeholder 59"/>
          <p:cNvSpPr>
            <a:spLocks noGrp="1"/>
          </p:cNvSpPr>
          <p:nvPr>
            <p:ph type="sldNum" sz="quarter" idx="12"/>
          </p:nvPr>
        </p:nvSpPr>
        <p:spPr/>
        <p:txBody>
          <a:bodyPr/>
          <a:lstStyle/>
          <a:p>
            <a:fld id="{379DEB5E-84F7-479D-98B2-ECA7AD8BAD0C}" type="slidenum">
              <a:rPr lang="en-US" smtClean="0">
                <a:solidFill>
                  <a:prstClr val="black">
                    <a:tint val="75000"/>
                  </a:prstClr>
                </a:solidFill>
              </a:rPr>
              <a:pPr/>
              <a:t>28</a:t>
            </a:fld>
            <a:endParaRPr lang="en-US">
              <a:solidFill>
                <a:prstClr val="black">
                  <a:tint val="75000"/>
                </a:prstClr>
              </a:solidFill>
            </a:endParaRPr>
          </a:p>
        </p:txBody>
      </p:sp>
      <p:grpSp>
        <p:nvGrpSpPr>
          <p:cNvPr id="4" name="Group 3"/>
          <p:cNvGrpSpPr/>
          <p:nvPr/>
        </p:nvGrpSpPr>
        <p:grpSpPr>
          <a:xfrm>
            <a:off x="978323" y="4099363"/>
            <a:ext cx="7396671" cy="2721839"/>
            <a:chOff x="696656" y="1841031"/>
            <a:chExt cx="7846838" cy="3133967"/>
          </a:xfrm>
        </p:grpSpPr>
        <p:cxnSp>
          <p:nvCxnSpPr>
            <p:cNvPr id="5" name="Straight Arrow Connector 4"/>
            <p:cNvCxnSpPr>
              <a:stCxn id="9" idx="6"/>
              <a:endCxn id="10" idx="2"/>
            </p:cNvCxnSpPr>
            <p:nvPr/>
          </p:nvCxnSpPr>
          <p:spPr>
            <a:xfrm flipV="1">
              <a:off x="2998157" y="2161087"/>
              <a:ext cx="1188896" cy="16"/>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913929" y="2299336"/>
              <a:ext cx="1284395" cy="645205"/>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4" idx="7"/>
              <a:endCxn id="10" idx="3"/>
            </p:cNvCxnSpPr>
            <p:nvPr/>
          </p:nvCxnSpPr>
          <p:spPr>
            <a:xfrm flipV="1">
              <a:off x="2904387" y="2387389"/>
              <a:ext cx="1376404" cy="2009851"/>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 name="Oval 9"/>
            <p:cNvSpPr/>
            <p:nvPr/>
          </p:nvSpPr>
          <p:spPr>
            <a:xfrm>
              <a:off x="4187053" y="1841047"/>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1" name="Oval 10"/>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 name="Oval 11"/>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3" name="Straight Arrow Connector 12"/>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5" name="Oval 14"/>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6" name="Straight Arrow Connector 15"/>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5"/>
              <a:endCxn id="15"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2"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24"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24"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5" name="Oval 24"/>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6" name="Straight Arrow Connector 25"/>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28" name="Straight Arrow Connector 27"/>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27"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25"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rot="5400000">
              <a:off x="2539068" y="3564449"/>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3" name="TextBox 32"/>
            <p:cNvSpPr txBox="1"/>
            <p:nvPr/>
          </p:nvSpPr>
          <p:spPr>
            <a:xfrm rot="5400000">
              <a:off x="4349913" y="3564432"/>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4" name="TextBox 33"/>
            <p:cNvSpPr txBox="1"/>
            <p:nvPr/>
          </p:nvSpPr>
          <p:spPr>
            <a:xfrm rot="5400000">
              <a:off x="6178736" y="3563711"/>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35" name="Freeform 34"/>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6" name="Freeform 35"/>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7" name="Freeform 36"/>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38" name="Straight Arrow Connector 37"/>
            <p:cNvCxnSpPr/>
            <p:nvPr/>
          </p:nvCxnSpPr>
          <p:spPr>
            <a:xfrm>
              <a:off x="1763753"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96660" y="1976437"/>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1</a:t>
              </a:r>
              <a:endParaRPr lang="en-US" sz="1800" dirty="0">
                <a:solidFill>
                  <a:prstClr val="black"/>
                </a:solidFill>
                <a:latin typeface="Calibri"/>
                <a:ea typeface="+mn-ea"/>
                <a:cs typeface="+mn-cs"/>
              </a:endParaRPr>
            </a:p>
          </p:txBody>
        </p:sp>
        <p:cxnSp>
          <p:nvCxnSpPr>
            <p:cNvPr id="40" name="Straight Arrow Connector 39"/>
            <p:cNvCxnSpPr/>
            <p:nvPr/>
          </p:nvCxnSpPr>
          <p:spPr>
            <a:xfrm>
              <a:off x="1763749" y="3119035"/>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96656" y="2934401"/>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2</a:t>
              </a:r>
              <a:endParaRPr lang="en-US" sz="1800" dirty="0">
                <a:solidFill>
                  <a:prstClr val="black"/>
                </a:solidFill>
                <a:latin typeface="Calibri"/>
                <a:ea typeface="+mn-ea"/>
                <a:cs typeface="+mn-cs"/>
              </a:endParaRPr>
            </a:p>
          </p:txBody>
        </p:sp>
        <p:cxnSp>
          <p:nvCxnSpPr>
            <p:cNvPr id="42" name="Straight Arrow Connector 41"/>
            <p:cNvCxnSpPr/>
            <p:nvPr/>
          </p:nvCxnSpPr>
          <p:spPr>
            <a:xfrm>
              <a:off x="1774635" y="461041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07541" y="4230803"/>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N</a:t>
              </a:r>
              <a:endParaRPr lang="en-US" sz="1800" dirty="0">
                <a:solidFill>
                  <a:prstClr val="black"/>
                </a:solidFill>
                <a:latin typeface="Calibri"/>
                <a:ea typeface="+mn-ea"/>
                <a:cs typeface="+mn-cs"/>
              </a:endParaRPr>
            </a:p>
          </p:txBody>
        </p:sp>
        <p:cxnSp>
          <p:nvCxnSpPr>
            <p:cNvPr id="44" name="Straight Arrow Connector 43"/>
            <p:cNvCxnSpPr/>
            <p:nvPr/>
          </p:nvCxnSpPr>
          <p:spPr>
            <a:xfrm>
              <a:off x="6675129"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686011" y="314080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686011" y="4623542"/>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7269577" y="1976405"/>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1</a:t>
              </a:r>
              <a:endParaRPr lang="en-US" sz="1800" dirty="0">
                <a:solidFill>
                  <a:prstClr val="black"/>
                </a:solidFill>
                <a:latin typeface="Calibri"/>
                <a:ea typeface="+mn-ea"/>
                <a:cs typeface="+mn-cs"/>
              </a:endParaRPr>
            </a:p>
          </p:txBody>
        </p:sp>
        <p:sp>
          <p:nvSpPr>
            <p:cNvPr id="48" name="TextBox 47"/>
            <p:cNvSpPr txBox="1"/>
            <p:nvPr/>
          </p:nvSpPr>
          <p:spPr>
            <a:xfrm>
              <a:off x="7269576" y="2956141"/>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2</a:t>
              </a:r>
              <a:endParaRPr lang="en-US" sz="1800" dirty="0">
                <a:solidFill>
                  <a:prstClr val="black"/>
                </a:solidFill>
                <a:latin typeface="Calibri"/>
                <a:ea typeface="+mn-ea"/>
                <a:cs typeface="+mn-cs"/>
              </a:endParaRPr>
            </a:p>
          </p:txBody>
        </p:sp>
        <p:sp>
          <p:nvSpPr>
            <p:cNvPr id="49" name="TextBox 48"/>
            <p:cNvSpPr txBox="1"/>
            <p:nvPr/>
          </p:nvSpPr>
          <p:spPr>
            <a:xfrm>
              <a:off x="7280459" y="4431874"/>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M</a:t>
              </a:r>
              <a:endParaRPr lang="en-US" sz="1800" dirty="0">
                <a:solidFill>
                  <a:prstClr val="black"/>
                </a:solidFill>
                <a:latin typeface="Calibri"/>
                <a:ea typeface="+mn-ea"/>
                <a:cs typeface="+mn-cs"/>
              </a:endParaRPr>
            </a:p>
          </p:txBody>
        </p:sp>
        <p:sp>
          <p:nvSpPr>
            <p:cNvPr id="50" name="Freeform 49"/>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1" name="Freeform 50"/>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2" name="Freeform 51"/>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nvGrpSpPr>
          <p:cNvPr id="59" name="Group 58"/>
          <p:cNvGrpSpPr/>
          <p:nvPr/>
        </p:nvGrpSpPr>
        <p:grpSpPr>
          <a:xfrm>
            <a:off x="2346249" y="1334614"/>
            <a:ext cx="6018486" cy="2695505"/>
            <a:chOff x="2405518" y="1360015"/>
            <a:chExt cx="6018486" cy="2695505"/>
          </a:xfrm>
        </p:grpSpPr>
        <p:cxnSp>
          <p:nvCxnSpPr>
            <p:cNvPr id="53" name="Straight Connector 52"/>
            <p:cNvCxnSpPr/>
            <p:nvPr/>
          </p:nvCxnSpPr>
          <p:spPr>
            <a:xfrm flipH="1">
              <a:off x="3101386" y="1625587"/>
              <a:ext cx="1092199" cy="2429933"/>
            </a:xfrm>
            <a:prstGeom prst="line">
              <a:avLst/>
            </a:prstGeom>
            <a:ln w="25400">
              <a:solidFill>
                <a:srgbClr val="0066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2796585" y="1743092"/>
              <a:ext cx="0" cy="1854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2796585" y="3597292"/>
              <a:ext cx="188806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rot="16200000">
              <a:off x="1784247" y="2246856"/>
              <a:ext cx="1611873"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2</a:t>
              </a:r>
              <a:endParaRPr lang="en-US" sz="1800" dirty="0">
                <a:solidFill>
                  <a:prstClr val="black"/>
                </a:solidFill>
                <a:latin typeface="Calibri"/>
                <a:ea typeface="+mn-ea"/>
                <a:cs typeface="+mn-cs"/>
              </a:endParaRPr>
            </a:p>
          </p:txBody>
        </p:sp>
        <p:sp>
          <p:nvSpPr>
            <p:cNvPr id="57" name="TextBox 56"/>
            <p:cNvSpPr txBox="1"/>
            <p:nvPr/>
          </p:nvSpPr>
          <p:spPr>
            <a:xfrm>
              <a:off x="3101386" y="3686188"/>
              <a:ext cx="1533544"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a:solidFill>
                    <a:prstClr val="black"/>
                  </a:solidFill>
                  <a:latin typeface="Calibri"/>
                  <a:ea typeface="+mn-ea"/>
                  <a:cs typeface="+mn-cs"/>
                </a:rPr>
                <a:t>.</a:t>
              </a:r>
              <a:r>
                <a:rPr lang="en-US" sz="1800" dirty="0" smtClean="0">
                  <a:solidFill>
                    <a:prstClr val="black"/>
                  </a:solidFill>
                  <a:latin typeface="Calibri"/>
                  <a:ea typeface="+mn-ea"/>
                  <a:cs typeface="+mn-cs"/>
                </a:rPr>
                <a:t> Count. 1</a:t>
              </a:r>
              <a:endParaRPr lang="en-US" sz="1800" dirty="0">
                <a:solidFill>
                  <a:prstClr val="black"/>
                </a:solidFill>
                <a:latin typeface="Calibri"/>
                <a:ea typeface="+mn-ea"/>
                <a:cs typeface="+mn-cs"/>
              </a:endParaRPr>
            </a:p>
          </p:txBody>
        </p:sp>
        <p:sp>
          <p:nvSpPr>
            <p:cNvPr id="58" name="TextBox 57"/>
            <p:cNvSpPr txBox="1"/>
            <p:nvPr/>
          </p:nvSpPr>
          <p:spPr>
            <a:xfrm>
              <a:off x="2800249" y="1360015"/>
              <a:ext cx="562375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Y = W</a:t>
              </a:r>
              <a:r>
                <a:rPr lang="en-US" sz="1800" baseline="-25000" dirty="0" smtClean="0">
                  <a:solidFill>
                    <a:prstClr val="black"/>
                  </a:solidFill>
                  <a:latin typeface="Calibri"/>
                  <a:ea typeface="+mn-ea"/>
                  <a:cs typeface="+mn-cs"/>
                </a:rPr>
                <a:t>0</a:t>
              </a:r>
              <a:r>
                <a:rPr lang="en-US" sz="1800" dirty="0" smtClean="0">
                  <a:solidFill>
                    <a:prstClr val="black"/>
                  </a:solidFill>
                  <a:latin typeface="Calibri"/>
                  <a:ea typeface="+mn-ea"/>
                  <a:cs typeface="+mn-cs"/>
                </a:rPr>
                <a:t>*Perf.Count.1+W</a:t>
              </a:r>
              <a:r>
                <a:rPr lang="en-US" sz="1800" baseline="-25000" dirty="0" smtClean="0">
                  <a:solidFill>
                    <a:prstClr val="black"/>
                  </a:solidFill>
                  <a:latin typeface="Calibri"/>
                  <a:ea typeface="+mn-ea"/>
                  <a:cs typeface="+mn-cs"/>
                </a:rPr>
                <a:t>1</a:t>
              </a:r>
              <a:r>
                <a:rPr lang="en-US" sz="1800" dirty="0" smtClean="0">
                  <a:solidFill>
                    <a:prstClr val="black"/>
                  </a:solidFill>
                  <a:latin typeface="Calibri"/>
                  <a:ea typeface="+mn-ea"/>
                  <a:cs typeface="+mn-cs"/>
                </a:rPr>
                <a:t>*Perf.Count.2 + C</a:t>
              </a:r>
              <a:endParaRPr lang="en-US" sz="1800" baseline="-25000" dirty="0">
                <a:solidFill>
                  <a:prstClr val="black"/>
                </a:solidFill>
                <a:latin typeface="Calibri"/>
                <a:ea typeface="+mn-ea"/>
                <a:cs typeface="+mn-cs"/>
              </a:endParaRPr>
            </a:p>
          </p:txBody>
        </p:sp>
      </p:grpSp>
    </p:spTree>
    <p:extLst>
      <p:ext uri="{BB962C8B-B14F-4D97-AF65-F5344CB8AC3E}">
        <p14:creationId xmlns:p14="http://schemas.microsoft.com/office/powerpoint/2010/main" val="2731165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513" y="12170"/>
            <a:ext cx="8229600" cy="1143000"/>
          </a:xfrm>
        </p:spPr>
        <p:txBody>
          <a:bodyPr/>
          <a:lstStyle/>
          <a:p>
            <a:r>
              <a:rPr lang="en-US" dirty="0"/>
              <a:t>Neural Network</a:t>
            </a:r>
          </a:p>
        </p:txBody>
      </p:sp>
      <p:sp>
        <p:nvSpPr>
          <p:cNvPr id="123" name="Slide Number Placeholder 122"/>
          <p:cNvSpPr>
            <a:spLocks noGrp="1"/>
          </p:cNvSpPr>
          <p:nvPr>
            <p:ph type="sldNum" sz="quarter" idx="12"/>
          </p:nvPr>
        </p:nvSpPr>
        <p:spPr/>
        <p:txBody>
          <a:bodyPr/>
          <a:lstStyle/>
          <a:p>
            <a:fld id="{379DEB5E-84F7-479D-98B2-ECA7AD8BAD0C}" type="slidenum">
              <a:rPr lang="en-US" smtClean="0">
                <a:solidFill>
                  <a:prstClr val="black">
                    <a:tint val="75000"/>
                  </a:prstClr>
                </a:solidFill>
              </a:rPr>
              <a:pPr/>
              <a:t>29</a:t>
            </a:fld>
            <a:endParaRPr lang="en-US">
              <a:solidFill>
                <a:prstClr val="black">
                  <a:tint val="75000"/>
                </a:prstClr>
              </a:solidFill>
            </a:endParaRPr>
          </a:p>
        </p:txBody>
      </p:sp>
      <p:grpSp>
        <p:nvGrpSpPr>
          <p:cNvPr id="3" name="Group 2"/>
          <p:cNvGrpSpPr/>
          <p:nvPr/>
        </p:nvGrpSpPr>
        <p:grpSpPr>
          <a:xfrm>
            <a:off x="2341547" y="1063593"/>
            <a:ext cx="6125797" cy="3032158"/>
            <a:chOff x="2417750" y="1038192"/>
            <a:chExt cx="6125797" cy="3032158"/>
          </a:xfrm>
        </p:grpSpPr>
        <p:sp>
          <p:nvSpPr>
            <p:cNvPr id="53" name="Rectangle 52"/>
            <p:cNvSpPr/>
            <p:nvPr/>
          </p:nvSpPr>
          <p:spPr>
            <a:xfrm>
              <a:off x="2808817" y="1723994"/>
              <a:ext cx="1761067" cy="1821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4" name="Rectangle 53"/>
            <p:cNvSpPr/>
            <p:nvPr/>
          </p:nvSpPr>
          <p:spPr>
            <a:xfrm rot="17662243">
              <a:off x="2501541" y="2500309"/>
              <a:ext cx="2429506" cy="379366"/>
            </a:xfrm>
            <a:prstGeom prst="rect">
              <a:avLst/>
            </a:prstGeom>
            <a:solidFill>
              <a:schemeClr val="accent4">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5" name="Rectangle 54"/>
            <p:cNvSpPr/>
            <p:nvPr/>
          </p:nvSpPr>
          <p:spPr>
            <a:xfrm rot="1459402">
              <a:off x="3901478" y="1850424"/>
              <a:ext cx="1261534" cy="2051156"/>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6" name="Rectangle 55"/>
            <p:cNvSpPr/>
            <p:nvPr/>
          </p:nvSpPr>
          <p:spPr>
            <a:xfrm>
              <a:off x="2520951" y="3551988"/>
              <a:ext cx="2506133" cy="5183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7" name="Rectangle 56"/>
            <p:cNvSpPr/>
            <p:nvPr/>
          </p:nvSpPr>
          <p:spPr>
            <a:xfrm rot="5400000">
              <a:off x="3868193" y="2257697"/>
              <a:ext cx="2506133" cy="10011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8" name="Rectangle 57"/>
            <p:cNvSpPr/>
            <p:nvPr/>
          </p:nvSpPr>
          <p:spPr>
            <a:xfrm>
              <a:off x="2602415" y="1038192"/>
              <a:ext cx="2506133" cy="7281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59" name="Straight Connector 58"/>
            <p:cNvCxnSpPr/>
            <p:nvPr/>
          </p:nvCxnSpPr>
          <p:spPr>
            <a:xfrm flipH="1">
              <a:off x="3113618" y="1574222"/>
              <a:ext cx="1092199" cy="2429933"/>
            </a:xfrm>
            <a:prstGeom prst="line">
              <a:avLst/>
            </a:prstGeom>
            <a:ln w="25400">
              <a:solidFill>
                <a:srgbClr val="0066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2808817" y="1691727"/>
              <a:ext cx="0" cy="1854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808817" y="3545927"/>
              <a:ext cx="188806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rot="16200000">
              <a:off x="1871365" y="2270377"/>
              <a:ext cx="1462101"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2</a:t>
              </a:r>
              <a:endParaRPr lang="en-US" sz="1800" dirty="0">
                <a:solidFill>
                  <a:prstClr val="black"/>
                </a:solidFill>
                <a:latin typeface="Calibri"/>
                <a:ea typeface="+mn-ea"/>
                <a:cs typeface="+mn-cs"/>
              </a:endParaRPr>
            </a:p>
          </p:txBody>
        </p:sp>
        <p:sp>
          <p:nvSpPr>
            <p:cNvPr id="63" name="TextBox 62"/>
            <p:cNvSpPr txBox="1"/>
            <p:nvPr/>
          </p:nvSpPr>
          <p:spPr>
            <a:xfrm>
              <a:off x="3113617" y="3634823"/>
              <a:ext cx="1515529"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a:t>
              </a:r>
              <a:r>
                <a:rPr lang="en-US" sz="1800" dirty="0">
                  <a:solidFill>
                    <a:prstClr val="black"/>
                  </a:solidFill>
                  <a:latin typeface="Calibri"/>
                  <a:ea typeface="+mn-ea"/>
                  <a:cs typeface="+mn-cs"/>
                </a:rPr>
                <a:t>1</a:t>
              </a:r>
            </a:p>
          </p:txBody>
        </p:sp>
        <p:sp>
          <p:nvSpPr>
            <p:cNvPr id="64" name="TextBox 63"/>
            <p:cNvSpPr txBox="1"/>
            <p:nvPr/>
          </p:nvSpPr>
          <p:spPr>
            <a:xfrm>
              <a:off x="2813047" y="1320543"/>
              <a:ext cx="5730500"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Y = W</a:t>
              </a:r>
              <a:r>
                <a:rPr lang="en-US" sz="1800" baseline="-25000" dirty="0" smtClean="0">
                  <a:solidFill>
                    <a:prstClr val="black"/>
                  </a:solidFill>
                  <a:latin typeface="Calibri"/>
                  <a:ea typeface="+mn-ea"/>
                  <a:cs typeface="+mn-cs"/>
                </a:rPr>
                <a:t>0</a:t>
              </a:r>
              <a:r>
                <a:rPr lang="en-US" sz="1800" dirty="0" smtClean="0">
                  <a:solidFill>
                    <a:prstClr val="black"/>
                  </a:solidFill>
                  <a:latin typeface="Calibri"/>
                  <a:ea typeface="+mn-ea"/>
                  <a:cs typeface="+mn-cs"/>
                </a:rPr>
                <a:t>*Perf.Count.1+W</a:t>
              </a:r>
              <a:r>
                <a:rPr lang="en-US" sz="1800" baseline="-25000" dirty="0" smtClean="0">
                  <a:solidFill>
                    <a:prstClr val="black"/>
                  </a:solidFill>
                  <a:latin typeface="Calibri"/>
                  <a:ea typeface="+mn-ea"/>
                  <a:cs typeface="+mn-cs"/>
                </a:rPr>
                <a:t>1</a:t>
              </a:r>
              <a:r>
                <a:rPr lang="en-US" sz="1800" dirty="0" smtClean="0">
                  <a:solidFill>
                    <a:prstClr val="black"/>
                  </a:solidFill>
                  <a:latin typeface="Calibri"/>
                  <a:ea typeface="+mn-ea"/>
                  <a:cs typeface="+mn-cs"/>
                </a:rPr>
                <a:t>*Perf.Count.2 + C</a:t>
              </a:r>
              <a:endParaRPr lang="en-US" sz="1800" baseline="-25000" dirty="0">
                <a:solidFill>
                  <a:prstClr val="black"/>
                </a:solidFill>
                <a:latin typeface="Calibri"/>
                <a:ea typeface="+mn-ea"/>
                <a:cs typeface="+mn-cs"/>
              </a:endParaRPr>
            </a:p>
          </p:txBody>
        </p:sp>
        <p:cxnSp>
          <p:nvCxnSpPr>
            <p:cNvPr id="65" name="Straight Connector 64"/>
            <p:cNvCxnSpPr/>
            <p:nvPr/>
          </p:nvCxnSpPr>
          <p:spPr>
            <a:xfrm flipH="1">
              <a:off x="2927351" y="1531890"/>
              <a:ext cx="1092199" cy="2429933"/>
            </a:xfrm>
            <a:prstGeom prst="line">
              <a:avLst/>
            </a:prstGeom>
            <a:ln w="1905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3316818" y="1606482"/>
              <a:ext cx="1092199" cy="2429933"/>
            </a:xfrm>
            <a:prstGeom prst="line">
              <a:avLst/>
            </a:prstGeom>
            <a:ln w="19050">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67" name="Group 66"/>
            <p:cNvGrpSpPr/>
            <p:nvPr/>
          </p:nvGrpSpPr>
          <p:grpSpPr>
            <a:xfrm>
              <a:off x="4768851" y="1949709"/>
              <a:ext cx="2425700" cy="1617133"/>
              <a:chOff x="2290234" y="5309886"/>
              <a:chExt cx="2425700" cy="1617133"/>
            </a:xfrm>
          </p:grpSpPr>
          <p:sp>
            <p:nvSpPr>
              <p:cNvPr id="68" name="Rectangle 67"/>
              <p:cNvSpPr/>
              <p:nvPr/>
            </p:nvSpPr>
            <p:spPr>
              <a:xfrm rot="16200000">
                <a:off x="2052753" y="5822795"/>
                <a:ext cx="1277185" cy="49741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69" name="Rectangle 68"/>
              <p:cNvSpPr/>
              <p:nvPr/>
            </p:nvSpPr>
            <p:spPr>
              <a:xfrm rot="16200000">
                <a:off x="3676234" y="5822796"/>
                <a:ext cx="1277185" cy="497414"/>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70" name="Rectangle 69"/>
              <p:cNvSpPr/>
              <p:nvPr/>
            </p:nvSpPr>
            <p:spPr>
              <a:xfrm rot="16200000">
                <a:off x="2864494" y="5508473"/>
                <a:ext cx="1277183" cy="1126067"/>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0234" y="5309886"/>
                <a:ext cx="2425700" cy="1617133"/>
              </a:xfrm>
              <a:prstGeom prst="rect">
                <a:avLst/>
              </a:prstGeom>
            </p:spPr>
          </p:pic>
        </p:grpSp>
        <p:sp>
          <p:nvSpPr>
            <p:cNvPr id="72" name="TextBox 71"/>
            <p:cNvSpPr txBox="1"/>
            <p:nvPr/>
          </p:nvSpPr>
          <p:spPr>
            <a:xfrm>
              <a:off x="4040716" y="2825230"/>
              <a:ext cx="389467"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1</a:t>
              </a:r>
              <a:endParaRPr lang="en-US" sz="1800" dirty="0">
                <a:solidFill>
                  <a:prstClr val="black"/>
                </a:solidFill>
                <a:latin typeface="Calibri"/>
                <a:ea typeface="+mn-ea"/>
                <a:cs typeface="+mn-cs"/>
              </a:endParaRPr>
            </a:p>
          </p:txBody>
        </p:sp>
        <p:sp>
          <p:nvSpPr>
            <p:cNvPr id="73" name="TextBox 72"/>
            <p:cNvSpPr txBox="1"/>
            <p:nvPr/>
          </p:nvSpPr>
          <p:spPr>
            <a:xfrm>
              <a:off x="3024716" y="2265629"/>
              <a:ext cx="728134"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0</a:t>
              </a:r>
              <a:endParaRPr lang="en-US" sz="1800" dirty="0">
                <a:solidFill>
                  <a:prstClr val="black"/>
                </a:solidFill>
                <a:latin typeface="Calibri"/>
                <a:ea typeface="+mn-ea"/>
                <a:cs typeface="+mn-cs"/>
              </a:endParaRPr>
            </a:p>
          </p:txBody>
        </p:sp>
      </p:grpSp>
      <p:grpSp>
        <p:nvGrpSpPr>
          <p:cNvPr id="74" name="Group 73"/>
          <p:cNvGrpSpPr/>
          <p:nvPr/>
        </p:nvGrpSpPr>
        <p:grpSpPr>
          <a:xfrm>
            <a:off x="978323" y="4099363"/>
            <a:ext cx="7396671" cy="2721839"/>
            <a:chOff x="696656" y="1841031"/>
            <a:chExt cx="7846838" cy="3133967"/>
          </a:xfrm>
        </p:grpSpPr>
        <p:cxnSp>
          <p:nvCxnSpPr>
            <p:cNvPr id="75" name="Straight Arrow Connector 74"/>
            <p:cNvCxnSpPr>
              <a:stCxn id="79" idx="6"/>
              <a:endCxn id="80" idx="2"/>
            </p:cNvCxnSpPr>
            <p:nvPr/>
          </p:nvCxnSpPr>
          <p:spPr>
            <a:xfrm flipV="1">
              <a:off x="2998157" y="2161087"/>
              <a:ext cx="1188896" cy="16"/>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2913929" y="2299336"/>
              <a:ext cx="1284395" cy="645205"/>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84" idx="7"/>
              <a:endCxn id="80" idx="3"/>
            </p:cNvCxnSpPr>
            <p:nvPr/>
          </p:nvCxnSpPr>
          <p:spPr>
            <a:xfrm flipV="1">
              <a:off x="2904387" y="2387389"/>
              <a:ext cx="1376404" cy="2009851"/>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0" name="Oval 79"/>
            <p:cNvSpPr/>
            <p:nvPr/>
          </p:nvSpPr>
          <p:spPr>
            <a:xfrm>
              <a:off x="4187053" y="1841047"/>
              <a:ext cx="640080" cy="640080"/>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1" name="Oval 80"/>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2" name="Oval 81"/>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83" name="Straight Arrow Connector 82"/>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5" name="Oval 84"/>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86" name="Straight Arrow Connector 85"/>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79" idx="5"/>
              <a:endCxn id="85"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endCxn id="82"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endCxn id="94"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endCxn id="94"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5" name="Oval 94"/>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96" name="Straight Arrow Connector 95"/>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98" name="Straight Arrow Connector 97"/>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97"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endCxn id="95"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rot="5400000">
              <a:off x="2539068" y="3564449"/>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3" name="TextBox 102"/>
            <p:cNvSpPr txBox="1"/>
            <p:nvPr/>
          </p:nvSpPr>
          <p:spPr>
            <a:xfrm rot="5400000">
              <a:off x="4349913" y="3564432"/>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4" name="TextBox 103"/>
            <p:cNvSpPr txBox="1"/>
            <p:nvPr/>
          </p:nvSpPr>
          <p:spPr>
            <a:xfrm rot="5400000">
              <a:off x="6178736" y="3563711"/>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5" name="Freeform 104"/>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6" name="Freeform 105"/>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7" name="Freeform 106"/>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08" name="Straight Arrow Connector 107"/>
            <p:cNvCxnSpPr/>
            <p:nvPr/>
          </p:nvCxnSpPr>
          <p:spPr>
            <a:xfrm>
              <a:off x="1763753"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696660" y="1976437"/>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a:t>
              </a:r>
              <a:r>
                <a:rPr lang="en-US" sz="1800" dirty="0">
                  <a:solidFill>
                    <a:prstClr val="black"/>
                  </a:solidFill>
                  <a:latin typeface="Calibri"/>
                  <a:ea typeface="+mn-ea"/>
                  <a:cs typeface="+mn-cs"/>
                </a:rPr>
                <a:t>1</a:t>
              </a:r>
            </a:p>
          </p:txBody>
        </p:sp>
        <p:cxnSp>
          <p:nvCxnSpPr>
            <p:cNvPr id="110" name="Straight Arrow Connector 109"/>
            <p:cNvCxnSpPr/>
            <p:nvPr/>
          </p:nvCxnSpPr>
          <p:spPr>
            <a:xfrm>
              <a:off x="1763749" y="3119035"/>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696656" y="2934401"/>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a:t>
              </a:r>
              <a:r>
                <a:rPr lang="en-US" sz="1800" dirty="0">
                  <a:solidFill>
                    <a:prstClr val="black"/>
                  </a:solidFill>
                  <a:latin typeface="Calibri"/>
                  <a:ea typeface="+mn-ea"/>
                  <a:cs typeface="+mn-cs"/>
                </a:rPr>
                <a:t>2</a:t>
              </a:r>
            </a:p>
          </p:txBody>
        </p:sp>
        <p:cxnSp>
          <p:nvCxnSpPr>
            <p:cNvPr id="112" name="Straight Arrow Connector 111"/>
            <p:cNvCxnSpPr/>
            <p:nvPr/>
          </p:nvCxnSpPr>
          <p:spPr>
            <a:xfrm>
              <a:off x="1774635" y="461041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707541" y="4230803"/>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N</a:t>
              </a:r>
              <a:endParaRPr lang="en-US" sz="1800" dirty="0">
                <a:solidFill>
                  <a:prstClr val="black"/>
                </a:solidFill>
                <a:latin typeface="Calibri"/>
                <a:ea typeface="+mn-ea"/>
                <a:cs typeface="+mn-cs"/>
              </a:endParaRPr>
            </a:p>
          </p:txBody>
        </p:sp>
        <p:cxnSp>
          <p:nvCxnSpPr>
            <p:cNvPr id="114" name="Straight Arrow Connector 113"/>
            <p:cNvCxnSpPr/>
            <p:nvPr/>
          </p:nvCxnSpPr>
          <p:spPr>
            <a:xfrm>
              <a:off x="6675129"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6686011" y="314080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6686011" y="4623542"/>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7269577" y="1976405"/>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1</a:t>
              </a:r>
              <a:endParaRPr lang="en-US" sz="1800" dirty="0">
                <a:solidFill>
                  <a:prstClr val="black"/>
                </a:solidFill>
                <a:latin typeface="Calibri"/>
                <a:ea typeface="+mn-ea"/>
                <a:cs typeface="+mn-cs"/>
              </a:endParaRPr>
            </a:p>
          </p:txBody>
        </p:sp>
        <p:sp>
          <p:nvSpPr>
            <p:cNvPr id="118" name="TextBox 117"/>
            <p:cNvSpPr txBox="1"/>
            <p:nvPr/>
          </p:nvSpPr>
          <p:spPr>
            <a:xfrm>
              <a:off x="7269576" y="2956141"/>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2</a:t>
              </a:r>
              <a:endParaRPr lang="en-US" sz="1800" dirty="0">
                <a:solidFill>
                  <a:prstClr val="black"/>
                </a:solidFill>
                <a:latin typeface="Calibri"/>
                <a:ea typeface="+mn-ea"/>
                <a:cs typeface="+mn-cs"/>
              </a:endParaRPr>
            </a:p>
          </p:txBody>
        </p:sp>
        <p:sp>
          <p:nvSpPr>
            <p:cNvPr id="119" name="TextBox 118"/>
            <p:cNvSpPr txBox="1"/>
            <p:nvPr/>
          </p:nvSpPr>
          <p:spPr>
            <a:xfrm>
              <a:off x="7280459" y="4431874"/>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M</a:t>
              </a:r>
              <a:endParaRPr lang="en-US" sz="1800" dirty="0">
                <a:solidFill>
                  <a:prstClr val="black"/>
                </a:solidFill>
                <a:latin typeface="Calibri"/>
                <a:ea typeface="+mn-ea"/>
                <a:cs typeface="+mn-cs"/>
              </a:endParaRPr>
            </a:p>
          </p:txBody>
        </p:sp>
        <p:sp>
          <p:nvSpPr>
            <p:cNvPr id="120" name="Freeform 119"/>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1" name="Freeform 120"/>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2" name="Freeform 121"/>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spTree>
    <p:extLst>
      <p:ext uri="{BB962C8B-B14F-4D97-AF65-F5344CB8AC3E}">
        <p14:creationId xmlns:p14="http://schemas.microsoft.com/office/powerpoint/2010/main" val="4292906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600" dirty="0" smtClean="0"/>
              <a:t>Why Power and Performance Estimation?</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Feedback to programmer.</a:t>
            </a:r>
          </a:p>
          <a:p>
            <a:r>
              <a:rPr lang="en-US" dirty="0" smtClean="0"/>
              <a:t>HW Design Exploration (e.g. Semi-Custom)</a:t>
            </a:r>
          </a:p>
          <a:p>
            <a:endParaRPr lang="en-US" dirty="0"/>
          </a:p>
          <a:p>
            <a:endParaRPr lang="en-US" dirty="0" smtClean="0"/>
          </a:p>
          <a:p>
            <a:endParaRPr lang="en-US" dirty="0"/>
          </a:p>
          <a:p>
            <a:r>
              <a:rPr lang="en-US" dirty="0" smtClean="0"/>
              <a:t>Online reconfiguration (e.g. DVFS)</a:t>
            </a:r>
          </a:p>
        </p:txBody>
      </p:sp>
      <p:sp>
        <p:nvSpPr>
          <p:cNvPr id="4" name="Slide Number Placeholder 3"/>
          <p:cNvSpPr>
            <a:spLocks noGrp="1"/>
          </p:cNvSpPr>
          <p:nvPr>
            <p:ph type="sldNum" sz="quarter" idx="4294967295"/>
          </p:nvPr>
        </p:nvSpPr>
        <p:spPr>
          <a:xfrm>
            <a:off x="8305800" y="6356350"/>
            <a:ext cx="381000" cy="365125"/>
          </a:xfrm>
          <a:prstGeom prst="rect">
            <a:avLst/>
          </a:prstGeom>
        </p:spPr>
        <p:txBody>
          <a:bodyPr/>
          <a:lstStyle/>
          <a:p>
            <a:fld id="{379DEB5E-84F7-479D-98B2-ECA7AD8BAD0C}" type="slidenum">
              <a:rPr lang="en-US" smtClean="0">
                <a:solidFill>
                  <a:prstClr val="black">
                    <a:tint val="75000"/>
                  </a:prstClr>
                </a:solidFill>
              </a:rPr>
              <a:pPr/>
              <a:t>3</a:t>
            </a:fld>
            <a:endParaRPr lang="en-US" dirty="0">
              <a:solidFill>
                <a:prstClr val="black">
                  <a:tint val="75000"/>
                </a:prstClr>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9662" y="2426675"/>
            <a:ext cx="1792612" cy="173736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7493" y="2426675"/>
            <a:ext cx="2245203" cy="173736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2200" y="2426675"/>
            <a:ext cx="1701823" cy="1737360"/>
          </a:xfrm>
          <a:prstGeom prst="rect">
            <a:avLst/>
          </a:prstGeom>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0769" y="4727161"/>
            <a:ext cx="5943600" cy="20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93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rot="1431614">
            <a:off x="3462703" y="2584703"/>
            <a:ext cx="827594" cy="1255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 name="Rectangle 7"/>
          <p:cNvSpPr/>
          <p:nvPr/>
        </p:nvSpPr>
        <p:spPr>
          <a:xfrm rot="20716364">
            <a:off x="3965483" y="2387676"/>
            <a:ext cx="609252" cy="1395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33" name="Rectangle 132"/>
          <p:cNvSpPr/>
          <p:nvPr/>
        </p:nvSpPr>
        <p:spPr>
          <a:xfrm rot="16200000">
            <a:off x="3506555" y="3205420"/>
            <a:ext cx="609252" cy="13953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a:xfrm>
            <a:off x="516513" y="12170"/>
            <a:ext cx="8229600" cy="1143000"/>
          </a:xfrm>
        </p:spPr>
        <p:txBody>
          <a:bodyPr/>
          <a:lstStyle/>
          <a:p>
            <a:r>
              <a:rPr lang="en-US" dirty="0"/>
              <a:t>Neural Network</a:t>
            </a:r>
          </a:p>
        </p:txBody>
      </p:sp>
      <p:sp>
        <p:nvSpPr>
          <p:cNvPr id="9" name="Slide Number Placeholder 8"/>
          <p:cNvSpPr>
            <a:spLocks noGrp="1"/>
          </p:cNvSpPr>
          <p:nvPr>
            <p:ph type="sldNum" sz="quarter" idx="12"/>
          </p:nvPr>
        </p:nvSpPr>
        <p:spPr/>
        <p:txBody>
          <a:bodyPr/>
          <a:lstStyle/>
          <a:p>
            <a:fld id="{379DEB5E-84F7-479D-98B2-ECA7AD8BAD0C}" type="slidenum">
              <a:rPr lang="en-US" smtClean="0">
                <a:solidFill>
                  <a:prstClr val="black">
                    <a:tint val="75000"/>
                  </a:prstClr>
                </a:solidFill>
              </a:rPr>
              <a:pPr/>
              <a:t>30</a:t>
            </a:fld>
            <a:endParaRPr lang="en-US">
              <a:solidFill>
                <a:prstClr val="black">
                  <a:tint val="75000"/>
                </a:prstClr>
              </a:solidFill>
            </a:endParaRPr>
          </a:p>
        </p:txBody>
      </p:sp>
      <p:grpSp>
        <p:nvGrpSpPr>
          <p:cNvPr id="74" name="Group 73"/>
          <p:cNvGrpSpPr/>
          <p:nvPr/>
        </p:nvGrpSpPr>
        <p:grpSpPr>
          <a:xfrm>
            <a:off x="978323" y="4099363"/>
            <a:ext cx="7396671" cy="2721839"/>
            <a:chOff x="696656" y="1841031"/>
            <a:chExt cx="7846838" cy="3133967"/>
          </a:xfrm>
        </p:grpSpPr>
        <p:cxnSp>
          <p:nvCxnSpPr>
            <p:cNvPr id="75" name="Straight Arrow Connector 74"/>
            <p:cNvCxnSpPr>
              <a:stCxn id="79" idx="6"/>
              <a:endCxn id="80" idx="2"/>
            </p:cNvCxnSpPr>
            <p:nvPr/>
          </p:nvCxnSpPr>
          <p:spPr>
            <a:xfrm flipV="1">
              <a:off x="2998157" y="2161087"/>
              <a:ext cx="1188896" cy="16"/>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2913929" y="2299336"/>
              <a:ext cx="1284395" cy="645205"/>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2953406" y="2299336"/>
              <a:ext cx="1274976" cy="683293"/>
            </a:xfrm>
            <a:prstGeom prst="straightConnector1">
              <a:avLst/>
            </a:prstGeom>
            <a:ln w="444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84" idx="7"/>
              <a:endCxn id="80" idx="3"/>
            </p:cNvCxnSpPr>
            <p:nvPr/>
          </p:nvCxnSpPr>
          <p:spPr>
            <a:xfrm flipV="1">
              <a:off x="2904387" y="2387389"/>
              <a:ext cx="1376404" cy="2009851"/>
            </a:xfrm>
            <a:prstGeom prst="straightConnector1">
              <a:avLst/>
            </a:prstGeom>
            <a:ln w="444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0" name="Oval 79"/>
            <p:cNvSpPr/>
            <p:nvPr/>
          </p:nvSpPr>
          <p:spPr>
            <a:xfrm>
              <a:off x="4187053" y="1841047"/>
              <a:ext cx="640080" cy="640080"/>
            </a:xfrm>
            <a:prstGeom prst="ellipse">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1" name="Oval 80"/>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2" name="Oval 81"/>
            <p:cNvSpPr/>
            <p:nvPr/>
          </p:nvSpPr>
          <p:spPr>
            <a:xfrm>
              <a:off x="4187037" y="2822209"/>
              <a:ext cx="640080" cy="64008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83" name="Straight Arrow Connector 82"/>
            <p:cNvCxnSpPr/>
            <p:nvPr/>
          </p:nvCxnSpPr>
          <p:spPr>
            <a:xfrm flipV="1">
              <a:off x="2992617" y="3142233"/>
              <a:ext cx="1188896" cy="16"/>
            </a:xfrm>
            <a:prstGeom prst="straightConnector1">
              <a:avLst/>
            </a:prstGeom>
            <a:ln w="444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85" name="Oval 84"/>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86" name="Straight Arrow Connector 85"/>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79" idx="5"/>
              <a:endCxn id="85"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endCxn id="82" idx="3"/>
            </p:cNvCxnSpPr>
            <p:nvPr/>
          </p:nvCxnSpPr>
          <p:spPr>
            <a:xfrm flipV="1">
              <a:off x="2953406" y="3368551"/>
              <a:ext cx="1327369" cy="1150996"/>
            </a:xfrm>
            <a:prstGeom prst="straightConnector1">
              <a:avLst/>
            </a:prstGeom>
            <a:ln w="444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endCxn id="94" idx="2"/>
            </p:cNvCxnSpPr>
            <p:nvPr/>
          </p:nvCxnSpPr>
          <p:spPr>
            <a:xfrm flipV="1">
              <a:off x="4846185" y="2161071"/>
              <a:ext cx="1188896" cy="16"/>
            </a:xfrm>
            <a:prstGeom prst="straightConnector1">
              <a:avLst/>
            </a:prstGeom>
            <a:ln w="444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4761957" y="2299320"/>
              <a:ext cx="1284395" cy="645205"/>
            </a:xfrm>
            <a:prstGeom prst="straightConnector1">
              <a:avLst/>
            </a:prstGeom>
            <a:ln w="444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endCxn id="94"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6035081" y="1841031"/>
              <a:ext cx="640080" cy="6400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95" name="Oval 94"/>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96" name="Straight Arrow Connector 95"/>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98" name="Straight Arrow Connector 97"/>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97"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endCxn id="95"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rot="5400000">
              <a:off x="2539068" y="3564449"/>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3" name="TextBox 102"/>
            <p:cNvSpPr txBox="1"/>
            <p:nvPr/>
          </p:nvSpPr>
          <p:spPr>
            <a:xfrm rot="5400000">
              <a:off x="4349913" y="3564432"/>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4" name="TextBox 103"/>
            <p:cNvSpPr txBox="1"/>
            <p:nvPr/>
          </p:nvSpPr>
          <p:spPr>
            <a:xfrm rot="5400000">
              <a:off x="6178736" y="3563711"/>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105" name="Freeform 104"/>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6" name="Freeform 105"/>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07" name="Freeform 106"/>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108" name="Straight Arrow Connector 107"/>
            <p:cNvCxnSpPr/>
            <p:nvPr/>
          </p:nvCxnSpPr>
          <p:spPr>
            <a:xfrm>
              <a:off x="1763753"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696660" y="1976437"/>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1</a:t>
              </a:r>
              <a:endParaRPr lang="en-US" sz="1800" dirty="0">
                <a:solidFill>
                  <a:prstClr val="black"/>
                </a:solidFill>
                <a:latin typeface="Calibri"/>
                <a:ea typeface="+mn-ea"/>
                <a:cs typeface="+mn-cs"/>
              </a:endParaRPr>
            </a:p>
          </p:txBody>
        </p:sp>
        <p:cxnSp>
          <p:nvCxnSpPr>
            <p:cNvPr id="110" name="Straight Arrow Connector 109"/>
            <p:cNvCxnSpPr/>
            <p:nvPr/>
          </p:nvCxnSpPr>
          <p:spPr>
            <a:xfrm>
              <a:off x="1763749" y="3119035"/>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696656" y="2934401"/>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2</a:t>
              </a:r>
              <a:endParaRPr lang="en-US" sz="1800" dirty="0">
                <a:solidFill>
                  <a:prstClr val="black"/>
                </a:solidFill>
                <a:latin typeface="Calibri"/>
                <a:ea typeface="+mn-ea"/>
                <a:cs typeface="+mn-cs"/>
              </a:endParaRPr>
            </a:p>
          </p:txBody>
        </p:sp>
        <p:cxnSp>
          <p:nvCxnSpPr>
            <p:cNvPr id="112" name="Straight Arrow Connector 111"/>
            <p:cNvCxnSpPr/>
            <p:nvPr/>
          </p:nvCxnSpPr>
          <p:spPr>
            <a:xfrm>
              <a:off x="1774635" y="461041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707541" y="4230803"/>
              <a:ext cx="1263035" cy="744195"/>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N</a:t>
              </a:r>
              <a:endParaRPr lang="en-US" sz="1800" dirty="0">
                <a:solidFill>
                  <a:prstClr val="black"/>
                </a:solidFill>
                <a:latin typeface="Calibri"/>
                <a:ea typeface="+mn-ea"/>
                <a:cs typeface="+mn-cs"/>
              </a:endParaRPr>
            </a:p>
          </p:txBody>
        </p:sp>
        <p:cxnSp>
          <p:nvCxnSpPr>
            <p:cNvPr id="114" name="Straight Arrow Connector 113"/>
            <p:cNvCxnSpPr/>
            <p:nvPr/>
          </p:nvCxnSpPr>
          <p:spPr>
            <a:xfrm>
              <a:off x="6675129" y="2161071"/>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6686011" y="3140807"/>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6686011" y="4623542"/>
              <a:ext cx="594448" cy="12"/>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7269577" y="1976405"/>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1</a:t>
              </a:r>
              <a:endParaRPr lang="en-US" sz="1800" dirty="0">
                <a:solidFill>
                  <a:prstClr val="black"/>
                </a:solidFill>
                <a:latin typeface="Calibri"/>
                <a:ea typeface="+mn-ea"/>
                <a:cs typeface="+mn-cs"/>
              </a:endParaRPr>
            </a:p>
          </p:txBody>
        </p:sp>
        <p:sp>
          <p:nvSpPr>
            <p:cNvPr id="118" name="TextBox 117"/>
            <p:cNvSpPr txBox="1"/>
            <p:nvPr/>
          </p:nvSpPr>
          <p:spPr>
            <a:xfrm>
              <a:off x="7269576" y="2956141"/>
              <a:ext cx="1263035" cy="425255"/>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2</a:t>
              </a:r>
              <a:endParaRPr lang="en-US" sz="1800" dirty="0">
                <a:solidFill>
                  <a:prstClr val="black"/>
                </a:solidFill>
                <a:latin typeface="Calibri"/>
                <a:ea typeface="+mn-ea"/>
                <a:cs typeface="+mn-cs"/>
              </a:endParaRPr>
            </a:p>
          </p:txBody>
        </p:sp>
        <p:sp>
          <p:nvSpPr>
            <p:cNvPr id="119" name="TextBox 118"/>
            <p:cNvSpPr txBox="1"/>
            <p:nvPr/>
          </p:nvSpPr>
          <p:spPr>
            <a:xfrm>
              <a:off x="7280459" y="4431874"/>
              <a:ext cx="1263035" cy="369332"/>
            </a:xfrm>
            <a:prstGeom prst="rect">
              <a:avLst/>
            </a:prstGeom>
            <a:noFill/>
          </p:spPr>
          <p:txBody>
            <a:bodyPr wrap="square" rtlCol="0">
              <a:spAutoFit/>
            </a:bodyPr>
            <a:lstStyle/>
            <a:p>
              <a:pPr fontAlgn="auto">
                <a:spcBef>
                  <a:spcPts val="0"/>
                </a:spcBef>
                <a:spcAft>
                  <a:spcPts val="0"/>
                </a:spcAft>
              </a:pPr>
              <a:r>
                <a:rPr lang="en-US" sz="1800" dirty="0" smtClean="0">
                  <a:solidFill>
                    <a:prstClr val="black"/>
                  </a:solidFill>
                  <a:latin typeface="Calibri"/>
                  <a:ea typeface="+mn-ea"/>
                  <a:cs typeface="+mn-cs"/>
                </a:rPr>
                <a:t>Cluster M</a:t>
              </a:r>
              <a:endParaRPr lang="en-US" sz="1800" dirty="0">
                <a:solidFill>
                  <a:prstClr val="black"/>
                </a:solidFill>
                <a:latin typeface="Calibri"/>
                <a:ea typeface="+mn-ea"/>
                <a:cs typeface="+mn-cs"/>
              </a:endParaRPr>
            </a:p>
          </p:txBody>
        </p:sp>
        <p:sp>
          <p:nvSpPr>
            <p:cNvPr id="120" name="Freeform 119"/>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1" name="Freeform 120"/>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122" name="Freeform 121"/>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grpSp>
        <p:nvGrpSpPr>
          <p:cNvPr id="4" name="Group 3"/>
          <p:cNvGrpSpPr/>
          <p:nvPr/>
        </p:nvGrpSpPr>
        <p:grpSpPr>
          <a:xfrm>
            <a:off x="2346026" y="1426399"/>
            <a:ext cx="2363802" cy="2601895"/>
            <a:chOff x="4206333" y="2159000"/>
            <a:chExt cx="2363802" cy="2601895"/>
          </a:xfrm>
        </p:grpSpPr>
        <p:cxnSp>
          <p:nvCxnSpPr>
            <p:cNvPr id="123" name="Straight Connector 122"/>
            <p:cNvCxnSpPr/>
            <p:nvPr/>
          </p:nvCxnSpPr>
          <p:spPr>
            <a:xfrm flipH="1">
              <a:off x="4902201" y="2330962"/>
              <a:ext cx="1092199" cy="2429933"/>
            </a:xfrm>
            <a:prstGeom prst="line">
              <a:avLst/>
            </a:prstGeom>
            <a:ln w="25400">
              <a:solidFill>
                <a:srgbClr val="0066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4597400" y="2448467"/>
              <a:ext cx="0" cy="1854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4597400" y="4302667"/>
              <a:ext cx="188806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rot="16200000">
              <a:off x="3659948" y="3027117"/>
              <a:ext cx="1462102"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2</a:t>
              </a:r>
              <a:endParaRPr lang="en-US" sz="1800" dirty="0">
                <a:solidFill>
                  <a:prstClr val="black"/>
                </a:solidFill>
                <a:latin typeface="Calibri"/>
                <a:ea typeface="+mn-ea"/>
                <a:cs typeface="+mn-cs"/>
              </a:endParaRPr>
            </a:p>
          </p:txBody>
        </p:sp>
        <p:sp>
          <p:nvSpPr>
            <p:cNvPr id="127" name="TextBox 126"/>
            <p:cNvSpPr txBox="1"/>
            <p:nvPr/>
          </p:nvSpPr>
          <p:spPr>
            <a:xfrm>
              <a:off x="4902201" y="4391563"/>
              <a:ext cx="1466958" cy="369332"/>
            </a:xfrm>
            <a:prstGeom prst="rect">
              <a:avLst/>
            </a:prstGeom>
            <a:noFill/>
          </p:spPr>
          <p:txBody>
            <a:bodyPr wrap="square" rtlCol="0">
              <a:spAutoFit/>
            </a:bodyPr>
            <a:lstStyle/>
            <a:p>
              <a:pPr fontAlgn="auto">
                <a:spcBef>
                  <a:spcPts val="0"/>
                </a:spcBef>
                <a:spcAft>
                  <a:spcPts val="0"/>
                </a:spcAft>
              </a:pPr>
              <a:r>
                <a:rPr lang="en-US" sz="1800" dirty="0" err="1" smtClean="0">
                  <a:solidFill>
                    <a:prstClr val="black"/>
                  </a:solidFill>
                  <a:latin typeface="Calibri"/>
                  <a:ea typeface="+mn-ea"/>
                  <a:cs typeface="+mn-cs"/>
                </a:rPr>
                <a:t>Perf</a:t>
              </a:r>
              <a:r>
                <a:rPr lang="en-US" sz="1800" dirty="0" smtClean="0">
                  <a:solidFill>
                    <a:prstClr val="black"/>
                  </a:solidFill>
                  <a:latin typeface="Calibri"/>
                  <a:ea typeface="+mn-ea"/>
                  <a:cs typeface="+mn-cs"/>
                </a:rPr>
                <a:t>. Count. 1</a:t>
              </a:r>
              <a:endParaRPr lang="en-US" sz="1800" dirty="0">
                <a:solidFill>
                  <a:prstClr val="black"/>
                </a:solidFill>
                <a:latin typeface="Calibri"/>
                <a:ea typeface="+mn-ea"/>
                <a:cs typeface="+mn-cs"/>
              </a:endParaRPr>
            </a:p>
          </p:txBody>
        </p:sp>
        <p:cxnSp>
          <p:nvCxnSpPr>
            <p:cNvPr id="128" name="Straight Connector 127"/>
            <p:cNvCxnSpPr/>
            <p:nvPr/>
          </p:nvCxnSpPr>
          <p:spPr>
            <a:xfrm>
              <a:off x="5342467" y="2159000"/>
              <a:ext cx="694268" cy="2601895"/>
            </a:xfrm>
            <a:prstGeom prst="line">
              <a:avLst/>
            </a:prstGeom>
            <a:ln w="254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4813299" y="3022369"/>
              <a:ext cx="728134" cy="369332"/>
            </a:xfrm>
            <a:prstGeom prst="rect">
              <a:avLst/>
            </a:prstGeom>
            <a:noFill/>
          </p:spPr>
          <p:txBody>
            <a:bodyPr wrap="square" rtlCol="0">
              <a:spAutoFit/>
            </a:bodyPr>
            <a:lstStyle/>
            <a:p>
              <a:pPr fontAlgn="auto">
                <a:spcBef>
                  <a:spcPts val="0"/>
                </a:spcBef>
                <a:spcAft>
                  <a:spcPts val="0"/>
                </a:spcAft>
              </a:pPr>
              <a:r>
                <a:rPr lang="en-US" sz="1800" dirty="0" smtClean="0">
                  <a:solidFill>
                    <a:srgbClr val="006600"/>
                  </a:solidFill>
                  <a:latin typeface="Calibri"/>
                  <a:ea typeface="+mn-ea"/>
                  <a:cs typeface="+mn-cs"/>
                </a:rPr>
                <a:t>0</a:t>
              </a:r>
              <a:r>
                <a:rPr lang="en-US" sz="1800" dirty="0" smtClean="0">
                  <a:solidFill>
                    <a:srgbClr val="F79646">
                      <a:lumMod val="75000"/>
                    </a:srgbClr>
                  </a:solidFill>
                  <a:latin typeface="Calibri"/>
                  <a:ea typeface="+mn-ea"/>
                  <a:cs typeface="+mn-cs"/>
                </a:rPr>
                <a:t>1</a:t>
              </a:r>
              <a:endParaRPr lang="en-US" sz="1800" dirty="0">
                <a:solidFill>
                  <a:srgbClr val="F79646">
                    <a:lumMod val="75000"/>
                  </a:srgbClr>
                </a:solidFill>
                <a:latin typeface="Calibri"/>
                <a:ea typeface="+mn-ea"/>
                <a:cs typeface="+mn-cs"/>
              </a:endParaRPr>
            </a:p>
          </p:txBody>
        </p:sp>
        <p:sp>
          <p:nvSpPr>
            <p:cNvPr id="130" name="TextBox 129"/>
            <p:cNvSpPr txBox="1"/>
            <p:nvPr/>
          </p:nvSpPr>
          <p:spPr>
            <a:xfrm>
              <a:off x="5405967" y="3790435"/>
              <a:ext cx="728134" cy="369332"/>
            </a:xfrm>
            <a:prstGeom prst="rect">
              <a:avLst/>
            </a:prstGeom>
            <a:noFill/>
          </p:spPr>
          <p:txBody>
            <a:bodyPr wrap="square" rtlCol="0">
              <a:spAutoFit/>
            </a:bodyPr>
            <a:lstStyle/>
            <a:p>
              <a:pPr fontAlgn="auto">
                <a:spcBef>
                  <a:spcPts val="0"/>
                </a:spcBef>
                <a:spcAft>
                  <a:spcPts val="0"/>
                </a:spcAft>
              </a:pPr>
              <a:r>
                <a:rPr lang="en-US" sz="1800" dirty="0" smtClean="0">
                  <a:solidFill>
                    <a:srgbClr val="006600"/>
                  </a:solidFill>
                  <a:latin typeface="Calibri"/>
                  <a:ea typeface="+mn-ea"/>
                  <a:cs typeface="+mn-cs"/>
                </a:rPr>
                <a:t>1</a:t>
              </a:r>
              <a:r>
                <a:rPr lang="en-US" sz="1800" dirty="0" smtClean="0">
                  <a:solidFill>
                    <a:srgbClr val="F79646">
                      <a:lumMod val="75000"/>
                    </a:srgbClr>
                  </a:solidFill>
                  <a:latin typeface="Calibri"/>
                  <a:ea typeface="+mn-ea"/>
                  <a:cs typeface="+mn-cs"/>
                </a:rPr>
                <a:t>1</a:t>
              </a:r>
              <a:endParaRPr lang="en-US" sz="1800" dirty="0">
                <a:solidFill>
                  <a:srgbClr val="F79646">
                    <a:lumMod val="75000"/>
                  </a:srgbClr>
                </a:solidFill>
                <a:latin typeface="Calibri"/>
                <a:ea typeface="+mn-ea"/>
                <a:cs typeface="+mn-cs"/>
              </a:endParaRPr>
            </a:p>
          </p:txBody>
        </p:sp>
        <p:sp>
          <p:nvSpPr>
            <p:cNvPr id="131" name="TextBox 130"/>
            <p:cNvSpPr txBox="1"/>
            <p:nvPr/>
          </p:nvSpPr>
          <p:spPr>
            <a:xfrm>
              <a:off x="5448300" y="2296067"/>
              <a:ext cx="728134" cy="369332"/>
            </a:xfrm>
            <a:prstGeom prst="rect">
              <a:avLst/>
            </a:prstGeom>
            <a:noFill/>
          </p:spPr>
          <p:txBody>
            <a:bodyPr wrap="square" rtlCol="0">
              <a:spAutoFit/>
            </a:bodyPr>
            <a:lstStyle/>
            <a:p>
              <a:pPr fontAlgn="auto">
                <a:spcBef>
                  <a:spcPts val="0"/>
                </a:spcBef>
                <a:spcAft>
                  <a:spcPts val="0"/>
                </a:spcAft>
              </a:pPr>
              <a:r>
                <a:rPr lang="en-US" sz="1800" dirty="0" smtClean="0">
                  <a:solidFill>
                    <a:srgbClr val="006600"/>
                  </a:solidFill>
                  <a:latin typeface="Calibri"/>
                  <a:ea typeface="+mn-ea"/>
                  <a:cs typeface="+mn-cs"/>
                </a:rPr>
                <a:t>0</a:t>
              </a:r>
              <a:r>
                <a:rPr lang="en-US" sz="1800" dirty="0" smtClean="0">
                  <a:solidFill>
                    <a:srgbClr val="F79646">
                      <a:lumMod val="75000"/>
                    </a:srgbClr>
                  </a:solidFill>
                  <a:latin typeface="Calibri"/>
                  <a:ea typeface="+mn-ea"/>
                  <a:cs typeface="+mn-cs"/>
                </a:rPr>
                <a:t>1</a:t>
              </a:r>
              <a:endParaRPr lang="en-US" sz="1800" dirty="0">
                <a:solidFill>
                  <a:srgbClr val="F79646">
                    <a:lumMod val="75000"/>
                  </a:srgbClr>
                </a:solidFill>
                <a:latin typeface="Calibri"/>
                <a:ea typeface="+mn-ea"/>
                <a:cs typeface="+mn-cs"/>
              </a:endParaRPr>
            </a:p>
          </p:txBody>
        </p:sp>
        <p:sp>
          <p:nvSpPr>
            <p:cNvPr id="132" name="TextBox 131"/>
            <p:cNvSpPr txBox="1"/>
            <p:nvPr/>
          </p:nvSpPr>
          <p:spPr>
            <a:xfrm>
              <a:off x="5842001" y="3065501"/>
              <a:ext cx="728134" cy="369332"/>
            </a:xfrm>
            <a:prstGeom prst="rect">
              <a:avLst/>
            </a:prstGeom>
            <a:noFill/>
          </p:spPr>
          <p:txBody>
            <a:bodyPr wrap="square" rtlCol="0">
              <a:spAutoFit/>
            </a:bodyPr>
            <a:lstStyle/>
            <a:p>
              <a:pPr fontAlgn="auto">
                <a:spcBef>
                  <a:spcPts val="0"/>
                </a:spcBef>
                <a:spcAft>
                  <a:spcPts val="0"/>
                </a:spcAft>
              </a:pPr>
              <a:r>
                <a:rPr lang="en-US" sz="1800" dirty="0" smtClean="0">
                  <a:solidFill>
                    <a:srgbClr val="006600"/>
                  </a:solidFill>
                  <a:latin typeface="Calibri"/>
                  <a:ea typeface="+mn-ea"/>
                  <a:cs typeface="+mn-cs"/>
                </a:rPr>
                <a:t>1</a:t>
              </a:r>
              <a:r>
                <a:rPr lang="en-US" sz="1800" dirty="0">
                  <a:solidFill>
                    <a:srgbClr val="F79646">
                      <a:lumMod val="75000"/>
                    </a:srgbClr>
                  </a:solidFill>
                  <a:latin typeface="Calibri"/>
                  <a:ea typeface="+mn-ea"/>
                  <a:cs typeface="+mn-cs"/>
                </a:rPr>
                <a:t>0</a:t>
              </a:r>
            </a:p>
          </p:txBody>
        </p:sp>
      </p:grpSp>
    </p:spTree>
    <p:extLst>
      <p:ext uri="{BB962C8B-B14F-4D97-AF65-F5344CB8AC3E}">
        <p14:creationId xmlns:p14="http://schemas.microsoft.com/office/powerpoint/2010/main" val="1621624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p:cNvSpPr txBox="1"/>
          <p:nvPr/>
        </p:nvSpPr>
        <p:spPr>
          <a:xfrm>
            <a:off x="11191" y="4343564"/>
            <a:ext cx="1634066" cy="523220"/>
          </a:xfrm>
          <a:prstGeom prst="rect">
            <a:avLst/>
          </a:prstGeom>
          <a:noFill/>
        </p:spPr>
        <p:txBody>
          <a:bodyPr wrap="square" rtlCol="0">
            <a:spAutoFit/>
          </a:bodyPr>
          <a:lstStyle/>
          <a:p>
            <a:pPr fontAlgn="auto">
              <a:spcBef>
                <a:spcPts val="0"/>
              </a:spcBef>
              <a:spcAft>
                <a:spcPts val="0"/>
              </a:spcAft>
            </a:pPr>
            <a:r>
              <a:rPr lang="en-US" sz="1400" b="1" dirty="0" err="1" smtClean="0">
                <a:solidFill>
                  <a:prstClr val="black"/>
                </a:solidFill>
                <a:latin typeface="Calibri"/>
                <a:ea typeface="+mn-ea"/>
                <a:cs typeface="+mn-cs"/>
              </a:rPr>
              <a:t>Perf</a:t>
            </a:r>
            <a:r>
              <a:rPr lang="en-US" sz="1400" b="1" dirty="0" smtClean="0">
                <a:solidFill>
                  <a:prstClr val="black"/>
                </a:solidFill>
                <a:latin typeface="Calibri"/>
                <a:ea typeface="+mn-ea"/>
                <a:cs typeface="+mn-cs"/>
              </a:rPr>
              <a:t>. </a:t>
            </a:r>
          </a:p>
          <a:p>
            <a:pPr fontAlgn="auto">
              <a:spcBef>
                <a:spcPts val="0"/>
              </a:spcBef>
              <a:spcAft>
                <a:spcPts val="0"/>
              </a:spcAft>
            </a:pPr>
            <a:r>
              <a:rPr lang="en-US" sz="1400" b="1" dirty="0" smtClean="0">
                <a:solidFill>
                  <a:prstClr val="black"/>
                </a:solidFill>
                <a:latin typeface="Calibri"/>
                <a:ea typeface="+mn-ea"/>
                <a:cs typeface="+mn-cs"/>
              </a:rPr>
              <a:t>Counter N</a:t>
            </a:r>
            <a:endParaRPr lang="en-US" sz="1400" b="1" dirty="0">
              <a:solidFill>
                <a:prstClr val="black"/>
              </a:solidFill>
              <a:latin typeface="Calibri"/>
              <a:ea typeface="+mn-ea"/>
              <a:cs typeface="+mn-cs"/>
            </a:endParaRPr>
          </a:p>
        </p:txBody>
      </p:sp>
      <p:sp>
        <p:nvSpPr>
          <p:cNvPr id="87" name="TextBox 86"/>
          <p:cNvSpPr txBox="1"/>
          <p:nvPr/>
        </p:nvSpPr>
        <p:spPr>
          <a:xfrm>
            <a:off x="11191" y="3517583"/>
            <a:ext cx="1634066" cy="523220"/>
          </a:xfrm>
          <a:prstGeom prst="rect">
            <a:avLst/>
          </a:prstGeom>
          <a:noFill/>
        </p:spPr>
        <p:txBody>
          <a:bodyPr wrap="square" rtlCol="0">
            <a:spAutoFit/>
          </a:bodyPr>
          <a:lstStyle/>
          <a:p>
            <a:pPr fontAlgn="auto">
              <a:spcBef>
                <a:spcPts val="0"/>
              </a:spcBef>
              <a:spcAft>
                <a:spcPts val="0"/>
              </a:spcAft>
            </a:pPr>
            <a:r>
              <a:rPr lang="en-US" sz="1400" b="1" dirty="0" err="1" smtClean="0">
                <a:solidFill>
                  <a:prstClr val="black"/>
                </a:solidFill>
                <a:latin typeface="Calibri"/>
                <a:ea typeface="+mn-ea"/>
                <a:cs typeface="+mn-cs"/>
              </a:rPr>
              <a:t>Perf</a:t>
            </a:r>
            <a:r>
              <a:rPr lang="en-US" sz="1400" b="1" dirty="0" smtClean="0">
                <a:solidFill>
                  <a:prstClr val="black"/>
                </a:solidFill>
                <a:latin typeface="Calibri"/>
                <a:ea typeface="+mn-ea"/>
                <a:cs typeface="+mn-cs"/>
              </a:rPr>
              <a:t>. </a:t>
            </a:r>
          </a:p>
          <a:p>
            <a:pPr fontAlgn="auto">
              <a:spcBef>
                <a:spcPts val="0"/>
              </a:spcBef>
              <a:spcAft>
                <a:spcPts val="0"/>
              </a:spcAft>
            </a:pPr>
            <a:r>
              <a:rPr lang="en-US" sz="1400" b="1" dirty="0" smtClean="0">
                <a:solidFill>
                  <a:prstClr val="black"/>
                </a:solidFill>
                <a:latin typeface="Calibri"/>
                <a:ea typeface="+mn-ea"/>
                <a:cs typeface="+mn-cs"/>
              </a:rPr>
              <a:t>Counter 2</a:t>
            </a:r>
            <a:endParaRPr lang="en-US" sz="1400" b="1" dirty="0">
              <a:solidFill>
                <a:prstClr val="black"/>
              </a:solidFill>
              <a:latin typeface="Calibri"/>
              <a:ea typeface="+mn-ea"/>
              <a:cs typeface="+mn-cs"/>
            </a:endParaRPr>
          </a:p>
        </p:txBody>
      </p:sp>
      <p:sp>
        <p:nvSpPr>
          <p:cNvPr id="86" name="TextBox 85"/>
          <p:cNvSpPr txBox="1"/>
          <p:nvPr/>
        </p:nvSpPr>
        <p:spPr>
          <a:xfrm>
            <a:off x="11191" y="3007491"/>
            <a:ext cx="1634066" cy="523220"/>
          </a:xfrm>
          <a:prstGeom prst="rect">
            <a:avLst/>
          </a:prstGeom>
          <a:noFill/>
        </p:spPr>
        <p:txBody>
          <a:bodyPr wrap="square" rtlCol="0">
            <a:spAutoFit/>
          </a:bodyPr>
          <a:lstStyle/>
          <a:p>
            <a:pPr fontAlgn="auto">
              <a:spcBef>
                <a:spcPts val="0"/>
              </a:spcBef>
              <a:spcAft>
                <a:spcPts val="0"/>
              </a:spcAft>
            </a:pPr>
            <a:r>
              <a:rPr lang="en-US" sz="1400" b="1" dirty="0" err="1" smtClean="0">
                <a:solidFill>
                  <a:prstClr val="black"/>
                </a:solidFill>
                <a:latin typeface="Calibri"/>
                <a:ea typeface="+mn-ea"/>
                <a:cs typeface="+mn-cs"/>
              </a:rPr>
              <a:t>Perf</a:t>
            </a:r>
            <a:r>
              <a:rPr lang="en-US" sz="1400" b="1" dirty="0" smtClean="0">
                <a:solidFill>
                  <a:prstClr val="black"/>
                </a:solidFill>
                <a:latin typeface="Calibri"/>
                <a:ea typeface="+mn-ea"/>
                <a:cs typeface="+mn-cs"/>
              </a:rPr>
              <a:t>. </a:t>
            </a:r>
          </a:p>
          <a:p>
            <a:pPr fontAlgn="auto">
              <a:spcBef>
                <a:spcPts val="0"/>
              </a:spcBef>
              <a:spcAft>
                <a:spcPts val="0"/>
              </a:spcAft>
            </a:pPr>
            <a:r>
              <a:rPr lang="en-US" sz="1400" b="1" dirty="0" smtClean="0">
                <a:solidFill>
                  <a:prstClr val="black"/>
                </a:solidFill>
                <a:latin typeface="Calibri"/>
                <a:ea typeface="+mn-ea"/>
                <a:cs typeface="+mn-cs"/>
              </a:rPr>
              <a:t>Counter 1</a:t>
            </a:r>
            <a:endParaRPr lang="en-US" sz="1400" b="1" dirty="0">
              <a:solidFill>
                <a:prstClr val="black"/>
              </a:solidFill>
              <a:latin typeface="Calibri"/>
              <a:ea typeface="+mn-ea"/>
              <a:cs typeface="+mn-cs"/>
            </a:endParaRPr>
          </a:p>
        </p:txBody>
      </p:sp>
      <p:sp>
        <p:nvSpPr>
          <p:cNvPr id="296" name="Right Arrow 295"/>
          <p:cNvSpPr/>
          <p:nvPr/>
        </p:nvSpPr>
        <p:spPr>
          <a:xfrm>
            <a:off x="4981750" y="2413957"/>
            <a:ext cx="534246" cy="39776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91" name="Rectangle 290"/>
          <p:cNvSpPr/>
          <p:nvPr/>
        </p:nvSpPr>
        <p:spPr>
          <a:xfrm>
            <a:off x="5583201" y="1274190"/>
            <a:ext cx="2561732" cy="52747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dirty="0" smtClean="0"/>
              <a:t>Putting It All Together</a:t>
            </a:r>
            <a:endParaRPr lang="en-US" dirty="0"/>
          </a:p>
        </p:txBody>
      </p:sp>
      <p:sp>
        <p:nvSpPr>
          <p:cNvPr id="355" name="Slide Number Placeholder 354"/>
          <p:cNvSpPr>
            <a:spLocks noGrp="1"/>
          </p:cNvSpPr>
          <p:nvPr>
            <p:ph type="sldNum" sz="quarter" idx="12"/>
          </p:nvPr>
        </p:nvSpPr>
        <p:spPr/>
        <p:txBody>
          <a:bodyPr/>
          <a:lstStyle/>
          <a:p>
            <a:fld id="{379DEB5E-84F7-479D-98B2-ECA7AD8BAD0C}" type="slidenum">
              <a:rPr lang="en-US" smtClean="0">
                <a:solidFill>
                  <a:prstClr val="black">
                    <a:tint val="75000"/>
                  </a:prstClr>
                </a:solidFill>
              </a:rPr>
              <a:pPr/>
              <a:t>31</a:t>
            </a:fld>
            <a:endParaRPr lang="en-US">
              <a:solidFill>
                <a:prstClr val="black">
                  <a:tint val="75000"/>
                </a:prstClr>
              </a:solidFill>
            </a:endParaRPr>
          </a:p>
        </p:txBody>
      </p:sp>
      <p:sp>
        <p:nvSpPr>
          <p:cNvPr id="6" name="Oval 5"/>
          <p:cNvSpPr/>
          <p:nvPr/>
        </p:nvSpPr>
        <p:spPr>
          <a:xfrm>
            <a:off x="4360546" y="3432561"/>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fontAlgn="auto">
              <a:spcBef>
                <a:spcPts val="0"/>
              </a:spcBef>
              <a:spcAft>
                <a:spcPts val="0"/>
              </a:spcAft>
            </a:pPr>
            <a:r>
              <a:rPr lang="en-US" sz="1400" dirty="0" smtClean="0">
                <a:solidFill>
                  <a:prstClr val="white"/>
                </a:solidFill>
              </a:rPr>
              <a:t>Cluster 2</a:t>
            </a:r>
            <a:endParaRPr lang="en-US" sz="1400" dirty="0">
              <a:solidFill>
                <a:prstClr val="white"/>
              </a:solidFill>
            </a:endParaRPr>
          </a:p>
        </p:txBody>
      </p:sp>
      <p:grpSp>
        <p:nvGrpSpPr>
          <p:cNvPr id="354" name="Group 353"/>
          <p:cNvGrpSpPr/>
          <p:nvPr/>
        </p:nvGrpSpPr>
        <p:grpSpPr>
          <a:xfrm>
            <a:off x="827720" y="2719161"/>
            <a:ext cx="3283335" cy="2235073"/>
            <a:chOff x="827720" y="2719161"/>
            <a:chExt cx="3283335" cy="2235073"/>
          </a:xfrm>
        </p:grpSpPr>
        <p:sp>
          <p:nvSpPr>
            <p:cNvPr id="4" name="Rectangle 3"/>
            <p:cNvSpPr/>
            <p:nvPr/>
          </p:nvSpPr>
          <p:spPr>
            <a:xfrm>
              <a:off x="1308480" y="3025955"/>
              <a:ext cx="2717800" cy="19282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dirty="0">
                <a:solidFill>
                  <a:prstClr val="white"/>
                </a:solidFill>
              </a:endParaRPr>
            </a:p>
          </p:txBody>
        </p:sp>
        <p:grpSp>
          <p:nvGrpSpPr>
            <p:cNvPr id="27" name="Group 26"/>
            <p:cNvGrpSpPr/>
            <p:nvPr/>
          </p:nvGrpSpPr>
          <p:grpSpPr>
            <a:xfrm>
              <a:off x="827800" y="3162367"/>
              <a:ext cx="3283255" cy="1642377"/>
              <a:chOff x="832647" y="1841031"/>
              <a:chExt cx="6411643" cy="3102551"/>
            </a:xfrm>
          </p:grpSpPr>
          <p:cxnSp>
            <p:nvCxnSpPr>
              <p:cNvPr id="28" name="Straight Arrow Connector 27"/>
              <p:cNvCxnSpPr>
                <a:stCxn id="32" idx="6"/>
                <a:endCxn id="33" idx="2"/>
              </p:cNvCxnSpPr>
              <p:nvPr/>
            </p:nvCxnSpPr>
            <p:spPr>
              <a:xfrm flipV="1">
                <a:off x="2998157" y="216108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913929" y="2299336"/>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953406" y="2299336"/>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37" idx="7"/>
                <a:endCxn id="33" idx="3"/>
              </p:cNvCxnSpPr>
              <p:nvPr/>
            </p:nvCxnSpPr>
            <p:spPr>
              <a:xfrm flipV="1">
                <a:off x="2904387" y="2387389"/>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2358077" y="184106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3" name="Oval 32"/>
              <p:cNvSpPr/>
              <p:nvPr/>
            </p:nvSpPr>
            <p:spPr>
              <a:xfrm>
                <a:off x="4187053" y="1841047"/>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4" name="Oval 33"/>
              <p:cNvSpPr/>
              <p:nvPr/>
            </p:nvSpPr>
            <p:spPr>
              <a:xfrm>
                <a:off x="2358061" y="2822225"/>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5" name="Oval 34"/>
              <p:cNvSpPr/>
              <p:nvPr/>
            </p:nvSpPr>
            <p:spPr>
              <a:xfrm>
                <a:off x="4187037" y="2822209"/>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36" name="Straight Arrow Connector 35"/>
              <p:cNvCxnSpPr/>
              <p:nvPr/>
            </p:nvCxnSpPr>
            <p:spPr>
              <a:xfrm flipV="1">
                <a:off x="2992617" y="3142233"/>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2358045" y="4303502"/>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38" name="Oval 37"/>
              <p:cNvSpPr/>
              <p:nvPr/>
            </p:nvSpPr>
            <p:spPr>
              <a:xfrm>
                <a:off x="4187021" y="4303486"/>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39" name="Straight Arrow Connector 38"/>
              <p:cNvCxnSpPr/>
              <p:nvPr/>
            </p:nvCxnSpPr>
            <p:spPr>
              <a:xfrm flipV="1">
                <a:off x="2992601" y="4623510"/>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2" idx="5"/>
                <a:endCxn id="38" idx="1"/>
              </p:cNvCxnSpPr>
              <p:nvPr/>
            </p:nvCxnSpPr>
            <p:spPr>
              <a:xfrm>
                <a:off x="2904419" y="2387405"/>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2887576" y="3392314"/>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35" idx="3"/>
              </p:cNvCxnSpPr>
              <p:nvPr/>
            </p:nvCxnSpPr>
            <p:spPr>
              <a:xfrm flipV="1">
                <a:off x="2953406" y="3368551"/>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47" idx="2"/>
              </p:cNvCxnSpPr>
              <p:nvPr/>
            </p:nvCxnSpPr>
            <p:spPr>
              <a:xfrm flipV="1">
                <a:off x="4846185" y="2161071"/>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4761957" y="2299320"/>
                <a:ext cx="1284395" cy="64520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801434" y="2299320"/>
                <a:ext cx="1274976" cy="68329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47" idx="3"/>
              </p:cNvCxnSpPr>
              <p:nvPr/>
            </p:nvCxnSpPr>
            <p:spPr>
              <a:xfrm flipV="1">
                <a:off x="4752415" y="2387373"/>
                <a:ext cx="1376404" cy="200985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6035081" y="1841031"/>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48" name="Oval 47"/>
              <p:cNvSpPr/>
              <p:nvPr/>
            </p:nvSpPr>
            <p:spPr>
              <a:xfrm>
                <a:off x="6035065" y="2822193"/>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49" name="Straight Arrow Connector 48"/>
              <p:cNvCxnSpPr/>
              <p:nvPr/>
            </p:nvCxnSpPr>
            <p:spPr>
              <a:xfrm flipV="1">
                <a:off x="4840645" y="3142217"/>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6035049" y="430347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51" name="Straight Arrow Connector 50"/>
              <p:cNvCxnSpPr/>
              <p:nvPr/>
            </p:nvCxnSpPr>
            <p:spPr>
              <a:xfrm flipV="1">
                <a:off x="4840629" y="4623494"/>
                <a:ext cx="1188896" cy="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50" idx="1"/>
              </p:cNvCxnSpPr>
              <p:nvPr/>
            </p:nvCxnSpPr>
            <p:spPr>
              <a:xfrm>
                <a:off x="4752447" y="2387389"/>
                <a:ext cx="1376340" cy="2009819"/>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735604" y="3392298"/>
                <a:ext cx="1310748" cy="112723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endCxn id="48" idx="3"/>
              </p:cNvCxnSpPr>
              <p:nvPr/>
            </p:nvCxnSpPr>
            <p:spPr>
              <a:xfrm flipV="1">
                <a:off x="4801434" y="3368535"/>
                <a:ext cx="1327369" cy="115099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rot="5400000">
                <a:off x="2641358" y="3191139"/>
                <a:ext cx="719844" cy="1262175"/>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56" name="TextBox 55"/>
              <p:cNvSpPr txBox="1"/>
              <p:nvPr/>
            </p:nvSpPr>
            <p:spPr>
              <a:xfrm rot="5400000">
                <a:off x="4801299" y="3417886"/>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57" name="TextBox 56"/>
              <p:cNvSpPr txBox="1"/>
              <p:nvPr/>
            </p:nvSpPr>
            <p:spPr>
              <a:xfrm rot="5400000">
                <a:off x="6625850" y="3433211"/>
                <a:ext cx="590549" cy="646331"/>
              </a:xfrm>
              <a:prstGeom prst="rect">
                <a:avLst/>
              </a:prstGeom>
              <a:noFill/>
            </p:spPr>
            <p:txBody>
              <a:bodyPr wrap="square" rtlCol="0">
                <a:spAutoFit/>
              </a:bodyPr>
              <a:lstStyle/>
              <a:p>
                <a:pPr fontAlgn="auto">
                  <a:spcBef>
                    <a:spcPts val="0"/>
                  </a:spcBef>
                  <a:spcAft>
                    <a:spcPts val="0"/>
                  </a:spcAft>
                </a:pPr>
                <a:r>
                  <a:rPr lang="en-US" sz="3600" dirty="0" smtClean="0">
                    <a:solidFill>
                      <a:prstClr val="black"/>
                    </a:solidFill>
                    <a:latin typeface="Calibri"/>
                    <a:ea typeface="+mn-ea"/>
                    <a:cs typeface="+mn-cs"/>
                  </a:rPr>
                  <a:t>…</a:t>
                </a:r>
                <a:endParaRPr lang="en-US" sz="3600" dirty="0">
                  <a:solidFill>
                    <a:prstClr val="black"/>
                  </a:solidFill>
                  <a:latin typeface="Calibri"/>
                  <a:ea typeface="+mn-ea"/>
                  <a:cs typeface="+mn-cs"/>
                </a:endParaRPr>
              </a:p>
            </p:txBody>
          </p:sp>
          <p:sp>
            <p:nvSpPr>
              <p:cNvPr id="58" name="Freeform 57"/>
              <p:cNvSpPr/>
              <p:nvPr/>
            </p:nvSpPr>
            <p:spPr>
              <a:xfrm>
                <a:off x="4378487" y="304176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59" name="Freeform 58"/>
              <p:cNvSpPr/>
              <p:nvPr/>
            </p:nvSpPr>
            <p:spPr>
              <a:xfrm>
                <a:off x="6221765" y="2060569"/>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60" name="Freeform 59"/>
              <p:cNvSpPr/>
              <p:nvPr/>
            </p:nvSpPr>
            <p:spPr>
              <a:xfrm>
                <a:off x="4379581" y="4523040"/>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cxnSp>
            <p:nvCxnSpPr>
              <p:cNvPr id="61" name="Straight Arrow Connector 60"/>
              <p:cNvCxnSpPr/>
              <p:nvPr/>
            </p:nvCxnSpPr>
            <p:spPr>
              <a:xfrm flipV="1">
                <a:off x="832647" y="2161081"/>
                <a:ext cx="1525554" cy="2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Freeform 72"/>
              <p:cNvSpPr/>
              <p:nvPr/>
            </p:nvSpPr>
            <p:spPr>
              <a:xfrm>
                <a:off x="4379581" y="2048023"/>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74" name="Freeform 73"/>
              <p:cNvSpPr/>
              <p:nvPr/>
            </p:nvSpPr>
            <p:spPr>
              <a:xfrm>
                <a:off x="6226880" y="3052525"/>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75" name="Freeform 74"/>
              <p:cNvSpPr/>
              <p:nvPr/>
            </p:nvSpPr>
            <p:spPr>
              <a:xfrm>
                <a:off x="6203026" y="4524742"/>
                <a:ext cx="266700" cy="201004"/>
              </a:xfrm>
              <a:custGeom>
                <a:avLst/>
                <a:gdLst>
                  <a:gd name="connsiteX0" fmla="*/ 0 w 1162050"/>
                  <a:gd name="connsiteY0" fmla="*/ 577242 h 586516"/>
                  <a:gd name="connsiteX1" fmla="*/ 471488 w 1162050"/>
                  <a:gd name="connsiteY1" fmla="*/ 520092 h 586516"/>
                  <a:gd name="connsiteX2" fmla="*/ 709613 w 1162050"/>
                  <a:gd name="connsiteY2" fmla="*/ 81942 h 586516"/>
                  <a:gd name="connsiteX3" fmla="*/ 1162050 w 1162050"/>
                  <a:gd name="connsiteY3" fmla="*/ 979 h 586516"/>
                </a:gdLst>
                <a:ahLst/>
                <a:cxnLst>
                  <a:cxn ang="0">
                    <a:pos x="connsiteX0" y="connsiteY0"/>
                  </a:cxn>
                  <a:cxn ang="0">
                    <a:pos x="connsiteX1" y="connsiteY1"/>
                  </a:cxn>
                  <a:cxn ang="0">
                    <a:pos x="connsiteX2" y="connsiteY2"/>
                  </a:cxn>
                  <a:cxn ang="0">
                    <a:pos x="connsiteX3" y="connsiteY3"/>
                  </a:cxn>
                </a:cxnLst>
                <a:rect l="l" t="t" r="r" b="b"/>
                <a:pathLst>
                  <a:path w="1162050" h="586516">
                    <a:moveTo>
                      <a:pt x="0" y="577242"/>
                    </a:moveTo>
                    <a:cubicBezTo>
                      <a:pt x="176609" y="589942"/>
                      <a:pt x="353219" y="602642"/>
                      <a:pt x="471488" y="520092"/>
                    </a:cubicBezTo>
                    <a:cubicBezTo>
                      <a:pt x="589757" y="437542"/>
                      <a:pt x="594519" y="168461"/>
                      <a:pt x="709613" y="81942"/>
                    </a:cubicBezTo>
                    <a:cubicBezTo>
                      <a:pt x="824707" y="-4577"/>
                      <a:pt x="993378" y="-1799"/>
                      <a:pt x="1162050" y="97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grpSp>
        <p:cxnSp>
          <p:nvCxnSpPr>
            <p:cNvPr id="77" name="Straight Arrow Connector 76"/>
            <p:cNvCxnSpPr/>
            <p:nvPr/>
          </p:nvCxnSpPr>
          <p:spPr>
            <a:xfrm flipV="1">
              <a:off x="833940" y="3856890"/>
              <a:ext cx="781201" cy="1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V="1">
              <a:off x="827720" y="4668004"/>
              <a:ext cx="781201" cy="1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2063162" y="2719161"/>
              <a:ext cx="1634066" cy="338554"/>
            </a:xfrm>
            <a:prstGeom prst="rect">
              <a:avLst/>
            </a:prstGeom>
            <a:noFill/>
          </p:spPr>
          <p:txBody>
            <a:bodyPr wrap="square" rtlCol="0">
              <a:spAutoFit/>
            </a:bodyPr>
            <a:lstStyle/>
            <a:p>
              <a:pPr fontAlgn="auto">
                <a:spcBef>
                  <a:spcPts val="0"/>
                </a:spcBef>
                <a:spcAft>
                  <a:spcPts val="0"/>
                </a:spcAft>
              </a:pPr>
              <a:r>
                <a:rPr lang="en-US" sz="1600" dirty="0" smtClean="0">
                  <a:solidFill>
                    <a:prstClr val="black"/>
                  </a:solidFill>
                  <a:latin typeface="Calibri"/>
                  <a:ea typeface="+mn-ea"/>
                  <a:cs typeface="+mn-cs"/>
                </a:rPr>
                <a:t>Classifier</a:t>
              </a:r>
              <a:endParaRPr lang="en-US" sz="1600" dirty="0">
                <a:solidFill>
                  <a:prstClr val="black"/>
                </a:solidFill>
                <a:latin typeface="Calibri"/>
                <a:ea typeface="+mn-ea"/>
                <a:cs typeface="+mn-cs"/>
              </a:endParaRPr>
            </a:p>
          </p:txBody>
        </p:sp>
      </p:grpSp>
      <p:cxnSp>
        <p:nvCxnSpPr>
          <p:cNvPr id="18" name="Straight Arrow Connector 17"/>
          <p:cNvCxnSpPr>
            <a:stCxn id="48" idx="6"/>
            <a:endCxn id="6" idx="2"/>
          </p:cNvCxnSpPr>
          <p:nvPr/>
        </p:nvCxnSpPr>
        <p:spPr>
          <a:xfrm flipV="1">
            <a:off x="3819609" y="3840778"/>
            <a:ext cx="540937" cy="1039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35" name="Group 234"/>
          <p:cNvGrpSpPr/>
          <p:nvPr/>
        </p:nvGrpSpPr>
        <p:grpSpPr>
          <a:xfrm>
            <a:off x="5864252" y="3911557"/>
            <a:ext cx="2000075" cy="2556876"/>
            <a:chOff x="3231178" y="2514600"/>
            <a:chExt cx="2454183" cy="3023837"/>
          </a:xfrm>
        </p:grpSpPr>
        <p:sp>
          <p:nvSpPr>
            <p:cNvPr id="236" name="Rectangle 235"/>
            <p:cNvSpPr/>
            <p:nvPr/>
          </p:nvSpPr>
          <p:spPr>
            <a:xfrm>
              <a:off x="41148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m</a:t>
              </a:r>
              <a:r>
                <a:rPr lang="en-US" sz="1200" baseline="-25000" dirty="0" smtClean="0">
                  <a:solidFill>
                    <a:prstClr val="black"/>
                  </a:solidFill>
                </a:rPr>
                <a:t>3,0</a:t>
              </a:r>
              <a:endParaRPr lang="en-US" sz="1200" dirty="0">
                <a:solidFill>
                  <a:prstClr val="black"/>
                </a:solidFill>
              </a:endParaRPr>
            </a:p>
          </p:txBody>
        </p:sp>
        <p:sp>
          <p:nvSpPr>
            <p:cNvPr id="237" name="Rectangle 236"/>
            <p:cNvSpPr/>
            <p:nvPr/>
          </p:nvSpPr>
          <p:spPr>
            <a:xfrm>
              <a:off x="41148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2,0</a:t>
              </a:r>
              <a:endParaRPr lang="en-US" sz="1200" dirty="0">
                <a:solidFill>
                  <a:prstClr val="black"/>
                </a:solidFill>
              </a:endParaRPr>
            </a:p>
          </p:txBody>
        </p:sp>
        <p:sp>
          <p:nvSpPr>
            <p:cNvPr id="238" name="Rectangle 237"/>
            <p:cNvSpPr/>
            <p:nvPr/>
          </p:nvSpPr>
          <p:spPr>
            <a:xfrm>
              <a:off x="41148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1,0</a:t>
              </a:r>
              <a:endParaRPr lang="en-US" sz="1200" dirty="0">
                <a:solidFill>
                  <a:prstClr val="black"/>
                </a:solidFill>
              </a:endParaRPr>
            </a:p>
          </p:txBody>
        </p:sp>
        <p:sp>
          <p:nvSpPr>
            <p:cNvPr id="239" name="Rectangle 238"/>
            <p:cNvSpPr/>
            <p:nvPr/>
          </p:nvSpPr>
          <p:spPr>
            <a:xfrm>
              <a:off x="41148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0,0</a:t>
              </a:r>
              <a:endParaRPr lang="en-US" sz="1200" dirty="0">
                <a:solidFill>
                  <a:prstClr val="black"/>
                </a:solidFill>
              </a:endParaRPr>
            </a:p>
          </p:txBody>
        </p:sp>
        <p:sp>
          <p:nvSpPr>
            <p:cNvPr id="240" name="Rectangle 239"/>
            <p:cNvSpPr/>
            <p:nvPr/>
          </p:nvSpPr>
          <p:spPr>
            <a:xfrm>
              <a:off x="45720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m</a:t>
              </a:r>
              <a:r>
                <a:rPr lang="en-US" sz="1200" baseline="-25000" dirty="0" smtClean="0">
                  <a:solidFill>
                    <a:prstClr val="black"/>
                  </a:solidFill>
                </a:rPr>
                <a:t>3,1</a:t>
              </a:r>
              <a:endParaRPr lang="en-US" sz="1200" dirty="0">
                <a:solidFill>
                  <a:prstClr val="black"/>
                </a:solidFill>
              </a:endParaRPr>
            </a:p>
          </p:txBody>
        </p:sp>
        <p:sp>
          <p:nvSpPr>
            <p:cNvPr id="241" name="Rectangle 240"/>
            <p:cNvSpPr/>
            <p:nvPr/>
          </p:nvSpPr>
          <p:spPr>
            <a:xfrm>
              <a:off x="45720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2,1</a:t>
              </a:r>
              <a:endParaRPr lang="en-US" sz="1200" dirty="0">
                <a:solidFill>
                  <a:prstClr val="black"/>
                </a:solidFill>
              </a:endParaRPr>
            </a:p>
          </p:txBody>
        </p:sp>
        <p:sp>
          <p:nvSpPr>
            <p:cNvPr id="242" name="Rectangle 241"/>
            <p:cNvSpPr/>
            <p:nvPr/>
          </p:nvSpPr>
          <p:spPr>
            <a:xfrm>
              <a:off x="45720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1,1</a:t>
              </a:r>
              <a:endParaRPr lang="en-US" sz="1200" dirty="0">
                <a:solidFill>
                  <a:prstClr val="black"/>
                </a:solidFill>
              </a:endParaRPr>
            </a:p>
          </p:txBody>
        </p:sp>
        <p:sp>
          <p:nvSpPr>
            <p:cNvPr id="243" name="Rectangle 242"/>
            <p:cNvSpPr/>
            <p:nvPr/>
          </p:nvSpPr>
          <p:spPr>
            <a:xfrm>
              <a:off x="45720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0,1</a:t>
              </a:r>
              <a:endParaRPr lang="en-US" sz="1200" dirty="0">
                <a:solidFill>
                  <a:prstClr val="black"/>
                </a:solidFill>
              </a:endParaRPr>
            </a:p>
          </p:txBody>
        </p:sp>
        <p:sp>
          <p:nvSpPr>
            <p:cNvPr id="244" name="Rectangle 243"/>
            <p:cNvSpPr/>
            <p:nvPr/>
          </p:nvSpPr>
          <p:spPr>
            <a:xfrm>
              <a:off x="5029200" y="25146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m</a:t>
              </a:r>
              <a:r>
                <a:rPr lang="en-US" sz="1200" baseline="-25000" dirty="0" smtClean="0">
                  <a:solidFill>
                    <a:prstClr val="black"/>
                  </a:solidFill>
                </a:rPr>
                <a:t>3,2</a:t>
              </a:r>
              <a:endParaRPr lang="en-US" sz="1200" dirty="0">
                <a:solidFill>
                  <a:prstClr val="black"/>
                </a:solidFill>
              </a:endParaRPr>
            </a:p>
          </p:txBody>
        </p:sp>
        <p:sp>
          <p:nvSpPr>
            <p:cNvPr id="245" name="Rectangle 244"/>
            <p:cNvSpPr/>
            <p:nvPr/>
          </p:nvSpPr>
          <p:spPr>
            <a:xfrm>
              <a:off x="5029200"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2,2</a:t>
              </a:r>
              <a:endParaRPr lang="en-US" sz="1200" dirty="0">
                <a:solidFill>
                  <a:prstClr val="black"/>
                </a:solidFill>
              </a:endParaRPr>
            </a:p>
          </p:txBody>
        </p:sp>
        <p:sp>
          <p:nvSpPr>
            <p:cNvPr id="246" name="Rectangle 245"/>
            <p:cNvSpPr/>
            <p:nvPr/>
          </p:nvSpPr>
          <p:spPr>
            <a:xfrm>
              <a:off x="5029200"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m</a:t>
              </a:r>
              <a:r>
                <a:rPr lang="en-US" sz="1200" baseline="-25000" dirty="0" smtClean="0">
                  <a:solidFill>
                    <a:prstClr val="black"/>
                  </a:solidFill>
                </a:rPr>
                <a:t>1,2</a:t>
              </a:r>
              <a:endParaRPr lang="en-US" sz="1200" dirty="0">
                <a:solidFill>
                  <a:prstClr val="black"/>
                </a:solidFill>
              </a:endParaRPr>
            </a:p>
          </p:txBody>
        </p:sp>
        <p:sp>
          <p:nvSpPr>
            <p:cNvPr id="247" name="Rectangle 246"/>
            <p:cNvSpPr/>
            <p:nvPr/>
          </p:nvSpPr>
          <p:spPr>
            <a:xfrm>
              <a:off x="5029200"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smtClean="0">
                  <a:solidFill>
                    <a:prstClr val="black"/>
                  </a:solidFill>
                </a:rPr>
                <a:t>m</a:t>
              </a:r>
              <a:r>
                <a:rPr lang="en-US" sz="1200" baseline="-25000" dirty="0" smtClean="0">
                  <a:solidFill>
                    <a:prstClr val="black"/>
                  </a:solidFill>
                </a:rPr>
                <a:t>0,2</a:t>
              </a:r>
              <a:endParaRPr lang="en-US" sz="1200" dirty="0">
                <a:solidFill>
                  <a:prstClr val="black"/>
                </a:solidFill>
              </a:endParaRPr>
            </a:p>
          </p:txBody>
        </p:sp>
        <p:sp>
          <p:nvSpPr>
            <p:cNvPr id="248" name="TextBox 247"/>
            <p:cNvSpPr txBox="1"/>
            <p:nvPr/>
          </p:nvSpPr>
          <p:spPr>
            <a:xfrm>
              <a:off x="3505200" y="2514600"/>
              <a:ext cx="6096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1000</a:t>
              </a:r>
              <a:endParaRPr lang="en-US" sz="1200" dirty="0">
                <a:solidFill>
                  <a:prstClr val="black"/>
                </a:solidFill>
                <a:latin typeface="Calibri"/>
                <a:ea typeface="+mn-ea"/>
                <a:cs typeface="+mn-cs"/>
              </a:endParaRPr>
            </a:p>
          </p:txBody>
        </p:sp>
        <p:sp>
          <p:nvSpPr>
            <p:cNvPr id="249" name="TextBox 248"/>
            <p:cNvSpPr txBox="1"/>
            <p:nvPr/>
          </p:nvSpPr>
          <p:spPr>
            <a:xfrm>
              <a:off x="3581400" y="2971800"/>
              <a:ext cx="5334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800</a:t>
              </a:r>
              <a:endParaRPr lang="en-US" sz="1200" dirty="0">
                <a:solidFill>
                  <a:prstClr val="black"/>
                </a:solidFill>
                <a:latin typeface="Calibri"/>
                <a:ea typeface="+mn-ea"/>
                <a:cs typeface="+mn-cs"/>
              </a:endParaRPr>
            </a:p>
          </p:txBody>
        </p:sp>
        <p:sp>
          <p:nvSpPr>
            <p:cNvPr id="250" name="TextBox 249"/>
            <p:cNvSpPr txBox="1"/>
            <p:nvPr/>
          </p:nvSpPr>
          <p:spPr>
            <a:xfrm>
              <a:off x="3581400" y="3471446"/>
              <a:ext cx="533400" cy="276999"/>
            </a:xfrm>
            <a:prstGeom prst="rect">
              <a:avLst/>
            </a:prstGeom>
            <a:noFill/>
          </p:spPr>
          <p:txBody>
            <a:bodyPr wrap="square" rtlCol="0">
              <a:spAutoFit/>
            </a:bodyPr>
            <a:lstStyle/>
            <a:p>
              <a:pPr fontAlgn="auto">
                <a:spcBef>
                  <a:spcPts val="0"/>
                </a:spcBef>
                <a:spcAft>
                  <a:spcPts val="0"/>
                </a:spcAft>
              </a:pPr>
              <a:r>
                <a:rPr lang="en-US" sz="1200" dirty="0">
                  <a:solidFill>
                    <a:prstClr val="black"/>
                  </a:solidFill>
                  <a:latin typeface="Calibri"/>
                  <a:ea typeface="+mn-ea"/>
                  <a:cs typeface="+mn-cs"/>
                </a:rPr>
                <a:t>6</a:t>
              </a:r>
              <a:r>
                <a:rPr lang="en-US" sz="1200" dirty="0" smtClean="0">
                  <a:solidFill>
                    <a:prstClr val="black"/>
                  </a:solidFill>
                  <a:latin typeface="Calibri"/>
                  <a:ea typeface="+mn-ea"/>
                  <a:cs typeface="+mn-cs"/>
                </a:rPr>
                <a:t>00</a:t>
              </a:r>
              <a:endParaRPr lang="en-US" sz="1200" dirty="0">
                <a:solidFill>
                  <a:prstClr val="black"/>
                </a:solidFill>
                <a:latin typeface="Calibri"/>
                <a:ea typeface="+mn-ea"/>
                <a:cs typeface="+mn-cs"/>
              </a:endParaRPr>
            </a:p>
          </p:txBody>
        </p:sp>
        <p:sp>
          <p:nvSpPr>
            <p:cNvPr id="251" name="TextBox 250"/>
            <p:cNvSpPr txBox="1"/>
            <p:nvPr/>
          </p:nvSpPr>
          <p:spPr>
            <a:xfrm>
              <a:off x="3581400" y="3928646"/>
              <a:ext cx="533400" cy="276999"/>
            </a:xfrm>
            <a:prstGeom prst="rect">
              <a:avLst/>
            </a:prstGeom>
            <a:noFill/>
          </p:spPr>
          <p:txBody>
            <a:bodyPr wrap="square" rtlCol="0">
              <a:spAutoFit/>
            </a:bodyPr>
            <a:lstStyle/>
            <a:p>
              <a:pPr fontAlgn="auto">
                <a:spcBef>
                  <a:spcPts val="0"/>
                </a:spcBef>
                <a:spcAft>
                  <a:spcPts val="0"/>
                </a:spcAft>
              </a:pPr>
              <a:r>
                <a:rPr lang="en-US" sz="1200" dirty="0">
                  <a:solidFill>
                    <a:prstClr val="black"/>
                  </a:solidFill>
                  <a:latin typeface="Calibri"/>
                  <a:ea typeface="+mn-ea"/>
                  <a:cs typeface="+mn-cs"/>
                </a:rPr>
                <a:t>4</a:t>
              </a:r>
              <a:r>
                <a:rPr lang="en-US" sz="1200" dirty="0" smtClean="0">
                  <a:solidFill>
                    <a:prstClr val="black"/>
                  </a:solidFill>
                  <a:latin typeface="Calibri"/>
                  <a:ea typeface="+mn-ea"/>
                  <a:cs typeface="+mn-cs"/>
                </a:rPr>
                <a:t>00</a:t>
              </a:r>
              <a:endParaRPr lang="en-US" sz="1200" dirty="0">
                <a:solidFill>
                  <a:prstClr val="black"/>
                </a:solidFill>
                <a:latin typeface="Calibri"/>
                <a:ea typeface="+mn-ea"/>
                <a:cs typeface="+mn-cs"/>
              </a:endParaRPr>
            </a:p>
          </p:txBody>
        </p:sp>
        <p:sp>
          <p:nvSpPr>
            <p:cNvPr id="252" name="TextBox 251"/>
            <p:cNvSpPr txBox="1"/>
            <p:nvPr/>
          </p:nvSpPr>
          <p:spPr>
            <a:xfrm rot="18173970">
              <a:off x="3439343" y="4676422"/>
              <a:ext cx="1233957"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400 to 600</a:t>
              </a:r>
              <a:endParaRPr lang="en-US" sz="1200" dirty="0">
                <a:solidFill>
                  <a:prstClr val="black"/>
                </a:solidFill>
                <a:latin typeface="Calibri"/>
                <a:ea typeface="+mn-ea"/>
                <a:cs typeface="+mn-cs"/>
              </a:endParaRPr>
            </a:p>
          </p:txBody>
        </p:sp>
        <p:sp>
          <p:nvSpPr>
            <p:cNvPr id="253" name="TextBox 252"/>
            <p:cNvSpPr txBox="1"/>
            <p:nvPr/>
          </p:nvSpPr>
          <p:spPr>
            <a:xfrm rot="18200755">
              <a:off x="4003991" y="4706038"/>
              <a:ext cx="1114244"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600 to 800</a:t>
              </a:r>
              <a:endParaRPr lang="en-US" sz="1200" dirty="0">
                <a:solidFill>
                  <a:prstClr val="black"/>
                </a:solidFill>
                <a:latin typeface="Calibri"/>
                <a:ea typeface="+mn-ea"/>
                <a:cs typeface="+mn-cs"/>
              </a:endParaRPr>
            </a:p>
          </p:txBody>
        </p:sp>
        <p:sp>
          <p:nvSpPr>
            <p:cNvPr id="254" name="TextBox 253"/>
            <p:cNvSpPr txBox="1"/>
            <p:nvPr/>
          </p:nvSpPr>
          <p:spPr>
            <a:xfrm rot="18180986">
              <a:off x="4451808" y="4682711"/>
              <a:ext cx="1237484"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800 to 1000</a:t>
              </a:r>
              <a:endParaRPr lang="en-US" sz="1200" dirty="0">
                <a:solidFill>
                  <a:prstClr val="black"/>
                </a:solidFill>
                <a:latin typeface="Calibri"/>
                <a:ea typeface="+mn-ea"/>
                <a:cs typeface="+mn-cs"/>
              </a:endParaRPr>
            </a:p>
          </p:txBody>
        </p:sp>
        <p:sp>
          <p:nvSpPr>
            <p:cNvPr id="255" name="TextBox 254"/>
            <p:cNvSpPr txBox="1"/>
            <p:nvPr/>
          </p:nvSpPr>
          <p:spPr>
            <a:xfrm>
              <a:off x="3915827" y="5261438"/>
              <a:ext cx="1769534" cy="276999"/>
            </a:xfrm>
            <a:prstGeom prst="rect">
              <a:avLst/>
            </a:prstGeom>
            <a:noFill/>
          </p:spPr>
          <p:txBody>
            <a:bodyPr wrap="square" rtlCol="0">
              <a:spAutoFit/>
            </a:bodyPr>
            <a:lstStyle/>
            <a:p>
              <a:pPr fontAlgn="auto">
                <a:spcBef>
                  <a:spcPts val="0"/>
                </a:spcBef>
                <a:spcAft>
                  <a:spcPts val="0"/>
                </a:spcAft>
              </a:pPr>
              <a:r>
                <a:rPr lang="en-US" sz="1200" dirty="0" err="1" smtClean="0">
                  <a:solidFill>
                    <a:prstClr val="black"/>
                  </a:solidFill>
                  <a:latin typeface="Calibri"/>
                  <a:ea typeface="+mn-ea"/>
                  <a:cs typeface="+mn-cs"/>
                </a:rPr>
                <a:t>Mem</a:t>
              </a:r>
              <a:r>
                <a:rPr lang="en-US" sz="1200" dirty="0" smtClean="0">
                  <a:solidFill>
                    <a:prstClr val="black"/>
                  </a:solidFill>
                  <a:latin typeface="Calibri"/>
                  <a:ea typeface="+mn-ea"/>
                  <a:cs typeface="+mn-cs"/>
                </a:rPr>
                <a:t>. Freq. (MHz)</a:t>
              </a:r>
              <a:endParaRPr lang="en-US" sz="1200" dirty="0">
                <a:solidFill>
                  <a:prstClr val="black"/>
                </a:solidFill>
                <a:latin typeface="Calibri"/>
                <a:ea typeface="+mn-ea"/>
                <a:cs typeface="+mn-cs"/>
              </a:endParaRPr>
            </a:p>
          </p:txBody>
        </p:sp>
        <p:sp>
          <p:nvSpPr>
            <p:cNvPr id="256" name="TextBox 255"/>
            <p:cNvSpPr txBox="1"/>
            <p:nvPr/>
          </p:nvSpPr>
          <p:spPr>
            <a:xfrm rot="16200000">
              <a:off x="2484911" y="3260867"/>
              <a:ext cx="1769534"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Engine Freq. (MHz)</a:t>
              </a:r>
              <a:endParaRPr lang="en-US" sz="1200" dirty="0">
                <a:solidFill>
                  <a:prstClr val="black"/>
                </a:solidFill>
                <a:latin typeface="Calibri"/>
                <a:ea typeface="+mn-ea"/>
                <a:cs typeface="+mn-cs"/>
              </a:endParaRPr>
            </a:p>
          </p:txBody>
        </p:sp>
      </p:grpSp>
      <p:grpSp>
        <p:nvGrpSpPr>
          <p:cNvPr id="257" name="Group 256"/>
          <p:cNvGrpSpPr/>
          <p:nvPr/>
        </p:nvGrpSpPr>
        <p:grpSpPr>
          <a:xfrm>
            <a:off x="5583201" y="1316063"/>
            <a:ext cx="2445669" cy="2450615"/>
            <a:chOff x="5789307" y="2514600"/>
            <a:chExt cx="3202292" cy="2664599"/>
          </a:xfrm>
        </p:grpSpPr>
        <p:sp>
          <p:nvSpPr>
            <p:cNvPr id="258" name="Rectangle 257"/>
            <p:cNvSpPr/>
            <p:nvPr/>
          </p:nvSpPr>
          <p:spPr>
            <a:xfrm>
              <a:off x="71627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2,0</a:t>
              </a:r>
              <a:endParaRPr lang="en-US" sz="1200" dirty="0">
                <a:solidFill>
                  <a:prstClr val="black"/>
                </a:solidFill>
              </a:endParaRPr>
            </a:p>
          </p:txBody>
        </p:sp>
        <p:sp>
          <p:nvSpPr>
            <p:cNvPr id="259" name="Rectangle 258"/>
            <p:cNvSpPr/>
            <p:nvPr/>
          </p:nvSpPr>
          <p:spPr>
            <a:xfrm>
              <a:off x="71627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1,0</a:t>
              </a:r>
              <a:endParaRPr lang="en-US" sz="1200" dirty="0">
                <a:solidFill>
                  <a:prstClr val="black"/>
                </a:solidFill>
              </a:endParaRPr>
            </a:p>
          </p:txBody>
        </p:sp>
        <p:sp>
          <p:nvSpPr>
            <p:cNvPr id="260" name="Rectangle 259"/>
            <p:cNvSpPr/>
            <p:nvPr/>
          </p:nvSpPr>
          <p:spPr>
            <a:xfrm>
              <a:off x="71627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0,0</a:t>
              </a:r>
              <a:endParaRPr lang="en-US" sz="1200" dirty="0">
                <a:solidFill>
                  <a:prstClr val="black"/>
                </a:solidFill>
              </a:endParaRPr>
            </a:p>
          </p:txBody>
        </p:sp>
        <p:sp>
          <p:nvSpPr>
            <p:cNvPr id="261" name="Rectangle 260"/>
            <p:cNvSpPr/>
            <p:nvPr/>
          </p:nvSpPr>
          <p:spPr>
            <a:xfrm>
              <a:off x="76199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2,1</a:t>
              </a:r>
              <a:endParaRPr lang="en-US" sz="1200" dirty="0">
                <a:solidFill>
                  <a:prstClr val="black"/>
                </a:solidFill>
              </a:endParaRPr>
            </a:p>
          </p:txBody>
        </p:sp>
        <p:sp>
          <p:nvSpPr>
            <p:cNvPr id="262" name="Rectangle 261"/>
            <p:cNvSpPr/>
            <p:nvPr/>
          </p:nvSpPr>
          <p:spPr>
            <a:xfrm>
              <a:off x="76199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1,1</a:t>
              </a:r>
              <a:endParaRPr lang="en-US" sz="1200" dirty="0">
                <a:solidFill>
                  <a:prstClr val="black"/>
                </a:solidFill>
              </a:endParaRPr>
            </a:p>
          </p:txBody>
        </p:sp>
        <p:sp>
          <p:nvSpPr>
            <p:cNvPr id="263" name="Rectangle 262"/>
            <p:cNvSpPr/>
            <p:nvPr/>
          </p:nvSpPr>
          <p:spPr>
            <a:xfrm>
              <a:off x="76199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0,1</a:t>
              </a:r>
              <a:endParaRPr lang="en-US" sz="1200" dirty="0">
                <a:solidFill>
                  <a:prstClr val="black"/>
                </a:solidFill>
              </a:endParaRPr>
            </a:p>
          </p:txBody>
        </p:sp>
        <p:sp>
          <p:nvSpPr>
            <p:cNvPr id="264" name="Rectangle 263"/>
            <p:cNvSpPr/>
            <p:nvPr/>
          </p:nvSpPr>
          <p:spPr>
            <a:xfrm>
              <a:off x="80771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2,2</a:t>
              </a:r>
              <a:endParaRPr lang="en-US" sz="1200" dirty="0">
                <a:solidFill>
                  <a:prstClr val="black"/>
                </a:solidFill>
              </a:endParaRPr>
            </a:p>
          </p:txBody>
        </p:sp>
        <p:sp>
          <p:nvSpPr>
            <p:cNvPr id="265" name="Rectangle 264"/>
            <p:cNvSpPr/>
            <p:nvPr/>
          </p:nvSpPr>
          <p:spPr>
            <a:xfrm>
              <a:off x="80771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1,2</a:t>
              </a:r>
              <a:endParaRPr lang="en-US" sz="1200" dirty="0">
                <a:solidFill>
                  <a:prstClr val="black"/>
                </a:solidFill>
              </a:endParaRPr>
            </a:p>
          </p:txBody>
        </p:sp>
        <p:sp>
          <p:nvSpPr>
            <p:cNvPr id="266" name="Rectangle 265"/>
            <p:cNvSpPr/>
            <p:nvPr/>
          </p:nvSpPr>
          <p:spPr>
            <a:xfrm>
              <a:off x="80771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0,2</a:t>
              </a:r>
              <a:endParaRPr lang="en-US" sz="1200" dirty="0">
                <a:solidFill>
                  <a:prstClr val="black"/>
                </a:solidFill>
              </a:endParaRPr>
            </a:p>
          </p:txBody>
        </p:sp>
        <p:sp>
          <p:nvSpPr>
            <p:cNvPr id="267" name="Rectangle 266"/>
            <p:cNvSpPr/>
            <p:nvPr/>
          </p:nvSpPr>
          <p:spPr>
            <a:xfrm>
              <a:off x="8534399" y="29718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2,3</a:t>
              </a:r>
              <a:endParaRPr lang="en-US" sz="1200" dirty="0">
                <a:solidFill>
                  <a:prstClr val="black"/>
                </a:solidFill>
              </a:endParaRPr>
            </a:p>
          </p:txBody>
        </p:sp>
        <p:sp>
          <p:nvSpPr>
            <p:cNvPr id="268" name="Rectangle 267"/>
            <p:cNvSpPr/>
            <p:nvPr/>
          </p:nvSpPr>
          <p:spPr>
            <a:xfrm>
              <a:off x="8534399" y="34290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1,3</a:t>
              </a:r>
              <a:endParaRPr lang="en-US" sz="1200" dirty="0">
                <a:solidFill>
                  <a:prstClr val="black"/>
                </a:solidFill>
              </a:endParaRPr>
            </a:p>
          </p:txBody>
        </p:sp>
        <p:sp>
          <p:nvSpPr>
            <p:cNvPr id="269" name="Rectangle 268"/>
            <p:cNvSpPr/>
            <p:nvPr/>
          </p:nvSpPr>
          <p:spPr>
            <a:xfrm>
              <a:off x="8534399" y="3886200"/>
              <a:ext cx="4572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fontAlgn="auto">
                <a:spcBef>
                  <a:spcPts val="0"/>
                </a:spcBef>
                <a:spcAft>
                  <a:spcPts val="0"/>
                </a:spcAft>
              </a:pPr>
              <a:r>
                <a:rPr lang="en-US" sz="1200" dirty="0">
                  <a:solidFill>
                    <a:prstClr val="black"/>
                  </a:solidFill>
                </a:rPr>
                <a:t>e</a:t>
              </a:r>
              <a:r>
                <a:rPr lang="en-US" sz="1200" baseline="-25000" dirty="0" smtClean="0">
                  <a:solidFill>
                    <a:prstClr val="black"/>
                  </a:solidFill>
                </a:rPr>
                <a:t>0,3</a:t>
              </a:r>
              <a:endParaRPr lang="en-US" sz="1200" dirty="0">
                <a:solidFill>
                  <a:prstClr val="black"/>
                </a:solidFill>
              </a:endParaRPr>
            </a:p>
          </p:txBody>
        </p:sp>
        <p:sp>
          <p:nvSpPr>
            <p:cNvPr id="270" name="TextBox 269"/>
            <p:cNvSpPr txBox="1"/>
            <p:nvPr/>
          </p:nvSpPr>
          <p:spPr>
            <a:xfrm>
              <a:off x="6025782" y="2993572"/>
              <a:ext cx="1289422"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800 to 1000</a:t>
              </a:r>
              <a:endParaRPr lang="en-US" sz="1200" dirty="0">
                <a:solidFill>
                  <a:prstClr val="black"/>
                </a:solidFill>
                <a:latin typeface="Calibri"/>
                <a:ea typeface="+mn-ea"/>
                <a:cs typeface="+mn-cs"/>
              </a:endParaRPr>
            </a:p>
          </p:txBody>
        </p:sp>
        <p:sp>
          <p:nvSpPr>
            <p:cNvPr id="271" name="TextBox 270"/>
            <p:cNvSpPr txBox="1"/>
            <p:nvPr/>
          </p:nvSpPr>
          <p:spPr>
            <a:xfrm>
              <a:off x="6091098" y="3471446"/>
              <a:ext cx="115879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600 to 800</a:t>
              </a:r>
              <a:endParaRPr lang="en-US" sz="1200" dirty="0">
                <a:solidFill>
                  <a:prstClr val="black"/>
                </a:solidFill>
                <a:latin typeface="Calibri"/>
                <a:ea typeface="+mn-ea"/>
                <a:cs typeface="+mn-cs"/>
              </a:endParaRPr>
            </a:p>
          </p:txBody>
        </p:sp>
        <p:sp>
          <p:nvSpPr>
            <p:cNvPr id="272" name="TextBox 271"/>
            <p:cNvSpPr txBox="1"/>
            <p:nvPr/>
          </p:nvSpPr>
          <p:spPr>
            <a:xfrm>
              <a:off x="6091097" y="3928646"/>
              <a:ext cx="1442888"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400 to 600</a:t>
              </a:r>
              <a:endParaRPr lang="en-US" sz="1200" dirty="0">
                <a:solidFill>
                  <a:prstClr val="black"/>
                </a:solidFill>
                <a:latin typeface="Calibri"/>
                <a:ea typeface="+mn-ea"/>
                <a:cs typeface="+mn-cs"/>
              </a:endParaRPr>
            </a:p>
          </p:txBody>
        </p:sp>
        <p:sp>
          <p:nvSpPr>
            <p:cNvPr id="273" name="TextBox 272"/>
            <p:cNvSpPr txBox="1"/>
            <p:nvPr/>
          </p:nvSpPr>
          <p:spPr>
            <a:xfrm rot="18155233">
              <a:off x="7096572" y="4415714"/>
              <a:ext cx="6096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400</a:t>
              </a:r>
              <a:endParaRPr lang="en-US" sz="1200" dirty="0">
                <a:solidFill>
                  <a:prstClr val="black"/>
                </a:solidFill>
                <a:latin typeface="Calibri"/>
                <a:ea typeface="+mn-ea"/>
                <a:cs typeface="+mn-cs"/>
              </a:endParaRPr>
            </a:p>
          </p:txBody>
        </p:sp>
        <p:sp>
          <p:nvSpPr>
            <p:cNvPr id="274" name="TextBox 273"/>
            <p:cNvSpPr txBox="1"/>
            <p:nvPr/>
          </p:nvSpPr>
          <p:spPr>
            <a:xfrm rot="18259250">
              <a:off x="7524092" y="4420842"/>
              <a:ext cx="6096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600</a:t>
              </a:r>
              <a:endParaRPr lang="en-US" sz="1200" dirty="0">
                <a:solidFill>
                  <a:prstClr val="black"/>
                </a:solidFill>
                <a:latin typeface="Calibri"/>
                <a:ea typeface="+mn-ea"/>
                <a:cs typeface="+mn-cs"/>
              </a:endParaRPr>
            </a:p>
          </p:txBody>
        </p:sp>
        <p:sp>
          <p:nvSpPr>
            <p:cNvPr id="275" name="TextBox 274"/>
            <p:cNvSpPr txBox="1"/>
            <p:nvPr/>
          </p:nvSpPr>
          <p:spPr>
            <a:xfrm rot="18287360">
              <a:off x="7992872" y="4424885"/>
              <a:ext cx="6096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800</a:t>
              </a:r>
              <a:endParaRPr lang="en-US" sz="1200" dirty="0">
                <a:solidFill>
                  <a:prstClr val="black"/>
                </a:solidFill>
                <a:latin typeface="Calibri"/>
                <a:ea typeface="+mn-ea"/>
                <a:cs typeface="+mn-cs"/>
              </a:endParaRPr>
            </a:p>
          </p:txBody>
        </p:sp>
        <p:sp>
          <p:nvSpPr>
            <p:cNvPr id="276" name="TextBox 275"/>
            <p:cNvSpPr txBox="1"/>
            <p:nvPr/>
          </p:nvSpPr>
          <p:spPr>
            <a:xfrm rot="18240033">
              <a:off x="8387980" y="4476049"/>
              <a:ext cx="609600"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1000</a:t>
              </a:r>
              <a:endParaRPr lang="en-US" sz="1200" dirty="0">
                <a:solidFill>
                  <a:prstClr val="black"/>
                </a:solidFill>
                <a:latin typeface="Calibri"/>
                <a:ea typeface="+mn-ea"/>
                <a:cs typeface="+mn-cs"/>
              </a:endParaRPr>
            </a:p>
          </p:txBody>
        </p:sp>
        <p:sp>
          <p:nvSpPr>
            <p:cNvPr id="277" name="TextBox 276"/>
            <p:cNvSpPr txBox="1"/>
            <p:nvPr/>
          </p:nvSpPr>
          <p:spPr>
            <a:xfrm>
              <a:off x="7222065" y="4902200"/>
              <a:ext cx="1769534" cy="276999"/>
            </a:xfrm>
            <a:prstGeom prst="rect">
              <a:avLst/>
            </a:prstGeom>
            <a:noFill/>
          </p:spPr>
          <p:txBody>
            <a:bodyPr wrap="square" rtlCol="0">
              <a:spAutoFit/>
            </a:bodyPr>
            <a:lstStyle/>
            <a:p>
              <a:pPr fontAlgn="auto">
                <a:spcBef>
                  <a:spcPts val="0"/>
                </a:spcBef>
                <a:spcAft>
                  <a:spcPts val="0"/>
                </a:spcAft>
              </a:pPr>
              <a:r>
                <a:rPr lang="en-US" sz="1200" dirty="0" err="1" smtClean="0">
                  <a:solidFill>
                    <a:prstClr val="black"/>
                  </a:solidFill>
                  <a:latin typeface="Calibri"/>
                  <a:ea typeface="+mn-ea"/>
                  <a:cs typeface="+mn-cs"/>
                </a:rPr>
                <a:t>Mem</a:t>
              </a:r>
              <a:r>
                <a:rPr lang="en-US" sz="1200" dirty="0" smtClean="0">
                  <a:solidFill>
                    <a:prstClr val="black"/>
                  </a:solidFill>
                  <a:latin typeface="Calibri"/>
                  <a:ea typeface="+mn-ea"/>
                  <a:cs typeface="+mn-cs"/>
                </a:rPr>
                <a:t>. Freq. (MHz)</a:t>
              </a:r>
              <a:endParaRPr lang="en-US" sz="1200" dirty="0">
                <a:solidFill>
                  <a:prstClr val="black"/>
                </a:solidFill>
                <a:latin typeface="Calibri"/>
                <a:ea typeface="+mn-ea"/>
                <a:cs typeface="+mn-cs"/>
              </a:endParaRPr>
            </a:p>
          </p:txBody>
        </p:sp>
        <p:sp>
          <p:nvSpPr>
            <p:cNvPr id="278" name="TextBox 277"/>
            <p:cNvSpPr txBox="1"/>
            <p:nvPr/>
          </p:nvSpPr>
          <p:spPr>
            <a:xfrm rot="16200000">
              <a:off x="5043040" y="3260867"/>
              <a:ext cx="1769534"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a:ea typeface="+mn-ea"/>
                  <a:cs typeface="+mn-cs"/>
                </a:rPr>
                <a:t>Engine Freq. (MHz)</a:t>
              </a:r>
              <a:endParaRPr lang="en-US" sz="1200" dirty="0">
                <a:solidFill>
                  <a:prstClr val="black"/>
                </a:solidFill>
                <a:latin typeface="Calibri"/>
                <a:ea typeface="+mn-ea"/>
                <a:cs typeface="+mn-cs"/>
              </a:endParaRPr>
            </a:p>
          </p:txBody>
        </p:sp>
      </p:grpSp>
      <p:sp>
        <p:nvSpPr>
          <p:cNvPr id="295" name="Oval 294"/>
          <p:cNvSpPr/>
          <p:nvPr/>
        </p:nvSpPr>
        <p:spPr>
          <a:xfrm>
            <a:off x="3851909" y="3698116"/>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dirty="0" smtClean="0">
                <a:solidFill>
                  <a:prstClr val="black"/>
                </a:solidFill>
              </a:rPr>
              <a:t>?</a:t>
            </a:r>
            <a:endParaRPr lang="en-US" sz="2000" dirty="0">
              <a:solidFill>
                <a:prstClr val="black"/>
              </a:solidFill>
            </a:endParaRPr>
          </a:p>
        </p:txBody>
      </p:sp>
      <p:sp>
        <p:nvSpPr>
          <p:cNvPr id="303" name="Oval 302"/>
          <p:cNvSpPr/>
          <p:nvPr/>
        </p:nvSpPr>
        <p:spPr>
          <a:xfrm>
            <a:off x="4210495" y="2191058"/>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fontAlgn="auto">
              <a:spcBef>
                <a:spcPts val="0"/>
              </a:spcBef>
              <a:spcAft>
                <a:spcPts val="0"/>
              </a:spcAft>
            </a:pPr>
            <a:r>
              <a:rPr lang="en-US" sz="1400" dirty="0" smtClean="0">
                <a:solidFill>
                  <a:prstClr val="white"/>
                </a:solidFill>
              </a:rPr>
              <a:t>Cluster </a:t>
            </a:r>
            <a:r>
              <a:rPr lang="en-US" sz="1400" dirty="0">
                <a:solidFill>
                  <a:prstClr val="white"/>
                </a:solidFill>
              </a:rPr>
              <a:t>1</a:t>
            </a:r>
          </a:p>
        </p:txBody>
      </p:sp>
      <p:sp>
        <p:nvSpPr>
          <p:cNvPr id="304" name="Oval 303"/>
          <p:cNvSpPr/>
          <p:nvPr/>
        </p:nvSpPr>
        <p:spPr>
          <a:xfrm>
            <a:off x="4273990" y="4672248"/>
            <a:ext cx="888327" cy="8164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fontAlgn="auto">
              <a:spcBef>
                <a:spcPts val="0"/>
              </a:spcBef>
              <a:spcAft>
                <a:spcPts val="0"/>
              </a:spcAft>
            </a:pPr>
            <a:r>
              <a:rPr lang="en-US" sz="1400" dirty="0" smtClean="0">
                <a:solidFill>
                  <a:prstClr val="white"/>
                </a:solidFill>
              </a:rPr>
              <a:t>Cluster M</a:t>
            </a:r>
            <a:endParaRPr lang="en-US" sz="1400" dirty="0">
              <a:solidFill>
                <a:prstClr val="white"/>
              </a:solidFill>
            </a:endParaRPr>
          </a:p>
        </p:txBody>
      </p:sp>
      <p:sp>
        <p:nvSpPr>
          <p:cNvPr id="310" name="TextBox 309"/>
          <p:cNvSpPr txBox="1"/>
          <p:nvPr/>
        </p:nvSpPr>
        <p:spPr>
          <a:xfrm>
            <a:off x="137418" y="5740782"/>
            <a:ext cx="2342124" cy="523220"/>
          </a:xfrm>
          <a:prstGeom prst="rect">
            <a:avLst/>
          </a:prstGeom>
          <a:noFill/>
        </p:spPr>
        <p:txBody>
          <a:bodyPr wrap="square" rtlCol="0">
            <a:spAutoFit/>
          </a:bodyPr>
          <a:lstStyle/>
          <a:p>
            <a:pPr fontAlgn="auto">
              <a:spcBef>
                <a:spcPts val="0"/>
              </a:spcBef>
              <a:spcAft>
                <a:spcPts val="0"/>
              </a:spcAft>
            </a:pPr>
            <a:r>
              <a:rPr lang="en-US" sz="1400" b="1" dirty="0" smtClean="0">
                <a:solidFill>
                  <a:prstClr val="black"/>
                </a:solidFill>
                <a:latin typeface="Calibri"/>
                <a:ea typeface="+mn-ea"/>
                <a:cs typeface="+mn-cs"/>
              </a:rPr>
              <a:t>Base </a:t>
            </a:r>
            <a:r>
              <a:rPr lang="en-US" sz="1400" b="1" dirty="0" err="1" smtClean="0">
                <a:solidFill>
                  <a:prstClr val="black"/>
                </a:solidFill>
                <a:latin typeface="Calibri"/>
                <a:ea typeface="+mn-ea"/>
                <a:cs typeface="+mn-cs"/>
              </a:rPr>
              <a:t>Config</a:t>
            </a:r>
            <a:r>
              <a:rPr lang="en-US" sz="1400" b="1" dirty="0" smtClean="0">
                <a:solidFill>
                  <a:prstClr val="black"/>
                </a:solidFill>
                <a:latin typeface="Calibri"/>
                <a:ea typeface="+mn-ea"/>
                <a:cs typeface="+mn-cs"/>
              </a:rPr>
              <a:t>. Execution Time </a:t>
            </a:r>
            <a:endParaRPr lang="en-US" sz="1400" b="1" dirty="0">
              <a:solidFill>
                <a:prstClr val="black"/>
              </a:solidFill>
              <a:latin typeface="Calibri"/>
              <a:ea typeface="+mn-ea"/>
              <a:cs typeface="+mn-cs"/>
            </a:endParaRPr>
          </a:p>
          <a:p>
            <a:pPr fontAlgn="auto">
              <a:spcBef>
                <a:spcPts val="0"/>
              </a:spcBef>
              <a:spcAft>
                <a:spcPts val="0"/>
              </a:spcAft>
            </a:pPr>
            <a:endParaRPr lang="en-US" sz="1400" b="1" dirty="0">
              <a:solidFill>
                <a:prstClr val="black"/>
              </a:solidFill>
              <a:latin typeface="Calibri"/>
              <a:ea typeface="+mn-ea"/>
              <a:cs typeface="+mn-cs"/>
            </a:endParaRPr>
          </a:p>
        </p:txBody>
      </p:sp>
      <p:sp>
        <p:nvSpPr>
          <p:cNvPr id="311" name="TextBox 310"/>
          <p:cNvSpPr txBox="1"/>
          <p:nvPr/>
        </p:nvSpPr>
        <p:spPr>
          <a:xfrm>
            <a:off x="176168" y="6154792"/>
            <a:ext cx="2342124" cy="523220"/>
          </a:xfrm>
          <a:prstGeom prst="rect">
            <a:avLst/>
          </a:prstGeom>
          <a:noFill/>
        </p:spPr>
        <p:txBody>
          <a:bodyPr wrap="square" rtlCol="0">
            <a:spAutoFit/>
          </a:bodyPr>
          <a:lstStyle/>
          <a:p>
            <a:pPr fontAlgn="auto">
              <a:spcBef>
                <a:spcPts val="0"/>
              </a:spcBef>
              <a:spcAft>
                <a:spcPts val="0"/>
              </a:spcAft>
            </a:pPr>
            <a:r>
              <a:rPr lang="en-US" sz="1400" b="1" dirty="0" smtClean="0">
                <a:solidFill>
                  <a:prstClr val="black"/>
                </a:solidFill>
                <a:latin typeface="Calibri"/>
                <a:ea typeface="+mn-ea"/>
                <a:cs typeface="+mn-cs"/>
              </a:rPr>
              <a:t>Target </a:t>
            </a:r>
            <a:r>
              <a:rPr lang="en-US" sz="1400" b="1" dirty="0" err="1" smtClean="0">
                <a:solidFill>
                  <a:prstClr val="black"/>
                </a:solidFill>
                <a:latin typeface="Calibri"/>
                <a:ea typeface="+mn-ea"/>
                <a:cs typeface="+mn-cs"/>
              </a:rPr>
              <a:t>Config</a:t>
            </a:r>
            <a:r>
              <a:rPr lang="en-US" sz="1400" b="1" dirty="0" smtClean="0">
                <a:solidFill>
                  <a:prstClr val="black"/>
                </a:solidFill>
                <a:latin typeface="Calibri"/>
                <a:ea typeface="+mn-ea"/>
                <a:cs typeface="+mn-cs"/>
              </a:rPr>
              <a:t>.</a:t>
            </a:r>
            <a:endParaRPr lang="en-US" sz="1400" b="1" dirty="0">
              <a:solidFill>
                <a:prstClr val="black"/>
              </a:solidFill>
              <a:latin typeface="Calibri"/>
              <a:ea typeface="+mn-ea"/>
              <a:cs typeface="+mn-cs"/>
            </a:endParaRPr>
          </a:p>
          <a:p>
            <a:pPr fontAlgn="auto">
              <a:spcBef>
                <a:spcPts val="0"/>
              </a:spcBef>
              <a:spcAft>
                <a:spcPts val="0"/>
              </a:spcAft>
            </a:pPr>
            <a:endParaRPr lang="en-US" sz="1400" b="1" dirty="0">
              <a:solidFill>
                <a:prstClr val="black"/>
              </a:solidFill>
              <a:latin typeface="Calibri"/>
              <a:ea typeface="+mn-ea"/>
              <a:cs typeface="+mn-cs"/>
            </a:endParaRPr>
          </a:p>
        </p:txBody>
      </p:sp>
      <p:cxnSp>
        <p:nvCxnSpPr>
          <p:cNvPr id="314" name="Straight Arrow Connector 313"/>
          <p:cNvCxnSpPr/>
          <p:nvPr/>
        </p:nvCxnSpPr>
        <p:spPr>
          <a:xfrm flipV="1">
            <a:off x="2418781" y="5886439"/>
            <a:ext cx="3097215" cy="2330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6" name="Straight Arrow Connector 315"/>
          <p:cNvCxnSpPr/>
          <p:nvPr/>
        </p:nvCxnSpPr>
        <p:spPr>
          <a:xfrm flipV="1">
            <a:off x="1462650" y="6264002"/>
            <a:ext cx="4053346" cy="3387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1" name="Elbow Connector 350"/>
          <p:cNvCxnSpPr/>
          <p:nvPr/>
        </p:nvCxnSpPr>
        <p:spPr>
          <a:xfrm rot="16200000" flipH="1">
            <a:off x="7749853" y="3846660"/>
            <a:ext cx="1255989" cy="465829"/>
          </a:xfrm>
          <a:prstGeom prst="bentConnector3">
            <a:avLst>
              <a:gd name="adj1" fmla="val -825"/>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2" name="TextBox 351"/>
          <p:cNvSpPr txBox="1"/>
          <p:nvPr/>
        </p:nvSpPr>
        <p:spPr>
          <a:xfrm>
            <a:off x="8238071" y="4717462"/>
            <a:ext cx="990596" cy="1384995"/>
          </a:xfrm>
          <a:prstGeom prst="rect">
            <a:avLst/>
          </a:prstGeom>
          <a:noFill/>
        </p:spPr>
        <p:txBody>
          <a:bodyPr wrap="square" lIns="0" rIns="0" rtlCol="0">
            <a:spAutoFit/>
          </a:bodyPr>
          <a:lstStyle/>
          <a:p>
            <a:pPr fontAlgn="auto">
              <a:spcBef>
                <a:spcPts val="0"/>
              </a:spcBef>
              <a:spcAft>
                <a:spcPts val="0"/>
              </a:spcAft>
            </a:pPr>
            <a:r>
              <a:rPr lang="en-US" sz="1400" b="1" dirty="0" smtClean="0">
                <a:solidFill>
                  <a:prstClr val="black"/>
                </a:solidFill>
                <a:latin typeface="Calibri"/>
                <a:ea typeface="+mn-ea"/>
                <a:cs typeface="+mn-cs"/>
              </a:rPr>
              <a:t>Target </a:t>
            </a:r>
            <a:r>
              <a:rPr lang="en-US" sz="1400" b="1" dirty="0" err="1" smtClean="0">
                <a:solidFill>
                  <a:prstClr val="black"/>
                </a:solidFill>
                <a:latin typeface="Calibri"/>
                <a:ea typeface="+mn-ea"/>
                <a:cs typeface="+mn-cs"/>
              </a:rPr>
              <a:t>Config</a:t>
            </a:r>
            <a:r>
              <a:rPr lang="en-US" sz="1400" b="1" dirty="0" smtClean="0">
                <a:solidFill>
                  <a:prstClr val="black"/>
                </a:solidFill>
                <a:latin typeface="Calibri"/>
                <a:ea typeface="+mn-ea"/>
                <a:cs typeface="+mn-cs"/>
              </a:rPr>
              <a:t>. Execution Time or Power </a:t>
            </a:r>
            <a:endParaRPr lang="en-US" sz="1400" b="1" dirty="0">
              <a:solidFill>
                <a:prstClr val="black"/>
              </a:solidFill>
              <a:latin typeface="Calibri"/>
              <a:ea typeface="+mn-ea"/>
              <a:cs typeface="+mn-cs"/>
            </a:endParaRPr>
          </a:p>
          <a:p>
            <a:pPr fontAlgn="auto">
              <a:spcBef>
                <a:spcPts val="0"/>
              </a:spcBef>
              <a:spcAft>
                <a:spcPts val="0"/>
              </a:spcAft>
            </a:pPr>
            <a:endParaRPr lang="en-US" sz="1400" b="1" dirty="0">
              <a:solidFill>
                <a:prstClr val="black"/>
              </a:solidFill>
              <a:latin typeface="Calibri"/>
              <a:ea typeface="+mn-ea"/>
              <a:cs typeface="+mn-cs"/>
            </a:endParaRPr>
          </a:p>
        </p:txBody>
      </p:sp>
      <p:cxnSp>
        <p:nvCxnSpPr>
          <p:cNvPr id="15" name="Straight Arrow Connector 14"/>
          <p:cNvCxnSpPr>
            <a:stCxn id="47" idx="6"/>
            <a:endCxn id="303" idx="2"/>
          </p:cNvCxnSpPr>
          <p:nvPr/>
        </p:nvCxnSpPr>
        <p:spPr>
          <a:xfrm flipV="1">
            <a:off x="3819617" y="2599275"/>
            <a:ext cx="390878" cy="73251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8" name="Oval 287"/>
          <p:cNvSpPr/>
          <p:nvPr/>
        </p:nvSpPr>
        <p:spPr>
          <a:xfrm>
            <a:off x="3828738" y="2916119"/>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dirty="0">
                <a:solidFill>
                  <a:prstClr val="black"/>
                </a:solidFill>
              </a:rPr>
              <a:t>?</a:t>
            </a:r>
          </a:p>
        </p:txBody>
      </p:sp>
      <p:cxnSp>
        <p:nvCxnSpPr>
          <p:cNvPr id="21" name="Straight Arrow Connector 20"/>
          <p:cNvCxnSpPr>
            <a:stCxn id="50" idx="6"/>
            <a:endCxn id="304" idx="2"/>
          </p:cNvCxnSpPr>
          <p:nvPr/>
        </p:nvCxnSpPr>
        <p:spPr>
          <a:xfrm>
            <a:off x="3819600" y="4635310"/>
            <a:ext cx="454390" cy="44515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4" name="Oval 293"/>
          <p:cNvSpPr/>
          <p:nvPr/>
        </p:nvSpPr>
        <p:spPr>
          <a:xfrm>
            <a:off x="3872782" y="4654482"/>
            <a:ext cx="284548" cy="29572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US" sz="2000" dirty="0">
                <a:solidFill>
                  <a:prstClr val="black"/>
                </a:solidFill>
              </a:rPr>
              <a:t>?</a:t>
            </a:r>
          </a:p>
        </p:txBody>
      </p:sp>
    </p:spTree>
    <p:extLst>
      <p:ext uri="{BB962C8B-B14F-4D97-AF65-F5344CB8AC3E}">
        <p14:creationId xmlns:p14="http://schemas.microsoft.com/office/powerpoint/2010/main" val="246102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5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1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1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0" animBg="1"/>
      <p:bldP spid="291" grpId="0" animBg="1"/>
      <p:bldP spid="6" grpId="0" animBg="1"/>
      <p:bldP spid="295" grpId="0" animBg="1"/>
      <p:bldP spid="303" grpId="0" animBg="1"/>
      <p:bldP spid="304" grpId="0" animBg="1"/>
      <p:bldP spid="310" grpId="0"/>
      <p:bldP spid="311" grpId="0"/>
      <p:bldP spid="352" grpId="0"/>
      <p:bldP spid="288" grpId="0" animBg="1"/>
      <p:bldP spid="29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784" y="533400"/>
            <a:ext cx="8229600" cy="1143000"/>
          </a:xfrm>
        </p:spPr>
        <p:txBody>
          <a:bodyPr/>
          <a:lstStyle/>
          <a:p>
            <a:r>
              <a:rPr lang="en-US" dirty="0" smtClean="0"/>
              <a:t>Model Architecture</a:t>
            </a:r>
            <a:endParaRPr lang="en-US" dirty="0"/>
          </a:p>
        </p:txBody>
      </p:sp>
      <p:sp>
        <p:nvSpPr>
          <p:cNvPr id="3" name="Slide Number Placeholder 2"/>
          <p:cNvSpPr>
            <a:spLocks noGrp="1"/>
          </p:cNvSpPr>
          <p:nvPr>
            <p:ph type="sldNum" sz="quarter" idx="4294967295"/>
          </p:nvPr>
        </p:nvSpPr>
        <p:spPr>
          <a:xfrm>
            <a:off x="6553200" y="6356350"/>
            <a:ext cx="2133600" cy="365125"/>
          </a:xfrm>
          <a:prstGeom prst="rect">
            <a:avLst/>
          </a:prstGeom>
        </p:spPr>
        <p:txBody>
          <a:bodyPr/>
          <a:lstStyle/>
          <a:p>
            <a:fld id="{379DEB5E-84F7-479D-98B2-ECA7AD8BAD0C}" type="slidenum">
              <a:rPr lang="en-US" smtClean="0"/>
              <a:t>32</a:t>
            </a:fld>
            <a:endParaRPr lang="en-US"/>
          </a:p>
        </p:txBody>
      </p:sp>
      <p:grpSp>
        <p:nvGrpSpPr>
          <p:cNvPr id="5" name="Group 4"/>
          <p:cNvGrpSpPr/>
          <p:nvPr/>
        </p:nvGrpSpPr>
        <p:grpSpPr>
          <a:xfrm>
            <a:off x="45847" y="1582491"/>
            <a:ext cx="9259342" cy="5141670"/>
            <a:chOff x="-1706721" y="533186"/>
            <a:chExt cx="16813793" cy="6324815"/>
          </a:xfrm>
        </p:grpSpPr>
        <p:sp>
          <p:nvSpPr>
            <p:cNvPr id="6" name="Rectangle 5"/>
            <p:cNvSpPr/>
            <p:nvPr/>
          </p:nvSpPr>
          <p:spPr>
            <a:xfrm>
              <a:off x="8549873" y="552091"/>
              <a:ext cx="4880799" cy="63039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7" name="Oval 6"/>
            <p:cNvSpPr/>
            <p:nvPr/>
          </p:nvSpPr>
          <p:spPr>
            <a:xfrm>
              <a:off x="3674300" y="1555559"/>
              <a:ext cx="1383697" cy="10972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Cluster 1</a:t>
              </a:r>
              <a:endParaRPr lang="en-US" sz="1100" dirty="0">
                <a:solidFill>
                  <a:schemeClr val="tx1"/>
                </a:solidFill>
              </a:endParaRPr>
            </a:p>
          </p:txBody>
        </p:sp>
        <p:sp>
          <p:nvSpPr>
            <p:cNvPr id="8" name="Oval 7"/>
            <p:cNvSpPr/>
            <p:nvPr/>
          </p:nvSpPr>
          <p:spPr>
            <a:xfrm>
              <a:off x="5057999" y="1555556"/>
              <a:ext cx="1340766" cy="10972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2</a:t>
              </a:r>
              <a:endParaRPr lang="en-US" sz="1000" dirty="0">
                <a:solidFill>
                  <a:schemeClr val="tx1"/>
                </a:solidFill>
              </a:endParaRPr>
            </a:p>
          </p:txBody>
        </p:sp>
        <p:sp>
          <p:nvSpPr>
            <p:cNvPr id="9" name="Oval 8"/>
            <p:cNvSpPr/>
            <p:nvPr/>
          </p:nvSpPr>
          <p:spPr>
            <a:xfrm>
              <a:off x="6856803" y="1555556"/>
              <a:ext cx="1329328" cy="10972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N</a:t>
              </a:r>
              <a:endParaRPr lang="en-US" sz="1000" dirty="0">
                <a:solidFill>
                  <a:schemeClr val="tx1"/>
                </a:solidFill>
              </a:endParaRPr>
            </a:p>
          </p:txBody>
        </p:sp>
        <p:sp>
          <p:nvSpPr>
            <p:cNvPr id="10" name="TextBox 9"/>
            <p:cNvSpPr txBox="1"/>
            <p:nvPr/>
          </p:nvSpPr>
          <p:spPr>
            <a:xfrm>
              <a:off x="6398765" y="1766388"/>
              <a:ext cx="1158316" cy="378599"/>
            </a:xfrm>
            <a:prstGeom prst="rect">
              <a:avLst/>
            </a:prstGeom>
            <a:noFill/>
          </p:spPr>
          <p:txBody>
            <a:bodyPr wrap="square" rtlCol="0">
              <a:spAutoFit/>
            </a:bodyPr>
            <a:lstStyle/>
            <a:p>
              <a:r>
                <a:rPr lang="en-US" sz="1400" dirty="0" smtClean="0"/>
                <a:t>…</a:t>
              </a:r>
              <a:endParaRPr lang="en-US" sz="1400" dirty="0"/>
            </a:p>
          </p:txBody>
        </p:sp>
        <p:sp>
          <p:nvSpPr>
            <p:cNvPr id="18" name="TextBox 17"/>
            <p:cNvSpPr txBox="1"/>
            <p:nvPr/>
          </p:nvSpPr>
          <p:spPr>
            <a:xfrm>
              <a:off x="6398765" y="5119276"/>
              <a:ext cx="1158316" cy="378599"/>
            </a:xfrm>
            <a:prstGeom prst="rect">
              <a:avLst/>
            </a:prstGeom>
            <a:noFill/>
          </p:spPr>
          <p:txBody>
            <a:bodyPr wrap="square" rtlCol="0">
              <a:spAutoFit/>
            </a:bodyPr>
            <a:lstStyle/>
            <a:p>
              <a:r>
                <a:rPr lang="en-US" sz="1400" dirty="0" smtClean="0"/>
                <a:t>…</a:t>
              </a:r>
              <a:endParaRPr lang="en-US" sz="1400" dirty="0"/>
            </a:p>
          </p:txBody>
        </p:sp>
        <p:sp>
          <p:nvSpPr>
            <p:cNvPr id="20" name="TextBox 19"/>
            <p:cNvSpPr txBox="1"/>
            <p:nvPr/>
          </p:nvSpPr>
          <p:spPr>
            <a:xfrm>
              <a:off x="6398762" y="2669922"/>
              <a:ext cx="1158316" cy="378599"/>
            </a:xfrm>
            <a:prstGeom prst="rect">
              <a:avLst/>
            </a:prstGeom>
            <a:noFill/>
          </p:spPr>
          <p:txBody>
            <a:bodyPr wrap="square" rtlCol="0">
              <a:spAutoFit/>
            </a:bodyPr>
            <a:lstStyle/>
            <a:p>
              <a:r>
                <a:rPr lang="en-US" sz="1400" dirty="0" smtClean="0"/>
                <a:t>…</a:t>
              </a:r>
              <a:endParaRPr lang="en-US" sz="1400" dirty="0"/>
            </a:p>
          </p:txBody>
        </p:sp>
        <p:sp>
          <p:nvSpPr>
            <p:cNvPr id="21" name="TextBox 20"/>
            <p:cNvSpPr txBox="1"/>
            <p:nvPr/>
          </p:nvSpPr>
          <p:spPr>
            <a:xfrm rot="5400000">
              <a:off x="5244843" y="3141955"/>
              <a:ext cx="1158317" cy="558884"/>
            </a:xfrm>
            <a:prstGeom prst="rect">
              <a:avLst/>
            </a:prstGeom>
            <a:noFill/>
          </p:spPr>
          <p:txBody>
            <a:bodyPr wrap="square" rtlCol="0">
              <a:spAutoFit/>
            </a:bodyPr>
            <a:lstStyle/>
            <a:p>
              <a:r>
                <a:rPr lang="en-US" sz="1400" dirty="0" smtClean="0"/>
                <a:t>…</a:t>
              </a:r>
              <a:endParaRPr lang="en-US" sz="1400" dirty="0"/>
            </a:p>
          </p:txBody>
        </p:sp>
        <p:sp>
          <p:nvSpPr>
            <p:cNvPr id="22" name="TextBox 21"/>
            <p:cNvSpPr txBox="1"/>
            <p:nvPr/>
          </p:nvSpPr>
          <p:spPr>
            <a:xfrm rot="5400000">
              <a:off x="7008374" y="3141955"/>
              <a:ext cx="1158317" cy="558884"/>
            </a:xfrm>
            <a:prstGeom prst="rect">
              <a:avLst/>
            </a:prstGeom>
            <a:noFill/>
          </p:spPr>
          <p:txBody>
            <a:bodyPr wrap="square" rtlCol="0">
              <a:spAutoFit/>
            </a:bodyPr>
            <a:lstStyle/>
            <a:p>
              <a:r>
                <a:rPr lang="en-US" sz="1400" dirty="0" smtClean="0"/>
                <a:t>…</a:t>
              </a:r>
              <a:endParaRPr lang="en-US" sz="1400" dirty="0"/>
            </a:p>
          </p:txBody>
        </p:sp>
        <p:sp>
          <p:nvSpPr>
            <p:cNvPr id="23" name="Rounded Rectangle 22"/>
            <p:cNvSpPr/>
            <p:nvPr/>
          </p:nvSpPr>
          <p:spPr>
            <a:xfrm>
              <a:off x="2525581" y="1467139"/>
              <a:ext cx="5660552" cy="123544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solidFill>
                  <a:schemeClr val="tx1"/>
                </a:solidFill>
              </a:endParaRPr>
            </a:p>
          </p:txBody>
        </p:sp>
        <p:sp>
          <p:nvSpPr>
            <p:cNvPr id="24" name="TextBox 23"/>
            <p:cNvSpPr txBox="1"/>
            <p:nvPr/>
          </p:nvSpPr>
          <p:spPr>
            <a:xfrm>
              <a:off x="2553073" y="1847144"/>
              <a:ext cx="1121229" cy="511108"/>
            </a:xfrm>
            <a:prstGeom prst="rect">
              <a:avLst/>
            </a:prstGeom>
            <a:noFill/>
          </p:spPr>
          <p:txBody>
            <a:bodyPr wrap="square" rtlCol="0">
              <a:spAutoFit/>
            </a:bodyPr>
            <a:lstStyle/>
            <a:p>
              <a:pPr algn="ctr"/>
              <a:r>
                <a:rPr lang="en-US" sz="1050" dirty="0" smtClean="0"/>
                <a:t>CUs = 8</a:t>
              </a:r>
            </a:p>
            <a:p>
              <a:pPr algn="ctr"/>
              <a:r>
                <a:rPr lang="en-US" sz="1050" dirty="0" smtClean="0"/>
                <a:t>set</a:t>
              </a:r>
              <a:endParaRPr lang="en-US" sz="1050" dirty="0"/>
            </a:p>
          </p:txBody>
        </p:sp>
        <p:sp>
          <p:nvSpPr>
            <p:cNvPr id="29" name="TextBox 28"/>
            <p:cNvSpPr txBox="1"/>
            <p:nvPr/>
          </p:nvSpPr>
          <p:spPr>
            <a:xfrm rot="5400000">
              <a:off x="2664859" y="3141955"/>
              <a:ext cx="1158317" cy="558884"/>
            </a:xfrm>
            <a:prstGeom prst="rect">
              <a:avLst/>
            </a:prstGeom>
            <a:noFill/>
          </p:spPr>
          <p:txBody>
            <a:bodyPr wrap="square" rtlCol="0">
              <a:spAutoFit/>
            </a:bodyPr>
            <a:lstStyle/>
            <a:p>
              <a:r>
                <a:rPr lang="en-US" sz="1400" dirty="0" smtClean="0"/>
                <a:t>…</a:t>
              </a:r>
              <a:endParaRPr lang="en-US" sz="1400" dirty="0"/>
            </a:p>
          </p:txBody>
        </p:sp>
        <p:sp>
          <p:nvSpPr>
            <p:cNvPr id="30" name="Rounded Rectangle 29"/>
            <p:cNvSpPr/>
            <p:nvPr/>
          </p:nvSpPr>
          <p:spPr>
            <a:xfrm>
              <a:off x="399741" y="1452611"/>
              <a:ext cx="1431566" cy="123544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Classifier</a:t>
              </a:r>
              <a:endParaRPr lang="en-US" sz="1100" dirty="0">
                <a:solidFill>
                  <a:schemeClr val="tx1"/>
                </a:solidFill>
              </a:endParaRPr>
            </a:p>
          </p:txBody>
        </p:sp>
        <p:sp>
          <p:nvSpPr>
            <p:cNvPr id="31" name="Rounded Rectangle 30"/>
            <p:cNvSpPr/>
            <p:nvPr/>
          </p:nvSpPr>
          <p:spPr>
            <a:xfrm>
              <a:off x="393762" y="3554827"/>
              <a:ext cx="1431566" cy="123544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Classifier</a:t>
              </a:r>
              <a:endParaRPr lang="en-US" sz="1100" dirty="0">
                <a:solidFill>
                  <a:schemeClr val="tx1"/>
                </a:solidFill>
              </a:endParaRPr>
            </a:p>
          </p:txBody>
        </p:sp>
        <p:sp>
          <p:nvSpPr>
            <p:cNvPr id="32" name="Rounded Rectangle 31"/>
            <p:cNvSpPr/>
            <p:nvPr/>
          </p:nvSpPr>
          <p:spPr>
            <a:xfrm>
              <a:off x="385318" y="4825928"/>
              <a:ext cx="1431566" cy="123544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Classifier</a:t>
              </a:r>
              <a:endParaRPr lang="en-US" sz="1100" dirty="0">
                <a:solidFill>
                  <a:schemeClr val="tx1"/>
                </a:solidFill>
              </a:endParaRPr>
            </a:p>
          </p:txBody>
        </p:sp>
        <p:sp>
          <p:nvSpPr>
            <p:cNvPr id="33" name="Right Arrow 32"/>
            <p:cNvSpPr/>
            <p:nvPr/>
          </p:nvSpPr>
          <p:spPr>
            <a:xfrm>
              <a:off x="1831634" y="1740732"/>
              <a:ext cx="693947" cy="6422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34" name="Right Arrow 33"/>
            <p:cNvSpPr/>
            <p:nvPr/>
          </p:nvSpPr>
          <p:spPr>
            <a:xfrm>
              <a:off x="1825839" y="3838102"/>
              <a:ext cx="693947" cy="6422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35" name="Right Arrow 34"/>
            <p:cNvSpPr/>
            <p:nvPr/>
          </p:nvSpPr>
          <p:spPr>
            <a:xfrm>
              <a:off x="1816884" y="5110965"/>
              <a:ext cx="693947" cy="642257"/>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36" name="TextBox 35"/>
            <p:cNvSpPr txBox="1"/>
            <p:nvPr/>
          </p:nvSpPr>
          <p:spPr>
            <a:xfrm>
              <a:off x="-1706721" y="2965935"/>
              <a:ext cx="1932407" cy="795056"/>
            </a:xfrm>
            <a:prstGeom prst="rect">
              <a:avLst/>
            </a:prstGeom>
            <a:noFill/>
          </p:spPr>
          <p:txBody>
            <a:bodyPr wrap="square" rtlCol="0">
              <a:spAutoFit/>
            </a:bodyPr>
            <a:lstStyle/>
            <a:p>
              <a:r>
                <a:rPr lang="en-US" sz="1200" dirty="0" smtClean="0"/>
                <a:t>Performance Counter Values</a:t>
              </a:r>
              <a:endParaRPr lang="en-US" sz="1200" dirty="0"/>
            </a:p>
          </p:txBody>
        </p:sp>
        <p:cxnSp>
          <p:nvCxnSpPr>
            <p:cNvPr id="37" name="Elbow Connector 36"/>
            <p:cNvCxnSpPr>
              <a:stCxn id="36" idx="0"/>
              <a:endCxn id="30" idx="1"/>
            </p:cNvCxnSpPr>
            <p:nvPr/>
          </p:nvCxnSpPr>
          <p:spPr>
            <a:xfrm rot="5400000" flipH="1" flipV="1">
              <a:off x="-618189" y="1948006"/>
              <a:ext cx="895602" cy="1140258"/>
            </a:xfrm>
            <a:prstGeom prst="bentConnector2">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37"/>
            <p:cNvCxnSpPr>
              <a:stCxn id="36" idx="2"/>
              <a:endCxn id="32" idx="1"/>
            </p:cNvCxnSpPr>
            <p:nvPr/>
          </p:nvCxnSpPr>
          <p:spPr>
            <a:xfrm rot="16200000" flipH="1">
              <a:off x="-1018929" y="4039403"/>
              <a:ext cx="1682659" cy="1125834"/>
            </a:xfrm>
            <a:prstGeom prst="bentConnector2">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798034" y="4159229"/>
              <a:ext cx="1191796" cy="1"/>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0" name="Chart 39"/>
            <p:cNvGraphicFramePr>
              <a:graphicFrameLocks/>
            </p:cNvGraphicFramePr>
            <p:nvPr>
              <p:extLst>
                <p:ext uri="{D42A27DB-BD31-4B8C-83A1-F6EECF244321}">
                  <p14:modId xmlns:p14="http://schemas.microsoft.com/office/powerpoint/2010/main" val="511880690"/>
                </p:ext>
              </p:extLst>
            </p:nvPr>
          </p:nvGraphicFramePr>
          <p:xfrm>
            <a:off x="8139833" y="623933"/>
            <a:ext cx="5811033" cy="22335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1" name="Chart 40"/>
            <p:cNvGraphicFramePr>
              <a:graphicFrameLocks/>
            </p:cNvGraphicFramePr>
            <p:nvPr>
              <p:extLst>
                <p:ext uri="{D42A27DB-BD31-4B8C-83A1-F6EECF244321}">
                  <p14:modId xmlns:p14="http://schemas.microsoft.com/office/powerpoint/2010/main" val="1065350982"/>
                </p:ext>
              </p:extLst>
            </p:nvPr>
          </p:nvGraphicFramePr>
          <p:xfrm>
            <a:off x="8366156" y="2898180"/>
            <a:ext cx="5488040" cy="22210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2" name="Chart 41"/>
            <p:cNvGraphicFramePr>
              <a:graphicFrameLocks/>
            </p:cNvGraphicFramePr>
            <p:nvPr>
              <p:extLst>
                <p:ext uri="{D42A27DB-BD31-4B8C-83A1-F6EECF244321}">
                  <p14:modId xmlns:p14="http://schemas.microsoft.com/office/powerpoint/2010/main" val="3481341993"/>
                </p:ext>
              </p:extLst>
            </p:nvPr>
          </p:nvGraphicFramePr>
          <p:xfrm>
            <a:off x="8167744" y="5010917"/>
            <a:ext cx="4882637" cy="1847084"/>
          </p:xfrm>
          <a:graphic>
            <a:graphicData uri="http://schemas.openxmlformats.org/drawingml/2006/chart">
              <c:chart xmlns:c="http://schemas.openxmlformats.org/drawingml/2006/chart" xmlns:r="http://schemas.openxmlformats.org/officeDocument/2006/relationships" r:id="rId5"/>
            </a:graphicData>
          </a:graphic>
        </p:graphicFrame>
        <p:cxnSp>
          <p:nvCxnSpPr>
            <p:cNvPr id="43" name="Straight Arrow Connector 42"/>
            <p:cNvCxnSpPr/>
            <p:nvPr/>
          </p:nvCxnSpPr>
          <p:spPr>
            <a:xfrm>
              <a:off x="5736610" y="1847144"/>
              <a:ext cx="3035626" cy="1"/>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3" idx="3"/>
            </p:cNvCxnSpPr>
            <p:nvPr/>
          </p:nvCxnSpPr>
          <p:spPr>
            <a:xfrm flipV="1">
              <a:off x="7574317" y="3872069"/>
              <a:ext cx="1197919" cy="164469"/>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757467" y="5642497"/>
              <a:ext cx="4014769" cy="110726"/>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703256" y="533186"/>
              <a:ext cx="2396955" cy="1173656"/>
            </a:xfrm>
            <a:prstGeom prst="rect">
              <a:avLst/>
            </a:prstGeom>
            <a:noFill/>
          </p:spPr>
          <p:txBody>
            <a:bodyPr wrap="square" rtlCol="0">
              <a:spAutoFit/>
            </a:bodyPr>
            <a:lstStyle/>
            <a:p>
              <a:r>
                <a:rPr lang="en-US" sz="1400" dirty="0" smtClean="0"/>
                <a:t>Base </a:t>
              </a:r>
              <a:r>
                <a:rPr lang="en-US" sz="1400" dirty="0" err="1" smtClean="0"/>
                <a:t>Config</a:t>
              </a:r>
              <a:r>
                <a:rPr lang="en-US" sz="1400" dirty="0" smtClean="0"/>
                <a:t>. Exec. </a:t>
              </a:r>
              <a:r>
                <a:rPr lang="en-US" sz="1400" dirty="0"/>
                <a:t>Time &amp; Target </a:t>
              </a:r>
              <a:r>
                <a:rPr lang="en-US" sz="1400" dirty="0" err="1"/>
                <a:t>Config</a:t>
              </a:r>
              <a:r>
                <a:rPr lang="en-US" sz="1400" dirty="0"/>
                <a:t>.</a:t>
              </a:r>
            </a:p>
            <a:p>
              <a:endParaRPr lang="en-US" sz="1400" dirty="0"/>
            </a:p>
          </p:txBody>
        </p:sp>
        <p:cxnSp>
          <p:nvCxnSpPr>
            <p:cNvPr id="47" name="Straight Arrow Connector 46"/>
            <p:cNvCxnSpPr/>
            <p:nvPr/>
          </p:nvCxnSpPr>
          <p:spPr>
            <a:xfrm flipV="1">
              <a:off x="399741" y="914006"/>
              <a:ext cx="8123157" cy="86076"/>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3430672" y="3927994"/>
              <a:ext cx="1676400" cy="795057"/>
            </a:xfrm>
            <a:prstGeom prst="rect">
              <a:avLst/>
            </a:prstGeom>
            <a:noFill/>
          </p:spPr>
          <p:txBody>
            <a:bodyPr wrap="square" rtlCol="0">
              <a:spAutoFit/>
            </a:bodyPr>
            <a:lstStyle/>
            <a:p>
              <a:r>
                <a:rPr lang="en-US" sz="1200" dirty="0" smtClean="0"/>
                <a:t>Target </a:t>
              </a:r>
              <a:r>
                <a:rPr lang="en-US" sz="1200" dirty="0" err="1" smtClean="0"/>
                <a:t>Config</a:t>
              </a:r>
              <a:r>
                <a:rPr lang="en-US" sz="1200" dirty="0" smtClean="0"/>
                <a:t>. Exec. Time</a:t>
              </a:r>
              <a:endParaRPr lang="en-US" sz="1200" dirty="0"/>
            </a:p>
          </p:txBody>
        </p:sp>
      </p:grpSp>
      <p:sp>
        <p:nvSpPr>
          <p:cNvPr id="50" name="Oval 49"/>
          <p:cNvSpPr/>
          <p:nvPr/>
        </p:nvSpPr>
        <p:spPr>
          <a:xfrm>
            <a:off x="3018662" y="4105212"/>
            <a:ext cx="762001"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Cluster 1</a:t>
            </a:r>
            <a:endParaRPr lang="en-US" sz="1100" dirty="0">
              <a:solidFill>
                <a:schemeClr val="tx1"/>
              </a:solidFill>
            </a:endParaRPr>
          </a:p>
        </p:txBody>
      </p:sp>
      <p:sp>
        <p:nvSpPr>
          <p:cNvPr id="51" name="Oval 50"/>
          <p:cNvSpPr/>
          <p:nvPr/>
        </p:nvSpPr>
        <p:spPr>
          <a:xfrm>
            <a:off x="3780664" y="4105209"/>
            <a:ext cx="738359"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2</a:t>
            </a:r>
            <a:endParaRPr lang="en-US" sz="1000" dirty="0">
              <a:solidFill>
                <a:schemeClr val="tx1"/>
              </a:solidFill>
            </a:endParaRPr>
          </a:p>
        </p:txBody>
      </p:sp>
      <p:sp>
        <p:nvSpPr>
          <p:cNvPr id="52" name="Oval 51"/>
          <p:cNvSpPr/>
          <p:nvPr/>
        </p:nvSpPr>
        <p:spPr>
          <a:xfrm>
            <a:off x="4771264" y="4105209"/>
            <a:ext cx="732060"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N</a:t>
            </a:r>
            <a:endParaRPr lang="en-US" sz="1000" dirty="0">
              <a:solidFill>
                <a:schemeClr val="tx1"/>
              </a:solidFill>
            </a:endParaRPr>
          </a:p>
        </p:txBody>
      </p:sp>
      <p:sp>
        <p:nvSpPr>
          <p:cNvPr id="53" name="TextBox 52"/>
          <p:cNvSpPr txBox="1"/>
          <p:nvPr/>
        </p:nvSpPr>
        <p:spPr>
          <a:xfrm>
            <a:off x="4519023" y="4276602"/>
            <a:ext cx="637884" cy="307777"/>
          </a:xfrm>
          <a:prstGeom prst="rect">
            <a:avLst/>
          </a:prstGeom>
          <a:noFill/>
        </p:spPr>
        <p:txBody>
          <a:bodyPr wrap="square" rtlCol="0">
            <a:spAutoFit/>
          </a:bodyPr>
          <a:lstStyle/>
          <a:p>
            <a:r>
              <a:rPr lang="en-US" sz="1400" dirty="0" smtClean="0"/>
              <a:t>…</a:t>
            </a:r>
            <a:endParaRPr lang="en-US" sz="1400" dirty="0"/>
          </a:p>
        </p:txBody>
      </p:sp>
      <p:sp>
        <p:nvSpPr>
          <p:cNvPr id="54" name="Rounded Rectangle 53"/>
          <p:cNvSpPr/>
          <p:nvPr/>
        </p:nvSpPr>
        <p:spPr>
          <a:xfrm>
            <a:off x="2386063" y="4033332"/>
            <a:ext cx="3117262" cy="10043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solidFill>
                <a:schemeClr val="tx1"/>
              </a:solidFill>
            </a:endParaRPr>
          </a:p>
        </p:txBody>
      </p:sp>
      <p:sp>
        <p:nvSpPr>
          <p:cNvPr id="55" name="TextBox 54"/>
          <p:cNvSpPr txBox="1"/>
          <p:nvPr/>
        </p:nvSpPr>
        <p:spPr>
          <a:xfrm>
            <a:off x="2409664" y="4342252"/>
            <a:ext cx="608997" cy="415498"/>
          </a:xfrm>
          <a:prstGeom prst="rect">
            <a:avLst/>
          </a:prstGeom>
          <a:noFill/>
        </p:spPr>
        <p:txBody>
          <a:bodyPr wrap="square" lIns="0" rIns="0" rtlCol="0">
            <a:spAutoFit/>
          </a:bodyPr>
          <a:lstStyle/>
          <a:p>
            <a:pPr algn="ctr"/>
            <a:r>
              <a:rPr lang="en-US" sz="1050" dirty="0" smtClean="0"/>
              <a:t>CUs = 32</a:t>
            </a:r>
          </a:p>
          <a:p>
            <a:pPr algn="ctr"/>
            <a:r>
              <a:rPr lang="en-US" sz="1050" dirty="0" smtClean="0"/>
              <a:t>set</a:t>
            </a:r>
            <a:endParaRPr lang="en-US" sz="1050" dirty="0"/>
          </a:p>
        </p:txBody>
      </p:sp>
      <p:sp>
        <p:nvSpPr>
          <p:cNvPr id="95" name="Oval 94"/>
          <p:cNvSpPr/>
          <p:nvPr/>
        </p:nvSpPr>
        <p:spPr>
          <a:xfrm>
            <a:off x="3027123" y="5155114"/>
            <a:ext cx="762001"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Cluster 1</a:t>
            </a:r>
            <a:endParaRPr lang="en-US" sz="1100" dirty="0">
              <a:solidFill>
                <a:schemeClr val="tx1"/>
              </a:solidFill>
            </a:endParaRPr>
          </a:p>
        </p:txBody>
      </p:sp>
      <p:sp>
        <p:nvSpPr>
          <p:cNvPr id="96" name="Oval 95"/>
          <p:cNvSpPr/>
          <p:nvPr/>
        </p:nvSpPr>
        <p:spPr>
          <a:xfrm>
            <a:off x="3789125" y="5155111"/>
            <a:ext cx="738359"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2</a:t>
            </a:r>
            <a:endParaRPr lang="en-US" sz="1000" dirty="0">
              <a:solidFill>
                <a:schemeClr val="tx1"/>
              </a:solidFill>
            </a:endParaRPr>
          </a:p>
        </p:txBody>
      </p:sp>
      <p:sp>
        <p:nvSpPr>
          <p:cNvPr id="97" name="Oval 96"/>
          <p:cNvSpPr/>
          <p:nvPr/>
        </p:nvSpPr>
        <p:spPr>
          <a:xfrm>
            <a:off x="4779725" y="5155111"/>
            <a:ext cx="732060" cy="89201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Cluster N</a:t>
            </a:r>
            <a:endParaRPr lang="en-US" sz="1000" dirty="0">
              <a:solidFill>
                <a:schemeClr val="tx1"/>
              </a:solidFill>
            </a:endParaRPr>
          </a:p>
        </p:txBody>
      </p:sp>
      <p:sp>
        <p:nvSpPr>
          <p:cNvPr id="99" name="Rounded Rectangle 98"/>
          <p:cNvSpPr/>
          <p:nvPr/>
        </p:nvSpPr>
        <p:spPr>
          <a:xfrm>
            <a:off x="2394524" y="5083234"/>
            <a:ext cx="3117262" cy="100433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solidFill>
                <a:schemeClr val="tx1"/>
              </a:solidFill>
            </a:endParaRPr>
          </a:p>
        </p:txBody>
      </p:sp>
      <p:sp>
        <p:nvSpPr>
          <p:cNvPr id="100" name="TextBox 99"/>
          <p:cNvSpPr txBox="1"/>
          <p:nvPr/>
        </p:nvSpPr>
        <p:spPr>
          <a:xfrm>
            <a:off x="2409664" y="5392154"/>
            <a:ext cx="617460" cy="415498"/>
          </a:xfrm>
          <a:prstGeom prst="rect">
            <a:avLst/>
          </a:prstGeom>
          <a:noFill/>
        </p:spPr>
        <p:txBody>
          <a:bodyPr wrap="square" lIns="0" rIns="0" rtlCol="0">
            <a:spAutoFit/>
          </a:bodyPr>
          <a:lstStyle/>
          <a:p>
            <a:pPr algn="ctr"/>
            <a:r>
              <a:rPr lang="en-US" sz="1050" dirty="0" smtClean="0"/>
              <a:t>Variable CU count</a:t>
            </a:r>
            <a:endParaRPr lang="en-US" sz="1050" dirty="0"/>
          </a:p>
        </p:txBody>
      </p:sp>
      <p:cxnSp>
        <p:nvCxnSpPr>
          <p:cNvPr id="129" name="Elbow Connector 128"/>
          <p:cNvCxnSpPr>
            <a:endCxn id="48" idx="0"/>
          </p:cNvCxnSpPr>
          <p:nvPr/>
        </p:nvCxnSpPr>
        <p:spPr>
          <a:xfrm rot="16200000" flipH="1">
            <a:off x="7982684" y="3481343"/>
            <a:ext cx="1255989" cy="465829"/>
          </a:xfrm>
          <a:prstGeom prst="bentConnector3">
            <a:avLst>
              <a:gd name="adj1" fmla="val -825"/>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699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Goals</a:t>
            </a:r>
          </a:p>
          <a:p>
            <a:r>
              <a:rPr lang="en-US" u="sng" dirty="0" smtClean="0"/>
              <a:t>Model Overview</a:t>
            </a:r>
          </a:p>
          <a:p>
            <a:r>
              <a:rPr lang="en-US" dirty="0" smtClean="0"/>
              <a:t>Model Construction</a:t>
            </a:r>
          </a:p>
          <a:p>
            <a:r>
              <a:rPr lang="en-US" dirty="0" smtClean="0"/>
              <a:t>Results</a:t>
            </a:r>
            <a:endParaRPr lang="en-US" dirty="0"/>
          </a:p>
        </p:txBody>
      </p:sp>
      <p:sp>
        <p:nvSpPr>
          <p:cNvPr id="4" name="Slide Number Placeholder 3"/>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4</a:t>
            </a:fld>
            <a:endParaRPr lang="en-US" dirty="0"/>
          </a:p>
        </p:txBody>
      </p:sp>
    </p:spTree>
    <p:extLst>
      <p:ext uri="{BB962C8B-B14F-4D97-AF65-F5344CB8AC3E}">
        <p14:creationId xmlns:p14="http://schemas.microsoft.com/office/powerpoint/2010/main" val="2718598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7200"/>
            <a:ext cx="8229600" cy="1143000"/>
          </a:xfrm>
        </p:spPr>
        <p:txBody>
          <a:bodyPr>
            <a:normAutofit fontScale="90000"/>
          </a:bodyPr>
          <a:lstStyle/>
          <a:p>
            <a:r>
              <a:rPr lang="en-US" dirty="0" smtClean="0"/>
              <a:t>Base to Target </a:t>
            </a:r>
            <a:r>
              <a:rPr lang="en-US" dirty="0" err="1" smtClean="0"/>
              <a:t>Config</a:t>
            </a:r>
            <a:r>
              <a:rPr lang="en-US" dirty="0" smtClean="0"/>
              <a:t>. Execution</a:t>
            </a:r>
            <a:endParaRPr lang="en-US" dirty="0"/>
          </a:p>
        </p:txBody>
      </p:sp>
      <p:sp>
        <p:nvSpPr>
          <p:cNvPr id="10" name="Content Placeholder 2"/>
          <p:cNvSpPr>
            <a:spLocks noGrp="1"/>
          </p:cNvSpPr>
          <p:nvPr>
            <p:ph idx="1"/>
          </p:nvPr>
        </p:nvSpPr>
        <p:spPr>
          <a:xfrm>
            <a:off x="283015" y="4233334"/>
            <a:ext cx="8014317" cy="2345266"/>
          </a:xfrm>
        </p:spPr>
        <p:txBody>
          <a:bodyPr>
            <a:normAutofit fontScale="85000" lnSpcReduction="20000"/>
          </a:bodyPr>
          <a:lstStyle/>
          <a:p>
            <a:r>
              <a:rPr lang="en-US" dirty="0" smtClean="0"/>
              <a:t>The hardware configuration from which measurements are taken is the </a:t>
            </a:r>
            <a:r>
              <a:rPr lang="en-US" dirty="0" smtClean="0">
                <a:solidFill>
                  <a:srgbClr val="C00000"/>
                </a:solidFill>
              </a:rPr>
              <a:t>Base Hardware Configuration</a:t>
            </a:r>
            <a:r>
              <a:rPr lang="en-US" dirty="0"/>
              <a:t> </a:t>
            </a:r>
            <a:endParaRPr lang="en-US" dirty="0" smtClean="0"/>
          </a:p>
          <a:p>
            <a:r>
              <a:rPr lang="en-US" dirty="0" smtClean="0"/>
              <a:t>The hardware configuration that we wish to predict performance/power at is the </a:t>
            </a:r>
            <a:r>
              <a:rPr lang="en-US" dirty="0" smtClean="0">
                <a:solidFill>
                  <a:srgbClr val="006600"/>
                </a:solidFill>
              </a:rPr>
              <a:t>Target Hardware Configuration</a:t>
            </a:r>
          </a:p>
          <a:p>
            <a:endParaRPr lang="en-US" dirty="0" smtClean="0"/>
          </a:p>
          <a:p>
            <a:endParaRPr lang="en-US" dirty="0" smtClean="0"/>
          </a:p>
          <a:p>
            <a:pPr lvl="1"/>
            <a:endParaRPr lang="en-US" dirty="0" smtClean="0"/>
          </a:p>
          <a:p>
            <a:endParaRPr lang="en-US" dirty="0"/>
          </a:p>
        </p:txBody>
      </p:sp>
      <p:sp>
        <p:nvSpPr>
          <p:cNvPr id="3" name="Slide Number Placeholder 2"/>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5</a:t>
            </a:fld>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2375" y="1500302"/>
            <a:ext cx="4077157" cy="244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a:off x="6269564" y="1934840"/>
            <a:ext cx="143933" cy="13546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4720166" y="2011041"/>
            <a:ext cx="1566332" cy="834405"/>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355601" y="1431510"/>
            <a:ext cx="3369732" cy="264942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Hardware Configuration </a:t>
            </a:r>
          </a:p>
          <a:p>
            <a:pPr lvl="1"/>
            <a:r>
              <a:rPr lang="en-US" dirty="0"/>
              <a:t>Compute unit(CU) count</a:t>
            </a:r>
          </a:p>
          <a:p>
            <a:pPr lvl="1"/>
            <a:r>
              <a:rPr lang="en-US" dirty="0"/>
              <a:t>Engine frequency</a:t>
            </a:r>
          </a:p>
          <a:p>
            <a:pPr lvl="1"/>
            <a:r>
              <a:rPr lang="en-US" dirty="0"/>
              <a:t>Memory </a:t>
            </a:r>
            <a:r>
              <a:rPr lang="en-US" dirty="0" smtClean="0"/>
              <a:t>frequency</a:t>
            </a:r>
          </a:p>
          <a:p>
            <a:pPr lvl="1"/>
            <a:endParaRPr lang="en-US" dirty="0" smtClean="0"/>
          </a:p>
          <a:p>
            <a:endParaRPr lang="en-US" dirty="0"/>
          </a:p>
        </p:txBody>
      </p:sp>
      <p:sp>
        <p:nvSpPr>
          <p:cNvPr id="12" name="Oval 11"/>
          <p:cNvSpPr/>
          <p:nvPr/>
        </p:nvSpPr>
        <p:spPr>
          <a:xfrm>
            <a:off x="6237815" y="2684576"/>
            <a:ext cx="143933" cy="13546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V="1">
            <a:off x="4783666" y="2760778"/>
            <a:ext cx="1471083" cy="8466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5494867" y="1905000"/>
            <a:ext cx="143933" cy="135467"/>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4783666" y="2040627"/>
            <a:ext cx="719666" cy="71998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4622800" y="2760777"/>
            <a:ext cx="160866" cy="14393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100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ight Arrow 16"/>
          <p:cNvSpPr/>
          <p:nvPr/>
        </p:nvSpPr>
        <p:spPr>
          <a:xfrm rot="5400000">
            <a:off x="1502832" y="3651020"/>
            <a:ext cx="812803" cy="46566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2582334" y="4942188"/>
            <a:ext cx="2305310" cy="46566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707521"/>
            <a:ext cx="5334000" cy="1377043"/>
          </a:xfrm>
        </p:spPr>
        <p:txBody>
          <a:bodyPr>
            <a:normAutofit fontScale="90000"/>
          </a:bodyPr>
          <a:lstStyle/>
          <a:p>
            <a:r>
              <a:rPr lang="en-US" dirty="0" smtClean="0"/>
              <a:t>Model Construction and Usage Flow</a:t>
            </a:r>
            <a:endParaRPr lang="en-US" dirty="0"/>
          </a:p>
        </p:txBody>
      </p:sp>
      <p:sp>
        <p:nvSpPr>
          <p:cNvPr id="3" name="Slide Number Placeholder 2"/>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6</a:t>
            </a:fld>
            <a:endParaRPr lang="en-US"/>
          </a:p>
        </p:txBody>
      </p:sp>
      <p:sp>
        <p:nvSpPr>
          <p:cNvPr id="4" name="Rectangle 3"/>
          <p:cNvSpPr/>
          <p:nvPr/>
        </p:nvSpPr>
        <p:spPr>
          <a:xfrm>
            <a:off x="634999" y="2419135"/>
            <a:ext cx="2429935" cy="1312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Training Set</a:t>
            </a:r>
            <a:endParaRPr lang="en-US" sz="1800" dirty="0"/>
          </a:p>
        </p:txBody>
      </p:sp>
      <p:sp>
        <p:nvSpPr>
          <p:cNvPr id="5" name="Oval 4"/>
          <p:cNvSpPr/>
          <p:nvPr/>
        </p:nvSpPr>
        <p:spPr>
          <a:xfrm>
            <a:off x="996951" y="4290254"/>
            <a:ext cx="1807634" cy="17695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800" dirty="0" smtClean="0"/>
              <a:t>Model Construction Flow</a:t>
            </a:r>
            <a:endParaRPr lang="en-US" sz="1800" dirty="0"/>
          </a:p>
        </p:txBody>
      </p:sp>
      <p:sp>
        <p:nvSpPr>
          <p:cNvPr id="24" name="Right Arrow 23"/>
          <p:cNvSpPr/>
          <p:nvPr/>
        </p:nvSpPr>
        <p:spPr>
          <a:xfrm rot="10800000">
            <a:off x="6754557" y="4807331"/>
            <a:ext cx="859972" cy="56605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Arrow 24"/>
          <p:cNvSpPr/>
          <p:nvPr/>
        </p:nvSpPr>
        <p:spPr>
          <a:xfrm rot="5400000">
            <a:off x="5361178" y="5395181"/>
            <a:ext cx="805543" cy="56605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5400000">
            <a:off x="5361178" y="3854827"/>
            <a:ext cx="805543" cy="56605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rot="5400000">
            <a:off x="6068755" y="1398763"/>
            <a:ext cx="805543" cy="56605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rot="5400000">
            <a:off x="6052409" y="2488668"/>
            <a:ext cx="805543" cy="56605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4544756" y="3174469"/>
            <a:ext cx="4060381" cy="96338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0" name="Rectangle 29"/>
          <p:cNvSpPr/>
          <p:nvPr/>
        </p:nvSpPr>
        <p:spPr>
          <a:xfrm>
            <a:off x="4920302" y="2084564"/>
            <a:ext cx="3265715" cy="683074"/>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GPU Hardware</a:t>
            </a:r>
            <a:endParaRPr lang="en-US" sz="1800" dirty="0"/>
          </a:p>
        </p:txBody>
      </p:sp>
      <p:sp>
        <p:nvSpPr>
          <p:cNvPr id="31" name="Rounded Rectangle 30"/>
          <p:cNvSpPr/>
          <p:nvPr/>
        </p:nvSpPr>
        <p:spPr>
          <a:xfrm>
            <a:off x="5600659" y="1115735"/>
            <a:ext cx="1905000" cy="5660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Kernel</a:t>
            </a:r>
            <a:endParaRPr lang="en-US" sz="1800" dirty="0"/>
          </a:p>
        </p:txBody>
      </p:sp>
      <p:sp>
        <p:nvSpPr>
          <p:cNvPr id="32" name="Rounded Rectangle 31"/>
          <p:cNvSpPr/>
          <p:nvPr/>
        </p:nvSpPr>
        <p:spPr>
          <a:xfrm>
            <a:off x="4914845" y="4578750"/>
            <a:ext cx="1807032" cy="1023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Model</a:t>
            </a:r>
            <a:endParaRPr lang="en-US" sz="1800" dirty="0"/>
          </a:p>
        </p:txBody>
      </p:sp>
      <p:sp>
        <p:nvSpPr>
          <p:cNvPr id="33" name="Rounded Rectangle 32"/>
          <p:cNvSpPr/>
          <p:nvPr/>
        </p:nvSpPr>
        <p:spPr>
          <a:xfrm>
            <a:off x="4675382" y="3326878"/>
            <a:ext cx="1828804" cy="680334"/>
          </a:xfrm>
          <a:prstGeom prst="round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Execution Time/power</a:t>
            </a:r>
            <a:endParaRPr lang="en-US" sz="1800" dirty="0"/>
          </a:p>
        </p:txBody>
      </p:sp>
      <p:sp>
        <p:nvSpPr>
          <p:cNvPr id="34" name="Rounded Rectangle 33"/>
          <p:cNvSpPr/>
          <p:nvPr/>
        </p:nvSpPr>
        <p:spPr>
          <a:xfrm>
            <a:off x="6634811" y="3326878"/>
            <a:ext cx="1839688" cy="685800"/>
          </a:xfrm>
          <a:prstGeom prst="round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Performance Counters </a:t>
            </a:r>
            <a:endParaRPr lang="en-US" sz="1800" dirty="0"/>
          </a:p>
        </p:txBody>
      </p:sp>
      <p:sp>
        <p:nvSpPr>
          <p:cNvPr id="35" name="Rounded Rectangle 34"/>
          <p:cNvSpPr/>
          <p:nvPr/>
        </p:nvSpPr>
        <p:spPr>
          <a:xfrm>
            <a:off x="7255284" y="4540628"/>
            <a:ext cx="1676404" cy="1099465"/>
          </a:xfrm>
          <a:prstGeom prst="round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Target Hardware Configuration</a:t>
            </a:r>
            <a:endParaRPr lang="en-US" sz="1800" dirty="0"/>
          </a:p>
        </p:txBody>
      </p:sp>
      <p:sp>
        <p:nvSpPr>
          <p:cNvPr id="36" name="Rounded Rectangle 35"/>
          <p:cNvSpPr/>
          <p:nvPr/>
        </p:nvSpPr>
        <p:spPr>
          <a:xfrm>
            <a:off x="4800600" y="6106886"/>
            <a:ext cx="1959429" cy="6749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Target Execution Time/Power</a:t>
            </a:r>
            <a:endParaRPr lang="en-US" sz="1800" dirty="0"/>
          </a:p>
        </p:txBody>
      </p:sp>
    </p:spTree>
    <p:extLst>
      <p:ext uri="{BB962C8B-B14F-4D97-AF65-F5344CB8AC3E}">
        <p14:creationId xmlns:p14="http://schemas.microsoft.com/office/powerpoint/2010/main" val="1682706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9599"/>
            <a:ext cx="8229600" cy="1143000"/>
          </a:xfrm>
        </p:spPr>
        <p:txBody>
          <a:bodyPr/>
          <a:lstStyle/>
          <a:p>
            <a:r>
              <a:rPr lang="en-US" dirty="0" smtClean="0"/>
              <a:t>Training Set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3076911"/>
              </p:ext>
            </p:extLst>
          </p:nvPr>
        </p:nvGraphicFramePr>
        <p:xfrm>
          <a:off x="626533" y="2666470"/>
          <a:ext cx="8229600" cy="2225040"/>
        </p:xfrm>
        <a:graphic>
          <a:graphicData uri="http://schemas.openxmlformats.org/drawingml/2006/table">
            <a:tbl>
              <a:tblPr firstRow="1" bandRow="1">
                <a:tableStyleId>{5C22544A-7EE6-4342-B048-85BDC9FD1C3A}</a:tableStyleId>
              </a:tblPr>
              <a:tblGrid>
                <a:gridCol w="1312333"/>
                <a:gridCol w="1083734"/>
                <a:gridCol w="1041400"/>
                <a:gridCol w="287866"/>
                <a:gridCol w="1337734"/>
                <a:gridCol w="1346200"/>
                <a:gridCol w="1388533"/>
                <a:gridCol w="431800"/>
              </a:tblGrid>
              <a:tr h="370840">
                <a:tc>
                  <a:txBody>
                    <a:bodyPr/>
                    <a:lstStyle/>
                    <a:p>
                      <a:r>
                        <a:rPr lang="en-US" sz="1600" dirty="0" smtClean="0"/>
                        <a:t>Kernel name</a:t>
                      </a:r>
                      <a:endParaRPr lang="en-US" sz="1600" dirty="0"/>
                    </a:p>
                  </a:txBody>
                  <a:tcPr/>
                </a:tc>
                <a:tc>
                  <a:txBody>
                    <a:bodyPr/>
                    <a:lstStyle/>
                    <a:p>
                      <a:r>
                        <a:rPr lang="en-US" sz="1600" dirty="0" smtClean="0"/>
                        <a:t>4,300,375</a:t>
                      </a:r>
                      <a:endParaRPr lang="en-US" sz="1600" dirty="0"/>
                    </a:p>
                  </a:txBody>
                  <a:tcPr/>
                </a:tc>
                <a:tc>
                  <a:txBody>
                    <a:bodyPr/>
                    <a:lstStyle/>
                    <a:p>
                      <a:r>
                        <a:rPr lang="en-US" sz="1600" dirty="0" smtClean="0"/>
                        <a:t>8,300,375</a:t>
                      </a:r>
                      <a:endParaRPr lang="en-US" sz="1600" dirty="0"/>
                    </a:p>
                  </a:txBody>
                  <a:tcPr/>
                </a:tc>
                <a:tc>
                  <a:txBody>
                    <a:bodyPr/>
                    <a:lstStyle/>
                    <a:p>
                      <a:pPr algn="ctr"/>
                      <a:r>
                        <a:rPr lang="en-US" sz="1600" dirty="0" smtClean="0"/>
                        <a:t>…</a:t>
                      </a:r>
                      <a:endParaRPr lang="en-US" sz="1600" dirty="0"/>
                    </a:p>
                  </a:txBody>
                  <a:tcPr/>
                </a:tc>
                <a:tc>
                  <a:txBody>
                    <a:bodyPr/>
                    <a:lstStyle/>
                    <a:p>
                      <a:r>
                        <a:rPr lang="en-US" sz="1600" dirty="0" smtClean="0"/>
                        <a:t>32,1000,1375</a:t>
                      </a:r>
                      <a:endParaRPr lang="en-US" sz="1600" dirty="0"/>
                    </a:p>
                  </a:txBody>
                  <a:tcPr/>
                </a:tc>
                <a:tc>
                  <a:txBody>
                    <a:bodyPr/>
                    <a:lstStyle/>
                    <a:p>
                      <a:r>
                        <a:rPr lang="en-US" sz="1600" dirty="0" err="1" smtClean="0"/>
                        <a:t>Perf</a:t>
                      </a:r>
                      <a:r>
                        <a:rPr lang="en-US" sz="1600" dirty="0" smtClean="0"/>
                        <a:t>. Count</a:t>
                      </a:r>
                      <a:r>
                        <a:rPr lang="en-US" sz="1600" baseline="0" dirty="0" smtClean="0"/>
                        <a:t> 1.</a:t>
                      </a:r>
                      <a:endParaRPr lang="en-US" sz="1600" dirty="0"/>
                    </a:p>
                  </a:txBody>
                  <a:tcPr/>
                </a:tc>
                <a:tc>
                  <a:txBody>
                    <a:bodyPr/>
                    <a:lstStyle/>
                    <a:p>
                      <a:r>
                        <a:rPr lang="en-US" sz="1600" dirty="0" err="1" smtClean="0"/>
                        <a:t>Perf</a:t>
                      </a:r>
                      <a:r>
                        <a:rPr lang="en-US" sz="1600" dirty="0" smtClean="0"/>
                        <a:t>. Count.</a:t>
                      </a:r>
                      <a:r>
                        <a:rPr lang="en-US" sz="1600" baseline="0" dirty="0" smtClean="0"/>
                        <a:t>  2</a:t>
                      </a:r>
                      <a:endParaRPr lang="en-US" sz="1600" dirty="0"/>
                    </a:p>
                  </a:txBody>
                  <a:tcPr/>
                </a:tc>
                <a:tc>
                  <a:txBody>
                    <a:bodyPr/>
                    <a:lstStyle/>
                    <a:p>
                      <a:r>
                        <a:rPr lang="en-US" sz="1600" dirty="0" smtClean="0"/>
                        <a:t>…</a:t>
                      </a:r>
                      <a:endParaRPr lang="en-US" sz="1600" dirty="0"/>
                    </a:p>
                  </a:txBody>
                  <a:tcPr/>
                </a:tc>
              </a:tr>
              <a:tr h="370840">
                <a:tc>
                  <a:txBody>
                    <a:bodyPr/>
                    <a:lstStyle/>
                    <a:p>
                      <a:r>
                        <a:rPr lang="en-US" dirty="0" smtClean="0"/>
                        <a:t>Kernel 1</a:t>
                      </a:r>
                      <a:endParaRPr lang="en-US" dirty="0"/>
                    </a:p>
                  </a:txBody>
                  <a:tcPr/>
                </a:tc>
                <a:tc>
                  <a:txBody>
                    <a:bodyPr/>
                    <a:lstStyle/>
                    <a:p>
                      <a:endParaRPr lang="en-US" dirty="0"/>
                    </a:p>
                  </a:txBody>
                  <a:tcPr>
                    <a:solidFill>
                      <a:srgbClr val="C00000"/>
                    </a:solidFill>
                  </a:tcPr>
                </a:tc>
                <a:tc>
                  <a:txBody>
                    <a:bodyPr/>
                    <a:lstStyle/>
                    <a:p>
                      <a:endParaRPr lang="en-US" dirty="0"/>
                    </a:p>
                  </a:txBody>
                  <a:tcPr>
                    <a:solidFill>
                      <a:srgbClr val="C00000"/>
                    </a:solidFill>
                  </a:tcPr>
                </a:tc>
                <a:tc>
                  <a:txBody>
                    <a:bodyPr/>
                    <a:lstStyle/>
                    <a:p>
                      <a:endParaRPr lang="en-US"/>
                    </a:p>
                  </a:txBody>
                  <a:tcPr>
                    <a:solidFill>
                      <a:srgbClr val="C00000"/>
                    </a:solidFill>
                  </a:tcPr>
                </a:tc>
                <a:tc>
                  <a:txBody>
                    <a:bodyPr/>
                    <a:lstStyle/>
                    <a:p>
                      <a:endParaRPr lang="en-US"/>
                    </a:p>
                  </a:txBody>
                  <a:tcPr>
                    <a:solidFill>
                      <a:srgbClr val="C00000"/>
                    </a:solidFill>
                  </a:tcPr>
                </a:tc>
                <a:tc>
                  <a:txBody>
                    <a:bodyPr/>
                    <a:lstStyle/>
                    <a:p>
                      <a:endParaRPr lang="en-US" dirty="0"/>
                    </a:p>
                  </a:txBody>
                  <a:tcPr>
                    <a:solidFill>
                      <a:srgbClr val="00B050"/>
                    </a:solidFill>
                  </a:tcPr>
                </a:tc>
                <a:tc>
                  <a:txBody>
                    <a:bodyPr/>
                    <a:lstStyle/>
                    <a:p>
                      <a:endParaRPr lang="en-US"/>
                    </a:p>
                  </a:txBody>
                  <a:tcPr>
                    <a:solidFill>
                      <a:srgbClr val="00B050"/>
                    </a:solidFill>
                  </a:tcPr>
                </a:tc>
                <a:tc>
                  <a:txBody>
                    <a:bodyPr/>
                    <a:lstStyle/>
                    <a:p>
                      <a:endParaRPr lang="en-US"/>
                    </a:p>
                  </a:txBody>
                  <a:tcPr>
                    <a:solidFill>
                      <a:srgbClr val="00B050"/>
                    </a:solidFill>
                  </a:tcPr>
                </a:tc>
              </a:tr>
              <a:tr h="370840">
                <a:tc>
                  <a:txBody>
                    <a:bodyPr/>
                    <a:lstStyle/>
                    <a:p>
                      <a:r>
                        <a:rPr lang="en-US" dirty="0" smtClean="0"/>
                        <a:t>Kernel 2</a:t>
                      </a:r>
                      <a:endParaRPr lang="en-US" dirty="0"/>
                    </a:p>
                  </a:txBody>
                  <a:tcPr/>
                </a:tc>
                <a:tc>
                  <a:txBody>
                    <a:bodyPr/>
                    <a:lstStyle/>
                    <a:p>
                      <a:endParaRPr lang="en-US"/>
                    </a:p>
                  </a:txBody>
                  <a:tcPr>
                    <a:solidFill>
                      <a:srgbClr val="C00000"/>
                    </a:solidFill>
                  </a:tcPr>
                </a:tc>
                <a:tc>
                  <a:txBody>
                    <a:bodyPr/>
                    <a:lstStyle/>
                    <a:p>
                      <a:endParaRPr lang="en-US" dirty="0"/>
                    </a:p>
                  </a:txBody>
                  <a:tcPr>
                    <a:solidFill>
                      <a:srgbClr val="C00000"/>
                    </a:solidFill>
                  </a:tcPr>
                </a:tc>
                <a:tc>
                  <a:txBody>
                    <a:bodyPr/>
                    <a:lstStyle/>
                    <a:p>
                      <a:endParaRPr lang="en-US" dirty="0"/>
                    </a:p>
                  </a:txBody>
                  <a:tcPr>
                    <a:solidFill>
                      <a:srgbClr val="C00000"/>
                    </a:solidFill>
                  </a:tcPr>
                </a:tc>
                <a:tc>
                  <a:txBody>
                    <a:bodyPr/>
                    <a:lstStyle/>
                    <a:p>
                      <a:endParaRPr lang="en-US" dirty="0"/>
                    </a:p>
                  </a:txBody>
                  <a:tcPr>
                    <a:solidFill>
                      <a:srgbClr val="C00000"/>
                    </a:solidFill>
                  </a:tcPr>
                </a:tc>
                <a:tc>
                  <a:txBody>
                    <a:bodyPr/>
                    <a:lstStyle/>
                    <a:p>
                      <a:endParaRPr lang="en-US" dirty="0"/>
                    </a:p>
                  </a:txBody>
                  <a:tcPr>
                    <a:solidFill>
                      <a:srgbClr val="00B050"/>
                    </a:solidFill>
                  </a:tcPr>
                </a:tc>
                <a:tc>
                  <a:txBody>
                    <a:bodyPr/>
                    <a:lstStyle/>
                    <a:p>
                      <a:endParaRPr lang="en-US" dirty="0"/>
                    </a:p>
                  </a:txBody>
                  <a:tcPr>
                    <a:solidFill>
                      <a:srgbClr val="00B050"/>
                    </a:solidFill>
                  </a:tcPr>
                </a:tc>
                <a:tc>
                  <a:txBody>
                    <a:bodyPr/>
                    <a:lstStyle/>
                    <a:p>
                      <a:endParaRPr lang="en-US"/>
                    </a:p>
                  </a:txBody>
                  <a:tcPr>
                    <a:solidFill>
                      <a:srgbClr val="00B050"/>
                    </a:solidFill>
                  </a:tcPr>
                </a:tc>
              </a:tr>
              <a:tr h="370840">
                <a:tc>
                  <a:txBody>
                    <a:bodyPr/>
                    <a:lstStyle/>
                    <a:p>
                      <a:r>
                        <a:rPr lang="en-US" dirty="0" smtClean="0"/>
                        <a:t>…..</a:t>
                      </a:r>
                      <a:endParaRPr lang="en-US" dirty="0"/>
                    </a:p>
                  </a:txBody>
                  <a:tcPr/>
                </a:tc>
                <a:tc>
                  <a:txBody>
                    <a:bodyPr/>
                    <a:lstStyle/>
                    <a:p>
                      <a:endParaRPr lang="en-US"/>
                    </a:p>
                  </a:txBody>
                  <a:tcPr>
                    <a:solidFill>
                      <a:srgbClr val="C00000"/>
                    </a:solidFill>
                  </a:tcPr>
                </a:tc>
                <a:tc>
                  <a:txBody>
                    <a:bodyPr/>
                    <a:lstStyle/>
                    <a:p>
                      <a:endParaRPr lang="en-US" dirty="0"/>
                    </a:p>
                  </a:txBody>
                  <a:tcPr>
                    <a:solidFill>
                      <a:srgbClr val="C00000"/>
                    </a:solidFill>
                  </a:tcPr>
                </a:tc>
                <a:tc>
                  <a:txBody>
                    <a:bodyPr/>
                    <a:lstStyle/>
                    <a:p>
                      <a:endParaRPr lang="en-US" dirty="0"/>
                    </a:p>
                  </a:txBody>
                  <a:tcPr>
                    <a:solidFill>
                      <a:srgbClr val="C00000"/>
                    </a:solidFill>
                  </a:tcPr>
                </a:tc>
                <a:tc>
                  <a:txBody>
                    <a:bodyPr/>
                    <a:lstStyle/>
                    <a:p>
                      <a:endParaRPr lang="en-US" dirty="0"/>
                    </a:p>
                  </a:txBody>
                  <a:tcPr>
                    <a:solidFill>
                      <a:srgbClr val="C00000"/>
                    </a:solidFill>
                  </a:tcPr>
                </a:tc>
                <a:tc>
                  <a:txBody>
                    <a:bodyPr/>
                    <a:lstStyle/>
                    <a:p>
                      <a:endParaRPr lang="en-US"/>
                    </a:p>
                  </a:txBody>
                  <a:tcPr>
                    <a:solidFill>
                      <a:srgbClr val="00B050"/>
                    </a:solidFill>
                  </a:tcPr>
                </a:tc>
                <a:tc>
                  <a:txBody>
                    <a:bodyPr/>
                    <a:lstStyle/>
                    <a:p>
                      <a:endParaRPr lang="en-US" dirty="0"/>
                    </a:p>
                  </a:txBody>
                  <a:tcPr>
                    <a:solidFill>
                      <a:srgbClr val="00B050"/>
                    </a:solidFill>
                  </a:tcPr>
                </a:tc>
                <a:tc>
                  <a:txBody>
                    <a:bodyPr/>
                    <a:lstStyle/>
                    <a:p>
                      <a:endParaRPr lang="en-US"/>
                    </a:p>
                  </a:txBody>
                  <a:tcPr>
                    <a:solidFill>
                      <a:srgbClr val="00B050"/>
                    </a:solidFill>
                  </a:tcPr>
                </a:tc>
              </a:tr>
              <a:tr h="370840">
                <a:tc>
                  <a:txBody>
                    <a:bodyPr/>
                    <a:lstStyle/>
                    <a:p>
                      <a:endParaRPr lang="en-US" dirty="0"/>
                    </a:p>
                  </a:txBody>
                  <a:tcPr/>
                </a:tc>
                <a:tc>
                  <a:txBody>
                    <a:bodyPr/>
                    <a:lstStyle/>
                    <a:p>
                      <a:endParaRPr lang="en-US"/>
                    </a:p>
                  </a:txBody>
                  <a:tcPr>
                    <a:solidFill>
                      <a:srgbClr val="C00000"/>
                    </a:solidFill>
                  </a:tcPr>
                </a:tc>
                <a:tc>
                  <a:txBody>
                    <a:bodyPr/>
                    <a:lstStyle/>
                    <a:p>
                      <a:endParaRPr lang="en-US"/>
                    </a:p>
                  </a:txBody>
                  <a:tcPr>
                    <a:solidFill>
                      <a:srgbClr val="C00000"/>
                    </a:solidFill>
                  </a:tcPr>
                </a:tc>
                <a:tc>
                  <a:txBody>
                    <a:bodyPr/>
                    <a:lstStyle/>
                    <a:p>
                      <a:endParaRPr lang="en-US"/>
                    </a:p>
                  </a:txBody>
                  <a:tcPr>
                    <a:solidFill>
                      <a:srgbClr val="C00000"/>
                    </a:solidFill>
                  </a:tcPr>
                </a:tc>
                <a:tc>
                  <a:txBody>
                    <a:bodyPr/>
                    <a:lstStyle/>
                    <a:p>
                      <a:endParaRPr lang="en-US" dirty="0"/>
                    </a:p>
                  </a:txBody>
                  <a:tcPr>
                    <a:solidFill>
                      <a:srgbClr val="C00000"/>
                    </a:solidFill>
                  </a:tcPr>
                </a:tc>
                <a:tc>
                  <a:txBody>
                    <a:bodyPr/>
                    <a:lstStyle/>
                    <a:p>
                      <a:endParaRPr lang="en-US"/>
                    </a:p>
                  </a:txBody>
                  <a:tcPr>
                    <a:solidFill>
                      <a:srgbClr val="00B050"/>
                    </a:solidFill>
                  </a:tcPr>
                </a:tc>
                <a:tc>
                  <a:txBody>
                    <a:bodyPr/>
                    <a:lstStyle/>
                    <a:p>
                      <a:endParaRPr lang="en-US" dirty="0"/>
                    </a:p>
                  </a:txBody>
                  <a:tcPr>
                    <a:solidFill>
                      <a:srgbClr val="00B050"/>
                    </a:solidFill>
                  </a:tcPr>
                </a:tc>
                <a:tc>
                  <a:txBody>
                    <a:bodyPr/>
                    <a:lstStyle/>
                    <a:p>
                      <a:endParaRPr lang="en-US"/>
                    </a:p>
                  </a:txBody>
                  <a:tcPr>
                    <a:solidFill>
                      <a:srgbClr val="00B050"/>
                    </a:solidFill>
                  </a:tcPr>
                </a:tc>
              </a:tr>
              <a:tr h="370840">
                <a:tc>
                  <a:txBody>
                    <a:bodyPr/>
                    <a:lstStyle/>
                    <a:p>
                      <a:r>
                        <a:rPr lang="en-US" dirty="0" smtClean="0"/>
                        <a:t>Kernel N</a:t>
                      </a:r>
                      <a:endParaRPr lang="en-US" dirty="0"/>
                    </a:p>
                  </a:txBody>
                  <a:tcPr/>
                </a:tc>
                <a:tc>
                  <a:txBody>
                    <a:bodyPr/>
                    <a:lstStyle/>
                    <a:p>
                      <a:endParaRPr lang="en-US"/>
                    </a:p>
                  </a:txBody>
                  <a:tcPr>
                    <a:solidFill>
                      <a:srgbClr val="C00000"/>
                    </a:solidFill>
                  </a:tcPr>
                </a:tc>
                <a:tc>
                  <a:txBody>
                    <a:bodyPr/>
                    <a:lstStyle/>
                    <a:p>
                      <a:endParaRPr lang="en-US"/>
                    </a:p>
                  </a:txBody>
                  <a:tcPr>
                    <a:solidFill>
                      <a:srgbClr val="C00000"/>
                    </a:solidFill>
                  </a:tcPr>
                </a:tc>
                <a:tc>
                  <a:txBody>
                    <a:bodyPr/>
                    <a:lstStyle/>
                    <a:p>
                      <a:endParaRPr lang="en-US"/>
                    </a:p>
                  </a:txBody>
                  <a:tcPr>
                    <a:solidFill>
                      <a:srgbClr val="C00000"/>
                    </a:solidFill>
                  </a:tcPr>
                </a:tc>
                <a:tc>
                  <a:txBody>
                    <a:bodyPr/>
                    <a:lstStyle/>
                    <a:p>
                      <a:endParaRPr lang="en-US" dirty="0"/>
                    </a:p>
                  </a:txBody>
                  <a:tcPr>
                    <a:solidFill>
                      <a:srgbClr val="C00000"/>
                    </a:solidFill>
                  </a:tcPr>
                </a:tc>
                <a:tc>
                  <a:txBody>
                    <a:bodyPr/>
                    <a:lstStyle/>
                    <a:p>
                      <a:endParaRPr lang="en-US"/>
                    </a:p>
                  </a:txBody>
                  <a:tcPr>
                    <a:solidFill>
                      <a:srgbClr val="00B050"/>
                    </a:solidFill>
                  </a:tcPr>
                </a:tc>
                <a:tc>
                  <a:txBody>
                    <a:bodyPr/>
                    <a:lstStyle/>
                    <a:p>
                      <a:endParaRPr lang="en-US" dirty="0"/>
                    </a:p>
                  </a:txBody>
                  <a:tcPr>
                    <a:solidFill>
                      <a:srgbClr val="00B050"/>
                    </a:solidFill>
                  </a:tcPr>
                </a:tc>
                <a:tc>
                  <a:txBody>
                    <a:bodyPr/>
                    <a:lstStyle/>
                    <a:p>
                      <a:endParaRPr lang="en-US" dirty="0"/>
                    </a:p>
                  </a:txBody>
                  <a:tcPr>
                    <a:solidFill>
                      <a:srgbClr val="00B050"/>
                    </a:solidFill>
                  </a:tcPr>
                </a:tc>
              </a:tr>
            </a:tbl>
          </a:graphicData>
        </a:graphic>
      </p:graphicFrame>
      <p:sp>
        <p:nvSpPr>
          <p:cNvPr id="3" name="Slide Number Placeholder 2"/>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7</a:t>
            </a:fld>
            <a:endParaRPr lang="en-US" dirty="0"/>
          </a:p>
        </p:txBody>
      </p:sp>
      <p:sp>
        <p:nvSpPr>
          <p:cNvPr id="5" name="Left Brace 4"/>
          <p:cNvSpPr/>
          <p:nvPr/>
        </p:nvSpPr>
        <p:spPr>
          <a:xfrm rot="5400000">
            <a:off x="3515783" y="472017"/>
            <a:ext cx="626534" cy="3704166"/>
          </a:xfrm>
          <a:prstGeom prst="leftBrace">
            <a:avLst/>
          </a:pr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371600" y="1667933"/>
            <a:ext cx="5054601" cy="400110"/>
          </a:xfrm>
          <a:prstGeom prst="rect">
            <a:avLst/>
          </a:prstGeom>
          <a:noFill/>
        </p:spPr>
        <p:txBody>
          <a:bodyPr wrap="square" rtlCol="0">
            <a:spAutoFit/>
          </a:bodyPr>
          <a:lstStyle/>
          <a:p>
            <a:r>
              <a:rPr lang="en-US" sz="2000" dirty="0" smtClean="0"/>
              <a:t>CU </a:t>
            </a:r>
            <a:r>
              <a:rPr lang="en-US" sz="2000" dirty="0" err="1" smtClean="0"/>
              <a:t>count,Engine</a:t>
            </a:r>
            <a:r>
              <a:rPr lang="en-US" sz="2000" dirty="0" smtClean="0"/>
              <a:t> freq., Mem. Freq.</a:t>
            </a:r>
            <a:endParaRPr lang="en-US" sz="2000" dirty="0"/>
          </a:p>
        </p:txBody>
      </p:sp>
      <p:cxnSp>
        <p:nvCxnSpPr>
          <p:cNvPr id="9" name="Straight Arrow Connector 8"/>
          <p:cNvCxnSpPr/>
          <p:nvPr/>
        </p:nvCxnSpPr>
        <p:spPr>
          <a:xfrm flipV="1">
            <a:off x="2463800" y="3979333"/>
            <a:ext cx="1185333" cy="160020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7336368" y="3979333"/>
            <a:ext cx="0" cy="124460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371600" y="5579533"/>
            <a:ext cx="3310467" cy="400110"/>
          </a:xfrm>
          <a:prstGeom prst="rect">
            <a:avLst/>
          </a:prstGeom>
          <a:noFill/>
        </p:spPr>
        <p:txBody>
          <a:bodyPr wrap="square" rtlCol="0">
            <a:spAutoFit/>
          </a:bodyPr>
          <a:lstStyle/>
          <a:p>
            <a:r>
              <a:rPr lang="en-US" sz="2000" dirty="0" smtClean="0"/>
              <a:t>Execution Times/Power</a:t>
            </a:r>
            <a:endParaRPr lang="en-US" sz="2000" dirty="0"/>
          </a:p>
        </p:txBody>
      </p:sp>
      <p:sp>
        <p:nvSpPr>
          <p:cNvPr id="16" name="TextBox 15"/>
          <p:cNvSpPr txBox="1"/>
          <p:nvPr/>
        </p:nvSpPr>
        <p:spPr>
          <a:xfrm>
            <a:off x="5105400" y="5302534"/>
            <a:ext cx="3462868" cy="1015663"/>
          </a:xfrm>
          <a:prstGeom prst="rect">
            <a:avLst/>
          </a:prstGeom>
          <a:noFill/>
        </p:spPr>
        <p:txBody>
          <a:bodyPr wrap="square" rtlCol="0">
            <a:spAutoFit/>
          </a:bodyPr>
          <a:lstStyle/>
          <a:p>
            <a:r>
              <a:rPr lang="en-US" sz="2000" dirty="0" smtClean="0"/>
              <a:t>Performance Counter Values gathered on base hardware configuration</a:t>
            </a:r>
            <a:endParaRPr lang="en-US" sz="2000" dirty="0"/>
          </a:p>
        </p:txBody>
      </p:sp>
    </p:spTree>
    <p:extLst>
      <p:ext uri="{BB962C8B-B14F-4D97-AF65-F5344CB8AC3E}">
        <p14:creationId xmlns:p14="http://schemas.microsoft.com/office/powerpoint/2010/main" val="1892464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Goals</a:t>
            </a:r>
          </a:p>
          <a:p>
            <a:r>
              <a:rPr lang="en-US" dirty="0" smtClean="0"/>
              <a:t>Model Overview</a:t>
            </a:r>
          </a:p>
          <a:p>
            <a:r>
              <a:rPr lang="en-US" u="sng" dirty="0"/>
              <a:t>Model Construction</a:t>
            </a:r>
          </a:p>
          <a:p>
            <a:r>
              <a:rPr lang="en-US" dirty="0" smtClean="0"/>
              <a:t>Results</a:t>
            </a:r>
            <a:endParaRPr lang="en-US" dirty="0"/>
          </a:p>
        </p:txBody>
      </p:sp>
      <p:sp>
        <p:nvSpPr>
          <p:cNvPr id="4" name="Slide Number Placeholder 3"/>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8</a:t>
            </a:fld>
            <a:endParaRPr lang="en-US" dirty="0"/>
          </a:p>
        </p:txBody>
      </p:sp>
    </p:spTree>
    <p:extLst>
      <p:ext uri="{BB962C8B-B14F-4D97-AF65-F5344CB8AC3E}">
        <p14:creationId xmlns:p14="http://schemas.microsoft.com/office/powerpoint/2010/main" val="1698485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Construction</a:t>
            </a:r>
          </a:p>
        </p:txBody>
      </p:sp>
      <p:sp>
        <p:nvSpPr>
          <p:cNvPr id="3" name="Content Placeholder 2"/>
          <p:cNvSpPr>
            <a:spLocks noGrp="1"/>
          </p:cNvSpPr>
          <p:nvPr>
            <p:ph idx="1"/>
          </p:nvPr>
        </p:nvSpPr>
        <p:spPr>
          <a:xfrm>
            <a:off x="457200" y="1937658"/>
            <a:ext cx="8229600" cy="4188506"/>
          </a:xfrm>
        </p:spPr>
        <p:txBody>
          <a:bodyPr/>
          <a:lstStyle/>
          <a:p>
            <a:r>
              <a:rPr lang="en-US" dirty="0" smtClean="0"/>
              <a:t>Phase 1: Form clusters of training kernels that scale similarly</a:t>
            </a:r>
          </a:p>
          <a:p>
            <a:r>
              <a:rPr lang="en-US" dirty="0" smtClean="0"/>
              <a:t>Phase 2: Build a classifier to map kernel performance counter values to specific clusters</a:t>
            </a:r>
            <a:endParaRPr lang="en-US" dirty="0"/>
          </a:p>
        </p:txBody>
      </p:sp>
      <p:sp>
        <p:nvSpPr>
          <p:cNvPr id="4" name="Slide Number Placeholder 3"/>
          <p:cNvSpPr>
            <a:spLocks noGrp="1"/>
          </p:cNvSpPr>
          <p:nvPr>
            <p:ph type="sldNum" sz="quarter" idx="4294967295"/>
          </p:nvPr>
        </p:nvSpPr>
        <p:spPr>
          <a:xfrm>
            <a:off x="8382000" y="6356350"/>
            <a:ext cx="304800" cy="365125"/>
          </a:xfrm>
          <a:prstGeom prst="rect">
            <a:avLst/>
          </a:prstGeom>
        </p:spPr>
        <p:txBody>
          <a:bodyPr/>
          <a:lstStyle/>
          <a:p>
            <a:fld id="{379DEB5E-84F7-479D-98B2-ECA7AD8BAD0C}" type="slidenum">
              <a:rPr lang="en-US" smtClean="0"/>
              <a:t>9</a:t>
            </a:fld>
            <a:endParaRPr lang="en-US" dirty="0"/>
          </a:p>
        </p:txBody>
      </p:sp>
    </p:spTree>
    <p:extLst>
      <p:ext uri="{BB962C8B-B14F-4D97-AF65-F5344CB8AC3E}">
        <p14:creationId xmlns:p14="http://schemas.microsoft.com/office/powerpoint/2010/main" val="3538107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4-3 Light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3 White Backgrou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4-3_UT_Primary_powerpoint</Template>
  <TotalTime>1926</TotalTime>
  <Words>2627</Words>
  <Application>Microsoft Office PowerPoint</Application>
  <PresentationFormat>On-screen Show (4:3)</PresentationFormat>
  <Paragraphs>678</Paragraphs>
  <Slides>32</Slides>
  <Notes>13</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4-3 Light Background</vt:lpstr>
      <vt:lpstr>4-3 White Backgroud</vt:lpstr>
      <vt:lpstr>Office Theme</vt:lpstr>
      <vt:lpstr>GPGPU Performance and Power Estimation Using Machine Learning</vt:lpstr>
      <vt:lpstr>Goals</vt:lpstr>
      <vt:lpstr>Why Power and Performance Estimation?</vt:lpstr>
      <vt:lpstr>Outline</vt:lpstr>
      <vt:lpstr>Base to Target Config. Execution</vt:lpstr>
      <vt:lpstr>Model Construction and Usage Flow</vt:lpstr>
      <vt:lpstr>Training Set</vt:lpstr>
      <vt:lpstr>Outline</vt:lpstr>
      <vt:lpstr>Model Construction</vt:lpstr>
      <vt:lpstr>Kernel Scaling Behaviors</vt:lpstr>
      <vt:lpstr>Phase 1:Clustering</vt:lpstr>
      <vt:lpstr>Phase 2:Classification</vt:lpstr>
      <vt:lpstr>Classifier</vt:lpstr>
      <vt:lpstr>Classifier: Neural Network Topology</vt:lpstr>
      <vt:lpstr>Putting It All Together</vt:lpstr>
      <vt:lpstr>Outline</vt:lpstr>
      <vt:lpstr>Experimental Setup</vt:lpstr>
      <vt:lpstr>Accuracy vs. Base Configuration</vt:lpstr>
      <vt:lpstr>Accuracy vs. Base Configuration</vt:lpstr>
      <vt:lpstr>Performance Error Distribution</vt:lpstr>
      <vt:lpstr>Power Error Distribution</vt:lpstr>
      <vt:lpstr>Summary</vt:lpstr>
      <vt:lpstr>Questions</vt:lpstr>
      <vt:lpstr>Backup Slides</vt:lpstr>
      <vt:lpstr>Classifier: Neural Network Topology</vt:lpstr>
      <vt:lpstr>Execution Time Scaling Values</vt:lpstr>
      <vt:lpstr>K-means Clustering: the view from 10,000 feet</vt:lpstr>
      <vt:lpstr>Neural Network</vt:lpstr>
      <vt:lpstr>Neural Network</vt:lpstr>
      <vt:lpstr>Neural Network</vt:lpstr>
      <vt:lpstr>Putting It All Together</vt:lpstr>
      <vt:lpstr>Model Architecture</vt:lpstr>
    </vt:vector>
  </TitlesOfParts>
  <Company>The University of Texas at Austin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GPGPU Performance and Power Estimation Using Machine Learning</dc:title>
  <dc:creator>Gene Wu</dc:creator>
  <cp:lastModifiedBy>joseph.l.greathouse@outlook.com</cp:lastModifiedBy>
  <cp:revision>47</cp:revision>
  <cp:lastPrinted>2011-01-24T02:49:42Z</cp:lastPrinted>
  <dcterms:created xsi:type="dcterms:W3CDTF">2015-02-06T21:57:34Z</dcterms:created>
  <dcterms:modified xsi:type="dcterms:W3CDTF">2015-02-22T06:34:18Z</dcterms:modified>
</cp:coreProperties>
</file>