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tags/tag10.xml" ContentType="application/vnd.openxmlformats-officedocument.presentationml.tags+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ppt/theme/themeOverride2.xml" ContentType="application/vnd.openxmlformats-officedocument.themeOverride+xml"/>
  <Override PartName="/ppt/tags/tag11.xml" ContentType="application/vnd.openxmlformats-officedocument.presentationml.tags+xml"/>
  <Override PartName="/ppt/charts/chart12.xml" ContentType="application/vnd.openxmlformats-officedocument.drawingml.chart+xml"/>
  <Override PartName="/ppt/theme/themeOverride3.xml" ContentType="application/vnd.openxmlformats-officedocument.themeOverride+xml"/>
  <Override PartName="/ppt/charts/chart13.xml" ContentType="application/vnd.openxmlformats-officedocument.drawingml.chart+xml"/>
  <Override PartName="/ppt/theme/themeOverride4.xml" ContentType="application/vnd.openxmlformats-officedocument.themeOverr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4.xml" ContentType="application/vnd.openxmlformats-officedocument.drawingml.chart+xml"/>
  <Override PartName="/ppt/tags/tag16.xml" ContentType="application/vnd.openxmlformats-officedocument.presentationml.tags+xml"/>
  <Override PartName="/ppt/charts/chart15.xml" ContentType="application/vnd.openxmlformats-officedocument.drawingml.chart+xml"/>
  <Override PartName="/ppt/tags/tag17.xml" ContentType="application/vnd.openxmlformats-officedocument.presentationml.tags+xml"/>
  <Override PartName="/ppt/notesSlides/notesSlide12.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763" r:id="rId2"/>
  </p:sldMasterIdLst>
  <p:notesMasterIdLst>
    <p:notesMasterId r:id="rId56"/>
  </p:notesMasterIdLst>
  <p:handoutMasterIdLst>
    <p:handoutMasterId r:id="rId57"/>
  </p:handoutMasterIdLst>
  <p:sldIdLst>
    <p:sldId id="541" r:id="rId3"/>
    <p:sldId id="976" r:id="rId4"/>
    <p:sldId id="978" r:id="rId5"/>
    <p:sldId id="970" r:id="rId6"/>
    <p:sldId id="972" r:id="rId7"/>
    <p:sldId id="786" r:id="rId8"/>
    <p:sldId id="947" r:id="rId9"/>
    <p:sldId id="925" r:id="rId10"/>
    <p:sldId id="926" r:id="rId11"/>
    <p:sldId id="928" r:id="rId12"/>
    <p:sldId id="957" r:id="rId13"/>
    <p:sldId id="962" r:id="rId14"/>
    <p:sldId id="793" r:id="rId15"/>
    <p:sldId id="958" r:id="rId16"/>
    <p:sldId id="965" r:id="rId17"/>
    <p:sldId id="961" r:id="rId18"/>
    <p:sldId id="627" r:id="rId19"/>
    <p:sldId id="956" r:id="rId20"/>
    <p:sldId id="960" r:id="rId21"/>
    <p:sldId id="977" r:id="rId22"/>
    <p:sldId id="971" r:id="rId23"/>
    <p:sldId id="950" r:id="rId24"/>
    <p:sldId id="974" r:id="rId25"/>
    <p:sldId id="967" r:id="rId26"/>
    <p:sldId id="968" r:id="rId27"/>
    <p:sldId id="969" r:id="rId28"/>
    <p:sldId id="939" r:id="rId29"/>
    <p:sldId id="940" r:id="rId30"/>
    <p:sldId id="973" r:id="rId31"/>
    <p:sldId id="963" r:id="rId32"/>
    <p:sldId id="941" r:id="rId33"/>
    <p:sldId id="942" r:id="rId34"/>
    <p:sldId id="943" r:id="rId35"/>
    <p:sldId id="944" r:id="rId36"/>
    <p:sldId id="948" r:id="rId37"/>
    <p:sldId id="945" r:id="rId38"/>
    <p:sldId id="953" r:id="rId39"/>
    <p:sldId id="837" r:id="rId40"/>
    <p:sldId id="838" r:id="rId41"/>
    <p:sldId id="839" r:id="rId42"/>
    <p:sldId id="840" r:id="rId43"/>
    <p:sldId id="841" r:id="rId44"/>
    <p:sldId id="849" r:id="rId45"/>
    <p:sldId id="851" r:id="rId46"/>
    <p:sldId id="852" r:id="rId47"/>
    <p:sldId id="855" r:id="rId48"/>
    <p:sldId id="959" r:id="rId49"/>
    <p:sldId id="954" r:id="rId50"/>
    <p:sldId id="975" r:id="rId51"/>
    <p:sldId id="858" r:id="rId52"/>
    <p:sldId id="859" r:id="rId53"/>
    <p:sldId id="863" r:id="rId54"/>
    <p:sldId id="864" r:id="rId55"/>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charset="0"/>
        <a:ea typeface="+mn-ea"/>
        <a:cs typeface="+mn-cs"/>
      </a:defRPr>
    </a:lvl1pPr>
    <a:lvl2pPr marL="457200" algn="ctr" rtl="0" eaLnBrk="0" fontAlgn="base" hangingPunct="0">
      <a:spcBef>
        <a:spcPct val="0"/>
      </a:spcBef>
      <a:spcAft>
        <a:spcPct val="0"/>
      </a:spcAft>
      <a:defRPr sz="2400" kern="1200">
        <a:solidFill>
          <a:schemeClr val="tx1"/>
        </a:solidFill>
        <a:latin typeface="Times" charset="0"/>
        <a:ea typeface="+mn-ea"/>
        <a:cs typeface="+mn-cs"/>
      </a:defRPr>
    </a:lvl2pPr>
    <a:lvl3pPr marL="914400" algn="ctr" rtl="0" eaLnBrk="0" fontAlgn="base" hangingPunct="0">
      <a:spcBef>
        <a:spcPct val="0"/>
      </a:spcBef>
      <a:spcAft>
        <a:spcPct val="0"/>
      </a:spcAft>
      <a:defRPr sz="2400" kern="1200">
        <a:solidFill>
          <a:schemeClr val="tx1"/>
        </a:solidFill>
        <a:latin typeface="Times" charset="0"/>
        <a:ea typeface="+mn-ea"/>
        <a:cs typeface="+mn-cs"/>
      </a:defRPr>
    </a:lvl3pPr>
    <a:lvl4pPr marL="1371600" algn="ctr" rtl="0" eaLnBrk="0" fontAlgn="base" hangingPunct="0">
      <a:spcBef>
        <a:spcPct val="0"/>
      </a:spcBef>
      <a:spcAft>
        <a:spcPct val="0"/>
      </a:spcAft>
      <a:defRPr sz="2400" kern="1200">
        <a:solidFill>
          <a:schemeClr val="tx1"/>
        </a:solidFill>
        <a:latin typeface="Times" charset="0"/>
        <a:ea typeface="+mn-ea"/>
        <a:cs typeface="+mn-cs"/>
      </a:defRPr>
    </a:lvl4pPr>
    <a:lvl5pPr marL="1828800" algn="ctr"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extLst>
    <p:ext uri="{521415D9-36F7-43E2-AB2F-B90AF26B5E84}">
      <p14:sectionLst xmlns:p14="http://schemas.microsoft.com/office/powerpoint/2010/main">
        <p14:section name="Default Section" id="{42844748-35D7-413A-A257-B3FE101227D1}">
          <p14:sldIdLst>
            <p14:sldId id="541"/>
            <p14:sldId id="976"/>
            <p14:sldId id="978"/>
            <p14:sldId id="970"/>
            <p14:sldId id="972"/>
            <p14:sldId id="786"/>
            <p14:sldId id="947"/>
            <p14:sldId id="925"/>
            <p14:sldId id="926"/>
            <p14:sldId id="928"/>
            <p14:sldId id="957"/>
            <p14:sldId id="962"/>
            <p14:sldId id="793"/>
            <p14:sldId id="958"/>
            <p14:sldId id="965"/>
            <p14:sldId id="961"/>
            <p14:sldId id="627"/>
            <p14:sldId id="956"/>
            <p14:sldId id="960"/>
            <p14:sldId id="977"/>
            <p14:sldId id="971"/>
            <p14:sldId id="950"/>
            <p14:sldId id="974"/>
            <p14:sldId id="967"/>
            <p14:sldId id="968"/>
            <p14:sldId id="969"/>
            <p14:sldId id="939"/>
            <p14:sldId id="940"/>
            <p14:sldId id="973"/>
            <p14:sldId id="963"/>
            <p14:sldId id="941"/>
            <p14:sldId id="942"/>
            <p14:sldId id="943"/>
            <p14:sldId id="944"/>
            <p14:sldId id="948"/>
            <p14:sldId id="945"/>
            <p14:sldId id="953"/>
            <p14:sldId id="837"/>
            <p14:sldId id="838"/>
            <p14:sldId id="839"/>
            <p14:sldId id="840"/>
            <p14:sldId id="841"/>
            <p14:sldId id="849"/>
            <p14:sldId id="851"/>
            <p14:sldId id="852"/>
            <p14:sldId id="855"/>
            <p14:sldId id="959"/>
            <p14:sldId id="954"/>
            <p14:sldId id="975"/>
            <p14:sldId id="858"/>
            <p14:sldId id="859"/>
            <p14:sldId id="863"/>
            <p14:sldId id="8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FFFFFF"/>
    <a:srgbClr val="C5C5C5"/>
    <a:srgbClr val="00FFFF"/>
    <a:srgbClr val="FF3333"/>
    <a:srgbClr val="FF00FF"/>
    <a:srgbClr val="FF9933"/>
    <a:srgbClr val="9900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49" autoAdjust="0"/>
    <p:restoredTop sz="87900" autoAdjust="0"/>
  </p:normalViewPr>
  <p:slideViewPr>
    <p:cSldViewPr snapToGrid="0">
      <p:cViewPr varScale="1">
        <p:scale>
          <a:sx n="138" d="100"/>
          <a:sy n="138" d="100"/>
        </p:scale>
        <p:origin x="456" y="114"/>
      </p:cViewPr>
      <p:guideLst>
        <p:guide orient="horz" pos="2160"/>
        <p:guide pos="2880"/>
      </p:guideLst>
    </p:cSldViewPr>
  </p:slideViewPr>
  <p:outlineViewPr>
    <p:cViewPr>
      <p:scale>
        <a:sx n="33" d="100"/>
        <a:sy n="33" d="100"/>
      </p:scale>
      <p:origin x="42" y="34830"/>
    </p:cViewPr>
  </p:outlineViewPr>
  <p:notesTextViewPr>
    <p:cViewPr>
      <p:scale>
        <a:sx n="100" d="100"/>
        <a:sy n="100" d="100"/>
      </p:scale>
      <p:origin x="0" y="0"/>
    </p:cViewPr>
  </p:notesTextViewPr>
  <p:sorterViewPr>
    <p:cViewPr>
      <p:scale>
        <a:sx n="70" d="100"/>
        <a:sy n="70" d="100"/>
      </p:scale>
      <p:origin x="0" y="4560"/>
    </p:cViewPr>
  </p:sorterViewPr>
  <p:notesViewPr>
    <p:cSldViewPr snapToGrid="0">
      <p:cViewPr varScale="1">
        <p:scale>
          <a:sx n="55" d="100"/>
          <a:sy n="55" d="100"/>
        </p:scale>
        <p:origin x="-282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cygwin64\home\Abhinandan%20Majumdar\thesis\2016-isca\MPC_IN_ACTION.xlsx" TargetMode="External"/><Relationship Id="rId1" Type="http://schemas.openxmlformats.org/officeDocument/2006/relationships/themeOverride" Target="../theme/themeOverride1.xml"/></Relationships>
</file>

<file path=ppt/charts/_rels/chart11.xml.rels><?xml version="1.0" encoding="UTF-8" standalone="yes"?>
<Relationships xmlns="http://schemas.openxmlformats.org/package/2006/relationships"><Relationship Id="rId2" Type="http://schemas.openxmlformats.org/officeDocument/2006/relationships/oleObject" Target="file:///C:\cygwin64\home\Abhinandan%20Majumdar\thesis\2016-isca\MPC_IN_ACTION.xlsx" TargetMode="External"/><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oleObject" Target="file:///C:\cygwin64\home\Abhinandan%20Majumdar\thesis\2016-isca\MPC_IN_ACTION.xlsx" TargetMode="External"/><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2" Type="http://schemas.openxmlformats.org/officeDocument/2006/relationships/oleObject" Target="file:///C:\cygwin64\home\Abhinandan%20Majumdar\thesis\2016-isca\MPC_IN_ACTION.xlsx" TargetMode="External"/><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1" Type="http://schemas.openxmlformats.org/officeDocument/2006/relationships/oleObject" Target="file:///D:\PPTs\EU_Meeting_Plot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PPTs\EU_Meeting_Plots.xlsx" TargetMode="External"/></Relationships>
</file>

<file path=ppt/charts/_rels/chart16.xml.rels><?xml version="1.0" encoding="UTF-8" standalone="yes"?>
<Relationships xmlns="http://schemas.openxmlformats.org/package/2006/relationships"><Relationship Id="rId2" Type="http://schemas.openxmlformats.org/officeDocument/2006/relationships/oleObject" Target="file:///C:\cygwin64\home\Abhinandan%20Majumdar\hpca2017-camera\Figures\Results-camera.xlsx" TargetMode="External"/><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oleObject" Target="file:///C:\cygwin64\home\Abhinandan%20Majumdar\hpca2017-camera\Figures\Results-camera.xlsx" TargetMode="External"/><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1" Type="http://schemas.openxmlformats.org/officeDocument/2006/relationships/oleObject" Target="file:///C:\cygwin64\home\Abhinandan%20Majumdar\hpca2017\Figures\Result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cygwin64\home\Abhinandan%20Majumdar\hpca2017\Figures\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cygwin64\home\Abhinandan%20Majumdar\hpca2017\Figures\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cygwin64\home\Abhinandan%20Majumdar\hpca2017\Figures\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cygwin64\home\Abhinandan%20Majumdar\hpca2017-camera\Figures\Results-came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73660645361"/>
          <c:y val="4.5100554865704703E-2"/>
          <c:w val="0.85917071946889001"/>
          <c:h val="0.43153500857789001"/>
        </c:manualLayout>
      </c:layout>
      <c:barChart>
        <c:barDir val="col"/>
        <c:grouping val="clustered"/>
        <c:varyColors val="0"/>
        <c:ser>
          <c:idx val="0"/>
          <c:order val="0"/>
          <c:tx>
            <c:v>Predict Previous Kernel</c:v>
          </c:tx>
          <c:spPr>
            <a:solidFill>
              <a:srgbClr val="C00000"/>
            </a:solidFill>
            <a:ln>
              <a:solidFill>
                <a:schemeClr val="tx1"/>
              </a:solidFill>
            </a:ln>
            <a:effectLst/>
          </c:spPr>
          <c:invertIfNegative val="0"/>
          <c:cat>
            <c:strRef>
              <c:f>Results!$A$2:$A$19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Results_Overhead!$C$21:$C$38</c:f>
              <c:numCache>
                <c:formatCode>General</c:formatCode>
                <c:ptCount val="18"/>
                <c:pt idx="0">
                  <c:v>1.0030570871880897</c:v>
                </c:pt>
                <c:pt idx="1">
                  <c:v>0.99999991884273443</c:v>
                </c:pt>
                <c:pt idx="2">
                  <c:v>1.0431211770858488</c:v>
                </c:pt>
                <c:pt idx="3">
                  <c:v>0.91799988834258495</c:v>
                </c:pt>
                <c:pt idx="4">
                  <c:v>0.83244615697382052</c:v>
                </c:pt>
                <c:pt idx="5">
                  <c:v>0.80675101800943749</c:v>
                </c:pt>
                <c:pt idx="6">
                  <c:v>0.98864741254907751</c:v>
                </c:pt>
                <c:pt idx="7">
                  <c:v>0.9245476756445552</c:v>
                </c:pt>
                <c:pt idx="8">
                  <c:v>0.87581755613037393</c:v>
                </c:pt>
                <c:pt idx="9">
                  <c:v>0.97375244471468747</c:v>
                </c:pt>
                <c:pt idx="10">
                  <c:v>0.93603898448752065</c:v>
                </c:pt>
                <c:pt idx="11">
                  <c:v>0.735031922569646</c:v>
                </c:pt>
                <c:pt idx="12">
                  <c:v>0.83454053888129587</c:v>
                </c:pt>
                <c:pt idx="13">
                  <c:v>0.91910517987197715</c:v>
                </c:pt>
                <c:pt idx="14">
                  <c:v>0.75296618893919409</c:v>
                </c:pt>
                <c:pt idx="15" formatCode="0.0">
                  <c:v>0.87480374725951426</c:v>
                </c:pt>
                <c:pt idx="16" formatCode="0.0">
                  <c:v>0.86897506140490621</c:v>
                </c:pt>
                <c:pt idx="17" formatCode="0.0">
                  <c:v>0.90292154334872299</c:v>
                </c:pt>
              </c:numCache>
            </c:numRef>
          </c:val>
          <c:extLst xmlns:c16r2="http://schemas.microsoft.com/office/drawing/2015/06/chart">
            <c:ext xmlns:c16="http://schemas.microsoft.com/office/drawing/2014/chart" uri="{C3380CC4-5D6E-409C-BE32-E72D297353CC}">
              <c16:uniqueId val="{00000000-28F3-4646-866A-826E09F21851}"/>
            </c:ext>
          </c:extLst>
        </c:ser>
        <c:ser>
          <c:idx val="3"/>
          <c:order val="1"/>
          <c:tx>
            <c:v>MPC_ALL</c:v>
          </c:tx>
          <c:spPr>
            <a:solidFill>
              <a:srgbClr val="0000FF"/>
            </a:solidFill>
            <a:ln>
              <a:solidFill>
                <a:schemeClr val="tx1"/>
              </a:solidFill>
            </a:ln>
            <a:effectLst/>
          </c:spPr>
          <c:invertIfNegative val="0"/>
          <c:cat>
            <c:strRef>
              <c:f>Results!$A$2:$A$19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Results_Overhead!$E$21:$E$38</c:f>
              <c:numCache>
                <c:formatCode>General</c:formatCode>
                <c:ptCount val="18"/>
                <c:pt idx="0">
                  <c:v>0.99874138611121654</c:v>
                </c:pt>
                <c:pt idx="1">
                  <c:v>0.99975538384631968</c:v>
                </c:pt>
                <c:pt idx="2">
                  <c:v>1.0394521536064327</c:v>
                </c:pt>
                <c:pt idx="3">
                  <c:v>0.97599218379929553</c:v>
                </c:pt>
                <c:pt idx="4">
                  <c:v>0.98514110994448789</c:v>
                </c:pt>
                <c:pt idx="5">
                  <c:v>0.96967553583547594</c:v>
                </c:pt>
                <c:pt idx="6">
                  <c:v>0.99811395892951749</c:v>
                </c:pt>
                <c:pt idx="7">
                  <c:v>0.98459487005320678</c:v>
                </c:pt>
                <c:pt idx="8">
                  <c:v>0.9981735409879301</c:v>
                </c:pt>
                <c:pt idx="9">
                  <c:v>0.98292082252879343</c:v>
                </c:pt>
                <c:pt idx="10">
                  <c:v>0.99394014903514205</c:v>
                </c:pt>
                <c:pt idx="11">
                  <c:v>0.84360057345250827</c:v>
                </c:pt>
                <c:pt idx="12">
                  <c:v>0.98756905162997477</c:v>
                </c:pt>
                <c:pt idx="13">
                  <c:v>1.01718443366839</c:v>
                </c:pt>
                <c:pt idx="14">
                  <c:v>0.96234561561701815</c:v>
                </c:pt>
                <c:pt idx="15" formatCode="0.0">
                  <c:v>0.97493765379014519</c:v>
                </c:pt>
                <c:pt idx="16" formatCode="0.0">
                  <c:v>0.97129113212162044</c:v>
                </c:pt>
                <c:pt idx="17" formatCode="0.0">
                  <c:v>0.98248005126971405</c:v>
                </c:pt>
              </c:numCache>
            </c:numRef>
          </c:val>
          <c:extLst xmlns:c16r2="http://schemas.microsoft.com/office/drawing/2015/06/chart">
            <c:ext xmlns:c16="http://schemas.microsoft.com/office/drawing/2014/chart" uri="{C3380CC4-5D6E-409C-BE32-E72D297353CC}">
              <c16:uniqueId val="{00000001-28F3-4646-866A-826E09F21851}"/>
            </c:ext>
          </c:extLst>
        </c:ser>
        <c:dLbls>
          <c:showLegendKey val="0"/>
          <c:showVal val="0"/>
          <c:showCatName val="0"/>
          <c:showSerName val="0"/>
          <c:showPercent val="0"/>
          <c:showBubbleSize val="0"/>
        </c:dLbls>
        <c:gapWidth val="219"/>
        <c:overlap val="-27"/>
        <c:axId val="660690936"/>
        <c:axId val="660691328"/>
      </c:barChart>
      <c:catAx>
        <c:axId val="66069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691328"/>
        <c:crosses val="autoZero"/>
        <c:auto val="1"/>
        <c:lblAlgn val="ctr"/>
        <c:lblOffset val="1"/>
        <c:noMultiLvlLbl val="0"/>
      </c:catAx>
      <c:valAx>
        <c:axId val="660691328"/>
        <c:scaling>
          <c:orientation val="minMax"/>
          <c:min val="0.6"/>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Relative</a:t>
                </a:r>
                <a:r>
                  <a:rPr lang="en-US" baseline="0" dirty="0"/>
                  <a:t> </a:t>
                </a:r>
              </a:p>
              <a:p>
                <a:pPr>
                  <a:defRPr/>
                </a:pPr>
                <a:r>
                  <a:rPr lang="en-US" baseline="0" dirty="0"/>
                  <a:t>Performance</a:t>
                </a:r>
                <a:endParaRPr lang="en-US" dirty="0"/>
              </a:p>
            </c:rich>
          </c:tx>
          <c:layout>
            <c:manualLayout>
              <c:xMode val="edge"/>
              <c:yMode val="edge"/>
              <c:x val="1.30802029487809E-2"/>
              <c:y val="7.3879850315298298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69093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19292818917501"/>
          <c:y val="0.140048767696872"/>
          <c:w val="0.78975194721869202"/>
          <c:h val="0.68710794343607895"/>
        </c:manualLayout>
      </c:layout>
      <c:scatterChart>
        <c:scatterStyle val="lineMarker"/>
        <c:varyColors val="0"/>
        <c:ser>
          <c:idx val="0"/>
          <c:order val="0"/>
          <c:tx>
            <c:v>Baseline</c:v>
          </c:tx>
          <c:spPr>
            <a:ln w="19050" cap="rnd">
              <a:noFill/>
              <a:round/>
            </a:ln>
            <a:effectLst/>
          </c:spPr>
          <c:marker>
            <c:symbol val="circle"/>
            <c:size val="7"/>
            <c:spPr>
              <a:solidFill>
                <a:srgbClr val="0000FF"/>
              </a:solidFill>
              <a:ln w="9525">
                <a:solidFill>
                  <a:srgbClr val="0000FF"/>
                </a:solidFill>
              </a:ln>
              <a:effectLst/>
            </c:spPr>
          </c:marker>
          <c:yVal>
            <c:numRef>
              <c:f>Spmv_PPK!$R$2:$R$31</c:f>
              <c:numCache>
                <c:formatCode>General</c:formatCode>
                <c:ptCount val="30"/>
                <c:pt idx="0">
                  <c:v>1.5867544101113651</c:v>
                </c:pt>
                <c:pt idx="1">
                  <c:v>1.566930449489957</c:v>
                </c:pt>
                <c:pt idx="2">
                  <c:v>1.580257063822742</c:v>
                </c:pt>
                <c:pt idx="3">
                  <c:v>1.581208132156938</c:v>
                </c:pt>
                <c:pt idx="4">
                  <c:v>1.570930252129048</c:v>
                </c:pt>
                <c:pt idx="5">
                  <c:v>1.5664929811181021</c:v>
                </c:pt>
                <c:pt idx="6">
                  <c:v>1.559523371709258</c:v>
                </c:pt>
                <c:pt idx="7">
                  <c:v>1.566152226811552</c:v>
                </c:pt>
                <c:pt idx="8">
                  <c:v>1.58083043434857</c:v>
                </c:pt>
                <c:pt idx="9">
                  <c:v>1.5780701673633351</c:v>
                </c:pt>
                <c:pt idx="10">
                  <c:v>0.98373780443866099</c:v>
                </c:pt>
                <c:pt idx="11">
                  <c:v>0.97424468373553497</c:v>
                </c:pt>
                <c:pt idx="12">
                  <c:v>0.97351915060703897</c:v>
                </c:pt>
                <c:pt idx="13">
                  <c:v>0.97423438996114498</c:v>
                </c:pt>
                <c:pt idx="14">
                  <c:v>0.98013912757404797</c:v>
                </c:pt>
                <c:pt idx="15">
                  <c:v>0.97161461624551504</c:v>
                </c:pt>
                <c:pt idx="16">
                  <c:v>0.97923388605688599</c:v>
                </c:pt>
                <c:pt idx="17">
                  <c:v>0.97901751488959599</c:v>
                </c:pt>
                <c:pt idx="18">
                  <c:v>0.97413536784738897</c:v>
                </c:pt>
                <c:pt idx="19">
                  <c:v>0.97076786399043702</c:v>
                </c:pt>
                <c:pt idx="20">
                  <c:v>0.36660040222219298</c:v>
                </c:pt>
                <c:pt idx="21">
                  <c:v>0.36509443585095902</c:v>
                </c:pt>
                <c:pt idx="22">
                  <c:v>0.364643583859528</c:v>
                </c:pt>
                <c:pt idx="23">
                  <c:v>0.36422948009255701</c:v>
                </c:pt>
                <c:pt idx="24">
                  <c:v>0.365052492925802</c:v>
                </c:pt>
                <c:pt idx="25">
                  <c:v>0.36440443920389798</c:v>
                </c:pt>
                <c:pt idx="26">
                  <c:v>0.36123195660701501</c:v>
                </c:pt>
                <c:pt idx="27">
                  <c:v>0.36395288064053799</c:v>
                </c:pt>
                <c:pt idx="28">
                  <c:v>0.36390285381169002</c:v>
                </c:pt>
                <c:pt idx="29">
                  <c:v>0.364984510941056</c:v>
                </c:pt>
              </c:numCache>
            </c:numRef>
          </c:yVal>
          <c:smooth val="0"/>
          <c:extLst xmlns:c16r2="http://schemas.microsoft.com/office/drawing/2015/06/chart">
            <c:ext xmlns:c16="http://schemas.microsoft.com/office/drawing/2014/chart" uri="{C3380CC4-5D6E-409C-BE32-E72D297353CC}">
              <c16:uniqueId val="{00000000-FAC8-4DF7-85A3-8E0DEF4047D3}"/>
            </c:ext>
          </c:extLst>
        </c:ser>
        <c:ser>
          <c:idx val="1"/>
          <c:order val="1"/>
          <c:tx>
            <c:v>PPK</c:v>
          </c:tx>
          <c:spPr>
            <a:ln w="25400" cap="rnd">
              <a:noFill/>
              <a:round/>
            </a:ln>
            <a:effectLst/>
          </c:spPr>
          <c:marker>
            <c:symbol val="circle"/>
            <c:size val="7"/>
            <c:spPr>
              <a:solidFill>
                <a:srgbClr val="C00000"/>
              </a:solidFill>
              <a:ln w="9525">
                <a:solidFill>
                  <a:srgbClr val="C00000"/>
                </a:solidFill>
              </a:ln>
              <a:effectLst/>
            </c:spPr>
          </c:marker>
          <c:yVal>
            <c:numRef>
              <c:f>Spmv_PPK!$U$2:$U$31</c:f>
              <c:numCache>
                <c:formatCode>General</c:formatCode>
                <c:ptCount val="30"/>
                <c:pt idx="0">
                  <c:v>1.5765499439671771</c:v>
                </c:pt>
                <c:pt idx="1">
                  <c:v>1.5737138740072381</c:v>
                </c:pt>
                <c:pt idx="2">
                  <c:v>1.5689612851786761</c:v>
                </c:pt>
                <c:pt idx="3">
                  <c:v>1.5718409697607061</c:v>
                </c:pt>
                <c:pt idx="4">
                  <c:v>1.5698331691633549</c:v>
                </c:pt>
                <c:pt idx="5">
                  <c:v>1.5732330607773199</c:v>
                </c:pt>
                <c:pt idx="6">
                  <c:v>1.26949480795462</c:v>
                </c:pt>
                <c:pt idx="7">
                  <c:v>1.454704846969932</c:v>
                </c:pt>
                <c:pt idx="8">
                  <c:v>1.570481655195817</c:v>
                </c:pt>
                <c:pt idx="9">
                  <c:v>1.270605081592393</c:v>
                </c:pt>
                <c:pt idx="10">
                  <c:v>0.78173598608774697</c:v>
                </c:pt>
                <c:pt idx="11">
                  <c:v>0.95907348281068905</c:v>
                </c:pt>
                <c:pt idx="12">
                  <c:v>0.97172513272484495</c:v>
                </c:pt>
                <c:pt idx="13">
                  <c:v>0.959827418621648</c:v>
                </c:pt>
                <c:pt idx="14">
                  <c:v>0.96938425029367803</c:v>
                </c:pt>
                <c:pt idx="15">
                  <c:v>0.95977574137080002</c:v>
                </c:pt>
                <c:pt idx="16">
                  <c:v>0.96017379980127704</c:v>
                </c:pt>
                <c:pt idx="17">
                  <c:v>0.96327649045447705</c:v>
                </c:pt>
                <c:pt idx="18">
                  <c:v>0.96852576823215397</c:v>
                </c:pt>
                <c:pt idx="19">
                  <c:v>0.95672119769173503</c:v>
                </c:pt>
                <c:pt idx="20">
                  <c:v>0.36122057055600698</c:v>
                </c:pt>
                <c:pt idx="21">
                  <c:v>0.36289184361372201</c:v>
                </c:pt>
                <c:pt idx="22">
                  <c:v>0.364018926412081</c:v>
                </c:pt>
                <c:pt idx="23">
                  <c:v>0.35500709930913499</c:v>
                </c:pt>
                <c:pt idx="24">
                  <c:v>0.352652280788741</c:v>
                </c:pt>
                <c:pt idx="25">
                  <c:v>0.36233568875268002</c:v>
                </c:pt>
                <c:pt idx="26">
                  <c:v>0.33120391947041899</c:v>
                </c:pt>
                <c:pt idx="27">
                  <c:v>0.36667838405262698</c:v>
                </c:pt>
                <c:pt idx="28">
                  <c:v>0.36166072045262898</c:v>
                </c:pt>
                <c:pt idx="29">
                  <c:v>0.36141359787750799</c:v>
                </c:pt>
              </c:numCache>
            </c:numRef>
          </c:yVal>
          <c:smooth val="0"/>
          <c:extLst xmlns:c16r2="http://schemas.microsoft.com/office/drawing/2015/06/chart">
            <c:ext xmlns:c16="http://schemas.microsoft.com/office/drawing/2014/chart" uri="{C3380CC4-5D6E-409C-BE32-E72D297353CC}">
              <c16:uniqueId val="{00000001-FAC8-4DF7-85A3-8E0DEF4047D3}"/>
            </c:ext>
          </c:extLst>
        </c:ser>
        <c:ser>
          <c:idx val="2"/>
          <c:order val="2"/>
          <c:tx>
            <c:v>Target</c:v>
          </c:tx>
          <c:spPr>
            <a:ln w="25400" cap="rnd">
              <a:solidFill>
                <a:sysClr val="windowText" lastClr="000000"/>
              </a:solidFill>
              <a:prstDash val="dash"/>
              <a:round/>
            </a:ln>
            <a:effectLst/>
          </c:spPr>
          <c:marker>
            <c:symbol val="none"/>
          </c:marker>
          <c:yVal>
            <c:numRef>
              <c:f>Spmv_PPK!$X$2:$X$31</c:f>
              <c:numCache>
                <c:formatCode>General</c:formatCode>
                <c:ptCount val="3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numCache>
            </c:numRef>
          </c:yVal>
          <c:smooth val="0"/>
          <c:extLst xmlns:c16r2="http://schemas.microsoft.com/office/drawing/2015/06/chart">
            <c:ext xmlns:c16="http://schemas.microsoft.com/office/drawing/2014/chart" uri="{C3380CC4-5D6E-409C-BE32-E72D297353CC}">
              <c16:uniqueId val="{00000002-FAC8-4DF7-85A3-8E0DEF4047D3}"/>
            </c:ext>
          </c:extLst>
        </c:ser>
        <c:dLbls>
          <c:showLegendKey val="0"/>
          <c:showVal val="0"/>
          <c:showCatName val="0"/>
          <c:showSerName val="0"/>
          <c:showPercent val="0"/>
          <c:showBubbleSize val="0"/>
        </c:dLbls>
        <c:axId val="660698384"/>
        <c:axId val="660696424"/>
      </c:scatterChart>
      <c:valAx>
        <c:axId val="660698384"/>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dirty="0"/>
                  <a:t>Kernel Execution Order</a:t>
                </a:r>
              </a:p>
            </c:rich>
          </c:tx>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en-US"/>
          </a:p>
        </c:txPr>
        <c:crossAx val="660696424"/>
        <c:crosses val="autoZero"/>
        <c:crossBetween val="midCat"/>
      </c:valAx>
      <c:valAx>
        <c:axId val="6606964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dirty="0"/>
                  <a:t>Normalized kernel performance</a:t>
                </a:r>
              </a:p>
            </c:rich>
          </c:tx>
          <c:layout>
            <c:manualLayout>
              <c:xMode val="edge"/>
              <c:yMode val="edge"/>
              <c:x val="1.11111708798362E-2"/>
              <c:y val="0.215564369436983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en-US"/>
          </a:p>
        </c:txPr>
        <c:crossAx val="660698384"/>
        <c:crosses val="autoZero"/>
        <c:crossBetween val="midCat"/>
      </c:valAx>
      <c:spPr>
        <a:noFill/>
        <a:ln>
          <a:noFill/>
        </a:ln>
        <a:effectLst/>
      </c:spPr>
    </c:plotArea>
    <c:legend>
      <c:legendPos val="t"/>
      <c:layout>
        <c:manualLayout>
          <c:xMode val="edge"/>
          <c:yMode val="edge"/>
          <c:x val="1.6810881386924599E-3"/>
          <c:y val="0"/>
          <c:w val="0.99831891186130695"/>
          <c:h val="0.10108829182986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mj-lt"/>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19292818917501"/>
          <c:y val="0.140048767696872"/>
          <c:w val="0.78975194721869202"/>
          <c:h val="0.68710794343607895"/>
        </c:manualLayout>
      </c:layout>
      <c:scatterChart>
        <c:scatterStyle val="lineMarker"/>
        <c:varyColors val="0"/>
        <c:ser>
          <c:idx val="0"/>
          <c:order val="0"/>
          <c:tx>
            <c:v>Baseline</c:v>
          </c:tx>
          <c:spPr>
            <a:ln w="25400" cap="rnd">
              <a:solidFill>
                <a:srgbClr val="0000FF"/>
              </a:solidFill>
              <a:round/>
            </a:ln>
            <a:effectLst/>
          </c:spPr>
          <c:marker>
            <c:symbol val="none"/>
          </c:marker>
          <c:yVal>
            <c:numRef>
              <c:f>Spmv_PPK!$S$2:$S$31</c:f>
              <c:numCache>
                <c:formatCode>General</c:formatCode>
                <c:ptCount val="30"/>
                <c:pt idx="0">
                  <c:v>1.5867544101113651</c:v>
                </c:pt>
                <c:pt idx="1">
                  <c:v>1.57678012341429</c:v>
                </c:pt>
                <c:pt idx="2">
                  <c:v>1.5779374022818859</c:v>
                </c:pt>
                <c:pt idx="3">
                  <c:v>1.5787538155618499</c:v>
                </c:pt>
                <c:pt idx="4">
                  <c:v>1.577182874999598</c:v>
                </c:pt>
                <c:pt idx="5">
                  <c:v>1.575391105747592</c:v>
                </c:pt>
                <c:pt idx="6">
                  <c:v>1.573104545910345</c:v>
                </c:pt>
                <c:pt idx="7">
                  <c:v>1.5722321323532229</c:v>
                </c:pt>
                <c:pt idx="8">
                  <c:v>1.573182877479228</c:v>
                </c:pt>
                <c:pt idx="9">
                  <c:v>1.5736702438094801</c:v>
                </c:pt>
                <c:pt idx="10">
                  <c:v>1.5350241497977399</c:v>
                </c:pt>
                <c:pt idx="11">
                  <c:v>1.5002313498714031</c:v>
                </c:pt>
                <c:pt idx="12">
                  <c:v>1.4694397022017129</c:v>
                </c:pt>
                <c:pt idx="13">
                  <c:v>1.4421078534542759</c:v>
                </c:pt>
                <c:pt idx="14">
                  <c:v>1.4180821006029329</c:v>
                </c:pt>
                <c:pt idx="15">
                  <c:v>1.3958264207130049</c:v>
                </c:pt>
                <c:pt idx="16">
                  <c:v>1.3761926363769901</c:v>
                </c:pt>
                <c:pt idx="17">
                  <c:v>1.358312705273713</c:v>
                </c:pt>
                <c:pt idx="18">
                  <c:v>1.3416835850013129</c:v>
                </c:pt>
                <c:pt idx="19">
                  <c:v>1.3262434452964831</c:v>
                </c:pt>
                <c:pt idx="20">
                  <c:v>1.2796579130108841</c:v>
                </c:pt>
                <c:pt idx="21">
                  <c:v>1.2371496789430501</c:v>
                </c:pt>
                <c:pt idx="22">
                  <c:v>1.198351633956382</c:v>
                </c:pt>
                <c:pt idx="23">
                  <c:v>1.16280089631788</c:v>
                </c:pt>
                <c:pt idx="24">
                  <c:v>1.13026083035715</c:v>
                </c:pt>
                <c:pt idx="25">
                  <c:v>1.10019465717676</c:v>
                </c:pt>
                <c:pt idx="26">
                  <c:v>1.0720443398806381</c:v>
                </c:pt>
                <c:pt idx="27">
                  <c:v>1.0462470869106131</c:v>
                </c:pt>
                <c:pt idx="28">
                  <c:v>1.022258515740331</c:v>
                </c:pt>
                <c:pt idx="29">
                  <c:v>0.99999999999844602</c:v>
                </c:pt>
              </c:numCache>
            </c:numRef>
          </c:yVal>
          <c:smooth val="0"/>
          <c:extLst xmlns:c16r2="http://schemas.microsoft.com/office/drawing/2015/06/chart">
            <c:ext xmlns:c16="http://schemas.microsoft.com/office/drawing/2014/chart" uri="{C3380CC4-5D6E-409C-BE32-E72D297353CC}">
              <c16:uniqueId val="{00000000-6619-46AA-A62F-9E8CCEAA4E35}"/>
            </c:ext>
          </c:extLst>
        </c:ser>
        <c:ser>
          <c:idx val="1"/>
          <c:order val="1"/>
          <c:tx>
            <c:v>PPK</c:v>
          </c:tx>
          <c:spPr>
            <a:ln w="25400" cap="rnd">
              <a:solidFill>
                <a:srgbClr val="C00000"/>
              </a:solidFill>
              <a:round/>
            </a:ln>
            <a:effectLst/>
          </c:spPr>
          <c:marker>
            <c:symbol val="none"/>
          </c:marker>
          <c:yVal>
            <c:numRef>
              <c:f>Spmv_PPK!$V$2:$V$31</c:f>
              <c:numCache>
                <c:formatCode>General</c:formatCode>
                <c:ptCount val="30"/>
                <c:pt idx="0">
                  <c:v>1.5765499439671771</c:v>
                </c:pt>
                <c:pt idx="1">
                  <c:v>1.5751306323809791</c:v>
                </c:pt>
                <c:pt idx="2">
                  <c:v>1.573068799564304</c:v>
                </c:pt>
                <c:pt idx="3">
                  <c:v>1.5727616623156739</c:v>
                </c:pt>
                <c:pt idx="4">
                  <c:v>1.5721750899237119</c:v>
                </c:pt>
                <c:pt idx="5">
                  <c:v>1.5723513195734711</c:v>
                </c:pt>
                <c:pt idx="6">
                  <c:v>1.5205306378455901</c:v>
                </c:pt>
                <c:pt idx="7">
                  <c:v>1.5119784581711879</c:v>
                </c:pt>
                <c:pt idx="8">
                  <c:v>1.518262674658164</c:v>
                </c:pt>
                <c:pt idx="9">
                  <c:v>1.489235521369265</c:v>
                </c:pt>
                <c:pt idx="10">
                  <c:v>1.434722356427415</c:v>
                </c:pt>
                <c:pt idx="11">
                  <c:v>1.40661519558431</c:v>
                </c:pt>
                <c:pt idx="12">
                  <c:v>1.38264893629431</c:v>
                </c:pt>
                <c:pt idx="13">
                  <c:v>1.3603055078638311</c:v>
                </c:pt>
                <c:pt idx="14">
                  <c:v>1.3408684608871571</c:v>
                </c:pt>
                <c:pt idx="15">
                  <c:v>1.32264553913397</c:v>
                </c:pt>
                <c:pt idx="16">
                  <c:v>1.3061105476978061</c:v>
                </c:pt>
                <c:pt idx="17">
                  <c:v>1.2911997481315001</c:v>
                </c:pt>
                <c:pt idx="18">
                  <c:v>1.277820571764489</c:v>
                </c:pt>
                <c:pt idx="19">
                  <c:v>1.2648853655826759</c:v>
                </c:pt>
                <c:pt idx="20">
                  <c:v>1.222357505916263</c:v>
                </c:pt>
                <c:pt idx="21">
                  <c:v>1.1838976495176521</c:v>
                </c:pt>
                <c:pt idx="22">
                  <c:v>1.1488847722501769</c:v>
                </c:pt>
                <c:pt idx="23">
                  <c:v>1.1155800373911009</c:v>
                </c:pt>
                <c:pt idx="24">
                  <c:v>1.0846655747560361</c:v>
                </c:pt>
                <c:pt idx="25">
                  <c:v>1.057259243463708</c:v>
                </c:pt>
                <c:pt idx="26">
                  <c:v>1.028323269692222</c:v>
                </c:pt>
                <c:pt idx="27">
                  <c:v>1.0053329726047751</c:v>
                </c:pt>
                <c:pt idx="28">
                  <c:v>0.98342854867609897</c:v>
                </c:pt>
                <c:pt idx="29">
                  <c:v>0.96294422418529202</c:v>
                </c:pt>
              </c:numCache>
            </c:numRef>
          </c:yVal>
          <c:smooth val="0"/>
          <c:extLst xmlns:c16r2="http://schemas.microsoft.com/office/drawing/2015/06/chart">
            <c:ext xmlns:c16="http://schemas.microsoft.com/office/drawing/2014/chart" uri="{C3380CC4-5D6E-409C-BE32-E72D297353CC}">
              <c16:uniqueId val="{00000001-6619-46AA-A62F-9E8CCEAA4E35}"/>
            </c:ext>
          </c:extLst>
        </c:ser>
        <c:ser>
          <c:idx val="2"/>
          <c:order val="2"/>
          <c:tx>
            <c:v>Target</c:v>
          </c:tx>
          <c:spPr>
            <a:ln w="25400" cap="rnd">
              <a:solidFill>
                <a:sysClr val="windowText" lastClr="000000"/>
              </a:solidFill>
              <a:prstDash val="dash"/>
              <a:round/>
            </a:ln>
            <a:effectLst/>
          </c:spPr>
          <c:marker>
            <c:symbol val="none"/>
          </c:marker>
          <c:yVal>
            <c:numRef>
              <c:f>Spmv_PPK!$X$2:$X$31</c:f>
              <c:numCache>
                <c:formatCode>General</c:formatCode>
                <c:ptCount val="3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numCache>
            </c:numRef>
          </c:yVal>
          <c:smooth val="0"/>
          <c:extLst xmlns:c16r2="http://schemas.microsoft.com/office/drawing/2015/06/chart">
            <c:ext xmlns:c16="http://schemas.microsoft.com/office/drawing/2014/chart" uri="{C3380CC4-5D6E-409C-BE32-E72D297353CC}">
              <c16:uniqueId val="{00000002-6619-46AA-A62F-9E8CCEAA4E35}"/>
            </c:ext>
          </c:extLst>
        </c:ser>
        <c:dLbls>
          <c:showLegendKey val="0"/>
          <c:showVal val="0"/>
          <c:showCatName val="0"/>
          <c:showSerName val="0"/>
          <c:showPercent val="0"/>
          <c:showBubbleSize val="0"/>
        </c:dLbls>
        <c:axId val="660699952"/>
        <c:axId val="660699168"/>
      </c:scatterChart>
      <c:valAx>
        <c:axId val="660699952"/>
        <c:scaling>
          <c:orientation val="minMax"/>
          <c:max val="3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dirty="0"/>
                  <a:t>Kernel Execution Order</a:t>
                </a:r>
              </a:p>
            </c:rich>
          </c:tx>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en-US"/>
          </a:p>
        </c:txPr>
        <c:crossAx val="660699168"/>
        <c:crosses val="autoZero"/>
        <c:crossBetween val="midCat"/>
      </c:valAx>
      <c:valAx>
        <c:axId val="660699168"/>
        <c:scaling>
          <c:orientation val="minMax"/>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dirty="0"/>
                  <a:t>Runtime Speedup</a:t>
                </a:r>
              </a:p>
            </c:rich>
          </c:tx>
          <c:layout>
            <c:manualLayout>
              <c:xMode val="edge"/>
              <c:yMode val="edge"/>
              <c:x val="1.11111708798362E-2"/>
              <c:y val="0.215564369436983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en-US"/>
          </a:p>
        </c:txPr>
        <c:crossAx val="660699952"/>
        <c:crosses val="autoZero"/>
        <c:crossBetween val="midCat"/>
      </c:valAx>
      <c:spPr>
        <a:noFill/>
        <a:ln>
          <a:noFill/>
        </a:ln>
        <a:effectLst/>
      </c:spPr>
    </c:plotArea>
    <c:legend>
      <c:legendPos val="t"/>
      <c:layout>
        <c:manualLayout>
          <c:xMode val="edge"/>
          <c:yMode val="edge"/>
          <c:x val="4.64396445912953E-2"/>
          <c:y val="0"/>
          <c:w val="0.94802586232099895"/>
          <c:h val="0.10108829182986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mj-lt"/>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519292818917501"/>
          <c:y val="0.140048767696872"/>
          <c:w val="0.78975194721869202"/>
          <c:h val="0.68710794343607895"/>
        </c:manualLayout>
      </c:layout>
      <c:scatterChart>
        <c:scatterStyle val="lineMarker"/>
        <c:varyColors val="0"/>
        <c:ser>
          <c:idx val="0"/>
          <c:order val="0"/>
          <c:tx>
            <c:strRef>
              <c:f>Kmeans_PPK!$R$1</c:f>
              <c:strCache>
                <c:ptCount val="1"/>
                <c:pt idx="0">
                  <c:v>Kernel Performance</c:v>
                </c:pt>
              </c:strCache>
            </c:strRef>
          </c:tx>
          <c:spPr>
            <a:ln w="25400" cap="rnd">
              <a:noFill/>
              <a:round/>
            </a:ln>
            <a:effectLst/>
          </c:spPr>
          <c:marker>
            <c:symbol val="circle"/>
            <c:size val="7"/>
            <c:spPr>
              <a:solidFill>
                <a:srgbClr val="00B050"/>
              </a:solidFill>
              <a:ln w="9525">
                <a:solidFill>
                  <a:srgbClr val="00B050"/>
                </a:solidFill>
              </a:ln>
              <a:effectLst/>
            </c:spPr>
          </c:marker>
          <c:yVal>
            <c:numRef>
              <c:f>Kmeans_PPK!$R$2:$R$22</c:f>
              <c:numCache>
                <c:formatCode>General</c:formatCode>
                <c:ptCount val="21"/>
                <c:pt idx="0">
                  <c:v>9.5250699654884405E-2</c:v>
                </c:pt>
                <c:pt idx="1">
                  <c:v>1.077879021588066</c:v>
                </c:pt>
                <c:pt idx="2">
                  <c:v>1.0780205739605631</c:v>
                </c:pt>
                <c:pt idx="3">
                  <c:v>1.0781428376872051</c:v>
                </c:pt>
                <c:pt idx="4">
                  <c:v>1.077681507530668</c:v>
                </c:pt>
                <c:pt idx="5">
                  <c:v>1.078002739395163</c:v>
                </c:pt>
                <c:pt idx="6">
                  <c:v>1.0775685147795959</c:v>
                </c:pt>
                <c:pt idx="7">
                  <c:v>1.0774358808097231</c:v>
                </c:pt>
                <c:pt idx="8">
                  <c:v>1.075623223690005</c:v>
                </c:pt>
                <c:pt idx="9">
                  <c:v>1.077940728340602</c:v>
                </c:pt>
                <c:pt idx="10">
                  <c:v>1.0776810484383761</c:v>
                </c:pt>
                <c:pt idx="11">
                  <c:v>1.077752644765513</c:v>
                </c:pt>
                <c:pt idx="12">
                  <c:v>1.077656717033681</c:v>
                </c:pt>
                <c:pt idx="13">
                  <c:v>1.0773428027630501</c:v>
                </c:pt>
                <c:pt idx="14">
                  <c:v>1.077847387458593</c:v>
                </c:pt>
                <c:pt idx="15">
                  <c:v>1.075461362489998</c:v>
                </c:pt>
                <c:pt idx="16">
                  <c:v>1.077952197821425</c:v>
                </c:pt>
                <c:pt idx="17">
                  <c:v>1.078023100570364</c:v>
                </c:pt>
                <c:pt idx="18">
                  <c:v>1.0780218305090139</c:v>
                </c:pt>
                <c:pt idx="19">
                  <c:v>1.07801471010517</c:v>
                </c:pt>
                <c:pt idx="20">
                  <c:v>1.0780082383205349</c:v>
                </c:pt>
              </c:numCache>
            </c:numRef>
          </c:yVal>
          <c:smooth val="0"/>
          <c:extLst xmlns:c16r2="http://schemas.microsoft.com/office/drawing/2015/06/chart">
            <c:ext xmlns:c16="http://schemas.microsoft.com/office/drawing/2014/chart" uri="{C3380CC4-5D6E-409C-BE32-E72D297353CC}">
              <c16:uniqueId val="{00000000-A08E-4318-ABC9-10A9F8A10E5E}"/>
            </c:ext>
          </c:extLst>
        </c:ser>
        <c:ser>
          <c:idx val="1"/>
          <c:order val="1"/>
          <c:tx>
            <c:strRef>
              <c:f>Kmeans_PPK!$S$1</c:f>
              <c:strCache>
                <c:ptCount val="1"/>
                <c:pt idx="0">
                  <c:v>Runtime Speedup</c:v>
                </c:pt>
              </c:strCache>
            </c:strRef>
          </c:tx>
          <c:spPr>
            <a:ln w="25400" cap="rnd">
              <a:solidFill>
                <a:srgbClr val="00B050"/>
              </a:solidFill>
              <a:round/>
            </a:ln>
            <a:effectLst/>
          </c:spPr>
          <c:marker>
            <c:symbol val="none"/>
          </c:marker>
          <c:yVal>
            <c:numRef>
              <c:f>Kmeans_PPK!$S$2:$S$22</c:f>
              <c:numCache>
                <c:formatCode>General</c:formatCode>
                <c:ptCount val="21"/>
                <c:pt idx="0">
                  <c:v>9.5250699654884405E-2</c:v>
                </c:pt>
                <c:pt idx="1">
                  <c:v>0.45705845436678599</c:v>
                </c:pt>
                <c:pt idx="2">
                  <c:v>0.624152562990822</c:v>
                </c:pt>
                <c:pt idx="3">
                  <c:v>0.72040498616011805</c:v>
                </c:pt>
                <c:pt idx="4">
                  <c:v>0.78292444539304196</c:v>
                </c:pt>
                <c:pt idx="5">
                  <c:v>0.82685877873731595</c:v>
                </c:pt>
                <c:pt idx="6">
                  <c:v>0.85936089634073798</c:v>
                </c:pt>
                <c:pt idx="7">
                  <c:v>0.88439046726610204</c:v>
                </c:pt>
                <c:pt idx="8">
                  <c:v>0.90410917773409005</c:v>
                </c:pt>
                <c:pt idx="9">
                  <c:v>0.92032642508764895</c:v>
                </c:pt>
                <c:pt idx="10">
                  <c:v>0.93375677189648099</c:v>
                </c:pt>
                <c:pt idx="11">
                  <c:v>0.94507975974505198</c:v>
                </c:pt>
                <c:pt idx="12">
                  <c:v>0.95474562487968295</c:v>
                </c:pt>
                <c:pt idx="13">
                  <c:v>0.96307876663663206</c:v>
                </c:pt>
                <c:pt idx="14">
                  <c:v>0.97038008500163597</c:v>
                </c:pt>
                <c:pt idx="15">
                  <c:v>0.97667837618615405</c:v>
                </c:pt>
                <c:pt idx="16">
                  <c:v>0.982392721269435</c:v>
                </c:pt>
                <c:pt idx="17">
                  <c:v>0.98750011755906497</c:v>
                </c:pt>
                <c:pt idx="18">
                  <c:v>0.992089565511587</c:v>
                </c:pt>
                <c:pt idx="19">
                  <c:v>0.99623578194101003</c:v>
                </c:pt>
                <c:pt idx="20">
                  <c:v>1.000000000001215</c:v>
                </c:pt>
              </c:numCache>
            </c:numRef>
          </c:yVal>
          <c:smooth val="0"/>
          <c:extLst xmlns:c16r2="http://schemas.microsoft.com/office/drawing/2015/06/chart">
            <c:ext xmlns:c16="http://schemas.microsoft.com/office/drawing/2014/chart" uri="{C3380CC4-5D6E-409C-BE32-E72D297353CC}">
              <c16:uniqueId val="{00000001-A08E-4318-ABC9-10A9F8A10E5E}"/>
            </c:ext>
          </c:extLst>
        </c:ser>
        <c:ser>
          <c:idx val="2"/>
          <c:order val="2"/>
          <c:tx>
            <c:v>Target</c:v>
          </c:tx>
          <c:spPr>
            <a:ln w="25400" cap="rnd">
              <a:solidFill>
                <a:sysClr val="windowText" lastClr="000000"/>
              </a:solidFill>
              <a:prstDash val="dash"/>
              <a:round/>
            </a:ln>
            <a:effectLst/>
          </c:spPr>
          <c:marker>
            <c:symbol val="none"/>
          </c:marker>
          <c:yVal>
            <c:numRef>
              <c:f>Kmeans_PPK!$U$2:$U$22</c:f>
              <c:numCache>
                <c:formatCode>General</c:formatCode>
                <c:ptCount val="2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numCache>
            </c:numRef>
          </c:yVal>
          <c:smooth val="0"/>
          <c:extLst xmlns:c16r2="http://schemas.microsoft.com/office/drawing/2015/06/chart">
            <c:ext xmlns:c16="http://schemas.microsoft.com/office/drawing/2014/chart" uri="{C3380CC4-5D6E-409C-BE32-E72D297353CC}">
              <c16:uniqueId val="{00000002-A08E-4318-ABC9-10A9F8A10E5E}"/>
            </c:ext>
          </c:extLst>
        </c:ser>
        <c:dLbls>
          <c:showLegendKey val="0"/>
          <c:showVal val="0"/>
          <c:showCatName val="0"/>
          <c:showSerName val="0"/>
          <c:showPercent val="0"/>
          <c:showBubbleSize val="0"/>
        </c:dLbls>
        <c:axId val="660697992"/>
        <c:axId val="660699560"/>
      </c:scatterChart>
      <c:valAx>
        <c:axId val="660697992"/>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dirty="0"/>
                  <a:t>Kernel Execution Order</a:t>
                </a:r>
              </a:p>
            </c:rich>
          </c:tx>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en-US"/>
          </a:p>
        </c:txPr>
        <c:crossAx val="660699560"/>
        <c:crosses val="autoZero"/>
        <c:crossBetween val="midCat"/>
      </c:valAx>
      <c:valAx>
        <c:axId val="660699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dirty="0"/>
                  <a:t>Normalized kernel performance</a:t>
                </a:r>
              </a:p>
            </c:rich>
          </c:tx>
          <c:layout>
            <c:manualLayout>
              <c:xMode val="edge"/>
              <c:yMode val="edge"/>
              <c:x val="1.11111708798362E-2"/>
              <c:y val="0.215564369436983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en-US"/>
          </a:p>
        </c:txPr>
        <c:crossAx val="660697992"/>
        <c:crosses val="autoZero"/>
        <c:crossBetween val="midCat"/>
      </c:valAx>
      <c:spPr>
        <a:noFill/>
        <a:ln>
          <a:noFill/>
        </a:ln>
        <a:effectLst/>
      </c:spPr>
    </c:plotArea>
    <c:legend>
      <c:legendPos val="t"/>
      <c:layout>
        <c:manualLayout>
          <c:xMode val="edge"/>
          <c:yMode val="edge"/>
          <c:x val="4.64396445912953E-2"/>
          <c:y val="0"/>
          <c:w val="0.94802586232099895"/>
          <c:h val="0.10108829182986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mj-lt"/>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269522160793699"/>
          <c:y val="9.2850226185486606E-2"/>
          <c:w val="0.79224958582304905"/>
          <c:h val="0.73430648494746398"/>
        </c:manualLayout>
      </c:layout>
      <c:scatterChart>
        <c:scatterStyle val="lineMarker"/>
        <c:varyColors val="0"/>
        <c:ser>
          <c:idx val="0"/>
          <c:order val="0"/>
          <c:tx>
            <c:v>PPK</c:v>
          </c:tx>
          <c:spPr>
            <a:ln w="19050" cap="rnd">
              <a:solidFill>
                <a:schemeClr val="accent1"/>
              </a:solidFill>
              <a:round/>
            </a:ln>
            <a:effectLst/>
          </c:spPr>
          <c:marker>
            <c:symbol val="circle"/>
            <c:size val="7"/>
            <c:spPr>
              <a:noFill/>
              <a:ln w="9525">
                <a:noFill/>
              </a:ln>
              <a:effectLst/>
            </c:spPr>
          </c:marker>
          <c:yVal>
            <c:numRef>
              <c:f>Kmeans_PPK!$O$2:$O$22</c:f>
              <c:numCache>
                <c:formatCode>General</c:formatCode>
                <c:ptCount val="21"/>
                <c:pt idx="0">
                  <c:v>33.586795417968602</c:v>
                </c:pt>
                <c:pt idx="1">
                  <c:v>30.452421072436721</c:v>
                </c:pt>
                <c:pt idx="2">
                  <c:v>30.539591809726652</c:v>
                </c:pt>
                <c:pt idx="3">
                  <c:v>30.587570777002501</c:v>
                </c:pt>
                <c:pt idx="4">
                  <c:v>30.48369415222788</c:v>
                </c:pt>
                <c:pt idx="5">
                  <c:v>29.878827044159902</c:v>
                </c:pt>
                <c:pt idx="6">
                  <c:v>29.790014706701541</c:v>
                </c:pt>
                <c:pt idx="7">
                  <c:v>29.940665742567589</c:v>
                </c:pt>
                <c:pt idx="8">
                  <c:v>29.94958727914149</c:v>
                </c:pt>
                <c:pt idx="9">
                  <c:v>30.13092691994623</c:v>
                </c:pt>
                <c:pt idx="10">
                  <c:v>30.2272572982979</c:v>
                </c:pt>
                <c:pt idx="11">
                  <c:v>30.238489294203291</c:v>
                </c:pt>
                <c:pt idx="12">
                  <c:v>30.177467373221059</c:v>
                </c:pt>
                <c:pt idx="13">
                  <c:v>30.1758902181782</c:v>
                </c:pt>
                <c:pt idx="14">
                  <c:v>30.09013656597871</c:v>
                </c:pt>
                <c:pt idx="15">
                  <c:v>30.17552305490722</c:v>
                </c:pt>
                <c:pt idx="16">
                  <c:v>30.240974837337419</c:v>
                </c:pt>
                <c:pt idx="17">
                  <c:v>30.29301604209093</c:v>
                </c:pt>
                <c:pt idx="18">
                  <c:v>30.21751516998193</c:v>
                </c:pt>
                <c:pt idx="19">
                  <c:v>30.2173456762855</c:v>
                </c:pt>
                <c:pt idx="20">
                  <c:v>30.971122184462619</c:v>
                </c:pt>
              </c:numCache>
            </c:numRef>
          </c:yVal>
          <c:smooth val="0"/>
          <c:extLst xmlns:c16r2="http://schemas.microsoft.com/office/drawing/2015/06/chart">
            <c:ext xmlns:c16="http://schemas.microsoft.com/office/drawing/2014/chart" uri="{C3380CC4-5D6E-409C-BE32-E72D297353CC}">
              <c16:uniqueId val="{00000000-D36C-4C9A-A7E2-45FEC6A47B8D}"/>
            </c:ext>
          </c:extLst>
        </c:ser>
        <c:ser>
          <c:idx val="1"/>
          <c:order val="1"/>
          <c:tx>
            <c:v>TO</c:v>
          </c:tx>
          <c:spPr>
            <a:ln w="19050" cap="rnd">
              <a:solidFill>
                <a:srgbClr val="0000FF"/>
              </a:solidFill>
              <a:round/>
            </a:ln>
            <a:effectLst/>
          </c:spPr>
          <c:marker>
            <c:symbol val="none"/>
          </c:marker>
          <c:yVal>
            <c:numRef>
              <c:f>Kmeans_ILP!$O$2:$O$22</c:f>
              <c:numCache>
                <c:formatCode>General</c:formatCode>
                <c:ptCount val="21"/>
                <c:pt idx="0">
                  <c:v>65.480670208738687</c:v>
                </c:pt>
                <c:pt idx="1">
                  <c:v>55.97176699034717</c:v>
                </c:pt>
                <c:pt idx="2">
                  <c:v>52.683525158594122</c:v>
                </c:pt>
                <c:pt idx="3">
                  <c:v>51.03392556688965</c:v>
                </c:pt>
                <c:pt idx="4">
                  <c:v>49.928129955961168</c:v>
                </c:pt>
                <c:pt idx="5">
                  <c:v>48.645261103630993</c:v>
                </c:pt>
                <c:pt idx="6">
                  <c:v>48.140892268532177</c:v>
                </c:pt>
                <c:pt idx="7">
                  <c:v>48.039299278284453</c:v>
                </c:pt>
                <c:pt idx="8">
                  <c:v>47.825538197149633</c:v>
                </c:pt>
                <c:pt idx="9">
                  <c:v>47.746642457719737</c:v>
                </c:pt>
                <c:pt idx="10">
                  <c:v>47.570773429234237</c:v>
                </c:pt>
                <c:pt idx="11">
                  <c:v>47.467791362250779</c:v>
                </c:pt>
                <c:pt idx="12">
                  <c:v>47.305103121036801</c:v>
                </c:pt>
                <c:pt idx="13">
                  <c:v>47.260854941455001</c:v>
                </c:pt>
                <c:pt idx="14">
                  <c:v>47.10467659424792</c:v>
                </c:pt>
                <c:pt idx="15">
                  <c:v>47.094663119024943</c:v>
                </c:pt>
                <c:pt idx="16">
                  <c:v>47.08368123543449</c:v>
                </c:pt>
                <c:pt idx="17">
                  <c:v>47.091451284567079</c:v>
                </c:pt>
                <c:pt idx="18">
                  <c:v>46.987396334824382</c:v>
                </c:pt>
                <c:pt idx="19">
                  <c:v>46.96240493006286</c:v>
                </c:pt>
                <c:pt idx="20">
                  <c:v>46.915565271821933</c:v>
                </c:pt>
              </c:numCache>
            </c:numRef>
          </c:yVal>
          <c:smooth val="0"/>
          <c:extLst xmlns:c16r2="http://schemas.microsoft.com/office/drawing/2015/06/chart">
            <c:ext xmlns:c16="http://schemas.microsoft.com/office/drawing/2014/chart" uri="{C3380CC4-5D6E-409C-BE32-E72D297353CC}">
              <c16:uniqueId val="{00000001-D36C-4C9A-A7E2-45FEC6A47B8D}"/>
            </c:ext>
          </c:extLst>
        </c:ser>
        <c:dLbls>
          <c:showLegendKey val="0"/>
          <c:showVal val="0"/>
          <c:showCatName val="0"/>
          <c:showSerName val="0"/>
          <c:showPercent val="0"/>
          <c:showBubbleSize val="0"/>
        </c:dLbls>
        <c:axId val="660697600"/>
        <c:axId val="660581568"/>
      </c:scatterChart>
      <c:valAx>
        <c:axId val="660697600"/>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dirty="0"/>
                  <a:t>Kernel Execution Order</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en-US"/>
          </a:p>
        </c:txPr>
        <c:crossAx val="660581568"/>
        <c:crosses val="autoZero"/>
        <c:crossBetween val="midCat"/>
      </c:valAx>
      <c:valAx>
        <c:axId val="660581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r>
                  <a:rPr lang="en-US" dirty="0"/>
                  <a:t>Runtime Energy Savings (%)</a:t>
                </a:r>
              </a:p>
            </c:rich>
          </c:tx>
          <c:layout>
            <c:manualLayout>
              <c:xMode val="edge"/>
              <c:yMode val="edge"/>
              <c:x val="1.1111111111111099E-2"/>
              <c:y val="9.4946048410615394E-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j-lt"/>
                <a:ea typeface="+mn-ea"/>
                <a:cs typeface="+mn-cs"/>
              </a:defRPr>
            </a:pPr>
            <a:endParaRPr lang="en-US"/>
          </a:p>
        </c:txPr>
        <c:crossAx val="660697600"/>
        <c:crosses val="autoZero"/>
        <c:crossBetween val="midCat"/>
      </c:valAx>
      <c:spPr>
        <a:noFill/>
        <a:ln>
          <a:noFill/>
        </a:ln>
        <a:effectLst/>
      </c:spPr>
    </c:plotArea>
    <c:legend>
      <c:legendPos val="t"/>
      <c:layout>
        <c:manualLayout>
          <c:xMode val="edge"/>
          <c:yMode val="edge"/>
          <c:x val="0.134543581469631"/>
          <c:y val="0"/>
          <c:w val="0.77496455773855299"/>
          <c:h val="0.10108829182986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mj-lt"/>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20674772851"/>
          <c:y val="0.161017602157529"/>
          <c:w val="0.85415713142936001"/>
          <c:h val="0.57267641544806902"/>
        </c:manualLayout>
      </c:layout>
      <c:scatterChart>
        <c:scatterStyle val="lineMarker"/>
        <c:varyColors val="0"/>
        <c:ser>
          <c:idx val="2"/>
          <c:order val="0"/>
          <c:tx>
            <c:v>Kernel Throughput</c:v>
          </c:tx>
          <c:spPr>
            <a:ln w="25400" cap="rnd">
              <a:noFill/>
              <a:round/>
            </a:ln>
            <a:effectLst/>
          </c:spPr>
          <c:marker>
            <c:symbol val="x"/>
            <c:size val="10"/>
            <c:spPr>
              <a:solidFill>
                <a:srgbClr val="0000FF"/>
              </a:solidFill>
              <a:ln w="9525">
                <a:solidFill>
                  <a:srgbClr val="0000FF"/>
                </a:solidFill>
              </a:ln>
              <a:effectLst/>
            </c:spPr>
          </c:marker>
          <c:xVal>
            <c:strRef>
              <c:f>Sheet3!$S$2:$S$7</c:f>
              <c:strCache>
                <c:ptCount val="6"/>
                <c:pt idx="0">
                  <c:v>K1</c:v>
                </c:pt>
                <c:pt idx="1">
                  <c:v>K2</c:v>
                </c:pt>
                <c:pt idx="2">
                  <c:v>K3</c:v>
                </c:pt>
                <c:pt idx="3">
                  <c:v>K4</c:v>
                </c:pt>
                <c:pt idx="4">
                  <c:v>K5</c:v>
                </c:pt>
                <c:pt idx="5">
                  <c:v>K6</c:v>
                </c:pt>
              </c:strCache>
            </c:strRef>
          </c:xVal>
          <c:yVal>
            <c:numRef>
              <c:f>Sheet3!$Q$2:$Q$7</c:f>
              <c:numCache>
                <c:formatCode>General</c:formatCode>
                <c:ptCount val="6"/>
                <c:pt idx="0">
                  <c:v>2.3133878453481409</c:v>
                </c:pt>
                <c:pt idx="1">
                  <c:v>1.646784432145191</c:v>
                </c:pt>
                <c:pt idx="2">
                  <c:v>0.435094330986946</c:v>
                </c:pt>
                <c:pt idx="3">
                  <c:v>0.236149112971029</c:v>
                </c:pt>
                <c:pt idx="4">
                  <c:v>0.88782467552766597</c:v>
                </c:pt>
                <c:pt idx="5">
                  <c:v>2.9767735316590671</c:v>
                </c:pt>
              </c:numCache>
            </c:numRef>
          </c:yVal>
          <c:smooth val="0"/>
          <c:extLst xmlns:c16r2="http://schemas.microsoft.com/office/drawing/2015/06/chart">
            <c:ext xmlns:c16="http://schemas.microsoft.com/office/drawing/2014/chart" uri="{C3380CC4-5D6E-409C-BE32-E72D297353CC}">
              <c16:uniqueId val="{00000000-8E99-4E60-97DA-EFCA78169BC3}"/>
            </c:ext>
          </c:extLst>
        </c:ser>
        <c:ser>
          <c:idx val="0"/>
          <c:order val="1"/>
          <c:tx>
            <c:v>Runtime Throughput</c:v>
          </c:tx>
          <c:spPr>
            <a:ln w="34925" cap="rnd">
              <a:solidFill>
                <a:srgbClr val="00B0F0"/>
              </a:solidFill>
              <a:round/>
            </a:ln>
            <a:effectLst/>
          </c:spPr>
          <c:marker>
            <c:symbol val="none"/>
          </c:marker>
          <c:xVal>
            <c:strRef>
              <c:f>Sheet3!$S$2:$S$16</c:f>
              <c:strCache>
                <c:ptCount val="15"/>
                <c:pt idx="0">
                  <c:v>K1</c:v>
                </c:pt>
                <c:pt idx="1">
                  <c:v>K2</c:v>
                </c:pt>
                <c:pt idx="2">
                  <c:v>K3</c:v>
                </c:pt>
                <c:pt idx="3">
                  <c:v>K4</c:v>
                </c:pt>
                <c:pt idx="4">
                  <c:v>K5</c:v>
                </c:pt>
                <c:pt idx="5">
                  <c:v>K6</c:v>
                </c:pt>
                <c:pt idx="6">
                  <c:v>K7</c:v>
                </c:pt>
                <c:pt idx="7">
                  <c:v>K8</c:v>
                </c:pt>
                <c:pt idx="8">
                  <c:v>K9</c:v>
                </c:pt>
                <c:pt idx="9">
                  <c:v>K10</c:v>
                </c:pt>
                <c:pt idx="10">
                  <c:v>K11</c:v>
                </c:pt>
                <c:pt idx="11">
                  <c:v>K12</c:v>
                </c:pt>
                <c:pt idx="12">
                  <c:v>K13</c:v>
                </c:pt>
                <c:pt idx="13">
                  <c:v>K14</c:v>
                </c:pt>
                <c:pt idx="14">
                  <c:v>K15</c:v>
                </c:pt>
              </c:strCache>
            </c:strRef>
          </c:xVal>
          <c:yVal>
            <c:numRef>
              <c:f>Sheet3!$R$2:$R$7</c:f>
              <c:numCache>
                <c:formatCode>General</c:formatCode>
                <c:ptCount val="6"/>
                <c:pt idx="0">
                  <c:v>2.3133878453481409</c:v>
                </c:pt>
                <c:pt idx="1">
                  <c:v>1.7836979549024981</c:v>
                </c:pt>
                <c:pt idx="2">
                  <c:v>1.7029461909942101</c:v>
                </c:pt>
                <c:pt idx="3">
                  <c:v>0.88050567363158605</c:v>
                </c:pt>
                <c:pt idx="4">
                  <c:v>0.88095817154706302</c:v>
                </c:pt>
                <c:pt idx="5">
                  <c:v>1</c:v>
                </c:pt>
              </c:numCache>
            </c:numRef>
          </c:yVal>
          <c:smooth val="0"/>
          <c:extLst xmlns:c16r2="http://schemas.microsoft.com/office/drawing/2015/06/chart">
            <c:ext xmlns:c16="http://schemas.microsoft.com/office/drawing/2014/chart" uri="{C3380CC4-5D6E-409C-BE32-E72D297353CC}">
              <c16:uniqueId val="{00000001-8E99-4E60-97DA-EFCA78169BC3}"/>
            </c:ext>
          </c:extLst>
        </c:ser>
        <c:dLbls>
          <c:showLegendKey val="0"/>
          <c:showVal val="0"/>
          <c:showCatName val="0"/>
          <c:showSerName val="0"/>
          <c:showPercent val="0"/>
          <c:showBubbleSize val="0"/>
        </c:dLbls>
        <c:axId val="660580000"/>
        <c:axId val="660571376"/>
      </c:scatterChart>
      <c:valAx>
        <c:axId val="660580000"/>
        <c:scaling>
          <c:orientation val="minMax"/>
          <c:max val="6"/>
          <c:min val="1"/>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Kernel Execution Order</a:t>
                </a:r>
              </a:p>
            </c:rich>
          </c:tx>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60571376"/>
        <c:crosses val="autoZero"/>
        <c:crossBetween val="midCat"/>
        <c:majorUnit val="1"/>
      </c:valAx>
      <c:valAx>
        <c:axId val="660571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en-US" sz="1400" dirty="0"/>
                  <a:t>Performance normalized</a:t>
                </a:r>
                <a:r>
                  <a:rPr lang="en-US" sz="1400" baseline="0" dirty="0"/>
                  <a:t> to target</a:t>
                </a:r>
                <a:endParaRPr lang="en-US" sz="1400" dirty="0"/>
              </a:p>
            </c:rich>
          </c:tx>
          <c:layout>
            <c:manualLayout>
              <c:xMode val="edge"/>
              <c:yMode val="edge"/>
              <c:x val="5.1987251593550799E-3"/>
              <c:y val="0.11280117508247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60580000"/>
        <c:crosses val="autoZero"/>
        <c:crossBetween val="midCat"/>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mj-l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20674772851"/>
          <c:y val="0.161017602157529"/>
          <c:w val="0.85415713142936001"/>
          <c:h val="0.57267641544806902"/>
        </c:manualLayout>
      </c:layout>
      <c:scatterChart>
        <c:scatterStyle val="lineMarker"/>
        <c:varyColors val="0"/>
        <c:ser>
          <c:idx val="2"/>
          <c:order val="0"/>
          <c:tx>
            <c:v>Kernel Throughput</c:v>
          </c:tx>
          <c:spPr>
            <a:ln w="25400" cap="rnd">
              <a:noFill/>
              <a:round/>
            </a:ln>
            <a:effectLst/>
          </c:spPr>
          <c:marker>
            <c:symbol val="x"/>
            <c:size val="10"/>
            <c:spPr>
              <a:solidFill>
                <a:srgbClr val="0000FF"/>
              </a:solidFill>
              <a:ln w="9525">
                <a:solidFill>
                  <a:srgbClr val="0000FF"/>
                </a:solidFill>
              </a:ln>
              <a:effectLst/>
            </c:spPr>
          </c:marker>
          <c:xVal>
            <c:strRef>
              <c:f>Sheet3!$S$2:$S$7</c:f>
              <c:strCache>
                <c:ptCount val="6"/>
                <c:pt idx="0">
                  <c:v>K1</c:v>
                </c:pt>
                <c:pt idx="1">
                  <c:v>K2</c:v>
                </c:pt>
                <c:pt idx="2">
                  <c:v>K3</c:v>
                </c:pt>
                <c:pt idx="3">
                  <c:v>K4</c:v>
                </c:pt>
                <c:pt idx="4">
                  <c:v>K5</c:v>
                </c:pt>
                <c:pt idx="5">
                  <c:v>K6</c:v>
                </c:pt>
              </c:strCache>
            </c:strRef>
          </c:xVal>
          <c:yVal>
            <c:numRef>
              <c:f>Sheet3!$Q$2:$Q$7</c:f>
              <c:numCache>
                <c:formatCode>General</c:formatCode>
                <c:ptCount val="6"/>
                <c:pt idx="0">
                  <c:v>2.3133878453481409</c:v>
                </c:pt>
                <c:pt idx="1">
                  <c:v>1.646784432145191</c:v>
                </c:pt>
                <c:pt idx="2">
                  <c:v>0.435094330986946</c:v>
                </c:pt>
                <c:pt idx="3">
                  <c:v>0.236149112971029</c:v>
                </c:pt>
                <c:pt idx="4">
                  <c:v>0.88782467552766597</c:v>
                </c:pt>
                <c:pt idx="5">
                  <c:v>2.9767735316590671</c:v>
                </c:pt>
              </c:numCache>
            </c:numRef>
          </c:yVal>
          <c:smooth val="0"/>
          <c:extLst xmlns:c16r2="http://schemas.microsoft.com/office/drawing/2015/06/chart">
            <c:ext xmlns:c16="http://schemas.microsoft.com/office/drawing/2014/chart" uri="{C3380CC4-5D6E-409C-BE32-E72D297353CC}">
              <c16:uniqueId val="{00000000-8E99-4E60-97DA-EFCA78169BC3}"/>
            </c:ext>
          </c:extLst>
        </c:ser>
        <c:ser>
          <c:idx val="0"/>
          <c:order val="1"/>
          <c:tx>
            <c:v>Runtime Throughput</c:v>
          </c:tx>
          <c:spPr>
            <a:ln w="34925" cap="rnd">
              <a:solidFill>
                <a:srgbClr val="00B0F0"/>
              </a:solidFill>
              <a:round/>
            </a:ln>
            <a:effectLst/>
          </c:spPr>
          <c:marker>
            <c:symbol val="none"/>
          </c:marker>
          <c:xVal>
            <c:strRef>
              <c:f>Sheet3!$S$2:$S$16</c:f>
              <c:strCache>
                <c:ptCount val="15"/>
                <c:pt idx="0">
                  <c:v>K1</c:v>
                </c:pt>
                <c:pt idx="1">
                  <c:v>K2</c:v>
                </c:pt>
                <c:pt idx="2">
                  <c:v>K3</c:v>
                </c:pt>
                <c:pt idx="3">
                  <c:v>K4</c:v>
                </c:pt>
                <c:pt idx="4">
                  <c:v>K5</c:v>
                </c:pt>
                <c:pt idx="5">
                  <c:v>K6</c:v>
                </c:pt>
                <c:pt idx="6">
                  <c:v>K7</c:v>
                </c:pt>
                <c:pt idx="7">
                  <c:v>K8</c:v>
                </c:pt>
                <c:pt idx="8">
                  <c:v>K9</c:v>
                </c:pt>
                <c:pt idx="9">
                  <c:v>K10</c:v>
                </c:pt>
                <c:pt idx="10">
                  <c:v>K11</c:v>
                </c:pt>
                <c:pt idx="11">
                  <c:v>K12</c:v>
                </c:pt>
                <c:pt idx="12">
                  <c:v>K13</c:v>
                </c:pt>
                <c:pt idx="13">
                  <c:v>K14</c:v>
                </c:pt>
                <c:pt idx="14">
                  <c:v>K15</c:v>
                </c:pt>
              </c:strCache>
            </c:strRef>
          </c:xVal>
          <c:yVal>
            <c:numRef>
              <c:f>Sheet3!$R$2:$R$7</c:f>
              <c:numCache>
                <c:formatCode>General</c:formatCode>
                <c:ptCount val="6"/>
                <c:pt idx="0">
                  <c:v>2.3133878453481409</c:v>
                </c:pt>
                <c:pt idx="1">
                  <c:v>1.7836979549024981</c:v>
                </c:pt>
                <c:pt idx="2">
                  <c:v>1.7029461909942101</c:v>
                </c:pt>
                <c:pt idx="3">
                  <c:v>0.88050567363158605</c:v>
                </c:pt>
                <c:pt idx="4">
                  <c:v>0.88095817154706302</c:v>
                </c:pt>
                <c:pt idx="5">
                  <c:v>1</c:v>
                </c:pt>
              </c:numCache>
            </c:numRef>
          </c:yVal>
          <c:smooth val="0"/>
          <c:extLst xmlns:c16r2="http://schemas.microsoft.com/office/drawing/2015/06/chart">
            <c:ext xmlns:c16="http://schemas.microsoft.com/office/drawing/2014/chart" uri="{C3380CC4-5D6E-409C-BE32-E72D297353CC}">
              <c16:uniqueId val="{00000001-8E99-4E60-97DA-EFCA78169BC3}"/>
            </c:ext>
          </c:extLst>
        </c:ser>
        <c:dLbls>
          <c:showLegendKey val="0"/>
          <c:showVal val="0"/>
          <c:showCatName val="0"/>
          <c:showSerName val="0"/>
          <c:showPercent val="0"/>
          <c:showBubbleSize val="0"/>
        </c:dLbls>
        <c:axId val="660577648"/>
        <c:axId val="660570592"/>
      </c:scatterChart>
      <c:valAx>
        <c:axId val="660577648"/>
        <c:scaling>
          <c:orientation val="minMax"/>
          <c:max val="6"/>
          <c:min val="1"/>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Kernel Execution Order</a:t>
                </a:r>
              </a:p>
            </c:rich>
          </c:tx>
          <c:overlay val="0"/>
          <c:spPr>
            <a:noFill/>
            <a:ln>
              <a:noFill/>
            </a:ln>
            <a:effectLst/>
          </c:spPr>
        </c:title>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60570592"/>
        <c:crosses val="autoZero"/>
        <c:crossBetween val="midCat"/>
        <c:majorUnit val="1"/>
      </c:valAx>
      <c:valAx>
        <c:axId val="660570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a:pPr>
                <a:r>
                  <a:rPr lang="en-US" sz="1400" dirty="0"/>
                  <a:t>Performance normalized</a:t>
                </a:r>
                <a:r>
                  <a:rPr lang="en-US" sz="1400" baseline="0" dirty="0"/>
                  <a:t> to target</a:t>
                </a:r>
                <a:endParaRPr lang="en-US" sz="1400" dirty="0"/>
              </a:p>
            </c:rich>
          </c:tx>
          <c:layout>
            <c:manualLayout>
              <c:xMode val="edge"/>
              <c:yMode val="edge"/>
              <c:x val="5.1987251593550799E-3"/>
              <c:y val="0.11280117508247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60577648"/>
        <c:crosses val="autoZero"/>
        <c:crossBetween val="midCat"/>
      </c:valAx>
      <c:spPr>
        <a:noFill/>
        <a:ln>
          <a:noFill/>
        </a:ln>
        <a:effectLst/>
      </c:spPr>
    </c:plotArea>
    <c:legend>
      <c:legendPos val="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mj-l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36573128995001"/>
          <c:y val="0.106785384545595"/>
          <c:w val="0.85917071946889001"/>
          <c:h val="0.52009584954396804"/>
        </c:manualLayout>
      </c:layout>
      <c:barChart>
        <c:barDir val="col"/>
        <c:grouping val="clustered"/>
        <c:varyColors val="0"/>
        <c:ser>
          <c:idx val="3"/>
          <c:order val="0"/>
          <c:tx>
            <c:v>MPC</c:v>
          </c:tx>
          <c:spPr>
            <a:solidFill>
              <a:srgbClr val="0000FF"/>
            </a:solidFill>
            <a:ln>
              <a:solidFill>
                <a:schemeClr val="tx1"/>
              </a:solidFill>
            </a:ln>
            <a:effectLst/>
          </c:spPr>
          <c:invertIfNegative val="0"/>
          <c:cat>
            <c:strRef>
              <c:f>Results!$A$2:$A$19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Results!$D$2:$D$19</c:f>
              <c:numCache>
                <c:formatCode>General</c:formatCode>
                <c:ptCount val="18"/>
                <c:pt idx="0">
                  <c:v>28.740148937616311</c:v>
                </c:pt>
                <c:pt idx="1">
                  <c:v>8.0070743249416552</c:v>
                </c:pt>
                <c:pt idx="2">
                  <c:v>63.362719154460301</c:v>
                </c:pt>
                <c:pt idx="3">
                  <c:v>6.9895992737329831</c:v>
                </c:pt>
                <c:pt idx="4">
                  <c:v>18.30636856311688</c:v>
                </c:pt>
                <c:pt idx="5">
                  <c:v>26.463570462562181</c:v>
                </c:pt>
                <c:pt idx="6">
                  <c:v>45.513846101838261</c:v>
                </c:pt>
                <c:pt idx="7">
                  <c:v>22.614032342428711</c:v>
                </c:pt>
                <c:pt idx="8">
                  <c:v>38.893697694107722</c:v>
                </c:pt>
                <c:pt idx="9">
                  <c:v>43.056072505780897</c:v>
                </c:pt>
                <c:pt idx="10">
                  <c:v>30.662071847736058</c:v>
                </c:pt>
                <c:pt idx="11">
                  <c:v>35.997973599234122</c:v>
                </c:pt>
                <c:pt idx="12">
                  <c:v>41.453114608929972</c:v>
                </c:pt>
                <c:pt idx="13">
                  <c:v>39.273464020393938</c:v>
                </c:pt>
                <c:pt idx="14">
                  <c:v>56.347365670708093</c:v>
                </c:pt>
                <c:pt idx="15" formatCode="0.0">
                  <c:v>33.797598057547503</c:v>
                </c:pt>
                <c:pt idx="16" formatCode="0.0">
                  <c:v>38.53722403616495</c:v>
                </c:pt>
                <c:pt idx="17" formatCode="0.0">
                  <c:v>33.712074607172553</c:v>
                </c:pt>
              </c:numCache>
            </c:numRef>
          </c:val>
          <c:extLst xmlns:c16r2="http://schemas.microsoft.com/office/drawing/2015/06/chart">
            <c:ext xmlns:c16="http://schemas.microsoft.com/office/drawing/2014/chart" uri="{C3380CC4-5D6E-409C-BE32-E72D297353CC}">
              <c16:uniqueId val="{00000000-1A0F-4617-95B9-525EA9F0FFAC}"/>
            </c:ext>
          </c:extLst>
        </c:ser>
        <c:ser>
          <c:idx val="2"/>
          <c:order val="1"/>
          <c:tx>
            <c:v>Theoretically Optimal</c:v>
          </c:tx>
          <c:spPr>
            <a:solidFill>
              <a:schemeClr val="tx1"/>
            </a:solidFill>
            <a:ln>
              <a:solidFill>
                <a:schemeClr val="tx1"/>
              </a:solidFill>
            </a:ln>
            <a:effectLst/>
          </c:spPr>
          <c:invertIfNegative val="0"/>
          <c:cat>
            <c:strRef>
              <c:f>Results!$A$2:$A$19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Results!$F$2:$F$19</c:f>
              <c:numCache>
                <c:formatCode>General</c:formatCode>
                <c:ptCount val="18"/>
                <c:pt idx="0">
                  <c:v>28.740148937616311</c:v>
                </c:pt>
                <c:pt idx="1">
                  <c:v>8.0070743249416552</c:v>
                </c:pt>
                <c:pt idx="2">
                  <c:v>63.362719154460301</c:v>
                </c:pt>
                <c:pt idx="3">
                  <c:v>6.759692248523697</c:v>
                </c:pt>
                <c:pt idx="4">
                  <c:v>22.627782368756499</c:v>
                </c:pt>
                <c:pt idx="5">
                  <c:v>29.878106399556859</c:v>
                </c:pt>
                <c:pt idx="6">
                  <c:v>46.915565271820412</c:v>
                </c:pt>
                <c:pt idx="7">
                  <c:v>25.272630291093041</c:v>
                </c:pt>
                <c:pt idx="8">
                  <c:v>40.775438423489653</c:v>
                </c:pt>
                <c:pt idx="9">
                  <c:v>53.399275338718397</c:v>
                </c:pt>
                <c:pt idx="10">
                  <c:v>39.042702900240101</c:v>
                </c:pt>
                <c:pt idx="11">
                  <c:v>39.348462167470053</c:v>
                </c:pt>
                <c:pt idx="12">
                  <c:v>43.318233188533831</c:v>
                </c:pt>
                <c:pt idx="13">
                  <c:v>45.067227160554538</c:v>
                </c:pt>
                <c:pt idx="14">
                  <c:v>57.340058580550647</c:v>
                </c:pt>
                <c:pt idx="15" formatCode="0.0">
                  <c:v>37.478764528275647</c:v>
                </c:pt>
                <c:pt idx="16" formatCode="0.0">
                  <c:v>42.945503506331278</c:v>
                </c:pt>
                <c:pt idx="17" formatCode="0.0">
                  <c:v>36.657007783755049</c:v>
                </c:pt>
              </c:numCache>
            </c:numRef>
          </c:val>
          <c:extLst xmlns:c16r2="http://schemas.microsoft.com/office/drawing/2015/06/chart">
            <c:ext xmlns:c16="http://schemas.microsoft.com/office/drawing/2014/chart" uri="{C3380CC4-5D6E-409C-BE32-E72D297353CC}">
              <c16:uniqueId val="{00000001-1A0F-4617-95B9-525EA9F0FFAC}"/>
            </c:ext>
          </c:extLst>
        </c:ser>
        <c:dLbls>
          <c:showLegendKey val="0"/>
          <c:showVal val="0"/>
          <c:showCatName val="0"/>
          <c:showSerName val="0"/>
          <c:showPercent val="0"/>
          <c:showBubbleSize val="0"/>
        </c:dLbls>
        <c:gapWidth val="219"/>
        <c:overlap val="-27"/>
        <c:axId val="660572160"/>
        <c:axId val="660581960"/>
      </c:barChart>
      <c:catAx>
        <c:axId val="660572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581960"/>
        <c:crosses val="autoZero"/>
        <c:auto val="1"/>
        <c:lblAlgn val="ctr"/>
        <c:lblOffset val="1"/>
        <c:noMultiLvlLbl val="0"/>
      </c:catAx>
      <c:valAx>
        <c:axId val="660581960"/>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Energy Savings (%)</a:t>
                </a:r>
              </a:p>
            </c:rich>
          </c:tx>
          <c:layout>
            <c:manualLayout>
              <c:xMode val="edge"/>
              <c:yMode val="edge"/>
              <c:x val="8.3333926550938596E-3"/>
              <c:y val="0.15880857723883299"/>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572160"/>
        <c:crosses val="autoZero"/>
        <c:crossBetween val="between"/>
        <c:majorUnit val="20"/>
      </c:valAx>
      <c:spPr>
        <a:noFill/>
        <a:ln>
          <a:noFill/>
        </a:ln>
        <a:effectLst/>
      </c:spPr>
    </c:plotArea>
    <c:legend>
      <c:legendPos val="t"/>
      <c:layout>
        <c:manualLayout>
          <c:xMode val="edge"/>
          <c:yMode val="edge"/>
          <c:x val="0.27402751105608603"/>
          <c:y val="1.8721560499639601E-3"/>
          <c:w val="0.45483167012314002"/>
          <c:h val="0.111464163840057"/>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latin typeface="+mj-lt"/>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273637492994"/>
          <c:y val="0.106791085876941"/>
          <c:w val="0.85917071946889001"/>
          <c:h val="0.49358014051377502"/>
        </c:manualLayout>
      </c:layout>
      <c:barChart>
        <c:barDir val="col"/>
        <c:grouping val="clustered"/>
        <c:varyColors val="0"/>
        <c:ser>
          <c:idx val="3"/>
          <c:order val="0"/>
          <c:tx>
            <c:v>MPC</c:v>
          </c:tx>
          <c:spPr>
            <a:solidFill>
              <a:srgbClr val="0000FF"/>
            </a:solidFill>
            <a:ln>
              <a:solidFill>
                <a:schemeClr val="tx1"/>
              </a:solidFill>
            </a:ln>
            <a:effectLst/>
          </c:spPr>
          <c:invertIfNegative val="0"/>
          <c:cat>
            <c:strRef>
              <c:f>Results!$A$21:$A$38</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Results!$D$21:$D$38</c:f>
              <c:numCache>
                <c:formatCode>General</c:formatCode>
                <c:ptCount val="18"/>
                <c:pt idx="0">
                  <c:v>1.018926923407504</c:v>
                </c:pt>
                <c:pt idx="1">
                  <c:v>1.0000888673062931</c:v>
                </c:pt>
                <c:pt idx="2">
                  <c:v>1.454442530706676</c:v>
                </c:pt>
                <c:pt idx="3">
                  <c:v>0.99872919844082297</c:v>
                </c:pt>
                <c:pt idx="4">
                  <c:v>1.010850861717228</c:v>
                </c:pt>
                <c:pt idx="5">
                  <c:v>0.98964908727513401</c:v>
                </c:pt>
                <c:pt idx="6">
                  <c:v>1.0328973676859601</c:v>
                </c:pt>
                <c:pt idx="7">
                  <c:v>1.000427185510524</c:v>
                </c:pt>
                <c:pt idx="8">
                  <c:v>1.0022226270113359</c:v>
                </c:pt>
                <c:pt idx="9">
                  <c:v>1.016355777770096</c:v>
                </c:pt>
                <c:pt idx="10">
                  <c:v>0.99486260505302104</c:v>
                </c:pt>
                <c:pt idx="11">
                  <c:v>1.004946459733308</c:v>
                </c:pt>
                <c:pt idx="12">
                  <c:v>1.014586330529236</c:v>
                </c:pt>
                <c:pt idx="13">
                  <c:v>1.0181790182805299</c:v>
                </c:pt>
                <c:pt idx="14">
                  <c:v>1.1386087463446619</c:v>
                </c:pt>
                <c:pt idx="15" formatCode="0.0">
                  <c:v>1.018526272112654</c:v>
                </c:pt>
                <c:pt idx="16" formatCode="0.0">
                  <c:v>1.0237735937790891</c:v>
                </c:pt>
                <c:pt idx="17" formatCode="0.0">
                  <c:v>1.046384905784822</c:v>
                </c:pt>
              </c:numCache>
            </c:numRef>
          </c:val>
          <c:extLst xmlns:c16r2="http://schemas.microsoft.com/office/drawing/2015/06/chart">
            <c:ext xmlns:c16="http://schemas.microsoft.com/office/drawing/2014/chart" uri="{C3380CC4-5D6E-409C-BE32-E72D297353CC}">
              <c16:uniqueId val="{00000000-2BE3-4C29-A3AE-0F00C3CB7FD5}"/>
            </c:ext>
          </c:extLst>
        </c:ser>
        <c:ser>
          <c:idx val="2"/>
          <c:order val="1"/>
          <c:tx>
            <c:v>Theoretically Optimal</c:v>
          </c:tx>
          <c:spPr>
            <a:solidFill>
              <a:schemeClr val="tx1"/>
            </a:solidFill>
            <a:ln>
              <a:solidFill>
                <a:schemeClr val="tx1"/>
              </a:solidFill>
            </a:ln>
            <a:effectLst/>
          </c:spPr>
          <c:invertIfNegative val="0"/>
          <c:cat>
            <c:strRef>
              <c:f>Results!$A$21:$A$38</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Results!$F$21:$F$38</c:f>
              <c:numCache>
                <c:formatCode>General</c:formatCode>
                <c:ptCount val="18"/>
                <c:pt idx="0">
                  <c:v>1.018926923407504</c:v>
                </c:pt>
                <c:pt idx="1">
                  <c:v>1.0000888673062931</c:v>
                </c:pt>
                <c:pt idx="2">
                  <c:v>1.454442530706676</c:v>
                </c:pt>
                <c:pt idx="3">
                  <c:v>1.0000123575904929</c:v>
                </c:pt>
                <c:pt idx="4">
                  <c:v>1.0117963363961191</c:v>
                </c:pt>
                <c:pt idx="5">
                  <c:v>1.0000280379867399</c:v>
                </c:pt>
                <c:pt idx="6">
                  <c:v>1.031615682343598</c:v>
                </c:pt>
                <c:pt idx="7">
                  <c:v>1.000022525545061</c:v>
                </c:pt>
                <c:pt idx="8">
                  <c:v>1.0000063045139</c:v>
                </c:pt>
                <c:pt idx="9">
                  <c:v>1.056122047033236</c:v>
                </c:pt>
                <c:pt idx="10">
                  <c:v>1.000692348540007</c:v>
                </c:pt>
                <c:pt idx="11">
                  <c:v>1.0159242735857801</c:v>
                </c:pt>
                <c:pt idx="12">
                  <c:v>1.0123379565827999</c:v>
                </c:pt>
                <c:pt idx="13">
                  <c:v>1.000000111443168</c:v>
                </c:pt>
                <c:pt idx="14">
                  <c:v>1.1486225244097661</c:v>
                </c:pt>
                <c:pt idx="15" formatCode="0.0">
                  <c:v>1.023098375497556</c:v>
                </c:pt>
                <c:pt idx="16" formatCode="0.0">
                  <c:v>1.029216011456715</c:v>
                </c:pt>
                <c:pt idx="17" formatCode="0.0">
                  <c:v>1.0500425884927429</c:v>
                </c:pt>
              </c:numCache>
            </c:numRef>
          </c:val>
          <c:extLst xmlns:c16r2="http://schemas.microsoft.com/office/drawing/2015/06/chart">
            <c:ext xmlns:c16="http://schemas.microsoft.com/office/drawing/2014/chart" uri="{C3380CC4-5D6E-409C-BE32-E72D297353CC}">
              <c16:uniqueId val="{00000001-2BE3-4C29-A3AE-0F00C3CB7FD5}"/>
            </c:ext>
          </c:extLst>
        </c:ser>
        <c:dLbls>
          <c:showLegendKey val="0"/>
          <c:showVal val="0"/>
          <c:showCatName val="0"/>
          <c:showSerName val="0"/>
          <c:showPercent val="0"/>
          <c:showBubbleSize val="0"/>
        </c:dLbls>
        <c:gapWidth val="219"/>
        <c:overlap val="-27"/>
        <c:axId val="660579216"/>
        <c:axId val="660575688"/>
      </c:barChart>
      <c:catAx>
        <c:axId val="66057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575688"/>
        <c:crosses val="autoZero"/>
        <c:auto val="1"/>
        <c:lblAlgn val="ctr"/>
        <c:lblOffset val="1"/>
        <c:noMultiLvlLbl val="0"/>
      </c:catAx>
      <c:valAx>
        <c:axId val="660575688"/>
        <c:scaling>
          <c:orientation val="minMax"/>
          <c:min val="0.8"/>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Speedup</a:t>
                </a:r>
              </a:p>
            </c:rich>
          </c:tx>
          <c:layout>
            <c:manualLayout>
              <c:xMode val="edge"/>
              <c:yMode val="edge"/>
              <c:x val="8.3334688054226003E-3"/>
              <c:y val="0.190271782587628"/>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579216"/>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mj-lt"/>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44041918393598E-2"/>
          <c:y val="7.5163282666315001E-2"/>
          <c:w val="0.90684543108961002"/>
          <c:h val="0.77794656857579603"/>
        </c:manualLayout>
      </c:layout>
      <c:barChart>
        <c:barDir val="col"/>
        <c:grouping val="clustered"/>
        <c:varyColors val="0"/>
        <c:ser>
          <c:idx val="0"/>
          <c:order val="0"/>
          <c:tx>
            <c:v>Predicted Previous Kernel</c:v>
          </c:tx>
          <c:spPr>
            <a:solidFill>
              <a:srgbClr val="C00000"/>
            </a:solidFill>
            <a:ln>
              <a:solidFill>
                <a:schemeClr val="tx1"/>
              </a:solidFill>
            </a:ln>
            <a:effectLst/>
          </c:spPr>
          <c:invertIfNegative val="0"/>
          <c:cat>
            <c:strRef>
              <c:f>Results!$L$2:$L$19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Results_Overhead!$L$2:$L$19</c:f>
              <c:numCache>
                <c:formatCode>General</c:formatCode>
                <c:ptCount val="18"/>
                <c:pt idx="0">
                  <c:v>7.5915473769307686</c:v>
                </c:pt>
                <c:pt idx="1">
                  <c:v>6.8086231326998696</c:v>
                </c:pt>
                <c:pt idx="2">
                  <c:v>41.2157460289394</c:v>
                </c:pt>
                <c:pt idx="3">
                  <c:v>11.699657018471351</c:v>
                </c:pt>
                <c:pt idx="4">
                  <c:v>26.048436144388081</c:v>
                </c:pt>
                <c:pt idx="5">
                  <c:v>5.5038766687477274</c:v>
                </c:pt>
                <c:pt idx="6">
                  <c:v>4.5938142700889433</c:v>
                </c:pt>
                <c:pt idx="7">
                  <c:v>4.2278996139483018</c:v>
                </c:pt>
                <c:pt idx="8">
                  <c:v>-8.6759016210545195</c:v>
                </c:pt>
                <c:pt idx="9">
                  <c:v>-5.7835908117270778</c:v>
                </c:pt>
                <c:pt idx="10">
                  <c:v>1.110525682942002</c:v>
                </c:pt>
                <c:pt idx="11">
                  <c:v>-29.132408032710941</c:v>
                </c:pt>
                <c:pt idx="12">
                  <c:v>-6.4034686357438471</c:v>
                </c:pt>
                <c:pt idx="13">
                  <c:v>-0.55621258651449901</c:v>
                </c:pt>
                <c:pt idx="14">
                  <c:v>3.3624880165675761</c:v>
                </c:pt>
                <c:pt idx="15" formatCode="0.0">
                  <c:v>0.49959297728359198</c:v>
                </c:pt>
                <c:pt idx="16" formatCode="0.0">
                  <c:v>-5.2313335467866269</c:v>
                </c:pt>
                <c:pt idx="17" formatCode="0.0">
                  <c:v>4.1074021510648731</c:v>
                </c:pt>
              </c:numCache>
            </c:numRef>
          </c:val>
          <c:extLst xmlns:c16r2="http://schemas.microsoft.com/office/drawing/2015/06/chart">
            <c:ext xmlns:c16="http://schemas.microsoft.com/office/drawing/2014/chart" uri="{C3380CC4-5D6E-409C-BE32-E72D297353CC}">
              <c16:uniqueId val="{00000000-0EE2-4301-BE5F-69C3997DEDE5}"/>
            </c:ext>
          </c:extLst>
        </c:ser>
        <c:ser>
          <c:idx val="2"/>
          <c:order val="1"/>
          <c:tx>
            <c:v>MPC</c:v>
          </c:tx>
          <c:spPr>
            <a:solidFill>
              <a:srgbClr val="0000FF"/>
            </a:solidFill>
            <a:ln>
              <a:solidFill>
                <a:schemeClr val="tx1"/>
              </a:solidFill>
            </a:ln>
            <a:effectLst/>
          </c:spPr>
          <c:invertIfNegative val="0"/>
          <c:cat>
            <c:strRef>
              <c:f>Results!$L$2:$L$19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Results_Overhead!$N$2:$N$19</c:f>
              <c:numCache>
                <c:formatCode>General</c:formatCode>
                <c:ptCount val="18"/>
                <c:pt idx="0">
                  <c:v>7.4542990476300277</c:v>
                </c:pt>
                <c:pt idx="1">
                  <c:v>6.8086231326998696</c:v>
                </c:pt>
                <c:pt idx="2">
                  <c:v>51.469085554476337</c:v>
                </c:pt>
                <c:pt idx="3">
                  <c:v>9.8745739844226552</c:v>
                </c:pt>
                <c:pt idx="4">
                  <c:v>9.0788958984667048</c:v>
                </c:pt>
                <c:pt idx="5">
                  <c:v>11.851440165152299</c:v>
                </c:pt>
                <c:pt idx="6">
                  <c:v>4.5938142700889433</c:v>
                </c:pt>
                <c:pt idx="7">
                  <c:v>4.5273702825027504</c:v>
                </c:pt>
                <c:pt idx="8">
                  <c:v>3.211392383669311</c:v>
                </c:pt>
                <c:pt idx="9">
                  <c:v>-5.7835908117270778</c:v>
                </c:pt>
                <c:pt idx="10">
                  <c:v>5.2338896657427734</c:v>
                </c:pt>
                <c:pt idx="11">
                  <c:v>4.2387997226294578</c:v>
                </c:pt>
                <c:pt idx="12">
                  <c:v>4.8903575069201226</c:v>
                </c:pt>
                <c:pt idx="13">
                  <c:v>8.0079218932356113</c:v>
                </c:pt>
                <c:pt idx="14">
                  <c:v>19.745065482011661</c:v>
                </c:pt>
                <c:pt idx="15" formatCode="0.0">
                  <c:v>6.6224942035929333</c:v>
                </c:pt>
                <c:pt idx="16" formatCode="0.0">
                  <c:v>5.5089007656230766</c:v>
                </c:pt>
                <c:pt idx="17" formatCode="0.0">
                  <c:v>9.6801292118614306</c:v>
                </c:pt>
              </c:numCache>
            </c:numRef>
          </c:val>
          <c:extLst xmlns:c16r2="http://schemas.microsoft.com/office/drawing/2015/06/chart">
            <c:ext xmlns:c16="http://schemas.microsoft.com/office/drawing/2014/chart" uri="{C3380CC4-5D6E-409C-BE32-E72D297353CC}">
              <c16:uniqueId val="{00000001-0EE2-4301-BE5F-69C3997DEDE5}"/>
            </c:ext>
          </c:extLst>
        </c:ser>
        <c:dLbls>
          <c:showLegendKey val="0"/>
          <c:showVal val="0"/>
          <c:showCatName val="0"/>
          <c:showSerName val="0"/>
          <c:showPercent val="0"/>
          <c:showBubbleSize val="0"/>
        </c:dLbls>
        <c:gapWidth val="219"/>
        <c:overlap val="-27"/>
        <c:axId val="660572944"/>
        <c:axId val="660575296"/>
      </c:barChart>
      <c:catAx>
        <c:axId val="66057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60575296"/>
        <c:crosses val="autoZero"/>
        <c:auto val="1"/>
        <c:lblAlgn val="ctr"/>
        <c:lblOffset val="1"/>
        <c:noMultiLvlLbl val="0"/>
      </c:catAx>
      <c:valAx>
        <c:axId val="66057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GPU Energy Savings (%)</a:t>
                </a:r>
              </a:p>
            </c:rich>
          </c:tx>
          <c:layout>
            <c:manualLayout>
              <c:xMode val="edge"/>
              <c:yMode val="edge"/>
              <c:x val="5.1466966331909199E-3"/>
              <c:y val="0.20009221906230201"/>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572944"/>
        <c:crosses val="autoZero"/>
        <c:crossBetween val="between"/>
      </c:valAx>
      <c:spPr>
        <a:noFill/>
        <a:ln>
          <a:noFill/>
        </a:ln>
        <a:effectLst/>
      </c:spPr>
    </c:plotArea>
    <c:legend>
      <c:legendPos val="t"/>
      <c:layout>
        <c:manualLayout>
          <c:xMode val="edge"/>
          <c:yMode val="edge"/>
          <c:x val="8.6596312906406403E-2"/>
          <c:y val="1.06314427399095E-2"/>
          <c:w val="0.84147835727127795"/>
          <c:h val="5.34470368463743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600">
          <a:solidFill>
            <a:sysClr val="windowText" lastClr="000000"/>
          </a:solidFill>
          <a:latin typeface="+mj-lt"/>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73660645361"/>
          <c:y val="9.1050109085945602E-2"/>
          <c:w val="0.85917071946889001"/>
          <c:h val="0.49824031490723802"/>
        </c:manualLayout>
      </c:layout>
      <c:barChart>
        <c:barDir val="col"/>
        <c:grouping val="clustered"/>
        <c:varyColors val="0"/>
        <c:ser>
          <c:idx val="3"/>
          <c:order val="0"/>
          <c:tx>
            <c:v>MPC_ALL</c:v>
          </c:tx>
          <c:spPr>
            <a:solidFill>
              <a:srgbClr val="0000FF"/>
            </a:solidFill>
            <a:ln>
              <a:solidFill>
                <a:schemeClr val="tx1"/>
              </a:solidFill>
            </a:ln>
            <a:effectLst/>
          </c:spPr>
          <c:invertIfNegative val="0"/>
          <c:cat>
            <c:strRef>
              <c:f>Results!$A$2:$A$19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Results_Overhead!$G$2:$G$19</c:f>
              <c:numCache>
                <c:formatCode>General</c:formatCode>
                <c:ptCount val="18"/>
                <c:pt idx="0">
                  <c:v>-0.35091226156069899</c:v>
                </c:pt>
                <c:pt idx="1">
                  <c:v>-1.28726355265618E-2</c:v>
                </c:pt>
                <c:pt idx="2">
                  <c:v>8.7013761571281787</c:v>
                </c:pt>
                <c:pt idx="3">
                  <c:v>1.56705409954635</c:v>
                </c:pt>
                <c:pt idx="4">
                  <c:v>-2.174254677709953</c:v>
                </c:pt>
                <c:pt idx="5">
                  <c:v>12.31642957935637</c:v>
                </c:pt>
                <c:pt idx="6">
                  <c:v>0.61295172579169899</c:v>
                </c:pt>
                <c:pt idx="7">
                  <c:v>3.9737534820118552</c:v>
                </c:pt>
                <c:pt idx="8">
                  <c:v>10.724510956285121</c:v>
                </c:pt>
                <c:pt idx="9">
                  <c:v>0.62105822441763703</c:v>
                </c:pt>
                <c:pt idx="10">
                  <c:v>4.0092802160937024</c:v>
                </c:pt>
                <c:pt idx="11">
                  <c:v>17.857421679548981</c:v>
                </c:pt>
                <c:pt idx="12">
                  <c:v>13.3739761450577</c:v>
                </c:pt>
                <c:pt idx="13">
                  <c:v>9.8700545835950706</c:v>
                </c:pt>
                <c:pt idx="14">
                  <c:v>17.278451521559042</c:v>
                </c:pt>
                <c:pt idx="15" formatCode="0.0">
                  <c:v>7.5025572946294643</c:v>
                </c:pt>
                <c:pt idx="16" formatCode="0.0">
                  <c:v>9.7135633510711337</c:v>
                </c:pt>
                <c:pt idx="17" formatCode="0.0">
                  <c:v>6.5578852530396299</c:v>
                </c:pt>
              </c:numCache>
            </c:numRef>
          </c:val>
          <c:extLst xmlns:c16r2="http://schemas.microsoft.com/office/drawing/2015/06/chart">
            <c:ext xmlns:c16="http://schemas.microsoft.com/office/drawing/2014/chart" uri="{C3380CC4-5D6E-409C-BE32-E72D297353CC}">
              <c16:uniqueId val="{00000000-D2D1-40E6-8CFD-8EBA0FED9F11}"/>
            </c:ext>
          </c:extLst>
        </c:ser>
        <c:dLbls>
          <c:showLegendKey val="0"/>
          <c:showVal val="0"/>
          <c:showCatName val="0"/>
          <c:showSerName val="0"/>
          <c:showPercent val="0"/>
          <c:showBubbleSize val="0"/>
        </c:dLbls>
        <c:gapWidth val="219"/>
        <c:overlap val="-27"/>
        <c:axId val="660573728"/>
        <c:axId val="660576472"/>
      </c:barChart>
      <c:catAx>
        <c:axId val="66057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576472"/>
        <c:crosses val="autoZero"/>
        <c:auto val="1"/>
        <c:lblAlgn val="ctr"/>
        <c:lblOffset val="100"/>
        <c:noMultiLvlLbl val="0"/>
      </c:catAx>
      <c:valAx>
        <c:axId val="660576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Energy Savings (%)</a:t>
                </a:r>
              </a:p>
            </c:rich>
          </c:tx>
          <c:layout>
            <c:manualLayout>
              <c:xMode val="edge"/>
              <c:yMode val="edge"/>
              <c:x val="1.0773975030038199E-2"/>
              <c:y val="6.4375160469148998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57372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8834244877"/>
          <c:y val="0.125783387241032"/>
          <c:w val="0.85917071946889001"/>
          <c:h val="0.44637393626007799"/>
        </c:manualLayout>
      </c:layout>
      <c:barChart>
        <c:barDir val="col"/>
        <c:grouping val="clustered"/>
        <c:varyColors val="0"/>
        <c:ser>
          <c:idx val="0"/>
          <c:order val="0"/>
          <c:tx>
            <c:v>Predict Previous Kernel</c:v>
          </c:tx>
          <c:spPr>
            <a:solidFill>
              <a:srgbClr val="C00000"/>
            </a:solidFill>
            <a:ln>
              <a:solidFill>
                <a:schemeClr val="tx1"/>
              </a:solidFill>
            </a:ln>
            <a:effectLst/>
          </c:spPr>
          <c:invertIfNegative val="0"/>
          <c:cat>
            <c:strRef>
              <c:f>Results!$A$2:$A$19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Results_Overhead!$C$2:$C$19</c:f>
              <c:numCache>
                <c:formatCode>General</c:formatCode>
                <c:ptCount val="18"/>
                <c:pt idx="0">
                  <c:v>27.455291526219419</c:v>
                </c:pt>
                <c:pt idx="1">
                  <c:v>8.0026443766201503</c:v>
                </c:pt>
                <c:pt idx="2">
                  <c:v>47.144214859250049</c:v>
                </c:pt>
                <c:pt idx="3">
                  <c:v>4.6334109697948627</c:v>
                </c:pt>
                <c:pt idx="4">
                  <c:v>9.1069758781959607</c:v>
                </c:pt>
                <c:pt idx="5">
                  <c:v>13.5398314418029</c:v>
                </c:pt>
                <c:pt idx="6">
                  <c:v>28.520354888617319</c:v>
                </c:pt>
                <c:pt idx="7">
                  <c:v>14.23337020415029</c:v>
                </c:pt>
                <c:pt idx="8">
                  <c:v>14.363539487513339</c:v>
                </c:pt>
                <c:pt idx="9">
                  <c:v>31.160369408022451</c:v>
                </c:pt>
                <c:pt idx="10">
                  <c:v>15.88789609263973</c:v>
                </c:pt>
                <c:pt idx="11">
                  <c:v>8.5720505610201254</c:v>
                </c:pt>
                <c:pt idx="12">
                  <c:v>16.98703966294762</c:v>
                </c:pt>
                <c:pt idx="13">
                  <c:v>26.341327087405979</c:v>
                </c:pt>
                <c:pt idx="14">
                  <c:v>27.157131399735889</c:v>
                </c:pt>
                <c:pt idx="15" formatCode="0.0">
                  <c:v>17.541941423487209</c:v>
                </c:pt>
                <c:pt idx="16" formatCode="0.0">
                  <c:v>19.33784048792943</c:v>
                </c:pt>
                <c:pt idx="17" formatCode="0.0">
                  <c:v>19.54036318959573</c:v>
                </c:pt>
              </c:numCache>
            </c:numRef>
          </c:val>
          <c:extLst xmlns:c16r2="http://schemas.microsoft.com/office/drawing/2015/06/chart">
            <c:ext xmlns:c16="http://schemas.microsoft.com/office/drawing/2014/chart" uri="{C3380CC4-5D6E-409C-BE32-E72D297353CC}">
              <c16:uniqueId val="{00000000-C720-46C6-9A69-331C106B0831}"/>
            </c:ext>
          </c:extLst>
        </c:ser>
        <c:ser>
          <c:idx val="3"/>
          <c:order val="1"/>
          <c:tx>
            <c:v>MPC</c:v>
          </c:tx>
          <c:spPr>
            <a:solidFill>
              <a:srgbClr val="0000FF"/>
            </a:solidFill>
            <a:ln>
              <a:solidFill>
                <a:schemeClr val="tx1"/>
              </a:solidFill>
            </a:ln>
            <a:effectLst/>
          </c:spPr>
          <c:invertIfNegative val="0"/>
          <c:cat>
            <c:strRef>
              <c:f>Results!$A$2:$A$19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Results_Overhead!$E$2:$E$19</c:f>
              <c:numCache>
                <c:formatCode>General</c:formatCode>
                <c:ptCount val="18"/>
                <c:pt idx="0">
                  <c:v>27.200723249071451</c:v>
                </c:pt>
                <c:pt idx="1">
                  <c:v>7.9908018923366901</c:v>
                </c:pt>
                <c:pt idx="2">
                  <c:v>51.743395545150179</c:v>
                </c:pt>
                <c:pt idx="3">
                  <c:v>6.1278570127902068</c:v>
                </c:pt>
                <c:pt idx="4">
                  <c:v>7.1307300495156021</c:v>
                </c:pt>
                <c:pt idx="5">
                  <c:v>24.188637216466049</c:v>
                </c:pt>
                <c:pt idx="6">
                  <c:v>28.958490606917309</c:v>
                </c:pt>
                <c:pt idx="7">
                  <c:v>17.641524642067079</c:v>
                </c:pt>
                <c:pt idx="8">
                  <c:v>23.54763107774977</c:v>
                </c:pt>
                <c:pt idx="9">
                  <c:v>31.58790359547265</c:v>
                </c:pt>
                <c:pt idx="10">
                  <c:v>19.260186033937678</c:v>
                </c:pt>
                <c:pt idx="11">
                  <c:v>24.89872502530358</c:v>
                </c:pt>
                <c:pt idx="12">
                  <c:v>28.089173175731201</c:v>
                </c:pt>
                <c:pt idx="13">
                  <c:v>33.611478309430751</c:v>
                </c:pt>
                <c:pt idx="14">
                  <c:v>39.743251137745503</c:v>
                </c:pt>
                <c:pt idx="15" formatCode="0.0">
                  <c:v>23.732132323593941</c:v>
                </c:pt>
                <c:pt idx="16" formatCode="0.0">
                  <c:v>27.29748412467978</c:v>
                </c:pt>
                <c:pt idx="17" formatCode="0.0">
                  <c:v>24.78136723797904</c:v>
                </c:pt>
              </c:numCache>
            </c:numRef>
          </c:val>
          <c:extLst xmlns:c16r2="http://schemas.microsoft.com/office/drawing/2015/06/chart">
            <c:ext xmlns:c16="http://schemas.microsoft.com/office/drawing/2014/chart" uri="{C3380CC4-5D6E-409C-BE32-E72D297353CC}">
              <c16:uniqueId val="{00000001-C720-46C6-9A69-331C106B0831}"/>
            </c:ext>
          </c:extLst>
        </c:ser>
        <c:dLbls>
          <c:showLegendKey val="0"/>
          <c:showVal val="0"/>
          <c:showCatName val="0"/>
          <c:showSerName val="0"/>
          <c:showPercent val="0"/>
          <c:showBubbleSize val="0"/>
        </c:dLbls>
        <c:gapWidth val="219"/>
        <c:overlap val="-27"/>
        <c:axId val="660685448"/>
        <c:axId val="660687800"/>
      </c:barChart>
      <c:catAx>
        <c:axId val="660685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687800"/>
        <c:crosses val="autoZero"/>
        <c:auto val="1"/>
        <c:lblAlgn val="ctr"/>
        <c:lblOffset val="1"/>
        <c:noMultiLvlLbl val="0"/>
      </c:catAx>
      <c:valAx>
        <c:axId val="660687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Energy Savings (%)</a:t>
                </a:r>
              </a:p>
            </c:rich>
          </c:tx>
          <c:layout>
            <c:manualLayout>
              <c:xMode val="edge"/>
              <c:yMode val="edge"/>
              <c:x val="2.00425449426768E-2"/>
              <c:y val="7.1130179834964405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685448"/>
        <c:crosses val="autoZero"/>
        <c:crossBetween val="between"/>
      </c:valAx>
      <c:spPr>
        <a:noFill/>
        <a:ln>
          <a:noFill/>
        </a:ln>
        <a:effectLst/>
      </c:spPr>
    </c:plotArea>
    <c:legend>
      <c:legendPos val="t"/>
      <c:layout>
        <c:manualLayout>
          <c:xMode val="edge"/>
          <c:yMode val="edge"/>
          <c:x val="0.108049291693136"/>
          <c:y val="3.2345548942593401E-2"/>
          <c:w val="0.84678071325420301"/>
          <c:h val="0.100521791503733"/>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6724146014599"/>
          <c:y val="4.6292341844332098E-2"/>
          <c:w val="0.85917071946889001"/>
          <c:h val="0.52031717957708901"/>
        </c:manualLayout>
      </c:layout>
      <c:barChart>
        <c:barDir val="col"/>
        <c:grouping val="clustered"/>
        <c:varyColors val="0"/>
        <c:ser>
          <c:idx val="3"/>
          <c:order val="0"/>
          <c:tx>
            <c:v>MPC_ALL</c:v>
          </c:tx>
          <c:spPr>
            <a:solidFill>
              <a:srgbClr val="0000FF"/>
            </a:solidFill>
            <a:ln>
              <a:solidFill>
                <a:schemeClr val="tx1"/>
              </a:solidFill>
            </a:ln>
            <a:effectLst/>
          </c:spPr>
          <c:invertIfNegative val="0"/>
          <c:cat>
            <c:strRef>
              <c:f>Results!$A$2:$A$19</c:f>
              <c:strCache>
                <c:ptCount val="18"/>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Irregular-all</c:v>
                </c:pt>
                <c:pt idx="16">
                  <c:v>Irregular-var-input</c:v>
                </c:pt>
                <c:pt idx="17">
                  <c:v>Average</c:v>
                </c:pt>
              </c:strCache>
            </c:strRef>
          </c:cat>
          <c:val>
            <c:numRef>
              <c:f>Results_Overhead!$G$21:$G$38</c:f>
              <c:numCache>
                <c:formatCode>General</c:formatCode>
                <c:ptCount val="18"/>
                <c:pt idx="0">
                  <c:v>0.99568372357632995</c:v>
                </c:pt>
                <c:pt idx="1">
                  <c:v>0.999755524808153</c:v>
                </c:pt>
                <c:pt idx="2">
                  <c:v>0.99644084502024399</c:v>
                </c:pt>
                <c:pt idx="3">
                  <c:v>1.06317208911121</c:v>
                </c:pt>
                <c:pt idx="4">
                  <c:v>1.1834218396991181</c:v>
                </c:pt>
                <c:pt idx="5">
                  <c:v>1.2025913722961661</c:v>
                </c:pt>
                <c:pt idx="6">
                  <c:v>1.0094487106449941</c:v>
                </c:pt>
                <c:pt idx="7">
                  <c:v>1.067107598228505</c:v>
                </c:pt>
                <c:pt idx="8">
                  <c:v>1.139518060678683</c:v>
                </c:pt>
                <c:pt idx="9">
                  <c:v>1.009011439536404</c:v>
                </c:pt>
                <c:pt idx="10">
                  <c:v>1.060343195327651</c:v>
                </c:pt>
                <c:pt idx="11">
                  <c:v>1.148075517756683</c:v>
                </c:pt>
                <c:pt idx="12">
                  <c:v>1.182163993843365</c:v>
                </c:pt>
                <c:pt idx="13">
                  <c:v>1.1053032705778041</c:v>
                </c:pt>
                <c:pt idx="14">
                  <c:v>1.2725393962666161</c:v>
                </c:pt>
                <c:pt idx="15" formatCode="0.0">
                  <c:v>1.120224706997266</c:v>
                </c:pt>
                <c:pt idx="16" formatCode="0.0">
                  <c:v>1.123007809026964</c:v>
                </c:pt>
                <c:pt idx="17" formatCode="0.0">
                  <c:v>1.0956384384914619</c:v>
                </c:pt>
              </c:numCache>
            </c:numRef>
          </c:val>
          <c:extLst xmlns:c16r2="http://schemas.microsoft.com/office/drawing/2015/06/chart">
            <c:ext xmlns:c16="http://schemas.microsoft.com/office/drawing/2014/chart" uri="{C3380CC4-5D6E-409C-BE32-E72D297353CC}">
              <c16:uniqueId val="{00000000-19D5-4675-B1DC-32CA3ACB08A1}"/>
            </c:ext>
          </c:extLst>
        </c:ser>
        <c:dLbls>
          <c:showLegendKey val="0"/>
          <c:showVal val="0"/>
          <c:showCatName val="0"/>
          <c:showSerName val="0"/>
          <c:showPercent val="0"/>
          <c:showBubbleSize val="0"/>
        </c:dLbls>
        <c:gapWidth val="219"/>
        <c:overlap val="-27"/>
        <c:axId val="660579608"/>
        <c:axId val="660586272"/>
      </c:barChart>
      <c:catAx>
        <c:axId val="660579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586272"/>
        <c:crosses val="autoZero"/>
        <c:auto val="1"/>
        <c:lblAlgn val="ctr"/>
        <c:lblOffset val="1"/>
        <c:noMultiLvlLbl val="0"/>
      </c:catAx>
      <c:valAx>
        <c:axId val="660586272"/>
        <c:scaling>
          <c:orientation val="minMax"/>
          <c:min val="0.8"/>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Speedup</a:t>
                </a:r>
              </a:p>
            </c:rich>
          </c:tx>
          <c:layout>
            <c:manualLayout>
              <c:xMode val="edge"/>
              <c:yMode val="edge"/>
              <c:x val="2.0194487990594E-2"/>
              <c:y val="0.203553955995256"/>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579608"/>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400">
          <a:latin typeface="+mj-lt"/>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43214082907406E-2"/>
          <c:y val="0.12149073659680699"/>
          <c:w val="0.88751362638443598"/>
          <c:h val="0.45583585430886803"/>
        </c:manualLayout>
      </c:layout>
      <c:barChart>
        <c:barDir val="col"/>
        <c:grouping val="clustered"/>
        <c:varyColors val="0"/>
        <c:ser>
          <c:idx val="1"/>
          <c:order val="0"/>
          <c:tx>
            <c:strRef>
              <c:f>Amortize!$B$1</c:f>
              <c:strCache>
                <c:ptCount val="1"/>
                <c:pt idx="0">
                  <c:v>1</c:v>
                </c:pt>
              </c:strCache>
            </c:strRef>
          </c:tx>
          <c:spPr>
            <a:solidFill>
              <a:srgbClr val="C00000"/>
            </a:solidFill>
            <a:ln>
              <a:solidFill>
                <a:schemeClr val="tx1"/>
              </a:solidFill>
            </a:ln>
            <a:effectLst/>
          </c:spPr>
          <c:invertIfNegative val="0"/>
          <c:cat>
            <c:strRef>
              <c:f>Amortize!$A$2:$A$19</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Amortize!$B$2:$B$19</c:f>
              <c:numCache>
                <c:formatCode>General</c:formatCode>
                <c:ptCount val="16"/>
                <c:pt idx="0">
                  <c:v>-0.175460822797846</c:v>
                </c:pt>
                <c:pt idx="1">
                  <c:v>-6.4230871834825001E-3</c:v>
                </c:pt>
                <c:pt idx="2">
                  <c:v>4.2982119565835202</c:v>
                </c:pt>
                <c:pt idx="3">
                  <c:v>0.78510322358045204</c:v>
                </c:pt>
                <c:pt idx="4">
                  <c:v>-1.086619499211583</c:v>
                </c:pt>
                <c:pt idx="5">
                  <c:v>4.7405636504734403</c:v>
                </c:pt>
                <c:pt idx="6">
                  <c:v>0.29997370844180299</c:v>
                </c:pt>
                <c:pt idx="7">
                  <c:v>1.877613045921567</c:v>
                </c:pt>
                <c:pt idx="8">
                  <c:v>3.482572679218876</c:v>
                </c:pt>
                <c:pt idx="9">
                  <c:v>7.3359361054237101E-3</c:v>
                </c:pt>
                <c:pt idx="10">
                  <c:v>1.2964229998176371</c:v>
                </c:pt>
                <c:pt idx="11">
                  <c:v>8.2967767985588132</c:v>
                </c:pt>
                <c:pt idx="12">
                  <c:v>3.8146089662841809</c:v>
                </c:pt>
                <c:pt idx="13">
                  <c:v>1.311599084871651</c:v>
                </c:pt>
                <c:pt idx="14">
                  <c:v>4.251164440503219</c:v>
                </c:pt>
                <c:pt idx="15" formatCode="0.0">
                  <c:v>2.212896205411178</c:v>
                </c:pt>
              </c:numCache>
            </c:numRef>
          </c:val>
          <c:extLst xmlns:c16r2="http://schemas.microsoft.com/office/drawing/2015/06/chart">
            <c:ext xmlns:c16="http://schemas.microsoft.com/office/drawing/2014/chart" uri="{C3380CC4-5D6E-409C-BE32-E72D297353CC}">
              <c16:uniqueId val="{00000000-A048-45C3-AA43-1D1DED443E0F}"/>
            </c:ext>
          </c:extLst>
        </c:ser>
        <c:ser>
          <c:idx val="2"/>
          <c:order val="1"/>
          <c:tx>
            <c:strRef>
              <c:f>Amortize!$C$1</c:f>
              <c:strCache>
                <c:ptCount val="1"/>
                <c:pt idx="0">
                  <c:v>10</c:v>
                </c:pt>
              </c:strCache>
            </c:strRef>
          </c:tx>
          <c:spPr>
            <a:solidFill>
              <a:schemeClr val="accent3">
                <a:lumMod val="60000"/>
                <a:lumOff val="40000"/>
              </a:schemeClr>
            </a:solidFill>
            <a:ln>
              <a:solidFill>
                <a:schemeClr val="tx1"/>
              </a:solidFill>
            </a:ln>
            <a:effectLst/>
          </c:spPr>
          <c:invertIfNegative val="0"/>
          <c:cat>
            <c:strRef>
              <c:f>Amortize!$A$2:$A$19</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Amortize!$C$2:$C$19</c:f>
              <c:numCache>
                <c:formatCode>General</c:formatCode>
                <c:ptCount val="16"/>
                <c:pt idx="0">
                  <c:v>-0.31901269791958498</c:v>
                </c:pt>
                <c:pt idx="1">
                  <c:v>-1.16980148194168E-2</c:v>
                </c:pt>
                <c:pt idx="2">
                  <c:v>7.8928215818420249</c:v>
                </c:pt>
                <c:pt idx="3">
                  <c:v>1.4251148289649349</c:v>
                </c:pt>
                <c:pt idx="4">
                  <c:v>-1.97642721649125</c:v>
                </c:pt>
                <c:pt idx="5">
                  <c:v>10.619356653268399</c:v>
                </c:pt>
                <c:pt idx="6">
                  <c:v>0.55504139846922496</c:v>
                </c:pt>
                <c:pt idx="7">
                  <c:v>3.574681172224381</c:v>
                </c:pt>
                <c:pt idx="8">
                  <c:v>8.8782890119657232</c:v>
                </c:pt>
                <c:pt idx="9">
                  <c:v>6.6310073282815907E-2</c:v>
                </c:pt>
                <c:pt idx="10">
                  <c:v>3.3154903163809641</c:v>
                </c:pt>
                <c:pt idx="11">
                  <c:v>16.012275287440801</c:v>
                </c:pt>
                <c:pt idx="12">
                  <c:v>10.69405738785508</c:v>
                </c:pt>
                <c:pt idx="13">
                  <c:v>5.972726754796942</c:v>
                </c:pt>
                <c:pt idx="14">
                  <c:v>13.22559450280564</c:v>
                </c:pt>
                <c:pt idx="15" formatCode="0.0">
                  <c:v>5.3283080693377762</c:v>
                </c:pt>
              </c:numCache>
            </c:numRef>
          </c:val>
          <c:extLst xmlns:c16r2="http://schemas.microsoft.com/office/drawing/2015/06/chart">
            <c:ext xmlns:c16="http://schemas.microsoft.com/office/drawing/2014/chart" uri="{C3380CC4-5D6E-409C-BE32-E72D297353CC}">
              <c16:uniqueId val="{00000001-A048-45C3-AA43-1D1DED443E0F}"/>
            </c:ext>
          </c:extLst>
        </c:ser>
        <c:ser>
          <c:idx val="3"/>
          <c:order val="2"/>
          <c:tx>
            <c:strRef>
              <c:f>Amortize!$D$1</c:f>
              <c:strCache>
                <c:ptCount val="1"/>
                <c:pt idx="0">
                  <c:v>100</c:v>
                </c:pt>
              </c:strCache>
            </c:strRef>
          </c:tx>
          <c:spPr>
            <a:solidFill>
              <a:srgbClr val="00B0F0"/>
            </a:solidFill>
            <a:ln>
              <a:solidFill>
                <a:schemeClr val="tx1"/>
              </a:solidFill>
            </a:ln>
            <a:effectLst/>
          </c:spPr>
          <c:invertIfNegative val="0"/>
          <c:cat>
            <c:strRef>
              <c:f>Amortize!$A$2:$A$19</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Amortize!$D$2:$D$19</c:f>
              <c:numCache>
                <c:formatCode>General</c:formatCode>
                <c:ptCount val="16"/>
                <c:pt idx="0">
                  <c:v>-0.34743806671118099</c:v>
                </c:pt>
                <c:pt idx="1">
                  <c:v>-1.2744663846842001E-2</c:v>
                </c:pt>
                <c:pt idx="2">
                  <c:v>8.6131416140385522</c:v>
                </c:pt>
                <c:pt idx="3">
                  <c:v>1.551600395473451</c:v>
                </c:pt>
                <c:pt idx="4">
                  <c:v>-2.1527074812230929</c:v>
                </c:pt>
                <c:pt idx="5">
                  <c:v>12.122697488323739</c:v>
                </c:pt>
                <c:pt idx="6">
                  <c:v>0.606622520649713</c:v>
                </c:pt>
                <c:pt idx="7">
                  <c:v>3.929880852442547</c:v>
                </c:pt>
                <c:pt idx="8">
                  <c:v>10.506040014457851</c:v>
                </c:pt>
                <c:pt idx="9">
                  <c:v>0.33815703176585099</c:v>
                </c:pt>
                <c:pt idx="10">
                  <c:v>3.9271028004450712</c:v>
                </c:pt>
                <c:pt idx="11">
                  <c:v>17.653989040528611</c:v>
                </c:pt>
                <c:pt idx="12">
                  <c:v>13.04701930817671</c:v>
                </c:pt>
                <c:pt idx="13">
                  <c:v>9.2654638876132491</c:v>
                </c:pt>
                <c:pt idx="14">
                  <c:v>16.764712918689568</c:v>
                </c:pt>
                <c:pt idx="15" formatCode="0.0">
                  <c:v>6.3875691773882517</c:v>
                </c:pt>
              </c:numCache>
            </c:numRef>
          </c:val>
          <c:extLst xmlns:c16r2="http://schemas.microsoft.com/office/drawing/2015/06/chart">
            <c:ext xmlns:c16="http://schemas.microsoft.com/office/drawing/2014/chart" uri="{C3380CC4-5D6E-409C-BE32-E72D297353CC}">
              <c16:uniqueId val="{00000002-A048-45C3-AA43-1D1DED443E0F}"/>
            </c:ext>
          </c:extLst>
        </c:ser>
        <c:ser>
          <c:idx val="4"/>
          <c:order val="3"/>
          <c:tx>
            <c:strRef>
              <c:f>Amortize!$E$1</c:f>
              <c:strCache>
                <c:ptCount val="1"/>
                <c:pt idx="0">
                  <c:v>Steady state</c:v>
                </c:pt>
              </c:strCache>
            </c:strRef>
          </c:tx>
          <c:spPr>
            <a:solidFill>
              <a:srgbClr val="0000FF"/>
            </a:solidFill>
            <a:ln>
              <a:solidFill>
                <a:schemeClr val="tx1"/>
              </a:solidFill>
            </a:ln>
            <a:effectLst/>
          </c:spPr>
          <c:invertIfNegative val="0"/>
          <c:cat>
            <c:strRef>
              <c:f>Amortize!$A$2:$A$19</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Amortize!$E$2:$E$19</c:f>
              <c:numCache>
                <c:formatCode>General</c:formatCode>
                <c:ptCount val="16"/>
                <c:pt idx="0">
                  <c:v>-0.35091226156069899</c:v>
                </c:pt>
                <c:pt idx="1">
                  <c:v>-1.28726355265618E-2</c:v>
                </c:pt>
                <c:pt idx="2">
                  <c:v>8.7013761571281787</c:v>
                </c:pt>
                <c:pt idx="3">
                  <c:v>1.56705409954635</c:v>
                </c:pt>
                <c:pt idx="4">
                  <c:v>-2.174254677709953</c:v>
                </c:pt>
                <c:pt idx="5">
                  <c:v>12.31642957935637</c:v>
                </c:pt>
                <c:pt idx="6">
                  <c:v>0.61295172579169899</c:v>
                </c:pt>
                <c:pt idx="7">
                  <c:v>3.9737534820118552</c:v>
                </c:pt>
                <c:pt idx="8">
                  <c:v>10.724510956285121</c:v>
                </c:pt>
                <c:pt idx="9">
                  <c:v>0.62105822441763703</c:v>
                </c:pt>
                <c:pt idx="10">
                  <c:v>4.0092802160937024</c:v>
                </c:pt>
                <c:pt idx="11">
                  <c:v>17.857421679548981</c:v>
                </c:pt>
                <c:pt idx="12">
                  <c:v>13.3739761450577</c:v>
                </c:pt>
                <c:pt idx="13">
                  <c:v>9.8700545835950706</c:v>
                </c:pt>
                <c:pt idx="14">
                  <c:v>17.278451521559042</c:v>
                </c:pt>
                <c:pt idx="15" formatCode="0.0">
                  <c:v>6.5578852530396299</c:v>
                </c:pt>
              </c:numCache>
            </c:numRef>
          </c:val>
          <c:extLst xmlns:c16r2="http://schemas.microsoft.com/office/drawing/2015/06/chart">
            <c:ext xmlns:c16="http://schemas.microsoft.com/office/drawing/2014/chart" uri="{C3380CC4-5D6E-409C-BE32-E72D297353CC}">
              <c16:uniqueId val="{00000003-A048-45C3-AA43-1D1DED443E0F}"/>
            </c:ext>
          </c:extLst>
        </c:ser>
        <c:dLbls>
          <c:showLegendKey val="0"/>
          <c:showVal val="0"/>
          <c:showCatName val="0"/>
          <c:showSerName val="0"/>
          <c:showPercent val="0"/>
          <c:showBubbleSize val="0"/>
        </c:dLbls>
        <c:gapWidth val="219"/>
        <c:overlap val="-27"/>
        <c:axId val="660587448"/>
        <c:axId val="660593720"/>
      </c:barChart>
      <c:catAx>
        <c:axId val="66058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60593720"/>
        <c:crosses val="autoZero"/>
        <c:auto val="1"/>
        <c:lblAlgn val="ctr"/>
        <c:lblOffset val="1"/>
        <c:noMultiLvlLbl val="0"/>
      </c:catAx>
      <c:valAx>
        <c:axId val="660593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Energy Savings (%)</a:t>
                </a:r>
              </a:p>
            </c:rich>
          </c:tx>
          <c:layout>
            <c:manualLayout>
              <c:xMode val="edge"/>
              <c:yMode val="edge"/>
              <c:x val="1.80874324269943E-3"/>
              <c:y val="8.0686281081546601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587448"/>
        <c:crosses val="autoZero"/>
        <c:crossBetween val="between"/>
      </c:valAx>
      <c:spPr>
        <a:noFill/>
        <a:ln>
          <a:noFill/>
        </a:ln>
        <a:effectLst/>
      </c:spPr>
    </c:plotArea>
    <c:legend>
      <c:legendPos val="t"/>
      <c:layout>
        <c:manualLayout>
          <c:xMode val="edge"/>
          <c:yMode val="edge"/>
          <c:x val="0.26930922391089501"/>
          <c:y val="1.02545321369709E-4"/>
          <c:w val="0.47501017228042403"/>
          <c:h val="9.3637617331731801E-2"/>
        </c:manualLayout>
      </c:layout>
      <c:overlay val="0"/>
      <c:spPr>
        <a:noFill/>
        <a:ln>
          <a:noFill/>
        </a:ln>
        <a:effectLst/>
      </c:spPr>
      <c:txPr>
        <a:bodyPr rot="0" vert="horz"/>
        <a:lstStyle/>
        <a:p>
          <a:pPr>
            <a:defRPr sz="1600"/>
          </a:pPr>
          <a:endParaRPr lang="en-US"/>
        </a:p>
      </c:txPr>
    </c:legend>
    <c:plotVisOnly val="1"/>
    <c:dispBlanksAs val="gap"/>
    <c:showDLblsOverMax val="0"/>
  </c:chart>
  <c:spPr>
    <a:noFill/>
    <a:ln>
      <a:noFill/>
    </a:ln>
    <a:effectLst/>
  </c:spPr>
  <c:txPr>
    <a:bodyPr/>
    <a:lstStyle/>
    <a:p>
      <a:pPr>
        <a:defRPr sz="1400">
          <a:solidFill>
            <a:sysClr val="windowText" lastClr="000000"/>
          </a:solidFill>
          <a:latin typeface="+mj-lt"/>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34835253770399"/>
          <c:y val="4.85472706996634E-2"/>
          <c:w val="0.86039607059339096"/>
          <c:h val="0.49205531627583099"/>
        </c:manualLayout>
      </c:layout>
      <c:barChart>
        <c:barDir val="col"/>
        <c:grouping val="clustered"/>
        <c:varyColors val="0"/>
        <c:ser>
          <c:idx val="1"/>
          <c:order val="0"/>
          <c:tx>
            <c:strRef>
              <c:f>Amortize!$B$21</c:f>
              <c:strCache>
                <c:ptCount val="1"/>
                <c:pt idx="0">
                  <c:v>1</c:v>
                </c:pt>
              </c:strCache>
            </c:strRef>
          </c:tx>
          <c:spPr>
            <a:solidFill>
              <a:srgbClr val="C00000"/>
            </a:solidFill>
            <a:ln>
              <a:solidFill>
                <a:schemeClr val="tx1"/>
              </a:solidFill>
            </a:ln>
            <a:effectLst/>
          </c:spPr>
          <c:invertIfNegative val="0"/>
          <c:cat>
            <c:strRef>
              <c:f>Amortize!$A$22:$A$39</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Amortize!$B$22:$B$39</c:f>
              <c:numCache>
                <c:formatCode>General</c:formatCode>
                <c:ptCount val="16"/>
                <c:pt idx="0">
                  <c:v>0.99783709894713002</c:v>
                </c:pt>
                <c:pt idx="1">
                  <c:v>0.99987774678340502</c:v>
                </c:pt>
                <c:pt idx="2">
                  <c:v>0.99821721340652703</c:v>
                </c:pt>
                <c:pt idx="3">
                  <c:v>1.030903886520496</c:v>
                </c:pt>
                <c:pt idx="4">
                  <c:v>1.084006725667056</c:v>
                </c:pt>
                <c:pt idx="5">
                  <c:v>1.09151758093416</c:v>
                </c:pt>
                <c:pt idx="6">
                  <c:v>1.004729642127383</c:v>
                </c:pt>
                <c:pt idx="7">
                  <c:v>1.0290935126756799</c:v>
                </c:pt>
                <c:pt idx="8">
                  <c:v>1.069035268385276</c:v>
                </c:pt>
                <c:pt idx="9">
                  <c:v>1.002809405855388</c:v>
                </c:pt>
                <c:pt idx="10">
                  <c:v>1.0292042735840621</c:v>
                </c:pt>
                <c:pt idx="11">
                  <c:v>1.066806805632746</c:v>
                </c:pt>
                <c:pt idx="12">
                  <c:v>1.0821853755262749</c:v>
                </c:pt>
                <c:pt idx="13">
                  <c:v>1.0476627353726851</c:v>
                </c:pt>
                <c:pt idx="14">
                  <c:v>1.132041188698667</c:v>
                </c:pt>
                <c:pt idx="15" formatCode="0.0">
                  <c:v>1.0443952306744619</c:v>
                </c:pt>
              </c:numCache>
            </c:numRef>
          </c:val>
          <c:extLst xmlns:c16r2="http://schemas.microsoft.com/office/drawing/2015/06/chart">
            <c:ext xmlns:c16="http://schemas.microsoft.com/office/drawing/2014/chart" uri="{C3380CC4-5D6E-409C-BE32-E72D297353CC}">
              <c16:uniqueId val="{00000000-9BA0-48FF-A429-5BE2DF5CB186}"/>
            </c:ext>
          </c:extLst>
        </c:ser>
        <c:ser>
          <c:idx val="2"/>
          <c:order val="1"/>
          <c:tx>
            <c:strRef>
              <c:f>Amortize!$C$21</c:f>
              <c:strCache>
                <c:ptCount val="1"/>
                <c:pt idx="0">
                  <c:v>10</c:v>
                </c:pt>
              </c:strCache>
            </c:strRef>
          </c:tx>
          <c:spPr>
            <a:solidFill>
              <a:schemeClr val="accent3">
                <a:lumMod val="60000"/>
                <a:lumOff val="40000"/>
              </a:schemeClr>
            </a:solidFill>
            <a:ln>
              <a:solidFill>
                <a:schemeClr val="tx1"/>
              </a:solidFill>
            </a:ln>
            <a:effectLst/>
          </c:spPr>
          <c:invertIfNegative val="0"/>
          <c:cat>
            <c:strRef>
              <c:f>Amortize!$A$22:$A$39</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Amortize!$C$22:$C$39</c:f>
              <c:numCache>
                <c:formatCode>General</c:formatCode>
                <c:ptCount val="16"/>
                <c:pt idx="0">
                  <c:v>0.996074540687093</c:v>
                </c:pt>
                <c:pt idx="1">
                  <c:v>0.99977774466227498</c:v>
                </c:pt>
                <c:pt idx="2">
                  <c:v>0.99676334526607901</c:v>
                </c:pt>
                <c:pt idx="3">
                  <c:v>1.057199608720796</c:v>
                </c:pt>
                <c:pt idx="4">
                  <c:v>1.1640123183730069</c:v>
                </c:pt>
                <c:pt idx="5">
                  <c:v>1.1806643559029419</c:v>
                </c:pt>
                <c:pt idx="6">
                  <c:v>1.008591483055375</c:v>
                </c:pt>
                <c:pt idx="7">
                  <c:v>1.059352498398985</c:v>
                </c:pt>
                <c:pt idx="8">
                  <c:v>1.126593292052219</c:v>
                </c:pt>
                <c:pt idx="9">
                  <c:v>1.007381829634016</c:v>
                </c:pt>
                <c:pt idx="10">
                  <c:v>1.054529059553017</c:v>
                </c:pt>
                <c:pt idx="11">
                  <c:v>1.1320161074463619</c:v>
                </c:pt>
                <c:pt idx="12">
                  <c:v>1.162407143320904</c:v>
                </c:pt>
                <c:pt idx="13">
                  <c:v>1.09394242145942</c:v>
                </c:pt>
                <c:pt idx="14">
                  <c:v>1.2463288191682469</c:v>
                </c:pt>
                <c:pt idx="15" formatCode="0.0">
                  <c:v>1.0857089711800501</c:v>
                </c:pt>
              </c:numCache>
            </c:numRef>
          </c:val>
          <c:extLst xmlns:c16r2="http://schemas.microsoft.com/office/drawing/2015/06/chart">
            <c:ext xmlns:c16="http://schemas.microsoft.com/office/drawing/2014/chart" uri="{C3380CC4-5D6E-409C-BE32-E72D297353CC}">
              <c16:uniqueId val="{00000001-9BA0-48FF-A429-5BE2DF5CB186}"/>
            </c:ext>
          </c:extLst>
        </c:ser>
        <c:ser>
          <c:idx val="3"/>
          <c:order val="2"/>
          <c:tx>
            <c:strRef>
              <c:f>Amortize!$D$21</c:f>
              <c:strCache>
                <c:ptCount val="1"/>
                <c:pt idx="0">
                  <c:v>100</c:v>
                </c:pt>
              </c:strCache>
            </c:strRef>
          </c:tx>
          <c:spPr>
            <a:solidFill>
              <a:srgbClr val="00B0F0"/>
            </a:solidFill>
            <a:ln>
              <a:solidFill>
                <a:schemeClr val="tx1"/>
              </a:solidFill>
            </a:ln>
            <a:effectLst/>
          </c:spPr>
          <c:invertIfNegative val="0"/>
          <c:cat>
            <c:strRef>
              <c:f>Amortize!$A$22:$A$39</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Amortize!$D$22:$D$39</c:f>
              <c:numCache>
                <c:formatCode>General</c:formatCode>
                <c:ptCount val="16"/>
                <c:pt idx="0">
                  <c:v>0.99572627262982605</c:v>
                </c:pt>
                <c:pt idx="1">
                  <c:v>0.99975794474216795</c:v>
                </c:pt>
                <c:pt idx="2">
                  <c:v>0.99647595856562798</c:v>
                </c:pt>
                <c:pt idx="3">
                  <c:v>1.0625192957162231</c:v>
                </c:pt>
                <c:pt idx="4">
                  <c:v>1.1812765791095159</c:v>
                </c:pt>
                <c:pt idx="5">
                  <c:v>1.2001620297259801</c:v>
                </c:pt>
                <c:pt idx="6">
                  <c:v>1.0093553661326651</c:v>
                </c:pt>
                <c:pt idx="7">
                  <c:v>1.066242067941396</c:v>
                </c:pt>
                <c:pt idx="8">
                  <c:v>1.13810802211944</c:v>
                </c:pt>
                <c:pt idx="9">
                  <c:v>1.0088168001907341</c:v>
                </c:pt>
                <c:pt idx="10">
                  <c:v>1.0597065767127469</c:v>
                </c:pt>
                <c:pt idx="11">
                  <c:v>1.146295867224705</c:v>
                </c:pt>
                <c:pt idx="12">
                  <c:v>1.179974600442268</c:v>
                </c:pt>
                <c:pt idx="13">
                  <c:v>1.1040450108360751</c:v>
                </c:pt>
                <c:pt idx="14">
                  <c:v>1.2696699773507401</c:v>
                </c:pt>
                <c:pt idx="15" formatCode="0.0">
                  <c:v>1.094542157962674</c:v>
                </c:pt>
              </c:numCache>
            </c:numRef>
          </c:val>
          <c:extLst xmlns:c16r2="http://schemas.microsoft.com/office/drawing/2015/06/chart">
            <c:ext xmlns:c16="http://schemas.microsoft.com/office/drawing/2014/chart" uri="{C3380CC4-5D6E-409C-BE32-E72D297353CC}">
              <c16:uniqueId val="{00000002-9BA0-48FF-A429-5BE2DF5CB186}"/>
            </c:ext>
          </c:extLst>
        </c:ser>
        <c:ser>
          <c:idx val="4"/>
          <c:order val="3"/>
          <c:tx>
            <c:strRef>
              <c:f>Amortize!$E$21</c:f>
              <c:strCache>
                <c:ptCount val="1"/>
                <c:pt idx="0">
                  <c:v>Steady state</c:v>
                </c:pt>
              </c:strCache>
            </c:strRef>
          </c:tx>
          <c:spPr>
            <a:solidFill>
              <a:srgbClr val="0000FF"/>
            </a:solidFill>
            <a:ln>
              <a:solidFill>
                <a:schemeClr val="tx1"/>
              </a:solidFill>
            </a:ln>
            <a:effectLst/>
          </c:spPr>
          <c:invertIfNegative val="0"/>
          <c:cat>
            <c:strRef>
              <c:f>Amortize!$A$22:$A$39</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Amortize!$E$22:$E$39</c:f>
              <c:numCache>
                <c:formatCode>General</c:formatCode>
                <c:ptCount val="16"/>
                <c:pt idx="0">
                  <c:v>0.99568372357632995</c:v>
                </c:pt>
                <c:pt idx="1">
                  <c:v>0.999755524808153</c:v>
                </c:pt>
                <c:pt idx="2">
                  <c:v>0.99644084502024399</c:v>
                </c:pt>
                <c:pt idx="3">
                  <c:v>1.06317208911121</c:v>
                </c:pt>
                <c:pt idx="4">
                  <c:v>1.1834218396991181</c:v>
                </c:pt>
                <c:pt idx="5">
                  <c:v>1.2025913722961661</c:v>
                </c:pt>
                <c:pt idx="6">
                  <c:v>1.0094487106449941</c:v>
                </c:pt>
                <c:pt idx="7">
                  <c:v>1.067107598228505</c:v>
                </c:pt>
                <c:pt idx="8">
                  <c:v>1.139518060678683</c:v>
                </c:pt>
                <c:pt idx="9">
                  <c:v>1.009011439536404</c:v>
                </c:pt>
                <c:pt idx="10">
                  <c:v>1.060343195327651</c:v>
                </c:pt>
                <c:pt idx="11">
                  <c:v>1.148075517756683</c:v>
                </c:pt>
                <c:pt idx="12">
                  <c:v>1.182163993843365</c:v>
                </c:pt>
                <c:pt idx="13">
                  <c:v>1.1053032705778041</c:v>
                </c:pt>
                <c:pt idx="14">
                  <c:v>1.2725393962666161</c:v>
                </c:pt>
                <c:pt idx="15" formatCode="0.0">
                  <c:v>1.0956384384914619</c:v>
                </c:pt>
              </c:numCache>
            </c:numRef>
          </c:val>
          <c:extLst xmlns:c16r2="http://schemas.microsoft.com/office/drawing/2015/06/chart">
            <c:ext xmlns:c16="http://schemas.microsoft.com/office/drawing/2014/chart" uri="{C3380CC4-5D6E-409C-BE32-E72D297353CC}">
              <c16:uniqueId val="{00000003-9BA0-48FF-A429-5BE2DF5CB186}"/>
            </c:ext>
          </c:extLst>
        </c:ser>
        <c:dLbls>
          <c:showLegendKey val="0"/>
          <c:showVal val="0"/>
          <c:showCatName val="0"/>
          <c:showSerName val="0"/>
          <c:showPercent val="0"/>
          <c:showBubbleSize val="0"/>
        </c:dLbls>
        <c:gapWidth val="219"/>
        <c:overlap val="-27"/>
        <c:axId val="660584704"/>
        <c:axId val="660590584"/>
      </c:barChart>
      <c:catAx>
        <c:axId val="66058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660590584"/>
        <c:crosses val="autoZero"/>
        <c:auto val="1"/>
        <c:lblAlgn val="ctr"/>
        <c:lblOffset val="1"/>
        <c:noMultiLvlLbl val="0"/>
      </c:catAx>
      <c:valAx>
        <c:axId val="660590584"/>
        <c:scaling>
          <c:orientation val="minMax"/>
          <c:min val="0.8"/>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Speedup</a:t>
                </a:r>
              </a:p>
            </c:rich>
          </c:tx>
          <c:layout>
            <c:manualLayout>
              <c:xMode val="edge"/>
              <c:yMode val="edge"/>
              <c:x val="8.0990131770155606E-3"/>
              <c:y val="0.133333333333333"/>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58470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655511811024"/>
          <c:y val="4.6688173835235498E-2"/>
          <c:w val="0.86886964129483801"/>
          <c:h val="0.44584994956325302"/>
        </c:manualLayout>
      </c:layout>
      <c:barChart>
        <c:barDir val="col"/>
        <c:grouping val="clustered"/>
        <c:varyColors val="0"/>
        <c:ser>
          <c:idx val="3"/>
          <c:order val="0"/>
          <c:tx>
            <c:v>MPC_ALL</c:v>
          </c:tx>
          <c:spPr>
            <a:solidFill>
              <a:srgbClr val="0000FF"/>
            </a:solidFill>
            <a:ln>
              <a:solidFill>
                <a:schemeClr val="tx1"/>
              </a:solidFill>
            </a:ln>
            <a:effectLst/>
          </c:spPr>
          <c:invertIfNegative val="0"/>
          <c:cat>
            <c:strRef>
              <c:f>Overhead!$A$3:$A$20</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Overhead!$D$3:$D$20</c:f>
              <c:numCache>
                <c:formatCode>General</c:formatCode>
                <c:ptCount val="16"/>
                <c:pt idx="0">
                  <c:v>0.26529894384800001</c:v>
                </c:pt>
                <c:pt idx="1">
                  <c:v>1.62124779937E-2</c:v>
                </c:pt>
                <c:pt idx="2">
                  <c:v>3.8328124962199998E-2</c:v>
                </c:pt>
                <c:pt idx="3">
                  <c:v>1.2385438305700001E-3</c:v>
                </c:pt>
                <c:pt idx="4">
                  <c:v>2.17809000473E-3</c:v>
                </c:pt>
                <c:pt idx="5">
                  <c:v>0.52901733249399996</c:v>
                </c:pt>
                <c:pt idx="6">
                  <c:v>0.12678234103300001</c:v>
                </c:pt>
                <c:pt idx="7">
                  <c:v>9.72467314808E-2</c:v>
                </c:pt>
                <c:pt idx="8">
                  <c:v>3.5248244893500001E-2</c:v>
                </c:pt>
                <c:pt idx="9">
                  <c:v>4.1774631038799998E-2</c:v>
                </c:pt>
                <c:pt idx="10">
                  <c:v>6.0635996646000001E-2</c:v>
                </c:pt>
                <c:pt idx="11">
                  <c:v>0.13519978464499999</c:v>
                </c:pt>
                <c:pt idx="12">
                  <c:v>8.4080446969300005E-2</c:v>
                </c:pt>
                <c:pt idx="13">
                  <c:v>0.350533978558</c:v>
                </c:pt>
                <c:pt idx="14">
                  <c:v>0.51355023435699998</c:v>
                </c:pt>
                <c:pt idx="15" formatCode="0.00">
                  <c:v>0.15315506018364</c:v>
                </c:pt>
              </c:numCache>
            </c:numRef>
          </c:val>
          <c:extLst xmlns:c16r2="http://schemas.microsoft.com/office/drawing/2015/06/chart">
            <c:ext xmlns:c16="http://schemas.microsoft.com/office/drawing/2014/chart" uri="{C3380CC4-5D6E-409C-BE32-E72D297353CC}">
              <c16:uniqueId val="{00000000-CD8C-4D93-96F6-A6E4DAB57AA8}"/>
            </c:ext>
          </c:extLst>
        </c:ser>
        <c:dLbls>
          <c:showLegendKey val="0"/>
          <c:showVal val="0"/>
          <c:showCatName val="0"/>
          <c:showSerName val="0"/>
          <c:showPercent val="0"/>
          <c:showBubbleSize val="0"/>
        </c:dLbls>
        <c:gapWidth val="219"/>
        <c:overlap val="-27"/>
        <c:axId val="660692896"/>
        <c:axId val="660684664"/>
      </c:barChart>
      <c:catAx>
        <c:axId val="66069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684664"/>
        <c:crosses val="autoZero"/>
        <c:auto val="1"/>
        <c:lblAlgn val="ctr"/>
        <c:lblOffset val="1"/>
        <c:noMultiLvlLbl val="0"/>
      </c:catAx>
      <c:valAx>
        <c:axId val="6606846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MPC Energy Overhead (%)</a:t>
                </a:r>
              </a:p>
            </c:rich>
          </c:tx>
          <c:layout>
            <c:manualLayout>
              <c:xMode val="edge"/>
              <c:yMode val="edge"/>
              <c:x val="7.8310343241307298E-3"/>
              <c:y val="9.7209916398375298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6928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25831146107"/>
          <c:y val="0.173955279492019"/>
          <c:w val="0.87319302274715704"/>
          <c:h val="0.376995399436866"/>
        </c:manualLayout>
      </c:layout>
      <c:barChart>
        <c:barDir val="col"/>
        <c:grouping val="clustered"/>
        <c:varyColors val="0"/>
        <c:ser>
          <c:idx val="3"/>
          <c:order val="0"/>
          <c:tx>
            <c:v>MPC_ALL</c:v>
          </c:tx>
          <c:spPr>
            <a:solidFill>
              <a:srgbClr val="0000FF"/>
            </a:solidFill>
            <a:ln>
              <a:solidFill>
                <a:schemeClr val="tx1"/>
              </a:solidFill>
            </a:ln>
            <a:effectLst/>
          </c:spPr>
          <c:invertIfNegative val="0"/>
          <c:cat>
            <c:strRef>
              <c:f>Overhead!$A$3:$A$20</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Overhead!$E$3:$E$20</c:f>
              <c:numCache>
                <c:formatCode>General</c:formatCode>
                <c:ptCount val="16"/>
                <c:pt idx="0">
                  <c:v>0.60145166174499998</c:v>
                </c:pt>
                <c:pt idx="1">
                  <c:v>3.3477082621900002E-2</c:v>
                </c:pt>
                <c:pt idx="2">
                  <c:v>9.1723603161400005E-2</c:v>
                </c:pt>
                <c:pt idx="3">
                  <c:v>2.4629606272400001E-3</c:v>
                </c:pt>
                <c:pt idx="4">
                  <c:v>4.3155147046199998E-3</c:v>
                </c:pt>
                <c:pt idx="5">
                  <c:v>1.1814878798699999</c:v>
                </c:pt>
                <c:pt idx="6">
                  <c:v>0.31501260653599999</c:v>
                </c:pt>
                <c:pt idx="7">
                  <c:v>0.205644036393</c:v>
                </c:pt>
                <c:pt idx="8">
                  <c:v>7.5448577471899994E-2</c:v>
                </c:pt>
                <c:pt idx="9">
                  <c:v>8.77138737694E-2</c:v>
                </c:pt>
                <c:pt idx="10">
                  <c:v>0.11876702540799999</c:v>
                </c:pt>
                <c:pt idx="11">
                  <c:v>0.31912532596199999</c:v>
                </c:pt>
                <c:pt idx="12">
                  <c:v>0.19813268417900001</c:v>
                </c:pt>
                <c:pt idx="13">
                  <c:v>0.83289454139399999</c:v>
                </c:pt>
                <c:pt idx="14">
                  <c:v>0.81393772558499999</c:v>
                </c:pt>
                <c:pt idx="15" formatCode="0.00">
                  <c:v>0.32543967329523099</c:v>
                </c:pt>
              </c:numCache>
            </c:numRef>
          </c:val>
          <c:extLst xmlns:c16r2="http://schemas.microsoft.com/office/drawing/2015/06/chart">
            <c:ext xmlns:c16="http://schemas.microsoft.com/office/drawing/2014/chart" uri="{C3380CC4-5D6E-409C-BE32-E72D297353CC}">
              <c16:uniqueId val="{00000000-5B79-47C5-BACE-DEE750F6E52A}"/>
            </c:ext>
          </c:extLst>
        </c:ser>
        <c:dLbls>
          <c:showLegendKey val="0"/>
          <c:showVal val="0"/>
          <c:showCatName val="0"/>
          <c:showSerName val="0"/>
          <c:showPercent val="0"/>
          <c:showBubbleSize val="0"/>
        </c:dLbls>
        <c:gapWidth val="219"/>
        <c:overlap val="-27"/>
        <c:axId val="660686624"/>
        <c:axId val="660686232"/>
      </c:barChart>
      <c:catAx>
        <c:axId val="66068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686232"/>
        <c:crosses val="autoZero"/>
        <c:auto val="1"/>
        <c:lblAlgn val="ctr"/>
        <c:lblOffset val="1"/>
        <c:noMultiLvlLbl val="0"/>
      </c:catAx>
      <c:valAx>
        <c:axId val="660686232"/>
        <c:scaling>
          <c:orientation val="minMax"/>
          <c:max val="1.2"/>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MPC Performance Overhead (%)</a:t>
                </a:r>
              </a:p>
            </c:rich>
          </c:tx>
          <c:layout>
            <c:manualLayout>
              <c:xMode val="edge"/>
              <c:yMode val="edge"/>
              <c:x val="5.7354549431321098E-3"/>
              <c:y val="5.0981022119293402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686624"/>
        <c:crosses val="autoZero"/>
        <c:crossBetween val="between"/>
        <c:majorUnit val="0.4"/>
      </c:valAx>
      <c:spPr>
        <a:noFill/>
        <a:ln>
          <a:noFill/>
        </a:ln>
        <a:effectLst/>
      </c:spPr>
    </c:plotArea>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383625340094795E-2"/>
          <c:y val="0.12653627389693001"/>
          <c:w val="0.89314147155753898"/>
          <c:h val="0.40469325402818301"/>
        </c:manualLayout>
      </c:layout>
      <c:barChart>
        <c:barDir val="col"/>
        <c:grouping val="clustered"/>
        <c:varyColors val="0"/>
        <c:ser>
          <c:idx val="3"/>
          <c:order val="0"/>
          <c:tx>
            <c:v>MPC_ALL</c:v>
          </c:tx>
          <c:spPr>
            <a:solidFill>
              <a:srgbClr val="0000FF"/>
            </a:solidFill>
            <a:ln>
              <a:solidFill>
                <a:schemeClr val="tx1"/>
              </a:solidFill>
            </a:ln>
            <a:effectLst/>
          </c:spPr>
          <c:invertIfNegative val="0"/>
          <c:cat>
            <c:strRef>
              <c:f>Hcount!$A$2:$A$16</c:f>
              <c:strCache>
                <c:ptCount val="15"/>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strCache>
            </c:strRef>
          </c:cat>
          <c:val>
            <c:numRef>
              <c:f>Hcount!$D$2:$D$16</c:f>
              <c:numCache>
                <c:formatCode>General</c:formatCode>
                <c:ptCount val="15"/>
                <c:pt idx="0">
                  <c:v>90.5</c:v>
                </c:pt>
                <c:pt idx="1">
                  <c:v>100</c:v>
                </c:pt>
                <c:pt idx="2">
                  <c:v>100</c:v>
                </c:pt>
                <c:pt idx="3">
                  <c:v>100</c:v>
                </c:pt>
                <c:pt idx="4">
                  <c:v>100</c:v>
                </c:pt>
                <c:pt idx="5">
                  <c:v>8.3333333333333357</c:v>
                </c:pt>
                <c:pt idx="6">
                  <c:v>57.823129251700657</c:v>
                </c:pt>
                <c:pt idx="7">
                  <c:v>88.888888888888829</c:v>
                </c:pt>
                <c:pt idx="8">
                  <c:v>0.33333333333333298</c:v>
                </c:pt>
                <c:pt idx="9">
                  <c:v>0</c:v>
                </c:pt>
                <c:pt idx="10">
                  <c:v>1.3850415512465371</c:v>
                </c:pt>
                <c:pt idx="11">
                  <c:v>76.543209876543216</c:v>
                </c:pt>
                <c:pt idx="12">
                  <c:v>0.177959183673469</c:v>
                </c:pt>
                <c:pt idx="13">
                  <c:v>7.3325840848660895E-2</c:v>
                </c:pt>
                <c:pt idx="14">
                  <c:v>7.5555555555555527</c:v>
                </c:pt>
              </c:numCache>
            </c:numRef>
          </c:val>
          <c:extLst xmlns:c16r2="http://schemas.microsoft.com/office/drawing/2015/06/chart">
            <c:ext xmlns:c16="http://schemas.microsoft.com/office/drawing/2014/chart" uri="{C3380CC4-5D6E-409C-BE32-E72D297353CC}">
              <c16:uniqueId val="{00000000-2E2B-41C0-95F1-3628D268FCF5}"/>
            </c:ext>
          </c:extLst>
        </c:ser>
        <c:dLbls>
          <c:showLegendKey val="0"/>
          <c:showVal val="0"/>
          <c:showCatName val="0"/>
          <c:showSerName val="0"/>
          <c:showPercent val="0"/>
          <c:showBubbleSize val="0"/>
        </c:dLbls>
        <c:gapWidth val="219"/>
        <c:overlap val="-27"/>
        <c:axId val="660692112"/>
        <c:axId val="660683096"/>
      </c:barChart>
      <c:catAx>
        <c:axId val="66069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683096"/>
        <c:crosses val="autoZero"/>
        <c:auto val="1"/>
        <c:lblAlgn val="ctr"/>
        <c:lblOffset val="1"/>
        <c:noMultiLvlLbl val="0"/>
      </c:catAx>
      <c:valAx>
        <c:axId val="660683096"/>
        <c:scaling>
          <c:orientation val="minMax"/>
          <c:max val="100"/>
          <c:min val="-20"/>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dirty="0"/>
                  <a:t>% Avg. Horizon Length</a:t>
                </a:r>
              </a:p>
            </c:rich>
          </c:tx>
          <c:layout>
            <c:manualLayout>
              <c:xMode val="edge"/>
              <c:yMode val="edge"/>
              <c:x val="8.9180909394949003E-3"/>
              <c:y val="5.5466363076637097E-2"/>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660692112"/>
        <c:crosses val="autoZero"/>
        <c:crossBetween val="between"/>
        <c:majorUnit val="40"/>
      </c:valAx>
      <c:spPr>
        <a:noFill/>
        <a:ln>
          <a:noFill/>
        </a:ln>
        <a:effectLst/>
      </c:spPr>
    </c:plotArea>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830940250116"/>
          <c:y val="4.38891462096649E-2"/>
          <c:w val="0.85961363285471704"/>
          <c:h val="0.47236808760973797"/>
        </c:manualLayout>
      </c:layout>
      <c:barChart>
        <c:barDir val="col"/>
        <c:grouping val="clustered"/>
        <c:varyColors val="0"/>
        <c:ser>
          <c:idx val="3"/>
          <c:order val="0"/>
          <c:tx>
            <c:strRef>
              <c:f>Accuracy!$E$18</c:f>
              <c:strCache>
                <c:ptCount val="1"/>
                <c:pt idx="0">
                  <c:v>RF</c:v>
                </c:pt>
              </c:strCache>
            </c:strRef>
          </c:tx>
          <c:spPr>
            <a:solidFill>
              <a:srgbClr val="0000FF"/>
            </a:solidFill>
            <a:ln>
              <a:solidFill>
                <a:schemeClr val="tx1"/>
              </a:solidFill>
            </a:ln>
            <a:effectLst/>
          </c:spPr>
          <c:invertIfNegative val="0"/>
          <c:cat>
            <c:strRef>
              <c:f>Accuracy!$A$19:$A$34</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Accuracy!$E$19:$E$34</c:f>
              <c:numCache>
                <c:formatCode>General</c:formatCode>
                <c:ptCount val="16"/>
                <c:pt idx="0">
                  <c:v>1.004755902728667</c:v>
                </c:pt>
                <c:pt idx="1">
                  <c:v>1.00009015467254</c:v>
                </c:pt>
                <c:pt idx="2">
                  <c:v>1.040369389638047</c:v>
                </c:pt>
                <c:pt idx="3">
                  <c:v>0.97601681340556801</c:v>
                </c:pt>
                <c:pt idx="4">
                  <c:v>0.98518426509153401</c:v>
                </c:pt>
                <c:pt idx="5">
                  <c:v>0.98149041463417597</c:v>
                </c:pt>
                <c:pt idx="6">
                  <c:v>1.0012640849948771</c:v>
                </c:pt>
                <c:pt idx="7">
                  <c:v>0.98665131041713705</c:v>
                </c:pt>
                <c:pt idx="8">
                  <c:v>0.99892802676264902</c:v>
                </c:pt>
                <c:pt idx="9">
                  <c:v>0.983797961266487</c:v>
                </c:pt>
                <c:pt idx="10">
                  <c:v>0.995127819289222</c:v>
                </c:pt>
                <c:pt idx="11">
                  <c:v>0.84679182671212805</c:v>
                </c:pt>
                <c:pt idx="12">
                  <c:v>0.98955037847176397</c:v>
                </c:pt>
                <c:pt idx="13">
                  <c:v>1.0255133790823301</c:v>
                </c:pt>
                <c:pt idx="14">
                  <c:v>0.97048499287286805</c:v>
                </c:pt>
                <c:pt idx="15">
                  <c:v>0.983166974049137</c:v>
                </c:pt>
              </c:numCache>
            </c:numRef>
          </c:val>
          <c:extLst xmlns:c16r2="http://schemas.microsoft.com/office/drawing/2015/06/chart">
            <c:ext xmlns:c16="http://schemas.microsoft.com/office/drawing/2014/chart" uri="{C3380CC4-5D6E-409C-BE32-E72D297353CC}">
              <c16:uniqueId val="{00000000-3BB2-4595-A6EF-1A7774A3117F}"/>
            </c:ext>
          </c:extLst>
        </c:ser>
        <c:ser>
          <c:idx val="2"/>
          <c:order val="1"/>
          <c:tx>
            <c:strRef>
              <c:f>Accuracy!$D$18</c:f>
              <c:strCache>
                <c:ptCount val="1"/>
                <c:pt idx="0">
                  <c:v>Err_15%_10%</c:v>
                </c:pt>
              </c:strCache>
            </c:strRef>
          </c:tx>
          <c:spPr>
            <a:solidFill>
              <a:srgbClr val="C00000"/>
            </a:solidFill>
            <a:ln>
              <a:solidFill>
                <a:schemeClr val="tx1"/>
              </a:solidFill>
            </a:ln>
            <a:effectLst/>
          </c:spPr>
          <c:invertIfNegative val="0"/>
          <c:cat>
            <c:strRef>
              <c:f>Accuracy!$A$19:$A$34</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Accuracy!$D$19:$D$34</c:f>
              <c:numCache>
                <c:formatCode>General</c:formatCode>
                <c:ptCount val="16"/>
                <c:pt idx="0">
                  <c:v>0.97505661443436198</c:v>
                </c:pt>
                <c:pt idx="1">
                  <c:v>0.99832504999927796</c:v>
                </c:pt>
                <c:pt idx="2">
                  <c:v>1.263824097186494</c:v>
                </c:pt>
                <c:pt idx="3">
                  <c:v>0.97613609083197395</c:v>
                </c:pt>
                <c:pt idx="4">
                  <c:v>0.987815744166464</c:v>
                </c:pt>
                <c:pt idx="5">
                  <c:v>0.99013744232952605</c:v>
                </c:pt>
                <c:pt idx="6">
                  <c:v>1.0164752347428281</c:v>
                </c:pt>
                <c:pt idx="7">
                  <c:v>0.97612113718747995</c:v>
                </c:pt>
                <c:pt idx="8">
                  <c:v>0.993875599491162</c:v>
                </c:pt>
                <c:pt idx="9">
                  <c:v>0.983797961266487</c:v>
                </c:pt>
                <c:pt idx="10">
                  <c:v>0.995127819289222</c:v>
                </c:pt>
                <c:pt idx="11">
                  <c:v>1.0082714689067369</c:v>
                </c:pt>
                <c:pt idx="12">
                  <c:v>0.98955037847176397</c:v>
                </c:pt>
                <c:pt idx="13">
                  <c:v>1.0255133790823301</c:v>
                </c:pt>
                <c:pt idx="14">
                  <c:v>1.0736496366670649</c:v>
                </c:pt>
                <c:pt idx="15">
                  <c:v>1.0215612299707331</c:v>
                </c:pt>
              </c:numCache>
            </c:numRef>
          </c:val>
          <c:extLst xmlns:c16r2="http://schemas.microsoft.com/office/drawing/2015/06/chart">
            <c:ext xmlns:c16="http://schemas.microsoft.com/office/drawing/2014/chart" uri="{C3380CC4-5D6E-409C-BE32-E72D297353CC}">
              <c16:uniqueId val="{00000001-3BB2-4595-A6EF-1A7774A3117F}"/>
            </c:ext>
          </c:extLst>
        </c:ser>
        <c:ser>
          <c:idx val="1"/>
          <c:order val="2"/>
          <c:tx>
            <c:strRef>
              <c:f>Accuracy!$C$18</c:f>
              <c:strCache>
                <c:ptCount val="1"/>
                <c:pt idx="0">
                  <c:v>Err_5%</c:v>
                </c:pt>
              </c:strCache>
            </c:strRef>
          </c:tx>
          <c:spPr>
            <a:solidFill>
              <a:schemeClr val="accent3">
                <a:lumMod val="60000"/>
                <a:lumOff val="40000"/>
              </a:schemeClr>
            </a:solidFill>
            <a:ln>
              <a:solidFill>
                <a:schemeClr val="tx1"/>
              </a:solidFill>
            </a:ln>
            <a:effectLst/>
          </c:spPr>
          <c:invertIfNegative val="0"/>
          <c:cat>
            <c:strRef>
              <c:f>Accuracy!$A$19:$A$34</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Accuracy!$C$19:$C$34</c:f>
              <c:numCache>
                <c:formatCode>General</c:formatCode>
                <c:ptCount val="16"/>
                <c:pt idx="0">
                  <c:v>0.98865212486350096</c:v>
                </c:pt>
                <c:pt idx="1">
                  <c:v>0.998847632011437</c:v>
                </c:pt>
                <c:pt idx="2">
                  <c:v>1.26236581822963</c:v>
                </c:pt>
                <c:pt idx="3">
                  <c:v>0.99934655405958295</c:v>
                </c:pt>
                <c:pt idx="4">
                  <c:v>0.99010480614462504</c:v>
                </c:pt>
                <c:pt idx="5">
                  <c:v>0.98817579111102005</c:v>
                </c:pt>
                <c:pt idx="6">
                  <c:v>1.015416613005554</c:v>
                </c:pt>
                <c:pt idx="7">
                  <c:v>0.99592156809505905</c:v>
                </c:pt>
                <c:pt idx="8">
                  <c:v>0.99892802676264902</c:v>
                </c:pt>
                <c:pt idx="9">
                  <c:v>0.983797961266487</c:v>
                </c:pt>
                <c:pt idx="10">
                  <c:v>0.995127819289222</c:v>
                </c:pt>
                <c:pt idx="11">
                  <c:v>1.0083318449921881</c:v>
                </c:pt>
                <c:pt idx="12">
                  <c:v>0.98955037847176397</c:v>
                </c:pt>
                <c:pt idx="13">
                  <c:v>1.0255133790823301</c:v>
                </c:pt>
                <c:pt idx="14">
                  <c:v>1.123152085955972</c:v>
                </c:pt>
                <c:pt idx="15">
                  <c:v>1.0289025112666219</c:v>
                </c:pt>
              </c:numCache>
            </c:numRef>
          </c:val>
          <c:extLst xmlns:c16r2="http://schemas.microsoft.com/office/drawing/2015/06/chart">
            <c:ext xmlns:c16="http://schemas.microsoft.com/office/drawing/2014/chart" uri="{C3380CC4-5D6E-409C-BE32-E72D297353CC}">
              <c16:uniqueId val="{00000002-3BB2-4595-A6EF-1A7774A3117F}"/>
            </c:ext>
          </c:extLst>
        </c:ser>
        <c:ser>
          <c:idx val="0"/>
          <c:order val="3"/>
          <c:tx>
            <c:strRef>
              <c:f>Accuracy!$B$18</c:f>
              <c:strCache>
                <c:ptCount val="1"/>
                <c:pt idx="0">
                  <c:v>Err_0%</c:v>
                </c:pt>
              </c:strCache>
            </c:strRef>
          </c:tx>
          <c:spPr>
            <a:solidFill>
              <a:schemeClr val="tx1"/>
            </a:solidFill>
            <a:ln>
              <a:solidFill>
                <a:schemeClr val="tx1"/>
              </a:solidFill>
            </a:ln>
            <a:effectLst/>
          </c:spPr>
          <c:invertIfNegative val="0"/>
          <c:cat>
            <c:strRef>
              <c:f>Accuracy!$A$19:$A$34</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Accuracy!$B$19:$B$34</c:f>
              <c:numCache>
                <c:formatCode>General</c:formatCode>
                <c:ptCount val="16"/>
                <c:pt idx="0">
                  <c:v>1.013346217165723</c:v>
                </c:pt>
                <c:pt idx="1">
                  <c:v>1.0000888673062931</c:v>
                </c:pt>
                <c:pt idx="2">
                  <c:v>1.193400602116877</c:v>
                </c:pt>
                <c:pt idx="3">
                  <c:v>1.0000995576504881</c:v>
                </c:pt>
                <c:pt idx="4">
                  <c:v>0.97159319946021205</c:v>
                </c:pt>
                <c:pt idx="5">
                  <c:v>0.99146681965928496</c:v>
                </c:pt>
                <c:pt idx="6">
                  <c:v>1.0017934104049331</c:v>
                </c:pt>
                <c:pt idx="7">
                  <c:v>1.0018219121903651</c:v>
                </c:pt>
                <c:pt idx="8">
                  <c:v>0.99870477577913397</c:v>
                </c:pt>
                <c:pt idx="9">
                  <c:v>0.983797961266487</c:v>
                </c:pt>
                <c:pt idx="10">
                  <c:v>0.995127819289222</c:v>
                </c:pt>
                <c:pt idx="11">
                  <c:v>0.98308347670933405</c:v>
                </c:pt>
                <c:pt idx="12">
                  <c:v>0.98955037847176397</c:v>
                </c:pt>
                <c:pt idx="13">
                  <c:v>1.0255133790823301</c:v>
                </c:pt>
                <c:pt idx="14">
                  <c:v>1.0815391899162301</c:v>
                </c:pt>
                <c:pt idx="15">
                  <c:v>1.0167301909228199</c:v>
                </c:pt>
              </c:numCache>
            </c:numRef>
          </c:val>
          <c:extLst xmlns:c16r2="http://schemas.microsoft.com/office/drawing/2015/06/chart">
            <c:ext xmlns:c16="http://schemas.microsoft.com/office/drawing/2014/chart" uri="{C3380CC4-5D6E-409C-BE32-E72D297353CC}">
              <c16:uniqueId val="{00000003-3BB2-4595-A6EF-1A7774A3117F}"/>
            </c:ext>
          </c:extLst>
        </c:ser>
        <c:dLbls>
          <c:showLegendKey val="0"/>
          <c:showVal val="0"/>
          <c:showCatName val="0"/>
          <c:showSerName val="0"/>
          <c:showPercent val="0"/>
          <c:showBubbleSize val="0"/>
        </c:dLbls>
        <c:gapWidth val="219"/>
        <c:overlap val="-27"/>
        <c:axId val="660688584"/>
        <c:axId val="660689368"/>
      </c:barChart>
      <c:catAx>
        <c:axId val="66068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689368"/>
        <c:crosses val="autoZero"/>
        <c:auto val="1"/>
        <c:lblAlgn val="ctr"/>
        <c:lblOffset val="1"/>
        <c:noMultiLvlLbl val="0"/>
      </c:catAx>
      <c:valAx>
        <c:axId val="660689368"/>
        <c:scaling>
          <c:orientation val="minMax"/>
          <c:min val="0.8"/>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dirty="0"/>
                  <a:t>Relative </a:t>
                </a:r>
              </a:p>
              <a:p>
                <a:pPr>
                  <a:defRPr/>
                </a:pPr>
                <a:r>
                  <a:rPr lang="en-US" dirty="0"/>
                  <a:t>Performance</a:t>
                </a:r>
              </a:p>
            </c:rich>
          </c:tx>
          <c:layout>
            <c:manualLayout>
              <c:xMode val="edge"/>
              <c:yMode val="edge"/>
              <c:x val="3.4314417594352399E-3"/>
              <c:y val="0.12620870667028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68858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27370627873199"/>
          <c:y val="0.105895937106949"/>
          <c:w val="0.85917071946889001"/>
          <c:h val="0.44113309945655199"/>
        </c:manualLayout>
      </c:layout>
      <c:barChart>
        <c:barDir val="col"/>
        <c:grouping val="clustered"/>
        <c:varyColors val="0"/>
        <c:ser>
          <c:idx val="2"/>
          <c:order val="0"/>
          <c:tx>
            <c:strRef>
              <c:f>'[Results-camera.xlsx]Accuracy'!$E$1</c:f>
              <c:strCache>
                <c:ptCount val="1"/>
                <c:pt idx="0">
                  <c:v>RF</c:v>
                </c:pt>
              </c:strCache>
            </c:strRef>
          </c:tx>
          <c:spPr>
            <a:solidFill>
              <a:srgbClr val="0000FF"/>
            </a:solidFill>
            <a:ln>
              <a:solidFill>
                <a:schemeClr val="tx1"/>
              </a:solidFill>
            </a:ln>
            <a:effectLst/>
          </c:spPr>
          <c:invertIfNegative val="0"/>
          <c:cat>
            <c:strRef>
              <c:f>'[Results-camera.xlsx]Accuracy'!$A$2:$A$16,'[Results-camera.xlsx]Accuracy'!$A$17</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'[Results-camera.xlsx]Accuracy'!$E$2:$E$17</c:f>
              <c:numCache>
                <c:formatCode>General</c:formatCode>
                <c:ptCount val="16"/>
                <c:pt idx="0">
                  <c:v>27.466022192919461</c:v>
                </c:pt>
                <c:pt idx="1">
                  <c:v>8.0070143703303902</c:v>
                </c:pt>
                <c:pt idx="2">
                  <c:v>51.781723670112363</c:v>
                </c:pt>
                <c:pt idx="3">
                  <c:v>6.1290955566207757</c:v>
                </c:pt>
                <c:pt idx="4">
                  <c:v>7.1329081395203344</c:v>
                </c:pt>
                <c:pt idx="5">
                  <c:v>24.717654548960059</c:v>
                </c:pt>
                <c:pt idx="6">
                  <c:v>29.085272947950301</c:v>
                </c:pt>
                <c:pt idx="7">
                  <c:v>17.73877137354788</c:v>
                </c:pt>
                <c:pt idx="8">
                  <c:v>23.582879322643269</c:v>
                </c:pt>
                <c:pt idx="9">
                  <c:v>31.629678226511452</c:v>
                </c:pt>
                <c:pt idx="10">
                  <c:v>19.320822030583681</c:v>
                </c:pt>
                <c:pt idx="11">
                  <c:v>25.033924809948601</c:v>
                </c:pt>
                <c:pt idx="12">
                  <c:v>28.173253622700511</c:v>
                </c:pt>
                <c:pt idx="13">
                  <c:v>33.96201228798877</c:v>
                </c:pt>
                <c:pt idx="14">
                  <c:v>40.256801372102487</c:v>
                </c:pt>
                <c:pt idx="15" formatCode="0.0">
                  <c:v>24.93452229816268</c:v>
                </c:pt>
              </c:numCache>
            </c:numRef>
          </c:val>
          <c:extLst xmlns:c16r2="http://schemas.microsoft.com/office/drawing/2015/06/chart">
            <c:ext xmlns:c16="http://schemas.microsoft.com/office/drawing/2014/chart" uri="{C3380CC4-5D6E-409C-BE32-E72D297353CC}">
              <c16:uniqueId val="{00000000-A438-4CB7-8832-B4E6004D07B1}"/>
            </c:ext>
          </c:extLst>
        </c:ser>
        <c:ser>
          <c:idx val="3"/>
          <c:order val="1"/>
          <c:tx>
            <c:v>15% Power, 10% Perf</c:v>
          </c:tx>
          <c:spPr>
            <a:solidFill>
              <a:srgbClr val="C00000"/>
            </a:solidFill>
            <a:ln>
              <a:solidFill>
                <a:schemeClr val="tx1"/>
              </a:solidFill>
            </a:ln>
            <a:effectLst/>
          </c:spPr>
          <c:invertIfNegative val="0"/>
          <c:cat>
            <c:strRef>
              <c:f>'[Results-camera.xlsx]Accuracy'!$A$2:$A$16,'[Results-camera.xlsx]Accuracy'!$A$17</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'[Results-camera.xlsx]Accuracy'!$D$2:$D$17</c:f>
              <c:numCache>
                <c:formatCode>General</c:formatCode>
                <c:ptCount val="16"/>
                <c:pt idx="0">
                  <c:v>26.25650071704548</c:v>
                </c:pt>
                <c:pt idx="1">
                  <c:v>7.964314561825466</c:v>
                </c:pt>
                <c:pt idx="2">
                  <c:v>53.525211683514499</c:v>
                </c:pt>
                <c:pt idx="3">
                  <c:v>6.0389771466094793</c:v>
                </c:pt>
                <c:pt idx="4">
                  <c:v>5.8096997065296581</c:v>
                </c:pt>
                <c:pt idx="5">
                  <c:v>25.01913795831846</c:v>
                </c:pt>
                <c:pt idx="6">
                  <c:v>37.15213731211513</c:v>
                </c:pt>
                <c:pt idx="7">
                  <c:v>23.914163779730519</c:v>
                </c:pt>
                <c:pt idx="8">
                  <c:v>27.457346455072681</c:v>
                </c:pt>
                <c:pt idx="9">
                  <c:v>31.629678226511452</c:v>
                </c:pt>
                <c:pt idx="10">
                  <c:v>19.320822030583681</c:v>
                </c:pt>
                <c:pt idx="11">
                  <c:v>34.029525583202407</c:v>
                </c:pt>
                <c:pt idx="12">
                  <c:v>28.173253622700511</c:v>
                </c:pt>
                <c:pt idx="13">
                  <c:v>33.96201228798877</c:v>
                </c:pt>
                <c:pt idx="14">
                  <c:v>47.269366711144507</c:v>
                </c:pt>
                <c:pt idx="15" formatCode="0.0">
                  <c:v>27.16814318552618</c:v>
                </c:pt>
              </c:numCache>
            </c:numRef>
          </c:val>
          <c:extLst xmlns:c16r2="http://schemas.microsoft.com/office/drawing/2015/06/chart">
            <c:ext xmlns:c16="http://schemas.microsoft.com/office/drawing/2014/chart" uri="{C3380CC4-5D6E-409C-BE32-E72D297353CC}">
              <c16:uniqueId val="{00000001-A438-4CB7-8832-B4E6004D07B1}"/>
            </c:ext>
          </c:extLst>
        </c:ser>
        <c:ser>
          <c:idx val="1"/>
          <c:order val="2"/>
          <c:tx>
            <c:v>5% Power, 5% Perf</c:v>
          </c:tx>
          <c:spPr>
            <a:solidFill>
              <a:schemeClr val="accent3">
                <a:lumMod val="60000"/>
                <a:lumOff val="40000"/>
              </a:schemeClr>
            </a:solidFill>
            <a:ln>
              <a:solidFill>
                <a:schemeClr val="tx1"/>
              </a:solidFill>
            </a:ln>
            <a:effectLst/>
          </c:spPr>
          <c:invertIfNegative val="0"/>
          <c:cat>
            <c:strRef>
              <c:f>'[Results-camera.xlsx]Accuracy'!$A$2:$A$16,'[Results-camera.xlsx]Accuracy'!$A$17</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'[Results-camera.xlsx]Accuracy'!$C$2:$C$17</c:f>
              <c:numCache>
                <c:formatCode>General</c:formatCode>
                <c:ptCount val="16"/>
                <c:pt idx="0">
                  <c:v>27.536418250277531</c:v>
                </c:pt>
                <c:pt idx="1">
                  <c:v>7.8138780956710114</c:v>
                </c:pt>
                <c:pt idx="2">
                  <c:v>58.713211429909819</c:v>
                </c:pt>
                <c:pt idx="3">
                  <c:v>6.8825633257149974</c:v>
                </c:pt>
                <c:pt idx="4">
                  <c:v>5.8831614530289507</c:v>
                </c:pt>
                <c:pt idx="5">
                  <c:v>24.942386191029339</c:v>
                </c:pt>
                <c:pt idx="6">
                  <c:v>39.251048636791502</c:v>
                </c:pt>
                <c:pt idx="7">
                  <c:v>18.084307642260509</c:v>
                </c:pt>
                <c:pt idx="8">
                  <c:v>23.582879322643269</c:v>
                </c:pt>
                <c:pt idx="9">
                  <c:v>31.629678226511452</c:v>
                </c:pt>
                <c:pt idx="10">
                  <c:v>19.320822030583681</c:v>
                </c:pt>
                <c:pt idx="11">
                  <c:v>33.976090488296578</c:v>
                </c:pt>
                <c:pt idx="12">
                  <c:v>28.173253622700511</c:v>
                </c:pt>
                <c:pt idx="13">
                  <c:v>33.96201228798877</c:v>
                </c:pt>
                <c:pt idx="14">
                  <c:v>51.776972255641127</c:v>
                </c:pt>
                <c:pt idx="15" formatCode="0.0">
                  <c:v>27.43524555060327</c:v>
                </c:pt>
              </c:numCache>
            </c:numRef>
          </c:val>
          <c:extLst xmlns:c16r2="http://schemas.microsoft.com/office/drawing/2015/06/chart">
            <c:ext xmlns:c16="http://schemas.microsoft.com/office/drawing/2014/chart" uri="{C3380CC4-5D6E-409C-BE32-E72D297353CC}">
              <c16:uniqueId val="{00000002-A438-4CB7-8832-B4E6004D07B1}"/>
            </c:ext>
          </c:extLst>
        </c:ser>
        <c:ser>
          <c:idx val="0"/>
          <c:order val="3"/>
          <c:tx>
            <c:v>Perfect</c:v>
          </c:tx>
          <c:spPr>
            <a:solidFill>
              <a:schemeClr val="tx1"/>
            </a:solidFill>
            <a:ln>
              <a:solidFill>
                <a:schemeClr val="tx1"/>
              </a:solidFill>
            </a:ln>
            <a:effectLst/>
          </c:spPr>
          <c:invertIfNegative val="0"/>
          <c:cat>
            <c:strRef>
              <c:f>'[Results-camera.xlsx]Accuracy'!$A$2:$A$16,'[Results-camera.xlsx]Accuracy'!$A$17</c:f>
              <c:strCache>
                <c:ptCount val="16"/>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pt idx="15">
                  <c:v>Average</c:v>
                </c:pt>
              </c:strCache>
            </c:strRef>
          </c:cat>
          <c:val>
            <c:numRef>
              <c:f>'[Results-camera.xlsx]Accuracy'!$B$2:$B$17</c:f>
              <c:numCache>
                <c:formatCode>General</c:formatCode>
                <c:ptCount val="16"/>
                <c:pt idx="0">
                  <c:v>28.48127008479322</c:v>
                </c:pt>
                <c:pt idx="1">
                  <c:v>8.0070743249416552</c:v>
                </c:pt>
                <c:pt idx="2">
                  <c:v>57.011786986953709</c:v>
                </c:pt>
                <c:pt idx="3">
                  <c:v>6.73255594713401</c:v>
                </c:pt>
                <c:pt idx="4">
                  <c:v>7.5346021683862059</c:v>
                </c:pt>
                <c:pt idx="5">
                  <c:v>25.038020411353969</c:v>
                </c:pt>
                <c:pt idx="6">
                  <c:v>31.68406254614829</c:v>
                </c:pt>
                <c:pt idx="7">
                  <c:v>18.507469810648061</c:v>
                </c:pt>
                <c:pt idx="8">
                  <c:v>34.217470211416718</c:v>
                </c:pt>
                <c:pt idx="9">
                  <c:v>31.629678226511452</c:v>
                </c:pt>
                <c:pt idx="10">
                  <c:v>19.320822030583681</c:v>
                </c:pt>
                <c:pt idx="11">
                  <c:v>34.777307029017933</c:v>
                </c:pt>
                <c:pt idx="12">
                  <c:v>28.173253622700511</c:v>
                </c:pt>
                <c:pt idx="13">
                  <c:v>33.96201228798877</c:v>
                </c:pt>
                <c:pt idx="14">
                  <c:v>53.313686173484278</c:v>
                </c:pt>
                <c:pt idx="15" formatCode="0.0">
                  <c:v>27.892738124137491</c:v>
                </c:pt>
              </c:numCache>
            </c:numRef>
          </c:val>
          <c:extLst xmlns:c16r2="http://schemas.microsoft.com/office/drawing/2015/06/chart">
            <c:ext xmlns:c16="http://schemas.microsoft.com/office/drawing/2014/chart" uri="{C3380CC4-5D6E-409C-BE32-E72D297353CC}">
              <c16:uniqueId val="{00000003-A438-4CB7-8832-B4E6004D07B1}"/>
            </c:ext>
          </c:extLst>
        </c:ser>
        <c:dLbls>
          <c:showLegendKey val="0"/>
          <c:showVal val="0"/>
          <c:showCatName val="0"/>
          <c:showSerName val="0"/>
          <c:showPercent val="0"/>
          <c:showBubbleSize val="0"/>
        </c:dLbls>
        <c:gapWidth val="219"/>
        <c:overlap val="-27"/>
        <c:axId val="660683488"/>
        <c:axId val="660689760"/>
      </c:barChart>
      <c:catAx>
        <c:axId val="66068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689760"/>
        <c:crosses val="autoZero"/>
        <c:auto val="1"/>
        <c:lblAlgn val="ctr"/>
        <c:lblOffset val="1"/>
        <c:noMultiLvlLbl val="0"/>
      </c:catAx>
      <c:valAx>
        <c:axId val="6606897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Energy Savings (%)</a:t>
                </a:r>
              </a:p>
            </c:rich>
          </c:tx>
          <c:layout>
            <c:manualLayout>
              <c:xMode val="edge"/>
              <c:yMode val="edge"/>
              <c:x val="4.0918788940160503E-2"/>
              <c:y val="6.3815710333212997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683488"/>
        <c:crosses val="autoZero"/>
        <c:crossBetween val="between"/>
        <c:majorUnit val="20"/>
      </c:valAx>
      <c:spPr>
        <a:noFill/>
        <a:ln>
          <a:noFill/>
        </a:ln>
        <a:effectLst/>
      </c:spPr>
    </c:plotArea>
    <c:legend>
      <c:legendPos val="t"/>
      <c:layout>
        <c:manualLayout>
          <c:xMode val="edge"/>
          <c:yMode val="edge"/>
          <c:x val="0.11152079440435"/>
          <c:y val="0"/>
          <c:w val="0.86035587463331797"/>
          <c:h val="0.100521791503733"/>
        </c:manualLayout>
      </c:layout>
      <c:overlay val="0"/>
      <c:spPr>
        <a:noFill/>
        <a:ln>
          <a:noFill/>
        </a:ln>
        <a:effectLst/>
      </c:spPr>
      <c:txPr>
        <a:bodyPr rot="0" vert="horz"/>
        <a:lstStyle/>
        <a:p>
          <a:pPr>
            <a:defRPr sz="1400"/>
          </a:pPr>
          <a:endParaRPr lang="en-US"/>
        </a:p>
      </c:txPr>
    </c:legend>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4001931190799"/>
          <c:y val="0.12093086448507399"/>
          <c:w val="0.87520302609232703"/>
          <c:h val="0.59565410715987199"/>
        </c:manualLayout>
      </c:layout>
      <c:barChart>
        <c:barDir val="col"/>
        <c:grouping val="clustered"/>
        <c:varyColors val="0"/>
        <c:ser>
          <c:idx val="1"/>
          <c:order val="0"/>
          <c:tx>
            <c:v>Predict Previous Kernel</c:v>
          </c:tx>
          <c:spPr>
            <a:solidFill>
              <a:srgbClr val="C00000"/>
            </a:solidFill>
            <a:ln>
              <a:solidFill>
                <a:schemeClr val="tx1"/>
              </a:solidFill>
            </a:ln>
            <a:effectLst/>
          </c:spPr>
          <c:invertIfNegative val="0"/>
          <c:cat>
            <c:strRef>
              <c:f>Motivation!$A$2:$A$16</c:f>
              <c:strCache>
                <c:ptCount val="15"/>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strCache>
            </c:strRef>
          </c:cat>
          <c:val>
            <c:numRef>
              <c:f>Motivation!$C$2:$C$16</c:f>
              <c:numCache>
                <c:formatCode>General</c:formatCode>
                <c:ptCount val="15"/>
                <c:pt idx="0">
                  <c:v>26.617558214050259</c:v>
                </c:pt>
                <c:pt idx="1">
                  <c:v>7.9578059805675014</c:v>
                </c:pt>
                <c:pt idx="2">
                  <c:v>63.00199713039887</c:v>
                </c:pt>
                <c:pt idx="3">
                  <c:v>-1.100837058641235</c:v>
                </c:pt>
                <c:pt idx="4">
                  <c:v>0.98579655586843395</c:v>
                </c:pt>
                <c:pt idx="5">
                  <c:v>24.816244319331499</c:v>
                </c:pt>
                <c:pt idx="6">
                  <c:v>30.9711221844289</c:v>
                </c:pt>
                <c:pt idx="7">
                  <c:v>18.41160060391903</c:v>
                </c:pt>
                <c:pt idx="8">
                  <c:v>22.173585557466669</c:v>
                </c:pt>
                <c:pt idx="9">
                  <c:v>32.445166744034623</c:v>
                </c:pt>
                <c:pt idx="10">
                  <c:v>22.50835459774791</c:v>
                </c:pt>
                <c:pt idx="11">
                  <c:v>-10.151558900984069</c:v>
                </c:pt>
                <c:pt idx="12">
                  <c:v>-5.0998902421218961</c:v>
                </c:pt>
                <c:pt idx="13">
                  <c:v>27.306514855156301</c:v>
                </c:pt>
                <c:pt idx="14">
                  <c:v>40.027786506112903</c:v>
                </c:pt>
              </c:numCache>
            </c:numRef>
          </c:val>
          <c:extLst xmlns:c16r2="http://schemas.microsoft.com/office/drawing/2015/06/chart">
            <c:ext xmlns:c16="http://schemas.microsoft.com/office/drawing/2014/chart" uri="{C3380CC4-5D6E-409C-BE32-E72D297353CC}">
              <c16:uniqueId val="{00000000-4ED0-48CA-A758-1C10FBC2D860}"/>
            </c:ext>
          </c:extLst>
        </c:ser>
        <c:ser>
          <c:idx val="2"/>
          <c:order val="1"/>
          <c:tx>
            <c:strRef>
              <c:f>Motivation!$E$1</c:f>
              <c:strCache>
                <c:ptCount val="1"/>
                <c:pt idx="0">
                  <c:v>Theoretically Optimal</c:v>
                </c:pt>
              </c:strCache>
            </c:strRef>
          </c:tx>
          <c:spPr>
            <a:solidFill>
              <a:srgbClr val="0000FF"/>
            </a:solidFill>
            <a:ln>
              <a:solidFill>
                <a:schemeClr val="tx1"/>
              </a:solidFill>
            </a:ln>
            <a:effectLst/>
          </c:spPr>
          <c:invertIfNegative val="0"/>
          <c:cat>
            <c:strRef>
              <c:f>Motivation!$A$2:$A$16</c:f>
              <c:strCache>
                <c:ptCount val="15"/>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strCache>
            </c:strRef>
          </c:cat>
          <c:val>
            <c:numRef>
              <c:f>Motivation!$E$2:$E$16</c:f>
              <c:numCache>
                <c:formatCode>General</c:formatCode>
                <c:ptCount val="15"/>
                <c:pt idx="0">
                  <c:v>28.740148937616311</c:v>
                </c:pt>
                <c:pt idx="1">
                  <c:v>8.0070743249416552</c:v>
                </c:pt>
                <c:pt idx="2">
                  <c:v>63.362719154460301</c:v>
                </c:pt>
                <c:pt idx="3">
                  <c:v>6.759692248523697</c:v>
                </c:pt>
                <c:pt idx="4">
                  <c:v>22.627782368756499</c:v>
                </c:pt>
                <c:pt idx="5">
                  <c:v>29.878106399556859</c:v>
                </c:pt>
                <c:pt idx="6">
                  <c:v>46.915565271820412</c:v>
                </c:pt>
                <c:pt idx="7">
                  <c:v>25.272630291093041</c:v>
                </c:pt>
                <c:pt idx="8">
                  <c:v>40.775438423489653</c:v>
                </c:pt>
                <c:pt idx="9">
                  <c:v>53.399275338718397</c:v>
                </c:pt>
                <c:pt idx="10">
                  <c:v>39.042702900240101</c:v>
                </c:pt>
                <c:pt idx="11">
                  <c:v>39.348462167470053</c:v>
                </c:pt>
                <c:pt idx="12">
                  <c:v>43.318233188533831</c:v>
                </c:pt>
                <c:pt idx="13">
                  <c:v>45.067227160554538</c:v>
                </c:pt>
                <c:pt idx="14">
                  <c:v>57.340058580550647</c:v>
                </c:pt>
              </c:numCache>
            </c:numRef>
          </c:val>
          <c:extLst xmlns:c16r2="http://schemas.microsoft.com/office/drawing/2015/06/chart">
            <c:ext xmlns:c16="http://schemas.microsoft.com/office/drawing/2014/chart" uri="{C3380CC4-5D6E-409C-BE32-E72D297353CC}">
              <c16:uniqueId val="{00000001-4ED0-48CA-A758-1C10FBC2D860}"/>
            </c:ext>
          </c:extLst>
        </c:ser>
        <c:dLbls>
          <c:showLegendKey val="0"/>
          <c:showVal val="0"/>
          <c:showCatName val="0"/>
          <c:showSerName val="0"/>
          <c:showPercent val="0"/>
          <c:showBubbleSize val="0"/>
        </c:dLbls>
        <c:gapWidth val="219"/>
        <c:overlap val="-27"/>
        <c:axId val="660695248"/>
        <c:axId val="660694464"/>
      </c:barChart>
      <c:catAx>
        <c:axId val="66069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694464"/>
        <c:crosses val="autoZero"/>
        <c:auto val="1"/>
        <c:lblAlgn val="ctr"/>
        <c:lblOffset val="200"/>
        <c:noMultiLvlLbl val="0"/>
      </c:catAx>
      <c:valAx>
        <c:axId val="660694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Energy Savings (%)</a:t>
                </a:r>
              </a:p>
            </c:rich>
          </c:tx>
          <c:layout>
            <c:manualLayout>
              <c:xMode val="edge"/>
              <c:yMode val="edge"/>
              <c:x val="3.4467661124601601E-3"/>
              <c:y val="0.115479124979458"/>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695248"/>
        <c:crosses val="autoZero"/>
        <c:crossBetween val="between"/>
        <c:majorUnit val="20"/>
      </c:valAx>
      <c:spPr>
        <a:noFill/>
        <a:ln>
          <a:noFill/>
        </a:ln>
        <a:effectLst/>
      </c:spPr>
    </c:plotArea>
    <c:legend>
      <c:legendPos val="t"/>
      <c:layout>
        <c:manualLayout>
          <c:xMode val="edge"/>
          <c:yMode val="edge"/>
          <c:x val="0.105356421756193"/>
          <c:y val="0"/>
          <c:w val="0.85931584838659902"/>
          <c:h val="9.6005589845114703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06163449769"/>
          <c:y val="5.5020904094065202E-2"/>
          <c:w val="0.82633593660766402"/>
          <c:h val="0.571552010459357"/>
        </c:manualLayout>
      </c:layout>
      <c:barChart>
        <c:barDir val="col"/>
        <c:grouping val="clustered"/>
        <c:varyColors val="0"/>
        <c:ser>
          <c:idx val="1"/>
          <c:order val="0"/>
          <c:tx>
            <c:v>Predict Previous Kernel</c:v>
          </c:tx>
          <c:spPr>
            <a:solidFill>
              <a:srgbClr val="C00000"/>
            </a:solidFill>
            <a:ln>
              <a:solidFill>
                <a:schemeClr val="tx1"/>
              </a:solidFill>
            </a:ln>
            <a:effectLst/>
          </c:spPr>
          <c:invertIfNegative val="0"/>
          <c:cat>
            <c:strRef>
              <c:f>Motivation!$A$2:$A$16</c:f>
              <c:strCache>
                <c:ptCount val="15"/>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strCache>
            </c:strRef>
          </c:cat>
          <c:val>
            <c:numRef>
              <c:f>Motivation!$C$18:$C$32</c:f>
              <c:numCache>
                <c:formatCode>General</c:formatCode>
                <c:ptCount val="15"/>
                <c:pt idx="0">
                  <c:v>1.003365974735632</c:v>
                </c:pt>
                <c:pt idx="1">
                  <c:v>0.99961162645093704</c:v>
                </c:pt>
                <c:pt idx="2">
                  <c:v>1.4417702770195411</c:v>
                </c:pt>
                <c:pt idx="3">
                  <c:v>0.87866017008506103</c:v>
                </c:pt>
                <c:pt idx="4">
                  <c:v>0.81134519939944005</c:v>
                </c:pt>
                <c:pt idx="5">
                  <c:v>0.96294422418546599</c:v>
                </c:pt>
                <c:pt idx="6">
                  <c:v>1.002504623695113</c:v>
                </c:pt>
                <c:pt idx="7">
                  <c:v>0.99743731895768195</c:v>
                </c:pt>
                <c:pt idx="8">
                  <c:v>0.96439929033566296</c:v>
                </c:pt>
                <c:pt idx="9">
                  <c:v>0.96238130149317702</c:v>
                </c:pt>
                <c:pt idx="10">
                  <c:v>0.99205403871731901</c:v>
                </c:pt>
                <c:pt idx="11">
                  <c:v>0.57562624948289998</c:v>
                </c:pt>
                <c:pt idx="12">
                  <c:v>0.554692740460904</c:v>
                </c:pt>
                <c:pt idx="13">
                  <c:v>0.91467567587957399</c:v>
                </c:pt>
                <c:pt idx="14">
                  <c:v>0.94535538855078005</c:v>
                </c:pt>
              </c:numCache>
            </c:numRef>
          </c:val>
          <c:extLst xmlns:c16r2="http://schemas.microsoft.com/office/drawing/2015/06/chart">
            <c:ext xmlns:c16="http://schemas.microsoft.com/office/drawing/2014/chart" uri="{C3380CC4-5D6E-409C-BE32-E72D297353CC}">
              <c16:uniqueId val="{00000000-A90E-4CC6-8D11-C9D229E23AEE}"/>
            </c:ext>
          </c:extLst>
        </c:ser>
        <c:ser>
          <c:idx val="2"/>
          <c:order val="1"/>
          <c:tx>
            <c:strRef>
              <c:f>Motivation!$E$1</c:f>
              <c:strCache>
                <c:ptCount val="1"/>
                <c:pt idx="0">
                  <c:v>Theoretically Optimal</c:v>
                </c:pt>
              </c:strCache>
            </c:strRef>
          </c:tx>
          <c:spPr>
            <a:solidFill>
              <a:srgbClr val="0000FF"/>
            </a:solidFill>
            <a:ln>
              <a:solidFill>
                <a:schemeClr val="tx1"/>
              </a:solidFill>
            </a:ln>
            <a:effectLst/>
          </c:spPr>
          <c:invertIfNegative val="0"/>
          <c:cat>
            <c:strRef>
              <c:f>Motivation!$A$2:$A$16</c:f>
              <c:strCache>
                <c:ptCount val="15"/>
                <c:pt idx="0">
                  <c:v>mandelbulbGPU</c:v>
                </c:pt>
                <c:pt idx="1">
                  <c:v>NBody</c:v>
                </c:pt>
                <c:pt idx="2">
                  <c:v>lbm</c:v>
                </c:pt>
                <c:pt idx="3">
                  <c:v>EigenValue</c:v>
                </c:pt>
                <c:pt idx="4">
                  <c:v>XSBench</c:v>
                </c:pt>
                <c:pt idx="5">
                  <c:v>Spmv</c:v>
                </c:pt>
                <c:pt idx="6">
                  <c:v>kmeans</c:v>
                </c:pt>
                <c:pt idx="7">
                  <c:v>swat</c:v>
                </c:pt>
                <c:pt idx="8">
                  <c:v>color</c:v>
                </c:pt>
                <c:pt idx="9">
                  <c:v>pb-bfs</c:v>
                </c:pt>
                <c:pt idx="10">
                  <c:v>mis</c:v>
                </c:pt>
                <c:pt idx="11">
                  <c:v>srad</c:v>
                </c:pt>
                <c:pt idx="12">
                  <c:v>lulesh</c:v>
                </c:pt>
                <c:pt idx="13">
                  <c:v>lud</c:v>
                </c:pt>
                <c:pt idx="14">
                  <c:v>hybridsort</c:v>
                </c:pt>
              </c:strCache>
            </c:strRef>
          </c:cat>
          <c:val>
            <c:numRef>
              <c:f>Motivation!$E$18:$E$32</c:f>
              <c:numCache>
                <c:formatCode>General</c:formatCode>
                <c:ptCount val="15"/>
                <c:pt idx="0">
                  <c:v>1.018926923407504</c:v>
                </c:pt>
                <c:pt idx="1">
                  <c:v>1.0000888673062931</c:v>
                </c:pt>
                <c:pt idx="2">
                  <c:v>1.454442530706676</c:v>
                </c:pt>
                <c:pt idx="3">
                  <c:v>1.0000123575904929</c:v>
                </c:pt>
                <c:pt idx="4">
                  <c:v>1.0117963363961191</c:v>
                </c:pt>
                <c:pt idx="5">
                  <c:v>1.0000280379867399</c:v>
                </c:pt>
                <c:pt idx="6">
                  <c:v>1.031615682343598</c:v>
                </c:pt>
                <c:pt idx="7">
                  <c:v>1.000022525545061</c:v>
                </c:pt>
                <c:pt idx="8">
                  <c:v>1.0000063045139</c:v>
                </c:pt>
                <c:pt idx="9">
                  <c:v>1.056122047033236</c:v>
                </c:pt>
                <c:pt idx="10">
                  <c:v>1.000692348540007</c:v>
                </c:pt>
                <c:pt idx="11">
                  <c:v>1.0159242735857801</c:v>
                </c:pt>
                <c:pt idx="12">
                  <c:v>1.0123379565827999</c:v>
                </c:pt>
                <c:pt idx="13">
                  <c:v>1.000000111443168</c:v>
                </c:pt>
                <c:pt idx="14">
                  <c:v>1.1486225244097661</c:v>
                </c:pt>
              </c:numCache>
            </c:numRef>
          </c:val>
          <c:extLst xmlns:c16r2="http://schemas.microsoft.com/office/drawing/2015/06/chart">
            <c:ext xmlns:c16="http://schemas.microsoft.com/office/drawing/2014/chart" uri="{C3380CC4-5D6E-409C-BE32-E72D297353CC}">
              <c16:uniqueId val="{00000001-A90E-4CC6-8D11-C9D229E23AEE}"/>
            </c:ext>
          </c:extLst>
        </c:ser>
        <c:dLbls>
          <c:showLegendKey val="0"/>
          <c:showVal val="0"/>
          <c:showCatName val="0"/>
          <c:showSerName val="0"/>
          <c:showPercent val="0"/>
          <c:showBubbleSize val="0"/>
        </c:dLbls>
        <c:gapWidth val="219"/>
        <c:overlap val="-27"/>
        <c:axId val="660683880"/>
        <c:axId val="660700736"/>
      </c:barChart>
      <c:catAx>
        <c:axId val="66068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a:lstStyle/>
          <a:p>
            <a:pPr>
              <a:defRPr/>
            </a:pPr>
            <a:endParaRPr lang="en-US"/>
          </a:p>
        </c:txPr>
        <c:crossAx val="660700736"/>
        <c:crosses val="autoZero"/>
        <c:auto val="1"/>
        <c:lblAlgn val="ctr"/>
        <c:lblOffset val="1"/>
        <c:noMultiLvlLbl val="0"/>
      </c:catAx>
      <c:valAx>
        <c:axId val="660700736"/>
        <c:scaling>
          <c:orientation val="minMax"/>
          <c:min val="0.4"/>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Speedup</a:t>
                </a:r>
              </a:p>
            </c:rich>
          </c:tx>
          <c:layout>
            <c:manualLayout>
              <c:xMode val="edge"/>
              <c:yMode val="edge"/>
              <c:x val="1.06645455029355E-3"/>
              <c:y val="0.19864891686060801"/>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66068388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j-lt"/>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9" tIns="46585" rIns="93169" bIns="46585" rtlCol="0"/>
          <a:lstStyle>
            <a:lvl1pPr algn="r">
              <a:defRPr sz="1200"/>
            </a:lvl1pPr>
          </a:lstStyle>
          <a:p>
            <a:fld id="{B6BD5397-2C90-4333-920F-4131712D7DF2}" type="datetimeFigureOut">
              <a:rPr lang="en-US" smtClean="0"/>
              <a:pPr/>
              <a:t>2/10/2017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9" tIns="46585" rIns="93169" bIns="46585" rtlCol="0" anchor="b"/>
          <a:lstStyle>
            <a:lvl1pPr algn="r">
              <a:defRPr sz="1200"/>
            </a:lvl1pPr>
          </a:lstStyle>
          <a:p>
            <a:fld id="{3886C2F0-7A90-4F75-A49E-B854E80FA7D7}" type="slidenum">
              <a:rPr lang="en-US" smtClean="0"/>
              <a:pPr/>
              <a:t>‹#›</a:t>
            </a:fld>
            <a:endParaRPr lang="en-US" dirty="0"/>
          </a:p>
        </p:txBody>
      </p:sp>
    </p:spTree>
    <p:extLst>
      <p:ext uri="{BB962C8B-B14F-4D97-AF65-F5344CB8AC3E}">
        <p14:creationId xmlns:p14="http://schemas.microsoft.com/office/powerpoint/2010/main" val="1178526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algn="l" eaLnBrk="1" hangingPunct="1">
              <a:defRPr sz="1200">
                <a:latin typeface="Arial" charset="0"/>
              </a:defRPr>
            </a:lvl1pPr>
          </a:lstStyle>
          <a:p>
            <a:endParaRPr lang="en-US" dirty="0"/>
          </a:p>
        </p:txBody>
      </p:sp>
      <p:sp>
        <p:nvSpPr>
          <p:cNvPr id="10137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101380"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p:spPr>
      </p:sp>
      <p:sp>
        <p:nvSpPr>
          <p:cNvPr id="10138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algn="l" eaLnBrk="1" hangingPunct="1">
              <a:defRPr sz="1200">
                <a:latin typeface="Arial" charset="0"/>
              </a:defRPr>
            </a:lvl1pPr>
          </a:lstStyle>
          <a:p>
            <a:endParaRPr lang="en-US" dirty="0"/>
          </a:p>
        </p:txBody>
      </p:sp>
      <p:sp>
        <p:nvSpPr>
          <p:cNvPr id="10138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algn="r" eaLnBrk="1" hangingPunct="1">
              <a:defRPr sz="1200">
                <a:latin typeface="Arial" charset="0"/>
              </a:defRPr>
            </a:lvl1pPr>
          </a:lstStyle>
          <a:p>
            <a:fld id="{2BDCDFC9-E0BD-4353-B678-150EB24FD616}" type="slidenum">
              <a:rPr lang="en-US"/>
              <a:pPr/>
              <a:t>‹#›</a:t>
            </a:fld>
            <a:endParaRPr lang="en-US" dirty="0"/>
          </a:p>
        </p:txBody>
      </p:sp>
    </p:spTree>
    <p:extLst>
      <p:ext uri="{BB962C8B-B14F-4D97-AF65-F5344CB8AC3E}">
        <p14:creationId xmlns:p14="http://schemas.microsoft.com/office/powerpoint/2010/main" val="1942106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1</a:t>
            </a:fld>
            <a:endParaRPr lang="en-US"/>
          </a:p>
        </p:txBody>
      </p:sp>
    </p:spTree>
    <p:extLst>
      <p:ext uri="{BB962C8B-B14F-4D97-AF65-F5344CB8AC3E}">
        <p14:creationId xmlns:p14="http://schemas.microsoft.com/office/powerpoint/2010/main" val="2552812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31</a:t>
            </a:fld>
            <a:endParaRPr lang="en-US" dirty="0"/>
          </a:p>
        </p:txBody>
      </p:sp>
    </p:spTree>
    <p:extLst>
      <p:ext uri="{BB962C8B-B14F-4D97-AF65-F5344CB8AC3E}">
        <p14:creationId xmlns:p14="http://schemas.microsoft.com/office/powerpoint/2010/main" val="255196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32</a:t>
            </a:fld>
            <a:endParaRPr lang="en-US" dirty="0"/>
          </a:p>
        </p:txBody>
      </p:sp>
    </p:spTree>
    <p:extLst>
      <p:ext uri="{BB962C8B-B14F-4D97-AF65-F5344CB8AC3E}">
        <p14:creationId xmlns:p14="http://schemas.microsoft.com/office/powerpoint/2010/main" val="2551968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47</a:t>
            </a:fld>
            <a:endParaRPr lang="en-US" dirty="0"/>
          </a:p>
        </p:txBody>
      </p:sp>
    </p:spTree>
    <p:extLst>
      <p:ext uri="{BB962C8B-B14F-4D97-AF65-F5344CB8AC3E}">
        <p14:creationId xmlns:p14="http://schemas.microsoft.com/office/powerpoint/2010/main" val="4005863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Model Predictive Control we look ahead into the future in order to determine the best configuration for the current </a:t>
            </a:r>
            <a:r>
              <a:rPr lang="en-US" dirty="0" err="1"/>
              <a:t>timestep</a:t>
            </a:r>
            <a:r>
              <a:rPr lang="en-US" dirty="0"/>
              <a:t>.</a:t>
            </a:r>
            <a:r>
              <a:rPr lang="en-US" baseline="0" dirty="0"/>
              <a:t>  MPC has been shown to be highly effective in many problem domains, but it’s overhead is far too high for online dynamic power management.  We’ve developed an approximation of MPC that achieves significant gains in GPGPU energy-efficiency with orders of magnitude lower overhead.</a:t>
            </a:r>
            <a:endParaRPr lang="en-US" dirty="0"/>
          </a:p>
        </p:txBody>
      </p:sp>
      <p:sp>
        <p:nvSpPr>
          <p:cNvPr id="4" name="Slide Number Placeholder 3"/>
          <p:cNvSpPr>
            <a:spLocks noGrp="1"/>
          </p:cNvSpPr>
          <p:nvPr>
            <p:ph type="sldNum" sz="quarter" idx="10"/>
          </p:nvPr>
        </p:nvSpPr>
        <p:spPr/>
        <p:txBody>
          <a:bodyPr/>
          <a:lstStyle/>
          <a:p>
            <a:fld id="{17C7354C-DB8F-4E7A-B351-A0B414FEC9F7}" type="slidenum">
              <a:rPr lang="en-US" smtClean="0"/>
              <a:t>2</a:t>
            </a:fld>
            <a:endParaRPr lang="en-US"/>
          </a:p>
        </p:txBody>
      </p:sp>
    </p:spTree>
    <p:extLst>
      <p:ext uri="{BB962C8B-B14F-4D97-AF65-F5344CB8AC3E}">
        <p14:creationId xmlns:p14="http://schemas.microsoft.com/office/powerpoint/2010/main" val="2062007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6</a:t>
            </a:fld>
            <a:endParaRPr lang="en-US" dirty="0"/>
          </a:p>
        </p:txBody>
      </p:sp>
    </p:spTree>
    <p:extLst>
      <p:ext uri="{BB962C8B-B14F-4D97-AF65-F5344CB8AC3E}">
        <p14:creationId xmlns:p14="http://schemas.microsoft.com/office/powerpoint/2010/main" val="255196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9</a:t>
            </a:fld>
            <a:endParaRPr lang="en-US" dirty="0"/>
          </a:p>
        </p:txBody>
      </p:sp>
    </p:spTree>
    <p:extLst>
      <p:ext uri="{BB962C8B-B14F-4D97-AF65-F5344CB8AC3E}">
        <p14:creationId xmlns:p14="http://schemas.microsoft.com/office/powerpoint/2010/main" val="1904727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10</a:t>
            </a:fld>
            <a:endParaRPr lang="en-US" dirty="0"/>
          </a:p>
        </p:txBody>
      </p:sp>
    </p:spTree>
    <p:extLst>
      <p:ext uri="{BB962C8B-B14F-4D97-AF65-F5344CB8AC3E}">
        <p14:creationId xmlns:p14="http://schemas.microsoft.com/office/powerpoint/2010/main" val="190472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11</a:t>
            </a:fld>
            <a:endParaRPr lang="en-US" dirty="0"/>
          </a:p>
        </p:txBody>
      </p:sp>
    </p:spTree>
    <p:extLst>
      <p:ext uri="{BB962C8B-B14F-4D97-AF65-F5344CB8AC3E}">
        <p14:creationId xmlns:p14="http://schemas.microsoft.com/office/powerpoint/2010/main" val="400586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19</a:t>
            </a:fld>
            <a:endParaRPr lang="en-US" dirty="0"/>
          </a:p>
        </p:txBody>
      </p:sp>
    </p:spTree>
    <p:extLst>
      <p:ext uri="{BB962C8B-B14F-4D97-AF65-F5344CB8AC3E}">
        <p14:creationId xmlns:p14="http://schemas.microsoft.com/office/powerpoint/2010/main" val="325486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Model Predictive Control we look ahead into the future in order to determine the best configuration for the current </a:t>
            </a:r>
            <a:r>
              <a:rPr lang="en-US" dirty="0" err="1"/>
              <a:t>timestep</a:t>
            </a:r>
            <a:r>
              <a:rPr lang="en-US" dirty="0"/>
              <a:t>.</a:t>
            </a:r>
            <a:r>
              <a:rPr lang="en-US" baseline="0" dirty="0"/>
              <a:t>  MPC has been shown to be highly effective in many problem domains, but it’s overhead is far too high for online dynamic power management.  We’ve developed an approximation of MPC that achieves significant gains in GPGPU energy-efficiency with orders of magnitude lower overhead.</a:t>
            </a:r>
            <a:endParaRPr lang="en-US" dirty="0"/>
          </a:p>
        </p:txBody>
      </p:sp>
      <p:sp>
        <p:nvSpPr>
          <p:cNvPr id="4" name="Slide Number Placeholder 3"/>
          <p:cNvSpPr>
            <a:spLocks noGrp="1"/>
          </p:cNvSpPr>
          <p:nvPr>
            <p:ph type="sldNum" sz="quarter" idx="10"/>
          </p:nvPr>
        </p:nvSpPr>
        <p:spPr/>
        <p:txBody>
          <a:bodyPr/>
          <a:lstStyle/>
          <a:p>
            <a:fld id="{17C7354C-DB8F-4E7A-B351-A0B414FEC9F7}" type="slidenum">
              <a:rPr lang="en-US" smtClean="0"/>
              <a:t>20</a:t>
            </a:fld>
            <a:endParaRPr lang="en-US"/>
          </a:p>
        </p:txBody>
      </p:sp>
    </p:spTree>
    <p:extLst>
      <p:ext uri="{BB962C8B-B14F-4D97-AF65-F5344CB8AC3E}">
        <p14:creationId xmlns:p14="http://schemas.microsoft.com/office/powerpoint/2010/main" val="206200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CDFC9-E0BD-4353-B678-150EB24FD616}" type="slidenum">
              <a:rPr lang="en-US" smtClean="0"/>
              <a:pPr/>
              <a:t>24</a:t>
            </a:fld>
            <a:endParaRPr lang="en-US" dirty="0"/>
          </a:p>
        </p:txBody>
      </p:sp>
    </p:spTree>
    <p:extLst>
      <p:ext uri="{BB962C8B-B14F-4D97-AF65-F5344CB8AC3E}">
        <p14:creationId xmlns:p14="http://schemas.microsoft.com/office/powerpoint/2010/main" val="5842257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228600" y="1882775"/>
            <a:ext cx="8686800" cy="1470025"/>
          </a:xfrm>
        </p:spPr>
        <p:txBody>
          <a:bodyPr/>
          <a:lstStyle>
            <a:lvl1pPr>
              <a:defRPr/>
            </a:lvl1pPr>
          </a:lstStyle>
          <a:p>
            <a:r>
              <a:rPr lang="en-US"/>
              <a:t>Click to edit Master title style</a:t>
            </a:r>
          </a:p>
        </p:txBody>
      </p:sp>
      <p:sp>
        <p:nvSpPr>
          <p:cNvPr id="72707" name="Rectangle 3"/>
          <p:cNvSpPr>
            <a:spLocks noGrp="1" noChangeArrowheads="1"/>
          </p:cNvSpPr>
          <p:nvPr>
            <p:ph type="subTitle" idx="1"/>
          </p:nvPr>
        </p:nvSpPr>
        <p:spPr>
          <a:xfrm>
            <a:off x="228600" y="3810000"/>
            <a:ext cx="8686800" cy="1752600"/>
          </a:xfrm>
        </p:spPr>
        <p:txBody>
          <a:bodyPr/>
          <a:lstStyle>
            <a:lvl1pPr marL="0" indent="0">
              <a:buFont typeface="Wingdings" pitchFamily="2" charset="2"/>
              <a:buNone/>
              <a:defRPr sz="2800"/>
            </a:lvl1pPr>
          </a:lstStyle>
          <a:p>
            <a:r>
              <a:rPr lang="en-US"/>
              <a:t>Click to edit Master subtitle style</a:t>
            </a:r>
          </a:p>
        </p:txBody>
      </p:sp>
      <p:sp>
        <p:nvSpPr>
          <p:cNvPr id="72709" name="Rectangle 5"/>
          <p:cNvSpPr>
            <a:spLocks noChangeArrowheads="1"/>
          </p:cNvSpPr>
          <p:nvPr/>
        </p:nvSpPr>
        <p:spPr bwMode="auto">
          <a:xfrm>
            <a:off x="0" y="3352800"/>
            <a:ext cx="9144000" cy="76200"/>
          </a:xfrm>
          <a:prstGeom prst="rect">
            <a:avLst/>
          </a:prstGeom>
          <a:gradFill rotWithShape="1">
            <a:gsLst>
              <a:gs pos="0">
                <a:schemeClr val="accent1"/>
              </a:gs>
              <a:gs pos="100000">
                <a:schemeClr val="bg1"/>
              </a:gs>
            </a:gsLst>
            <a:lin ang="0" scaled="1"/>
          </a:gradFill>
          <a:ln w="17526">
            <a:noFill/>
            <a:miter lim="800000"/>
            <a:headEnd/>
            <a:tailEnd/>
          </a:ln>
          <a:effectLst/>
        </p:spPr>
        <p:txBody>
          <a:bodyPr wrap="none" anchor="ctr">
            <a:spAutoFit/>
          </a:bodyPr>
          <a:lstStyle/>
          <a:p>
            <a:endParaRPr lang="en-US" dirty="0"/>
          </a:p>
        </p:txBody>
      </p:sp>
      <p:pic>
        <p:nvPicPr>
          <p:cNvPr id="72710" name="Picture 6" descr="culogo_web_85red"/>
          <p:cNvPicPr>
            <a:picLocks noChangeAspect="1" noChangeArrowheads="1"/>
          </p:cNvPicPr>
          <p:nvPr userDrawn="1"/>
        </p:nvPicPr>
        <p:blipFill rotWithShape="1">
          <a:blip r:embed="rId2" cstate="print"/>
          <a:srcRect r="70835"/>
          <a:stretch/>
        </p:blipFill>
        <p:spPr bwMode="auto">
          <a:xfrm>
            <a:off x="209550" y="219075"/>
            <a:ext cx="1027831" cy="100012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1717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28600"/>
            <a:ext cx="63627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474345"/>
          </a:xfrm>
        </p:spPr>
        <p:txBody>
          <a:bodyPr/>
          <a:lstStyle>
            <a:lvl1pPr>
              <a:defRPr baseline="0">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274388" y="1381123"/>
            <a:ext cx="8595360" cy="493776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274388" y="752474"/>
            <a:ext cx="74980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dirty="0"/>
              <a:t>Click to edit Master text styles</a:t>
            </a:r>
          </a:p>
        </p:txBody>
      </p:sp>
    </p:spTree>
    <p:extLst>
      <p:ext uri="{BB962C8B-B14F-4D97-AF65-F5344CB8AC3E}">
        <p14:creationId xmlns:p14="http://schemas.microsoft.com/office/powerpoint/2010/main" val="3052122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274388" y="1381123"/>
            <a:ext cx="4114800" cy="50292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4731585" y="1381123"/>
            <a:ext cx="4114800" cy="502920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8777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680960" cy="474345"/>
          </a:xfrm>
        </p:spPr>
        <p:txBody>
          <a:bodyPr/>
          <a:lstStyle/>
          <a:p>
            <a:r>
              <a:rPr lang="en-US"/>
              <a:t>Click to edit Master title style</a:t>
            </a:r>
            <a:endParaRPr lang="en-US" dirty="0"/>
          </a:p>
        </p:txBody>
      </p:sp>
      <p:sp>
        <p:nvSpPr>
          <p:cNvPr id="3" name="Content Placeholder 2"/>
          <p:cNvSpPr>
            <a:spLocks noGrp="1"/>
          </p:cNvSpPr>
          <p:nvPr>
            <p:ph idx="1"/>
          </p:nvPr>
        </p:nvSpPr>
        <p:spPr>
          <a:xfrm>
            <a:off x="274388" y="1777919"/>
            <a:ext cx="4114800" cy="457200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stStyle>
          <a:p>
            <a:pPr lvl="0"/>
            <a:r>
              <a:rPr lang="en-US"/>
              <a:t>Click to edit Master text styles</a:t>
            </a:r>
          </a:p>
          <a:p>
            <a:pPr lvl="1"/>
            <a:r>
              <a:rPr lang="en-US"/>
              <a:t>Second level</a:t>
            </a:r>
          </a:p>
          <a:p>
            <a:pPr lvl="2"/>
            <a:r>
              <a:rPr lang="en-US"/>
              <a:t>Third level</a:t>
            </a:r>
          </a:p>
        </p:txBody>
      </p:sp>
      <p:sp>
        <p:nvSpPr>
          <p:cNvPr id="4" name="Text Placeholder 8"/>
          <p:cNvSpPr>
            <a:spLocks noGrp="1"/>
          </p:cNvSpPr>
          <p:nvPr>
            <p:ph type="body" sz="quarter" idx="10"/>
          </p:nvPr>
        </p:nvSpPr>
        <p:spPr>
          <a:xfrm>
            <a:off x="274388" y="752474"/>
            <a:ext cx="768096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
        <p:nvSpPr>
          <p:cNvPr id="5" name="Content Placeholder 5"/>
          <p:cNvSpPr>
            <a:spLocks noGrp="1"/>
          </p:cNvSpPr>
          <p:nvPr>
            <p:ph sz="quarter" idx="11"/>
          </p:nvPr>
        </p:nvSpPr>
        <p:spPr>
          <a:xfrm>
            <a:off x="4731585" y="1777919"/>
            <a:ext cx="4114800" cy="4572000"/>
          </a:xfrm>
        </p:spPr>
        <p:txBody>
          <a:bodyPr/>
          <a:lstStyle/>
          <a:p>
            <a:pPr lvl="0"/>
            <a:r>
              <a:rPr lang="en-US"/>
              <a:t>Click to edit Master text styles</a:t>
            </a:r>
          </a:p>
          <a:p>
            <a:pPr lvl="1"/>
            <a:r>
              <a:rPr lang="en-US"/>
              <a:t>Second level</a:t>
            </a:r>
          </a:p>
          <a:p>
            <a:pPr lvl="2"/>
            <a:r>
              <a:rPr lang="en-US"/>
              <a:t>Third level</a:t>
            </a:r>
          </a:p>
        </p:txBody>
      </p:sp>
      <p:sp>
        <p:nvSpPr>
          <p:cNvPr id="6" name="Text Placeholder 2"/>
          <p:cNvSpPr>
            <a:spLocks noGrp="1"/>
          </p:cNvSpPr>
          <p:nvPr>
            <p:ph type="body" idx="12"/>
          </p:nvPr>
        </p:nvSpPr>
        <p:spPr>
          <a:xfrm>
            <a:off x="274388"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4"/>
          <p:cNvSpPr>
            <a:spLocks noGrp="1"/>
          </p:cNvSpPr>
          <p:nvPr>
            <p:ph type="body" sz="quarter" idx="3"/>
          </p:nvPr>
        </p:nvSpPr>
        <p:spPr>
          <a:xfrm>
            <a:off x="4731585" y="1287463"/>
            <a:ext cx="4114800" cy="47909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09017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66768" y="306705"/>
            <a:ext cx="7498080" cy="474345"/>
          </a:xfrm>
        </p:spPr>
        <p:txBody>
          <a:bodyPr/>
          <a:lstStyle>
            <a:lvl1pPr>
              <a:defRPr baseline="0">
                <a:solidFill>
                  <a:schemeClr val="tx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274388" y="752474"/>
            <a:ext cx="7498080" cy="285750"/>
          </a:xfrm>
        </p:spPr>
        <p:txBody>
          <a:bodyPr tIns="0" bIns="0">
            <a:noAutofit/>
          </a:bodyPr>
          <a:lstStyle>
            <a:lvl1pPr marL="0" indent="0" algn="l" defTabSz="914400" rtl="0" eaLnBrk="1" latinLnBrk="0" hangingPunct="1">
              <a:spcBef>
                <a:spcPct val="0"/>
              </a:spcBef>
              <a:buNone/>
              <a:defRPr lang="en-US" sz="1800" strike="noStrike" kern="1200" cap="all" baseline="0" dirty="0" smtClean="0">
                <a:solidFill>
                  <a:schemeClr val="tx1"/>
                </a:solidFill>
                <a:latin typeface="Calibri" pitchFamily="34" charset="0"/>
                <a:ea typeface="+mj-ea"/>
                <a:cs typeface="+mj-cs"/>
              </a:defRPr>
            </a:lvl1pPr>
            <a:lvl2pPr marL="36766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2pPr>
            <a:lvl3pPr marL="746125"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3pPr>
            <a:lvl4pPr marL="1188720" indent="0" algn="l" defTabSz="914400" rtl="0" eaLnBrk="1" latinLnBrk="0" hangingPunct="1">
              <a:spcBef>
                <a:spcPct val="0"/>
              </a:spcBef>
              <a:buNone/>
              <a:defRPr lang="en-US" sz="2400" strike="noStrike" kern="1200" cap="all" baseline="0" dirty="0" smtClean="0">
                <a:solidFill>
                  <a:schemeClr val="tx1"/>
                </a:solidFill>
                <a:latin typeface="Calibri" pitchFamily="34" charset="0"/>
                <a:ea typeface="+mj-ea"/>
                <a:cs typeface="+mj-cs"/>
              </a:defRPr>
            </a:lvl4pPr>
            <a:lvl5pPr marL="1481328" indent="0" algn="l" defTabSz="914400" rtl="0" eaLnBrk="1" latinLnBrk="0" hangingPunct="1">
              <a:spcBef>
                <a:spcPct val="0"/>
              </a:spcBef>
              <a:buNone/>
              <a:defRPr lang="en-US" sz="2400" strike="noStrike" kern="1200" cap="all" baseline="0" dirty="0">
                <a:solidFill>
                  <a:schemeClr val="tx1"/>
                </a:solidFill>
                <a:latin typeface="Calibri" pitchFamily="34" charset="0"/>
                <a:ea typeface="+mj-ea"/>
                <a:cs typeface="+mj-cs"/>
              </a:defRPr>
            </a:lvl5pPr>
          </a:lstStyle>
          <a:p>
            <a:pPr lvl="0"/>
            <a:r>
              <a:rPr lang="en-US"/>
              <a:t>Click to edit Master text styles</a:t>
            </a:r>
          </a:p>
        </p:txBody>
      </p:sp>
    </p:spTree>
    <p:extLst>
      <p:ext uri="{BB962C8B-B14F-4D97-AF65-F5344CB8AC3E}">
        <p14:creationId xmlns:p14="http://schemas.microsoft.com/office/powerpoint/2010/main" val="268685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1750666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3746948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3925216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227972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267468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3977959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2183700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2827709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3429557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449198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9E21A-51D5-4249-9462-AC7111E1AE58}" type="slidenum">
              <a:rPr lang="en-US" smtClean="0"/>
              <a:t>‹#›</a:t>
            </a:fld>
            <a:endParaRPr lang="en-US" dirty="0"/>
          </a:p>
        </p:txBody>
      </p:sp>
    </p:spTree>
    <p:extLst>
      <p:ext uri="{BB962C8B-B14F-4D97-AF65-F5344CB8AC3E}">
        <p14:creationId xmlns:p14="http://schemas.microsoft.com/office/powerpoint/2010/main" val="148162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192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228599" y="228600"/>
            <a:ext cx="8653463" cy="609600"/>
          </a:xfrm>
          <a:prstGeom prst="rect">
            <a:avLst/>
          </a:prstGeom>
          <a:noFill/>
          <a:ln w="50800">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683" name="Rectangle 3"/>
          <p:cNvSpPr>
            <a:spLocks noGrp="1" noChangeArrowheads="1"/>
          </p:cNvSpPr>
          <p:nvPr>
            <p:ph type="body" idx="1"/>
          </p:nvPr>
        </p:nvSpPr>
        <p:spPr bwMode="auto">
          <a:xfrm>
            <a:off x="228600" y="1219200"/>
            <a:ext cx="86868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687" name="Rectangle 7"/>
          <p:cNvSpPr>
            <a:spLocks noChangeArrowheads="1"/>
          </p:cNvSpPr>
          <p:nvPr/>
        </p:nvSpPr>
        <p:spPr bwMode="auto">
          <a:xfrm>
            <a:off x="0" y="990600"/>
            <a:ext cx="9144000" cy="76200"/>
          </a:xfrm>
          <a:prstGeom prst="rect">
            <a:avLst/>
          </a:prstGeom>
          <a:gradFill rotWithShape="1">
            <a:gsLst>
              <a:gs pos="0">
                <a:schemeClr val="accent1"/>
              </a:gs>
              <a:gs pos="100000">
                <a:schemeClr val="bg1"/>
              </a:gs>
            </a:gsLst>
            <a:lin ang="0" scaled="1"/>
          </a:gradFill>
          <a:ln w="17526">
            <a:noFill/>
            <a:miter lim="800000"/>
            <a:headEnd/>
            <a:tailEnd/>
          </a:ln>
          <a:effectLst/>
        </p:spPr>
        <p:txBody>
          <a:bodyPr wrap="none" anchor="ctr">
            <a:spAutoFit/>
          </a:bodyPr>
          <a:lstStyle/>
          <a:p>
            <a:endParaRPr lang="en-US" dirty="0"/>
          </a:p>
        </p:txBody>
      </p:sp>
      <p:sp>
        <p:nvSpPr>
          <p:cNvPr id="5" name="TextBox 4"/>
          <p:cNvSpPr txBox="1"/>
          <p:nvPr/>
        </p:nvSpPr>
        <p:spPr>
          <a:xfrm>
            <a:off x="8539090" y="6550223"/>
            <a:ext cx="604910" cy="307777"/>
          </a:xfrm>
          <a:prstGeom prst="rect">
            <a:avLst/>
          </a:prstGeom>
          <a:noFill/>
        </p:spPr>
        <p:txBody>
          <a:bodyPr wrap="square" rtlCol="0">
            <a:spAutoFit/>
          </a:bodyPr>
          <a:lstStyle/>
          <a:p>
            <a:fld id="{EE53DD22-D6BE-431E-A948-0659827FF847}" type="slidenum">
              <a:rPr lang="en-US" sz="1400" smtClean="0">
                <a:latin typeface="+mj-lt"/>
              </a:rPr>
              <a:pPr/>
              <a:t>‹#›</a:t>
            </a:fld>
            <a:endParaRPr lang="en-US" sz="1400" dirty="0">
              <a:latin typeface="+mj-lt"/>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90" r:id="rId13"/>
    <p:sldLayoutId id="2147483691" r:id="rId14"/>
    <p:sldLayoutId id="2147483723" r:id="rId15"/>
  </p:sldLayoutIdLst>
  <p:hf hdr="0" ftr="0" dt="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0" fontAlgn="base" hangingPunct="0">
        <a:spcBef>
          <a:spcPct val="0"/>
        </a:spcBef>
        <a:spcAft>
          <a:spcPct val="0"/>
        </a:spcAft>
        <a:defRPr sz="4000">
          <a:solidFill>
            <a:schemeClr val="tx2"/>
          </a:solidFill>
          <a:latin typeface="Arial" charset="0"/>
        </a:defRPr>
      </a:lvl6pPr>
      <a:lvl7pPr marL="914400" algn="ctr" rtl="0" eaLnBrk="0" fontAlgn="base" hangingPunct="0">
        <a:spcBef>
          <a:spcPct val="0"/>
        </a:spcBef>
        <a:spcAft>
          <a:spcPct val="0"/>
        </a:spcAft>
        <a:defRPr sz="4000">
          <a:solidFill>
            <a:schemeClr val="tx2"/>
          </a:solidFill>
          <a:latin typeface="Arial" charset="0"/>
        </a:defRPr>
      </a:lvl7pPr>
      <a:lvl8pPr marL="1371600" algn="ctr" rtl="0" eaLnBrk="0" fontAlgn="base" hangingPunct="0">
        <a:spcBef>
          <a:spcPct val="0"/>
        </a:spcBef>
        <a:spcAft>
          <a:spcPct val="0"/>
        </a:spcAft>
        <a:defRPr sz="4000">
          <a:solidFill>
            <a:schemeClr val="tx2"/>
          </a:solidFill>
          <a:latin typeface="Arial" charset="0"/>
        </a:defRPr>
      </a:lvl8pPr>
      <a:lvl9pPr marL="1828800" algn="ctr" rtl="0" eaLnBrk="0" fontAlgn="base" hangingPunct="0">
        <a:spcBef>
          <a:spcPct val="0"/>
        </a:spcBef>
        <a:spcAft>
          <a:spcPct val="0"/>
        </a:spcAft>
        <a:defRPr sz="4000">
          <a:solidFill>
            <a:schemeClr val="tx2"/>
          </a:solidFill>
          <a:latin typeface="Arial" charset="0"/>
        </a:defRPr>
      </a:lvl9pPr>
    </p:titleStyle>
    <p:body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n-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n-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n-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n-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n-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9E21A-51D5-4249-9462-AC7111E1AE58}" type="slidenum">
              <a:rPr lang="en-US" smtClean="0"/>
              <a:t>‹#›</a:t>
            </a:fld>
            <a:endParaRPr lang="en-US" dirty="0"/>
          </a:p>
        </p:txBody>
      </p:sp>
    </p:spTree>
    <p:extLst>
      <p:ext uri="{BB962C8B-B14F-4D97-AF65-F5344CB8AC3E}">
        <p14:creationId xmlns:p14="http://schemas.microsoft.com/office/powerpoint/2010/main" val="1028187904"/>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hart" Target="../charts/chart9.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chart" Target="../charts/char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0.png"/></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90.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30.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80.png"/><Relationship Id="rId5" Type="http://schemas.openxmlformats.org/officeDocument/2006/relationships/image" Target="../media/image19.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50.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4" y="1778885"/>
            <a:ext cx="9144000" cy="1470025"/>
          </a:xfrm>
        </p:spPr>
        <p:txBody>
          <a:bodyPr/>
          <a:lstStyle/>
          <a:p>
            <a:pPr defTabSz="2986088">
              <a:spcBef>
                <a:spcPct val="50000"/>
              </a:spcBef>
            </a:pPr>
            <a:r>
              <a:rPr lang="en-US" sz="3200" dirty="0"/>
              <a:t>Dynamic GPGPU Power Management Using Adaptive Model Predictive Control</a:t>
            </a:r>
            <a:endParaRPr lang="en-US" altLang="en-US" sz="3200" dirty="0">
              <a:solidFill>
                <a:srgbClr val="000000"/>
              </a:solidFill>
            </a:endParaRPr>
          </a:p>
        </p:txBody>
      </p:sp>
      <p:sp>
        <p:nvSpPr>
          <p:cNvPr id="5" name="Rectangle 3"/>
          <p:cNvSpPr>
            <a:spLocks noGrp="1" noChangeArrowheads="1"/>
          </p:cNvSpPr>
          <p:nvPr>
            <p:ph type="subTitle" idx="1"/>
          </p:nvPr>
        </p:nvSpPr>
        <p:spPr>
          <a:xfrm>
            <a:off x="137160" y="3716863"/>
            <a:ext cx="8900160" cy="1752600"/>
          </a:xfrm>
        </p:spPr>
        <p:txBody>
          <a:bodyPr/>
          <a:lstStyle/>
          <a:p>
            <a:pPr algn="ctr">
              <a:lnSpc>
                <a:spcPct val="100000"/>
              </a:lnSpc>
              <a:defRPr/>
            </a:pPr>
            <a:r>
              <a:rPr lang="en-US" sz="2400" b="1" dirty="0" err="1">
                <a:latin typeface="Arial"/>
                <a:cs typeface="Arial"/>
              </a:rPr>
              <a:t>Abhinandan</a:t>
            </a:r>
            <a:r>
              <a:rPr lang="en-US" sz="2400" b="1" dirty="0">
                <a:latin typeface="Arial"/>
                <a:cs typeface="Arial"/>
              </a:rPr>
              <a:t> </a:t>
            </a:r>
            <a:r>
              <a:rPr lang="en-US" sz="2400" b="1" dirty="0" err="1">
                <a:latin typeface="Arial"/>
                <a:cs typeface="Arial"/>
              </a:rPr>
              <a:t>Majumdar</a:t>
            </a:r>
            <a:r>
              <a:rPr lang="en-US" sz="2400" baseline="30000" dirty="0">
                <a:latin typeface="Arial"/>
                <a:cs typeface="Arial"/>
              </a:rPr>
              <a:t>*</a:t>
            </a:r>
            <a:r>
              <a:rPr lang="en-US" sz="2400" dirty="0">
                <a:latin typeface="Arial"/>
                <a:cs typeface="Arial"/>
              </a:rPr>
              <a:t>, Leonardo </a:t>
            </a:r>
            <a:r>
              <a:rPr lang="en-US" sz="2400" dirty="0" err="1">
                <a:latin typeface="Arial"/>
                <a:cs typeface="Arial"/>
              </a:rPr>
              <a:t>Piga</a:t>
            </a:r>
            <a:r>
              <a:rPr lang="en-US" sz="2400" baseline="30000" dirty="0">
                <a:latin typeface="Calibri"/>
                <a:cs typeface="Calibri"/>
              </a:rPr>
              <a:t>†</a:t>
            </a:r>
            <a:r>
              <a:rPr lang="en-US" sz="2400" dirty="0">
                <a:latin typeface="Arial"/>
                <a:cs typeface="Arial"/>
              </a:rPr>
              <a:t>, </a:t>
            </a:r>
            <a:r>
              <a:rPr lang="en-US" sz="2400" dirty="0" err="1">
                <a:latin typeface="Arial"/>
                <a:cs typeface="Arial"/>
              </a:rPr>
              <a:t>Indrani</a:t>
            </a:r>
            <a:r>
              <a:rPr lang="en-US" sz="2400" dirty="0">
                <a:latin typeface="Arial"/>
                <a:cs typeface="Arial"/>
              </a:rPr>
              <a:t> Paul</a:t>
            </a:r>
            <a:r>
              <a:rPr lang="en-US" sz="2400" baseline="30000" dirty="0">
                <a:latin typeface="Calibri"/>
                <a:cs typeface="Calibri"/>
              </a:rPr>
              <a:t>†</a:t>
            </a:r>
            <a:r>
              <a:rPr lang="en-US" sz="2400" dirty="0">
                <a:latin typeface="Arial"/>
                <a:cs typeface="Arial"/>
              </a:rPr>
              <a:t>, </a:t>
            </a:r>
          </a:p>
          <a:p>
            <a:pPr algn="ctr">
              <a:lnSpc>
                <a:spcPct val="100000"/>
              </a:lnSpc>
              <a:defRPr/>
            </a:pPr>
            <a:r>
              <a:rPr lang="en-US" sz="2400" dirty="0">
                <a:latin typeface="Arial"/>
                <a:cs typeface="Arial"/>
              </a:rPr>
              <a:t>Joseph L. </a:t>
            </a:r>
            <a:r>
              <a:rPr lang="en-US" sz="2400" dirty="0" err="1">
                <a:latin typeface="Arial"/>
                <a:cs typeface="Arial"/>
              </a:rPr>
              <a:t>Greathouse</a:t>
            </a:r>
            <a:r>
              <a:rPr lang="en-US" sz="2400" baseline="30000" dirty="0">
                <a:latin typeface="Calibri"/>
                <a:cs typeface="Calibri"/>
              </a:rPr>
              <a:t>†</a:t>
            </a:r>
            <a:r>
              <a:rPr lang="en-US" sz="2400" dirty="0">
                <a:latin typeface="Arial"/>
                <a:cs typeface="Arial"/>
              </a:rPr>
              <a:t>, Wei Huang</a:t>
            </a:r>
            <a:r>
              <a:rPr lang="en-US" sz="2400" baseline="30000" dirty="0">
                <a:latin typeface="Calibri"/>
                <a:cs typeface="Calibri"/>
              </a:rPr>
              <a:t>†</a:t>
            </a:r>
            <a:r>
              <a:rPr lang="en-US" sz="2400" dirty="0">
                <a:latin typeface="Arial"/>
                <a:cs typeface="Arial"/>
              </a:rPr>
              <a:t>, David H. </a:t>
            </a:r>
            <a:r>
              <a:rPr lang="en-US" sz="2400" dirty="0" err="1">
                <a:latin typeface="Arial"/>
                <a:cs typeface="Arial"/>
              </a:rPr>
              <a:t>Albonesi</a:t>
            </a:r>
            <a:r>
              <a:rPr lang="en-US" sz="2400" baseline="30000" dirty="0">
                <a:latin typeface="Arial"/>
                <a:cs typeface="Arial"/>
              </a:rPr>
              <a:t>*</a:t>
            </a:r>
            <a:endParaRPr lang="en-US" sz="2400" dirty="0">
              <a:latin typeface="Arial"/>
              <a:cs typeface="Arial"/>
            </a:endParaRPr>
          </a:p>
          <a:p>
            <a:pPr algn="ctr">
              <a:lnSpc>
                <a:spcPct val="100000"/>
              </a:lnSpc>
              <a:defRPr/>
            </a:pPr>
            <a:endParaRPr lang="en-US" sz="2400" dirty="0">
              <a:latin typeface="Arial"/>
              <a:cs typeface="Arial"/>
            </a:endParaRPr>
          </a:p>
          <a:p>
            <a:pPr algn="ctr">
              <a:lnSpc>
                <a:spcPct val="100000"/>
              </a:lnSpc>
              <a:defRPr/>
            </a:pPr>
            <a:r>
              <a:rPr lang="en-US" sz="2400" b="1" baseline="30000" dirty="0">
                <a:latin typeface="Arial"/>
                <a:cs typeface="Arial"/>
              </a:rPr>
              <a:t>*</a:t>
            </a:r>
            <a:r>
              <a:rPr lang="en-US" sz="2400" b="1" dirty="0">
                <a:latin typeface="Arial"/>
                <a:cs typeface="Arial"/>
              </a:rPr>
              <a:t>Computer Systems Laboratory, Cornell University</a:t>
            </a:r>
          </a:p>
          <a:p>
            <a:pPr algn="ctr">
              <a:lnSpc>
                <a:spcPct val="100000"/>
              </a:lnSpc>
              <a:defRPr/>
            </a:pPr>
            <a:r>
              <a:rPr lang="en-US" sz="2400" b="1" baseline="30000" dirty="0">
                <a:latin typeface="Calibri"/>
                <a:cs typeface="Calibri"/>
              </a:rPr>
              <a:t>†</a:t>
            </a:r>
            <a:r>
              <a:rPr lang="en-US" sz="2400" b="1" dirty="0">
                <a:latin typeface="Arial"/>
                <a:cs typeface="Arial"/>
              </a:rPr>
              <a:t>Advanced Micro Devices, Inc.</a:t>
            </a:r>
          </a:p>
          <a:p>
            <a:pPr algn="ctr">
              <a:lnSpc>
                <a:spcPct val="100000"/>
              </a:lnSpc>
              <a:defRPr/>
            </a:pPr>
            <a:endParaRPr lang="en-US" sz="2400" dirty="0">
              <a:latin typeface="Arial"/>
              <a:cs typeface="Arial"/>
            </a:endParaRPr>
          </a:p>
        </p:txBody>
      </p:sp>
      <p:pic>
        <p:nvPicPr>
          <p:cNvPr id="6" name="Picture 5" descr="http://www.amd.com/Style%20Library/Images/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04721"/>
            <a:ext cx="1261548" cy="29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94718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in Action – An Example</a:t>
            </a:r>
          </a:p>
        </p:txBody>
      </p:sp>
      <p:cxnSp>
        <p:nvCxnSpPr>
          <p:cNvPr id="5" name="Straight Arrow Connector 4"/>
          <p:cNvCxnSpPr/>
          <p:nvPr/>
        </p:nvCxnSpPr>
        <p:spPr bwMode="auto">
          <a:xfrm>
            <a:off x="1615440" y="2468880"/>
            <a:ext cx="704088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7145338" y="2508838"/>
            <a:ext cx="740138" cy="461665"/>
          </a:xfrm>
          <a:prstGeom prst="rect">
            <a:avLst/>
          </a:prstGeom>
          <a:noFill/>
        </p:spPr>
        <p:txBody>
          <a:bodyPr wrap="none" rtlCol="0">
            <a:spAutoFit/>
          </a:bodyPr>
          <a:lstStyle/>
          <a:p>
            <a:r>
              <a:rPr lang="en-US" dirty="0">
                <a:latin typeface="+mn-lt"/>
              </a:rPr>
              <a:t>Time</a:t>
            </a:r>
          </a:p>
        </p:txBody>
      </p:sp>
      <mc:AlternateContent xmlns:mc="http://schemas.openxmlformats.org/markup-compatibility/2006" xmlns:a14="http://schemas.microsoft.com/office/drawing/2010/main">
        <mc:Choice Requires="a14">
          <p:sp>
            <p:nvSpPr>
              <p:cNvPr id="16" name="TextBox 15"/>
              <p:cNvSpPr txBox="1"/>
              <p:nvPr/>
            </p:nvSpPr>
            <p:spPr>
              <a:xfrm>
                <a:off x="5927734" y="2522231"/>
                <a:ext cx="106516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𝐻</m:t>
                      </m:r>
                      <m:r>
                        <a:rPr lang="en-US" b="0" i="1" smtClean="0">
                          <a:latin typeface="Cambria Math"/>
                        </a:rPr>
                        <m:t>=5</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5927734" y="2522231"/>
                <a:ext cx="1065163" cy="461665"/>
              </a:xfrm>
              <a:prstGeom prst="rect">
                <a:avLst/>
              </a:prstGeom>
              <a:blipFill rotWithShape="1">
                <a:blip r:embed="rId4"/>
                <a:stretch>
                  <a:fillRect l="-571"/>
                </a:stretch>
              </a:blipFill>
            </p:spPr>
            <p:txBody>
              <a:bodyPr/>
              <a:lstStyle/>
              <a:p>
                <a:r>
                  <a:rPr lang="en-US">
                    <a:noFill/>
                  </a:rPr>
                  <a:t> </a:t>
                </a:r>
              </a:p>
            </p:txBody>
          </p:sp>
        </mc:Fallback>
      </mc:AlternateContent>
      <p:sp>
        <p:nvSpPr>
          <p:cNvPr id="18" name="Down Arrow 17"/>
          <p:cNvSpPr/>
          <p:nvPr/>
        </p:nvSpPr>
        <p:spPr bwMode="auto">
          <a:xfrm>
            <a:off x="4950622" y="2615179"/>
            <a:ext cx="220979" cy="372840"/>
          </a:xfrm>
          <a:prstGeom prst="down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endParaRPr>
          </a:p>
        </p:txBody>
      </p:sp>
      <p:sp>
        <p:nvSpPr>
          <p:cNvPr id="20" name="TextBox 19"/>
          <p:cNvSpPr txBox="1"/>
          <p:nvPr/>
        </p:nvSpPr>
        <p:spPr>
          <a:xfrm>
            <a:off x="2120841" y="1062781"/>
            <a:ext cx="697628" cy="461665"/>
          </a:xfrm>
          <a:prstGeom prst="rect">
            <a:avLst/>
          </a:prstGeom>
          <a:noFill/>
        </p:spPr>
        <p:txBody>
          <a:bodyPr wrap="none" rtlCol="0">
            <a:spAutoFit/>
          </a:bodyPr>
          <a:lstStyle/>
          <a:p>
            <a:r>
              <a:rPr lang="en-US" dirty="0">
                <a:latin typeface="+mn-lt"/>
              </a:rPr>
              <a:t>Past</a:t>
            </a:r>
          </a:p>
        </p:txBody>
      </p:sp>
      <p:cxnSp>
        <p:nvCxnSpPr>
          <p:cNvPr id="26" name="Elbow Connector 25"/>
          <p:cNvCxnSpPr/>
          <p:nvPr/>
        </p:nvCxnSpPr>
        <p:spPr bwMode="auto">
          <a:xfrm rot="16200000" flipH="1">
            <a:off x="2751811" y="2252657"/>
            <a:ext cx="1703920" cy="1409169"/>
          </a:xfrm>
          <a:prstGeom prst="bentConnector2">
            <a:avLst/>
          </a:prstGeom>
          <a:solidFill>
            <a:schemeClr val="accent1"/>
          </a:solidFill>
          <a:ln w="25400" cap="flat" cmpd="sng" algn="ctr">
            <a:solidFill>
              <a:schemeClr val="accent1"/>
            </a:solidFill>
            <a:prstDash val="solid"/>
            <a:round/>
            <a:headEnd type="none" w="med" len="med"/>
            <a:tailEnd type="arrow"/>
          </a:ln>
          <a:effectLst/>
        </p:spPr>
      </p:cxnSp>
      <p:sp>
        <p:nvSpPr>
          <p:cNvPr id="36" name="TextBox 35"/>
          <p:cNvSpPr txBox="1"/>
          <p:nvPr/>
        </p:nvSpPr>
        <p:spPr>
          <a:xfrm>
            <a:off x="1429495" y="3520440"/>
            <a:ext cx="1505540" cy="923330"/>
          </a:xfrm>
          <a:prstGeom prst="rect">
            <a:avLst/>
          </a:prstGeom>
          <a:noFill/>
        </p:spPr>
        <p:txBody>
          <a:bodyPr wrap="none" rtlCol="0">
            <a:spAutoFit/>
          </a:bodyPr>
          <a:lstStyle/>
          <a:p>
            <a:r>
              <a:rPr lang="en-US" sz="1800" dirty="0">
                <a:solidFill>
                  <a:srgbClr val="0000FF"/>
                </a:solidFill>
                <a:latin typeface="+mj-lt"/>
              </a:rPr>
              <a:t>Updated</a:t>
            </a:r>
          </a:p>
          <a:p>
            <a:r>
              <a:rPr lang="en-US" sz="1800" dirty="0">
                <a:latin typeface="+mj-lt"/>
              </a:rPr>
              <a:t>Past </a:t>
            </a:r>
          </a:p>
          <a:p>
            <a:r>
              <a:rPr lang="en-US" sz="1800" dirty="0">
                <a:latin typeface="+mj-lt"/>
              </a:rPr>
              <a:t>Performance</a:t>
            </a:r>
          </a:p>
        </p:txBody>
      </p:sp>
      <p:sp>
        <p:nvSpPr>
          <p:cNvPr id="43" name="TextBox 42"/>
          <p:cNvSpPr txBox="1"/>
          <p:nvPr/>
        </p:nvSpPr>
        <p:spPr>
          <a:xfrm>
            <a:off x="5777015" y="3516814"/>
            <a:ext cx="2736647" cy="646331"/>
          </a:xfrm>
          <a:prstGeom prst="rect">
            <a:avLst/>
          </a:prstGeom>
          <a:noFill/>
        </p:spPr>
        <p:txBody>
          <a:bodyPr wrap="none" rtlCol="0">
            <a:spAutoFit/>
          </a:bodyPr>
          <a:lstStyle/>
          <a:p>
            <a:r>
              <a:rPr lang="en-US" sz="1800" dirty="0">
                <a:solidFill>
                  <a:srgbClr val="0000FF"/>
                </a:solidFill>
                <a:latin typeface="+mj-lt"/>
              </a:rPr>
              <a:t>Updated</a:t>
            </a:r>
          </a:p>
          <a:p>
            <a:r>
              <a:rPr lang="en-US" sz="1800" dirty="0">
                <a:latin typeface="+mj-lt"/>
              </a:rPr>
              <a:t>Future Execution Pattern</a:t>
            </a:r>
          </a:p>
        </p:txBody>
      </p:sp>
      <p:sp>
        <p:nvSpPr>
          <p:cNvPr id="28" name="TextBox 27"/>
          <p:cNvSpPr txBox="1"/>
          <p:nvPr/>
        </p:nvSpPr>
        <p:spPr>
          <a:xfrm>
            <a:off x="28743" y="1568952"/>
            <a:ext cx="3849132" cy="461665"/>
          </a:xfrm>
          <a:prstGeom prst="rect">
            <a:avLst/>
          </a:prstGeom>
          <a:noFill/>
        </p:spPr>
        <p:txBody>
          <a:bodyPr wrap="none" rtlCol="0">
            <a:spAutoFit/>
          </a:bodyPr>
          <a:lstStyle/>
          <a:p>
            <a:r>
              <a:rPr lang="en-US" dirty="0">
                <a:solidFill>
                  <a:srgbClr val="0000FF"/>
                </a:solidFill>
                <a:latin typeface="+mj-lt"/>
              </a:rPr>
              <a:t>Setting for kernel 2 applied</a:t>
            </a:r>
          </a:p>
        </p:txBody>
      </p:sp>
      <p:cxnSp>
        <p:nvCxnSpPr>
          <p:cNvPr id="92" name="Straight Connector 91"/>
          <p:cNvCxnSpPr/>
          <p:nvPr/>
        </p:nvCxnSpPr>
        <p:spPr bwMode="auto">
          <a:xfrm>
            <a:off x="4340129" y="5195718"/>
            <a:ext cx="55970" cy="383292"/>
          </a:xfrm>
          <a:prstGeom prst="line">
            <a:avLst/>
          </a:prstGeom>
          <a:solidFill>
            <a:schemeClr val="accent1"/>
          </a:solidFill>
          <a:ln w="25400" cap="flat" cmpd="sng" algn="ctr">
            <a:solidFill>
              <a:schemeClr val="tx2"/>
            </a:solidFill>
            <a:prstDash val="sysDash"/>
            <a:round/>
            <a:headEnd type="none" w="med" len="med"/>
            <a:tailEnd type="none" w="med" len="med"/>
          </a:ln>
          <a:effectLst/>
        </p:spPr>
      </p:cxnSp>
      <p:cxnSp>
        <p:nvCxnSpPr>
          <p:cNvPr id="94" name="Straight Connector 93"/>
          <p:cNvCxnSpPr/>
          <p:nvPr/>
        </p:nvCxnSpPr>
        <p:spPr bwMode="auto">
          <a:xfrm flipH="1" flipV="1">
            <a:off x="5552564" y="5332032"/>
            <a:ext cx="1350110" cy="246978"/>
          </a:xfrm>
          <a:prstGeom prst="line">
            <a:avLst/>
          </a:prstGeom>
          <a:solidFill>
            <a:schemeClr val="accent1"/>
          </a:solidFill>
          <a:ln w="25400" cap="flat" cmpd="sng" algn="ctr">
            <a:solidFill>
              <a:schemeClr val="tx2"/>
            </a:solidFill>
            <a:prstDash val="sysDash"/>
            <a:round/>
            <a:headEnd type="none" w="med" len="med"/>
            <a:tailEnd type="none" w="med" len="med"/>
          </a:ln>
          <a:effectLst/>
        </p:spPr>
      </p:cxnSp>
      <p:grpSp>
        <p:nvGrpSpPr>
          <p:cNvPr id="62" name="Group 61"/>
          <p:cNvGrpSpPr/>
          <p:nvPr/>
        </p:nvGrpSpPr>
        <p:grpSpPr>
          <a:xfrm>
            <a:off x="4361710" y="1488573"/>
            <a:ext cx="2035578" cy="940898"/>
            <a:chOff x="2705622" y="1930454"/>
            <a:chExt cx="1152397" cy="940898"/>
          </a:xfrm>
        </p:grpSpPr>
        <p:sp>
          <p:nvSpPr>
            <p:cNvPr id="73" name="Rectangle 72"/>
            <p:cNvSpPr/>
            <p:nvPr/>
          </p:nvSpPr>
          <p:spPr>
            <a:xfrm>
              <a:off x="2705622"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75" name="Rectangle 74"/>
            <p:cNvSpPr/>
            <p:nvPr/>
          </p:nvSpPr>
          <p:spPr>
            <a:xfrm>
              <a:off x="2993721"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76" name="Rectangle 75"/>
            <p:cNvSpPr/>
            <p:nvPr/>
          </p:nvSpPr>
          <p:spPr>
            <a:xfrm>
              <a:off x="3281820"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77" name="Rectangle 76"/>
            <p:cNvSpPr/>
            <p:nvPr/>
          </p:nvSpPr>
          <p:spPr>
            <a:xfrm>
              <a:off x="35699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sp>
        <p:nvSpPr>
          <p:cNvPr id="80" name="Rectangle 79"/>
          <p:cNvSpPr/>
          <p:nvPr/>
        </p:nvSpPr>
        <p:spPr bwMode="auto">
          <a:xfrm>
            <a:off x="4399564" y="1516756"/>
            <a:ext cx="357326" cy="868680"/>
          </a:xfrm>
          <a:prstGeom prst="rect">
            <a:avLst/>
          </a:prstGeom>
          <a:solidFill>
            <a:srgbClr val="0000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cxnSp>
        <p:nvCxnSpPr>
          <p:cNvPr id="86" name="Elbow Connector 85"/>
          <p:cNvCxnSpPr/>
          <p:nvPr/>
        </p:nvCxnSpPr>
        <p:spPr bwMode="auto">
          <a:xfrm rot="5400000">
            <a:off x="5008422" y="3041501"/>
            <a:ext cx="1194024" cy="341379"/>
          </a:xfrm>
          <a:prstGeom prst="bentConnector2">
            <a:avLst/>
          </a:prstGeom>
          <a:solidFill>
            <a:schemeClr val="accent1"/>
          </a:solidFill>
          <a:ln w="25400" cap="flat" cmpd="sng" algn="ctr">
            <a:solidFill>
              <a:schemeClr val="accent1"/>
            </a:solidFill>
            <a:prstDash val="solid"/>
            <a:round/>
            <a:headEnd type="none" w="med" len="med"/>
            <a:tailEnd type="arrow"/>
          </a:ln>
          <a:effectLst/>
        </p:spPr>
      </p:cxnSp>
      <p:grpSp>
        <p:nvGrpSpPr>
          <p:cNvPr id="107" name="Group 106"/>
          <p:cNvGrpSpPr/>
          <p:nvPr/>
        </p:nvGrpSpPr>
        <p:grpSpPr>
          <a:xfrm>
            <a:off x="4396099" y="5578392"/>
            <a:ext cx="1526682" cy="939452"/>
            <a:chOff x="4396099" y="5578392"/>
            <a:chExt cx="1526682" cy="939452"/>
          </a:xfrm>
        </p:grpSpPr>
        <p:sp>
          <p:nvSpPr>
            <p:cNvPr id="90" name="Rectangle 89"/>
            <p:cNvSpPr/>
            <p:nvPr/>
          </p:nvSpPr>
          <p:spPr>
            <a:xfrm>
              <a:off x="4396099" y="5578392"/>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91" name="Rectangle 90"/>
            <p:cNvSpPr/>
            <p:nvPr/>
          </p:nvSpPr>
          <p:spPr>
            <a:xfrm>
              <a:off x="4904993" y="5578392"/>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93" name="Rectangle 92"/>
            <p:cNvSpPr/>
            <p:nvPr/>
          </p:nvSpPr>
          <p:spPr>
            <a:xfrm>
              <a:off x="5413887" y="5578392"/>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sp>
        <p:nvSpPr>
          <p:cNvPr id="100" name="Rectangle 99"/>
          <p:cNvSpPr/>
          <p:nvPr/>
        </p:nvSpPr>
        <p:spPr>
          <a:xfrm>
            <a:off x="292608" y="5550408"/>
            <a:ext cx="2268571" cy="964367"/>
          </a:xfrm>
          <a:prstGeom prst="rect">
            <a:avLst/>
          </a:prstGeom>
        </p:spPr>
        <p:txBody>
          <a:bodyPr wrap="none">
            <a:spAutoFit/>
          </a:bodyPr>
          <a:lstStyle/>
          <a:p>
            <a:pPr lvl="0">
              <a:lnSpc>
                <a:spcPts val="2800"/>
              </a:lnSpc>
              <a:spcBef>
                <a:spcPts val="1200"/>
              </a:spcBef>
              <a:buSzPct val="80000"/>
            </a:pPr>
            <a:r>
              <a:rPr lang="en-US" kern="0" dirty="0">
                <a:solidFill>
                  <a:srgbClr val="000000"/>
                </a:solidFill>
                <a:latin typeface="Arial"/>
              </a:rPr>
              <a:t>Search order</a:t>
            </a:r>
          </a:p>
          <a:p>
            <a:pPr lvl="0">
              <a:lnSpc>
                <a:spcPts val="2800"/>
              </a:lnSpc>
              <a:spcBef>
                <a:spcPts val="1200"/>
              </a:spcBef>
              <a:buSzPct val="80000"/>
            </a:pPr>
            <a:r>
              <a:rPr lang="en-US" kern="0" dirty="0">
                <a:solidFill>
                  <a:srgbClr val="000000"/>
                </a:solidFill>
                <a:latin typeface="Arial"/>
              </a:rPr>
              <a:t>(2, 1, 4, 5, 3, 6)</a:t>
            </a:r>
          </a:p>
        </p:txBody>
      </p:sp>
      <p:sp>
        <p:nvSpPr>
          <p:cNvPr id="101" name="Rectangle 100"/>
          <p:cNvSpPr/>
          <p:nvPr/>
        </p:nvSpPr>
        <p:spPr>
          <a:xfrm>
            <a:off x="411480" y="6044184"/>
            <a:ext cx="356188" cy="461665"/>
          </a:xfrm>
          <a:prstGeom prst="rect">
            <a:avLst/>
          </a:prstGeom>
        </p:spPr>
        <p:txBody>
          <a:bodyPr wrap="none">
            <a:spAutoFit/>
          </a:bodyPr>
          <a:lstStyle/>
          <a:p>
            <a:r>
              <a:rPr lang="en-US" dirty="0">
                <a:solidFill>
                  <a:srgbClr val="0000FF"/>
                </a:solidFill>
                <a:latin typeface="+mj-lt"/>
              </a:rPr>
              <a:t>2</a:t>
            </a:r>
          </a:p>
        </p:txBody>
      </p:sp>
      <p:sp>
        <p:nvSpPr>
          <p:cNvPr id="104" name="Rectangle 103"/>
          <p:cNvSpPr/>
          <p:nvPr/>
        </p:nvSpPr>
        <p:spPr>
          <a:xfrm>
            <a:off x="4462167" y="5829742"/>
            <a:ext cx="407484" cy="461665"/>
          </a:xfrm>
          <a:prstGeom prst="rect">
            <a:avLst/>
          </a:prstGeom>
        </p:spPr>
        <p:txBody>
          <a:bodyPr wrap="none">
            <a:spAutoFit/>
          </a:bodyPr>
          <a:lstStyle/>
          <a:p>
            <a:r>
              <a:rPr lang="en-US" dirty="0">
                <a:solidFill>
                  <a:srgbClr val="0000FF"/>
                </a:solidFill>
                <a:latin typeface="+mj-lt"/>
              </a:rPr>
              <a:t>C</a:t>
            </a:r>
          </a:p>
        </p:txBody>
      </p:sp>
      <p:sp>
        <p:nvSpPr>
          <p:cNvPr id="105" name="Rectangle 104"/>
          <p:cNvSpPr/>
          <p:nvPr/>
        </p:nvSpPr>
        <p:spPr>
          <a:xfrm>
            <a:off x="3852816" y="1605587"/>
            <a:ext cx="389851" cy="461665"/>
          </a:xfrm>
          <a:prstGeom prst="rect">
            <a:avLst/>
          </a:prstGeom>
        </p:spPr>
        <p:txBody>
          <a:bodyPr wrap="none">
            <a:spAutoFit/>
          </a:bodyPr>
          <a:lstStyle/>
          <a:p>
            <a:r>
              <a:rPr lang="en-US" dirty="0">
                <a:solidFill>
                  <a:srgbClr val="FFFFFF"/>
                </a:solidFill>
                <a:latin typeface="+mj-lt"/>
              </a:rPr>
              <a:t>A</a:t>
            </a:r>
          </a:p>
        </p:txBody>
      </p:sp>
      <p:sp>
        <p:nvSpPr>
          <p:cNvPr id="46" name="Rectangle 45"/>
          <p:cNvSpPr/>
          <p:nvPr/>
        </p:nvSpPr>
        <p:spPr>
          <a:xfrm>
            <a:off x="4386140" y="1757987"/>
            <a:ext cx="407484" cy="461665"/>
          </a:xfrm>
          <a:prstGeom prst="rect">
            <a:avLst/>
          </a:prstGeom>
        </p:spPr>
        <p:txBody>
          <a:bodyPr wrap="none">
            <a:spAutoFit/>
          </a:bodyPr>
          <a:lstStyle/>
          <a:p>
            <a:r>
              <a:rPr lang="en-US" dirty="0">
                <a:solidFill>
                  <a:srgbClr val="FFFFFF"/>
                </a:solidFill>
                <a:latin typeface="+mj-lt"/>
              </a:rPr>
              <a:t>C</a:t>
            </a:r>
          </a:p>
        </p:txBody>
      </p:sp>
      <p:sp>
        <p:nvSpPr>
          <p:cNvPr id="41" name="Rectangle 40"/>
          <p:cNvSpPr/>
          <p:nvPr/>
        </p:nvSpPr>
        <p:spPr>
          <a:xfrm>
            <a:off x="3852816" y="1490019"/>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mj-lt"/>
              </a:rPr>
              <a:t>A</a:t>
            </a:r>
          </a:p>
        </p:txBody>
      </p:sp>
      <p:sp>
        <p:nvSpPr>
          <p:cNvPr id="44" name="Rectangle 43"/>
          <p:cNvSpPr/>
          <p:nvPr/>
        </p:nvSpPr>
        <p:spPr>
          <a:xfrm>
            <a:off x="3879088" y="1584561"/>
            <a:ext cx="389851" cy="461665"/>
          </a:xfrm>
          <a:prstGeom prst="rect">
            <a:avLst/>
          </a:prstGeom>
        </p:spPr>
        <p:txBody>
          <a:bodyPr wrap="none">
            <a:spAutoFit/>
          </a:bodyPr>
          <a:lstStyle/>
          <a:p>
            <a:r>
              <a:rPr lang="en-US" dirty="0">
                <a:solidFill>
                  <a:srgbClr val="FFFFFF"/>
                </a:solidFill>
                <a:latin typeface="+mj-lt"/>
              </a:rPr>
              <a:t>A</a:t>
            </a:r>
          </a:p>
        </p:txBody>
      </p:sp>
      <p:cxnSp>
        <p:nvCxnSpPr>
          <p:cNvPr id="8" name="Straight Connector 7"/>
          <p:cNvCxnSpPr/>
          <p:nvPr/>
        </p:nvCxnSpPr>
        <p:spPr bwMode="auto">
          <a:xfrm flipV="1">
            <a:off x="4340129" y="1193517"/>
            <a:ext cx="0" cy="126492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48" name="Rectangle 47"/>
          <p:cNvSpPr/>
          <p:nvPr/>
        </p:nvSpPr>
        <p:spPr>
          <a:xfrm>
            <a:off x="6393780" y="1490472"/>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78" name="Rectangle 77"/>
          <p:cNvSpPr/>
          <p:nvPr/>
        </p:nvSpPr>
        <p:spPr>
          <a:xfrm>
            <a:off x="4340129" y="1507005"/>
            <a:ext cx="2562545" cy="939452"/>
          </a:xfrm>
          <a:prstGeom prst="rect">
            <a:avLst/>
          </a:prstGeom>
          <a:noFill/>
          <a:ln w="571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ectangle 48"/>
          <p:cNvSpPr/>
          <p:nvPr/>
        </p:nvSpPr>
        <p:spPr>
          <a:xfrm>
            <a:off x="5925663" y="5578391"/>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50" name="Rectangle 49"/>
          <p:cNvSpPr/>
          <p:nvPr/>
        </p:nvSpPr>
        <p:spPr>
          <a:xfrm>
            <a:off x="6434557" y="5578391"/>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nvGrpSpPr>
          <p:cNvPr id="3" name="Group 2"/>
          <p:cNvGrpSpPr/>
          <p:nvPr/>
        </p:nvGrpSpPr>
        <p:grpSpPr>
          <a:xfrm>
            <a:off x="4140168" y="3078040"/>
            <a:ext cx="1425243" cy="2253991"/>
            <a:chOff x="4140168" y="3078040"/>
            <a:chExt cx="1425243" cy="2253991"/>
          </a:xfrm>
        </p:grpSpPr>
        <p:sp>
          <p:nvSpPr>
            <p:cNvPr id="84" name="Rectangle 83"/>
            <p:cNvSpPr/>
            <p:nvPr/>
          </p:nvSpPr>
          <p:spPr bwMode="auto">
            <a:xfrm>
              <a:off x="4140168" y="3078040"/>
              <a:ext cx="1425243" cy="225399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Optimizer</a:t>
              </a:r>
            </a:p>
          </p:txBody>
        </p:sp>
        <p:sp>
          <p:nvSpPr>
            <p:cNvPr id="45" name="Rectangle 44"/>
            <p:cNvSpPr/>
            <p:nvPr/>
          </p:nvSpPr>
          <p:spPr bwMode="auto">
            <a:xfrm>
              <a:off x="4308356" y="3516814"/>
              <a:ext cx="1126388" cy="64633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mj-lt"/>
                </a:rPr>
                <a:t>Perf. Tracker</a:t>
              </a:r>
              <a:endParaRPr kumimoji="0" lang="en-US" sz="1800" b="0" i="0" u="none" strike="noStrike" cap="none" normalizeH="0" baseline="0" dirty="0">
                <a:ln>
                  <a:noFill/>
                </a:ln>
                <a:solidFill>
                  <a:schemeClr val="tx1"/>
                </a:solidFill>
                <a:effectLst/>
                <a:latin typeface="+mj-lt"/>
              </a:endParaRPr>
            </a:p>
          </p:txBody>
        </p:sp>
        <p:sp>
          <p:nvSpPr>
            <p:cNvPr id="47" name="Rectangle 46"/>
            <p:cNvSpPr/>
            <p:nvPr/>
          </p:nvSpPr>
          <p:spPr bwMode="auto">
            <a:xfrm>
              <a:off x="4312866" y="4625595"/>
              <a:ext cx="1101087" cy="584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mj-lt"/>
                </a:rPr>
                <a:t>MPC</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mj-lt"/>
                </a:rPr>
                <a:t>Optimizer</a:t>
              </a:r>
              <a:endParaRPr kumimoji="0" lang="en-US" sz="1600" b="0" i="0" u="none" strike="noStrike" cap="none" normalizeH="0" baseline="0" dirty="0">
                <a:ln>
                  <a:noFill/>
                </a:ln>
                <a:solidFill>
                  <a:schemeClr val="tx1"/>
                </a:solidFill>
                <a:effectLst/>
                <a:latin typeface="+mj-lt"/>
              </a:endParaRPr>
            </a:p>
          </p:txBody>
        </p:sp>
        <p:cxnSp>
          <p:nvCxnSpPr>
            <p:cNvPr id="51" name="Straight Arrow Connector 50"/>
            <p:cNvCxnSpPr/>
            <p:nvPr/>
          </p:nvCxnSpPr>
          <p:spPr bwMode="auto">
            <a:xfrm>
              <a:off x="4865526" y="4168939"/>
              <a:ext cx="0" cy="457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cxnSp>
        <p:nvCxnSpPr>
          <p:cNvPr id="85" name="Straight Arrow Connector 84"/>
          <p:cNvCxnSpPr>
            <a:endCxn id="46" idx="2"/>
          </p:cNvCxnSpPr>
          <p:nvPr/>
        </p:nvCxnSpPr>
        <p:spPr bwMode="auto">
          <a:xfrm>
            <a:off x="3165869" y="2030617"/>
            <a:ext cx="1424013" cy="189035"/>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p:sp>
        <p:nvSpPr>
          <p:cNvPr id="4" name="Oval 3"/>
          <p:cNvSpPr/>
          <p:nvPr/>
        </p:nvSpPr>
        <p:spPr bwMode="auto">
          <a:xfrm>
            <a:off x="1095828" y="6033169"/>
            <a:ext cx="1025013" cy="524958"/>
          </a:xfrm>
          <a:prstGeom prst="ellipse">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custDataLst>
      <p:tags r:id="rId1"/>
    </p:custDataLst>
    <p:extLst>
      <p:ext uri="{BB962C8B-B14F-4D97-AF65-F5344CB8AC3E}">
        <p14:creationId xmlns:p14="http://schemas.microsoft.com/office/powerpoint/2010/main" val="85195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6" grpId="0"/>
      <p:bldP spid="43" grpId="0"/>
      <p:bldP spid="28" grpId="0"/>
      <p:bldP spid="80" grpId="0" animBg="1"/>
      <p:bldP spid="101" grpId="0"/>
      <p:bldP spid="104" grpId="0"/>
      <p:bldP spid="46" grpId="0"/>
      <p:bldP spid="78"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Testbed</a:t>
            </a:r>
          </a:p>
        </p:txBody>
      </p:sp>
      <p:sp>
        <p:nvSpPr>
          <p:cNvPr id="3" name="Content Placeholder 2"/>
          <p:cNvSpPr>
            <a:spLocks noGrp="1"/>
          </p:cNvSpPr>
          <p:nvPr>
            <p:ph idx="1"/>
          </p:nvPr>
        </p:nvSpPr>
        <p:spPr>
          <a:xfrm>
            <a:off x="228600" y="1219200"/>
            <a:ext cx="6391141" cy="4876800"/>
          </a:xfrm>
        </p:spPr>
        <p:txBody>
          <a:bodyPr/>
          <a:lstStyle/>
          <a:p>
            <a:r>
              <a:rPr lang="en-US" dirty="0"/>
              <a:t>AMD A10-7850K APU</a:t>
            </a:r>
          </a:p>
          <a:p>
            <a:pPr lvl="1">
              <a:spcBef>
                <a:spcPts val="600"/>
              </a:spcBef>
            </a:pPr>
            <a:r>
              <a:rPr lang="en-US" sz="2000" dirty="0"/>
              <a:t>2 out-of-order dual core CPUs</a:t>
            </a:r>
          </a:p>
          <a:p>
            <a:pPr lvl="1">
              <a:spcBef>
                <a:spcPts val="600"/>
              </a:spcBef>
            </a:pPr>
            <a:r>
              <a:rPr lang="en-US" sz="2000" dirty="0"/>
              <a:t>GPU contains 512 processing elements (8 CUs) at 720 MHz</a:t>
            </a:r>
          </a:p>
          <a:p>
            <a:endParaRPr lang="en-US" dirty="0"/>
          </a:p>
          <a:p>
            <a:r>
              <a:rPr lang="en-US" dirty="0"/>
              <a:t>DVFS states</a:t>
            </a:r>
          </a:p>
          <a:p>
            <a:endParaRPr lang="en-US" dirty="0"/>
          </a:p>
          <a:p>
            <a:endParaRPr lang="en-US" dirty="0"/>
          </a:p>
          <a:p>
            <a:endParaRPr lang="en-US" dirty="0"/>
          </a:p>
          <a:p>
            <a:endParaRPr lang="en-US" dirty="0"/>
          </a:p>
          <a:p>
            <a:r>
              <a:rPr lang="en-US" dirty="0"/>
              <a:t>Total HW configuration: 336</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4" name="TextBox 23"/>
          <p:cNvSpPr txBox="1"/>
          <p:nvPr/>
        </p:nvSpPr>
        <p:spPr>
          <a:xfrm>
            <a:off x="4427232" y="5374775"/>
            <a:ext cx="3419526" cy="307777"/>
          </a:xfrm>
          <a:prstGeom prst="rect">
            <a:avLst/>
          </a:prstGeom>
          <a:noFill/>
        </p:spPr>
        <p:txBody>
          <a:bodyPr wrap="none" rtlCol="0">
            <a:spAutoFit/>
          </a:bodyPr>
          <a:lstStyle/>
          <a:p>
            <a:pPr>
              <a:spcAft>
                <a:spcPts val="600"/>
              </a:spcAft>
              <a:buClr>
                <a:schemeClr val="bg2"/>
              </a:buClr>
            </a:pPr>
            <a:r>
              <a:rPr lang="en-US" sz="1400" dirty="0">
                <a:latin typeface="+mj-lt"/>
              </a:rPr>
              <a:t>NB and GPU share the same voltage rail</a:t>
            </a:r>
          </a:p>
        </p:txBody>
      </p:sp>
      <p:graphicFrame>
        <p:nvGraphicFramePr>
          <p:cNvPr id="4" name="Table 3"/>
          <p:cNvGraphicFramePr>
            <a:graphicFrameLocks noGrp="1"/>
          </p:cNvGraphicFramePr>
          <p:nvPr>
            <p:extLst>
              <p:ext uri="{D42A27DB-BD31-4B8C-83A1-F6EECF244321}">
                <p14:modId xmlns:p14="http://schemas.microsoft.com/office/powerpoint/2010/main" val="2014024888"/>
              </p:ext>
            </p:extLst>
          </p:nvPr>
        </p:nvGraphicFramePr>
        <p:xfrm>
          <a:off x="583475" y="4001630"/>
          <a:ext cx="2649967" cy="1524000"/>
        </p:xfrm>
        <a:graphic>
          <a:graphicData uri="http://schemas.openxmlformats.org/drawingml/2006/table">
            <a:tbl>
              <a:tblPr>
                <a:tableStyleId>{5C22544A-7EE6-4342-B048-85BDC9FD1C3A}</a:tableStyleId>
              </a:tblPr>
              <a:tblGrid>
                <a:gridCol w="958180">
                  <a:extLst>
                    <a:ext uri="{9D8B030D-6E8A-4147-A177-3AD203B41FA5}">
                      <a16:colId xmlns="" xmlns:a16="http://schemas.microsoft.com/office/drawing/2014/main" val="20000"/>
                    </a:ext>
                  </a:extLst>
                </a:gridCol>
                <a:gridCol w="931579">
                  <a:extLst>
                    <a:ext uri="{9D8B030D-6E8A-4147-A177-3AD203B41FA5}">
                      <a16:colId xmlns="" xmlns:a16="http://schemas.microsoft.com/office/drawing/2014/main" val="20001"/>
                    </a:ext>
                  </a:extLst>
                </a:gridCol>
                <a:gridCol w="760208">
                  <a:extLst>
                    <a:ext uri="{9D8B030D-6E8A-4147-A177-3AD203B41FA5}">
                      <a16:colId xmlns="" xmlns:a16="http://schemas.microsoft.com/office/drawing/2014/main" val="20002"/>
                    </a:ext>
                  </a:extLst>
                </a:gridCol>
              </a:tblGrid>
              <a:tr h="190500">
                <a:tc>
                  <a:txBody>
                    <a:bodyPr/>
                    <a:lstStyle/>
                    <a:p>
                      <a:pPr algn="ctr" fontAlgn="b"/>
                      <a:r>
                        <a:rPr lang="en-US" sz="1100" b="1" u="none" strike="noStrike" dirty="0">
                          <a:effectLst/>
                          <a:latin typeface="+mj-lt"/>
                        </a:rPr>
                        <a:t>CPU P States</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Voltage (V)</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Freq (GHz)</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0500">
                <a:tc>
                  <a:txBody>
                    <a:bodyPr/>
                    <a:lstStyle/>
                    <a:p>
                      <a:pPr algn="ctr" fontAlgn="b"/>
                      <a:r>
                        <a:rPr lang="en-US" sz="1100" b="1" u="none" strike="noStrike" dirty="0">
                          <a:effectLst/>
                          <a:latin typeface="+mj-lt"/>
                        </a:rPr>
                        <a:t>P1</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1.325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3.9</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90500">
                <a:tc>
                  <a:txBody>
                    <a:bodyPr/>
                    <a:lstStyle/>
                    <a:p>
                      <a:pPr algn="ctr" fontAlgn="b"/>
                      <a:r>
                        <a:rPr lang="en-US" sz="1100" b="1" u="none" strike="noStrike" dirty="0">
                          <a:effectLst/>
                          <a:latin typeface="+mj-lt"/>
                        </a:rPr>
                        <a:t>P2</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1.3125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3.8</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0500">
                <a:tc>
                  <a:txBody>
                    <a:bodyPr/>
                    <a:lstStyle/>
                    <a:p>
                      <a:pPr algn="ctr" fontAlgn="b"/>
                      <a:r>
                        <a:rPr lang="en-US" sz="1100" b="1" u="none" strike="noStrike" dirty="0">
                          <a:effectLst/>
                          <a:latin typeface="+mj-lt"/>
                        </a:rPr>
                        <a:t>P3</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1.2625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3.7</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90500">
                <a:tc>
                  <a:txBody>
                    <a:bodyPr/>
                    <a:lstStyle/>
                    <a:p>
                      <a:pPr algn="ctr" fontAlgn="b"/>
                      <a:r>
                        <a:rPr lang="en-US" sz="1100" b="1" u="none" strike="noStrike" dirty="0">
                          <a:effectLst/>
                          <a:latin typeface="+mj-lt"/>
                        </a:rPr>
                        <a:t>P4</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1.225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90500">
                <a:tc>
                  <a:txBody>
                    <a:bodyPr/>
                    <a:lstStyle/>
                    <a:p>
                      <a:pPr algn="ctr" fontAlgn="b"/>
                      <a:r>
                        <a:rPr lang="en-US" sz="1100" b="1" u="none" strike="noStrike" dirty="0">
                          <a:effectLst/>
                          <a:latin typeface="+mj-lt"/>
                        </a:rPr>
                        <a:t>P5</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1.0625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190500">
                <a:tc>
                  <a:txBody>
                    <a:bodyPr/>
                    <a:lstStyle/>
                    <a:p>
                      <a:pPr algn="ctr" fontAlgn="b"/>
                      <a:r>
                        <a:rPr lang="en-US" sz="1100" b="1" u="none" strike="noStrike" dirty="0">
                          <a:effectLst/>
                          <a:latin typeface="+mj-lt"/>
                        </a:rPr>
                        <a:t>P6</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0.975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2.4</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190500">
                <a:tc>
                  <a:txBody>
                    <a:bodyPr/>
                    <a:lstStyle/>
                    <a:p>
                      <a:pPr algn="ctr" fontAlgn="b"/>
                      <a:r>
                        <a:rPr lang="en-US" sz="1100" b="1" u="none" strike="noStrike" dirty="0">
                          <a:effectLst/>
                          <a:latin typeface="+mj-lt"/>
                        </a:rPr>
                        <a:t>P7</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0.8875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1.7</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50506081"/>
              </p:ext>
            </p:extLst>
          </p:nvPr>
        </p:nvGraphicFramePr>
        <p:xfrm>
          <a:off x="3588317" y="4210227"/>
          <a:ext cx="2517321" cy="1106805"/>
        </p:xfrm>
        <a:graphic>
          <a:graphicData uri="http://schemas.openxmlformats.org/drawingml/2006/table">
            <a:tbl>
              <a:tblPr>
                <a:tableStyleId>{5C22544A-7EE6-4342-B048-85BDC9FD1C3A}</a:tableStyleId>
              </a:tblPr>
              <a:tblGrid>
                <a:gridCol w="910218">
                  <a:extLst>
                    <a:ext uri="{9D8B030D-6E8A-4147-A177-3AD203B41FA5}">
                      <a16:colId xmlns="" xmlns:a16="http://schemas.microsoft.com/office/drawing/2014/main" val="20000"/>
                    </a:ext>
                  </a:extLst>
                </a:gridCol>
                <a:gridCol w="824885">
                  <a:extLst>
                    <a:ext uri="{9D8B030D-6E8A-4147-A177-3AD203B41FA5}">
                      <a16:colId xmlns="" xmlns:a16="http://schemas.microsoft.com/office/drawing/2014/main" val="20001"/>
                    </a:ext>
                  </a:extLst>
                </a:gridCol>
                <a:gridCol w="782218">
                  <a:extLst>
                    <a:ext uri="{9D8B030D-6E8A-4147-A177-3AD203B41FA5}">
                      <a16:colId xmlns="" xmlns:a16="http://schemas.microsoft.com/office/drawing/2014/main" val="20002"/>
                    </a:ext>
                  </a:extLst>
                </a:gridCol>
              </a:tblGrid>
              <a:tr h="190500">
                <a:tc>
                  <a:txBody>
                    <a:bodyPr/>
                    <a:lstStyle/>
                    <a:p>
                      <a:pPr algn="ctr" fontAlgn="b"/>
                      <a:r>
                        <a:rPr lang="en-US" sz="1100" b="1" u="none" strike="noStrike" dirty="0">
                          <a:effectLst/>
                          <a:latin typeface="+mj-lt"/>
                        </a:rPr>
                        <a:t>NB P States</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Freq (GHz)</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Memory Freq (MHz)</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0500">
                <a:tc>
                  <a:txBody>
                    <a:bodyPr/>
                    <a:lstStyle/>
                    <a:p>
                      <a:pPr algn="ctr" fontAlgn="b"/>
                      <a:r>
                        <a:rPr lang="en-US" sz="1100" b="1" u="none" strike="noStrike" dirty="0">
                          <a:effectLst/>
                          <a:latin typeface="+mj-lt"/>
                        </a:rPr>
                        <a:t>NB0</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1.8</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800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90500">
                <a:tc>
                  <a:txBody>
                    <a:bodyPr/>
                    <a:lstStyle/>
                    <a:p>
                      <a:pPr algn="ctr" fontAlgn="b"/>
                      <a:r>
                        <a:rPr lang="en-US" sz="1100" b="1" u="none" strike="noStrike" dirty="0">
                          <a:effectLst/>
                          <a:latin typeface="+mj-lt"/>
                        </a:rPr>
                        <a:t>NB1</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1.6</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800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0500">
                <a:tc>
                  <a:txBody>
                    <a:bodyPr/>
                    <a:lstStyle/>
                    <a:p>
                      <a:pPr algn="ctr" fontAlgn="b"/>
                      <a:r>
                        <a:rPr lang="en-US" sz="1100" b="1" u="none" strike="noStrike" dirty="0">
                          <a:effectLst/>
                          <a:latin typeface="+mj-lt"/>
                        </a:rPr>
                        <a:t>NB2</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1.4</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800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90500">
                <a:tc>
                  <a:txBody>
                    <a:bodyPr/>
                    <a:lstStyle/>
                    <a:p>
                      <a:pPr algn="ctr" fontAlgn="b"/>
                      <a:r>
                        <a:rPr lang="en-US" sz="1100" b="1" u="none" strike="noStrike" dirty="0">
                          <a:effectLst/>
                          <a:latin typeface="+mj-lt"/>
                        </a:rPr>
                        <a:t>NB3</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1.1</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333</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4051926"/>
              </p:ext>
            </p:extLst>
          </p:nvPr>
        </p:nvGraphicFramePr>
        <p:xfrm>
          <a:off x="6267336" y="4192129"/>
          <a:ext cx="2604407" cy="1143000"/>
        </p:xfrm>
        <a:graphic>
          <a:graphicData uri="http://schemas.openxmlformats.org/drawingml/2006/table">
            <a:tbl>
              <a:tblPr>
                <a:tableStyleId>{5C22544A-7EE6-4342-B048-85BDC9FD1C3A}</a:tableStyleId>
              </a:tblPr>
              <a:tblGrid>
                <a:gridCol w="941706">
                  <a:extLst>
                    <a:ext uri="{9D8B030D-6E8A-4147-A177-3AD203B41FA5}">
                      <a16:colId xmlns="" xmlns:a16="http://schemas.microsoft.com/office/drawing/2014/main" val="20000"/>
                    </a:ext>
                  </a:extLst>
                </a:gridCol>
                <a:gridCol w="853422">
                  <a:extLst>
                    <a:ext uri="{9D8B030D-6E8A-4147-A177-3AD203B41FA5}">
                      <a16:colId xmlns="" xmlns:a16="http://schemas.microsoft.com/office/drawing/2014/main" val="20001"/>
                    </a:ext>
                  </a:extLst>
                </a:gridCol>
                <a:gridCol w="809279">
                  <a:extLst>
                    <a:ext uri="{9D8B030D-6E8A-4147-A177-3AD203B41FA5}">
                      <a16:colId xmlns="" xmlns:a16="http://schemas.microsoft.com/office/drawing/2014/main" val="20002"/>
                    </a:ext>
                  </a:extLst>
                </a:gridCol>
              </a:tblGrid>
              <a:tr h="190500">
                <a:tc>
                  <a:txBody>
                    <a:bodyPr/>
                    <a:lstStyle/>
                    <a:p>
                      <a:pPr algn="ctr" fontAlgn="b"/>
                      <a:r>
                        <a:rPr lang="en-US" sz="1100" b="1" u="none" strike="noStrike" dirty="0">
                          <a:effectLst/>
                          <a:latin typeface="+mj-lt"/>
                        </a:rPr>
                        <a:t>GPU P States</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Voltage (V)</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Freq (GHz)</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0500">
                <a:tc>
                  <a:txBody>
                    <a:bodyPr/>
                    <a:lstStyle/>
                    <a:p>
                      <a:pPr algn="ctr" fontAlgn="b"/>
                      <a:r>
                        <a:rPr lang="en-US" sz="1100" b="1" u="none" strike="noStrike" dirty="0">
                          <a:effectLst/>
                          <a:latin typeface="+mj-lt"/>
                        </a:rPr>
                        <a:t>DPM0</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0.95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351</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1"/>
                  </a:ext>
                </a:extLst>
              </a:tr>
              <a:tr h="190500">
                <a:tc>
                  <a:txBody>
                    <a:bodyPr/>
                    <a:lstStyle/>
                    <a:p>
                      <a:pPr algn="ctr" fontAlgn="b"/>
                      <a:r>
                        <a:rPr lang="en-US" sz="1100" b="1" u="none" strike="noStrike" dirty="0">
                          <a:effectLst/>
                          <a:latin typeface="+mj-lt"/>
                        </a:rPr>
                        <a:t>DPM1</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1.05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450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0500">
                <a:tc>
                  <a:txBody>
                    <a:bodyPr/>
                    <a:lstStyle/>
                    <a:p>
                      <a:pPr algn="ctr" fontAlgn="b"/>
                      <a:r>
                        <a:rPr lang="en-US" sz="1100" b="1" u="none" strike="noStrike" dirty="0">
                          <a:effectLst/>
                          <a:latin typeface="+mj-lt"/>
                        </a:rPr>
                        <a:t>DPM2</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1.125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553</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3"/>
                  </a:ext>
                </a:extLst>
              </a:tr>
              <a:tr h="190500">
                <a:tc>
                  <a:txBody>
                    <a:bodyPr/>
                    <a:lstStyle/>
                    <a:p>
                      <a:pPr algn="ctr" fontAlgn="b"/>
                      <a:r>
                        <a:rPr lang="en-US" sz="1100" b="1" u="none" strike="noStrike" dirty="0">
                          <a:effectLst/>
                          <a:latin typeface="+mj-lt"/>
                        </a:rPr>
                        <a:t>DPM3</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1.1875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654</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90500">
                <a:tc>
                  <a:txBody>
                    <a:bodyPr/>
                    <a:lstStyle/>
                    <a:p>
                      <a:pPr algn="ctr" fontAlgn="b"/>
                      <a:r>
                        <a:rPr lang="en-US" sz="1100" b="1" u="none" strike="noStrike" dirty="0">
                          <a:effectLst/>
                          <a:latin typeface="+mj-lt"/>
                        </a:rPr>
                        <a:t>DPM4</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1.225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720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5"/>
                  </a:ext>
                </a:extLst>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70" y="1171977"/>
            <a:ext cx="2105199" cy="250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8138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0315" y="1219200"/>
                <a:ext cx="4812631" cy="4876800"/>
              </a:xfrm>
            </p:spPr>
            <p:txBody>
              <a:bodyPr/>
              <a:lstStyle/>
              <a:p>
                <a:pPr>
                  <a:spcBef>
                    <a:spcPts val="600"/>
                  </a:spcBef>
                </a:pPr>
                <a:r>
                  <a:rPr lang="en-US" sz="2000" dirty="0"/>
                  <a:t>15 GPGPU Benchmarks</a:t>
                </a:r>
              </a:p>
              <a:p>
                <a:pPr marL="0" indent="0">
                  <a:buNone/>
                </a:pPr>
                <a:endParaRPr lang="en-US" sz="2000" dirty="0"/>
              </a:p>
              <a:p>
                <a:r>
                  <a:rPr lang="en-US" sz="2000" dirty="0"/>
                  <a:t>Baseline scheme</a:t>
                </a:r>
              </a:p>
              <a:p>
                <a:pPr lvl="1">
                  <a:spcBef>
                    <a:spcPts val="600"/>
                  </a:spcBef>
                </a:pPr>
                <a:r>
                  <a:rPr lang="en-US" sz="1800" dirty="0"/>
                  <a:t>AMD Turbo Core</a:t>
                </a:r>
              </a:p>
              <a:p>
                <a:endParaRPr lang="en-US" sz="2000" dirty="0"/>
              </a:p>
              <a:p>
                <a:r>
                  <a:rPr lang="en-US" sz="2000" dirty="0"/>
                  <a:t>Predict Previous Kernel (PPK)</a:t>
                </a:r>
              </a:p>
              <a:p>
                <a:pPr lvl="1">
                  <a:spcBef>
                    <a:spcPts val="600"/>
                  </a:spcBef>
                </a:pPr>
                <a:r>
                  <a:rPr lang="en-US" sz="1800" dirty="0"/>
                  <a:t>Assume last kernel repeats</a:t>
                </a:r>
              </a:p>
              <a:p>
                <a:pPr lvl="1">
                  <a:spcBef>
                    <a:spcPts val="600"/>
                  </a:spcBef>
                </a:pPr>
                <a:r>
                  <a:rPr lang="en-US" sz="1800" dirty="0"/>
                  <a:t>State-of-the-art: Harmonia ISCA’15, McLaughlin et al. ASBD’14</a:t>
                </a:r>
                <a:endParaRPr lang="en-US" sz="2000" dirty="0"/>
              </a:p>
              <a:p>
                <a:pPr lvl="1">
                  <a:spcBef>
                    <a:spcPts val="0"/>
                  </a:spcBef>
                </a:pPr>
                <a:endParaRPr lang="en-US" sz="2000" dirty="0"/>
              </a:p>
              <a:p>
                <a:pPr>
                  <a:spcBef>
                    <a:spcPts val="0"/>
                  </a:spcBef>
                </a:pPr>
                <a:endParaRPr lang="en-US" sz="2000" dirty="0"/>
              </a:p>
              <a:p>
                <a:pPr>
                  <a:spcBef>
                    <a:spcPts val="0"/>
                  </a:spcBef>
                </a:pPr>
                <a:r>
                  <a:rPr lang="en-US" sz="2000" dirty="0"/>
                  <a:t>Maximum overhead </a:t>
                </a:r>
                <a14:m>
                  <m:oMath xmlns:m="http://schemas.openxmlformats.org/officeDocument/2006/math">
                    <m:r>
                      <a:rPr lang="en-US" sz="2000" b="0" i="1" smtClean="0">
                        <a:latin typeface="Cambria Math"/>
                      </a:rPr>
                      <m:t>𝛼</m:t>
                    </m:r>
                  </m:oMath>
                </a14:m>
                <a:r>
                  <a:rPr lang="en-US" sz="2000" dirty="0"/>
                  <a:t> = 5%</a:t>
                </a:r>
              </a:p>
              <a:p>
                <a:pPr>
                  <a:spcBef>
                    <a:spcPts val="0"/>
                  </a:spcBef>
                </a:pPr>
                <a:endParaRPr lang="en-US" sz="1800" dirty="0"/>
              </a:p>
              <a:p>
                <a:pPr lvl="1"/>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0315" y="1219200"/>
                <a:ext cx="4812631" cy="4876800"/>
              </a:xfrm>
              <a:blipFill rotWithShape="1">
                <a:blip r:embed="rId2"/>
                <a:stretch>
                  <a:fillRect l="-507" t="-125" b="-3000"/>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3298584219"/>
              </p:ext>
            </p:extLst>
          </p:nvPr>
        </p:nvGraphicFramePr>
        <p:xfrm>
          <a:off x="4487781" y="1420714"/>
          <a:ext cx="4535905" cy="5120640"/>
        </p:xfrm>
        <a:graphic>
          <a:graphicData uri="http://schemas.openxmlformats.org/drawingml/2006/table">
            <a:tbl>
              <a:tblPr>
                <a:tableStyleId>{5C22544A-7EE6-4342-B048-85BDC9FD1C3A}</a:tableStyleId>
              </a:tblPr>
              <a:tblGrid>
                <a:gridCol w="864101">
                  <a:extLst>
                    <a:ext uri="{9D8B030D-6E8A-4147-A177-3AD203B41FA5}">
                      <a16:colId xmlns="" xmlns:a16="http://schemas.microsoft.com/office/drawing/2014/main" val="20000"/>
                    </a:ext>
                  </a:extLst>
                </a:gridCol>
                <a:gridCol w="1288931">
                  <a:extLst>
                    <a:ext uri="{9D8B030D-6E8A-4147-A177-3AD203B41FA5}">
                      <a16:colId xmlns="" xmlns:a16="http://schemas.microsoft.com/office/drawing/2014/main" val="20001"/>
                    </a:ext>
                  </a:extLst>
                </a:gridCol>
                <a:gridCol w="1348155">
                  <a:extLst>
                    <a:ext uri="{9D8B030D-6E8A-4147-A177-3AD203B41FA5}">
                      <a16:colId xmlns="" xmlns:a16="http://schemas.microsoft.com/office/drawing/2014/main" val="20002"/>
                    </a:ext>
                  </a:extLst>
                </a:gridCol>
                <a:gridCol w="1034718">
                  <a:extLst>
                    <a:ext uri="{9D8B030D-6E8A-4147-A177-3AD203B41FA5}">
                      <a16:colId xmlns="" xmlns:a16="http://schemas.microsoft.com/office/drawing/2014/main" val="20003"/>
                    </a:ext>
                  </a:extLst>
                </a:gridCol>
              </a:tblGrid>
              <a:tr h="190500">
                <a:tc>
                  <a:txBody>
                    <a:bodyPr/>
                    <a:lstStyle/>
                    <a:p>
                      <a:pPr algn="l" fontAlgn="b"/>
                      <a:r>
                        <a:rPr lang="en-US" sz="1200" b="1" u="none" strike="noStrike" dirty="0">
                          <a:effectLst/>
                          <a:latin typeface="+mj-lt"/>
                        </a:rPr>
                        <a:t>Category</a:t>
                      </a:r>
                      <a:endParaRPr lang="en-US" sz="1200" b="1" i="0" u="none" strike="noStrike" dirty="0">
                        <a:solidFill>
                          <a:srgbClr val="000000"/>
                        </a:solidFill>
                        <a:effectLst/>
                        <a:latin typeface="+mj-lt"/>
                      </a:endParaRP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u="none" strike="noStrike" dirty="0">
                          <a:effectLst/>
                          <a:latin typeface="+mj-lt"/>
                        </a:rPr>
                        <a:t>Benchmarks</a:t>
                      </a:r>
                      <a:endParaRPr lang="en-US" sz="1200" b="1"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u="none" strike="noStrike" dirty="0">
                          <a:effectLst/>
                          <a:latin typeface="+mj-lt"/>
                        </a:rPr>
                        <a:t>Benchmark Suite</a:t>
                      </a:r>
                      <a:endParaRPr lang="en-US" sz="1200" b="1"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u="none" strike="noStrike" dirty="0">
                          <a:effectLst/>
                          <a:latin typeface="+mj-lt"/>
                        </a:rPr>
                        <a:t>Regular </a:t>
                      </a:r>
                    </a:p>
                    <a:p>
                      <a:pPr algn="l" fontAlgn="b"/>
                      <a:r>
                        <a:rPr lang="en-US" sz="1200" b="1" u="none" strike="noStrike" dirty="0">
                          <a:effectLst/>
                          <a:latin typeface="+mj-lt"/>
                        </a:rPr>
                        <a:t>Expression</a:t>
                      </a:r>
                      <a:endParaRPr lang="en-US" sz="1200" b="1"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9075">
                <a:tc rowSpan="3">
                  <a:txBody>
                    <a:bodyPr/>
                    <a:lstStyle/>
                    <a:p>
                      <a:pPr algn="l" fontAlgn="ctr"/>
                      <a:r>
                        <a:rPr lang="en-US" sz="1200" u="none" strike="noStrike" dirty="0">
                          <a:effectLst/>
                          <a:latin typeface="+mj-lt"/>
                        </a:rPr>
                        <a:t>Regular</a:t>
                      </a:r>
                      <a:endParaRPr lang="en-US" sz="1200" b="0" i="0" u="none" strike="noStrike" dirty="0">
                        <a:solidFill>
                          <a:srgbClr val="000000"/>
                        </a:solidFill>
                        <a:effectLst/>
                        <a:latin typeface="+mj-lt"/>
                      </a:endParaRP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mandelbulbGPU</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Phoronix</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a:effectLst/>
                          <a:latin typeface="+mj-lt"/>
                        </a:rPr>
                        <a:t>A</a:t>
                      </a:r>
                      <a:r>
                        <a:rPr lang="en-US" sz="1200" u="none" strike="noStrike" baseline="30000">
                          <a:effectLst/>
                          <a:latin typeface="+mj-lt"/>
                        </a:rPr>
                        <a:t>20</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28600">
                <a:tc vMerge="1">
                  <a:txBody>
                    <a:bodyPr/>
                    <a:lstStyle/>
                    <a:p>
                      <a:endParaRPr lang="en-US"/>
                    </a:p>
                  </a:txBody>
                  <a:tcPr/>
                </a:tc>
                <a:tc>
                  <a:txBody>
                    <a:bodyPr/>
                    <a:lstStyle/>
                    <a:p>
                      <a:pPr algn="l" fontAlgn="b"/>
                      <a:r>
                        <a:rPr lang="en-US" sz="1200" u="none" strike="noStrike" dirty="0">
                          <a:effectLst/>
                          <a:latin typeface="+mj-lt"/>
                        </a:rPr>
                        <a:t>Nbody</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AMD APP SDK</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a:t>
                      </a:r>
                      <a:r>
                        <a:rPr lang="en-US" sz="1200" u="none" strike="noStrike" baseline="30000" dirty="0">
                          <a:effectLst/>
                          <a:latin typeface="+mj-lt"/>
                        </a:rPr>
                        <a:t>10</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9075">
                <a:tc vMerge="1">
                  <a:txBody>
                    <a:bodyPr/>
                    <a:lstStyle/>
                    <a:p>
                      <a:endParaRPr lang="en-US"/>
                    </a:p>
                  </a:txBody>
                  <a:tcPr/>
                </a:tc>
                <a:tc>
                  <a:txBody>
                    <a:bodyPr/>
                    <a:lstStyle/>
                    <a:p>
                      <a:pPr algn="l" fontAlgn="b"/>
                      <a:r>
                        <a:rPr lang="en-US" sz="1200" u="none" strike="noStrike" dirty="0">
                          <a:effectLst/>
                          <a:latin typeface="+mj-lt"/>
                        </a:rPr>
                        <a:t>juliaGPU</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Phoronix</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a:t>
                      </a:r>
                      <a:r>
                        <a:rPr lang="en-US" sz="1200" u="none" strike="noStrike" baseline="30000" dirty="0">
                          <a:effectLst/>
                          <a:latin typeface="+mj-lt"/>
                        </a:rPr>
                        <a:t>10</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39368">
                <a:tc rowSpan="2">
                  <a:txBody>
                    <a:bodyPr/>
                    <a:lstStyle/>
                    <a:p>
                      <a:pPr algn="l" fontAlgn="ctr"/>
                      <a:r>
                        <a:rPr lang="en-US" sz="1200" u="none" strike="noStrike" dirty="0">
                          <a:effectLst/>
                          <a:latin typeface="+mj-lt"/>
                        </a:rPr>
                        <a:t>Irregular with repetitive pattern</a:t>
                      </a:r>
                      <a:endParaRPr lang="en-US" sz="1200" b="0" i="0" u="none" strike="noStrike" dirty="0">
                        <a:solidFill>
                          <a:srgbClr val="000000"/>
                        </a:solidFill>
                        <a:effectLst/>
                        <a:latin typeface="+mj-lt"/>
                      </a:endParaRP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EigenValue</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AMD APP SDK</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(AB)</a:t>
                      </a:r>
                      <a:r>
                        <a:rPr lang="en-US" sz="1200" u="none" strike="noStrike" baseline="30000" dirty="0">
                          <a:effectLst/>
                          <a:latin typeface="+mj-lt"/>
                        </a:rPr>
                        <a:t>5</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80474">
                <a:tc vMerge="1">
                  <a:txBody>
                    <a:bodyPr/>
                    <a:lstStyle/>
                    <a:p>
                      <a:endParaRPr lang="en-US"/>
                    </a:p>
                  </a:txBody>
                  <a:tcPr/>
                </a:tc>
                <a:tc>
                  <a:txBody>
                    <a:bodyPr/>
                    <a:lstStyle/>
                    <a:p>
                      <a:pPr algn="l" fontAlgn="b"/>
                      <a:r>
                        <a:rPr lang="en-US" sz="1200" u="none" strike="noStrike" dirty="0">
                          <a:effectLst/>
                          <a:latin typeface="+mj-lt"/>
                        </a:rPr>
                        <a:t>XSBench</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Exascale</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(ABC)</a:t>
                      </a:r>
                      <a:r>
                        <a:rPr lang="en-US" sz="1200" u="none" strike="noStrike" baseline="30000" dirty="0">
                          <a:effectLst/>
                          <a:latin typeface="+mj-lt"/>
                        </a:rPr>
                        <a:t>2</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22524">
                <a:tc rowSpan="2">
                  <a:txBody>
                    <a:bodyPr/>
                    <a:lstStyle/>
                    <a:p>
                      <a:pPr algn="l" fontAlgn="ctr"/>
                      <a:r>
                        <a:rPr lang="en-US" sz="1200" u="none" strike="noStrike" dirty="0">
                          <a:effectLst/>
                          <a:latin typeface="+mj-lt"/>
                        </a:rPr>
                        <a:t>Irregular with non-repetitive pattern</a:t>
                      </a:r>
                      <a:endParaRPr lang="en-US" sz="1200" b="0" i="0" u="none" strike="noStrike" dirty="0">
                        <a:solidFill>
                          <a:srgbClr val="000000"/>
                        </a:solidFill>
                        <a:effectLst/>
                        <a:latin typeface="+mj-lt"/>
                      </a:endParaRP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Spmv</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SHOC</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a:t>
                      </a:r>
                      <a:r>
                        <a:rPr lang="en-US" sz="1200" u="none" strike="noStrike" baseline="30000" dirty="0">
                          <a:effectLst/>
                          <a:latin typeface="+mj-lt"/>
                        </a:rPr>
                        <a:t>10</a:t>
                      </a:r>
                      <a:r>
                        <a:rPr lang="en-US" sz="1200" u="none" strike="noStrike" dirty="0">
                          <a:effectLst/>
                          <a:latin typeface="+mj-lt"/>
                        </a:rPr>
                        <a:t>B</a:t>
                      </a:r>
                      <a:r>
                        <a:rPr lang="en-US" sz="1200" u="none" strike="noStrike" baseline="30000" dirty="0">
                          <a:effectLst/>
                          <a:latin typeface="+mj-lt"/>
                        </a:rPr>
                        <a:t>10</a:t>
                      </a:r>
                      <a:r>
                        <a:rPr lang="en-US" sz="1200" u="none" strike="noStrike" dirty="0">
                          <a:effectLst/>
                          <a:latin typeface="+mj-lt"/>
                        </a:rPr>
                        <a:t>C</a:t>
                      </a:r>
                      <a:r>
                        <a:rPr lang="en-US" sz="1200" u="none" strike="noStrike" baseline="30000" dirty="0">
                          <a:effectLst/>
                          <a:latin typeface="+mj-lt"/>
                        </a:rPr>
                        <a:t>10</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19075">
                <a:tc vMerge="1">
                  <a:txBody>
                    <a:bodyPr/>
                    <a:lstStyle/>
                    <a:p>
                      <a:endParaRPr lang="en-US"/>
                    </a:p>
                  </a:txBody>
                  <a:tcPr/>
                </a:tc>
                <a:tc>
                  <a:txBody>
                    <a:bodyPr/>
                    <a:lstStyle/>
                    <a:p>
                      <a:pPr algn="l" fontAlgn="b"/>
                      <a:r>
                        <a:rPr lang="en-US" sz="1200" u="none" strike="noStrike" dirty="0">
                          <a:effectLst/>
                          <a:latin typeface="+mj-lt"/>
                        </a:rPr>
                        <a:t>Kmeans</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Rodinia</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AB</a:t>
                      </a:r>
                      <a:r>
                        <a:rPr lang="en-US" sz="1200" u="none" strike="noStrike" baseline="30000" dirty="0">
                          <a:effectLst/>
                          <a:latin typeface="+mj-lt"/>
                        </a:rPr>
                        <a:t>20</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190500">
                <a:tc rowSpan="8">
                  <a:txBody>
                    <a:bodyPr/>
                    <a:lstStyle/>
                    <a:p>
                      <a:pPr algn="l" fontAlgn="ctr"/>
                      <a:r>
                        <a:rPr lang="en-US" sz="1200" u="none" strike="noStrike" dirty="0">
                          <a:effectLst/>
                          <a:latin typeface="+mj-lt"/>
                        </a:rPr>
                        <a:t>Irregular with kernels varying with input</a:t>
                      </a:r>
                      <a:endParaRPr lang="en-US" sz="1200" b="0" i="0" u="none" strike="noStrike" dirty="0">
                        <a:solidFill>
                          <a:srgbClr val="000000"/>
                        </a:solidFill>
                        <a:effectLst/>
                        <a:latin typeface="+mj-lt"/>
                      </a:endParaRPr>
                    </a:p>
                  </a:txBody>
                  <a:tcPr marL="45720" marR="45720"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swat</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OpenDwarfs</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l" fontAlgn="ctr"/>
                      <a:r>
                        <a:rPr lang="en-US" sz="1200" u="none" strike="noStrike" dirty="0">
                          <a:effectLst/>
                          <a:latin typeface="+mj-lt"/>
                        </a:rPr>
                        <a:t>Complex pattern</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190500">
                <a:tc vMerge="1">
                  <a:txBody>
                    <a:bodyPr/>
                    <a:lstStyle/>
                    <a:p>
                      <a:endParaRPr lang="en-US"/>
                    </a:p>
                  </a:txBody>
                  <a:tcPr/>
                </a:tc>
                <a:tc>
                  <a:txBody>
                    <a:bodyPr/>
                    <a:lstStyle/>
                    <a:p>
                      <a:pPr algn="l" fontAlgn="b"/>
                      <a:r>
                        <a:rPr lang="en-US" sz="1200" u="none" strike="noStrike" dirty="0">
                          <a:effectLst/>
                          <a:latin typeface="+mj-lt"/>
                        </a:rPr>
                        <a:t>color</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Pannotia</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09"/>
                  </a:ext>
                </a:extLst>
              </a:tr>
              <a:tr h="190500">
                <a:tc vMerge="1">
                  <a:txBody>
                    <a:bodyPr/>
                    <a:lstStyle/>
                    <a:p>
                      <a:endParaRPr lang="en-US"/>
                    </a:p>
                  </a:txBody>
                  <a:tcPr/>
                </a:tc>
                <a:tc>
                  <a:txBody>
                    <a:bodyPr/>
                    <a:lstStyle/>
                    <a:p>
                      <a:pPr algn="l" fontAlgn="b"/>
                      <a:r>
                        <a:rPr lang="en-US" sz="1200" u="none" strike="noStrike" dirty="0">
                          <a:effectLst/>
                          <a:latin typeface="+mj-lt"/>
                        </a:rPr>
                        <a:t>pb-bfs</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Parboil</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0"/>
                  </a:ext>
                </a:extLst>
              </a:tr>
              <a:tr h="190500">
                <a:tc vMerge="1">
                  <a:txBody>
                    <a:bodyPr/>
                    <a:lstStyle/>
                    <a:p>
                      <a:endParaRPr lang="en-US"/>
                    </a:p>
                  </a:txBody>
                  <a:tcPr/>
                </a:tc>
                <a:tc>
                  <a:txBody>
                    <a:bodyPr/>
                    <a:lstStyle/>
                    <a:p>
                      <a:pPr algn="l" fontAlgn="b"/>
                      <a:r>
                        <a:rPr lang="en-US" sz="1200" u="none" strike="noStrike" dirty="0">
                          <a:effectLst/>
                          <a:latin typeface="+mj-lt"/>
                        </a:rPr>
                        <a:t>mis</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Pannotia</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1"/>
                  </a:ext>
                </a:extLst>
              </a:tr>
              <a:tr h="190500">
                <a:tc vMerge="1">
                  <a:txBody>
                    <a:bodyPr/>
                    <a:lstStyle/>
                    <a:p>
                      <a:endParaRPr lang="en-US"/>
                    </a:p>
                  </a:txBody>
                  <a:tcPr/>
                </a:tc>
                <a:tc>
                  <a:txBody>
                    <a:bodyPr/>
                    <a:lstStyle/>
                    <a:p>
                      <a:pPr algn="l" fontAlgn="b"/>
                      <a:r>
                        <a:rPr lang="en-US" sz="1200" u="none" strike="noStrike" dirty="0">
                          <a:effectLst/>
                          <a:latin typeface="+mj-lt"/>
                        </a:rPr>
                        <a:t>srad</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Rodinia</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2"/>
                  </a:ext>
                </a:extLst>
              </a:tr>
              <a:tr h="190500">
                <a:tc vMerge="1">
                  <a:txBody>
                    <a:bodyPr/>
                    <a:lstStyle/>
                    <a:p>
                      <a:endParaRPr lang="en-US"/>
                    </a:p>
                  </a:txBody>
                  <a:tcPr/>
                </a:tc>
                <a:tc>
                  <a:txBody>
                    <a:bodyPr/>
                    <a:lstStyle/>
                    <a:p>
                      <a:pPr algn="l" fontAlgn="b"/>
                      <a:r>
                        <a:rPr lang="en-US" sz="1200" u="none" strike="noStrike" dirty="0">
                          <a:effectLst/>
                          <a:latin typeface="+mj-lt"/>
                        </a:rPr>
                        <a:t>lulesh</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Exascale</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3"/>
                  </a:ext>
                </a:extLst>
              </a:tr>
              <a:tr h="190500">
                <a:tc vMerge="1">
                  <a:txBody>
                    <a:bodyPr/>
                    <a:lstStyle/>
                    <a:p>
                      <a:endParaRPr lang="en-US"/>
                    </a:p>
                  </a:txBody>
                  <a:tcPr/>
                </a:tc>
                <a:tc>
                  <a:txBody>
                    <a:bodyPr/>
                    <a:lstStyle/>
                    <a:p>
                      <a:pPr algn="l" fontAlgn="b"/>
                      <a:r>
                        <a:rPr lang="en-US" sz="1200" u="none" strike="noStrike" dirty="0">
                          <a:effectLst/>
                          <a:latin typeface="+mj-lt"/>
                        </a:rPr>
                        <a:t>lud</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Rodinia</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4"/>
                  </a:ext>
                </a:extLst>
              </a:tr>
              <a:tr h="190500">
                <a:tc vMerge="1">
                  <a:txBody>
                    <a:bodyPr/>
                    <a:lstStyle/>
                    <a:p>
                      <a:endParaRPr lang="en-US"/>
                    </a:p>
                  </a:txBody>
                  <a:tcPr/>
                </a:tc>
                <a:tc>
                  <a:txBody>
                    <a:bodyPr/>
                    <a:lstStyle/>
                    <a:p>
                      <a:pPr algn="l" fontAlgn="b"/>
                      <a:r>
                        <a:rPr lang="en-US" sz="1200" u="none" strike="noStrike" dirty="0">
                          <a:effectLst/>
                          <a:latin typeface="+mj-lt"/>
                        </a:rPr>
                        <a:t>hybridsort</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Rodinia</a:t>
                      </a:r>
                      <a:endParaRPr lang="en-US" sz="1200" b="0" i="0" u="none" strike="noStrike" dirty="0">
                        <a:solidFill>
                          <a:srgbClr val="000000"/>
                        </a:solidFill>
                        <a:effectLst/>
                        <a:latin typeface="+mj-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2414053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Energy-Performance Gains</a:t>
            </a:r>
          </a:p>
        </p:txBody>
      </p:sp>
      <p:graphicFrame>
        <p:nvGraphicFramePr>
          <p:cNvPr id="11" name="Chart 10"/>
          <p:cNvGraphicFramePr>
            <a:graphicFrameLocks/>
          </p:cNvGraphicFramePr>
          <p:nvPr>
            <p:extLst>
              <p:ext uri="{D42A27DB-BD31-4B8C-83A1-F6EECF244321}">
                <p14:modId xmlns:p14="http://schemas.microsoft.com/office/powerpoint/2010/main" val="3651643134"/>
              </p:ext>
            </p:extLst>
          </p:nvPr>
        </p:nvGraphicFramePr>
        <p:xfrm>
          <a:off x="257196" y="4137286"/>
          <a:ext cx="8676942" cy="2720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2235393465"/>
              </p:ext>
            </p:extLst>
          </p:nvPr>
        </p:nvGraphicFramePr>
        <p:xfrm>
          <a:off x="257195" y="1064302"/>
          <a:ext cx="8676942" cy="3102963"/>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Callout 2"/>
          <p:cNvSpPr/>
          <p:nvPr/>
        </p:nvSpPr>
        <p:spPr bwMode="auto">
          <a:xfrm>
            <a:off x="8393068" y="1935402"/>
            <a:ext cx="471948" cy="273197"/>
          </a:xfrm>
          <a:prstGeom prst="wedgeEllipseCallout">
            <a:avLst/>
          </a:prstGeom>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j-lt"/>
              </a:rPr>
              <a:t>24.8%</a:t>
            </a:r>
          </a:p>
        </p:txBody>
      </p:sp>
      <p:sp>
        <p:nvSpPr>
          <p:cNvPr id="6" name="Oval Callout 5"/>
          <p:cNvSpPr/>
          <p:nvPr/>
        </p:nvSpPr>
        <p:spPr bwMode="auto">
          <a:xfrm>
            <a:off x="8469113" y="4256371"/>
            <a:ext cx="379926" cy="233956"/>
          </a:xfrm>
          <a:prstGeom prst="wedgeEllipseCallout">
            <a:avLst/>
          </a:prstGeom>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mj-lt"/>
              </a:rPr>
              <a:t>-1.8</a:t>
            </a:r>
            <a:r>
              <a:rPr kumimoji="0" lang="en-US" sz="1100" b="0" i="0" u="none" strike="noStrike" cap="none" normalizeH="0" baseline="0" dirty="0">
                <a:ln>
                  <a:noFill/>
                </a:ln>
                <a:solidFill>
                  <a:schemeClr val="tx1"/>
                </a:solidFill>
                <a:effectLst/>
                <a:latin typeface="+mj-lt"/>
              </a:rPr>
              <a:t>%</a:t>
            </a:r>
          </a:p>
        </p:txBody>
      </p:sp>
      <p:sp>
        <p:nvSpPr>
          <p:cNvPr id="7" name="Oval Callout 6"/>
          <p:cNvSpPr/>
          <p:nvPr/>
        </p:nvSpPr>
        <p:spPr bwMode="auto">
          <a:xfrm>
            <a:off x="8107584" y="4479981"/>
            <a:ext cx="379926" cy="190785"/>
          </a:xfrm>
          <a:prstGeom prst="wedgeEllipseCallout">
            <a:avLst>
              <a:gd name="adj1" fmla="val 26669"/>
              <a:gd name="adj2" fmla="val 77928"/>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mj-lt"/>
              </a:rPr>
              <a:t>-10</a:t>
            </a:r>
            <a:r>
              <a:rPr kumimoji="0" lang="en-US" sz="1100" b="0" i="0" u="none" strike="noStrike" cap="none" normalizeH="0" baseline="0" dirty="0">
                <a:ln>
                  <a:noFill/>
                </a:ln>
                <a:solidFill>
                  <a:schemeClr val="tx1"/>
                </a:solidFill>
                <a:effectLst/>
                <a:latin typeface="+mj-lt"/>
              </a:rPr>
              <a:t>%</a:t>
            </a:r>
          </a:p>
        </p:txBody>
      </p:sp>
      <p:sp>
        <p:nvSpPr>
          <p:cNvPr id="8" name="Oval Callout 7"/>
          <p:cNvSpPr/>
          <p:nvPr/>
        </p:nvSpPr>
        <p:spPr bwMode="auto">
          <a:xfrm>
            <a:off x="8001000" y="2137270"/>
            <a:ext cx="468113" cy="190785"/>
          </a:xfrm>
          <a:prstGeom prst="wedgeEllipseCallout">
            <a:avLst>
              <a:gd name="adj1" fmla="val 26669"/>
              <a:gd name="adj2" fmla="val 77928"/>
            </a:avLst>
          </a:prstGeom>
          <a:ln>
            <a:no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mj-lt"/>
              </a:rPr>
              <a:t>19.5</a:t>
            </a:r>
            <a:r>
              <a:rPr kumimoji="0" lang="en-US" sz="1100" b="0" i="0" u="none" strike="noStrike" cap="none" normalizeH="0" baseline="0" dirty="0">
                <a:ln>
                  <a:noFill/>
                </a:ln>
                <a:solidFill>
                  <a:schemeClr val="tx1"/>
                </a:solidFill>
                <a:effectLst/>
                <a:latin typeface="+mj-lt"/>
              </a:rPr>
              <a:t>%</a:t>
            </a:r>
          </a:p>
        </p:txBody>
      </p:sp>
    </p:spTree>
    <p:custDataLst>
      <p:tags r:id="rId1"/>
    </p:custDataLst>
    <p:extLst>
      <p:ext uri="{BB962C8B-B14F-4D97-AF65-F5344CB8AC3E}">
        <p14:creationId xmlns:p14="http://schemas.microsoft.com/office/powerpoint/2010/main" val="10109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Overhead</a:t>
            </a:r>
          </a:p>
        </p:txBody>
      </p:sp>
      <p:graphicFrame>
        <p:nvGraphicFramePr>
          <p:cNvPr id="7" name="Chart 6"/>
          <p:cNvGraphicFramePr>
            <a:graphicFrameLocks/>
          </p:cNvGraphicFramePr>
          <p:nvPr>
            <p:extLst>
              <p:ext uri="{D42A27DB-BD31-4B8C-83A1-F6EECF244321}">
                <p14:modId xmlns:p14="http://schemas.microsoft.com/office/powerpoint/2010/main" val="2477879670"/>
              </p:ext>
            </p:extLst>
          </p:nvPr>
        </p:nvGraphicFramePr>
        <p:xfrm>
          <a:off x="0" y="1220959"/>
          <a:ext cx="9144000" cy="2019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094818851"/>
              </p:ext>
            </p:extLst>
          </p:nvPr>
        </p:nvGraphicFramePr>
        <p:xfrm>
          <a:off x="0" y="2775292"/>
          <a:ext cx="9144000" cy="2241030"/>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Callout 5"/>
          <p:cNvSpPr/>
          <p:nvPr/>
        </p:nvSpPr>
        <p:spPr bwMode="auto">
          <a:xfrm>
            <a:off x="8604978" y="1653761"/>
            <a:ext cx="471948" cy="273197"/>
          </a:xfrm>
          <a:prstGeom prst="wedgeEllipseCallout">
            <a:avLst/>
          </a:prstGeom>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j-lt"/>
              </a:rPr>
              <a:t>0.2%</a:t>
            </a:r>
          </a:p>
        </p:txBody>
      </p:sp>
      <p:sp>
        <p:nvSpPr>
          <p:cNvPr id="10" name="Oval Callout 9"/>
          <p:cNvSpPr/>
          <p:nvPr/>
        </p:nvSpPr>
        <p:spPr bwMode="auto">
          <a:xfrm>
            <a:off x="8676700" y="3476348"/>
            <a:ext cx="379926" cy="233956"/>
          </a:xfrm>
          <a:prstGeom prst="wedgeEllipseCallout">
            <a:avLst/>
          </a:prstGeom>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latin typeface="+mj-lt"/>
              </a:rPr>
              <a:t>0.3</a:t>
            </a:r>
            <a:r>
              <a:rPr kumimoji="0" lang="en-US" sz="1100" b="0" i="0" u="none" strike="noStrike" cap="none" normalizeH="0" baseline="0" dirty="0">
                <a:ln>
                  <a:noFill/>
                </a:ln>
                <a:solidFill>
                  <a:schemeClr val="tx1"/>
                </a:solidFill>
                <a:effectLst/>
                <a:latin typeface="+mj-lt"/>
              </a:rPr>
              <a:t>%</a:t>
            </a:r>
          </a:p>
        </p:txBody>
      </p:sp>
      <p:graphicFrame>
        <p:nvGraphicFramePr>
          <p:cNvPr id="11" name="Chart 10"/>
          <p:cNvGraphicFramePr>
            <a:graphicFrameLocks/>
          </p:cNvGraphicFramePr>
          <p:nvPr>
            <p:extLst>
              <p:ext uri="{D42A27DB-BD31-4B8C-83A1-F6EECF244321}">
                <p14:modId xmlns:p14="http://schemas.microsoft.com/office/powerpoint/2010/main" val="2114964443"/>
              </p:ext>
            </p:extLst>
          </p:nvPr>
        </p:nvGraphicFramePr>
        <p:xfrm>
          <a:off x="164252" y="4937795"/>
          <a:ext cx="8892374" cy="21520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8094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Ramification of Prediction Inaccuracy</a:t>
            </a:r>
          </a:p>
        </p:txBody>
      </p:sp>
      <p:sp>
        <p:nvSpPr>
          <p:cNvPr id="3" name="Content Placeholder 2"/>
          <p:cNvSpPr>
            <a:spLocks noGrp="1"/>
          </p:cNvSpPr>
          <p:nvPr>
            <p:ph idx="1"/>
          </p:nvPr>
        </p:nvSpPr>
        <p:spPr/>
        <p:txBody>
          <a:bodyPr/>
          <a:lstStyle/>
          <a:p>
            <a:pPr>
              <a:spcBef>
                <a:spcPts val="0"/>
              </a:spcBef>
            </a:pPr>
            <a:r>
              <a:rPr lang="en-US" sz="2000" dirty="0">
                <a:solidFill>
                  <a:srgbClr val="0000FF"/>
                </a:solidFill>
              </a:rPr>
              <a:t>RF: </a:t>
            </a:r>
            <a:r>
              <a:rPr lang="en-US" sz="2000" dirty="0"/>
              <a:t>12% Power, 25% Perf</a:t>
            </a:r>
          </a:p>
          <a:p>
            <a:pPr>
              <a:spcBef>
                <a:spcPts val="0"/>
              </a:spcBef>
            </a:pPr>
            <a:r>
              <a:rPr lang="en-US" sz="2000" dirty="0">
                <a:solidFill>
                  <a:srgbClr val="0000FF"/>
                </a:solidFill>
              </a:rPr>
              <a:t>15% Power, 10% Perf: </a:t>
            </a:r>
            <a:r>
              <a:rPr lang="en-US" sz="2000" dirty="0"/>
              <a:t>Wu et al. [HPCA 2015]</a:t>
            </a:r>
          </a:p>
          <a:p>
            <a:pPr>
              <a:spcBef>
                <a:spcPts val="0"/>
              </a:spcBef>
            </a:pPr>
            <a:r>
              <a:rPr lang="en-US" sz="2000" dirty="0">
                <a:solidFill>
                  <a:srgbClr val="0000FF"/>
                </a:solidFill>
              </a:rPr>
              <a:t>5% Power, 5% Perf: </a:t>
            </a:r>
            <a:r>
              <a:rPr lang="en-US" sz="2000" dirty="0"/>
              <a:t>Paul et al. [ISCA 2015]</a:t>
            </a:r>
          </a:p>
        </p:txBody>
      </p:sp>
      <p:graphicFrame>
        <p:nvGraphicFramePr>
          <p:cNvPr id="9" name="Chart 8"/>
          <p:cNvGraphicFramePr>
            <a:graphicFrameLocks/>
          </p:cNvGraphicFramePr>
          <p:nvPr>
            <p:extLst>
              <p:ext uri="{D42A27DB-BD31-4B8C-83A1-F6EECF244321}">
                <p14:modId xmlns:p14="http://schemas.microsoft.com/office/powerpoint/2010/main" val="1268765013"/>
              </p:ext>
            </p:extLst>
          </p:nvPr>
        </p:nvGraphicFramePr>
        <p:xfrm>
          <a:off x="284813" y="4622028"/>
          <a:ext cx="8574374" cy="2346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521868015"/>
              </p:ext>
            </p:extLst>
          </p:nvPr>
        </p:nvGraphicFramePr>
        <p:xfrm>
          <a:off x="284813" y="2449948"/>
          <a:ext cx="8574374" cy="24440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5562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228600" y="1219200"/>
            <a:ext cx="8915400" cy="4876800"/>
          </a:xfrm>
        </p:spPr>
        <p:txBody>
          <a:bodyPr/>
          <a:lstStyle/>
          <a:p>
            <a:r>
              <a:rPr lang="en-US" dirty="0"/>
              <a:t>MPC looks into the future to determine the best configuration for the current optimization time step</a:t>
            </a:r>
            <a:endParaRPr lang="en-US" b="1" dirty="0"/>
          </a:p>
          <a:p>
            <a:endParaRPr lang="en-US" dirty="0"/>
          </a:p>
          <a:p>
            <a:r>
              <a:rPr lang="en-US" dirty="0"/>
              <a:t>Though effective in many domains, overheads far too high for short timescales of dynamic power management </a:t>
            </a:r>
          </a:p>
          <a:p>
            <a:endParaRPr lang="en-US" dirty="0"/>
          </a:p>
          <a:p>
            <a:r>
              <a:rPr lang="en-US" dirty="0"/>
              <a:t>We </a:t>
            </a:r>
            <a:r>
              <a:rPr lang="en-US" dirty="0" smtClean="0"/>
              <a:t>devise </a:t>
            </a:r>
            <a:r>
              <a:rPr lang="en-US" dirty="0"/>
              <a:t>an approximation of MPC that dramatically improves GPGPU energy-efficiency with orders of magnitude lower overhead</a:t>
            </a:r>
          </a:p>
          <a:p>
            <a:endParaRPr lang="en-US" dirty="0"/>
          </a:p>
          <a:p>
            <a:pPr>
              <a:spcBef>
                <a:spcPts val="0"/>
              </a:spcBef>
            </a:pPr>
            <a:r>
              <a:rPr lang="en-US" dirty="0"/>
              <a:t>Our approach reduces energy by 24.8% with only a 1.8% performance impact</a:t>
            </a:r>
          </a:p>
        </p:txBody>
      </p:sp>
    </p:spTree>
    <p:custDataLst>
      <p:tags r:id="rId1"/>
    </p:custDataLst>
    <p:extLst>
      <p:ext uri="{BB962C8B-B14F-4D97-AF65-F5344CB8AC3E}">
        <p14:creationId xmlns:p14="http://schemas.microsoft.com/office/powerpoint/2010/main" val="2490510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30923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Backup Slides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56271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Performance-aware Power Management</a:t>
            </a:r>
          </a:p>
        </p:txBody>
      </p:sp>
      <p:sp>
        <p:nvSpPr>
          <p:cNvPr id="7" name="Content Placeholder 6"/>
          <p:cNvSpPr>
            <a:spLocks noGrp="1"/>
          </p:cNvSpPr>
          <p:nvPr>
            <p:ph idx="1"/>
          </p:nvPr>
        </p:nvSpPr>
        <p:spPr>
          <a:xfrm>
            <a:off x="228600" y="1023937"/>
            <a:ext cx="8883868" cy="5072063"/>
          </a:xfrm>
        </p:spPr>
        <p:txBody>
          <a:bodyPr/>
          <a:lstStyle/>
          <a:p>
            <a:r>
              <a:rPr lang="en-US" sz="1800" dirty="0"/>
              <a:t>Optimum node-level power efficiency is a complex function of SOC configuration, workload characteristics, programming model, and node-level objective/constraints </a:t>
            </a:r>
          </a:p>
          <a:p>
            <a:endParaRPr lang="en-US" dirty="0"/>
          </a:p>
        </p:txBody>
      </p:sp>
      <p:grpSp>
        <p:nvGrpSpPr>
          <p:cNvPr id="4" name="Group 3"/>
          <p:cNvGrpSpPr/>
          <p:nvPr/>
        </p:nvGrpSpPr>
        <p:grpSpPr>
          <a:xfrm>
            <a:off x="-88092" y="3962168"/>
            <a:ext cx="3415243" cy="2713473"/>
            <a:chOff x="-92524" y="3727238"/>
            <a:chExt cx="3757094" cy="2904307"/>
          </a:xfrm>
        </p:grpSpPr>
        <p:grpSp>
          <p:nvGrpSpPr>
            <p:cNvPr id="42" name="Group 41"/>
            <p:cNvGrpSpPr/>
            <p:nvPr/>
          </p:nvGrpSpPr>
          <p:grpSpPr>
            <a:xfrm>
              <a:off x="-92524" y="3727238"/>
              <a:ext cx="3757094" cy="2603713"/>
              <a:chOff x="-92524" y="3727238"/>
              <a:chExt cx="3757094" cy="2603713"/>
            </a:xfrm>
          </p:grpSpPr>
          <p:cxnSp>
            <p:nvCxnSpPr>
              <p:cNvPr id="30" name="Straight Connector 29"/>
              <p:cNvCxnSpPr/>
              <p:nvPr/>
            </p:nvCxnSpPr>
            <p:spPr>
              <a:xfrm>
                <a:off x="239779" y="3821114"/>
                <a:ext cx="0" cy="2503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39779" y="6330951"/>
                <a:ext cx="3092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76"/>
              <p:cNvSpPr txBox="1">
                <a:spLocks noChangeArrowheads="1"/>
              </p:cNvSpPr>
              <p:nvPr/>
            </p:nvSpPr>
            <p:spPr bwMode="auto">
              <a:xfrm rot="16200000">
                <a:off x="-660628" y="4888984"/>
                <a:ext cx="15055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a:lnSpc>
                    <a:spcPct val="100000"/>
                  </a:lnSpc>
                  <a:spcAft>
                    <a:spcPts val="600"/>
                  </a:spcAft>
                  <a:buClr>
                    <a:srgbClr val="808080"/>
                  </a:buClr>
                  <a:buSzTx/>
                  <a:buFontTx/>
                  <a:buNone/>
                </a:pPr>
                <a:r>
                  <a:rPr lang="en-US" sz="1800" dirty="0">
                    <a:solidFill>
                      <a:srgbClr val="000000"/>
                    </a:solidFill>
                    <a:latin typeface="+mj-lt"/>
                    <a:ea typeface="Microsoft YaHei" pitchFamily="34" charset="-122"/>
                  </a:rPr>
                  <a:t>Performance</a:t>
                </a:r>
              </a:p>
            </p:txBody>
          </p:sp>
          <p:sp>
            <p:nvSpPr>
              <p:cNvPr id="33" name="Freeform 32"/>
              <p:cNvSpPr/>
              <p:nvPr/>
            </p:nvSpPr>
            <p:spPr>
              <a:xfrm>
                <a:off x="516004" y="5556251"/>
                <a:ext cx="2127250" cy="588963"/>
              </a:xfrm>
              <a:custGeom>
                <a:avLst/>
                <a:gdLst>
                  <a:gd name="connsiteX0" fmla="*/ 100416 w 2157816"/>
                  <a:gd name="connsiteY0" fmla="*/ 571604 h 571604"/>
                  <a:gd name="connsiteX1" fmla="*/ 135585 w 2157816"/>
                  <a:gd name="connsiteY1" fmla="*/ 457304 h 571604"/>
                  <a:gd name="connsiteX2" fmla="*/ 1419262 w 2157816"/>
                  <a:gd name="connsiteY2" fmla="*/ 70443 h 571604"/>
                  <a:gd name="connsiteX3" fmla="*/ 2157816 w 2157816"/>
                  <a:gd name="connsiteY3" fmla="*/ 104 h 571604"/>
                  <a:gd name="connsiteX0" fmla="*/ 0 w 2022231"/>
                  <a:gd name="connsiteY0" fmla="*/ 457304 h 457304"/>
                  <a:gd name="connsiteX1" fmla="*/ 1283677 w 2022231"/>
                  <a:gd name="connsiteY1" fmla="*/ 70443 h 457304"/>
                  <a:gd name="connsiteX2" fmla="*/ 2022231 w 2022231"/>
                  <a:gd name="connsiteY2" fmla="*/ 104 h 457304"/>
                  <a:gd name="connsiteX0" fmla="*/ 0 w 1872762"/>
                  <a:gd name="connsiteY0" fmla="*/ 404446 h 404446"/>
                  <a:gd name="connsiteX1" fmla="*/ 1134208 w 1872762"/>
                  <a:gd name="connsiteY1" fmla="*/ 70339 h 404446"/>
                  <a:gd name="connsiteX2" fmla="*/ 1872762 w 1872762"/>
                  <a:gd name="connsiteY2" fmla="*/ 0 h 404446"/>
                  <a:gd name="connsiteX0" fmla="*/ 0 w 2127739"/>
                  <a:gd name="connsiteY0" fmla="*/ 592730 h 592730"/>
                  <a:gd name="connsiteX1" fmla="*/ 1389185 w 2127739"/>
                  <a:gd name="connsiteY1" fmla="*/ 73985 h 592730"/>
                  <a:gd name="connsiteX2" fmla="*/ 2127739 w 2127739"/>
                  <a:gd name="connsiteY2" fmla="*/ 3646 h 592730"/>
                  <a:gd name="connsiteX0" fmla="*/ 0 w 2127739"/>
                  <a:gd name="connsiteY0" fmla="*/ 589084 h 589084"/>
                  <a:gd name="connsiteX1" fmla="*/ 984739 w 2127739"/>
                  <a:gd name="connsiteY1" fmla="*/ 175847 h 589084"/>
                  <a:gd name="connsiteX2" fmla="*/ 2127739 w 2127739"/>
                  <a:gd name="connsiteY2" fmla="*/ 0 h 589084"/>
                  <a:gd name="connsiteX0" fmla="*/ 0 w 2127739"/>
                  <a:gd name="connsiteY0" fmla="*/ 589084 h 589084"/>
                  <a:gd name="connsiteX1" fmla="*/ 984739 w 2127739"/>
                  <a:gd name="connsiteY1" fmla="*/ 175847 h 589084"/>
                  <a:gd name="connsiteX2" fmla="*/ 2127739 w 2127739"/>
                  <a:gd name="connsiteY2" fmla="*/ 0 h 589084"/>
                  <a:gd name="connsiteX0" fmla="*/ 0 w 2127739"/>
                  <a:gd name="connsiteY0" fmla="*/ 589084 h 589084"/>
                  <a:gd name="connsiteX1" fmla="*/ 984739 w 2127739"/>
                  <a:gd name="connsiteY1" fmla="*/ 175847 h 589084"/>
                  <a:gd name="connsiteX2" fmla="*/ 2127739 w 2127739"/>
                  <a:gd name="connsiteY2" fmla="*/ 0 h 589084"/>
                </a:gdLst>
                <a:ahLst/>
                <a:cxnLst>
                  <a:cxn ang="0">
                    <a:pos x="connsiteX0" y="connsiteY0"/>
                  </a:cxn>
                  <a:cxn ang="0">
                    <a:pos x="connsiteX1" y="connsiteY1"/>
                  </a:cxn>
                  <a:cxn ang="0">
                    <a:pos x="connsiteX2" y="connsiteY2"/>
                  </a:cxn>
                </a:cxnLst>
                <a:rect l="l" t="t" r="r" b="b"/>
                <a:pathLst>
                  <a:path w="2127739" h="589084">
                    <a:moveTo>
                      <a:pt x="0" y="589084"/>
                    </a:moveTo>
                    <a:cubicBezTo>
                      <a:pt x="237393" y="435219"/>
                      <a:pt x="498231" y="309198"/>
                      <a:pt x="984739" y="175847"/>
                    </a:cubicBezTo>
                    <a:cubicBezTo>
                      <a:pt x="1471247" y="42496"/>
                      <a:pt x="2127739" y="0"/>
                      <a:pt x="2127739" y="0"/>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a:lnSpc>
                    <a:spcPct val="100000"/>
                  </a:lnSpc>
                  <a:buClrTx/>
                  <a:buSzTx/>
                  <a:buFontTx/>
                  <a:buNone/>
                  <a:defRPr/>
                </a:pPr>
                <a:endParaRPr lang="en-US" sz="1800" dirty="0">
                  <a:solidFill>
                    <a:srgbClr val="FFFFFF"/>
                  </a:solidFill>
                  <a:latin typeface="+mj-lt"/>
                </a:endParaRPr>
              </a:p>
            </p:txBody>
          </p:sp>
          <p:sp>
            <p:nvSpPr>
              <p:cNvPr id="34" name="Freeform 33"/>
              <p:cNvSpPr/>
              <p:nvPr/>
            </p:nvSpPr>
            <p:spPr>
              <a:xfrm rot="20635363">
                <a:off x="309629" y="5033964"/>
                <a:ext cx="2128838" cy="588962"/>
              </a:xfrm>
              <a:custGeom>
                <a:avLst/>
                <a:gdLst>
                  <a:gd name="connsiteX0" fmla="*/ 100416 w 2157816"/>
                  <a:gd name="connsiteY0" fmla="*/ 571604 h 571604"/>
                  <a:gd name="connsiteX1" fmla="*/ 135585 w 2157816"/>
                  <a:gd name="connsiteY1" fmla="*/ 457304 h 571604"/>
                  <a:gd name="connsiteX2" fmla="*/ 1419262 w 2157816"/>
                  <a:gd name="connsiteY2" fmla="*/ 70443 h 571604"/>
                  <a:gd name="connsiteX3" fmla="*/ 2157816 w 2157816"/>
                  <a:gd name="connsiteY3" fmla="*/ 104 h 571604"/>
                  <a:gd name="connsiteX0" fmla="*/ 0 w 2022231"/>
                  <a:gd name="connsiteY0" fmla="*/ 457304 h 457304"/>
                  <a:gd name="connsiteX1" fmla="*/ 1283677 w 2022231"/>
                  <a:gd name="connsiteY1" fmla="*/ 70443 h 457304"/>
                  <a:gd name="connsiteX2" fmla="*/ 2022231 w 2022231"/>
                  <a:gd name="connsiteY2" fmla="*/ 104 h 457304"/>
                  <a:gd name="connsiteX0" fmla="*/ 0 w 1872762"/>
                  <a:gd name="connsiteY0" fmla="*/ 404446 h 404446"/>
                  <a:gd name="connsiteX1" fmla="*/ 1134208 w 1872762"/>
                  <a:gd name="connsiteY1" fmla="*/ 70339 h 404446"/>
                  <a:gd name="connsiteX2" fmla="*/ 1872762 w 1872762"/>
                  <a:gd name="connsiteY2" fmla="*/ 0 h 404446"/>
                  <a:gd name="connsiteX0" fmla="*/ 0 w 2127739"/>
                  <a:gd name="connsiteY0" fmla="*/ 592730 h 592730"/>
                  <a:gd name="connsiteX1" fmla="*/ 1389185 w 2127739"/>
                  <a:gd name="connsiteY1" fmla="*/ 73985 h 592730"/>
                  <a:gd name="connsiteX2" fmla="*/ 2127739 w 2127739"/>
                  <a:gd name="connsiteY2" fmla="*/ 3646 h 592730"/>
                  <a:gd name="connsiteX0" fmla="*/ 0 w 2127739"/>
                  <a:gd name="connsiteY0" fmla="*/ 589084 h 589084"/>
                  <a:gd name="connsiteX1" fmla="*/ 984739 w 2127739"/>
                  <a:gd name="connsiteY1" fmla="*/ 175847 h 589084"/>
                  <a:gd name="connsiteX2" fmla="*/ 2127739 w 2127739"/>
                  <a:gd name="connsiteY2" fmla="*/ 0 h 589084"/>
                  <a:gd name="connsiteX0" fmla="*/ 0 w 2127739"/>
                  <a:gd name="connsiteY0" fmla="*/ 589084 h 589084"/>
                  <a:gd name="connsiteX1" fmla="*/ 984739 w 2127739"/>
                  <a:gd name="connsiteY1" fmla="*/ 175847 h 589084"/>
                  <a:gd name="connsiteX2" fmla="*/ 2127739 w 2127739"/>
                  <a:gd name="connsiteY2" fmla="*/ 0 h 589084"/>
                  <a:gd name="connsiteX0" fmla="*/ 0 w 2127739"/>
                  <a:gd name="connsiteY0" fmla="*/ 589084 h 589084"/>
                  <a:gd name="connsiteX1" fmla="*/ 984739 w 2127739"/>
                  <a:gd name="connsiteY1" fmla="*/ 175847 h 589084"/>
                  <a:gd name="connsiteX2" fmla="*/ 2127739 w 2127739"/>
                  <a:gd name="connsiteY2" fmla="*/ 0 h 589084"/>
                </a:gdLst>
                <a:ahLst/>
                <a:cxnLst>
                  <a:cxn ang="0">
                    <a:pos x="connsiteX0" y="connsiteY0"/>
                  </a:cxn>
                  <a:cxn ang="0">
                    <a:pos x="connsiteX1" y="connsiteY1"/>
                  </a:cxn>
                  <a:cxn ang="0">
                    <a:pos x="connsiteX2" y="connsiteY2"/>
                  </a:cxn>
                </a:cxnLst>
                <a:rect l="l" t="t" r="r" b="b"/>
                <a:pathLst>
                  <a:path w="2127739" h="589084">
                    <a:moveTo>
                      <a:pt x="0" y="589084"/>
                    </a:moveTo>
                    <a:cubicBezTo>
                      <a:pt x="237393" y="435219"/>
                      <a:pt x="498231" y="309198"/>
                      <a:pt x="984739" y="175847"/>
                    </a:cubicBezTo>
                    <a:cubicBezTo>
                      <a:pt x="1471247" y="42496"/>
                      <a:pt x="2127739" y="0"/>
                      <a:pt x="2127739" y="0"/>
                    </a:cubicBezTo>
                  </a:path>
                </a:pathLst>
              </a:cu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a:lnSpc>
                    <a:spcPct val="100000"/>
                  </a:lnSpc>
                  <a:buClrTx/>
                  <a:buSzTx/>
                  <a:buFontTx/>
                  <a:buNone/>
                  <a:defRPr/>
                </a:pPr>
                <a:endParaRPr lang="en-US" sz="1800" dirty="0">
                  <a:solidFill>
                    <a:srgbClr val="FFFFFF"/>
                  </a:solidFill>
                  <a:latin typeface="+mj-lt"/>
                </a:endParaRPr>
              </a:p>
            </p:txBody>
          </p:sp>
          <p:sp>
            <p:nvSpPr>
              <p:cNvPr id="35" name="TextBox 80"/>
              <p:cNvSpPr txBox="1">
                <a:spLocks noChangeArrowheads="1"/>
              </p:cNvSpPr>
              <p:nvPr/>
            </p:nvSpPr>
            <p:spPr bwMode="auto">
              <a:xfrm rot="20272507">
                <a:off x="1347935" y="4609506"/>
                <a:ext cx="10999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a:lnSpc>
                    <a:spcPct val="100000"/>
                  </a:lnSpc>
                  <a:spcAft>
                    <a:spcPts val="600"/>
                  </a:spcAft>
                  <a:buClr>
                    <a:srgbClr val="808080"/>
                  </a:buClr>
                  <a:buSzTx/>
                  <a:buFontTx/>
                  <a:buNone/>
                </a:pPr>
                <a:r>
                  <a:rPr lang="en-US" sz="1800" dirty="0">
                    <a:solidFill>
                      <a:srgbClr val="000000"/>
                    </a:solidFill>
                    <a:latin typeface="+mj-lt"/>
                    <a:ea typeface="Microsoft YaHei" pitchFamily="34" charset="-122"/>
                  </a:rPr>
                  <a:t>Knob 1</a:t>
                </a:r>
              </a:p>
              <a:p>
                <a:pPr eaLnBrk="0">
                  <a:lnSpc>
                    <a:spcPct val="100000"/>
                  </a:lnSpc>
                  <a:spcAft>
                    <a:spcPts val="600"/>
                  </a:spcAft>
                  <a:buClr>
                    <a:srgbClr val="808080"/>
                  </a:buClr>
                  <a:buSzTx/>
                  <a:buFontTx/>
                  <a:buNone/>
                </a:pPr>
                <a:r>
                  <a:rPr lang="en-US" sz="1100" dirty="0">
                    <a:solidFill>
                      <a:srgbClr val="000000"/>
                    </a:solidFill>
                    <a:latin typeface="+mj-lt"/>
                    <a:ea typeface="Microsoft YaHei" pitchFamily="34" charset="-122"/>
                  </a:rPr>
                  <a:t>High Perf/Watt</a:t>
                </a:r>
              </a:p>
            </p:txBody>
          </p:sp>
          <p:sp>
            <p:nvSpPr>
              <p:cNvPr id="36" name="TextBox 81"/>
              <p:cNvSpPr txBox="1">
                <a:spLocks noChangeArrowheads="1"/>
              </p:cNvSpPr>
              <p:nvPr/>
            </p:nvSpPr>
            <p:spPr bwMode="auto">
              <a:xfrm rot="21254650">
                <a:off x="1462619" y="5268319"/>
                <a:ext cx="10679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a:lnSpc>
                    <a:spcPct val="100000"/>
                  </a:lnSpc>
                  <a:spcAft>
                    <a:spcPts val="600"/>
                  </a:spcAft>
                  <a:buClr>
                    <a:srgbClr val="808080"/>
                  </a:buClr>
                  <a:buSzTx/>
                  <a:buFontTx/>
                  <a:buNone/>
                </a:pPr>
                <a:r>
                  <a:rPr lang="en-US" sz="1800" dirty="0">
                    <a:solidFill>
                      <a:srgbClr val="000000"/>
                    </a:solidFill>
                    <a:latin typeface="+mj-lt"/>
                    <a:ea typeface="Microsoft YaHei" pitchFamily="34" charset="-122"/>
                  </a:rPr>
                  <a:t>Knob 2</a:t>
                </a:r>
              </a:p>
              <a:p>
                <a:pPr eaLnBrk="0">
                  <a:lnSpc>
                    <a:spcPct val="100000"/>
                  </a:lnSpc>
                  <a:spcAft>
                    <a:spcPts val="600"/>
                  </a:spcAft>
                  <a:buClr>
                    <a:srgbClr val="808080"/>
                  </a:buClr>
                  <a:buSzTx/>
                  <a:buFontTx/>
                  <a:buNone/>
                </a:pPr>
                <a:r>
                  <a:rPr lang="en-US" sz="1100" dirty="0">
                    <a:solidFill>
                      <a:srgbClr val="000000"/>
                    </a:solidFill>
                    <a:latin typeface="+mj-lt"/>
                    <a:ea typeface="Microsoft YaHei" pitchFamily="34" charset="-122"/>
                  </a:rPr>
                  <a:t>Low Perf/Watt</a:t>
                </a:r>
              </a:p>
            </p:txBody>
          </p:sp>
          <p:sp>
            <p:nvSpPr>
              <p:cNvPr id="37" name="TextBox 36"/>
              <p:cNvSpPr txBox="1"/>
              <p:nvPr/>
            </p:nvSpPr>
            <p:spPr>
              <a:xfrm>
                <a:off x="131277" y="3727238"/>
                <a:ext cx="3533293" cy="261890"/>
              </a:xfrm>
              <a:prstGeom prst="rect">
                <a:avLst/>
              </a:prstGeom>
            </p:spPr>
            <p:txBody>
              <a:bodyPr wrap="square" rtlCol="0" anchor="ctr" anchorCtr="0">
                <a:spAutoFit/>
              </a:bodyPr>
              <a:lstStyle/>
              <a:p>
                <a:pPr marL="0" marR="0" indent="0" algn="ctr" defTabSz="914400" rtl="0" eaLnBrk="1" fontAlgn="auto" latinLnBrk="0" hangingPunct="1">
                  <a:lnSpc>
                    <a:spcPct val="90000"/>
                  </a:lnSpc>
                  <a:spcBef>
                    <a:spcPts val="300"/>
                  </a:spcBef>
                  <a:spcAft>
                    <a:spcPts val="300"/>
                  </a:spcAft>
                  <a:buClr>
                    <a:srgbClr val="FFFFFF"/>
                  </a:buClr>
                  <a:buSzTx/>
                  <a:buFont typeface="Wingdings 3" pitchFamily="18" charset="2"/>
                  <a:buNone/>
                  <a:tabLst/>
                </a:pPr>
                <a:r>
                  <a:rPr kumimoji="0" lang="en-US" sz="1100" i="1" u="none" strike="noStrike" kern="1200" cap="none" spc="0" normalizeH="0" baseline="0" noProof="0" dirty="0">
                    <a:ln>
                      <a:noFill/>
                    </a:ln>
                    <a:effectLst/>
                    <a:uLnTx/>
                    <a:uFillTx/>
                    <a:latin typeface="+mj-lt"/>
                    <a:ea typeface="MS PGothic" pitchFamily="34" charset="-128"/>
                    <a:cs typeface="Arial" panose="020B0604020202020204" pitchFamily="34" charset="0"/>
                  </a:rPr>
                  <a:t>HW Knobs:</a:t>
                </a:r>
                <a:r>
                  <a:rPr kumimoji="0" lang="en-US" sz="1100" i="1" u="none" strike="noStrike" kern="1200" cap="none" spc="0" normalizeH="0" noProof="0" dirty="0">
                    <a:ln>
                      <a:noFill/>
                    </a:ln>
                    <a:effectLst/>
                    <a:uLnTx/>
                    <a:uFillTx/>
                    <a:latin typeface="+mj-lt"/>
                    <a:ea typeface="MS PGothic" pitchFamily="34" charset="-128"/>
                    <a:cs typeface="Arial" panose="020B0604020202020204" pitchFamily="34" charset="0"/>
                  </a:rPr>
                  <a:t> DVFS states of </a:t>
                </a:r>
                <a:r>
                  <a:rPr kumimoji="0" lang="en-US" sz="1100" i="1" u="none" strike="noStrike" kern="1200" cap="none" spc="0" normalizeH="0" baseline="0" noProof="0" dirty="0">
                    <a:ln>
                      <a:noFill/>
                    </a:ln>
                    <a:effectLst/>
                    <a:uLnTx/>
                    <a:uFillTx/>
                    <a:latin typeface="+mj-lt"/>
                    <a:ea typeface="MS PGothic" pitchFamily="34" charset="-128"/>
                    <a:cs typeface="Arial" panose="020B0604020202020204" pitchFamily="34" charset="0"/>
                  </a:rPr>
                  <a:t>CPU, GPU, NB etc.</a:t>
                </a:r>
              </a:p>
            </p:txBody>
          </p:sp>
        </p:grpSp>
        <p:sp>
          <p:nvSpPr>
            <p:cNvPr id="54" name="TextBox 76"/>
            <p:cNvSpPr txBox="1">
              <a:spLocks noChangeArrowheads="1"/>
            </p:cNvSpPr>
            <p:nvPr/>
          </p:nvSpPr>
          <p:spPr bwMode="auto">
            <a:xfrm>
              <a:off x="1070173" y="6262213"/>
              <a:ext cx="650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a:lnSpc>
                  <a:spcPct val="100000"/>
                </a:lnSpc>
                <a:spcAft>
                  <a:spcPts val="600"/>
                </a:spcAft>
                <a:buClr>
                  <a:srgbClr val="808080"/>
                </a:buClr>
                <a:buSzTx/>
                <a:buFontTx/>
                <a:buNone/>
              </a:pPr>
              <a:r>
                <a:rPr lang="en-US" sz="1800" dirty="0">
                  <a:solidFill>
                    <a:srgbClr val="000000"/>
                  </a:solidFill>
                  <a:latin typeface="+mj-lt"/>
                  <a:ea typeface="Microsoft YaHei" pitchFamily="34" charset="-122"/>
                </a:rPr>
                <a:t>Watt</a:t>
              </a:r>
            </a:p>
          </p:txBody>
        </p:sp>
      </p:grpSp>
      <p:grpSp>
        <p:nvGrpSpPr>
          <p:cNvPr id="55" name="Group 54"/>
          <p:cNvGrpSpPr/>
          <p:nvPr/>
        </p:nvGrpSpPr>
        <p:grpSpPr>
          <a:xfrm>
            <a:off x="58989" y="2254001"/>
            <a:ext cx="2559050" cy="1421539"/>
            <a:chOff x="830263" y="782388"/>
            <a:chExt cx="2559050" cy="1421539"/>
          </a:xfrm>
        </p:grpSpPr>
        <p:sp>
          <p:nvSpPr>
            <p:cNvPr id="56" name="Rounded Rectangle 55"/>
            <p:cNvSpPr/>
            <p:nvPr/>
          </p:nvSpPr>
          <p:spPr bwMode="auto">
            <a:xfrm>
              <a:off x="830263" y="1200627"/>
              <a:ext cx="2559050" cy="1003300"/>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tIns="45714" bIns="0" anchor="b"/>
            <a:lstStyle/>
            <a:p>
              <a:pPr marL="1588" indent="-1588" algn="ctr" defTabSz="913183">
                <a:defRPr/>
              </a:pPr>
              <a:r>
                <a:rPr lang="en-US" sz="1600" b="1" dirty="0">
                  <a:solidFill>
                    <a:schemeClr val="tx1"/>
                  </a:solidFill>
                  <a:latin typeface="+mj-lt"/>
                  <a:cs typeface="Arial" charset="0"/>
                </a:rPr>
                <a:t>User Application</a:t>
              </a:r>
            </a:p>
          </p:txBody>
        </p:sp>
        <p:sp>
          <p:nvSpPr>
            <p:cNvPr id="57" name="Rounded Rectangle 56"/>
            <p:cNvSpPr/>
            <p:nvPr/>
          </p:nvSpPr>
          <p:spPr bwMode="auto">
            <a:xfrm>
              <a:off x="1065213" y="1280002"/>
              <a:ext cx="1146175" cy="500062"/>
            </a:xfrm>
            <a:prstGeom prst="roundRect">
              <a:avLst/>
            </a:prstGeom>
            <a:gradFill>
              <a:gsLst>
                <a:gs pos="0">
                  <a:schemeClr val="bg2"/>
                </a:gs>
                <a:gs pos="35000">
                  <a:schemeClr val="accent3">
                    <a:lumMod val="75000"/>
                  </a:schemeClr>
                </a:gs>
              </a:gsLst>
              <a:lin ang="16200000" scaled="1"/>
            </a:gradFill>
            <a:ln w="25400" algn="ctr">
              <a:solidFill>
                <a:schemeClr val="accent6">
                  <a:shade val="95000"/>
                  <a:satMod val="105000"/>
                </a:schemeClr>
              </a:solidFill>
              <a:round/>
              <a:headEnd/>
              <a:tailEnd/>
            </a:ln>
            <a:effectLst>
              <a:outerShdw blurRad="50800" dist="38100" dir="5400000" algn="t" rotWithShape="0">
                <a:prstClr val="black">
                  <a:alpha val="40000"/>
                </a:prstClr>
              </a:outerShdw>
            </a:effectLst>
          </p:spPr>
          <p:txBody>
            <a:bodyPr tIns="45714" bIns="45714" anchor="ctr"/>
            <a:lstStyle/>
            <a:p>
              <a:pPr marL="1588" indent="-1588" algn="ctr" defTabSz="913183">
                <a:defRPr/>
              </a:pPr>
              <a:endParaRPr lang="en-US" sz="1600" b="1" dirty="0">
                <a:latin typeface="+mj-lt"/>
                <a:cs typeface="Arial" charset="0"/>
              </a:endParaRPr>
            </a:p>
          </p:txBody>
        </p:sp>
        <p:sp>
          <p:nvSpPr>
            <p:cNvPr id="58" name="Rounded Rectangle 57"/>
            <p:cNvSpPr/>
            <p:nvPr/>
          </p:nvSpPr>
          <p:spPr bwMode="auto">
            <a:xfrm>
              <a:off x="984250" y="1353027"/>
              <a:ext cx="1146175" cy="500062"/>
            </a:xfrm>
            <a:prstGeom prst="roundRect">
              <a:avLst/>
            </a:prstGeom>
            <a:gradFill>
              <a:gsLst>
                <a:gs pos="0">
                  <a:schemeClr val="bg2"/>
                </a:gs>
                <a:gs pos="35000">
                  <a:schemeClr val="accent3">
                    <a:lumMod val="75000"/>
                  </a:schemeClr>
                </a:gs>
              </a:gsLst>
              <a:lin ang="16200000" scaled="1"/>
            </a:gradFill>
            <a:ln w="25400" algn="ctr">
              <a:solidFill>
                <a:schemeClr val="accent6">
                  <a:shade val="95000"/>
                  <a:satMod val="105000"/>
                </a:schemeClr>
              </a:solidFill>
              <a:round/>
              <a:headEnd/>
              <a:tailEnd/>
            </a:ln>
            <a:effectLst>
              <a:outerShdw blurRad="50800" dist="38100" dir="5400000" algn="t" rotWithShape="0">
                <a:prstClr val="black">
                  <a:alpha val="40000"/>
                </a:prstClr>
              </a:outerShdw>
            </a:effectLst>
          </p:spPr>
          <p:txBody>
            <a:bodyPr tIns="45714" bIns="45714" anchor="ctr"/>
            <a:lstStyle/>
            <a:p>
              <a:pPr marL="1588" indent="-1588" algn="ctr" defTabSz="913183">
                <a:defRPr/>
              </a:pPr>
              <a:r>
                <a:rPr lang="en-US" sz="1600" b="1" dirty="0">
                  <a:latin typeface="+mj-lt"/>
                  <a:cs typeface="Arial" charset="0"/>
                </a:rPr>
                <a:t>Host Tasks</a:t>
              </a:r>
            </a:p>
          </p:txBody>
        </p:sp>
        <p:sp>
          <p:nvSpPr>
            <p:cNvPr id="59" name="Rounded Rectangle 58"/>
            <p:cNvSpPr/>
            <p:nvPr/>
          </p:nvSpPr>
          <p:spPr bwMode="auto">
            <a:xfrm>
              <a:off x="2379663" y="1289527"/>
              <a:ext cx="862012" cy="500062"/>
            </a:xfrm>
            <a:prstGeom prst="roundRect">
              <a:avLst/>
            </a:prstGeom>
            <a:gradFill>
              <a:gsLst>
                <a:gs pos="0">
                  <a:schemeClr val="bg2"/>
                </a:gs>
                <a:gs pos="35000">
                  <a:schemeClr val="accent3">
                    <a:lumMod val="75000"/>
                  </a:schemeClr>
                </a:gs>
              </a:gsLst>
              <a:lin ang="16200000" scaled="1"/>
            </a:gradFill>
            <a:ln w="25400" algn="ctr">
              <a:solidFill>
                <a:schemeClr val="accent6">
                  <a:shade val="95000"/>
                  <a:satMod val="105000"/>
                </a:schemeClr>
              </a:solidFill>
              <a:round/>
              <a:headEnd/>
              <a:tailEnd/>
            </a:ln>
            <a:effectLst>
              <a:outerShdw blurRad="50800" dist="38100" dir="5400000" algn="t" rotWithShape="0">
                <a:prstClr val="black">
                  <a:alpha val="40000"/>
                </a:prstClr>
              </a:outerShdw>
            </a:effectLst>
          </p:spPr>
          <p:txBody>
            <a:bodyPr tIns="45714" bIns="45714" anchor="ctr"/>
            <a:lstStyle/>
            <a:p>
              <a:pPr marL="1588" indent="-1588" algn="ctr" defTabSz="913183">
                <a:defRPr/>
              </a:pPr>
              <a:endParaRPr lang="en-US" sz="1600" b="1" dirty="0">
                <a:latin typeface="+mj-lt"/>
                <a:cs typeface="Arial" charset="0"/>
              </a:endParaRPr>
            </a:p>
          </p:txBody>
        </p:sp>
        <p:sp>
          <p:nvSpPr>
            <p:cNvPr id="60" name="Rounded Rectangle 59"/>
            <p:cNvSpPr/>
            <p:nvPr/>
          </p:nvSpPr>
          <p:spPr bwMode="auto">
            <a:xfrm>
              <a:off x="2319338" y="1362552"/>
              <a:ext cx="841375" cy="500062"/>
            </a:xfrm>
            <a:prstGeom prst="roundRect">
              <a:avLst/>
            </a:prstGeom>
            <a:gradFill>
              <a:gsLst>
                <a:gs pos="0">
                  <a:schemeClr val="bg2"/>
                </a:gs>
                <a:gs pos="35000">
                  <a:schemeClr val="accent3">
                    <a:lumMod val="75000"/>
                  </a:schemeClr>
                </a:gs>
              </a:gsLst>
              <a:lin ang="16200000" scaled="1"/>
            </a:gradFill>
            <a:ln w="25400" algn="ctr">
              <a:solidFill>
                <a:schemeClr val="accent6">
                  <a:shade val="95000"/>
                  <a:satMod val="105000"/>
                </a:schemeClr>
              </a:solidFill>
              <a:round/>
              <a:headEnd/>
              <a:tailEnd/>
            </a:ln>
            <a:effectLst>
              <a:outerShdw blurRad="50800" dist="38100" dir="5400000" algn="t" rotWithShape="0">
                <a:prstClr val="black">
                  <a:alpha val="40000"/>
                </a:prstClr>
              </a:outerShdw>
            </a:effectLst>
          </p:spPr>
          <p:txBody>
            <a:bodyPr tIns="45714" bIns="45714" anchor="ctr"/>
            <a:lstStyle/>
            <a:p>
              <a:pPr marL="1588" indent="-1588" algn="ctr" defTabSz="913183">
                <a:defRPr/>
              </a:pPr>
              <a:r>
                <a:rPr lang="en-US" sz="1600" b="1" dirty="0">
                  <a:latin typeface="+mj-lt"/>
                  <a:cs typeface="Arial" charset="0"/>
                </a:rPr>
                <a:t>GPU Tasks</a:t>
              </a:r>
            </a:p>
          </p:txBody>
        </p:sp>
        <p:sp>
          <p:nvSpPr>
            <p:cNvPr id="61" name="TextBox 60"/>
            <p:cNvSpPr txBox="1"/>
            <p:nvPr/>
          </p:nvSpPr>
          <p:spPr>
            <a:xfrm>
              <a:off x="1226138" y="782388"/>
              <a:ext cx="1795684" cy="307777"/>
            </a:xfrm>
            <a:prstGeom prst="rect">
              <a:avLst/>
            </a:prstGeom>
            <a:noFill/>
          </p:spPr>
          <p:txBody>
            <a:bodyPr wrap="none" rtlCol="0">
              <a:spAutoFit/>
            </a:bodyPr>
            <a:lstStyle/>
            <a:p>
              <a:pPr>
                <a:spcBef>
                  <a:spcPts val="300"/>
                </a:spcBef>
                <a:buClr>
                  <a:schemeClr val="bg2"/>
                </a:buClr>
              </a:pPr>
              <a:r>
                <a:rPr lang="en-US" sz="1400" i="1" dirty="0">
                  <a:latin typeface="+mj-lt"/>
                </a:rPr>
                <a:t>Programming Model</a:t>
              </a:r>
            </a:p>
          </p:txBody>
        </p:sp>
        <p:cxnSp>
          <p:nvCxnSpPr>
            <p:cNvPr id="62" name="Straight Arrow Connector 61"/>
            <p:cNvCxnSpPr/>
            <p:nvPr/>
          </p:nvCxnSpPr>
          <p:spPr>
            <a:xfrm>
              <a:off x="1143000" y="1144434"/>
              <a:ext cx="1828800" cy="0"/>
            </a:xfrm>
            <a:prstGeom prst="straightConnector1">
              <a:avLst/>
            </a:prstGeom>
            <a:ln w="28575" cmpd="sng">
              <a:solidFill>
                <a:srgbClr val="262626"/>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444" y="2664306"/>
            <a:ext cx="2471769" cy="293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937161" y="4831324"/>
            <a:ext cx="3143425" cy="1807584"/>
            <a:chOff x="5770023" y="4831324"/>
            <a:chExt cx="3310563" cy="1807584"/>
          </a:xfrm>
        </p:grpSpPr>
        <p:sp>
          <p:nvSpPr>
            <p:cNvPr id="69" name="TextBox 68"/>
            <p:cNvSpPr txBox="1"/>
            <p:nvPr/>
          </p:nvSpPr>
          <p:spPr>
            <a:xfrm>
              <a:off x="6061004" y="6331131"/>
              <a:ext cx="2743200" cy="307777"/>
            </a:xfrm>
            <a:prstGeom prst="rect">
              <a:avLst/>
            </a:prstGeom>
            <a:noFill/>
          </p:spPr>
          <p:txBody>
            <a:bodyPr wrap="square" rtlCol="0">
              <a:spAutoFit/>
            </a:bodyPr>
            <a:lstStyle/>
            <a:p>
              <a:pPr algn="ctr">
                <a:spcBef>
                  <a:spcPts val="300"/>
                </a:spcBef>
                <a:buClr>
                  <a:schemeClr val="bg2"/>
                </a:buClr>
              </a:pPr>
              <a:r>
                <a:rPr lang="en-US" sz="1400" dirty="0">
                  <a:latin typeface="+mj-lt"/>
                </a:rPr>
                <a:t>Time-varying Workload</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0023" y="4831324"/>
              <a:ext cx="3310563" cy="1541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TextBox 4"/>
          <p:cNvSpPr txBox="1"/>
          <p:nvPr/>
        </p:nvSpPr>
        <p:spPr>
          <a:xfrm>
            <a:off x="0" y="1763516"/>
            <a:ext cx="9143999" cy="437210"/>
          </a:xfrm>
          <a:prstGeom prst="rect">
            <a:avLst/>
          </a:prstGeom>
          <a:solidFill>
            <a:srgbClr val="FFFF00"/>
          </a:solidFill>
          <a:ln>
            <a:noFill/>
          </a:ln>
        </p:spPr>
        <p:style>
          <a:lnRef idx="1">
            <a:schemeClr val="accent6"/>
          </a:lnRef>
          <a:fillRef idx="2">
            <a:schemeClr val="accent6"/>
          </a:fillRef>
          <a:effectRef idx="1">
            <a:schemeClr val="accent6"/>
          </a:effectRef>
          <a:fontRef idx="minor">
            <a:schemeClr val="dk1"/>
          </a:fontRef>
        </p:style>
        <p:txBody>
          <a:bodyPr wrap="square" rtlCol="0" anchor="ctr" anchorCtr="0">
            <a:noAutofit/>
          </a:bodyPr>
          <a:lstStyle/>
          <a:p>
            <a:pPr lvl="0">
              <a:lnSpc>
                <a:spcPts val="2800"/>
              </a:lnSpc>
              <a:spcBef>
                <a:spcPts val="1200"/>
              </a:spcBef>
              <a:buSzPct val="80000"/>
            </a:pPr>
            <a:r>
              <a:rPr lang="en-US" sz="1800" b="1" kern="0" dirty="0">
                <a:solidFill>
                  <a:srgbClr val="0000FF"/>
                </a:solidFill>
                <a:latin typeface="+mj-lt"/>
              </a:rPr>
              <a:t>Reduce energy </a:t>
            </a:r>
            <a:r>
              <a:rPr lang="en-US" sz="1800" b="1" kern="0" dirty="0">
                <a:solidFill>
                  <a:srgbClr val="000000"/>
                </a:solidFill>
                <a:latin typeface="+mj-lt"/>
              </a:rPr>
              <a:t>of the GPGPU kernel phase </a:t>
            </a:r>
            <a:r>
              <a:rPr lang="en-US" sz="1800" b="1" kern="0" dirty="0">
                <a:solidFill>
                  <a:srgbClr val="0000FF"/>
                </a:solidFill>
                <a:latin typeface="+mj-lt"/>
              </a:rPr>
              <a:t>while performing better </a:t>
            </a:r>
            <a:r>
              <a:rPr lang="en-US" sz="1800" b="1" kern="0" dirty="0">
                <a:latin typeface="+mj-lt"/>
              </a:rPr>
              <a:t>than a </a:t>
            </a:r>
            <a:r>
              <a:rPr lang="en-US" sz="1800" b="1" kern="0" dirty="0">
                <a:solidFill>
                  <a:srgbClr val="000000"/>
                </a:solidFill>
                <a:latin typeface="+mj-lt"/>
              </a:rPr>
              <a:t>target</a:t>
            </a:r>
          </a:p>
        </p:txBody>
      </p:sp>
      <p:grpSp>
        <p:nvGrpSpPr>
          <p:cNvPr id="6" name="Group 5"/>
          <p:cNvGrpSpPr/>
          <p:nvPr/>
        </p:nvGrpSpPr>
        <p:grpSpPr>
          <a:xfrm>
            <a:off x="5643444" y="2181683"/>
            <a:ext cx="3578321" cy="2335119"/>
            <a:chOff x="5643444" y="2181683"/>
            <a:chExt cx="3578321" cy="2335119"/>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465" y="2181683"/>
              <a:ext cx="2439089" cy="2129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 name="TextBox 76"/>
            <p:cNvSpPr txBox="1"/>
            <p:nvPr/>
          </p:nvSpPr>
          <p:spPr>
            <a:xfrm>
              <a:off x="5643444" y="4209025"/>
              <a:ext cx="3578321" cy="307777"/>
            </a:xfrm>
            <a:prstGeom prst="rect">
              <a:avLst/>
            </a:prstGeom>
            <a:noFill/>
          </p:spPr>
          <p:txBody>
            <a:bodyPr wrap="square" rtlCol="0">
              <a:spAutoFit/>
            </a:bodyPr>
            <a:lstStyle/>
            <a:p>
              <a:pPr algn="ctr">
                <a:spcBef>
                  <a:spcPts val="300"/>
                </a:spcBef>
                <a:buClr>
                  <a:schemeClr val="bg2"/>
                </a:buClr>
              </a:pPr>
              <a:r>
                <a:rPr lang="en-US" sz="1400" dirty="0">
                  <a:latin typeface="+mj-lt"/>
                </a:rPr>
                <a:t>Non-linear power vs. performance curves</a:t>
              </a:r>
            </a:p>
          </p:txBody>
        </p:sp>
      </p:grpSp>
      <p:sp>
        <p:nvSpPr>
          <p:cNvPr id="10" name="Cloud 9"/>
          <p:cNvSpPr/>
          <p:nvPr/>
        </p:nvSpPr>
        <p:spPr bwMode="auto">
          <a:xfrm rot="20547712">
            <a:off x="2689229" y="2736633"/>
            <a:ext cx="2810477" cy="796469"/>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Maximize Perf under Power/Thermal cap</a:t>
            </a:r>
          </a:p>
        </p:txBody>
      </p:sp>
      <p:sp>
        <p:nvSpPr>
          <p:cNvPr id="38" name="Cloud 37"/>
          <p:cNvSpPr/>
          <p:nvPr/>
        </p:nvSpPr>
        <p:spPr bwMode="auto">
          <a:xfrm rot="20349638">
            <a:off x="3451154" y="4946424"/>
            <a:ext cx="2610010" cy="796469"/>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j-lt"/>
              </a:rPr>
              <a:t>Minimize Power under Perf cap</a:t>
            </a:r>
          </a:p>
        </p:txBody>
      </p:sp>
    </p:spTree>
    <p:extLst>
      <p:ext uri="{BB962C8B-B14F-4D97-AF65-F5344CB8AC3E}">
        <p14:creationId xmlns:p14="http://schemas.microsoft.com/office/powerpoint/2010/main" val="180010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Predictive Control (MPC)</a:t>
            </a:r>
          </a:p>
        </p:txBody>
      </p:sp>
      <p:sp>
        <p:nvSpPr>
          <p:cNvPr id="3" name="Content Placeholder 2"/>
          <p:cNvSpPr>
            <a:spLocks noGrp="1"/>
          </p:cNvSpPr>
          <p:nvPr>
            <p:ph idx="1"/>
          </p:nvPr>
        </p:nvSpPr>
        <p:spPr>
          <a:xfrm>
            <a:off x="228600" y="1143000"/>
            <a:ext cx="8915400" cy="4876800"/>
          </a:xfrm>
        </p:spPr>
        <p:txBody>
          <a:bodyPr/>
          <a:lstStyle/>
          <a:p>
            <a:r>
              <a:rPr lang="en-US" sz="2000" dirty="0"/>
              <a:t>Previous dynamic power management policies </a:t>
            </a:r>
            <a:r>
              <a:rPr lang="en-US" sz="2000" dirty="0" smtClean="0"/>
              <a:t>ignore </a:t>
            </a:r>
            <a:br>
              <a:rPr lang="en-US" sz="2000" dirty="0" smtClean="0"/>
            </a:br>
            <a:r>
              <a:rPr lang="en-US" sz="2000" dirty="0" smtClean="0"/>
              <a:t>future </a:t>
            </a:r>
            <a:r>
              <a:rPr lang="en-US" sz="2000" dirty="0"/>
              <a:t>application behavior </a:t>
            </a:r>
          </a:p>
          <a:p>
            <a:pPr lvl="1">
              <a:spcBef>
                <a:spcPts val="600"/>
              </a:spcBef>
            </a:pPr>
            <a:r>
              <a:rPr lang="en-US" sz="2000" dirty="0" smtClean="0"/>
              <a:t>Leads to performance </a:t>
            </a:r>
            <a:r>
              <a:rPr lang="en-US" sz="2000" dirty="0"/>
              <a:t>loss or wasted energy</a:t>
            </a:r>
          </a:p>
          <a:p>
            <a:r>
              <a:rPr lang="en-US" sz="2000" dirty="0"/>
              <a:t>MPC </a:t>
            </a:r>
            <a:r>
              <a:rPr lang="en-US" sz="2000" i="1" dirty="0"/>
              <a:t>looks into the future </a:t>
            </a:r>
            <a:r>
              <a:rPr lang="en-US" sz="2000" dirty="0"/>
              <a:t>to determine the best configuration for the current optimization time step</a:t>
            </a:r>
          </a:p>
          <a:p>
            <a:endParaRPr lang="en-US" sz="2000" b="1" dirty="0"/>
          </a:p>
          <a:p>
            <a:endParaRPr lang="en-US" sz="2000" b="1" dirty="0"/>
          </a:p>
          <a:p>
            <a:endParaRPr lang="en-US" sz="2000" b="1" dirty="0"/>
          </a:p>
          <a:p>
            <a:r>
              <a:rPr lang="en-US" sz="2000" dirty="0"/>
              <a:t>Though effective in many domains, overheads far too high for short timescales of dynamic power management </a:t>
            </a:r>
          </a:p>
          <a:p>
            <a:r>
              <a:rPr lang="en-US" sz="2000" u="sng" dirty="0"/>
              <a:t>Our approach</a:t>
            </a:r>
            <a:r>
              <a:rPr lang="en-US" sz="2000" dirty="0"/>
              <a:t>: An approximation of MPC that dramatically improves GPGPU energy-efficiency with orders of magnitude lower overhead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9116" y="3202832"/>
            <a:ext cx="4680284" cy="15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13104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Predictive Control (MPC)</a:t>
            </a:r>
          </a:p>
        </p:txBody>
      </p:sp>
      <p:sp>
        <p:nvSpPr>
          <p:cNvPr id="3" name="Content Placeholder 2"/>
          <p:cNvSpPr>
            <a:spLocks noGrp="1"/>
          </p:cNvSpPr>
          <p:nvPr>
            <p:ph idx="1"/>
          </p:nvPr>
        </p:nvSpPr>
        <p:spPr>
          <a:xfrm>
            <a:off x="228600" y="1143000"/>
            <a:ext cx="8915400" cy="4876800"/>
          </a:xfrm>
        </p:spPr>
        <p:txBody>
          <a:bodyPr/>
          <a:lstStyle/>
          <a:p>
            <a:r>
              <a:rPr lang="en-US" dirty="0"/>
              <a:t>MPC </a:t>
            </a:r>
            <a:r>
              <a:rPr lang="en-US" i="1" dirty="0"/>
              <a:t>looks into the future </a:t>
            </a:r>
            <a:r>
              <a:rPr lang="en-US" dirty="0"/>
              <a:t>to determine the best configuration for the current optimization time step</a:t>
            </a:r>
          </a:p>
          <a:p>
            <a:endParaRPr lang="en-US" b="1" dirty="0"/>
          </a:p>
          <a:p>
            <a:endParaRPr lang="en-US" b="1" dirty="0"/>
          </a:p>
          <a:p>
            <a:endParaRPr lang="en-US" b="1" dirty="0"/>
          </a:p>
          <a:p>
            <a:endParaRPr lang="en-US" b="1" dirty="0"/>
          </a:p>
          <a:p>
            <a:r>
              <a:rPr lang="en-US" dirty="0"/>
              <a:t>Though effective in many domains, overheads far too high for short timescales of dynamic power management </a:t>
            </a:r>
          </a:p>
          <a:p>
            <a:endParaRPr lang="en-US" dirty="0"/>
          </a:p>
          <a:p>
            <a:r>
              <a:rPr lang="en-US" u="sng" dirty="0"/>
              <a:t>Our approach</a:t>
            </a:r>
            <a:r>
              <a:rPr lang="en-US" dirty="0"/>
              <a:t>: An approximation of MPC that </a:t>
            </a:r>
            <a:br>
              <a:rPr lang="en-US" dirty="0"/>
            </a:br>
            <a:r>
              <a:rPr lang="en-US" i="1" dirty="0"/>
              <a:t>dramatically improves </a:t>
            </a:r>
            <a:r>
              <a:rPr lang="en-US" dirty="0"/>
              <a:t>GPGPU energy-efficiency </a:t>
            </a:r>
            <a:br>
              <a:rPr lang="en-US" dirty="0"/>
            </a:br>
            <a:r>
              <a:rPr lang="en-US" dirty="0"/>
              <a:t>with </a:t>
            </a:r>
            <a:r>
              <a:rPr lang="en-US" i="1" dirty="0"/>
              <a:t>orders of magnitude lower </a:t>
            </a:r>
            <a:r>
              <a:rPr lang="en-US" dirty="0"/>
              <a:t>overhead</a:t>
            </a:r>
          </a:p>
        </p:txBody>
      </p:sp>
      <p:grpSp>
        <p:nvGrpSpPr>
          <p:cNvPr id="17" name="Group 16"/>
          <p:cNvGrpSpPr/>
          <p:nvPr/>
        </p:nvGrpSpPr>
        <p:grpSpPr>
          <a:xfrm>
            <a:off x="2696557" y="2075862"/>
            <a:ext cx="2304797" cy="369332"/>
            <a:chOff x="2417523" y="1572893"/>
            <a:chExt cx="2304797" cy="369332"/>
          </a:xfrm>
        </p:grpSpPr>
        <p:cxnSp>
          <p:nvCxnSpPr>
            <p:cNvPr id="15" name="Straight Arrow Connector 14"/>
            <p:cNvCxnSpPr/>
            <p:nvPr/>
          </p:nvCxnSpPr>
          <p:spPr>
            <a:xfrm>
              <a:off x="2417523" y="1768509"/>
              <a:ext cx="230479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070414" y="1572893"/>
              <a:ext cx="1210588" cy="369332"/>
            </a:xfrm>
            <a:prstGeom prst="rect">
              <a:avLst/>
            </a:prstGeom>
            <a:solidFill>
              <a:schemeClr val="bg1"/>
            </a:solidFill>
          </p:spPr>
          <p:txBody>
            <a:bodyPr wrap="none" rtlCol="0">
              <a:spAutoFit/>
            </a:bodyPr>
            <a:lstStyle/>
            <a:p>
              <a:pPr>
                <a:spcAft>
                  <a:spcPts val="600"/>
                </a:spcAft>
                <a:buClr>
                  <a:srgbClr val="000000"/>
                </a:buClr>
              </a:pPr>
              <a:r>
                <a:rPr lang="en-US" sz="1800" dirty="0">
                  <a:solidFill>
                    <a:prstClr val="black"/>
                  </a:solidFill>
                  <a:latin typeface="+mj-lt"/>
                </a:rPr>
                <a:t>Horizon </a:t>
              </a:r>
              <a:r>
                <a:rPr lang="en-US" sz="1800" i="1" dirty="0">
                  <a:solidFill>
                    <a:prstClr val="black"/>
                  </a:solidFill>
                  <a:latin typeface="+mj-lt"/>
                </a:rPr>
                <a:t>H</a:t>
              </a:r>
            </a:p>
          </p:txBody>
        </p:sp>
      </p:grpSp>
      <p:grpSp>
        <p:nvGrpSpPr>
          <p:cNvPr id="40" name="Group 39"/>
          <p:cNvGrpSpPr/>
          <p:nvPr/>
        </p:nvGrpSpPr>
        <p:grpSpPr>
          <a:xfrm>
            <a:off x="2696557" y="2409415"/>
            <a:ext cx="4609590" cy="940898"/>
            <a:chOff x="2417523" y="1930454"/>
            <a:chExt cx="4609590" cy="940898"/>
          </a:xfrm>
        </p:grpSpPr>
        <p:sp>
          <p:nvSpPr>
            <p:cNvPr id="7" name="Rectangle 6"/>
            <p:cNvSpPr/>
            <p:nvPr/>
          </p:nvSpPr>
          <p:spPr>
            <a:xfrm>
              <a:off x="2417523"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8" name="Rectangle 7"/>
            <p:cNvSpPr/>
            <p:nvPr/>
          </p:nvSpPr>
          <p:spPr>
            <a:xfrm>
              <a:off x="2705622"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9" name="Rectangle 8"/>
            <p:cNvSpPr/>
            <p:nvPr/>
          </p:nvSpPr>
          <p:spPr>
            <a:xfrm>
              <a:off x="2993721"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10" name="Rectangle 9"/>
            <p:cNvSpPr/>
            <p:nvPr/>
          </p:nvSpPr>
          <p:spPr>
            <a:xfrm>
              <a:off x="3281820"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1" name="Rectangle 10"/>
            <p:cNvSpPr/>
            <p:nvPr/>
          </p:nvSpPr>
          <p:spPr>
            <a:xfrm>
              <a:off x="35699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2" name="Rectangle 11"/>
            <p:cNvSpPr/>
            <p:nvPr/>
          </p:nvSpPr>
          <p:spPr>
            <a:xfrm>
              <a:off x="3858019"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3" name="Rectangle 12"/>
            <p:cNvSpPr/>
            <p:nvPr/>
          </p:nvSpPr>
          <p:spPr>
            <a:xfrm>
              <a:off x="4146118"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14" name="Rectangle 13"/>
            <p:cNvSpPr/>
            <p:nvPr/>
          </p:nvSpPr>
          <p:spPr>
            <a:xfrm>
              <a:off x="4434217"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2" name="Rectangle 31"/>
            <p:cNvSpPr/>
            <p:nvPr/>
          </p:nvSpPr>
          <p:spPr>
            <a:xfrm>
              <a:off x="47223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3" name="Rectangle 32"/>
            <p:cNvSpPr/>
            <p:nvPr/>
          </p:nvSpPr>
          <p:spPr>
            <a:xfrm>
              <a:off x="5010419"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4" name="Rectangle 33"/>
            <p:cNvSpPr/>
            <p:nvPr/>
          </p:nvSpPr>
          <p:spPr>
            <a:xfrm>
              <a:off x="5298518"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36" name="Rectangle 35"/>
            <p:cNvSpPr/>
            <p:nvPr/>
          </p:nvSpPr>
          <p:spPr>
            <a:xfrm>
              <a:off x="5874717"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7" name="Rectangle 36"/>
            <p:cNvSpPr/>
            <p:nvPr/>
          </p:nvSpPr>
          <p:spPr>
            <a:xfrm>
              <a:off x="6162816"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8" name="Rectangle 37"/>
            <p:cNvSpPr/>
            <p:nvPr/>
          </p:nvSpPr>
          <p:spPr>
            <a:xfrm>
              <a:off x="6450915"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39" name="Rectangle 38"/>
            <p:cNvSpPr/>
            <p:nvPr/>
          </p:nvSpPr>
          <p:spPr>
            <a:xfrm>
              <a:off x="6739014"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5" name="Rectangle 34"/>
            <p:cNvSpPr/>
            <p:nvPr/>
          </p:nvSpPr>
          <p:spPr>
            <a:xfrm>
              <a:off x="5586617"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sp>
        <p:nvSpPr>
          <p:cNvPr id="41" name="Rectangle 40"/>
          <p:cNvSpPr/>
          <p:nvPr/>
        </p:nvSpPr>
        <p:spPr>
          <a:xfrm>
            <a:off x="2696557" y="2407969"/>
            <a:ext cx="2304793" cy="939452"/>
          </a:xfrm>
          <a:prstGeom prst="rect">
            <a:avLst/>
          </a:prstGeom>
          <a:noFill/>
          <a:ln w="571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3" name="Group 52"/>
          <p:cNvGrpSpPr/>
          <p:nvPr/>
        </p:nvGrpSpPr>
        <p:grpSpPr>
          <a:xfrm>
            <a:off x="1324474" y="2971800"/>
            <a:ext cx="1494925" cy="657132"/>
            <a:chOff x="1045440" y="2656504"/>
            <a:chExt cx="1494925" cy="657132"/>
          </a:xfrm>
        </p:grpSpPr>
        <p:cxnSp>
          <p:nvCxnSpPr>
            <p:cNvPr id="43" name="Straight Arrow Connector 42"/>
            <p:cNvCxnSpPr/>
            <p:nvPr/>
          </p:nvCxnSpPr>
          <p:spPr>
            <a:xfrm flipV="1">
              <a:off x="2083166" y="2656504"/>
              <a:ext cx="457199" cy="365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1045440" y="2667305"/>
              <a:ext cx="1057050" cy="646331"/>
            </a:xfrm>
            <a:prstGeom prst="rect">
              <a:avLst/>
            </a:prstGeom>
            <a:noFill/>
          </p:spPr>
          <p:txBody>
            <a:bodyPr wrap="none" rtlCol="0">
              <a:spAutoFit/>
            </a:bodyPr>
            <a:lstStyle/>
            <a:p>
              <a:pPr algn="ctr">
                <a:spcAft>
                  <a:spcPts val="600"/>
                </a:spcAft>
                <a:buClr>
                  <a:srgbClr val="000000"/>
                </a:buClr>
              </a:pPr>
              <a:r>
                <a:rPr lang="en-US" sz="1800" dirty="0">
                  <a:solidFill>
                    <a:prstClr val="black"/>
                  </a:solidFill>
                  <a:latin typeface="+mj-lt"/>
                </a:rPr>
                <a:t>Current</a:t>
              </a:r>
              <a:br>
                <a:rPr lang="en-US" sz="1800" dirty="0">
                  <a:solidFill>
                    <a:prstClr val="black"/>
                  </a:solidFill>
                  <a:latin typeface="+mj-lt"/>
                </a:rPr>
              </a:br>
              <a:r>
                <a:rPr lang="en-US" sz="1800" dirty="0" err="1">
                  <a:solidFill>
                    <a:prstClr val="black"/>
                  </a:solidFill>
                  <a:latin typeface="+mj-lt"/>
                </a:rPr>
                <a:t>timestep</a:t>
              </a:r>
              <a:endParaRPr lang="en-US" sz="1800" dirty="0">
                <a:solidFill>
                  <a:prstClr val="black"/>
                </a:solidFill>
                <a:latin typeface="+mj-lt"/>
              </a:endParaRPr>
            </a:p>
          </p:txBody>
        </p:sp>
      </p:grpSp>
      <p:cxnSp>
        <p:nvCxnSpPr>
          <p:cNvPr id="6" name="Straight Arrow Connector 5"/>
          <p:cNvCxnSpPr/>
          <p:nvPr/>
        </p:nvCxnSpPr>
        <p:spPr bwMode="auto">
          <a:xfrm>
            <a:off x="3810000" y="3473945"/>
            <a:ext cx="1440499" cy="0"/>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3790732" y="3440668"/>
            <a:ext cx="1467068" cy="369332"/>
          </a:xfrm>
          <a:prstGeom prst="rect">
            <a:avLst/>
          </a:prstGeom>
          <a:noFill/>
        </p:spPr>
        <p:txBody>
          <a:bodyPr wrap="none" rtlCol="0">
            <a:spAutoFit/>
          </a:bodyPr>
          <a:lstStyle/>
          <a:p>
            <a:pPr>
              <a:spcAft>
                <a:spcPts val="600"/>
              </a:spcAft>
              <a:buClr>
                <a:srgbClr val="000000"/>
              </a:buClr>
            </a:pPr>
            <a:r>
              <a:rPr lang="en-US" dirty="0">
                <a:solidFill>
                  <a:prstClr val="black"/>
                </a:solidFill>
                <a:latin typeface="+mj-lt"/>
              </a:rPr>
              <a:t>Shift horizon</a:t>
            </a:r>
            <a:endParaRPr lang="en-US" sz="1800" dirty="0">
              <a:solidFill>
                <a:prstClr val="black"/>
              </a:solidFill>
              <a:latin typeface="+mj-lt"/>
            </a:endParaRPr>
          </a:p>
        </p:txBody>
      </p:sp>
    </p:spTree>
    <p:custDataLst>
      <p:tags r:id="rId1"/>
    </p:custDataLst>
    <p:extLst>
      <p:ext uri="{BB962C8B-B14F-4D97-AF65-F5344CB8AC3E}">
        <p14:creationId xmlns:p14="http://schemas.microsoft.com/office/powerpoint/2010/main" val="40174999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Dynamic GPGPU Power Management</a:t>
            </a:r>
          </a:p>
        </p:txBody>
      </p:sp>
      <p:sp>
        <p:nvSpPr>
          <p:cNvPr id="3" name="Content Placeholder 2"/>
          <p:cNvSpPr>
            <a:spLocks noGrp="1"/>
          </p:cNvSpPr>
          <p:nvPr>
            <p:ph idx="1"/>
          </p:nvPr>
        </p:nvSpPr>
        <p:spPr/>
        <p:txBody>
          <a:bodyPr/>
          <a:lstStyle/>
          <a:p>
            <a:r>
              <a:rPr lang="en-US" dirty="0"/>
              <a:t>CPU and GPU consume significant power in servers</a:t>
            </a:r>
          </a:p>
          <a:p>
            <a:r>
              <a:rPr lang="en-US" dirty="0"/>
              <a:t>Previous approaches to dynamic power management are locally predictive and ignore future kernel behavior </a:t>
            </a:r>
          </a:p>
          <a:p>
            <a:pPr lvl="1">
              <a:spcBef>
                <a:spcPts val="600"/>
              </a:spcBef>
            </a:pPr>
            <a:r>
              <a:rPr lang="en-US" dirty="0"/>
              <a:t>Performance loss or wasted energy</a:t>
            </a:r>
          </a:p>
          <a:p>
            <a:endParaRPr lang="en-US" dirty="0"/>
          </a:p>
          <a:p>
            <a:endParaRPr lang="en-US" dirty="0"/>
          </a:p>
          <a:p>
            <a:endParaRPr lang="en-US" dirty="0"/>
          </a:p>
          <a:p>
            <a:r>
              <a:rPr lang="en-US" dirty="0"/>
              <a:t>Applying MPC is challenging for short timescales of dynamic power management </a:t>
            </a:r>
          </a:p>
          <a:p>
            <a:r>
              <a:rPr lang="en-US" b="1" dirty="0"/>
              <a:t>Goal: </a:t>
            </a:r>
            <a:r>
              <a:rPr lang="en-US" dirty="0"/>
              <a:t>Approximations to MPC that save GPGPU energy within the timescales of a typical server operation without degrading performance</a:t>
            </a:r>
          </a:p>
        </p:txBody>
      </p:sp>
      <p:sp>
        <p:nvSpPr>
          <p:cNvPr id="4" name="TextBox 3"/>
          <p:cNvSpPr txBox="1"/>
          <p:nvPr/>
        </p:nvSpPr>
        <p:spPr>
          <a:xfrm>
            <a:off x="166255" y="3159445"/>
            <a:ext cx="8775864" cy="1077218"/>
          </a:xfrm>
          <a:prstGeom prst="rect">
            <a:avLst/>
          </a:prstGeom>
          <a:solidFill>
            <a:srgbClr val="FFFF00"/>
          </a:solidFill>
        </p:spPr>
        <p:txBody>
          <a:bodyPr wrap="square" rtlCol="0">
            <a:spAutoFit/>
          </a:bodyPr>
          <a:lstStyle/>
          <a:p>
            <a:r>
              <a:rPr lang="en-US" sz="3200" b="1" dirty="0">
                <a:solidFill>
                  <a:srgbClr val="0000FF"/>
                </a:solidFill>
                <a:latin typeface="+mj-lt"/>
              </a:rPr>
              <a:t>Model Predictive Control</a:t>
            </a:r>
          </a:p>
          <a:p>
            <a:r>
              <a:rPr lang="en-US" sz="3200" i="1" dirty="0">
                <a:latin typeface="+mj-lt"/>
              </a:rPr>
              <a:t>Proactively </a:t>
            </a:r>
            <a:r>
              <a:rPr lang="en-US" sz="3200" dirty="0">
                <a:latin typeface="+mj-lt"/>
              </a:rPr>
              <a:t>looks ahead into the future</a:t>
            </a:r>
          </a:p>
        </p:txBody>
      </p:sp>
    </p:spTree>
    <p:extLst>
      <p:ext uri="{BB962C8B-B14F-4D97-AF65-F5344CB8AC3E}">
        <p14:creationId xmlns:p14="http://schemas.microsoft.com/office/powerpoint/2010/main" val="36057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Dynamic GPGPU Power Management</a:t>
            </a:r>
          </a:p>
        </p:txBody>
      </p:sp>
      <p:sp>
        <p:nvSpPr>
          <p:cNvPr id="3" name="Content Placeholder 2"/>
          <p:cNvSpPr>
            <a:spLocks noGrp="1"/>
          </p:cNvSpPr>
          <p:nvPr>
            <p:ph idx="1"/>
          </p:nvPr>
        </p:nvSpPr>
        <p:spPr>
          <a:xfrm>
            <a:off x="228599" y="1219200"/>
            <a:ext cx="8780489" cy="4876800"/>
          </a:xfrm>
        </p:spPr>
        <p:txBody>
          <a:bodyPr/>
          <a:lstStyle/>
          <a:p>
            <a:r>
              <a:rPr lang="en-US" b="1" dirty="0"/>
              <a:t>Goal:</a:t>
            </a:r>
            <a:r>
              <a:rPr lang="en-US" b="1" dirty="0">
                <a:solidFill>
                  <a:srgbClr val="0000FF"/>
                </a:solidFill>
              </a:rPr>
              <a:t> </a:t>
            </a:r>
            <a:r>
              <a:rPr lang="en-US" dirty="0"/>
              <a:t>Reduce GPGPU energy within the timescales of a typical server operation without degrading performance</a:t>
            </a:r>
          </a:p>
          <a:p>
            <a:pPr lvl="1"/>
            <a:endParaRPr lang="en-US" dirty="0"/>
          </a:p>
          <a:p>
            <a:r>
              <a:rPr lang="en-US" b="1" dirty="0"/>
              <a:t>Computationally Intensive</a:t>
            </a:r>
          </a:p>
          <a:p>
            <a:pPr lvl="1"/>
            <a:r>
              <a:rPr lang="en-US" dirty="0"/>
              <a:t>NP-Hard</a:t>
            </a:r>
          </a:p>
          <a:p>
            <a:pPr lvl="1"/>
            <a:r>
              <a:rPr lang="en-US" dirty="0"/>
              <a:t>Challenging for short timescales of dynamic power management </a:t>
            </a:r>
          </a:p>
          <a:p>
            <a:endParaRPr lang="en-US" dirty="0"/>
          </a:p>
          <a:p>
            <a:r>
              <a:rPr lang="en-US" b="1" dirty="0"/>
              <a:t>Idea: </a:t>
            </a:r>
            <a:r>
              <a:rPr lang="en-US" dirty="0"/>
              <a:t>Improve energy efficiency by looking into future phases</a:t>
            </a:r>
          </a:p>
          <a:p>
            <a:pPr lvl="1"/>
            <a:r>
              <a:rPr lang="en-US" dirty="0"/>
              <a:t>Model Predictive Control (MPC) </a:t>
            </a:r>
          </a:p>
          <a:p>
            <a:pPr lvl="1"/>
            <a:r>
              <a:rPr lang="en-US" dirty="0"/>
              <a:t>Dynamically vary computation to limit performance overhead</a:t>
            </a:r>
          </a:p>
          <a:p>
            <a:endParaRPr lang="en-US" dirty="0"/>
          </a:p>
        </p:txBody>
      </p:sp>
    </p:spTree>
    <p:extLst>
      <p:ext uri="{BB962C8B-B14F-4D97-AF65-F5344CB8AC3E}">
        <p14:creationId xmlns:p14="http://schemas.microsoft.com/office/powerpoint/2010/main" val="3473964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Traditional Energy Management</a:t>
            </a:r>
          </a:p>
        </p:txBody>
      </p:sp>
      <p:sp>
        <p:nvSpPr>
          <p:cNvPr id="3" name="Content Placeholder 2"/>
          <p:cNvSpPr>
            <a:spLocks noGrp="1"/>
          </p:cNvSpPr>
          <p:nvPr>
            <p:ph idx="1"/>
          </p:nvPr>
        </p:nvSpPr>
        <p:spPr>
          <a:xfrm>
            <a:off x="228599" y="1219200"/>
            <a:ext cx="6005945" cy="4876800"/>
          </a:xfrm>
        </p:spPr>
        <p:txBody>
          <a:bodyPr/>
          <a:lstStyle/>
          <a:p>
            <a:r>
              <a:rPr lang="en-US" b="1" dirty="0"/>
              <a:t>Static</a:t>
            </a:r>
          </a:p>
          <a:p>
            <a:pPr lvl="1"/>
            <a:r>
              <a:rPr lang="en-US" dirty="0"/>
              <a:t>Predefined set of decisions</a:t>
            </a:r>
          </a:p>
          <a:p>
            <a:pPr lvl="1"/>
            <a:endParaRPr lang="en-US" dirty="0"/>
          </a:p>
          <a:p>
            <a:r>
              <a:rPr lang="en-US" b="1" dirty="0"/>
              <a:t>Reactive</a:t>
            </a:r>
          </a:p>
          <a:p>
            <a:pPr lvl="1"/>
            <a:r>
              <a:rPr lang="en-US" dirty="0"/>
              <a:t>Act after sensing a change in behavior</a:t>
            </a:r>
          </a:p>
          <a:p>
            <a:pPr lvl="1"/>
            <a:endParaRPr lang="en-US" dirty="0"/>
          </a:p>
          <a:p>
            <a:r>
              <a:rPr lang="en-US" b="1" dirty="0"/>
              <a:t>Locally Predictive</a:t>
            </a:r>
          </a:p>
          <a:p>
            <a:pPr lvl="1"/>
            <a:r>
              <a:rPr lang="en-US" dirty="0"/>
              <a:t>Predict the immediate behavior </a:t>
            </a:r>
          </a:p>
          <a:p>
            <a:pPr lvl="1"/>
            <a:endParaRPr lang="en-US" dirty="0"/>
          </a:p>
        </p:txBody>
      </p:sp>
      <p:sp>
        <p:nvSpPr>
          <p:cNvPr id="8" name="TextBox 7"/>
          <p:cNvSpPr txBox="1"/>
          <p:nvPr/>
        </p:nvSpPr>
        <p:spPr>
          <a:xfrm>
            <a:off x="6412674" y="2612709"/>
            <a:ext cx="2731325" cy="830997"/>
          </a:xfrm>
          <a:prstGeom prst="rect">
            <a:avLst/>
          </a:prstGeom>
          <a:noFill/>
        </p:spPr>
        <p:txBody>
          <a:bodyPr wrap="square" rtlCol="0">
            <a:spAutoFit/>
          </a:bodyPr>
          <a:lstStyle/>
          <a:p>
            <a:r>
              <a:rPr lang="en-US" dirty="0">
                <a:solidFill>
                  <a:schemeClr val="accent1"/>
                </a:solidFill>
                <a:latin typeface="+mj-lt"/>
              </a:rPr>
              <a:t>Performance loss or wasted energy</a:t>
            </a:r>
          </a:p>
        </p:txBody>
      </p:sp>
      <p:sp>
        <p:nvSpPr>
          <p:cNvPr id="4" name="Right Brace 3"/>
          <p:cNvSpPr/>
          <p:nvPr/>
        </p:nvSpPr>
        <p:spPr bwMode="auto">
          <a:xfrm>
            <a:off x="5605153" y="1306287"/>
            <a:ext cx="807521" cy="3443843"/>
          </a:xfrm>
          <a:prstGeom prst="rightBrac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 name="TextBox 5"/>
          <p:cNvSpPr txBox="1"/>
          <p:nvPr/>
        </p:nvSpPr>
        <p:spPr>
          <a:xfrm>
            <a:off x="166255" y="5531462"/>
            <a:ext cx="8775864" cy="1077218"/>
          </a:xfrm>
          <a:prstGeom prst="rect">
            <a:avLst/>
          </a:prstGeom>
          <a:solidFill>
            <a:srgbClr val="FFFF00"/>
          </a:solidFill>
        </p:spPr>
        <p:txBody>
          <a:bodyPr wrap="square" rtlCol="0">
            <a:spAutoFit/>
          </a:bodyPr>
          <a:lstStyle/>
          <a:p>
            <a:r>
              <a:rPr lang="en-US" sz="3200" b="1" dirty="0">
                <a:solidFill>
                  <a:srgbClr val="0000FF"/>
                </a:solidFill>
                <a:latin typeface="+mj-lt"/>
              </a:rPr>
              <a:t>Proactive Energy Management</a:t>
            </a:r>
          </a:p>
          <a:p>
            <a:r>
              <a:rPr lang="en-US" sz="3200" dirty="0">
                <a:latin typeface="+mj-lt"/>
              </a:rPr>
              <a:t>Adapt from past and look-ahead into the future</a:t>
            </a:r>
          </a:p>
        </p:txBody>
      </p:sp>
    </p:spTree>
    <p:extLst>
      <p:ext uri="{BB962C8B-B14F-4D97-AF65-F5344CB8AC3E}">
        <p14:creationId xmlns:p14="http://schemas.microsoft.com/office/powerpoint/2010/main" val="311738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Motivating Future Awareness</a:t>
            </a:r>
          </a:p>
        </p:txBody>
      </p:sp>
      <p:sp>
        <p:nvSpPr>
          <p:cNvPr id="5" name="Content Placeholder 4"/>
          <p:cNvSpPr>
            <a:spLocks noGrp="1"/>
          </p:cNvSpPr>
          <p:nvPr>
            <p:ph idx="1"/>
          </p:nvPr>
        </p:nvSpPr>
        <p:spPr>
          <a:xfrm>
            <a:off x="228600" y="1219200"/>
            <a:ext cx="3983635" cy="4791856"/>
          </a:xfrm>
        </p:spPr>
        <p:txBody>
          <a:bodyPr/>
          <a:lstStyle/>
          <a:p>
            <a:pPr>
              <a:spcBef>
                <a:spcPts val="600"/>
              </a:spcBef>
            </a:pPr>
            <a:r>
              <a:rPr lang="en-US" sz="1600" b="1" dirty="0"/>
              <a:t>Baseline</a:t>
            </a:r>
          </a:p>
          <a:p>
            <a:pPr lvl="1">
              <a:spcBef>
                <a:spcPts val="0"/>
              </a:spcBef>
            </a:pPr>
            <a:r>
              <a:rPr lang="en-US" sz="1400" dirty="0"/>
              <a:t>AMD Turbo Core</a:t>
            </a:r>
          </a:p>
          <a:p>
            <a:pPr>
              <a:spcBef>
                <a:spcPts val="600"/>
              </a:spcBef>
            </a:pPr>
            <a:endParaRPr lang="en-US" sz="1600" b="1" dirty="0"/>
          </a:p>
          <a:p>
            <a:pPr>
              <a:spcBef>
                <a:spcPts val="600"/>
              </a:spcBef>
            </a:pPr>
            <a:r>
              <a:rPr lang="en-US" sz="1800" b="1" dirty="0"/>
              <a:t>Hardware Knobs</a:t>
            </a:r>
          </a:p>
          <a:p>
            <a:pPr lvl="1">
              <a:spcBef>
                <a:spcPts val="0"/>
              </a:spcBef>
            </a:pPr>
            <a:r>
              <a:rPr lang="en-US" sz="1600" dirty="0"/>
              <a:t>DVFS states, GPU CUs</a:t>
            </a:r>
          </a:p>
          <a:p>
            <a:pPr>
              <a:spcBef>
                <a:spcPts val="600"/>
              </a:spcBef>
            </a:pPr>
            <a:endParaRPr lang="en-US" sz="1600" b="1" dirty="0"/>
          </a:p>
          <a:p>
            <a:pPr>
              <a:spcBef>
                <a:spcPts val="600"/>
              </a:spcBef>
            </a:pPr>
            <a:r>
              <a:rPr lang="en-US" sz="1600" b="1" dirty="0"/>
              <a:t>Predict Previous Kernel (PPK):</a:t>
            </a:r>
          </a:p>
          <a:p>
            <a:pPr lvl="1">
              <a:spcBef>
                <a:spcPts val="0"/>
              </a:spcBef>
            </a:pPr>
            <a:r>
              <a:rPr lang="en-US" sz="1600" dirty="0"/>
              <a:t>Assume last kernel repeats</a:t>
            </a:r>
          </a:p>
          <a:p>
            <a:pPr lvl="1">
              <a:spcBef>
                <a:spcPts val="0"/>
              </a:spcBef>
            </a:pPr>
            <a:r>
              <a:rPr lang="en-US" sz="1600" dirty="0"/>
              <a:t>State-of-the-art: Harmonia ISCA’15, McLaughlin et al. ASBD’14</a:t>
            </a:r>
          </a:p>
          <a:p>
            <a:pPr>
              <a:spcBef>
                <a:spcPts val="600"/>
              </a:spcBef>
            </a:pPr>
            <a:endParaRPr lang="en-US" sz="1600" b="1" dirty="0"/>
          </a:p>
          <a:p>
            <a:pPr>
              <a:spcBef>
                <a:spcPts val="600"/>
              </a:spcBef>
            </a:pPr>
            <a:r>
              <a:rPr lang="en-US" sz="1600" b="1" dirty="0"/>
              <a:t>Theoretically Optimal (TO): </a:t>
            </a:r>
          </a:p>
          <a:p>
            <a:pPr lvl="1">
              <a:spcBef>
                <a:spcPts val="0"/>
              </a:spcBef>
            </a:pPr>
            <a:r>
              <a:rPr lang="en-US" sz="1600" dirty="0"/>
              <a:t>Perfect knowledge of future</a:t>
            </a:r>
          </a:p>
          <a:p>
            <a:pPr lvl="1">
              <a:spcBef>
                <a:spcPts val="0"/>
              </a:spcBef>
            </a:pPr>
            <a:r>
              <a:rPr lang="en-US" sz="1600" dirty="0"/>
              <a:t>Impractical</a:t>
            </a:r>
          </a:p>
          <a:p>
            <a:endParaRPr lang="en-US" sz="1600" dirty="0"/>
          </a:p>
          <a:p>
            <a:endParaRPr lang="en-US" sz="1600" dirty="0"/>
          </a:p>
          <a:p>
            <a:endParaRPr lang="en-US" sz="1600" dirty="0"/>
          </a:p>
          <a:p>
            <a:pPr lvl="2"/>
            <a:endParaRPr lang="en-US" sz="1400" dirty="0"/>
          </a:p>
          <a:p>
            <a:endParaRPr lang="en-US" sz="1600" b="0" dirty="0"/>
          </a:p>
        </p:txBody>
      </p:sp>
      <p:graphicFrame>
        <p:nvGraphicFramePr>
          <p:cNvPr id="9" name="Chart 8"/>
          <p:cNvGraphicFramePr>
            <a:graphicFrameLocks/>
          </p:cNvGraphicFramePr>
          <p:nvPr>
            <p:extLst>
              <p:ext uri="{D42A27DB-BD31-4B8C-83A1-F6EECF244321}">
                <p14:modId xmlns:p14="http://schemas.microsoft.com/office/powerpoint/2010/main" val="1576910578"/>
              </p:ext>
            </p:extLst>
          </p:nvPr>
        </p:nvGraphicFramePr>
        <p:xfrm>
          <a:off x="4077324" y="1385733"/>
          <a:ext cx="4937886" cy="28337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2404375192"/>
              </p:ext>
            </p:extLst>
          </p:nvPr>
        </p:nvGraphicFramePr>
        <p:xfrm>
          <a:off x="4077326" y="4080944"/>
          <a:ext cx="4937884" cy="265255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7438989" y="2058467"/>
            <a:ext cx="1712290" cy="338554"/>
          </a:xfrm>
          <a:prstGeom prst="rect">
            <a:avLst/>
          </a:prstGeom>
          <a:noFill/>
        </p:spPr>
        <p:txBody>
          <a:bodyPr wrap="square" rtlCol="0">
            <a:spAutoFit/>
          </a:bodyPr>
          <a:lstStyle/>
          <a:p>
            <a:pPr>
              <a:spcAft>
                <a:spcPts val="0"/>
              </a:spcAft>
              <a:buClr>
                <a:schemeClr val="bg2"/>
              </a:buClr>
            </a:pPr>
            <a:r>
              <a:rPr lang="en-US" sz="1600" b="1" dirty="0">
                <a:latin typeface="+mj-lt"/>
              </a:rPr>
              <a:t>50%</a:t>
            </a:r>
          </a:p>
        </p:txBody>
      </p:sp>
      <p:cxnSp>
        <p:nvCxnSpPr>
          <p:cNvPr id="6" name="Straight Arrow Connector 5"/>
          <p:cNvCxnSpPr/>
          <p:nvPr/>
        </p:nvCxnSpPr>
        <p:spPr bwMode="auto">
          <a:xfrm>
            <a:off x="8234904" y="2335466"/>
            <a:ext cx="0" cy="868680"/>
          </a:xfrm>
          <a:prstGeom prst="straightConnector1">
            <a:avLst/>
          </a:prstGeom>
          <a:solidFill>
            <a:schemeClr val="accent1"/>
          </a:solidFill>
          <a:ln w="25400" cap="flat" cmpd="sng" algn="ctr">
            <a:solidFill>
              <a:schemeClr val="folHlink"/>
            </a:solidFill>
            <a:prstDash val="solid"/>
            <a:round/>
            <a:headEnd type="arrow"/>
            <a:tailEnd type="arrow"/>
          </a:ln>
          <a:effectLst/>
        </p:spPr>
      </p:cxnSp>
      <p:sp>
        <p:nvSpPr>
          <p:cNvPr id="8" name="TextBox 7"/>
          <p:cNvSpPr txBox="1"/>
          <p:nvPr/>
        </p:nvSpPr>
        <p:spPr>
          <a:xfrm>
            <a:off x="7943004" y="4656269"/>
            <a:ext cx="652744" cy="338554"/>
          </a:xfrm>
          <a:prstGeom prst="rect">
            <a:avLst/>
          </a:prstGeom>
          <a:noFill/>
        </p:spPr>
        <p:txBody>
          <a:bodyPr wrap="none" rtlCol="0">
            <a:spAutoFit/>
          </a:bodyPr>
          <a:lstStyle/>
          <a:p>
            <a:pPr>
              <a:spcAft>
                <a:spcPts val="0"/>
              </a:spcAft>
              <a:buClr>
                <a:schemeClr val="bg2"/>
              </a:buClr>
            </a:pPr>
            <a:r>
              <a:rPr lang="en-US" sz="1600" b="1" dirty="0">
                <a:latin typeface="+mj-lt"/>
              </a:rPr>
              <a:t>46% </a:t>
            </a:r>
          </a:p>
        </p:txBody>
      </p:sp>
      <p:cxnSp>
        <p:nvCxnSpPr>
          <p:cNvPr id="13" name="Straight Arrow Connector 12"/>
          <p:cNvCxnSpPr/>
          <p:nvPr/>
        </p:nvCxnSpPr>
        <p:spPr bwMode="auto">
          <a:xfrm>
            <a:off x="8179223" y="4920389"/>
            <a:ext cx="0" cy="640080"/>
          </a:xfrm>
          <a:prstGeom prst="straightConnector1">
            <a:avLst/>
          </a:prstGeom>
          <a:solidFill>
            <a:schemeClr val="accent1"/>
          </a:solidFill>
          <a:ln w="25400" cap="flat" cmpd="sng" algn="ctr">
            <a:solidFill>
              <a:schemeClr val="folHlink"/>
            </a:solidFill>
            <a:prstDash val="solid"/>
            <a:round/>
            <a:headEnd type="arrow"/>
            <a:tailEnd type="arrow"/>
          </a:ln>
          <a:effectLst/>
        </p:spPr>
      </p:cxnSp>
    </p:spTree>
    <p:custDataLst>
      <p:tags r:id="rId1"/>
    </p:custDataLst>
    <p:extLst>
      <p:ext uri="{BB962C8B-B14F-4D97-AF65-F5344CB8AC3E}">
        <p14:creationId xmlns:p14="http://schemas.microsoft.com/office/powerpoint/2010/main" val="17416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9" grpId="0">
        <p:bldAsOne/>
      </p:bldGraphic>
      <p:bldGraphic spid="10" grpId="0">
        <p:bldAsOne/>
      </p:bldGraphic>
      <p:bldP spid="3"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Ramifications of Ignoring Future</a:t>
            </a:r>
          </a:p>
        </p:txBody>
      </p:sp>
      <p:sp>
        <p:nvSpPr>
          <p:cNvPr id="9" name="Content Placeholder 8"/>
          <p:cNvSpPr>
            <a:spLocks noGrp="1"/>
          </p:cNvSpPr>
          <p:nvPr>
            <p:ph idx="1"/>
          </p:nvPr>
        </p:nvSpPr>
        <p:spPr>
          <a:xfrm>
            <a:off x="228600" y="1219200"/>
            <a:ext cx="8522110" cy="4876800"/>
          </a:xfrm>
        </p:spPr>
        <p:txBody>
          <a:bodyPr/>
          <a:lstStyle/>
          <a:p>
            <a:r>
              <a:rPr lang="en-US" dirty="0"/>
              <a:t>Spmv</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9" name="TextBox 18"/>
          <p:cNvSpPr txBox="1"/>
          <p:nvPr/>
        </p:nvSpPr>
        <p:spPr>
          <a:xfrm>
            <a:off x="6866183" y="5572780"/>
            <a:ext cx="1258679" cy="523220"/>
          </a:xfrm>
          <a:prstGeom prst="rect">
            <a:avLst/>
          </a:prstGeom>
          <a:noFill/>
        </p:spPr>
        <p:txBody>
          <a:bodyPr wrap="none" rtlCol="0">
            <a:spAutoFit/>
          </a:bodyPr>
          <a:lstStyle/>
          <a:p>
            <a:pPr algn="ctr">
              <a:buClr>
                <a:srgbClr val="000000"/>
              </a:buClr>
            </a:pPr>
            <a:r>
              <a:rPr lang="en-US" sz="1400" dirty="0">
                <a:latin typeface="+mj-lt"/>
              </a:rPr>
              <a:t>Performance </a:t>
            </a:r>
          </a:p>
          <a:p>
            <a:pPr algn="ctr">
              <a:buClr>
                <a:srgbClr val="000000"/>
              </a:buClr>
            </a:pPr>
            <a:r>
              <a:rPr lang="en-US" sz="1400" dirty="0">
                <a:latin typeface="+mj-lt"/>
              </a:rPr>
              <a:t>Loss</a:t>
            </a:r>
          </a:p>
        </p:txBody>
      </p:sp>
      <p:sp>
        <p:nvSpPr>
          <p:cNvPr id="20" name="Right Brace 19"/>
          <p:cNvSpPr/>
          <p:nvPr/>
        </p:nvSpPr>
        <p:spPr>
          <a:xfrm>
            <a:off x="6919886" y="5811812"/>
            <a:ext cx="149425" cy="137141"/>
          </a:xfrm>
          <a:prstGeom prst="rightBrace">
            <a:avLst/>
          </a:prstGeom>
          <a:ln>
            <a:solidFill>
              <a:schemeClr val="tx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latin typeface="+mj-lt"/>
            </a:endParaRPr>
          </a:p>
        </p:txBody>
      </p:sp>
      <p:graphicFrame>
        <p:nvGraphicFramePr>
          <p:cNvPr id="21" name="Chart 20"/>
          <p:cNvGraphicFramePr>
            <a:graphicFrameLocks/>
          </p:cNvGraphicFramePr>
          <p:nvPr>
            <p:extLst>
              <p:ext uri="{D42A27DB-BD31-4B8C-83A1-F6EECF244321}">
                <p14:modId xmlns:p14="http://schemas.microsoft.com/office/powerpoint/2010/main" val="1250538136"/>
              </p:ext>
            </p:extLst>
          </p:nvPr>
        </p:nvGraphicFramePr>
        <p:xfrm>
          <a:off x="1866591" y="1388315"/>
          <a:ext cx="5202719" cy="24216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ext uri="{D42A27DB-BD31-4B8C-83A1-F6EECF244321}">
                <p14:modId xmlns:p14="http://schemas.microsoft.com/office/powerpoint/2010/main" val="1006473356"/>
              </p:ext>
            </p:extLst>
          </p:nvPr>
        </p:nvGraphicFramePr>
        <p:xfrm>
          <a:off x="1866592" y="4055315"/>
          <a:ext cx="5391151" cy="2421685"/>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3190976" y="1065349"/>
            <a:ext cx="1257490" cy="430887"/>
          </a:xfrm>
          <a:prstGeom prst="rect">
            <a:avLst/>
          </a:prstGeom>
          <a:noFill/>
        </p:spPr>
        <p:txBody>
          <a:bodyPr wrap="square" rtlCol="0">
            <a:spAutoFit/>
          </a:bodyPr>
          <a:lstStyle/>
          <a:p>
            <a:pPr>
              <a:spcAft>
                <a:spcPts val="600"/>
              </a:spcAft>
              <a:buClr>
                <a:srgbClr val="000000"/>
              </a:buClr>
            </a:pPr>
            <a:r>
              <a:rPr lang="en-US" sz="1100" dirty="0">
                <a:solidFill>
                  <a:prstClr val="black"/>
                </a:solidFill>
                <a:latin typeface="+mj-lt"/>
              </a:rPr>
              <a:t>PPK lowers performance</a:t>
            </a:r>
          </a:p>
        </p:txBody>
      </p:sp>
      <p:cxnSp>
        <p:nvCxnSpPr>
          <p:cNvPr id="25" name="Straight Arrow Connector 24"/>
          <p:cNvCxnSpPr/>
          <p:nvPr/>
        </p:nvCxnSpPr>
        <p:spPr>
          <a:xfrm>
            <a:off x="3578807" y="1528836"/>
            <a:ext cx="0" cy="64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a:off x="3707302" y="1528836"/>
            <a:ext cx="0" cy="45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3994317" y="1528836"/>
            <a:ext cx="0" cy="64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6685579" y="1578443"/>
            <a:ext cx="1172937" cy="600164"/>
          </a:xfrm>
          <a:prstGeom prst="rect">
            <a:avLst/>
          </a:prstGeom>
          <a:noFill/>
        </p:spPr>
        <p:txBody>
          <a:bodyPr wrap="square" rtlCol="0">
            <a:spAutoFit/>
          </a:bodyPr>
          <a:lstStyle/>
          <a:p>
            <a:pPr>
              <a:spcAft>
                <a:spcPts val="600"/>
              </a:spcAft>
              <a:buClr>
                <a:srgbClr val="000000"/>
              </a:buClr>
            </a:pPr>
            <a:r>
              <a:rPr lang="en-US" sz="1100" dirty="0">
                <a:solidFill>
                  <a:prstClr val="black"/>
                </a:solidFill>
                <a:latin typeface="+mj-lt"/>
              </a:rPr>
              <a:t>Avoid performance slowdown</a:t>
            </a:r>
          </a:p>
        </p:txBody>
      </p:sp>
      <p:sp>
        <p:nvSpPr>
          <p:cNvPr id="33" name="Left Arrow 32"/>
          <p:cNvSpPr/>
          <p:nvPr/>
        </p:nvSpPr>
        <p:spPr>
          <a:xfrm rot="10800000">
            <a:off x="4281331" y="1750998"/>
            <a:ext cx="1463171" cy="179834"/>
          </a:xfrm>
          <a:prstGeom prst="left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34" name="TextBox 33"/>
          <p:cNvSpPr txBox="1"/>
          <p:nvPr/>
        </p:nvSpPr>
        <p:spPr>
          <a:xfrm>
            <a:off x="5746965" y="1672362"/>
            <a:ext cx="1119217" cy="307777"/>
          </a:xfrm>
          <a:prstGeom prst="rect">
            <a:avLst/>
          </a:prstGeom>
          <a:noFill/>
        </p:spPr>
        <p:txBody>
          <a:bodyPr wrap="none" rtlCol="0">
            <a:spAutoFit/>
          </a:bodyPr>
          <a:lstStyle/>
          <a:p>
            <a:pPr algn="ctr">
              <a:buClr>
                <a:srgbClr val="000000"/>
              </a:buClr>
            </a:pPr>
            <a:r>
              <a:rPr lang="en-US" sz="1400" dirty="0">
                <a:solidFill>
                  <a:srgbClr val="0000FF"/>
                </a:solidFill>
                <a:latin typeface="+mj-lt"/>
              </a:rPr>
              <a:t>Look ahead</a:t>
            </a:r>
          </a:p>
        </p:txBody>
      </p:sp>
      <p:cxnSp>
        <p:nvCxnSpPr>
          <p:cNvPr id="42" name="Straight Arrow Connector 41"/>
          <p:cNvCxnSpPr/>
          <p:nvPr/>
        </p:nvCxnSpPr>
        <p:spPr>
          <a:xfrm>
            <a:off x="3656282" y="4399943"/>
            <a:ext cx="0" cy="365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a:off x="3784777" y="4399943"/>
            <a:ext cx="0" cy="365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4088121" y="4481586"/>
            <a:ext cx="0" cy="365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42571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4" grpId="0"/>
      <p:bldP spid="32" grpId="0"/>
      <p:bldP spid="3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Ramifications of Ignoring Future</a:t>
            </a:r>
          </a:p>
        </p:txBody>
      </p:sp>
      <p:sp>
        <p:nvSpPr>
          <p:cNvPr id="3" name="Content Placeholder 2"/>
          <p:cNvSpPr>
            <a:spLocks noGrp="1"/>
          </p:cNvSpPr>
          <p:nvPr>
            <p:ph idx="1"/>
          </p:nvPr>
        </p:nvSpPr>
        <p:spPr/>
        <p:txBody>
          <a:bodyPr/>
          <a:lstStyle/>
          <a:p>
            <a:r>
              <a:rPr lang="en-US" dirty="0"/>
              <a:t>Kmeans</a:t>
            </a:r>
          </a:p>
        </p:txBody>
      </p:sp>
      <p:graphicFrame>
        <p:nvGraphicFramePr>
          <p:cNvPr id="6" name="Chart 5"/>
          <p:cNvGraphicFramePr>
            <a:graphicFrameLocks/>
          </p:cNvGraphicFramePr>
          <p:nvPr>
            <p:extLst>
              <p:ext uri="{D42A27DB-BD31-4B8C-83A1-F6EECF244321}">
                <p14:modId xmlns:p14="http://schemas.microsoft.com/office/powerpoint/2010/main" val="1220562784"/>
              </p:ext>
            </p:extLst>
          </p:nvPr>
        </p:nvGraphicFramePr>
        <p:xfrm>
          <a:off x="1866591" y="1681070"/>
          <a:ext cx="5391151" cy="24216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810176460"/>
              </p:ext>
            </p:extLst>
          </p:nvPr>
        </p:nvGraphicFramePr>
        <p:xfrm>
          <a:off x="1866592" y="4188542"/>
          <a:ext cx="5391150" cy="2581214"/>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a:xfrm rot="20047433">
            <a:off x="2476471" y="2505450"/>
            <a:ext cx="2374854" cy="772923"/>
          </a:xfrm>
          <a:prstGeom prst="ellipse">
            <a:avLst/>
          </a:prstGeom>
          <a:noFill/>
          <a:ln>
            <a:solidFill>
              <a:srgbClr val="C0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j-lt"/>
            </a:endParaRPr>
          </a:p>
        </p:txBody>
      </p:sp>
      <p:sp>
        <p:nvSpPr>
          <p:cNvPr id="9" name="TextBox 8"/>
          <p:cNvSpPr txBox="1"/>
          <p:nvPr/>
        </p:nvSpPr>
        <p:spPr>
          <a:xfrm>
            <a:off x="4212322" y="2891911"/>
            <a:ext cx="1377227" cy="430887"/>
          </a:xfrm>
          <a:prstGeom prst="rect">
            <a:avLst/>
          </a:prstGeom>
          <a:noFill/>
        </p:spPr>
        <p:txBody>
          <a:bodyPr wrap="square" rtlCol="0">
            <a:spAutoFit/>
          </a:bodyPr>
          <a:lstStyle/>
          <a:p>
            <a:pPr>
              <a:spcAft>
                <a:spcPts val="600"/>
              </a:spcAft>
              <a:buClr>
                <a:srgbClr val="000000"/>
              </a:buClr>
            </a:pPr>
            <a:r>
              <a:rPr lang="en-US" sz="1100" dirty="0">
                <a:solidFill>
                  <a:prstClr val="black"/>
                </a:solidFill>
                <a:latin typeface="+mj-lt"/>
              </a:rPr>
              <a:t>PPK spends lot of energy</a:t>
            </a:r>
          </a:p>
        </p:txBody>
      </p:sp>
      <p:sp>
        <p:nvSpPr>
          <p:cNvPr id="11" name="Left Arrow 10"/>
          <p:cNvSpPr/>
          <p:nvPr/>
        </p:nvSpPr>
        <p:spPr>
          <a:xfrm rot="10800000">
            <a:off x="4555330" y="1952260"/>
            <a:ext cx="878816" cy="132100"/>
          </a:xfrm>
          <a:prstGeom prst="leftArrow">
            <a:avLst/>
          </a:prstGeom>
          <a:solidFill>
            <a:srgbClr val="0000FF"/>
          </a:solidFill>
          <a:ln>
            <a:solidFill>
              <a:srgbClr val="0000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prstClr val="white"/>
              </a:solidFill>
              <a:latin typeface="+mj-lt"/>
            </a:endParaRPr>
          </a:p>
        </p:txBody>
      </p:sp>
      <p:sp>
        <p:nvSpPr>
          <p:cNvPr id="12" name="TextBox 11"/>
          <p:cNvSpPr txBox="1"/>
          <p:nvPr/>
        </p:nvSpPr>
        <p:spPr>
          <a:xfrm>
            <a:off x="5519730" y="1872082"/>
            <a:ext cx="1119217" cy="307777"/>
          </a:xfrm>
          <a:prstGeom prst="rect">
            <a:avLst/>
          </a:prstGeom>
          <a:noFill/>
        </p:spPr>
        <p:txBody>
          <a:bodyPr wrap="none" rtlCol="0">
            <a:spAutoFit/>
          </a:bodyPr>
          <a:lstStyle/>
          <a:p>
            <a:pPr algn="ctr">
              <a:buClr>
                <a:srgbClr val="000000"/>
              </a:buClr>
            </a:pPr>
            <a:r>
              <a:rPr lang="en-US" sz="1400" dirty="0">
                <a:solidFill>
                  <a:srgbClr val="0000FF"/>
                </a:solidFill>
                <a:latin typeface="+mj-lt"/>
              </a:rPr>
              <a:t>Look ahead</a:t>
            </a:r>
          </a:p>
        </p:txBody>
      </p:sp>
      <p:sp>
        <p:nvSpPr>
          <p:cNvPr id="13" name="TextBox 12"/>
          <p:cNvSpPr txBox="1"/>
          <p:nvPr/>
        </p:nvSpPr>
        <p:spPr>
          <a:xfrm>
            <a:off x="6724531" y="1952259"/>
            <a:ext cx="1398815" cy="430887"/>
          </a:xfrm>
          <a:prstGeom prst="rect">
            <a:avLst/>
          </a:prstGeom>
          <a:noFill/>
        </p:spPr>
        <p:txBody>
          <a:bodyPr wrap="square" rtlCol="0">
            <a:spAutoFit/>
          </a:bodyPr>
          <a:lstStyle/>
          <a:p>
            <a:pPr>
              <a:spcAft>
                <a:spcPts val="600"/>
              </a:spcAft>
              <a:buClr>
                <a:srgbClr val="000000"/>
              </a:buClr>
            </a:pPr>
            <a:r>
              <a:rPr lang="en-US" sz="1100" dirty="0">
                <a:solidFill>
                  <a:prstClr val="black"/>
                </a:solidFill>
                <a:latin typeface="+mj-lt"/>
              </a:rPr>
              <a:t>Catch up on performance</a:t>
            </a:r>
          </a:p>
        </p:txBody>
      </p:sp>
    </p:spTree>
    <p:custDataLst>
      <p:tags r:id="rId1"/>
    </p:custDataLst>
    <p:extLst>
      <p:ext uri="{BB962C8B-B14F-4D97-AF65-F5344CB8AC3E}">
        <p14:creationId xmlns:p14="http://schemas.microsoft.com/office/powerpoint/2010/main" val="309615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9" grpId="0"/>
      <p:bldP spid="11" grpId="0" animBg="1"/>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Typical GPGPU application phase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33" name="TextBox 32"/>
          <p:cNvSpPr txBox="1"/>
          <p:nvPr/>
        </p:nvSpPr>
        <p:spPr>
          <a:xfrm>
            <a:off x="7182012" y="3893308"/>
            <a:ext cx="343364" cy="369332"/>
          </a:xfrm>
          <a:prstGeom prst="rect">
            <a:avLst/>
          </a:prstGeom>
          <a:noFill/>
        </p:spPr>
        <p:txBody>
          <a:bodyPr wrap="none" rtlCol="0">
            <a:spAutoFit/>
          </a:bodyPr>
          <a:lstStyle/>
          <a:p>
            <a:pPr algn="l" eaLnBrk="1" fontAlgn="auto" hangingPunct="1">
              <a:spcBef>
                <a:spcPts val="0"/>
              </a:spcBef>
              <a:spcAft>
                <a:spcPts val="600"/>
              </a:spcAft>
              <a:buClr>
                <a:srgbClr val="000000"/>
              </a:buClr>
            </a:pPr>
            <a:r>
              <a:rPr lang="en-US" sz="1800" dirty="0">
                <a:solidFill>
                  <a:prstClr val="black"/>
                </a:solidFill>
                <a:latin typeface="Calibri"/>
              </a:rPr>
              <a:t>…</a:t>
            </a:r>
          </a:p>
        </p:txBody>
      </p:sp>
      <p:sp>
        <p:nvSpPr>
          <p:cNvPr id="34" name="Rectangle 33"/>
          <p:cNvSpPr/>
          <p:nvPr/>
        </p:nvSpPr>
        <p:spPr>
          <a:xfrm>
            <a:off x="315397" y="3512014"/>
            <a:ext cx="953911" cy="1050877"/>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CPU</a:t>
            </a:r>
          </a:p>
        </p:txBody>
      </p:sp>
      <p:sp>
        <p:nvSpPr>
          <p:cNvPr id="35" name="Rectangle 34"/>
          <p:cNvSpPr/>
          <p:nvPr/>
        </p:nvSpPr>
        <p:spPr>
          <a:xfrm>
            <a:off x="1269308" y="3512014"/>
            <a:ext cx="532262" cy="1050877"/>
          </a:xfrm>
          <a:prstGeom prst="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w="9525" cap="flat" cmpd="sng" algn="ctr">
            <a:solidFill>
              <a:sysClr val="windowText" lastClr="000000"/>
            </a:solidFill>
            <a:prstDash val="solid"/>
          </a:ln>
          <a:effectLst>
            <a:outerShdw blurRad="40000" dist="23000" dir="5400000" rotWithShape="0">
              <a:srgbClr val="000000">
                <a:alpha val="35000"/>
              </a:srgbClr>
            </a:outerShdw>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DATA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TRANSFER</a:t>
            </a:r>
          </a:p>
        </p:txBody>
      </p:sp>
      <p:sp>
        <p:nvSpPr>
          <p:cNvPr id="36" name="Rectangle 35"/>
          <p:cNvSpPr/>
          <p:nvPr/>
        </p:nvSpPr>
        <p:spPr>
          <a:xfrm>
            <a:off x="1801570" y="4057925"/>
            <a:ext cx="2265529" cy="504966"/>
          </a:xfrm>
          <a:prstGeom prst="rect">
            <a:avLst/>
          </a:prstGeom>
          <a:solidFill>
            <a:srgbClr val="00AAB5"/>
          </a:solidFill>
          <a:ln w="25400" cap="flat" cmpd="sng" algn="ctr">
            <a:solidFill>
              <a:srgbClr val="00AAB5">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GPU Kernel</a:t>
            </a:r>
          </a:p>
        </p:txBody>
      </p:sp>
      <p:sp>
        <p:nvSpPr>
          <p:cNvPr id="37" name="Rectangle 36"/>
          <p:cNvSpPr/>
          <p:nvPr/>
        </p:nvSpPr>
        <p:spPr>
          <a:xfrm>
            <a:off x="1801570" y="3512015"/>
            <a:ext cx="2265529" cy="545910"/>
          </a:xfrm>
          <a:prstGeom prst="rect">
            <a:avLst/>
          </a:prstGeom>
          <a:solidFill>
            <a:srgbClr val="C0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CPU</a:t>
            </a:r>
          </a:p>
        </p:txBody>
      </p:sp>
      <p:sp>
        <p:nvSpPr>
          <p:cNvPr id="38" name="Rectangle 37"/>
          <p:cNvSpPr/>
          <p:nvPr/>
        </p:nvSpPr>
        <p:spPr>
          <a:xfrm>
            <a:off x="4065006" y="3509785"/>
            <a:ext cx="435988" cy="1050877"/>
          </a:xfrm>
          <a:prstGeom prst="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w="9525" cap="flat" cmpd="sng" algn="ctr">
            <a:solidFill>
              <a:sysClr val="windowText" lastClr="000000"/>
            </a:solidFill>
            <a:prstDash val="solid"/>
          </a:ln>
          <a:effectLst>
            <a:outerShdw blurRad="40000" dist="23000" dir="5400000" rotWithShape="0">
              <a:srgbClr val="000000">
                <a:alpha val="35000"/>
              </a:srgbClr>
            </a:outerShdw>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DATA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TRANSFER</a:t>
            </a:r>
          </a:p>
        </p:txBody>
      </p:sp>
      <p:sp>
        <p:nvSpPr>
          <p:cNvPr id="39" name="Rectangle 38"/>
          <p:cNvSpPr/>
          <p:nvPr/>
        </p:nvSpPr>
        <p:spPr>
          <a:xfrm>
            <a:off x="4503961" y="3514176"/>
            <a:ext cx="614151" cy="1050877"/>
          </a:xfrm>
          <a:prstGeom prst="rect">
            <a:avLst/>
          </a:prstGeom>
          <a:solidFill>
            <a:srgbClr val="C0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CPU</a:t>
            </a:r>
          </a:p>
        </p:txBody>
      </p:sp>
      <p:sp>
        <p:nvSpPr>
          <p:cNvPr id="40" name="Rectangle 39"/>
          <p:cNvSpPr/>
          <p:nvPr/>
        </p:nvSpPr>
        <p:spPr>
          <a:xfrm>
            <a:off x="5118112" y="3514176"/>
            <a:ext cx="532262" cy="1050877"/>
          </a:xfrm>
          <a:prstGeom prst="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w="9525" cap="flat" cmpd="sng" algn="ctr">
            <a:solidFill>
              <a:sysClr val="windowText" lastClr="000000"/>
            </a:solidFill>
            <a:prstDash val="solid"/>
          </a:ln>
          <a:effectLst>
            <a:outerShdw blurRad="40000" dist="23000" dir="5400000" rotWithShape="0">
              <a:srgbClr val="000000">
                <a:alpha val="35000"/>
              </a:srgbClr>
            </a:outerShdw>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DATA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TRANSFER</a:t>
            </a:r>
          </a:p>
        </p:txBody>
      </p:sp>
      <p:sp>
        <p:nvSpPr>
          <p:cNvPr id="41" name="Rectangle 40"/>
          <p:cNvSpPr/>
          <p:nvPr/>
        </p:nvSpPr>
        <p:spPr>
          <a:xfrm>
            <a:off x="5650374" y="4042049"/>
            <a:ext cx="1119116" cy="523003"/>
          </a:xfrm>
          <a:prstGeom prst="rect">
            <a:avLst/>
          </a:prstGeom>
          <a:solidFill>
            <a:srgbClr val="00AAB5"/>
          </a:solidFill>
          <a:ln w="25400" cap="flat" cmpd="sng" algn="ctr">
            <a:solidFill>
              <a:srgbClr val="00AAB5">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GPU Kernel</a:t>
            </a:r>
          </a:p>
        </p:txBody>
      </p:sp>
      <p:sp>
        <p:nvSpPr>
          <p:cNvPr id="42" name="Rectangle 41"/>
          <p:cNvSpPr/>
          <p:nvPr/>
        </p:nvSpPr>
        <p:spPr>
          <a:xfrm>
            <a:off x="5650374" y="3509785"/>
            <a:ext cx="1119116" cy="532264"/>
          </a:xfrm>
          <a:prstGeom prst="rect">
            <a:avLst/>
          </a:prstGeom>
          <a:solidFill>
            <a:srgbClr val="C0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CPU</a:t>
            </a:r>
          </a:p>
        </p:txBody>
      </p:sp>
      <p:sp>
        <p:nvSpPr>
          <p:cNvPr id="43" name="Rectangle 42"/>
          <p:cNvSpPr/>
          <p:nvPr/>
        </p:nvSpPr>
        <p:spPr>
          <a:xfrm>
            <a:off x="7832450" y="3523229"/>
            <a:ext cx="423145" cy="1050877"/>
          </a:xfrm>
          <a:prstGeom prst="rect">
            <a:avLst/>
          </a:prstGeom>
          <a:gradFill rotWithShape="1">
            <a:gsLst>
              <a:gs pos="0">
                <a:srgbClr val="A6CE39">
                  <a:shade val="51000"/>
                  <a:satMod val="130000"/>
                </a:srgbClr>
              </a:gs>
              <a:gs pos="80000">
                <a:srgbClr val="A6CE39">
                  <a:shade val="93000"/>
                  <a:satMod val="130000"/>
                </a:srgbClr>
              </a:gs>
              <a:gs pos="100000">
                <a:srgbClr val="A6CE39">
                  <a:shade val="94000"/>
                  <a:satMod val="135000"/>
                </a:srgbClr>
              </a:gs>
            </a:gsLst>
            <a:lin ang="16200000" scaled="0"/>
          </a:gradFill>
          <a:ln w="9525" cap="flat" cmpd="sng" algn="ctr">
            <a:solidFill>
              <a:sysClr val="windowText" lastClr="000000"/>
            </a:solidFill>
            <a:prstDash val="solid"/>
          </a:ln>
          <a:effectLst>
            <a:outerShdw blurRad="40000" dist="23000" dir="5400000" rotWithShape="0">
              <a:srgbClr val="000000">
                <a:alpha val="35000"/>
              </a:srgbClr>
            </a:outerShdw>
          </a:effectLst>
        </p:spPr>
        <p:txBody>
          <a:bodyPr vert="vert27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DATA</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TRANSFER</a:t>
            </a:r>
          </a:p>
        </p:txBody>
      </p:sp>
      <p:sp>
        <p:nvSpPr>
          <p:cNvPr id="44" name="Rectangle 43"/>
          <p:cNvSpPr/>
          <p:nvPr/>
        </p:nvSpPr>
        <p:spPr>
          <a:xfrm>
            <a:off x="8255597" y="3523229"/>
            <a:ext cx="614151" cy="1046486"/>
          </a:xfrm>
          <a:prstGeom prst="rect">
            <a:avLst/>
          </a:prstGeom>
          <a:solidFill>
            <a:srgbClr val="C000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a:ea typeface="+mn-ea"/>
                <a:cs typeface="+mn-cs"/>
              </a:rPr>
              <a:t>CPU</a:t>
            </a:r>
          </a:p>
        </p:txBody>
      </p:sp>
      <p:cxnSp>
        <p:nvCxnSpPr>
          <p:cNvPr id="45" name="Straight Arrow Connector 44"/>
          <p:cNvCxnSpPr/>
          <p:nvPr/>
        </p:nvCxnSpPr>
        <p:spPr>
          <a:xfrm>
            <a:off x="3829616" y="4724805"/>
            <a:ext cx="832919" cy="0"/>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4" name="TextBox 3"/>
          <p:cNvSpPr txBox="1"/>
          <p:nvPr/>
        </p:nvSpPr>
        <p:spPr>
          <a:xfrm>
            <a:off x="3953301" y="4756336"/>
            <a:ext cx="857735" cy="461665"/>
          </a:xfrm>
          <a:prstGeom prst="rect">
            <a:avLst/>
          </a:prstGeom>
          <a:noFill/>
        </p:spPr>
        <p:txBody>
          <a:bodyPr wrap="none" rtlCol="0">
            <a:spAutoFit/>
          </a:bodyPr>
          <a:lstStyle/>
          <a:p>
            <a:r>
              <a:rPr lang="en-US" dirty="0">
                <a:latin typeface="+mj-lt"/>
              </a:rPr>
              <a:t>Time</a:t>
            </a:r>
          </a:p>
        </p:txBody>
      </p:sp>
    </p:spTree>
    <p:extLst>
      <p:ext uri="{BB962C8B-B14F-4D97-AF65-F5344CB8AC3E}">
        <p14:creationId xmlns:p14="http://schemas.microsoft.com/office/powerpoint/2010/main" val="4105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Performance Scaling</a:t>
            </a:r>
          </a:p>
        </p:txBody>
      </p:sp>
      <p:sp>
        <p:nvSpPr>
          <p:cNvPr id="3" name="Content Placeholder 2"/>
          <p:cNvSpPr>
            <a:spLocks noGrp="1"/>
          </p:cNvSpPr>
          <p:nvPr>
            <p:ph idx="1"/>
          </p:nvPr>
        </p:nvSpPr>
        <p:spPr>
          <a:xfrm>
            <a:off x="195262" y="1069675"/>
            <a:ext cx="8686800" cy="5350176"/>
          </a:xfrm>
          <a:solidFill>
            <a:schemeClr val="bg1"/>
          </a:solidFill>
        </p:spPr>
        <p:txBody>
          <a:bodyPr/>
          <a:lstStyle/>
          <a:p>
            <a:pPr marL="0" indent="0" algn="ctr">
              <a:buNone/>
            </a:pPr>
            <a:r>
              <a:rPr lang="en-US" dirty="0">
                <a:solidFill>
                  <a:srgbClr val="0000FF"/>
                </a:solidFill>
              </a:rPr>
              <a:t>Energy-optimal configuration differ across kernels</a:t>
            </a:r>
          </a:p>
        </p:txBody>
      </p:sp>
      <p:pic>
        <p:nvPicPr>
          <p:cNvPr id="14" name="Picture 13"/>
          <p:cNvPicPr>
            <a:picLocks noChangeAspect="1"/>
          </p:cNvPicPr>
          <p:nvPr/>
        </p:nvPicPr>
        <p:blipFill rotWithShape="1">
          <a:blip r:embed="rId2"/>
          <a:srcRect/>
          <a:stretch/>
        </p:blipFill>
        <p:spPr>
          <a:xfrm>
            <a:off x="788331" y="1547372"/>
            <a:ext cx="3026554" cy="2612029"/>
          </a:xfrm>
          <a:prstGeom prst="rect">
            <a:avLst/>
          </a:prstGeom>
        </p:spPr>
      </p:pic>
      <p:pic>
        <p:nvPicPr>
          <p:cNvPr id="15" name="Picture 14"/>
          <p:cNvPicPr>
            <a:picLocks noChangeAspect="1"/>
          </p:cNvPicPr>
          <p:nvPr/>
        </p:nvPicPr>
        <p:blipFill>
          <a:blip r:embed="rId3"/>
          <a:stretch>
            <a:fillRect/>
          </a:stretch>
        </p:blipFill>
        <p:spPr>
          <a:xfrm>
            <a:off x="5348211" y="1547373"/>
            <a:ext cx="2972686" cy="2558128"/>
          </a:xfrm>
          <a:prstGeom prst="rect">
            <a:avLst/>
          </a:prstGeom>
        </p:spPr>
      </p:pic>
      <p:pic>
        <p:nvPicPr>
          <p:cNvPr id="16" name="Picture 15"/>
          <p:cNvPicPr>
            <a:picLocks noChangeAspect="1"/>
          </p:cNvPicPr>
          <p:nvPr/>
        </p:nvPicPr>
        <p:blipFill>
          <a:blip r:embed="rId4"/>
          <a:stretch>
            <a:fillRect/>
          </a:stretch>
        </p:blipFill>
        <p:spPr>
          <a:xfrm>
            <a:off x="788331" y="3974104"/>
            <a:ext cx="3247184" cy="2762436"/>
          </a:xfrm>
          <a:prstGeom prst="rect">
            <a:avLst/>
          </a:prstGeom>
        </p:spPr>
      </p:pic>
      <p:pic>
        <p:nvPicPr>
          <p:cNvPr id="17" name="Picture 16"/>
          <p:cNvPicPr>
            <a:picLocks noChangeAspect="1"/>
          </p:cNvPicPr>
          <p:nvPr/>
        </p:nvPicPr>
        <p:blipFill>
          <a:blip r:embed="rId5"/>
          <a:stretch>
            <a:fillRect/>
          </a:stretch>
        </p:blipFill>
        <p:spPr>
          <a:xfrm>
            <a:off x="5136418" y="4236320"/>
            <a:ext cx="3184479" cy="2499762"/>
          </a:xfrm>
          <a:prstGeom prst="rect">
            <a:avLst/>
          </a:prstGeom>
        </p:spPr>
      </p:pic>
    </p:spTree>
    <p:extLst>
      <p:ext uri="{BB962C8B-B14F-4D97-AF65-F5344CB8AC3E}">
        <p14:creationId xmlns:p14="http://schemas.microsoft.com/office/powerpoint/2010/main" val="1628311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Predictive Control (MPC)</a:t>
            </a:r>
          </a:p>
        </p:txBody>
      </p:sp>
      <p:sp>
        <p:nvSpPr>
          <p:cNvPr id="3" name="Content Placeholder 2"/>
          <p:cNvSpPr>
            <a:spLocks noGrp="1"/>
          </p:cNvSpPr>
          <p:nvPr>
            <p:ph idx="1"/>
          </p:nvPr>
        </p:nvSpPr>
        <p:spPr/>
        <p:txBody>
          <a:bodyPr/>
          <a:lstStyle/>
          <a:p>
            <a:r>
              <a:rPr lang="en-US" dirty="0"/>
              <a:t>General Idea</a:t>
            </a:r>
          </a:p>
          <a:p>
            <a:endParaRPr lang="en-US" dirty="0"/>
          </a:p>
          <a:p>
            <a:endParaRPr lang="en-US" dirty="0"/>
          </a:p>
          <a:p>
            <a:endParaRPr lang="en-US" dirty="0"/>
          </a:p>
          <a:p>
            <a:endParaRPr lang="en-US" dirty="0"/>
          </a:p>
          <a:p>
            <a:r>
              <a:rPr lang="en-US" dirty="0"/>
              <a:t>MPC Components</a:t>
            </a:r>
          </a:p>
          <a:p>
            <a:pPr lvl="1"/>
            <a:r>
              <a:rPr lang="en-US" dirty="0"/>
              <a:t>Accurate system model</a:t>
            </a:r>
          </a:p>
          <a:p>
            <a:pPr lvl="1"/>
            <a:r>
              <a:rPr lang="en-US" dirty="0"/>
              <a:t>Future input forecast</a:t>
            </a:r>
          </a:p>
          <a:p>
            <a:pPr lvl="1"/>
            <a:r>
              <a:rPr lang="en-US" dirty="0"/>
              <a:t>Optimization</a:t>
            </a:r>
          </a:p>
          <a:p>
            <a:pPr lvl="1"/>
            <a:endParaRPr lang="en-US" dirty="0"/>
          </a:p>
        </p:txBody>
      </p:sp>
      <p:grpSp>
        <p:nvGrpSpPr>
          <p:cNvPr id="17" name="Group 16"/>
          <p:cNvGrpSpPr/>
          <p:nvPr/>
        </p:nvGrpSpPr>
        <p:grpSpPr>
          <a:xfrm>
            <a:off x="2417523" y="1572893"/>
            <a:ext cx="2304797" cy="369332"/>
            <a:chOff x="2417523" y="1572893"/>
            <a:chExt cx="2304797" cy="369332"/>
          </a:xfrm>
        </p:grpSpPr>
        <p:cxnSp>
          <p:nvCxnSpPr>
            <p:cNvPr id="15" name="Straight Arrow Connector 14"/>
            <p:cNvCxnSpPr/>
            <p:nvPr/>
          </p:nvCxnSpPr>
          <p:spPr>
            <a:xfrm>
              <a:off x="2417523" y="1768509"/>
              <a:ext cx="230479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070414" y="1572893"/>
              <a:ext cx="1210588" cy="369332"/>
            </a:xfrm>
            <a:prstGeom prst="rect">
              <a:avLst/>
            </a:prstGeom>
            <a:solidFill>
              <a:schemeClr val="bg1"/>
            </a:solidFill>
          </p:spPr>
          <p:txBody>
            <a:bodyPr wrap="none" rtlCol="0">
              <a:spAutoFit/>
            </a:bodyPr>
            <a:lstStyle/>
            <a:p>
              <a:pPr>
                <a:spcAft>
                  <a:spcPts val="600"/>
                </a:spcAft>
                <a:buClr>
                  <a:srgbClr val="000000"/>
                </a:buClr>
              </a:pPr>
              <a:r>
                <a:rPr lang="en-US" sz="1800" dirty="0">
                  <a:solidFill>
                    <a:prstClr val="black"/>
                  </a:solidFill>
                  <a:latin typeface="+mj-lt"/>
                </a:rPr>
                <a:t>Horizon </a:t>
              </a:r>
              <a:r>
                <a:rPr lang="en-US" sz="1800" i="1" dirty="0">
                  <a:solidFill>
                    <a:prstClr val="black"/>
                  </a:solidFill>
                  <a:latin typeface="+mj-lt"/>
                </a:rPr>
                <a:t>H</a:t>
              </a:r>
            </a:p>
          </p:txBody>
        </p:sp>
      </p:grpSp>
      <p:grpSp>
        <p:nvGrpSpPr>
          <p:cNvPr id="40" name="Group 39"/>
          <p:cNvGrpSpPr/>
          <p:nvPr/>
        </p:nvGrpSpPr>
        <p:grpSpPr>
          <a:xfrm>
            <a:off x="2417523" y="1930454"/>
            <a:ext cx="4609590" cy="940898"/>
            <a:chOff x="2417523" y="1930454"/>
            <a:chExt cx="4609590" cy="940898"/>
          </a:xfrm>
        </p:grpSpPr>
        <p:sp>
          <p:nvSpPr>
            <p:cNvPr id="7" name="Rectangle 6"/>
            <p:cNvSpPr/>
            <p:nvPr/>
          </p:nvSpPr>
          <p:spPr>
            <a:xfrm>
              <a:off x="2417523"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8" name="Rectangle 7"/>
            <p:cNvSpPr/>
            <p:nvPr/>
          </p:nvSpPr>
          <p:spPr>
            <a:xfrm>
              <a:off x="2705622"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9" name="Rectangle 8"/>
            <p:cNvSpPr/>
            <p:nvPr/>
          </p:nvSpPr>
          <p:spPr>
            <a:xfrm>
              <a:off x="2993721"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10" name="Rectangle 9"/>
            <p:cNvSpPr/>
            <p:nvPr/>
          </p:nvSpPr>
          <p:spPr>
            <a:xfrm>
              <a:off x="3281820"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1" name="Rectangle 10"/>
            <p:cNvSpPr/>
            <p:nvPr/>
          </p:nvSpPr>
          <p:spPr>
            <a:xfrm>
              <a:off x="35699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2" name="Rectangle 11"/>
            <p:cNvSpPr/>
            <p:nvPr/>
          </p:nvSpPr>
          <p:spPr>
            <a:xfrm>
              <a:off x="3858019"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3" name="Rectangle 12"/>
            <p:cNvSpPr/>
            <p:nvPr/>
          </p:nvSpPr>
          <p:spPr>
            <a:xfrm>
              <a:off x="4146118"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14" name="Rectangle 13"/>
            <p:cNvSpPr/>
            <p:nvPr/>
          </p:nvSpPr>
          <p:spPr>
            <a:xfrm>
              <a:off x="4434217"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2" name="Rectangle 31"/>
            <p:cNvSpPr/>
            <p:nvPr/>
          </p:nvSpPr>
          <p:spPr>
            <a:xfrm>
              <a:off x="47223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3" name="Rectangle 32"/>
            <p:cNvSpPr/>
            <p:nvPr/>
          </p:nvSpPr>
          <p:spPr>
            <a:xfrm>
              <a:off x="5010419"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4" name="Rectangle 33"/>
            <p:cNvSpPr/>
            <p:nvPr/>
          </p:nvSpPr>
          <p:spPr>
            <a:xfrm>
              <a:off x="5298518"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36" name="Rectangle 35"/>
            <p:cNvSpPr/>
            <p:nvPr/>
          </p:nvSpPr>
          <p:spPr>
            <a:xfrm>
              <a:off x="5874717"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7" name="Rectangle 36"/>
            <p:cNvSpPr/>
            <p:nvPr/>
          </p:nvSpPr>
          <p:spPr>
            <a:xfrm>
              <a:off x="6162816"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8" name="Rectangle 37"/>
            <p:cNvSpPr/>
            <p:nvPr/>
          </p:nvSpPr>
          <p:spPr>
            <a:xfrm>
              <a:off x="6450915"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39" name="Rectangle 38"/>
            <p:cNvSpPr/>
            <p:nvPr/>
          </p:nvSpPr>
          <p:spPr>
            <a:xfrm>
              <a:off x="6739014"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5" name="Rectangle 34"/>
            <p:cNvSpPr/>
            <p:nvPr/>
          </p:nvSpPr>
          <p:spPr>
            <a:xfrm>
              <a:off x="5586617"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sp>
        <p:nvSpPr>
          <p:cNvPr id="41" name="Rectangle 40"/>
          <p:cNvSpPr/>
          <p:nvPr/>
        </p:nvSpPr>
        <p:spPr>
          <a:xfrm>
            <a:off x="2417523" y="1929008"/>
            <a:ext cx="2304793" cy="939452"/>
          </a:xfrm>
          <a:prstGeom prst="rect">
            <a:avLst/>
          </a:prstGeom>
          <a:noFill/>
          <a:ln w="571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3" name="Group 52"/>
          <p:cNvGrpSpPr/>
          <p:nvPr/>
        </p:nvGrpSpPr>
        <p:grpSpPr>
          <a:xfrm>
            <a:off x="1392381" y="2678265"/>
            <a:ext cx="1287532" cy="708459"/>
            <a:chOff x="1392381" y="2678265"/>
            <a:chExt cx="1287532" cy="708459"/>
          </a:xfrm>
        </p:grpSpPr>
        <p:cxnSp>
          <p:nvCxnSpPr>
            <p:cNvPr id="43" name="Straight Arrow Connector 42"/>
            <p:cNvCxnSpPr/>
            <p:nvPr/>
          </p:nvCxnSpPr>
          <p:spPr>
            <a:xfrm flipV="1">
              <a:off x="2104373" y="2678265"/>
              <a:ext cx="457199" cy="365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1392381" y="3017392"/>
              <a:ext cx="1287532" cy="369332"/>
            </a:xfrm>
            <a:prstGeom prst="rect">
              <a:avLst/>
            </a:prstGeom>
            <a:noFill/>
          </p:spPr>
          <p:txBody>
            <a:bodyPr wrap="none" rtlCol="0">
              <a:spAutoFit/>
            </a:bodyPr>
            <a:lstStyle/>
            <a:p>
              <a:pPr>
                <a:spcAft>
                  <a:spcPts val="600"/>
                </a:spcAft>
                <a:buClr>
                  <a:srgbClr val="000000"/>
                </a:buClr>
              </a:pPr>
              <a:r>
                <a:rPr lang="en-US" sz="1800" dirty="0">
                  <a:solidFill>
                    <a:prstClr val="black"/>
                  </a:solidFill>
                  <a:latin typeface="+mj-lt"/>
                </a:rPr>
                <a:t>Apply here</a:t>
              </a:r>
            </a:p>
          </p:txBody>
        </p:sp>
      </p:grpSp>
      <p:sp>
        <p:nvSpPr>
          <p:cNvPr id="29" name="Rectangle 28"/>
          <p:cNvSpPr/>
          <p:nvPr/>
        </p:nvSpPr>
        <p:spPr>
          <a:xfrm>
            <a:off x="3827676" y="4245607"/>
            <a:ext cx="5803338" cy="400110"/>
          </a:xfrm>
          <a:prstGeom prst="rect">
            <a:avLst/>
          </a:prstGeom>
        </p:spPr>
        <p:txBody>
          <a:bodyPr wrap="square">
            <a:spAutoFit/>
          </a:bodyPr>
          <a:lstStyle/>
          <a:p>
            <a:pPr lvl="1" algn="l"/>
            <a:r>
              <a:rPr lang="en-US" sz="2000" dirty="0">
                <a:latin typeface="+mj-lt"/>
              </a:rPr>
              <a:t>Power and performance prediction model</a:t>
            </a:r>
          </a:p>
        </p:txBody>
      </p:sp>
      <p:sp>
        <p:nvSpPr>
          <p:cNvPr id="30" name="Rectangle 29"/>
          <p:cNvSpPr/>
          <p:nvPr/>
        </p:nvSpPr>
        <p:spPr>
          <a:xfrm>
            <a:off x="3831436" y="4727830"/>
            <a:ext cx="5806440" cy="400110"/>
          </a:xfrm>
          <a:prstGeom prst="rect">
            <a:avLst/>
          </a:prstGeom>
        </p:spPr>
        <p:txBody>
          <a:bodyPr wrap="square">
            <a:spAutoFit/>
          </a:bodyPr>
          <a:lstStyle/>
          <a:p>
            <a:pPr lvl="1" algn="l"/>
            <a:r>
              <a:rPr lang="en-US" sz="2000" dirty="0">
                <a:latin typeface="+mj-lt"/>
              </a:rPr>
              <a:t>Kernel pattern extractor</a:t>
            </a:r>
          </a:p>
        </p:txBody>
      </p:sp>
      <p:sp>
        <p:nvSpPr>
          <p:cNvPr id="31" name="Rectangle 30"/>
          <p:cNvSpPr/>
          <p:nvPr/>
        </p:nvSpPr>
        <p:spPr>
          <a:xfrm>
            <a:off x="3819382" y="5175687"/>
            <a:ext cx="5803338" cy="400110"/>
          </a:xfrm>
          <a:prstGeom prst="rect">
            <a:avLst/>
          </a:prstGeom>
        </p:spPr>
        <p:txBody>
          <a:bodyPr wrap="square">
            <a:spAutoFit/>
          </a:bodyPr>
          <a:lstStyle/>
          <a:p>
            <a:pPr lvl="1" algn="l"/>
            <a:r>
              <a:rPr lang="en-US" sz="2000" dirty="0">
                <a:latin typeface="+mj-lt"/>
              </a:rPr>
              <a:t>Greedy and heuristic based optimizer</a:t>
            </a:r>
          </a:p>
        </p:txBody>
      </p:sp>
      <p:cxnSp>
        <p:nvCxnSpPr>
          <p:cNvPr id="42" name="Straight Arrow Connector 41"/>
          <p:cNvCxnSpPr/>
          <p:nvPr/>
        </p:nvCxnSpPr>
        <p:spPr bwMode="auto">
          <a:xfrm>
            <a:off x="3827676" y="4445662"/>
            <a:ext cx="548640" cy="0"/>
          </a:xfrm>
          <a:prstGeom prst="straightConnector1">
            <a:avLst/>
          </a:prstGeom>
          <a:solidFill>
            <a:schemeClr val="accent1"/>
          </a:solidFill>
          <a:ln w="38100" cap="flat" cmpd="sng" algn="ctr">
            <a:solidFill>
              <a:schemeClr val="folHlink"/>
            </a:solidFill>
            <a:prstDash val="solid"/>
            <a:round/>
            <a:headEnd type="none" w="med" len="med"/>
            <a:tailEnd type="triangle"/>
          </a:ln>
          <a:effectLst/>
        </p:spPr>
      </p:cxnSp>
      <p:cxnSp>
        <p:nvCxnSpPr>
          <p:cNvPr id="44" name="Straight Arrow Connector 43"/>
          <p:cNvCxnSpPr/>
          <p:nvPr/>
        </p:nvCxnSpPr>
        <p:spPr bwMode="auto">
          <a:xfrm>
            <a:off x="3492397" y="4928988"/>
            <a:ext cx="883919" cy="0"/>
          </a:xfrm>
          <a:prstGeom prst="straightConnector1">
            <a:avLst/>
          </a:prstGeom>
          <a:solidFill>
            <a:schemeClr val="accent1"/>
          </a:solidFill>
          <a:ln w="38100" cap="flat" cmpd="sng" algn="ctr">
            <a:solidFill>
              <a:schemeClr val="folHlink"/>
            </a:solidFill>
            <a:prstDash val="solid"/>
            <a:round/>
            <a:headEnd type="none" w="med" len="med"/>
            <a:tailEnd type="triangle"/>
          </a:ln>
          <a:effectLst/>
        </p:spPr>
      </p:cxnSp>
      <p:cxnSp>
        <p:nvCxnSpPr>
          <p:cNvPr id="45" name="Straight Arrow Connector 44"/>
          <p:cNvCxnSpPr/>
          <p:nvPr/>
        </p:nvCxnSpPr>
        <p:spPr bwMode="auto">
          <a:xfrm>
            <a:off x="2417523" y="5360062"/>
            <a:ext cx="1958793" cy="0"/>
          </a:xfrm>
          <a:prstGeom prst="straightConnector1">
            <a:avLst/>
          </a:prstGeom>
          <a:solidFill>
            <a:schemeClr val="accent1"/>
          </a:solidFill>
          <a:ln w="38100" cap="flat" cmpd="sng" algn="ctr">
            <a:solidFill>
              <a:schemeClr val="folHlink"/>
            </a:solidFill>
            <a:prstDash val="solid"/>
            <a:round/>
            <a:headEnd type="none" w="med" len="med"/>
            <a:tailEnd type="triangle"/>
          </a:ln>
          <a:effectLst/>
        </p:spPr>
      </p:cxnSp>
    </p:spTree>
    <p:custDataLst>
      <p:tags r:id="rId1"/>
    </p:custDataLst>
    <p:extLst>
      <p:ext uri="{BB962C8B-B14F-4D97-AF65-F5344CB8AC3E}">
        <p14:creationId xmlns:p14="http://schemas.microsoft.com/office/powerpoint/2010/main" val="86861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889E-6 1.48148E-6 L 0.03143 1.48148E-6 " pathEditMode="relative" rAng="0" ptsTypes="AA">
                                      <p:cBhvr>
                                        <p:cTn id="10" dur="1000" fill="hold"/>
                                        <p:tgtEl>
                                          <p:spTgt spid="41"/>
                                        </p:tgtEl>
                                        <p:attrNameLst>
                                          <p:attrName>ppt_x</p:attrName>
                                          <p:attrName>ppt_y</p:attrName>
                                        </p:attrNameLst>
                                      </p:cBhvr>
                                      <p:rCtr x="1563" y="0"/>
                                    </p:animMotion>
                                  </p:childTnLst>
                                </p:cTn>
                              </p:par>
                              <p:par>
                                <p:cTn id="11" presetID="42" presetClass="path" presetSubtype="0" accel="50000" decel="50000" fill="hold" nodeType="withEffect">
                                  <p:stCondLst>
                                    <p:cond delay="0"/>
                                  </p:stCondLst>
                                  <p:childTnLst>
                                    <p:animMotion origin="layout" path="M -1.38889E-6 -5.55112E-17 L 0.03143 0.00162 " pathEditMode="relative" rAng="0" ptsTypes="AA">
                                      <p:cBhvr>
                                        <p:cTn id="12" dur="1000" fill="hold"/>
                                        <p:tgtEl>
                                          <p:spTgt spid="17"/>
                                        </p:tgtEl>
                                        <p:attrNameLst>
                                          <p:attrName>ppt_x</p:attrName>
                                          <p:attrName>ppt_y</p:attrName>
                                        </p:attrNameLst>
                                      </p:cBhvr>
                                      <p:rCtr x="1563" y="69"/>
                                    </p:animMotion>
                                  </p:childTnLst>
                                </p:cTn>
                              </p:par>
                            </p:childTnLst>
                          </p:cTn>
                        </p:par>
                        <p:par>
                          <p:cTn id="13" fill="hold">
                            <p:stCondLst>
                              <p:cond delay="1000"/>
                            </p:stCondLst>
                            <p:childTnLst>
                              <p:par>
                                <p:cTn id="14" presetID="42" presetClass="path" presetSubtype="0" accel="50000" decel="50000" fill="hold" nodeType="afterEffect">
                                  <p:stCondLst>
                                    <p:cond delay="0"/>
                                  </p:stCondLst>
                                  <p:childTnLst>
                                    <p:animMotion origin="layout" path="M 5.55556E-7 3.7037E-7 L 0.03003 0.00162 " pathEditMode="relative" rAng="0" ptsTypes="AA">
                                      <p:cBhvr>
                                        <p:cTn id="15" dur="500" fill="hold"/>
                                        <p:tgtEl>
                                          <p:spTgt spid="53"/>
                                        </p:tgtEl>
                                        <p:attrNameLst>
                                          <p:attrName>ppt_x</p:attrName>
                                          <p:attrName>ppt_y</p:attrName>
                                        </p:attrNameLst>
                                      </p:cBhvr>
                                      <p:rCtr x="1493" y="69"/>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1" grpId="0" animBg="1"/>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Dynamic GPGPU Power Management</a:t>
            </a:r>
            <a:endParaRPr lang="en-US" sz="3600" dirty="0"/>
          </a:p>
        </p:txBody>
      </p:sp>
      <p:sp>
        <p:nvSpPr>
          <p:cNvPr id="3" name="Content Placeholder 2"/>
          <p:cNvSpPr>
            <a:spLocks noGrp="1"/>
          </p:cNvSpPr>
          <p:nvPr>
            <p:ph idx="1"/>
          </p:nvPr>
        </p:nvSpPr>
        <p:spPr/>
        <p:txBody>
          <a:bodyPr/>
          <a:lstStyle/>
          <a:p>
            <a:r>
              <a:rPr lang="en-US" dirty="0" smtClean="0"/>
              <a:t>Attempts to maximize performance </a:t>
            </a:r>
            <a:r>
              <a:rPr lang="en-US" dirty="0"/>
              <a:t/>
            </a:r>
            <a:br>
              <a:rPr lang="en-US" dirty="0"/>
            </a:br>
            <a:r>
              <a:rPr lang="en-US" dirty="0" smtClean="0"/>
              <a:t>within power constraints</a:t>
            </a:r>
          </a:p>
          <a:p>
            <a:endParaRPr lang="en-US" dirty="0"/>
          </a:p>
          <a:p>
            <a:r>
              <a:rPr lang="en-US" dirty="0" smtClean="0"/>
              <a:t>Hardware knobs</a:t>
            </a:r>
          </a:p>
          <a:p>
            <a:pPr lvl="1"/>
            <a:r>
              <a:rPr lang="en-US" dirty="0" smtClean="0"/>
              <a:t>Number of active GPU Compute Units</a:t>
            </a:r>
          </a:p>
          <a:p>
            <a:pPr lvl="1"/>
            <a:r>
              <a:rPr lang="en-US" dirty="0" smtClean="0"/>
              <a:t>DVFS states</a:t>
            </a:r>
          </a:p>
          <a:p>
            <a:endParaRPr lang="en-US" dirty="0" smtClean="0"/>
          </a:p>
          <a:p>
            <a:r>
              <a:rPr lang="en-US" u="sng" dirty="0" smtClean="0"/>
              <a:t>Goal</a:t>
            </a:r>
            <a:r>
              <a:rPr lang="en-US" dirty="0" smtClean="0"/>
              <a:t>:  Reduce the energy of the GPU application phases compared to the baseline power manager while matching its performance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461" y="1218198"/>
            <a:ext cx="2471769" cy="2937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068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Feedback-based Performance Tracker</a:t>
            </a:r>
          </a:p>
        </p:txBody>
      </p:sp>
      <p:sp>
        <p:nvSpPr>
          <p:cNvPr id="34" name="Diamond 33"/>
          <p:cNvSpPr/>
          <p:nvPr/>
        </p:nvSpPr>
        <p:spPr>
          <a:xfrm>
            <a:off x="2948458" y="3044588"/>
            <a:ext cx="2990710" cy="1435432"/>
          </a:xfrm>
          <a:prstGeom prst="diamond">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800" dirty="0">
                <a:solidFill>
                  <a:schemeClr val="tx1"/>
                </a:solidFill>
                <a:latin typeface="+mj-lt"/>
              </a:rPr>
              <a:t>Performance met previously?</a:t>
            </a:r>
          </a:p>
        </p:txBody>
      </p:sp>
      <p:sp>
        <p:nvSpPr>
          <p:cNvPr id="63" name="Rectangle 62"/>
          <p:cNvSpPr/>
          <p:nvPr/>
        </p:nvSpPr>
        <p:spPr>
          <a:xfrm>
            <a:off x="5596287" y="4480020"/>
            <a:ext cx="2709513" cy="16540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a:solidFill>
                  <a:schemeClr val="tx1"/>
                </a:solidFill>
                <a:latin typeface="+mj-lt"/>
              </a:rPr>
              <a:t>Optimize Aggressively</a:t>
            </a:r>
          </a:p>
          <a:p>
            <a:pPr algn="ctr"/>
            <a:r>
              <a:rPr lang="en-US" sz="1800" dirty="0">
                <a:solidFill>
                  <a:schemeClr val="tx1"/>
                </a:solidFill>
                <a:latin typeface="+mj-lt"/>
              </a:rPr>
              <a:t>Reduce energy</a:t>
            </a:r>
          </a:p>
          <a:p>
            <a:pPr algn="ctr"/>
            <a:endParaRPr lang="en-US" sz="1800" dirty="0">
              <a:solidFill>
                <a:schemeClr val="tx1"/>
              </a:solidFill>
              <a:latin typeface="+mj-lt"/>
            </a:endParaRPr>
          </a:p>
          <a:p>
            <a:pPr algn="ctr"/>
            <a:endParaRPr lang="en-US" sz="1800" dirty="0">
              <a:solidFill>
                <a:schemeClr val="tx1"/>
              </a:solidFill>
              <a:latin typeface="+mj-lt"/>
            </a:endParaRPr>
          </a:p>
          <a:p>
            <a:pPr algn="ctr"/>
            <a:r>
              <a:rPr lang="en-US" sz="1800" dirty="0">
                <a:solidFill>
                  <a:schemeClr val="tx1"/>
                </a:solidFill>
                <a:latin typeface="+mj-lt"/>
              </a:rPr>
              <a:t>Avoid performance loss</a:t>
            </a:r>
            <a:endParaRPr lang="en-US" sz="1800" dirty="0">
              <a:solidFill>
                <a:schemeClr val="tx1"/>
              </a:solidFill>
            </a:endParaRPr>
          </a:p>
        </p:txBody>
      </p:sp>
      <p:sp>
        <p:nvSpPr>
          <p:cNvPr id="64" name="Rectangle 63"/>
          <p:cNvSpPr/>
          <p:nvPr/>
        </p:nvSpPr>
        <p:spPr>
          <a:xfrm>
            <a:off x="625144" y="4485002"/>
            <a:ext cx="2613358" cy="164909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a:solidFill>
                  <a:schemeClr val="tx1"/>
                </a:solidFill>
                <a:latin typeface="+mj-lt"/>
              </a:rPr>
              <a:t>Relax optimization</a:t>
            </a:r>
          </a:p>
          <a:p>
            <a:pPr algn="ctr"/>
            <a:r>
              <a:rPr lang="en-US" sz="1800" dirty="0">
                <a:solidFill>
                  <a:schemeClr val="tx1"/>
                </a:solidFill>
                <a:latin typeface="+mj-lt"/>
              </a:rPr>
              <a:t>Spend energy </a:t>
            </a:r>
          </a:p>
          <a:p>
            <a:pPr algn="ctr"/>
            <a:endParaRPr lang="en-US" sz="1800" dirty="0">
              <a:solidFill>
                <a:schemeClr val="tx1"/>
              </a:solidFill>
              <a:latin typeface="+mj-lt"/>
            </a:endParaRPr>
          </a:p>
          <a:p>
            <a:pPr algn="ctr"/>
            <a:endParaRPr lang="en-US" sz="1800" dirty="0">
              <a:solidFill>
                <a:schemeClr val="tx1"/>
              </a:solidFill>
              <a:latin typeface="+mj-lt"/>
            </a:endParaRPr>
          </a:p>
          <a:p>
            <a:pPr algn="ctr"/>
            <a:r>
              <a:rPr lang="en-US" sz="1800" dirty="0">
                <a:solidFill>
                  <a:schemeClr val="tx1"/>
                </a:solidFill>
                <a:latin typeface="+mj-lt"/>
              </a:rPr>
              <a:t>Reduce performance loss</a:t>
            </a:r>
          </a:p>
        </p:txBody>
      </p:sp>
      <p:cxnSp>
        <p:nvCxnSpPr>
          <p:cNvPr id="66" name="Elbow Connector 65"/>
          <p:cNvCxnSpPr>
            <a:stCxn id="34" idx="3"/>
            <a:endCxn id="63" idx="0"/>
          </p:cNvCxnSpPr>
          <p:nvPr/>
        </p:nvCxnSpPr>
        <p:spPr>
          <a:xfrm>
            <a:off x="5939168" y="3762304"/>
            <a:ext cx="1011876" cy="71771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68" name="Elbow Connector 67"/>
          <p:cNvCxnSpPr>
            <a:stCxn id="34" idx="1"/>
            <a:endCxn id="64" idx="0"/>
          </p:cNvCxnSpPr>
          <p:nvPr/>
        </p:nvCxnSpPr>
        <p:spPr>
          <a:xfrm rot="10800000" flipV="1">
            <a:off x="1931824" y="3762304"/>
            <a:ext cx="1016635" cy="72269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70" name="TextBox 69"/>
          <p:cNvSpPr txBox="1"/>
          <p:nvPr/>
        </p:nvSpPr>
        <p:spPr>
          <a:xfrm>
            <a:off x="5991347" y="3428490"/>
            <a:ext cx="603563" cy="400110"/>
          </a:xfrm>
          <a:prstGeom prst="rect">
            <a:avLst/>
          </a:prstGeom>
          <a:noFill/>
        </p:spPr>
        <p:txBody>
          <a:bodyPr wrap="none" rtlCol="0">
            <a:spAutoFit/>
          </a:bodyPr>
          <a:lstStyle/>
          <a:p>
            <a:pPr>
              <a:spcAft>
                <a:spcPts val="600"/>
              </a:spcAft>
              <a:buClr>
                <a:schemeClr val="bg2"/>
              </a:buClr>
            </a:pPr>
            <a:r>
              <a:rPr lang="en-US" sz="2000" dirty="0">
                <a:latin typeface="+mj-lt"/>
              </a:rPr>
              <a:t>Yes</a:t>
            </a:r>
          </a:p>
        </p:txBody>
      </p:sp>
      <p:sp>
        <p:nvSpPr>
          <p:cNvPr id="71" name="TextBox 70"/>
          <p:cNvSpPr txBox="1"/>
          <p:nvPr/>
        </p:nvSpPr>
        <p:spPr>
          <a:xfrm>
            <a:off x="2081438" y="3396224"/>
            <a:ext cx="513282" cy="400110"/>
          </a:xfrm>
          <a:prstGeom prst="rect">
            <a:avLst/>
          </a:prstGeom>
          <a:noFill/>
        </p:spPr>
        <p:txBody>
          <a:bodyPr wrap="none" rtlCol="0">
            <a:spAutoFit/>
          </a:bodyPr>
          <a:lstStyle/>
          <a:p>
            <a:pPr>
              <a:spcAft>
                <a:spcPts val="600"/>
              </a:spcAft>
              <a:buClr>
                <a:schemeClr val="bg2"/>
              </a:buClr>
            </a:pPr>
            <a:r>
              <a:rPr lang="en-US" sz="2000" dirty="0">
                <a:latin typeface="+mj-lt"/>
              </a:rPr>
              <a:t>No</a:t>
            </a:r>
          </a:p>
        </p:txBody>
      </p:sp>
      <p:cxnSp>
        <p:nvCxnSpPr>
          <p:cNvPr id="12" name="Straight Arrow Connector 11"/>
          <p:cNvCxnSpPr/>
          <p:nvPr/>
        </p:nvCxnSpPr>
        <p:spPr>
          <a:xfrm>
            <a:off x="1931823" y="5090303"/>
            <a:ext cx="0" cy="495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6990567" y="5206821"/>
            <a:ext cx="0" cy="495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873" y="1072165"/>
            <a:ext cx="3394127" cy="183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38259" y="1189593"/>
            <a:ext cx="5358028" cy="810478"/>
          </a:xfrm>
          <a:prstGeom prst="rect">
            <a:avLst/>
          </a:prstGeom>
        </p:spPr>
        <p:txBody>
          <a:bodyPr wrap="square">
            <a:spAutoFit/>
          </a:bodyPr>
          <a:lstStyle/>
          <a:p>
            <a:pPr marL="190500" lvl="0" indent="-190500" algn="l">
              <a:lnSpc>
                <a:spcPts val="2800"/>
              </a:lnSpc>
              <a:spcBef>
                <a:spcPts val="1200"/>
              </a:spcBef>
              <a:buSzPct val="80000"/>
              <a:buFont typeface="Wingdings" pitchFamily="2" charset="2"/>
              <a:buChar char="§"/>
            </a:pPr>
            <a:r>
              <a:rPr lang="en-US" kern="0" dirty="0">
                <a:solidFill>
                  <a:srgbClr val="000000"/>
                </a:solidFill>
                <a:latin typeface="Arial"/>
              </a:rPr>
              <a:t>Switch the optimization goal based on past performance and the target</a:t>
            </a:r>
            <a:endParaRPr lang="en-US" sz="2200" kern="0" dirty="0">
              <a:solidFill>
                <a:srgbClr val="000000"/>
              </a:solidFill>
              <a:latin typeface="Arial"/>
            </a:endParaRPr>
          </a:p>
        </p:txBody>
      </p:sp>
    </p:spTree>
    <p:extLst>
      <p:ext uri="{BB962C8B-B14F-4D97-AF65-F5344CB8AC3E}">
        <p14:creationId xmlns:p14="http://schemas.microsoft.com/office/powerpoint/2010/main" val="252282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Power Model</a:t>
            </a:r>
          </a:p>
        </p:txBody>
      </p:sp>
      <p:cxnSp>
        <p:nvCxnSpPr>
          <p:cNvPr id="5" name="Straight Arrow Connector 4"/>
          <p:cNvCxnSpPr/>
          <p:nvPr/>
        </p:nvCxnSpPr>
        <p:spPr>
          <a:xfrm>
            <a:off x="7481560" y="1412973"/>
            <a:ext cx="0" cy="457200"/>
          </a:xfrm>
          <a:prstGeom prst="straightConnector1">
            <a:avLst/>
          </a:prstGeom>
          <a:noFill/>
          <a:ln w="9525" cap="flat" cmpd="sng" algn="ctr">
            <a:solidFill>
              <a:srgbClr val="000000"/>
            </a:solidFill>
            <a:prstDash val="solid"/>
            <a:tailEnd type="triangle"/>
          </a:ln>
          <a:effectLst/>
        </p:spPr>
      </p:cxnSp>
      <p:sp>
        <p:nvSpPr>
          <p:cNvPr id="6" name="TextBox 5"/>
          <p:cNvSpPr txBox="1"/>
          <p:nvPr/>
        </p:nvSpPr>
        <p:spPr>
          <a:xfrm>
            <a:off x="7003573" y="1075595"/>
            <a:ext cx="851516" cy="369204"/>
          </a:xfrm>
          <a:prstGeom prst="rect">
            <a:avLst/>
          </a:prstGeom>
          <a:noFill/>
        </p:spPr>
        <p:txBody>
          <a:bodyPr wrap="none" rtlCol="0">
            <a:spAutoFit/>
          </a:bodyPr>
          <a:lstStyle/>
          <a:p>
            <a:pPr defTabSz="914208">
              <a:spcAft>
                <a:spcPts val="597"/>
              </a:spcAft>
              <a:buClr>
                <a:srgbClr val="000000"/>
              </a:buClr>
              <a:defRPr/>
            </a:pPr>
            <a:r>
              <a:rPr lang="en-US" sz="1799" kern="0" dirty="0">
                <a:solidFill>
                  <a:prstClr val="black"/>
                </a:solidFill>
                <a:latin typeface="+mj-lt"/>
              </a:rPr>
              <a:t>Kernel</a:t>
            </a:r>
          </a:p>
        </p:txBody>
      </p:sp>
      <p:cxnSp>
        <p:nvCxnSpPr>
          <p:cNvPr id="7" name="Elbow Connector 6"/>
          <p:cNvCxnSpPr>
            <a:stCxn id="31" idx="6"/>
          </p:cNvCxnSpPr>
          <p:nvPr/>
        </p:nvCxnSpPr>
        <p:spPr>
          <a:xfrm flipV="1">
            <a:off x="5749841" y="2304409"/>
            <a:ext cx="1387999" cy="2"/>
          </a:xfrm>
          <a:prstGeom prst="bentConnector3">
            <a:avLst>
              <a:gd name="adj1" fmla="val 50000"/>
            </a:avLst>
          </a:prstGeom>
          <a:noFill/>
          <a:ln w="9525" cap="flat" cmpd="sng" algn="ctr">
            <a:solidFill>
              <a:srgbClr val="000000"/>
            </a:solidFill>
            <a:prstDash val="solid"/>
            <a:tailEnd type="triangle"/>
          </a:ln>
          <a:effectLst/>
        </p:spPr>
      </p:cxnSp>
      <p:sp>
        <p:nvSpPr>
          <p:cNvPr id="8" name="TextBox 7"/>
          <p:cNvSpPr txBox="1"/>
          <p:nvPr/>
        </p:nvSpPr>
        <p:spPr>
          <a:xfrm>
            <a:off x="5918226" y="1984655"/>
            <a:ext cx="1249591" cy="646074"/>
          </a:xfrm>
          <a:prstGeom prst="rect">
            <a:avLst/>
          </a:prstGeom>
          <a:noFill/>
        </p:spPr>
        <p:txBody>
          <a:bodyPr wrap="square" rtlCol="0">
            <a:spAutoFit/>
          </a:bodyPr>
          <a:lstStyle/>
          <a:p>
            <a:pPr algn="ctr" defTabSz="914208">
              <a:spcAft>
                <a:spcPts val="597"/>
              </a:spcAft>
              <a:buClr>
                <a:srgbClr val="000000"/>
              </a:buClr>
              <a:defRPr/>
            </a:pPr>
            <a:r>
              <a:rPr lang="en-US" sz="1799" kern="0" dirty="0">
                <a:solidFill>
                  <a:prstClr val="black"/>
                </a:solidFill>
                <a:latin typeface="+mj-lt"/>
              </a:rPr>
              <a:t>HW setting</a:t>
            </a:r>
          </a:p>
        </p:txBody>
      </p:sp>
      <p:sp>
        <p:nvSpPr>
          <p:cNvPr id="11" name="Rectangle 10"/>
          <p:cNvSpPr/>
          <p:nvPr/>
        </p:nvSpPr>
        <p:spPr>
          <a:xfrm>
            <a:off x="177862" y="1828190"/>
            <a:ext cx="1391450" cy="854572"/>
          </a:xfrm>
          <a:prstGeom prst="rect">
            <a:avLst/>
          </a:prstGeom>
          <a:solidFill>
            <a:sysClr val="window" lastClr="FFFFFF"/>
          </a:solidFill>
          <a:ln w="25400" cap="flat" cmpd="sng" algn="ctr">
            <a:solidFill>
              <a:srgbClr val="0000FF"/>
            </a:solidFill>
            <a:prstDash val="solid"/>
          </a:ln>
          <a:effectLst/>
        </p:spPr>
        <p:txBody>
          <a:bodyPr rtlCol="0" anchor="ctr"/>
          <a:lstStyle/>
          <a:p>
            <a:pPr algn="ctr" defTabSz="914208">
              <a:defRPr/>
            </a:pPr>
            <a:r>
              <a:rPr lang="en-US" sz="1600" kern="0" dirty="0">
                <a:solidFill>
                  <a:prstClr val="black"/>
                </a:solidFill>
                <a:latin typeface="+mj-lt"/>
              </a:rPr>
              <a:t>Performance</a:t>
            </a:r>
          </a:p>
          <a:p>
            <a:pPr algn="ctr" defTabSz="914208">
              <a:defRPr/>
            </a:pPr>
            <a:r>
              <a:rPr lang="en-US" sz="1600" kern="0" dirty="0">
                <a:solidFill>
                  <a:prstClr val="black"/>
                </a:solidFill>
                <a:latin typeface="+mj-lt"/>
              </a:rPr>
              <a:t>Power Model</a:t>
            </a:r>
          </a:p>
        </p:txBody>
      </p:sp>
      <p:sp>
        <p:nvSpPr>
          <p:cNvPr id="12" name="Rectangle 11"/>
          <p:cNvSpPr/>
          <p:nvPr/>
        </p:nvSpPr>
        <p:spPr>
          <a:xfrm>
            <a:off x="2156865" y="1828190"/>
            <a:ext cx="3771301" cy="2322746"/>
          </a:xfrm>
          <a:prstGeom prst="rect">
            <a:avLst/>
          </a:prstGeom>
          <a:noFill/>
          <a:ln w="25400" cap="flat" cmpd="sng" algn="ctr">
            <a:solidFill>
              <a:sysClr val="windowText" lastClr="000000"/>
            </a:solidFill>
            <a:prstDash val="solid"/>
          </a:ln>
          <a:effectLst/>
        </p:spPr>
        <p:txBody>
          <a:bodyPr rtlCol="0" anchor="ctr"/>
          <a:lstStyle/>
          <a:p>
            <a:pPr algn="ctr" defTabSz="914208">
              <a:defRPr/>
            </a:pPr>
            <a:endParaRPr lang="en-US" sz="2000" kern="0" dirty="0">
              <a:solidFill>
                <a:prstClr val="white"/>
              </a:solidFill>
              <a:latin typeface="+mj-lt"/>
            </a:endParaRPr>
          </a:p>
        </p:txBody>
      </p:sp>
      <p:cxnSp>
        <p:nvCxnSpPr>
          <p:cNvPr id="13" name="Straight Arrow Connector 12"/>
          <p:cNvCxnSpPr/>
          <p:nvPr/>
        </p:nvCxnSpPr>
        <p:spPr>
          <a:xfrm>
            <a:off x="1569312" y="2342357"/>
            <a:ext cx="942063" cy="0"/>
          </a:xfrm>
          <a:prstGeom prst="straightConnector1">
            <a:avLst/>
          </a:prstGeom>
          <a:noFill/>
          <a:ln w="9525" cap="flat" cmpd="sng" algn="ctr">
            <a:solidFill>
              <a:sysClr val="windowText" lastClr="000000"/>
            </a:solidFill>
            <a:prstDash val="solid"/>
            <a:headEnd type="triangle" w="med" len="med"/>
            <a:tailEnd type="none"/>
          </a:ln>
          <a:effectLst/>
        </p:spPr>
      </p:cxnSp>
      <p:cxnSp>
        <p:nvCxnSpPr>
          <p:cNvPr id="14" name="Straight Arrow Connector 13"/>
          <p:cNvCxnSpPr/>
          <p:nvPr/>
        </p:nvCxnSpPr>
        <p:spPr>
          <a:xfrm flipH="1">
            <a:off x="1562962" y="2213620"/>
            <a:ext cx="822960" cy="0"/>
          </a:xfrm>
          <a:prstGeom prst="straightConnector1">
            <a:avLst/>
          </a:prstGeom>
          <a:noFill/>
          <a:ln w="9525" cap="flat" cmpd="sng" algn="ctr">
            <a:solidFill>
              <a:sysClr val="windowText" lastClr="000000"/>
            </a:solidFill>
            <a:prstDash val="solid"/>
            <a:headEnd type="triangle" w="med" len="med"/>
            <a:tailEnd type="none"/>
          </a:ln>
          <a:effectLst/>
        </p:spPr>
      </p:cxnSp>
      <p:sp>
        <p:nvSpPr>
          <p:cNvPr id="16" name="Rectangle 15"/>
          <p:cNvSpPr/>
          <p:nvPr/>
        </p:nvSpPr>
        <p:spPr>
          <a:xfrm>
            <a:off x="2362624" y="3207145"/>
            <a:ext cx="3385181" cy="63012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799" kern="0" dirty="0">
                <a:solidFill>
                  <a:prstClr val="black"/>
                </a:solidFill>
                <a:latin typeface="+mj-lt"/>
              </a:rPr>
              <a:t>Performance Tracker</a:t>
            </a:r>
          </a:p>
        </p:txBody>
      </p:sp>
      <p:cxnSp>
        <p:nvCxnSpPr>
          <p:cNvPr id="17" name="Straight Arrow Connector 16"/>
          <p:cNvCxnSpPr/>
          <p:nvPr/>
        </p:nvCxnSpPr>
        <p:spPr>
          <a:xfrm flipV="1">
            <a:off x="4055215" y="2644973"/>
            <a:ext cx="0" cy="548640"/>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21" name="Elbow Connector 20"/>
          <p:cNvCxnSpPr>
            <a:endCxn id="16" idx="3"/>
          </p:cNvCxnSpPr>
          <p:nvPr/>
        </p:nvCxnSpPr>
        <p:spPr>
          <a:xfrm rot="10800000" flipV="1">
            <a:off x="5747806" y="2599905"/>
            <a:ext cx="1766971" cy="922304"/>
          </a:xfrm>
          <a:prstGeom prst="bentConnector3">
            <a:avLst>
              <a:gd name="adj1" fmla="val 1125"/>
            </a:avLst>
          </a:prstGeom>
          <a:noFill/>
          <a:ln w="38100" cap="flat" cmpd="sng" algn="ctr">
            <a:solidFill>
              <a:schemeClr val="tx1"/>
            </a:solidFill>
            <a:prstDash val="solid"/>
            <a:tailEnd type="triangle"/>
          </a:ln>
          <a:effectLst>
            <a:outerShdw blurRad="40000" dist="20000" dir="5400000" rotWithShape="0">
              <a:srgbClr val="000000">
                <a:alpha val="38000"/>
              </a:srgbClr>
            </a:outerShdw>
          </a:effectLst>
        </p:spPr>
      </p:cxnSp>
      <p:pic>
        <p:nvPicPr>
          <p:cNvPr id="22" name="Content Placeholder 7"/>
          <p:cNvPicPr>
            <a:picLocks noChangeAspect="1"/>
          </p:cNvPicPr>
          <p:nvPr/>
        </p:nvPicPr>
        <p:blipFill>
          <a:blip r:embed="rId3"/>
          <a:stretch>
            <a:fillRect/>
          </a:stretch>
        </p:blipFill>
        <p:spPr>
          <a:xfrm>
            <a:off x="6922829" y="1857516"/>
            <a:ext cx="1209675" cy="1019178"/>
          </a:xfrm>
          <a:prstGeom prst="rect">
            <a:avLst/>
          </a:prstGeom>
        </p:spPr>
      </p:pic>
      <p:sp>
        <p:nvSpPr>
          <p:cNvPr id="28" name="Rectangle 27"/>
          <p:cNvSpPr/>
          <p:nvPr/>
        </p:nvSpPr>
        <p:spPr>
          <a:xfrm>
            <a:off x="5956216" y="3191198"/>
            <a:ext cx="1533814" cy="646074"/>
          </a:xfrm>
          <a:prstGeom prst="rect">
            <a:avLst/>
          </a:prstGeom>
        </p:spPr>
        <p:txBody>
          <a:bodyPr wrap="square">
            <a:spAutoFit/>
          </a:bodyPr>
          <a:lstStyle/>
          <a:p>
            <a:pPr algn="ctr"/>
            <a:r>
              <a:rPr lang="en-US" sz="1799" dirty="0">
                <a:latin typeface="+mj-lt"/>
              </a:rPr>
              <a:t>Performance </a:t>
            </a:r>
          </a:p>
          <a:p>
            <a:pPr algn="ctr"/>
            <a:r>
              <a:rPr lang="en-US" sz="1799" dirty="0">
                <a:latin typeface="+mj-lt"/>
              </a:rPr>
              <a:t>Feedback</a:t>
            </a:r>
          </a:p>
        </p:txBody>
      </p:sp>
      <p:sp>
        <p:nvSpPr>
          <p:cNvPr id="31" name="Oval 30"/>
          <p:cNvSpPr/>
          <p:nvPr/>
        </p:nvSpPr>
        <p:spPr>
          <a:xfrm>
            <a:off x="2378815" y="1973958"/>
            <a:ext cx="3371026" cy="660905"/>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799" kern="0" dirty="0">
                <a:solidFill>
                  <a:prstClr val="black"/>
                </a:solidFill>
                <a:latin typeface="+mj-lt"/>
              </a:rPr>
              <a:t>MPC Optimizer</a:t>
            </a:r>
          </a:p>
        </p:txBody>
      </p:sp>
      <p:sp>
        <p:nvSpPr>
          <p:cNvPr id="32" name="TextBox 31"/>
          <p:cNvSpPr txBox="1"/>
          <p:nvPr/>
        </p:nvSpPr>
        <p:spPr>
          <a:xfrm>
            <a:off x="3454860" y="3813878"/>
            <a:ext cx="1133645" cy="338554"/>
          </a:xfrm>
          <a:prstGeom prst="rect">
            <a:avLst/>
          </a:prstGeom>
          <a:noFill/>
        </p:spPr>
        <p:txBody>
          <a:bodyPr wrap="none" rtlCol="0">
            <a:spAutoFit/>
          </a:bodyPr>
          <a:lstStyle/>
          <a:p>
            <a:r>
              <a:rPr lang="en-US" sz="1600" b="1" dirty="0">
                <a:latin typeface="+mj-lt"/>
              </a:rPr>
              <a:t>Optimizer</a:t>
            </a:r>
          </a:p>
        </p:txBody>
      </p:sp>
      <p:sp>
        <p:nvSpPr>
          <p:cNvPr id="58" name="Rectangle 57"/>
          <p:cNvSpPr/>
          <p:nvPr/>
        </p:nvSpPr>
        <p:spPr>
          <a:xfrm>
            <a:off x="7711443" y="1585696"/>
            <a:ext cx="1569661" cy="369204"/>
          </a:xfrm>
          <a:prstGeom prst="rect">
            <a:avLst/>
          </a:prstGeom>
        </p:spPr>
        <p:txBody>
          <a:bodyPr wrap="none">
            <a:spAutoFit/>
          </a:bodyPr>
          <a:lstStyle/>
          <a:p>
            <a:r>
              <a:rPr lang="en-US" sz="1799" dirty="0">
                <a:latin typeface="+mj-lt"/>
              </a:rPr>
              <a:t>Performance </a:t>
            </a:r>
          </a:p>
        </p:txBody>
      </p:sp>
      <p:sp>
        <p:nvSpPr>
          <p:cNvPr id="59" name="Rectangle 58"/>
          <p:cNvSpPr/>
          <p:nvPr/>
        </p:nvSpPr>
        <p:spPr>
          <a:xfrm>
            <a:off x="8299318" y="2644973"/>
            <a:ext cx="838691" cy="369204"/>
          </a:xfrm>
          <a:prstGeom prst="rect">
            <a:avLst/>
          </a:prstGeom>
        </p:spPr>
        <p:txBody>
          <a:bodyPr wrap="none">
            <a:spAutoFit/>
          </a:bodyPr>
          <a:lstStyle/>
          <a:p>
            <a:r>
              <a:rPr lang="en-US" sz="1799" dirty="0">
                <a:latin typeface="+mj-lt"/>
              </a:rPr>
              <a:t>Power</a:t>
            </a:r>
          </a:p>
        </p:txBody>
      </p:sp>
      <p:cxnSp>
        <p:nvCxnSpPr>
          <p:cNvPr id="61" name="Straight Arrow Connector 60"/>
          <p:cNvCxnSpPr/>
          <p:nvPr/>
        </p:nvCxnSpPr>
        <p:spPr>
          <a:xfrm flipV="1">
            <a:off x="7973057" y="1939685"/>
            <a:ext cx="497506" cy="273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7973057" y="2630173"/>
            <a:ext cx="385840" cy="1634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787670" y="3421773"/>
            <a:ext cx="1130051" cy="830997"/>
          </a:xfrm>
          <a:prstGeom prst="rect">
            <a:avLst/>
          </a:prstGeom>
          <a:noFill/>
        </p:spPr>
        <p:txBody>
          <a:bodyPr wrap="square" rtlCol="0">
            <a:spAutoFit/>
          </a:bodyPr>
          <a:lstStyle/>
          <a:p>
            <a:r>
              <a:rPr lang="en-US" sz="1200" dirty="0">
                <a:solidFill>
                  <a:sysClr val="windowText" lastClr="000000"/>
                </a:solidFill>
                <a:latin typeface="+mj-lt"/>
              </a:rPr>
              <a:t>Perf. Counters of </a:t>
            </a:r>
          </a:p>
          <a:p>
            <a:r>
              <a:rPr lang="en-US" sz="1200" dirty="0">
                <a:solidFill>
                  <a:sysClr val="windowText" lastClr="000000"/>
                </a:solidFill>
                <a:latin typeface="+mj-lt"/>
              </a:rPr>
              <a:t>Future </a:t>
            </a:r>
          </a:p>
          <a:p>
            <a:r>
              <a:rPr lang="en-US" sz="1200" dirty="0">
                <a:solidFill>
                  <a:sysClr val="windowText" lastClr="000000"/>
                </a:solidFill>
                <a:latin typeface="+mj-lt"/>
              </a:rPr>
              <a:t>Kernels</a:t>
            </a:r>
          </a:p>
        </p:txBody>
      </p:sp>
      <p:sp>
        <p:nvSpPr>
          <p:cNvPr id="29" name="Rectangle 28"/>
          <p:cNvSpPr/>
          <p:nvPr/>
        </p:nvSpPr>
        <p:spPr>
          <a:xfrm>
            <a:off x="179616" y="4760091"/>
            <a:ext cx="1425233" cy="854572"/>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600" kern="0" dirty="0">
                <a:solidFill>
                  <a:prstClr val="black"/>
                </a:solidFill>
                <a:latin typeface="+mj-lt"/>
              </a:rPr>
              <a:t>Kernel Pattern Extractor</a:t>
            </a:r>
          </a:p>
        </p:txBody>
      </p:sp>
      <p:cxnSp>
        <p:nvCxnSpPr>
          <p:cNvPr id="36" name="Elbow Connector 35"/>
          <p:cNvCxnSpPr/>
          <p:nvPr/>
        </p:nvCxnSpPr>
        <p:spPr>
          <a:xfrm rot="10800000" flipV="1">
            <a:off x="1604849" y="2682762"/>
            <a:ext cx="6190172" cy="2504614"/>
          </a:xfrm>
          <a:prstGeom prst="bentConnector3">
            <a:avLst>
              <a:gd name="adj1" fmla="val -127"/>
            </a:avLst>
          </a:prstGeom>
          <a:noFill/>
          <a:ln w="12700" cap="flat" cmpd="sng" algn="ctr">
            <a:solidFill>
              <a:schemeClr val="tx1"/>
            </a:solidFill>
            <a:prstDash val="solid"/>
            <a:tailEnd type="triangle"/>
          </a:ln>
          <a:effectLst>
            <a:outerShdw blurRad="40000" dist="20000" dir="5400000" rotWithShape="0">
              <a:srgbClr val="000000">
                <a:alpha val="38000"/>
              </a:srgbClr>
            </a:outerShdw>
          </a:effectLst>
        </p:spPr>
      </p:cxnSp>
      <p:sp>
        <p:nvSpPr>
          <p:cNvPr id="38" name="Rectangle 37"/>
          <p:cNvSpPr/>
          <p:nvPr/>
        </p:nvSpPr>
        <p:spPr>
          <a:xfrm>
            <a:off x="7782661" y="4722533"/>
            <a:ext cx="1382622" cy="584775"/>
          </a:xfrm>
          <a:prstGeom prst="rect">
            <a:avLst/>
          </a:prstGeom>
        </p:spPr>
        <p:txBody>
          <a:bodyPr wrap="square">
            <a:spAutoFit/>
          </a:bodyPr>
          <a:lstStyle/>
          <a:p>
            <a:pPr algn="ctr"/>
            <a:r>
              <a:rPr lang="en-US" sz="1600" dirty="0">
                <a:latin typeface="+mj-lt"/>
              </a:rPr>
              <a:t>Performance </a:t>
            </a:r>
          </a:p>
          <a:p>
            <a:pPr algn="ctr"/>
            <a:r>
              <a:rPr lang="en-US" sz="1600" dirty="0">
                <a:latin typeface="+mj-lt"/>
              </a:rPr>
              <a:t>Counters</a:t>
            </a:r>
          </a:p>
        </p:txBody>
      </p:sp>
      <p:sp>
        <p:nvSpPr>
          <p:cNvPr id="56" name="TextBox 55"/>
          <p:cNvSpPr txBox="1"/>
          <p:nvPr/>
        </p:nvSpPr>
        <p:spPr>
          <a:xfrm>
            <a:off x="1197968" y="1183189"/>
            <a:ext cx="1266254" cy="523220"/>
          </a:xfrm>
          <a:prstGeom prst="rect">
            <a:avLst/>
          </a:prstGeom>
          <a:noFill/>
        </p:spPr>
        <p:txBody>
          <a:bodyPr wrap="square" rtlCol="0">
            <a:spAutoFit/>
          </a:bodyPr>
          <a:lstStyle/>
          <a:p>
            <a:pPr algn="ctr"/>
            <a:r>
              <a:rPr lang="en-US" sz="1400" dirty="0">
                <a:solidFill>
                  <a:sysClr val="windowText" lastClr="000000"/>
                </a:solidFill>
                <a:latin typeface="+mj-lt"/>
              </a:rPr>
              <a:t>Performance </a:t>
            </a:r>
          </a:p>
          <a:p>
            <a:pPr algn="ctr"/>
            <a:r>
              <a:rPr lang="en-US" sz="1400" dirty="0">
                <a:solidFill>
                  <a:sysClr val="windowText" lastClr="000000"/>
                </a:solidFill>
                <a:latin typeface="+mj-lt"/>
              </a:rPr>
              <a:t>Target</a:t>
            </a:r>
          </a:p>
        </p:txBody>
      </p:sp>
      <p:cxnSp>
        <p:nvCxnSpPr>
          <p:cNvPr id="53" name="Elbow Connector 52"/>
          <p:cNvCxnSpPr>
            <a:endCxn id="16" idx="1"/>
          </p:cNvCxnSpPr>
          <p:nvPr/>
        </p:nvCxnSpPr>
        <p:spPr>
          <a:xfrm rot="16200000" flipH="1">
            <a:off x="1217254" y="2376838"/>
            <a:ext cx="1751911" cy="53882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V="1">
            <a:off x="873594" y="2682761"/>
            <a:ext cx="0" cy="2077330"/>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30" name="Rectangle 29"/>
          <p:cNvSpPr/>
          <p:nvPr/>
        </p:nvSpPr>
        <p:spPr>
          <a:xfrm>
            <a:off x="2156865" y="4673084"/>
            <a:ext cx="3731381" cy="341837"/>
          </a:xfrm>
          <a:prstGeom prst="rect">
            <a:avLst/>
          </a:prstGeom>
          <a:solidFill>
            <a:sysClr val="window" lastClr="FFFFFF"/>
          </a:solidFill>
          <a:ln w="25400" cap="flat" cmpd="sng" algn="ctr">
            <a:solidFill>
              <a:sysClr val="windowText" lastClr="000000"/>
            </a:solidFill>
            <a:prstDash val="solid"/>
          </a:ln>
          <a:effectLst/>
        </p:spPr>
        <p:txBody>
          <a:bodyPr rtlCol="0" anchor="ctr">
            <a:noAutofit/>
          </a:bodyPr>
          <a:lstStyle/>
          <a:p>
            <a:pPr algn="ctr" defTabSz="914208">
              <a:defRPr/>
            </a:pPr>
            <a:r>
              <a:rPr lang="en-US" sz="2000" kern="0" dirty="0">
                <a:solidFill>
                  <a:prstClr val="black"/>
                </a:solidFill>
                <a:latin typeface="Calibri"/>
              </a:rPr>
              <a:t>Adaptive Horizon Generator</a:t>
            </a:r>
          </a:p>
        </p:txBody>
      </p:sp>
      <p:cxnSp>
        <p:nvCxnSpPr>
          <p:cNvPr id="33" name="Straight Arrow Connector 32"/>
          <p:cNvCxnSpPr/>
          <p:nvPr/>
        </p:nvCxnSpPr>
        <p:spPr>
          <a:xfrm flipH="1">
            <a:off x="5893437" y="4844002"/>
            <a:ext cx="1901584" cy="1"/>
          </a:xfrm>
          <a:prstGeom prst="straightConnector1">
            <a:avLst/>
          </a:prstGeom>
          <a:noFill/>
          <a:ln w="9525" cap="flat" cmpd="sng" algn="ctr">
            <a:solidFill>
              <a:sysClr val="windowText" lastClr="000000">
                <a:shade val="95000"/>
                <a:satMod val="105000"/>
              </a:sysClr>
            </a:solidFill>
            <a:prstDash val="solid"/>
            <a:headEnd type="oval"/>
            <a:tailEnd type="triangle"/>
          </a:ln>
          <a:effectLst/>
        </p:spPr>
      </p:cxnSp>
      <p:cxnSp>
        <p:nvCxnSpPr>
          <p:cNvPr id="37" name="Straight Arrow Connector 36"/>
          <p:cNvCxnSpPr/>
          <p:nvPr/>
        </p:nvCxnSpPr>
        <p:spPr>
          <a:xfrm flipH="1" flipV="1">
            <a:off x="4816153" y="4137442"/>
            <a:ext cx="873" cy="521208"/>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42" name="TextBox 41"/>
          <p:cNvSpPr txBox="1"/>
          <p:nvPr/>
        </p:nvSpPr>
        <p:spPr>
          <a:xfrm>
            <a:off x="4836985" y="4285884"/>
            <a:ext cx="1382107" cy="276999"/>
          </a:xfrm>
          <a:prstGeom prst="rect">
            <a:avLst/>
          </a:prstGeom>
          <a:noFill/>
        </p:spPr>
        <p:txBody>
          <a:bodyPr wrap="square" rtlCol="0">
            <a:spAutoFit/>
          </a:bodyPr>
          <a:lstStyle/>
          <a:p>
            <a:r>
              <a:rPr lang="en-US" sz="1200" dirty="0">
                <a:solidFill>
                  <a:sysClr val="windowText" lastClr="000000"/>
                </a:solidFill>
                <a:latin typeface="+mj-lt"/>
              </a:rPr>
              <a:t>Horizon Length</a:t>
            </a:r>
          </a:p>
        </p:txBody>
      </p:sp>
      <p:cxnSp>
        <p:nvCxnSpPr>
          <p:cNvPr id="43" name="Straight Arrow Connector 42"/>
          <p:cNvCxnSpPr/>
          <p:nvPr/>
        </p:nvCxnSpPr>
        <p:spPr>
          <a:xfrm flipH="1" flipV="1">
            <a:off x="3364609" y="4154171"/>
            <a:ext cx="873" cy="502920"/>
          </a:xfrm>
          <a:prstGeom prst="straightConnector1">
            <a:avLst/>
          </a:prstGeom>
          <a:noFill/>
          <a:ln w="9525" cap="flat" cmpd="sng" algn="ctr">
            <a:solidFill>
              <a:sysClr val="windowText" lastClr="000000">
                <a:shade val="95000"/>
                <a:satMod val="105000"/>
              </a:sysClr>
            </a:solidFill>
            <a:prstDash val="solid"/>
            <a:headEnd type="triangle"/>
            <a:tailEnd type="none"/>
          </a:ln>
          <a:effectLst/>
        </p:spPr>
      </p:cxnSp>
      <p:sp>
        <p:nvSpPr>
          <p:cNvPr id="44" name="TextBox 43"/>
          <p:cNvSpPr txBox="1"/>
          <p:nvPr/>
        </p:nvSpPr>
        <p:spPr>
          <a:xfrm>
            <a:off x="1562962" y="4282094"/>
            <a:ext cx="1802520" cy="276999"/>
          </a:xfrm>
          <a:prstGeom prst="rect">
            <a:avLst/>
          </a:prstGeom>
          <a:noFill/>
        </p:spPr>
        <p:txBody>
          <a:bodyPr wrap="square" rtlCol="0">
            <a:spAutoFit/>
          </a:bodyPr>
          <a:lstStyle/>
          <a:p>
            <a:r>
              <a:rPr lang="en-US" sz="1200" dirty="0">
                <a:solidFill>
                  <a:sysClr val="windowText" lastClr="000000"/>
                </a:solidFill>
                <a:latin typeface="+mj-lt"/>
              </a:rPr>
              <a:t>Optimization Overhead</a:t>
            </a:r>
          </a:p>
        </p:txBody>
      </p:sp>
      <p:cxnSp>
        <p:nvCxnSpPr>
          <p:cNvPr id="4" name="Elbow Connector 3"/>
          <p:cNvCxnSpPr>
            <a:endCxn id="30" idx="1"/>
          </p:cNvCxnSpPr>
          <p:nvPr/>
        </p:nvCxnSpPr>
        <p:spPr bwMode="auto">
          <a:xfrm rot="5400000" flipH="1" flipV="1">
            <a:off x="1687487" y="5130958"/>
            <a:ext cx="756332" cy="182423"/>
          </a:xfrm>
          <a:prstGeom prst="bentConnector2">
            <a:avLst/>
          </a:prstGeom>
          <a:solidFill>
            <a:schemeClr val="accent1"/>
          </a:solidFill>
          <a:ln w="9525" cap="flat" cmpd="sng" algn="ctr">
            <a:solidFill>
              <a:schemeClr val="accent4"/>
            </a:solidFill>
            <a:prstDash val="solid"/>
            <a:round/>
            <a:headEnd type="none" w="med" len="med"/>
            <a:tailEnd type="arrow"/>
          </a:ln>
          <a:effectLst/>
        </p:spPr>
      </p:cxnSp>
      <p:sp>
        <p:nvSpPr>
          <p:cNvPr id="39" name="TextBox 38"/>
          <p:cNvSpPr txBox="1"/>
          <p:nvPr/>
        </p:nvSpPr>
        <p:spPr>
          <a:xfrm>
            <a:off x="1171537" y="5624327"/>
            <a:ext cx="1605807" cy="307777"/>
          </a:xfrm>
          <a:prstGeom prst="rect">
            <a:avLst/>
          </a:prstGeom>
          <a:noFill/>
        </p:spPr>
        <p:txBody>
          <a:bodyPr wrap="square" rtlCol="0">
            <a:spAutoFit/>
          </a:bodyPr>
          <a:lstStyle/>
          <a:p>
            <a:pPr algn="ctr"/>
            <a:r>
              <a:rPr lang="en-US" sz="1400" dirty="0">
                <a:solidFill>
                  <a:sysClr val="windowText" lastClr="000000"/>
                </a:solidFill>
                <a:latin typeface="+mj-lt"/>
              </a:rPr>
              <a:t>Max Overhead</a:t>
            </a:r>
          </a:p>
        </p:txBody>
      </p:sp>
      <p:sp>
        <p:nvSpPr>
          <p:cNvPr id="40" name="Content Placeholder 34"/>
          <p:cNvSpPr txBox="1">
            <a:spLocks/>
          </p:cNvSpPr>
          <p:nvPr/>
        </p:nvSpPr>
        <p:spPr bwMode="auto">
          <a:xfrm>
            <a:off x="-5991" y="5913113"/>
            <a:ext cx="9144000" cy="6375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sz="2000" kern="0" dirty="0"/>
              <a:t>Trained offline using Random Forest Learning Algorithm</a:t>
            </a:r>
          </a:p>
          <a:p>
            <a:r>
              <a:rPr lang="en-US" sz="2000" kern="0" dirty="0"/>
              <a:t>Estimates performance and power for any HW configuration</a:t>
            </a:r>
          </a:p>
          <a:p>
            <a:endParaRPr lang="en-US" sz="2000" kern="0" dirty="0"/>
          </a:p>
        </p:txBody>
      </p:sp>
    </p:spTree>
    <p:extLst>
      <p:ext uri="{BB962C8B-B14F-4D97-AF65-F5344CB8AC3E}">
        <p14:creationId xmlns:p14="http://schemas.microsoft.com/office/powerpoint/2010/main" val="290012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Pattern Extractor</a:t>
            </a:r>
          </a:p>
        </p:txBody>
      </p:sp>
      <p:cxnSp>
        <p:nvCxnSpPr>
          <p:cNvPr id="5" name="Straight Arrow Connector 4"/>
          <p:cNvCxnSpPr/>
          <p:nvPr/>
        </p:nvCxnSpPr>
        <p:spPr>
          <a:xfrm>
            <a:off x="7481560" y="1412973"/>
            <a:ext cx="0" cy="457200"/>
          </a:xfrm>
          <a:prstGeom prst="straightConnector1">
            <a:avLst/>
          </a:prstGeom>
          <a:noFill/>
          <a:ln w="9525" cap="flat" cmpd="sng" algn="ctr">
            <a:solidFill>
              <a:srgbClr val="000000"/>
            </a:solidFill>
            <a:prstDash val="solid"/>
            <a:tailEnd type="triangle"/>
          </a:ln>
          <a:effectLst/>
        </p:spPr>
      </p:cxnSp>
      <p:sp>
        <p:nvSpPr>
          <p:cNvPr id="6" name="TextBox 5"/>
          <p:cNvSpPr txBox="1"/>
          <p:nvPr/>
        </p:nvSpPr>
        <p:spPr>
          <a:xfrm>
            <a:off x="7003573" y="1075595"/>
            <a:ext cx="851516" cy="369204"/>
          </a:xfrm>
          <a:prstGeom prst="rect">
            <a:avLst/>
          </a:prstGeom>
          <a:noFill/>
        </p:spPr>
        <p:txBody>
          <a:bodyPr wrap="none" rtlCol="0">
            <a:spAutoFit/>
          </a:bodyPr>
          <a:lstStyle/>
          <a:p>
            <a:pPr defTabSz="914208">
              <a:spcAft>
                <a:spcPts val="597"/>
              </a:spcAft>
              <a:buClr>
                <a:srgbClr val="000000"/>
              </a:buClr>
              <a:defRPr/>
            </a:pPr>
            <a:r>
              <a:rPr lang="en-US" sz="1799" kern="0" dirty="0">
                <a:solidFill>
                  <a:prstClr val="black"/>
                </a:solidFill>
                <a:latin typeface="+mj-lt"/>
              </a:rPr>
              <a:t>Kernel</a:t>
            </a:r>
          </a:p>
        </p:txBody>
      </p:sp>
      <p:cxnSp>
        <p:nvCxnSpPr>
          <p:cNvPr id="7" name="Elbow Connector 6"/>
          <p:cNvCxnSpPr>
            <a:stCxn id="31" idx="6"/>
          </p:cNvCxnSpPr>
          <p:nvPr/>
        </p:nvCxnSpPr>
        <p:spPr>
          <a:xfrm flipV="1">
            <a:off x="5749841" y="2304409"/>
            <a:ext cx="1387999" cy="2"/>
          </a:xfrm>
          <a:prstGeom prst="bentConnector3">
            <a:avLst>
              <a:gd name="adj1" fmla="val 50000"/>
            </a:avLst>
          </a:prstGeom>
          <a:noFill/>
          <a:ln w="9525" cap="flat" cmpd="sng" algn="ctr">
            <a:solidFill>
              <a:srgbClr val="000000"/>
            </a:solidFill>
            <a:prstDash val="solid"/>
            <a:tailEnd type="triangle"/>
          </a:ln>
          <a:effectLst/>
        </p:spPr>
      </p:cxnSp>
      <p:sp>
        <p:nvSpPr>
          <p:cNvPr id="8" name="TextBox 7"/>
          <p:cNvSpPr txBox="1"/>
          <p:nvPr/>
        </p:nvSpPr>
        <p:spPr>
          <a:xfrm>
            <a:off x="5918226" y="1984655"/>
            <a:ext cx="1249591" cy="646074"/>
          </a:xfrm>
          <a:prstGeom prst="rect">
            <a:avLst/>
          </a:prstGeom>
          <a:noFill/>
        </p:spPr>
        <p:txBody>
          <a:bodyPr wrap="square" rtlCol="0">
            <a:spAutoFit/>
          </a:bodyPr>
          <a:lstStyle/>
          <a:p>
            <a:pPr algn="ctr" defTabSz="914208">
              <a:spcAft>
                <a:spcPts val="597"/>
              </a:spcAft>
              <a:buClr>
                <a:srgbClr val="000000"/>
              </a:buClr>
              <a:defRPr/>
            </a:pPr>
            <a:r>
              <a:rPr lang="en-US" sz="1799" kern="0" dirty="0">
                <a:solidFill>
                  <a:prstClr val="black"/>
                </a:solidFill>
                <a:latin typeface="+mj-lt"/>
              </a:rPr>
              <a:t>HW setting</a:t>
            </a:r>
          </a:p>
        </p:txBody>
      </p:sp>
      <p:sp>
        <p:nvSpPr>
          <p:cNvPr id="11" name="Rectangle 10"/>
          <p:cNvSpPr/>
          <p:nvPr/>
        </p:nvSpPr>
        <p:spPr>
          <a:xfrm>
            <a:off x="177862" y="1828190"/>
            <a:ext cx="1391450" cy="854572"/>
          </a:xfrm>
          <a:prstGeom prst="rect">
            <a:avLst/>
          </a:prstGeom>
          <a:solidFill>
            <a:sysClr val="window" lastClr="FFFFFF"/>
          </a:solidFill>
          <a:ln w="25400" cap="flat" cmpd="sng" algn="ctr">
            <a:solidFill>
              <a:schemeClr val="tx1"/>
            </a:solidFill>
            <a:prstDash val="solid"/>
          </a:ln>
          <a:effectLst/>
        </p:spPr>
        <p:txBody>
          <a:bodyPr rtlCol="0" anchor="ctr"/>
          <a:lstStyle/>
          <a:p>
            <a:pPr algn="ctr" defTabSz="914208">
              <a:defRPr/>
            </a:pPr>
            <a:r>
              <a:rPr lang="en-US" sz="1600" kern="0" dirty="0">
                <a:solidFill>
                  <a:prstClr val="black"/>
                </a:solidFill>
                <a:latin typeface="+mj-lt"/>
              </a:rPr>
              <a:t>Performance</a:t>
            </a:r>
          </a:p>
          <a:p>
            <a:pPr algn="ctr" defTabSz="914208">
              <a:defRPr/>
            </a:pPr>
            <a:r>
              <a:rPr lang="en-US" sz="1600" kern="0" dirty="0">
                <a:solidFill>
                  <a:prstClr val="black"/>
                </a:solidFill>
                <a:latin typeface="+mj-lt"/>
              </a:rPr>
              <a:t>Power Model</a:t>
            </a:r>
          </a:p>
        </p:txBody>
      </p:sp>
      <p:sp>
        <p:nvSpPr>
          <p:cNvPr id="12" name="Rectangle 11"/>
          <p:cNvSpPr/>
          <p:nvPr/>
        </p:nvSpPr>
        <p:spPr>
          <a:xfrm>
            <a:off x="2156865" y="1828190"/>
            <a:ext cx="3771301" cy="2322746"/>
          </a:xfrm>
          <a:prstGeom prst="rect">
            <a:avLst/>
          </a:prstGeom>
          <a:noFill/>
          <a:ln w="25400" cap="flat" cmpd="sng" algn="ctr">
            <a:solidFill>
              <a:sysClr val="windowText" lastClr="000000"/>
            </a:solidFill>
            <a:prstDash val="solid"/>
          </a:ln>
          <a:effectLst/>
        </p:spPr>
        <p:txBody>
          <a:bodyPr rtlCol="0" anchor="ctr"/>
          <a:lstStyle/>
          <a:p>
            <a:pPr algn="ctr" defTabSz="914208">
              <a:defRPr/>
            </a:pPr>
            <a:endParaRPr lang="en-US" sz="2000" kern="0" dirty="0">
              <a:solidFill>
                <a:prstClr val="white"/>
              </a:solidFill>
              <a:latin typeface="+mj-lt"/>
            </a:endParaRPr>
          </a:p>
        </p:txBody>
      </p:sp>
      <p:cxnSp>
        <p:nvCxnSpPr>
          <p:cNvPr id="13" name="Straight Arrow Connector 12"/>
          <p:cNvCxnSpPr/>
          <p:nvPr/>
        </p:nvCxnSpPr>
        <p:spPr>
          <a:xfrm>
            <a:off x="1569312" y="2342357"/>
            <a:ext cx="942063" cy="0"/>
          </a:xfrm>
          <a:prstGeom prst="straightConnector1">
            <a:avLst/>
          </a:prstGeom>
          <a:noFill/>
          <a:ln w="9525" cap="flat" cmpd="sng" algn="ctr">
            <a:solidFill>
              <a:sysClr val="windowText" lastClr="000000"/>
            </a:solidFill>
            <a:prstDash val="solid"/>
            <a:headEnd type="triangle" w="med" len="med"/>
            <a:tailEnd type="none"/>
          </a:ln>
          <a:effectLst/>
        </p:spPr>
      </p:cxnSp>
      <p:cxnSp>
        <p:nvCxnSpPr>
          <p:cNvPr id="14" name="Straight Arrow Connector 13"/>
          <p:cNvCxnSpPr/>
          <p:nvPr/>
        </p:nvCxnSpPr>
        <p:spPr>
          <a:xfrm flipH="1">
            <a:off x="1562962" y="2213620"/>
            <a:ext cx="822960" cy="0"/>
          </a:xfrm>
          <a:prstGeom prst="straightConnector1">
            <a:avLst/>
          </a:prstGeom>
          <a:noFill/>
          <a:ln w="9525" cap="flat" cmpd="sng" algn="ctr">
            <a:solidFill>
              <a:sysClr val="windowText" lastClr="000000"/>
            </a:solidFill>
            <a:prstDash val="solid"/>
            <a:headEnd type="triangle" w="med" len="med"/>
            <a:tailEnd type="none"/>
          </a:ln>
          <a:effectLst/>
        </p:spPr>
      </p:cxnSp>
      <p:sp>
        <p:nvSpPr>
          <p:cNvPr id="16" name="Rectangle 15"/>
          <p:cNvSpPr/>
          <p:nvPr/>
        </p:nvSpPr>
        <p:spPr>
          <a:xfrm>
            <a:off x="2362624" y="3207145"/>
            <a:ext cx="3385181" cy="63012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799" kern="0" dirty="0">
                <a:solidFill>
                  <a:prstClr val="black"/>
                </a:solidFill>
                <a:latin typeface="+mj-lt"/>
              </a:rPr>
              <a:t>Performance Tracker</a:t>
            </a:r>
          </a:p>
        </p:txBody>
      </p:sp>
      <p:cxnSp>
        <p:nvCxnSpPr>
          <p:cNvPr id="17" name="Straight Arrow Connector 16"/>
          <p:cNvCxnSpPr/>
          <p:nvPr/>
        </p:nvCxnSpPr>
        <p:spPr>
          <a:xfrm flipV="1">
            <a:off x="4055215" y="2644973"/>
            <a:ext cx="0" cy="548640"/>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21" name="Elbow Connector 20"/>
          <p:cNvCxnSpPr>
            <a:endCxn id="16" idx="3"/>
          </p:cNvCxnSpPr>
          <p:nvPr/>
        </p:nvCxnSpPr>
        <p:spPr>
          <a:xfrm rot="10800000" flipV="1">
            <a:off x="5747806" y="2599905"/>
            <a:ext cx="1766971" cy="922304"/>
          </a:xfrm>
          <a:prstGeom prst="bentConnector3">
            <a:avLst>
              <a:gd name="adj1" fmla="val 1125"/>
            </a:avLst>
          </a:prstGeom>
          <a:noFill/>
          <a:ln w="38100" cap="flat" cmpd="sng" algn="ctr">
            <a:solidFill>
              <a:schemeClr val="tx1"/>
            </a:solidFill>
            <a:prstDash val="solid"/>
            <a:tailEnd type="triangle"/>
          </a:ln>
          <a:effectLst>
            <a:outerShdw blurRad="40000" dist="20000" dir="5400000" rotWithShape="0">
              <a:srgbClr val="000000">
                <a:alpha val="38000"/>
              </a:srgbClr>
            </a:outerShdw>
          </a:effectLst>
        </p:spPr>
      </p:cxnSp>
      <p:pic>
        <p:nvPicPr>
          <p:cNvPr id="22" name="Content Placeholder 7"/>
          <p:cNvPicPr>
            <a:picLocks noChangeAspect="1"/>
          </p:cNvPicPr>
          <p:nvPr/>
        </p:nvPicPr>
        <p:blipFill>
          <a:blip r:embed="rId3"/>
          <a:stretch>
            <a:fillRect/>
          </a:stretch>
        </p:blipFill>
        <p:spPr>
          <a:xfrm>
            <a:off x="6922829" y="1857516"/>
            <a:ext cx="1209675" cy="1019178"/>
          </a:xfrm>
          <a:prstGeom prst="rect">
            <a:avLst/>
          </a:prstGeom>
        </p:spPr>
      </p:pic>
      <p:sp>
        <p:nvSpPr>
          <p:cNvPr id="28" name="Rectangle 27"/>
          <p:cNvSpPr/>
          <p:nvPr/>
        </p:nvSpPr>
        <p:spPr>
          <a:xfrm>
            <a:off x="5956216" y="3191198"/>
            <a:ext cx="1533814" cy="646074"/>
          </a:xfrm>
          <a:prstGeom prst="rect">
            <a:avLst/>
          </a:prstGeom>
        </p:spPr>
        <p:txBody>
          <a:bodyPr wrap="square">
            <a:spAutoFit/>
          </a:bodyPr>
          <a:lstStyle/>
          <a:p>
            <a:pPr algn="ctr"/>
            <a:r>
              <a:rPr lang="en-US" sz="1799" dirty="0">
                <a:latin typeface="+mj-lt"/>
              </a:rPr>
              <a:t>Performance </a:t>
            </a:r>
          </a:p>
          <a:p>
            <a:pPr algn="ctr"/>
            <a:r>
              <a:rPr lang="en-US" sz="1799" dirty="0">
                <a:latin typeface="+mj-lt"/>
              </a:rPr>
              <a:t>Feedback</a:t>
            </a:r>
          </a:p>
        </p:txBody>
      </p:sp>
      <p:sp>
        <p:nvSpPr>
          <p:cNvPr id="31" name="Oval 30"/>
          <p:cNvSpPr/>
          <p:nvPr/>
        </p:nvSpPr>
        <p:spPr>
          <a:xfrm>
            <a:off x="2378815" y="1973958"/>
            <a:ext cx="3371026" cy="660905"/>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799" kern="0" dirty="0">
                <a:solidFill>
                  <a:prstClr val="black"/>
                </a:solidFill>
                <a:latin typeface="+mj-lt"/>
              </a:rPr>
              <a:t>MPC Optimizer</a:t>
            </a:r>
          </a:p>
        </p:txBody>
      </p:sp>
      <p:sp>
        <p:nvSpPr>
          <p:cNvPr id="32" name="TextBox 31"/>
          <p:cNvSpPr txBox="1"/>
          <p:nvPr/>
        </p:nvSpPr>
        <p:spPr>
          <a:xfrm>
            <a:off x="3454860" y="3813878"/>
            <a:ext cx="1133645" cy="338554"/>
          </a:xfrm>
          <a:prstGeom prst="rect">
            <a:avLst/>
          </a:prstGeom>
          <a:noFill/>
        </p:spPr>
        <p:txBody>
          <a:bodyPr wrap="none" rtlCol="0">
            <a:spAutoFit/>
          </a:bodyPr>
          <a:lstStyle/>
          <a:p>
            <a:r>
              <a:rPr lang="en-US" sz="1600" b="1" dirty="0">
                <a:latin typeface="+mj-lt"/>
              </a:rPr>
              <a:t>Optimizer</a:t>
            </a:r>
          </a:p>
        </p:txBody>
      </p:sp>
      <p:sp>
        <p:nvSpPr>
          <p:cNvPr id="58" name="Rectangle 57"/>
          <p:cNvSpPr/>
          <p:nvPr/>
        </p:nvSpPr>
        <p:spPr>
          <a:xfrm>
            <a:off x="7711443" y="1585696"/>
            <a:ext cx="1569661" cy="369204"/>
          </a:xfrm>
          <a:prstGeom prst="rect">
            <a:avLst/>
          </a:prstGeom>
        </p:spPr>
        <p:txBody>
          <a:bodyPr wrap="none">
            <a:spAutoFit/>
          </a:bodyPr>
          <a:lstStyle/>
          <a:p>
            <a:r>
              <a:rPr lang="en-US" sz="1799" dirty="0">
                <a:latin typeface="+mj-lt"/>
              </a:rPr>
              <a:t>Performance </a:t>
            </a:r>
          </a:p>
        </p:txBody>
      </p:sp>
      <p:sp>
        <p:nvSpPr>
          <p:cNvPr id="59" name="Rectangle 58"/>
          <p:cNvSpPr/>
          <p:nvPr/>
        </p:nvSpPr>
        <p:spPr>
          <a:xfrm>
            <a:off x="8299318" y="2644973"/>
            <a:ext cx="838691" cy="369204"/>
          </a:xfrm>
          <a:prstGeom prst="rect">
            <a:avLst/>
          </a:prstGeom>
        </p:spPr>
        <p:txBody>
          <a:bodyPr wrap="none">
            <a:spAutoFit/>
          </a:bodyPr>
          <a:lstStyle/>
          <a:p>
            <a:r>
              <a:rPr lang="en-US" sz="1799" dirty="0">
                <a:latin typeface="+mj-lt"/>
              </a:rPr>
              <a:t>Power</a:t>
            </a:r>
          </a:p>
        </p:txBody>
      </p:sp>
      <p:cxnSp>
        <p:nvCxnSpPr>
          <p:cNvPr id="61" name="Straight Arrow Connector 60"/>
          <p:cNvCxnSpPr/>
          <p:nvPr/>
        </p:nvCxnSpPr>
        <p:spPr>
          <a:xfrm flipV="1">
            <a:off x="7973057" y="1939685"/>
            <a:ext cx="497506" cy="273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7973057" y="2630173"/>
            <a:ext cx="385840" cy="1634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787670" y="3421773"/>
            <a:ext cx="1130051" cy="830997"/>
          </a:xfrm>
          <a:prstGeom prst="rect">
            <a:avLst/>
          </a:prstGeom>
          <a:noFill/>
        </p:spPr>
        <p:txBody>
          <a:bodyPr wrap="square" rtlCol="0">
            <a:spAutoFit/>
          </a:bodyPr>
          <a:lstStyle/>
          <a:p>
            <a:r>
              <a:rPr lang="en-US" sz="1200" dirty="0">
                <a:solidFill>
                  <a:sysClr val="windowText" lastClr="000000"/>
                </a:solidFill>
                <a:latin typeface="+mj-lt"/>
              </a:rPr>
              <a:t>Perf. Counters of </a:t>
            </a:r>
          </a:p>
          <a:p>
            <a:r>
              <a:rPr lang="en-US" sz="1200" dirty="0">
                <a:solidFill>
                  <a:sysClr val="windowText" lastClr="000000"/>
                </a:solidFill>
                <a:latin typeface="+mj-lt"/>
              </a:rPr>
              <a:t>Future </a:t>
            </a:r>
          </a:p>
          <a:p>
            <a:r>
              <a:rPr lang="en-US" sz="1200" dirty="0">
                <a:solidFill>
                  <a:sysClr val="windowText" lastClr="000000"/>
                </a:solidFill>
                <a:latin typeface="+mj-lt"/>
              </a:rPr>
              <a:t>Kernels</a:t>
            </a:r>
          </a:p>
        </p:txBody>
      </p:sp>
      <p:sp>
        <p:nvSpPr>
          <p:cNvPr id="29" name="Rectangle 28"/>
          <p:cNvSpPr/>
          <p:nvPr/>
        </p:nvSpPr>
        <p:spPr>
          <a:xfrm>
            <a:off x="179616" y="4760091"/>
            <a:ext cx="1425233" cy="854572"/>
          </a:xfrm>
          <a:prstGeom prst="rect">
            <a:avLst/>
          </a:prstGeom>
          <a:solidFill>
            <a:sysClr val="window" lastClr="FFFFFF"/>
          </a:solidFill>
          <a:ln w="25400" cap="flat" cmpd="sng" algn="ctr">
            <a:solidFill>
              <a:srgbClr val="0000FF"/>
            </a:solidFill>
            <a:prstDash val="solid"/>
          </a:ln>
          <a:effectLst/>
        </p:spPr>
        <p:txBody>
          <a:bodyPr rtlCol="0" anchor="ctr"/>
          <a:lstStyle/>
          <a:p>
            <a:pPr algn="ctr" defTabSz="914208">
              <a:defRPr/>
            </a:pPr>
            <a:r>
              <a:rPr lang="en-US" sz="1600" kern="0" dirty="0">
                <a:solidFill>
                  <a:prstClr val="black"/>
                </a:solidFill>
                <a:latin typeface="+mj-lt"/>
              </a:rPr>
              <a:t>Kernel Pattern Extractor</a:t>
            </a:r>
          </a:p>
        </p:txBody>
      </p:sp>
      <p:cxnSp>
        <p:nvCxnSpPr>
          <p:cNvPr id="36" name="Elbow Connector 35"/>
          <p:cNvCxnSpPr/>
          <p:nvPr/>
        </p:nvCxnSpPr>
        <p:spPr>
          <a:xfrm rot="10800000" flipV="1">
            <a:off x="1604849" y="2682762"/>
            <a:ext cx="6190172" cy="2504614"/>
          </a:xfrm>
          <a:prstGeom prst="bentConnector3">
            <a:avLst>
              <a:gd name="adj1" fmla="val -127"/>
            </a:avLst>
          </a:prstGeom>
          <a:noFill/>
          <a:ln w="12700" cap="flat" cmpd="sng" algn="ctr">
            <a:solidFill>
              <a:schemeClr val="tx1"/>
            </a:solidFill>
            <a:prstDash val="solid"/>
            <a:tailEnd type="triangle"/>
          </a:ln>
          <a:effectLst>
            <a:outerShdw blurRad="40000" dist="20000" dir="5400000" rotWithShape="0">
              <a:srgbClr val="000000">
                <a:alpha val="38000"/>
              </a:srgbClr>
            </a:outerShdw>
          </a:effectLst>
        </p:spPr>
      </p:cxnSp>
      <p:sp>
        <p:nvSpPr>
          <p:cNvPr id="38" name="Rectangle 37"/>
          <p:cNvSpPr/>
          <p:nvPr/>
        </p:nvSpPr>
        <p:spPr>
          <a:xfrm>
            <a:off x="7782661" y="4722533"/>
            <a:ext cx="1382622" cy="584775"/>
          </a:xfrm>
          <a:prstGeom prst="rect">
            <a:avLst/>
          </a:prstGeom>
        </p:spPr>
        <p:txBody>
          <a:bodyPr wrap="square">
            <a:spAutoFit/>
          </a:bodyPr>
          <a:lstStyle/>
          <a:p>
            <a:pPr algn="ctr"/>
            <a:r>
              <a:rPr lang="en-US" sz="1600" dirty="0">
                <a:latin typeface="+mj-lt"/>
              </a:rPr>
              <a:t>Performance </a:t>
            </a:r>
          </a:p>
          <a:p>
            <a:pPr algn="ctr"/>
            <a:r>
              <a:rPr lang="en-US" sz="1600" dirty="0">
                <a:latin typeface="+mj-lt"/>
              </a:rPr>
              <a:t>Counters</a:t>
            </a:r>
          </a:p>
        </p:txBody>
      </p:sp>
      <p:sp>
        <p:nvSpPr>
          <p:cNvPr id="56" name="TextBox 55"/>
          <p:cNvSpPr txBox="1"/>
          <p:nvPr/>
        </p:nvSpPr>
        <p:spPr>
          <a:xfrm>
            <a:off x="1197968" y="1183189"/>
            <a:ext cx="1266254" cy="523220"/>
          </a:xfrm>
          <a:prstGeom prst="rect">
            <a:avLst/>
          </a:prstGeom>
          <a:noFill/>
        </p:spPr>
        <p:txBody>
          <a:bodyPr wrap="square" rtlCol="0">
            <a:spAutoFit/>
          </a:bodyPr>
          <a:lstStyle/>
          <a:p>
            <a:pPr algn="ctr"/>
            <a:r>
              <a:rPr lang="en-US" sz="1400" dirty="0">
                <a:solidFill>
                  <a:sysClr val="windowText" lastClr="000000"/>
                </a:solidFill>
                <a:latin typeface="+mj-lt"/>
              </a:rPr>
              <a:t>Performance </a:t>
            </a:r>
          </a:p>
          <a:p>
            <a:pPr algn="ctr"/>
            <a:r>
              <a:rPr lang="en-US" sz="1400" dirty="0">
                <a:solidFill>
                  <a:sysClr val="windowText" lastClr="000000"/>
                </a:solidFill>
                <a:latin typeface="+mj-lt"/>
              </a:rPr>
              <a:t>Target</a:t>
            </a:r>
          </a:p>
        </p:txBody>
      </p:sp>
      <p:cxnSp>
        <p:nvCxnSpPr>
          <p:cNvPr id="53" name="Elbow Connector 52"/>
          <p:cNvCxnSpPr>
            <a:endCxn id="16" idx="1"/>
          </p:cNvCxnSpPr>
          <p:nvPr/>
        </p:nvCxnSpPr>
        <p:spPr>
          <a:xfrm rot="16200000" flipH="1">
            <a:off x="1217254" y="2376838"/>
            <a:ext cx="1751911" cy="53882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V="1">
            <a:off x="873594" y="2682761"/>
            <a:ext cx="0" cy="2077330"/>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30" name="Rectangle 29"/>
          <p:cNvSpPr/>
          <p:nvPr/>
        </p:nvSpPr>
        <p:spPr>
          <a:xfrm>
            <a:off x="2156865" y="4673084"/>
            <a:ext cx="3731381" cy="341837"/>
          </a:xfrm>
          <a:prstGeom prst="rect">
            <a:avLst/>
          </a:prstGeom>
          <a:solidFill>
            <a:sysClr val="window" lastClr="FFFFFF"/>
          </a:solidFill>
          <a:ln w="25400" cap="flat" cmpd="sng" algn="ctr">
            <a:solidFill>
              <a:sysClr val="windowText" lastClr="000000"/>
            </a:solidFill>
            <a:prstDash val="solid"/>
          </a:ln>
          <a:effectLst/>
        </p:spPr>
        <p:txBody>
          <a:bodyPr rtlCol="0" anchor="ctr">
            <a:noAutofit/>
          </a:bodyPr>
          <a:lstStyle/>
          <a:p>
            <a:pPr algn="ctr" defTabSz="914208">
              <a:defRPr/>
            </a:pPr>
            <a:r>
              <a:rPr lang="en-US" sz="2000" kern="0" dirty="0">
                <a:solidFill>
                  <a:prstClr val="black"/>
                </a:solidFill>
                <a:latin typeface="Calibri"/>
              </a:rPr>
              <a:t>Adaptive Horizon Generator</a:t>
            </a:r>
          </a:p>
        </p:txBody>
      </p:sp>
      <p:cxnSp>
        <p:nvCxnSpPr>
          <p:cNvPr id="33" name="Straight Arrow Connector 32"/>
          <p:cNvCxnSpPr/>
          <p:nvPr/>
        </p:nvCxnSpPr>
        <p:spPr>
          <a:xfrm flipH="1">
            <a:off x="5893437" y="4844002"/>
            <a:ext cx="1901584" cy="1"/>
          </a:xfrm>
          <a:prstGeom prst="straightConnector1">
            <a:avLst/>
          </a:prstGeom>
          <a:noFill/>
          <a:ln w="9525" cap="flat" cmpd="sng" algn="ctr">
            <a:solidFill>
              <a:sysClr val="windowText" lastClr="000000">
                <a:shade val="95000"/>
                <a:satMod val="105000"/>
              </a:sysClr>
            </a:solidFill>
            <a:prstDash val="solid"/>
            <a:headEnd type="oval"/>
            <a:tailEnd type="triangle"/>
          </a:ln>
          <a:effectLst/>
        </p:spPr>
      </p:cxnSp>
      <p:cxnSp>
        <p:nvCxnSpPr>
          <p:cNvPr id="37" name="Straight Arrow Connector 36"/>
          <p:cNvCxnSpPr/>
          <p:nvPr/>
        </p:nvCxnSpPr>
        <p:spPr>
          <a:xfrm flipH="1" flipV="1">
            <a:off x="4816153" y="4137442"/>
            <a:ext cx="873" cy="521208"/>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42" name="TextBox 41"/>
          <p:cNvSpPr txBox="1"/>
          <p:nvPr/>
        </p:nvSpPr>
        <p:spPr>
          <a:xfrm>
            <a:off x="4836985" y="4285884"/>
            <a:ext cx="1382107" cy="276999"/>
          </a:xfrm>
          <a:prstGeom prst="rect">
            <a:avLst/>
          </a:prstGeom>
          <a:noFill/>
        </p:spPr>
        <p:txBody>
          <a:bodyPr wrap="square" rtlCol="0">
            <a:spAutoFit/>
          </a:bodyPr>
          <a:lstStyle/>
          <a:p>
            <a:r>
              <a:rPr lang="en-US" sz="1200" dirty="0">
                <a:solidFill>
                  <a:sysClr val="windowText" lastClr="000000"/>
                </a:solidFill>
                <a:latin typeface="+mj-lt"/>
              </a:rPr>
              <a:t>Horizon Length</a:t>
            </a:r>
          </a:p>
        </p:txBody>
      </p:sp>
      <p:cxnSp>
        <p:nvCxnSpPr>
          <p:cNvPr id="43" name="Straight Arrow Connector 42"/>
          <p:cNvCxnSpPr/>
          <p:nvPr/>
        </p:nvCxnSpPr>
        <p:spPr>
          <a:xfrm flipH="1" flipV="1">
            <a:off x="3364609" y="4154171"/>
            <a:ext cx="873" cy="502920"/>
          </a:xfrm>
          <a:prstGeom prst="straightConnector1">
            <a:avLst/>
          </a:prstGeom>
          <a:noFill/>
          <a:ln w="9525" cap="flat" cmpd="sng" algn="ctr">
            <a:solidFill>
              <a:sysClr val="windowText" lastClr="000000">
                <a:shade val="95000"/>
                <a:satMod val="105000"/>
              </a:sysClr>
            </a:solidFill>
            <a:prstDash val="solid"/>
            <a:headEnd type="triangle"/>
            <a:tailEnd type="none"/>
          </a:ln>
          <a:effectLst/>
        </p:spPr>
      </p:cxnSp>
      <p:sp>
        <p:nvSpPr>
          <p:cNvPr id="44" name="TextBox 43"/>
          <p:cNvSpPr txBox="1"/>
          <p:nvPr/>
        </p:nvSpPr>
        <p:spPr>
          <a:xfrm>
            <a:off x="1562962" y="4282094"/>
            <a:ext cx="1802520" cy="276999"/>
          </a:xfrm>
          <a:prstGeom prst="rect">
            <a:avLst/>
          </a:prstGeom>
          <a:noFill/>
        </p:spPr>
        <p:txBody>
          <a:bodyPr wrap="square" rtlCol="0">
            <a:spAutoFit/>
          </a:bodyPr>
          <a:lstStyle/>
          <a:p>
            <a:r>
              <a:rPr lang="en-US" sz="1200" dirty="0">
                <a:solidFill>
                  <a:sysClr val="windowText" lastClr="000000"/>
                </a:solidFill>
                <a:latin typeface="+mj-lt"/>
              </a:rPr>
              <a:t>Optimization Overhead</a:t>
            </a:r>
          </a:p>
        </p:txBody>
      </p:sp>
      <p:cxnSp>
        <p:nvCxnSpPr>
          <p:cNvPr id="4" name="Elbow Connector 3"/>
          <p:cNvCxnSpPr>
            <a:endCxn id="30" idx="1"/>
          </p:cNvCxnSpPr>
          <p:nvPr/>
        </p:nvCxnSpPr>
        <p:spPr bwMode="auto">
          <a:xfrm rot="5400000" flipH="1" flipV="1">
            <a:off x="1687487" y="5130958"/>
            <a:ext cx="756332" cy="182423"/>
          </a:xfrm>
          <a:prstGeom prst="bentConnector2">
            <a:avLst/>
          </a:prstGeom>
          <a:solidFill>
            <a:schemeClr val="accent1"/>
          </a:solidFill>
          <a:ln w="9525" cap="flat" cmpd="sng" algn="ctr">
            <a:solidFill>
              <a:schemeClr val="accent4"/>
            </a:solidFill>
            <a:prstDash val="solid"/>
            <a:round/>
            <a:headEnd type="none" w="med" len="med"/>
            <a:tailEnd type="arrow"/>
          </a:ln>
          <a:effectLst/>
        </p:spPr>
      </p:cxnSp>
      <p:sp>
        <p:nvSpPr>
          <p:cNvPr id="39" name="TextBox 38"/>
          <p:cNvSpPr txBox="1"/>
          <p:nvPr/>
        </p:nvSpPr>
        <p:spPr>
          <a:xfrm>
            <a:off x="1171537" y="5624327"/>
            <a:ext cx="1605807" cy="307777"/>
          </a:xfrm>
          <a:prstGeom prst="rect">
            <a:avLst/>
          </a:prstGeom>
          <a:noFill/>
        </p:spPr>
        <p:txBody>
          <a:bodyPr wrap="square" rtlCol="0">
            <a:spAutoFit/>
          </a:bodyPr>
          <a:lstStyle/>
          <a:p>
            <a:pPr algn="ctr"/>
            <a:r>
              <a:rPr lang="en-US" sz="1400" dirty="0">
                <a:solidFill>
                  <a:sysClr val="windowText" lastClr="000000"/>
                </a:solidFill>
                <a:latin typeface="+mj-lt"/>
              </a:rPr>
              <a:t>Max Overhead</a:t>
            </a:r>
          </a:p>
        </p:txBody>
      </p:sp>
      <p:sp>
        <p:nvSpPr>
          <p:cNvPr id="40" name="Content Placeholder 34"/>
          <p:cNvSpPr txBox="1">
            <a:spLocks/>
          </p:cNvSpPr>
          <p:nvPr/>
        </p:nvSpPr>
        <p:spPr bwMode="auto">
          <a:xfrm>
            <a:off x="21283" y="5909112"/>
            <a:ext cx="9144000" cy="6375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sz="2000" kern="0" dirty="0"/>
              <a:t>Extracts kernel execution pattern upon the first encounter</a:t>
            </a:r>
          </a:p>
          <a:p>
            <a:r>
              <a:rPr lang="en-US" sz="2000" kern="0" dirty="0"/>
              <a:t>Stores the performance counters of dissimilar kernels and retunes it</a:t>
            </a:r>
          </a:p>
          <a:p>
            <a:endParaRPr lang="en-US" sz="2000" kern="0" dirty="0"/>
          </a:p>
        </p:txBody>
      </p:sp>
    </p:spTree>
    <p:extLst>
      <p:ext uri="{BB962C8B-B14F-4D97-AF65-F5344CB8AC3E}">
        <p14:creationId xmlns:p14="http://schemas.microsoft.com/office/powerpoint/2010/main" val="816307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MPC Optimizer</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016" y="0"/>
            <a:ext cx="2839490" cy="153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34"/>
          <p:cNvSpPr txBox="1">
            <a:spLocks noGrp="1"/>
          </p:cNvSpPr>
          <p:nvPr>
            <p:ph idx="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kern="0" dirty="0"/>
              <a:t>Greedy Hill Climbing optimization</a:t>
            </a:r>
          </a:p>
          <a:p>
            <a:pPr lvl="1">
              <a:spcBef>
                <a:spcPts val="600"/>
              </a:spcBef>
            </a:pPr>
            <a:r>
              <a:rPr lang="en-US" sz="2000" kern="0" dirty="0"/>
              <a:t>Using the predictor, select the HW knob with highest energy sensitivity </a:t>
            </a:r>
          </a:p>
          <a:p>
            <a:pPr lvl="1">
              <a:spcBef>
                <a:spcPts val="600"/>
              </a:spcBef>
            </a:pPr>
            <a:r>
              <a:rPr lang="en-US" sz="2000" kern="0" dirty="0"/>
              <a:t>Search for low energy configuration using hill climbing</a:t>
            </a:r>
          </a:p>
          <a:p>
            <a:pPr>
              <a:spcBef>
                <a:spcPts val="0"/>
              </a:spcBef>
            </a:pPr>
            <a:endParaRPr lang="en-US" dirty="0"/>
          </a:p>
          <a:p>
            <a:pPr>
              <a:spcBef>
                <a:spcPts val="0"/>
              </a:spcBef>
            </a:pPr>
            <a:endParaRPr lang="en-US" dirty="0"/>
          </a:p>
        </p:txBody>
      </p:sp>
      <p:sp>
        <p:nvSpPr>
          <p:cNvPr id="26" name="Rectangle 25"/>
          <p:cNvSpPr/>
          <p:nvPr/>
        </p:nvSpPr>
        <p:spPr bwMode="auto">
          <a:xfrm>
            <a:off x="1543792" y="2576945"/>
            <a:ext cx="1377538" cy="33855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CPU DVFS</a:t>
            </a:r>
          </a:p>
        </p:txBody>
      </p:sp>
      <p:sp>
        <p:nvSpPr>
          <p:cNvPr id="28" name="Rectangle 27"/>
          <p:cNvSpPr/>
          <p:nvPr/>
        </p:nvSpPr>
        <p:spPr bwMode="auto">
          <a:xfrm>
            <a:off x="3144982" y="2579967"/>
            <a:ext cx="1377538" cy="33855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NB DVFS</a:t>
            </a:r>
          </a:p>
        </p:txBody>
      </p:sp>
      <p:sp>
        <p:nvSpPr>
          <p:cNvPr id="29" name="Rectangle 28"/>
          <p:cNvSpPr/>
          <p:nvPr/>
        </p:nvSpPr>
        <p:spPr bwMode="auto">
          <a:xfrm>
            <a:off x="4805549" y="2576945"/>
            <a:ext cx="1377538" cy="33855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GPU DVFS</a:t>
            </a:r>
          </a:p>
        </p:txBody>
      </p:sp>
      <p:sp>
        <p:nvSpPr>
          <p:cNvPr id="30" name="Rectangle 29"/>
          <p:cNvSpPr/>
          <p:nvPr/>
        </p:nvSpPr>
        <p:spPr bwMode="auto">
          <a:xfrm>
            <a:off x="6436426" y="2579967"/>
            <a:ext cx="1377538" cy="33855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mj-lt"/>
              </a:rPr>
              <a:t>GPU CU</a:t>
            </a:r>
            <a:endParaRPr kumimoji="0" lang="en-US" sz="1600" b="0" i="0" u="none" strike="noStrike" cap="none" normalizeH="0" baseline="0" dirty="0">
              <a:ln>
                <a:noFill/>
              </a:ln>
              <a:solidFill>
                <a:schemeClr val="tx1"/>
              </a:solidFill>
              <a:effectLst/>
              <a:latin typeface="+mj-lt"/>
            </a:endParaRPr>
          </a:p>
        </p:txBody>
      </p:sp>
      <p:cxnSp>
        <p:nvCxnSpPr>
          <p:cNvPr id="12" name="Straight Connector 11"/>
          <p:cNvCxnSpPr/>
          <p:nvPr/>
        </p:nvCxnSpPr>
        <p:spPr bwMode="auto">
          <a:xfrm>
            <a:off x="1543792" y="3249333"/>
            <a:ext cx="0" cy="2992582"/>
          </a:xfrm>
          <a:prstGeom prst="line">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bwMode="auto">
          <a:xfrm>
            <a:off x="1543792" y="6241915"/>
            <a:ext cx="6365174" cy="0"/>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24" name="Freeform 23"/>
          <p:cNvSpPr/>
          <p:nvPr/>
        </p:nvSpPr>
        <p:spPr bwMode="auto">
          <a:xfrm>
            <a:off x="1923802" y="3368086"/>
            <a:ext cx="4892634" cy="2581452"/>
          </a:xfrm>
          <a:custGeom>
            <a:avLst/>
            <a:gdLst>
              <a:gd name="connsiteX0" fmla="*/ 0 w 4892634"/>
              <a:gd name="connsiteY0" fmla="*/ 0 h 2581452"/>
              <a:gd name="connsiteX1" fmla="*/ 985652 w 4892634"/>
              <a:gd name="connsiteY1" fmla="*/ 2173184 h 2581452"/>
              <a:gd name="connsiteX2" fmla="*/ 2173185 w 4892634"/>
              <a:gd name="connsiteY2" fmla="*/ 2066307 h 2581452"/>
              <a:gd name="connsiteX3" fmla="*/ 3574473 w 4892634"/>
              <a:gd name="connsiteY3" fmla="*/ 2529444 h 2581452"/>
              <a:gd name="connsiteX4" fmla="*/ 4465122 w 4892634"/>
              <a:gd name="connsiteY4" fmla="*/ 2553195 h 2581452"/>
              <a:gd name="connsiteX5" fmla="*/ 4892634 w 4892634"/>
              <a:gd name="connsiteY5" fmla="*/ 2375065 h 2581452"/>
              <a:gd name="connsiteX6" fmla="*/ 4892634 w 4892634"/>
              <a:gd name="connsiteY6" fmla="*/ 2375065 h 258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2634" h="2581452">
                <a:moveTo>
                  <a:pt x="0" y="0"/>
                </a:moveTo>
                <a:cubicBezTo>
                  <a:pt x="311727" y="914400"/>
                  <a:pt x="623455" y="1828800"/>
                  <a:pt x="985652" y="2173184"/>
                </a:cubicBezTo>
                <a:cubicBezTo>
                  <a:pt x="1347849" y="2517568"/>
                  <a:pt x="1741715" y="2006930"/>
                  <a:pt x="2173185" y="2066307"/>
                </a:cubicBezTo>
                <a:cubicBezTo>
                  <a:pt x="2604655" y="2125684"/>
                  <a:pt x="3192484" y="2448296"/>
                  <a:pt x="3574473" y="2529444"/>
                </a:cubicBezTo>
                <a:cubicBezTo>
                  <a:pt x="3956462" y="2610592"/>
                  <a:pt x="4245429" y="2578925"/>
                  <a:pt x="4465122" y="2553195"/>
                </a:cubicBezTo>
                <a:cubicBezTo>
                  <a:pt x="4684816" y="2527465"/>
                  <a:pt x="4892634" y="2375065"/>
                  <a:pt x="4892634" y="2375065"/>
                </a:cubicBezTo>
                <a:lnTo>
                  <a:pt x="4892634" y="2375065"/>
                </a:lnTo>
              </a:path>
            </a:pathLst>
          </a:cu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25" name="TextBox 24"/>
          <p:cNvSpPr txBox="1"/>
          <p:nvPr/>
        </p:nvSpPr>
        <p:spPr>
          <a:xfrm rot="16200000">
            <a:off x="202302" y="4458756"/>
            <a:ext cx="2151551" cy="400110"/>
          </a:xfrm>
          <a:prstGeom prst="rect">
            <a:avLst/>
          </a:prstGeom>
          <a:noFill/>
        </p:spPr>
        <p:txBody>
          <a:bodyPr wrap="none" rtlCol="0">
            <a:spAutoFit/>
          </a:bodyPr>
          <a:lstStyle/>
          <a:p>
            <a:r>
              <a:rPr lang="en-US" sz="2000" dirty="0">
                <a:latin typeface="+mj-lt"/>
              </a:rPr>
              <a:t>Predicted Energy</a:t>
            </a:r>
          </a:p>
        </p:txBody>
      </p:sp>
      <p:sp>
        <p:nvSpPr>
          <p:cNvPr id="31" name="TextBox 30"/>
          <p:cNvSpPr txBox="1"/>
          <p:nvPr/>
        </p:nvSpPr>
        <p:spPr>
          <a:xfrm>
            <a:off x="3743347" y="6367001"/>
            <a:ext cx="2250937" cy="400110"/>
          </a:xfrm>
          <a:prstGeom prst="rect">
            <a:avLst/>
          </a:prstGeom>
          <a:noFill/>
        </p:spPr>
        <p:txBody>
          <a:bodyPr wrap="none" rtlCol="0">
            <a:spAutoFit/>
          </a:bodyPr>
          <a:lstStyle/>
          <a:p>
            <a:r>
              <a:rPr lang="en-US" sz="2000" dirty="0">
                <a:latin typeface="+mj-lt"/>
              </a:rPr>
              <a:t>GPU DVFS states</a:t>
            </a:r>
          </a:p>
        </p:txBody>
      </p:sp>
      <p:sp>
        <p:nvSpPr>
          <p:cNvPr id="32" name="Rectangle 31"/>
          <p:cNvSpPr/>
          <p:nvPr/>
        </p:nvSpPr>
        <p:spPr bwMode="auto">
          <a:xfrm>
            <a:off x="4805549" y="2579967"/>
            <a:ext cx="1377538" cy="338554"/>
          </a:xfrm>
          <a:prstGeom prst="rect">
            <a:avLst/>
          </a:prstGeom>
          <a:noFill/>
          <a:ln w="76200">
            <a:solidFill>
              <a:srgbClr val="0000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ndParaRPr>
          </a:p>
        </p:txBody>
      </p:sp>
      <p:cxnSp>
        <p:nvCxnSpPr>
          <p:cNvPr id="2049" name="Straight Connector 2048"/>
          <p:cNvCxnSpPr/>
          <p:nvPr/>
        </p:nvCxnSpPr>
        <p:spPr bwMode="auto">
          <a:xfrm>
            <a:off x="3097482" y="5664529"/>
            <a:ext cx="0" cy="577386"/>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054" name="Straight Arrow Connector 2053"/>
          <p:cNvCxnSpPr/>
          <p:nvPr/>
        </p:nvCxnSpPr>
        <p:spPr bwMode="auto">
          <a:xfrm>
            <a:off x="2137561" y="3559285"/>
            <a:ext cx="864921" cy="1974617"/>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2055" name="TextBox 2054"/>
          <p:cNvSpPr txBox="1"/>
          <p:nvPr/>
        </p:nvSpPr>
        <p:spPr>
          <a:xfrm>
            <a:off x="2570021" y="4322618"/>
            <a:ext cx="1334020"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Hill climbing</a:t>
            </a:r>
          </a:p>
        </p:txBody>
      </p:sp>
    </p:spTree>
    <p:custDataLst>
      <p:tags r:id="rId1"/>
    </p:custDataLst>
    <p:extLst>
      <p:ext uri="{BB962C8B-B14F-4D97-AF65-F5344CB8AC3E}">
        <p14:creationId xmlns:p14="http://schemas.microsoft.com/office/powerpoint/2010/main" val="49335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24" grpId="0" animBg="1"/>
      <p:bldP spid="25" grpId="0"/>
      <p:bldP spid="31" grpId="0"/>
      <p:bldP spid="32" grpId="0" animBg="1"/>
      <p:bldP spid="205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MPC Optimizer</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016" y="0"/>
            <a:ext cx="2839490" cy="153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Content Placeholder 34"/>
          <p:cNvSpPr txBox="1">
            <a:spLocks noGrp="1"/>
          </p:cNvSpPr>
          <p:nvPr>
            <p:ph idx="1"/>
          </p:nvPr>
        </p:nvSpPr>
        <p:spPr bwMode="auto">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kern="0" dirty="0"/>
              <a:t>Greedy Hill Climbing optimization</a:t>
            </a:r>
          </a:p>
          <a:p>
            <a:pPr lvl="1">
              <a:spcBef>
                <a:spcPts val="600"/>
              </a:spcBef>
            </a:pPr>
            <a:r>
              <a:rPr lang="en-US" sz="2000" kern="0" dirty="0"/>
              <a:t>Using the predictor, select the HW knob with highest energy sensitivity </a:t>
            </a:r>
          </a:p>
          <a:p>
            <a:pPr lvl="1">
              <a:spcBef>
                <a:spcPts val="600"/>
              </a:spcBef>
            </a:pPr>
            <a:r>
              <a:rPr lang="en-US" sz="2000" kern="0" dirty="0"/>
              <a:t>Search for low energy configuration using hill climbing</a:t>
            </a:r>
          </a:p>
          <a:p>
            <a:pPr>
              <a:spcBef>
                <a:spcPts val="0"/>
              </a:spcBef>
            </a:pPr>
            <a:endParaRPr lang="en-US" dirty="0"/>
          </a:p>
          <a:p>
            <a:pPr>
              <a:spcBef>
                <a:spcPts val="0"/>
              </a:spcBef>
            </a:pPr>
            <a:endParaRPr lang="en-US" dirty="0"/>
          </a:p>
        </p:txBody>
      </p:sp>
      <p:sp>
        <p:nvSpPr>
          <p:cNvPr id="26" name="Rectangle 25"/>
          <p:cNvSpPr/>
          <p:nvPr/>
        </p:nvSpPr>
        <p:spPr bwMode="auto">
          <a:xfrm>
            <a:off x="1543792" y="2576945"/>
            <a:ext cx="1377538" cy="33855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CPU DVFS</a:t>
            </a:r>
          </a:p>
        </p:txBody>
      </p:sp>
      <p:sp>
        <p:nvSpPr>
          <p:cNvPr id="28" name="Rectangle 27"/>
          <p:cNvSpPr/>
          <p:nvPr/>
        </p:nvSpPr>
        <p:spPr bwMode="auto">
          <a:xfrm>
            <a:off x="3144982" y="2579967"/>
            <a:ext cx="1377538" cy="33855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NB DVFS</a:t>
            </a:r>
          </a:p>
        </p:txBody>
      </p:sp>
      <p:sp>
        <p:nvSpPr>
          <p:cNvPr id="29" name="Rectangle 28"/>
          <p:cNvSpPr/>
          <p:nvPr/>
        </p:nvSpPr>
        <p:spPr bwMode="auto">
          <a:xfrm>
            <a:off x="4805549" y="2576945"/>
            <a:ext cx="1377538" cy="33855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GPU DVFS</a:t>
            </a:r>
          </a:p>
        </p:txBody>
      </p:sp>
      <p:sp>
        <p:nvSpPr>
          <p:cNvPr id="30" name="Rectangle 29"/>
          <p:cNvSpPr/>
          <p:nvPr/>
        </p:nvSpPr>
        <p:spPr bwMode="auto">
          <a:xfrm>
            <a:off x="6436426" y="2579967"/>
            <a:ext cx="1377538" cy="33855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mj-lt"/>
              </a:rPr>
              <a:t>GPU CU</a:t>
            </a:r>
            <a:endParaRPr kumimoji="0" lang="en-US" sz="1600" b="0" i="0" u="none" strike="noStrike" cap="none" normalizeH="0" baseline="0" dirty="0">
              <a:ln>
                <a:noFill/>
              </a:ln>
              <a:solidFill>
                <a:schemeClr val="tx1"/>
              </a:solidFill>
              <a:effectLst/>
              <a:latin typeface="+mj-lt"/>
            </a:endParaRPr>
          </a:p>
        </p:txBody>
      </p:sp>
      <p:cxnSp>
        <p:nvCxnSpPr>
          <p:cNvPr id="12" name="Straight Connector 11"/>
          <p:cNvCxnSpPr/>
          <p:nvPr/>
        </p:nvCxnSpPr>
        <p:spPr bwMode="auto">
          <a:xfrm>
            <a:off x="1543792" y="3249333"/>
            <a:ext cx="0" cy="2992582"/>
          </a:xfrm>
          <a:prstGeom prst="line">
            <a:avLst/>
          </a:prstGeom>
          <a:ln>
            <a:headEnd type="arrow" w="med" len="med"/>
            <a:tailEnd type="none" w="med" len="med"/>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bwMode="auto">
          <a:xfrm>
            <a:off x="1543792" y="6241915"/>
            <a:ext cx="6365174" cy="0"/>
          </a:xfrm>
          <a:prstGeom prst="line">
            <a:avLst/>
          </a:prstGeom>
          <a:ln>
            <a:headEnd type="none" w="med" len="med"/>
            <a:tailEnd type="arrow" w="med" len="med"/>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rot="16200000">
            <a:off x="202302" y="4458756"/>
            <a:ext cx="2151551" cy="400110"/>
          </a:xfrm>
          <a:prstGeom prst="rect">
            <a:avLst/>
          </a:prstGeom>
          <a:noFill/>
        </p:spPr>
        <p:txBody>
          <a:bodyPr wrap="none" rtlCol="0">
            <a:spAutoFit/>
          </a:bodyPr>
          <a:lstStyle/>
          <a:p>
            <a:r>
              <a:rPr lang="en-US" sz="2000" dirty="0">
                <a:latin typeface="+mj-lt"/>
              </a:rPr>
              <a:t>Predicted Energy</a:t>
            </a:r>
          </a:p>
        </p:txBody>
      </p:sp>
      <p:sp>
        <p:nvSpPr>
          <p:cNvPr id="31" name="TextBox 30"/>
          <p:cNvSpPr txBox="1"/>
          <p:nvPr/>
        </p:nvSpPr>
        <p:spPr>
          <a:xfrm>
            <a:off x="3928495" y="6367001"/>
            <a:ext cx="1880643" cy="400110"/>
          </a:xfrm>
          <a:prstGeom prst="rect">
            <a:avLst/>
          </a:prstGeom>
          <a:noFill/>
        </p:spPr>
        <p:txBody>
          <a:bodyPr wrap="none" rtlCol="0">
            <a:spAutoFit/>
          </a:bodyPr>
          <a:lstStyle/>
          <a:p>
            <a:r>
              <a:rPr lang="en-US" sz="2000" dirty="0">
                <a:latin typeface="+mj-lt"/>
              </a:rPr>
              <a:t>GPU CU count</a:t>
            </a:r>
          </a:p>
        </p:txBody>
      </p:sp>
      <p:sp>
        <p:nvSpPr>
          <p:cNvPr id="32" name="Rectangle 31"/>
          <p:cNvSpPr/>
          <p:nvPr/>
        </p:nvSpPr>
        <p:spPr bwMode="auto">
          <a:xfrm>
            <a:off x="4805549" y="2579967"/>
            <a:ext cx="1377538" cy="338554"/>
          </a:xfrm>
          <a:prstGeom prst="rect">
            <a:avLst/>
          </a:prstGeom>
          <a:noFill/>
          <a:ln w="76200">
            <a:solidFill>
              <a:srgbClr val="0000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ndParaRPr>
          </a:p>
        </p:txBody>
      </p:sp>
      <p:sp>
        <p:nvSpPr>
          <p:cNvPr id="40" name="Rectangle 39"/>
          <p:cNvSpPr/>
          <p:nvPr/>
        </p:nvSpPr>
        <p:spPr bwMode="auto">
          <a:xfrm>
            <a:off x="6436426" y="2574965"/>
            <a:ext cx="1377538" cy="338554"/>
          </a:xfrm>
          <a:prstGeom prst="rect">
            <a:avLst/>
          </a:prstGeom>
          <a:noFill/>
          <a:ln w="76200">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mj-lt"/>
            </a:endParaRPr>
          </a:p>
        </p:txBody>
      </p:sp>
      <p:cxnSp>
        <p:nvCxnSpPr>
          <p:cNvPr id="2054" name="Straight Arrow Connector 2053"/>
          <p:cNvCxnSpPr/>
          <p:nvPr/>
        </p:nvCxnSpPr>
        <p:spPr bwMode="auto">
          <a:xfrm>
            <a:off x="3325091" y="4729250"/>
            <a:ext cx="776861" cy="894334"/>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sp>
        <p:nvSpPr>
          <p:cNvPr id="2055" name="TextBox 2054"/>
          <p:cNvSpPr txBox="1"/>
          <p:nvPr/>
        </p:nvSpPr>
        <p:spPr>
          <a:xfrm>
            <a:off x="3590293" y="4729250"/>
            <a:ext cx="1334020" cy="369332"/>
          </a:xfrm>
          <a:prstGeom prst="rect">
            <a:avLst/>
          </a:prstGeom>
          <a:noFill/>
        </p:spPr>
        <p:txBody>
          <a:bodyPr wrap="none" rtlCol="0">
            <a:spAutoFit/>
          </a:bodyPr>
          <a:lstStyle/>
          <a:p>
            <a:r>
              <a:rPr lang="en-US" sz="1800" dirty="0">
                <a:latin typeface="Calibri" panose="020F0502020204030204" pitchFamily="34" charset="0"/>
                <a:cs typeface="Calibri" panose="020F0502020204030204" pitchFamily="34" charset="0"/>
              </a:rPr>
              <a:t>Hill climbing</a:t>
            </a:r>
          </a:p>
        </p:txBody>
      </p:sp>
      <p:sp>
        <p:nvSpPr>
          <p:cNvPr id="4" name="Freeform 3"/>
          <p:cNvSpPr/>
          <p:nvPr/>
        </p:nvSpPr>
        <p:spPr bwMode="auto">
          <a:xfrm>
            <a:off x="2244436" y="3149832"/>
            <a:ext cx="4025735" cy="2584755"/>
          </a:xfrm>
          <a:custGeom>
            <a:avLst/>
            <a:gdLst>
              <a:gd name="connsiteX0" fmla="*/ 0 w 4025735"/>
              <a:gd name="connsiteY0" fmla="*/ 2090057 h 2584755"/>
              <a:gd name="connsiteX1" fmla="*/ 902525 w 4025735"/>
              <a:gd name="connsiteY1" fmla="*/ 1686296 h 2584755"/>
              <a:gd name="connsiteX2" fmla="*/ 1876302 w 4025735"/>
              <a:gd name="connsiteY2" fmla="*/ 2576946 h 2584755"/>
              <a:gd name="connsiteX3" fmla="*/ 3123211 w 4025735"/>
              <a:gd name="connsiteY3" fmla="*/ 1995055 h 2584755"/>
              <a:gd name="connsiteX4" fmla="*/ 4025735 w 4025735"/>
              <a:gd name="connsiteY4" fmla="*/ 0 h 2584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5735" h="2584755">
                <a:moveTo>
                  <a:pt x="0" y="2090057"/>
                </a:moveTo>
                <a:cubicBezTo>
                  <a:pt x="294904" y="1847602"/>
                  <a:pt x="589808" y="1605148"/>
                  <a:pt x="902525" y="1686296"/>
                </a:cubicBezTo>
                <a:cubicBezTo>
                  <a:pt x="1215242" y="1767444"/>
                  <a:pt x="1506188" y="2525486"/>
                  <a:pt x="1876302" y="2576946"/>
                </a:cubicBezTo>
                <a:cubicBezTo>
                  <a:pt x="2246416" y="2628406"/>
                  <a:pt x="2764972" y="2424546"/>
                  <a:pt x="3123211" y="1995055"/>
                </a:cubicBezTo>
                <a:cubicBezTo>
                  <a:pt x="3481450" y="1565564"/>
                  <a:pt x="3753592" y="782782"/>
                  <a:pt x="4025735" y="0"/>
                </a:cubicBezTo>
              </a:path>
            </a:pathLst>
          </a:cu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22" name="Cloud 21"/>
              <p:cNvSpPr/>
              <p:nvPr/>
            </p:nvSpPr>
            <p:spPr bwMode="auto">
              <a:xfrm>
                <a:off x="6183087" y="4001921"/>
                <a:ext cx="2734972" cy="1313780"/>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noAutofit/>
              </a:bodyPr>
              <a:lstStyle/>
              <a:p>
                <a:r>
                  <a:rPr lang="en-US" sz="2000" dirty="0">
                    <a:solidFill>
                      <a:srgbClr val="0000FF"/>
                    </a:solidFill>
                    <a:latin typeface="+mj-lt"/>
                  </a:rPr>
                  <a:t>20</a:t>
                </a:r>
                <a14:m>
                  <m:oMath xmlns:m="http://schemas.openxmlformats.org/officeDocument/2006/math">
                    <m:r>
                      <a:rPr lang="en-US" sz="2000" b="0" i="1" smtClean="0">
                        <a:solidFill>
                          <a:srgbClr val="0000FF"/>
                        </a:solidFill>
                        <a:latin typeface="Cambria Math"/>
                      </a:rPr>
                      <m:t>×</m:t>
                    </m:r>
                  </m:oMath>
                </a14:m>
                <a:r>
                  <a:rPr lang="en-US" sz="2000" dirty="0">
                    <a:solidFill>
                      <a:srgbClr val="0000FF"/>
                    </a:solidFill>
                    <a:latin typeface="+mj-lt"/>
                  </a:rPr>
                  <a:t> cost reduction over exhaustive</a:t>
                </a:r>
              </a:p>
            </p:txBody>
          </p:sp>
        </mc:Choice>
        <mc:Fallback xmlns="">
          <p:sp>
            <p:nvSpPr>
              <p:cNvPr id="22" name="Cloud 21"/>
              <p:cNvSpPr>
                <a:spLocks noRot="1" noChangeAspect="1" noMove="1" noResize="1" noEditPoints="1" noAdjustHandles="1" noChangeArrowheads="1" noChangeShapeType="1" noTextEdit="1"/>
              </p:cNvSpPr>
              <p:nvPr/>
            </p:nvSpPr>
            <p:spPr bwMode="auto">
              <a:xfrm>
                <a:off x="6183087" y="4001921"/>
                <a:ext cx="2734972" cy="1313780"/>
              </a:xfrm>
              <a:prstGeom prst="cloud">
                <a:avLst/>
              </a:prstGeom>
              <a:blipFill rotWithShape="1">
                <a:blip r:embed="rId4"/>
                <a:stretch>
                  <a:fillRect/>
                </a:stretch>
              </a:blipFill>
              <a:ln>
                <a:headEnd type="none" w="med" len="med"/>
                <a:tailEnd type="none" w="med" len="med"/>
              </a:ln>
            </p:spPr>
            <p:txBody>
              <a:bodyPr/>
              <a:lstStyle/>
              <a:p>
                <a:r>
                  <a:rPr lang="en-US">
                    <a:noFill/>
                  </a:rPr>
                  <a:t> </a:t>
                </a:r>
              </a:p>
            </p:txBody>
          </p:sp>
        </mc:Fallback>
      </mc:AlternateContent>
      <p:cxnSp>
        <p:nvCxnSpPr>
          <p:cNvPr id="23" name="Straight Connector 22"/>
          <p:cNvCxnSpPr/>
          <p:nvPr/>
        </p:nvCxnSpPr>
        <p:spPr bwMode="auto">
          <a:xfrm>
            <a:off x="4172899" y="5767561"/>
            <a:ext cx="0" cy="45720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1590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Optimizer</a:t>
            </a:r>
          </a:p>
        </p:txBody>
      </p:sp>
      <p:sp>
        <p:nvSpPr>
          <p:cNvPr id="6" name="Content Placeholder 34"/>
          <p:cNvSpPr txBox="1">
            <a:spLocks/>
          </p:cNvSpPr>
          <p:nvPr/>
        </p:nvSpPr>
        <p:spPr bwMode="auto">
          <a:xfrm>
            <a:off x="1" y="1159100"/>
            <a:ext cx="9144000" cy="493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kern="0" dirty="0"/>
              <a:t>Greedy Hill Climbing optimization</a:t>
            </a:r>
          </a:p>
          <a:p>
            <a:pPr lvl="1">
              <a:spcBef>
                <a:spcPts val="600"/>
              </a:spcBef>
            </a:pPr>
            <a:r>
              <a:rPr lang="en-US" sz="2000" kern="0" dirty="0"/>
              <a:t>Select the HW knob with highest energy sensitivity and search for low energy configuration using hill climbing</a:t>
            </a:r>
          </a:p>
          <a:p>
            <a:r>
              <a:rPr lang="en-US" kern="0" dirty="0"/>
              <a:t>MPC Search Heuristic</a:t>
            </a:r>
          </a:p>
          <a:p>
            <a:pPr lvl="1">
              <a:spcBef>
                <a:spcPts val="0"/>
              </a:spcBef>
            </a:pPr>
            <a:r>
              <a:rPr lang="en-US" sz="2000" dirty="0"/>
              <a:t>Determine a static order requiring no backtracking</a:t>
            </a:r>
          </a:p>
          <a:p>
            <a:pPr lvl="1">
              <a:spcBef>
                <a:spcPts val="0"/>
              </a:spcBef>
            </a:pPr>
            <a:r>
              <a:rPr lang="en-US" sz="2000" dirty="0"/>
              <a:t>General Idea</a:t>
            </a:r>
          </a:p>
          <a:p>
            <a:pPr lvl="2">
              <a:spcBef>
                <a:spcPts val="0"/>
              </a:spcBef>
            </a:pPr>
            <a:r>
              <a:rPr lang="en-US" sz="1800" dirty="0">
                <a:solidFill>
                  <a:srgbClr val="0000FF"/>
                </a:solidFill>
              </a:rPr>
              <a:t>High to low </a:t>
            </a:r>
            <a:r>
              <a:rPr lang="en-US" sz="1800" dirty="0"/>
              <a:t>performance </a:t>
            </a:r>
            <a:r>
              <a:rPr lang="en-US" sz="1800" dirty="0">
                <a:solidFill>
                  <a:schemeClr val="tx2"/>
                </a:solidFill>
              </a:rPr>
              <a:t>(e.g. Spmv)</a:t>
            </a:r>
            <a:r>
              <a:rPr lang="en-US" sz="1800" dirty="0"/>
              <a:t>: Optimize </a:t>
            </a:r>
            <a:r>
              <a:rPr lang="en-US" sz="1800" dirty="0">
                <a:solidFill>
                  <a:srgbClr val="0000FF"/>
                </a:solidFill>
              </a:rPr>
              <a:t>low performing kernels </a:t>
            </a:r>
            <a:r>
              <a:rPr lang="en-US" sz="1800" dirty="0">
                <a:solidFill>
                  <a:schemeClr val="tx2"/>
                </a:solidFill>
              </a:rPr>
              <a:t>first</a:t>
            </a:r>
          </a:p>
          <a:p>
            <a:pPr lvl="2">
              <a:spcBef>
                <a:spcPts val="0"/>
              </a:spcBef>
            </a:pPr>
            <a:r>
              <a:rPr lang="en-US" sz="1800" dirty="0">
                <a:solidFill>
                  <a:srgbClr val="0000FF"/>
                </a:solidFill>
              </a:rPr>
              <a:t>Low to high </a:t>
            </a:r>
            <a:r>
              <a:rPr lang="en-US" sz="1800" dirty="0"/>
              <a:t>performance (e.g. Kmeans): Optimize </a:t>
            </a:r>
            <a:r>
              <a:rPr lang="en-US" sz="1800" dirty="0">
                <a:solidFill>
                  <a:srgbClr val="0000FF"/>
                </a:solidFill>
              </a:rPr>
              <a:t>high performing kernels </a:t>
            </a:r>
            <a:r>
              <a:rPr lang="en-US" sz="1800" dirty="0"/>
              <a:t>first </a:t>
            </a:r>
          </a:p>
          <a:p>
            <a:pPr lvl="1">
              <a:spcBef>
                <a:spcPts val="0"/>
              </a:spcBef>
            </a:pPr>
            <a:r>
              <a:rPr lang="en-US" sz="2000" dirty="0"/>
              <a:t>Search cost becomes polynomial</a:t>
            </a:r>
          </a:p>
          <a:p>
            <a:pPr>
              <a:spcBef>
                <a:spcPts val="0"/>
              </a:spcBef>
            </a:pPr>
            <a:endParaRPr lang="en-US" dirty="0"/>
          </a:p>
        </p:txBody>
      </p:sp>
      <p:grpSp>
        <p:nvGrpSpPr>
          <p:cNvPr id="9" name="Group 8"/>
          <p:cNvGrpSpPr/>
          <p:nvPr/>
        </p:nvGrpSpPr>
        <p:grpSpPr>
          <a:xfrm>
            <a:off x="134911" y="4332157"/>
            <a:ext cx="8619345" cy="2462135"/>
            <a:chOff x="-3827489" y="2441558"/>
            <a:chExt cx="8619345" cy="2788860"/>
          </a:xfrm>
        </p:grpSpPr>
        <p:graphicFrame>
          <p:nvGraphicFramePr>
            <p:cNvPr id="10" name="Chart 9"/>
            <p:cNvGraphicFramePr>
              <a:graphicFrameLocks/>
            </p:cNvGraphicFramePr>
            <p:nvPr>
              <p:extLst>
                <p:ext uri="{D42A27DB-BD31-4B8C-83A1-F6EECF244321}">
                  <p14:modId xmlns:p14="http://schemas.microsoft.com/office/powerpoint/2010/main" val="3870065052"/>
                </p:ext>
              </p:extLst>
            </p:nvPr>
          </p:nvGraphicFramePr>
          <p:xfrm>
            <a:off x="-3827489" y="2441558"/>
            <a:ext cx="8619345" cy="278886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2947291" y="4073699"/>
              <a:ext cx="73344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329353" y="4775536"/>
            <a:ext cx="3267856" cy="1455455"/>
          </a:xfrm>
          <a:prstGeom prst="rect">
            <a:avLst/>
          </a:prstGeom>
          <a:solidFill>
            <a:schemeClr val="accent2">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0000FF"/>
                </a:solidFill>
                <a:latin typeface="+mj-lt"/>
              </a:rPr>
              <a:t>(Low Performance)</a:t>
            </a:r>
          </a:p>
          <a:p>
            <a:pPr algn="ctr"/>
            <a:r>
              <a:rPr lang="en-US" sz="1600" b="1" dirty="0">
                <a:solidFill>
                  <a:srgbClr val="0000FF"/>
                </a:solidFill>
                <a:latin typeface="+mj-lt"/>
              </a:rPr>
              <a:t>Optimize Second</a:t>
            </a:r>
          </a:p>
        </p:txBody>
      </p:sp>
      <p:sp>
        <p:nvSpPr>
          <p:cNvPr id="15" name="Rectangle 14"/>
          <p:cNvSpPr/>
          <p:nvPr/>
        </p:nvSpPr>
        <p:spPr>
          <a:xfrm>
            <a:off x="1015109" y="4775536"/>
            <a:ext cx="3039048" cy="1463534"/>
          </a:xfrm>
          <a:prstGeom prst="rect">
            <a:avLst/>
          </a:prstGeom>
          <a:solidFill>
            <a:schemeClr val="accent3">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0000FF"/>
                </a:solidFill>
                <a:latin typeface="+mj-lt"/>
              </a:rPr>
              <a:t>(High Performance)</a:t>
            </a:r>
          </a:p>
          <a:p>
            <a:pPr algn="ctr"/>
            <a:r>
              <a:rPr lang="en-US" sz="1600" b="1" dirty="0">
                <a:solidFill>
                  <a:srgbClr val="0000FF"/>
                </a:solidFill>
                <a:latin typeface="+mj-lt"/>
              </a:rPr>
              <a:t>Optimize First</a:t>
            </a:r>
          </a:p>
        </p:txBody>
      </p:sp>
      <p:cxnSp>
        <p:nvCxnSpPr>
          <p:cNvPr id="13" name="Straight Arrow Connector 12"/>
          <p:cNvCxnSpPr>
            <a:endCxn id="15" idx="1"/>
          </p:cNvCxnSpPr>
          <p:nvPr/>
        </p:nvCxnSpPr>
        <p:spPr bwMode="auto">
          <a:xfrm flipH="1" flipV="1">
            <a:off x="1015109" y="5507303"/>
            <a:ext cx="2762412" cy="588697"/>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bwMode="auto">
          <a:xfrm flipV="1">
            <a:off x="5833672" y="5264463"/>
            <a:ext cx="2898449" cy="1074376"/>
          </a:xfrm>
          <a:prstGeom prst="straightConnector1">
            <a:avLst/>
          </a:prstGeom>
          <a:ln>
            <a:headEnd type="arrow" w="med" len="med"/>
            <a:tailEnd type="none"/>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4511" y="0"/>
            <a:ext cx="2839490" cy="153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0" name="Cloud 19"/>
              <p:cNvSpPr/>
              <p:nvPr/>
            </p:nvSpPr>
            <p:spPr bwMode="auto">
              <a:xfrm>
                <a:off x="6131232" y="2075496"/>
                <a:ext cx="2978693" cy="937022"/>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r>
                  <a:rPr lang="en-US" sz="2000" dirty="0">
                    <a:solidFill>
                      <a:srgbClr val="0000FF"/>
                    </a:solidFill>
                    <a:latin typeface="+mj-lt"/>
                  </a:rPr>
                  <a:t>65</a:t>
                </a:r>
                <a14:m>
                  <m:oMath xmlns:m="http://schemas.openxmlformats.org/officeDocument/2006/math">
                    <m:r>
                      <a:rPr lang="en-US" sz="2000" i="1">
                        <a:solidFill>
                          <a:srgbClr val="0000FF"/>
                        </a:solidFill>
                        <a:latin typeface="Cambria Math"/>
                      </a:rPr>
                      <m:t>×</m:t>
                    </m:r>
                  </m:oMath>
                </a14:m>
                <a:r>
                  <a:rPr lang="en-US" sz="2000" dirty="0">
                    <a:solidFill>
                      <a:srgbClr val="0000FF"/>
                    </a:solidFill>
                    <a:latin typeface="+mj-lt"/>
                  </a:rPr>
                  <a:t> reduction in cost evaluation</a:t>
                </a:r>
              </a:p>
            </p:txBody>
          </p:sp>
        </mc:Choice>
        <mc:Fallback xmlns="">
          <p:sp>
            <p:nvSpPr>
              <p:cNvPr id="20" name="Cloud 19"/>
              <p:cNvSpPr>
                <a:spLocks noRot="1" noChangeAspect="1" noMove="1" noResize="1" noEditPoints="1" noAdjustHandles="1" noChangeArrowheads="1" noChangeShapeType="1" noTextEdit="1"/>
              </p:cNvSpPr>
              <p:nvPr/>
            </p:nvSpPr>
            <p:spPr bwMode="auto">
              <a:xfrm>
                <a:off x="6131232" y="2075496"/>
                <a:ext cx="2978693" cy="937022"/>
              </a:xfrm>
              <a:prstGeom prst="cloud">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p:sp>
        <p:nvSpPr>
          <p:cNvPr id="3" name="Rectangle 2"/>
          <p:cNvSpPr/>
          <p:nvPr/>
        </p:nvSpPr>
        <p:spPr bwMode="auto">
          <a:xfrm>
            <a:off x="3186493" y="4432839"/>
            <a:ext cx="1196321" cy="246221"/>
          </a:xfrm>
          <a:prstGeom prst="rect">
            <a:avLst/>
          </a:prstGeom>
          <a:solidFill>
            <a:schemeClr val="bg1"/>
          </a:solid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Performance</a:t>
            </a:r>
          </a:p>
        </p:txBody>
      </p:sp>
      <p:sp>
        <p:nvSpPr>
          <p:cNvPr id="16" name="Rectangle 15"/>
          <p:cNvSpPr/>
          <p:nvPr/>
        </p:nvSpPr>
        <p:spPr bwMode="auto">
          <a:xfrm>
            <a:off x="5621791" y="4432839"/>
            <a:ext cx="1196321" cy="246221"/>
          </a:xfrm>
          <a:prstGeom prst="rect">
            <a:avLst/>
          </a:prstGeom>
          <a:solidFill>
            <a:schemeClr val="bg1"/>
          </a:solid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Performance</a:t>
            </a:r>
          </a:p>
        </p:txBody>
      </p:sp>
      <p:sp>
        <p:nvSpPr>
          <p:cNvPr id="4" name="TextBox 3"/>
          <p:cNvSpPr txBox="1"/>
          <p:nvPr/>
        </p:nvSpPr>
        <p:spPr>
          <a:xfrm>
            <a:off x="6219952" y="6364803"/>
            <a:ext cx="2268571" cy="461665"/>
          </a:xfrm>
          <a:prstGeom prst="rect">
            <a:avLst/>
          </a:prstGeom>
          <a:noFill/>
        </p:spPr>
        <p:txBody>
          <a:bodyPr wrap="none" rtlCol="0">
            <a:spAutoFit/>
          </a:bodyPr>
          <a:lstStyle/>
          <a:p>
            <a:r>
              <a:rPr lang="en-US" dirty="0">
                <a:solidFill>
                  <a:srgbClr val="0000FF"/>
                </a:solidFill>
                <a:latin typeface="+mj-lt"/>
              </a:rPr>
              <a:t>(3, 2, 1, 6, 5, 4)</a:t>
            </a:r>
          </a:p>
        </p:txBody>
      </p:sp>
    </p:spTree>
    <p:custDataLst>
      <p:tags r:id="rId1"/>
    </p:custDataLst>
    <p:extLst>
      <p:ext uri="{BB962C8B-B14F-4D97-AF65-F5344CB8AC3E}">
        <p14:creationId xmlns:p14="http://schemas.microsoft.com/office/powerpoint/2010/main" val="811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3" grpId="0" animBg="1"/>
      <p:bldP spid="16"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Optimizer</a:t>
            </a:r>
          </a:p>
        </p:txBody>
      </p:sp>
      <p:sp>
        <p:nvSpPr>
          <p:cNvPr id="6" name="Content Placeholder 34"/>
          <p:cNvSpPr txBox="1">
            <a:spLocks/>
          </p:cNvSpPr>
          <p:nvPr/>
        </p:nvSpPr>
        <p:spPr bwMode="auto">
          <a:xfrm>
            <a:off x="1" y="1159100"/>
            <a:ext cx="9144000" cy="493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pPr>
              <a:spcBef>
                <a:spcPts val="300"/>
              </a:spcBef>
            </a:pPr>
            <a:r>
              <a:rPr lang="en-US" kern="0" dirty="0"/>
              <a:t>MPC Search Heuristic</a:t>
            </a:r>
          </a:p>
          <a:p>
            <a:pPr lvl="1">
              <a:spcBef>
                <a:spcPts val="300"/>
              </a:spcBef>
            </a:pPr>
            <a:r>
              <a:rPr lang="en-US" sz="2000" dirty="0"/>
              <a:t>Determine a static order requiring no backtracking</a:t>
            </a:r>
          </a:p>
          <a:p>
            <a:pPr lvl="1">
              <a:spcBef>
                <a:spcPts val="300"/>
              </a:spcBef>
            </a:pPr>
            <a:r>
              <a:rPr lang="en-US" sz="2000" dirty="0"/>
              <a:t>General Idea</a:t>
            </a:r>
          </a:p>
          <a:p>
            <a:pPr lvl="2">
              <a:spcBef>
                <a:spcPts val="300"/>
              </a:spcBef>
            </a:pPr>
            <a:r>
              <a:rPr lang="en-US" sz="1800" dirty="0">
                <a:solidFill>
                  <a:srgbClr val="0000FF"/>
                </a:solidFill>
              </a:rPr>
              <a:t>High to low </a:t>
            </a:r>
            <a:r>
              <a:rPr lang="en-US" sz="1800" dirty="0"/>
              <a:t>performance </a:t>
            </a:r>
            <a:r>
              <a:rPr lang="en-US" sz="1800" dirty="0">
                <a:solidFill>
                  <a:schemeClr val="tx2"/>
                </a:solidFill>
              </a:rPr>
              <a:t>(e.g. Spmv)</a:t>
            </a:r>
            <a:r>
              <a:rPr lang="en-US" sz="1800" dirty="0"/>
              <a:t>: Optimize </a:t>
            </a:r>
            <a:r>
              <a:rPr lang="en-US" sz="1800" dirty="0">
                <a:solidFill>
                  <a:srgbClr val="0000FF"/>
                </a:solidFill>
              </a:rPr>
              <a:t>low performing kernels </a:t>
            </a:r>
            <a:r>
              <a:rPr lang="en-US" sz="1800" dirty="0">
                <a:solidFill>
                  <a:schemeClr val="tx2"/>
                </a:solidFill>
              </a:rPr>
              <a:t>first</a:t>
            </a:r>
          </a:p>
          <a:p>
            <a:pPr lvl="2">
              <a:spcBef>
                <a:spcPts val="300"/>
              </a:spcBef>
            </a:pPr>
            <a:r>
              <a:rPr lang="en-US" sz="1800" dirty="0">
                <a:solidFill>
                  <a:srgbClr val="0000FF"/>
                </a:solidFill>
              </a:rPr>
              <a:t>Low to high </a:t>
            </a:r>
            <a:r>
              <a:rPr lang="en-US" sz="1800" dirty="0"/>
              <a:t>performance (e.g. Kmeans): Optimize </a:t>
            </a:r>
            <a:r>
              <a:rPr lang="en-US" sz="1800" dirty="0">
                <a:solidFill>
                  <a:srgbClr val="0000FF"/>
                </a:solidFill>
              </a:rPr>
              <a:t>high performing kernels </a:t>
            </a:r>
            <a:r>
              <a:rPr lang="en-US" sz="1800" dirty="0"/>
              <a:t>first </a:t>
            </a:r>
          </a:p>
          <a:p>
            <a:pPr lvl="1">
              <a:spcBef>
                <a:spcPts val="300"/>
              </a:spcBef>
            </a:pPr>
            <a:r>
              <a:rPr lang="en-US" sz="2000" dirty="0"/>
              <a:t>Search cost becomes polynomial</a:t>
            </a:r>
          </a:p>
          <a:p>
            <a:pPr>
              <a:spcBef>
                <a:spcPts val="0"/>
              </a:spcBef>
            </a:pPr>
            <a:endParaRPr lang="en-US" dirty="0"/>
          </a:p>
        </p:txBody>
      </p:sp>
      <p:grpSp>
        <p:nvGrpSpPr>
          <p:cNvPr id="9" name="Group 8"/>
          <p:cNvGrpSpPr/>
          <p:nvPr/>
        </p:nvGrpSpPr>
        <p:grpSpPr>
          <a:xfrm>
            <a:off x="134911" y="3627550"/>
            <a:ext cx="8619345" cy="3166742"/>
            <a:chOff x="-3827489" y="2441558"/>
            <a:chExt cx="8619345" cy="2788860"/>
          </a:xfrm>
        </p:grpSpPr>
        <p:graphicFrame>
          <p:nvGraphicFramePr>
            <p:cNvPr id="10" name="Chart 9"/>
            <p:cNvGraphicFramePr>
              <a:graphicFrameLocks/>
            </p:cNvGraphicFramePr>
            <p:nvPr>
              <p:extLst>
                <p:ext uri="{D42A27DB-BD31-4B8C-83A1-F6EECF244321}">
                  <p14:modId xmlns:p14="http://schemas.microsoft.com/office/powerpoint/2010/main" val="855077799"/>
                </p:ext>
              </p:extLst>
            </p:nvPr>
          </p:nvGraphicFramePr>
          <p:xfrm>
            <a:off x="-3827489" y="2441558"/>
            <a:ext cx="8619345" cy="278886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p:cNvCxnSpPr/>
            <p:nvPr/>
          </p:nvCxnSpPr>
          <p:spPr>
            <a:xfrm>
              <a:off x="-2947291" y="4073699"/>
              <a:ext cx="733441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5329353" y="4142556"/>
            <a:ext cx="3267856" cy="2027126"/>
          </a:xfrm>
          <a:prstGeom prst="rect">
            <a:avLst/>
          </a:prstGeom>
          <a:solidFill>
            <a:schemeClr val="accent2">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0000FF"/>
                </a:solidFill>
                <a:latin typeface="+mj-lt"/>
              </a:rPr>
              <a:t>(Low Performance)</a:t>
            </a:r>
          </a:p>
          <a:p>
            <a:pPr algn="ctr"/>
            <a:r>
              <a:rPr lang="en-US" sz="1600" b="1" dirty="0">
                <a:solidFill>
                  <a:srgbClr val="0000FF"/>
                </a:solidFill>
                <a:latin typeface="+mj-lt"/>
              </a:rPr>
              <a:t>Optimize Second</a:t>
            </a:r>
          </a:p>
        </p:txBody>
      </p:sp>
      <p:sp>
        <p:nvSpPr>
          <p:cNvPr id="15" name="Rectangle 14"/>
          <p:cNvSpPr/>
          <p:nvPr/>
        </p:nvSpPr>
        <p:spPr>
          <a:xfrm>
            <a:off x="1015109" y="4139382"/>
            <a:ext cx="3039048" cy="2038378"/>
          </a:xfrm>
          <a:prstGeom prst="rect">
            <a:avLst/>
          </a:prstGeom>
          <a:solidFill>
            <a:schemeClr val="accent3">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rgbClr val="0000FF"/>
                </a:solidFill>
                <a:latin typeface="+mj-lt"/>
              </a:rPr>
              <a:t>(High Performance)</a:t>
            </a:r>
          </a:p>
          <a:p>
            <a:pPr algn="ctr"/>
            <a:r>
              <a:rPr lang="en-US" sz="1600" b="1" dirty="0">
                <a:solidFill>
                  <a:srgbClr val="0000FF"/>
                </a:solidFill>
                <a:latin typeface="+mj-lt"/>
              </a:rPr>
              <a:t>Optimize First</a:t>
            </a:r>
          </a:p>
        </p:txBody>
      </p:sp>
      <p:cxnSp>
        <p:nvCxnSpPr>
          <p:cNvPr id="13" name="Straight Arrow Connector 12"/>
          <p:cNvCxnSpPr/>
          <p:nvPr/>
        </p:nvCxnSpPr>
        <p:spPr bwMode="auto">
          <a:xfrm flipH="1" flipV="1">
            <a:off x="1015109" y="4925531"/>
            <a:ext cx="2762412" cy="87612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bwMode="auto">
          <a:xfrm flipV="1">
            <a:off x="5713957" y="5051868"/>
            <a:ext cx="2898449" cy="1074376"/>
          </a:xfrm>
          <a:prstGeom prst="straightConnector1">
            <a:avLst/>
          </a:prstGeom>
          <a:ln>
            <a:headEnd type="arrow" w="med" len="med"/>
            <a:tailEnd type="none"/>
          </a:ln>
        </p:spPr>
        <p:style>
          <a:lnRef idx="2">
            <a:schemeClr val="accent1"/>
          </a:lnRef>
          <a:fillRef idx="0">
            <a:schemeClr val="accent1"/>
          </a:fillRef>
          <a:effectRef idx="1">
            <a:schemeClr val="accent1"/>
          </a:effectRef>
          <a:fontRef idx="minor">
            <a:schemeClr val="tx1"/>
          </a:fontRef>
        </p:style>
      </p:cxn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3016" y="0"/>
            <a:ext cx="2839490" cy="1531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0" name="Cloud 19"/>
              <p:cNvSpPr/>
              <p:nvPr/>
            </p:nvSpPr>
            <p:spPr bwMode="auto">
              <a:xfrm>
                <a:off x="6736226" y="3003963"/>
                <a:ext cx="2386280" cy="937022"/>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t" anchorCtr="0" compatLnSpc="1">
                <a:prstTxWarp prst="textNoShape">
                  <a:avLst/>
                </a:prstTxWarp>
                <a:spAutoFit/>
              </a:bodyPr>
              <a:lstStyle/>
              <a:p>
                <a:r>
                  <a:rPr lang="en-US" sz="2000" dirty="0">
                    <a:solidFill>
                      <a:srgbClr val="0000FF"/>
                    </a:solidFill>
                    <a:latin typeface="+mj-lt"/>
                  </a:rPr>
                  <a:t>65</a:t>
                </a:r>
                <a14:m>
                  <m:oMath xmlns:m="http://schemas.openxmlformats.org/officeDocument/2006/math">
                    <m:r>
                      <a:rPr lang="en-US" sz="2000" i="1">
                        <a:solidFill>
                          <a:srgbClr val="0000FF"/>
                        </a:solidFill>
                        <a:latin typeface="Cambria Math"/>
                      </a:rPr>
                      <m:t>×</m:t>
                    </m:r>
                  </m:oMath>
                </a14:m>
                <a:r>
                  <a:rPr lang="en-US" sz="2000" dirty="0">
                    <a:solidFill>
                      <a:srgbClr val="0000FF"/>
                    </a:solidFill>
                    <a:latin typeface="+mj-lt"/>
                  </a:rPr>
                  <a:t> cost reduction</a:t>
                </a:r>
              </a:p>
            </p:txBody>
          </p:sp>
        </mc:Choice>
        <mc:Fallback xmlns="">
          <p:sp>
            <p:nvSpPr>
              <p:cNvPr id="20" name="Cloud 19"/>
              <p:cNvSpPr>
                <a:spLocks noRot="1" noChangeAspect="1" noMove="1" noResize="1" noEditPoints="1" noAdjustHandles="1" noChangeArrowheads="1" noChangeShapeType="1" noTextEdit="1"/>
              </p:cNvSpPr>
              <p:nvPr/>
            </p:nvSpPr>
            <p:spPr bwMode="auto">
              <a:xfrm>
                <a:off x="6736226" y="3003963"/>
                <a:ext cx="2386280" cy="937022"/>
              </a:xfrm>
              <a:prstGeom prst="cloud">
                <a:avLst/>
              </a:prstGeom>
              <a:blipFill rotWithShape="1">
                <a:blip r:embed="rId5"/>
                <a:stretch>
                  <a:fillRect/>
                </a:stretch>
              </a:blipFill>
              <a:ln>
                <a:headEnd type="none" w="med" len="med"/>
                <a:tailEnd type="none" w="med" len="med"/>
              </a:ln>
            </p:spPr>
            <p:txBody>
              <a:bodyPr/>
              <a:lstStyle/>
              <a:p>
                <a:r>
                  <a:rPr lang="en-US">
                    <a:noFill/>
                  </a:rPr>
                  <a:t> </a:t>
                </a:r>
              </a:p>
            </p:txBody>
          </p:sp>
        </mc:Fallback>
      </mc:AlternateContent>
      <p:sp>
        <p:nvSpPr>
          <p:cNvPr id="3" name="Rectangle 2"/>
          <p:cNvSpPr/>
          <p:nvPr/>
        </p:nvSpPr>
        <p:spPr bwMode="auto">
          <a:xfrm>
            <a:off x="3186493" y="3720503"/>
            <a:ext cx="1196321" cy="246221"/>
          </a:xfrm>
          <a:prstGeom prst="rect">
            <a:avLst/>
          </a:prstGeom>
          <a:solidFill>
            <a:schemeClr val="bg1"/>
          </a:solid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Performance</a:t>
            </a:r>
          </a:p>
        </p:txBody>
      </p:sp>
      <p:sp>
        <p:nvSpPr>
          <p:cNvPr id="16" name="Rectangle 15"/>
          <p:cNvSpPr/>
          <p:nvPr/>
        </p:nvSpPr>
        <p:spPr bwMode="auto">
          <a:xfrm>
            <a:off x="5612585" y="3711971"/>
            <a:ext cx="1196321" cy="246221"/>
          </a:xfrm>
          <a:prstGeom prst="rect">
            <a:avLst/>
          </a:prstGeom>
          <a:solidFill>
            <a:schemeClr val="bg1"/>
          </a:solidFill>
          <a:ln w="381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j-lt"/>
              </a:rPr>
              <a:t>Performance</a:t>
            </a:r>
          </a:p>
        </p:txBody>
      </p:sp>
      <p:sp>
        <p:nvSpPr>
          <p:cNvPr id="4" name="TextBox 3"/>
          <p:cNvSpPr txBox="1"/>
          <p:nvPr/>
        </p:nvSpPr>
        <p:spPr>
          <a:xfrm>
            <a:off x="6283016" y="6250574"/>
            <a:ext cx="2268571" cy="461665"/>
          </a:xfrm>
          <a:prstGeom prst="rect">
            <a:avLst/>
          </a:prstGeom>
          <a:noFill/>
        </p:spPr>
        <p:txBody>
          <a:bodyPr wrap="none" rtlCol="0">
            <a:spAutoFit/>
          </a:bodyPr>
          <a:lstStyle/>
          <a:p>
            <a:r>
              <a:rPr lang="en-US" dirty="0">
                <a:solidFill>
                  <a:srgbClr val="0000FF"/>
                </a:solidFill>
                <a:latin typeface="+mj-lt"/>
              </a:rPr>
              <a:t>(3, 2, 1, 6, 5, 4)</a:t>
            </a:r>
          </a:p>
        </p:txBody>
      </p:sp>
    </p:spTree>
    <p:custDataLst>
      <p:tags r:id="rId1"/>
    </p:custDataLst>
    <p:extLst>
      <p:ext uri="{BB962C8B-B14F-4D97-AF65-F5344CB8AC3E}">
        <p14:creationId xmlns:p14="http://schemas.microsoft.com/office/powerpoint/2010/main" val="27148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3" grpId="0" animBg="1"/>
      <p:bldP spid="16"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Horizon Generator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219200"/>
                <a:ext cx="8915400" cy="4876800"/>
              </a:xfrm>
            </p:spPr>
            <p:txBody>
              <a:bodyPr/>
              <a:lstStyle/>
              <a:p>
                <a:r>
                  <a:rPr lang="en-US" dirty="0"/>
                  <a:t>MPC runs between kernel invocations</a:t>
                </a:r>
              </a:p>
              <a:p>
                <a:endParaRPr lang="en-US" dirty="0"/>
              </a:p>
              <a:p>
                <a:endParaRPr lang="en-US" dirty="0"/>
              </a:p>
              <a:p>
                <a:endParaRPr lang="en-US" dirty="0"/>
              </a:p>
              <a:p>
                <a:endParaRPr lang="en-US" dirty="0"/>
              </a:p>
              <a:p>
                <a:endParaRPr lang="en-US" dirty="0"/>
              </a:p>
              <a:p>
                <a:r>
                  <a:rPr lang="en-US" dirty="0"/>
                  <a:t>Longer horizon increases MPC optimization time</a:t>
                </a:r>
              </a:p>
              <a:p>
                <a:r>
                  <a:rPr lang="en-US" dirty="0"/>
                  <a:t>Limit the overhead </a:t>
                </a:r>
                <a14:m>
                  <m:oMath xmlns:m="http://schemas.openxmlformats.org/officeDocument/2006/math">
                    <m:r>
                      <a:rPr lang="en-US" i="1">
                        <a:latin typeface="Cambria Math"/>
                      </a:rPr>
                      <m:t>𝛼</m:t>
                    </m:r>
                    <m:r>
                      <a:rPr lang="en-US" i="1">
                        <a:latin typeface="Cambria Math"/>
                      </a:rPr>
                      <m:t> </m:t>
                    </m:r>
                  </m:oMath>
                </a14:m>
                <a:r>
                  <a:rPr lang="en-US" dirty="0"/>
                  <a:t>by dynamically varying the horizon length</a:t>
                </a:r>
              </a:p>
              <a:p>
                <a:r>
                  <a:rPr lang="en-US" dirty="0"/>
                  <a:t>General Idea:</a:t>
                </a:r>
              </a:p>
              <a:p>
                <a:endParaRPr lang="en-US" sz="18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219200"/>
                <a:ext cx="8915400" cy="4876800"/>
              </a:xfrm>
              <a:blipFill rotWithShape="1">
                <a:blip r:embed="rId3"/>
                <a:stretch>
                  <a:fillRect l="-547" t="-1125"/>
                </a:stretch>
              </a:blipFill>
            </p:spPr>
            <p:txBody>
              <a:bodyPr/>
              <a:lstStyle/>
              <a:p>
                <a:r>
                  <a:rPr lang="en-US">
                    <a:noFill/>
                  </a:rPr>
                  <a:t> </a:t>
                </a:r>
              </a:p>
            </p:txBody>
          </p:sp>
        </mc:Fallback>
      </mc:AlternateContent>
      <p:sp>
        <p:nvSpPr>
          <p:cNvPr id="4" name="Rectangle 3"/>
          <p:cNvSpPr/>
          <p:nvPr/>
        </p:nvSpPr>
        <p:spPr bwMode="auto">
          <a:xfrm>
            <a:off x="3447757" y="3251356"/>
            <a:ext cx="562497" cy="809469"/>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5" name="Rectangle 4"/>
          <p:cNvSpPr/>
          <p:nvPr/>
        </p:nvSpPr>
        <p:spPr bwMode="auto">
          <a:xfrm>
            <a:off x="4002174" y="3251356"/>
            <a:ext cx="209863" cy="809469"/>
          </a:xfrm>
          <a:prstGeom prst="rect">
            <a:avLst/>
          </a:prstGeom>
          <a:ln>
            <a:solidFill>
              <a:schemeClr val="tx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6" name="Rectangle 5"/>
          <p:cNvSpPr/>
          <p:nvPr/>
        </p:nvSpPr>
        <p:spPr bwMode="auto">
          <a:xfrm>
            <a:off x="4217220" y="3251356"/>
            <a:ext cx="1008598" cy="809469"/>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Rectangle 6"/>
          <p:cNvSpPr/>
          <p:nvPr/>
        </p:nvSpPr>
        <p:spPr bwMode="auto">
          <a:xfrm>
            <a:off x="5225818" y="3251356"/>
            <a:ext cx="209863" cy="809469"/>
          </a:xfrm>
          <a:prstGeom prst="rect">
            <a:avLst/>
          </a:prstGeom>
          <a:ln>
            <a:solidFill>
              <a:schemeClr val="tx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8" name="Rectangle 7"/>
          <p:cNvSpPr/>
          <p:nvPr/>
        </p:nvSpPr>
        <p:spPr bwMode="auto">
          <a:xfrm>
            <a:off x="3237894" y="3251356"/>
            <a:ext cx="209863" cy="809469"/>
          </a:xfrm>
          <a:prstGeom prst="rect">
            <a:avLst/>
          </a:prstGeom>
          <a:ln>
            <a:solidFill>
              <a:schemeClr val="tx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9" name="Rectangle 8"/>
          <p:cNvSpPr/>
          <p:nvPr/>
        </p:nvSpPr>
        <p:spPr bwMode="auto">
          <a:xfrm>
            <a:off x="5435682" y="3251356"/>
            <a:ext cx="334782" cy="809469"/>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0" name="Rectangle 9"/>
          <p:cNvSpPr/>
          <p:nvPr/>
        </p:nvSpPr>
        <p:spPr bwMode="auto">
          <a:xfrm>
            <a:off x="3222895" y="1859773"/>
            <a:ext cx="334782" cy="809469"/>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1" name="Rectangle 10"/>
          <p:cNvSpPr/>
          <p:nvPr/>
        </p:nvSpPr>
        <p:spPr bwMode="auto">
          <a:xfrm>
            <a:off x="3557677" y="1859772"/>
            <a:ext cx="1279164" cy="809469"/>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2" name="Rectangle 11"/>
          <p:cNvSpPr/>
          <p:nvPr/>
        </p:nvSpPr>
        <p:spPr bwMode="auto">
          <a:xfrm>
            <a:off x="4836841" y="1859773"/>
            <a:ext cx="334782" cy="809469"/>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3" name="Down Arrow 12"/>
          <p:cNvSpPr/>
          <p:nvPr/>
        </p:nvSpPr>
        <p:spPr bwMode="auto">
          <a:xfrm>
            <a:off x="4197259" y="2759182"/>
            <a:ext cx="45719" cy="402234"/>
          </a:xfrm>
          <a:prstGeom prst="downArrow">
            <a:avLst/>
          </a:prstGeom>
          <a:solidFill>
            <a:schemeClr val="accent1"/>
          </a:solidFill>
          <a:ln w="38100" cap="flat" cmpd="sng" algn="ctr">
            <a:solidFill>
              <a:schemeClr val="folHlink"/>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14" name="Rectangle 13"/>
          <p:cNvSpPr/>
          <p:nvPr/>
        </p:nvSpPr>
        <p:spPr bwMode="auto">
          <a:xfrm>
            <a:off x="7322707" y="3251356"/>
            <a:ext cx="1279164" cy="369332"/>
          </a:xfrm>
          <a:prstGeom prst="rect">
            <a:avLst/>
          </a:prstGeom>
          <a:ln>
            <a:solidFill>
              <a:schemeClr val="tx1"/>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rPr>
              <a:t>Kernels</a:t>
            </a:r>
          </a:p>
        </p:txBody>
      </p:sp>
      <p:sp>
        <p:nvSpPr>
          <p:cNvPr id="15" name="Rectangle 14"/>
          <p:cNvSpPr/>
          <p:nvPr/>
        </p:nvSpPr>
        <p:spPr bwMode="auto">
          <a:xfrm>
            <a:off x="7322707" y="3699628"/>
            <a:ext cx="1279164" cy="369332"/>
          </a:xfrm>
          <a:prstGeom prst="rect">
            <a:avLst/>
          </a:prstGeom>
          <a:ln>
            <a:solidFill>
              <a:schemeClr val="tx1"/>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j-lt"/>
              </a:rPr>
              <a:t>MPC</a:t>
            </a:r>
          </a:p>
        </p:txBody>
      </p:sp>
      <p:cxnSp>
        <p:nvCxnSpPr>
          <p:cNvPr id="17" name="Straight Arrow Connector 16"/>
          <p:cNvCxnSpPr/>
          <p:nvPr/>
        </p:nvCxnSpPr>
        <p:spPr bwMode="auto">
          <a:xfrm>
            <a:off x="5251576" y="3101456"/>
            <a:ext cx="544646"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flipH="1">
                <a:off x="5431459" y="2856830"/>
                <a:ext cx="256701" cy="369332"/>
              </a:xfrm>
              <a:prstGeom prst="rect">
                <a:avLst/>
              </a:prstGeom>
              <a:solidFill>
                <a:schemeClr val="bg1"/>
              </a:solidFill>
            </p:spPr>
            <p:txBody>
              <a:bodyPr wrap="square" lIns="0" tIns="0" rIns="0" bIns="0">
                <a:spAutoFit/>
              </a:bodyPr>
              <a:lstStyle/>
              <a:p>
                <a:pPr/>
                <a14:m>
                  <m:oMathPara xmlns:m="http://schemas.openxmlformats.org/officeDocument/2006/math">
                    <m:oMathParaPr>
                      <m:jc m:val="center"/>
                    </m:oMathParaPr>
                    <m:oMath xmlns:m="http://schemas.openxmlformats.org/officeDocument/2006/math">
                      <m:r>
                        <a:rPr lang="en-US" i="1">
                          <a:latin typeface="Cambria Math"/>
                        </a:rPr>
                        <m:t>𝛼</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flipH="1">
                <a:off x="5431459" y="2856830"/>
                <a:ext cx="256701" cy="369332"/>
              </a:xfrm>
              <a:prstGeom prst="rect">
                <a:avLst/>
              </a:prstGeom>
              <a:blipFill rotWithShape="1">
                <a:blip r:embed="rId4"/>
                <a:stretch>
                  <a:fillRect l="-33333"/>
                </a:stretch>
              </a:blipFill>
            </p:spPr>
            <p:txBody>
              <a:bodyPr/>
              <a:lstStyle/>
              <a:p>
                <a:r>
                  <a:rPr lang="en-US">
                    <a:noFill/>
                  </a:rPr>
                  <a:t> </a:t>
                </a:r>
              </a:p>
            </p:txBody>
          </p:sp>
        </mc:Fallback>
      </mc:AlternateContent>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4446" y="1132026"/>
            <a:ext cx="3016854" cy="1627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6" name="TextBox 15"/>
              <p:cNvSpPr txBox="1"/>
              <p:nvPr/>
            </p:nvSpPr>
            <p:spPr>
              <a:xfrm>
                <a:off x="-33603" y="5912485"/>
                <a:ext cx="9178025" cy="9455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800" i="1" smtClean="0">
                              <a:latin typeface="Cambria Math" panose="02040503050406030204" pitchFamily="18" charset="0"/>
                            </a:rPr>
                          </m:ctrlPr>
                        </m:fPr>
                        <m:num>
                          <m:r>
                            <a:rPr lang="en-US" sz="1800" b="0" i="1" smtClean="0">
                              <a:latin typeface="Cambria Math"/>
                            </a:rPr>
                            <m:t>(</m:t>
                          </m:r>
                          <m:r>
                            <a:rPr lang="en-US" sz="1800" i="1">
                              <a:latin typeface="Cambria Math"/>
                            </a:rPr>
                            <m:t>𝑇𝑜𝑡𝑎𝑙</m:t>
                          </m:r>
                          <m:r>
                            <a:rPr lang="en-US" sz="1800" i="1">
                              <a:latin typeface="Cambria Math"/>
                            </a:rPr>
                            <m:t> </m:t>
                          </m:r>
                          <m:r>
                            <a:rPr lang="en-US" sz="1800" i="1">
                              <a:latin typeface="Cambria Math"/>
                            </a:rPr>
                            <m:t>𝑇𝑖𝑚𝑒</m:t>
                          </m:r>
                          <m:r>
                            <a:rPr lang="en-US" sz="1800" i="1">
                              <a:latin typeface="Cambria Math"/>
                            </a:rPr>
                            <m:t> </m:t>
                          </m:r>
                          <m:r>
                            <a:rPr lang="en-US" sz="1800" i="1">
                              <a:latin typeface="Cambria Math"/>
                            </a:rPr>
                            <m:t>𝑜𝑓</m:t>
                          </m:r>
                          <m:r>
                            <a:rPr lang="en-US" sz="1800" i="1">
                              <a:latin typeface="Cambria Math"/>
                            </a:rPr>
                            <m:t> </m:t>
                          </m:r>
                          <m:r>
                            <a:rPr lang="en-US" sz="1800" i="1">
                              <a:latin typeface="Cambria Math"/>
                            </a:rPr>
                            <m:t>𝑖</m:t>
                          </m:r>
                          <m:r>
                            <a:rPr lang="en-US" sz="1800" i="1">
                              <a:latin typeface="Cambria Math"/>
                            </a:rPr>
                            <m:t>−1 </m:t>
                          </m:r>
                          <m:r>
                            <a:rPr lang="en-US" sz="1800" i="1">
                              <a:latin typeface="Cambria Math"/>
                            </a:rPr>
                            <m:t>𝑘𝑒𝑟𝑛𝑒𝑙𝑠</m:t>
                          </m:r>
                          <m:r>
                            <a:rPr lang="en-US" sz="1800" b="0" i="1" smtClean="0">
                              <a:latin typeface="Cambria Math"/>
                            </a:rPr>
                            <m:t>)</m:t>
                          </m:r>
                          <m:r>
                            <a:rPr lang="en-US" sz="1800" i="1">
                              <a:latin typeface="Cambria Math"/>
                            </a:rPr>
                            <m:t>+</m:t>
                          </m:r>
                          <m:r>
                            <a:rPr lang="en-US" sz="1800" b="0" i="1" smtClean="0">
                              <a:latin typeface="Cambria Math"/>
                            </a:rPr>
                            <m:t>(</m:t>
                          </m:r>
                          <m:r>
                            <a:rPr lang="en-US" sz="1800" i="1">
                              <a:latin typeface="Cambria Math"/>
                            </a:rPr>
                            <m:t>𝐸𝑠𝑡</m:t>
                          </m:r>
                          <m:r>
                            <a:rPr lang="en-US" sz="1800" i="1">
                              <a:latin typeface="Cambria Math"/>
                            </a:rPr>
                            <m:t>. </m:t>
                          </m:r>
                          <m:r>
                            <a:rPr lang="en-US" sz="1800" i="1">
                              <a:latin typeface="Cambria Math"/>
                            </a:rPr>
                            <m:t>𝑀𝑃𝐶</m:t>
                          </m:r>
                          <m:r>
                            <a:rPr lang="en-US" sz="1800" i="1">
                              <a:latin typeface="Cambria Math"/>
                            </a:rPr>
                            <m:t> </m:t>
                          </m:r>
                          <m:r>
                            <a:rPr lang="en-US" sz="1800" i="1">
                              <a:latin typeface="Cambria Math"/>
                            </a:rPr>
                            <m:t>𝑂𝑝𝑡</m:t>
                          </m:r>
                          <m:r>
                            <a:rPr lang="en-US" sz="1800" i="1">
                              <a:latin typeface="Cambria Math"/>
                            </a:rPr>
                            <m:t>.  </m:t>
                          </m:r>
                          <m:r>
                            <a:rPr lang="en-US" sz="1800" i="1">
                              <a:latin typeface="Cambria Math"/>
                            </a:rPr>
                            <m:t>𝑇𝑖𝑚𝑒</m:t>
                          </m:r>
                          <m:r>
                            <a:rPr lang="en-US" sz="1800" b="0" i="1" smtClean="0">
                              <a:latin typeface="Cambria Math"/>
                            </a:rPr>
                            <m:t>)</m:t>
                          </m:r>
                          <m:r>
                            <a:rPr lang="en-US" sz="1800" i="1">
                              <a:latin typeface="Cambria Math"/>
                            </a:rPr>
                            <m:t>+</m:t>
                          </m:r>
                          <m:r>
                            <a:rPr lang="en-US" sz="1800" b="0" i="1" smtClean="0">
                              <a:latin typeface="Cambria Math"/>
                            </a:rPr>
                            <m:t>(</m:t>
                          </m:r>
                          <m:r>
                            <a:rPr lang="en-US" sz="1800" i="1">
                              <a:latin typeface="Cambria Math"/>
                            </a:rPr>
                            <m:t>𝐸𝑠𝑡</m:t>
                          </m:r>
                          <m:r>
                            <a:rPr lang="en-US" sz="1800" i="1">
                              <a:latin typeface="Cambria Math"/>
                            </a:rPr>
                            <m:t>. </m:t>
                          </m:r>
                          <m:r>
                            <a:rPr lang="en-US" sz="1800" i="1">
                              <a:latin typeface="Cambria Math"/>
                            </a:rPr>
                            <m:t>𝑇𝑖𝑚𝑒</m:t>
                          </m:r>
                          <m:r>
                            <a:rPr lang="en-US" sz="1800" i="1">
                              <a:latin typeface="Cambria Math"/>
                            </a:rPr>
                            <m:t> </m:t>
                          </m:r>
                          <m:r>
                            <a:rPr lang="en-US" sz="1800" i="1">
                              <a:latin typeface="Cambria Math"/>
                            </a:rPr>
                            <m:t>𝑜𝑓</m:t>
                          </m:r>
                          <m:r>
                            <a:rPr lang="en-US" sz="1800" i="1">
                              <a:latin typeface="Cambria Math"/>
                            </a:rPr>
                            <m:t> </m:t>
                          </m:r>
                          <m:r>
                            <a:rPr lang="en-US" sz="1800" i="1">
                              <a:latin typeface="Cambria Math"/>
                            </a:rPr>
                            <m:t>𝑘𝑒𝑟𝑛𝑒𝑙</m:t>
                          </m:r>
                          <m:r>
                            <a:rPr lang="en-US" sz="1800" i="1">
                              <a:latin typeface="Cambria Math"/>
                            </a:rPr>
                            <m:t> </m:t>
                          </m:r>
                          <m:r>
                            <a:rPr lang="en-US" sz="1800" i="1">
                              <a:latin typeface="Cambria Math"/>
                            </a:rPr>
                            <m:t>𝑖</m:t>
                          </m:r>
                          <m:r>
                            <a:rPr lang="en-US" sz="1800" b="0" i="1" smtClean="0">
                              <a:latin typeface="Cambria Math"/>
                            </a:rPr>
                            <m:t>)</m:t>
                          </m:r>
                        </m:num>
                        <m:den>
                          <m:r>
                            <a:rPr lang="en-US" sz="1800" i="1">
                              <a:latin typeface="Cambria Math"/>
                            </a:rPr>
                            <m:t>𝐵𝑎𝑠𝑒𝑙𝑖𝑛𝑒</m:t>
                          </m:r>
                          <m:r>
                            <a:rPr lang="en-US" sz="1800" i="1">
                              <a:latin typeface="Cambria Math"/>
                            </a:rPr>
                            <m:t> </m:t>
                          </m:r>
                          <m:r>
                            <a:rPr lang="en-US" sz="1800" i="1">
                              <a:latin typeface="Cambria Math"/>
                            </a:rPr>
                            <m:t>𝑇𝑖𝑚𝑒</m:t>
                          </m:r>
                          <m:r>
                            <a:rPr lang="en-US" sz="1800" i="1">
                              <a:latin typeface="Cambria Math"/>
                            </a:rPr>
                            <m:t> </m:t>
                          </m:r>
                          <m:r>
                            <a:rPr lang="en-US" sz="1800" i="1">
                              <a:latin typeface="Cambria Math"/>
                            </a:rPr>
                            <m:t>𝑜𝑓</m:t>
                          </m:r>
                          <m:r>
                            <a:rPr lang="en-US" sz="1800" i="1">
                              <a:latin typeface="Cambria Math"/>
                            </a:rPr>
                            <m:t> </m:t>
                          </m:r>
                          <m:r>
                            <a:rPr lang="en-US" sz="1800" i="1">
                              <a:latin typeface="Cambria Math"/>
                            </a:rPr>
                            <m:t>𝑖</m:t>
                          </m:r>
                          <m:r>
                            <a:rPr lang="en-US" sz="1800" i="1">
                              <a:latin typeface="Cambria Math"/>
                            </a:rPr>
                            <m:t> </m:t>
                          </m:r>
                          <m:r>
                            <a:rPr lang="en-US" sz="1800" i="1">
                              <a:latin typeface="Cambria Math"/>
                            </a:rPr>
                            <m:t>𝑘𝑒𝑟𝑛𝑒𝑙𝑠</m:t>
                          </m:r>
                        </m:den>
                      </m:f>
                      <m:r>
                        <a:rPr lang="en-US" sz="1800" i="1">
                          <a:latin typeface="Cambria Math"/>
                        </a:rPr>
                        <m:t>≤1+</m:t>
                      </m:r>
                      <m:r>
                        <a:rPr lang="en-US" sz="1800" i="1">
                          <a:latin typeface="Cambria Math"/>
                        </a:rPr>
                        <m:t>𝛼</m:t>
                      </m:r>
                    </m:oMath>
                  </m:oMathPara>
                </a14:m>
                <a:endParaRPr lang="en-US" sz="1800" dirty="0"/>
              </a:p>
              <a:p>
                <a:endParaRPr lang="en-US" sz="18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3603" y="5912485"/>
                <a:ext cx="9178025" cy="945515"/>
              </a:xfrm>
              <a:prstGeom prst="rect">
                <a:avLst/>
              </a:prstGeom>
              <a:blipFill rotWithShape="1">
                <a:blip r:embed="rId6"/>
                <a:stretch>
                  <a:fillRect/>
                </a:stretch>
              </a:blipFill>
            </p:spPr>
            <p:txBody>
              <a:bodyPr/>
              <a:lstStyle/>
              <a:p>
                <a:r>
                  <a:rPr lang="en-US">
                    <a:noFill/>
                  </a:rPr>
                  <a:t> </a:t>
                </a:r>
              </a:p>
            </p:txBody>
          </p:sp>
        </mc:Fallback>
      </mc:AlternateContent>
      <p:pic>
        <p:nvPicPr>
          <p:cNvPr id="20"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2126" r="1243"/>
          <a:stretch/>
        </p:blipFill>
        <p:spPr bwMode="auto">
          <a:xfrm>
            <a:off x="108066" y="5713926"/>
            <a:ext cx="8942359" cy="103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619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9" grpId="0" animBg="1"/>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Dynamic GPGPU Power Mgmt. Formulation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Minimize energy over </a:t>
                </a:r>
                <a14:m>
                  <m:oMath xmlns:m="http://schemas.openxmlformats.org/officeDocument/2006/math">
                    <m:r>
                      <a:rPr lang="en-US" b="0" i="1" smtClean="0">
                        <a:latin typeface="Cambria Math" panose="02040503050406030204" pitchFamily="18" charset="0"/>
                      </a:rPr>
                      <m:t>𝑁</m:t>
                    </m:r>
                  </m:oMath>
                </a14:m>
                <a:r>
                  <a:rPr lang="en-US" dirty="0"/>
                  <a:t> GPU kernels such that the performance target is met</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𝑐𝑝𝑢</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𝑛𝑏</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𝑔𝑝𝑢</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𝑐𝑢</m:t>
                          </m:r>
                        </m:e>
                      </m:acc>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61" t="-112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867025" y="2058254"/>
            <a:ext cx="3080929" cy="3366943"/>
          </a:xfrm>
          <a:prstGeom prst="rect">
            <a:avLst/>
          </a:prstGeom>
        </p:spPr>
      </p:pic>
    </p:spTree>
    <p:extLst>
      <p:ext uri="{BB962C8B-B14F-4D97-AF65-F5344CB8AC3E}">
        <p14:creationId xmlns:p14="http://schemas.microsoft.com/office/powerpoint/2010/main" val="27941607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Theoretically Optimal</a:t>
            </a:r>
          </a:p>
        </p:txBody>
      </p:sp>
      <p:sp>
        <p:nvSpPr>
          <p:cNvPr id="3" name="Content Placeholder 2"/>
          <p:cNvSpPr>
            <a:spLocks noGrp="1"/>
          </p:cNvSpPr>
          <p:nvPr>
            <p:ph idx="1"/>
          </p:nvPr>
        </p:nvSpPr>
        <p:spPr/>
        <p:txBody>
          <a:bodyPr/>
          <a:lstStyle/>
          <a:p>
            <a:r>
              <a:rPr lang="en-US" dirty="0"/>
              <a:t>GLPK to solve the Integer Linear Programming (ILP) formulation</a:t>
            </a:r>
          </a:p>
          <a:p>
            <a:endParaRPr lang="en-US" dirty="0"/>
          </a:p>
        </p:txBody>
      </p:sp>
      <p:pic>
        <p:nvPicPr>
          <p:cNvPr id="4" name="Picture 3"/>
          <p:cNvPicPr>
            <a:picLocks noChangeAspect="1"/>
          </p:cNvPicPr>
          <p:nvPr/>
        </p:nvPicPr>
        <p:blipFill>
          <a:blip r:embed="rId2"/>
          <a:stretch>
            <a:fillRect/>
          </a:stretch>
        </p:blipFill>
        <p:spPr>
          <a:xfrm>
            <a:off x="2226389" y="2142309"/>
            <a:ext cx="4738804" cy="4538117"/>
          </a:xfrm>
          <a:prstGeom prst="rect">
            <a:avLst/>
          </a:prstGeom>
        </p:spPr>
      </p:pic>
    </p:spTree>
    <p:extLst>
      <p:ext uri="{BB962C8B-B14F-4D97-AF65-F5344CB8AC3E}">
        <p14:creationId xmlns:p14="http://schemas.microsoft.com/office/powerpoint/2010/main" val="1721303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3999" cy="609600"/>
          </a:xfrm>
        </p:spPr>
        <p:txBody>
          <a:bodyPr/>
          <a:lstStyle/>
          <a:p>
            <a:r>
              <a:rPr lang="en-US" sz="3200" dirty="0" smtClean="0"/>
              <a:t>Applying MPC</a:t>
            </a:r>
            <a:r>
              <a:rPr lang="en-US" sz="3200" dirty="0"/>
              <a:t> </a:t>
            </a:r>
            <a:r>
              <a:rPr lang="en-US" sz="3200" dirty="0" smtClean="0"/>
              <a:t>to Dynamic Power Management</a:t>
            </a:r>
            <a:endParaRPr lang="en-US" sz="3200" dirty="0"/>
          </a:p>
        </p:txBody>
      </p:sp>
      <p:sp>
        <p:nvSpPr>
          <p:cNvPr id="3" name="Content Placeholder 2"/>
          <p:cNvSpPr>
            <a:spLocks noGrp="1"/>
          </p:cNvSpPr>
          <p:nvPr>
            <p:ph idx="1"/>
          </p:nvPr>
        </p:nvSpPr>
        <p:spPr/>
        <p:txBody>
          <a:bodyPr/>
          <a:lstStyle/>
          <a:p>
            <a:r>
              <a:rPr lang="en-US" dirty="0"/>
              <a:t>General Idea</a:t>
            </a:r>
          </a:p>
          <a:p>
            <a:endParaRPr lang="en-US" dirty="0"/>
          </a:p>
          <a:p>
            <a:endParaRPr lang="en-US" dirty="0"/>
          </a:p>
          <a:p>
            <a:endParaRPr lang="en-US" dirty="0"/>
          </a:p>
          <a:p>
            <a:endParaRPr lang="en-US" dirty="0"/>
          </a:p>
          <a:p>
            <a:r>
              <a:rPr lang="en-US" dirty="0"/>
              <a:t>MPC has high overhead</a:t>
            </a:r>
          </a:p>
          <a:p>
            <a:pPr lvl="1"/>
            <a:r>
              <a:rPr lang="en-US" dirty="0"/>
              <a:t>Complexity scales exponentially with </a:t>
            </a:r>
            <a:r>
              <a:rPr lang="en-US" i="1" dirty="0"/>
              <a:t>H</a:t>
            </a:r>
          </a:p>
          <a:p>
            <a:pPr lvl="1"/>
            <a:r>
              <a:rPr lang="en-US" dirty="0" smtClean="0"/>
              <a:t>Minimizing energy under performance cap with discrete HW settings is fundamentally </a:t>
            </a:r>
            <a:r>
              <a:rPr lang="en-US" dirty="0"/>
              <a:t>NP-hard</a:t>
            </a:r>
          </a:p>
          <a:p>
            <a:pPr lvl="1"/>
            <a:r>
              <a:rPr lang="en-US" dirty="0"/>
              <a:t>Usually requires dedicated optimization solvers, such as CVX, </a:t>
            </a:r>
            <a:r>
              <a:rPr lang="en-US" dirty="0" err="1"/>
              <a:t>lpsolve</a:t>
            </a:r>
            <a:r>
              <a:rPr lang="en-US" dirty="0"/>
              <a:t>, etc.</a:t>
            </a:r>
          </a:p>
        </p:txBody>
      </p:sp>
      <p:grpSp>
        <p:nvGrpSpPr>
          <p:cNvPr id="17" name="Group 16"/>
          <p:cNvGrpSpPr/>
          <p:nvPr/>
        </p:nvGrpSpPr>
        <p:grpSpPr>
          <a:xfrm>
            <a:off x="2417523" y="1572893"/>
            <a:ext cx="2304797" cy="369332"/>
            <a:chOff x="2417523" y="1572893"/>
            <a:chExt cx="2304797" cy="369332"/>
          </a:xfrm>
        </p:grpSpPr>
        <p:cxnSp>
          <p:nvCxnSpPr>
            <p:cNvPr id="15" name="Straight Arrow Connector 14"/>
            <p:cNvCxnSpPr/>
            <p:nvPr/>
          </p:nvCxnSpPr>
          <p:spPr>
            <a:xfrm>
              <a:off x="2417523" y="1768509"/>
              <a:ext cx="230479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070414" y="1572893"/>
              <a:ext cx="1210588" cy="369332"/>
            </a:xfrm>
            <a:prstGeom prst="rect">
              <a:avLst/>
            </a:prstGeom>
            <a:solidFill>
              <a:schemeClr val="bg1"/>
            </a:solidFill>
          </p:spPr>
          <p:txBody>
            <a:bodyPr wrap="none" rtlCol="0">
              <a:spAutoFit/>
            </a:bodyPr>
            <a:lstStyle/>
            <a:p>
              <a:pPr>
                <a:spcAft>
                  <a:spcPts val="600"/>
                </a:spcAft>
                <a:buClr>
                  <a:srgbClr val="000000"/>
                </a:buClr>
              </a:pPr>
              <a:r>
                <a:rPr lang="en-US" sz="1800" dirty="0">
                  <a:solidFill>
                    <a:prstClr val="black"/>
                  </a:solidFill>
                  <a:latin typeface="+mj-lt"/>
                </a:rPr>
                <a:t>Horizon </a:t>
              </a:r>
              <a:r>
                <a:rPr lang="en-US" sz="1800" i="1" dirty="0">
                  <a:solidFill>
                    <a:prstClr val="black"/>
                  </a:solidFill>
                  <a:latin typeface="+mj-lt"/>
                </a:rPr>
                <a:t>H</a:t>
              </a:r>
            </a:p>
          </p:txBody>
        </p:sp>
      </p:grpSp>
      <p:grpSp>
        <p:nvGrpSpPr>
          <p:cNvPr id="40" name="Group 39"/>
          <p:cNvGrpSpPr/>
          <p:nvPr/>
        </p:nvGrpSpPr>
        <p:grpSpPr>
          <a:xfrm>
            <a:off x="2417523" y="1930454"/>
            <a:ext cx="4609590" cy="940898"/>
            <a:chOff x="2417523" y="1930454"/>
            <a:chExt cx="4609590" cy="940898"/>
          </a:xfrm>
        </p:grpSpPr>
        <p:sp>
          <p:nvSpPr>
            <p:cNvPr id="7" name="Rectangle 6"/>
            <p:cNvSpPr/>
            <p:nvPr/>
          </p:nvSpPr>
          <p:spPr>
            <a:xfrm>
              <a:off x="2417523"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8" name="Rectangle 7"/>
            <p:cNvSpPr/>
            <p:nvPr/>
          </p:nvSpPr>
          <p:spPr>
            <a:xfrm>
              <a:off x="2705622"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9" name="Rectangle 8"/>
            <p:cNvSpPr/>
            <p:nvPr/>
          </p:nvSpPr>
          <p:spPr>
            <a:xfrm>
              <a:off x="2993721"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10" name="Rectangle 9"/>
            <p:cNvSpPr/>
            <p:nvPr/>
          </p:nvSpPr>
          <p:spPr>
            <a:xfrm>
              <a:off x="3281820"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1" name="Rectangle 10"/>
            <p:cNvSpPr/>
            <p:nvPr/>
          </p:nvSpPr>
          <p:spPr>
            <a:xfrm>
              <a:off x="35699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2" name="Rectangle 11"/>
            <p:cNvSpPr/>
            <p:nvPr/>
          </p:nvSpPr>
          <p:spPr>
            <a:xfrm>
              <a:off x="3858019"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3" name="Rectangle 12"/>
            <p:cNvSpPr/>
            <p:nvPr/>
          </p:nvSpPr>
          <p:spPr>
            <a:xfrm>
              <a:off x="4146118"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14" name="Rectangle 13"/>
            <p:cNvSpPr/>
            <p:nvPr/>
          </p:nvSpPr>
          <p:spPr>
            <a:xfrm>
              <a:off x="4434217"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2" name="Rectangle 31"/>
            <p:cNvSpPr/>
            <p:nvPr/>
          </p:nvSpPr>
          <p:spPr>
            <a:xfrm>
              <a:off x="47223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3" name="Rectangle 32"/>
            <p:cNvSpPr/>
            <p:nvPr/>
          </p:nvSpPr>
          <p:spPr>
            <a:xfrm>
              <a:off x="5010419"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4" name="Rectangle 33"/>
            <p:cNvSpPr/>
            <p:nvPr/>
          </p:nvSpPr>
          <p:spPr>
            <a:xfrm>
              <a:off x="5298518"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36" name="Rectangle 35"/>
            <p:cNvSpPr/>
            <p:nvPr/>
          </p:nvSpPr>
          <p:spPr>
            <a:xfrm>
              <a:off x="5874717"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7" name="Rectangle 36"/>
            <p:cNvSpPr/>
            <p:nvPr/>
          </p:nvSpPr>
          <p:spPr>
            <a:xfrm>
              <a:off x="6162816"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8" name="Rectangle 37"/>
            <p:cNvSpPr/>
            <p:nvPr/>
          </p:nvSpPr>
          <p:spPr>
            <a:xfrm>
              <a:off x="6450915"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39" name="Rectangle 38"/>
            <p:cNvSpPr/>
            <p:nvPr/>
          </p:nvSpPr>
          <p:spPr>
            <a:xfrm>
              <a:off x="6739014" y="1931900"/>
              <a:ext cx="288099" cy="93656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5" name="Rectangle 34"/>
            <p:cNvSpPr/>
            <p:nvPr/>
          </p:nvSpPr>
          <p:spPr>
            <a:xfrm>
              <a:off x="5586617"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sp>
        <p:nvSpPr>
          <p:cNvPr id="41" name="Rectangle 40"/>
          <p:cNvSpPr/>
          <p:nvPr/>
        </p:nvSpPr>
        <p:spPr>
          <a:xfrm>
            <a:off x="2417523" y="1929008"/>
            <a:ext cx="2304793" cy="939452"/>
          </a:xfrm>
          <a:prstGeom prst="rect">
            <a:avLst/>
          </a:prstGeom>
          <a:noFill/>
          <a:ln w="571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3" name="Group 52"/>
          <p:cNvGrpSpPr/>
          <p:nvPr/>
        </p:nvGrpSpPr>
        <p:grpSpPr>
          <a:xfrm>
            <a:off x="1392381" y="2678265"/>
            <a:ext cx="1287532" cy="708459"/>
            <a:chOff x="1392381" y="2678265"/>
            <a:chExt cx="1287532" cy="708459"/>
          </a:xfrm>
        </p:grpSpPr>
        <p:cxnSp>
          <p:nvCxnSpPr>
            <p:cNvPr id="43" name="Straight Arrow Connector 42"/>
            <p:cNvCxnSpPr/>
            <p:nvPr/>
          </p:nvCxnSpPr>
          <p:spPr>
            <a:xfrm flipV="1">
              <a:off x="2104373" y="2678265"/>
              <a:ext cx="457199" cy="365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1392381" y="3017392"/>
              <a:ext cx="1287532" cy="369332"/>
            </a:xfrm>
            <a:prstGeom prst="rect">
              <a:avLst/>
            </a:prstGeom>
            <a:noFill/>
          </p:spPr>
          <p:txBody>
            <a:bodyPr wrap="none" rtlCol="0">
              <a:spAutoFit/>
            </a:bodyPr>
            <a:lstStyle/>
            <a:p>
              <a:pPr>
                <a:spcAft>
                  <a:spcPts val="600"/>
                </a:spcAft>
                <a:buClr>
                  <a:srgbClr val="000000"/>
                </a:buClr>
              </a:pPr>
              <a:r>
                <a:rPr lang="en-US" sz="1800" dirty="0" smtClean="0">
                  <a:solidFill>
                    <a:prstClr val="black"/>
                  </a:solidFill>
                  <a:latin typeface="+mj-lt"/>
                </a:rPr>
                <a:t>Apply </a:t>
              </a:r>
              <a:r>
                <a:rPr lang="en-US" sz="1800" dirty="0">
                  <a:solidFill>
                    <a:prstClr val="black"/>
                  </a:solidFill>
                  <a:latin typeface="+mj-lt"/>
                </a:rPr>
                <a:t>here</a:t>
              </a:r>
            </a:p>
          </p:txBody>
        </p:sp>
      </p:grpSp>
      <p:cxnSp>
        <p:nvCxnSpPr>
          <p:cNvPr id="29" name="Straight Arrow Connector 28"/>
          <p:cNvCxnSpPr>
            <a:stCxn id="30" idx="0"/>
          </p:cNvCxnSpPr>
          <p:nvPr/>
        </p:nvCxnSpPr>
        <p:spPr>
          <a:xfrm flipH="1" flipV="1">
            <a:off x="3729183" y="3036455"/>
            <a:ext cx="6469" cy="2603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2989087" y="3296792"/>
            <a:ext cx="1493130" cy="369332"/>
          </a:xfrm>
          <a:prstGeom prst="rect">
            <a:avLst/>
          </a:prstGeom>
          <a:noFill/>
        </p:spPr>
        <p:txBody>
          <a:bodyPr wrap="none" rtlCol="0">
            <a:spAutoFit/>
          </a:bodyPr>
          <a:lstStyle/>
          <a:p>
            <a:pPr>
              <a:spcAft>
                <a:spcPts val="600"/>
              </a:spcAft>
              <a:buClr>
                <a:srgbClr val="000000"/>
              </a:buClr>
            </a:pPr>
            <a:r>
              <a:rPr lang="en-US" sz="1800" dirty="0" smtClean="0">
                <a:solidFill>
                  <a:prstClr val="black"/>
                </a:solidFill>
                <a:latin typeface="+mj-lt"/>
              </a:rPr>
              <a:t>GPU kernels</a:t>
            </a:r>
            <a:endParaRPr lang="en-US" sz="1800" dirty="0">
              <a:solidFill>
                <a:prstClr val="black"/>
              </a:solidFill>
              <a:latin typeface="+mj-lt"/>
            </a:endParaRPr>
          </a:p>
        </p:txBody>
      </p:sp>
      <p:cxnSp>
        <p:nvCxnSpPr>
          <p:cNvPr id="42" name="Straight Arrow Connector 41"/>
          <p:cNvCxnSpPr/>
          <p:nvPr/>
        </p:nvCxnSpPr>
        <p:spPr>
          <a:xfrm flipV="1">
            <a:off x="3867727" y="3024909"/>
            <a:ext cx="254000" cy="3001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H="1" flipV="1">
            <a:off x="3325091" y="3059545"/>
            <a:ext cx="251235" cy="251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6628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38889E-6 1.48148E-6 L 0.03143 1.48148E-6 " pathEditMode="relative" rAng="0" ptsTypes="AA">
                                      <p:cBhvr>
                                        <p:cTn id="10" dur="1000" fill="hold"/>
                                        <p:tgtEl>
                                          <p:spTgt spid="41"/>
                                        </p:tgtEl>
                                        <p:attrNameLst>
                                          <p:attrName>ppt_x</p:attrName>
                                          <p:attrName>ppt_y</p:attrName>
                                        </p:attrNameLst>
                                      </p:cBhvr>
                                      <p:rCtr x="1563" y="0"/>
                                    </p:animMotion>
                                  </p:childTnLst>
                                </p:cTn>
                              </p:par>
                              <p:par>
                                <p:cTn id="11" presetID="42" presetClass="path" presetSubtype="0" accel="50000" decel="50000" fill="hold" nodeType="withEffect">
                                  <p:stCondLst>
                                    <p:cond delay="0"/>
                                  </p:stCondLst>
                                  <p:childTnLst>
                                    <p:animMotion origin="layout" path="M -1.38889E-6 -5.55112E-17 L 0.03143 0.00162 " pathEditMode="relative" rAng="0" ptsTypes="AA">
                                      <p:cBhvr>
                                        <p:cTn id="12" dur="1000" fill="hold"/>
                                        <p:tgtEl>
                                          <p:spTgt spid="17"/>
                                        </p:tgtEl>
                                        <p:attrNameLst>
                                          <p:attrName>ppt_x</p:attrName>
                                          <p:attrName>ppt_y</p:attrName>
                                        </p:attrNameLst>
                                      </p:cBhvr>
                                      <p:rCtr x="1563" y="69"/>
                                    </p:animMotion>
                                  </p:childTnLst>
                                </p:cTn>
                              </p:par>
                            </p:childTnLst>
                          </p:cTn>
                        </p:par>
                        <p:par>
                          <p:cTn id="13" fill="hold">
                            <p:stCondLst>
                              <p:cond delay="1000"/>
                            </p:stCondLst>
                            <p:childTnLst>
                              <p:par>
                                <p:cTn id="14" presetID="42" presetClass="path" presetSubtype="0" accel="50000" decel="50000" fill="hold" nodeType="afterEffect">
                                  <p:stCondLst>
                                    <p:cond delay="0"/>
                                  </p:stCondLst>
                                  <p:childTnLst>
                                    <p:animMotion origin="layout" path="M 5.55556E-7 3.7037E-7 L 0.03003 0.00162 " pathEditMode="relative" rAng="0" ptsTypes="AA">
                                      <p:cBhvr>
                                        <p:cTn id="15" dur="500" fill="hold"/>
                                        <p:tgtEl>
                                          <p:spTgt spid="53"/>
                                        </p:tgtEl>
                                        <p:attrNameLst>
                                          <p:attrName>ppt_x</p:attrName>
                                          <p:attrName>ppt_y</p:attrName>
                                        </p:attrNameLst>
                                      </p:cBhvr>
                                      <p:rCtr x="1493" y="69"/>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 Previous Kernel (PPK)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Minimize energy of kernel </a:t>
                </a:r>
                <a14:m>
                  <m:oMath xmlns:m="http://schemas.openxmlformats.org/officeDocument/2006/math">
                    <m:r>
                      <a:rPr lang="en-US" b="0" i="1" smtClean="0">
                        <a:latin typeface="Cambria Math" panose="02040503050406030204" pitchFamily="18" charset="0"/>
                      </a:rPr>
                      <m:t>𝑖</m:t>
                    </m:r>
                  </m:oMath>
                </a14:m>
                <a:r>
                  <a:rPr lang="en-US" dirty="0"/>
                  <a:t> such that the runtime performance so far exceeds the target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61" t="-112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1566862" y="2597876"/>
            <a:ext cx="6010275" cy="2324100"/>
          </a:xfrm>
          <a:prstGeom prst="rect">
            <a:avLst/>
          </a:prstGeom>
        </p:spPr>
      </p:pic>
    </p:spTree>
    <p:extLst>
      <p:ext uri="{BB962C8B-B14F-4D97-AF65-F5344CB8AC3E}">
        <p14:creationId xmlns:p14="http://schemas.microsoft.com/office/powerpoint/2010/main" val="375904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MPC-based GPGPU Power Manager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Optimize energy for next </a:t>
                </a:r>
                <a14:m>
                  <m:oMath xmlns:m="http://schemas.openxmlformats.org/officeDocument/2006/math">
                    <m:r>
                      <a:rPr lang="en-US" b="0" i="1" smtClean="0">
                        <a:latin typeface="Cambria Math" panose="02040503050406030204" pitchFamily="18" charset="0"/>
                      </a:rPr>
                      <m:t>𝐻</m:t>
                    </m:r>
                  </m:oMath>
                </a14:m>
                <a:r>
                  <a:rPr lang="en-US" dirty="0"/>
                  <a:t> kernels such that the runtime performance at the end of </a:t>
                </a:r>
                <a14:m>
                  <m:oMath xmlns:m="http://schemas.openxmlformats.org/officeDocument/2006/math">
                    <m:r>
                      <a:rPr lang="en-US" b="0" i="1" smtClean="0">
                        <a:latin typeface="Cambria Math" panose="02040503050406030204" pitchFamily="18" charset="0"/>
                      </a:rPr>
                      <m:t>𝐻</m:t>
                    </m:r>
                  </m:oMath>
                </a14:m>
                <a:r>
                  <a:rPr lang="en-US" dirty="0"/>
                  <a:t> kernels exceeds the target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61" t="-1125"/>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2214562" y="2566987"/>
            <a:ext cx="4714875" cy="2181225"/>
          </a:xfrm>
          <a:prstGeom prst="rect">
            <a:avLst/>
          </a:prstGeom>
        </p:spPr>
      </p:pic>
    </p:spTree>
    <p:extLst>
      <p:ext uri="{BB962C8B-B14F-4D97-AF65-F5344CB8AC3E}">
        <p14:creationId xmlns:p14="http://schemas.microsoft.com/office/powerpoint/2010/main" val="1235093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Runtime Performance Tracker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Performance requirement of kernel, </a:t>
                </a:r>
                <a14:m>
                  <m:oMath xmlns:m="http://schemas.openxmlformats.org/officeDocument/2006/math">
                    <m:r>
                      <a:rPr lang="en-US" b="0" i="1" smtClean="0">
                        <a:latin typeface="Cambria Math" panose="02040503050406030204" pitchFamily="18" charset="0"/>
                      </a:rPr>
                      <m:t>𝑘</m:t>
                    </m:r>
                  </m:oMath>
                </a14:m>
                <a:r>
                  <a:rPr lang="en-US" dirty="0"/>
                  <a:t>, is enforced as follows:</a:t>
                </a:r>
              </a:p>
              <a:p>
                <a:endParaRPr lang="en-US" dirty="0"/>
              </a:p>
              <a:p>
                <a:endParaRPr lang="en-US" dirty="0"/>
              </a:p>
              <a:p>
                <a:endParaRPr lang="en-US" dirty="0"/>
              </a:p>
              <a:p>
                <a:r>
                  <a:rPr lang="en-US" dirty="0"/>
                  <a:t>Kernel time headroom is updated according to:</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61" t="-1125" r="-140"/>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3033712" y="1953714"/>
            <a:ext cx="3076575" cy="895350"/>
          </a:xfrm>
          <a:prstGeom prst="rect">
            <a:avLst/>
          </a:prstGeom>
        </p:spPr>
      </p:pic>
      <p:pic>
        <p:nvPicPr>
          <p:cNvPr id="5" name="Picture 4"/>
          <p:cNvPicPr>
            <a:picLocks noChangeAspect="1"/>
          </p:cNvPicPr>
          <p:nvPr/>
        </p:nvPicPr>
        <p:blipFill>
          <a:blip r:embed="rId4"/>
          <a:stretch>
            <a:fillRect/>
          </a:stretch>
        </p:blipFill>
        <p:spPr>
          <a:xfrm>
            <a:off x="2226467" y="3912325"/>
            <a:ext cx="4657725" cy="914400"/>
          </a:xfrm>
          <a:prstGeom prst="rect">
            <a:avLst/>
          </a:prstGeom>
        </p:spPr>
      </p:pic>
    </p:spTree>
    <p:extLst>
      <p:ext uri="{BB962C8B-B14F-4D97-AF65-F5344CB8AC3E}">
        <p14:creationId xmlns:p14="http://schemas.microsoft.com/office/powerpoint/2010/main" val="988070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Feedback-based Performance Tracker</a:t>
            </a:r>
          </a:p>
        </p:txBody>
      </p:sp>
      <p:sp>
        <p:nvSpPr>
          <p:cNvPr id="34" name="Diamond 33"/>
          <p:cNvSpPr/>
          <p:nvPr/>
        </p:nvSpPr>
        <p:spPr>
          <a:xfrm>
            <a:off x="2948458" y="3044588"/>
            <a:ext cx="2990710" cy="1435432"/>
          </a:xfrm>
          <a:prstGeom prst="diamond">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800" dirty="0">
                <a:solidFill>
                  <a:schemeClr val="tx1"/>
                </a:solidFill>
                <a:latin typeface="+mj-lt"/>
              </a:rPr>
              <a:t>Performance met previously?</a:t>
            </a:r>
          </a:p>
        </p:txBody>
      </p:sp>
      <p:sp>
        <p:nvSpPr>
          <p:cNvPr id="63" name="Rectangle 62"/>
          <p:cNvSpPr/>
          <p:nvPr/>
        </p:nvSpPr>
        <p:spPr>
          <a:xfrm>
            <a:off x="5596287" y="4480020"/>
            <a:ext cx="2709513" cy="16540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a:solidFill>
                  <a:schemeClr val="tx1"/>
                </a:solidFill>
                <a:latin typeface="+mj-lt"/>
              </a:rPr>
              <a:t>Optimize Aggressively</a:t>
            </a:r>
          </a:p>
          <a:p>
            <a:pPr algn="ctr"/>
            <a:r>
              <a:rPr lang="en-US" sz="1800" dirty="0">
                <a:solidFill>
                  <a:schemeClr val="tx1"/>
                </a:solidFill>
                <a:latin typeface="+mj-lt"/>
              </a:rPr>
              <a:t>Reduce energy</a:t>
            </a:r>
          </a:p>
          <a:p>
            <a:pPr algn="ctr"/>
            <a:endParaRPr lang="en-US" sz="1800" dirty="0">
              <a:solidFill>
                <a:schemeClr val="tx1"/>
              </a:solidFill>
              <a:latin typeface="+mj-lt"/>
            </a:endParaRPr>
          </a:p>
          <a:p>
            <a:pPr algn="ctr"/>
            <a:endParaRPr lang="en-US" sz="1800" dirty="0">
              <a:solidFill>
                <a:schemeClr val="tx1"/>
              </a:solidFill>
              <a:latin typeface="+mj-lt"/>
            </a:endParaRPr>
          </a:p>
          <a:p>
            <a:pPr algn="ctr"/>
            <a:r>
              <a:rPr lang="en-US" sz="1800" dirty="0">
                <a:solidFill>
                  <a:schemeClr val="tx1"/>
                </a:solidFill>
                <a:latin typeface="+mj-lt"/>
              </a:rPr>
              <a:t>Avoid performance loss</a:t>
            </a:r>
            <a:endParaRPr lang="en-US" sz="1800" dirty="0">
              <a:solidFill>
                <a:schemeClr val="tx1"/>
              </a:solidFill>
            </a:endParaRPr>
          </a:p>
        </p:txBody>
      </p:sp>
      <p:sp>
        <p:nvSpPr>
          <p:cNvPr id="64" name="Rectangle 63"/>
          <p:cNvSpPr/>
          <p:nvPr/>
        </p:nvSpPr>
        <p:spPr>
          <a:xfrm>
            <a:off x="625144" y="4485002"/>
            <a:ext cx="2613358" cy="164909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a:solidFill>
                  <a:schemeClr val="tx1"/>
                </a:solidFill>
                <a:latin typeface="+mj-lt"/>
              </a:rPr>
              <a:t>Relax optimization</a:t>
            </a:r>
          </a:p>
          <a:p>
            <a:pPr algn="ctr"/>
            <a:r>
              <a:rPr lang="en-US" sz="1800" dirty="0">
                <a:solidFill>
                  <a:schemeClr val="tx1"/>
                </a:solidFill>
                <a:latin typeface="+mj-lt"/>
              </a:rPr>
              <a:t>Spend energy </a:t>
            </a:r>
          </a:p>
          <a:p>
            <a:pPr algn="ctr"/>
            <a:endParaRPr lang="en-US" sz="1800" dirty="0">
              <a:solidFill>
                <a:schemeClr val="tx1"/>
              </a:solidFill>
              <a:latin typeface="+mj-lt"/>
            </a:endParaRPr>
          </a:p>
          <a:p>
            <a:pPr algn="ctr"/>
            <a:endParaRPr lang="en-US" sz="1800" dirty="0">
              <a:solidFill>
                <a:schemeClr val="tx1"/>
              </a:solidFill>
              <a:latin typeface="+mj-lt"/>
            </a:endParaRPr>
          </a:p>
          <a:p>
            <a:pPr algn="ctr"/>
            <a:r>
              <a:rPr lang="en-US" sz="1800" dirty="0">
                <a:solidFill>
                  <a:schemeClr val="tx1"/>
                </a:solidFill>
                <a:latin typeface="+mj-lt"/>
              </a:rPr>
              <a:t>Reduce performance loss</a:t>
            </a:r>
          </a:p>
        </p:txBody>
      </p:sp>
      <p:cxnSp>
        <p:nvCxnSpPr>
          <p:cNvPr id="66" name="Elbow Connector 65"/>
          <p:cNvCxnSpPr>
            <a:stCxn id="34" idx="3"/>
            <a:endCxn id="63" idx="0"/>
          </p:cNvCxnSpPr>
          <p:nvPr/>
        </p:nvCxnSpPr>
        <p:spPr>
          <a:xfrm>
            <a:off x="5939168" y="3762304"/>
            <a:ext cx="1011876" cy="71771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68" name="Elbow Connector 67"/>
          <p:cNvCxnSpPr>
            <a:stCxn id="34" idx="1"/>
            <a:endCxn id="64" idx="0"/>
          </p:cNvCxnSpPr>
          <p:nvPr/>
        </p:nvCxnSpPr>
        <p:spPr>
          <a:xfrm rot="10800000" flipV="1">
            <a:off x="1931824" y="3762304"/>
            <a:ext cx="1016635" cy="72269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70" name="TextBox 69"/>
          <p:cNvSpPr txBox="1"/>
          <p:nvPr/>
        </p:nvSpPr>
        <p:spPr>
          <a:xfrm>
            <a:off x="5991347" y="3428490"/>
            <a:ext cx="603563" cy="400110"/>
          </a:xfrm>
          <a:prstGeom prst="rect">
            <a:avLst/>
          </a:prstGeom>
          <a:noFill/>
        </p:spPr>
        <p:txBody>
          <a:bodyPr wrap="none" rtlCol="0">
            <a:spAutoFit/>
          </a:bodyPr>
          <a:lstStyle/>
          <a:p>
            <a:pPr>
              <a:spcAft>
                <a:spcPts val="600"/>
              </a:spcAft>
              <a:buClr>
                <a:schemeClr val="bg2"/>
              </a:buClr>
            </a:pPr>
            <a:r>
              <a:rPr lang="en-US" sz="2000" dirty="0">
                <a:latin typeface="+mj-lt"/>
              </a:rPr>
              <a:t>Yes</a:t>
            </a:r>
          </a:p>
        </p:txBody>
      </p:sp>
      <p:sp>
        <p:nvSpPr>
          <p:cNvPr id="71" name="TextBox 70"/>
          <p:cNvSpPr txBox="1"/>
          <p:nvPr/>
        </p:nvSpPr>
        <p:spPr>
          <a:xfrm>
            <a:off x="2081438" y="3396224"/>
            <a:ext cx="513282" cy="400110"/>
          </a:xfrm>
          <a:prstGeom prst="rect">
            <a:avLst/>
          </a:prstGeom>
          <a:noFill/>
        </p:spPr>
        <p:txBody>
          <a:bodyPr wrap="none" rtlCol="0">
            <a:spAutoFit/>
          </a:bodyPr>
          <a:lstStyle/>
          <a:p>
            <a:pPr>
              <a:spcAft>
                <a:spcPts val="600"/>
              </a:spcAft>
              <a:buClr>
                <a:schemeClr val="bg2"/>
              </a:buClr>
            </a:pPr>
            <a:r>
              <a:rPr lang="en-US" sz="2000" dirty="0">
                <a:latin typeface="+mj-lt"/>
              </a:rPr>
              <a:t>No</a:t>
            </a:r>
          </a:p>
        </p:txBody>
      </p:sp>
      <p:cxnSp>
        <p:nvCxnSpPr>
          <p:cNvPr id="12" name="Straight Arrow Connector 11"/>
          <p:cNvCxnSpPr/>
          <p:nvPr/>
        </p:nvCxnSpPr>
        <p:spPr>
          <a:xfrm>
            <a:off x="1931823" y="5090303"/>
            <a:ext cx="0" cy="495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a:off x="6990567" y="5206821"/>
            <a:ext cx="0" cy="4953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4416" y="1024128"/>
            <a:ext cx="3578357" cy="153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3130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599" y="1008210"/>
            <a:ext cx="3022953" cy="129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MPC Optimizer</a:t>
            </a:r>
          </a:p>
        </p:txBody>
      </p:sp>
      <p:sp>
        <p:nvSpPr>
          <p:cNvPr id="6" name="Content Placeholder 34"/>
          <p:cNvSpPr txBox="1">
            <a:spLocks/>
          </p:cNvSpPr>
          <p:nvPr/>
        </p:nvSpPr>
        <p:spPr bwMode="auto">
          <a:xfrm>
            <a:off x="228599" y="1159100"/>
            <a:ext cx="5734319" cy="493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sz="1800" b="1" kern="0" dirty="0"/>
              <a:t>Greedy Hill Climbing optimization</a:t>
            </a:r>
          </a:p>
          <a:p>
            <a:pPr lvl="1">
              <a:spcBef>
                <a:spcPts val="600"/>
              </a:spcBef>
            </a:pPr>
            <a:r>
              <a:rPr lang="en-US" sz="1600" kern="0" dirty="0"/>
              <a:t>Select the HW knob with highest energy sensitivity and search for low energy configuration using hill climbing</a:t>
            </a:r>
          </a:p>
          <a:p>
            <a:endParaRPr lang="en-US" sz="1800" b="1" kern="0" dirty="0"/>
          </a:p>
          <a:p>
            <a:r>
              <a:rPr lang="en-US" sz="1800" b="1" kern="0" dirty="0"/>
              <a:t>MPC Search Heuristic</a:t>
            </a:r>
          </a:p>
          <a:p>
            <a:pPr lvl="1">
              <a:spcBef>
                <a:spcPts val="0"/>
              </a:spcBef>
            </a:pPr>
            <a:r>
              <a:rPr lang="en-US" sz="1600" dirty="0"/>
              <a:t>Determine a static order requiring no backtracking</a:t>
            </a:r>
          </a:p>
          <a:p>
            <a:pPr lvl="1">
              <a:spcBef>
                <a:spcPts val="0"/>
              </a:spcBef>
            </a:pPr>
            <a:r>
              <a:rPr lang="en-US" sz="1600" dirty="0"/>
              <a:t>General Idea</a:t>
            </a:r>
          </a:p>
          <a:p>
            <a:pPr lvl="2">
              <a:spcBef>
                <a:spcPts val="0"/>
              </a:spcBef>
            </a:pPr>
            <a:r>
              <a:rPr lang="en-US" sz="1400" dirty="0">
                <a:solidFill>
                  <a:srgbClr val="0000FF"/>
                </a:solidFill>
              </a:rPr>
              <a:t>High to low </a:t>
            </a:r>
            <a:r>
              <a:rPr lang="en-US" sz="1400" dirty="0"/>
              <a:t>performance </a:t>
            </a:r>
            <a:r>
              <a:rPr lang="en-US" sz="1400" dirty="0">
                <a:solidFill>
                  <a:schemeClr val="tx2"/>
                </a:solidFill>
              </a:rPr>
              <a:t>(e.g. Spmv)</a:t>
            </a:r>
            <a:r>
              <a:rPr lang="en-US" sz="1400" dirty="0"/>
              <a:t>: Optimize </a:t>
            </a:r>
            <a:r>
              <a:rPr lang="en-US" sz="1400" dirty="0">
                <a:solidFill>
                  <a:srgbClr val="0000FF"/>
                </a:solidFill>
              </a:rPr>
              <a:t>low performing kernels </a:t>
            </a:r>
            <a:r>
              <a:rPr lang="en-US" sz="1400" dirty="0">
                <a:solidFill>
                  <a:schemeClr val="tx2"/>
                </a:solidFill>
              </a:rPr>
              <a:t>first</a:t>
            </a:r>
          </a:p>
          <a:p>
            <a:pPr lvl="2">
              <a:spcBef>
                <a:spcPts val="0"/>
              </a:spcBef>
            </a:pPr>
            <a:r>
              <a:rPr lang="en-US" sz="1400" dirty="0">
                <a:solidFill>
                  <a:srgbClr val="0000FF"/>
                </a:solidFill>
              </a:rPr>
              <a:t>Low to high </a:t>
            </a:r>
            <a:r>
              <a:rPr lang="en-US" sz="1400" dirty="0"/>
              <a:t>performance (e.g. Kmeans): Optimize </a:t>
            </a:r>
            <a:r>
              <a:rPr lang="en-US" sz="1400" dirty="0">
                <a:solidFill>
                  <a:srgbClr val="0000FF"/>
                </a:solidFill>
              </a:rPr>
              <a:t>high performing kernels </a:t>
            </a:r>
            <a:r>
              <a:rPr lang="en-US" sz="1400" dirty="0"/>
              <a:t>first </a:t>
            </a:r>
          </a:p>
          <a:p>
            <a:pPr lvl="1">
              <a:spcBef>
                <a:spcPts val="0"/>
              </a:spcBef>
            </a:pPr>
            <a:r>
              <a:rPr lang="en-US" sz="1600" dirty="0"/>
              <a:t>Search cost becomes polynomial</a:t>
            </a:r>
          </a:p>
          <a:p>
            <a:pPr lvl="1">
              <a:spcBef>
                <a:spcPts val="0"/>
              </a:spcBef>
            </a:pPr>
            <a:endParaRPr lang="en-US" sz="1600" dirty="0"/>
          </a:p>
          <a:p>
            <a:pPr>
              <a:spcBef>
                <a:spcPts val="0"/>
              </a:spcBef>
            </a:pPr>
            <a:r>
              <a:rPr lang="en-US" sz="1800" dirty="0"/>
              <a:t>65X average reduction in total cost evaluations</a:t>
            </a:r>
            <a:endParaRPr lang="en-US" dirty="0"/>
          </a:p>
          <a:p>
            <a:pPr lvl="1"/>
            <a:endParaRPr lang="en-US" sz="1600" kern="0" dirty="0"/>
          </a:p>
        </p:txBody>
      </p:sp>
      <p:sp>
        <p:nvSpPr>
          <p:cNvPr id="8" name="Content Placeholder 2"/>
          <p:cNvSpPr txBox="1">
            <a:spLocks/>
          </p:cNvSpPr>
          <p:nvPr/>
        </p:nvSpPr>
        <p:spPr bwMode="auto">
          <a:xfrm>
            <a:off x="5552537" y="2750348"/>
            <a:ext cx="3519282" cy="41076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pPr marL="0" indent="0" algn="ctr">
              <a:buNone/>
            </a:pPr>
            <a:r>
              <a:rPr lang="en-US" kern="0" dirty="0"/>
              <a:t>An Example</a:t>
            </a:r>
          </a:p>
          <a:p>
            <a:r>
              <a:rPr lang="en-US" sz="1800" kern="0" dirty="0"/>
              <a:t>Search order = (2, 1, 4, 5, 3)</a:t>
            </a:r>
          </a:p>
        </p:txBody>
      </p:sp>
      <p:grpSp>
        <p:nvGrpSpPr>
          <p:cNvPr id="9" name="Group 8"/>
          <p:cNvGrpSpPr/>
          <p:nvPr/>
        </p:nvGrpSpPr>
        <p:grpSpPr>
          <a:xfrm>
            <a:off x="6813960" y="4108198"/>
            <a:ext cx="1152401" cy="369332"/>
            <a:chOff x="2417523" y="1572893"/>
            <a:chExt cx="2304797" cy="369332"/>
          </a:xfrm>
        </p:grpSpPr>
        <p:cxnSp>
          <p:nvCxnSpPr>
            <p:cNvPr id="10" name="Straight Arrow Connector 9"/>
            <p:cNvCxnSpPr/>
            <p:nvPr/>
          </p:nvCxnSpPr>
          <p:spPr>
            <a:xfrm>
              <a:off x="2417523" y="1768509"/>
              <a:ext cx="230479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353873" y="1572893"/>
              <a:ext cx="643669" cy="369332"/>
            </a:xfrm>
            <a:prstGeom prst="rect">
              <a:avLst/>
            </a:prstGeom>
            <a:solidFill>
              <a:schemeClr val="bg1"/>
            </a:solidFill>
          </p:spPr>
          <p:txBody>
            <a:bodyPr wrap="none" rtlCol="0">
              <a:spAutoFit/>
            </a:bodyPr>
            <a:lstStyle/>
            <a:p>
              <a:pPr>
                <a:spcAft>
                  <a:spcPts val="600"/>
                </a:spcAft>
                <a:buClr>
                  <a:srgbClr val="000000"/>
                </a:buClr>
              </a:pPr>
              <a:r>
                <a:rPr lang="en-US" sz="1800" i="1" dirty="0">
                  <a:solidFill>
                    <a:prstClr val="black"/>
                  </a:solidFill>
                  <a:latin typeface="+mj-lt"/>
                </a:rPr>
                <a:t>H</a:t>
              </a:r>
            </a:p>
          </p:txBody>
        </p:sp>
      </p:grpSp>
      <p:grpSp>
        <p:nvGrpSpPr>
          <p:cNvPr id="12" name="Group 11"/>
          <p:cNvGrpSpPr/>
          <p:nvPr/>
        </p:nvGrpSpPr>
        <p:grpSpPr>
          <a:xfrm>
            <a:off x="6859874" y="4476084"/>
            <a:ext cx="1440496" cy="940898"/>
            <a:chOff x="2417523" y="1930454"/>
            <a:chExt cx="1440496" cy="940898"/>
          </a:xfrm>
        </p:grpSpPr>
        <p:sp>
          <p:nvSpPr>
            <p:cNvPr id="13" name="Rectangle 12"/>
            <p:cNvSpPr/>
            <p:nvPr/>
          </p:nvSpPr>
          <p:spPr>
            <a:xfrm>
              <a:off x="2417523"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4" name="Rectangle 13"/>
            <p:cNvSpPr/>
            <p:nvPr/>
          </p:nvSpPr>
          <p:spPr>
            <a:xfrm>
              <a:off x="2705622"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5" name="Rectangle 14"/>
            <p:cNvSpPr/>
            <p:nvPr/>
          </p:nvSpPr>
          <p:spPr>
            <a:xfrm>
              <a:off x="2993721"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16" name="Rectangle 15"/>
            <p:cNvSpPr/>
            <p:nvPr/>
          </p:nvSpPr>
          <p:spPr>
            <a:xfrm>
              <a:off x="3281820"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17" name="Rectangle 16"/>
            <p:cNvSpPr/>
            <p:nvPr/>
          </p:nvSpPr>
          <p:spPr>
            <a:xfrm>
              <a:off x="35699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sp>
        <p:nvSpPr>
          <p:cNvPr id="18" name="Rectangle 17"/>
          <p:cNvSpPr/>
          <p:nvPr/>
        </p:nvSpPr>
        <p:spPr>
          <a:xfrm>
            <a:off x="6840685" y="4494516"/>
            <a:ext cx="1152398" cy="939452"/>
          </a:xfrm>
          <a:prstGeom prst="rect">
            <a:avLst/>
          </a:prstGeom>
          <a:noFill/>
          <a:ln w="571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18"/>
          <p:cNvSpPr/>
          <p:nvPr/>
        </p:nvSpPr>
        <p:spPr bwMode="auto">
          <a:xfrm>
            <a:off x="6890393" y="4516167"/>
            <a:ext cx="256032" cy="868680"/>
          </a:xfrm>
          <a:prstGeom prst="rect">
            <a:avLst/>
          </a:prstGeom>
          <a:solidFill>
            <a:srgbClr val="0000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0" name="Rectangle 19"/>
          <p:cNvSpPr/>
          <p:nvPr/>
        </p:nvSpPr>
        <p:spPr bwMode="auto">
          <a:xfrm>
            <a:off x="7184801" y="4516167"/>
            <a:ext cx="256032" cy="868680"/>
          </a:xfrm>
          <a:prstGeom prst="rect">
            <a:avLst/>
          </a:prstGeom>
          <a:solidFill>
            <a:srgbClr val="0000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nvGrpSpPr>
          <p:cNvPr id="21" name="Group 20"/>
          <p:cNvGrpSpPr/>
          <p:nvPr/>
        </p:nvGrpSpPr>
        <p:grpSpPr>
          <a:xfrm>
            <a:off x="5873369" y="5223895"/>
            <a:ext cx="1287532" cy="708459"/>
            <a:chOff x="1392381" y="2678265"/>
            <a:chExt cx="1287532" cy="708459"/>
          </a:xfrm>
        </p:grpSpPr>
        <p:cxnSp>
          <p:nvCxnSpPr>
            <p:cNvPr id="22" name="Straight Arrow Connector 21"/>
            <p:cNvCxnSpPr/>
            <p:nvPr/>
          </p:nvCxnSpPr>
          <p:spPr>
            <a:xfrm flipV="1">
              <a:off x="2104373" y="2678265"/>
              <a:ext cx="457199" cy="365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1392381" y="3017392"/>
              <a:ext cx="1287532" cy="369332"/>
            </a:xfrm>
            <a:prstGeom prst="rect">
              <a:avLst/>
            </a:prstGeom>
            <a:noFill/>
          </p:spPr>
          <p:txBody>
            <a:bodyPr wrap="none" rtlCol="0">
              <a:spAutoFit/>
            </a:bodyPr>
            <a:lstStyle/>
            <a:p>
              <a:pPr>
                <a:spcAft>
                  <a:spcPts val="600"/>
                </a:spcAft>
                <a:buClr>
                  <a:srgbClr val="000000"/>
                </a:buClr>
              </a:pPr>
              <a:r>
                <a:rPr lang="en-US" sz="1800" dirty="0">
                  <a:solidFill>
                    <a:prstClr val="black"/>
                  </a:solidFill>
                  <a:latin typeface="+mj-lt"/>
                </a:rPr>
                <a:t>Apply here</a:t>
              </a:r>
            </a:p>
          </p:txBody>
        </p:sp>
      </p:grpSp>
      <p:sp>
        <p:nvSpPr>
          <p:cNvPr id="24" name="Rectangle 23"/>
          <p:cNvSpPr/>
          <p:nvPr/>
        </p:nvSpPr>
        <p:spPr>
          <a:xfrm>
            <a:off x="7397911" y="3294661"/>
            <a:ext cx="312906" cy="369332"/>
          </a:xfrm>
          <a:prstGeom prst="rect">
            <a:avLst/>
          </a:prstGeom>
        </p:spPr>
        <p:txBody>
          <a:bodyPr wrap="none">
            <a:spAutoFit/>
          </a:bodyPr>
          <a:lstStyle/>
          <a:p>
            <a:r>
              <a:rPr lang="en-US" sz="1800" dirty="0">
                <a:solidFill>
                  <a:srgbClr val="0000FF"/>
                </a:solidFill>
                <a:latin typeface="+mj-lt"/>
              </a:rPr>
              <a:t>2</a:t>
            </a:r>
          </a:p>
        </p:txBody>
      </p:sp>
      <p:sp>
        <p:nvSpPr>
          <p:cNvPr id="25" name="Rectangle 24"/>
          <p:cNvSpPr/>
          <p:nvPr/>
        </p:nvSpPr>
        <p:spPr>
          <a:xfrm>
            <a:off x="7651067" y="3294660"/>
            <a:ext cx="312906" cy="369332"/>
          </a:xfrm>
          <a:prstGeom prst="rect">
            <a:avLst/>
          </a:prstGeom>
        </p:spPr>
        <p:txBody>
          <a:bodyPr wrap="none">
            <a:spAutoFit/>
          </a:bodyPr>
          <a:lstStyle/>
          <a:p>
            <a:r>
              <a:rPr lang="en-US" sz="1800" dirty="0">
                <a:solidFill>
                  <a:srgbClr val="0000FF"/>
                </a:solidFill>
                <a:latin typeface="+mj-lt"/>
              </a:rPr>
              <a:t>1</a:t>
            </a:r>
          </a:p>
        </p:txBody>
      </p:sp>
    </p:spTree>
    <p:extLst>
      <p:ext uri="{BB962C8B-B14F-4D97-AF65-F5344CB8AC3E}">
        <p14:creationId xmlns:p14="http://schemas.microsoft.com/office/powerpoint/2010/main" val="290829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P spid="19" grpId="0" animBg="1"/>
      <p:bldP spid="20" grpId="0" animBg="1"/>
      <p:bldP spid="24" grpId="0"/>
      <p:bldP spid="2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Optimizer</a:t>
            </a:r>
          </a:p>
        </p:txBody>
      </p:sp>
      <p:sp>
        <p:nvSpPr>
          <p:cNvPr id="6" name="Content Placeholder 34"/>
          <p:cNvSpPr txBox="1">
            <a:spLocks/>
          </p:cNvSpPr>
          <p:nvPr/>
        </p:nvSpPr>
        <p:spPr bwMode="auto">
          <a:xfrm>
            <a:off x="228599" y="1159100"/>
            <a:ext cx="5734319" cy="493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sz="1800" kern="0" dirty="0"/>
              <a:t>Greedy hill climbing optimization</a:t>
            </a:r>
          </a:p>
          <a:p>
            <a:pPr lvl="1">
              <a:spcBef>
                <a:spcPts val="600"/>
              </a:spcBef>
            </a:pPr>
            <a:r>
              <a:rPr lang="en-US" sz="1600" b="1" kern="0" dirty="0"/>
              <a:t>Greedy</a:t>
            </a:r>
            <a:r>
              <a:rPr lang="en-US" sz="1600" kern="0" dirty="0"/>
              <a:t>: Select the HW knob with highest energy sensitivity</a:t>
            </a:r>
          </a:p>
          <a:p>
            <a:pPr lvl="1">
              <a:spcBef>
                <a:spcPts val="600"/>
              </a:spcBef>
            </a:pPr>
            <a:r>
              <a:rPr lang="en-US" sz="1600" b="1" kern="0" dirty="0"/>
              <a:t>Hill Climbing</a:t>
            </a:r>
            <a:r>
              <a:rPr lang="en-US" sz="1600" kern="0" dirty="0"/>
              <a:t>: Continue finding low energy configuration (within perf target), and stop</a:t>
            </a:r>
          </a:p>
          <a:p>
            <a:pPr lvl="1">
              <a:spcBef>
                <a:spcPts val="600"/>
              </a:spcBef>
            </a:pPr>
            <a:r>
              <a:rPr lang="en-US" sz="1600" kern="0" dirty="0"/>
              <a:t>Reduces search cost by 20X</a:t>
            </a:r>
          </a:p>
          <a:p>
            <a:pPr lvl="1">
              <a:spcBef>
                <a:spcPts val="600"/>
              </a:spcBef>
            </a:pPr>
            <a:endParaRPr lang="en-US" sz="1600" kern="0" dirty="0"/>
          </a:p>
          <a:p>
            <a:r>
              <a:rPr lang="en-US" sz="1800" kern="0" dirty="0"/>
              <a:t>MPC Search Heuristic</a:t>
            </a:r>
          </a:p>
          <a:p>
            <a:pPr lvl="1">
              <a:spcBef>
                <a:spcPts val="0"/>
              </a:spcBef>
            </a:pPr>
            <a:r>
              <a:rPr lang="en-US" sz="1600" dirty="0"/>
              <a:t>Determine a static order requiring no backtracking</a:t>
            </a:r>
          </a:p>
          <a:p>
            <a:pPr lvl="1">
              <a:spcBef>
                <a:spcPts val="0"/>
              </a:spcBef>
            </a:pPr>
            <a:r>
              <a:rPr lang="en-US" sz="1600" dirty="0"/>
              <a:t>General Idea</a:t>
            </a:r>
          </a:p>
          <a:p>
            <a:pPr lvl="2">
              <a:spcBef>
                <a:spcPts val="0"/>
              </a:spcBef>
            </a:pPr>
            <a:r>
              <a:rPr lang="en-US" sz="1400" dirty="0">
                <a:solidFill>
                  <a:srgbClr val="0000FF"/>
                </a:solidFill>
              </a:rPr>
              <a:t>High to low </a:t>
            </a:r>
            <a:r>
              <a:rPr lang="en-US" sz="1400" dirty="0"/>
              <a:t>performance </a:t>
            </a:r>
            <a:r>
              <a:rPr lang="en-US" sz="1400" dirty="0">
                <a:solidFill>
                  <a:schemeClr val="tx2"/>
                </a:solidFill>
              </a:rPr>
              <a:t>(e.g. Spmv)</a:t>
            </a:r>
            <a:r>
              <a:rPr lang="en-US" sz="1400" dirty="0"/>
              <a:t>: Optimize </a:t>
            </a:r>
            <a:r>
              <a:rPr lang="en-US" sz="1400" dirty="0">
                <a:solidFill>
                  <a:srgbClr val="0000FF"/>
                </a:solidFill>
              </a:rPr>
              <a:t>low performing kernels </a:t>
            </a:r>
            <a:r>
              <a:rPr lang="en-US" sz="1400" dirty="0">
                <a:solidFill>
                  <a:schemeClr val="tx2"/>
                </a:solidFill>
              </a:rPr>
              <a:t>first</a:t>
            </a:r>
          </a:p>
          <a:p>
            <a:pPr lvl="2">
              <a:spcBef>
                <a:spcPts val="0"/>
              </a:spcBef>
            </a:pPr>
            <a:r>
              <a:rPr lang="en-US" sz="1400" dirty="0">
                <a:solidFill>
                  <a:srgbClr val="0000FF"/>
                </a:solidFill>
              </a:rPr>
              <a:t>Low to high </a:t>
            </a:r>
            <a:r>
              <a:rPr lang="en-US" sz="1400" dirty="0"/>
              <a:t>performance (e.g. Kmeans): Optimize </a:t>
            </a:r>
            <a:r>
              <a:rPr lang="en-US" sz="1400" dirty="0">
                <a:solidFill>
                  <a:srgbClr val="0000FF"/>
                </a:solidFill>
              </a:rPr>
              <a:t>high performing kernels </a:t>
            </a:r>
            <a:r>
              <a:rPr lang="en-US" sz="1400" dirty="0"/>
              <a:t>first </a:t>
            </a:r>
          </a:p>
          <a:p>
            <a:pPr lvl="1">
              <a:spcBef>
                <a:spcPts val="0"/>
              </a:spcBef>
            </a:pPr>
            <a:r>
              <a:rPr lang="en-US" sz="1600" dirty="0"/>
              <a:t>Search becomes polynomial</a:t>
            </a:r>
          </a:p>
          <a:p>
            <a:pPr>
              <a:spcBef>
                <a:spcPts val="0"/>
              </a:spcBef>
            </a:pPr>
            <a:r>
              <a:rPr lang="en-US" sz="1800" dirty="0"/>
              <a:t>Average reduction in total cost evaluations: 65X</a:t>
            </a:r>
          </a:p>
          <a:p>
            <a:pPr>
              <a:spcBef>
                <a:spcPts val="0"/>
              </a:spcBef>
            </a:pPr>
            <a:endParaRPr lang="en-US" sz="1800" kern="0" dirty="0"/>
          </a:p>
          <a:p>
            <a:pPr>
              <a:spcBef>
                <a:spcPts val="0"/>
              </a:spcBef>
            </a:pPr>
            <a:endParaRPr lang="en-US" sz="1800" kern="0" dirty="0"/>
          </a:p>
        </p:txBody>
      </p:sp>
      <p:sp>
        <p:nvSpPr>
          <p:cNvPr id="8" name="Content Placeholder 2"/>
          <p:cNvSpPr txBox="1">
            <a:spLocks/>
          </p:cNvSpPr>
          <p:nvPr/>
        </p:nvSpPr>
        <p:spPr bwMode="auto">
          <a:xfrm>
            <a:off x="5552537" y="2750348"/>
            <a:ext cx="3519282" cy="41076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pPr marL="0" indent="0" algn="ctr">
              <a:buNone/>
            </a:pPr>
            <a:r>
              <a:rPr lang="en-US" kern="0" dirty="0"/>
              <a:t>An Example</a:t>
            </a:r>
          </a:p>
          <a:p>
            <a:r>
              <a:rPr lang="en-US" sz="1800" kern="0" dirty="0"/>
              <a:t>Search order = (2, 1, 4, 5, 3)</a:t>
            </a:r>
          </a:p>
        </p:txBody>
      </p:sp>
      <p:sp>
        <p:nvSpPr>
          <p:cNvPr id="24" name="Rectangle 23"/>
          <p:cNvSpPr/>
          <p:nvPr/>
        </p:nvSpPr>
        <p:spPr>
          <a:xfrm>
            <a:off x="7397911" y="3294661"/>
            <a:ext cx="312906" cy="369332"/>
          </a:xfrm>
          <a:prstGeom prst="rect">
            <a:avLst/>
          </a:prstGeom>
        </p:spPr>
        <p:txBody>
          <a:bodyPr wrap="none">
            <a:spAutoFit/>
          </a:bodyPr>
          <a:lstStyle/>
          <a:p>
            <a:r>
              <a:rPr lang="en-US" sz="1800" dirty="0">
                <a:solidFill>
                  <a:srgbClr val="0000FF"/>
                </a:solidFill>
                <a:latin typeface="+mj-lt"/>
              </a:rPr>
              <a:t>2</a:t>
            </a:r>
          </a:p>
        </p:txBody>
      </p:sp>
      <p:grpSp>
        <p:nvGrpSpPr>
          <p:cNvPr id="26" name="Group 25"/>
          <p:cNvGrpSpPr/>
          <p:nvPr/>
        </p:nvGrpSpPr>
        <p:grpSpPr>
          <a:xfrm>
            <a:off x="6854263" y="4477446"/>
            <a:ext cx="1440496" cy="940898"/>
            <a:chOff x="2417523" y="1930454"/>
            <a:chExt cx="1440496" cy="940898"/>
          </a:xfrm>
        </p:grpSpPr>
        <p:sp>
          <p:nvSpPr>
            <p:cNvPr id="27" name="Rectangle 26"/>
            <p:cNvSpPr/>
            <p:nvPr/>
          </p:nvSpPr>
          <p:spPr>
            <a:xfrm>
              <a:off x="2417523"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28" name="Rectangle 27"/>
            <p:cNvSpPr/>
            <p:nvPr/>
          </p:nvSpPr>
          <p:spPr>
            <a:xfrm>
              <a:off x="2705622"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29" name="Rectangle 28"/>
            <p:cNvSpPr/>
            <p:nvPr/>
          </p:nvSpPr>
          <p:spPr>
            <a:xfrm>
              <a:off x="2993721"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30" name="Rectangle 29"/>
            <p:cNvSpPr/>
            <p:nvPr/>
          </p:nvSpPr>
          <p:spPr>
            <a:xfrm>
              <a:off x="3281820"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31" name="Rectangle 30"/>
            <p:cNvSpPr/>
            <p:nvPr/>
          </p:nvSpPr>
          <p:spPr>
            <a:xfrm>
              <a:off x="35699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grpSp>
        <p:nvGrpSpPr>
          <p:cNvPr id="32" name="Group 31"/>
          <p:cNvGrpSpPr/>
          <p:nvPr/>
        </p:nvGrpSpPr>
        <p:grpSpPr>
          <a:xfrm>
            <a:off x="6808349" y="4109560"/>
            <a:ext cx="1179123" cy="1325770"/>
            <a:chOff x="4066127" y="2290715"/>
            <a:chExt cx="1179123" cy="1325770"/>
          </a:xfrm>
        </p:grpSpPr>
        <p:grpSp>
          <p:nvGrpSpPr>
            <p:cNvPr id="33" name="Group 32"/>
            <p:cNvGrpSpPr/>
            <p:nvPr/>
          </p:nvGrpSpPr>
          <p:grpSpPr>
            <a:xfrm>
              <a:off x="4066127" y="2290715"/>
              <a:ext cx="1152401" cy="369332"/>
              <a:chOff x="2417523" y="1572893"/>
              <a:chExt cx="2304797" cy="369332"/>
            </a:xfrm>
          </p:grpSpPr>
          <p:cxnSp>
            <p:nvCxnSpPr>
              <p:cNvPr id="35" name="Straight Arrow Connector 34"/>
              <p:cNvCxnSpPr/>
              <p:nvPr/>
            </p:nvCxnSpPr>
            <p:spPr>
              <a:xfrm>
                <a:off x="2417523" y="1768509"/>
                <a:ext cx="230479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3353873" y="1572893"/>
                <a:ext cx="643669" cy="369332"/>
              </a:xfrm>
              <a:prstGeom prst="rect">
                <a:avLst/>
              </a:prstGeom>
              <a:solidFill>
                <a:schemeClr val="bg1"/>
              </a:solidFill>
            </p:spPr>
            <p:txBody>
              <a:bodyPr wrap="none" rtlCol="0">
                <a:spAutoFit/>
              </a:bodyPr>
              <a:lstStyle/>
              <a:p>
                <a:pPr>
                  <a:spcAft>
                    <a:spcPts val="600"/>
                  </a:spcAft>
                  <a:buClr>
                    <a:srgbClr val="000000"/>
                  </a:buClr>
                </a:pPr>
                <a:r>
                  <a:rPr lang="en-US" sz="1800" i="1" dirty="0">
                    <a:solidFill>
                      <a:prstClr val="black"/>
                    </a:solidFill>
                    <a:latin typeface="+mj-lt"/>
                  </a:rPr>
                  <a:t>H</a:t>
                </a:r>
              </a:p>
            </p:txBody>
          </p:sp>
        </p:grpSp>
        <p:sp>
          <p:nvSpPr>
            <p:cNvPr id="34" name="Rectangle 33"/>
            <p:cNvSpPr/>
            <p:nvPr/>
          </p:nvSpPr>
          <p:spPr>
            <a:xfrm>
              <a:off x="4092852" y="2677033"/>
              <a:ext cx="1152398" cy="939452"/>
            </a:xfrm>
            <a:prstGeom prst="rect">
              <a:avLst/>
            </a:prstGeom>
            <a:noFill/>
            <a:ln w="571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7" name="Rectangle 36"/>
          <p:cNvSpPr/>
          <p:nvPr/>
        </p:nvSpPr>
        <p:spPr bwMode="auto">
          <a:xfrm>
            <a:off x="7192069" y="4517529"/>
            <a:ext cx="256032" cy="868680"/>
          </a:xfrm>
          <a:prstGeom prst="rect">
            <a:avLst/>
          </a:prstGeom>
          <a:solidFill>
            <a:srgbClr val="0000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nvGrpSpPr>
          <p:cNvPr id="38" name="Group 37"/>
          <p:cNvGrpSpPr/>
          <p:nvPr/>
        </p:nvGrpSpPr>
        <p:grpSpPr>
          <a:xfrm>
            <a:off x="6170693" y="5236587"/>
            <a:ext cx="1287532" cy="708459"/>
            <a:chOff x="1392381" y="2678265"/>
            <a:chExt cx="1287532" cy="708459"/>
          </a:xfrm>
        </p:grpSpPr>
        <p:cxnSp>
          <p:nvCxnSpPr>
            <p:cNvPr id="39" name="Straight Arrow Connector 38"/>
            <p:cNvCxnSpPr/>
            <p:nvPr/>
          </p:nvCxnSpPr>
          <p:spPr>
            <a:xfrm flipV="1">
              <a:off x="2104373" y="2678265"/>
              <a:ext cx="457199" cy="3655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1392381" y="3017392"/>
              <a:ext cx="1287532" cy="369332"/>
            </a:xfrm>
            <a:prstGeom prst="rect">
              <a:avLst/>
            </a:prstGeom>
            <a:noFill/>
          </p:spPr>
          <p:txBody>
            <a:bodyPr wrap="none" rtlCol="0">
              <a:spAutoFit/>
            </a:bodyPr>
            <a:lstStyle/>
            <a:p>
              <a:pPr>
                <a:spcAft>
                  <a:spcPts val="600"/>
                </a:spcAft>
                <a:buClr>
                  <a:srgbClr val="000000"/>
                </a:buClr>
              </a:pPr>
              <a:r>
                <a:rPr lang="en-US" sz="1800" dirty="0">
                  <a:solidFill>
                    <a:prstClr val="black"/>
                  </a:solidFill>
                  <a:latin typeface="+mj-lt"/>
                </a:rPr>
                <a:t>Apply here</a:t>
              </a:r>
            </a:p>
          </p:txBody>
        </p:sp>
      </p:grpSp>
      <p:sp>
        <p:nvSpPr>
          <p:cNvPr id="41" name="Rectangle 40"/>
          <p:cNvSpPr/>
          <p:nvPr/>
        </p:nvSpPr>
        <p:spPr bwMode="auto">
          <a:xfrm>
            <a:off x="125566" y="1021656"/>
            <a:ext cx="5219165" cy="2504893"/>
          </a:xfrm>
          <a:prstGeom prst="rect">
            <a:avLst/>
          </a:prstGeom>
          <a:solidFill>
            <a:schemeClr val="bg1">
              <a:alpha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9632" y="1021656"/>
            <a:ext cx="3034125" cy="130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51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22222E-6 4.08702E-6 L 0.03489 4.08702E-6 " pathEditMode="relative" rAng="0" ptsTypes="AA">
                                      <p:cBhvr>
                                        <p:cTn id="6" dur="2000" fill="hold"/>
                                        <p:tgtEl>
                                          <p:spTgt spid="32"/>
                                        </p:tgtEl>
                                        <p:attrNameLst>
                                          <p:attrName>ppt_x</p:attrName>
                                          <p:attrName>ppt_y</p:attrName>
                                        </p:attrNameLst>
                                      </p:cBhvr>
                                      <p:rCtr x="1736"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GPGPU Benchmarks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4766868"/>
              </p:ext>
            </p:extLst>
          </p:nvPr>
        </p:nvGraphicFramePr>
        <p:xfrm>
          <a:off x="2344782" y="2394857"/>
          <a:ext cx="4610100" cy="3257550"/>
        </p:xfrm>
        <a:graphic>
          <a:graphicData uri="http://schemas.openxmlformats.org/drawingml/2006/table">
            <a:tbl>
              <a:tblPr>
                <a:tableStyleId>{5C22544A-7EE6-4342-B048-85BDC9FD1C3A}</a:tableStyleId>
              </a:tblPr>
              <a:tblGrid>
                <a:gridCol w="939800">
                  <a:extLst>
                    <a:ext uri="{9D8B030D-6E8A-4147-A177-3AD203B41FA5}">
                      <a16:colId xmlns="" xmlns:a16="http://schemas.microsoft.com/office/drawing/2014/main" val="20000"/>
                    </a:ext>
                  </a:extLst>
                </a:gridCol>
                <a:gridCol w="1041400">
                  <a:extLst>
                    <a:ext uri="{9D8B030D-6E8A-4147-A177-3AD203B41FA5}">
                      <a16:colId xmlns="" xmlns:a16="http://schemas.microsoft.com/office/drawing/2014/main" val="20001"/>
                    </a:ext>
                  </a:extLst>
                </a:gridCol>
                <a:gridCol w="1066800">
                  <a:extLst>
                    <a:ext uri="{9D8B030D-6E8A-4147-A177-3AD203B41FA5}">
                      <a16:colId xmlns="" xmlns:a16="http://schemas.microsoft.com/office/drawing/2014/main" val="20002"/>
                    </a:ext>
                  </a:extLst>
                </a:gridCol>
                <a:gridCol w="1562100">
                  <a:extLst>
                    <a:ext uri="{9D8B030D-6E8A-4147-A177-3AD203B41FA5}">
                      <a16:colId xmlns="" xmlns:a16="http://schemas.microsoft.com/office/drawing/2014/main" val="20003"/>
                    </a:ext>
                  </a:extLst>
                </a:gridCol>
              </a:tblGrid>
              <a:tr h="190500">
                <a:tc>
                  <a:txBody>
                    <a:bodyPr/>
                    <a:lstStyle/>
                    <a:p>
                      <a:pPr algn="l" fontAlgn="b"/>
                      <a:r>
                        <a:rPr lang="en-US" sz="1100" b="1" u="none" strike="noStrike" dirty="0">
                          <a:effectLst/>
                        </a:rPr>
                        <a:t>Category</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u="none" strike="noStrike" dirty="0">
                          <a:effectLst/>
                        </a:rPr>
                        <a:t>Benchmarks</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u="none" strike="noStrike" dirty="0">
                          <a:effectLst/>
                        </a:rPr>
                        <a:t>Benchmark Suite</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1" u="none" strike="noStrike" dirty="0">
                          <a:effectLst/>
                        </a:rPr>
                        <a:t>Regular Expression</a:t>
                      </a:r>
                      <a:endParaRPr lang="en-US" sz="11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9075">
                <a:tc rowSpan="3">
                  <a:txBody>
                    <a:bodyPr/>
                    <a:lstStyle/>
                    <a:p>
                      <a:pPr algn="l" fontAlgn="ctr"/>
                      <a:r>
                        <a:rPr lang="en-US" sz="1100" u="none" strike="noStrike" dirty="0">
                          <a:effectLst/>
                        </a:rPr>
                        <a:t>Regular</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mandelbulbGPU</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Phoronix</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A</a:t>
                      </a:r>
                      <a:r>
                        <a:rPr lang="en-US" sz="1100" u="none" strike="noStrike" baseline="30000" dirty="0">
                          <a:effectLst/>
                        </a:rPr>
                        <a:t>20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1"/>
                  </a:ext>
                </a:extLst>
              </a:tr>
              <a:tr h="228600">
                <a:tc vMerge="1">
                  <a:txBody>
                    <a:bodyPr/>
                    <a:lstStyle/>
                    <a:p>
                      <a:endParaRPr lang="en-US"/>
                    </a:p>
                  </a:txBody>
                  <a:tcPr/>
                </a:tc>
                <a:tc>
                  <a:txBody>
                    <a:bodyPr/>
                    <a:lstStyle/>
                    <a:p>
                      <a:pPr algn="l" fontAlgn="b"/>
                      <a:r>
                        <a:rPr lang="en-US" sz="1100" u="none" strike="noStrike" dirty="0">
                          <a:effectLst/>
                        </a:rPr>
                        <a:t>Nbody</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AMD APP SDK</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A</a:t>
                      </a:r>
                      <a:r>
                        <a:rPr lang="en-US" sz="1100" u="none" strike="noStrike" baseline="30000"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9075">
                <a:tc vMerge="1">
                  <a:txBody>
                    <a:bodyPr/>
                    <a:lstStyle/>
                    <a:p>
                      <a:endParaRPr lang="en-US"/>
                    </a:p>
                  </a:txBody>
                  <a:tcPr/>
                </a:tc>
                <a:tc>
                  <a:txBody>
                    <a:bodyPr/>
                    <a:lstStyle/>
                    <a:p>
                      <a:pPr algn="l" fontAlgn="b"/>
                      <a:r>
                        <a:rPr lang="en-US" sz="1100" u="none" strike="noStrike" dirty="0">
                          <a:effectLst/>
                        </a:rPr>
                        <a:t>juliaGPU</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Phoronix</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A</a:t>
                      </a:r>
                      <a:r>
                        <a:rPr lang="en-US" sz="1100" u="none" strike="noStrike" baseline="30000"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19075">
                <a:tc rowSpan="2">
                  <a:txBody>
                    <a:bodyPr/>
                    <a:lstStyle/>
                    <a:p>
                      <a:pPr algn="l" fontAlgn="ctr"/>
                      <a:r>
                        <a:rPr lang="en-US" sz="1100" u="none" strike="noStrike" dirty="0">
                          <a:effectLst/>
                        </a:rPr>
                        <a:t>Irregular with repetitive pattern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EigenValue</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AMD APP SDK</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(AB)</a:t>
                      </a:r>
                      <a:r>
                        <a:rPr lang="en-US" sz="1100" u="none" strike="noStrike" baseline="30000"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4"/>
                  </a:ext>
                </a:extLst>
              </a:tr>
              <a:tr h="219075">
                <a:tc vMerge="1">
                  <a:txBody>
                    <a:bodyPr/>
                    <a:lstStyle/>
                    <a:p>
                      <a:endParaRPr lang="en-US"/>
                    </a:p>
                  </a:txBody>
                  <a:tcPr/>
                </a:tc>
                <a:tc>
                  <a:txBody>
                    <a:bodyPr/>
                    <a:lstStyle/>
                    <a:p>
                      <a:pPr algn="l" fontAlgn="b"/>
                      <a:r>
                        <a:rPr lang="en-US" sz="1100" u="none" strike="noStrike" dirty="0">
                          <a:effectLst/>
                        </a:rPr>
                        <a:t>XSBench</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Exascale</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(ABC)</a:t>
                      </a:r>
                      <a:r>
                        <a:rPr lang="en-US" sz="1100" u="none" strike="noStrike" baseline="30000"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05"/>
                  </a:ext>
                </a:extLst>
              </a:tr>
              <a:tr h="219075">
                <a:tc rowSpan="2">
                  <a:txBody>
                    <a:bodyPr/>
                    <a:lstStyle/>
                    <a:p>
                      <a:pPr algn="l" fontAlgn="ctr"/>
                      <a:r>
                        <a:rPr lang="en-US" sz="1100" u="none" strike="noStrike" dirty="0">
                          <a:effectLst/>
                        </a:rPr>
                        <a:t>Irregular with non-repetitive pattern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Spmv</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SHOC</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A</a:t>
                      </a:r>
                      <a:r>
                        <a:rPr lang="en-US" sz="1100" u="none" strike="noStrike" baseline="30000" dirty="0">
                          <a:effectLst/>
                        </a:rPr>
                        <a:t>10</a:t>
                      </a:r>
                      <a:r>
                        <a:rPr lang="en-US" sz="1100" u="none" strike="noStrike" dirty="0">
                          <a:effectLst/>
                        </a:rPr>
                        <a:t>B</a:t>
                      </a:r>
                      <a:r>
                        <a:rPr lang="en-US" sz="1100" u="none" strike="noStrike" baseline="30000" dirty="0">
                          <a:effectLst/>
                        </a:rPr>
                        <a:t>10</a:t>
                      </a:r>
                      <a:r>
                        <a:rPr lang="en-US" sz="1100" u="none" strike="noStrike" dirty="0">
                          <a:effectLst/>
                        </a:rPr>
                        <a:t>C</a:t>
                      </a:r>
                      <a:r>
                        <a:rPr lang="en-US" sz="1100" u="none" strike="noStrike" baseline="30000"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19075">
                <a:tc vMerge="1">
                  <a:txBody>
                    <a:bodyPr/>
                    <a:lstStyle/>
                    <a:p>
                      <a:endParaRPr lang="en-US"/>
                    </a:p>
                  </a:txBody>
                  <a:tcPr/>
                </a:tc>
                <a:tc>
                  <a:txBody>
                    <a:bodyPr/>
                    <a:lstStyle/>
                    <a:p>
                      <a:pPr algn="l" fontAlgn="b"/>
                      <a:r>
                        <a:rPr lang="en-US" sz="1100" u="none" strike="noStrike" dirty="0">
                          <a:effectLst/>
                        </a:rPr>
                        <a:t>Kmeans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Rodinia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AB</a:t>
                      </a:r>
                      <a:r>
                        <a:rPr lang="en-US" sz="1100" u="none" strike="noStrike" baseline="30000" dirty="0">
                          <a:effectLst/>
                        </a:rPr>
                        <a:t>20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190500">
                <a:tc rowSpan="8">
                  <a:txBody>
                    <a:bodyPr/>
                    <a:lstStyle/>
                    <a:p>
                      <a:pPr algn="l" fontAlgn="ctr"/>
                      <a:r>
                        <a:rPr lang="en-US" sz="1100" u="none" strike="noStrike" dirty="0">
                          <a:effectLst/>
                        </a:rPr>
                        <a:t>Irregular with kernels varying with input</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swat</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OpenDwarfs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8">
                  <a:txBody>
                    <a:bodyPr/>
                    <a:lstStyle/>
                    <a:p>
                      <a:pPr algn="ctr" fontAlgn="ctr"/>
                      <a:r>
                        <a:rPr lang="en-US" sz="1100" u="none" strike="noStrike" dirty="0">
                          <a:effectLst/>
                        </a:rPr>
                        <a:t>Complex pattern</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190500">
                <a:tc vMerge="1">
                  <a:txBody>
                    <a:bodyPr/>
                    <a:lstStyle/>
                    <a:p>
                      <a:endParaRPr lang="en-US"/>
                    </a:p>
                  </a:txBody>
                  <a:tcPr/>
                </a:tc>
                <a:tc>
                  <a:txBody>
                    <a:bodyPr/>
                    <a:lstStyle/>
                    <a:p>
                      <a:pPr algn="l" fontAlgn="b"/>
                      <a:r>
                        <a:rPr lang="en-US" sz="1100" u="none" strike="noStrike" dirty="0">
                          <a:effectLst/>
                        </a:rPr>
                        <a:t>color</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Pannotia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extLst>
                  <a:ext uri="{0D108BD9-81ED-4DB2-BD59-A6C34878D82A}">
                    <a16:rowId xmlns="" xmlns:a16="http://schemas.microsoft.com/office/drawing/2014/main" val="10009"/>
                  </a:ext>
                </a:extLst>
              </a:tr>
              <a:tr h="190500">
                <a:tc vMerge="1">
                  <a:txBody>
                    <a:bodyPr/>
                    <a:lstStyle/>
                    <a:p>
                      <a:endParaRPr lang="en-US"/>
                    </a:p>
                  </a:txBody>
                  <a:tcPr/>
                </a:tc>
                <a:tc>
                  <a:txBody>
                    <a:bodyPr/>
                    <a:lstStyle/>
                    <a:p>
                      <a:pPr algn="l" fontAlgn="b"/>
                      <a:r>
                        <a:rPr lang="en-US" sz="1100" u="none" strike="noStrike" dirty="0">
                          <a:effectLst/>
                        </a:rPr>
                        <a:t>pb-bfs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Parboil</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0"/>
                  </a:ext>
                </a:extLst>
              </a:tr>
              <a:tr h="190500">
                <a:tc vMerge="1">
                  <a:txBody>
                    <a:bodyPr/>
                    <a:lstStyle/>
                    <a:p>
                      <a:endParaRPr lang="en-US"/>
                    </a:p>
                  </a:txBody>
                  <a:tcPr/>
                </a:tc>
                <a:tc>
                  <a:txBody>
                    <a:bodyPr/>
                    <a:lstStyle/>
                    <a:p>
                      <a:pPr algn="l" fontAlgn="b"/>
                      <a:r>
                        <a:rPr lang="en-US" sz="1100" u="none" strike="noStrike" dirty="0">
                          <a:effectLst/>
                        </a:rPr>
                        <a:t>mis</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Pannotia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extLst>
                  <a:ext uri="{0D108BD9-81ED-4DB2-BD59-A6C34878D82A}">
                    <a16:rowId xmlns="" xmlns:a16="http://schemas.microsoft.com/office/drawing/2014/main" val="10011"/>
                  </a:ext>
                </a:extLst>
              </a:tr>
              <a:tr h="190500">
                <a:tc vMerge="1">
                  <a:txBody>
                    <a:bodyPr/>
                    <a:lstStyle/>
                    <a:p>
                      <a:endParaRPr lang="en-US"/>
                    </a:p>
                  </a:txBody>
                  <a:tcPr/>
                </a:tc>
                <a:tc>
                  <a:txBody>
                    <a:bodyPr/>
                    <a:lstStyle/>
                    <a:p>
                      <a:pPr algn="l" fontAlgn="b"/>
                      <a:r>
                        <a:rPr lang="en-US" sz="1100" u="none" strike="noStrike" dirty="0">
                          <a:effectLst/>
                        </a:rPr>
                        <a:t>srad</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Rodinia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extLst>
                  <a:ext uri="{0D108BD9-81ED-4DB2-BD59-A6C34878D82A}">
                    <a16:rowId xmlns="" xmlns:a16="http://schemas.microsoft.com/office/drawing/2014/main" val="10012"/>
                  </a:ext>
                </a:extLst>
              </a:tr>
              <a:tr h="190500">
                <a:tc vMerge="1">
                  <a:txBody>
                    <a:bodyPr/>
                    <a:lstStyle/>
                    <a:p>
                      <a:endParaRPr lang="en-US"/>
                    </a:p>
                  </a:txBody>
                  <a:tcPr/>
                </a:tc>
                <a:tc>
                  <a:txBody>
                    <a:bodyPr/>
                    <a:lstStyle/>
                    <a:p>
                      <a:pPr algn="l" fontAlgn="b"/>
                      <a:r>
                        <a:rPr lang="en-US" sz="1100" u="none" strike="noStrike" dirty="0">
                          <a:effectLst/>
                        </a:rPr>
                        <a:t>lulesh</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US" sz="1100" u="none" strike="noStrike" dirty="0">
                          <a:effectLst/>
                        </a:rPr>
                        <a:t>Exascale</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extLst>
                  <a:ext uri="{0D108BD9-81ED-4DB2-BD59-A6C34878D82A}">
                    <a16:rowId xmlns="" xmlns:a16="http://schemas.microsoft.com/office/drawing/2014/main" val="10013"/>
                  </a:ext>
                </a:extLst>
              </a:tr>
              <a:tr h="190500">
                <a:tc vMerge="1">
                  <a:txBody>
                    <a:bodyPr/>
                    <a:lstStyle/>
                    <a:p>
                      <a:endParaRPr lang="en-US"/>
                    </a:p>
                  </a:txBody>
                  <a:tcPr/>
                </a:tc>
                <a:tc>
                  <a:txBody>
                    <a:bodyPr/>
                    <a:lstStyle/>
                    <a:p>
                      <a:pPr algn="l" fontAlgn="b"/>
                      <a:r>
                        <a:rPr lang="en-US" sz="1100" u="none" strike="noStrike" dirty="0">
                          <a:effectLst/>
                        </a:rPr>
                        <a:t>lud</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Rodinia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4"/>
                  </a:ext>
                </a:extLst>
              </a:tr>
              <a:tr h="190500">
                <a:tc vMerge="1">
                  <a:txBody>
                    <a:bodyPr/>
                    <a:lstStyle/>
                    <a:p>
                      <a:endParaRPr lang="en-US"/>
                    </a:p>
                  </a:txBody>
                  <a:tcPr/>
                </a:tc>
                <a:tc>
                  <a:txBody>
                    <a:bodyPr/>
                    <a:lstStyle/>
                    <a:p>
                      <a:pPr algn="l" fontAlgn="b"/>
                      <a:r>
                        <a:rPr lang="en-US" sz="1100" u="none" strike="noStrike" dirty="0">
                          <a:effectLst/>
                        </a:rPr>
                        <a:t>hybridsort</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Rodinia</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22912109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Testbed (Detailed)</a:t>
            </a:r>
          </a:p>
        </p:txBody>
      </p:sp>
      <p:sp>
        <p:nvSpPr>
          <p:cNvPr id="3" name="Content Placeholder 2"/>
          <p:cNvSpPr>
            <a:spLocks noGrp="1"/>
          </p:cNvSpPr>
          <p:nvPr>
            <p:ph idx="1"/>
          </p:nvPr>
        </p:nvSpPr>
        <p:spPr>
          <a:xfrm>
            <a:off x="228600" y="1219200"/>
            <a:ext cx="6391141" cy="4876800"/>
          </a:xfrm>
        </p:spPr>
        <p:txBody>
          <a:bodyPr/>
          <a:lstStyle/>
          <a:p>
            <a:r>
              <a:rPr lang="en-US" dirty="0"/>
              <a:t>AMD A10-7850K APU</a:t>
            </a:r>
          </a:p>
          <a:p>
            <a:pPr lvl="1"/>
            <a:r>
              <a:rPr lang="en-US" sz="2000" dirty="0"/>
              <a:t>2 out-of-order dual core CPUs</a:t>
            </a:r>
          </a:p>
          <a:p>
            <a:pPr lvl="1">
              <a:spcBef>
                <a:spcPts val="600"/>
              </a:spcBef>
            </a:pPr>
            <a:r>
              <a:rPr lang="en-US" sz="2000" dirty="0"/>
              <a:t>GPU contains 512 processing elements (8 CUs) at 720 MHz</a:t>
            </a:r>
          </a:p>
          <a:p>
            <a:pPr lvl="2">
              <a:spcBef>
                <a:spcPts val="600"/>
              </a:spcBef>
            </a:pPr>
            <a:r>
              <a:rPr lang="en-US" sz="1800" dirty="0"/>
              <a:t>Each CU has 4 SIMD Vector Units </a:t>
            </a:r>
          </a:p>
          <a:p>
            <a:pPr lvl="2">
              <a:spcBef>
                <a:spcPts val="600"/>
              </a:spcBef>
            </a:pPr>
            <a:r>
              <a:rPr lang="en-US" sz="1800" dirty="0"/>
              <a:t>16 PEs per SIMD vector unit</a:t>
            </a:r>
          </a:p>
          <a:p>
            <a:r>
              <a:rPr lang="en-US" dirty="0"/>
              <a:t>DVFS states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3" name="Rectangle 22"/>
          <p:cNvSpPr/>
          <p:nvPr/>
        </p:nvSpPr>
        <p:spPr>
          <a:xfrm>
            <a:off x="3527034" y="4033778"/>
            <a:ext cx="5388366" cy="1629134"/>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chemeClr val="bg1"/>
              </a:solidFill>
            </a:endParaRPr>
          </a:p>
        </p:txBody>
      </p:sp>
      <p:sp>
        <p:nvSpPr>
          <p:cNvPr id="24" name="TextBox 23"/>
          <p:cNvSpPr txBox="1"/>
          <p:nvPr/>
        </p:nvSpPr>
        <p:spPr>
          <a:xfrm>
            <a:off x="4044980" y="3674130"/>
            <a:ext cx="4352474" cy="369332"/>
          </a:xfrm>
          <a:prstGeom prst="rect">
            <a:avLst/>
          </a:prstGeom>
          <a:noFill/>
        </p:spPr>
        <p:txBody>
          <a:bodyPr wrap="none" rtlCol="0">
            <a:spAutoFit/>
          </a:bodyPr>
          <a:lstStyle/>
          <a:p>
            <a:pPr>
              <a:spcAft>
                <a:spcPts val="600"/>
              </a:spcAft>
              <a:buClr>
                <a:schemeClr val="bg2"/>
              </a:buClr>
            </a:pPr>
            <a:r>
              <a:rPr lang="en-US" sz="1800" dirty="0">
                <a:latin typeface="+mj-lt"/>
              </a:rPr>
              <a:t>NB and GPU share the same voltage rail</a:t>
            </a:r>
          </a:p>
        </p:txBody>
      </p:sp>
      <p:graphicFrame>
        <p:nvGraphicFramePr>
          <p:cNvPr id="4" name="Table 3"/>
          <p:cNvGraphicFramePr>
            <a:graphicFrameLocks noGrp="1"/>
          </p:cNvGraphicFramePr>
          <p:nvPr>
            <p:extLst>
              <p:ext uri="{D42A27DB-BD31-4B8C-83A1-F6EECF244321}">
                <p14:modId xmlns:p14="http://schemas.microsoft.com/office/powerpoint/2010/main" val="983130"/>
              </p:ext>
            </p:extLst>
          </p:nvPr>
        </p:nvGraphicFramePr>
        <p:xfrm>
          <a:off x="583475" y="4001630"/>
          <a:ext cx="2649967" cy="1524000"/>
        </p:xfrm>
        <a:graphic>
          <a:graphicData uri="http://schemas.openxmlformats.org/drawingml/2006/table">
            <a:tbl>
              <a:tblPr>
                <a:tableStyleId>{5C22544A-7EE6-4342-B048-85BDC9FD1C3A}</a:tableStyleId>
              </a:tblPr>
              <a:tblGrid>
                <a:gridCol w="958180">
                  <a:extLst>
                    <a:ext uri="{9D8B030D-6E8A-4147-A177-3AD203B41FA5}">
                      <a16:colId xmlns="" xmlns:a16="http://schemas.microsoft.com/office/drawing/2014/main" val="20000"/>
                    </a:ext>
                  </a:extLst>
                </a:gridCol>
                <a:gridCol w="931579">
                  <a:extLst>
                    <a:ext uri="{9D8B030D-6E8A-4147-A177-3AD203B41FA5}">
                      <a16:colId xmlns="" xmlns:a16="http://schemas.microsoft.com/office/drawing/2014/main" val="20001"/>
                    </a:ext>
                  </a:extLst>
                </a:gridCol>
                <a:gridCol w="760208">
                  <a:extLst>
                    <a:ext uri="{9D8B030D-6E8A-4147-A177-3AD203B41FA5}">
                      <a16:colId xmlns="" xmlns:a16="http://schemas.microsoft.com/office/drawing/2014/main" val="20002"/>
                    </a:ext>
                  </a:extLst>
                </a:gridCol>
              </a:tblGrid>
              <a:tr h="190500">
                <a:tc>
                  <a:txBody>
                    <a:bodyPr/>
                    <a:lstStyle/>
                    <a:p>
                      <a:pPr algn="ctr" fontAlgn="b"/>
                      <a:r>
                        <a:rPr lang="en-US" sz="1100" b="1" u="none" strike="noStrike" dirty="0">
                          <a:effectLst/>
                          <a:latin typeface="+mj-lt"/>
                        </a:rPr>
                        <a:t>CPU P States</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Voltage (V)</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Freq (GHz)</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0500">
                <a:tc>
                  <a:txBody>
                    <a:bodyPr/>
                    <a:lstStyle/>
                    <a:p>
                      <a:pPr algn="ctr" fontAlgn="b"/>
                      <a:r>
                        <a:rPr lang="en-US" sz="1100" b="1" u="none" strike="noStrike" dirty="0">
                          <a:effectLst/>
                          <a:latin typeface="+mj-lt"/>
                        </a:rPr>
                        <a:t>P1</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1.325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3.9</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90500">
                <a:tc>
                  <a:txBody>
                    <a:bodyPr/>
                    <a:lstStyle/>
                    <a:p>
                      <a:pPr algn="ctr" fontAlgn="b"/>
                      <a:r>
                        <a:rPr lang="en-US" sz="1100" b="1" u="none" strike="noStrike" dirty="0">
                          <a:effectLst/>
                          <a:latin typeface="+mj-lt"/>
                        </a:rPr>
                        <a:t>P2</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1.3125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3.8</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0500">
                <a:tc>
                  <a:txBody>
                    <a:bodyPr/>
                    <a:lstStyle/>
                    <a:p>
                      <a:pPr algn="ctr" fontAlgn="b"/>
                      <a:r>
                        <a:rPr lang="en-US" sz="1100" b="1" u="none" strike="noStrike" dirty="0">
                          <a:effectLst/>
                          <a:latin typeface="+mj-lt"/>
                        </a:rPr>
                        <a:t>P3</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1.2625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3.7</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90500">
                <a:tc>
                  <a:txBody>
                    <a:bodyPr/>
                    <a:lstStyle/>
                    <a:p>
                      <a:pPr algn="ctr" fontAlgn="b"/>
                      <a:r>
                        <a:rPr lang="en-US" sz="1100" b="1" u="none" strike="noStrike" dirty="0">
                          <a:effectLst/>
                          <a:latin typeface="+mj-lt"/>
                        </a:rPr>
                        <a:t>P4</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1.225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90500">
                <a:tc>
                  <a:txBody>
                    <a:bodyPr/>
                    <a:lstStyle/>
                    <a:p>
                      <a:pPr algn="ctr" fontAlgn="b"/>
                      <a:r>
                        <a:rPr lang="en-US" sz="1100" b="1" u="none" strike="noStrike" dirty="0">
                          <a:effectLst/>
                          <a:latin typeface="+mj-lt"/>
                        </a:rPr>
                        <a:t>P5</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1.0625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190500">
                <a:tc>
                  <a:txBody>
                    <a:bodyPr/>
                    <a:lstStyle/>
                    <a:p>
                      <a:pPr algn="ctr" fontAlgn="b"/>
                      <a:r>
                        <a:rPr lang="en-US" sz="1100" b="1" u="none" strike="noStrike" dirty="0">
                          <a:effectLst/>
                          <a:latin typeface="+mj-lt"/>
                        </a:rPr>
                        <a:t>P6</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0.975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2.4</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190500">
                <a:tc>
                  <a:txBody>
                    <a:bodyPr/>
                    <a:lstStyle/>
                    <a:p>
                      <a:pPr algn="ctr" fontAlgn="b"/>
                      <a:r>
                        <a:rPr lang="en-US" sz="1100" b="1" u="none" strike="noStrike" dirty="0">
                          <a:effectLst/>
                          <a:latin typeface="+mj-lt"/>
                        </a:rPr>
                        <a:t>P7</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0.8875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1.7</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30525295"/>
              </p:ext>
            </p:extLst>
          </p:nvPr>
        </p:nvGraphicFramePr>
        <p:xfrm>
          <a:off x="3588317" y="4210227"/>
          <a:ext cx="2517321" cy="1106805"/>
        </p:xfrm>
        <a:graphic>
          <a:graphicData uri="http://schemas.openxmlformats.org/drawingml/2006/table">
            <a:tbl>
              <a:tblPr>
                <a:tableStyleId>{5C22544A-7EE6-4342-B048-85BDC9FD1C3A}</a:tableStyleId>
              </a:tblPr>
              <a:tblGrid>
                <a:gridCol w="910218">
                  <a:extLst>
                    <a:ext uri="{9D8B030D-6E8A-4147-A177-3AD203B41FA5}">
                      <a16:colId xmlns="" xmlns:a16="http://schemas.microsoft.com/office/drawing/2014/main" val="20000"/>
                    </a:ext>
                  </a:extLst>
                </a:gridCol>
                <a:gridCol w="824885">
                  <a:extLst>
                    <a:ext uri="{9D8B030D-6E8A-4147-A177-3AD203B41FA5}">
                      <a16:colId xmlns="" xmlns:a16="http://schemas.microsoft.com/office/drawing/2014/main" val="20001"/>
                    </a:ext>
                  </a:extLst>
                </a:gridCol>
                <a:gridCol w="782218">
                  <a:extLst>
                    <a:ext uri="{9D8B030D-6E8A-4147-A177-3AD203B41FA5}">
                      <a16:colId xmlns="" xmlns:a16="http://schemas.microsoft.com/office/drawing/2014/main" val="20002"/>
                    </a:ext>
                  </a:extLst>
                </a:gridCol>
              </a:tblGrid>
              <a:tr h="190500">
                <a:tc>
                  <a:txBody>
                    <a:bodyPr/>
                    <a:lstStyle/>
                    <a:p>
                      <a:pPr algn="ctr" fontAlgn="b"/>
                      <a:r>
                        <a:rPr lang="en-US" sz="1100" b="1" u="none" strike="noStrike" dirty="0">
                          <a:effectLst/>
                          <a:latin typeface="+mj-lt"/>
                        </a:rPr>
                        <a:t>NB P States</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Freq (GHz)</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Memory Freq (MHz)</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0500">
                <a:tc>
                  <a:txBody>
                    <a:bodyPr/>
                    <a:lstStyle/>
                    <a:p>
                      <a:pPr algn="ctr" fontAlgn="b"/>
                      <a:r>
                        <a:rPr lang="en-US" sz="1100" b="1" u="none" strike="noStrike" dirty="0">
                          <a:effectLst/>
                          <a:latin typeface="+mj-lt"/>
                        </a:rPr>
                        <a:t>NB0</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1.8</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800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90500">
                <a:tc>
                  <a:txBody>
                    <a:bodyPr/>
                    <a:lstStyle/>
                    <a:p>
                      <a:pPr algn="ctr" fontAlgn="b"/>
                      <a:r>
                        <a:rPr lang="en-US" sz="1100" b="1" u="none" strike="noStrike" dirty="0">
                          <a:effectLst/>
                          <a:latin typeface="+mj-lt"/>
                        </a:rPr>
                        <a:t>NB1</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1.6</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800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0500">
                <a:tc>
                  <a:txBody>
                    <a:bodyPr/>
                    <a:lstStyle/>
                    <a:p>
                      <a:pPr algn="ctr" fontAlgn="b"/>
                      <a:r>
                        <a:rPr lang="en-US" sz="1100" b="1" u="none" strike="noStrike" dirty="0">
                          <a:effectLst/>
                          <a:latin typeface="+mj-lt"/>
                        </a:rPr>
                        <a:t>NB2</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1.4</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800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190500">
                <a:tc>
                  <a:txBody>
                    <a:bodyPr/>
                    <a:lstStyle/>
                    <a:p>
                      <a:pPr algn="ctr" fontAlgn="b"/>
                      <a:r>
                        <a:rPr lang="en-US" sz="1100" b="1" u="none" strike="noStrike" dirty="0">
                          <a:effectLst/>
                          <a:latin typeface="+mj-lt"/>
                        </a:rPr>
                        <a:t>NB3</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1.1</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333</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13723707"/>
              </p:ext>
            </p:extLst>
          </p:nvPr>
        </p:nvGraphicFramePr>
        <p:xfrm>
          <a:off x="6267336" y="4192129"/>
          <a:ext cx="2604407" cy="1143000"/>
        </p:xfrm>
        <a:graphic>
          <a:graphicData uri="http://schemas.openxmlformats.org/drawingml/2006/table">
            <a:tbl>
              <a:tblPr>
                <a:tableStyleId>{5C22544A-7EE6-4342-B048-85BDC9FD1C3A}</a:tableStyleId>
              </a:tblPr>
              <a:tblGrid>
                <a:gridCol w="941706">
                  <a:extLst>
                    <a:ext uri="{9D8B030D-6E8A-4147-A177-3AD203B41FA5}">
                      <a16:colId xmlns="" xmlns:a16="http://schemas.microsoft.com/office/drawing/2014/main" val="20000"/>
                    </a:ext>
                  </a:extLst>
                </a:gridCol>
                <a:gridCol w="853422">
                  <a:extLst>
                    <a:ext uri="{9D8B030D-6E8A-4147-A177-3AD203B41FA5}">
                      <a16:colId xmlns="" xmlns:a16="http://schemas.microsoft.com/office/drawing/2014/main" val="20001"/>
                    </a:ext>
                  </a:extLst>
                </a:gridCol>
                <a:gridCol w="809279">
                  <a:extLst>
                    <a:ext uri="{9D8B030D-6E8A-4147-A177-3AD203B41FA5}">
                      <a16:colId xmlns="" xmlns:a16="http://schemas.microsoft.com/office/drawing/2014/main" val="20002"/>
                    </a:ext>
                  </a:extLst>
                </a:gridCol>
              </a:tblGrid>
              <a:tr h="190500">
                <a:tc>
                  <a:txBody>
                    <a:bodyPr/>
                    <a:lstStyle/>
                    <a:p>
                      <a:pPr algn="ctr" fontAlgn="b"/>
                      <a:r>
                        <a:rPr lang="en-US" sz="1100" b="1" u="none" strike="noStrike" dirty="0">
                          <a:effectLst/>
                          <a:latin typeface="+mj-lt"/>
                        </a:rPr>
                        <a:t>GPU P States</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Voltage (V)</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1" u="none" strike="noStrike" dirty="0">
                          <a:effectLst/>
                          <a:latin typeface="+mj-lt"/>
                        </a:rPr>
                        <a:t>Freq (GHz)</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190500">
                <a:tc>
                  <a:txBody>
                    <a:bodyPr/>
                    <a:lstStyle/>
                    <a:p>
                      <a:pPr algn="ctr" fontAlgn="b"/>
                      <a:r>
                        <a:rPr lang="en-US" sz="1100" b="1" u="none" strike="noStrike" dirty="0">
                          <a:effectLst/>
                          <a:latin typeface="+mj-lt"/>
                        </a:rPr>
                        <a:t>DPM0</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0.95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351</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1"/>
                  </a:ext>
                </a:extLst>
              </a:tr>
              <a:tr h="190500">
                <a:tc>
                  <a:txBody>
                    <a:bodyPr/>
                    <a:lstStyle/>
                    <a:p>
                      <a:pPr algn="ctr" fontAlgn="b"/>
                      <a:r>
                        <a:rPr lang="en-US" sz="1100" b="1" u="none" strike="noStrike" dirty="0">
                          <a:effectLst/>
                          <a:latin typeface="+mj-lt"/>
                        </a:rPr>
                        <a:t>DPM1</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1.05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450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0500">
                <a:tc>
                  <a:txBody>
                    <a:bodyPr/>
                    <a:lstStyle/>
                    <a:p>
                      <a:pPr algn="ctr" fontAlgn="b"/>
                      <a:r>
                        <a:rPr lang="en-US" sz="1100" b="1" u="none" strike="noStrike" dirty="0">
                          <a:effectLst/>
                          <a:latin typeface="+mj-lt"/>
                        </a:rPr>
                        <a:t>DPM2</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1.125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553</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3"/>
                  </a:ext>
                </a:extLst>
              </a:tr>
              <a:tr h="190500">
                <a:tc>
                  <a:txBody>
                    <a:bodyPr/>
                    <a:lstStyle/>
                    <a:p>
                      <a:pPr algn="ctr" fontAlgn="b"/>
                      <a:r>
                        <a:rPr lang="en-US" sz="1100" b="1" u="none" strike="noStrike" dirty="0">
                          <a:effectLst/>
                          <a:latin typeface="+mj-lt"/>
                        </a:rPr>
                        <a:t>DPM3</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1.1875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latin typeface="+mj-lt"/>
                        </a:rPr>
                        <a:t>654</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190500">
                <a:tc>
                  <a:txBody>
                    <a:bodyPr/>
                    <a:lstStyle/>
                    <a:p>
                      <a:pPr algn="ctr" fontAlgn="b"/>
                      <a:r>
                        <a:rPr lang="en-US" sz="1100" b="1" u="none" strike="noStrike" dirty="0">
                          <a:effectLst/>
                          <a:latin typeface="+mj-lt"/>
                        </a:rPr>
                        <a:t>DPM4</a:t>
                      </a:r>
                      <a:endParaRPr lang="en-US" sz="11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1.225</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r>
                        <a:rPr lang="en-US" sz="1100" u="none" strike="noStrike" dirty="0">
                          <a:effectLst/>
                          <a:latin typeface="+mj-lt"/>
                        </a:rPr>
                        <a:t>720</a:t>
                      </a:r>
                      <a:endParaRPr lang="en-US" sz="11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 xmlns:a16="http://schemas.microsoft.com/office/drawing/2014/main" val="10005"/>
                  </a:ext>
                </a:extLst>
              </a:tr>
            </a:tbl>
          </a:graphicData>
        </a:graphic>
      </p:graphicFrame>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3070" y="1171977"/>
            <a:ext cx="2105199" cy="2502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bwMode="auto">
          <a:xfrm>
            <a:off x="231098" y="5817476"/>
            <a:ext cx="8684302" cy="10405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dirty="0"/>
              <a:t>GPU CUs and DVFS states changed in multiples of 2</a:t>
            </a:r>
          </a:p>
          <a:p>
            <a:r>
              <a:rPr lang="en-US" dirty="0"/>
              <a:t>Total HW configuration: 336</a:t>
            </a:r>
          </a:p>
        </p:txBody>
      </p:sp>
    </p:spTree>
    <p:extLst>
      <p:ext uri="{BB962C8B-B14F-4D97-AF65-F5344CB8AC3E}">
        <p14:creationId xmlns:p14="http://schemas.microsoft.com/office/powerpoint/2010/main" val="137517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Experimental Setup</a:t>
            </a:r>
          </a:p>
        </p:txBody>
      </p:sp>
      <p:sp>
        <p:nvSpPr>
          <p:cNvPr id="3" name="Content Placeholder 2"/>
          <p:cNvSpPr>
            <a:spLocks noGrp="1"/>
          </p:cNvSpPr>
          <p:nvPr>
            <p:ph idx="1"/>
          </p:nvPr>
        </p:nvSpPr>
        <p:spPr>
          <a:xfrm>
            <a:off x="228600" y="1219200"/>
            <a:ext cx="6197958" cy="4876800"/>
          </a:xfrm>
        </p:spPr>
        <p:txBody>
          <a:bodyPr/>
          <a:lstStyle/>
          <a:p>
            <a:pPr>
              <a:spcBef>
                <a:spcPts val="600"/>
              </a:spcBef>
            </a:pPr>
            <a:r>
              <a:rPr lang="en-US" sz="2000" b="1" dirty="0"/>
              <a:t>15 GPGPU Benchmarks</a:t>
            </a:r>
          </a:p>
          <a:p>
            <a:pPr lvl="1">
              <a:spcBef>
                <a:spcPts val="0"/>
              </a:spcBef>
            </a:pPr>
            <a:r>
              <a:rPr lang="en-US" sz="1800" dirty="0"/>
              <a:t>Sampled from 73 benchmarks</a:t>
            </a:r>
          </a:p>
          <a:p>
            <a:pPr lvl="1">
              <a:spcBef>
                <a:spcPts val="0"/>
              </a:spcBef>
            </a:pPr>
            <a:r>
              <a:rPr lang="en-US" sz="1800" dirty="0"/>
              <a:t>75% irregular</a:t>
            </a:r>
          </a:p>
          <a:p>
            <a:pPr lvl="1">
              <a:spcBef>
                <a:spcPts val="0"/>
              </a:spcBef>
            </a:pPr>
            <a:r>
              <a:rPr lang="en-US" sz="1800" dirty="0"/>
              <a:t>44% vary with input</a:t>
            </a:r>
          </a:p>
          <a:p>
            <a:endParaRPr lang="en-US" sz="2000" dirty="0"/>
          </a:p>
          <a:p>
            <a:r>
              <a:rPr lang="en-US" sz="2000" b="1" dirty="0"/>
              <a:t>Baseline scheme</a:t>
            </a:r>
          </a:p>
          <a:p>
            <a:pPr lvl="1">
              <a:spcBef>
                <a:spcPts val="600"/>
              </a:spcBef>
            </a:pPr>
            <a:r>
              <a:rPr lang="en-US" sz="2000" dirty="0"/>
              <a:t>AMD Turbo Core</a:t>
            </a:r>
          </a:p>
          <a:p>
            <a:endParaRPr lang="en-US" sz="2000" dirty="0"/>
          </a:p>
          <a:p>
            <a:r>
              <a:rPr lang="en-US" sz="2000" b="1" dirty="0"/>
              <a:t>Algorithms</a:t>
            </a:r>
          </a:p>
          <a:p>
            <a:pPr lvl="1">
              <a:spcBef>
                <a:spcPts val="0"/>
              </a:spcBef>
            </a:pPr>
            <a:r>
              <a:rPr lang="en-US" sz="2000" dirty="0"/>
              <a:t>PPK</a:t>
            </a:r>
          </a:p>
          <a:p>
            <a:pPr lvl="1">
              <a:spcBef>
                <a:spcPts val="0"/>
              </a:spcBef>
            </a:pPr>
            <a:r>
              <a:rPr lang="en-US" sz="2000" dirty="0"/>
              <a:t>MPC</a:t>
            </a:r>
          </a:p>
          <a:p>
            <a:pPr lvl="1">
              <a:spcBef>
                <a:spcPts val="0"/>
              </a:spcBef>
            </a:pPr>
            <a:r>
              <a:rPr lang="en-US" sz="2000" dirty="0"/>
              <a:t>TO</a:t>
            </a:r>
          </a:p>
          <a:p>
            <a:pPr lvl="1">
              <a:spcBef>
                <a:spcPts val="0"/>
              </a:spcBef>
            </a:pPr>
            <a:endParaRPr lang="en-US" sz="2000" dirty="0"/>
          </a:p>
          <a:p>
            <a:pPr>
              <a:spcBef>
                <a:spcPts val="0"/>
              </a:spcBef>
            </a:pPr>
            <a:r>
              <a:rPr lang="en-US" b="1" dirty="0"/>
              <a:t>Results based on real hardware traces</a:t>
            </a:r>
          </a:p>
          <a:p>
            <a:pPr>
              <a:spcBef>
                <a:spcPts val="0"/>
              </a:spcBef>
            </a:pPr>
            <a:endParaRPr lang="en-US" dirty="0"/>
          </a:p>
          <a:p>
            <a:pPr lvl="1"/>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009594967"/>
              </p:ext>
            </p:extLst>
          </p:nvPr>
        </p:nvGraphicFramePr>
        <p:xfrm>
          <a:off x="4237149" y="1793694"/>
          <a:ext cx="4764793" cy="4063364"/>
        </p:xfrm>
        <a:graphic>
          <a:graphicData uri="http://schemas.openxmlformats.org/drawingml/2006/table">
            <a:tbl>
              <a:tblPr>
                <a:tableStyleId>{5C22544A-7EE6-4342-B048-85BDC9FD1C3A}</a:tableStyleId>
              </a:tblPr>
              <a:tblGrid>
                <a:gridCol w="850006">
                  <a:extLst>
                    <a:ext uri="{9D8B030D-6E8A-4147-A177-3AD203B41FA5}">
                      <a16:colId xmlns="" xmlns:a16="http://schemas.microsoft.com/office/drawing/2014/main" val="20000"/>
                    </a:ext>
                  </a:extLst>
                </a:gridCol>
                <a:gridCol w="1197673">
                  <a:extLst>
                    <a:ext uri="{9D8B030D-6E8A-4147-A177-3AD203B41FA5}">
                      <a16:colId xmlns="" xmlns:a16="http://schemas.microsoft.com/office/drawing/2014/main" val="20001"/>
                    </a:ext>
                  </a:extLst>
                </a:gridCol>
                <a:gridCol w="1102597">
                  <a:extLst>
                    <a:ext uri="{9D8B030D-6E8A-4147-A177-3AD203B41FA5}">
                      <a16:colId xmlns="" xmlns:a16="http://schemas.microsoft.com/office/drawing/2014/main" val="20002"/>
                    </a:ext>
                  </a:extLst>
                </a:gridCol>
                <a:gridCol w="1614517">
                  <a:extLst>
                    <a:ext uri="{9D8B030D-6E8A-4147-A177-3AD203B41FA5}">
                      <a16:colId xmlns="" xmlns:a16="http://schemas.microsoft.com/office/drawing/2014/main" val="20003"/>
                    </a:ext>
                  </a:extLst>
                </a:gridCol>
              </a:tblGrid>
              <a:tr h="190500">
                <a:tc>
                  <a:txBody>
                    <a:bodyPr/>
                    <a:lstStyle/>
                    <a:p>
                      <a:pPr algn="l" fontAlgn="b"/>
                      <a:r>
                        <a:rPr lang="en-US" sz="1200" b="1" u="none" strike="noStrike" dirty="0">
                          <a:effectLst/>
                          <a:latin typeface="+mj-lt"/>
                        </a:rPr>
                        <a:t>Category</a:t>
                      </a:r>
                      <a:endParaRPr lang="en-US" sz="12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u="none" strike="noStrike" dirty="0">
                          <a:effectLst/>
                          <a:latin typeface="+mj-lt"/>
                        </a:rPr>
                        <a:t>Benchmarks</a:t>
                      </a:r>
                      <a:endParaRPr lang="en-US" sz="12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u="none" strike="noStrike" dirty="0">
                          <a:effectLst/>
                          <a:latin typeface="+mj-lt"/>
                        </a:rPr>
                        <a:t>Benchmark Suite</a:t>
                      </a:r>
                      <a:endParaRPr lang="en-US" sz="12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b="1" u="none" strike="noStrike" dirty="0">
                          <a:effectLst/>
                          <a:latin typeface="+mj-lt"/>
                        </a:rPr>
                        <a:t>Regular Expression</a:t>
                      </a:r>
                      <a:endParaRPr lang="en-US" sz="1200" b="1"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19075">
                <a:tc rowSpan="3">
                  <a:txBody>
                    <a:bodyPr/>
                    <a:lstStyle/>
                    <a:p>
                      <a:pPr algn="l" fontAlgn="ctr"/>
                      <a:r>
                        <a:rPr lang="en-US" sz="1200" u="none" strike="noStrike" dirty="0">
                          <a:effectLst/>
                          <a:latin typeface="+mj-lt"/>
                        </a:rPr>
                        <a:t>Regular</a:t>
                      </a:r>
                      <a:endParaRPr lang="en-US" sz="12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mandelbulbGPU</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Phoronix</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a:t>
                      </a:r>
                      <a:r>
                        <a:rPr lang="en-US" sz="1200" u="none" strike="noStrike" baseline="30000" dirty="0">
                          <a:effectLst/>
                          <a:latin typeface="+mj-lt"/>
                        </a:rPr>
                        <a:t>20</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28600">
                <a:tc vMerge="1">
                  <a:txBody>
                    <a:bodyPr/>
                    <a:lstStyle/>
                    <a:p>
                      <a:endParaRPr lang="en-US"/>
                    </a:p>
                  </a:txBody>
                  <a:tcPr/>
                </a:tc>
                <a:tc>
                  <a:txBody>
                    <a:bodyPr/>
                    <a:lstStyle/>
                    <a:p>
                      <a:pPr algn="l" fontAlgn="b"/>
                      <a:r>
                        <a:rPr lang="en-US" sz="1200" u="none" strike="noStrike" dirty="0">
                          <a:effectLst/>
                          <a:latin typeface="+mj-lt"/>
                        </a:rPr>
                        <a:t>Nbody</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AMD APP SDK</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a:t>
                      </a:r>
                      <a:r>
                        <a:rPr lang="en-US" sz="1200" u="none" strike="noStrike" baseline="30000" dirty="0">
                          <a:effectLst/>
                          <a:latin typeface="+mj-lt"/>
                        </a:rPr>
                        <a:t>10</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19075">
                <a:tc vMerge="1">
                  <a:txBody>
                    <a:bodyPr/>
                    <a:lstStyle/>
                    <a:p>
                      <a:endParaRPr lang="en-US"/>
                    </a:p>
                  </a:txBody>
                  <a:tcPr/>
                </a:tc>
                <a:tc>
                  <a:txBody>
                    <a:bodyPr/>
                    <a:lstStyle/>
                    <a:p>
                      <a:pPr algn="l" fontAlgn="b"/>
                      <a:r>
                        <a:rPr lang="en-US" sz="1200" u="none" strike="noStrike" dirty="0">
                          <a:effectLst/>
                          <a:latin typeface="+mj-lt"/>
                        </a:rPr>
                        <a:t>juliaGPU</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Phoronix</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a:t>
                      </a:r>
                      <a:r>
                        <a:rPr lang="en-US" sz="1200" u="none" strike="noStrike" baseline="30000" dirty="0">
                          <a:effectLst/>
                          <a:latin typeface="+mj-lt"/>
                        </a:rPr>
                        <a:t>10</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19075">
                <a:tc rowSpan="2">
                  <a:txBody>
                    <a:bodyPr/>
                    <a:lstStyle/>
                    <a:p>
                      <a:pPr algn="l" fontAlgn="ctr"/>
                      <a:r>
                        <a:rPr lang="en-US" sz="1200" u="none" strike="noStrike" dirty="0">
                          <a:effectLst/>
                          <a:latin typeface="+mj-lt"/>
                        </a:rPr>
                        <a:t>Irregular with repetitive pattern</a:t>
                      </a:r>
                      <a:endParaRPr lang="en-US" sz="12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EigenValue</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AMD APP SDK</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(AB)</a:t>
                      </a:r>
                      <a:r>
                        <a:rPr lang="en-US" sz="1200" u="none" strike="noStrike" baseline="30000" dirty="0">
                          <a:effectLst/>
                          <a:latin typeface="+mj-lt"/>
                        </a:rPr>
                        <a:t>5</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19075">
                <a:tc vMerge="1">
                  <a:txBody>
                    <a:bodyPr/>
                    <a:lstStyle/>
                    <a:p>
                      <a:endParaRPr lang="en-US"/>
                    </a:p>
                  </a:txBody>
                  <a:tcPr/>
                </a:tc>
                <a:tc>
                  <a:txBody>
                    <a:bodyPr/>
                    <a:lstStyle/>
                    <a:p>
                      <a:pPr algn="l" fontAlgn="b"/>
                      <a:r>
                        <a:rPr lang="en-US" sz="1200" u="none" strike="noStrike" dirty="0">
                          <a:effectLst/>
                          <a:latin typeface="+mj-lt"/>
                        </a:rPr>
                        <a:t>XSBench</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Exascale</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(ABC)</a:t>
                      </a:r>
                      <a:r>
                        <a:rPr lang="en-US" sz="1200" u="none" strike="noStrike" baseline="30000" dirty="0">
                          <a:effectLst/>
                          <a:latin typeface="+mj-lt"/>
                        </a:rPr>
                        <a:t>2</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19075">
                <a:tc rowSpan="2">
                  <a:txBody>
                    <a:bodyPr/>
                    <a:lstStyle/>
                    <a:p>
                      <a:pPr algn="l" fontAlgn="ctr"/>
                      <a:r>
                        <a:rPr lang="en-US" sz="1200" u="none" strike="noStrike" dirty="0">
                          <a:effectLst/>
                          <a:latin typeface="+mj-lt"/>
                        </a:rPr>
                        <a:t>Irregular with non-repetitive pattern</a:t>
                      </a:r>
                      <a:endParaRPr lang="en-US" sz="12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Spmv</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SHOC</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a:t>
                      </a:r>
                      <a:r>
                        <a:rPr lang="en-US" sz="1200" u="none" strike="noStrike" baseline="30000" dirty="0">
                          <a:effectLst/>
                          <a:latin typeface="+mj-lt"/>
                        </a:rPr>
                        <a:t>10</a:t>
                      </a:r>
                      <a:r>
                        <a:rPr lang="en-US" sz="1200" u="none" strike="noStrike" dirty="0">
                          <a:effectLst/>
                          <a:latin typeface="+mj-lt"/>
                        </a:rPr>
                        <a:t>B</a:t>
                      </a:r>
                      <a:r>
                        <a:rPr lang="en-US" sz="1200" u="none" strike="noStrike" baseline="30000" dirty="0">
                          <a:effectLst/>
                          <a:latin typeface="+mj-lt"/>
                        </a:rPr>
                        <a:t>10</a:t>
                      </a:r>
                      <a:r>
                        <a:rPr lang="en-US" sz="1200" u="none" strike="noStrike" dirty="0">
                          <a:effectLst/>
                          <a:latin typeface="+mj-lt"/>
                        </a:rPr>
                        <a:t>C</a:t>
                      </a:r>
                      <a:r>
                        <a:rPr lang="en-US" sz="1200" u="none" strike="noStrike" baseline="30000" dirty="0">
                          <a:effectLst/>
                          <a:latin typeface="+mj-lt"/>
                        </a:rPr>
                        <a:t>10</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19075">
                <a:tc vMerge="1">
                  <a:txBody>
                    <a:bodyPr/>
                    <a:lstStyle/>
                    <a:p>
                      <a:endParaRPr lang="en-US"/>
                    </a:p>
                  </a:txBody>
                  <a:tcPr/>
                </a:tc>
                <a:tc>
                  <a:txBody>
                    <a:bodyPr/>
                    <a:lstStyle/>
                    <a:p>
                      <a:pPr algn="l" fontAlgn="b"/>
                      <a:r>
                        <a:rPr lang="en-US" sz="1200" u="none" strike="noStrike" dirty="0">
                          <a:effectLst/>
                          <a:latin typeface="+mj-lt"/>
                        </a:rPr>
                        <a:t>Kmeans</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Rodinia</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AB</a:t>
                      </a:r>
                      <a:r>
                        <a:rPr lang="en-US" sz="1200" u="none" strike="noStrike" baseline="30000" dirty="0">
                          <a:effectLst/>
                          <a:latin typeface="+mj-lt"/>
                        </a:rPr>
                        <a:t>20</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190500">
                <a:tc rowSpan="8">
                  <a:txBody>
                    <a:bodyPr/>
                    <a:lstStyle/>
                    <a:p>
                      <a:pPr algn="l" fontAlgn="ctr"/>
                      <a:r>
                        <a:rPr lang="en-US" sz="1200" u="none" strike="noStrike" dirty="0">
                          <a:effectLst/>
                          <a:latin typeface="+mj-lt"/>
                        </a:rPr>
                        <a:t>Irregular with kernels varying with input</a:t>
                      </a:r>
                      <a:endParaRPr lang="en-US" sz="12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swat</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OpenDwarfs</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fontAlgn="ctr"/>
                      <a:r>
                        <a:rPr lang="en-US" sz="1200" u="none" strike="noStrike" dirty="0">
                          <a:effectLst/>
                          <a:latin typeface="+mj-lt"/>
                        </a:rPr>
                        <a:t>Complex pattern</a:t>
                      </a:r>
                      <a:endParaRPr lang="en-US" sz="12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190500">
                <a:tc vMerge="1">
                  <a:txBody>
                    <a:bodyPr/>
                    <a:lstStyle/>
                    <a:p>
                      <a:endParaRPr lang="en-US"/>
                    </a:p>
                  </a:txBody>
                  <a:tcPr/>
                </a:tc>
                <a:tc>
                  <a:txBody>
                    <a:bodyPr/>
                    <a:lstStyle/>
                    <a:p>
                      <a:pPr algn="l" fontAlgn="b"/>
                      <a:r>
                        <a:rPr lang="en-US" sz="1200" u="none" strike="noStrike" dirty="0">
                          <a:effectLst/>
                          <a:latin typeface="+mj-lt"/>
                        </a:rPr>
                        <a:t>color</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Pannotia</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09"/>
                  </a:ext>
                </a:extLst>
              </a:tr>
              <a:tr h="190500">
                <a:tc vMerge="1">
                  <a:txBody>
                    <a:bodyPr/>
                    <a:lstStyle/>
                    <a:p>
                      <a:endParaRPr lang="en-US"/>
                    </a:p>
                  </a:txBody>
                  <a:tcPr/>
                </a:tc>
                <a:tc>
                  <a:txBody>
                    <a:bodyPr/>
                    <a:lstStyle/>
                    <a:p>
                      <a:pPr algn="l" fontAlgn="b"/>
                      <a:r>
                        <a:rPr lang="en-US" sz="1200" u="none" strike="noStrike" dirty="0">
                          <a:effectLst/>
                          <a:latin typeface="+mj-lt"/>
                        </a:rPr>
                        <a:t>pb-bfs</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Parboil</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0"/>
                  </a:ext>
                </a:extLst>
              </a:tr>
              <a:tr h="190500">
                <a:tc vMerge="1">
                  <a:txBody>
                    <a:bodyPr/>
                    <a:lstStyle/>
                    <a:p>
                      <a:endParaRPr lang="en-US"/>
                    </a:p>
                  </a:txBody>
                  <a:tcPr/>
                </a:tc>
                <a:tc>
                  <a:txBody>
                    <a:bodyPr/>
                    <a:lstStyle/>
                    <a:p>
                      <a:pPr algn="l" fontAlgn="b"/>
                      <a:r>
                        <a:rPr lang="en-US" sz="1200" u="none" strike="noStrike" dirty="0">
                          <a:effectLst/>
                          <a:latin typeface="+mj-lt"/>
                        </a:rPr>
                        <a:t>mis</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Pannotia</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1"/>
                  </a:ext>
                </a:extLst>
              </a:tr>
              <a:tr h="190500">
                <a:tc vMerge="1">
                  <a:txBody>
                    <a:bodyPr/>
                    <a:lstStyle/>
                    <a:p>
                      <a:endParaRPr lang="en-US"/>
                    </a:p>
                  </a:txBody>
                  <a:tcPr/>
                </a:tc>
                <a:tc>
                  <a:txBody>
                    <a:bodyPr/>
                    <a:lstStyle/>
                    <a:p>
                      <a:pPr algn="l" fontAlgn="b"/>
                      <a:r>
                        <a:rPr lang="en-US" sz="1200" u="none" strike="noStrike" dirty="0">
                          <a:effectLst/>
                          <a:latin typeface="+mj-lt"/>
                        </a:rPr>
                        <a:t>srad</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Rodinia</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2"/>
                  </a:ext>
                </a:extLst>
              </a:tr>
              <a:tr h="190500">
                <a:tc vMerge="1">
                  <a:txBody>
                    <a:bodyPr/>
                    <a:lstStyle/>
                    <a:p>
                      <a:endParaRPr lang="en-US"/>
                    </a:p>
                  </a:txBody>
                  <a:tcPr/>
                </a:tc>
                <a:tc>
                  <a:txBody>
                    <a:bodyPr/>
                    <a:lstStyle/>
                    <a:p>
                      <a:pPr algn="l" fontAlgn="b"/>
                      <a:r>
                        <a:rPr lang="en-US" sz="1200" u="none" strike="noStrike" dirty="0">
                          <a:effectLst/>
                          <a:latin typeface="+mj-lt"/>
                        </a:rPr>
                        <a:t>lulesh</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Exascale</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3"/>
                  </a:ext>
                </a:extLst>
              </a:tr>
              <a:tr h="190500">
                <a:tc vMerge="1">
                  <a:txBody>
                    <a:bodyPr/>
                    <a:lstStyle/>
                    <a:p>
                      <a:endParaRPr lang="en-US"/>
                    </a:p>
                  </a:txBody>
                  <a:tcPr/>
                </a:tc>
                <a:tc>
                  <a:txBody>
                    <a:bodyPr/>
                    <a:lstStyle/>
                    <a:p>
                      <a:pPr algn="l" fontAlgn="b"/>
                      <a:r>
                        <a:rPr lang="en-US" sz="1200" u="none" strike="noStrike" dirty="0">
                          <a:effectLst/>
                          <a:latin typeface="+mj-lt"/>
                        </a:rPr>
                        <a:t>lud</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Rodinia</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4"/>
                  </a:ext>
                </a:extLst>
              </a:tr>
              <a:tr h="190500">
                <a:tc vMerge="1">
                  <a:txBody>
                    <a:bodyPr/>
                    <a:lstStyle/>
                    <a:p>
                      <a:endParaRPr lang="en-US"/>
                    </a:p>
                  </a:txBody>
                  <a:tcPr/>
                </a:tc>
                <a:tc>
                  <a:txBody>
                    <a:bodyPr/>
                    <a:lstStyle/>
                    <a:p>
                      <a:pPr algn="l" fontAlgn="b"/>
                      <a:r>
                        <a:rPr lang="en-US" sz="1200" u="none" strike="noStrike" dirty="0">
                          <a:effectLst/>
                          <a:latin typeface="+mj-lt"/>
                        </a:rPr>
                        <a:t>hybridsort</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200" u="none" strike="noStrike" dirty="0">
                          <a:effectLst/>
                          <a:latin typeface="+mj-lt"/>
                        </a:rPr>
                        <a:t>Rodinia</a:t>
                      </a:r>
                      <a:endParaRPr lang="en-US" sz="1200" b="0" i="0" u="none" strike="noStrike" dirty="0">
                        <a:solidFill>
                          <a:srgbClr val="000000"/>
                        </a:solidFill>
                        <a:effectLst/>
                        <a:latin typeface="+mj-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 xmlns:a16="http://schemas.microsoft.com/office/drawing/2014/main" val="10015"/>
                  </a:ext>
                </a:extLst>
              </a:tr>
            </a:tbl>
          </a:graphicData>
        </a:graphic>
      </p:graphicFrame>
    </p:spTree>
    <p:extLst>
      <p:ext uri="{BB962C8B-B14F-4D97-AF65-F5344CB8AC3E}">
        <p14:creationId xmlns:p14="http://schemas.microsoft.com/office/powerpoint/2010/main" val="25942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Polynomial MPC w/ Theoretical Optimal</a:t>
            </a:r>
          </a:p>
        </p:txBody>
      </p:sp>
      <p:graphicFrame>
        <p:nvGraphicFramePr>
          <p:cNvPr id="6" name="Chart 5"/>
          <p:cNvGraphicFramePr>
            <a:graphicFrameLocks/>
          </p:cNvGraphicFramePr>
          <p:nvPr>
            <p:extLst>
              <p:ext uri="{D42A27DB-BD31-4B8C-83A1-F6EECF244321}">
                <p14:modId xmlns:p14="http://schemas.microsoft.com/office/powerpoint/2010/main" val="3875584762"/>
              </p:ext>
            </p:extLst>
          </p:nvPr>
        </p:nvGraphicFramePr>
        <p:xfrm>
          <a:off x="164892" y="1064302"/>
          <a:ext cx="8799226" cy="3282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352498826"/>
              </p:ext>
            </p:extLst>
          </p:nvPr>
        </p:nvGraphicFramePr>
        <p:xfrm>
          <a:off x="164892" y="3750689"/>
          <a:ext cx="8799226" cy="3107311"/>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Callout 4"/>
          <p:cNvSpPr/>
          <p:nvPr/>
        </p:nvSpPr>
        <p:spPr bwMode="auto">
          <a:xfrm>
            <a:off x="8302210" y="1834064"/>
            <a:ext cx="471948" cy="273197"/>
          </a:xfrm>
          <a:prstGeom prst="wedgeEllipseCallout">
            <a:avLst/>
          </a:prstGeom>
          <a:solidFill>
            <a:schemeClr val="accent3">
              <a:lumMod val="60000"/>
              <a:lumOff val="4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Times" charset="0"/>
              </a:rPr>
              <a:t>92%</a:t>
            </a:r>
          </a:p>
        </p:txBody>
      </p:sp>
      <p:sp>
        <p:nvSpPr>
          <p:cNvPr id="8" name="Oval Callout 7"/>
          <p:cNvSpPr/>
          <p:nvPr/>
        </p:nvSpPr>
        <p:spPr bwMode="auto">
          <a:xfrm>
            <a:off x="8309584" y="4752545"/>
            <a:ext cx="379926" cy="233956"/>
          </a:xfrm>
          <a:prstGeom prst="wedgeEllipseCallout">
            <a:avLst/>
          </a:prstGeom>
          <a:solidFill>
            <a:schemeClr val="accent3">
              <a:lumMod val="60000"/>
              <a:lumOff val="40000"/>
            </a:schemeClr>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dirty="0"/>
              <a:t>93</a:t>
            </a:r>
            <a:r>
              <a:rPr kumimoji="0" lang="en-US" sz="1100" b="0" i="0" u="none" strike="noStrike" cap="none" normalizeH="0" baseline="0" dirty="0">
                <a:ln>
                  <a:noFill/>
                </a:ln>
                <a:solidFill>
                  <a:schemeClr val="tx1"/>
                </a:solidFill>
                <a:effectLst/>
                <a:latin typeface="Times" charset="0"/>
              </a:rPr>
              <a:t>%</a:t>
            </a:r>
          </a:p>
        </p:txBody>
      </p:sp>
    </p:spTree>
    <p:extLst>
      <p:ext uri="{BB962C8B-B14F-4D97-AF65-F5344CB8AC3E}">
        <p14:creationId xmlns:p14="http://schemas.microsoft.com/office/powerpoint/2010/main" val="93940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Approximations to MPC</a:t>
            </a:r>
          </a:p>
        </p:txBody>
      </p:sp>
      <p:sp>
        <p:nvSpPr>
          <p:cNvPr id="3" name="Content Placeholder 2"/>
          <p:cNvSpPr>
            <a:spLocks noGrp="1"/>
          </p:cNvSpPr>
          <p:nvPr>
            <p:ph idx="1"/>
          </p:nvPr>
        </p:nvSpPr>
        <p:spPr/>
        <p:txBody>
          <a:bodyPr/>
          <a:lstStyle/>
          <a:p>
            <a:r>
              <a:rPr lang="en-US" dirty="0"/>
              <a:t>Greedy Hill Climbing to reduce the search space</a:t>
            </a:r>
          </a:p>
          <a:p>
            <a:endParaRPr lang="en-US" dirty="0"/>
          </a:p>
          <a:p>
            <a:endParaRPr lang="en-US" dirty="0"/>
          </a:p>
          <a:p>
            <a:r>
              <a:rPr lang="en-US" dirty="0"/>
              <a:t>Static search order heuristic to make MPC optimization polynomial rather than exponential</a:t>
            </a:r>
          </a:p>
          <a:p>
            <a:endParaRPr lang="en-US" dirty="0"/>
          </a:p>
          <a:p>
            <a:endParaRPr lang="en-US" dirty="0"/>
          </a:p>
          <a:p>
            <a:r>
              <a:rPr lang="en-US" dirty="0"/>
              <a:t>Dynamically </a:t>
            </a:r>
            <a:r>
              <a:rPr lang="en-US" dirty="0" smtClean="0"/>
              <a:t>tuning of </a:t>
            </a:r>
            <a:r>
              <a:rPr lang="en-US" dirty="0"/>
              <a:t>the horizon length </a:t>
            </a:r>
            <a:r>
              <a:rPr lang="en-US" i="1" dirty="0"/>
              <a:t>H</a:t>
            </a:r>
            <a:r>
              <a:rPr lang="en-US" dirty="0"/>
              <a:t> to limit the optimization overhead</a:t>
            </a:r>
          </a:p>
        </p:txBody>
      </p:sp>
    </p:spTree>
    <p:extLst>
      <p:ext uri="{BB962C8B-B14F-4D97-AF65-F5344CB8AC3E}">
        <p14:creationId xmlns:p14="http://schemas.microsoft.com/office/powerpoint/2010/main" val="4053561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GPU Energy Savings</a:t>
            </a:r>
          </a:p>
        </p:txBody>
      </p:sp>
      <p:graphicFrame>
        <p:nvGraphicFramePr>
          <p:cNvPr id="5" name="Chart 4"/>
          <p:cNvGraphicFramePr>
            <a:graphicFrameLocks/>
          </p:cNvGraphicFramePr>
          <p:nvPr>
            <p:extLst>
              <p:ext uri="{D42A27DB-BD31-4B8C-83A1-F6EECF244321}">
                <p14:modId xmlns:p14="http://schemas.microsoft.com/office/powerpoint/2010/main" val="3402452536"/>
              </p:ext>
            </p:extLst>
          </p:nvPr>
        </p:nvGraphicFramePr>
        <p:xfrm>
          <a:off x="104931" y="1430600"/>
          <a:ext cx="8904158" cy="4925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401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Energy-Performance w.r.t PPK</a:t>
            </a:r>
          </a:p>
        </p:txBody>
      </p:sp>
      <p:graphicFrame>
        <p:nvGraphicFramePr>
          <p:cNvPr id="6" name="Chart 5"/>
          <p:cNvGraphicFramePr>
            <a:graphicFrameLocks/>
          </p:cNvGraphicFramePr>
          <p:nvPr>
            <p:extLst>
              <p:ext uri="{D42A27DB-BD31-4B8C-83A1-F6EECF244321}">
                <p14:modId xmlns:p14="http://schemas.microsoft.com/office/powerpoint/2010/main" val="2499095723"/>
              </p:ext>
            </p:extLst>
          </p:nvPr>
        </p:nvGraphicFramePr>
        <p:xfrm>
          <a:off x="284814" y="1184224"/>
          <a:ext cx="8573280" cy="27651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483979502"/>
              </p:ext>
            </p:extLst>
          </p:nvPr>
        </p:nvGraphicFramePr>
        <p:xfrm>
          <a:off x="290423" y="3747540"/>
          <a:ext cx="8573280" cy="2983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7453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Amortization of Initial Loses</a:t>
            </a:r>
          </a:p>
        </p:txBody>
      </p:sp>
      <p:graphicFrame>
        <p:nvGraphicFramePr>
          <p:cNvPr id="6" name="Chart 5"/>
          <p:cNvGraphicFramePr>
            <a:graphicFrameLocks/>
          </p:cNvGraphicFramePr>
          <p:nvPr>
            <p:extLst>
              <p:ext uri="{D42A27DB-BD31-4B8C-83A1-F6EECF244321}">
                <p14:modId xmlns:p14="http://schemas.microsoft.com/office/powerpoint/2010/main" val="3220668905"/>
              </p:ext>
            </p:extLst>
          </p:nvPr>
        </p:nvGraphicFramePr>
        <p:xfrm>
          <a:off x="329784" y="1244185"/>
          <a:ext cx="8557041" cy="2518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2598677337"/>
              </p:ext>
            </p:extLst>
          </p:nvPr>
        </p:nvGraphicFramePr>
        <p:xfrm>
          <a:off x="339309" y="3837482"/>
          <a:ext cx="8557041" cy="28481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614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Takeaway</a:t>
            </a:r>
          </a:p>
        </p:txBody>
      </p:sp>
      <p:sp>
        <p:nvSpPr>
          <p:cNvPr id="3" name="Content Placeholder 2"/>
          <p:cNvSpPr>
            <a:spLocks noGrp="1"/>
          </p:cNvSpPr>
          <p:nvPr>
            <p:ph idx="1"/>
          </p:nvPr>
        </p:nvSpPr>
        <p:spPr/>
        <p:txBody>
          <a:bodyPr/>
          <a:lstStyle/>
          <a:p>
            <a:r>
              <a:rPr lang="en-US" dirty="0"/>
              <a:t>MPC is a versatile scheme</a:t>
            </a:r>
          </a:p>
          <a:p>
            <a:pPr lvl="1"/>
            <a:r>
              <a:rPr lang="en-US" dirty="0"/>
              <a:t>Does not hurt gains of regular benchmarks</a:t>
            </a:r>
          </a:p>
          <a:p>
            <a:pPr lvl="1"/>
            <a:r>
              <a:rPr lang="en-US" dirty="0"/>
              <a:t>Improves energy savings</a:t>
            </a:r>
          </a:p>
          <a:p>
            <a:pPr lvl="1"/>
            <a:r>
              <a:rPr lang="en-US" dirty="0"/>
              <a:t>Reduces performance loss</a:t>
            </a:r>
          </a:p>
          <a:p>
            <a:endParaRPr lang="en-US" dirty="0"/>
          </a:p>
          <a:p>
            <a:r>
              <a:rPr lang="en-US" dirty="0"/>
              <a:t>Online MPC reduces performance loss compared to traditional approaches</a:t>
            </a:r>
          </a:p>
          <a:p>
            <a:endParaRPr lang="en-US" dirty="0"/>
          </a:p>
          <a:p>
            <a:r>
              <a:rPr lang="en-US" dirty="0"/>
              <a:t>Online MPC is resilient to prediction inaccuracy due to</a:t>
            </a:r>
          </a:p>
          <a:p>
            <a:pPr lvl="1"/>
            <a:r>
              <a:rPr lang="en-US" dirty="0"/>
              <a:t>Performance feedback</a:t>
            </a:r>
          </a:p>
          <a:p>
            <a:pPr lvl="1"/>
            <a:r>
              <a:rPr lang="en-US" dirty="0"/>
              <a:t>MPC’s greedy and heuristic approximations depend minimally on prediction models</a:t>
            </a:r>
          </a:p>
          <a:p>
            <a:endParaRPr lang="en-US" dirty="0"/>
          </a:p>
          <a:p>
            <a:r>
              <a:rPr lang="en-US" dirty="0"/>
              <a:t>MPC does not need to look into entire future</a:t>
            </a:r>
          </a:p>
        </p:txBody>
      </p:sp>
    </p:spTree>
    <p:extLst>
      <p:ext uri="{BB962C8B-B14F-4D97-AF65-F5344CB8AC3E}">
        <p14:creationId xmlns:p14="http://schemas.microsoft.com/office/powerpoint/2010/main" val="874503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Power Manager Architecture</a:t>
            </a:r>
          </a:p>
        </p:txBody>
      </p:sp>
      <p:cxnSp>
        <p:nvCxnSpPr>
          <p:cNvPr id="5" name="Straight Arrow Connector 4"/>
          <p:cNvCxnSpPr/>
          <p:nvPr/>
        </p:nvCxnSpPr>
        <p:spPr>
          <a:xfrm>
            <a:off x="7481560" y="1412973"/>
            <a:ext cx="0" cy="457200"/>
          </a:xfrm>
          <a:prstGeom prst="straightConnector1">
            <a:avLst/>
          </a:prstGeom>
          <a:noFill/>
          <a:ln w="9525" cap="flat" cmpd="sng" algn="ctr">
            <a:solidFill>
              <a:srgbClr val="000000"/>
            </a:solidFill>
            <a:prstDash val="solid"/>
            <a:tailEnd type="triangle"/>
          </a:ln>
          <a:effectLst/>
        </p:spPr>
      </p:cxnSp>
      <p:sp>
        <p:nvSpPr>
          <p:cNvPr id="6" name="TextBox 5"/>
          <p:cNvSpPr txBox="1"/>
          <p:nvPr/>
        </p:nvSpPr>
        <p:spPr>
          <a:xfrm>
            <a:off x="7003573" y="1075595"/>
            <a:ext cx="851516" cy="369204"/>
          </a:xfrm>
          <a:prstGeom prst="rect">
            <a:avLst/>
          </a:prstGeom>
          <a:noFill/>
        </p:spPr>
        <p:txBody>
          <a:bodyPr wrap="none" rtlCol="0">
            <a:spAutoFit/>
          </a:bodyPr>
          <a:lstStyle/>
          <a:p>
            <a:pPr defTabSz="914208">
              <a:spcAft>
                <a:spcPts val="597"/>
              </a:spcAft>
              <a:buClr>
                <a:srgbClr val="000000"/>
              </a:buClr>
              <a:defRPr/>
            </a:pPr>
            <a:r>
              <a:rPr lang="en-US" sz="1799" kern="0" dirty="0">
                <a:solidFill>
                  <a:prstClr val="black"/>
                </a:solidFill>
                <a:latin typeface="+mj-lt"/>
              </a:rPr>
              <a:t>Kernel</a:t>
            </a:r>
          </a:p>
        </p:txBody>
      </p:sp>
      <p:cxnSp>
        <p:nvCxnSpPr>
          <p:cNvPr id="7" name="Elbow Connector 6"/>
          <p:cNvCxnSpPr>
            <a:stCxn id="31" idx="6"/>
          </p:cNvCxnSpPr>
          <p:nvPr/>
        </p:nvCxnSpPr>
        <p:spPr>
          <a:xfrm flipV="1">
            <a:off x="5749841" y="2304409"/>
            <a:ext cx="1387999" cy="2"/>
          </a:xfrm>
          <a:prstGeom prst="bentConnector3">
            <a:avLst>
              <a:gd name="adj1" fmla="val 50000"/>
            </a:avLst>
          </a:prstGeom>
          <a:noFill/>
          <a:ln w="9525" cap="flat" cmpd="sng" algn="ctr">
            <a:solidFill>
              <a:srgbClr val="000000"/>
            </a:solidFill>
            <a:prstDash val="solid"/>
            <a:tailEnd type="triangle"/>
          </a:ln>
          <a:effectLst/>
        </p:spPr>
      </p:cxnSp>
      <p:sp>
        <p:nvSpPr>
          <p:cNvPr id="8" name="TextBox 7"/>
          <p:cNvSpPr txBox="1"/>
          <p:nvPr/>
        </p:nvSpPr>
        <p:spPr>
          <a:xfrm>
            <a:off x="5918226" y="1984655"/>
            <a:ext cx="1249591" cy="646074"/>
          </a:xfrm>
          <a:prstGeom prst="rect">
            <a:avLst/>
          </a:prstGeom>
          <a:noFill/>
        </p:spPr>
        <p:txBody>
          <a:bodyPr wrap="square" rtlCol="0">
            <a:spAutoFit/>
          </a:bodyPr>
          <a:lstStyle/>
          <a:p>
            <a:pPr algn="ctr" defTabSz="914208">
              <a:spcAft>
                <a:spcPts val="597"/>
              </a:spcAft>
              <a:buClr>
                <a:srgbClr val="000000"/>
              </a:buClr>
              <a:defRPr/>
            </a:pPr>
            <a:r>
              <a:rPr lang="en-US" sz="1799" kern="0" dirty="0">
                <a:solidFill>
                  <a:prstClr val="black"/>
                </a:solidFill>
                <a:latin typeface="+mj-lt"/>
              </a:rPr>
              <a:t>HW setting</a:t>
            </a:r>
          </a:p>
        </p:txBody>
      </p:sp>
      <p:sp>
        <p:nvSpPr>
          <p:cNvPr id="11" name="Rectangle 10"/>
          <p:cNvSpPr/>
          <p:nvPr/>
        </p:nvSpPr>
        <p:spPr>
          <a:xfrm>
            <a:off x="177862" y="1828190"/>
            <a:ext cx="1391450" cy="854572"/>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600" kern="0" dirty="0">
                <a:solidFill>
                  <a:prstClr val="black"/>
                </a:solidFill>
                <a:latin typeface="+mj-lt"/>
              </a:rPr>
              <a:t>Performance</a:t>
            </a:r>
          </a:p>
          <a:p>
            <a:pPr algn="ctr" defTabSz="914208">
              <a:defRPr/>
            </a:pPr>
            <a:r>
              <a:rPr lang="en-US" sz="1600" kern="0" dirty="0">
                <a:solidFill>
                  <a:prstClr val="black"/>
                </a:solidFill>
                <a:latin typeface="+mj-lt"/>
              </a:rPr>
              <a:t>Power Model</a:t>
            </a:r>
          </a:p>
        </p:txBody>
      </p:sp>
      <p:sp>
        <p:nvSpPr>
          <p:cNvPr id="12" name="Rectangle 11"/>
          <p:cNvSpPr/>
          <p:nvPr/>
        </p:nvSpPr>
        <p:spPr>
          <a:xfrm>
            <a:off x="2156865" y="1828190"/>
            <a:ext cx="3771301" cy="2322746"/>
          </a:xfrm>
          <a:prstGeom prst="rect">
            <a:avLst/>
          </a:prstGeom>
          <a:noFill/>
          <a:ln w="25400" cap="flat" cmpd="sng" algn="ctr">
            <a:solidFill>
              <a:sysClr val="windowText" lastClr="000000"/>
            </a:solidFill>
            <a:prstDash val="solid"/>
          </a:ln>
          <a:effectLst/>
        </p:spPr>
        <p:txBody>
          <a:bodyPr rtlCol="0" anchor="ctr"/>
          <a:lstStyle/>
          <a:p>
            <a:pPr algn="ctr" defTabSz="914208">
              <a:defRPr/>
            </a:pPr>
            <a:endParaRPr lang="en-US" sz="2000" kern="0" dirty="0">
              <a:solidFill>
                <a:prstClr val="white"/>
              </a:solidFill>
              <a:latin typeface="+mj-lt"/>
            </a:endParaRPr>
          </a:p>
        </p:txBody>
      </p:sp>
      <p:cxnSp>
        <p:nvCxnSpPr>
          <p:cNvPr id="13" name="Straight Arrow Connector 12"/>
          <p:cNvCxnSpPr/>
          <p:nvPr/>
        </p:nvCxnSpPr>
        <p:spPr>
          <a:xfrm>
            <a:off x="1569312" y="2342357"/>
            <a:ext cx="942063" cy="0"/>
          </a:xfrm>
          <a:prstGeom prst="straightConnector1">
            <a:avLst/>
          </a:prstGeom>
          <a:noFill/>
          <a:ln w="9525" cap="flat" cmpd="sng" algn="ctr">
            <a:solidFill>
              <a:sysClr val="windowText" lastClr="000000"/>
            </a:solidFill>
            <a:prstDash val="solid"/>
            <a:headEnd type="triangle" w="med" len="med"/>
            <a:tailEnd type="none"/>
          </a:ln>
          <a:effectLst/>
        </p:spPr>
      </p:cxnSp>
      <p:cxnSp>
        <p:nvCxnSpPr>
          <p:cNvPr id="14" name="Straight Arrow Connector 13"/>
          <p:cNvCxnSpPr/>
          <p:nvPr/>
        </p:nvCxnSpPr>
        <p:spPr>
          <a:xfrm flipH="1">
            <a:off x="1562962" y="2213620"/>
            <a:ext cx="822960" cy="0"/>
          </a:xfrm>
          <a:prstGeom prst="straightConnector1">
            <a:avLst/>
          </a:prstGeom>
          <a:noFill/>
          <a:ln w="9525" cap="flat" cmpd="sng" algn="ctr">
            <a:solidFill>
              <a:sysClr val="windowText" lastClr="000000"/>
            </a:solidFill>
            <a:prstDash val="solid"/>
            <a:headEnd type="triangle" w="med" len="med"/>
            <a:tailEnd type="none"/>
          </a:ln>
          <a:effectLst/>
        </p:spPr>
      </p:cxnSp>
      <p:sp>
        <p:nvSpPr>
          <p:cNvPr id="16" name="Rectangle 15"/>
          <p:cNvSpPr/>
          <p:nvPr/>
        </p:nvSpPr>
        <p:spPr>
          <a:xfrm>
            <a:off x="2362624" y="3207145"/>
            <a:ext cx="3385181" cy="630127"/>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799" kern="0" dirty="0">
                <a:solidFill>
                  <a:prstClr val="black"/>
                </a:solidFill>
                <a:latin typeface="+mj-lt"/>
              </a:rPr>
              <a:t>Performance Tracker</a:t>
            </a:r>
          </a:p>
        </p:txBody>
      </p:sp>
      <p:cxnSp>
        <p:nvCxnSpPr>
          <p:cNvPr id="17" name="Straight Arrow Connector 16"/>
          <p:cNvCxnSpPr/>
          <p:nvPr/>
        </p:nvCxnSpPr>
        <p:spPr>
          <a:xfrm flipV="1">
            <a:off x="4055215" y="2644973"/>
            <a:ext cx="0" cy="548640"/>
          </a:xfrm>
          <a:prstGeom prst="straightConnector1">
            <a:avLst/>
          </a:prstGeom>
          <a:noFill/>
          <a:ln w="9525" cap="flat" cmpd="sng" algn="ctr">
            <a:solidFill>
              <a:sysClr val="windowText" lastClr="000000">
                <a:shade val="95000"/>
                <a:satMod val="105000"/>
              </a:sysClr>
            </a:solidFill>
            <a:prstDash val="solid"/>
            <a:tailEnd type="triangle"/>
          </a:ln>
          <a:effectLst/>
        </p:spPr>
      </p:cxnSp>
      <p:cxnSp>
        <p:nvCxnSpPr>
          <p:cNvPr id="21" name="Elbow Connector 20"/>
          <p:cNvCxnSpPr>
            <a:endCxn id="16" idx="3"/>
          </p:cNvCxnSpPr>
          <p:nvPr/>
        </p:nvCxnSpPr>
        <p:spPr>
          <a:xfrm rot="10800000" flipV="1">
            <a:off x="5747806" y="2599905"/>
            <a:ext cx="1766971" cy="922304"/>
          </a:xfrm>
          <a:prstGeom prst="bentConnector3">
            <a:avLst>
              <a:gd name="adj1" fmla="val 1125"/>
            </a:avLst>
          </a:prstGeom>
          <a:noFill/>
          <a:ln w="38100" cap="flat" cmpd="sng" algn="ctr">
            <a:solidFill>
              <a:schemeClr val="tx1"/>
            </a:solidFill>
            <a:prstDash val="solid"/>
            <a:tailEnd type="triangle"/>
          </a:ln>
          <a:effectLst>
            <a:outerShdw blurRad="40000" dist="20000" dir="5400000" rotWithShape="0">
              <a:srgbClr val="000000">
                <a:alpha val="38000"/>
              </a:srgbClr>
            </a:outerShdw>
          </a:effectLst>
        </p:spPr>
      </p:cxnSp>
      <p:pic>
        <p:nvPicPr>
          <p:cNvPr id="22" name="Content Placeholder 7"/>
          <p:cNvPicPr>
            <a:picLocks noChangeAspect="1"/>
          </p:cNvPicPr>
          <p:nvPr/>
        </p:nvPicPr>
        <p:blipFill>
          <a:blip r:embed="rId3"/>
          <a:stretch>
            <a:fillRect/>
          </a:stretch>
        </p:blipFill>
        <p:spPr>
          <a:xfrm>
            <a:off x="6922829" y="1857516"/>
            <a:ext cx="1209675" cy="1019178"/>
          </a:xfrm>
          <a:prstGeom prst="rect">
            <a:avLst/>
          </a:prstGeom>
        </p:spPr>
      </p:pic>
      <p:sp>
        <p:nvSpPr>
          <p:cNvPr id="28" name="Rectangle 27"/>
          <p:cNvSpPr/>
          <p:nvPr/>
        </p:nvSpPr>
        <p:spPr>
          <a:xfrm>
            <a:off x="5956216" y="3191198"/>
            <a:ext cx="1533814" cy="646074"/>
          </a:xfrm>
          <a:prstGeom prst="rect">
            <a:avLst/>
          </a:prstGeom>
        </p:spPr>
        <p:txBody>
          <a:bodyPr wrap="square">
            <a:spAutoFit/>
          </a:bodyPr>
          <a:lstStyle/>
          <a:p>
            <a:pPr algn="ctr"/>
            <a:r>
              <a:rPr lang="en-US" sz="1799" dirty="0">
                <a:latin typeface="+mj-lt"/>
              </a:rPr>
              <a:t>Performance </a:t>
            </a:r>
          </a:p>
          <a:p>
            <a:pPr algn="ctr"/>
            <a:r>
              <a:rPr lang="en-US" sz="1799" dirty="0">
                <a:latin typeface="+mj-lt"/>
              </a:rPr>
              <a:t>Feedback</a:t>
            </a:r>
          </a:p>
        </p:txBody>
      </p:sp>
      <p:sp>
        <p:nvSpPr>
          <p:cNvPr id="31" name="Oval 30"/>
          <p:cNvSpPr/>
          <p:nvPr/>
        </p:nvSpPr>
        <p:spPr>
          <a:xfrm>
            <a:off x="2378815" y="1973958"/>
            <a:ext cx="3371026" cy="660905"/>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799" kern="0" dirty="0">
                <a:solidFill>
                  <a:prstClr val="black"/>
                </a:solidFill>
                <a:latin typeface="+mj-lt"/>
              </a:rPr>
              <a:t>MPC Optimizer</a:t>
            </a:r>
          </a:p>
        </p:txBody>
      </p:sp>
      <p:sp>
        <p:nvSpPr>
          <p:cNvPr id="32" name="TextBox 31"/>
          <p:cNvSpPr txBox="1"/>
          <p:nvPr/>
        </p:nvSpPr>
        <p:spPr>
          <a:xfrm>
            <a:off x="3454860" y="3813878"/>
            <a:ext cx="1133645" cy="338554"/>
          </a:xfrm>
          <a:prstGeom prst="rect">
            <a:avLst/>
          </a:prstGeom>
          <a:noFill/>
        </p:spPr>
        <p:txBody>
          <a:bodyPr wrap="none" rtlCol="0">
            <a:spAutoFit/>
          </a:bodyPr>
          <a:lstStyle/>
          <a:p>
            <a:r>
              <a:rPr lang="en-US" sz="1600" b="1" dirty="0">
                <a:latin typeface="+mj-lt"/>
              </a:rPr>
              <a:t>Optimizer</a:t>
            </a:r>
          </a:p>
        </p:txBody>
      </p:sp>
      <p:sp>
        <p:nvSpPr>
          <p:cNvPr id="58" name="Rectangle 57"/>
          <p:cNvSpPr/>
          <p:nvPr/>
        </p:nvSpPr>
        <p:spPr>
          <a:xfrm>
            <a:off x="7711443" y="1585696"/>
            <a:ext cx="1569661" cy="369204"/>
          </a:xfrm>
          <a:prstGeom prst="rect">
            <a:avLst/>
          </a:prstGeom>
        </p:spPr>
        <p:txBody>
          <a:bodyPr wrap="none">
            <a:spAutoFit/>
          </a:bodyPr>
          <a:lstStyle/>
          <a:p>
            <a:r>
              <a:rPr lang="en-US" sz="1799" dirty="0">
                <a:latin typeface="+mj-lt"/>
              </a:rPr>
              <a:t>Performance </a:t>
            </a:r>
          </a:p>
        </p:txBody>
      </p:sp>
      <p:sp>
        <p:nvSpPr>
          <p:cNvPr id="59" name="Rectangle 58"/>
          <p:cNvSpPr/>
          <p:nvPr/>
        </p:nvSpPr>
        <p:spPr>
          <a:xfrm>
            <a:off x="8299318" y="2644973"/>
            <a:ext cx="838691" cy="369204"/>
          </a:xfrm>
          <a:prstGeom prst="rect">
            <a:avLst/>
          </a:prstGeom>
        </p:spPr>
        <p:txBody>
          <a:bodyPr wrap="none">
            <a:spAutoFit/>
          </a:bodyPr>
          <a:lstStyle/>
          <a:p>
            <a:r>
              <a:rPr lang="en-US" sz="1799" dirty="0">
                <a:latin typeface="+mj-lt"/>
              </a:rPr>
              <a:t>Power</a:t>
            </a:r>
          </a:p>
        </p:txBody>
      </p:sp>
      <p:cxnSp>
        <p:nvCxnSpPr>
          <p:cNvPr id="61" name="Straight Arrow Connector 60"/>
          <p:cNvCxnSpPr/>
          <p:nvPr/>
        </p:nvCxnSpPr>
        <p:spPr>
          <a:xfrm flipV="1">
            <a:off x="7973057" y="1939685"/>
            <a:ext cx="497506" cy="2739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p:nvPr/>
        </p:nvCxnSpPr>
        <p:spPr>
          <a:xfrm>
            <a:off x="7973057" y="2630173"/>
            <a:ext cx="385840" cy="1634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787670" y="3421773"/>
            <a:ext cx="1130051" cy="830997"/>
          </a:xfrm>
          <a:prstGeom prst="rect">
            <a:avLst/>
          </a:prstGeom>
          <a:noFill/>
        </p:spPr>
        <p:txBody>
          <a:bodyPr wrap="square" rtlCol="0">
            <a:spAutoFit/>
          </a:bodyPr>
          <a:lstStyle/>
          <a:p>
            <a:r>
              <a:rPr lang="en-US" sz="1200" dirty="0">
                <a:solidFill>
                  <a:sysClr val="windowText" lastClr="000000"/>
                </a:solidFill>
                <a:latin typeface="+mj-lt"/>
              </a:rPr>
              <a:t>Perf. Counters of </a:t>
            </a:r>
          </a:p>
          <a:p>
            <a:r>
              <a:rPr lang="en-US" sz="1200" dirty="0">
                <a:solidFill>
                  <a:sysClr val="windowText" lastClr="000000"/>
                </a:solidFill>
                <a:latin typeface="+mj-lt"/>
              </a:rPr>
              <a:t>Future </a:t>
            </a:r>
          </a:p>
          <a:p>
            <a:r>
              <a:rPr lang="en-US" sz="1200" dirty="0">
                <a:solidFill>
                  <a:sysClr val="windowText" lastClr="000000"/>
                </a:solidFill>
                <a:latin typeface="+mj-lt"/>
              </a:rPr>
              <a:t>Kernels</a:t>
            </a:r>
          </a:p>
        </p:txBody>
      </p:sp>
      <p:sp>
        <p:nvSpPr>
          <p:cNvPr id="29" name="Rectangle 28"/>
          <p:cNvSpPr/>
          <p:nvPr/>
        </p:nvSpPr>
        <p:spPr>
          <a:xfrm>
            <a:off x="179616" y="4760091"/>
            <a:ext cx="1425233" cy="854572"/>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defTabSz="914208">
              <a:defRPr/>
            </a:pPr>
            <a:r>
              <a:rPr lang="en-US" sz="1600" kern="0" dirty="0">
                <a:solidFill>
                  <a:prstClr val="black"/>
                </a:solidFill>
                <a:latin typeface="+mj-lt"/>
              </a:rPr>
              <a:t>Kernel Pattern Extractor</a:t>
            </a:r>
          </a:p>
        </p:txBody>
      </p:sp>
      <p:cxnSp>
        <p:nvCxnSpPr>
          <p:cNvPr id="36" name="Elbow Connector 35"/>
          <p:cNvCxnSpPr/>
          <p:nvPr/>
        </p:nvCxnSpPr>
        <p:spPr>
          <a:xfrm rot="10800000" flipV="1">
            <a:off x="1604849" y="2682762"/>
            <a:ext cx="6190172" cy="2504614"/>
          </a:xfrm>
          <a:prstGeom prst="bentConnector3">
            <a:avLst>
              <a:gd name="adj1" fmla="val -127"/>
            </a:avLst>
          </a:prstGeom>
          <a:noFill/>
          <a:ln w="12700" cap="flat" cmpd="sng" algn="ctr">
            <a:solidFill>
              <a:schemeClr val="tx1"/>
            </a:solidFill>
            <a:prstDash val="solid"/>
            <a:tailEnd type="triangle"/>
          </a:ln>
          <a:effectLst>
            <a:outerShdw blurRad="40000" dist="20000" dir="5400000" rotWithShape="0">
              <a:srgbClr val="000000">
                <a:alpha val="38000"/>
              </a:srgbClr>
            </a:outerShdw>
          </a:effectLst>
        </p:spPr>
      </p:cxnSp>
      <p:sp>
        <p:nvSpPr>
          <p:cNvPr id="38" name="Rectangle 37"/>
          <p:cNvSpPr/>
          <p:nvPr/>
        </p:nvSpPr>
        <p:spPr>
          <a:xfrm>
            <a:off x="7782661" y="4722533"/>
            <a:ext cx="1382622" cy="584775"/>
          </a:xfrm>
          <a:prstGeom prst="rect">
            <a:avLst/>
          </a:prstGeom>
        </p:spPr>
        <p:txBody>
          <a:bodyPr wrap="square">
            <a:spAutoFit/>
          </a:bodyPr>
          <a:lstStyle/>
          <a:p>
            <a:pPr algn="ctr"/>
            <a:r>
              <a:rPr lang="en-US" sz="1600" dirty="0">
                <a:latin typeface="+mj-lt"/>
              </a:rPr>
              <a:t>Performance </a:t>
            </a:r>
          </a:p>
          <a:p>
            <a:pPr algn="ctr"/>
            <a:r>
              <a:rPr lang="en-US" sz="1600" dirty="0">
                <a:latin typeface="+mj-lt"/>
              </a:rPr>
              <a:t>Counters</a:t>
            </a:r>
          </a:p>
        </p:txBody>
      </p:sp>
      <p:sp>
        <p:nvSpPr>
          <p:cNvPr id="56" name="TextBox 55"/>
          <p:cNvSpPr txBox="1"/>
          <p:nvPr/>
        </p:nvSpPr>
        <p:spPr>
          <a:xfrm>
            <a:off x="1197968" y="1183189"/>
            <a:ext cx="1266254" cy="523220"/>
          </a:xfrm>
          <a:prstGeom prst="rect">
            <a:avLst/>
          </a:prstGeom>
          <a:noFill/>
        </p:spPr>
        <p:txBody>
          <a:bodyPr wrap="square" rtlCol="0">
            <a:spAutoFit/>
          </a:bodyPr>
          <a:lstStyle/>
          <a:p>
            <a:pPr algn="ctr"/>
            <a:r>
              <a:rPr lang="en-US" sz="1400" dirty="0">
                <a:solidFill>
                  <a:sysClr val="windowText" lastClr="000000"/>
                </a:solidFill>
                <a:latin typeface="+mj-lt"/>
              </a:rPr>
              <a:t>Performance </a:t>
            </a:r>
          </a:p>
          <a:p>
            <a:pPr algn="ctr"/>
            <a:r>
              <a:rPr lang="en-US" sz="1400" dirty="0">
                <a:solidFill>
                  <a:sysClr val="windowText" lastClr="000000"/>
                </a:solidFill>
                <a:latin typeface="+mj-lt"/>
              </a:rPr>
              <a:t>Target</a:t>
            </a:r>
          </a:p>
        </p:txBody>
      </p:sp>
      <p:cxnSp>
        <p:nvCxnSpPr>
          <p:cNvPr id="53" name="Elbow Connector 52"/>
          <p:cNvCxnSpPr>
            <a:endCxn id="16" idx="1"/>
          </p:cNvCxnSpPr>
          <p:nvPr/>
        </p:nvCxnSpPr>
        <p:spPr>
          <a:xfrm rot="16200000" flipH="1">
            <a:off x="1217254" y="2376838"/>
            <a:ext cx="1751911" cy="538829"/>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4" name="Straight Arrow Connector 63"/>
          <p:cNvCxnSpPr/>
          <p:nvPr/>
        </p:nvCxnSpPr>
        <p:spPr>
          <a:xfrm flipV="1">
            <a:off x="873594" y="2682761"/>
            <a:ext cx="0" cy="2077330"/>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30" name="Rectangle 29"/>
          <p:cNvSpPr/>
          <p:nvPr/>
        </p:nvSpPr>
        <p:spPr>
          <a:xfrm>
            <a:off x="2156865" y="4673084"/>
            <a:ext cx="3731381" cy="341837"/>
          </a:xfrm>
          <a:prstGeom prst="rect">
            <a:avLst/>
          </a:prstGeom>
          <a:solidFill>
            <a:sysClr val="window" lastClr="FFFFFF"/>
          </a:solidFill>
          <a:ln w="25400" cap="flat" cmpd="sng" algn="ctr">
            <a:solidFill>
              <a:sysClr val="windowText" lastClr="000000"/>
            </a:solidFill>
            <a:prstDash val="solid"/>
          </a:ln>
          <a:effectLst/>
        </p:spPr>
        <p:txBody>
          <a:bodyPr rtlCol="0" anchor="ctr">
            <a:noAutofit/>
          </a:bodyPr>
          <a:lstStyle/>
          <a:p>
            <a:pPr algn="ctr" defTabSz="914208">
              <a:defRPr/>
            </a:pPr>
            <a:r>
              <a:rPr lang="en-US" sz="2000" kern="0" dirty="0">
                <a:solidFill>
                  <a:prstClr val="black"/>
                </a:solidFill>
                <a:latin typeface="Calibri"/>
              </a:rPr>
              <a:t>Adaptive Horizon Generator</a:t>
            </a:r>
          </a:p>
        </p:txBody>
      </p:sp>
      <p:cxnSp>
        <p:nvCxnSpPr>
          <p:cNvPr id="33" name="Straight Arrow Connector 32"/>
          <p:cNvCxnSpPr/>
          <p:nvPr/>
        </p:nvCxnSpPr>
        <p:spPr>
          <a:xfrm flipH="1">
            <a:off x="5893437" y="4844002"/>
            <a:ext cx="1901584" cy="1"/>
          </a:xfrm>
          <a:prstGeom prst="straightConnector1">
            <a:avLst/>
          </a:prstGeom>
          <a:noFill/>
          <a:ln w="9525" cap="flat" cmpd="sng" algn="ctr">
            <a:solidFill>
              <a:sysClr val="windowText" lastClr="000000">
                <a:shade val="95000"/>
                <a:satMod val="105000"/>
              </a:sysClr>
            </a:solidFill>
            <a:prstDash val="solid"/>
            <a:headEnd type="oval"/>
            <a:tailEnd type="triangle"/>
          </a:ln>
          <a:effectLst/>
        </p:spPr>
      </p:cxnSp>
      <p:cxnSp>
        <p:nvCxnSpPr>
          <p:cNvPr id="37" name="Straight Arrow Connector 36"/>
          <p:cNvCxnSpPr/>
          <p:nvPr/>
        </p:nvCxnSpPr>
        <p:spPr>
          <a:xfrm flipH="1" flipV="1">
            <a:off x="4816153" y="4137442"/>
            <a:ext cx="873" cy="521208"/>
          </a:xfrm>
          <a:prstGeom prst="straightConnector1">
            <a:avLst/>
          </a:prstGeom>
          <a:noFill/>
          <a:ln w="9525" cap="flat" cmpd="sng" algn="ctr">
            <a:solidFill>
              <a:sysClr val="windowText" lastClr="000000">
                <a:shade val="95000"/>
                <a:satMod val="105000"/>
              </a:sysClr>
            </a:solidFill>
            <a:prstDash val="solid"/>
            <a:tailEnd type="triangle"/>
          </a:ln>
          <a:effectLst/>
        </p:spPr>
      </p:cxnSp>
      <p:sp>
        <p:nvSpPr>
          <p:cNvPr id="42" name="TextBox 41"/>
          <p:cNvSpPr txBox="1"/>
          <p:nvPr/>
        </p:nvSpPr>
        <p:spPr>
          <a:xfrm>
            <a:off x="4836985" y="4285884"/>
            <a:ext cx="1382107" cy="276999"/>
          </a:xfrm>
          <a:prstGeom prst="rect">
            <a:avLst/>
          </a:prstGeom>
          <a:noFill/>
        </p:spPr>
        <p:txBody>
          <a:bodyPr wrap="square" rtlCol="0">
            <a:spAutoFit/>
          </a:bodyPr>
          <a:lstStyle/>
          <a:p>
            <a:r>
              <a:rPr lang="en-US" sz="1200" dirty="0">
                <a:solidFill>
                  <a:sysClr val="windowText" lastClr="000000"/>
                </a:solidFill>
                <a:latin typeface="+mj-lt"/>
              </a:rPr>
              <a:t>Horizon Length</a:t>
            </a:r>
          </a:p>
        </p:txBody>
      </p:sp>
      <p:cxnSp>
        <p:nvCxnSpPr>
          <p:cNvPr id="43" name="Straight Arrow Connector 42"/>
          <p:cNvCxnSpPr/>
          <p:nvPr/>
        </p:nvCxnSpPr>
        <p:spPr>
          <a:xfrm flipH="1" flipV="1">
            <a:off x="3364609" y="4154171"/>
            <a:ext cx="873" cy="502920"/>
          </a:xfrm>
          <a:prstGeom prst="straightConnector1">
            <a:avLst/>
          </a:prstGeom>
          <a:noFill/>
          <a:ln w="9525" cap="flat" cmpd="sng" algn="ctr">
            <a:solidFill>
              <a:sysClr val="windowText" lastClr="000000">
                <a:shade val="95000"/>
                <a:satMod val="105000"/>
              </a:sysClr>
            </a:solidFill>
            <a:prstDash val="solid"/>
            <a:headEnd type="triangle"/>
            <a:tailEnd type="none"/>
          </a:ln>
          <a:effectLst/>
        </p:spPr>
      </p:cxnSp>
      <p:sp>
        <p:nvSpPr>
          <p:cNvPr id="44" name="TextBox 43"/>
          <p:cNvSpPr txBox="1"/>
          <p:nvPr/>
        </p:nvSpPr>
        <p:spPr>
          <a:xfrm>
            <a:off x="1562962" y="4282094"/>
            <a:ext cx="1802520" cy="276999"/>
          </a:xfrm>
          <a:prstGeom prst="rect">
            <a:avLst/>
          </a:prstGeom>
          <a:noFill/>
        </p:spPr>
        <p:txBody>
          <a:bodyPr wrap="square" rtlCol="0">
            <a:spAutoFit/>
          </a:bodyPr>
          <a:lstStyle/>
          <a:p>
            <a:r>
              <a:rPr lang="en-US" sz="1200" dirty="0">
                <a:solidFill>
                  <a:sysClr val="windowText" lastClr="000000"/>
                </a:solidFill>
                <a:latin typeface="+mj-lt"/>
              </a:rPr>
              <a:t>Optimization Overhead</a:t>
            </a:r>
          </a:p>
        </p:txBody>
      </p:sp>
      <p:cxnSp>
        <p:nvCxnSpPr>
          <p:cNvPr id="4" name="Elbow Connector 3"/>
          <p:cNvCxnSpPr>
            <a:endCxn id="30" idx="1"/>
          </p:cNvCxnSpPr>
          <p:nvPr/>
        </p:nvCxnSpPr>
        <p:spPr bwMode="auto">
          <a:xfrm rot="5400000" flipH="1" flipV="1">
            <a:off x="1687487" y="5130958"/>
            <a:ext cx="756332" cy="182423"/>
          </a:xfrm>
          <a:prstGeom prst="bentConnector2">
            <a:avLst/>
          </a:prstGeom>
          <a:solidFill>
            <a:schemeClr val="accent1"/>
          </a:solidFill>
          <a:ln w="9525" cap="flat" cmpd="sng" algn="ctr">
            <a:solidFill>
              <a:schemeClr val="accent4"/>
            </a:solidFill>
            <a:prstDash val="solid"/>
            <a:round/>
            <a:headEnd type="none" w="med" len="med"/>
            <a:tailEnd type="arrow"/>
          </a:ln>
          <a:effectLst/>
        </p:spPr>
      </p:cxnSp>
      <p:sp>
        <p:nvSpPr>
          <p:cNvPr id="39" name="TextBox 38"/>
          <p:cNvSpPr txBox="1"/>
          <p:nvPr/>
        </p:nvSpPr>
        <p:spPr>
          <a:xfrm>
            <a:off x="1171537" y="5624327"/>
            <a:ext cx="1605807" cy="307777"/>
          </a:xfrm>
          <a:prstGeom prst="rect">
            <a:avLst/>
          </a:prstGeom>
          <a:noFill/>
        </p:spPr>
        <p:txBody>
          <a:bodyPr wrap="square" rtlCol="0">
            <a:spAutoFit/>
          </a:bodyPr>
          <a:lstStyle/>
          <a:p>
            <a:pPr algn="ctr"/>
            <a:r>
              <a:rPr lang="en-US" sz="1400" dirty="0">
                <a:solidFill>
                  <a:sysClr val="windowText" lastClr="000000"/>
                </a:solidFill>
                <a:latin typeface="+mj-lt"/>
              </a:rPr>
              <a:t>Max Overhead</a:t>
            </a:r>
          </a:p>
        </p:txBody>
      </p:sp>
    </p:spTree>
    <p:extLst>
      <p:ext uri="{BB962C8B-B14F-4D97-AF65-F5344CB8AC3E}">
        <p14:creationId xmlns:p14="http://schemas.microsoft.com/office/powerpoint/2010/main" val="836041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Optimizer</a:t>
            </a:r>
          </a:p>
        </p:txBody>
      </p:sp>
      <p:sp>
        <p:nvSpPr>
          <p:cNvPr id="6" name="Content Placeholder 34"/>
          <p:cNvSpPr txBox="1">
            <a:spLocks/>
          </p:cNvSpPr>
          <p:nvPr/>
        </p:nvSpPr>
        <p:spPr bwMode="auto">
          <a:xfrm>
            <a:off x="228600" y="1588365"/>
            <a:ext cx="9144000" cy="4936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endParaRPr lang="en-US" kern="0" dirty="0"/>
          </a:p>
          <a:p>
            <a:endParaRPr lang="en-US" kern="0" dirty="0"/>
          </a:p>
          <a:p>
            <a:r>
              <a:rPr lang="en-US" kern="0" dirty="0"/>
              <a:t>Greedy Hill Climbing optimization</a:t>
            </a:r>
          </a:p>
          <a:p>
            <a:pPr lvl="1">
              <a:spcBef>
                <a:spcPts val="600"/>
              </a:spcBef>
              <a:spcAft>
                <a:spcPts val="600"/>
              </a:spcAft>
            </a:pPr>
            <a:r>
              <a:rPr lang="en-US" sz="2000" kern="0" dirty="0"/>
              <a:t>Select the HW knob with highest energy sensitivity </a:t>
            </a:r>
          </a:p>
          <a:p>
            <a:pPr lvl="1">
              <a:spcBef>
                <a:spcPts val="0"/>
              </a:spcBef>
              <a:spcAft>
                <a:spcPts val="600"/>
              </a:spcAft>
            </a:pPr>
            <a:r>
              <a:rPr lang="en-US" sz="2000" kern="0" dirty="0"/>
              <a:t>Search for the lowest energy configuration using hill climbing</a:t>
            </a:r>
          </a:p>
          <a:p>
            <a:pPr>
              <a:spcBef>
                <a:spcPts val="0"/>
              </a:spcBef>
              <a:spcAft>
                <a:spcPts val="600"/>
              </a:spcAft>
            </a:pPr>
            <a:endParaRPr lang="en-US" kern="0" dirty="0"/>
          </a:p>
          <a:p>
            <a:pPr>
              <a:spcBef>
                <a:spcPts val="0"/>
              </a:spcBef>
              <a:spcAft>
                <a:spcPts val="600"/>
              </a:spcAft>
            </a:pPr>
            <a:r>
              <a:rPr lang="en-US" kern="0" dirty="0"/>
              <a:t>MPC Search Heuristic</a:t>
            </a:r>
          </a:p>
          <a:p>
            <a:pPr lvl="1">
              <a:spcBef>
                <a:spcPts val="0"/>
              </a:spcBef>
              <a:spcAft>
                <a:spcPts val="600"/>
              </a:spcAft>
            </a:pPr>
            <a:r>
              <a:rPr lang="en-US" sz="2000" dirty="0"/>
              <a:t>Determines a static order without backtracking</a:t>
            </a:r>
          </a:p>
          <a:p>
            <a:pPr lvl="1">
              <a:spcBef>
                <a:spcPts val="0"/>
              </a:spcBef>
              <a:spcAft>
                <a:spcPts val="600"/>
              </a:spcAft>
            </a:pPr>
            <a:r>
              <a:rPr lang="en-US" sz="2000" dirty="0"/>
              <a:t>Search cost becomes polynomial</a:t>
            </a:r>
          </a:p>
          <a:p>
            <a:pPr lvl="1">
              <a:spcBef>
                <a:spcPts val="0"/>
              </a:spcBef>
            </a:pPr>
            <a:r>
              <a:rPr lang="en-US" sz="2000" dirty="0"/>
              <a:t>Details in the paper</a:t>
            </a:r>
          </a:p>
          <a:p>
            <a:pPr>
              <a:spcBef>
                <a:spcPts val="0"/>
              </a:spcBef>
            </a:pPr>
            <a:endParaRPr lang="en-US" sz="2200" dirty="0"/>
          </a:p>
          <a:p>
            <a:pPr>
              <a:spcBef>
                <a:spcPts val="0"/>
              </a:spcBef>
            </a:pPr>
            <a:r>
              <a:rPr lang="en-US" dirty="0"/>
              <a:t>65X average reduction in total cost evaluations</a:t>
            </a:r>
            <a:endParaRPr lang="en-US" sz="3200" dirty="0"/>
          </a:p>
          <a:p>
            <a:pPr lvl="1"/>
            <a:endParaRPr lang="en-US" sz="2000" kern="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4721" y="1126131"/>
            <a:ext cx="2669279" cy="143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34"/>
          <p:cNvSpPr txBox="1">
            <a:spLocks/>
          </p:cNvSpPr>
          <p:nvPr/>
        </p:nvSpPr>
        <p:spPr bwMode="auto">
          <a:xfrm>
            <a:off x="228600" y="1212765"/>
            <a:ext cx="6294245" cy="633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190500" indent="-190500" algn="l" rtl="0" eaLnBrk="0" fontAlgn="base" hangingPunct="0">
              <a:lnSpc>
                <a:spcPts val="2800"/>
              </a:lnSpc>
              <a:spcBef>
                <a:spcPts val="1200"/>
              </a:spcBef>
              <a:spcAft>
                <a:spcPct val="0"/>
              </a:spcAft>
              <a:buSzPct val="80000"/>
              <a:buFont typeface="Wingdings" pitchFamily="2" charset="2"/>
              <a:buChar char="§"/>
              <a:defRPr sz="2400">
                <a:solidFill>
                  <a:schemeClr val="tx1"/>
                </a:solidFill>
                <a:latin typeface="+mj-lt"/>
                <a:ea typeface="+mn-ea"/>
                <a:cs typeface="+mn-cs"/>
              </a:defRPr>
            </a:lvl1pPr>
            <a:lvl2pPr marL="508000" indent="-169863" algn="l" rtl="0" eaLnBrk="0" fontAlgn="base" hangingPunct="0">
              <a:lnSpc>
                <a:spcPts val="2400"/>
              </a:lnSpc>
              <a:spcBef>
                <a:spcPts val="1100"/>
              </a:spcBef>
              <a:spcAft>
                <a:spcPct val="0"/>
              </a:spcAft>
              <a:buSzPct val="80000"/>
              <a:buChar char="•"/>
              <a:defRPr sz="2200">
                <a:solidFill>
                  <a:schemeClr val="tx1"/>
                </a:solidFill>
                <a:latin typeface="+mj-lt"/>
              </a:defRPr>
            </a:lvl2pPr>
            <a:lvl3pPr marL="863600" indent="-185738" algn="l" rtl="0" eaLnBrk="0" fontAlgn="base" hangingPunct="0">
              <a:lnSpc>
                <a:spcPts val="2200"/>
              </a:lnSpc>
              <a:spcBef>
                <a:spcPct val="50000"/>
              </a:spcBef>
              <a:spcAft>
                <a:spcPct val="0"/>
              </a:spcAft>
              <a:buSzPct val="80000"/>
              <a:buChar char="–"/>
              <a:defRPr sz="2000">
                <a:solidFill>
                  <a:schemeClr val="tx1"/>
                </a:solidFill>
                <a:latin typeface="+mj-lt"/>
              </a:defRPr>
            </a:lvl3pPr>
            <a:lvl4pPr marL="1252538" indent="-168275" algn="l" rtl="0" eaLnBrk="0" fontAlgn="base" hangingPunct="0">
              <a:lnSpc>
                <a:spcPts val="2200"/>
              </a:lnSpc>
              <a:spcBef>
                <a:spcPct val="0"/>
              </a:spcBef>
              <a:spcAft>
                <a:spcPct val="0"/>
              </a:spcAft>
              <a:buSzPct val="80000"/>
              <a:buChar char="•"/>
              <a:defRPr sz="2000">
                <a:solidFill>
                  <a:schemeClr val="tx1"/>
                </a:solidFill>
                <a:latin typeface="+mj-lt"/>
              </a:defRPr>
            </a:lvl4pPr>
            <a:lvl5pPr marL="1658938" indent="-185738" algn="l" rtl="0" eaLnBrk="0" fontAlgn="base" hangingPunct="0">
              <a:lnSpc>
                <a:spcPts val="2200"/>
              </a:lnSpc>
              <a:spcBef>
                <a:spcPct val="0"/>
              </a:spcBef>
              <a:spcAft>
                <a:spcPct val="0"/>
              </a:spcAft>
              <a:buSzPct val="80000"/>
              <a:buChar char="–"/>
              <a:defRPr sz="2000">
                <a:solidFill>
                  <a:schemeClr val="tx1"/>
                </a:solidFill>
                <a:latin typeface="+mj-lt"/>
              </a:defRPr>
            </a:lvl5pPr>
            <a:lvl6pPr marL="2116138" indent="-185738" algn="l" rtl="0" eaLnBrk="0" fontAlgn="base" hangingPunct="0">
              <a:lnSpc>
                <a:spcPts val="2200"/>
              </a:lnSpc>
              <a:spcBef>
                <a:spcPct val="0"/>
              </a:spcBef>
              <a:spcAft>
                <a:spcPct val="0"/>
              </a:spcAft>
              <a:buSzPct val="80000"/>
              <a:buChar char="–"/>
              <a:defRPr sz="2000">
                <a:solidFill>
                  <a:schemeClr val="tx1"/>
                </a:solidFill>
                <a:latin typeface="+mn-lt"/>
              </a:defRPr>
            </a:lvl6pPr>
            <a:lvl7pPr marL="2573338" indent="-185738" algn="l" rtl="0" eaLnBrk="0" fontAlgn="base" hangingPunct="0">
              <a:lnSpc>
                <a:spcPts val="2200"/>
              </a:lnSpc>
              <a:spcBef>
                <a:spcPct val="0"/>
              </a:spcBef>
              <a:spcAft>
                <a:spcPct val="0"/>
              </a:spcAft>
              <a:buSzPct val="80000"/>
              <a:buChar char="–"/>
              <a:defRPr sz="2000">
                <a:solidFill>
                  <a:schemeClr val="tx1"/>
                </a:solidFill>
                <a:latin typeface="+mn-lt"/>
              </a:defRPr>
            </a:lvl7pPr>
            <a:lvl8pPr marL="3030538" indent="-185738" algn="l" rtl="0" eaLnBrk="0" fontAlgn="base" hangingPunct="0">
              <a:lnSpc>
                <a:spcPts val="2200"/>
              </a:lnSpc>
              <a:spcBef>
                <a:spcPct val="0"/>
              </a:spcBef>
              <a:spcAft>
                <a:spcPct val="0"/>
              </a:spcAft>
              <a:buSzPct val="80000"/>
              <a:buChar char="–"/>
              <a:defRPr sz="2000">
                <a:solidFill>
                  <a:schemeClr val="tx1"/>
                </a:solidFill>
                <a:latin typeface="+mn-lt"/>
              </a:defRPr>
            </a:lvl8pPr>
            <a:lvl9pPr marL="3487738" indent="-185738" algn="l" rtl="0" eaLnBrk="0" fontAlgn="base" hangingPunct="0">
              <a:lnSpc>
                <a:spcPts val="2200"/>
              </a:lnSpc>
              <a:spcBef>
                <a:spcPct val="0"/>
              </a:spcBef>
              <a:spcAft>
                <a:spcPct val="0"/>
              </a:spcAft>
              <a:buSzPct val="80000"/>
              <a:buChar char="–"/>
              <a:defRPr sz="2000">
                <a:solidFill>
                  <a:schemeClr val="tx1"/>
                </a:solidFill>
                <a:latin typeface="+mn-lt"/>
              </a:defRPr>
            </a:lvl9pPr>
          </a:lstStyle>
          <a:p>
            <a:r>
              <a:rPr lang="en-US" u="sng" kern="0" dirty="0" smtClean="0"/>
              <a:t>Objective:</a:t>
            </a:r>
            <a:r>
              <a:rPr lang="en-US" kern="0" dirty="0" smtClean="0"/>
              <a:t> </a:t>
            </a:r>
            <a:r>
              <a:rPr lang="en-US" kern="0" dirty="0"/>
              <a:t>Find minimum energy HW setting for each kernel without impacting overall performance</a:t>
            </a:r>
          </a:p>
        </p:txBody>
      </p:sp>
    </p:spTree>
    <p:extLst>
      <p:ext uri="{BB962C8B-B14F-4D97-AF65-F5344CB8AC3E}">
        <p14:creationId xmlns:p14="http://schemas.microsoft.com/office/powerpoint/2010/main" val="362700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Horizon Generator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2411349"/>
                <a:ext cx="8915400" cy="3684651"/>
              </a:xfrm>
            </p:spPr>
            <p:txBody>
              <a:bodyPr/>
              <a:lstStyle/>
              <a:p>
                <a:r>
                  <a:rPr lang="en-US" dirty="0"/>
                  <a:t>Limit the overhead to a slowdown factor </a:t>
                </a:r>
                <a14:m>
                  <m:oMath xmlns:m="http://schemas.openxmlformats.org/officeDocument/2006/math">
                    <m:r>
                      <a:rPr lang="en-US" i="1">
                        <a:latin typeface="Cambria Math"/>
                      </a:rPr>
                      <m:t>𝛼</m:t>
                    </m:r>
                    <m:r>
                      <a:rPr lang="en-US" i="1">
                        <a:latin typeface="Cambria Math"/>
                      </a:rPr>
                      <m:t> </m:t>
                    </m:r>
                  </m:oMath>
                </a14:m>
                <a:r>
                  <a:rPr lang="en-US" dirty="0"/>
                  <a:t>by dynamically varying the horizon length</a:t>
                </a:r>
              </a:p>
              <a:p>
                <a:endParaRPr lang="en-US" dirty="0"/>
              </a:p>
              <a:p>
                <a:endParaRPr lang="en-US" dirty="0"/>
              </a:p>
              <a:p>
                <a:r>
                  <a:rPr lang="en-US" dirty="0"/>
                  <a:t>General Idea: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2411349"/>
                <a:ext cx="8915400" cy="3684651"/>
              </a:xfrm>
              <a:blipFill>
                <a:blip r:embed="rId3"/>
                <a:stretch>
                  <a:fillRect l="-547" t="-1490"/>
                </a:stretch>
              </a:blipFill>
            </p:spPr>
            <p:txBody>
              <a:bodyPr/>
              <a:lstStyle/>
              <a:p>
                <a:r>
                  <a:rPr lang="en-US">
                    <a:noFill/>
                  </a:rPr>
                  <a:t> </a:t>
                </a:r>
              </a:p>
            </p:txBody>
          </p:sp>
        </mc:Fallback>
      </mc:AlternateContent>
      <p:sp>
        <p:nvSpPr>
          <p:cNvPr id="24" name="Rectangle 23"/>
          <p:cNvSpPr/>
          <p:nvPr/>
        </p:nvSpPr>
        <p:spPr>
          <a:xfrm>
            <a:off x="228600" y="1216152"/>
            <a:ext cx="6418488" cy="810478"/>
          </a:xfrm>
          <a:prstGeom prst="rect">
            <a:avLst/>
          </a:prstGeom>
        </p:spPr>
        <p:txBody>
          <a:bodyPr wrap="square">
            <a:spAutoFit/>
          </a:bodyPr>
          <a:lstStyle/>
          <a:p>
            <a:pPr marL="190500" lvl="0" indent="-190500" algn="l">
              <a:lnSpc>
                <a:spcPts val="2800"/>
              </a:lnSpc>
              <a:spcBef>
                <a:spcPts val="1200"/>
              </a:spcBef>
              <a:buSzPct val="80000"/>
              <a:buFont typeface="Wingdings" pitchFamily="2" charset="2"/>
              <a:buChar char="§"/>
            </a:pPr>
            <a:r>
              <a:rPr lang="en-US" kern="0" dirty="0">
                <a:solidFill>
                  <a:srgbClr val="000000"/>
                </a:solidFill>
                <a:latin typeface="Arial"/>
              </a:rPr>
              <a:t>Longer horizon improves savings but increases MPC optimization time</a:t>
            </a:r>
          </a:p>
        </p:txBody>
      </p:sp>
      <mc:AlternateContent xmlns:mc="http://schemas.openxmlformats.org/markup-compatibility/2006" xmlns:a14="http://schemas.microsoft.com/office/drawing/2010/main">
        <mc:Choice Requires="a14">
          <p:sp>
            <p:nvSpPr>
              <p:cNvPr id="8" name="Diamond 7"/>
              <p:cNvSpPr/>
              <p:nvPr/>
            </p:nvSpPr>
            <p:spPr>
              <a:xfrm>
                <a:off x="3302418" y="4668432"/>
                <a:ext cx="2990710" cy="1435432"/>
              </a:xfrm>
              <a:prstGeom prst="diamond">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800" dirty="0" smtClean="0">
                    <a:solidFill>
                      <a:schemeClr val="tx1"/>
                    </a:solidFill>
                    <a:latin typeface="+mj-lt"/>
                  </a:rPr>
                  <a:t>Est. MPC </a:t>
                </a:r>
                <a:r>
                  <a:rPr lang="en-US" sz="1800" dirty="0">
                    <a:solidFill>
                      <a:schemeClr val="tx1"/>
                    </a:solidFill>
                    <a:latin typeface="+mj-lt"/>
                  </a:rPr>
                  <a:t>Overhead + Perf. Loss </a:t>
                </a:r>
                <a14:m>
                  <m:oMath xmlns:m="http://schemas.openxmlformats.org/officeDocument/2006/math">
                    <m:r>
                      <a:rPr lang="en-US" sz="1800" b="0" i="1" smtClean="0">
                        <a:solidFill>
                          <a:schemeClr val="tx1"/>
                        </a:solidFill>
                        <a:latin typeface="Cambria Math"/>
                      </a:rPr>
                      <m:t>≤</m:t>
                    </m:r>
                    <m:r>
                      <a:rPr lang="en-US" sz="1800" b="0" i="1" smtClean="0">
                        <a:solidFill>
                          <a:schemeClr val="tx1"/>
                        </a:solidFill>
                        <a:latin typeface="Cambria Math"/>
                      </a:rPr>
                      <m:t>𝛼</m:t>
                    </m:r>
                  </m:oMath>
                </a14:m>
                <a:endParaRPr lang="en-US" sz="1800" dirty="0">
                  <a:solidFill>
                    <a:schemeClr val="tx1"/>
                  </a:solidFill>
                  <a:latin typeface="+mj-lt"/>
                </a:endParaRPr>
              </a:p>
            </p:txBody>
          </p:sp>
        </mc:Choice>
        <mc:Fallback xmlns="">
          <p:sp>
            <p:nvSpPr>
              <p:cNvPr id="8" name="Diamond 7"/>
              <p:cNvSpPr>
                <a:spLocks noRot="1" noChangeAspect="1" noMove="1" noResize="1" noEditPoints="1" noAdjustHandles="1" noChangeArrowheads="1" noChangeShapeType="1" noTextEdit="1"/>
              </p:cNvSpPr>
              <p:nvPr/>
            </p:nvSpPr>
            <p:spPr>
              <a:xfrm>
                <a:off x="3302418" y="4668432"/>
                <a:ext cx="2990710" cy="1435432"/>
              </a:xfrm>
              <a:prstGeom prst="diamond">
                <a:avLst/>
              </a:prstGeom>
              <a:blipFill rotWithShape="1">
                <a:blip r:embed="rId4"/>
                <a:stretch>
                  <a:fillRect/>
                </a:stretch>
              </a:blipFill>
              <a:ln/>
            </p:spPr>
            <p:txBody>
              <a:bodyPr/>
              <a:lstStyle/>
              <a:p>
                <a:r>
                  <a:rPr lang="en-US">
                    <a:noFill/>
                  </a:rPr>
                  <a:t> </a:t>
                </a:r>
              </a:p>
            </p:txBody>
          </p:sp>
        </mc:Fallback>
      </mc:AlternateContent>
      <p:sp>
        <p:nvSpPr>
          <p:cNvPr id="9" name="Rectangle 8"/>
          <p:cNvSpPr/>
          <p:nvPr/>
        </p:nvSpPr>
        <p:spPr>
          <a:xfrm>
            <a:off x="5950246" y="6103864"/>
            <a:ext cx="2709513" cy="584726"/>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a:solidFill>
                  <a:schemeClr val="tx1"/>
                </a:solidFill>
                <a:latin typeface="+mj-lt"/>
              </a:rPr>
              <a:t>Increase </a:t>
            </a:r>
          </a:p>
          <a:p>
            <a:pPr algn="ctr"/>
            <a:r>
              <a:rPr lang="en-US" sz="1800" dirty="0">
                <a:solidFill>
                  <a:schemeClr val="tx1"/>
                </a:solidFill>
                <a:latin typeface="+mj-lt"/>
              </a:rPr>
              <a:t>Horizon Length</a:t>
            </a:r>
            <a:endParaRPr lang="en-US" sz="1800" dirty="0">
              <a:solidFill>
                <a:schemeClr val="tx1"/>
              </a:solidFill>
            </a:endParaRPr>
          </a:p>
        </p:txBody>
      </p:sp>
      <p:sp>
        <p:nvSpPr>
          <p:cNvPr id="10" name="Rectangle 9"/>
          <p:cNvSpPr/>
          <p:nvPr/>
        </p:nvSpPr>
        <p:spPr>
          <a:xfrm>
            <a:off x="979104" y="6108847"/>
            <a:ext cx="2613358" cy="58071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b="1" dirty="0">
                <a:solidFill>
                  <a:schemeClr val="tx1"/>
                </a:solidFill>
                <a:latin typeface="+mj-lt"/>
              </a:rPr>
              <a:t>Decrease </a:t>
            </a:r>
          </a:p>
          <a:p>
            <a:pPr algn="ctr"/>
            <a:r>
              <a:rPr lang="en-US" sz="1800" dirty="0">
                <a:solidFill>
                  <a:schemeClr val="tx1"/>
                </a:solidFill>
                <a:latin typeface="+mj-lt"/>
              </a:rPr>
              <a:t>Horizon Length</a:t>
            </a:r>
          </a:p>
        </p:txBody>
      </p:sp>
      <p:cxnSp>
        <p:nvCxnSpPr>
          <p:cNvPr id="11" name="Elbow Connector 10"/>
          <p:cNvCxnSpPr>
            <a:stCxn id="8" idx="3"/>
          </p:cNvCxnSpPr>
          <p:nvPr/>
        </p:nvCxnSpPr>
        <p:spPr>
          <a:xfrm>
            <a:off x="6293128" y="5386148"/>
            <a:ext cx="1011876" cy="71771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2" name="Elbow Connector 11"/>
          <p:cNvCxnSpPr>
            <a:stCxn id="8" idx="1"/>
          </p:cNvCxnSpPr>
          <p:nvPr/>
        </p:nvCxnSpPr>
        <p:spPr>
          <a:xfrm rot="10800000" flipV="1">
            <a:off x="2285784" y="5386148"/>
            <a:ext cx="1016635" cy="72269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6345307" y="5052334"/>
            <a:ext cx="603563" cy="400110"/>
          </a:xfrm>
          <a:prstGeom prst="rect">
            <a:avLst/>
          </a:prstGeom>
          <a:noFill/>
        </p:spPr>
        <p:txBody>
          <a:bodyPr wrap="none" rtlCol="0">
            <a:spAutoFit/>
          </a:bodyPr>
          <a:lstStyle/>
          <a:p>
            <a:pPr>
              <a:spcAft>
                <a:spcPts val="600"/>
              </a:spcAft>
              <a:buClr>
                <a:schemeClr val="bg2"/>
              </a:buClr>
            </a:pPr>
            <a:r>
              <a:rPr lang="en-US" sz="2000" dirty="0">
                <a:latin typeface="+mj-lt"/>
              </a:rPr>
              <a:t>Yes</a:t>
            </a:r>
          </a:p>
        </p:txBody>
      </p:sp>
      <p:sp>
        <p:nvSpPr>
          <p:cNvPr id="14" name="TextBox 13"/>
          <p:cNvSpPr txBox="1"/>
          <p:nvPr/>
        </p:nvSpPr>
        <p:spPr>
          <a:xfrm>
            <a:off x="2435398" y="5020068"/>
            <a:ext cx="513282" cy="400110"/>
          </a:xfrm>
          <a:prstGeom prst="rect">
            <a:avLst/>
          </a:prstGeom>
          <a:noFill/>
        </p:spPr>
        <p:txBody>
          <a:bodyPr wrap="none" rtlCol="0">
            <a:spAutoFit/>
          </a:bodyPr>
          <a:lstStyle/>
          <a:p>
            <a:pPr>
              <a:spcAft>
                <a:spcPts val="600"/>
              </a:spcAft>
              <a:buClr>
                <a:schemeClr val="bg2"/>
              </a:buClr>
            </a:pPr>
            <a:r>
              <a:rPr lang="en-US" sz="2000" dirty="0">
                <a:latin typeface="+mj-lt"/>
              </a:rPr>
              <a:t>No</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7249" y="1249459"/>
            <a:ext cx="3315505" cy="112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126" r="1243"/>
          <a:stretch/>
        </p:blipFill>
        <p:spPr bwMode="auto">
          <a:xfrm>
            <a:off x="1162211" y="3313686"/>
            <a:ext cx="6930189" cy="80404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9033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MPC in Action – An Example</a:t>
            </a:r>
          </a:p>
        </p:txBody>
      </p:sp>
      <p:cxnSp>
        <p:nvCxnSpPr>
          <p:cNvPr id="5" name="Straight Arrow Connector 4"/>
          <p:cNvCxnSpPr/>
          <p:nvPr/>
        </p:nvCxnSpPr>
        <p:spPr bwMode="auto">
          <a:xfrm>
            <a:off x="1615440" y="2468880"/>
            <a:ext cx="704088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7145338" y="2508838"/>
            <a:ext cx="740138" cy="461665"/>
          </a:xfrm>
          <a:prstGeom prst="rect">
            <a:avLst/>
          </a:prstGeom>
          <a:noFill/>
        </p:spPr>
        <p:txBody>
          <a:bodyPr wrap="none" rtlCol="0">
            <a:spAutoFit/>
          </a:bodyPr>
          <a:lstStyle/>
          <a:p>
            <a:r>
              <a:rPr lang="en-US" dirty="0">
                <a:latin typeface="+mn-lt"/>
              </a:rPr>
              <a:t>Time</a:t>
            </a:r>
          </a:p>
        </p:txBody>
      </p:sp>
      <p:cxnSp>
        <p:nvCxnSpPr>
          <p:cNvPr id="8" name="Straight Connector 7"/>
          <p:cNvCxnSpPr/>
          <p:nvPr/>
        </p:nvCxnSpPr>
        <p:spPr bwMode="auto">
          <a:xfrm flipV="1">
            <a:off x="3840480" y="1203960"/>
            <a:ext cx="0" cy="126492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5927734" y="2522231"/>
                <a:ext cx="106516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𝐻</m:t>
                      </m:r>
                      <m:r>
                        <a:rPr lang="en-US" b="0" i="1" smtClean="0">
                          <a:latin typeface="Cambria Math"/>
                        </a:rPr>
                        <m:t>=4</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5927734" y="2522231"/>
                <a:ext cx="1065163" cy="461665"/>
              </a:xfrm>
              <a:prstGeom prst="rect">
                <a:avLst/>
              </a:prstGeom>
              <a:blipFill rotWithShape="1">
                <a:blip r:embed="rId4"/>
                <a:stretch>
                  <a:fillRect l="-571"/>
                </a:stretch>
              </a:blipFill>
            </p:spPr>
            <p:txBody>
              <a:bodyPr/>
              <a:lstStyle/>
              <a:p>
                <a:r>
                  <a:rPr lang="en-US">
                    <a:noFill/>
                  </a:rPr>
                  <a:t> </a:t>
                </a:r>
              </a:p>
            </p:txBody>
          </p:sp>
        </mc:Fallback>
      </mc:AlternateContent>
      <p:sp>
        <p:nvSpPr>
          <p:cNvPr id="18" name="Down Arrow 17"/>
          <p:cNvSpPr/>
          <p:nvPr/>
        </p:nvSpPr>
        <p:spPr bwMode="auto">
          <a:xfrm>
            <a:off x="4950622" y="2615179"/>
            <a:ext cx="220979" cy="372840"/>
          </a:xfrm>
          <a:prstGeom prst="downArrow">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endParaRPr>
          </a:p>
        </p:txBody>
      </p:sp>
      <p:sp>
        <p:nvSpPr>
          <p:cNvPr id="20" name="TextBox 19"/>
          <p:cNvSpPr txBox="1"/>
          <p:nvPr/>
        </p:nvSpPr>
        <p:spPr>
          <a:xfrm>
            <a:off x="2120841" y="1062781"/>
            <a:ext cx="697628" cy="461665"/>
          </a:xfrm>
          <a:prstGeom prst="rect">
            <a:avLst/>
          </a:prstGeom>
          <a:noFill/>
        </p:spPr>
        <p:txBody>
          <a:bodyPr wrap="none" rtlCol="0">
            <a:spAutoFit/>
          </a:bodyPr>
          <a:lstStyle/>
          <a:p>
            <a:r>
              <a:rPr lang="en-US" dirty="0">
                <a:latin typeface="+mn-lt"/>
              </a:rPr>
              <a:t>Past</a:t>
            </a:r>
          </a:p>
        </p:txBody>
      </p:sp>
      <p:cxnSp>
        <p:nvCxnSpPr>
          <p:cNvPr id="26" name="Elbow Connector 25"/>
          <p:cNvCxnSpPr>
            <a:endCxn id="19" idx="1"/>
          </p:cNvCxnSpPr>
          <p:nvPr/>
        </p:nvCxnSpPr>
        <p:spPr bwMode="auto">
          <a:xfrm rot="16200000" flipH="1">
            <a:off x="2736423" y="2268046"/>
            <a:ext cx="1734697" cy="1409170"/>
          </a:xfrm>
          <a:prstGeom prst="bentConnector2">
            <a:avLst/>
          </a:prstGeom>
          <a:solidFill>
            <a:schemeClr val="accent1"/>
          </a:solidFill>
          <a:ln w="25400" cap="flat" cmpd="sng" algn="ctr">
            <a:solidFill>
              <a:schemeClr val="accent1"/>
            </a:solidFill>
            <a:prstDash val="solid"/>
            <a:round/>
            <a:headEnd type="none" w="med" len="med"/>
            <a:tailEnd type="arrow"/>
          </a:ln>
          <a:effectLst/>
        </p:spPr>
      </p:cxnSp>
      <p:sp>
        <p:nvSpPr>
          <p:cNvPr id="36" name="TextBox 35"/>
          <p:cNvSpPr txBox="1"/>
          <p:nvPr/>
        </p:nvSpPr>
        <p:spPr>
          <a:xfrm>
            <a:off x="1429495" y="3520440"/>
            <a:ext cx="1505540" cy="646331"/>
          </a:xfrm>
          <a:prstGeom prst="rect">
            <a:avLst/>
          </a:prstGeom>
          <a:noFill/>
        </p:spPr>
        <p:txBody>
          <a:bodyPr wrap="none" rtlCol="0">
            <a:spAutoFit/>
          </a:bodyPr>
          <a:lstStyle/>
          <a:p>
            <a:r>
              <a:rPr lang="en-US" sz="1800" dirty="0">
                <a:latin typeface="+mj-lt"/>
              </a:rPr>
              <a:t>Past </a:t>
            </a:r>
          </a:p>
          <a:p>
            <a:r>
              <a:rPr lang="en-US" sz="1800" dirty="0">
                <a:latin typeface="+mj-lt"/>
              </a:rPr>
              <a:t>Performance</a:t>
            </a:r>
          </a:p>
        </p:txBody>
      </p:sp>
      <p:sp>
        <p:nvSpPr>
          <p:cNvPr id="43" name="TextBox 42"/>
          <p:cNvSpPr txBox="1"/>
          <p:nvPr/>
        </p:nvSpPr>
        <p:spPr>
          <a:xfrm>
            <a:off x="5777014" y="3516814"/>
            <a:ext cx="2736647" cy="369332"/>
          </a:xfrm>
          <a:prstGeom prst="rect">
            <a:avLst/>
          </a:prstGeom>
          <a:noFill/>
        </p:spPr>
        <p:txBody>
          <a:bodyPr wrap="none" rtlCol="0">
            <a:spAutoFit/>
          </a:bodyPr>
          <a:lstStyle/>
          <a:p>
            <a:r>
              <a:rPr lang="en-US" sz="1800" dirty="0">
                <a:latin typeface="+mj-lt"/>
              </a:rPr>
              <a:t>Future Execution Pattern</a:t>
            </a:r>
          </a:p>
        </p:txBody>
      </p:sp>
      <p:sp>
        <p:nvSpPr>
          <p:cNvPr id="28" name="TextBox 27"/>
          <p:cNvSpPr txBox="1"/>
          <p:nvPr/>
        </p:nvSpPr>
        <p:spPr>
          <a:xfrm>
            <a:off x="-15506" y="1572768"/>
            <a:ext cx="3849132" cy="461665"/>
          </a:xfrm>
          <a:prstGeom prst="rect">
            <a:avLst/>
          </a:prstGeom>
          <a:noFill/>
        </p:spPr>
        <p:txBody>
          <a:bodyPr wrap="none" rtlCol="0">
            <a:spAutoFit/>
          </a:bodyPr>
          <a:lstStyle/>
          <a:p>
            <a:r>
              <a:rPr lang="en-US" dirty="0">
                <a:solidFill>
                  <a:srgbClr val="0000FF"/>
                </a:solidFill>
                <a:latin typeface="+mj-lt"/>
              </a:rPr>
              <a:t>Setting for kernel 1 applied</a:t>
            </a:r>
          </a:p>
        </p:txBody>
      </p:sp>
      <p:grpSp>
        <p:nvGrpSpPr>
          <p:cNvPr id="81" name="Group 80"/>
          <p:cNvGrpSpPr/>
          <p:nvPr/>
        </p:nvGrpSpPr>
        <p:grpSpPr>
          <a:xfrm>
            <a:off x="4140168" y="3078040"/>
            <a:ext cx="1425243" cy="2253991"/>
            <a:chOff x="4275078" y="3078040"/>
            <a:chExt cx="1425243" cy="2253991"/>
          </a:xfrm>
        </p:grpSpPr>
        <p:sp>
          <p:nvSpPr>
            <p:cNvPr id="19" name="Rectangle 18"/>
            <p:cNvSpPr/>
            <p:nvPr/>
          </p:nvSpPr>
          <p:spPr bwMode="auto">
            <a:xfrm>
              <a:off x="4443266" y="3516814"/>
              <a:ext cx="1126388" cy="64633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tx1"/>
                  </a:solidFill>
                  <a:latin typeface="+mj-lt"/>
                </a:rPr>
                <a:t>Perf. Tracker</a:t>
              </a:r>
              <a:endParaRPr kumimoji="0" lang="en-US" sz="1800" b="0" i="0" u="none" strike="noStrike" cap="none" normalizeH="0" baseline="0" dirty="0">
                <a:ln>
                  <a:noFill/>
                </a:ln>
                <a:solidFill>
                  <a:schemeClr val="tx1"/>
                </a:solidFill>
                <a:effectLst/>
                <a:latin typeface="+mj-lt"/>
              </a:endParaRPr>
            </a:p>
          </p:txBody>
        </p:sp>
        <p:sp>
          <p:nvSpPr>
            <p:cNvPr id="21" name="Rectangle 20"/>
            <p:cNvSpPr/>
            <p:nvPr/>
          </p:nvSpPr>
          <p:spPr bwMode="auto">
            <a:xfrm>
              <a:off x="4447776" y="4625595"/>
              <a:ext cx="1101087" cy="58477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mj-lt"/>
                </a:rPr>
                <a:t>MPC</a:t>
              </a:r>
            </a:p>
            <a:p>
              <a:pPr marL="0" marR="0" indent="0" algn="ctr" defTabSz="914400" rtl="0" eaLnBrk="0" fontAlgn="base" latinLnBrk="0" hangingPunct="0">
                <a:lnSpc>
                  <a:spcPct val="100000"/>
                </a:lnSpc>
                <a:spcBef>
                  <a:spcPct val="0"/>
                </a:spcBef>
                <a:spcAft>
                  <a:spcPct val="0"/>
                </a:spcAft>
                <a:buClrTx/>
                <a:buSzTx/>
                <a:buFontTx/>
                <a:buNone/>
                <a:tabLst/>
              </a:pPr>
              <a:r>
                <a:rPr lang="en-US" sz="1600" dirty="0">
                  <a:solidFill>
                    <a:schemeClr val="tx1"/>
                  </a:solidFill>
                  <a:latin typeface="+mj-lt"/>
                </a:rPr>
                <a:t>Optimizer</a:t>
              </a:r>
              <a:endParaRPr kumimoji="0" lang="en-US" sz="1600" b="0" i="0" u="none" strike="noStrike" cap="none" normalizeH="0" baseline="0" dirty="0">
                <a:ln>
                  <a:noFill/>
                </a:ln>
                <a:solidFill>
                  <a:schemeClr val="tx1"/>
                </a:solidFill>
                <a:effectLst/>
                <a:latin typeface="+mj-lt"/>
              </a:endParaRPr>
            </a:p>
          </p:txBody>
        </p:sp>
        <p:cxnSp>
          <p:nvCxnSpPr>
            <p:cNvPr id="4" name="Straight Arrow Connector 3"/>
            <p:cNvCxnSpPr/>
            <p:nvPr/>
          </p:nvCxnSpPr>
          <p:spPr bwMode="auto">
            <a:xfrm>
              <a:off x="5000436" y="4168939"/>
              <a:ext cx="0" cy="457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84" name="Rectangle 83"/>
            <p:cNvSpPr/>
            <p:nvPr/>
          </p:nvSpPr>
          <p:spPr bwMode="auto">
            <a:xfrm>
              <a:off x="4275078" y="3078040"/>
              <a:ext cx="1425243" cy="2253991"/>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j-lt"/>
                </a:rPr>
                <a:t>Optimizer</a:t>
              </a:r>
            </a:p>
          </p:txBody>
        </p:sp>
      </p:grpSp>
      <p:cxnSp>
        <p:nvCxnSpPr>
          <p:cNvPr id="92" name="Straight Connector 91"/>
          <p:cNvCxnSpPr/>
          <p:nvPr/>
        </p:nvCxnSpPr>
        <p:spPr bwMode="auto">
          <a:xfrm flipH="1">
            <a:off x="3887205" y="5195718"/>
            <a:ext cx="452924" cy="355127"/>
          </a:xfrm>
          <a:prstGeom prst="line">
            <a:avLst/>
          </a:prstGeom>
          <a:solidFill>
            <a:schemeClr val="accent1"/>
          </a:solidFill>
          <a:ln w="25400" cap="flat" cmpd="sng" algn="ctr">
            <a:solidFill>
              <a:schemeClr val="tx2"/>
            </a:solidFill>
            <a:prstDash val="sysDash"/>
            <a:round/>
            <a:headEnd type="none" w="med" len="med"/>
            <a:tailEnd type="none" w="med" len="med"/>
          </a:ln>
          <a:effectLst/>
        </p:spPr>
      </p:cxnSp>
      <p:cxnSp>
        <p:nvCxnSpPr>
          <p:cNvPr id="94" name="Straight Connector 93"/>
          <p:cNvCxnSpPr/>
          <p:nvPr/>
        </p:nvCxnSpPr>
        <p:spPr bwMode="auto">
          <a:xfrm flipH="1" flipV="1">
            <a:off x="5379499" y="5195718"/>
            <a:ext cx="543282" cy="355127"/>
          </a:xfrm>
          <a:prstGeom prst="line">
            <a:avLst/>
          </a:prstGeom>
          <a:solidFill>
            <a:schemeClr val="accent1"/>
          </a:solidFill>
          <a:ln w="25400" cap="flat" cmpd="sng" algn="ctr">
            <a:solidFill>
              <a:schemeClr val="tx2"/>
            </a:solidFill>
            <a:prstDash val="sysDash"/>
            <a:round/>
            <a:headEnd type="none" w="med" len="med"/>
            <a:tailEnd type="none" w="med" len="med"/>
          </a:ln>
          <a:effectLst/>
        </p:spPr>
      </p:cxnSp>
      <p:grpSp>
        <p:nvGrpSpPr>
          <p:cNvPr id="62" name="Group 61"/>
          <p:cNvGrpSpPr/>
          <p:nvPr/>
        </p:nvGrpSpPr>
        <p:grpSpPr>
          <a:xfrm>
            <a:off x="3852816" y="1488573"/>
            <a:ext cx="2544472" cy="940898"/>
            <a:chOff x="2417523" y="1930454"/>
            <a:chExt cx="1440496" cy="940898"/>
          </a:xfrm>
        </p:grpSpPr>
        <p:sp>
          <p:nvSpPr>
            <p:cNvPr id="71" name="Rectangle 70"/>
            <p:cNvSpPr/>
            <p:nvPr/>
          </p:nvSpPr>
          <p:spPr>
            <a:xfrm>
              <a:off x="2417523"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73" name="Rectangle 72"/>
            <p:cNvSpPr/>
            <p:nvPr/>
          </p:nvSpPr>
          <p:spPr>
            <a:xfrm>
              <a:off x="2705622"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75" name="Rectangle 74"/>
            <p:cNvSpPr/>
            <p:nvPr/>
          </p:nvSpPr>
          <p:spPr>
            <a:xfrm>
              <a:off x="2993721"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76" name="Rectangle 75"/>
            <p:cNvSpPr/>
            <p:nvPr/>
          </p:nvSpPr>
          <p:spPr>
            <a:xfrm>
              <a:off x="3281820" y="1931900"/>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77" name="Rectangle 76"/>
            <p:cNvSpPr/>
            <p:nvPr/>
          </p:nvSpPr>
          <p:spPr>
            <a:xfrm>
              <a:off x="3569920" y="1930454"/>
              <a:ext cx="288099"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sp>
        <p:nvSpPr>
          <p:cNvPr id="78" name="Rectangle 77"/>
          <p:cNvSpPr/>
          <p:nvPr/>
        </p:nvSpPr>
        <p:spPr>
          <a:xfrm>
            <a:off x="3833626" y="1507005"/>
            <a:ext cx="2054765" cy="939452"/>
          </a:xfrm>
          <a:prstGeom prst="rect">
            <a:avLst/>
          </a:prstGeom>
          <a:noFill/>
          <a:ln w="5715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 name="Rectangle 78"/>
          <p:cNvSpPr/>
          <p:nvPr/>
        </p:nvSpPr>
        <p:spPr bwMode="auto">
          <a:xfrm>
            <a:off x="3883335" y="1528656"/>
            <a:ext cx="391743" cy="868680"/>
          </a:xfrm>
          <a:prstGeom prst="rect">
            <a:avLst/>
          </a:prstGeom>
          <a:solidFill>
            <a:srgbClr val="0000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80" name="Rectangle 79"/>
          <p:cNvSpPr/>
          <p:nvPr/>
        </p:nvSpPr>
        <p:spPr bwMode="auto">
          <a:xfrm>
            <a:off x="4399564" y="1516756"/>
            <a:ext cx="357326" cy="868680"/>
          </a:xfrm>
          <a:prstGeom prst="rect">
            <a:avLst/>
          </a:prstGeom>
          <a:solidFill>
            <a:srgbClr val="0000FF"/>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cxnSp>
        <p:nvCxnSpPr>
          <p:cNvPr id="86" name="Elbow Connector 85"/>
          <p:cNvCxnSpPr>
            <a:endCxn id="19" idx="3"/>
          </p:cNvCxnSpPr>
          <p:nvPr/>
        </p:nvCxnSpPr>
        <p:spPr bwMode="auto">
          <a:xfrm rot="5400000">
            <a:off x="4993033" y="3056890"/>
            <a:ext cx="1224801" cy="341378"/>
          </a:xfrm>
          <a:prstGeom prst="bentConnector2">
            <a:avLst/>
          </a:prstGeom>
          <a:solidFill>
            <a:schemeClr val="accent1"/>
          </a:solidFill>
          <a:ln w="25400" cap="flat" cmpd="sng" algn="ctr">
            <a:solidFill>
              <a:schemeClr val="accent1"/>
            </a:solidFill>
            <a:prstDash val="solid"/>
            <a:round/>
            <a:headEnd type="none" w="med" len="med"/>
            <a:tailEnd type="arrow"/>
          </a:ln>
          <a:effectLst/>
        </p:spPr>
      </p:cxnSp>
      <p:grpSp>
        <p:nvGrpSpPr>
          <p:cNvPr id="107" name="Group 106"/>
          <p:cNvGrpSpPr/>
          <p:nvPr/>
        </p:nvGrpSpPr>
        <p:grpSpPr>
          <a:xfrm>
            <a:off x="3887205" y="5578392"/>
            <a:ext cx="2035576" cy="939452"/>
            <a:chOff x="3887205" y="5578392"/>
            <a:chExt cx="2035576" cy="939452"/>
          </a:xfrm>
        </p:grpSpPr>
        <p:sp>
          <p:nvSpPr>
            <p:cNvPr id="89" name="Rectangle 88"/>
            <p:cNvSpPr/>
            <p:nvPr/>
          </p:nvSpPr>
          <p:spPr>
            <a:xfrm>
              <a:off x="3887205" y="5578392"/>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90" name="Rectangle 89"/>
            <p:cNvSpPr/>
            <p:nvPr/>
          </p:nvSpPr>
          <p:spPr>
            <a:xfrm>
              <a:off x="4396099" y="5578392"/>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
          <p:nvSpPr>
            <p:cNvPr id="91" name="Rectangle 90"/>
            <p:cNvSpPr/>
            <p:nvPr/>
          </p:nvSpPr>
          <p:spPr>
            <a:xfrm>
              <a:off x="4904993" y="5578392"/>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prstClr val="white"/>
                </a:solidFill>
              </a:endParaRPr>
            </a:p>
          </p:txBody>
        </p:sp>
        <p:sp>
          <p:nvSpPr>
            <p:cNvPr id="93" name="Rectangle 92"/>
            <p:cNvSpPr/>
            <p:nvPr/>
          </p:nvSpPr>
          <p:spPr>
            <a:xfrm>
              <a:off x="5413887" y="5578392"/>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grpSp>
      <p:cxnSp>
        <p:nvCxnSpPr>
          <p:cNvPr id="85" name="Straight Arrow Connector 84"/>
          <p:cNvCxnSpPr/>
          <p:nvPr/>
        </p:nvCxnSpPr>
        <p:spPr bwMode="auto">
          <a:xfrm>
            <a:off x="3196260" y="2058772"/>
            <a:ext cx="881873" cy="118403"/>
          </a:xfrm>
          <a:prstGeom prst="straightConnector1">
            <a:avLst/>
          </a:prstGeom>
          <a:solidFill>
            <a:schemeClr val="accent1"/>
          </a:solidFill>
          <a:ln w="25400" cap="flat" cmpd="sng" algn="ctr">
            <a:solidFill>
              <a:schemeClr val="accent1"/>
            </a:solidFill>
            <a:prstDash val="solid"/>
            <a:round/>
            <a:headEnd type="none" w="med" len="med"/>
            <a:tailEnd type="arrow"/>
          </a:ln>
          <a:effectLst/>
        </p:spPr>
      </p:cxnSp>
      <p:sp>
        <p:nvSpPr>
          <p:cNvPr id="100" name="Rectangle 99"/>
          <p:cNvSpPr/>
          <p:nvPr/>
        </p:nvSpPr>
        <p:spPr>
          <a:xfrm>
            <a:off x="295210" y="5550845"/>
            <a:ext cx="2268570" cy="964367"/>
          </a:xfrm>
          <a:prstGeom prst="rect">
            <a:avLst/>
          </a:prstGeom>
        </p:spPr>
        <p:txBody>
          <a:bodyPr wrap="none">
            <a:spAutoFit/>
          </a:bodyPr>
          <a:lstStyle/>
          <a:p>
            <a:pPr lvl="0">
              <a:lnSpc>
                <a:spcPts val="2800"/>
              </a:lnSpc>
              <a:spcBef>
                <a:spcPts val="1200"/>
              </a:spcBef>
              <a:buSzPct val="80000"/>
            </a:pPr>
            <a:r>
              <a:rPr lang="en-US" kern="0" dirty="0">
                <a:solidFill>
                  <a:srgbClr val="000000"/>
                </a:solidFill>
                <a:latin typeface="Arial"/>
              </a:rPr>
              <a:t>Search order</a:t>
            </a:r>
          </a:p>
          <a:p>
            <a:pPr lvl="0">
              <a:lnSpc>
                <a:spcPts val="2800"/>
              </a:lnSpc>
              <a:spcBef>
                <a:spcPts val="1200"/>
              </a:spcBef>
              <a:buSzPct val="80000"/>
            </a:pPr>
            <a:r>
              <a:rPr lang="en-US" kern="0" dirty="0">
                <a:solidFill>
                  <a:srgbClr val="000000"/>
                </a:solidFill>
                <a:latin typeface="Arial"/>
              </a:rPr>
              <a:t>(2, 1, 4, 5, 3, 6)</a:t>
            </a:r>
          </a:p>
        </p:txBody>
      </p:sp>
      <p:sp>
        <p:nvSpPr>
          <p:cNvPr id="101" name="Rectangle 100"/>
          <p:cNvSpPr/>
          <p:nvPr/>
        </p:nvSpPr>
        <p:spPr>
          <a:xfrm>
            <a:off x="406454" y="6047555"/>
            <a:ext cx="356188" cy="461665"/>
          </a:xfrm>
          <a:prstGeom prst="rect">
            <a:avLst/>
          </a:prstGeom>
        </p:spPr>
        <p:txBody>
          <a:bodyPr wrap="none">
            <a:spAutoFit/>
          </a:bodyPr>
          <a:lstStyle/>
          <a:p>
            <a:r>
              <a:rPr lang="en-US" dirty="0">
                <a:solidFill>
                  <a:srgbClr val="0000FF"/>
                </a:solidFill>
                <a:latin typeface="+mj-lt"/>
              </a:rPr>
              <a:t>2</a:t>
            </a:r>
          </a:p>
        </p:txBody>
      </p:sp>
      <p:sp>
        <p:nvSpPr>
          <p:cNvPr id="102" name="Rectangle 101"/>
          <p:cNvSpPr/>
          <p:nvPr/>
        </p:nvSpPr>
        <p:spPr>
          <a:xfrm>
            <a:off x="743838" y="6047554"/>
            <a:ext cx="356188" cy="461665"/>
          </a:xfrm>
          <a:prstGeom prst="rect">
            <a:avLst/>
          </a:prstGeom>
        </p:spPr>
        <p:txBody>
          <a:bodyPr wrap="none">
            <a:spAutoFit/>
          </a:bodyPr>
          <a:lstStyle/>
          <a:p>
            <a:r>
              <a:rPr lang="en-US" dirty="0">
                <a:solidFill>
                  <a:srgbClr val="0000FF"/>
                </a:solidFill>
                <a:latin typeface="+mj-lt"/>
              </a:rPr>
              <a:t>1</a:t>
            </a:r>
          </a:p>
        </p:txBody>
      </p:sp>
      <p:sp>
        <p:nvSpPr>
          <p:cNvPr id="103" name="Rectangle 102"/>
          <p:cNvSpPr/>
          <p:nvPr/>
        </p:nvSpPr>
        <p:spPr>
          <a:xfrm>
            <a:off x="3987917" y="5829743"/>
            <a:ext cx="389851" cy="461665"/>
          </a:xfrm>
          <a:prstGeom prst="rect">
            <a:avLst/>
          </a:prstGeom>
        </p:spPr>
        <p:txBody>
          <a:bodyPr wrap="none">
            <a:spAutoFit/>
          </a:bodyPr>
          <a:lstStyle/>
          <a:p>
            <a:r>
              <a:rPr lang="en-US" dirty="0">
                <a:solidFill>
                  <a:srgbClr val="0000FF"/>
                </a:solidFill>
                <a:latin typeface="+mj-lt"/>
              </a:rPr>
              <a:t>A</a:t>
            </a:r>
          </a:p>
        </p:txBody>
      </p:sp>
      <p:sp>
        <p:nvSpPr>
          <p:cNvPr id="104" name="Rectangle 103"/>
          <p:cNvSpPr/>
          <p:nvPr/>
        </p:nvSpPr>
        <p:spPr>
          <a:xfrm>
            <a:off x="4470983" y="5829742"/>
            <a:ext cx="389851" cy="461665"/>
          </a:xfrm>
          <a:prstGeom prst="rect">
            <a:avLst/>
          </a:prstGeom>
        </p:spPr>
        <p:txBody>
          <a:bodyPr wrap="none">
            <a:spAutoFit/>
          </a:bodyPr>
          <a:lstStyle/>
          <a:p>
            <a:r>
              <a:rPr lang="en-US" dirty="0">
                <a:solidFill>
                  <a:srgbClr val="0000FF"/>
                </a:solidFill>
                <a:latin typeface="+mj-lt"/>
              </a:rPr>
              <a:t>B</a:t>
            </a:r>
          </a:p>
        </p:txBody>
      </p:sp>
      <p:sp>
        <p:nvSpPr>
          <p:cNvPr id="105" name="Rectangle 104"/>
          <p:cNvSpPr/>
          <p:nvPr/>
        </p:nvSpPr>
        <p:spPr>
          <a:xfrm>
            <a:off x="3852816" y="1736205"/>
            <a:ext cx="389851" cy="461665"/>
          </a:xfrm>
          <a:prstGeom prst="rect">
            <a:avLst/>
          </a:prstGeom>
        </p:spPr>
        <p:txBody>
          <a:bodyPr wrap="none">
            <a:spAutoFit/>
          </a:bodyPr>
          <a:lstStyle/>
          <a:p>
            <a:r>
              <a:rPr lang="en-US" dirty="0">
                <a:solidFill>
                  <a:srgbClr val="FFFFFF"/>
                </a:solidFill>
                <a:latin typeface="+mj-lt"/>
              </a:rPr>
              <a:t>A</a:t>
            </a:r>
          </a:p>
        </p:txBody>
      </p:sp>
      <p:sp>
        <p:nvSpPr>
          <p:cNvPr id="45" name="Rectangle 44"/>
          <p:cNvSpPr/>
          <p:nvPr/>
        </p:nvSpPr>
        <p:spPr>
          <a:xfrm>
            <a:off x="6393780" y="1490019"/>
            <a:ext cx="508894" cy="93945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18723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36" grpId="0"/>
      <p:bldP spid="43" grpId="0"/>
      <p:bldP spid="28" grpId="0"/>
      <p:bldP spid="78" grpId="0" animBg="1"/>
      <p:bldP spid="79" grpId="0" animBg="1"/>
      <p:bldP spid="80" grpId="0" animBg="1"/>
      <p:bldP spid="100" grpId="0"/>
      <p:bldP spid="101" grpId="0"/>
      <p:bldP spid="102" grpId="0"/>
      <p:bldP spid="103" grpId="0"/>
      <p:bldP spid="104" grpId="0"/>
      <p:bldP spid="10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8.7|13.3|38.1"/>
</p:tagLst>
</file>

<file path=ppt/tags/tag10.xml><?xml version="1.0" encoding="utf-8"?>
<p:tagLst xmlns:a="http://schemas.openxmlformats.org/drawingml/2006/main" xmlns:r="http://schemas.openxmlformats.org/officeDocument/2006/relationships" xmlns:p="http://schemas.openxmlformats.org/presentationml/2006/main">
  <p:tag name="TIMING" val="|83.3|30.7"/>
</p:tagLst>
</file>

<file path=ppt/tags/tag11.xml><?xml version="1.0" encoding="utf-8"?>
<p:tagLst xmlns:a="http://schemas.openxmlformats.org/drawingml/2006/main" xmlns:r="http://schemas.openxmlformats.org/officeDocument/2006/relationships" xmlns:p="http://schemas.openxmlformats.org/presentationml/2006/main">
  <p:tag name="TIMING" val="|47.2|22|18.4"/>
</p:tagLst>
</file>

<file path=ppt/tags/tag12.xml><?xml version="1.0" encoding="utf-8"?>
<p:tagLst xmlns:a="http://schemas.openxmlformats.org/drawingml/2006/main" xmlns:r="http://schemas.openxmlformats.org/officeDocument/2006/relationships" xmlns:p="http://schemas.openxmlformats.org/presentationml/2006/main">
  <p:tag name="TIMING" val="|18.7|13.3|38.1"/>
</p:tagLst>
</file>

<file path=ppt/tags/tag13.xml><?xml version="1.0" encoding="utf-8"?>
<p:tagLst xmlns:a="http://schemas.openxmlformats.org/drawingml/2006/main" xmlns:r="http://schemas.openxmlformats.org/officeDocument/2006/relationships" xmlns:p="http://schemas.openxmlformats.org/presentationml/2006/main">
  <p:tag name="TIMING" val="|2.7|54.5|73.4|23.2|30.1|46"/>
</p:tagLst>
</file>

<file path=ppt/tags/tag14.xml><?xml version="1.0" encoding="utf-8"?>
<p:tagLst xmlns:a="http://schemas.openxmlformats.org/drawingml/2006/main" xmlns:r="http://schemas.openxmlformats.org/officeDocument/2006/relationships" xmlns:p="http://schemas.openxmlformats.org/presentationml/2006/main">
  <p:tag name="TIMING" val="|2.7|54.5|73.4|23.2|30.1|46"/>
</p:tagLst>
</file>

<file path=ppt/tags/tag15.xml><?xml version="1.0" encoding="utf-8"?>
<p:tagLst xmlns:a="http://schemas.openxmlformats.org/drawingml/2006/main" xmlns:r="http://schemas.openxmlformats.org/officeDocument/2006/relationships" xmlns:p="http://schemas.openxmlformats.org/presentationml/2006/main">
  <p:tag name="TIMING" val="|2.7|54.5|73.4|23.2|30.1|46"/>
</p:tagLst>
</file>

<file path=ppt/tags/tag16.xml><?xml version="1.0" encoding="utf-8"?>
<p:tagLst xmlns:a="http://schemas.openxmlformats.org/drawingml/2006/main" xmlns:r="http://schemas.openxmlformats.org/officeDocument/2006/relationships" xmlns:p="http://schemas.openxmlformats.org/presentationml/2006/main">
  <p:tag name="TIMING" val="|2.7|54.5|73.4|23.2|30.1|46"/>
</p:tagLst>
</file>

<file path=ppt/tags/tag17.xml><?xml version="1.0" encoding="utf-8"?>
<p:tagLst xmlns:a="http://schemas.openxmlformats.org/drawingml/2006/main" xmlns:r="http://schemas.openxmlformats.org/officeDocument/2006/relationships" xmlns:p="http://schemas.openxmlformats.org/presentationml/2006/main">
  <p:tag name="TIMING" val="|21.6|16|19.1|70.2"/>
</p:tagLst>
</file>

<file path=ppt/tags/tag2.xml><?xml version="1.0" encoding="utf-8"?>
<p:tagLst xmlns:a="http://schemas.openxmlformats.org/drawingml/2006/main" xmlns:r="http://schemas.openxmlformats.org/officeDocument/2006/relationships" xmlns:p="http://schemas.openxmlformats.org/presentationml/2006/main">
  <p:tag name="TIMING" val="|18.7|13.3|38.1"/>
</p:tagLst>
</file>

<file path=ppt/tags/tag3.xml><?xml version="1.0" encoding="utf-8"?>
<p:tagLst xmlns:a="http://schemas.openxmlformats.org/drawingml/2006/main" xmlns:r="http://schemas.openxmlformats.org/officeDocument/2006/relationships" xmlns:p="http://schemas.openxmlformats.org/presentationml/2006/main">
  <p:tag name="TIMING" val="|21.6|16|19.1|70.2"/>
</p:tagLst>
</file>

<file path=ppt/tags/tag4.xml><?xml version="1.0" encoding="utf-8"?>
<p:tagLst xmlns:a="http://schemas.openxmlformats.org/drawingml/2006/main" xmlns:r="http://schemas.openxmlformats.org/officeDocument/2006/relationships" xmlns:p="http://schemas.openxmlformats.org/presentationml/2006/main">
  <p:tag name="TIMING" val="|5.3|13.4|15.3|12.2|9.3"/>
</p:tagLst>
</file>

<file path=ppt/tags/tag5.xml><?xml version="1.0" encoding="utf-8"?>
<p:tagLst xmlns:a="http://schemas.openxmlformats.org/drawingml/2006/main" xmlns:r="http://schemas.openxmlformats.org/officeDocument/2006/relationships" xmlns:p="http://schemas.openxmlformats.org/presentationml/2006/main">
  <p:tag name="TIMING" val="|10|11|4.1"/>
</p:tagLst>
</file>

<file path=ppt/tags/tag6.xml><?xml version="1.0" encoding="utf-8"?>
<p:tagLst xmlns:a="http://schemas.openxmlformats.org/drawingml/2006/main" xmlns:r="http://schemas.openxmlformats.org/officeDocument/2006/relationships" xmlns:p="http://schemas.openxmlformats.org/presentationml/2006/main">
  <p:tag name="TIMING" val="|36.9"/>
</p:tagLst>
</file>

<file path=ppt/tags/tag7.xml><?xml version="1.0" encoding="utf-8"?>
<p:tagLst xmlns:a="http://schemas.openxmlformats.org/drawingml/2006/main" xmlns:r="http://schemas.openxmlformats.org/officeDocument/2006/relationships" xmlns:p="http://schemas.openxmlformats.org/presentationml/2006/main">
  <p:tag name="TIMING" val="|5.3|13.7"/>
</p:tagLst>
</file>

<file path=ppt/tags/tag8.xml><?xml version="1.0" encoding="utf-8"?>
<p:tagLst xmlns:a="http://schemas.openxmlformats.org/drawingml/2006/main" xmlns:r="http://schemas.openxmlformats.org/officeDocument/2006/relationships" xmlns:p="http://schemas.openxmlformats.org/presentationml/2006/main">
  <p:tag name="TIMING" val="|18.7|13.3|38.1"/>
</p:tagLst>
</file>

<file path=ppt/tags/tag9.xml><?xml version="1.0" encoding="utf-8"?>
<p:tagLst xmlns:a="http://schemas.openxmlformats.org/drawingml/2006/main" xmlns:r="http://schemas.openxmlformats.org/officeDocument/2006/relationships" xmlns:p="http://schemas.openxmlformats.org/presentationml/2006/main">
  <p:tag name="TIMING" val="|3.7|29.2|54.6|48|3.2"/>
</p:tagLst>
</file>

<file path=ppt/theme/theme1.xml><?xml version="1.0" encoding="utf-8"?>
<a:theme xmlns:a="http://schemas.openxmlformats.org/drawingml/2006/main" name="2_Lectures">
  <a:themeElements>
    <a:clrScheme name="Cornell1">
      <a:dk1>
        <a:srgbClr val="000000"/>
      </a:dk1>
      <a:lt1>
        <a:srgbClr val="FFFFFF"/>
      </a:lt1>
      <a:dk2>
        <a:srgbClr val="000000"/>
      </a:dk2>
      <a:lt2>
        <a:srgbClr val="B3B3B3"/>
      </a:lt2>
      <a:accent1>
        <a:srgbClr val="B31B1B"/>
      </a:accent1>
      <a:accent2>
        <a:srgbClr val="0070C0"/>
      </a:accent2>
      <a:accent3>
        <a:srgbClr val="1BB31B"/>
      </a:accent3>
      <a:accent4>
        <a:srgbClr val="000000"/>
      </a:accent4>
      <a:accent5>
        <a:srgbClr val="D6ABAB"/>
      </a:accent5>
      <a:accent6>
        <a:srgbClr val="FF9900"/>
      </a:accent6>
      <a:hlink>
        <a:srgbClr val="1B1BB3"/>
      </a:hlink>
      <a:folHlink>
        <a:srgbClr val="1BB31B"/>
      </a:folHlink>
    </a:clrScheme>
    <a:fontScheme name="2_Lecture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2_Lectures 1">
        <a:dk1>
          <a:srgbClr val="000000"/>
        </a:dk1>
        <a:lt1>
          <a:srgbClr val="FFFFFF"/>
        </a:lt1>
        <a:dk2>
          <a:srgbClr val="000000"/>
        </a:dk2>
        <a:lt2>
          <a:srgbClr val="B3B3B3"/>
        </a:lt2>
        <a:accent1>
          <a:srgbClr val="B31B1B"/>
        </a:accent1>
        <a:accent2>
          <a:srgbClr val="B31B1B"/>
        </a:accent2>
        <a:accent3>
          <a:srgbClr val="FFFFFF"/>
        </a:accent3>
        <a:accent4>
          <a:srgbClr val="000000"/>
        </a:accent4>
        <a:accent5>
          <a:srgbClr val="D6ABAB"/>
        </a:accent5>
        <a:accent6>
          <a:srgbClr val="A21717"/>
        </a:accent6>
        <a:hlink>
          <a:srgbClr val="1B1BB3"/>
        </a:hlink>
        <a:folHlink>
          <a:srgbClr val="1BB3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rnell1">
    <a:dk1>
      <a:srgbClr val="000000"/>
    </a:dk1>
    <a:lt1>
      <a:srgbClr val="FFFFFF"/>
    </a:lt1>
    <a:dk2>
      <a:srgbClr val="000000"/>
    </a:dk2>
    <a:lt2>
      <a:srgbClr val="B3B3B3"/>
    </a:lt2>
    <a:accent1>
      <a:srgbClr val="B31B1B"/>
    </a:accent1>
    <a:accent2>
      <a:srgbClr val="0070C0"/>
    </a:accent2>
    <a:accent3>
      <a:srgbClr val="1BB31B"/>
    </a:accent3>
    <a:accent4>
      <a:srgbClr val="000000"/>
    </a:accent4>
    <a:accent5>
      <a:srgbClr val="D6ABAB"/>
    </a:accent5>
    <a:accent6>
      <a:srgbClr val="FF9900"/>
    </a:accent6>
    <a:hlink>
      <a:srgbClr val="1B1BB3"/>
    </a:hlink>
    <a:folHlink>
      <a:srgbClr val="1BB31B"/>
    </a:folHlink>
  </a:clrScheme>
  <a:fontScheme name="2_Lecture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rnell1">
    <a:dk1>
      <a:srgbClr val="000000"/>
    </a:dk1>
    <a:lt1>
      <a:srgbClr val="FFFFFF"/>
    </a:lt1>
    <a:dk2>
      <a:srgbClr val="000000"/>
    </a:dk2>
    <a:lt2>
      <a:srgbClr val="B3B3B3"/>
    </a:lt2>
    <a:accent1>
      <a:srgbClr val="B31B1B"/>
    </a:accent1>
    <a:accent2>
      <a:srgbClr val="0070C0"/>
    </a:accent2>
    <a:accent3>
      <a:srgbClr val="1BB31B"/>
    </a:accent3>
    <a:accent4>
      <a:srgbClr val="000000"/>
    </a:accent4>
    <a:accent5>
      <a:srgbClr val="D6ABAB"/>
    </a:accent5>
    <a:accent6>
      <a:srgbClr val="FF9900"/>
    </a:accent6>
    <a:hlink>
      <a:srgbClr val="1B1BB3"/>
    </a:hlink>
    <a:folHlink>
      <a:srgbClr val="1BB31B"/>
    </a:folHlink>
  </a:clrScheme>
  <a:fontScheme name="2_Lecture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rnell1">
    <a:dk1>
      <a:srgbClr val="000000"/>
    </a:dk1>
    <a:lt1>
      <a:srgbClr val="FFFFFF"/>
    </a:lt1>
    <a:dk2>
      <a:srgbClr val="000000"/>
    </a:dk2>
    <a:lt2>
      <a:srgbClr val="B3B3B3"/>
    </a:lt2>
    <a:accent1>
      <a:srgbClr val="B31B1B"/>
    </a:accent1>
    <a:accent2>
      <a:srgbClr val="0070C0"/>
    </a:accent2>
    <a:accent3>
      <a:srgbClr val="1BB31B"/>
    </a:accent3>
    <a:accent4>
      <a:srgbClr val="000000"/>
    </a:accent4>
    <a:accent5>
      <a:srgbClr val="D6ABAB"/>
    </a:accent5>
    <a:accent6>
      <a:srgbClr val="FF9900"/>
    </a:accent6>
    <a:hlink>
      <a:srgbClr val="1B1BB3"/>
    </a:hlink>
    <a:folHlink>
      <a:srgbClr val="1BB31B"/>
    </a:folHlink>
  </a:clrScheme>
  <a:fontScheme name="2_Lecture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ornell1">
    <a:dk1>
      <a:srgbClr val="000000"/>
    </a:dk1>
    <a:lt1>
      <a:srgbClr val="FFFFFF"/>
    </a:lt1>
    <a:dk2>
      <a:srgbClr val="000000"/>
    </a:dk2>
    <a:lt2>
      <a:srgbClr val="B3B3B3"/>
    </a:lt2>
    <a:accent1>
      <a:srgbClr val="B31B1B"/>
    </a:accent1>
    <a:accent2>
      <a:srgbClr val="0070C0"/>
    </a:accent2>
    <a:accent3>
      <a:srgbClr val="1BB31B"/>
    </a:accent3>
    <a:accent4>
      <a:srgbClr val="000000"/>
    </a:accent4>
    <a:accent5>
      <a:srgbClr val="D6ABAB"/>
    </a:accent5>
    <a:accent6>
      <a:srgbClr val="FF9900"/>
    </a:accent6>
    <a:hlink>
      <a:srgbClr val="1B1BB3"/>
    </a:hlink>
    <a:folHlink>
      <a:srgbClr val="1BB31B"/>
    </a:folHlink>
  </a:clrScheme>
  <a:fontScheme name="2_Lectures">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Clouds</Template>
  <TotalTime>44830</TotalTime>
  <Words>2584</Words>
  <Application>Microsoft Office PowerPoint</Application>
  <PresentationFormat>On-screen Show (4:3)</PresentationFormat>
  <Paragraphs>894</Paragraphs>
  <Slides>53</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53</vt:i4>
      </vt:variant>
    </vt:vector>
  </HeadingPairs>
  <TitlesOfParts>
    <vt:vector size="64" baseType="lpstr">
      <vt:lpstr>Microsoft YaHei</vt:lpstr>
      <vt:lpstr>MS PGothic</vt:lpstr>
      <vt:lpstr>Arial</vt:lpstr>
      <vt:lpstr>Arial Narrow</vt:lpstr>
      <vt:lpstr>Calibri</vt:lpstr>
      <vt:lpstr>Cambria Math</vt:lpstr>
      <vt:lpstr>Times</vt:lpstr>
      <vt:lpstr>Wingdings</vt:lpstr>
      <vt:lpstr>Wingdings 3</vt:lpstr>
      <vt:lpstr>2_Lectures</vt:lpstr>
      <vt:lpstr>Custom Design</vt:lpstr>
      <vt:lpstr>Dynamic GPGPU Power Management Using Adaptive Model Predictive Control</vt:lpstr>
      <vt:lpstr>Model Predictive Control (MPC)</vt:lpstr>
      <vt:lpstr>Dynamic GPGPU Power Management</vt:lpstr>
      <vt:lpstr>Applying MPC to Dynamic Power Management</vt:lpstr>
      <vt:lpstr>Approximations to MPC</vt:lpstr>
      <vt:lpstr>MPC Power Manager Architecture</vt:lpstr>
      <vt:lpstr>MPC Optimizer</vt:lpstr>
      <vt:lpstr>Adaptive Horizon Generator</vt:lpstr>
      <vt:lpstr>MPC in Action – An Example</vt:lpstr>
      <vt:lpstr>MPC in Action – An Example</vt:lpstr>
      <vt:lpstr>Experimental Testbed</vt:lpstr>
      <vt:lpstr>Experimental Setup</vt:lpstr>
      <vt:lpstr>Energy-Performance Gains</vt:lpstr>
      <vt:lpstr>MPC Overhead</vt:lpstr>
      <vt:lpstr>Ramification of Prediction Inaccuracy</vt:lpstr>
      <vt:lpstr>Conclusions</vt:lpstr>
      <vt:lpstr>Questions</vt:lpstr>
      <vt:lpstr>Backup Slides</vt:lpstr>
      <vt:lpstr>Performance-aware Power Management</vt:lpstr>
      <vt:lpstr>Model Predictive Control (MPC)</vt:lpstr>
      <vt:lpstr>Dynamic GPGPU Power Management</vt:lpstr>
      <vt:lpstr>Dynamic GPGPU Power Management</vt:lpstr>
      <vt:lpstr>Traditional Energy Management</vt:lpstr>
      <vt:lpstr>Motivating Future Awareness</vt:lpstr>
      <vt:lpstr>Ramifications of Ignoring Future</vt:lpstr>
      <vt:lpstr>Ramifications of Ignoring Future</vt:lpstr>
      <vt:lpstr>Background</vt:lpstr>
      <vt:lpstr>Kernel Performance Scaling</vt:lpstr>
      <vt:lpstr>Model Predictive Control (MPC)</vt:lpstr>
      <vt:lpstr>Feedback-based Performance Tracker</vt:lpstr>
      <vt:lpstr>Performance Power Model</vt:lpstr>
      <vt:lpstr>Kernel Pattern Extractor</vt:lpstr>
      <vt:lpstr>MPC Optimizer</vt:lpstr>
      <vt:lpstr>MPC Optimizer</vt:lpstr>
      <vt:lpstr>MPC Optimizer</vt:lpstr>
      <vt:lpstr>MPC Optimizer</vt:lpstr>
      <vt:lpstr>Adaptive Horizon Generator</vt:lpstr>
      <vt:lpstr>Dynamic GPGPU Power Mgmt. Formulation</vt:lpstr>
      <vt:lpstr>Theoretically Optimal</vt:lpstr>
      <vt:lpstr>Predict Previous Kernel (PPK)</vt:lpstr>
      <vt:lpstr>MPC-based GPGPU Power Manager</vt:lpstr>
      <vt:lpstr>Runtime Performance Tracker</vt:lpstr>
      <vt:lpstr>Feedback-based Performance Tracker</vt:lpstr>
      <vt:lpstr>MPC Optimizer</vt:lpstr>
      <vt:lpstr>MPC Optimizer</vt:lpstr>
      <vt:lpstr>GPGPU Benchmarks</vt:lpstr>
      <vt:lpstr>Experimental Testbed (Detailed)</vt:lpstr>
      <vt:lpstr>Experimental Setup</vt:lpstr>
      <vt:lpstr>Polynomial MPC w/ Theoretical Optimal</vt:lpstr>
      <vt:lpstr>GPU Energy Savings</vt:lpstr>
      <vt:lpstr>MPC Energy-Performance w.r.t PPK</vt:lpstr>
      <vt:lpstr>Amortization of Initial Loses</vt:lpstr>
      <vt:lpstr>Final Takeaway</vt:lpstr>
    </vt:vector>
  </TitlesOfParts>
  <Company>Cornell University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GPGPU Power Management Using Adaptive Model Predictive Control</dc:title>
  <dc:creator>Abhinandan Majumdar</dc:creator>
  <cp:lastModifiedBy>Greathouse, Joseph</cp:lastModifiedBy>
  <cp:revision>1426</cp:revision>
  <cp:lastPrinted>2017-02-04T14:50:40Z</cp:lastPrinted>
  <dcterms:created xsi:type="dcterms:W3CDTF">2003-10-26T23:55:29Z</dcterms:created>
  <dcterms:modified xsi:type="dcterms:W3CDTF">2017-02-10T20:50:07Z</dcterms:modified>
</cp:coreProperties>
</file>