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04" r:id="rId2"/>
    <p:sldId id="434" r:id="rId3"/>
    <p:sldId id="425" r:id="rId4"/>
    <p:sldId id="430" r:id="rId5"/>
    <p:sldId id="314" r:id="rId6"/>
    <p:sldId id="395" r:id="rId7"/>
    <p:sldId id="426" r:id="rId8"/>
    <p:sldId id="433" r:id="rId9"/>
    <p:sldId id="392" r:id="rId10"/>
    <p:sldId id="387" r:id="rId11"/>
    <p:sldId id="388" r:id="rId12"/>
    <p:sldId id="315" r:id="rId13"/>
    <p:sldId id="414" r:id="rId14"/>
    <p:sldId id="415" r:id="rId15"/>
    <p:sldId id="416" r:id="rId16"/>
    <p:sldId id="386" r:id="rId17"/>
    <p:sldId id="380" r:id="rId18"/>
    <p:sldId id="420" r:id="rId19"/>
    <p:sldId id="382" r:id="rId20"/>
    <p:sldId id="370" r:id="rId21"/>
    <p:sldId id="385" r:id="rId22"/>
    <p:sldId id="352" r:id="rId23"/>
    <p:sldId id="347" r:id="rId24"/>
    <p:sldId id="424" r:id="rId25"/>
    <p:sldId id="312" r:id="rId2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789">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F28E4A"/>
    <a:srgbClr val="767DC5"/>
    <a:srgbClr val="009966"/>
    <a:srgbClr val="A6CE39"/>
    <a:srgbClr val="00AAB5"/>
    <a:srgbClr val="ED1C24"/>
    <a:srgbClr val="F1FCFD"/>
    <a:srgbClr val="D6F6F8"/>
    <a:srgbClr val="73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5" autoAdjust="0"/>
    <p:restoredTop sz="92308" autoAdjust="0"/>
  </p:normalViewPr>
  <p:slideViewPr>
    <p:cSldViewPr snapToGrid="0" snapToObjects="1" showGuides="1">
      <p:cViewPr varScale="1">
        <p:scale>
          <a:sx n="85" d="100"/>
          <a:sy n="85" d="100"/>
        </p:scale>
        <p:origin x="1344" y="84"/>
      </p:cViewPr>
      <p:guideLst>
        <p:guide orient="horz" pos="432"/>
        <p:guide pos="2789"/>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napToObjects="1" showGuides="1">
      <p:cViewPr>
        <p:scale>
          <a:sx n="190" d="100"/>
          <a:sy n="190" d="100"/>
        </p:scale>
        <p:origin x="-33" y="-353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ayasena\Documents\Conferences\DAC%202014\char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ayasena\Documents\Conferences\DAC%202014\char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ayasena\Documents\Conferences\DAC%202014\chart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ayasena\Documents\AMD%20Technical%20Docs\Exascale\PIM\Papers\hpdc_2014\tex_final\paper\kernels_HPDC_2014_01-2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manne\AppData\Local\Microsoft\Windows\Temporary%20Internet%20Files\Content.Outlook\NCFNW0PA\perf_coupling_figures%20(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ayasena\AppData\Local\Microsoft\Windows\Temporary%20Internet%20Files\Content.Outlook\9WLIRYO4\PIM_GPU_model_perf_power_predict_2014_03-0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ayasena\Documents\AMD%20Technical%20Docs\Exascale\PIM\Presentations\140305%20f2f\PIM_GPU_model_perf_power_predict_2014_01-22-nsj.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6"/>
              </a:solidFill>
            </c:spPr>
          </c:dPt>
          <c:dPt>
            <c:idx val="1"/>
            <c:invertIfNegative val="0"/>
            <c:bubble3D val="0"/>
            <c:spPr>
              <a:solidFill>
                <a:srgbClr val="F79646"/>
              </a:solidFill>
            </c:spPr>
          </c:dPt>
          <c:val>
            <c:numRef>
              <c:f>Sheet2!$H$14:$H$19</c:f>
              <c:numCache>
                <c:formatCode>General</c:formatCode>
                <c:ptCount val="6"/>
                <c:pt idx="0">
                  <c:v>50</c:v>
                </c:pt>
                <c:pt idx="1">
                  <c:v>14</c:v>
                </c:pt>
                <c:pt idx="2">
                  <c:v>560</c:v>
                </c:pt>
                <c:pt idx="3">
                  <c:v>594</c:v>
                </c:pt>
                <c:pt idx="4">
                  <c:v>20480</c:v>
                </c:pt>
                <c:pt idx="5">
                  <c:v>2048</c:v>
                </c:pt>
              </c:numCache>
            </c:numRef>
          </c:val>
          <c:extLst>
            <c:ext xmlns:c15="http://schemas.microsoft.com/office/drawing/2012/chart" uri="{02D57815-91ED-43cb-92C2-25804820EDAC}">
              <c15:filteredCategoryTitle>
                <c15:cat>
                  <c:multiLvlStrRef>
                    <c:extLst>
                      <c:ext uri="{02D57815-91ED-43cb-92C2-25804820EDAC}">
                        <c15:formulaRef>
                          <c15:sqref>Sheet2!$F$14:$G$19</c15:sqref>
                        </c15:formulaRef>
                      </c:ext>
                    </c:extLst>
                    <c:multiLvlStrCache>
                      <c:ptCount val="6"/>
                      <c:lvl>
                        <c:pt idx="0">
                          <c:v>64b FP FMA (40nm)</c:v>
                        </c:pt>
                        <c:pt idx="1">
                          <c:v>64b read from 8KB SRAM</c:v>
                        </c:pt>
                        <c:pt idx="2">
                          <c:v>512b on-chip 10mm traversal</c:v>
                        </c:pt>
                        <c:pt idx="3">
                          <c:v>512b read from 4MB SRAM</c:v>
                        </c:pt>
                        <c:pt idx="4">
                          <c:v>512b DRAM interface (DDR4)</c:v>
                        </c:pt>
                        <c:pt idx="5">
                          <c:v>512b DRAM read (30nm)</c:v>
                        </c:pt>
                      </c:lvl>
                      <c:lvl>
                        <c:pt idx="0">
                          <c:v>Compute</c:v>
                        </c:pt>
                        <c:pt idx="2">
                          <c:v>Data Movement</c:v>
                        </c:pt>
                      </c:lvl>
                    </c:multiLvlStrCache>
                  </c:multiLvlStrRef>
                </c15:cat>
              </c15:filteredCategoryTitle>
            </c:ext>
          </c:extLst>
        </c:ser>
        <c:dLbls>
          <c:showLegendKey val="0"/>
          <c:showVal val="0"/>
          <c:showCatName val="0"/>
          <c:showSerName val="0"/>
          <c:showPercent val="0"/>
          <c:showBubbleSize val="0"/>
        </c:dLbls>
        <c:gapWidth val="150"/>
        <c:axId val="209942000"/>
        <c:axId val="209942392"/>
      </c:barChart>
      <c:catAx>
        <c:axId val="209942000"/>
        <c:scaling>
          <c:orientation val="minMax"/>
        </c:scaling>
        <c:delete val="0"/>
        <c:axPos val="b"/>
        <c:numFmt formatCode="General" sourceLinked="1"/>
        <c:majorTickMark val="out"/>
        <c:minorTickMark val="none"/>
        <c:tickLblPos val="nextTo"/>
        <c:txPr>
          <a:bodyPr/>
          <a:lstStyle/>
          <a:p>
            <a:pPr>
              <a:defRPr sz="1200" b="1" i="0" baseline="0"/>
            </a:pPr>
            <a:endParaRPr lang="en-US"/>
          </a:p>
        </c:txPr>
        <c:crossAx val="209942392"/>
        <c:crosses val="autoZero"/>
        <c:auto val="1"/>
        <c:lblAlgn val="ctr"/>
        <c:lblOffset val="100"/>
        <c:noMultiLvlLbl val="0"/>
      </c:catAx>
      <c:valAx>
        <c:axId val="209942392"/>
        <c:scaling>
          <c:logBase val="10"/>
          <c:orientation val="minMax"/>
          <c:max val="30000"/>
        </c:scaling>
        <c:delete val="0"/>
        <c:axPos val="l"/>
        <c:majorGridlines/>
        <c:minorGridlines/>
        <c:title>
          <c:tx>
            <c:rich>
              <a:bodyPr rot="-5400000" vert="horz"/>
              <a:lstStyle/>
              <a:p>
                <a:pPr>
                  <a:defRPr sz="1400"/>
                </a:pPr>
                <a:r>
                  <a:rPr lang="en-US" sz="1400"/>
                  <a:t>Energy (pJ)</a:t>
                </a:r>
              </a:p>
            </c:rich>
          </c:tx>
          <c:layout>
            <c:manualLayout>
              <c:xMode val="edge"/>
              <c:yMode val="edge"/>
              <c:x val="5.5778902969523869E-2"/>
              <c:y val="0.27127389291226411"/>
            </c:manualLayout>
          </c:layout>
          <c:overlay val="0"/>
        </c:title>
        <c:numFmt formatCode="General" sourceLinked="1"/>
        <c:majorTickMark val="out"/>
        <c:minorTickMark val="none"/>
        <c:tickLblPos val="nextTo"/>
        <c:crossAx val="209942000"/>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82430664784296026"/>
        </c:manualLayout>
      </c:layout>
      <c:lineChart>
        <c:grouping val="standard"/>
        <c:varyColors val="0"/>
        <c:ser>
          <c:idx val="0"/>
          <c:order val="0"/>
          <c:marker>
            <c:symbol val="none"/>
          </c:marker>
          <c:val>
            <c:numRef>
              <c:f>Sheet4!$B$4:$B$5</c:f>
              <c:numCache>
                <c:formatCode>General</c:formatCode>
                <c:ptCount val="2"/>
                <c:pt idx="0">
                  <c:v>250</c:v>
                </c:pt>
                <c:pt idx="1">
                  <c:v>4000</c:v>
                </c:pt>
              </c:numCache>
            </c:numRef>
          </c:val>
          <c:smooth val="0"/>
          <c:extLst>
            <c:ext xmlns:c15="http://schemas.microsoft.com/office/drawing/2012/chart" uri="{02D57815-91ED-43cb-92C2-25804820EDAC}">
              <c15:filteredSeriesTitle>
                <c15:tx>
                  <c:strRef>
                    <c:extLst>
                      <c:ext uri="{02D57815-91ED-43cb-92C2-25804820EDAC}">
                        <c15:formulaRef>
                          <c15:sqref>Sheet4!$B$3</c15:sqref>
                        </c15:formulaRef>
                      </c:ext>
                    </c:extLst>
                    <c:strCache>
                      <c:ptCount val="1"/>
                      <c:pt idx="0">
                        <c:v>Peak Bandwidth per Node (GB/s)</c:v>
                      </c:pt>
                    </c:strCache>
                  </c:strRef>
                </c15:tx>
              </c15:filteredSeriesTitle>
            </c:ext>
            <c:ext xmlns:c15="http://schemas.microsoft.com/office/drawing/2012/chart" uri="{02D57815-91ED-43cb-92C2-25804820EDAC}">
              <c15:filteredCategoryTitle>
                <c15:cat>
                  <c:strRef>
                    <c:extLst>
                      <c:ext uri="{02D57815-91ED-43cb-92C2-25804820EDAC}">
                        <c15:formulaRef>
                          <c15:sqref>Sheet4!$A$4:$A$5</c15:sqref>
                        </c15:formulaRef>
                      </c:ext>
                    </c:extLst>
                    <c:strCache>
                      <c:ptCount val="2"/>
                      <c:pt idx="0">
                        <c:v>Today</c:v>
                      </c:pt>
                      <c:pt idx="1">
                        <c:v>2020</c:v>
                      </c:pt>
                    </c:strCache>
                  </c:strRef>
                </c15:cat>
              </c15:filteredCategoryTitle>
            </c:ext>
          </c:extLst>
        </c:ser>
        <c:dLbls>
          <c:showLegendKey val="0"/>
          <c:showVal val="0"/>
          <c:showCatName val="0"/>
          <c:showSerName val="0"/>
          <c:showPercent val="0"/>
          <c:showBubbleSize val="0"/>
        </c:dLbls>
        <c:marker val="1"/>
        <c:smooth val="0"/>
        <c:axId val="209943176"/>
        <c:axId val="209943568"/>
      </c:lineChart>
      <c:lineChart>
        <c:grouping val="standard"/>
        <c:varyColors val="0"/>
        <c:ser>
          <c:idx val="1"/>
          <c:order val="1"/>
          <c:marker>
            <c:symbol val="none"/>
          </c:marker>
          <c:val>
            <c:numRef>
              <c:f>Sheet4!$C$4:$C$5</c:f>
              <c:numCache>
                <c:formatCode>General</c:formatCode>
                <c:ptCount val="2"/>
                <c:pt idx="0">
                  <c:v>54.84803082191781</c:v>
                </c:pt>
                <c:pt idx="1">
                  <c:v>1.5625</c:v>
                </c:pt>
              </c:numCache>
            </c:numRef>
          </c:val>
          <c:smooth val="0"/>
          <c:extLst>
            <c:ext xmlns:c15="http://schemas.microsoft.com/office/drawing/2012/chart" uri="{02D57815-91ED-43cb-92C2-25804820EDAC}">
              <c15:filteredSeriesTitle>
                <c15:tx>
                  <c:strRef>
                    <c:extLst>
                      <c:ext uri="{02D57815-91ED-43cb-92C2-25804820EDAC}">
                        <c15:formulaRef>
                          <c15:sqref>Sheet4!$C$3</c15:sqref>
                        </c15:formulaRef>
                      </c:ext>
                    </c:extLst>
                    <c:strCache>
                      <c:ptCount val="1"/>
                      <c:pt idx="0">
                        <c:v>Access Energy (pJ/b)</c:v>
                      </c:pt>
                    </c:strCache>
                  </c:strRef>
                </c15:tx>
              </c15:filteredSeriesTitle>
            </c:ext>
            <c:ext xmlns:c15="http://schemas.microsoft.com/office/drawing/2012/chart" uri="{02D57815-91ED-43cb-92C2-25804820EDAC}">
              <c15:filteredCategoryTitle>
                <c15:cat>
                  <c:strRef>
                    <c:extLst>
                      <c:ext uri="{02D57815-91ED-43cb-92C2-25804820EDAC}">
                        <c15:formulaRef>
                          <c15:sqref>Sheet4!$A$4:$A$5</c15:sqref>
                        </c15:formulaRef>
                      </c:ext>
                    </c:extLst>
                    <c:strCache>
                      <c:ptCount val="2"/>
                      <c:pt idx="0">
                        <c:v>Today</c:v>
                      </c:pt>
                      <c:pt idx="1">
                        <c:v>2020</c:v>
                      </c:pt>
                    </c:strCache>
                  </c:strRef>
                </c15:cat>
              </c15:filteredCategoryTitle>
            </c:ext>
          </c:extLst>
        </c:ser>
        <c:dLbls>
          <c:showLegendKey val="0"/>
          <c:showVal val="0"/>
          <c:showCatName val="0"/>
          <c:showSerName val="0"/>
          <c:showPercent val="0"/>
          <c:showBubbleSize val="0"/>
        </c:dLbls>
        <c:marker val="1"/>
        <c:smooth val="0"/>
        <c:axId val="209944352"/>
        <c:axId val="209943960"/>
      </c:lineChart>
      <c:catAx>
        <c:axId val="209943176"/>
        <c:scaling>
          <c:orientation val="minMax"/>
        </c:scaling>
        <c:delete val="0"/>
        <c:axPos val="b"/>
        <c:numFmt formatCode="General" sourceLinked="0"/>
        <c:majorTickMark val="out"/>
        <c:minorTickMark val="none"/>
        <c:tickLblPos val="nextTo"/>
        <c:txPr>
          <a:bodyPr/>
          <a:lstStyle/>
          <a:p>
            <a:pPr>
              <a:defRPr sz="1400"/>
            </a:pPr>
            <a:endParaRPr lang="en-US"/>
          </a:p>
        </c:txPr>
        <c:crossAx val="209943568"/>
        <c:crosses val="autoZero"/>
        <c:auto val="1"/>
        <c:lblAlgn val="ctr"/>
        <c:lblOffset val="100"/>
        <c:noMultiLvlLbl val="0"/>
      </c:catAx>
      <c:valAx>
        <c:axId val="209943568"/>
        <c:scaling>
          <c:orientation val="minMax"/>
        </c:scaling>
        <c:delete val="0"/>
        <c:axPos val="l"/>
        <c:numFmt formatCode="General" sourceLinked="1"/>
        <c:majorTickMark val="none"/>
        <c:minorTickMark val="none"/>
        <c:tickLblPos val="none"/>
        <c:crossAx val="209943176"/>
        <c:crosses val="autoZero"/>
        <c:crossBetween val="between"/>
      </c:valAx>
      <c:valAx>
        <c:axId val="209943960"/>
        <c:scaling>
          <c:orientation val="minMax"/>
        </c:scaling>
        <c:delete val="0"/>
        <c:axPos val="r"/>
        <c:numFmt formatCode="General" sourceLinked="1"/>
        <c:majorTickMark val="none"/>
        <c:minorTickMark val="none"/>
        <c:tickLblPos val="none"/>
        <c:crossAx val="209944352"/>
        <c:crosses val="max"/>
        <c:crossBetween val="between"/>
      </c:valAx>
      <c:catAx>
        <c:axId val="209944352"/>
        <c:scaling>
          <c:orientation val="minMax"/>
        </c:scaling>
        <c:delete val="1"/>
        <c:axPos val="b"/>
        <c:numFmt formatCode="General" sourceLinked="1"/>
        <c:majorTickMark val="out"/>
        <c:minorTickMark val="none"/>
        <c:tickLblPos val="none"/>
        <c:crossAx val="209943960"/>
        <c:crosses val="autoZero"/>
        <c:auto val="1"/>
        <c:lblAlgn val="ctr"/>
        <c:lblOffset val="100"/>
        <c:noMultiLvlLbl val="0"/>
      </c:cat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81776921566497629"/>
        </c:manualLayout>
      </c:layout>
      <c:lineChart>
        <c:grouping val="standard"/>
        <c:varyColors val="0"/>
        <c:ser>
          <c:idx val="0"/>
          <c:order val="0"/>
          <c:marker>
            <c:symbol val="none"/>
          </c:marker>
          <c:val>
            <c:numRef>
              <c:f>Sheet4!$B$13:$B$14</c:f>
              <c:numCache>
                <c:formatCode>General</c:formatCode>
                <c:ptCount val="2"/>
                <c:pt idx="0">
                  <c:v>5.24</c:v>
                </c:pt>
                <c:pt idx="1">
                  <c:v>2.5</c:v>
                </c:pt>
              </c:numCache>
            </c:numRef>
          </c:val>
          <c:smooth val="0"/>
          <c:extLst>
            <c:ext xmlns:c15="http://schemas.microsoft.com/office/drawing/2012/chart" uri="{02D57815-91ED-43cb-92C2-25804820EDAC}">
              <c15:filteredSeriesTitle>
                <c15:tx>
                  <c:strRef>
                    <c:extLst>
                      <c:ext uri="{02D57815-91ED-43cb-92C2-25804820EDAC}">
                        <c15:formulaRef>
                          <c15:sqref>Sheet4!$B$12</c15:sqref>
                        </c15:formulaRef>
                      </c:ext>
                    </c:extLst>
                    <c:strCache>
                      <c:ptCount val="1"/>
                      <c:pt idx="0">
                        <c:v>DP FLOPS/B</c:v>
                      </c:pt>
                    </c:strCache>
                  </c:strRef>
                </c15:tx>
              </c15:filteredSeriesTitle>
            </c:ext>
            <c:ext xmlns:c15="http://schemas.microsoft.com/office/drawing/2012/chart" uri="{02D57815-91ED-43cb-92C2-25804820EDAC}">
              <c15:filteredCategoryTitle>
                <c15:cat>
                  <c:strRef>
                    <c:extLst>
                      <c:ext uri="{02D57815-91ED-43cb-92C2-25804820EDAC}">
                        <c15:formulaRef>
                          <c15:sqref>Sheet4!$A$13:$A$14</c15:sqref>
                        </c15:formulaRef>
                      </c:ext>
                    </c:extLst>
                    <c:strCache>
                      <c:ptCount val="2"/>
                      <c:pt idx="0">
                        <c:v>Today</c:v>
                      </c:pt>
                      <c:pt idx="1">
                        <c:v>2020</c:v>
                      </c:pt>
                    </c:strCache>
                  </c:strRef>
                </c15:cat>
              </c15:filteredCategoryTitle>
            </c:ext>
          </c:extLst>
        </c:ser>
        <c:dLbls>
          <c:showLegendKey val="0"/>
          <c:showVal val="0"/>
          <c:showCatName val="0"/>
          <c:showSerName val="0"/>
          <c:showPercent val="0"/>
          <c:showBubbleSize val="0"/>
        </c:dLbls>
        <c:marker val="1"/>
        <c:smooth val="0"/>
        <c:axId val="210272464"/>
        <c:axId val="210272856"/>
      </c:lineChart>
      <c:lineChart>
        <c:grouping val="standard"/>
        <c:varyColors val="0"/>
        <c:ser>
          <c:idx val="1"/>
          <c:order val="1"/>
          <c:marker>
            <c:symbol val="none"/>
          </c:marker>
          <c:val>
            <c:numRef>
              <c:f>Sheet4!$C$13:$C$14</c:f>
              <c:numCache>
                <c:formatCode>General</c:formatCode>
                <c:ptCount val="2"/>
                <c:pt idx="0">
                  <c:v>2.1425091352009744</c:v>
                </c:pt>
                <c:pt idx="1">
                  <c:v>50</c:v>
                </c:pt>
              </c:numCache>
            </c:numRef>
          </c:val>
          <c:smooth val="0"/>
          <c:extLst>
            <c:ext xmlns:c15="http://schemas.microsoft.com/office/drawing/2012/chart" uri="{02D57815-91ED-43cb-92C2-25804820EDAC}">
              <c15:filteredSeriesTitle>
                <c15:tx>
                  <c:strRef>
                    <c:extLst>
                      <c:ext uri="{02D57815-91ED-43cb-92C2-25804820EDAC}">
                        <c15:formulaRef>
                          <c15:sqref>Sheet4!$C$12</c15:sqref>
                        </c15:formulaRef>
                      </c:ext>
                    </c:extLst>
                    <c:strCache>
                      <c:ptCount val="1"/>
                      <c:pt idx="0">
                        <c:v>GFLOPS/W</c:v>
                      </c:pt>
                    </c:strCache>
                  </c:strRef>
                </c15:tx>
              </c15:filteredSeriesTitle>
            </c:ext>
            <c:ext xmlns:c15="http://schemas.microsoft.com/office/drawing/2012/chart" uri="{02D57815-91ED-43cb-92C2-25804820EDAC}">
              <c15:filteredCategoryTitle>
                <c15:cat>
                  <c:strRef>
                    <c:extLst>
                      <c:ext uri="{02D57815-91ED-43cb-92C2-25804820EDAC}">
                        <c15:formulaRef>
                          <c15:sqref>Sheet4!$A$13:$A$14</c15:sqref>
                        </c15:formulaRef>
                      </c:ext>
                    </c:extLst>
                    <c:strCache>
                      <c:ptCount val="2"/>
                      <c:pt idx="0">
                        <c:v>Today</c:v>
                      </c:pt>
                      <c:pt idx="1">
                        <c:v>2020</c:v>
                      </c:pt>
                    </c:strCache>
                  </c:strRef>
                </c15:cat>
              </c15:filteredCategoryTitle>
            </c:ext>
          </c:extLst>
        </c:ser>
        <c:dLbls>
          <c:showLegendKey val="0"/>
          <c:showVal val="0"/>
          <c:showCatName val="0"/>
          <c:showSerName val="0"/>
          <c:showPercent val="0"/>
          <c:showBubbleSize val="0"/>
        </c:dLbls>
        <c:marker val="1"/>
        <c:smooth val="0"/>
        <c:axId val="210273640"/>
        <c:axId val="210273248"/>
      </c:lineChart>
      <c:catAx>
        <c:axId val="210272464"/>
        <c:scaling>
          <c:orientation val="minMax"/>
        </c:scaling>
        <c:delete val="0"/>
        <c:axPos val="b"/>
        <c:numFmt formatCode="General" sourceLinked="0"/>
        <c:majorTickMark val="out"/>
        <c:minorTickMark val="none"/>
        <c:tickLblPos val="nextTo"/>
        <c:txPr>
          <a:bodyPr/>
          <a:lstStyle/>
          <a:p>
            <a:pPr>
              <a:defRPr sz="1400"/>
            </a:pPr>
            <a:endParaRPr lang="en-US"/>
          </a:p>
        </c:txPr>
        <c:crossAx val="210272856"/>
        <c:crosses val="autoZero"/>
        <c:auto val="1"/>
        <c:lblAlgn val="ctr"/>
        <c:lblOffset val="100"/>
        <c:noMultiLvlLbl val="0"/>
      </c:catAx>
      <c:valAx>
        <c:axId val="210272856"/>
        <c:scaling>
          <c:orientation val="minMax"/>
        </c:scaling>
        <c:delete val="0"/>
        <c:axPos val="l"/>
        <c:numFmt formatCode="General" sourceLinked="1"/>
        <c:majorTickMark val="none"/>
        <c:minorTickMark val="none"/>
        <c:tickLblPos val="none"/>
        <c:crossAx val="210272464"/>
        <c:crosses val="autoZero"/>
        <c:crossBetween val="between"/>
      </c:valAx>
      <c:valAx>
        <c:axId val="210273248"/>
        <c:scaling>
          <c:orientation val="minMax"/>
        </c:scaling>
        <c:delete val="0"/>
        <c:axPos val="r"/>
        <c:numFmt formatCode="General" sourceLinked="1"/>
        <c:majorTickMark val="none"/>
        <c:minorTickMark val="none"/>
        <c:tickLblPos val="none"/>
        <c:crossAx val="210273640"/>
        <c:crosses val="max"/>
        <c:crossBetween val="between"/>
      </c:valAx>
      <c:catAx>
        <c:axId val="210273640"/>
        <c:scaling>
          <c:orientation val="minMax"/>
        </c:scaling>
        <c:delete val="1"/>
        <c:axPos val="b"/>
        <c:numFmt formatCode="General" sourceLinked="1"/>
        <c:majorTickMark val="out"/>
        <c:minorTickMark val="none"/>
        <c:tickLblPos val="none"/>
        <c:crossAx val="210273248"/>
        <c:crosses val="autoZero"/>
        <c:auto val="1"/>
        <c:lblAlgn val="ctr"/>
        <c:lblOffset val="100"/>
        <c:noMultiLvlLbl val="0"/>
      </c:cat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07195975503075"/>
          <c:y val="5.1400554097404488E-2"/>
          <c:w val="0.70358640899042957"/>
          <c:h val="0.73444808982210552"/>
        </c:manualLayout>
      </c:layout>
      <c:scatterChart>
        <c:scatterStyle val="lineMarker"/>
        <c:varyColors val="0"/>
        <c:ser>
          <c:idx val="1"/>
          <c:order val="0"/>
          <c:spPr>
            <a:ln w="28575">
              <a:noFill/>
            </a:ln>
          </c:spPr>
          <c:dLbls>
            <c:dLbl>
              <c:idx val="0"/>
              <c:layout>
                <c:manualLayout>
                  <c:x val="-2.8523493701248927E-2"/>
                  <c:y val="-3.8926704109121829E-2"/>
                </c:manualLayout>
              </c:layout>
              <c:tx>
                <c:rich>
                  <a:bodyPr/>
                  <a:lstStyle/>
                  <a:p>
                    <a:pPr>
                      <a:defRPr sz="1050"/>
                    </a:pPr>
                    <a:r>
                      <a:rPr lang="en-US" sz="1050"/>
                      <a:t>BFS</a:t>
                    </a:r>
                  </a:p>
                </c:rich>
              </c:tx>
              <c:spPr/>
              <c:showLegendKey val="0"/>
              <c:showVal val="1"/>
              <c:showCatName val="0"/>
              <c:showSerName val="0"/>
              <c:showPercent val="0"/>
              <c:showBubbleSize val="0"/>
              <c:extLst>
                <c:ext xmlns:c15="http://schemas.microsoft.com/office/drawing/2012/chart" uri="{CE6537A1-D6FC-4f65-9D91-7224C49458BB}"/>
              </c:extLst>
            </c:dLbl>
            <c:dLbl>
              <c:idx val="2"/>
              <c:layout>
                <c:manualLayout>
                  <c:x val="-0.17948741846804242"/>
                  <c:y val="-1.4525772358519774E-2"/>
                </c:manualLayout>
              </c:layout>
              <c:tx>
                <c:rich>
                  <a:bodyPr/>
                  <a:lstStyle/>
                  <a:p>
                    <a:pPr>
                      <a:defRPr sz="1050"/>
                    </a:pPr>
                    <a:r>
                      <a:rPr lang="en-US" sz="1050"/>
                      <a:t>CoMD_EAM1</a:t>
                    </a:r>
                  </a:p>
                </c:rich>
              </c:tx>
              <c:spPr/>
              <c:showLegendKey val="0"/>
              <c:showVal val="1"/>
              <c:showCatName val="0"/>
              <c:showSerName val="0"/>
              <c:showPercent val="0"/>
              <c:showBubbleSize val="0"/>
              <c:extLst>
                <c:ext xmlns:c15="http://schemas.microsoft.com/office/drawing/2012/chart" uri="{CE6537A1-D6FC-4f65-9D91-7224C49458BB}"/>
              </c:extLst>
            </c:dLbl>
            <c:dLbl>
              <c:idx val="3"/>
              <c:layout>
                <c:manualLayout>
                  <c:x val="-0.1021129015003177"/>
                  <c:y val="-3.8949012903028886E-2"/>
                </c:manualLayout>
              </c:layout>
              <c:tx>
                <c:rich>
                  <a:bodyPr/>
                  <a:lstStyle/>
                  <a:p>
                    <a:pPr>
                      <a:defRPr sz="1050"/>
                    </a:pPr>
                    <a:r>
                      <a:rPr lang="en-US" sz="1050"/>
                      <a:t>CoMD_EAM3</a:t>
                    </a:r>
                  </a:p>
                </c:rich>
              </c:tx>
              <c:spPr/>
              <c:showLegendKey val="0"/>
              <c:showVal val="1"/>
              <c:showCatName val="0"/>
              <c:showSerName val="0"/>
              <c:showPercent val="0"/>
              <c:showBubbleSize val="0"/>
              <c:extLst>
                <c:ext xmlns:c15="http://schemas.microsoft.com/office/drawing/2012/chart" uri="{CE6537A1-D6FC-4f65-9D91-7224C49458BB}"/>
              </c:extLst>
            </c:dLbl>
            <c:dLbl>
              <c:idx val="4"/>
              <c:layout>
                <c:manualLayout>
                  <c:x val="-0.10113143826912353"/>
                  <c:y val="2.7821093822456892E-2"/>
                </c:manualLayout>
              </c:layout>
              <c:tx>
                <c:rich>
                  <a:bodyPr/>
                  <a:lstStyle/>
                  <a:p>
                    <a:pPr>
                      <a:defRPr sz="1050"/>
                    </a:pPr>
                    <a:r>
                      <a:rPr lang="en-US" sz="1050"/>
                      <a:t>CoMD_velocity</a:t>
                    </a:r>
                  </a:p>
                </c:rich>
              </c:tx>
              <c:spPr/>
              <c:showLegendKey val="0"/>
              <c:showVal val="1"/>
              <c:showCatName val="0"/>
              <c:showSerName val="0"/>
              <c:showPercent val="0"/>
              <c:showBubbleSize val="0"/>
              <c:extLst>
                <c:ext xmlns:c15="http://schemas.microsoft.com/office/drawing/2012/chart" uri="{CE6537A1-D6FC-4f65-9D91-7224C49458BB}"/>
              </c:extLst>
            </c:dLbl>
            <c:dLbl>
              <c:idx val="5"/>
              <c:layout>
                <c:manualLayout>
                  <c:x val="-9.0324396720622466E-2"/>
                  <c:y val="-3.5387912826474681E-2"/>
                </c:manualLayout>
              </c:layout>
              <c:tx>
                <c:rich>
                  <a:bodyPr/>
                  <a:lstStyle/>
                  <a:p>
                    <a:pPr>
                      <a:defRPr sz="1050"/>
                    </a:pPr>
                    <a:r>
                      <a:rPr lang="en-US" sz="1050"/>
                      <a:t>CoMD_position</a:t>
                    </a:r>
                  </a:p>
                </c:rich>
              </c:tx>
              <c:spPr/>
              <c:showLegendKey val="0"/>
              <c:showVal val="1"/>
              <c:showCatName val="0"/>
              <c:showSerName val="0"/>
              <c:showPercent val="0"/>
              <c:showBubbleSize val="0"/>
              <c:extLst>
                <c:ext xmlns:c15="http://schemas.microsoft.com/office/drawing/2012/chart" uri="{CE6537A1-D6FC-4f65-9D91-7224C49458BB}"/>
              </c:extLst>
            </c:dLbl>
            <c:dLbl>
              <c:idx val="8"/>
              <c:layout>
                <c:manualLayout>
                  <c:x val="-4.6121072526161475E-2"/>
                  <c:y val="-4.0130211198600933E-2"/>
                </c:manualLayout>
              </c:layout>
              <c:tx>
                <c:rich>
                  <a:bodyPr/>
                  <a:lstStyle/>
                  <a:p>
                    <a:pPr>
                      <a:defRPr sz="1050"/>
                    </a:pPr>
                    <a:r>
                      <a:rPr lang="en-US" sz="1050"/>
                      <a:t>Heartwall</a:t>
                    </a:r>
                  </a:p>
                </c:rich>
              </c:tx>
              <c:spPr/>
              <c:showLegendKey val="0"/>
              <c:showVal val="1"/>
              <c:showCatName val="0"/>
              <c:showSerName val="0"/>
              <c:showPercent val="0"/>
              <c:showBubbleSize val="0"/>
              <c:extLst>
                <c:ext xmlns:c15="http://schemas.microsoft.com/office/drawing/2012/chart" uri="{CE6537A1-D6FC-4f65-9D91-7224C49458BB}"/>
              </c:extLst>
            </c:dLbl>
            <c:dLbl>
              <c:idx val="10"/>
              <c:layout>
                <c:manualLayout>
                  <c:x val="-2.1392620275936726E-2"/>
                  <c:y val="2.8310330261179614E-2"/>
                </c:manualLayout>
              </c:layout>
              <c:tx>
                <c:rich>
                  <a:bodyPr/>
                  <a:lstStyle/>
                  <a:p>
                    <a:r>
                      <a:rPr lang="en-US" sz="1100"/>
                      <a:t>kmeans_swap</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1"/>
              <c:layout>
                <c:manualLayout>
                  <c:x val="-2.8147180134095007E-2"/>
                  <c:y val="3.3078219135822116E-2"/>
                </c:manualLayout>
              </c:layout>
              <c:tx>
                <c:rich>
                  <a:bodyPr/>
                  <a:lstStyle/>
                  <a:p>
                    <a:pPr>
                      <a:defRPr sz="1050"/>
                    </a:pPr>
                    <a:r>
                      <a:rPr lang="en-US" sz="1050"/>
                      <a:t>kmeans_c</a:t>
                    </a:r>
                  </a:p>
                </c:rich>
              </c:tx>
              <c:spPr/>
              <c:showLegendKey val="0"/>
              <c:showVal val="1"/>
              <c:showCatName val="0"/>
              <c:showSerName val="0"/>
              <c:showPercent val="0"/>
              <c:showBubbleSize val="0"/>
              <c:extLst>
                <c:ext xmlns:c15="http://schemas.microsoft.com/office/drawing/2012/chart" uri="{CE6537A1-D6FC-4f65-9D91-7224C49458BB}"/>
              </c:extLst>
            </c:dLbl>
            <c:dLbl>
              <c:idx val="13"/>
              <c:layout>
                <c:manualLayout>
                  <c:x val="-3.3325579962913493E-2"/>
                  <c:y val="3.2683275833564396E-2"/>
                </c:manualLayout>
              </c:layout>
              <c:tx>
                <c:rich>
                  <a:bodyPr/>
                  <a:lstStyle/>
                  <a:p>
                    <a:pPr>
                      <a:defRPr sz="1050"/>
                    </a:pPr>
                    <a:r>
                      <a:rPr lang="en-US" sz="1050"/>
                      <a:t>LavaMD</a:t>
                    </a:r>
                  </a:p>
                </c:rich>
              </c:tx>
              <c:spPr/>
              <c:showLegendKey val="0"/>
              <c:showVal val="1"/>
              <c:showCatName val="0"/>
              <c:showSerName val="0"/>
              <c:showPercent val="0"/>
              <c:showBubbleSize val="0"/>
              <c:extLst>
                <c:ext xmlns:c15="http://schemas.microsoft.com/office/drawing/2012/chart" uri="{CE6537A1-D6FC-4f65-9D91-7224C49458BB}"/>
              </c:extLst>
            </c:dLbl>
            <c:dLbl>
              <c:idx val="15"/>
              <c:layout>
                <c:manualLayout>
                  <c:x val="-3.8036562949803586E-2"/>
                  <c:y val="-0.27395534085390755"/>
                </c:manualLayout>
              </c:layout>
              <c:tx>
                <c:rich>
                  <a:bodyPr/>
                  <a:lstStyle/>
                  <a:p>
                    <a:pPr>
                      <a:defRPr sz="1050"/>
                    </a:pPr>
                    <a:r>
                      <a:rPr lang="en-US" sz="1050"/>
                      <a:t>LE_GICOV</a:t>
                    </a:r>
                  </a:p>
                  <a:p>
                    <a:pPr>
                      <a:defRPr sz="1050"/>
                    </a:pPr>
                    <a:r>
                      <a:rPr lang="en-US" sz="1050"/>
                      <a:t>LE_dilate</a:t>
                    </a:r>
                  </a:p>
                  <a:p>
                    <a:pPr>
                      <a:defRPr sz="1050"/>
                    </a:pPr>
                    <a:r>
                      <a:rPr lang="en-US" sz="1050"/>
                      <a:t>PF_find_index</a:t>
                    </a:r>
                  </a:p>
                  <a:p>
                    <a:pPr>
                      <a:defRPr sz="1050"/>
                    </a:pPr>
                    <a:r>
                      <a:rPr lang="en-US" sz="1050"/>
                      <a:t>UN</a:t>
                    </a:r>
                  </a:p>
                </c:rich>
              </c:tx>
              <c:spPr>
                <a:solidFill>
                  <a:schemeClr val="bg1"/>
                </a:solidFill>
                <a:ln w="19050">
                  <a:solidFill>
                    <a:schemeClr val="tx1"/>
                  </a:solidFill>
                </a:ln>
              </c:spPr>
              <c:showLegendKey val="0"/>
              <c:showVal val="1"/>
              <c:showCatName val="0"/>
              <c:showSerName val="0"/>
              <c:showPercent val="0"/>
              <c:showBubbleSize val="0"/>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layout>
                <c:manualLayout>
                  <c:x val="-3.3166122579975886E-2"/>
                  <c:y val="-3.2875965826185148E-2"/>
                </c:manualLayout>
              </c:layout>
              <c:tx>
                <c:rich>
                  <a:bodyPr/>
                  <a:lstStyle/>
                  <a:p>
                    <a:pPr>
                      <a:defRPr sz="1050"/>
                    </a:pPr>
                    <a:r>
                      <a:rPr lang="en-US" sz="1050"/>
                      <a:t>LE_IMGVF</a:t>
                    </a:r>
                  </a:p>
                </c:rich>
              </c:tx>
              <c:spPr/>
              <c:showLegendKey val="0"/>
              <c:showVal val="1"/>
              <c:showCatName val="0"/>
              <c:showSerName val="0"/>
              <c:showPercent val="0"/>
              <c:showBubbleSize val="0"/>
              <c:extLst>
                <c:ext xmlns:c15="http://schemas.microsoft.com/office/drawing/2012/chart" uri="{CE6537A1-D6FC-4f65-9D91-7224C49458BB}"/>
              </c:extLst>
            </c:dLbl>
            <c:dLbl>
              <c:idx val="18"/>
              <c:layout>
                <c:manualLayout>
                  <c:x val="-5.0875759420326199E-3"/>
                  <c:y val="-1.4701437632123239E-2"/>
                </c:manualLayout>
              </c:layout>
              <c:tx>
                <c:rich>
                  <a:bodyPr/>
                  <a:lstStyle/>
                  <a:p>
                    <a:pPr>
                      <a:defRPr sz="1050"/>
                    </a:pPr>
                    <a:r>
                      <a:rPr lang="en-US" sz="1050"/>
                      <a:t>MiniFE_matvec</a:t>
                    </a:r>
                  </a:p>
                </c:rich>
              </c:tx>
              <c:spPr/>
              <c:showLegendKey val="0"/>
              <c:showVal val="1"/>
              <c:showCatName val="0"/>
              <c:showSerName val="0"/>
              <c:showPercent val="0"/>
              <c:showBubbleSize val="0"/>
              <c:extLst>
                <c:ext xmlns:c15="http://schemas.microsoft.com/office/drawing/2012/chart" uri="{CE6537A1-D6FC-4f65-9D91-7224C49458BB}"/>
              </c:extLst>
            </c:dLbl>
            <c:dLbl>
              <c:idx val="20"/>
              <c:layout>
                <c:manualLayout>
                  <c:x val="-5.6392599880700951E-2"/>
                  <c:y val="-4.0509830645946467E-2"/>
                </c:manualLayout>
              </c:layout>
              <c:tx>
                <c:rich>
                  <a:bodyPr/>
                  <a:lstStyle/>
                  <a:p>
                    <a:pPr>
                      <a:defRPr sz="1050"/>
                    </a:pPr>
                    <a:r>
                      <a:rPr lang="en-US" sz="1050"/>
                      <a:t>PageRank</a:t>
                    </a:r>
                  </a:p>
                </c:rich>
              </c:tx>
              <c:spPr>
                <a:solidFill>
                  <a:sysClr val="window" lastClr="FFFFFF"/>
                </a:solidFill>
              </c:spPr>
              <c:showLegendKey val="0"/>
              <c:showVal val="1"/>
              <c:showCatName val="0"/>
              <c:showSerName val="0"/>
              <c:showPercent val="0"/>
              <c:showBubbleSize val="0"/>
              <c:extLst>
                <c:ext xmlns:c15="http://schemas.microsoft.com/office/drawing/2012/chart" uri="{CE6537A1-D6FC-4f65-9D91-7224C49458BB}"/>
              </c:extLst>
            </c:dLbl>
            <c:dLbl>
              <c:idx val="22"/>
              <c:layout>
                <c:manualLayout>
                  <c:x val="-1.1884789042187222E-2"/>
                  <c:y val="-3.5393485726132132E-3"/>
                </c:manualLayout>
              </c:layout>
              <c:tx>
                <c:rich>
                  <a:bodyPr/>
                  <a:lstStyle/>
                  <a:p>
                    <a:r>
                      <a:rPr lang="en-US" sz="1100"/>
                      <a:t>PF_likelihood</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layout>
                <c:manualLayout>
                  <c:x val="-8.6980051415381565E-2"/>
                  <c:y val="-4.3937062667163608E-2"/>
                </c:manualLayout>
              </c:layout>
              <c:tx>
                <c:rich>
                  <a:bodyPr/>
                  <a:lstStyle/>
                  <a:p>
                    <a:pPr>
                      <a:defRPr sz="1050"/>
                    </a:pPr>
                    <a:r>
                      <a:rPr lang="en-US" sz="1050"/>
                      <a:t>PF_normalize</a:t>
                    </a:r>
                  </a:p>
                </c:rich>
              </c:tx>
              <c:spPr/>
              <c:showLegendKey val="0"/>
              <c:showVal val="1"/>
              <c:showCatName val="0"/>
              <c:showSerName val="0"/>
              <c:showPercent val="0"/>
              <c:showBubbleSize val="0"/>
              <c:extLst>
                <c:ext xmlns:c15="http://schemas.microsoft.com/office/drawing/2012/chart" uri="{CE6537A1-D6FC-4f65-9D91-7224C49458BB}"/>
              </c:extLst>
            </c:dLbl>
            <c:dLbl>
              <c:idx val="26"/>
              <c:layout>
                <c:manualLayout>
                  <c:x val="-0.10965643765876586"/>
                  <c:y val="2.5317617563033922E-2"/>
                </c:manualLayout>
              </c:layout>
              <c:tx>
                <c:rich>
                  <a:bodyPr/>
                  <a:lstStyle/>
                  <a:p>
                    <a:pPr>
                      <a:defRPr sz="1050"/>
                    </a:pPr>
                    <a:r>
                      <a:rPr lang="en-US" sz="1050"/>
                      <a:t>RW_mem_init</a:t>
                    </a:r>
                  </a:p>
                </c:rich>
              </c:tx>
              <c:spPr/>
              <c:showLegendKey val="0"/>
              <c:showVal val="1"/>
              <c:showCatName val="0"/>
              <c:showSerName val="0"/>
              <c:showPercent val="0"/>
              <c:showBubbleSize val="0"/>
              <c:extLst>
                <c:ext xmlns:c15="http://schemas.microsoft.com/office/drawing/2012/chart" uri="{CE6537A1-D6FC-4f65-9D91-7224C49458BB}"/>
              </c:extLst>
            </c:dLbl>
            <c:dLbl>
              <c:idx val="27"/>
              <c:layout>
                <c:manualLayout>
                  <c:x val="-1.1884789042187222E-2"/>
                  <c:y val="-7.0775825652948984E-3"/>
                </c:manualLayout>
              </c:layout>
              <c:tx>
                <c:rich>
                  <a:bodyPr/>
                  <a:lstStyle/>
                  <a:p>
                    <a:pPr>
                      <a:defRPr sz="1050"/>
                    </a:pPr>
                    <a:r>
                      <a:rPr lang="en-US" sz="1050"/>
                      <a:t>RW_vect_add</a:t>
                    </a:r>
                  </a:p>
                </c:rich>
              </c:tx>
              <c:spPr/>
              <c:showLegendKey val="0"/>
              <c:showVal val="1"/>
              <c:showCatName val="0"/>
              <c:showSerName val="0"/>
              <c:showPercent val="0"/>
              <c:showBubbleSize val="0"/>
              <c:extLst>
                <c:ext xmlns:c15="http://schemas.microsoft.com/office/drawing/2012/chart" uri="{CE6537A1-D6FC-4f65-9D91-7224C49458BB}"/>
              </c:extLst>
            </c:dLbl>
            <c:dLbl>
              <c:idx val="28"/>
              <c:layout>
                <c:manualLayout>
                  <c:x val="-8.4280419686969144E-2"/>
                  <c:y val="2.5884112954931381E-2"/>
                </c:manualLayout>
              </c:layout>
              <c:tx>
                <c:rich>
                  <a:bodyPr/>
                  <a:lstStyle/>
                  <a:p>
                    <a:pPr>
                      <a:defRPr sz="1050"/>
                    </a:pPr>
                    <a:r>
                      <a:rPr lang="en-US" sz="1050"/>
                      <a:t>RW_vect_mul</a:t>
                    </a:r>
                  </a:p>
                </c:rich>
              </c:tx>
              <c:spPr/>
              <c:showLegendKey val="0"/>
              <c:showVal val="1"/>
              <c:showCatName val="0"/>
              <c:showSerName val="0"/>
              <c:showPercent val="0"/>
              <c:showBubbleSize val="0"/>
              <c:extLst>
                <c:ext xmlns:c15="http://schemas.microsoft.com/office/drawing/2012/chart" uri="{CE6537A1-D6FC-4f65-9D91-7224C49458BB}"/>
              </c:extLst>
            </c:dLbl>
            <c:dLbl>
              <c:idx val="30"/>
              <c:layout>
                <c:manualLayout>
                  <c:x val="-5.9072811335113537E-2"/>
                  <c:y val="-3.7709459213079916E-2"/>
                </c:manualLayout>
              </c:layout>
              <c:tx>
                <c:rich>
                  <a:bodyPr/>
                  <a:lstStyle/>
                  <a:p>
                    <a:pPr>
                      <a:defRPr sz="1050"/>
                    </a:pPr>
                    <a:r>
                      <a:rPr lang="en-US" sz="1050"/>
                      <a:t>SP_edge_mem</a:t>
                    </a:r>
                  </a:p>
                </c:rich>
              </c:tx>
              <c:spPr/>
              <c:showLegendKey val="0"/>
              <c:showVal val="1"/>
              <c:showCatName val="0"/>
              <c:showSerName val="0"/>
              <c:showPercent val="0"/>
              <c:showBubbleSize val="0"/>
              <c:extLst>
                <c:ext xmlns:c15="http://schemas.microsoft.com/office/drawing/2012/chart" uri="{CE6537A1-D6FC-4f65-9D91-7224C49458BB}"/>
              </c:extLst>
            </c:dLbl>
            <c:dLbl>
              <c:idx val="31"/>
              <c:layout>
                <c:manualLayout>
                  <c:x val="-0.17401501128155919"/>
                  <c:y val="-0.30733535374599141"/>
                </c:manualLayout>
              </c:layout>
              <c:tx>
                <c:rich>
                  <a:bodyPr/>
                  <a:lstStyle/>
                  <a:p>
                    <a:pPr>
                      <a:defRPr sz="1100"/>
                    </a:pPr>
                    <a:r>
                      <a:rPr lang="en-US" sz="1050"/>
                      <a:t>SP_vertex_gauss</a:t>
                    </a:r>
                    <a:endParaRPr lang="en-US"/>
                  </a:p>
                </c:rich>
              </c:tx>
              <c:spPr>
                <a:solidFill>
                  <a:sysClr val="window" lastClr="FFFFFF"/>
                </a:solidFill>
                <a:ln w="19050">
                  <a:solidFill>
                    <a:sysClr val="windowText" lastClr="000000"/>
                  </a:solidFill>
                </a:ln>
              </c:spPr>
              <c:showLegendKey val="0"/>
              <c:showVal val="1"/>
              <c:showCatName val="0"/>
              <c:showSerName val="0"/>
              <c:showPercent val="0"/>
              <c:showBubbleSize val="0"/>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layout>
                <c:manualLayout>
                  <c:x val="-1.4261746850624514E-2"/>
                  <c:y val="-2.831033026117961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'[kernels_HPDC_2014_01-22.xlsx]Sheet8'!$G$2:$G$35</c:f>
              <c:numCache>
                <c:formatCode>General</c:formatCode>
                <c:ptCount val="34"/>
                <c:pt idx="0">
                  <c:v>7288.2003272309385</c:v>
                </c:pt>
                <c:pt idx="2">
                  <c:v>149098.72056234768</c:v>
                </c:pt>
                <c:pt idx="3">
                  <c:v>159960.15571129328</c:v>
                </c:pt>
                <c:pt idx="4">
                  <c:v>25618.45285335126</c:v>
                </c:pt>
                <c:pt idx="5">
                  <c:v>31037.195351117211</c:v>
                </c:pt>
                <c:pt idx="8">
                  <c:v>19964829.027409442</c:v>
                </c:pt>
                <c:pt idx="11">
                  <c:v>186319.55522076887</c:v>
                </c:pt>
                <c:pt idx="13">
                  <c:v>3775865.7328750803</c:v>
                </c:pt>
                <c:pt idx="15">
                  <c:v>2585974.8649040353</c:v>
                </c:pt>
                <c:pt idx="16">
                  <c:v>3495720.4815577697</c:v>
                </c:pt>
                <c:pt idx="17">
                  <c:v>73198511.387078673</c:v>
                </c:pt>
                <c:pt idx="18">
                  <c:v>7162832.9977931315</c:v>
                </c:pt>
                <c:pt idx="20">
                  <c:v>203367.20642369142</c:v>
                </c:pt>
                <c:pt idx="23">
                  <c:v>2584260.1340557686</c:v>
                </c:pt>
                <c:pt idx="24">
                  <c:v>3151.2628362129954</c:v>
                </c:pt>
                <c:pt idx="26">
                  <c:v>4456.7376123585236</c:v>
                </c:pt>
                <c:pt idx="27">
                  <c:v>4716.4791362369715</c:v>
                </c:pt>
                <c:pt idx="28">
                  <c:v>3144.0828361024555</c:v>
                </c:pt>
                <c:pt idx="30">
                  <c:v>290918.55785280559</c:v>
                </c:pt>
                <c:pt idx="31">
                  <c:v>714546.36489387904</c:v>
                </c:pt>
                <c:pt idx="33">
                  <c:v>1928252.1579931311</c:v>
                </c:pt>
              </c:numCache>
            </c:numRef>
          </c:xVal>
          <c:yVal>
            <c:numRef>
              <c:f>'[kernels_HPDC_2014_01-22.xlsx]Sheet8'!$H$2:$H$35</c:f>
              <c:numCache>
                <c:formatCode>General</c:formatCode>
                <c:ptCount val="34"/>
                <c:pt idx="0">
                  <c:v>103360214.36300002</c:v>
                </c:pt>
                <c:pt idx="2">
                  <c:v>1224959.7979300001</c:v>
                </c:pt>
                <c:pt idx="3">
                  <c:v>2750802.0646000002</c:v>
                </c:pt>
                <c:pt idx="4">
                  <c:v>78525614.142100006</c:v>
                </c:pt>
                <c:pt idx="5">
                  <c:v>79636916.637099892</c:v>
                </c:pt>
                <c:pt idx="8">
                  <c:v>8237220.8342600008</c:v>
                </c:pt>
                <c:pt idx="11">
                  <c:v>229001447.89700001</c:v>
                </c:pt>
                <c:pt idx="13">
                  <c:v>25857857.6248</c:v>
                </c:pt>
                <c:pt idx="15">
                  <c:v>610006.98301700002</c:v>
                </c:pt>
                <c:pt idx="16">
                  <c:v>807368.3626950013</c:v>
                </c:pt>
                <c:pt idx="17">
                  <c:v>74614.46538229</c:v>
                </c:pt>
                <c:pt idx="18">
                  <c:v>39792891.919600002</c:v>
                </c:pt>
                <c:pt idx="20">
                  <c:v>38312901.880999997</c:v>
                </c:pt>
                <c:pt idx="23">
                  <c:v>588239.55111100001</c:v>
                </c:pt>
                <c:pt idx="24">
                  <c:v>57592.519051200012</c:v>
                </c:pt>
                <c:pt idx="26">
                  <c:v>89136718.782600001</c:v>
                </c:pt>
                <c:pt idx="27">
                  <c:v>174148894.40900001</c:v>
                </c:pt>
                <c:pt idx="28">
                  <c:v>167685989.96700001</c:v>
                </c:pt>
                <c:pt idx="30">
                  <c:v>149280080.63099998</c:v>
                </c:pt>
                <c:pt idx="31">
                  <c:v>10933110.9923</c:v>
                </c:pt>
                <c:pt idx="33">
                  <c:v>1808180.8112599999</c:v>
                </c:pt>
              </c:numCache>
            </c:numRef>
          </c:yVal>
          <c:smooth val="0"/>
        </c:ser>
        <c:dLbls>
          <c:showLegendKey val="0"/>
          <c:showVal val="0"/>
          <c:showCatName val="0"/>
          <c:showSerName val="0"/>
          <c:showPercent val="0"/>
          <c:showBubbleSize val="0"/>
        </c:dLbls>
        <c:axId val="210274424"/>
        <c:axId val="210274816"/>
      </c:scatterChart>
      <c:valAx>
        <c:axId val="210274424"/>
        <c:scaling>
          <c:logBase val="10"/>
          <c:orientation val="minMax"/>
          <c:min val="1000"/>
        </c:scaling>
        <c:delete val="0"/>
        <c:axPos val="b"/>
        <c:title>
          <c:tx>
            <c:rich>
              <a:bodyPr/>
              <a:lstStyle/>
              <a:p>
                <a:pPr>
                  <a:defRPr sz="1200"/>
                </a:pPr>
                <a:r>
                  <a:rPr lang="en-US" sz="1200"/>
                  <a:t>Vector Instructions per second (millions)</a:t>
                </a:r>
              </a:p>
            </c:rich>
          </c:tx>
          <c:layout>
            <c:manualLayout>
              <c:xMode val="edge"/>
              <c:yMode val="edge"/>
              <c:x val="0.25453653215244382"/>
              <c:y val="0.89107542905926351"/>
            </c:manualLayout>
          </c:layout>
          <c:overlay val="0"/>
        </c:title>
        <c:numFmt formatCode="General" sourceLinked="1"/>
        <c:majorTickMark val="out"/>
        <c:minorTickMark val="none"/>
        <c:tickLblPos val="nextTo"/>
        <c:txPr>
          <a:bodyPr/>
          <a:lstStyle/>
          <a:p>
            <a:pPr>
              <a:defRPr sz="1200"/>
            </a:pPr>
            <a:endParaRPr lang="en-US"/>
          </a:p>
        </c:txPr>
        <c:crossAx val="210274816"/>
        <c:crosses val="autoZero"/>
        <c:crossBetween val="midCat"/>
        <c:dispUnits>
          <c:builtInUnit val="millions"/>
        </c:dispUnits>
      </c:valAx>
      <c:valAx>
        <c:axId val="210274816"/>
        <c:scaling>
          <c:orientation val="minMax"/>
        </c:scaling>
        <c:delete val="0"/>
        <c:axPos val="l"/>
        <c:majorGridlines/>
        <c:title>
          <c:tx>
            <c:rich>
              <a:bodyPr rot="-5400000" vert="horz"/>
              <a:lstStyle/>
              <a:p>
                <a:pPr>
                  <a:defRPr sz="1200"/>
                </a:pPr>
                <a:r>
                  <a:rPr lang="en-US" sz="1200"/>
                  <a:t>Bandwidth (GB/s)</a:t>
                </a:r>
              </a:p>
            </c:rich>
          </c:tx>
          <c:layout>
            <c:manualLayout>
              <c:xMode val="edge"/>
              <c:yMode val="edge"/>
              <c:x val="2.9879112257997657E-2"/>
              <c:y val="0.2640564325334443"/>
            </c:manualLayout>
          </c:layout>
          <c:overlay val="0"/>
        </c:title>
        <c:numFmt formatCode="General" sourceLinked="1"/>
        <c:majorTickMark val="out"/>
        <c:minorTickMark val="none"/>
        <c:tickLblPos val="nextTo"/>
        <c:txPr>
          <a:bodyPr/>
          <a:lstStyle/>
          <a:p>
            <a:pPr>
              <a:defRPr sz="1200"/>
            </a:pPr>
            <a:endParaRPr lang="en-US"/>
          </a:p>
        </c:txPr>
        <c:crossAx val="210274424"/>
        <c:crosses val="autoZero"/>
        <c:crossBetween val="midCat"/>
        <c:dispUnits>
          <c:builtInUnit val="millions"/>
        </c:dispUnits>
      </c:valAx>
    </c:plotArea>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48216079814909"/>
          <c:y val="0.12256840723372771"/>
          <c:w val="0.74137154730658805"/>
          <c:h val="0.55636537620297466"/>
        </c:manualLayout>
      </c:layout>
      <c:lineChart>
        <c:grouping val="standard"/>
        <c:varyColors val="0"/>
        <c:ser>
          <c:idx val="0"/>
          <c:order val="0"/>
          <c:marker>
            <c:symbol val="none"/>
          </c:marker>
          <c:val>
            <c:numRef>
              <c:f>Figure1_thermal_coupling!$Z$6:$Z$361</c:f>
              <c:numCache>
                <c:formatCode>General</c:formatCode>
                <c:ptCount val="356"/>
                <c:pt idx="0">
                  <c:v>1</c:v>
                </c:pt>
                <c:pt idx="1">
                  <c:v>1</c:v>
                </c:pt>
                <c:pt idx="2">
                  <c:v>1.2284559846327203</c:v>
                </c:pt>
                <c:pt idx="3">
                  <c:v>1.4529376697357101</c:v>
                </c:pt>
                <c:pt idx="4">
                  <c:v>1.6959660859773458</c:v>
                </c:pt>
                <c:pt idx="5">
                  <c:v>1.9308471881830895</c:v>
                </c:pt>
                <c:pt idx="6">
                  <c:v>2.1638736172749602</c:v>
                </c:pt>
                <c:pt idx="7">
                  <c:v>2.1848711664569302</c:v>
                </c:pt>
                <c:pt idx="8">
                  <c:v>2.201430747830722</c:v>
                </c:pt>
                <c:pt idx="9">
                  <c:v>2.1973902099755103</c:v>
                </c:pt>
                <c:pt idx="10">
                  <c:v>2.2132211697688278</c:v>
                </c:pt>
                <c:pt idx="11">
                  <c:v>2.2355434854606777</c:v>
                </c:pt>
                <c:pt idx="12">
                  <c:v>2.2310392793270202</c:v>
                </c:pt>
                <c:pt idx="13">
                  <c:v>2.2375306352255442</c:v>
                </c:pt>
                <c:pt idx="14">
                  <c:v>2.2556136980857122</c:v>
                </c:pt>
                <c:pt idx="15">
                  <c:v>2.2602503808703802</c:v>
                </c:pt>
                <c:pt idx="16">
                  <c:v>2.2483937206067637</c:v>
                </c:pt>
                <c:pt idx="17">
                  <c:v>2.266741736768894</c:v>
                </c:pt>
                <c:pt idx="18">
                  <c:v>2.2723057561104882</c:v>
                </c:pt>
                <c:pt idx="19">
                  <c:v>2.2713784195535527</c:v>
                </c:pt>
                <c:pt idx="20">
                  <c:v>2.2789295886600178</c:v>
                </c:pt>
                <c:pt idx="21">
                  <c:v>2.3019805259323052</c:v>
                </c:pt>
                <c:pt idx="22">
                  <c:v>2.2690600781612242</c:v>
                </c:pt>
                <c:pt idx="23">
                  <c:v>2.281777836656302</c:v>
                </c:pt>
                <c:pt idx="24">
                  <c:v>2.2879380009273689</c:v>
                </c:pt>
                <c:pt idx="25">
                  <c:v>2.2927071603630003</c:v>
                </c:pt>
                <c:pt idx="26">
                  <c:v>2.2999271378419612</c:v>
                </c:pt>
                <c:pt idx="27">
                  <c:v>2.3390739882095777</c:v>
                </c:pt>
                <c:pt idx="28">
                  <c:v>2.3331125389150182</c:v>
                </c:pt>
                <c:pt idx="29">
                  <c:v>2.3445055309001779</c:v>
                </c:pt>
                <c:pt idx="30">
                  <c:v>2.3615287805524412</c:v>
                </c:pt>
                <c:pt idx="31">
                  <c:v>2.3598728224150367</c:v>
                </c:pt>
                <c:pt idx="32">
                  <c:v>2.3692786646353579</c:v>
                </c:pt>
                <c:pt idx="33">
                  <c:v>2.3892164006093921</c:v>
                </c:pt>
                <c:pt idx="34">
                  <c:v>2.3996820560376229</c:v>
                </c:pt>
                <c:pt idx="35">
                  <c:v>2.3903424521428067</c:v>
                </c:pt>
                <c:pt idx="36">
                  <c:v>2.4047161687752552</c:v>
                </c:pt>
                <c:pt idx="37">
                  <c:v>2.4154467775054647</c:v>
                </c:pt>
                <c:pt idx="38">
                  <c:v>2.4102139497913488</c:v>
                </c:pt>
                <c:pt idx="39">
                  <c:v>2.4110088096972682</c:v>
                </c:pt>
                <c:pt idx="40">
                  <c:v>2.4280982976750352</c:v>
                </c:pt>
                <c:pt idx="41">
                  <c:v>2.426839769490627</c:v>
                </c:pt>
                <c:pt idx="42">
                  <c:v>2.4323375505067242</c:v>
                </c:pt>
                <c:pt idx="43">
                  <c:v>2.4520765715042567</c:v>
                </c:pt>
                <c:pt idx="44">
                  <c:v>2.4658541432072587</c:v>
                </c:pt>
                <c:pt idx="45">
                  <c:v>2.4618798436775542</c:v>
                </c:pt>
                <c:pt idx="46">
                  <c:v>2.4791680466317807</c:v>
                </c:pt>
                <c:pt idx="47">
                  <c:v>2.486520500761741</c:v>
                </c:pt>
                <c:pt idx="48">
                  <c:v>2.483208584486984</c:v>
                </c:pt>
                <c:pt idx="49">
                  <c:v>2.4872491223421869</c:v>
                </c:pt>
                <c:pt idx="50">
                  <c:v>2.5026164138570568</c:v>
                </c:pt>
                <c:pt idx="51">
                  <c:v>2.5046035636219202</c:v>
                </c:pt>
                <c:pt idx="52">
                  <c:v>2.5171888454660012</c:v>
                </c:pt>
                <c:pt idx="53">
                  <c:v>2.5426243624561202</c:v>
                </c:pt>
                <c:pt idx="54">
                  <c:v>2.540372259389283</c:v>
                </c:pt>
                <c:pt idx="55">
                  <c:v>2.5438166523150412</c:v>
                </c:pt>
                <c:pt idx="56">
                  <c:v>2.5502417698880571</c:v>
                </c:pt>
                <c:pt idx="57">
                  <c:v>2.5544810227197448</c:v>
                </c:pt>
                <c:pt idx="58">
                  <c:v>2.5607074253162878</c:v>
                </c:pt>
                <c:pt idx="59">
                  <c:v>2.578922964827449</c:v>
                </c:pt>
                <c:pt idx="60">
                  <c:v>2.57945287143141</c:v>
                </c:pt>
                <c:pt idx="61">
                  <c:v>2.5918394382989987</c:v>
                </c:pt>
                <c:pt idx="62">
                  <c:v>2.5922368682519812</c:v>
                </c:pt>
                <c:pt idx="63">
                  <c:v>2.5874014704908261</c:v>
                </c:pt>
                <c:pt idx="64">
                  <c:v>2.5905809101145918</c:v>
                </c:pt>
                <c:pt idx="65">
                  <c:v>2.6134993707359082</c:v>
                </c:pt>
                <c:pt idx="66">
                  <c:v>2.6176723852421007</c:v>
                </c:pt>
                <c:pt idx="67">
                  <c:v>2.6184010068225612</c:v>
                </c:pt>
                <c:pt idx="68">
                  <c:v>2.629992713784195</c:v>
                </c:pt>
                <c:pt idx="69">
                  <c:v>2.643439093859707</c:v>
                </c:pt>
                <c:pt idx="70">
                  <c:v>2.631781148572585</c:v>
                </c:pt>
                <c:pt idx="71">
                  <c:v>2.631781148572585</c:v>
                </c:pt>
                <c:pt idx="72">
                  <c:v>2.641319467443862</c:v>
                </c:pt>
                <c:pt idx="73">
                  <c:v>2.6448963370206</c:v>
                </c:pt>
                <c:pt idx="74">
                  <c:v>2.6499966880837249</c:v>
                </c:pt>
                <c:pt idx="75">
                  <c:v>2.6746373451679366</c:v>
                </c:pt>
                <c:pt idx="76">
                  <c:v>2.6777505464662008</c:v>
                </c:pt>
                <c:pt idx="77">
                  <c:v>2.6813936543684211</c:v>
                </c:pt>
                <c:pt idx="78">
                  <c:v>2.6872888653375027</c:v>
                </c:pt>
                <c:pt idx="79">
                  <c:v>2.6774855931641977</c:v>
                </c:pt>
                <c:pt idx="80">
                  <c:v>2.6709942372656852</c:v>
                </c:pt>
                <c:pt idx="81">
                  <c:v>2.6775518314897</c:v>
                </c:pt>
                <c:pt idx="82">
                  <c:v>2.6792740279525802</c:v>
                </c:pt>
                <c:pt idx="83">
                  <c:v>2.6661588395045368</c:v>
                </c:pt>
                <c:pt idx="84">
                  <c:v>2.6843743790157002</c:v>
                </c:pt>
                <c:pt idx="85">
                  <c:v>2.6944426044909577</c:v>
                </c:pt>
                <c:pt idx="86">
                  <c:v>2.7027886335033378</c:v>
                </c:pt>
                <c:pt idx="87">
                  <c:v>2.7072928396370202</c:v>
                </c:pt>
                <c:pt idx="88">
                  <c:v>2.7333245015566292</c:v>
                </c:pt>
                <c:pt idx="89">
                  <c:v>2.7304100152348147</c:v>
                </c:pt>
                <c:pt idx="90">
                  <c:v>2.7202755514340602</c:v>
                </c:pt>
                <c:pt idx="91">
                  <c:v>2.7236537060343302</c:v>
                </c:pt>
                <c:pt idx="92">
                  <c:v>2.7316685434192167</c:v>
                </c:pt>
                <c:pt idx="93">
                  <c:v>2.7106047559117812</c:v>
                </c:pt>
                <c:pt idx="94">
                  <c:v>2.7206729813870312</c:v>
                </c:pt>
                <c:pt idx="95">
                  <c:v>2.7404782407100812</c:v>
                </c:pt>
                <c:pt idx="96">
                  <c:v>2.7488905080479875</c:v>
                </c:pt>
                <c:pt idx="97">
                  <c:v>2.7527985692521688</c:v>
                </c:pt>
                <c:pt idx="98">
                  <c:v>2.7787639928462609</c:v>
                </c:pt>
                <c:pt idx="99">
                  <c:v>2.7728687818771931</c:v>
                </c:pt>
                <c:pt idx="100">
                  <c:v>2.7673047625356411</c:v>
                </c:pt>
                <c:pt idx="101">
                  <c:v>2.7624031264489628</c:v>
                </c:pt>
                <c:pt idx="102">
                  <c:v>2.7651188977942631</c:v>
                </c:pt>
                <c:pt idx="103">
                  <c:v>2.7694906272769573</c:v>
                </c:pt>
                <c:pt idx="104">
                  <c:v>2.7620719348214879</c:v>
                </c:pt>
                <c:pt idx="105">
                  <c:v>2.7650526594687577</c:v>
                </c:pt>
                <c:pt idx="106">
                  <c:v>2.7679671457905743</c:v>
                </c:pt>
                <c:pt idx="107">
                  <c:v>2.772868781877194</c:v>
                </c:pt>
                <c:pt idx="108">
                  <c:v>2.7584288269192547</c:v>
                </c:pt>
                <c:pt idx="109">
                  <c:v>2.7769093197323982</c:v>
                </c:pt>
                <c:pt idx="110">
                  <c:v>2.8160561700999924</c:v>
                </c:pt>
                <c:pt idx="111">
                  <c:v>2.8218189044180657</c:v>
                </c:pt>
                <c:pt idx="112">
                  <c:v>2.8284427369676077</c:v>
                </c:pt>
                <c:pt idx="113">
                  <c:v>2.8756706630456179</c:v>
                </c:pt>
                <c:pt idx="114">
                  <c:v>2.8714314102139467</c:v>
                </c:pt>
                <c:pt idx="115">
                  <c:v>2.8418891170431033</c:v>
                </c:pt>
                <c:pt idx="116">
                  <c:v>2.8457971782473543</c:v>
                </c:pt>
                <c:pt idx="117">
                  <c:v>2.8421540703451007</c:v>
                </c:pt>
                <c:pt idx="118">
                  <c:v>2.7987017288203244</c:v>
                </c:pt>
                <c:pt idx="119">
                  <c:v>2.803934556534438</c:v>
                </c:pt>
                <c:pt idx="120">
                  <c:v>2.7919454196197622</c:v>
                </c:pt>
                <c:pt idx="121">
                  <c:v>2.7782340862423238</c:v>
                </c:pt>
                <c:pt idx="122">
                  <c:v>2.7702854871828837</c:v>
                </c:pt>
                <c:pt idx="123">
                  <c:v>2.7974432006358878</c:v>
                </c:pt>
                <c:pt idx="124">
                  <c:v>2.8159899317745167</c:v>
                </c:pt>
                <c:pt idx="125">
                  <c:v>2.8314896999403767</c:v>
                </c:pt>
                <c:pt idx="126">
                  <c:v>2.8457309399218387</c:v>
                </c:pt>
                <c:pt idx="127">
                  <c:v>2.8657349142213691</c:v>
                </c:pt>
                <c:pt idx="128">
                  <c:v>2.8578525534874477</c:v>
                </c:pt>
                <c:pt idx="129">
                  <c:v>2.842352785321586</c:v>
                </c:pt>
                <c:pt idx="130">
                  <c:v>2.8547393521891782</c:v>
                </c:pt>
                <c:pt idx="131">
                  <c:v>2.8622242829701272</c:v>
                </c:pt>
                <c:pt idx="132">
                  <c:v>2.8613631847386767</c:v>
                </c:pt>
                <c:pt idx="133">
                  <c:v>2.8673908723587482</c:v>
                </c:pt>
                <c:pt idx="134">
                  <c:v>2.8798436775518068</c:v>
                </c:pt>
                <c:pt idx="135">
                  <c:v>2.8716963635159267</c:v>
                </c:pt>
                <c:pt idx="136">
                  <c:v>2.8644101477114763</c:v>
                </c:pt>
                <c:pt idx="137">
                  <c:v>2.8546731138636479</c:v>
                </c:pt>
                <c:pt idx="138">
                  <c:v>2.8640127177584951</c:v>
                </c:pt>
                <c:pt idx="139">
                  <c:v>2.8602371332052567</c:v>
                </c:pt>
                <c:pt idx="140">
                  <c:v>2.8543419222362028</c:v>
                </c:pt>
                <c:pt idx="141">
                  <c:v>2.8594422732993059</c:v>
                </c:pt>
                <c:pt idx="142">
                  <c:v>2.8842154070345067</c:v>
                </c:pt>
                <c:pt idx="143">
                  <c:v>2.8845465986619852</c:v>
                </c:pt>
                <c:pt idx="144">
                  <c:v>2.8881897065642201</c:v>
                </c:pt>
                <c:pt idx="145">
                  <c:v>2.9009074650592828</c:v>
                </c:pt>
                <c:pt idx="146">
                  <c:v>2.9177982380605432</c:v>
                </c:pt>
                <c:pt idx="147">
                  <c:v>2.9151487050407328</c:v>
                </c:pt>
                <c:pt idx="148">
                  <c:v>2.9081274425382602</c:v>
                </c:pt>
                <c:pt idx="149">
                  <c:v>2.9160760415976679</c:v>
                </c:pt>
                <c:pt idx="150">
                  <c:v>2.9205140094058422</c:v>
                </c:pt>
                <c:pt idx="151">
                  <c:v>2.9174008081075802</c:v>
                </c:pt>
                <c:pt idx="152">
                  <c:v>2.9183281446645029</c:v>
                </c:pt>
                <c:pt idx="153">
                  <c:v>2.9201828177783682</c:v>
                </c:pt>
                <c:pt idx="154">
                  <c:v>2.9041531430085437</c:v>
                </c:pt>
                <c:pt idx="155">
                  <c:v>2.9021659932436581</c:v>
                </c:pt>
                <c:pt idx="156">
                  <c:v>2.8902430946545423</c:v>
                </c:pt>
                <c:pt idx="157">
                  <c:v>2.8873286083327812</c:v>
                </c:pt>
                <c:pt idx="158">
                  <c:v>2.8898456647015927</c:v>
                </c:pt>
                <c:pt idx="159">
                  <c:v>2.9034907597536002</c:v>
                </c:pt>
                <c:pt idx="160">
                  <c:v>2.9005100351063202</c:v>
                </c:pt>
                <c:pt idx="161">
                  <c:v>2.903159568126132</c:v>
                </c:pt>
                <c:pt idx="162">
                  <c:v>2.9007749884082932</c:v>
                </c:pt>
                <c:pt idx="163">
                  <c:v>2.9022984698946592</c:v>
                </c:pt>
                <c:pt idx="164">
                  <c:v>2.9101145923031062</c:v>
                </c:pt>
                <c:pt idx="165">
                  <c:v>2.9262105053984238</c:v>
                </c:pt>
                <c:pt idx="166">
                  <c:v>2.9480029144863207</c:v>
                </c:pt>
                <c:pt idx="167">
                  <c:v>2.9515797840630587</c:v>
                </c:pt>
                <c:pt idx="168">
                  <c:v>2.9591971914949999</c:v>
                </c:pt>
                <c:pt idx="169">
                  <c:v>2.9611181029343601</c:v>
                </c:pt>
                <c:pt idx="170">
                  <c:v>2.9564151818241746</c:v>
                </c:pt>
                <c:pt idx="171">
                  <c:v>2.9571438034046467</c:v>
                </c:pt>
                <c:pt idx="172">
                  <c:v>2.9666158839504528</c:v>
                </c:pt>
                <c:pt idx="173">
                  <c:v>2.9623766311187567</c:v>
                </c:pt>
                <c:pt idx="174">
                  <c:v>2.9624428694442324</c:v>
                </c:pt>
                <c:pt idx="175">
                  <c:v>2.9685367953898152</c:v>
                </c:pt>
                <c:pt idx="176">
                  <c:v>2.9683380804133281</c:v>
                </c:pt>
                <c:pt idx="177">
                  <c:v>2.9901967278267212</c:v>
                </c:pt>
                <c:pt idx="178">
                  <c:v>3.000794859905966</c:v>
                </c:pt>
                <c:pt idx="179">
                  <c:v>3.0007948599059628</c:v>
                </c:pt>
                <c:pt idx="180">
                  <c:v>2.9973504669801949</c:v>
                </c:pt>
                <c:pt idx="181">
                  <c:v>2.9959594621447967</c:v>
                </c:pt>
                <c:pt idx="182">
                  <c:v>2.962177916142279</c:v>
                </c:pt>
                <c:pt idx="183">
                  <c:v>2.9629727760482187</c:v>
                </c:pt>
                <c:pt idx="184">
                  <c:v>2.9623103927932677</c:v>
                </c:pt>
                <c:pt idx="185">
                  <c:v>2.9458170497449832</c:v>
                </c:pt>
                <c:pt idx="186">
                  <c:v>2.9389282638934877</c:v>
                </c:pt>
                <c:pt idx="187">
                  <c:v>2.9526395972709807</c:v>
                </c:pt>
                <c:pt idx="188">
                  <c:v>2.9478041995098367</c:v>
                </c:pt>
                <c:pt idx="189">
                  <c:v>2.9477379611843624</c:v>
                </c:pt>
                <c:pt idx="190">
                  <c:v>2.96747698218189</c:v>
                </c:pt>
                <c:pt idx="191">
                  <c:v>2.969066701993774</c:v>
                </c:pt>
                <c:pt idx="192">
                  <c:v>2.9586010465655432</c:v>
                </c:pt>
                <c:pt idx="193">
                  <c:v>2.957342518381135</c:v>
                </c:pt>
                <c:pt idx="194">
                  <c:v>2.9653573557660482</c:v>
                </c:pt>
                <c:pt idx="195">
                  <c:v>2.9540306021063802</c:v>
                </c:pt>
                <c:pt idx="196">
                  <c:v>2.9652248791150551</c:v>
                </c:pt>
                <c:pt idx="197">
                  <c:v>2.9866860965754789</c:v>
                </c:pt>
                <c:pt idx="198">
                  <c:v>2.9925150692190368</c:v>
                </c:pt>
                <c:pt idx="199">
                  <c:v>3.0016559581373801</c:v>
                </c:pt>
                <c:pt idx="200">
                  <c:v>3.0234483672252761</c:v>
                </c:pt>
                <c:pt idx="201">
                  <c:v>3.0286811949393941</c:v>
                </c:pt>
                <c:pt idx="202">
                  <c:v>3.0241107504802462</c:v>
                </c:pt>
                <c:pt idx="203">
                  <c:v>3.0270914751275257</c:v>
                </c:pt>
                <c:pt idx="204">
                  <c:v>3.0233821288997809</c:v>
                </c:pt>
                <c:pt idx="205">
                  <c:v>3.0163608663972972</c:v>
                </c:pt>
                <c:pt idx="206">
                  <c:v>3.0146386699344228</c:v>
                </c:pt>
                <c:pt idx="207">
                  <c:v>3.0115917069616662</c:v>
                </c:pt>
                <c:pt idx="208">
                  <c:v>3.0119891369146177</c:v>
                </c:pt>
                <c:pt idx="209">
                  <c:v>3.0083460290123871</c:v>
                </c:pt>
                <c:pt idx="210">
                  <c:v>3.0188779227661122</c:v>
                </c:pt>
                <c:pt idx="211">
                  <c:v>3.0114592303106567</c:v>
                </c:pt>
                <c:pt idx="212">
                  <c:v>3.0184804928131377</c:v>
                </c:pt>
                <c:pt idx="213">
                  <c:v>3.022256077366364</c:v>
                </c:pt>
                <c:pt idx="214">
                  <c:v>3.022256077366364</c:v>
                </c:pt>
                <c:pt idx="215">
                  <c:v>3.0143737166324618</c:v>
                </c:pt>
                <c:pt idx="216">
                  <c:v>3.0107968470557211</c:v>
                </c:pt>
                <c:pt idx="217">
                  <c:v>3.0052328277141149</c:v>
                </c:pt>
                <c:pt idx="218">
                  <c:v>2.9948996489368751</c:v>
                </c:pt>
                <c:pt idx="219">
                  <c:v>2.9884082930383467</c:v>
                </c:pt>
                <c:pt idx="220">
                  <c:v>2.9861561899715179</c:v>
                </c:pt>
                <c:pt idx="221">
                  <c:v>2.9976154202821728</c:v>
                </c:pt>
                <c:pt idx="222">
                  <c:v>2.9999337616745052</c:v>
                </c:pt>
                <c:pt idx="223">
                  <c:v>3.0074186924554551</c:v>
                </c:pt>
                <c:pt idx="224">
                  <c:v>3.0158309597933362</c:v>
                </c:pt>
                <c:pt idx="225">
                  <c:v>3.0232496522487908</c:v>
                </c:pt>
                <c:pt idx="226">
                  <c:v>3.0241769888057242</c:v>
                </c:pt>
                <c:pt idx="227">
                  <c:v>3.0166920580247729</c:v>
                </c:pt>
                <c:pt idx="228">
                  <c:v>3.0204014042525</c:v>
                </c:pt>
                <c:pt idx="229">
                  <c:v>3.0100682254752567</c:v>
                </c:pt>
                <c:pt idx="230">
                  <c:v>3.0055640193415911</c:v>
                </c:pt>
                <c:pt idx="231">
                  <c:v>3.0024508180433198</c:v>
                </c:pt>
                <c:pt idx="232">
                  <c:v>3.0158971981188167</c:v>
                </c:pt>
                <c:pt idx="233">
                  <c:v>3.0050341127376412</c:v>
                </c:pt>
                <c:pt idx="234">
                  <c:v>3.0324567794926138</c:v>
                </c:pt>
                <c:pt idx="235">
                  <c:v>3.0529906603961048</c:v>
                </c:pt>
                <c:pt idx="236">
                  <c:v>3.0612042127575205</c:v>
                </c:pt>
                <c:pt idx="237">
                  <c:v>3.0678280453070212</c:v>
                </c:pt>
                <c:pt idx="238">
                  <c:v>3.0833940517984049</c:v>
                </c:pt>
                <c:pt idx="239">
                  <c:v>3.0843876266808001</c:v>
                </c:pt>
                <c:pt idx="240">
                  <c:v>3.0927998940186767</c:v>
                </c:pt>
                <c:pt idx="241">
                  <c:v>3.104259124329336</c:v>
                </c:pt>
                <c:pt idx="242">
                  <c:v>3.1141948731536071</c:v>
                </c:pt>
                <c:pt idx="243">
                  <c:v>3.1424786381400267</c:v>
                </c:pt>
                <c:pt idx="244">
                  <c:v>3.1537391534741999</c:v>
                </c:pt>
                <c:pt idx="245">
                  <c:v>3.1438034046499301</c:v>
                </c:pt>
                <c:pt idx="246">
                  <c:v>3.1634099489965108</c:v>
                </c:pt>
                <c:pt idx="247">
                  <c:v>3.182486586739087</c:v>
                </c:pt>
                <c:pt idx="248">
                  <c:v>3.177187520699492</c:v>
                </c:pt>
                <c:pt idx="249">
                  <c:v>3.1877194144531997</c:v>
                </c:pt>
                <c:pt idx="250">
                  <c:v>3.2065973372193288</c:v>
                </c:pt>
                <c:pt idx="251">
                  <c:v>3.2042789958269862</c:v>
                </c:pt>
                <c:pt idx="252">
                  <c:v>3.2009670795522402</c:v>
                </c:pt>
                <c:pt idx="253">
                  <c:v>3.218983904086905</c:v>
                </c:pt>
                <c:pt idx="254">
                  <c:v>3.2293170828641622</c:v>
                </c:pt>
                <c:pt idx="255">
                  <c:v>3.2429621779161422</c:v>
                </c:pt>
                <c:pt idx="256">
                  <c:v>3.2411737431277916</c:v>
                </c:pt>
                <c:pt idx="257">
                  <c:v>3.2583294694310152</c:v>
                </c:pt>
                <c:pt idx="258">
                  <c:v>3.260184142544893</c:v>
                </c:pt>
                <c:pt idx="259">
                  <c:v>3.2540239782738287</c:v>
                </c:pt>
                <c:pt idx="260">
                  <c:v>3.2626349605881972</c:v>
                </c:pt>
                <c:pt idx="261">
                  <c:v>3.2804530701464012</c:v>
                </c:pt>
                <c:pt idx="262">
                  <c:v>3.2866132344174352</c:v>
                </c:pt>
                <c:pt idx="263">
                  <c:v>3.2967476982181867</c:v>
                </c:pt>
                <c:pt idx="264">
                  <c:v>3.3116513214545722</c:v>
                </c:pt>
                <c:pt idx="265">
                  <c:v>3.3096641716897377</c:v>
                </c:pt>
                <c:pt idx="266">
                  <c:v>3.2766112472676876</c:v>
                </c:pt>
                <c:pt idx="267">
                  <c:v>3.2621712923097412</c:v>
                </c:pt>
                <c:pt idx="268">
                  <c:v>3.2213684838047167</c:v>
                </c:pt>
                <c:pt idx="269">
                  <c:v>3.182354110088097</c:v>
                </c:pt>
                <c:pt idx="270">
                  <c:v>3.1708286414519451</c:v>
                </c:pt>
                <c:pt idx="271">
                  <c:v>3.2136185997217988</c:v>
                </c:pt>
                <c:pt idx="272">
                  <c:v>3.2338875273233212</c:v>
                </c:pt>
                <c:pt idx="273">
                  <c:v>3.2495860104656602</c:v>
                </c:pt>
                <c:pt idx="274">
                  <c:v>3.2487911505597316</c:v>
                </c:pt>
                <c:pt idx="275">
                  <c:v>3.2497184871166449</c:v>
                </c:pt>
                <c:pt idx="276">
                  <c:v>3.2132211697688287</c:v>
                </c:pt>
                <c:pt idx="277">
                  <c:v>3.1973239716500119</c:v>
                </c:pt>
                <c:pt idx="278">
                  <c:v>3.201563224481685</c:v>
                </c:pt>
                <c:pt idx="279">
                  <c:v>3.2046764257799571</c:v>
                </c:pt>
                <c:pt idx="280">
                  <c:v>3.1830827316685442</c:v>
                </c:pt>
                <c:pt idx="281">
                  <c:v>3.1877194144531997</c:v>
                </c:pt>
                <c:pt idx="282">
                  <c:v>3.183678876598</c:v>
                </c:pt>
                <c:pt idx="283">
                  <c:v>3.1695038749420452</c:v>
                </c:pt>
                <c:pt idx="284">
                  <c:v>3.1687752533616012</c:v>
                </c:pt>
                <c:pt idx="285">
                  <c:v>3.2045439491289649</c:v>
                </c:pt>
                <c:pt idx="286">
                  <c:v>3.234351195601775</c:v>
                </c:pt>
                <c:pt idx="287">
                  <c:v>3.2354772471352002</c:v>
                </c:pt>
                <c:pt idx="288">
                  <c:v>3.2664105451414378</c:v>
                </c:pt>
                <c:pt idx="289">
                  <c:v>3.2639597270981002</c:v>
                </c:pt>
                <c:pt idx="290">
                  <c:v>3.2299132277936011</c:v>
                </c:pt>
                <c:pt idx="291">
                  <c:v>3.1966615883950462</c:v>
                </c:pt>
                <c:pt idx="292">
                  <c:v>3.2405775981983438</c:v>
                </c:pt>
                <c:pt idx="293">
                  <c:v>3.2414386964297539</c:v>
                </c:pt>
                <c:pt idx="294">
                  <c:v>3.2701198913691472</c:v>
                </c:pt>
                <c:pt idx="295">
                  <c:v>3.2655494469099842</c:v>
                </c:pt>
                <c:pt idx="296">
                  <c:v>3.285420944558521</c:v>
                </c:pt>
                <c:pt idx="297">
                  <c:v>3.2167980393455577</c:v>
                </c:pt>
                <c:pt idx="298">
                  <c:v>3.2034841359210442</c:v>
                </c:pt>
                <c:pt idx="299">
                  <c:v>3.1824203484136002</c:v>
                </c:pt>
                <c:pt idx="300">
                  <c:v>3.1798370537192797</c:v>
                </c:pt>
                <c:pt idx="301">
                  <c:v>3.1969265416970432</c:v>
                </c:pt>
                <c:pt idx="302">
                  <c:v>3.2182552825064601</c:v>
                </c:pt>
                <c:pt idx="303">
                  <c:v>3.214082268000265</c:v>
                </c:pt>
                <c:pt idx="304">
                  <c:v>3.2412399814532677</c:v>
                </c:pt>
                <c:pt idx="305">
                  <c:v>3.2699211763926797</c:v>
                </c:pt>
                <c:pt idx="306">
                  <c:v>3.2403788832218332</c:v>
                </c:pt>
                <c:pt idx="307">
                  <c:v>3.2532953566933842</c:v>
                </c:pt>
                <c:pt idx="308">
                  <c:v>3.2924422070610047</c:v>
                </c:pt>
                <c:pt idx="309">
                  <c:v>3.290190103994171</c:v>
                </c:pt>
                <c:pt idx="310">
                  <c:v>3.2699211763926797</c:v>
                </c:pt>
                <c:pt idx="311">
                  <c:v>3.2803868318209086</c:v>
                </c:pt>
                <c:pt idx="312">
                  <c:v>3.2820427899582567</c:v>
                </c:pt>
                <c:pt idx="313">
                  <c:v>3.2525667351129401</c:v>
                </c:pt>
                <c:pt idx="314">
                  <c:v>3.2476650990262961</c:v>
                </c:pt>
                <c:pt idx="315">
                  <c:v>3.2835662714446747</c:v>
                </c:pt>
                <c:pt idx="316">
                  <c:v>3.2986023713320551</c:v>
                </c:pt>
                <c:pt idx="317">
                  <c:v>3.285420944558521</c:v>
                </c:pt>
                <c:pt idx="318">
                  <c:v>3.281512883354309</c:v>
                </c:pt>
                <c:pt idx="319">
                  <c:v>3.2825064582367411</c:v>
                </c:pt>
                <c:pt idx="320">
                  <c:v>3.2607802874743625</c:v>
                </c:pt>
                <c:pt idx="321">
                  <c:v>3.2618401006822548</c:v>
                </c:pt>
                <c:pt idx="322">
                  <c:v>3.287143141021422</c:v>
                </c:pt>
                <c:pt idx="323">
                  <c:v>3.2625024839372037</c:v>
                </c:pt>
                <c:pt idx="324">
                  <c:v>3.274359144200834</c:v>
                </c:pt>
                <c:pt idx="325">
                  <c:v>3.2615089090547777</c:v>
                </c:pt>
                <c:pt idx="326">
                  <c:v>3.2246141617540012</c:v>
                </c:pt>
                <c:pt idx="327">
                  <c:v>3.2169967543220612</c:v>
                </c:pt>
                <c:pt idx="328">
                  <c:v>3.2234218718951038</c:v>
                </c:pt>
                <c:pt idx="329">
                  <c:v>3.1844737365039411</c:v>
                </c:pt>
                <c:pt idx="330">
                  <c:v>3.2101742067960726</c:v>
                </c:pt>
                <c:pt idx="331">
                  <c:v>3.2195138106908647</c:v>
                </c:pt>
                <c:pt idx="332">
                  <c:v>3.161820229184606</c:v>
                </c:pt>
                <c:pt idx="333">
                  <c:v>3.1976551632774721</c:v>
                </c:pt>
                <c:pt idx="334">
                  <c:v>3.2034841359210442</c:v>
                </c:pt>
                <c:pt idx="335">
                  <c:v>3.1946082003046961</c:v>
                </c:pt>
                <c:pt idx="336">
                  <c:v>3.2227594886401261</c:v>
                </c:pt>
                <c:pt idx="337">
                  <c:v>3.2495860104656602</c:v>
                </c:pt>
                <c:pt idx="338">
                  <c:v>3.2379280651785152</c:v>
                </c:pt>
                <c:pt idx="339">
                  <c:v>3.2673378816983867</c:v>
                </c:pt>
                <c:pt idx="340">
                  <c:v>3.2482612439557612</c:v>
                </c:pt>
                <c:pt idx="341">
                  <c:v>3.2075246737762626</c:v>
                </c:pt>
                <c:pt idx="342">
                  <c:v>3.2403126448963611</c:v>
                </c:pt>
                <c:pt idx="343">
                  <c:v>3.206464860568325</c:v>
                </c:pt>
                <c:pt idx="344">
                  <c:v>3.2091143935881301</c:v>
                </c:pt>
                <c:pt idx="345">
                  <c:v>3.2108365900510032</c:v>
                </c:pt>
                <c:pt idx="346">
                  <c:v>3.2308405643505331</c:v>
                </c:pt>
                <c:pt idx="347">
                  <c:v>2.8477843280122026</c:v>
                </c:pt>
                <c:pt idx="348">
                  <c:v>2.8907730012585278</c:v>
                </c:pt>
                <c:pt idx="349">
                  <c:v>2.8870636550307998</c:v>
                </c:pt>
                <c:pt idx="350">
                  <c:v>2.8840166920580237</c:v>
                </c:pt>
                <c:pt idx="351">
                  <c:v>2.5344108100947187</c:v>
                </c:pt>
                <c:pt idx="352">
                  <c:v>2.5387163012519052</c:v>
                </c:pt>
                <c:pt idx="353">
                  <c:v>2.1651321454593773</c:v>
                </c:pt>
                <c:pt idx="354">
                  <c:v>1.7926740412002407</c:v>
                </c:pt>
                <c:pt idx="355">
                  <c:v>1.44545273895476</c:v>
                </c:pt>
              </c:numCache>
            </c:numRef>
          </c:val>
          <c:smooth val="1"/>
          <c:extLst>
            <c:ext xmlns:c15="http://schemas.microsoft.com/office/drawing/2012/chart" uri="{02D57815-91ED-43cb-92C2-25804820EDAC}">
              <c15:filteredSeriesTitle>
                <c15:tx>
                  <c:strRef>
                    <c:extLst>
                      <c:ext uri="{02D57815-91ED-43cb-92C2-25804820EDAC}">
                        <c15:formulaRef>
                          <c15:sqref>Figure1_thermal_coupling!$Z$1</c15:sqref>
                        </c15:formulaRef>
                      </c:ext>
                    </c:extLst>
                    <c:strCache>
                      <c:ptCount val="1"/>
                      <c:pt idx="0">
                        <c:v>GPU Pow</c:v>
                      </c:pt>
                    </c:strCache>
                  </c:strRef>
                </c15:tx>
              </c15:filteredSeriesTitle>
            </c:ext>
          </c:extLst>
        </c:ser>
        <c:ser>
          <c:idx val="1"/>
          <c:order val="1"/>
          <c:spPr>
            <a:ln>
              <a:solidFill>
                <a:schemeClr val="accent2">
                  <a:lumMod val="50000"/>
                </a:schemeClr>
              </a:solidFill>
            </a:ln>
          </c:spPr>
          <c:marker>
            <c:symbol val="none"/>
          </c:marker>
          <c:val>
            <c:numRef>
              <c:f>Figure1_thermal_coupling!$AA$6:$AA$361</c:f>
              <c:numCache>
                <c:formatCode>General</c:formatCode>
                <c:ptCount val="356"/>
                <c:pt idx="0">
                  <c:v>1</c:v>
                </c:pt>
                <c:pt idx="1">
                  <c:v>0.96615058187971659</c:v>
                </c:pt>
                <c:pt idx="2">
                  <c:v>0.91440964678706249</c:v>
                </c:pt>
                <c:pt idx="3">
                  <c:v>0.94245574161346801</c:v>
                </c:pt>
                <c:pt idx="4">
                  <c:v>0.88346065240346583</c:v>
                </c:pt>
                <c:pt idx="5">
                  <c:v>0.89699967690542726</c:v>
                </c:pt>
                <c:pt idx="6">
                  <c:v>0.97340226017654929</c:v>
                </c:pt>
                <c:pt idx="7">
                  <c:v>0.95067546573278805</c:v>
                </c:pt>
                <c:pt idx="8">
                  <c:v>0.95309310446848894</c:v>
                </c:pt>
                <c:pt idx="9">
                  <c:v>0.94825782699709005</c:v>
                </c:pt>
                <c:pt idx="10">
                  <c:v>0.95454517320221399</c:v>
                </c:pt>
                <c:pt idx="11">
                  <c:v>0.94922587281958437</c:v>
                </c:pt>
                <c:pt idx="12">
                  <c:v>0.93810448705331595</c:v>
                </c:pt>
                <c:pt idx="13">
                  <c:v>0.94970989573082265</c:v>
                </c:pt>
                <c:pt idx="14">
                  <c:v>0.95938168858386963</c:v>
                </c:pt>
                <c:pt idx="15">
                  <c:v>0.95696281193790755</c:v>
                </c:pt>
                <c:pt idx="16">
                  <c:v>0.95889766567262502</c:v>
                </c:pt>
                <c:pt idx="17">
                  <c:v>0.9879105684112478</c:v>
                </c:pt>
                <c:pt idx="18">
                  <c:v>0.99806514626528597</c:v>
                </c:pt>
                <c:pt idx="19">
                  <c:v>1.0212759636203008</c:v>
                </c:pt>
                <c:pt idx="20">
                  <c:v>1.0372338647682164</c:v>
                </c:pt>
                <c:pt idx="21">
                  <c:v>1.035783033944738</c:v>
                </c:pt>
                <c:pt idx="22">
                  <c:v>1.011605408677503</c:v>
                </c:pt>
                <c:pt idx="23">
                  <c:v>1.0048365153816539</c:v>
                </c:pt>
                <c:pt idx="24">
                  <c:v>0.98501014467457204</c:v>
                </c:pt>
                <c:pt idx="25">
                  <c:v>0.98936263714498196</c:v>
                </c:pt>
                <c:pt idx="26">
                  <c:v>0.98501014467457204</c:v>
                </c:pt>
                <c:pt idx="27">
                  <c:v>1.032398587296812</c:v>
                </c:pt>
                <c:pt idx="28">
                  <c:v>1.044002758064057</c:v>
                </c:pt>
                <c:pt idx="29">
                  <c:v>1.0556081667415684</c:v>
                </c:pt>
                <c:pt idx="30">
                  <c:v>1.0227255565335061</c:v>
                </c:pt>
                <c:pt idx="31">
                  <c:v>1.0212747257100339</c:v>
                </c:pt>
                <c:pt idx="32">
                  <c:v>1.0159554253273959</c:v>
                </c:pt>
                <c:pt idx="33">
                  <c:v>0.996614315441816</c:v>
                </c:pt>
                <c:pt idx="34">
                  <c:v>1.0116041707672438</c:v>
                </c:pt>
                <c:pt idx="35">
                  <c:v>1.0169234711498818</c:v>
                </c:pt>
                <c:pt idx="36">
                  <c:v>1.0314305414743259</c:v>
                </c:pt>
                <c:pt idx="37">
                  <c:v>1.03481622603251</c:v>
                </c:pt>
                <c:pt idx="38">
                  <c:v>1.0314305414743259</c:v>
                </c:pt>
                <c:pt idx="39">
                  <c:v>1.0299797106508488</c:v>
                </c:pt>
                <c:pt idx="40">
                  <c:v>1.0420691422396018</c:v>
                </c:pt>
                <c:pt idx="41">
                  <c:v>1.052223720093636</c:v>
                </c:pt>
                <c:pt idx="42">
                  <c:v>1.0585098283885079</c:v>
                </c:pt>
                <c:pt idx="43">
                  <c:v>1.0628623208589121</c:v>
                </c:pt>
                <c:pt idx="44">
                  <c:v>1.0304649714723579</c:v>
                </c:pt>
                <c:pt idx="45">
                  <c:v>1.0512581500916669</c:v>
                </c:pt>
                <c:pt idx="46">
                  <c:v>1.0343334410315261</c:v>
                </c:pt>
                <c:pt idx="47">
                  <c:v>1.0140242853234456</c:v>
                </c:pt>
                <c:pt idx="48">
                  <c:v>1.0604459200334801</c:v>
                </c:pt>
                <c:pt idx="49">
                  <c:v>1.088976037771118</c:v>
                </c:pt>
                <c:pt idx="50">
                  <c:v>1.0817218836537659</c:v>
                </c:pt>
                <c:pt idx="51">
                  <c:v>1.0855903532129252</c:v>
                </c:pt>
                <c:pt idx="52">
                  <c:v>1.0976785468914221</c:v>
                </c:pt>
                <c:pt idx="53">
                  <c:v>1.076401345360869</c:v>
                </c:pt>
                <c:pt idx="54">
                  <c:v>1.0938088394219949</c:v>
                </c:pt>
                <c:pt idx="55">
                  <c:v>1.1044474401872721</c:v>
                </c:pt>
                <c:pt idx="56">
                  <c:v>1.1063822939219841</c:v>
                </c:pt>
                <c:pt idx="57">
                  <c:v>1.1107347863923938</c:v>
                </c:pt>
                <c:pt idx="58">
                  <c:v>1.098646592713908</c:v>
                </c:pt>
                <c:pt idx="59">
                  <c:v>1.0681828591518203</c:v>
                </c:pt>
                <c:pt idx="60">
                  <c:v>1.096228953978218</c:v>
                </c:pt>
                <c:pt idx="61">
                  <c:v>1.0942941002434958</c:v>
                </c:pt>
                <c:pt idx="62">
                  <c:v>1.0884907769496159</c:v>
                </c:pt>
                <c:pt idx="63">
                  <c:v>1.1025138243628283</c:v>
                </c:pt>
                <c:pt idx="64">
                  <c:v>1.1039634172760278</c:v>
                </c:pt>
                <c:pt idx="65">
                  <c:v>1.067213575419063</c:v>
                </c:pt>
                <c:pt idx="66">
                  <c:v>1.0889735619506085</c:v>
                </c:pt>
                <c:pt idx="67">
                  <c:v>1.1063822939219841</c:v>
                </c:pt>
                <c:pt idx="68">
                  <c:v>1.0938100773322539</c:v>
                </c:pt>
                <c:pt idx="69">
                  <c:v>1.1228242179811332</c:v>
                </c:pt>
                <c:pt idx="70">
                  <c:v>1.1479686511606018</c:v>
                </c:pt>
                <c:pt idx="71">
                  <c:v>1.1465178203371402</c:v>
                </c:pt>
                <c:pt idx="72">
                  <c:v>1.1470006053381159</c:v>
                </c:pt>
                <c:pt idx="73">
                  <c:v>1.1411972820442338</c:v>
                </c:pt>
                <c:pt idx="74">
                  <c:v>1.1440989436911781</c:v>
                </c:pt>
                <c:pt idx="75">
                  <c:v>1.10154577854033</c:v>
                </c:pt>
                <c:pt idx="76">
                  <c:v>1.1063822939219841</c:v>
                </c:pt>
                <c:pt idx="77">
                  <c:v>1.1155700638637984</c:v>
                </c:pt>
                <c:pt idx="78">
                  <c:v>1.117503679688244</c:v>
                </c:pt>
                <c:pt idx="79">
                  <c:v>1.1262074267188225</c:v>
                </c:pt>
                <c:pt idx="80">
                  <c:v>1.1450657516034031</c:v>
                </c:pt>
                <c:pt idx="81">
                  <c:v>1.1528026907217401</c:v>
                </c:pt>
                <c:pt idx="82">
                  <c:v>1.1503850519860543</c:v>
                </c:pt>
                <c:pt idx="83">
                  <c:v>1.1702114226931308</c:v>
                </c:pt>
                <c:pt idx="84">
                  <c:v>1.1228229800708831</c:v>
                </c:pt>
                <c:pt idx="85">
                  <c:v>1.1358792195718559</c:v>
                </c:pt>
                <c:pt idx="86">
                  <c:v>1.1329775579249159</c:v>
                </c:pt>
                <c:pt idx="87">
                  <c:v>1.1387808812188067</c:v>
                </c:pt>
                <c:pt idx="88">
                  <c:v>1.1373300503953259</c:v>
                </c:pt>
                <c:pt idx="89">
                  <c:v>1.1532867136329819</c:v>
                </c:pt>
                <c:pt idx="90">
                  <c:v>1.1687605918696531</c:v>
                </c:pt>
                <c:pt idx="91">
                  <c:v>1.1610236527513158</c:v>
                </c:pt>
                <c:pt idx="92">
                  <c:v>1.1557043523686692</c:v>
                </c:pt>
                <c:pt idx="93">
                  <c:v>1.1547375444564607</c:v>
                </c:pt>
                <c:pt idx="94">
                  <c:v>1.1697286376921292</c:v>
                </c:pt>
                <c:pt idx="95">
                  <c:v>1.1494194819840731</c:v>
                </c:pt>
                <c:pt idx="96">
                  <c:v>1.1349124116596301</c:v>
                </c:pt>
                <c:pt idx="97">
                  <c:v>1.1421653278667334</c:v>
                </c:pt>
                <c:pt idx="98">
                  <c:v>1.1416813049554799</c:v>
                </c:pt>
                <c:pt idx="99">
                  <c:v>1.1518358828095119</c:v>
                </c:pt>
                <c:pt idx="100">
                  <c:v>1.1663429531339629</c:v>
                </c:pt>
                <c:pt idx="101">
                  <c:v>1.1619916985737957</c:v>
                </c:pt>
                <c:pt idx="102">
                  <c:v>1.156672398191166</c:v>
                </c:pt>
                <c:pt idx="103">
                  <c:v>1.1547387823667121</c:v>
                </c:pt>
                <c:pt idx="104">
                  <c:v>1.1702126606033907</c:v>
                </c:pt>
                <c:pt idx="105">
                  <c:v>1.156189613190181</c:v>
                </c:pt>
                <c:pt idx="106">
                  <c:v>1.1755307230757621</c:v>
                </c:pt>
                <c:pt idx="107">
                  <c:v>1.1881041775757561</c:v>
                </c:pt>
                <c:pt idx="108">
                  <c:v>1.2011604170767238</c:v>
                </c:pt>
                <c:pt idx="109">
                  <c:v>1.178433622632961</c:v>
                </c:pt>
                <c:pt idx="110">
                  <c:v>1.1890722233982467</c:v>
                </c:pt>
                <c:pt idx="111">
                  <c:v>1.2055141474573825</c:v>
                </c:pt>
                <c:pt idx="112">
                  <c:v>1.1745663909840518</c:v>
                </c:pt>
                <c:pt idx="113">
                  <c:v>1.1740823680728203</c:v>
                </c:pt>
                <c:pt idx="114">
                  <c:v>1.2030952708114302</c:v>
                </c:pt>
                <c:pt idx="115">
                  <c:v>1.1861705617513145</c:v>
                </c:pt>
                <c:pt idx="116">
                  <c:v>1.1832689001043559</c:v>
                </c:pt>
                <c:pt idx="117">
                  <c:v>1.27707897743661</c:v>
                </c:pt>
                <c:pt idx="118">
                  <c:v>1.2891684090253559</c:v>
                </c:pt>
                <c:pt idx="119">
                  <c:v>1.2640227379356359</c:v>
                </c:pt>
                <c:pt idx="120">
                  <c:v>1.3027074335273141</c:v>
                </c:pt>
                <c:pt idx="121">
                  <c:v>1.301256602703843</c:v>
                </c:pt>
                <c:pt idx="122">
                  <c:v>1.2287224889918831</c:v>
                </c:pt>
                <c:pt idx="123">
                  <c:v>1.2296892969040976</c:v>
                </c:pt>
                <c:pt idx="124">
                  <c:v>1.2224363806970178</c:v>
                </c:pt>
                <c:pt idx="125">
                  <c:v>1.1939062629593662</c:v>
                </c:pt>
                <c:pt idx="126">
                  <c:v>1.1992255633420121</c:v>
                </c:pt>
                <c:pt idx="127">
                  <c:v>1.2209855498735562</c:v>
                </c:pt>
                <c:pt idx="128">
                  <c:v>1.1823008542818787</c:v>
                </c:pt>
                <c:pt idx="129">
                  <c:v>1.2088973561950598</c:v>
                </c:pt>
                <c:pt idx="130">
                  <c:v>1.2828810628202321</c:v>
                </c:pt>
                <c:pt idx="131">
                  <c:v>1.2819142549080038</c:v>
                </c:pt>
                <c:pt idx="132">
                  <c:v>1.2630559300234101</c:v>
                </c:pt>
                <c:pt idx="133">
                  <c:v>1.3070599259977334</c:v>
                </c:pt>
                <c:pt idx="134">
                  <c:v>1.3104443726456478</c:v>
                </c:pt>
                <c:pt idx="135">
                  <c:v>1.2417799664031151</c:v>
                </c:pt>
                <c:pt idx="136">
                  <c:v>1.2427467743153431</c:v>
                </c:pt>
                <c:pt idx="137">
                  <c:v>1.2596714833754752</c:v>
                </c:pt>
                <c:pt idx="138">
                  <c:v>1.253385375080619</c:v>
                </c:pt>
                <c:pt idx="139">
                  <c:v>1.2398451126684018</c:v>
                </c:pt>
                <c:pt idx="140">
                  <c:v>1.257252606729528</c:v>
                </c:pt>
                <c:pt idx="141">
                  <c:v>1.2664403766713341</c:v>
                </c:pt>
                <c:pt idx="142">
                  <c:v>1.2562857988173</c:v>
                </c:pt>
                <c:pt idx="143">
                  <c:v>1.257252606729528</c:v>
                </c:pt>
                <c:pt idx="144">
                  <c:v>1.3152796501170352</c:v>
                </c:pt>
                <c:pt idx="145">
                  <c:v>1.3167304809405149</c:v>
                </c:pt>
                <c:pt idx="146">
                  <c:v>1.29835494105691</c:v>
                </c:pt>
                <c:pt idx="147">
                  <c:v>1.3031902185282978</c:v>
                </c:pt>
                <c:pt idx="148">
                  <c:v>1.3027061956170538</c:v>
                </c:pt>
                <c:pt idx="149">
                  <c:v>1.2461299830530099</c:v>
                </c:pt>
                <c:pt idx="150">
                  <c:v>1.2412947055816068</c:v>
                </c:pt>
                <c:pt idx="151">
                  <c:v>1.2325909585510511</c:v>
                </c:pt>
                <c:pt idx="152">
                  <c:v>1.2195347190500645</c:v>
                </c:pt>
                <c:pt idx="153">
                  <c:v>1.2151834644899251</c:v>
                </c:pt>
                <c:pt idx="154">
                  <c:v>1.2180851261368784</c:v>
                </c:pt>
                <c:pt idx="155">
                  <c:v>1.2321081735500681</c:v>
                </c:pt>
                <c:pt idx="156">
                  <c:v>1.2108309720195138</c:v>
                </c:pt>
                <c:pt idx="157">
                  <c:v>1.2146994415786818</c:v>
                </c:pt>
                <c:pt idx="158">
                  <c:v>1.2253368044337001</c:v>
                </c:pt>
                <c:pt idx="159">
                  <c:v>1.2306561048163467</c:v>
                </c:pt>
                <c:pt idx="160">
                  <c:v>1.2166330574031272</c:v>
                </c:pt>
                <c:pt idx="161">
                  <c:v>1.2664403766713341</c:v>
                </c:pt>
                <c:pt idx="162">
                  <c:v>1.2693420383182741</c:v>
                </c:pt>
                <c:pt idx="163">
                  <c:v>1.2669243995825672</c:v>
                </c:pt>
                <c:pt idx="164">
                  <c:v>1.2746613387009118</c:v>
                </c:pt>
                <c:pt idx="165">
                  <c:v>1.2785298082600798</c:v>
                </c:pt>
                <c:pt idx="166">
                  <c:v>1.2587034375529911</c:v>
                </c:pt>
                <c:pt idx="167">
                  <c:v>1.2867495323793998</c:v>
                </c:pt>
                <c:pt idx="168">
                  <c:v>1.2930368785845239</c:v>
                </c:pt>
                <c:pt idx="169">
                  <c:v>1.2499996905224113</c:v>
                </c:pt>
                <c:pt idx="170">
                  <c:v>1.2499996905224113</c:v>
                </c:pt>
                <c:pt idx="171">
                  <c:v>1.3293039354405041</c:v>
                </c:pt>
                <c:pt idx="172">
                  <c:v>1.307543948908968</c:v>
                </c:pt>
                <c:pt idx="173">
                  <c:v>1.2988389639681461</c:v>
                </c:pt>
                <c:pt idx="174">
                  <c:v>1.3418761520302338</c:v>
                </c:pt>
                <c:pt idx="175">
                  <c:v>1.3201161654986981</c:v>
                </c:pt>
                <c:pt idx="176">
                  <c:v>1.2504837134336779</c:v>
                </c:pt>
                <c:pt idx="177">
                  <c:v>1.2398451126684018</c:v>
                </c:pt>
                <c:pt idx="178">
                  <c:v>1.238394281844921</c:v>
                </c:pt>
                <c:pt idx="179">
                  <c:v>1.193423477958389</c:v>
                </c:pt>
                <c:pt idx="180">
                  <c:v>1.2234031886092438</c:v>
                </c:pt>
                <c:pt idx="181">
                  <c:v>1.2190506961388339</c:v>
                </c:pt>
                <c:pt idx="182">
                  <c:v>1.2499984526121606</c:v>
                </c:pt>
                <c:pt idx="183">
                  <c:v>1.2529001142591158</c:v>
                </c:pt>
                <c:pt idx="184">
                  <c:v>1.2794953782620411</c:v>
                </c:pt>
                <c:pt idx="185">
                  <c:v>1.279979401173291</c:v>
                </c:pt>
                <c:pt idx="186">
                  <c:v>1.2780457853488381</c:v>
                </c:pt>
                <c:pt idx="187">
                  <c:v>1.2620878842009304</c:v>
                </c:pt>
                <c:pt idx="188">
                  <c:v>1.2480648367877221</c:v>
                </c:pt>
                <c:pt idx="189">
                  <c:v>1.2620878842009304</c:v>
                </c:pt>
                <c:pt idx="190">
                  <c:v>1.2354926201979837</c:v>
                </c:pt>
                <c:pt idx="191">
                  <c:v>1.2267876352571698</c:v>
                </c:pt>
                <c:pt idx="192">
                  <c:v>1.2166330574031272</c:v>
                </c:pt>
                <c:pt idx="193">
                  <c:v>1.2209855498735562</c:v>
                </c:pt>
                <c:pt idx="194">
                  <c:v>1.211314994930758</c:v>
                </c:pt>
                <c:pt idx="195">
                  <c:v>1.2059956945481083</c:v>
                </c:pt>
                <c:pt idx="196">
                  <c:v>1.2137326336664538</c:v>
                </c:pt>
                <c:pt idx="197">
                  <c:v>1.238394281844921</c:v>
                </c:pt>
                <c:pt idx="198">
                  <c:v>1.2364594281102201</c:v>
                </c:pt>
                <c:pt idx="199">
                  <c:v>1.2422615134938411</c:v>
                </c:pt>
                <c:pt idx="200">
                  <c:v>1.2717584391437202</c:v>
                </c:pt>
                <c:pt idx="201">
                  <c:v>1.3293026975302438</c:v>
                </c:pt>
                <c:pt idx="202">
                  <c:v>1.3176972888527418</c:v>
                </c:pt>
                <c:pt idx="203">
                  <c:v>1.32301658923538</c:v>
                </c:pt>
                <c:pt idx="204">
                  <c:v>1.3244674200588571</c:v>
                </c:pt>
                <c:pt idx="205">
                  <c:v>1.3215657584119098</c:v>
                </c:pt>
                <c:pt idx="206">
                  <c:v>1.241778728492857</c:v>
                </c:pt>
                <c:pt idx="207">
                  <c:v>1.2451644130510398</c:v>
                </c:pt>
                <c:pt idx="208">
                  <c:v>1.2620891221111821</c:v>
                </c:pt>
                <c:pt idx="209">
                  <c:v>1.2620891221111821</c:v>
                </c:pt>
                <c:pt idx="210">
                  <c:v>1.2538681600816031</c:v>
                </c:pt>
                <c:pt idx="211">
                  <c:v>1.2872335552906418</c:v>
                </c:pt>
                <c:pt idx="212">
                  <c:v>1.291584809850794</c:v>
                </c:pt>
                <c:pt idx="213">
                  <c:v>1.2804634240845341</c:v>
                </c:pt>
                <c:pt idx="214">
                  <c:v>1.2823982778192478</c:v>
                </c:pt>
                <c:pt idx="215">
                  <c:v>1.286267985288674</c:v>
                </c:pt>
                <c:pt idx="216">
                  <c:v>1.285783962377431</c:v>
                </c:pt>
                <c:pt idx="217">
                  <c:v>1.2746625766111721</c:v>
                </c:pt>
                <c:pt idx="218">
                  <c:v>1.2765961924356182</c:v>
                </c:pt>
                <c:pt idx="219">
                  <c:v>1.2707928691417536</c:v>
                </c:pt>
                <c:pt idx="220">
                  <c:v>1.2664403766713341</c:v>
                </c:pt>
                <c:pt idx="221">
                  <c:v>1.2712756541427299</c:v>
                </c:pt>
                <c:pt idx="222">
                  <c:v>1.2746601007906531</c:v>
                </c:pt>
                <c:pt idx="223">
                  <c:v>1.2814302319967621</c:v>
                </c:pt>
                <c:pt idx="224">
                  <c:v>1.2756281466131378</c:v>
                </c:pt>
                <c:pt idx="225">
                  <c:v>1.27998063908355</c:v>
                </c:pt>
                <c:pt idx="226">
                  <c:v>1.272243699965214</c:v>
                </c:pt>
                <c:pt idx="227">
                  <c:v>1.2823982778192478</c:v>
                </c:pt>
                <c:pt idx="228">
                  <c:v>1.3027074335273141</c:v>
                </c:pt>
                <c:pt idx="229">
                  <c:v>1.306091880175239</c:v>
                </c:pt>
                <c:pt idx="230">
                  <c:v>1.2886831482038541</c:v>
                </c:pt>
                <c:pt idx="231">
                  <c:v>1.2930356406742638</c:v>
                </c:pt>
                <c:pt idx="232">
                  <c:v>1.292068832762038</c:v>
                </c:pt>
                <c:pt idx="233">
                  <c:v>1.60299722831893</c:v>
                </c:pt>
                <c:pt idx="234">
                  <c:v>1.888779952786102</c:v>
                </c:pt>
                <c:pt idx="235">
                  <c:v>2.2079293103725943</c:v>
                </c:pt>
                <c:pt idx="236">
                  <c:v>2.4782381566030747</c:v>
                </c:pt>
                <c:pt idx="237">
                  <c:v>2.7161496534470229</c:v>
                </c:pt>
                <c:pt idx="238">
                  <c:v>2.6639246954431282</c:v>
                </c:pt>
                <c:pt idx="239">
                  <c:v>2.7234025696541151</c:v>
                </c:pt>
                <c:pt idx="240">
                  <c:v>2.7185660542724612</c:v>
                </c:pt>
                <c:pt idx="241">
                  <c:v>2.7103463301531368</c:v>
                </c:pt>
                <c:pt idx="242">
                  <c:v>2.8162446011638482</c:v>
                </c:pt>
                <c:pt idx="243">
                  <c:v>2.8355869489597221</c:v>
                </c:pt>
                <c:pt idx="244">
                  <c:v>2.7577347727754233</c:v>
                </c:pt>
                <c:pt idx="245">
                  <c:v>2.7640208810702482</c:v>
                </c:pt>
                <c:pt idx="246">
                  <c:v>2.7983530841915152</c:v>
                </c:pt>
                <c:pt idx="247">
                  <c:v>2.748064217832618</c:v>
                </c:pt>
                <c:pt idx="248">
                  <c:v>2.782880443865102</c:v>
                </c:pt>
                <c:pt idx="249">
                  <c:v>2.8264004169281525</c:v>
                </c:pt>
                <c:pt idx="250">
                  <c:v>2.77417669683454</c:v>
                </c:pt>
                <c:pt idx="251">
                  <c:v>2.7964207062773379</c:v>
                </c:pt>
                <c:pt idx="252">
                  <c:v>2.7954526604548167</c:v>
                </c:pt>
                <c:pt idx="253">
                  <c:v>2.7645049039815066</c:v>
                </c:pt>
                <c:pt idx="254">
                  <c:v>2.7717578201885829</c:v>
                </c:pt>
                <c:pt idx="255">
                  <c:v>2.837521802694452</c:v>
                </c:pt>
                <c:pt idx="256">
                  <c:v>2.8467095726362421</c:v>
                </c:pt>
                <c:pt idx="257">
                  <c:v>2.8268844398393984</c:v>
                </c:pt>
                <c:pt idx="258">
                  <c:v>2.8051244533078821</c:v>
                </c:pt>
                <c:pt idx="259">
                  <c:v>2.8089929228670512</c:v>
                </c:pt>
                <c:pt idx="260">
                  <c:v>2.8152790311619147</c:v>
                </c:pt>
                <c:pt idx="261">
                  <c:v>2.7804628051294049</c:v>
                </c:pt>
                <c:pt idx="262">
                  <c:v>2.8147950082506732</c:v>
                </c:pt>
                <c:pt idx="263">
                  <c:v>2.8544465117545768</c:v>
                </c:pt>
                <c:pt idx="264">
                  <c:v>2.8597658121372147</c:v>
                </c:pt>
                <c:pt idx="265">
                  <c:v>2.8418742951648377</c:v>
                </c:pt>
                <c:pt idx="266">
                  <c:v>2.5420672853742139</c:v>
                </c:pt>
                <c:pt idx="267">
                  <c:v>2.5241757684018622</c:v>
                </c:pt>
                <c:pt idx="268">
                  <c:v>2.2243699965214812</c:v>
                </c:pt>
                <c:pt idx="269">
                  <c:v>1.9381032491430581</c:v>
                </c:pt>
                <c:pt idx="270">
                  <c:v>1.922145347995142</c:v>
                </c:pt>
                <c:pt idx="271">
                  <c:v>2.2354913822877402</c:v>
                </c:pt>
                <c:pt idx="272">
                  <c:v>2.2973868952344212</c:v>
                </c:pt>
                <c:pt idx="273">
                  <c:v>2.2920675948517788</c:v>
                </c:pt>
                <c:pt idx="274">
                  <c:v>2.281428994086502</c:v>
                </c:pt>
                <c:pt idx="275">
                  <c:v>1.9927446079723892</c:v>
                </c:pt>
                <c:pt idx="276">
                  <c:v>1.7287218700367539</c:v>
                </c:pt>
                <c:pt idx="277">
                  <c:v>1.459379831718479</c:v>
                </c:pt>
                <c:pt idx="278">
                  <c:v>1.6557049713238101</c:v>
                </c:pt>
                <c:pt idx="279">
                  <c:v>1.6445835855575501</c:v>
                </c:pt>
                <c:pt idx="280">
                  <c:v>1.7867501513345307</c:v>
                </c:pt>
                <c:pt idx="281">
                  <c:v>1.7538675411264739</c:v>
                </c:pt>
                <c:pt idx="282">
                  <c:v>1.9535771273797355</c:v>
                </c:pt>
                <c:pt idx="283">
                  <c:v>1.9443893574379212</c:v>
                </c:pt>
                <c:pt idx="284">
                  <c:v>1.9487418499083395</c:v>
                </c:pt>
                <c:pt idx="285">
                  <c:v>2.1677937839574541</c:v>
                </c:pt>
                <c:pt idx="286">
                  <c:v>2.4274652673329284</c:v>
                </c:pt>
                <c:pt idx="287">
                  <c:v>2.1595740598381061</c:v>
                </c:pt>
                <c:pt idx="288">
                  <c:v>2.0101545778540402</c:v>
                </c:pt>
                <c:pt idx="289">
                  <c:v>2.0135390245019602</c:v>
                </c:pt>
                <c:pt idx="290">
                  <c:v>1.7040614597685366</c:v>
                </c:pt>
                <c:pt idx="291">
                  <c:v>1.5469050386661281</c:v>
                </c:pt>
                <c:pt idx="292">
                  <c:v>1.5406189303712723</c:v>
                </c:pt>
                <c:pt idx="293">
                  <c:v>1.7809480659509087</c:v>
                </c:pt>
                <c:pt idx="294">
                  <c:v>1.7857833434223018</c:v>
                </c:pt>
                <c:pt idx="295">
                  <c:v>1.7529007332142459</c:v>
                </c:pt>
                <c:pt idx="296">
                  <c:v>1.7630553110682807</c:v>
                </c:pt>
                <c:pt idx="297">
                  <c:v>1.7659557348049617</c:v>
                </c:pt>
                <c:pt idx="298">
                  <c:v>1.7393592328917717</c:v>
                </c:pt>
                <c:pt idx="299">
                  <c:v>1.7340399325091318</c:v>
                </c:pt>
                <c:pt idx="300">
                  <c:v>1.6958392598286978</c:v>
                </c:pt>
                <c:pt idx="301">
                  <c:v>1.8592817892259719</c:v>
                </c:pt>
                <c:pt idx="302">
                  <c:v>1.8539624888433339</c:v>
                </c:pt>
                <c:pt idx="303">
                  <c:v>1.5802679580546499</c:v>
                </c:pt>
                <c:pt idx="304">
                  <c:v>1.9231121559073701</c:v>
                </c:pt>
                <c:pt idx="305">
                  <c:v>1.9434213116154264</c:v>
                </c:pt>
                <c:pt idx="306">
                  <c:v>1.9487406119980741</c:v>
                </c:pt>
                <c:pt idx="307">
                  <c:v>1.9526090815572421</c:v>
                </c:pt>
                <c:pt idx="308">
                  <c:v>1.9642144902347443</c:v>
                </c:pt>
                <c:pt idx="309">
                  <c:v>1.9530918665582313</c:v>
                </c:pt>
                <c:pt idx="310">
                  <c:v>1.9767867068244744</c:v>
                </c:pt>
                <c:pt idx="311">
                  <c:v>1.7026093910347995</c:v>
                </c:pt>
                <c:pt idx="312">
                  <c:v>2.0135377865917197</c:v>
                </c:pt>
                <c:pt idx="313">
                  <c:v>2.3278518667067751</c:v>
                </c:pt>
                <c:pt idx="314">
                  <c:v>2.0546413588293402</c:v>
                </c:pt>
                <c:pt idx="315">
                  <c:v>2.3370396366485777</c:v>
                </c:pt>
                <c:pt idx="316">
                  <c:v>2.6179870836443602</c:v>
                </c:pt>
                <c:pt idx="317">
                  <c:v>2.5145064513693152</c:v>
                </c:pt>
                <c:pt idx="318">
                  <c:v>2.4864591186326539</c:v>
                </c:pt>
                <c:pt idx="319">
                  <c:v>2.4129581970084364</c:v>
                </c:pt>
                <c:pt idx="320">
                  <c:v>2.4506760846879172</c:v>
                </c:pt>
                <c:pt idx="321">
                  <c:v>2.4018368112422062</c:v>
                </c:pt>
                <c:pt idx="322">
                  <c:v>2.4535765084246002</c:v>
                </c:pt>
                <c:pt idx="323">
                  <c:v>2.1658589302227127</c:v>
                </c:pt>
                <c:pt idx="324">
                  <c:v>2.4511588696888738</c:v>
                </c:pt>
                <c:pt idx="325">
                  <c:v>2.2263036123459412</c:v>
                </c:pt>
                <c:pt idx="326">
                  <c:v>1.9966130775315658</c:v>
                </c:pt>
                <c:pt idx="327">
                  <c:v>1.9487406119980741</c:v>
                </c:pt>
                <c:pt idx="328">
                  <c:v>1.9574455969389013</c:v>
                </c:pt>
                <c:pt idx="329">
                  <c:v>1.795452660454834</c:v>
                </c:pt>
                <c:pt idx="330">
                  <c:v>1.6992249443868821</c:v>
                </c:pt>
                <c:pt idx="331">
                  <c:v>1.9100559164064081</c:v>
                </c:pt>
                <c:pt idx="332">
                  <c:v>1.6929388360920161</c:v>
                </c:pt>
                <c:pt idx="333">
                  <c:v>1.9937114158846159</c:v>
                </c:pt>
                <c:pt idx="334">
                  <c:v>1.8921643994340278</c:v>
                </c:pt>
                <c:pt idx="335">
                  <c:v>1.8863610761401459</c:v>
                </c:pt>
                <c:pt idx="336">
                  <c:v>1.9695337906173798</c:v>
                </c:pt>
                <c:pt idx="337">
                  <c:v>2.2490304067896898</c:v>
                </c:pt>
                <c:pt idx="338">
                  <c:v>2.2770777395263657</c:v>
                </c:pt>
                <c:pt idx="339">
                  <c:v>2.5469038007558678</c:v>
                </c:pt>
                <c:pt idx="340">
                  <c:v>2.7383936628898042</c:v>
                </c:pt>
                <c:pt idx="341">
                  <c:v>2.4472916380400012</c:v>
                </c:pt>
                <c:pt idx="342">
                  <c:v>2.4690516245715277</c:v>
                </c:pt>
                <c:pt idx="343">
                  <c:v>2.1382968583075743</c:v>
                </c:pt>
                <c:pt idx="344">
                  <c:v>2.1687605918696602</c:v>
                </c:pt>
                <c:pt idx="345">
                  <c:v>2.0623770600374276</c:v>
                </c:pt>
                <c:pt idx="346">
                  <c:v>2.18906850966746</c:v>
                </c:pt>
                <c:pt idx="347">
                  <c:v>1.8781401141105767</c:v>
                </c:pt>
                <c:pt idx="348">
                  <c:v>2.1818155934603678</c:v>
                </c:pt>
                <c:pt idx="349">
                  <c:v>2.1165356338657411</c:v>
                </c:pt>
                <c:pt idx="350">
                  <c:v>2.0884895390393572</c:v>
                </c:pt>
                <c:pt idx="351">
                  <c:v>2.218566673227591</c:v>
                </c:pt>
                <c:pt idx="352">
                  <c:v>2.4951628656632168</c:v>
                </c:pt>
                <c:pt idx="353">
                  <c:v>2.4434219305705658</c:v>
                </c:pt>
                <c:pt idx="354">
                  <c:v>2.4487412309532028</c:v>
                </c:pt>
                <c:pt idx="355">
                  <c:v>2.5976779279362932</c:v>
                </c:pt>
              </c:numCache>
            </c:numRef>
          </c:val>
          <c:smooth val="0"/>
          <c:extLst>
            <c:ext xmlns:c15="http://schemas.microsoft.com/office/drawing/2012/chart" uri="{02D57815-91ED-43cb-92C2-25804820EDAC}">
              <c15:filteredSeriesTitle>
                <c15:tx>
                  <c:strRef>
                    <c:extLst>
                      <c:ext uri="{02D57815-91ED-43cb-92C2-25804820EDAC}">
                        <c15:formulaRef>
                          <c15:sqref>Figure1_thermal_coupling!$AA$1</c15:sqref>
                        </c15:formulaRef>
                      </c:ext>
                    </c:extLst>
                    <c:strCache>
                      <c:ptCount val="1"/>
                      <c:pt idx="0">
                        <c:v>CPU CU0 Pow</c:v>
                      </c:pt>
                    </c:strCache>
                  </c:strRef>
                </c15:tx>
              </c15:filteredSeriesTitle>
            </c:ext>
          </c:extLst>
        </c:ser>
        <c:ser>
          <c:idx val="2"/>
          <c:order val="2"/>
          <c:marker>
            <c:symbol val="none"/>
          </c:marker>
          <c:val>
            <c:numRef>
              <c:f>Figure1_thermal_coupling!$AB$6:$AB$361</c:f>
              <c:numCache>
                <c:formatCode>General</c:formatCode>
                <c:ptCount val="356"/>
                <c:pt idx="0">
                  <c:v>1</c:v>
                </c:pt>
                <c:pt idx="1">
                  <c:v>0.997815783175379</c:v>
                </c:pt>
                <c:pt idx="2">
                  <c:v>1.107470625471122</c:v>
                </c:pt>
                <c:pt idx="3">
                  <c:v>1.2573170704429499</c:v>
                </c:pt>
                <c:pt idx="4">
                  <c:v>1.2940137025215241</c:v>
                </c:pt>
                <c:pt idx="5">
                  <c:v>1.4491020441943219</c:v>
                </c:pt>
                <c:pt idx="6">
                  <c:v>1.5006531401052641</c:v>
                </c:pt>
                <c:pt idx="7">
                  <c:v>1.5115742242283658</c:v>
                </c:pt>
                <c:pt idx="8">
                  <c:v>1.4814302426236452</c:v>
                </c:pt>
                <c:pt idx="9">
                  <c:v>1.5788521286328236</c:v>
                </c:pt>
                <c:pt idx="10">
                  <c:v>1.5491454377492611</c:v>
                </c:pt>
                <c:pt idx="11">
                  <c:v>1.4827409963965461</c:v>
                </c:pt>
                <c:pt idx="12">
                  <c:v>1.3394472018985801</c:v>
                </c:pt>
                <c:pt idx="13">
                  <c:v>1.3931825146341421</c:v>
                </c:pt>
                <c:pt idx="14">
                  <c:v>1.31323548161254</c:v>
                </c:pt>
                <c:pt idx="15">
                  <c:v>1.3193519597558341</c:v>
                </c:pt>
                <c:pt idx="16">
                  <c:v>1.4525970147918341</c:v>
                </c:pt>
                <c:pt idx="17">
                  <c:v>1.561814566366416</c:v>
                </c:pt>
                <c:pt idx="18">
                  <c:v>1.4849252132211588</c:v>
                </c:pt>
                <c:pt idx="19">
                  <c:v>1.5941427647957633</c:v>
                </c:pt>
                <c:pt idx="20">
                  <c:v>1.6221025295758544</c:v>
                </c:pt>
                <c:pt idx="21">
                  <c:v>1.5832216806726322</c:v>
                </c:pt>
                <c:pt idx="22">
                  <c:v>1.494537780352561</c:v>
                </c:pt>
                <c:pt idx="23">
                  <c:v>1.5216240820809073</c:v>
                </c:pt>
                <c:pt idx="24">
                  <c:v>1.3979904757857251</c:v>
                </c:pt>
                <c:pt idx="25">
                  <c:v>1.4202710531436771</c:v>
                </c:pt>
                <c:pt idx="26">
                  <c:v>1.4001746926103336</c:v>
                </c:pt>
                <c:pt idx="27">
                  <c:v>1.4569676852222502</c:v>
                </c:pt>
                <c:pt idx="28">
                  <c:v>1.5002180861652861</c:v>
                </c:pt>
                <c:pt idx="29">
                  <c:v>1.6098718100704277</c:v>
                </c:pt>
                <c:pt idx="30">
                  <c:v>1.5251179342878507</c:v>
                </c:pt>
                <c:pt idx="31">
                  <c:v>1.556135378944284</c:v>
                </c:pt>
                <c:pt idx="32">
                  <c:v>1.5635614924698626</c:v>
                </c:pt>
                <c:pt idx="33">
                  <c:v>1.499341267941781</c:v>
                </c:pt>
                <c:pt idx="34">
                  <c:v>1.5006520217146788</c:v>
                </c:pt>
                <c:pt idx="35">
                  <c:v>1.4796821981296018</c:v>
                </c:pt>
                <c:pt idx="36">
                  <c:v>1.475313764480362</c:v>
                </c:pt>
                <c:pt idx="37">
                  <c:v>1.3914344701400878</c:v>
                </c:pt>
                <c:pt idx="38">
                  <c:v>1.4499755072460518</c:v>
                </c:pt>
                <c:pt idx="39">
                  <c:v>1.4333741173102177</c:v>
                </c:pt>
                <c:pt idx="40">
                  <c:v>1.4534704778435639</c:v>
                </c:pt>
                <c:pt idx="41">
                  <c:v>1.4940993712408099</c:v>
                </c:pt>
                <c:pt idx="42">
                  <c:v>1.6242878647910706</c:v>
                </c:pt>
                <c:pt idx="43">
                  <c:v>1.549582728470422</c:v>
                </c:pt>
                <c:pt idx="44">
                  <c:v>1.4643937987478417</c:v>
                </c:pt>
                <c:pt idx="45">
                  <c:v>1.563563729251058</c:v>
                </c:pt>
                <c:pt idx="46">
                  <c:v>1.4722572029946031</c:v>
                </c:pt>
                <c:pt idx="47">
                  <c:v>1.439054423122949</c:v>
                </c:pt>
                <c:pt idx="48">
                  <c:v>1.4997796770535234</c:v>
                </c:pt>
                <c:pt idx="49">
                  <c:v>1.52031220991744</c:v>
                </c:pt>
                <c:pt idx="50">
                  <c:v>1.4608977097597471</c:v>
                </c:pt>
                <c:pt idx="51">
                  <c:v>1.4460443643179719</c:v>
                </c:pt>
                <c:pt idx="52">
                  <c:v>1.3787664599135261</c:v>
                </c:pt>
                <c:pt idx="53">
                  <c:v>1.3669707943481011</c:v>
                </c:pt>
                <c:pt idx="54">
                  <c:v>1.4600242467080158</c:v>
                </c:pt>
                <c:pt idx="55">
                  <c:v>1.4477912904214105</c:v>
                </c:pt>
                <c:pt idx="56">
                  <c:v>1.4451709012662421</c:v>
                </c:pt>
                <c:pt idx="57">
                  <c:v>1.5006531401052641</c:v>
                </c:pt>
                <c:pt idx="58">
                  <c:v>1.4001724558291562</c:v>
                </c:pt>
                <c:pt idx="59">
                  <c:v>1.3617277792565381</c:v>
                </c:pt>
                <c:pt idx="60">
                  <c:v>1.3320210883729802</c:v>
                </c:pt>
                <c:pt idx="61">
                  <c:v>1.2900814412028521</c:v>
                </c:pt>
                <c:pt idx="62">
                  <c:v>1.2407156805071218</c:v>
                </c:pt>
                <c:pt idx="63">
                  <c:v>1.251636764630226</c:v>
                </c:pt>
                <c:pt idx="64">
                  <c:v>1.257753242773519</c:v>
                </c:pt>
                <c:pt idx="65">
                  <c:v>1.2511994739090582</c:v>
                </c:pt>
                <c:pt idx="66">
                  <c:v>1.4154619736015079</c:v>
                </c:pt>
                <c:pt idx="67">
                  <c:v>1.52555298822782</c:v>
                </c:pt>
                <c:pt idx="68">
                  <c:v>1.5552607975019548</c:v>
                </c:pt>
                <c:pt idx="69">
                  <c:v>1.579288300963382</c:v>
                </c:pt>
                <c:pt idx="70">
                  <c:v>1.5657457092944898</c:v>
                </c:pt>
                <c:pt idx="71">
                  <c:v>1.5032735292604531</c:v>
                </c:pt>
                <c:pt idx="72">
                  <c:v>1.414588510549778</c:v>
                </c:pt>
                <c:pt idx="73">
                  <c:v>1.388812962594316</c:v>
                </c:pt>
                <c:pt idx="74">
                  <c:v>1.3735223264313721</c:v>
                </c:pt>
                <c:pt idx="75">
                  <c:v>1.403666308036073</c:v>
                </c:pt>
                <c:pt idx="76">
                  <c:v>1.4097827861793688</c:v>
                </c:pt>
                <c:pt idx="77">
                  <c:v>1.3643481684117433</c:v>
                </c:pt>
                <c:pt idx="78">
                  <c:v>1.3254662011179357</c:v>
                </c:pt>
                <c:pt idx="79">
                  <c:v>1.3647854591328901</c:v>
                </c:pt>
                <c:pt idx="80">
                  <c:v>1.4071623970241627</c:v>
                </c:pt>
                <c:pt idx="81">
                  <c:v>1.4158992643226569</c:v>
                </c:pt>
                <c:pt idx="82">
                  <c:v>1.4949728342925401</c:v>
                </c:pt>
                <c:pt idx="83">
                  <c:v>1.5823482176209138</c:v>
                </c:pt>
                <c:pt idx="84">
                  <c:v>1.4272587575575171</c:v>
                </c:pt>
                <c:pt idx="85">
                  <c:v>1.4150258012709378</c:v>
                </c:pt>
                <c:pt idx="86">
                  <c:v>1.451286261018943</c:v>
                </c:pt>
                <c:pt idx="87">
                  <c:v>1.5325451662040261</c:v>
                </c:pt>
                <c:pt idx="88">
                  <c:v>1.5714260151072128</c:v>
                </c:pt>
                <c:pt idx="89">
                  <c:v>1.62559750017335</c:v>
                </c:pt>
                <c:pt idx="90">
                  <c:v>1.6526838019017265</c:v>
                </c:pt>
                <c:pt idx="91">
                  <c:v>1.5360390184109458</c:v>
                </c:pt>
                <c:pt idx="92">
                  <c:v>1.5150691948258779</c:v>
                </c:pt>
                <c:pt idx="93">
                  <c:v>1.4661396064607199</c:v>
                </c:pt>
                <c:pt idx="94">
                  <c:v>1.5312332940405438</c:v>
                </c:pt>
                <c:pt idx="95">
                  <c:v>1.5203110915268501</c:v>
                </c:pt>
                <c:pt idx="96">
                  <c:v>1.5810363454574237</c:v>
                </c:pt>
                <c:pt idx="97">
                  <c:v>1.576230621087032</c:v>
                </c:pt>
                <c:pt idx="98">
                  <c:v>1.5819098085091532</c:v>
                </c:pt>
                <c:pt idx="99">
                  <c:v>1.6395773825633959</c:v>
                </c:pt>
                <c:pt idx="100">
                  <c:v>1.6758378423114</c:v>
                </c:pt>
                <c:pt idx="101">
                  <c:v>1.693312695298957</c:v>
                </c:pt>
                <c:pt idx="102">
                  <c:v>1.657052235550954</c:v>
                </c:pt>
                <c:pt idx="103">
                  <c:v>1.6076864748552311</c:v>
                </c:pt>
                <c:pt idx="104">
                  <c:v>1.5897743311465069</c:v>
                </c:pt>
                <c:pt idx="105">
                  <c:v>1.5019638938781452</c:v>
                </c:pt>
                <c:pt idx="106">
                  <c:v>1.439054423122949</c:v>
                </c:pt>
                <c:pt idx="107">
                  <c:v>1.5067696182485482</c:v>
                </c:pt>
                <c:pt idx="108">
                  <c:v>1.5714260151072128</c:v>
                </c:pt>
                <c:pt idx="109">
                  <c:v>1.4613350004809078</c:v>
                </c:pt>
                <c:pt idx="110">
                  <c:v>1.4591507836562869</c:v>
                </c:pt>
                <c:pt idx="111">
                  <c:v>1.5412831518931001</c:v>
                </c:pt>
                <c:pt idx="112">
                  <c:v>1.4089104415182381</c:v>
                </c:pt>
                <c:pt idx="113">
                  <c:v>1.442986684441621</c:v>
                </c:pt>
                <c:pt idx="114">
                  <c:v>1.4442974382145111</c:v>
                </c:pt>
                <c:pt idx="115">
                  <c:v>1.507643081300285</c:v>
                </c:pt>
                <c:pt idx="116">
                  <c:v>1.488857474539846</c:v>
                </c:pt>
                <c:pt idx="117">
                  <c:v>1.5858431882184258</c:v>
                </c:pt>
                <c:pt idx="118">
                  <c:v>1.572736768880111</c:v>
                </c:pt>
                <c:pt idx="119">
                  <c:v>1.5998219522178685</c:v>
                </c:pt>
                <c:pt idx="120">
                  <c:v>1.612928371556196</c:v>
                </c:pt>
                <c:pt idx="121">
                  <c:v>1.662294132251924</c:v>
                </c:pt>
                <c:pt idx="122">
                  <c:v>1.6430723531609071</c:v>
                </c:pt>
                <c:pt idx="123">
                  <c:v>1.6317139783166441</c:v>
                </c:pt>
                <c:pt idx="124">
                  <c:v>1.6085599379069608</c:v>
                </c:pt>
                <c:pt idx="125">
                  <c:v>1.5316705847617134</c:v>
                </c:pt>
                <c:pt idx="126">
                  <c:v>1.5583207141594877</c:v>
                </c:pt>
                <c:pt idx="127">
                  <c:v>1.5854058974972638</c:v>
                </c:pt>
                <c:pt idx="128">
                  <c:v>1.5294863679370838</c:v>
                </c:pt>
                <c:pt idx="129">
                  <c:v>1.6553053094474919</c:v>
                </c:pt>
                <c:pt idx="130">
                  <c:v>1.7584063828787819</c:v>
                </c:pt>
                <c:pt idx="131">
                  <c:v>1.7260770660588671</c:v>
                </c:pt>
                <c:pt idx="132">
                  <c:v>1.6391400918422361</c:v>
                </c:pt>
                <c:pt idx="133">
                  <c:v>1.6151114699902347</c:v>
                </c:pt>
                <c:pt idx="134">
                  <c:v>1.484486804109415</c:v>
                </c:pt>
                <c:pt idx="135">
                  <c:v>1.352115212125143</c:v>
                </c:pt>
                <c:pt idx="136">
                  <c:v>1.2704212530000702</c:v>
                </c:pt>
                <c:pt idx="137">
                  <c:v>1.2420241974988298</c:v>
                </c:pt>
                <c:pt idx="138">
                  <c:v>1.3237192750144673</c:v>
                </c:pt>
                <c:pt idx="139">
                  <c:v>1.2712947160518118</c:v>
                </c:pt>
                <c:pt idx="140">
                  <c:v>1.3315826792612429</c:v>
                </c:pt>
                <c:pt idx="141">
                  <c:v>1.4193931165295808</c:v>
                </c:pt>
                <c:pt idx="142">
                  <c:v>1.4408002308358179</c:v>
                </c:pt>
                <c:pt idx="143">
                  <c:v>1.4919140360255978</c:v>
                </c:pt>
                <c:pt idx="144">
                  <c:v>1.6085588195163734</c:v>
                </c:pt>
                <c:pt idx="145">
                  <c:v>1.6784582314666023</c:v>
                </c:pt>
                <c:pt idx="146">
                  <c:v>1.6535572649534502</c:v>
                </c:pt>
                <c:pt idx="147">
                  <c:v>1.738747313066606</c:v>
                </c:pt>
                <c:pt idx="148">
                  <c:v>1.7876769014317715</c:v>
                </c:pt>
                <c:pt idx="149">
                  <c:v>1.771075511495938</c:v>
                </c:pt>
                <c:pt idx="150">
                  <c:v>1.7212724600790479</c:v>
                </c:pt>
                <c:pt idx="151">
                  <c:v>1.6837012465581518</c:v>
                </c:pt>
                <c:pt idx="152">
                  <c:v>1.6037542135365519</c:v>
                </c:pt>
                <c:pt idx="153">
                  <c:v>1.4962847064560221</c:v>
                </c:pt>
                <c:pt idx="154">
                  <c:v>1.4809951886836759</c:v>
                </c:pt>
                <c:pt idx="155">
                  <c:v>1.5089549534637681</c:v>
                </c:pt>
                <c:pt idx="156">
                  <c:v>1.4119692397851662</c:v>
                </c:pt>
                <c:pt idx="157">
                  <c:v>1.4386182507923722</c:v>
                </c:pt>
                <c:pt idx="158">
                  <c:v>1.4215795701353851</c:v>
                </c:pt>
                <c:pt idx="159">
                  <c:v>1.4700718677793898</c:v>
                </c:pt>
                <c:pt idx="160">
                  <c:v>1.4766256366438439</c:v>
                </c:pt>
                <c:pt idx="161">
                  <c:v>1.6548691371169231</c:v>
                </c:pt>
                <c:pt idx="162">
                  <c:v>1.6767124237537392</c:v>
                </c:pt>
                <c:pt idx="163">
                  <c:v>1.6981195380599501</c:v>
                </c:pt>
                <c:pt idx="164">
                  <c:v>1.5867177696607608</c:v>
                </c:pt>
                <c:pt idx="165">
                  <c:v>1.5478358023669618</c:v>
                </c:pt>
                <c:pt idx="166">
                  <c:v>1.4359967432465892</c:v>
                </c:pt>
                <c:pt idx="167">
                  <c:v>1.4779363904167298</c:v>
                </c:pt>
                <c:pt idx="168">
                  <c:v>1.447355118090863</c:v>
                </c:pt>
                <c:pt idx="169">
                  <c:v>1.5390978166778879</c:v>
                </c:pt>
                <c:pt idx="170">
                  <c:v>1.6194821404206501</c:v>
                </c:pt>
                <c:pt idx="171">
                  <c:v>1.7155943910474927</c:v>
                </c:pt>
                <c:pt idx="172">
                  <c:v>1.6491899496947979</c:v>
                </c:pt>
                <c:pt idx="173">
                  <c:v>1.7356907515808377</c:v>
                </c:pt>
                <c:pt idx="174">
                  <c:v>1.7898622366469759</c:v>
                </c:pt>
                <c:pt idx="175">
                  <c:v>1.7217097508002017</c:v>
                </c:pt>
                <c:pt idx="176">
                  <c:v>1.647440786810149</c:v>
                </c:pt>
                <c:pt idx="177">
                  <c:v>1.57229835976836</c:v>
                </c:pt>
                <c:pt idx="178">
                  <c:v>1.5281744957736019</c:v>
                </c:pt>
                <c:pt idx="179">
                  <c:v>1.3966763668410684</c:v>
                </c:pt>
                <c:pt idx="180">
                  <c:v>1.4661396064607199</c:v>
                </c:pt>
                <c:pt idx="181">
                  <c:v>1.4801194888507641</c:v>
                </c:pt>
                <c:pt idx="182">
                  <c:v>1.6081237655763849</c:v>
                </c:pt>
                <c:pt idx="183">
                  <c:v>1.6574895262721141</c:v>
                </c:pt>
                <c:pt idx="184">
                  <c:v>1.7199628246967571</c:v>
                </c:pt>
                <c:pt idx="185">
                  <c:v>1.7125355927805657</c:v>
                </c:pt>
                <c:pt idx="186">
                  <c:v>1.7413688206123858</c:v>
                </c:pt>
                <c:pt idx="187">
                  <c:v>1.7632121072491838</c:v>
                </c:pt>
                <c:pt idx="188">
                  <c:v>1.7234577952942598</c:v>
                </c:pt>
                <c:pt idx="189">
                  <c:v>1.7553487030024248</c:v>
                </c:pt>
                <c:pt idx="190">
                  <c:v>1.625161327842781</c:v>
                </c:pt>
                <c:pt idx="191">
                  <c:v>1.5670575814579801</c:v>
                </c:pt>
                <c:pt idx="192">
                  <c:v>1.4661396064607199</c:v>
                </c:pt>
                <c:pt idx="193">
                  <c:v>1.5491443193586698</c:v>
                </c:pt>
                <c:pt idx="194">
                  <c:v>1.531669466371113</c:v>
                </c:pt>
                <c:pt idx="195">
                  <c:v>1.556571551274853</c:v>
                </c:pt>
                <c:pt idx="196">
                  <c:v>1.5941427647957633</c:v>
                </c:pt>
                <c:pt idx="197">
                  <c:v>1.669721364168107</c:v>
                </c:pt>
                <c:pt idx="198">
                  <c:v>1.5736102319318421</c:v>
                </c:pt>
                <c:pt idx="199">
                  <c:v>1.6443831069338128</c:v>
                </c:pt>
                <c:pt idx="200">
                  <c:v>1.6745270885385168</c:v>
                </c:pt>
                <c:pt idx="201">
                  <c:v>1.7658336147949565</c:v>
                </c:pt>
                <c:pt idx="202">
                  <c:v>1.7841830492248447</c:v>
                </c:pt>
                <c:pt idx="203">
                  <c:v>1.7177786078721169</c:v>
                </c:pt>
                <c:pt idx="204">
                  <c:v>1.6636071228059981</c:v>
                </c:pt>
                <c:pt idx="205">
                  <c:v>1.6701597732798601</c:v>
                </c:pt>
                <c:pt idx="206">
                  <c:v>1.4696356954488137</c:v>
                </c:pt>
                <c:pt idx="207">
                  <c:v>1.426385294505794</c:v>
                </c:pt>
                <c:pt idx="208">
                  <c:v>1.4464816550391173</c:v>
                </c:pt>
                <c:pt idx="209">
                  <c:v>1.4268225852269538</c:v>
                </c:pt>
                <c:pt idx="210">
                  <c:v>1.3818252581804547</c:v>
                </c:pt>
                <c:pt idx="211">
                  <c:v>1.4648310894690098</c:v>
                </c:pt>
                <c:pt idx="212">
                  <c:v>1.4744425382098141</c:v>
                </c:pt>
                <c:pt idx="213">
                  <c:v>1.5067707366391458</c:v>
                </c:pt>
                <c:pt idx="214">
                  <c:v>1.5286140232759451</c:v>
                </c:pt>
                <c:pt idx="215">
                  <c:v>1.6203567218629769</c:v>
                </c:pt>
                <c:pt idx="216">
                  <c:v>1.6478791959218999</c:v>
                </c:pt>
                <c:pt idx="217">
                  <c:v>1.5880274050430481</c:v>
                </c:pt>
                <c:pt idx="218">
                  <c:v>1.5709887243860703</c:v>
                </c:pt>
                <c:pt idx="219">
                  <c:v>1.581473636178593</c:v>
                </c:pt>
                <c:pt idx="220">
                  <c:v>1.5190014561445422</c:v>
                </c:pt>
                <c:pt idx="221">
                  <c:v>1.4595869559868559</c:v>
                </c:pt>
                <c:pt idx="222">
                  <c:v>1.5045842830333438</c:v>
                </c:pt>
                <c:pt idx="223">
                  <c:v>1.5797267100751209</c:v>
                </c:pt>
                <c:pt idx="224">
                  <c:v>1.5587568864900661</c:v>
                </c:pt>
                <c:pt idx="225">
                  <c:v>1.5609411033146858</c:v>
                </c:pt>
                <c:pt idx="226">
                  <c:v>1.6644794674671359</c:v>
                </c:pt>
                <c:pt idx="227">
                  <c:v>1.693313813689548</c:v>
                </c:pt>
                <c:pt idx="228">
                  <c:v>1.7068564053584336</c:v>
                </c:pt>
                <c:pt idx="229">
                  <c:v>1.6260359092851091</c:v>
                </c:pt>
                <c:pt idx="230">
                  <c:v>1.5473985116458009</c:v>
                </c:pt>
                <c:pt idx="231">
                  <c:v>1.4525970147918341</c:v>
                </c:pt>
                <c:pt idx="232">
                  <c:v>1.3346414775281779</c:v>
                </c:pt>
                <c:pt idx="233">
                  <c:v>1.4233264962388437</c:v>
                </c:pt>
                <c:pt idx="234">
                  <c:v>1.6024434597636621</c:v>
                </c:pt>
                <c:pt idx="235">
                  <c:v>1.7894249459258138</c:v>
                </c:pt>
                <c:pt idx="236">
                  <c:v>1.991259777529744</c:v>
                </c:pt>
                <c:pt idx="237">
                  <c:v>2.1791147267436282</c:v>
                </c:pt>
                <c:pt idx="238">
                  <c:v>2.1231951971834451</c:v>
                </c:pt>
                <c:pt idx="239">
                  <c:v>2.1729982486003516</c:v>
                </c:pt>
                <c:pt idx="240">
                  <c:v>2.186540840269219</c:v>
                </c:pt>
                <c:pt idx="241">
                  <c:v>2.1529018880670012</c:v>
                </c:pt>
                <c:pt idx="242">
                  <c:v>2.1952777075677012</c:v>
                </c:pt>
                <c:pt idx="243">
                  <c:v>2.1948415352371322</c:v>
                </c:pt>
                <c:pt idx="244">
                  <c:v>2.1450384838202377</c:v>
                </c:pt>
                <c:pt idx="245">
                  <c:v>2.18479391416576</c:v>
                </c:pt>
                <c:pt idx="246">
                  <c:v>2.1550872232822078</c:v>
                </c:pt>
                <c:pt idx="247">
                  <c:v>2.1004784474949201</c:v>
                </c:pt>
                <c:pt idx="248">
                  <c:v>2.1690671056722532</c:v>
                </c:pt>
                <c:pt idx="249">
                  <c:v>2.1830469880623129</c:v>
                </c:pt>
                <c:pt idx="250">
                  <c:v>2.1673190611782052</c:v>
                </c:pt>
                <c:pt idx="251">
                  <c:v>2.2293539504910882</c:v>
                </c:pt>
                <c:pt idx="252">
                  <c:v>2.2228013000172231</c:v>
                </c:pt>
                <c:pt idx="253">
                  <c:v>2.1874143033209612</c:v>
                </c:pt>
                <c:pt idx="254">
                  <c:v>2.1900358108667302</c:v>
                </c:pt>
                <c:pt idx="255">
                  <c:v>2.195278825958269</c:v>
                </c:pt>
                <c:pt idx="256">
                  <c:v>2.1935318998548352</c:v>
                </c:pt>
                <c:pt idx="257">
                  <c:v>2.2096959990694987</c:v>
                </c:pt>
                <c:pt idx="258">
                  <c:v>2.2223651276866541</c:v>
                </c:pt>
                <c:pt idx="259">
                  <c:v>2.2481395572515668</c:v>
                </c:pt>
                <c:pt idx="260">
                  <c:v>2.2040156932567747</c:v>
                </c:pt>
                <c:pt idx="261">
                  <c:v>2.1712502041062827</c:v>
                </c:pt>
                <c:pt idx="262">
                  <c:v>2.1808616528471063</c:v>
                </c:pt>
                <c:pt idx="263">
                  <c:v>2.149844208190645</c:v>
                </c:pt>
                <c:pt idx="264">
                  <c:v>2.1017892012678212</c:v>
                </c:pt>
                <c:pt idx="265">
                  <c:v>2.1358643258005987</c:v>
                </c:pt>
                <c:pt idx="266">
                  <c:v>1.965484229574274</c:v>
                </c:pt>
                <c:pt idx="267">
                  <c:v>2.019219542309834</c:v>
                </c:pt>
                <c:pt idx="268">
                  <c:v>1.9370871740730353</c:v>
                </c:pt>
                <c:pt idx="269">
                  <c:v>1.8484021553623471</c:v>
                </c:pt>
                <c:pt idx="270">
                  <c:v>1.8291803762713301</c:v>
                </c:pt>
                <c:pt idx="271">
                  <c:v>2.0270829465566012</c:v>
                </c:pt>
                <c:pt idx="272">
                  <c:v>1.9746572692033382</c:v>
                </c:pt>
                <c:pt idx="273">
                  <c:v>1.9925694129120424</c:v>
                </c:pt>
                <c:pt idx="274">
                  <c:v>2.0537308391731961</c:v>
                </c:pt>
                <c:pt idx="275">
                  <c:v>1.844469894043675</c:v>
                </c:pt>
                <c:pt idx="276">
                  <c:v>1.6941861583506881</c:v>
                </c:pt>
                <c:pt idx="277">
                  <c:v>1.655305309447493</c:v>
                </c:pt>
                <c:pt idx="278">
                  <c:v>1.6727801624350571</c:v>
                </c:pt>
                <c:pt idx="279">
                  <c:v>1.544339713378859</c:v>
                </c:pt>
                <c:pt idx="280">
                  <c:v>1.6858854633827811</c:v>
                </c:pt>
                <c:pt idx="281">
                  <c:v>1.695060739793016</c:v>
                </c:pt>
                <c:pt idx="282">
                  <c:v>1.7422422836641158</c:v>
                </c:pt>
                <c:pt idx="283">
                  <c:v>1.6902550154226061</c:v>
                </c:pt>
                <c:pt idx="284">
                  <c:v>1.807337089634532</c:v>
                </c:pt>
                <c:pt idx="285">
                  <c:v>1.8850999058315121</c:v>
                </c:pt>
                <c:pt idx="286">
                  <c:v>1.9890744423145299</c:v>
                </c:pt>
                <c:pt idx="287">
                  <c:v>1.9261649715593281</c:v>
                </c:pt>
                <c:pt idx="288">
                  <c:v>1.892962191687674</c:v>
                </c:pt>
                <c:pt idx="289">
                  <c:v>1.8261204596137981</c:v>
                </c:pt>
                <c:pt idx="290">
                  <c:v>1.7439892097675758</c:v>
                </c:pt>
                <c:pt idx="291">
                  <c:v>1.6308393968743218</c:v>
                </c:pt>
                <c:pt idx="292">
                  <c:v>1.6203544850817881</c:v>
                </c:pt>
                <c:pt idx="293">
                  <c:v>1.7937922611844572</c:v>
                </c:pt>
                <c:pt idx="294">
                  <c:v>1.7732597283205587</c:v>
                </c:pt>
                <c:pt idx="295">
                  <c:v>1.7614640627551252</c:v>
                </c:pt>
                <c:pt idx="296">
                  <c:v>1.7898611182563777</c:v>
                </c:pt>
                <c:pt idx="297">
                  <c:v>1.6837023649487564</c:v>
                </c:pt>
                <c:pt idx="298">
                  <c:v>1.644384225324389</c:v>
                </c:pt>
                <c:pt idx="299">
                  <c:v>1.6631698320848358</c:v>
                </c:pt>
                <c:pt idx="300">
                  <c:v>1.6138029529985181</c:v>
                </c:pt>
                <c:pt idx="301">
                  <c:v>1.7086044498524777</c:v>
                </c:pt>
                <c:pt idx="302">
                  <c:v>1.7710766298865301</c:v>
                </c:pt>
                <c:pt idx="303">
                  <c:v>1.6089972286281149</c:v>
                </c:pt>
                <c:pt idx="304">
                  <c:v>1.7291369827163918</c:v>
                </c:pt>
                <c:pt idx="305">
                  <c:v>1.7601555457634281</c:v>
                </c:pt>
                <c:pt idx="306">
                  <c:v>1.8125801047261063</c:v>
                </c:pt>
                <c:pt idx="307">
                  <c:v>1.80078443916067</c:v>
                </c:pt>
                <c:pt idx="308">
                  <c:v>1.7527283138472398</c:v>
                </c:pt>
                <c:pt idx="309">
                  <c:v>1.8003471484395168</c:v>
                </c:pt>
                <c:pt idx="310">
                  <c:v>1.6941872767412933</c:v>
                </c:pt>
                <c:pt idx="311">
                  <c:v>1.4967208787865911</c:v>
                </c:pt>
                <c:pt idx="312">
                  <c:v>1.618607558978336</c:v>
                </c:pt>
                <c:pt idx="313">
                  <c:v>1.8051517544193199</c:v>
                </c:pt>
                <c:pt idx="314">
                  <c:v>1.655741481778062</c:v>
                </c:pt>
                <c:pt idx="315">
                  <c:v>1.83049001165363</c:v>
                </c:pt>
                <c:pt idx="316">
                  <c:v>1.9794629935737356</c:v>
                </c:pt>
                <c:pt idx="317">
                  <c:v>2.0017435709316862</c:v>
                </c:pt>
                <c:pt idx="318">
                  <c:v>2.0537319575637882</c:v>
                </c:pt>
                <c:pt idx="319">
                  <c:v>2.0781967517463955</c:v>
                </c:pt>
                <c:pt idx="320">
                  <c:v>2.1585810754891281</c:v>
                </c:pt>
                <c:pt idx="321">
                  <c:v>2.1594556569314487</c:v>
                </c:pt>
                <c:pt idx="322">
                  <c:v>2.1328066459242367</c:v>
                </c:pt>
                <c:pt idx="323">
                  <c:v>1.8907790932536439</c:v>
                </c:pt>
                <c:pt idx="324">
                  <c:v>2.020966468413294</c:v>
                </c:pt>
                <c:pt idx="325">
                  <c:v>1.9086901185717753</c:v>
                </c:pt>
                <c:pt idx="326">
                  <c:v>1.7955403056785177</c:v>
                </c:pt>
                <c:pt idx="327">
                  <c:v>1.80340370992527</c:v>
                </c:pt>
                <c:pt idx="328">
                  <c:v>1.897767916058076</c:v>
                </c:pt>
                <c:pt idx="329">
                  <c:v>1.80165678382181</c:v>
                </c:pt>
                <c:pt idx="330">
                  <c:v>1.7173413171509539</c:v>
                </c:pt>
                <c:pt idx="331">
                  <c:v>1.7243312583459778</c:v>
                </c:pt>
                <c:pt idx="332">
                  <c:v>1.643510762272659</c:v>
                </c:pt>
                <c:pt idx="333">
                  <c:v>1.85015131824699</c:v>
                </c:pt>
                <c:pt idx="334">
                  <c:v>1.6601121522084861</c:v>
                </c:pt>
                <c:pt idx="335">
                  <c:v>1.7348172885291138</c:v>
                </c:pt>
                <c:pt idx="336">
                  <c:v>1.8628204468641438</c:v>
                </c:pt>
                <c:pt idx="337">
                  <c:v>1.9772810135302881</c:v>
                </c:pt>
                <c:pt idx="338">
                  <c:v>1.9375255831847724</c:v>
                </c:pt>
                <c:pt idx="339">
                  <c:v>2.1891634662055912</c:v>
                </c:pt>
                <c:pt idx="340">
                  <c:v>2.1376123702946508</c:v>
                </c:pt>
                <c:pt idx="341">
                  <c:v>2.0489273515839947</c:v>
                </c:pt>
                <c:pt idx="342">
                  <c:v>1.9799014026854758</c:v>
                </c:pt>
                <c:pt idx="343">
                  <c:v>1.8567039687208589</c:v>
                </c:pt>
                <c:pt idx="344">
                  <c:v>1.8387918250121338</c:v>
                </c:pt>
                <c:pt idx="345">
                  <c:v>1.8213169720245779</c:v>
                </c:pt>
                <c:pt idx="346">
                  <c:v>1.8409760418367631</c:v>
                </c:pt>
                <c:pt idx="347">
                  <c:v>1.659237570766172</c:v>
                </c:pt>
                <c:pt idx="348">
                  <c:v>1.7675816592890092</c:v>
                </c:pt>
                <c:pt idx="349">
                  <c:v>1.8117066416743568</c:v>
                </c:pt>
                <c:pt idx="350">
                  <c:v>1.8235023072397898</c:v>
                </c:pt>
                <c:pt idx="351">
                  <c:v>1.4958487578035631</c:v>
                </c:pt>
                <c:pt idx="352">
                  <c:v>1.3848831617349449</c:v>
                </c:pt>
                <c:pt idx="353">
                  <c:v>1.0039312547671262</c:v>
                </c:pt>
                <c:pt idx="354">
                  <c:v>0.63521129753440253</c:v>
                </c:pt>
                <c:pt idx="355">
                  <c:v>0.44080313865135479</c:v>
                </c:pt>
              </c:numCache>
            </c:numRef>
          </c:val>
          <c:smooth val="0"/>
          <c:extLst>
            <c:ext xmlns:c15="http://schemas.microsoft.com/office/drawing/2012/chart" uri="{02D57815-91ED-43cb-92C2-25804820EDAC}">
              <c15:filteredSeriesTitle>
                <c15:tx>
                  <c:strRef>
                    <c:extLst>
                      <c:ext uri="{02D57815-91ED-43cb-92C2-25804820EDAC}">
                        <c15:formulaRef>
                          <c15:sqref>Figure1_thermal_coupling!$AB$1</c15:sqref>
                        </c15:formulaRef>
                      </c:ext>
                    </c:extLst>
                    <c:strCache>
                      <c:ptCount val="1"/>
                      <c:pt idx="0">
                        <c:v>CPU CU1 Pow</c:v>
                      </c:pt>
                    </c:strCache>
                  </c:strRef>
                </c15:tx>
              </c15:filteredSeriesTitle>
            </c:ext>
          </c:extLst>
        </c:ser>
        <c:dLbls>
          <c:showLegendKey val="0"/>
          <c:showVal val="0"/>
          <c:showCatName val="0"/>
          <c:showSerName val="0"/>
          <c:showPercent val="0"/>
          <c:showBubbleSize val="0"/>
        </c:dLbls>
        <c:marker val="1"/>
        <c:smooth val="0"/>
        <c:axId val="210275208"/>
        <c:axId val="210275600"/>
      </c:lineChart>
      <c:lineChart>
        <c:grouping val="standard"/>
        <c:varyColors val="0"/>
        <c:ser>
          <c:idx val="3"/>
          <c:order val="3"/>
          <c:marker>
            <c:symbol val="none"/>
          </c:marker>
          <c:val>
            <c:numRef>
              <c:f>Figure1_thermal_coupling!$AD$6:$AD$361</c:f>
              <c:numCache>
                <c:formatCode>General</c:formatCode>
                <c:ptCount val="356"/>
                <c:pt idx="0">
                  <c:v>0.6987962000000032</c:v>
                </c:pt>
                <c:pt idx="1">
                  <c:v>0.70001120000000105</c:v>
                </c:pt>
                <c:pt idx="2">
                  <c:v>0.70421900000000004</c:v>
                </c:pt>
                <c:pt idx="3">
                  <c:v>0.70842839999999996</c:v>
                </c:pt>
                <c:pt idx="4">
                  <c:v>0.71298039999999996</c:v>
                </c:pt>
                <c:pt idx="5">
                  <c:v>0.71866059999999998</c:v>
                </c:pt>
                <c:pt idx="6">
                  <c:v>0.72523080000000095</c:v>
                </c:pt>
                <c:pt idx="7">
                  <c:v>0.72850800000000004</c:v>
                </c:pt>
                <c:pt idx="8">
                  <c:v>0.73227980000000492</c:v>
                </c:pt>
                <c:pt idx="9">
                  <c:v>0.7364847999999965</c:v>
                </c:pt>
                <c:pt idx="10">
                  <c:v>0.73894219999999999</c:v>
                </c:pt>
                <c:pt idx="11">
                  <c:v>0.74140200000000001</c:v>
                </c:pt>
                <c:pt idx="12">
                  <c:v>0.74523919999999999</c:v>
                </c:pt>
                <c:pt idx="13">
                  <c:v>0.74851000000000001</c:v>
                </c:pt>
                <c:pt idx="14">
                  <c:v>0.75001960000000356</c:v>
                </c:pt>
                <c:pt idx="15">
                  <c:v>0.75313779999999997</c:v>
                </c:pt>
                <c:pt idx="16">
                  <c:v>0.75644239999999996</c:v>
                </c:pt>
                <c:pt idx="17">
                  <c:v>0.75761780000000356</c:v>
                </c:pt>
                <c:pt idx="18">
                  <c:v>0.75956019999999658</c:v>
                </c:pt>
                <c:pt idx="19">
                  <c:v>0.76337780000000344</c:v>
                </c:pt>
                <c:pt idx="20">
                  <c:v>0.765640600000007</c:v>
                </c:pt>
                <c:pt idx="21">
                  <c:v>0.76835040000000265</c:v>
                </c:pt>
                <c:pt idx="22">
                  <c:v>0.77198120000000336</c:v>
                </c:pt>
                <c:pt idx="23">
                  <c:v>0.77484120000000667</c:v>
                </c:pt>
                <c:pt idx="24">
                  <c:v>0.7766434000000052</c:v>
                </c:pt>
                <c:pt idx="25">
                  <c:v>0.77989400000000508</c:v>
                </c:pt>
                <c:pt idx="26">
                  <c:v>0.78187260000000003</c:v>
                </c:pt>
                <c:pt idx="27">
                  <c:v>0.7845923999999953</c:v>
                </c:pt>
                <c:pt idx="28">
                  <c:v>0.78790440000000095</c:v>
                </c:pt>
                <c:pt idx="29">
                  <c:v>0.79017739999999659</c:v>
                </c:pt>
                <c:pt idx="30">
                  <c:v>0.79191020000000001</c:v>
                </c:pt>
                <c:pt idx="31">
                  <c:v>0.79465120000000355</c:v>
                </c:pt>
                <c:pt idx="32">
                  <c:v>0.79634179999999999</c:v>
                </c:pt>
                <c:pt idx="33">
                  <c:v>0.79733539999999659</c:v>
                </c:pt>
                <c:pt idx="34">
                  <c:v>0.7999885999999965</c:v>
                </c:pt>
                <c:pt idx="35">
                  <c:v>0.80226419999999532</c:v>
                </c:pt>
                <c:pt idx="36">
                  <c:v>0.80340919999999649</c:v>
                </c:pt>
                <c:pt idx="37">
                  <c:v>0.80525040000000003</c:v>
                </c:pt>
                <c:pt idx="38">
                  <c:v>0.80791560000000195</c:v>
                </c:pt>
                <c:pt idx="39">
                  <c:v>0.8091024</c:v>
                </c:pt>
                <c:pt idx="40">
                  <c:v>0.81055739999999632</c:v>
                </c:pt>
                <c:pt idx="41">
                  <c:v>0.81334419999999996</c:v>
                </c:pt>
                <c:pt idx="42">
                  <c:v>0.81495580000000356</c:v>
                </c:pt>
                <c:pt idx="43">
                  <c:v>0.81585640000000004</c:v>
                </c:pt>
                <c:pt idx="44">
                  <c:v>0.81847000000000003</c:v>
                </c:pt>
                <c:pt idx="45">
                  <c:v>0.82007300000000005</c:v>
                </c:pt>
                <c:pt idx="46">
                  <c:v>0.82049440000000262</c:v>
                </c:pt>
                <c:pt idx="47">
                  <c:v>0.82239780000000262</c:v>
                </c:pt>
                <c:pt idx="48">
                  <c:v>0.82450780000000001</c:v>
                </c:pt>
                <c:pt idx="49">
                  <c:v>0.82513639999999655</c:v>
                </c:pt>
                <c:pt idx="50">
                  <c:v>0.82662540000000506</c:v>
                </c:pt>
                <c:pt idx="51">
                  <c:v>0.82946960000000003</c:v>
                </c:pt>
                <c:pt idx="52">
                  <c:v>0.83053239999999606</c:v>
                </c:pt>
                <c:pt idx="53">
                  <c:v>0.83255199999999896</c:v>
                </c:pt>
                <c:pt idx="54">
                  <c:v>0.83473719999999996</c:v>
                </c:pt>
                <c:pt idx="55">
                  <c:v>0.83596099999999796</c:v>
                </c:pt>
                <c:pt idx="56">
                  <c:v>0.83796599999999999</c:v>
                </c:pt>
                <c:pt idx="57">
                  <c:v>0.83994640000000265</c:v>
                </c:pt>
                <c:pt idx="58">
                  <c:v>0.84063040000000444</c:v>
                </c:pt>
                <c:pt idx="59">
                  <c:v>0.84276880000000265</c:v>
                </c:pt>
                <c:pt idx="60">
                  <c:v>0.84532380000000262</c:v>
                </c:pt>
                <c:pt idx="61">
                  <c:v>0.84532099999999999</c:v>
                </c:pt>
                <c:pt idx="62">
                  <c:v>0.84682940000000506</c:v>
                </c:pt>
                <c:pt idx="63">
                  <c:v>0.84944640000000005</c:v>
                </c:pt>
                <c:pt idx="64">
                  <c:v>0.84990360000000265</c:v>
                </c:pt>
                <c:pt idx="65">
                  <c:v>0.85047919999999999</c:v>
                </c:pt>
                <c:pt idx="66">
                  <c:v>0.85289200000000265</c:v>
                </c:pt>
                <c:pt idx="67">
                  <c:v>0.85394180000000552</c:v>
                </c:pt>
                <c:pt idx="68">
                  <c:v>0.85383540000000469</c:v>
                </c:pt>
                <c:pt idx="69">
                  <c:v>0.85565900000000406</c:v>
                </c:pt>
                <c:pt idx="70">
                  <c:v>0.85774300000000492</c:v>
                </c:pt>
                <c:pt idx="71">
                  <c:v>0.85801700000000003</c:v>
                </c:pt>
                <c:pt idx="72">
                  <c:v>0.85945919999999998</c:v>
                </c:pt>
                <c:pt idx="73">
                  <c:v>0.86142779999999997</c:v>
                </c:pt>
                <c:pt idx="74">
                  <c:v>0.86161120000000468</c:v>
                </c:pt>
                <c:pt idx="75">
                  <c:v>0.86229299999999998</c:v>
                </c:pt>
                <c:pt idx="76">
                  <c:v>0.86379440000000518</c:v>
                </c:pt>
                <c:pt idx="77">
                  <c:v>0.86426919999999996</c:v>
                </c:pt>
                <c:pt idx="78">
                  <c:v>0.86478759999999999</c:v>
                </c:pt>
                <c:pt idx="79">
                  <c:v>0.86705200000000004</c:v>
                </c:pt>
                <c:pt idx="80">
                  <c:v>0.86783820000000456</c:v>
                </c:pt>
                <c:pt idx="81">
                  <c:v>0.86809420000000492</c:v>
                </c:pt>
                <c:pt idx="82">
                  <c:v>0.86985880000000393</c:v>
                </c:pt>
                <c:pt idx="83">
                  <c:v>0.87121119999999896</c:v>
                </c:pt>
                <c:pt idx="84">
                  <c:v>0.87081319999999796</c:v>
                </c:pt>
                <c:pt idx="85">
                  <c:v>0.87172020000000494</c:v>
                </c:pt>
                <c:pt idx="86">
                  <c:v>0.87392040000000393</c:v>
                </c:pt>
                <c:pt idx="87">
                  <c:v>0.87469520000000711</c:v>
                </c:pt>
                <c:pt idx="88">
                  <c:v>0.87501460000000264</c:v>
                </c:pt>
                <c:pt idx="89">
                  <c:v>0.87695259999999997</c:v>
                </c:pt>
                <c:pt idx="90">
                  <c:v>0.87809540000000552</c:v>
                </c:pt>
                <c:pt idx="91">
                  <c:v>0.87772740000000393</c:v>
                </c:pt>
                <c:pt idx="92">
                  <c:v>0.87937480000000456</c:v>
                </c:pt>
                <c:pt idx="93">
                  <c:v>0.88001580000000035</c:v>
                </c:pt>
                <c:pt idx="94">
                  <c:v>0.88019720000000035</c:v>
                </c:pt>
                <c:pt idx="95">
                  <c:v>0.88153659999999467</c:v>
                </c:pt>
                <c:pt idx="96">
                  <c:v>0.88286419999999588</c:v>
                </c:pt>
                <c:pt idx="97">
                  <c:v>0.8834294000000007</c:v>
                </c:pt>
                <c:pt idx="98">
                  <c:v>0.88497160000000319</c:v>
                </c:pt>
                <c:pt idx="99">
                  <c:v>0.88586399999999577</c:v>
                </c:pt>
                <c:pt idx="100">
                  <c:v>0.88657639999999516</c:v>
                </c:pt>
                <c:pt idx="101">
                  <c:v>0.88744259999999575</c:v>
                </c:pt>
                <c:pt idx="102">
                  <c:v>0.88734679999999588</c:v>
                </c:pt>
                <c:pt idx="103">
                  <c:v>0.88820000000000032</c:v>
                </c:pt>
                <c:pt idx="104">
                  <c:v>0.88955419999999541</c:v>
                </c:pt>
                <c:pt idx="105">
                  <c:v>0.88939340000000033</c:v>
                </c:pt>
                <c:pt idx="106">
                  <c:v>0.88995540000000273</c:v>
                </c:pt>
                <c:pt idx="107">
                  <c:v>0.89139960000000384</c:v>
                </c:pt>
                <c:pt idx="108">
                  <c:v>0.89118560000000069</c:v>
                </c:pt>
                <c:pt idx="109">
                  <c:v>0.89087840000000285</c:v>
                </c:pt>
                <c:pt idx="110">
                  <c:v>0.89277160000000477</c:v>
                </c:pt>
                <c:pt idx="111">
                  <c:v>0.89326799999999629</c:v>
                </c:pt>
                <c:pt idx="112">
                  <c:v>0.89322340000000033</c:v>
                </c:pt>
                <c:pt idx="113">
                  <c:v>0.89535219999999516</c:v>
                </c:pt>
                <c:pt idx="114">
                  <c:v>0.89642679999999575</c:v>
                </c:pt>
                <c:pt idx="115">
                  <c:v>0.89583900000000083</c:v>
                </c:pt>
                <c:pt idx="116">
                  <c:v>0.89701819999999688</c:v>
                </c:pt>
                <c:pt idx="117">
                  <c:v>0.89858719999999526</c:v>
                </c:pt>
                <c:pt idx="118">
                  <c:v>0.89822780000000035</c:v>
                </c:pt>
                <c:pt idx="119">
                  <c:v>0.8988806000000007</c:v>
                </c:pt>
                <c:pt idx="120">
                  <c:v>0.90034480000000205</c:v>
                </c:pt>
                <c:pt idx="121">
                  <c:v>0.89992540000000343</c:v>
                </c:pt>
                <c:pt idx="122">
                  <c:v>0.89950819999999576</c:v>
                </c:pt>
                <c:pt idx="123">
                  <c:v>0.90112780000000003</c:v>
                </c:pt>
                <c:pt idx="124">
                  <c:v>0.90147080000000002</c:v>
                </c:pt>
                <c:pt idx="125">
                  <c:v>0.9020937999999965</c:v>
                </c:pt>
                <c:pt idx="126">
                  <c:v>0.90445839999999555</c:v>
                </c:pt>
                <c:pt idx="127">
                  <c:v>0.90505460000000004</c:v>
                </c:pt>
                <c:pt idx="128">
                  <c:v>0.90484800000000265</c:v>
                </c:pt>
                <c:pt idx="129">
                  <c:v>0.90596959999999649</c:v>
                </c:pt>
                <c:pt idx="130">
                  <c:v>0.9059104</c:v>
                </c:pt>
                <c:pt idx="131">
                  <c:v>0.90509180000000444</c:v>
                </c:pt>
                <c:pt idx="132">
                  <c:v>0.90617980000000364</c:v>
                </c:pt>
                <c:pt idx="133">
                  <c:v>0.9074629999999948</c:v>
                </c:pt>
                <c:pt idx="134">
                  <c:v>0.90728140000000002</c:v>
                </c:pt>
                <c:pt idx="135">
                  <c:v>0.90750980000000003</c:v>
                </c:pt>
                <c:pt idx="136">
                  <c:v>0.90907720000000003</c:v>
                </c:pt>
                <c:pt idx="137">
                  <c:v>0.91004540000000356</c:v>
                </c:pt>
                <c:pt idx="138">
                  <c:v>0.90963740000000004</c:v>
                </c:pt>
                <c:pt idx="139">
                  <c:v>0.91039060000000005</c:v>
                </c:pt>
                <c:pt idx="140">
                  <c:v>0.91176780000000002</c:v>
                </c:pt>
                <c:pt idx="141">
                  <c:v>0.91187399999999996</c:v>
                </c:pt>
                <c:pt idx="142">
                  <c:v>0.91109379999999796</c:v>
                </c:pt>
                <c:pt idx="143">
                  <c:v>0.91192700000000004</c:v>
                </c:pt>
                <c:pt idx="144">
                  <c:v>0.91328880000000001</c:v>
                </c:pt>
                <c:pt idx="145">
                  <c:v>0.91308219999999607</c:v>
                </c:pt>
                <c:pt idx="146">
                  <c:v>0.91321859999999555</c:v>
                </c:pt>
                <c:pt idx="147">
                  <c:v>0.914547</c:v>
                </c:pt>
                <c:pt idx="148">
                  <c:v>0.91492640000000003</c:v>
                </c:pt>
                <c:pt idx="149">
                  <c:v>0.91414920000000444</c:v>
                </c:pt>
                <c:pt idx="150">
                  <c:v>0.9152939999999965</c:v>
                </c:pt>
                <c:pt idx="151">
                  <c:v>0.91571139999999696</c:v>
                </c:pt>
                <c:pt idx="152">
                  <c:v>0.91516719999999507</c:v>
                </c:pt>
                <c:pt idx="153">
                  <c:v>0.91559460000000004</c:v>
                </c:pt>
                <c:pt idx="154">
                  <c:v>0.91673300000000002</c:v>
                </c:pt>
                <c:pt idx="155">
                  <c:v>0.91596379999999555</c:v>
                </c:pt>
                <c:pt idx="156">
                  <c:v>0.91607300000000003</c:v>
                </c:pt>
                <c:pt idx="157">
                  <c:v>0.91764580000000506</c:v>
                </c:pt>
                <c:pt idx="158">
                  <c:v>0.91711299999999607</c:v>
                </c:pt>
                <c:pt idx="159">
                  <c:v>0.91685120000000264</c:v>
                </c:pt>
                <c:pt idx="160">
                  <c:v>0.91798780000000002</c:v>
                </c:pt>
                <c:pt idx="161">
                  <c:v>0.91894660000000095</c:v>
                </c:pt>
                <c:pt idx="162">
                  <c:v>0.91815920000000095</c:v>
                </c:pt>
                <c:pt idx="163">
                  <c:v>0.91943940000000002</c:v>
                </c:pt>
                <c:pt idx="164">
                  <c:v>0.92087120000000444</c:v>
                </c:pt>
                <c:pt idx="165">
                  <c:v>0.92079620000000095</c:v>
                </c:pt>
                <c:pt idx="166">
                  <c:v>0.9212705999999965</c:v>
                </c:pt>
                <c:pt idx="167">
                  <c:v>0.92259720000000001</c:v>
                </c:pt>
                <c:pt idx="168">
                  <c:v>0.92220400000000002</c:v>
                </c:pt>
                <c:pt idx="169">
                  <c:v>0.92172120000000368</c:v>
                </c:pt>
                <c:pt idx="170">
                  <c:v>0.9231703999999965</c:v>
                </c:pt>
                <c:pt idx="171">
                  <c:v>0.92274720000000265</c:v>
                </c:pt>
                <c:pt idx="172">
                  <c:v>0.92270140000000456</c:v>
                </c:pt>
                <c:pt idx="173">
                  <c:v>0.92451919999999543</c:v>
                </c:pt>
                <c:pt idx="174">
                  <c:v>0.92497900000000444</c:v>
                </c:pt>
                <c:pt idx="175">
                  <c:v>0.9240117999999965</c:v>
                </c:pt>
                <c:pt idx="176">
                  <c:v>0.92508800000000002</c:v>
                </c:pt>
                <c:pt idx="177">
                  <c:v>0.92527740000000003</c:v>
                </c:pt>
                <c:pt idx="178">
                  <c:v>0.92496319999999543</c:v>
                </c:pt>
                <c:pt idx="179">
                  <c:v>0.92588680000000001</c:v>
                </c:pt>
                <c:pt idx="180">
                  <c:v>0.92663440000000263</c:v>
                </c:pt>
                <c:pt idx="181">
                  <c:v>0.92600099999999996</c:v>
                </c:pt>
                <c:pt idx="182">
                  <c:v>0.92702640000000003</c:v>
                </c:pt>
                <c:pt idx="183">
                  <c:v>0.92662720000000365</c:v>
                </c:pt>
                <c:pt idx="184">
                  <c:v>0.92646980000000001</c:v>
                </c:pt>
                <c:pt idx="185">
                  <c:v>0.9272203999999965</c:v>
                </c:pt>
                <c:pt idx="186">
                  <c:v>0.92717060000000195</c:v>
                </c:pt>
                <c:pt idx="187">
                  <c:v>0.92669580000000507</c:v>
                </c:pt>
                <c:pt idx="188">
                  <c:v>0.92789280000000263</c:v>
                </c:pt>
                <c:pt idx="189">
                  <c:v>0.92812940000000343</c:v>
                </c:pt>
                <c:pt idx="190">
                  <c:v>0.92752140000000105</c:v>
                </c:pt>
                <c:pt idx="191">
                  <c:v>0.92875820000000364</c:v>
                </c:pt>
                <c:pt idx="192">
                  <c:v>0.92955239999999606</c:v>
                </c:pt>
                <c:pt idx="193">
                  <c:v>0.92846980000000001</c:v>
                </c:pt>
                <c:pt idx="194">
                  <c:v>0.92880100000000265</c:v>
                </c:pt>
                <c:pt idx="195">
                  <c:v>0.92993920000000263</c:v>
                </c:pt>
                <c:pt idx="196">
                  <c:v>0.9294848</c:v>
                </c:pt>
                <c:pt idx="197">
                  <c:v>0.92957480000000003</c:v>
                </c:pt>
                <c:pt idx="198">
                  <c:v>0.93098919999999996</c:v>
                </c:pt>
                <c:pt idx="199">
                  <c:v>0.93084080000000469</c:v>
                </c:pt>
                <c:pt idx="200">
                  <c:v>0.93040840000000002</c:v>
                </c:pt>
                <c:pt idx="201">
                  <c:v>0.93203959999999997</c:v>
                </c:pt>
                <c:pt idx="202">
                  <c:v>0.93214380000000263</c:v>
                </c:pt>
                <c:pt idx="203">
                  <c:v>0.93153180000000002</c:v>
                </c:pt>
                <c:pt idx="204">
                  <c:v>0.93263520000000444</c:v>
                </c:pt>
                <c:pt idx="205">
                  <c:v>0.93282420000000343</c:v>
                </c:pt>
                <c:pt idx="206">
                  <c:v>0.93196960000000095</c:v>
                </c:pt>
                <c:pt idx="207">
                  <c:v>0.9328261999999965</c:v>
                </c:pt>
                <c:pt idx="208">
                  <c:v>0.93326520000000002</c:v>
                </c:pt>
                <c:pt idx="209">
                  <c:v>0.93258799999999531</c:v>
                </c:pt>
                <c:pt idx="210">
                  <c:v>0.93311480000000002</c:v>
                </c:pt>
                <c:pt idx="211">
                  <c:v>0.93400459999999996</c:v>
                </c:pt>
                <c:pt idx="212">
                  <c:v>0.93334039999999896</c:v>
                </c:pt>
                <c:pt idx="213">
                  <c:v>0.93363820000000264</c:v>
                </c:pt>
                <c:pt idx="214">
                  <c:v>0.9348301999999965</c:v>
                </c:pt>
                <c:pt idx="215">
                  <c:v>0.93456039999999607</c:v>
                </c:pt>
                <c:pt idx="216">
                  <c:v>0.93389100000000391</c:v>
                </c:pt>
                <c:pt idx="217">
                  <c:v>0.93455759999999755</c:v>
                </c:pt>
                <c:pt idx="218">
                  <c:v>0.93530560000000262</c:v>
                </c:pt>
                <c:pt idx="219">
                  <c:v>0.93397360000000262</c:v>
                </c:pt>
                <c:pt idx="220">
                  <c:v>0.93495980000000456</c:v>
                </c:pt>
                <c:pt idx="221">
                  <c:v>0.93550060000000002</c:v>
                </c:pt>
                <c:pt idx="222">
                  <c:v>0.93507620000000002</c:v>
                </c:pt>
                <c:pt idx="223">
                  <c:v>0.93553219999999493</c:v>
                </c:pt>
                <c:pt idx="224">
                  <c:v>0.93609739999999997</c:v>
                </c:pt>
                <c:pt idx="225">
                  <c:v>0.93574760000000456</c:v>
                </c:pt>
                <c:pt idx="226">
                  <c:v>0.9363241999999965</c:v>
                </c:pt>
                <c:pt idx="227">
                  <c:v>0.93697040000000364</c:v>
                </c:pt>
                <c:pt idx="228">
                  <c:v>0.93607819999999997</c:v>
                </c:pt>
                <c:pt idx="229">
                  <c:v>0.93631399999999632</c:v>
                </c:pt>
                <c:pt idx="230">
                  <c:v>0.93714480000000444</c:v>
                </c:pt>
                <c:pt idx="231">
                  <c:v>0.93658639999999382</c:v>
                </c:pt>
                <c:pt idx="232">
                  <c:v>0.93668940000000456</c:v>
                </c:pt>
                <c:pt idx="233">
                  <c:v>0.93865600000000005</c:v>
                </c:pt>
                <c:pt idx="234">
                  <c:v>0.94117040000000263</c:v>
                </c:pt>
                <c:pt idx="235">
                  <c:v>0.94421120000000003</c:v>
                </c:pt>
                <c:pt idx="236">
                  <c:v>0.94823559999999996</c:v>
                </c:pt>
                <c:pt idx="237">
                  <c:v>0.95217960000000368</c:v>
                </c:pt>
                <c:pt idx="238">
                  <c:v>0.95418380000000003</c:v>
                </c:pt>
                <c:pt idx="239">
                  <c:v>0.95660060000000469</c:v>
                </c:pt>
                <c:pt idx="240">
                  <c:v>0.95734400000000264</c:v>
                </c:pt>
                <c:pt idx="241">
                  <c:v>0.95871839999999997</c:v>
                </c:pt>
                <c:pt idx="242">
                  <c:v>0.96062100000000494</c:v>
                </c:pt>
                <c:pt idx="243">
                  <c:v>0.9615549999999965</c:v>
                </c:pt>
                <c:pt idx="244">
                  <c:v>0.96289020000000392</c:v>
                </c:pt>
                <c:pt idx="245">
                  <c:v>0.96491020000000005</c:v>
                </c:pt>
                <c:pt idx="246">
                  <c:v>0.96604500000000493</c:v>
                </c:pt>
                <c:pt idx="247">
                  <c:v>0.967584</c:v>
                </c:pt>
                <c:pt idx="248">
                  <c:v>0.96946379999999654</c:v>
                </c:pt>
                <c:pt idx="249">
                  <c:v>0.97009080000000436</c:v>
                </c:pt>
                <c:pt idx="250">
                  <c:v>0.97155139999999818</c:v>
                </c:pt>
                <c:pt idx="251">
                  <c:v>0.97296879999999941</c:v>
                </c:pt>
                <c:pt idx="252">
                  <c:v>0.97361659999999928</c:v>
                </c:pt>
                <c:pt idx="253">
                  <c:v>0.97507339999999953</c:v>
                </c:pt>
                <c:pt idx="254">
                  <c:v>0.97646039999999878</c:v>
                </c:pt>
                <c:pt idx="255">
                  <c:v>0.97756019999999622</c:v>
                </c:pt>
                <c:pt idx="256">
                  <c:v>0.97917880000000423</c:v>
                </c:pt>
                <c:pt idx="257">
                  <c:v>0.98027719999999607</c:v>
                </c:pt>
                <c:pt idx="258">
                  <c:v>0.98139500000000002</c:v>
                </c:pt>
                <c:pt idx="259">
                  <c:v>0.98268619999999607</c:v>
                </c:pt>
                <c:pt idx="260">
                  <c:v>0.98351819999999346</c:v>
                </c:pt>
                <c:pt idx="261">
                  <c:v>0.98460320000000001</c:v>
                </c:pt>
                <c:pt idx="262">
                  <c:v>0.98560239999999555</c:v>
                </c:pt>
                <c:pt idx="263">
                  <c:v>0.98609800000000003</c:v>
                </c:pt>
                <c:pt idx="264">
                  <c:v>0.98668299999999531</c:v>
                </c:pt>
                <c:pt idx="265">
                  <c:v>0.98732560000000003</c:v>
                </c:pt>
                <c:pt idx="266">
                  <c:v>0.98727319999999508</c:v>
                </c:pt>
                <c:pt idx="267">
                  <c:v>0.9878601999999953</c:v>
                </c:pt>
                <c:pt idx="268">
                  <c:v>0.98786499999999555</c:v>
                </c:pt>
                <c:pt idx="269">
                  <c:v>0.98783140000000003</c:v>
                </c:pt>
                <c:pt idx="270">
                  <c:v>0.98823539999999555</c:v>
                </c:pt>
                <c:pt idx="271">
                  <c:v>0.98836499999999483</c:v>
                </c:pt>
                <c:pt idx="272">
                  <c:v>0.98860139999999996</c:v>
                </c:pt>
                <c:pt idx="273">
                  <c:v>0.98860099999999651</c:v>
                </c:pt>
                <c:pt idx="274">
                  <c:v>0.98908339999999506</c:v>
                </c:pt>
                <c:pt idx="275">
                  <c:v>0.98895500000000003</c:v>
                </c:pt>
                <c:pt idx="276">
                  <c:v>0.98730599999999957</c:v>
                </c:pt>
                <c:pt idx="277">
                  <c:v>0.98753019999999481</c:v>
                </c:pt>
                <c:pt idx="278">
                  <c:v>0.98676319999999607</c:v>
                </c:pt>
                <c:pt idx="279">
                  <c:v>0.98537219999999492</c:v>
                </c:pt>
                <c:pt idx="280">
                  <c:v>0.98522399999999755</c:v>
                </c:pt>
                <c:pt idx="281">
                  <c:v>0.9859945999999965</c:v>
                </c:pt>
                <c:pt idx="282">
                  <c:v>0.98594199999999999</c:v>
                </c:pt>
                <c:pt idx="283">
                  <c:v>0.98634440000000001</c:v>
                </c:pt>
                <c:pt idx="284">
                  <c:v>0.98751019999999345</c:v>
                </c:pt>
                <c:pt idx="285">
                  <c:v>0.98702520000000005</c:v>
                </c:pt>
                <c:pt idx="286">
                  <c:v>0.98685100000000003</c:v>
                </c:pt>
                <c:pt idx="287">
                  <c:v>0.98667180000000265</c:v>
                </c:pt>
                <c:pt idx="288">
                  <c:v>0.98663480000000003</c:v>
                </c:pt>
                <c:pt idx="289">
                  <c:v>0.98726999999999632</c:v>
                </c:pt>
                <c:pt idx="290">
                  <c:v>0.98633259999999345</c:v>
                </c:pt>
                <c:pt idx="291">
                  <c:v>0.98613980000000001</c:v>
                </c:pt>
                <c:pt idx="292">
                  <c:v>0.98628839999999507</c:v>
                </c:pt>
                <c:pt idx="293">
                  <c:v>0.98634580000000005</c:v>
                </c:pt>
                <c:pt idx="294">
                  <c:v>0.98588819999999555</c:v>
                </c:pt>
                <c:pt idx="295">
                  <c:v>0.98738739999999481</c:v>
                </c:pt>
                <c:pt idx="296">
                  <c:v>0.9864007999999953</c:v>
                </c:pt>
                <c:pt idx="297">
                  <c:v>0.98609940000000262</c:v>
                </c:pt>
                <c:pt idx="298">
                  <c:v>0.98684839999999896</c:v>
                </c:pt>
                <c:pt idx="299">
                  <c:v>0.98640879999999531</c:v>
                </c:pt>
                <c:pt idx="300">
                  <c:v>0.98668880000000003</c:v>
                </c:pt>
                <c:pt idx="301">
                  <c:v>0.98809999999999998</c:v>
                </c:pt>
                <c:pt idx="302">
                  <c:v>0.98802860000000003</c:v>
                </c:pt>
                <c:pt idx="303">
                  <c:v>0.98772900000000263</c:v>
                </c:pt>
                <c:pt idx="304">
                  <c:v>0.98870520000000095</c:v>
                </c:pt>
                <c:pt idx="305">
                  <c:v>0.98911699999999481</c:v>
                </c:pt>
                <c:pt idx="306">
                  <c:v>0.98936639999999287</c:v>
                </c:pt>
                <c:pt idx="307">
                  <c:v>0.98867379999999649</c:v>
                </c:pt>
                <c:pt idx="308">
                  <c:v>0.98832140000000002</c:v>
                </c:pt>
                <c:pt idx="309">
                  <c:v>0.98774540000000444</c:v>
                </c:pt>
                <c:pt idx="310">
                  <c:v>0.98664819999999998</c:v>
                </c:pt>
                <c:pt idx="311">
                  <c:v>0.98647659999999471</c:v>
                </c:pt>
                <c:pt idx="312">
                  <c:v>0.9873389999999963</c:v>
                </c:pt>
                <c:pt idx="313">
                  <c:v>0.98803859999999755</c:v>
                </c:pt>
                <c:pt idx="314">
                  <c:v>0.98885040000000002</c:v>
                </c:pt>
                <c:pt idx="315">
                  <c:v>0.98969240000000003</c:v>
                </c:pt>
                <c:pt idx="316">
                  <c:v>0.98938759999999493</c:v>
                </c:pt>
                <c:pt idx="317">
                  <c:v>0.98974580000000356</c:v>
                </c:pt>
                <c:pt idx="318">
                  <c:v>0.98973259999999608</c:v>
                </c:pt>
                <c:pt idx="319">
                  <c:v>0.98979240000000002</c:v>
                </c:pt>
                <c:pt idx="320">
                  <c:v>0.98997659999999632</c:v>
                </c:pt>
                <c:pt idx="321">
                  <c:v>0.98969660000000004</c:v>
                </c:pt>
                <c:pt idx="322">
                  <c:v>0.9893788</c:v>
                </c:pt>
                <c:pt idx="323">
                  <c:v>0.9885107999999948</c:v>
                </c:pt>
                <c:pt idx="324">
                  <c:v>0.98801799999999507</c:v>
                </c:pt>
                <c:pt idx="325">
                  <c:v>0.98620180000000002</c:v>
                </c:pt>
                <c:pt idx="326">
                  <c:v>0.98654540000000002</c:v>
                </c:pt>
                <c:pt idx="327">
                  <c:v>0.98528939999999632</c:v>
                </c:pt>
                <c:pt idx="328">
                  <c:v>0.98542619999999492</c:v>
                </c:pt>
                <c:pt idx="329">
                  <c:v>0.98502739999999656</c:v>
                </c:pt>
                <c:pt idx="330">
                  <c:v>0.98546639999999175</c:v>
                </c:pt>
                <c:pt idx="331">
                  <c:v>0.98507739999999555</c:v>
                </c:pt>
                <c:pt idx="332">
                  <c:v>0.98639140000000003</c:v>
                </c:pt>
                <c:pt idx="333">
                  <c:v>0.98509420000000003</c:v>
                </c:pt>
                <c:pt idx="334">
                  <c:v>0.98552719999999483</c:v>
                </c:pt>
                <c:pt idx="335">
                  <c:v>0.98600540000000003</c:v>
                </c:pt>
                <c:pt idx="336">
                  <c:v>0.98645139999999532</c:v>
                </c:pt>
                <c:pt idx="337">
                  <c:v>0.98556399999999322</c:v>
                </c:pt>
                <c:pt idx="338">
                  <c:v>0.98699900000000262</c:v>
                </c:pt>
                <c:pt idx="339">
                  <c:v>0.98733739999999492</c:v>
                </c:pt>
                <c:pt idx="340">
                  <c:v>0.98634639999999607</c:v>
                </c:pt>
                <c:pt idx="341">
                  <c:v>0.98632180000000003</c:v>
                </c:pt>
                <c:pt idx="342">
                  <c:v>0.98728399999999483</c:v>
                </c:pt>
                <c:pt idx="343">
                  <c:v>0.98711759999999382</c:v>
                </c:pt>
                <c:pt idx="344">
                  <c:v>0.98739239999999506</c:v>
                </c:pt>
                <c:pt idx="345">
                  <c:v>0.98780040000000002</c:v>
                </c:pt>
                <c:pt idx="346">
                  <c:v>0.98854960000000003</c:v>
                </c:pt>
                <c:pt idx="347">
                  <c:v>0.98675060000000003</c:v>
                </c:pt>
                <c:pt idx="348">
                  <c:v>0.98690359999999555</c:v>
                </c:pt>
                <c:pt idx="349">
                  <c:v>0.98673759999999555</c:v>
                </c:pt>
                <c:pt idx="350">
                  <c:v>0.98575540000000095</c:v>
                </c:pt>
                <c:pt idx="351">
                  <c:v>0.98154639999999382</c:v>
                </c:pt>
                <c:pt idx="352">
                  <c:v>0.97596959999999966</c:v>
                </c:pt>
                <c:pt idx="353">
                  <c:v>0.96898819999999997</c:v>
                </c:pt>
                <c:pt idx="354">
                  <c:v>0.96089980000000552</c:v>
                </c:pt>
                <c:pt idx="355">
                  <c:v>0.95159540000000364</c:v>
                </c:pt>
              </c:numCache>
            </c:numRef>
          </c:val>
          <c:smooth val="0"/>
          <c:extLst>
            <c:ext xmlns:c15="http://schemas.microsoft.com/office/drawing/2012/chart" uri="{02D57815-91ED-43cb-92C2-25804820EDAC}">
              <c15:filteredSeriesTitle>
                <c15:tx>
                  <c:strRef>
                    <c:extLst>
                      <c:ext uri="{02D57815-91ED-43cb-92C2-25804820EDAC}">
                        <c15:formulaRef>
                          <c15:sqref>Figure1_thermal_coupling!$AD$1</c15:sqref>
                        </c15:formulaRef>
                      </c:ext>
                    </c:extLst>
                    <c:strCache>
                      <c:ptCount val="1"/>
                      <c:pt idx="0">
                        <c:v>PeakDieTemp</c:v>
                      </c:pt>
                    </c:strCache>
                  </c:strRef>
                </c15:tx>
              </c15:filteredSeriesTitle>
            </c:ext>
          </c:extLst>
        </c:ser>
        <c:dLbls>
          <c:showLegendKey val="0"/>
          <c:showVal val="0"/>
          <c:showCatName val="0"/>
          <c:showSerName val="0"/>
          <c:showPercent val="0"/>
          <c:showBubbleSize val="0"/>
        </c:dLbls>
        <c:marker val="1"/>
        <c:smooth val="0"/>
        <c:axId val="211041224"/>
        <c:axId val="210275992"/>
      </c:lineChart>
      <c:catAx>
        <c:axId val="210275208"/>
        <c:scaling>
          <c:orientation val="minMax"/>
        </c:scaling>
        <c:delete val="0"/>
        <c:axPos val="b"/>
        <c:title>
          <c:tx>
            <c:rich>
              <a:bodyPr/>
              <a:lstStyle/>
              <a:p>
                <a:pPr>
                  <a:defRPr sz="1200"/>
                </a:pPr>
                <a:r>
                  <a:rPr lang="en-US" sz="1400" dirty="0"/>
                  <a:t>Time (seconds</a:t>
                </a:r>
                <a:r>
                  <a:rPr lang="en-US" sz="1400" dirty="0" smtClean="0"/>
                  <a:t>)</a:t>
                </a:r>
                <a:endParaRPr lang="en-US" sz="1400" dirty="0"/>
              </a:p>
            </c:rich>
          </c:tx>
          <c:overlay val="0"/>
        </c:title>
        <c:majorTickMark val="out"/>
        <c:minorTickMark val="none"/>
        <c:tickLblPos val="nextTo"/>
        <c:txPr>
          <a:bodyPr/>
          <a:lstStyle/>
          <a:p>
            <a:pPr>
              <a:defRPr sz="1400"/>
            </a:pPr>
            <a:endParaRPr lang="en-US"/>
          </a:p>
        </c:txPr>
        <c:crossAx val="210275600"/>
        <c:crosses val="autoZero"/>
        <c:auto val="1"/>
        <c:lblAlgn val="ctr"/>
        <c:lblOffset val="100"/>
        <c:noMultiLvlLbl val="0"/>
      </c:catAx>
      <c:valAx>
        <c:axId val="210275600"/>
        <c:scaling>
          <c:orientation val="minMax"/>
          <c:min val="0.5"/>
        </c:scaling>
        <c:delete val="0"/>
        <c:axPos val="l"/>
        <c:majorGridlines/>
        <c:title>
          <c:tx>
            <c:rich>
              <a:bodyPr rot="-5400000" vert="horz"/>
              <a:lstStyle/>
              <a:p>
                <a:pPr>
                  <a:defRPr sz="1400"/>
                </a:pPr>
                <a:r>
                  <a:rPr lang="en-US" sz="1400" dirty="0" smtClean="0"/>
                  <a:t>Relative </a:t>
                </a:r>
                <a:r>
                  <a:rPr lang="en-US" sz="1400" dirty="0"/>
                  <a:t>Power</a:t>
                </a:r>
              </a:p>
            </c:rich>
          </c:tx>
          <c:layout>
            <c:manualLayout>
              <c:xMode val="edge"/>
              <c:yMode val="edge"/>
              <c:x val="0"/>
              <c:y val="7.1304680664916964E-2"/>
            </c:manualLayout>
          </c:layout>
          <c:overlay val="0"/>
        </c:title>
        <c:numFmt formatCode="General" sourceLinked="1"/>
        <c:majorTickMark val="out"/>
        <c:minorTickMark val="none"/>
        <c:tickLblPos val="nextTo"/>
        <c:txPr>
          <a:bodyPr/>
          <a:lstStyle/>
          <a:p>
            <a:pPr>
              <a:defRPr sz="1400"/>
            </a:pPr>
            <a:endParaRPr lang="en-US"/>
          </a:p>
        </c:txPr>
        <c:crossAx val="210275208"/>
        <c:crossesAt val="1"/>
        <c:crossBetween val="between"/>
      </c:valAx>
      <c:valAx>
        <c:axId val="210275992"/>
        <c:scaling>
          <c:orientation val="minMax"/>
          <c:max val="1"/>
        </c:scaling>
        <c:delete val="0"/>
        <c:axPos val="r"/>
        <c:title>
          <c:tx>
            <c:rich>
              <a:bodyPr rot="-5400000" vert="horz"/>
              <a:lstStyle/>
              <a:p>
                <a:pPr>
                  <a:defRPr sz="1400"/>
                </a:pPr>
                <a:r>
                  <a:rPr lang="en-US" sz="1400" dirty="0"/>
                  <a:t>Peak Die Temperature</a:t>
                </a:r>
              </a:p>
            </c:rich>
          </c:tx>
          <c:layout>
            <c:manualLayout>
              <c:xMode val="edge"/>
              <c:yMode val="edge"/>
              <c:x val="0.92226190476190328"/>
              <c:y val="8.4233923884514464E-2"/>
            </c:manualLayout>
          </c:layout>
          <c:overlay val="0"/>
        </c:title>
        <c:numFmt formatCode="General" sourceLinked="1"/>
        <c:majorTickMark val="out"/>
        <c:minorTickMark val="none"/>
        <c:tickLblPos val="nextTo"/>
        <c:txPr>
          <a:bodyPr/>
          <a:lstStyle/>
          <a:p>
            <a:pPr>
              <a:defRPr sz="1400"/>
            </a:pPr>
            <a:endParaRPr lang="en-US"/>
          </a:p>
        </c:txPr>
        <c:crossAx val="211041224"/>
        <c:crosses val="max"/>
        <c:crossBetween val="between"/>
      </c:valAx>
      <c:catAx>
        <c:axId val="211041224"/>
        <c:scaling>
          <c:orientation val="minMax"/>
        </c:scaling>
        <c:delete val="1"/>
        <c:axPos val="b"/>
        <c:majorTickMark val="out"/>
        <c:minorTickMark val="none"/>
        <c:tickLblPos val="none"/>
        <c:crossAx val="210275992"/>
        <c:crosses val="autoZero"/>
        <c:auto val="1"/>
        <c:lblAlgn val="ctr"/>
        <c:lblOffset val="100"/>
        <c:noMultiLvlLbl val="0"/>
      </c:catAx>
      <c:spPr>
        <a:noFill/>
        <a:ln w="25400">
          <a:noFill/>
        </a:ln>
      </c:spPr>
    </c:plotArea>
    <c:legend>
      <c:legendPos val="t"/>
      <c:layout>
        <c:manualLayout>
          <c:xMode val="edge"/>
          <c:yMode val="edge"/>
          <c:x val="0.11903050694330922"/>
          <c:y val="0"/>
          <c:w val="0.70259149357072692"/>
          <c:h val="0.1021306160259380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v>Config 1 - 22nm</c:v>
          </c:tx>
          <c:invertIfNegative val="0"/>
          <c:val>
            <c:numRef>
              <c:f>('Prediction Sheet'!$AE$5:$AE$8,'Prediction Sheet'!$AE$10,'Prediction Sheet'!$AE$12,'Prediction Sheet'!$AE$14,'Prediction Sheet'!$AE$16,'Prediction Sheet'!$AE$18,'Prediction Sheet'!$AE$21,'Prediction Sheet'!$AE$23,'Prediction Sheet'!$AE$25:$AE$27,'Prediction Sheet'!$AE$29,'Prediction Sheet'!$AE$31:$AE$32,'Prediction Sheet'!$AE$34:$AE$36,'Prediction Sheet'!$AE$39,'Prediction Sheet'!$AE$41)</c:f>
              <c:numCache>
                <c:formatCode>General</c:formatCode>
                <c:ptCount val="22"/>
                <c:pt idx="0">
                  <c:v>0.58097973302931372</c:v>
                </c:pt>
                <c:pt idx="1">
                  <c:v>0.32500000855541678</c:v>
                </c:pt>
                <c:pt idx="2">
                  <c:v>1.0459175981564042</c:v>
                </c:pt>
                <c:pt idx="3">
                  <c:v>0.94166875626880675</c:v>
                </c:pt>
                <c:pt idx="4">
                  <c:v>0.61552992033513354</c:v>
                </c:pt>
                <c:pt idx="5">
                  <c:v>0.63912326837098565</c:v>
                </c:pt>
                <c:pt idx="6">
                  <c:v>0.67889031616748907</c:v>
                </c:pt>
                <c:pt idx="7">
                  <c:v>0.85926986554852991</c:v>
                </c:pt>
                <c:pt idx="8">
                  <c:v>0.4852272826973863</c:v>
                </c:pt>
                <c:pt idx="9">
                  <c:v>0.79530533158416761</c:v>
                </c:pt>
                <c:pt idx="10">
                  <c:v>1.3875668900635314</c:v>
                </c:pt>
                <c:pt idx="11">
                  <c:v>0.43633702127097146</c:v>
                </c:pt>
                <c:pt idx="12">
                  <c:v>0.94176678380338852</c:v>
                </c:pt>
                <c:pt idx="13">
                  <c:v>0.48635163158091504</c:v>
                </c:pt>
                <c:pt idx="14">
                  <c:v>0.7726649468962794</c:v>
                </c:pt>
                <c:pt idx="15">
                  <c:v>0.54833640351297008</c:v>
                </c:pt>
                <c:pt idx="16">
                  <c:v>0.41281485253174988</c:v>
                </c:pt>
                <c:pt idx="17">
                  <c:v>0.94504627036829625</c:v>
                </c:pt>
                <c:pt idx="18">
                  <c:v>0.87401230101302452</c:v>
                </c:pt>
                <c:pt idx="19">
                  <c:v>0.99365798592057186</c:v>
                </c:pt>
                <c:pt idx="20">
                  <c:v>0.5348456576197137</c:v>
                </c:pt>
                <c:pt idx="21">
                  <c:v>0.6846530464875985</c:v>
                </c:pt>
              </c:numCache>
            </c:numRef>
          </c:val>
          <c:extLst>
            <c:ext xmlns:c15="http://schemas.microsoft.com/office/drawing/2012/chart" uri="{02D57815-91ED-43cb-92C2-25804820EDAC}">
              <c15:filteredCategoryTitle>
                <c15:cat>
                  <c:strRef>
                    <c:extLst>
                      <c:ext uri="{02D57815-91ED-43cb-92C2-25804820EDAC}">
                        <c15:formulaRef>
                          <c15:sqref>('Prediction Sheet'!$B$5:$B$8,'Prediction Sheet'!$B$10,'Prediction Sheet'!$B$12,'Prediction Sheet'!$B$14,'Prediction Sheet'!$B$16,'Prediction Sheet'!$B$18,'Prediction Sheet'!$B$21,'Prediction Sheet'!$B$23,'Prediction Sheet'!$B$25,'Prediction Sheet'!$B$26,'Prediction Sheet'!$B$27,'Prediction Sheet'!$B$29,'Prediction Sheet'!$B$31:$B$32,'Prediction Sheet'!$B$34:$B$36,'Prediction Sheet'!$B$39,'Prediction Sheet'!$AC$41)</c15:sqref>
                        </c15:formulaRef>
                      </c:ext>
                    </c:extLst>
                    <c:strCache>
                      <c:ptCount val="22"/>
                      <c:pt idx="0">
                        <c:v>CoMD_EAM1</c:v>
                      </c:pt>
                      <c:pt idx="1">
                        <c:v>CoMD_EAM3</c:v>
                      </c:pt>
                      <c:pt idx="2">
                        <c:v>CoMD_Position</c:v>
                      </c:pt>
                      <c:pt idx="3">
                        <c:v>CoMD_Velocity</c:v>
                      </c:pt>
                      <c:pt idx="4">
                        <c:v>PF_find_index</c:v>
                      </c:pt>
                      <c:pt idx="5">
                        <c:v>PF_normalize</c:v>
                      </c:pt>
                      <c:pt idx="6">
                        <c:v>PageRank</c:v>
                      </c:pt>
                      <c:pt idx="7">
                        <c:v>BFS</c:v>
                      </c:pt>
                      <c:pt idx="8">
                        <c:v>Heartwall</c:v>
                      </c:pt>
                      <c:pt idx="9">
                        <c:v>kmeans_c</c:v>
                      </c:pt>
                      <c:pt idx="10">
                        <c:v>LavaMD</c:v>
                      </c:pt>
                      <c:pt idx="11">
                        <c:v>Luekocyte_GICOV</c:v>
                      </c:pt>
                      <c:pt idx="12">
                        <c:v>Leukocyte_IMGVF</c:v>
                      </c:pt>
                      <c:pt idx="13">
                        <c:v>Leukocyte_dilate</c:v>
                      </c:pt>
                      <c:pt idx="14">
                        <c:v>miniFE_matvec</c:v>
                      </c:pt>
                      <c:pt idx="15">
                        <c:v>SP_vertex_gauss</c:v>
                      </c:pt>
                      <c:pt idx="16">
                        <c:v>SP_edge_mem</c:v>
                      </c:pt>
                      <c:pt idx="17">
                        <c:v>RW_mem_init</c:v>
                      </c:pt>
                      <c:pt idx="18">
                        <c:v>RW_vect_add</c:v>
                      </c:pt>
                      <c:pt idx="19">
                        <c:v>RW_vect_mul</c:v>
                      </c:pt>
                      <c:pt idx="20">
                        <c:v>UnordNeighboring</c:v>
                      </c:pt>
                      <c:pt idx="21">
                        <c:v>Arith. Mean</c:v>
                      </c:pt>
                    </c:strCache>
                  </c:strRef>
                </c15:cat>
              </c15:filteredCategoryTitle>
            </c:ext>
          </c:extLst>
        </c:ser>
        <c:ser>
          <c:idx val="1"/>
          <c:order val="1"/>
          <c:tx>
            <c:v>Config 2 - 16nm</c:v>
          </c:tx>
          <c:invertIfNegative val="0"/>
          <c:val>
            <c:numRef>
              <c:f>('Prediction Sheet'!$AE$46:$AE$49,'Prediction Sheet'!$AE$51,'Prediction Sheet'!$AE$53,'Prediction Sheet'!$AE$55,'Prediction Sheet'!$AE$57,'Prediction Sheet'!$AE$59,'Prediction Sheet'!$AE$62,'Prediction Sheet'!$AE$64,'Prediction Sheet'!$AE$66:$AE$68,'Prediction Sheet'!$AE$70,'Prediction Sheet'!$AE$72:$AE$73,'Prediction Sheet'!$AE$75:$AE$77,'Prediction Sheet'!$AE$80,'Prediction Sheet'!$AE$82)</c:f>
              <c:numCache>
                <c:formatCode>General</c:formatCode>
                <c:ptCount val="22"/>
                <c:pt idx="0">
                  <c:v>1.2330689766117566</c:v>
                </c:pt>
                <c:pt idx="1">
                  <c:v>0.48749999245110276</c:v>
                </c:pt>
                <c:pt idx="2">
                  <c:v>1.3852711011738401</c:v>
                </c:pt>
                <c:pt idx="3">
                  <c:v>1.1587335890647799</c:v>
                </c:pt>
                <c:pt idx="4">
                  <c:v>1.2201720478703968</c:v>
                </c:pt>
                <c:pt idx="5">
                  <c:v>0.6040186946150875</c:v>
                </c:pt>
                <c:pt idx="6">
                  <c:v>0.68137715848863067</c:v>
                </c:pt>
                <c:pt idx="7">
                  <c:v>0.81072086630078177</c:v>
                </c:pt>
                <c:pt idx="8">
                  <c:v>0.99789772828421286</c:v>
                </c:pt>
                <c:pt idx="9">
                  <c:v>1.0598708629755647</c:v>
                </c:pt>
                <c:pt idx="10">
                  <c:v>1.7446291475831157</c:v>
                </c:pt>
                <c:pt idx="11">
                  <c:v>0.80797069677829936</c:v>
                </c:pt>
                <c:pt idx="12">
                  <c:v>0.91203051802106749</c:v>
                </c:pt>
                <c:pt idx="13">
                  <c:v>0.89461102604358511</c:v>
                </c:pt>
                <c:pt idx="14">
                  <c:v>1.1603752600127457</c:v>
                </c:pt>
                <c:pt idx="15">
                  <c:v>1.1323148581318241</c:v>
                </c:pt>
                <c:pt idx="16">
                  <c:v>0.81697648487641161</c:v>
                </c:pt>
                <c:pt idx="17">
                  <c:v>1.8649753714858066</c:v>
                </c:pt>
                <c:pt idx="18">
                  <c:v>1.1431114242539426</c:v>
                </c:pt>
                <c:pt idx="19">
                  <c:v>1.3032174850613174</c:v>
                </c:pt>
                <c:pt idx="20">
                  <c:v>1.1019239495184281</c:v>
                </c:pt>
                <c:pt idx="21">
                  <c:v>1.0217231019290869</c:v>
                </c:pt>
              </c:numCache>
            </c:numRef>
          </c:val>
          <c:extLst>
            <c:ext xmlns:c15="http://schemas.microsoft.com/office/drawing/2012/chart" uri="{02D57815-91ED-43cb-92C2-25804820EDAC}">
              <c15:filteredCategoryTitle>
                <c15:cat>
                  <c:strRef>
                    <c:extLst>
                      <c:ext uri="{02D57815-91ED-43cb-92C2-25804820EDAC}">
                        <c15:formulaRef>
                          <c15:sqref>('Prediction Sheet'!$B$5:$B$8,'Prediction Sheet'!$B$10,'Prediction Sheet'!$B$12,'Prediction Sheet'!$B$14,'Prediction Sheet'!$B$16,'Prediction Sheet'!$B$18,'Prediction Sheet'!$B$21,'Prediction Sheet'!$B$23,'Prediction Sheet'!$B$25,'Prediction Sheet'!$B$26,'Prediction Sheet'!$B$27,'Prediction Sheet'!$B$29,'Prediction Sheet'!$B$31:$B$32,'Prediction Sheet'!$B$34:$B$36,'Prediction Sheet'!$B$39,'Prediction Sheet'!$AC$41)</c15:sqref>
                        </c15:formulaRef>
                      </c:ext>
                    </c:extLst>
                    <c:strCache>
                      <c:ptCount val="22"/>
                      <c:pt idx="0">
                        <c:v>CoMD_EAM1</c:v>
                      </c:pt>
                      <c:pt idx="1">
                        <c:v>CoMD_EAM3</c:v>
                      </c:pt>
                      <c:pt idx="2">
                        <c:v>CoMD_Position</c:v>
                      </c:pt>
                      <c:pt idx="3">
                        <c:v>CoMD_Velocity</c:v>
                      </c:pt>
                      <c:pt idx="4">
                        <c:v>PF_find_index</c:v>
                      </c:pt>
                      <c:pt idx="5">
                        <c:v>PF_normalize</c:v>
                      </c:pt>
                      <c:pt idx="6">
                        <c:v>PageRank</c:v>
                      </c:pt>
                      <c:pt idx="7">
                        <c:v>BFS</c:v>
                      </c:pt>
                      <c:pt idx="8">
                        <c:v>Heartwall</c:v>
                      </c:pt>
                      <c:pt idx="9">
                        <c:v>kmeans_c</c:v>
                      </c:pt>
                      <c:pt idx="10">
                        <c:v>LavaMD</c:v>
                      </c:pt>
                      <c:pt idx="11">
                        <c:v>Luekocyte_GICOV</c:v>
                      </c:pt>
                      <c:pt idx="12">
                        <c:v>Leukocyte_IMGVF</c:v>
                      </c:pt>
                      <c:pt idx="13">
                        <c:v>Leukocyte_dilate</c:v>
                      </c:pt>
                      <c:pt idx="14">
                        <c:v>miniFE_matvec</c:v>
                      </c:pt>
                      <c:pt idx="15">
                        <c:v>SP_vertex_gauss</c:v>
                      </c:pt>
                      <c:pt idx="16">
                        <c:v>SP_edge_mem</c:v>
                      </c:pt>
                      <c:pt idx="17">
                        <c:v>RW_mem_init</c:v>
                      </c:pt>
                      <c:pt idx="18">
                        <c:v>RW_vect_add</c:v>
                      </c:pt>
                      <c:pt idx="19">
                        <c:v>RW_vect_mul</c:v>
                      </c:pt>
                      <c:pt idx="20">
                        <c:v>UnordNeighboring</c:v>
                      </c:pt>
                      <c:pt idx="21">
                        <c:v>Arith. Mean</c:v>
                      </c:pt>
                    </c:strCache>
                  </c:strRef>
                </c15:cat>
              </c15:filteredCategoryTitle>
            </c:ext>
          </c:extLst>
        </c:ser>
        <c:dLbls>
          <c:showLegendKey val="0"/>
          <c:showVal val="0"/>
          <c:showCatName val="0"/>
          <c:showSerName val="0"/>
          <c:showPercent val="0"/>
          <c:showBubbleSize val="0"/>
        </c:dLbls>
        <c:gapWidth val="150"/>
        <c:axId val="211042008"/>
        <c:axId val="211042400"/>
      </c:barChart>
      <c:catAx>
        <c:axId val="211042008"/>
        <c:scaling>
          <c:orientation val="minMax"/>
        </c:scaling>
        <c:delete val="0"/>
        <c:axPos val="b"/>
        <c:numFmt formatCode="General" sourceLinked="0"/>
        <c:majorTickMark val="cross"/>
        <c:minorTickMark val="none"/>
        <c:tickLblPos val="low"/>
        <c:txPr>
          <a:bodyPr/>
          <a:lstStyle/>
          <a:p>
            <a:pPr>
              <a:defRPr sz="1300"/>
            </a:pPr>
            <a:endParaRPr lang="en-US"/>
          </a:p>
        </c:txPr>
        <c:crossAx val="211042400"/>
        <c:crosses val="autoZero"/>
        <c:auto val="1"/>
        <c:lblAlgn val="ctr"/>
        <c:lblOffset val="100"/>
        <c:noMultiLvlLbl val="0"/>
      </c:catAx>
      <c:valAx>
        <c:axId val="211042400"/>
        <c:scaling>
          <c:orientation val="minMax"/>
        </c:scaling>
        <c:delete val="0"/>
        <c:axPos val="l"/>
        <c:majorGridlines/>
        <c:title>
          <c:tx>
            <c:rich>
              <a:bodyPr rot="-5400000" vert="horz"/>
              <a:lstStyle/>
              <a:p>
                <a:pPr>
                  <a:defRPr sz="1400"/>
                </a:pPr>
                <a:r>
                  <a:rPr lang="en-US" sz="1400"/>
                  <a:t>PIM Performance</a:t>
                </a:r>
                <a:r>
                  <a:rPr lang="en-US" sz="1400" baseline="0"/>
                  <a:t> /Host Performance</a:t>
                </a:r>
                <a:endParaRPr lang="en-US" sz="1400"/>
              </a:p>
            </c:rich>
          </c:tx>
          <c:layout>
            <c:manualLayout>
              <c:xMode val="edge"/>
              <c:yMode val="edge"/>
              <c:x val="6.9135803813275146E-3"/>
              <c:y val="0.10876542717669557"/>
            </c:manualLayout>
          </c:layout>
          <c:overlay val="0"/>
        </c:title>
        <c:numFmt formatCode="General" sourceLinked="1"/>
        <c:majorTickMark val="out"/>
        <c:minorTickMark val="none"/>
        <c:tickLblPos val="nextTo"/>
        <c:txPr>
          <a:bodyPr/>
          <a:lstStyle/>
          <a:p>
            <a:pPr>
              <a:defRPr sz="1400"/>
            </a:pPr>
            <a:endParaRPr lang="en-US"/>
          </a:p>
        </c:txPr>
        <c:crossAx val="211042008"/>
        <c:crosses val="autoZero"/>
        <c:crossBetween val="between"/>
        <c:majorUnit val="0.2"/>
      </c:valAx>
    </c:plotArea>
    <c:legend>
      <c:legendPos val="l"/>
      <c:layout>
        <c:manualLayout>
          <c:xMode val="edge"/>
          <c:yMode val="edge"/>
          <c:x val="0.2673611111111111"/>
          <c:y val="0.13989763779527586"/>
          <c:w val="0.21219529199475071"/>
          <c:h val="0.11180205599300087"/>
        </c:manualLayout>
      </c:layout>
      <c:overlay val="1"/>
      <c:spPr>
        <a:solidFill>
          <a:schemeClr val="bg1"/>
        </a:solidFill>
        <a:ln>
          <a:solidFill>
            <a:schemeClr val="tx1"/>
          </a:solidFill>
        </a:ln>
      </c:spPr>
      <c:txPr>
        <a:bodyPr/>
        <a:lstStyle/>
        <a:p>
          <a:pPr>
            <a:defRPr sz="1400" b="1"/>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v>Config 1 - 22nm</c:v>
          </c:tx>
          <c:invertIfNegative val="0"/>
          <c:val>
            <c:numRef>
              <c:f>('Prediction Sheet'!$AK$5:$AK$8,'Prediction Sheet'!$AK$10,'Prediction Sheet'!$AK$12,'Prediction Sheet'!$AK$14,'Prediction Sheet'!$AK$16,'Prediction Sheet'!$AK$18,'Prediction Sheet'!$AK$21,'Prediction Sheet'!$AK$23,'Prediction Sheet'!$AK$25:$AK$27,'Prediction Sheet'!$AK$29,'Prediction Sheet'!$AK$31:$AK$32,'Prediction Sheet'!$AK$34:$AK$36,'Prediction Sheet'!$AK$39,'Prediction Sheet'!$AK$41)</c:f>
              <c:numCache>
                <c:formatCode>General</c:formatCode>
                <c:ptCount val="22"/>
                <c:pt idx="0">
                  <c:v>4.9717591908843621</c:v>
                </c:pt>
                <c:pt idx="1">
                  <c:v>2.7656172191845871</c:v>
                </c:pt>
                <c:pt idx="2">
                  <c:v>7.8513351405735783</c:v>
                </c:pt>
                <c:pt idx="3">
                  <c:v>7.1838314074810015</c:v>
                </c:pt>
                <c:pt idx="4">
                  <c:v>5.0718135345140096</c:v>
                </c:pt>
                <c:pt idx="5">
                  <c:v>12.162072546971883</c:v>
                </c:pt>
                <c:pt idx="6">
                  <c:v>11.055732212350472</c:v>
                </c:pt>
                <c:pt idx="7">
                  <c:v>14.203905384924168</c:v>
                </c:pt>
                <c:pt idx="8">
                  <c:v>4.1722462721965385</c:v>
                </c:pt>
                <c:pt idx="9">
                  <c:v>5.2780177819390994</c:v>
                </c:pt>
                <c:pt idx="10">
                  <c:v>9.7646316411742813</c:v>
                </c:pt>
                <c:pt idx="11">
                  <c:v>3.1619867675833215</c:v>
                </c:pt>
                <c:pt idx="12">
                  <c:v>15.366445524992388</c:v>
                </c:pt>
                <c:pt idx="13">
                  <c:v>3.6593594150801985</c:v>
                </c:pt>
                <c:pt idx="14">
                  <c:v>5.5074842652110014</c:v>
                </c:pt>
                <c:pt idx="15">
                  <c:v>4.2922781088400397</c:v>
                </c:pt>
                <c:pt idx="16">
                  <c:v>3.404257953829704</c:v>
                </c:pt>
                <c:pt idx="17">
                  <c:v>7.2394166390530126</c:v>
                </c:pt>
                <c:pt idx="18">
                  <c:v>5.9772092087877891</c:v>
                </c:pt>
                <c:pt idx="19">
                  <c:v>6.5376553313359294</c:v>
                </c:pt>
                <c:pt idx="20">
                  <c:v>4.266221042104732</c:v>
                </c:pt>
                <c:pt idx="21">
                  <c:v>6.8520607899529562</c:v>
                </c:pt>
              </c:numCache>
            </c:numRef>
          </c:val>
          <c:extLst>
            <c:ext xmlns:c15="http://schemas.microsoft.com/office/drawing/2012/chart" uri="{02D57815-91ED-43cb-92C2-25804820EDAC}">
              <c15:filteredCategoryTitle>
                <c15:cat>
                  <c:strRef>
                    <c:extLst>
                      <c:ext uri="{02D57815-91ED-43cb-92C2-25804820EDAC}">
                        <c15:formulaRef>
                          <c15:sqref>('Prediction Sheet'!$B$5:$B$8,'Prediction Sheet'!$B$10,'Prediction Sheet'!$B$12,'Prediction Sheet'!$B$14,'Prediction Sheet'!$B$16,'Prediction Sheet'!$B$18,'Prediction Sheet'!$B$21,'Prediction Sheet'!$B$23,'Prediction Sheet'!$B$25,'Prediction Sheet'!$B$26,'Prediction Sheet'!$B$27,'Prediction Sheet'!$B$29,'Prediction Sheet'!$B$31:$B$32,'Prediction Sheet'!$B$34:$B$36,'Prediction Sheet'!$B$39,'Prediction Sheet'!$AC$41)</c15:sqref>
                        </c15:formulaRef>
                      </c:ext>
                    </c:extLst>
                    <c:strCache>
                      <c:ptCount val="22"/>
                      <c:pt idx="0">
                        <c:v>CoMD_EAM1</c:v>
                      </c:pt>
                      <c:pt idx="1">
                        <c:v>CoMD_EAM3</c:v>
                      </c:pt>
                      <c:pt idx="2">
                        <c:v>CoMD_Position</c:v>
                      </c:pt>
                      <c:pt idx="3">
                        <c:v>CoMD_Velocity</c:v>
                      </c:pt>
                      <c:pt idx="4">
                        <c:v>PF_find_index</c:v>
                      </c:pt>
                      <c:pt idx="5">
                        <c:v>PF_normalize</c:v>
                      </c:pt>
                      <c:pt idx="6">
                        <c:v>PageRank</c:v>
                      </c:pt>
                      <c:pt idx="7">
                        <c:v>BFS</c:v>
                      </c:pt>
                      <c:pt idx="8">
                        <c:v>Heartwall</c:v>
                      </c:pt>
                      <c:pt idx="9">
                        <c:v>kmeans_c</c:v>
                      </c:pt>
                      <c:pt idx="10">
                        <c:v>LavaMD</c:v>
                      </c:pt>
                      <c:pt idx="11">
                        <c:v>Luekocyte_GICOV</c:v>
                      </c:pt>
                      <c:pt idx="12">
                        <c:v>Leukocyte_IMGVF</c:v>
                      </c:pt>
                      <c:pt idx="13">
                        <c:v>Leukocyte_dilate</c:v>
                      </c:pt>
                      <c:pt idx="14">
                        <c:v>miniFE_matvec</c:v>
                      </c:pt>
                      <c:pt idx="15">
                        <c:v>SP_vertex_gauss</c:v>
                      </c:pt>
                      <c:pt idx="16">
                        <c:v>SP_edge_mem</c:v>
                      </c:pt>
                      <c:pt idx="17">
                        <c:v>RW_mem_init</c:v>
                      </c:pt>
                      <c:pt idx="18">
                        <c:v>RW_vect_add</c:v>
                      </c:pt>
                      <c:pt idx="19">
                        <c:v>RW_vect_mul</c:v>
                      </c:pt>
                      <c:pt idx="20">
                        <c:v>UnordNeighboring</c:v>
                      </c:pt>
                      <c:pt idx="21">
                        <c:v>Arith. Mean</c:v>
                      </c:pt>
                    </c:strCache>
                  </c:strRef>
                </c15:cat>
              </c15:filteredCategoryTitle>
            </c:ext>
          </c:extLst>
        </c:ser>
        <c:ser>
          <c:idx val="1"/>
          <c:order val="1"/>
          <c:tx>
            <c:v>Config 2 - 16nm</c:v>
          </c:tx>
          <c:invertIfNegative val="0"/>
          <c:val>
            <c:numRef>
              <c:f>('Prediction Sheet'!$AK$46:$AK$49,'Prediction Sheet'!$AK$51,'Prediction Sheet'!$AK$53,'Prediction Sheet'!$AK$55,'Prediction Sheet'!$AK$57,'Prediction Sheet'!$AK$59,'Prediction Sheet'!$AK$62,'Prediction Sheet'!$AK$64,'Prediction Sheet'!$AK$66:$AK$68,'Prediction Sheet'!$AK$70,'Prediction Sheet'!$AK$72:$AK$73,'Prediction Sheet'!$AK$75:$AK$77,'Prediction Sheet'!$AK$80,'Prediction Sheet'!$AK$82)</c:f>
              <c:numCache>
                <c:formatCode>General</c:formatCode>
                <c:ptCount val="22"/>
                <c:pt idx="0">
                  <c:v>6.8984604395836717</c:v>
                </c:pt>
                <c:pt idx="1">
                  <c:v>2.7146906680686431</c:v>
                </c:pt>
                <c:pt idx="2">
                  <c:v>6.7427559873782794</c:v>
                </c:pt>
                <c:pt idx="3">
                  <c:v>5.8081793473234891</c:v>
                </c:pt>
                <c:pt idx="4">
                  <c:v>6.574530084638484</c:v>
                </c:pt>
                <c:pt idx="5">
                  <c:v>15.043558183078099</c:v>
                </c:pt>
                <c:pt idx="6">
                  <c:v>14.444337223804625</c:v>
                </c:pt>
                <c:pt idx="7">
                  <c:v>17.527408030655216</c:v>
                </c:pt>
                <c:pt idx="8">
                  <c:v>5.5933395418893559</c:v>
                </c:pt>
                <c:pt idx="9">
                  <c:v>4.6582100161089599</c:v>
                </c:pt>
                <c:pt idx="10">
                  <c:v>8.0762799446856448</c:v>
                </c:pt>
                <c:pt idx="11">
                  <c:v>3.8264881379173628</c:v>
                </c:pt>
                <c:pt idx="12">
                  <c:v>19.46578912933386</c:v>
                </c:pt>
                <c:pt idx="13">
                  <c:v>4.3995609110053815</c:v>
                </c:pt>
                <c:pt idx="14">
                  <c:v>5.311459642729929</c:v>
                </c:pt>
                <c:pt idx="15">
                  <c:v>5.7714492663497436</c:v>
                </c:pt>
                <c:pt idx="16">
                  <c:v>4.2590904333854294</c:v>
                </c:pt>
                <c:pt idx="17">
                  <c:v>8.9441175884361073</c:v>
                </c:pt>
                <c:pt idx="18">
                  <c:v>5.1562081032137623</c:v>
                </c:pt>
                <c:pt idx="19">
                  <c:v>5.6166661941627822</c:v>
                </c:pt>
                <c:pt idx="20">
                  <c:v>5.7446683698305128</c:v>
                </c:pt>
                <c:pt idx="21">
                  <c:v>7.7417736782656874</c:v>
                </c:pt>
              </c:numCache>
            </c:numRef>
          </c:val>
          <c:extLst>
            <c:ext xmlns:c15="http://schemas.microsoft.com/office/drawing/2012/chart" uri="{02D57815-91ED-43cb-92C2-25804820EDAC}">
              <c15:filteredCategoryTitle>
                <c15:cat>
                  <c:strRef>
                    <c:extLst>
                      <c:ext uri="{02D57815-91ED-43cb-92C2-25804820EDAC}">
                        <c15:formulaRef>
                          <c15:sqref>('Prediction Sheet'!$B$5:$B$8,'Prediction Sheet'!$B$10,'Prediction Sheet'!$B$12,'Prediction Sheet'!$B$14,'Prediction Sheet'!$B$16,'Prediction Sheet'!$B$18,'Prediction Sheet'!$B$21,'Prediction Sheet'!$B$23,'Prediction Sheet'!$B$25,'Prediction Sheet'!$B$26,'Prediction Sheet'!$B$27,'Prediction Sheet'!$B$29,'Prediction Sheet'!$B$31:$B$32,'Prediction Sheet'!$B$34:$B$36,'Prediction Sheet'!$B$39,'Prediction Sheet'!$AC$41)</c15:sqref>
                        </c15:formulaRef>
                      </c:ext>
                    </c:extLst>
                    <c:strCache>
                      <c:ptCount val="22"/>
                      <c:pt idx="0">
                        <c:v>CoMD_EAM1</c:v>
                      </c:pt>
                      <c:pt idx="1">
                        <c:v>CoMD_EAM3</c:v>
                      </c:pt>
                      <c:pt idx="2">
                        <c:v>CoMD_Position</c:v>
                      </c:pt>
                      <c:pt idx="3">
                        <c:v>CoMD_Velocity</c:v>
                      </c:pt>
                      <c:pt idx="4">
                        <c:v>PF_find_index</c:v>
                      </c:pt>
                      <c:pt idx="5">
                        <c:v>PF_normalize</c:v>
                      </c:pt>
                      <c:pt idx="6">
                        <c:v>PageRank</c:v>
                      </c:pt>
                      <c:pt idx="7">
                        <c:v>BFS</c:v>
                      </c:pt>
                      <c:pt idx="8">
                        <c:v>Heartwall</c:v>
                      </c:pt>
                      <c:pt idx="9">
                        <c:v>kmeans_c</c:v>
                      </c:pt>
                      <c:pt idx="10">
                        <c:v>LavaMD</c:v>
                      </c:pt>
                      <c:pt idx="11">
                        <c:v>Luekocyte_GICOV</c:v>
                      </c:pt>
                      <c:pt idx="12">
                        <c:v>Leukocyte_IMGVF</c:v>
                      </c:pt>
                      <c:pt idx="13">
                        <c:v>Leukocyte_dilate</c:v>
                      </c:pt>
                      <c:pt idx="14">
                        <c:v>miniFE_matvec</c:v>
                      </c:pt>
                      <c:pt idx="15">
                        <c:v>SP_vertex_gauss</c:v>
                      </c:pt>
                      <c:pt idx="16">
                        <c:v>SP_edge_mem</c:v>
                      </c:pt>
                      <c:pt idx="17">
                        <c:v>RW_mem_init</c:v>
                      </c:pt>
                      <c:pt idx="18">
                        <c:v>RW_vect_add</c:v>
                      </c:pt>
                      <c:pt idx="19">
                        <c:v>RW_vect_mul</c:v>
                      </c:pt>
                      <c:pt idx="20">
                        <c:v>UnordNeighboring</c:v>
                      </c:pt>
                      <c:pt idx="21">
                        <c:v>Arith. Mean</c:v>
                      </c:pt>
                    </c:strCache>
                  </c:strRef>
                </c15:cat>
              </c15:filteredCategoryTitle>
            </c:ext>
          </c:extLst>
        </c:ser>
        <c:dLbls>
          <c:showLegendKey val="0"/>
          <c:showVal val="0"/>
          <c:showCatName val="0"/>
          <c:showSerName val="0"/>
          <c:showPercent val="0"/>
          <c:showBubbleSize val="0"/>
        </c:dLbls>
        <c:gapWidth val="150"/>
        <c:axId val="211043184"/>
        <c:axId val="211043576"/>
      </c:barChart>
      <c:catAx>
        <c:axId val="211043184"/>
        <c:scaling>
          <c:orientation val="minMax"/>
        </c:scaling>
        <c:delete val="0"/>
        <c:axPos val="b"/>
        <c:numFmt formatCode="General" sourceLinked="0"/>
        <c:majorTickMark val="cross"/>
        <c:minorTickMark val="none"/>
        <c:tickLblPos val="low"/>
        <c:crossAx val="211043576"/>
        <c:crosses val="autoZero"/>
        <c:auto val="1"/>
        <c:lblAlgn val="ctr"/>
        <c:lblOffset val="100"/>
        <c:noMultiLvlLbl val="0"/>
      </c:catAx>
      <c:valAx>
        <c:axId val="211043576"/>
        <c:scaling>
          <c:orientation val="minMax"/>
          <c:max val="20"/>
        </c:scaling>
        <c:delete val="0"/>
        <c:axPos val="l"/>
        <c:majorGridlines/>
        <c:title>
          <c:tx>
            <c:rich>
              <a:bodyPr rot="-5400000" vert="horz"/>
              <a:lstStyle/>
              <a:p>
                <a:pPr>
                  <a:defRPr sz="1600"/>
                </a:pPr>
                <a:r>
                  <a:rPr lang="en-US" sz="1600"/>
                  <a:t>PIM Perf/W Relative to Host</a:t>
                </a:r>
              </a:p>
            </c:rich>
          </c:tx>
          <c:layout>
            <c:manualLayout>
              <c:xMode val="edge"/>
              <c:yMode val="edge"/>
              <c:x val="1.209876566732314E-2"/>
              <c:y val="0.16719524935770572"/>
            </c:manualLayout>
          </c:layout>
          <c:overlay val="0"/>
        </c:title>
        <c:numFmt formatCode="General" sourceLinked="1"/>
        <c:majorTickMark val="out"/>
        <c:minorTickMark val="none"/>
        <c:tickLblPos val="nextTo"/>
        <c:crossAx val="211043184"/>
        <c:crosses val="autoZero"/>
        <c:crossBetween val="between"/>
      </c:valAx>
    </c:plotArea>
    <c:legend>
      <c:legendPos val="l"/>
      <c:layout>
        <c:manualLayout>
          <c:xMode val="edge"/>
          <c:yMode val="edge"/>
          <c:x val="0.75476849916921362"/>
          <c:y val="0.10995313061994218"/>
          <c:w val="0.21219529199475071"/>
          <c:h val="0.11180205599300087"/>
        </c:manualLayout>
      </c:layout>
      <c:overlay val="1"/>
      <c:spPr>
        <a:solidFill>
          <a:schemeClr val="bg1"/>
        </a:solidFill>
        <a:ln>
          <a:solidFill>
            <a:schemeClr val="tx1"/>
          </a:solidFill>
        </a:ln>
      </c:spPr>
      <c:txPr>
        <a:bodyPr/>
        <a:lstStyle/>
        <a:p>
          <a:pPr>
            <a:defRPr b="1"/>
          </a:pPr>
          <a:endParaRPr lang="en-US"/>
        </a:p>
      </c:txPr>
    </c:legend>
    <c:plotVisOnly val="1"/>
    <c:dispBlanksAs val="gap"/>
    <c:showDLblsOverMax val="0"/>
  </c:chart>
  <c:spPr>
    <a:ln>
      <a:noFill/>
    </a:ln>
  </c:spPr>
  <c:txPr>
    <a:bodyPr/>
    <a:lstStyle/>
    <a:p>
      <a:pPr>
        <a:defRPr sz="14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0.6463</cdr:x>
      <cdr:y>0.61193</cdr:y>
    </cdr:from>
    <cdr:to>
      <cdr:x>0.65157</cdr:x>
      <cdr:y>0.77155</cdr:y>
    </cdr:to>
    <cdr:sp macro="" textlink="">
      <cdr:nvSpPr>
        <cdr:cNvPr id="8" name="Straight Connector 7"/>
        <cdr:cNvSpPr/>
      </cdr:nvSpPr>
      <cdr:spPr>
        <a:xfrm xmlns:a="http://schemas.openxmlformats.org/drawingml/2006/main" flipH="1">
          <a:off x="3189816" y="2124545"/>
          <a:ext cx="25976" cy="554182"/>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0.57261</cdr:x>
      <cdr:y>0.47226</cdr:y>
    </cdr:from>
    <cdr:to>
      <cdr:x>0.57963</cdr:x>
      <cdr:y>0.74162</cdr:y>
    </cdr:to>
    <cdr:sp macro="" textlink="">
      <cdr:nvSpPr>
        <cdr:cNvPr id="10" name="Straight Connector 9"/>
        <cdr:cNvSpPr/>
      </cdr:nvSpPr>
      <cdr:spPr>
        <a:xfrm xmlns:a="http://schemas.openxmlformats.org/drawingml/2006/main" flipH="1">
          <a:off x="2826133" y="1639635"/>
          <a:ext cx="34635" cy="935181"/>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2/8/2015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2/8/2015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a:t>
            </a:fld>
            <a:endParaRPr lang="en-US"/>
          </a:p>
        </p:txBody>
      </p:sp>
    </p:spTree>
    <p:extLst>
      <p:ext uri="{BB962C8B-B14F-4D97-AF65-F5344CB8AC3E}">
        <p14:creationId xmlns:p14="http://schemas.microsoft.com/office/powerpoint/2010/main" val="200326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96D55B-D8BA-42F4-9391-6D8E2C96F1E4}" type="slidenum">
              <a:rPr lang="en-US" smtClean="0"/>
              <a:pPr>
                <a:defRPr/>
              </a:pPr>
              <a:t>11</a:t>
            </a:fld>
            <a:endParaRPr lang="en-US"/>
          </a:p>
        </p:txBody>
      </p:sp>
    </p:spTree>
    <p:extLst>
      <p:ext uri="{BB962C8B-B14F-4D97-AF65-F5344CB8AC3E}">
        <p14:creationId xmlns:p14="http://schemas.microsoft.com/office/powerpoint/2010/main" val="338950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12</a:t>
            </a:fld>
            <a:endParaRPr lang="en-US"/>
          </a:p>
        </p:txBody>
      </p:sp>
    </p:spTree>
    <p:extLst>
      <p:ext uri="{BB962C8B-B14F-4D97-AF65-F5344CB8AC3E}">
        <p14:creationId xmlns:p14="http://schemas.microsoft.com/office/powerpoint/2010/main" val="232777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13</a:t>
            </a:fld>
            <a:endParaRPr lang="en-US"/>
          </a:p>
        </p:txBody>
      </p:sp>
    </p:spTree>
    <p:extLst>
      <p:ext uri="{BB962C8B-B14F-4D97-AF65-F5344CB8AC3E}">
        <p14:creationId xmlns:p14="http://schemas.microsoft.com/office/powerpoint/2010/main" val="7382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E63486-8030-41F2-9FDE-C75D8B39D280}" type="slidenum">
              <a:rPr lang="en-US">
                <a:latin typeface="Calibri" panose="020F0502020204030204" pitchFamily="34" charset="0"/>
              </a:rPr>
              <a:pPr eaLnBrk="1" hangingPunct="1"/>
              <a:t>14</a:t>
            </a:fld>
            <a:endParaRPr lang="en-US">
              <a:latin typeface="Calibri" panose="020F0502020204030204" pitchFamily="34" charset="0"/>
            </a:endParaRPr>
          </a:p>
        </p:txBody>
      </p:sp>
    </p:spTree>
    <p:extLst>
      <p:ext uri="{BB962C8B-B14F-4D97-AF65-F5344CB8AC3E}">
        <p14:creationId xmlns:p14="http://schemas.microsoft.com/office/powerpoint/2010/main" val="232623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1" eaLnBrk="1" fontAlgn="auto" hangingPunct="1">
              <a:spcBef>
                <a:spcPts val="0"/>
              </a:spcBef>
              <a:spcAft>
                <a:spcPts val="0"/>
              </a:spcAft>
              <a:defRPr/>
            </a:pPr>
            <a:endParaRPr lang="en-US" dirty="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06F3DB-C051-40A9-B4A1-FE6F5F49C884}" type="slidenum">
              <a:rPr lang="en-US">
                <a:latin typeface="Calibri" panose="020F0502020204030204" pitchFamily="34" charset="0"/>
              </a:rPr>
              <a:pPr eaLnBrk="1" hangingPunct="1"/>
              <a:t>15</a:t>
            </a:fld>
            <a:endParaRPr lang="en-US">
              <a:latin typeface="Calibri" panose="020F0502020204030204" pitchFamily="34" charset="0"/>
            </a:endParaRPr>
          </a:p>
        </p:txBody>
      </p:sp>
    </p:spTree>
    <p:extLst>
      <p:ext uri="{BB962C8B-B14F-4D97-AF65-F5344CB8AC3E}">
        <p14:creationId xmlns:p14="http://schemas.microsoft.com/office/powerpoint/2010/main" val="48077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p14="http://schemas.microsoft.com/office/powerpoint/2010/main" val="152785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9EBDB-0F71-4705-8C25-EFE625DB3855}" type="slidenum">
              <a:rPr lang="en-US" smtClean="0"/>
              <a:pPr/>
              <a:t>17</a:t>
            </a:fld>
            <a:endParaRPr lang="en-US"/>
          </a:p>
        </p:txBody>
      </p:sp>
    </p:spTree>
    <p:extLst>
      <p:ext uri="{BB962C8B-B14F-4D97-AF65-F5344CB8AC3E}">
        <p14:creationId xmlns:p14="http://schemas.microsoft.com/office/powerpoint/2010/main" val="59418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9EBDB-0F71-4705-8C25-EFE625DB3855}" type="slidenum">
              <a:rPr lang="en-US" smtClean="0"/>
              <a:pPr/>
              <a:t>18</a:t>
            </a:fld>
            <a:endParaRPr lang="en-US"/>
          </a:p>
        </p:txBody>
      </p:sp>
    </p:spTree>
    <p:extLst>
      <p:ext uri="{BB962C8B-B14F-4D97-AF65-F5344CB8AC3E}">
        <p14:creationId xmlns:p14="http://schemas.microsoft.com/office/powerpoint/2010/main" val="28294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19</a:t>
            </a:fld>
            <a:endParaRPr lang="en-US"/>
          </a:p>
        </p:txBody>
      </p:sp>
    </p:spTree>
    <p:extLst>
      <p:ext uri="{BB962C8B-B14F-4D97-AF65-F5344CB8AC3E}">
        <p14:creationId xmlns:p14="http://schemas.microsoft.com/office/powerpoint/2010/main" val="262032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20</a:t>
            </a:fld>
            <a:endParaRPr lang="en-US"/>
          </a:p>
        </p:txBody>
      </p:sp>
    </p:spTree>
    <p:extLst>
      <p:ext uri="{BB962C8B-B14F-4D97-AF65-F5344CB8AC3E}">
        <p14:creationId xmlns:p14="http://schemas.microsoft.com/office/powerpoint/2010/main" val="180690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a:defRPr/>
            </a:pPr>
            <a:fld id="{2E53DC17-EC8B-4780-A187-EE2710DA8054}" type="slidenum">
              <a:rPr lang="en-US" smtClean="0"/>
              <a:pPr>
                <a:defRPr/>
              </a:pPr>
              <a:t>2</a:t>
            </a:fld>
            <a:endParaRPr lang="en-US"/>
          </a:p>
        </p:txBody>
      </p:sp>
    </p:spTree>
    <p:extLst>
      <p:ext uri="{BB962C8B-B14F-4D97-AF65-F5344CB8AC3E}">
        <p14:creationId xmlns:p14="http://schemas.microsoft.com/office/powerpoint/2010/main" val="155397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21</a:t>
            </a:fld>
            <a:endParaRPr lang="en-US"/>
          </a:p>
        </p:txBody>
      </p:sp>
    </p:spTree>
    <p:extLst>
      <p:ext uri="{BB962C8B-B14F-4D97-AF65-F5344CB8AC3E}">
        <p14:creationId xmlns:p14="http://schemas.microsoft.com/office/powerpoint/2010/main" val="414397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22</a:t>
            </a:fld>
            <a:endParaRPr lang="en-US"/>
          </a:p>
        </p:txBody>
      </p:sp>
    </p:spTree>
    <p:extLst>
      <p:ext uri="{BB962C8B-B14F-4D97-AF65-F5344CB8AC3E}">
        <p14:creationId xmlns:p14="http://schemas.microsoft.com/office/powerpoint/2010/main" val="2185933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24</a:t>
            </a:fld>
            <a:endParaRPr lang="en-US"/>
          </a:p>
        </p:txBody>
      </p:sp>
    </p:spTree>
    <p:extLst>
      <p:ext uri="{BB962C8B-B14F-4D97-AF65-F5344CB8AC3E}">
        <p14:creationId xmlns:p14="http://schemas.microsoft.com/office/powerpoint/2010/main" val="406067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a:t>
            </a:fld>
            <a:endParaRPr lang="en-US"/>
          </a:p>
        </p:txBody>
      </p:sp>
    </p:spTree>
    <p:extLst>
      <p:ext uri="{BB962C8B-B14F-4D97-AF65-F5344CB8AC3E}">
        <p14:creationId xmlns:p14="http://schemas.microsoft.com/office/powerpoint/2010/main" val="235988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p14="http://schemas.microsoft.com/office/powerpoint/2010/main" val="154935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3DC17-EC8B-4780-A187-EE2710DA8054}" type="slidenum">
              <a:rPr lang="en-US" smtClean="0"/>
              <a:pPr>
                <a:defRPr/>
              </a:pPr>
              <a:t>6</a:t>
            </a:fld>
            <a:endParaRPr lang="en-US"/>
          </a:p>
        </p:txBody>
      </p:sp>
    </p:spTree>
    <p:extLst>
      <p:ext uri="{BB962C8B-B14F-4D97-AF65-F5344CB8AC3E}">
        <p14:creationId xmlns:p14="http://schemas.microsoft.com/office/powerpoint/2010/main" val="84516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7</a:t>
            </a:fld>
            <a:endParaRPr lang="en-US"/>
          </a:p>
        </p:txBody>
      </p:sp>
    </p:spTree>
    <p:extLst>
      <p:ext uri="{BB962C8B-B14F-4D97-AF65-F5344CB8AC3E}">
        <p14:creationId xmlns:p14="http://schemas.microsoft.com/office/powerpoint/2010/main" val="123818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8</a:t>
            </a:fld>
            <a:endParaRPr lang="en-US"/>
          </a:p>
        </p:txBody>
      </p:sp>
    </p:spTree>
    <p:extLst>
      <p:ext uri="{BB962C8B-B14F-4D97-AF65-F5344CB8AC3E}">
        <p14:creationId xmlns:p14="http://schemas.microsoft.com/office/powerpoint/2010/main" val="102101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9</a:t>
            </a:fld>
            <a:endParaRPr lang="en-US"/>
          </a:p>
        </p:txBody>
      </p:sp>
    </p:spTree>
    <p:extLst>
      <p:ext uri="{BB962C8B-B14F-4D97-AF65-F5344CB8AC3E}">
        <p14:creationId xmlns:p14="http://schemas.microsoft.com/office/powerpoint/2010/main" val="308993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A56CC188-71BF-4638-82A6-F6A14FA90900}" type="slidenum">
              <a:rPr lang="en-US" smtClean="0"/>
              <a:pPr>
                <a:defRPr/>
              </a:pPr>
              <a:t>10</a:t>
            </a:fld>
            <a:endParaRPr lang="en-US"/>
          </a:p>
        </p:txBody>
      </p:sp>
    </p:spTree>
    <p:extLst>
      <p:ext uri="{BB962C8B-B14F-4D97-AF65-F5344CB8AC3E}">
        <p14:creationId xmlns:p14="http://schemas.microsoft.com/office/powerpoint/2010/main" val="4291578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1 Image">
    <p:spTree>
      <p:nvGrpSpPr>
        <p:cNvPr id="1" name=""/>
        <p:cNvGrpSpPr/>
        <p:nvPr/>
      </p:nvGrpSpPr>
      <p:grpSpPr>
        <a:xfrm>
          <a:off x="0" y="0"/>
          <a:ext cx="0" cy="0"/>
          <a:chOff x="0" y="0"/>
          <a:chExt cx="0" cy="0"/>
        </a:xfrm>
      </p:grpSpPr>
      <p:sp>
        <p:nvSpPr>
          <p:cNvPr id="18"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0"/>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2" name="Picture 13"/>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bwMode="auto">
          <a:xfrm>
            <a:off x="204952" y="0"/>
            <a:ext cx="8939048" cy="35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288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3" name="Parallelogram 2"/>
          <p:cNvSpPr/>
          <p:nvPr userDrawn="1"/>
        </p:nvSpPr>
        <p:spPr>
          <a:xfrm flipH="1">
            <a:off x="1205227" y="4694238"/>
            <a:ext cx="4957863" cy="14605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Parallelogram 7"/>
          <p:cNvSpPr/>
          <p:nvPr userDrawn="1"/>
        </p:nvSpPr>
        <p:spPr>
          <a:xfrm>
            <a:off x="117259" y="-13648"/>
            <a:ext cx="9026741" cy="4891001"/>
          </a:xfrm>
          <a:custGeom>
            <a:avLst/>
            <a:gdLst>
              <a:gd name="connsiteX0" fmla="*/ 0 w 12618720"/>
              <a:gd name="connsiteY0" fmla="*/ 4877353 h 4877353"/>
              <a:gd name="connsiteX1" fmla="*/ 4895350 w 12618720"/>
              <a:gd name="connsiteY1" fmla="*/ 0 h 4877353"/>
              <a:gd name="connsiteX2" fmla="*/ 12618720 w 12618720"/>
              <a:gd name="connsiteY2" fmla="*/ 0 h 4877353"/>
              <a:gd name="connsiteX3" fmla="*/ 7723370 w 12618720"/>
              <a:gd name="connsiteY3" fmla="*/ 4877353 h 4877353"/>
              <a:gd name="connsiteX4" fmla="*/ 0 w 12618720"/>
              <a:gd name="connsiteY4" fmla="*/ 4877353 h 4877353"/>
              <a:gd name="connsiteX0" fmla="*/ 0 w 12618720"/>
              <a:gd name="connsiteY0" fmla="*/ 4877353 h 4877353"/>
              <a:gd name="connsiteX1" fmla="*/ 4895350 w 12618720"/>
              <a:gd name="connsiteY1" fmla="*/ 0 h 4877353"/>
              <a:gd name="connsiteX2" fmla="*/ 12618720 w 12618720"/>
              <a:gd name="connsiteY2" fmla="*/ 0 h 4877353"/>
              <a:gd name="connsiteX3" fmla="*/ 9026741 w 12618720"/>
              <a:gd name="connsiteY3" fmla="*/ 3575713 h 4877353"/>
              <a:gd name="connsiteX4" fmla="*/ 7723370 w 12618720"/>
              <a:gd name="connsiteY4" fmla="*/ 4877353 h 4877353"/>
              <a:gd name="connsiteX5" fmla="*/ 0 w 12618720"/>
              <a:gd name="connsiteY5" fmla="*/ 4877353 h 4877353"/>
              <a:gd name="connsiteX0" fmla="*/ 0 w 12618720"/>
              <a:gd name="connsiteY0" fmla="*/ 4891001 h 4891001"/>
              <a:gd name="connsiteX1" fmla="*/ 4895350 w 12618720"/>
              <a:gd name="connsiteY1" fmla="*/ 13648 h 4891001"/>
              <a:gd name="connsiteX2" fmla="*/ 9026741 w 12618720"/>
              <a:gd name="connsiteY2" fmla="*/ 0 h 4891001"/>
              <a:gd name="connsiteX3" fmla="*/ 12618720 w 12618720"/>
              <a:gd name="connsiteY3" fmla="*/ 13648 h 4891001"/>
              <a:gd name="connsiteX4" fmla="*/ 9026741 w 12618720"/>
              <a:gd name="connsiteY4" fmla="*/ 3589361 h 4891001"/>
              <a:gd name="connsiteX5" fmla="*/ 7723370 w 12618720"/>
              <a:gd name="connsiteY5" fmla="*/ 4891001 h 4891001"/>
              <a:gd name="connsiteX6" fmla="*/ 0 w 12618720"/>
              <a:gd name="connsiteY6" fmla="*/ 4891001 h 4891001"/>
              <a:gd name="connsiteX0" fmla="*/ 0 w 9026741"/>
              <a:gd name="connsiteY0" fmla="*/ 4891001 h 4891001"/>
              <a:gd name="connsiteX1" fmla="*/ 4895350 w 9026741"/>
              <a:gd name="connsiteY1" fmla="*/ 13648 h 4891001"/>
              <a:gd name="connsiteX2" fmla="*/ 9026741 w 9026741"/>
              <a:gd name="connsiteY2" fmla="*/ 0 h 4891001"/>
              <a:gd name="connsiteX3" fmla="*/ 9026741 w 9026741"/>
              <a:gd name="connsiteY3" fmla="*/ 3589361 h 4891001"/>
              <a:gd name="connsiteX4" fmla="*/ 7723370 w 9026741"/>
              <a:gd name="connsiteY4" fmla="*/ 4891001 h 4891001"/>
              <a:gd name="connsiteX5" fmla="*/ 0 w 9026741"/>
              <a:gd name="connsiteY5" fmla="*/ 4891001 h 489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6741" h="4891001">
                <a:moveTo>
                  <a:pt x="0" y="4891001"/>
                </a:moveTo>
                <a:lnTo>
                  <a:pt x="4895350" y="13648"/>
                </a:lnTo>
                <a:lnTo>
                  <a:pt x="9026741" y="0"/>
                </a:lnTo>
                <a:lnTo>
                  <a:pt x="9026741" y="3589361"/>
                </a:lnTo>
                <a:lnTo>
                  <a:pt x="7723370" y="4891001"/>
                </a:lnTo>
                <a:lnTo>
                  <a:pt x="0" y="489100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 name="Parallelogram 4"/>
          <p:cNvSpPr/>
          <p:nvPr userDrawn="1"/>
        </p:nvSpPr>
        <p:spPr>
          <a:xfrm flipH="1">
            <a:off x="1205227" y="4694238"/>
            <a:ext cx="4957863" cy="1460500"/>
          </a:xfrm>
          <a:prstGeom prst="parallelogram">
            <a:avLst>
              <a:gd name="adj" fmla="val 99186"/>
            </a:avLst>
          </a:prstGeom>
          <a:solidFill>
            <a:srgbClr val="A6CE39">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Parallelogram 5"/>
          <p:cNvSpPr/>
          <p:nvPr userDrawn="1"/>
        </p:nvSpPr>
        <p:spPr>
          <a:xfrm flipH="1">
            <a:off x="5661705" y="5105400"/>
            <a:ext cx="1154017" cy="681038"/>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ight Triangle 6"/>
          <p:cNvSpPr/>
          <p:nvPr userDrawn="1"/>
        </p:nvSpPr>
        <p:spPr>
          <a:xfrm flipH="1">
            <a:off x="7271936" y="3965820"/>
            <a:ext cx="153631" cy="204787"/>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3344194" y="2541289"/>
            <a:ext cx="3851859" cy="1841409"/>
          </a:xfrm>
        </p:spPr>
        <p:txBody>
          <a:bodyPr tIns="0" bIns="0" anchor="b"/>
          <a:lstStyle>
            <a:lvl1pPr algn="r">
              <a:defRPr sz="6600" b="0" cap="none" baseline="0">
                <a:solidFill>
                  <a:srgbClr val="FFFFFF"/>
                </a:solidFill>
              </a:defRPr>
            </a:lvl1pPr>
          </a:lstStyle>
          <a:p>
            <a:r>
              <a:rPr lang="en-US" dirty="0" smtClean="0"/>
              <a:t>Click to edit Master title style</a:t>
            </a: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133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42581786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24309440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8051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3242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038228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38720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775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33719931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03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9"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rgbClr val="00AAB5">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1" name="Right Triangle 20"/>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22"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Parallelogram 22"/>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p14="http://schemas.microsoft.com/office/powerpoint/2010/main" val="22022286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04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8"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2">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345618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05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3">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3844932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06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1" name="Parallelogram 10"/>
          <p:cNvSpPr/>
          <p:nvPr userDrawn="1"/>
        </p:nvSpPr>
        <p:spPr>
          <a:xfrm flipH="1">
            <a:off x="1054494" y="2190406"/>
            <a:ext cx="1805169" cy="901931"/>
          </a:xfrm>
          <a:prstGeom prst="parallelogram">
            <a:avLst>
              <a:gd name="adj" fmla="val 9918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pic>
        <p:nvPicPr>
          <p:cNvPr id="13"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04952" y="1672"/>
            <a:ext cx="8939047" cy="35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5" name="Picture 1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28937867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Animated">
    <p:spTree>
      <p:nvGrpSpPr>
        <p:cNvPr id="1" name=""/>
        <p:cNvGrpSpPr/>
        <p:nvPr/>
      </p:nvGrpSpPr>
      <p:grpSpPr>
        <a:xfrm>
          <a:off x="0" y="0"/>
          <a:ext cx="0" cy="0"/>
          <a:chOff x="0" y="0"/>
          <a:chExt cx="0" cy="0"/>
        </a:xfrm>
      </p:grpSpPr>
      <p:sp>
        <p:nvSpPr>
          <p:cNvPr id="18"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Parallelogram 4"/>
          <p:cNvSpPr/>
          <p:nvPr userDrawn="1"/>
        </p:nvSpPr>
        <p:spPr>
          <a:xfrm flipH="1">
            <a:off x="207410" y="-1"/>
            <a:ext cx="8595360" cy="3581349"/>
          </a:xfrm>
          <a:prstGeom prst="parallelogram">
            <a:avLst>
              <a:gd name="adj" fmla="val 9895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sp>
        <p:nvSpPr>
          <p:cNvPr id="25" name="Parallelogram 17"/>
          <p:cNvSpPr/>
          <p:nvPr userDrawn="1"/>
        </p:nvSpPr>
        <p:spPr>
          <a:xfrm>
            <a:off x="-9524" y="3326917"/>
            <a:ext cx="6350784" cy="3531083"/>
          </a:xfrm>
          <a:custGeom>
            <a:avLst/>
            <a:gdLst>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0 w 9389259"/>
              <a:gd name="connsiteY4" fmla="*/ 3531083 h 3531083"/>
              <a:gd name="connsiteX0" fmla="*/ 0 w 9389259"/>
              <a:gd name="connsiteY0" fmla="*/ 3531083 h 3531083"/>
              <a:gd name="connsiteX1" fmla="*/ 3397008 w 9389259"/>
              <a:gd name="connsiteY1" fmla="*/ 0 h 3531083"/>
              <a:gd name="connsiteX2" fmla="*/ 9389259 w 9389259"/>
              <a:gd name="connsiteY2" fmla="*/ 0 h 3531083"/>
              <a:gd name="connsiteX3" fmla="*/ 5992251 w 9389259"/>
              <a:gd name="connsiteY3" fmla="*/ 3531083 h 3531083"/>
              <a:gd name="connsiteX4" fmla="*/ 3038475 w 9389259"/>
              <a:gd name="connsiteY4" fmla="*/ 3531083 h 3531083"/>
              <a:gd name="connsiteX5" fmla="*/ 0 w 9389259"/>
              <a:gd name="connsiteY5" fmla="*/ 3531083 h 3531083"/>
              <a:gd name="connsiteX0" fmla="*/ 0 w 9389259"/>
              <a:gd name="connsiteY0" fmla="*/ 3531083 h 3531083"/>
              <a:gd name="connsiteX1" fmla="*/ 3038475 w 9389259"/>
              <a:gd name="connsiteY1" fmla="*/ 359258 h 3531083"/>
              <a:gd name="connsiteX2" fmla="*/ 3397008 w 9389259"/>
              <a:gd name="connsiteY2" fmla="*/ 0 h 3531083"/>
              <a:gd name="connsiteX3" fmla="*/ 9389259 w 9389259"/>
              <a:gd name="connsiteY3" fmla="*/ 0 h 3531083"/>
              <a:gd name="connsiteX4" fmla="*/ 5992251 w 9389259"/>
              <a:gd name="connsiteY4" fmla="*/ 3531083 h 3531083"/>
              <a:gd name="connsiteX5" fmla="*/ 3038475 w 9389259"/>
              <a:gd name="connsiteY5" fmla="*/ 3531083 h 3531083"/>
              <a:gd name="connsiteX6" fmla="*/ 0 w 9389259"/>
              <a:gd name="connsiteY6" fmla="*/ 3531083 h 3531083"/>
              <a:gd name="connsiteX0" fmla="*/ 0 w 6350784"/>
              <a:gd name="connsiteY0" fmla="*/ 3531083 h 3531083"/>
              <a:gd name="connsiteX1" fmla="*/ 0 w 6350784"/>
              <a:gd name="connsiteY1" fmla="*/ 359258 h 3531083"/>
              <a:gd name="connsiteX2" fmla="*/ 358533 w 6350784"/>
              <a:gd name="connsiteY2" fmla="*/ 0 h 3531083"/>
              <a:gd name="connsiteX3" fmla="*/ 6350784 w 6350784"/>
              <a:gd name="connsiteY3" fmla="*/ 0 h 3531083"/>
              <a:gd name="connsiteX4" fmla="*/ 2953776 w 6350784"/>
              <a:gd name="connsiteY4" fmla="*/ 3531083 h 3531083"/>
              <a:gd name="connsiteX5" fmla="*/ 0 w 6350784"/>
              <a:gd name="connsiteY5" fmla="*/ 3531083 h 353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0784" h="3531083">
                <a:moveTo>
                  <a:pt x="0" y="3531083"/>
                </a:moveTo>
                <a:lnTo>
                  <a:pt x="0" y="359258"/>
                </a:lnTo>
                <a:lnTo>
                  <a:pt x="358533" y="0"/>
                </a:lnTo>
                <a:lnTo>
                  <a:pt x="6350784" y="0"/>
                </a:lnTo>
                <a:lnTo>
                  <a:pt x="2953776" y="3531083"/>
                </a:lnTo>
                <a:lnTo>
                  <a:pt x="0" y="3531083"/>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prstClr val="white"/>
              </a:solidFill>
            </a:endParaRPr>
          </a:p>
        </p:txBody>
      </p:sp>
      <p:sp>
        <p:nvSpPr>
          <p:cNvPr id="7" name="Parallelogram 6"/>
          <p:cNvSpPr/>
          <p:nvPr userDrawn="1"/>
        </p:nvSpPr>
        <p:spPr>
          <a:xfrm flipH="1">
            <a:off x="1114102" y="2236590"/>
            <a:ext cx="1737360" cy="854075"/>
          </a:xfrm>
          <a:prstGeom prst="parallelogram">
            <a:avLst>
              <a:gd name="adj" fmla="val 10046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Parallelogram 7"/>
          <p:cNvSpPr/>
          <p:nvPr userDrawn="1"/>
        </p:nvSpPr>
        <p:spPr>
          <a:xfrm flipH="1">
            <a:off x="-21850087" y="-14288"/>
            <a:ext cx="21753621"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Parallelogram 8"/>
          <p:cNvSpPr/>
          <p:nvPr userDrawn="1"/>
        </p:nvSpPr>
        <p:spPr>
          <a:xfrm flipH="1">
            <a:off x="9144000" y="-14288"/>
            <a:ext cx="22612286" cy="6872288"/>
          </a:xfrm>
          <a:prstGeom prst="parallelogram">
            <a:avLst>
              <a:gd name="adj" fmla="val 9918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Parallelogram 9"/>
          <p:cNvSpPr/>
          <p:nvPr userDrawn="1"/>
        </p:nvSpPr>
        <p:spPr>
          <a:xfrm flipH="1">
            <a:off x="9144000" y="2851150"/>
            <a:ext cx="8486604" cy="40068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Parallelogram 10"/>
          <p:cNvSpPr/>
          <p:nvPr userDrawn="1"/>
        </p:nvSpPr>
        <p:spPr>
          <a:xfrm flipH="1">
            <a:off x="-7629130" y="-738188"/>
            <a:ext cx="7629131" cy="3290888"/>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Parallelogram 11"/>
          <p:cNvSpPr/>
          <p:nvPr userDrawn="1"/>
        </p:nvSpPr>
        <p:spPr>
          <a:xfrm flipH="1">
            <a:off x="-6632318" y="3967163"/>
            <a:ext cx="6632318" cy="103505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Parallelogram 12"/>
          <p:cNvSpPr/>
          <p:nvPr userDrawn="1"/>
        </p:nvSpPr>
        <p:spPr>
          <a:xfrm flipH="1">
            <a:off x="9144000" y="5903914"/>
            <a:ext cx="4261166" cy="954087"/>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5181601" y="4318635"/>
            <a:ext cx="3400810" cy="137160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2" y="5766346"/>
            <a:ext cx="3400809" cy="91440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Triangle 16"/>
          <p:cNvSpPr/>
          <p:nvPr userDrawn="1"/>
        </p:nvSpPr>
        <p:spPr>
          <a:xfrm flipH="1">
            <a:off x="8618798" y="5392739"/>
            <a:ext cx="204787" cy="204787"/>
          </a:xfrm>
          <a:prstGeom prst="rtTriangl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9437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5" presetClass="path" presetSubtype="0" fill="hold" grpId="0" nodeType="withEffect">
                                  <p:stCondLst>
                                    <p:cond delay="0"/>
                                  </p:stCondLst>
                                  <p:childTnLst>
                                    <p:animMotion origin="layout" path="M 4.61819E-6 -2.59259E-6 L -0.87908 -2.59259E-6 " pathEditMode="relative" rAng="0" ptsTypes="AA">
                                      <p:cBhvr>
                                        <p:cTn id="10" dur="1500" spd="-100000" fill="hold"/>
                                        <p:tgtEl>
                                          <p:spTgt spid="9"/>
                                        </p:tgtEl>
                                        <p:attrNameLst>
                                          <p:attrName>ppt_x</p:attrName>
                                          <p:attrName>ppt_y</p:attrName>
                                        </p:attrNameLst>
                                      </p:cBhvr>
                                      <p:rCtr x="-43954" y="0"/>
                                    </p:animMotion>
                                  </p:childTnLst>
                                </p:cTn>
                              </p:par>
                              <p:par>
                                <p:cTn id="11" presetID="35" presetClass="path" presetSubtype="0" fill="hold" grpId="0" nodeType="withEffect">
                                  <p:stCondLst>
                                    <p:cond delay="0"/>
                                  </p:stCondLst>
                                  <p:childTnLst>
                                    <p:animMotion origin="layout" path="M -2.38728E-6 -2.59259E-6 L 0.91569 -2.59259E-6 " pathEditMode="relative" rAng="0" ptsTypes="AA">
                                      <p:cBhvr>
                                        <p:cTn id="12" dur="1500" spd="-100000" fill="hold"/>
                                        <p:tgtEl>
                                          <p:spTgt spid="8"/>
                                        </p:tgtEl>
                                        <p:attrNameLst>
                                          <p:attrName>ppt_x</p:attrName>
                                          <p:attrName>ppt_y</p:attrName>
                                        </p:attrNameLst>
                                      </p:cBhvr>
                                      <p:rCtr x="45791" y="0"/>
                                    </p:animMotion>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5" presetClass="path" presetSubtype="0" fill="hold" grpId="1" nodeType="withEffect">
                                  <p:stCondLst>
                                    <p:cond delay="300"/>
                                  </p:stCondLst>
                                  <p:childTnLst>
                                    <p:animMotion origin="layout" path="M 3.37243E-6 4.07407E-6 L 1.85183 4.07407E-6 " pathEditMode="relative" rAng="0" ptsTypes="AA">
                                      <p:cBhvr>
                                        <p:cTn id="16" dur="1000" spd="-100000" fill="hold"/>
                                        <p:tgtEl>
                                          <p:spTgt spid="11"/>
                                        </p:tgtEl>
                                        <p:attrNameLst>
                                          <p:attrName>ppt_x</p:attrName>
                                          <p:attrName>ppt_y</p:attrName>
                                        </p:attrNameLst>
                                      </p:cBhvr>
                                      <p:rCtr x="92585" y="0"/>
                                    </p:animMotion>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35" presetClass="path" presetSubtype="0" fill="hold" grpId="1" nodeType="withEffect">
                                  <p:stCondLst>
                                    <p:cond delay="600"/>
                                  </p:stCondLst>
                                  <p:childTnLst>
                                    <p:animMotion origin="layout" path="M 3.37243E-6 4.07407E-6 L 1.85183 4.07407E-6 " pathEditMode="relative" rAng="0" ptsTypes="AA">
                                      <p:cBhvr>
                                        <p:cTn id="20" dur="1000" spd="-100000" fill="hold"/>
                                        <p:tgtEl>
                                          <p:spTgt spid="12"/>
                                        </p:tgtEl>
                                        <p:attrNameLst>
                                          <p:attrName>ppt_x</p:attrName>
                                          <p:attrName>ppt_y</p:attrName>
                                        </p:attrNameLst>
                                      </p:cBhvr>
                                      <p:rCtr x="92585" y="0"/>
                                    </p:animMotion>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35" presetClass="path" presetSubtype="0" fill="hold" grpId="1" nodeType="withEffect">
                                  <p:stCondLst>
                                    <p:cond delay="500"/>
                                  </p:stCondLst>
                                  <p:childTnLst>
                                    <p:animMotion origin="layout" path="M 3.92234E-6 -4.07407E-6 L -1.61637 -4.07407E-6 " pathEditMode="relative" rAng="0" ptsTypes="AA">
                                      <p:cBhvr>
                                        <p:cTn id="24" dur="1000" spd="-100000" fill="hold"/>
                                        <p:tgtEl>
                                          <p:spTgt spid="13"/>
                                        </p:tgtEl>
                                        <p:attrNameLst>
                                          <p:attrName>ppt_x</p:attrName>
                                          <p:attrName>ppt_y</p:attrName>
                                        </p:attrNameLst>
                                      </p:cBhvr>
                                      <p:rCtr x="-80818" y="0"/>
                                    </p:animMotion>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5" presetClass="path" presetSubtype="0" fill="hold" grpId="1" nodeType="withEffect">
                                  <p:stCondLst>
                                    <p:cond delay="200"/>
                                  </p:stCondLst>
                                  <p:childTnLst>
                                    <p:animMotion origin="layout" path="M 0.02424 -0.03241 L -2.18595 -0.03241 " pathEditMode="relative" rAng="0" ptsTypes="AA">
                                      <p:cBhvr>
                                        <p:cTn id="28" dur="1000" spd="-100000" fill="hold"/>
                                        <p:tgtEl>
                                          <p:spTgt spid="10"/>
                                        </p:tgtEl>
                                        <p:attrNameLst>
                                          <p:attrName>ppt_x</p:attrName>
                                          <p:attrName>ppt_y</p:attrName>
                                        </p:attrNameLst>
                                      </p:cBhvr>
                                      <p:rCtr x="-11051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6292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Not Animated">
    <p:spTree>
      <p:nvGrpSpPr>
        <p:cNvPr id="1" name=""/>
        <p:cNvGrpSpPr/>
        <p:nvPr/>
      </p:nvGrpSpPr>
      <p:grpSpPr>
        <a:xfrm>
          <a:off x="0" y="0"/>
          <a:ext cx="0" cy="0"/>
          <a:chOff x="0" y="0"/>
          <a:chExt cx="0" cy="0"/>
        </a:xfrm>
      </p:grpSpPr>
      <p:sp>
        <p:nvSpPr>
          <p:cNvPr id="19"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4890178" y="4461581"/>
            <a:ext cx="3692232" cy="1228655"/>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90178" y="5766346"/>
            <a:ext cx="369223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userDrawn="1"/>
        </p:nvSpPr>
        <p:spPr>
          <a:xfrm flipH="1">
            <a:off x="8618798" y="5392739"/>
            <a:ext cx="204787" cy="204787"/>
          </a:xfrm>
          <a:prstGeom prst="rtTriangl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5" name="Parallelogram 14"/>
          <p:cNvSpPr/>
          <p:nvPr userDrawn="1"/>
        </p:nvSpPr>
        <p:spPr>
          <a:xfrm flipH="1">
            <a:off x="-17253" y="-3175"/>
            <a:ext cx="7652338" cy="4306661"/>
          </a:xfrm>
          <a:custGeom>
            <a:avLst/>
            <a:gdLst>
              <a:gd name="connsiteX0" fmla="*/ 0 w 9115036"/>
              <a:gd name="connsiteY0" fmla="*/ 4306661 h 4306661"/>
              <a:gd name="connsiteX1" fmla="*/ 4271605 w 9115036"/>
              <a:gd name="connsiteY1" fmla="*/ 0 h 4306661"/>
              <a:gd name="connsiteX2" fmla="*/ 9115036 w 9115036"/>
              <a:gd name="connsiteY2" fmla="*/ 0 h 4306661"/>
              <a:gd name="connsiteX3" fmla="*/ 4843431 w 9115036"/>
              <a:gd name="connsiteY3" fmla="*/ 4306661 h 4306661"/>
              <a:gd name="connsiteX4" fmla="*/ 0 w 9115036"/>
              <a:gd name="connsiteY4" fmla="*/ 4306661 h 4306661"/>
              <a:gd name="connsiteX0" fmla="*/ 0 w 9115036"/>
              <a:gd name="connsiteY0" fmla="*/ 4306661 h 4306661"/>
              <a:gd name="connsiteX1" fmla="*/ 4271605 w 9115036"/>
              <a:gd name="connsiteY1" fmla="*/ 0 h 4306661"/>
              <a:gd name="connsiteX2" fmla="*/ 9115036 w 9115036"/>
              <a:gd name="connsiteY2" fmla="*/ 0 h 4306661"/>
              <a:gd name="connsiteX3" fmla="*/ 7652338 w 9115036"/>
              <a:gd name="connsiteY3" fmla="*/ 1478292 h 4306661"/>
              <a:gd name="connsiteX4" fmla="*/ 4843431 w 9115036"/>
              <a:gd name="connsiteY4" fmla="*/ 4306661 h 4306661"/>
              <a:gd name="connsiteX5" fmla="*/ 0 w 9115036"/>
              <a:gd name="connsiteY5" fmla="*/ 4306661 h 4306661"/>
              <a:gd name="connsiteX0" fmla="*/ 0 w 9115036"/>
              <a:gd name="connsiteY0" fmla="*/ 4306661 h 4306661"/>
              <a:gd name="connsiteX1" fmla="*/ 4271605 w 9115036"/>
              <a:gd name="connsiteY1" fmla="*/ 0 h 4306661"/>
              <a:gd name="connsiteX2" fmla="*/ 7643711 w 9115036"/>
              <a:gd name="connsiteY2" fmla="*/ 3175 h 4306661"/>
              <a:gd name="connsiteX3" fmla="*/ 9115036 w 9115036"/>
              <a:gd name="connsiteY3" fmla="*/ 0 h 4306661"/>
              <a:gd name="connsiteX4" fmla="*/ 7652338 w 9115036"/>
              <a:gd name="connsiteY4" fmla="*/ 1478292 h 4306661"/>
              <a:gd name="connsiteX5" fmla="*/ 4843431 w 9115036"/>
              <a:gd name="connsiteY5" fmla="*/ 4306661 h 4306661"/>
              <a:gd name="connsiteX6" fmla="*/ 0 w 9115036"/>
              <a:gd name="connsiteY6" fmla="*/ 4306661 h 4306661"/>
              <a:gd name="connsiteX0" fmla="*/ 0 w 7652338"/>
              <a:gd name="connsiteY0" fmla="*/ 4306661 h 4306661"/>
              <a:gd name="connsiteX1" fmla="*/ 4271605 w 7652338"/>
              <a:gd name="connsiteY1" fmla="*/ 0 h 4306661"/>
              <a:gd name="connsiteX2" fmla="*/ 7643711 w 7652338"/>
              <a:gd name="connsiteY2" fmla="*/ 3175 h 4306661"/>
              <a:gd name="connsiteX3" fmla="*/ 7652338 w 7652338"/>
              <a:gd name="connsiteY3" fmla="*/ 1478292 h 4306661"/>
              <a:gd name="connsiteX4" fmla="*/ 4843431 w 7652338"/>
              <a:gd name="connsiteY4" fmla="*/ 4306661 h 4306661"/>
              <a:gd name="connsiteX5" fmla="*/ 0 w 7652338"/>
              <a:gd name="connsiteY5" fmla="*/ 4306661 h 430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2338" h="4306661">
                <a:moveTo>
                  <a:pt x="0" y="4306661"/>
                </a:moveTo>
                <a:lnTo>
                  <a:pt x="4271605" y="0"/>
                </a:lnTo>
                <a:lnTo>
                  <a:pt x="7643711" y="3175"/>
                </a:lnTo>
                <a:cubicBezTo>
                  <a:pt x="7646587" y="494881"/>
                  <a:pt x="7649462" y="986586"/>
                  <a:pt x="7652338" y="1478292"/>
                </a:cubicBezTo>
                <a:lnTo>
                  <a:pt x="4843431" y="4306661"/>
                </a:lnTo>
                <a:lnTo>
                  <a:pt x="0" y="4306661"/>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7" name="Parallelogram 16"/>
          <p:cNvSpPr>
            <a:spLocks/>
          </p:cNvSpPr>
          <p:nvPr userDrawn="1"/>
        </p:nvSpPr>
        <p:spPr>
          <a:xfrm>
            <a:off x="2333313" y="4982817"/>
            <a:ext cx="2450722" cy="1875183"/>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 name="Parallelogram 17"/>
          <p:cNvSpPr>
            <a:spLocks/>
          </p:cNvSpPr>
          <p:nvPr userDrawn="1"/>
        </p:nvSpPr>
        <p:spPr>
          <a:xfrm>
            <a:off x="-26504" y="3316289"/>
            <a:ext cx="5706388" cy="3541711"/>
          </a:xfrm>
          <a:custGeom>
            <a:avLst/>
            <a:gdLst>
              <a:gd name="connsiteX0" fmla="*/ 0 w 9050089"/>
              <a:gd name="connsiteY0" fmla="*/ 3541711 h 3541711"/>
              <a:gd name="connsiteX1" fmla="*/ 3512881 w 9050089"/>
              <a:gd name="connsiteY1" fmla="*/ 0 h 3541711"/>
              <a:gd name="connsiteX2" fmla="*/ 9050089 w 9050089"/>
              <a:gd name="connsiteY2" fmla="*/ 0 h 3541711"/>
              <a:gd name="connsiteX3" fmla="*/ 5537208 w 9050089"/>
              <a:gd name="connsiteY3" fmla="*/ 3541711 h 3541711"/>
              <a:gd name="connsiteX4" fmla="*/ 0 w 9050089"/>
              <a:gd name="connsiteY4"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0 w 9050089"/>
              <a:gd name="connsiteY5" fmla="*/ 3541711 h 3541711"/>
              <a:gd name="connsiteX0" fmla="*/ 0 w 9050089"/>
              <a:gd name="connsiteY0" fmla="*/ 3541711 h 3541711"/>
              <a:gd name="connsiteX1" fmla="*/ 3357349 w 9050089"/>
              <a:gd name="connsiteY1" fmla="*/ 122947 h 3541711"/>
              <a:gd name="connsiteX2" fmla="*/ 3512881 w 9050089"/>
              <a:gd name="connsiteY2" fmla="*/ 0 h 3541711"/>
              <a:gd name="connsiteX3" fmla="*/ 9050089 w 9050089"/>
              <a:gd name="connsiteY3" fmla="*/ 0 h 3541711"/>
              <a:gd name="connsiteX4" fmla="*/ 5537208 w 9050089"/>
              <a:gd name="connsiteY4" fmla="*/ 3541711 h 3541711"/>
              <a:gd name="connsiteX5" fmla="*/ 3343701 w 9050089"/>
              <a:gd name="connsiteY5" fmla="*/ 3534887 h 3541711"/>
              <a:gd name="connsiteX6" fmla="*/ 0 w 9050089"/>
              <a:gd name="connsiteY6" fmla="*/ 3541711 h 3541711"/>
              <a:gd name="connsiteX0" fmla="*/ 0 w 5706388"/>
              <a:gd name="connsiteY0" fmla="*/ 3534887 h 3541711"/>
              <a:gd name="connsiteX1" fmla="*/ 13648 w 5706388"/>
              <a:gd name="connsiteY1" fmla="*/ 122947 h 3541711"/>
              <a:gd name="connsiteX2" fmla="*/ 169180 w 5706388"/>
              <a:gd name="connsiteY2" fmla="*/ 0 h 3541711"/>
              <a:gd name="connsiteX3" fmla="*/ 5706388 w 5706388"/>
              <a:gd name="connsiteY3" fmla="*/ 0 h 3541711"/>
              <a:gd name="connsiteX4" fmla="*/ 2193507 w 5706388"/>
              <a:gd name="connsiteY4" fmla="*/ 3541711 h 3541711"/>
              <a:gd name="connsiteX5" fmla="*/ 0 w 5706388"/>
              <a:gd name="connsiteY5" fmla="*/ 3534887 h 35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6388" h="3541711">
                <a:moveTo>
                  <a:pt x="0" y="3534887"/>
                </a:moveTo>
                <a:cubicBezTo>
                  <a:pt x="4549" y="2397574"/>
                  <a:pt x="9099" y="1260260"/>
                  <a:pt x="13648" y="122947"/>
                </a:cubicBezTo>
                <a:lnTo>
                  <a:pt x="169180" y="0"/>
                </a:lnTo>
                <a:lnTo>
                  <a:pt x="5706388" y="0"/>
                </a:lnTo>
                <a:lnTo>
                  <a:pt x="2193507" y="3541711"/>
                </a:lnTo>
                <a:lnTo>
                  <a:pt x="0" y="3534887"/>
                </a:lnTo>
                <a:close/>
              </a:path>
            </a:pathLst>
          </a:custGeom>
          <a:solidFill>
            <a:srgbClr val="00AAB5">
              <a:alpha val="4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08191296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4209486"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dirty="0" smtClean="0"/>
              <a:t>Throughput-oriented</a:t>
            </a:r>
            <a:r>
              <a:rPr lang="en-US" sz="1000" baseline="0" dirty="0" smtClean="0"/>
              <a:t> programmable processing in memory </a:t>
            </a:r>
            <a:r>
              <a:rPr lang="en-US" sz="1000" cap="all" dirty="0" smtClean="0">
                <a:cs typeface="Arial" pitchFamily="34" charset="0"/>
              </a:rPr>
              <a:t>|</a:t>
            </a:r>
            <a:r>
              <a:rPr lang="en-US" sz="1000" cap="all" baseline="0" dirty="0" smtClean="0">
                <a:cs typeface="Arial" pitchFamily="34" charset="0"/>
              </a:rPr>
              <a:t> 25 June</a:t>
            </a:r>
            <a:r>
              <a:rPr lang="en-US" sz="1000" cap="all" dirty="0" smtClean="0">
                <a:cs typeface="Arial" pitchFamily="34" charset="0"/>
              </a:rPr>
              <a:t> 2014  </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24" r:id="rId11"/>
    <p:sldLayoutId id="2147483825" r:id="rId12"/>
    <p:sldLayoutId id="2147483826" r:id="rId13"/>
    <p:sldLayoutId id="2147483841" r:id="rId14"/>
    <p:sldLayoutId id="2147483842" r:id="rId15"/>
    <p:sldLayoutId id="2147483843" r:id="rId16"/>
    <p:sldLayoutId id="2147483844" r:id="rId17"/>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engadget.com/2013/04/03/hybrid-memory-cube-receives-its-finished-spec/"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www.cadence.com/Community/blogs/ii/archive/2013/01/22/cadence-imec-test-methodology-enables-3d-ic-memory-on-logic.aspx"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364302" y="4508632"/>
            <a:ext cx="5218108" cy="822960"/>
          </a:xfrm>
        </p:spPr>
        <p:txBody>
          <a:bodyPr/>
          <a:lstStyle/>
          <a:p>
            <a:r>
              <a:rPr lang="en-US" dirty="0" smtClean="0"/>
              <a:t>Top-pim: </a:t>
            </a:r>
            <a:br>
              <a:rPr lang="en-US" dirty="0" smtClean="0"/>
            </a:br>
            <a:r>
              <a:rPr lang="en-US" cap="none" dirty="0" smtClean="0"/>
              <a:t>Throughput-Oriented Programmable </a:t>
            </a:r>
            <a:r>
              <a:rPr lang="en-US" cap="none" dirty="0"/>
              <a:t>P</a:t>
            </a:r>
            <a:r>
              <a:rPr lang="en-US" cap="none" dirty="0" smtClean="0"/>
              <a:t>rocessing in Memory</a:t>
            </a:r>
            <a:endParaRPr lang="en-US" dirty="0"/>
          </a:p>
        </p:txBody>
      </p:sp>
      <p:sp>
        <p:nvSpPr>
          <p:cNvPr id="10" name="Subtitle 9"/>
          <p:cNvSpPr>
            <a:spLocks noGrp="1"/>
          </p:cNvSpPr>
          <p:nvPr>
            <p:ph type="subTitle" idx="1"/>
          </p:nvPr>
        </p:nvSpPr>
        <p:spPr>
          <a:xfrm>
            <a:off x="3749615" y="5442354"/>
            <a:ext cx="4832795" cy="640080"/>
          </a:xfrm>
        </p:spPr>
        <p:txBody>
          <a:bodyPr/>
          <a:lstStyle/>
          <a:p>
            <a:r>
              <a:rPr lang="en-US" cap="none" dirty="0" smtClean="0"/>
              <a:t>Dong </a:t>
            </a:r>
            <a:r>
              <a:rPr lang="en-US" cap="none" dirty="0"/>
              <a:t>P</a:t>
            </a:r>
            <a:r>
              <a:rPr lang="en-US" cap="none" dirty="0" smtClean="0"/>
              <a:t>ing </a:t>
            </a:r>
            <a:r>
              <a:rPr lang="en-US" cap="none" dirty="0"/>
              <a:t>Z</a:t>
            </a:r>
            <a:r>
              <a:rPr lang="en-US" cap="none" dirty="0" smtClean="0"/>
              <a:t>hang, </a:t>
            </a:r>
            <a:r>
              <a:rPr lang="en-US" cap="none" dirty="0" err="1"/>
              <a:t>N</a:t>
            </a:r>
            <a:r>
              <a:rPr lang="en-US" cap="none" dirty="0" err="1" smtClean="0"/>
              <a:t>uwan</a:t>
            </a:r>
            <a:r>
              <a:rPr lang="en-US" cap="none" dirty="0" smtClean="0"/>
              <a:t> </a:t>
            </a:r>
            <a:r>
              <a:rPr lang="en-US" cap="none" dirty="0" err="1"/>
              <a:t>J</a:t>
            </a:r>
            <a:r>
              <a:rPr lang="en-US" cap="none" dirty="0" err="1" smtClean="0"/>
              <a:t>ayasena</a:t>
            </a:r>
            <a:r>
              <a:rPr lang="en-US" cap="none" dirty="0" smtClean="0"/>
              <a:t>, </a:t>
            </a:r>
            <a:r>
              <a:rPr lang="en-US" cap="none" dirty="0"/>
              <a:t>A</a:t>
            </a:r>
            <a:r>
              <a:rPr lang="en-US" cap="none" dirty="0" smtClean="0"/>
              <a:t>lex </a:t>
            </a:r>
            <a:r>
              <a:rPr lang="en-US" cap="none" dirty="0" err="1" smtClean="0"/>
              <a:t>Lyashevsky</a:t>
            </a:r>
            <a:endParaRPr lang="en-US" cap="none" dirty="0" smtClean="0"/>
          </a:p>
          <a:p>
            <a:r>
              <a:rPr lang="en-US" cap="none" dirty="0" smtClean="0"/>
              <a:t>Joe </a:t>
            </a:r>
            <a:r>
              <a:rPr lang="en-US" cap="none" dirty="0"/>
              <a:t>G</a:t>
            </a:r>
            <a:r>
              <a:rPr lang="en-US" cap="none" dirty="0" smtClean="0"/>
              <a:t>reathouse, </a:t>
            </a:r>
            <a:r>
              <a:rPr lang="en-US" cap="none" dirty="0"/>
              <a:t>L</a:t>
            </a:r>
            <a:r>
              <a:rPr lang="en-US" cap="none" dirty="0" smtClean="0"/>
              <a:t>ifan </a:t>
            </a:r>
            <a:r>
              <a:rPr lang="en-US" cap="none" dirty="0"/>
              <a:t>X</a:t>
            </a:r>
            <a:r>
              <a:rPr lang="en-US" cap="none" dirty="0" smtClean="0"/>
              <a:t>u, Mike Ignatowski</a:t>
            </a:r>
          </a:p>
          <a:p>
            <a:r>
              <a:rPr lang="en-US" cap="none" dirty="0" smtClean="0"/>
              <a:t>AMD Research</a:t>
            </a:r>
          </a:p>
          <a:p>
            <a:r>
              <a:rPr lang="en-US" cap="none" dirty="0" smtClean="0"/>
              <a:t>25/06/14</a:t>
            </a:r>
            <a:endParaRPr lang="en-US" cap="non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74638" y="1381125"/>
            <a:ext cx="8594725" cy="4937125"/>
          </a:xfrm>
        </p:spPr>
        <p:txBody>
          <a:bodyPr/>
          <a:lstStyle/>
          <a:p>
            <a:r>
              <a:rPr lang="en-US" dirty="0" smtClean="0"/>
              <a:t>An in-memory processor incorporated on the base die of each memory stack</a:t>
            </a:r>
          </a:p>
          <a:p>
            <a:r>
              <a:rPr lang="en-US" dirty="0" smtClean="0"/>
              <a:t>No DRAM die stacked on host processor </a:t>
            </a:r>
          </a:p>
          <a:p>
            <a:endParaRPr lang="en-US" dirty="0" smtClean="0"/>
          </a:p>
        </p:txBody>
      </p:sp>
      <p:sp>
        <p:nvSpPr>
          <p:cNvPr id="2" name="Title 1"/>
          <p:cNvSpPr>
            <a:spLocks noGrp="1"/>
          </p:cNvSpPr>
          <p:nvPr>
            <p:ph type="title"/>
          </p:nvPr>
        </p:nvSpPr>
        <p:spPr>
          <a:xfrm>
            <a:off x="266700" y="306388"/>
            <a:ext cx="7680325" cy="474662"/>
          </a:xfrm>
        </p:spPr>
        <p:txBody>
          <a:bodyPr/>
          <a:lstStyle/>
          <a:p>
            <a:pPr>
              <a:defRPr/>
            </a:pPr>
            <a:r>
              <a:rPr lang="en-US" dirty="0" smtClean="0"/>
              <a:t>Baseline PIM architecture</a:t>
            </a:r>
            <a:endParaRPr lang="en-US" dirty="0"/>
          </a:p>
        </p:txBody>
      </p:sp>
      <p:sp>
        <p:nvSpPr>
          <p:cNvPr id="4" name="Text Placeholder 3"/>
          <p:cNvSpPr>
            <a:spLocks noGrp="1"/>
          </p:cNvSpPr>
          <p:nvPr>
            <p:ph type="body" sz="quarter" idx="10"/>
          </p:nvPr>
        </p:nvSpPr>
        <p:spPr>
          <a:xfrm>
            <a:off x="274638" y="752475"/>
            <a:ext cx="7680325" cy="285750"/>
          </a:xfrm>
        </p:spPr>
        <p:txBody>
          <a:bodyPr/>
          <a:lstStyle/>
          <a:p>
            <a:pPr>
              <a:defRPr/>
            </a:pPr>
            <a:r>
              <a:rPr lang="en-US" dirty="0" smtClean="0"/>
              <a:t>An overview</a:t>
            </a:r>
            <a:endParaRPr dirty="0"/>
          </a:p>
        </p:txBody>
      </p:sp>
      <p:sp>
        <p:nvSpPr>
          <p:cNvPr id="90" name="Cube 89"/>
          <p:cNvSpPr/>
          <p:nvPr/>
        </p:nvSpPr>
        <p:spPr>
          <a:xfrm>
            <a:off x="5827713" y="3621088"/>
            <a:ext cx="1535112" cy="319087"/>
          </a:xfrm>
          <a:prstGeom prst="cube">
            <a:avLst>
              <a:gd name="adj" fmla="val 80862"/>
            </a:avLst>
          </a:prstGeom>
          <a:solidFill>
            <a:srgbClr val="009966"/>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1" name="Cube 90"/>
          <p:cNvSpPr/>
          <p:nvPr/>
        </p:nvSpPr>
        <p:spPr>
          <a:xfrm>
            <a:off x="2035175" y="3541713"/>
            <a:ext cx="3435350" cy="1409700"/>
          </a:xfrm>
          <a:prstGeom prst="cube">
            <a:avLst>
              <a:gd name="adj" fmla="val 93926"/>
            </a:avLst>
          </a:prstGeom>
          <a:solidFill>
            <a:srgbClr val="009966"/>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2" name="Cube 91"/>
          <p:cNvSpPr/>
          <p:nvPr/>
        </p:nvSpPr>
        <p:spPr>
          <a:xfrm>
            <a:off x="5837238" y="3003550"/>
            <a:ext cx="1535112"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3" name="Cube 92"/>
          <p:cNvSpPr/>
          <p:nvPr/>
        </p:nvSpPr>
        <p:spPr>
          <a:xfrm>
            <a:off x="5830888" y="2892425"/>
            <a:ext cx="1535112" cy="319088"/>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4" name="Cube 93"/>
          <p:cNvSpPr/>
          <p:nvPr/>
        </p:nvSpPr>
        <p:spPr>
          <a:xfrm>
            <a:off x="5832475" y="2774950"/>
            <a:ext cx="1535113"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5" name="Cube 94"/>
          <p:cNvSpPr/>
          <p:nvPr/>
        </p:nvSpPr>
        <p:spPr>
          <a:xfrm>
            <a:off x="5826125" y="2673350"/>
            <a:ext cx="1533525"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6" name="Left-Right Arrow 95"/>
          <p:cNvSpPr/>
          <p:nvPr/>
        </p:nvSpPr>
        <p:spPr>
          <a:xfrm>
            <a:off x="5287963" y="3686175"/>
            <a:ext cx="642937" cy="182563"/>
          </a:xfrm>
          <a:prstGeom prst="leftRightArrow">
            <a:avLst/>
          </a:prstGeom>
          <a:solidFill>
            <a:srgbClr val="3F3F3F">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7" name="Left-Right Arrow 96"/>
          <p:cNvSpPr/>
          <p:nvPr/>
        </p:nvSpPr>
        <p:spPr>
          <a:xfrm rot="16200000">
            <a:off x="6360319" y="3471069"/>
            <a:ext cx="485775" cy="150813"/>
          </a:xfrm>
          <a:prstGeom prst="leftRightArrow">
            <a:avLst/>
          </a:prstGeom>
          <a:solidFill>
            <a:srgbClr val="3F3F3F">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98" name="TextBox 97"/>
          <p:cNvSpPr txBox="1"/>
          <p:nvPr/>
        </p:nvSpPr>
        <p:spPr>
          <a:xfrm>
            <a:off x="3416300" y="4019550"/>
            <a:ext cx="625492" cy="369332"/>
          </a:xfrm>
          <a:prstGeom prst="rect">
            <a:avLst/>
          </a:prstGeom>
          <a:noFill/>
        </p:spPr>
        <p:txBody>
          <a:bodyPr wrap="none">
            <a:spAutoFit/>
          </a:bodyPr>
          <a:lstStyle/>
          <a:p>
            <a:pPr indent="-164592" fontAlgn="auto">
              <a:spcBef>
                <a:spcPts val="300"/>
              </a:spcBef>
              <a:spcAft>
                <a:spcPts val="0"/>
              </a:spcAft>
              <a:buClr>
                <a:srgbClr val="009966"/>
              </a:buClr>
              <a:defRPr/>
            </a:pPr>
            <a:r>
              <a:rPr lang="en-US" b="1" kern="0" dirty="0">
                <a:solidFill>
                  <a:sysClr val="windowText" lastClr="000000"/>
                </a:solidFill>
              </a:rPr>
              <a:t>Host</a:t>
            </a:r>
          </a:p>
        </p:txBody>
      </p:sp>
      <p:cxnSp>
        <p:nvCxnSpPr>
          <p:cNvPr id="14350" name="Straight Connector 99"/>
          <p:cNvCxnSpPr>
            <a:cxnSpLocks noChangeShapeType="1"/>
          </p:cNvCxnSpPr>
          <p:nvPr/>
        </p:nvCxnSpPr>
        <p:spPr bwMode="auto">
          <a:xfrm>
            <a:off x="7235825" y="3789363"/>
            <a:ext cx="366713" cy="720725"/>
          </a:xfrm>
          <a:prstGeom prst="line">
            <a:avLst/>
          </a:prstGeom>
          <a:noFill/>
          <a:ln w="9525" algn="ctr">
            <a:solidFill>
              <a:srgbClr val="009966"/>
            </a:solidFill>
            <a:round/>
            <a:headEnd/>
            <a:tailEnd/>
          </a:ln>
        </p:spPr>
      </p:cxnSp>
      <p:sp>
        <p:nvSpPr>
          <p:cNvPr id="102" name="TextBox 101"/>
          <p:cNvSpPr txBox="1"/>
          <p:nvPr/>
        </p:nvSpPr>
        <p:spPr>
          <a:xfrm>
            <a:off x="6905530" y="4473575"/>
            <a:ext cx="1792478" cy="684803"/>
          </a:xfrm>
          <a:prstGeom prst="rect">
            <a:avLst/>
          </a:prstGeom>
          <a:noFill/>
        </p:spPr>
        <p:txBody>
          <a:bodyPr wrap="none">
            <a:spAutoFit/>
          </a:bodyPr>
          <a:lstStyle/>
          <a:p>
            <a:pPr indent="-164592" algn="ctr" fontAlgn="auto">
              <a:spcBef>
                <a:spcPts val="300"/>
              </a:spcBef>
              <a:spcAft>
                <a:spcPts val="0"/>
              </a:spcAft>
              <a:buClr>
                <a:srgbClr val="009966"/>
              </a:buClr>
              <a:defRPr/>
            </a:pPr>
            <a:r>
              <a:rPr lang="en-US" b="1" kern="0" dirty="0">
                <a:solidFill>
                  <a:sysClr val="windowText" lastClr="000000"/>
                </a:solidFill>
              </a:rPr>
              <a:t>PIM &amp; </a:t>
            </a:r>
          </a:p>
          <a:p>
            <a:pPr indent="-164592" algn="ctr" fontAlgn="auto">
              <a:spcBef>
                <a:spcPts val="300"/>
              </a:spcBef>
              <a:spcAft>
                <a:spcPts val="0"/>
              </a:spcAft>
              <a:buClr>
                <a:srgbClr val="009966"/>
              </a:buClr>
              <a:defRPr/>
            </a:pPr>
            <a:r>
              <a:rPr lang="en-US" b="1" kern="0" dirty="0">
                <a:solidFill>
                  <a:sysClr val="windowText" lastClr="000000"/>
                </a:solidFill>
              </a:rPr>
              <a:t>DRAM controller</a:t>
            </a:r>
          </a:p>
        </p:txBody>
      </p:sp>
      <p:cxnSp>
        <p:nvCxnSpPr>
          <p:cNvPr id="14352" name="Straight Connector 102"/>
          <p:cNvCxnSpPr>
            <a:cxnSpLocks noChangeShapeType="1"/>
            <a:stCxn id="93" idx="5"/>
          </p:cNvCxnSpPr>
          <p:nvPr/>
        </p:nvCxnSpPr>
        <p:spPr bwMode="auto">
          <a:xfrm flipV="1">
            <a:off x="7366000" y="2484438"/>
            <a:ext cx="401638" cy="439737"/>
          </a:xfrm>
          <a:prstGeom prst="line">
            <a:avLst/>
          </a:prstGeom>
          <a:noFill/>
          <a:ln w="9525" algn="ctr">
            <a:solidFill>
              <a:srgbClr val="009966"/>
            </a:solidFill>
            <a:round/>
            <a:headEnd/>
            <a:tailEnd/>
          </a:ln>
        </p:spPr>
      </p:cxnSp>
      <p:sp>
        <p:nvSpPr>
          <p:cNvPr id="104" name="TextBox 103"/>
          <p:cNvSpPr txBox="1"/>
          <p:nvPr/>
        </p:nvSpPr>
        <p:spPr>
          <a:xfrm>
            <a:off x="7529513" y="2143125"/>
            <a:ext cx="1443024" cy="369332"/>
          </a:xfrm>
          <a:prstGeom prst="rect">
            <a:avLst/>
          </a:prstGeom>
          <a:noFill/>
        </p:spPr>
        <p:txBody>
          <a:bodyPr wrap="none">
            <a:spAutoFit/>
          </a:bodyPr>
          <a:lstStyle/>
          <a:p>
            <a:pPr indent="-164592" fontAlgn="auto">
              <a:spcBef>
                <a:spcPts val="300"/>
              </a:spcBef>
              <a:spcAft>
                <a:spcPts val="0"/>
              </a:spcAft>
              <a:buClr>
                <a:srgbClr val="009966"/>
              </a:buClr>
              <a:defRPr/>
            </a:pPr>
            <a:r>
              <a:rPr lang="en-US" b="1" kern="0" dirty="0">
                <a:solidFill>
                  <a:sysClr val="windowText" lastClr="000000"/>
                </a:solidFill>
              </a:rPr>
              <a:t>Memory dies</a:t>
            </a:r>
          </a:p>
        </p:txBody>
      </p:sp>
      <p:cxnSp>
        <p:nvCxnSpPr>
          <p:cNvPr id="14354" name="Straight Connector 104"/>
          <p:cNvCxnSpPr>
            <a:cxnSpLocks noChangeShapeType="1"/>
            <a:stCxn id="96" idx="1"/>
          </p:cNvCxnSpPr>
          <p:nvPr/>
        </p:nvCxnSpPr>
        <p:spPr bwMode="auto">
          <a:xfrm flipH="1" flipV="1">
            <a:off x="5507038" y="3063875"/>
            <a:ext cx="103187" cy="666750"/>
          </a:xfrm>
          <a:prstGeom prst="line">
            <a:avLst/>
          </a:prstGeom>
          <a:noFill/>
          <a:ln w="9525" algn="ctr">
            <a:solidFill>
              <a:srgbClr val="009966"/>
            </a:solidFill>
            <a:round/>
            <a:headEnd/>
            <a:tailEnd/>
          </a:ln>
        </p:spPr>
      </p:cxnSp>
      <p:cxnSp>
        <p:nvCxnSpPr>
          <p:cNvPr id="14355" name="Straight Connector 105"/>
          <p:cNvCxnSpPr>
            <a:cxnSpLocks noChangeShapeType="1"/>
            <a:stCxn id="97" idx="5"/>
          </p:cNvCxnSpPr>
          <p:nvPr/>
        </p:nvCxnSpPr>
        <p:spPr bwMode="auto">
          <a:xfrm flipV="1">
            <a:off x="6640513" y="3411538"/>
            <a:ext cx="962025" cy="134937"/>
          </a:xfrm>
          <a:prstGeom prst="line">
            <a:avLst/>
          </a:prstGeom>
          <a:noFill/>
          <a:ln w="9525" algn="ctr">
            <a:solidFill>
              <a:srgbClr val="009966"/>
            </a:solidFill>
            <a:round/>
            <a:headEnd/>
            <a:tailEnd/>
          </a:ln>
        </p:spPr>
      </p:cxnSp>
      <p:sp>
        <p:nvSpPr>
          <p:cNvPr id="107" name="TextBox 106"/>
          <p:cNvSpPr txBox="1"/>
          <p:nvPr/>
        </p:nvSpPr>
        <p:spPr>
          <a:xfrm>
            <a:off x="3640134" y="2444750"/>
            <a:ext cx="2101858" cy="684803"/>
          </a:xfrm>
          <a:prstGeom prst="rect">
            <a:avLst/>
          </a:prstGeom>
          <a:noFill/>
        </p:spPr>
        <p:txBody>
          <a:bodyPr wrap="none">
            <a:spAutoFit/>
          </a:bodyPr>
          <a:lstStyle/>
          <a:p>
            <a:pPr indent="-164592" algn="ctr" fontAlgn="auto">
              <a:spcBef>
                <a:spcPts val="300"/>
              </a:spcBef>
              <a:spcAft>
                <a:spcPts val="0"/>
              </a:spcAft>
              <a:buClr>
                <a:srgbClr val="009966"/>
              </a:buClr>
              <a:defRPr/>
            </a:pPr>
            <a:r>
              <a:rPr lang="en-US" b="1" kern="0" dirty="0" smtClean="0">
                <a:solidFill>
                  <a:sysClr val="windowText" lastClr="000000"/>
                </a:solidFill>
              </a:rPr>
              <a:t>Abstract</a:t>
            </a:r>
            <a:endParaRPr lang="en-US" b="1" kern="0" dirty="0">
              <a:solidFill>
                <a:sysClr val="windowText" lastClr="000000"/>
              </a:solidFill>
            </a:endParaRPr>
          </a:p>
          <a:p>
            <a:pPr indent="-164592" algn="ctr" fontAlgn="auto">
              <a:spcBef>
                <a:spcPts val="300"/>
              </a:spcBef>
              <a:spcAft>
                <a:spcPts val="0"/>
              </a:spcAft>
              <a:buClr>
                <a:srgbClr val="009966"/>
              </a:buClr>
              <a:defRPr/>
            </a:pPr>
            <a:r>
              <a:rPr lang="en-US" b="1" kern="0" dirty="0">
                <a:solidFill>
                  <a:sysClr val="windowText" lastClr="000000"/>
                </a:solidFill>
              </a:rPr>
              <a:t>load/store interface</a:t>
            </a:r>
          </a:p>
        </p:txBody>
      </p:sp>
      <p:sp>
        <p:nvSpPr>
          <p:cNvPr id="108" name="Cube 107"/>
          <p:cNvSpPr/>
          <p:nvPr/>
        </p:nvSpPr>
        <p:spPr>
          <a:xfrm>
            <a:off x="1090613" y="3622675"/>
            <a:ext cx="1535112" cy="319088"/>
          </a:xfrm>
          <a:prstGeom prst="cube">
            <a:avLst>
              <a:gd name="adj" fmla="val 80862"/>
            </a:avLst>
          </a:prstGeom>
          <a:solidFill>
            <a:srgbClr val="009966"/>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09" name="Cube 108"/>
          <p:cNvSpPr/>
          <p:nvPr/>
        </p:nvSpPr>
        <p:spPr>
          <a:xfrm>
            <a:off x="1100138" y="3521075"/>
            <a:ext cx="1535112"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0" name="Cube 109"/>
          <p:cNvSpPr/>
          <p:nvPr/>
        </p:nvSpPr>
        <p:spPr>
          <a:xfrm>
            <a:off x="1093788" y="3411538"/>
            <a:ext cx="1533525"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1" name="Cube 110"/>
          <p:cNvSpPr/>
          <p:nvPr/>
        </p:nvSpPr>
        <p:spPr>
          <a:xfrm>
            <a:off x="1095375" y="3292475"/>
            <a:ext cx="1533525" cy="319088"/>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2" name="Cube 111"/>
          <p:cNvSpPr/>
          <p:nvPr/>
        </p:nvSpPr>
        <p:spPr>
          <a:xfrm>
            <a:off x="1087438" y="3190875"/>
            <a:ext cx="1535112" cy="319088"/>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3" name="Cube 112"/>
          <p:cNvSpPr/>
          <p:nvPr/>
        </p:nvSpPr>
        <p:spPr>
          <a:xfrm>
            <a:off x="169863" y="4538663"/>
            <a:ext cx="1535112" cy="319087"/>
          </a:xfrm>
          <a:prstGeom prst="cube">
            <a:avLst>
              <a:gd name="adj" fmla="val 80862"/>
            </a:avLst>
          </a:prstGeom>
          <a:solidFill>
            <a:srgbClr val="009966"/>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4" name="Cube 113"/>
          <p:cNvSpPr/>
          <p:nvPr/>
        </p:nvSpPr>
        <p:spPr>
          <a:xfrm>
            <a:off x="179388" y="4437063"/>
            <a:ext cx="1533525"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5" name="Cube 114"/>
          <p:cNvSpPr/>
          <p:nvPr/>
        </p:nvSpPr>
        <p:spPr>
          <a:xfrm>
            <a:off x="173038" y="4327525"/>
            <a:ext cx="1533525"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6" name="Cube 115"/>
          <p:cNvSpPr/>
          <p:nvPr/>
        </p:nvSpPr>
        <p:spPr>
          <a:xfrm>
            <a:off x="173038" y="4208463"/>
            <a:ext cx="1535112" cy="319087"/>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7" name="Cube 116"/>
          <p:cNvSpPr/>
          <p:nvPr/>
        </p:nvSpPr>
        <p:spPr>
          <a:xfrm>
            <a:off x="166688" y="4106863"/>
            <a:ext cx="1535112"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8" name="Left-Right Arrow 117"/>
          <p:cNvSpPr/>
          <p:nvPr/>
        </p:nvSpPr>
        <p:spPr>
          <a:xfrm>
            <a:off x="2506663" y="3686175"/>
            <a:ext cx="642937" cy="184150"/>
          </a:xfrm>
          <a:prstGeom prst="leftRightArrow">
            <a:avLst/>
          </a:prstGeom>
          <a:solidFill>
            <a:srgbClr val="3F3F3F">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19" name="Left-Right Arrow 118"/>
          <p:cNvSpPr/>
          <p:nvPr/>
        </p:nvSpPr>
        <p:spPr>
          <a:xfrm>
            <a:off x="1576388" y="4610100"/>
            <a:ext cx="644525" cy="182563"/>
          </a:xfrm>
          <a:prstGeom prst="leftRightArrow">
            <a:avLst/>
          </a:prstGeom>
          <a:solidFill>
            <a:srgbClr val="3F3F3F">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0" name="Left-Right Arrow 119"/>
          <p:cNvSpPr/>
          <p:nvPr/>
        </p:nvSpPr>
        <p:spPr>
          <a:xfrm>
            <a:off x="4359275" y="4608513"/>
            <a:ext cx="642938" cy="184150"/>
          </a:xfrm>
          <a:prstGeom prst="leftRightArrow">
            <a:avLst/>
          </a:prstGeom>
          <a:solidFill>
            <a:srgbClr val="3F3F3F">
              <a:lumMod val="50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1" name="Cube 120"/>
          <p:cNvSpPr/>
          <p:nvPr/>
        </p:nvSpPr>
        <p:spPr>
          <a:xfrm>
            <a:off x="4906963" y="4537075"/>
            <a:ext cx="1535112" cy="319088"/>
          </a:xfrm>
          <a:prstGeom prst="cube">
            <a:avLst>
              <a:gd name="adj" fmla="val 80862"/>
            </a:avLst>
          </a:prstGeom>
          <a:solidFill>
            <a:srgbClr val="009966"/>
          </a:solidFill>
          <a:ln w="25400" cap="flat" cmpd="sng" algn="ctr">
            <a:no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2" name="Cube 121"/>
          <p:cNvSpPr/>
          <p:nvPr/>
        </p:nvSpPr>
        <p:spPr>
          <a:xfrm>
            <a:off x="4916488" y="4435475"/>
            <a:ext cx="1535112"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3" name="Cube 122"/>
          <p:cNvSpPr/>
          <p:nvPr/>
        </p:nvSpPr>
        <p:spPr>
          <a:xfrm>
            <a:off x="4910138" y="4325938"/>
            <a:ext cx="1535112" cy="317500"/>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4" name="Cube 123"/>
          <p:cNvSpPr/>
          <p:nvPr/>
        </p:nvSpPr>
        <p:spPr>
          <a:xfrm>
            <a:off x="4911725" y="4206875"/>
            <a:ext cx="1533525" cy="319088"/>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5" name="Cube 124"/>
          <p:cNvSpPr/>
          <p:nvPr/>
        </p:nvSpPr>
        <p:spPr>
          <a:xfrm>
            <a:off x="4905375" y="4105275"/>
            <a:ext cx="1533525" cy="319088"/>
          </a:xfrm>
          <a:prstGeom prst="cube">
            <a:avLst>
              <a:gd name="adj" fmla="val 80862"/>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p>
            <a:pPr algn="ctr" fontAlgn="auto">
              <a:spcBef>
                <a:spcPts val="0"/>
              </a:spcBef>
              <a:spcAft>
                <a:spcPts val="0"/>
              </a:spcAft>
              <a:defRPr/>
            </a:pPr>
            <a:endParaRPr lang="en-US" kern="0" dirty="0">
              <a:solidFill>
                <a:srgbClr val="FFFFFF"/>
              </a:solidFill>
              <a:latin typeface="Arial"/>
              <a:cs typeface="+mn-cs"/>
            </a:endParaRPr>
          </a:p>
        </p:txBody>
      </p:sp>
      <p:sp>
        <p:nvSpPr>
          <p:cNvPr id="126" name="TextBox 125"/>
          <p:cNvSpPr txBox="1"/>
          <p:nvPr/>
        </p:nvSpPr>
        <p:spPr>
          <a:xfrm>
            <a:off x="7472363" y="3144838"/>
            <a:ext cx="1760537" cy="1000274"/>
          </a:xfrm>
          <a:prstGeom prst="rect">
            <a:avLst/>
          </a:prstGeom>
          <a:noFill/>
        </p:spPr>
        <p:txBody>
          <a:bodyPr>
            <a:spAutoFit/>
          </a:bodyPr>
          <a:lstStyle/>
          <a:p>
            <a:pPr indent="-164592" algn="ctr" fontAlgn="auto">
              <a:spcBef>
                <a:spcPts val="300"/>
              </a:spcBef>
              <a:spcAft>
                <a:spcPts val="0"/>
              </a:spcAft>
              <a:buClr>
                <a:srgbClr val="009966"/>
              </a:buClr>
              <a:defRPr/>
            </a:pPr>
            <a:r>
              <a:rPr lang="en-US" b="1" kern="0" dirty="0">
                <a:solidFill>
                  <a:sysClr val="windowText" lastClr="000000"/>
                </a:solidFill>
              </a:rPr>
              <a:t>Timing-specific</a:t>
            </a:r>
          </a:p>
          <a:p>
            <a:pPr indent="-164592" algn="ctr" fontAlgn="auto">
              <a:spcBef>
                <a:spcPts val="300"/>
              </a:spcBef>
              <a:spcAft>
                <a:spcPts val="0"/>
              </a:spcAft>
              <a:buClr>
                <a:srgbClr val="009966"/>
              </a:buClr>
              <a:defRPr/>
            </a:pPr>
            <a:r>
              <a:rPr lang="en-US" b="1" kern="0" dirty="0" smtClean="0">
                <a:solidFill>
                  <a:sysClr val="windowText" lastClr="000000"/>
                </a:solidFill>
              </a:rPr>
              <a:t>DRAM</a:t>
            </a:r>
          </a:p>
          <a:p>
            <a:pPr indent="-164592" algn="ctr" fontAlgn="auto">
              <a:spcBef>
                <a:spcPts val="300"/>
              </a:spcBef>
              <a:spcAft>
                <a:spcPts val="0"/>
              </a:spcAft>
              <a:buClr>
                <a:srgbClr val="009966"/>
              </a:buClr>
              <a:defRPr/>
            </a:pPr>
            <a:r>
              <a:rPr lang="en-US" b="1" kern="0" dirty="0" smtClean="0">
                <a:solidFill>
                  <a:sysClr val="windowText" lastClr="000000"/>
                </a:solidFill>
              </a:rPr>
              <a:t> interface</a:t>
            </a:r>
            <a:endParaRPr lang="en-US" b="1" kern="0" dirty="0">
              <a:solidFill>
                <a:sysClr val="windowText" lastClr="000000"/>
              </a:solidFill>
            </a:endParaRPr>
          </a:p>
        </p:txBody>
      </p:sp>
    </p:spTree>
    <p:extLst>
      <p:ext uri="{BB962C8B-B14F-4D97-AF65-F5344CB8AC3E}">
        <p14:creationId xmlns:p14="http://schemas.microsoft.com/office/powerpoint/2010/main" val="1138909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74638" y="1381125"/>
            <a:ext cx="8594725" cy="4937125"/>
          </a:xfrm>
        </p:spPr>
        <p:txBody>
          <a:bodyPr/>
          <a:lstStyle/>
          <a:p>
            <a:r>
              <a:rPr lang="en-US" dirty="0" smtClean="0"/>
              <a:t>GPU CUs provide compute throughput</a:t>
            </a:r>
          </a:p>
          <a:p>
            <a:r>
              <a:rPr lang="en-US" dirty="0" smtClean="0"/>
              <a:t>CPU cores provide control and flexibility</a:t>
            </a:r>
          </a:p>
          <a:p>
            <a:r>
              <a:rPr lang="en-US" dirty="0" smtClean="0"/>
              <a:t>Optional fixed-function accelerators</a:t>
            </a:r>
          </a:p>
        </p:txBody>
      </p:sp>
      <p:sp>
        <p:nvSpPr>
          <p:cNvPr id="2" name="Title 1"/>
          <p:cNvSpPr>
            <a:spLocks noGrp="1"/>
          </p:cNvSpPr>
          <p:nvPr>
            <p:ph type="title"/>
          </p:nvPr>
        </p:nvSpPr>
        <p:spPr>
          <a:xfrm>
            <a:off x="266700" y="306388"/>
            <a:ext cx="7680325" cy="474662"/>
          </a:xfrm>
        </p:spPr>
        <p:txBody>
          <a:bodyPr/>
          <a:lstStyle/>
          <a:p>
            <a:pPr>
              <a:defRPr/>
            </a:pPr>
            <a:r>
              <a:rPr lang="en-US" dirty="0" smtClean="0"/>
              <a:t>Baseline PIM Architecture</a:t>
            </a:r>
            <a:endParaRPr lang="en-US" dirty="0"/>
          </a:p>
        </p:txBody>
      </p:sp>
      <p:sp>
        <p:nvSpPr>
          <p:cNvPr id="4" name="Text Placeholder 3"/>
          <p:cNvSpPr>
            <a:spLocks noGrp="1"/>
          </p:cNvSpPr>
          <p:nvPr>
            <p:ph type="body" sz="quarter" idx="10"/>
          </p:nvPr>
        </p:nvSpPr>
        <p:spPr>
          <a:xfrm>
            <a:off x="274638" y="752475"/>
            <a:ext cx="7680325" cy="285750"/>
          </a:xfrm>
        </p:spPr>
        <p:txBody>
          <a:bodyPr/>
          <a:lstStyle/>
          <a:p>
            <a:pPr>
              <a:defRPr/>
            </a:pPr>
            <a:endParaRPr/>
          </a:p>
        </p:txBody>
      </p:sp>
      <p:grpSp>
        <p:nvGrpSpPr>
          <p:cNvPr id="3" name="Group 51"/>
          <p:cNvGrpSpPr/>
          <p:nvPr/>
        </p:nvGrpSpPr>
        <p:grpSpPr>
          <a:xfrm>
            <a:off x="45142" y="2672862"/>
            <a:ext cx="6550679" cy="3688863"/>
            <a:chOff x="1059869" y="2867025"/>
            <a:chExt cx="6826831" cy="3635375"/>
          </a:xfrm>
        </p:grpSpPr>
        <p:sp>
          <p:nvSpPr>
            <p:cNvPr id="80" name="Rounded Rectangle 79"/>
            <p:cNvSpPr/>
            <p:nvPr/>
          </p:nvSpPr>
          <p:spPr bwMode="auto">
            <a:xfrm>
              <a:off x="2184400" y="2867025"/>
              <a:ext cx="4840288" cy="3362325"/>
            </a:xfrm>
            <a:prstGeom prst="roundRect">
              <a:avLst>
                <a:gd name="adj" fmla="val 13143"/>
              </a:avLst>
            </a:prstGeom>
            <a:solidFill>
              <a:srgbClr val="009966"/>
            </a:solidFill>
            <a:ln w="25400" algn="ctr">
              <a:noFill/>
              <a:round/>
              <a:headEnd/>
              <a:tailEnd/>
            </a:ln>
            <a:effectLst>
              <a:outerShdw blurRad="50800" dist="38100" dir="5400000" algn="t" rotWithShape="0">
                <a:prstClr val="black">
                  <a:alpha val="40000"/>
                </a:prstClr>
              </a:outerShdw>
            </a:effectLst>
          </p:spPr>
          <p:txBody>
            <a:bodyPr lIns="228600" tIns="45714" rIns="228600" bIns="0" anchor="b" anchorCtr="1"/>
            <a:lstStyle/>
            <a:p>
              <a:pPr marL="1588" indent="-1588" algn="ctr" defTabSz="913183" fontAlgn="auto">
                <a:spcBef>
                  <a:spcPts val="0"/>
                </a:spcBef>
                <a:spcAft>
                  <a:spcPts val="0"/>
                </a:spcAft>
                <a:defRPr/>
              </a:pPr>
              <a:endParaRPr lang="en-US" b="1" kern="0" dirty="0">
                <a:solidFill>
                  <a:sysClr val="windowText" lastClr="000000"/>
                </a:solidFill>
                <a:latin typeface="Calibri"/>
              </a:endParaRPr>
            </a:p>
          </p:txBody>
        </p:sp>
        <p:sp>
          <p:nvSpPr>
            <p:cNvPr id="42" name="Rounded Rectangle 41"/>
            <p:cNvSpPr/>
            <p:nvPr/>
          </p:nvSpPr>
          <p:spPr bwMode="auto">
            <a:xfrm>
              <a:off x="2416175" y="4867275"/>
              <a:ext cx="1720850" cy="1189038"/>
            </a:xfrm>
            <a:prstGeom prst="roundRect">
              <a:avLst>
                <a:gd name="adj" fmla="val 13143"/>
              </a:avLst>
            </a:prstGeom>
            <a:solidFill>
              <a:srgbClr val="D31919">
                <a:lumMod val="5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endParaRPr lang="en-US" b="1" kern="0" dirty="0">
                <a:solidFill>
                  <a:sysClr val="windowText" lastClr="000000"/>
                </a:solidFill>
                <a:latin typeface="Calibri"/>
              </a:endParaRPr>
            </a:p>
          </p:txBody>
        </p:sp>
        <p:sp>
          <p:nvSpPr>
            <p:cNvPr id="43" name="TextBox 42"/>
            <p:cNvSpPr txBox="1"/>
            <p:nvPr/>
          </p:nvSpPr>
          <p:spPr bwMode="auto">
            <a:xfrm>
              <a:off x="2743200" y="4846638"/>
              <a:ext cx="1114425" cy="246062"/>
            </a:xfrm>
            <a:prstGeom prst="rect">
              <a:avLst/>
            </a:prstGeom>
            <a:noFill/>
          </p:spPr>
          <p:txBody>
            <a:bodyPr wrap="none">
              <a:spAutoFit/>
            </a:bodyPr>
            <a:lstStyle/>
            <a:p>
              <a:pPr fontAlgn="auto">
                <a:spcBef>
                  <a:spcPts val="0"/>
                </a:spcBef>
                <a:spcAft>
                  <a:spcPts val="0"/>
                </a:spcAft>
                <a:defRPr/>
              </a:pPr>
              <a:r>
                <a:rPr lang="en-US" sz="1000" kern="0" dirty="0">
                  <a:solidFill>
                    <a:srgbClr val="FFFFFF"/>
                  </a:solidFill>
                  <a:latin typeface="Calibri"/>
                </a:rPr>
                <a:t>GPU CU Cluster(s)</a:t>
              </a:r>
            </a:p>
          </p:txBody>
        </p:sp>
        <p:sp>
          <p:nvSpPr>
            <p:cNvPr id="45" name="Rounded Rectangle 44"/>
            <p:cNvSpPr/>
            <p:nvPr/>
          </p:nvSpPr>
          <p:spPr bwMode="auto">
            <a:xfrm>
              <a:off x="3121025" y="5353050"/>
              <a:ext cx="914400" cy="579438"/>
            </a:xfrm>
            <a:prstGeom prst="roundRect">
              <a:avLst>
                <a:gd name="adj" fmla="val 13143"/>
              </a:avLst>
            </a:prstGeom>
            <a:solidFill>
              <a:srgbClr val="D31919">
                <a:lumMod val="40000"/>
                <a:lumOff val="6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r>
                <a:rPr lang="en-US" sz="1400" b="1" kern="0" dirty="0">
                  <a:solidFill>
                    <a:sysClr val="windowText" lastClr="000000"/>
                  </a:solidFill>
                  <a:latin typeface="Calibri"/>
                </a:rPr>
                <a:t>X86</a:t>
              </a:r>
              <a:endParaRPr lang="en-US" sz="900" b="1" kern="0" dirty="0">
                <a:solidFill>
                  <a:sysClr val="windowText" lastClr="000000"/>
                </a:solidFill>
                <a:latin typeface="Calibri"/>
              </a:endParaRPr>
            </a:p>
          </p:txBody>
        </p:sp>
        <p:sp>
          <p:nvSpPr>
            <p:cNvPr id="46" name="Rounded Rectangle 45"/>
            <p:cNvSpPr/>
            <p:nvPr/>
          </p:nvSpPr>
          <p:spPr bwMode="auto">
            <a:xfrm>
              <a:off x="3033713" y="5256213"/>
              <a:ext cx="912812" cy="577850"/>
            </a:xfrm>
            <a:prstGeom prst="roundRect">
              <a:avLst>
                <a:gd name="adj" fmla="val 13143"/>
              </a:avLst>
            </a:prstGeom>
            <a:solidFill>
              <a:srgbClr val="D31919">
                <a:lumMod val="40000"/>
                <a:lumOff val="6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r>
                <a:rPr lang="en-US" sz="1400" b="1" kern="0" dirty="0">
                  <a:solidFill>
                    <a:sysClr val="windowText" lastClr="000000"/>
                  </a:solidFill>
                  <a:latin typeface="Calibri"/>
                </a:rPr>
                <a:t>X86</a:t>
              </a:r>
            </a:p>
          </p:txBody>
        </p:sp>
        <p:sp>
          <p:nvSpPr>
            <p:cNvPr id="47" name="Rounded Rectangle 46"/>
            <p:cNvSpPr/>
            <p:nvPr/>
          </p:nvSpPr>
          <p:spPr bwMode="auto">
            <a:xfrm>
              <a:off x="2957513" y="5151438"/>
              <a:ext cx="914400" cy="600075"/>
            </a:xfrm>
            <a:prstGeom prst="roundRect">
              <a:avLst>
                <a:gd name="adj" fmla="val 13143"/>
              </a:avLst>
            </a:prstGeom>
            <a:solidFill>
              <a:srgbClr val="D31919">
                <a:lumMod val="40000"/>
                <a:lumOff val="6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endParaRPr lang="en-US" sz="1400" b="1" kern="0" dirty="0">
                <a:solidFill>
                  <a:sysClr val="windowText" lastClr="000000"/>
                </a:solidFill>
                <a:latin typeface="Calibri"/>
              </a:endParaRPr>
            </a:p>
          </p:txBody>
        </p:sp>
        <p:sp>
          <p:nvSpPr>
            <p:cNvPr id="48" name="Rounded Rectangle 47"/>
            <p:cNvSpPr/>
            <p:nvPr/>
          </p:nvSpPr>
          <p:spPr bwMode="auto">
            <a:xfrm>
              <a:off x="2867025" y="5054600"/>
              <a:ext cx="912813" cy="601663"/>
            </a:xfrm>
            <a:prstGeom prst="roundRect">
              <a:avLst>
                <a:gd name="adj" fmla="val 13143"/>
              </a:avLst>
            </a:prstGeom>
            <a:solidFill>
              <a:srgbClr val="D31919">
                <a:lumMod val="40000"/>
                <a:lumOff val="6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r>
                <a:rPr lang="en-US" sz="1000" b="1" kern="0" dirty="0">
                  <a:solidFill>
                    <a:sysClr val="windowText" lastClr="000000"/>
                  </a:solidFill>
                  <a:latin typeface="Calibri"/>
                </a:rPr>
                <a:t>GPU CU</a:t>
              </a:r>
            </a:p>
          </p:txBody>
        </p:sp>
        <p:sp>
          <p:nvSpPr>
            <p:cNvPr id="49" name="Rounded Rectangle 48"/>
            <p:cNvSpPr/>
            <p:nvPr/>
          </p:nvSpPr>
          <p:spPr bwMode="auto">
            <a:xfrm>
              <a:off x="2522538" y="5238750"/>
              <a:ext cx="293687" cy="595313"/>
            </a:xfrm>
            <a:prstGeom prst="roundRect">
              <a:avLst>
                <a:gd name="adj" fmla="val 13143"/>
              </a:avLst>
            </a:prstGeom>
            <a:solidFill>
              <a:srgbClr val="D31919">
                <a:lumMod val="40000"/>
                <a:lumOff val="60000"/>
              </a:srgb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000" b="1" kern="0" dirty="0">
                  <a:solidFill>
                    <a:sysClr val="windowText" lastClr="000000"/>
                  </a:solidFill>
                  <a:latin typeface="Calibri"/>
                </a:rPr>
                <a:t>CP</a:t>
              </a:r>
            </a:p>
          </p:txBody>
        </p:sp>
        <p:sp>
          <p:nvSpPr>
            <p:cNvPr id="50" name="Rounded Rectangle 49"/>
            <p:cNvSpPr/>
            <p:nvPr/>
          </p:nvSpPr>
          <p:spPr bwMode="auto">
            <a:xfrm>
              <a:off x="4471988" y="4873625"/>
              <a:ext cx="1019175" cy="1173163"/>
            </a:xfrm>
            <a:prstGeom prst="roundRect">
              <a:avLst>
                <a:gd name="adj" fmla="val 13143"/>
              </a:avLst>
            </a:prstGeom>
            <a:solidFill>
              <a:schemeClr val="accent5">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endParaRPr lang="en-US" b="1" kern="0" dirty="0">
                <a:solidFill>
                  <a:sysClr val="windowText" lastClr="000000"/>
                </a:solidFill>
                <a:latin typeface="Calibri"/>
              </a:endParaRPr>
            </a:p>
          </p:txBody>
        </p:sp>
        <p:sp>
          <p:nvSpPr>
            <p:cNvPr id="51" name="TextBox 50"/>
            <p:cNvSpPr txBox="1"/>
            <p:nvPr/>
          </p:nvSpPr>
          <p:spPr bwMode="auto">
            <a:xfrm>
              <a:off x="4521200" y="4878388"/>
              <a:ext cx="922338" cy="246062"/>
            </a:xfrm>
            <a:prstGeom prst="rect">
              <a:avLst/>
            </a:prstGeom>
            <a:noFill/>
          </p:spPr>
          <p:txBody>
            <a:bodyPr wrap="none">
              <a:spAutoFit/>
            </a:bodyPr>
            <a:lstStyle/>
            <a:p>
              <a:pPr fontAlgn="auto">
                <a:spcBef>
                  <a:spcPts val="0"/>
                </a:spcBef>
                <a:spcAft>
                  <a:spcPts val="0"/>
                </a:spcAft>
                <a:defRPr/>
              </a:pPr>
              <a:r>
                <a:rPr lang="en-US" sz="1000" kern="0" dirty="0">
                  <a:solidFill>
                    <a:srgbClr val="FFFFFF"/>
                  </a:solidFill>
                  <a:latin typeface="Calibri"/>
                </a:rPr>
                <a:t>CPU Cluster(s)</a:t>
              </a:r>
            </a:p>
          </p:txBody>
        </p:sp>
        <p:sp>
          <p:nvSpPr>
            <p:cNvPr id="53" name="Rounded Rectangle 52"/>
            <p:cNvSpPr/>
            <p:nvPr/>
          </p:nvSpPr>
          <p:spPr bwMode="auto">
            <a:xfrm>
              <a:off x="4687888" y="5178425"/>
              <a:ext cx="676275" cy="754063"/>
            </a:xfrm>
            <a:prstGeom prst="roundRect">
              <a:avLst>
                <a:gd name="adj" fmla="val 13143"/>
              </a:avLst>
            </a:prstGeom>
            <a:solidFill>
              <a:schemeClr val="accent5">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400" b="1" kern="0" dirty="0">
                  <a:solidFill>
                    <a:sysClr val="windowText" lastClr="000000"/>
                  </a:solidFill>
                  <a:latin typeface="Calibri"/>
                </a:rPr>
                <a:t>X86 Cores</a:t>
              </a:r>
            </a:p>
          </p:txBody>
        </p:sp>
        <p:sp>
          <p:nvSpPr>
            <p:cNvPr id="54" name="Rounded Rectangle 53"/>
            <p:cNvSpPr/>
            <p:nvPr/>
          </p:nvSpPr>
          <p:spPr bwMode="auto">
            <a:xfrm>
              <a:off x="4597400" y="5081588"/>
              <a:ext cx="676275" cy="754062"/>
            </a:xfrm>
            <a:prstGeom prst="roundRect">
              <a:avLst>
                <a:gd name="adj" fmla="val 13143"/>
              </a:avLst>
            </a:prstGeom>
            <a:solidFill>
              <a:schemeClr val="accent5">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000" b="1" kern="0" dirty="0">
                  <a:solidFill>
                    <a:sysClr val="windowText" lastClr="000000"/>
                  </a:solidFill>
                  <a:latin typeface="Calibri"/>
                </a:rPr>
                <a:t>CPU Core</a:t>
              </a:r>
            </a:p>
          </p:txBody>
        </p:sp>
        <p:sp>
          <p:nvSpPr>
            <p:cNvPr id="55" name="Rounded Rectangle 54"/>
            <p:cNvSpPr/>
            <p:nvPr/>
          </p:nvSpPr>
          <p:spPr bwMode="auto">
            <a:xfrm>
              <a:off x="5815013" y="4873625"/>
              <a:ext cx="992187" cy="1173163"/>
            </a:xfrm>
            <a:prstGeom prst="roundRect">
              <a:avLst>
                <a:gd name="adj" fmla="val 13143"/>
              </a:avLst>
            </a:prstGeom>
            <a:solidFill>
              <a:srgbClr val="4F81BD">
                <a:lumMod val="50000"/>
              </a:srgb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endParaRPr lang="en-US" b="1" kern="0" dirty="0">
                <a:solidFill>
                  <a:sysClr val="windowText" lastClr="000000"/>
                </a:solidFill>
                <a:latin typeface="Calibri"/>
              </a:endParaRPr>
            </a:p>
          </p:txBody>
        </p:sp>
        <p:sp>
          <p:nvSpPr>
            <p:cNvPr id="56" name="TextBox 55"/>
            <p:cNvSpPr txBox="1"/>
            <p:nvPr/>
          </p:nvSpPr>
          <p:spPr bwMode="auto">
            <a:xfrm>
              <a:off x="5816600" y="4878388"/>
              <a:ext cx="982663" cy="400050"/>
            </a:xfrm>
            <a:prstGeom prst="rect">
              <a:avLst/>
            </a:prstGeom>
            <a:noFill/>
          </p:spPr>
          <p:txBody>
            <a:bodyPr wrap="none">
              <a:spAutoFit/>
            </a:bodyPr>
            <a:lstStyle/>
            <a:p>
              <a:pPr fontAlgn="auto">
                <a:spcBef>
                  <a:spcPts val="0"/>
                </a:spcBef>
                <a:spcAft>
                  <a:spcPts val="0"/>
                </a:spcAft>
                <a:defRPr/>
              </a:pPr>
              <a:r>
                <a:rPr lang="en-US" sz="1000" kern="0" dirty="0">
                  <a:solidFill>
                    <a:srgbClr val="FFFFFF"/>
                  </a:solidFill>
                  <a:latin typeface="Calibri"/>
                </a:rPr>
                <a:t>Fixed-Function </a:t>
              </a:r>
            </a:p>
            <a:p>
              <a:pPr fontAlgn="auto">
                <a:spcBef>
                  <a:spcPts val="0"/>
                </a:spcBef>
                <a:spcAft>
                  <a:spcPts val="0"/>
                </a:spcAft>
                <a:defRPr/>
              </a:pPr>
              <a:r>
                <a:rPr lang="en-US" sz="1000" kern="0" dirty="0">
                  <a:solidFill>
                    <a:srgbClr val="FFFFFF"/>
                  </a:solidFill>
                  <a:latin typeface="Calibri"/>
                </a:rPr>
                <a:t>Hardware</a:t>
              </a:r>
            </a:p>
          </p:txBody>
        </p:sp>
        <p:sp>
          <p:nvSpPr>
            <p:cNvPr id="58" name="Rounded Rectangle 57"/>
            <p:cNvSpPr/>
            <p:nvPr/>
          </p:nvSpPr>
          <p:spPr bwMode="auto">
            <a:xfrm>
              <a:off x="6011863" y="5295900"/>
              <a:ext cx="676275" cy="636588"/>
            </a:xfrm>
            <a:prstGeom prst="roundRect">
              <a:avLst>
                <a:gd name="adj" fmla="val 13143"/>
              </a:avLst>
            </a:prstGeom>
            <a:solidFill>
              <a:srgbClr val="4F81BD">
                <a:lumMod val="60000"/>
                <a:lumOff val="40000"/>
              </a:srgb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400" b="1" kern="0" dirty="0">
                  <a:solidFill>
                    <a:sysClr val="windowText" lastClr="000000"/>
                  </a:solidFill>
                  <a:latin typeface="Calibri"/>
                </a:rPr>
                <a:t>X86 Cores</a:t>
              </a:r>
            </a:p>
          </p:txBody>
        </p:sp>
        <p:sp>
          <p:nvSpPr>
            <p:cNvPr id="59" name="Rounded Rectangle 58"/>
            <p:cNvSpPr/>
            <p:nvPr/>
          </p:nvSpPr>
          <p:spPr bwMode="auto">
            <a:xfrm>
              <a:off x="5921375" y="5219700"/>
              <a:ext cx="676275" cy="615950"/>
            </a:xfrm>
            <a:prstGeom prst="roundRect">
              <a:avLst>
                <a:gd name="adj" fmla="val 13143"/>
              </a:avLst>
            </a:prstGeom>
            <a:solidFill>
              <a:srgbClr val="4F81BD">
                <a:lumMod val="60000"/>
                <a:lumOff val="40000"/>
              </a:srgb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000" b="1" kern="0" dirty="0">
                  <a:solidFill>
                    <a:sysClr val="windowText" lastClr="000000"/>
                  </a:solidFill>
                  <a:latin typeface="Calibri"/>
                </a:rPr>
                <a:t>HW </a:t>
              </a:r>
              <a:r>
                <a:rPr lang="en-US" sz="1000" b="1" kern="0" dirty="0" err="1" smtClean="0">
                  <a:solidFill>
                    <a:sysClr val="windowText" lastClr="000000"/>
                  </a:solidFill>
                  <a:latin typeface="Calibri"/>
                </a:rPr>
                <a:t>Accel</a:t>
              </a:r>
              <a:r>
                <a:rPr lang="en-US" sz="1000" b="1" kern="0" dirty="0" smtClean="0">
                  <a:solidFill>
                    <a:sysClr val="windowText" lastClr="000000"/>
                  </a:solidFill>
                  <a:latin typeface="Calibri"/>
                </a:rPr>
                <a:t>.</a:t>
              </a:r>
              <a:endParaRPr lang="en-US" sz="1000" b="1" kern="0" dirty="0">
                <a:solidFill>
                  <a:sysClr val="windowText" lastClr="000000"/>
                </a:solidFill>
                <a:latin typeface="Calibri"/>
              </a:endParaRPr>
            </a:p>
          </p:txBody>
        </p:sp>
        <p:sp>
          <p:nvSpPr>
            <p:cNvPr id="60" name="Rounded Rectangle 59"/>
            <p:cNvSpPr/>
            <p:nvPr/>
          </p:nvSpPr>
          <p:spPr bwMode="auto">
            <a:xfrm>
              <a:off x="2416175" y="4229100"/>
              <a:ext cx="4391025" cy="228600"/>
            </a:xfrm>
            <a:prstGeom prst="roundRect">
              <a:avLst>
                <a:gd name="adj" fmla="val 13143"/>
              </a:avLst>
            </a:prstGeom>
            <a:solidFill>
              <a:sysClr val="window" lastClr="FFFFFF">
                <a:lumMod val="65000"/>
              </a:sysClr>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fontAlgn="auto">
                <a:spcBef>
                  <a:spcPts val="0"/>
                </a:spcBef>
                <a:spcAft>
                  <a:spcPts val="0"/>
                </a:spcAft>
                <a:defRPr/>
              </a:pPr>
              <a:r>
                <a:rPr lang="en-US" sz="1000" b="1" kern="0" dirty="0">
                  <a:solidFill>
                    <a:sysClr val="windowText" lastClr="000000"/>
                  </a:solidFill>
                  <a:latin typeface="Calibri"/>
                </a:rPr>
                <a:t>Memory Switch</a:t>
              </a:r>
            </a:p>
          </p:txBody>
        </p:sp>
        <p:sp>
          <p:nvSpPr>
            <p:cNvPr id="61" name="Up-Down Arrow 60"/>
            <p:cNvSpPr/>
            <p:nvPr/>
          </p:nvSpPr>
          <p:spPr bwMode="auto">
            <a:xfrm>
              <a:off x="3178175" y="4468813"/>
              <a:ext cx="228600" cy="3810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2" name="Up-Down Arrow 61"/>
            <p:cNvSpPr/>
            <p:nvPr/>
          </p:nvSpPr>
          <p:spPr bwMode="auto">
            <a:xfrm>
              <a:off x="4864100" y="4478338"/>
              <a:ext cx="228600" cy="3810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3" name="Up-Down Arrow 62"/>
            <p:cNvSpPr/>
            <p:nvPr/>
          </p:nvSpPr>
          <p:spPr bwMode="auto">
            <a:xfrm>
              <a:off x="6188075" y="4478338"/>
              <a:ext cx="228600" cy="3810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4" name="Up-Down Arrow 63"/>
            <p:cNvSpPr/>
            <p:nvPr/>
          </p:nvSpPr>
          <p:spPr bwMode="auto">
            <a:xfrm>
              <a:off x="2568575" y="4000500"/>
              <a:ext cx="152400" cy="2286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5" name="Up-Down Arrow 64"/>
            <p:cNvSpPr/>
            <p:nvPr/>
          </p:nvSpPr>
          <p:spPr bwMode="auto">
            <a:xfrm>
              <a:off x="3406775" y="3990975"/>
              <a:ext cx="152400" cy="2286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6" name="Up-Down Arrow 65"/>
            <p:cNvSpPr/>
            <p:nvPr/>
          </p:nvSpPr>
          <p:spPr bwMode="auto">
            <a:xfrm>
              <a:off x="6502400" y="3990975"/>
              <a:ext cx="152400" cy="2286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7" name="TextBox 101"/>
            <p:cNvSpPr txBox="1">
              <a:spLocks noChangeArrowheads="1"/>
            </p:cNvSpPr>
            <p:nvPr/>
          </p:nvSpPr>
          <p:spPr bwMode="auto">
            <a:xfrm>
              <a:off x="2303463" y="2952750"/>
              <a:ext cx="711200" cy="55403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b="1" kern="0" dirty="0">
                  <a:solidFill>
                    <a:sysClr val="windowText" lastClr="000000"/>
                  </a:solidFill>
                  <a:latin typeface="Calibri" pitchFamily="34" charset="0"/>
                </a:rPr>
                <a:t>Stacked</a:t>
              </a:r>
            </a:p>
            <a:p>
              <a:pPr algn="ctr" fontAlgn="auto">
                <a:spcBef>
                  <a:spcPts val="0"/>
                </a:spcBef>
                <a:spcAft>
                  <a:spcPts val="0"/>
                </a:spcAft>
                <a:defRPr/>
              </a:pPr>
              <a:r>
                <a:rPr lang="en-US" sz="1000" b="1" kern="0" dirty="0">
                  <a:solidFill>
                    <a:sysClr val="windowText" lastClr="000000"/>
                  </a:solidFill>
                  <a:latin typeface="Calibri" pitchFamily="34" charset="0"/>
                </a:rPr>
                <a:t>Memory</a:t>
              </a:r>
            </a:p>
            <a:p>
              <a:pPr algn="ctr" fontAlgn="auto">
                <a:spcBef>
                  <a:spcPts val="0"/>
                </a:spcBef>
                <a:spcAft>
                  <a:spcPts val="0"/>
                </a:spcAft>
                <a:defRPr/>
              </a:pPr>
              <a:r>
                <a:rPr lang="en-US" sz="1000" b="1" kern="0" dirty="0">
                  <a:solidFill>
                    <a:sysClr val="windowText" lastClr="000000"/>
                  </a:solidFill>
                  <a:latin typeface="Calibri" pitchFamily="34" charset="0"/>
                </a:rPr>
                <a:t>Channel 0</a:t>
              </a:r>
            </a:p>
          </p:txBody>
        </p:sp>
        <p:sp>
          <p:nvSpPr>
            <p:cNvPr id="68" name="TextBox 102"/>
            <p:cNvSpPr txBox="1">
              <a:spLocks noChangeArrowheads="1"/>
            </p:cNvSpPr>
            <p:nvPr/>
          </p:nvSpPr>
          <p:spPr bwMode="auto">
            <a:xfrm>
              <a:off x="3135313" y="2952750"/>
              <a:ext cx="711200" cy="55403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b="1" kern="0" dirty="0">
                  <a:solidFill>
                    <a:sysClr val="windowText" lastClr="000000"/>
                  </a:solidFill>
                  <a:latin typeface="Calibri" pitchFamily="34" charset="0"/>
                </a:rPr>
                <a:t>Stacked</a:t>
              </a:r>
            </a:p>
            <a:p>
              <a:pPr algn="ctr" fontAlgn="auto">
                <a:spcBef>
                  <a:spcPts val="0"/>
                </a:spcBef>
                <a:spcAft>
                  <a:spcPts val="0"/>
                </a:spcAft>
                <a:defRPr/>
              </a:pPr>
              <a:r>
                <a:rPr lang="en-US" sz="1000" b="1" kern="0" dirty="0">
                  <a:solidFill>
                    <a:sysClr val="windowText" lastClr="000000"/>
                  </a:solidFill>
                  <a:latin typeface="Calibri" pitchFamily="34" charset="0"/>
                </a:rPr>
                <a:t>Memory</a:t>
              </a:r>
            </a:p>
            <a:p>
              <a:pPr algn="ctr" fontAlgn="auto">
                <a:spcBef>
                  <a:spcPts val="0"/>
                </a:spcBef>
                <a:spcAft>
                  <a:spcPts val="0"/>
                </a:spcAft>
                <a:defRPr/>
              </a:pPr>
              <a:r>
                <a:rPr lang="en-US" sz="1000" b="1" kern="0" dirty="0">
                  <a:solidFill>
                    <a:sysClr val="windowText" lastClr="000000"/>
                  </a:solidFill>
                  <a:latin typeface="Calibri" pitchFamily="34" charset="0"/>
                </a:rPr>
                <a:t>Channel 1</a:t>
              </a:r>
            </a:p>
          </p:txBody>
        </p:sp>
        <p:sp>
          <p:nvSpPr>
            <p:cNvPr id="69" name="TextBox 103"/>
            <p:cNvSpPr txBox="1">
              <a:spLocks noChangeArrowheads="1"/>
            </p:cNvSpPr>
            <p:nvPr/>
          </p:nvSpPr>
          <p:spPr bwMode="auto">
            <a:xfrm>
              <a:off x="6126163" y="2952750"/>
              <a:ext cx="898525" cy="554038"/>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b="1" kern="0" dirty="0">
                  <a:solidFill>
                    <a:sysClr val="windowText" lastClr="000000"/>
                  </a:solidFill>
                  <a:latin typeface="Calibri" pitchFamily="34" charset="0"/>
                </a:rPr>
                <a:t>Stacked</a:t>
              </a:r>
            </a:p>
            <a:p>
              <a:pPr algn="ctr" fontAlgn="auto">
                <a:spcBef>
                  <a:spcPts val="0"/>
                </a:spcBef>
                <a:spcAft>
                  <a:spcPts val="0"/>
                </a:spcAft>
                <a:defRPr/>
              </a:pPr>
              <a:r>
                <a:rPr lang="en-US" sz="1000" b="1" kern="0" dirty="0">
                  <a:solidFill>
                    <a:sysClr val="windowText" lastClr="000000"/>
                  </a:solidFill>
                  <a:latin typeface="Calibri" pitchFamily="34" charset="0"/>
                </a:rPr>
                <a:t>Memory</a:t>
              </a:r>
            </a:p>
            <a:p>
              <a:pPr algn="ctr" fontAlgn="auto">
                <a:spcBef>
                  <a:spcPts val="0"/>
                </a:spcBef>
                <a:spcAft>
                  <a:spcPts val="0"/>
                </a:spcAft>
                <a:defRPr/>
              </a:pPr>
              <a:r>
                <a:rPr lang="en-US" sz="1000" b="1" kern="0" dirty="0">
                  <a:solidFill>
                    <a:sysClr val="windowText" lastClr="000000"/>
                  </a:solidFill>
                  <a:latin typeface="Calibri" pitchFamily="34" charset="0"/>
                </a:rPr>
                <a:t>Channel (n-1)</a:t>
              </a:r>
            </a:p>
          </p:txBody>
        </p:sp>
        <p:sp>
          <p:nvSpPr>
            <p:cNvPr id="70" name="Oval 69"/>
            <p:cNvSpPr/>
            <p:nvPr/>
          </p:nvSpPr>
          <p:spPr bwMode="auto">
            <a:xfrm>
              <a:off x="4368800" y="3333750"/>
              <a:ext cx="76200" cy="7620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71" name="Oval 70"/>
            <p:cNvSpPr/>
            <p:nvPr/>
          </p:nvSpPr>
          <p:spPr bwMode="auto">
            <a:xfrm>
              <a:off x="5054600" y="3333750"/>
              <a:ext cx="76200" cy="7620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72" name="Oval 71"/>
            <p:cNvSpPr/>
            <p:nvPr/>
          </p:nvSpPr>
          <p:spPr bwMode="auto">
            <a:xfrm>
              <a:off x="5740400" y="3333750"/>
              <a:ext cx="76200" cy="7620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73" name="Left-Right Arrow 72"/>
            <p:cNvSpPr/>
            <p:nvPr/>
          </p:nvSpPr>
          <p:spPr bwMode="auto">
            <a:xfrm>
              <a:off x="6807200" y="4229100"/>
              <a:ext cx="457200" cy="228600"/>
            </a:xfrm>
            <a:prstGeom prst="leftRight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74" name="TextBox 111"/>
            <p:cNvSpPr txBox="1">
              <a:spLocks noChangeArrowheads="1"/>
            </p:cNvSpPr>
            <p:nvPr/>
          </p:nvSpPr>
          <p:spPr bwMode="auto">
            <a:xfrm>
              <a:off x="7207250" y="4152900"/>
              <a:ext cx="679450" cy="40005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00" b="1" kern="0" dirty="0" smtClean="0">
                  <a:solidFill>
                    <a:sysClr val="windowText" lastClr="000000"/>
                  </a:solidFill>
                  <a:latin typeface="Calibri" pitchFamily="34" charset="0"/>
                </a:rPr>
                <a:t>To/From</a:t>
              </a:r>
              <a:endParaRPr lang="en-US" sz="1000" b="1" kern="0" dirty="0">
                <a:solidFill>
                  <a:sysClr val="windowText" lastClr="000000"/>
                </a:solidFill>
                <a:latin typeface="Calibri" pitchFamily="34" charset="0"/>
              </a:endParaRPr>
            </a:p>
            <a:p>
              <a:pPr fontAlgn="auto">
                <a:spcBef>
                  <a:spcPts val="0"/>
                </a:spcBef>
                <a:spcAft>
                  <a:spcPts val="0"/>
                </a:spcAft>
                <a:defRPr/>
              </a:pPr>
              <a:r>
                <a:rPr lang="en-US" sz="1000" b="1" kern="0" dirty="0">
                  <a:solidFill>
                    <a:sysClr val="windowText" lastClr="000000"/>
                  </a:solidFill>
                  <a:latin typeface="Calibri" pitchFamily="34" charset="0"/>
                </a:rPr>
                <a:t>Host</a:t>
              </a:r>
            </a:p>
          </p:txBody>
        </p:sp>
        <p:sp>
          <p:nvSpPr>
            <p:cNvPr id="81" name="Rounded Rectangle 80"/>
            <p:cNvSpPr/>
            <p:nvPr/>
          </p:nvSpPr>
          <p:spPr bwMode="auto">
            <a:xfrm>
              <a:off x="2378075" y="3743325"/>
              <a:ext cx="541338" cy="228600"/>
            </a:xfrm>
            <a:prstGeom prst="roundRect">
              <a:avLst>
                <a:gd name="adj" fmla="val 13143"/>
              </a:avLst>
            </a:prstGeom>
            <a:solidFill>
              <a:sysClr val="window" lastClr="FFFFFF">
                <a:lumMod val="65000"/>
              </a:sys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000" b="1" kern="0" dirty="0" smtClean="0">
                  <a:solidFill>
                    <a:sysClr val="windowText" lastClr="000000"/>
                  </a:solidFill>
                  <a:latin typeface="Calibri"/>
                </a:rPr>
                <a:t>Ctrl </a:t>
              </a:r>
              <a:r>
                <a:rPr lang="en-US" sz="1000" b="1" kern="0" dirty="0">
                  <a:solidFill>
                    <a:sysClr val="windowText" lastClr="000000"/>
                  </a:solidFill>
                  <a:latin typeface="Calibri"/>
                </a:rPr>
                <a:t>0</a:t>
              </a:r>
            </a:p>
          </p:txBody>
        </p:sp>
        <p:sp>
          <p:nvSpPr>
            <p:cNvPr id="82" name="Rounded Rectangle 81"/>
            <p:cNvSpPr/>
            <p:nvPr/>
          </p:nvSpPr>
          <p:spPr bwMode="auto">
            <a:xfrm>
              <a:off x="3206750" y="3743325"/>
              <a:ext cx="541338" cy="228600"/>
            </a:xfrm>
            <a:prstGeom prst="roundRect">
              <a:avLst>
                <a:gd name="adj" fmla="val 13143"/>
              </a:avLst>
            </a:prstGeom>
            <a:solidFill>
              <a:sysClr val="window" lastClr="FFFFFF">
                <a:lumMod val="65000"/>
              </a:sys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000" b="1" kern="0" dirty="0" smtClean="0">
                  <a:solidFill>
                    <a:sysClr val="windowText" lastClr="000000"/>
                  </a:solidFill>
                  <a:latin typeface="Calibri"/>
                </a:rPr>
                <a:t>Ctrl </a:t>
              </a:r>
              <a:r>
                <a:rPr lang="en-US" sz="1000" b="1" kern="0" dirty="0">
                  <a:solidFill>
                    <a:sysClr val="windowText" lastClr="000000"/>
                  </a:solidFill>
                  <a:latin typeface="Calibri"/>
                </a:rPr>
                <a:t>1</a:t>
              </a:r>
            </a:p>
          </p:txBody>
        </p:sp>
        <p:sp>
          <p:nvSpPr>
            <p:cNvPr id="83" name="Rounded Rectangle 82"/>
            <p:cNvSpPr/>
            <p:nvPr/>
          </p:nvSpPr>
          <p:spPr bwMode="auto">
            <a:xfrm>
              <a:off x="6296025" y="3743325"/>
              <a:ext cx="541338" cy="228600"/>
            </a:xfrm>
            <a:prstGeom prst="roundRect">
              <a:avLst>
                <a:gd name="adj" fmla="val 13143"/>
              </a:avLst>
            </a:prstGeom>
            <a:solidFill>
              <a:sysClr val="window" lastClr="FFFFFF">
                <a:lumMod val="65000"/>
              </a:sys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sz="1000" b="1" kern="0" dirty="0" smtClean="0">
                  <a:solidFill>
                    <a:sysClr val="windowText" lastClr="000000"/>
                  </a:solidFill>
                  <a:latin typeface="Calibri"/>
                </a:rPr>
                <a:t>Ctrl </a:t>
              </a:r>
              <a:r>
                <a:rPr lang="en-US" sz="1000" b="1" kern="0" dirty="0">
                  <a:solidFill>
                    <a:sysClr val="windowText" lastClr="000000"/>
                  </a:solidFill>
                  <a:latin typeface="Calibri"/>
                </a:rPr>
                <a:t>(n-1)</a:t>
              </a:r>
            </a:p>
          </p:txBody>
        </p:sp>
        <p:sp>
          <p:nvSpPr>
            <p:cNvPr id="84" name="Up-Down Arrow 83"/>
            <p:cNvSpPr/>
            <p:nvPr/>
          </p:nvSpPr>
          <p:spPr bwMode="auto">
            <a:xfrm>
              <a:off x="2568575" y="3495675"/>
              <a:ext cx="152400" cy="2286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85" name="Up-Down Arrow 84"/>
            <p:cNvSpPr/>
            <p:nvPr/>
          </p:nvSpPr>
          <p:spPr bwMode="auto">
            <a:xfrm>
              <a:off x="3406775" y="3495675"/>
              <a:ext cx="152400" cy="2286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86" name="Up-Down Arrow 85"/>
            <p:cNvSpPr/>
            <p:nvPr/>
          </p:nvSpPr>
          <p:spPr bwMode="auto">
            <a:xfrm>
              <a:off x="6502400" y="3495675"/>
              <a:ext cx="152400" cy="228600"/>
            </a:xfrm>
            <a:prstGeom prst="upDownArrow">
              <a:avLst/>
            </a:prstGeom>
            <a:solidFill>
              <a:sysClr val="window" lastClr="FFFFFF">
                <a:lumMod val="75000"/>
              </a:sysClr>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87" name="TextBox 86"/>
            <p:cNvSpPr txBox="1"/>
            <p:nvPr/>
          </p:nvSpPr>
          <p:spPr>
            <a:xfrm>
              <a:off x="5026025" y="6243638"/>
              <a:ext cx="1984375" cy="258762"/>
            </a:xfrm>
            <a:prstGeom prst="rect">
              <a:avLst/>
            </a:prstGeom>
          </p:spPr>
          <p:txBody>
            <a:bodyPr wrap="none" anchor="ctr">
              <a:spAutoFit/>
            </a:bodyPr>
            <a:lstStyle/>
            <a:p>
              <a:pPr algn="r" fontAlgn="auto">
                <a:lnSpc>
                  <a:spcPct val="90000"/>
                </a:lnSpc>
                <a:spcBef>
                  <a:spcPts val="300"/>
                </a:spcBef>
                <a:spcAft>
                  <a:spcPts val="300"/>
                </a:spcAft>
                <a:buClr>
                  <a:srgbClr val="FFFFFF"/>
                </a:buClr>
                <a:buFont typeface="Wingdings 3" pitchFamily="18" charset="2"/>
                <a:buNone/>
                <a:defRPr/>
              </a:pPr>
              <a:r>
                <a:rPr lang="en-US" sz="1200" dirty="0">
                  <a:solidFill>
                    <a:prstClr val="black"/>
                  </a:solidFill>
                  <a:latin typeface="Calibri"/>
                  <a:ea typeface="MS PGothic" pitchFamily="34" charset="-128"/>
                </a:rPr>
                <a:t>Base logic die of DRAM stack</a:t>
              </a:r>
            </a:p>
          </p:txBody>
        </p:sp>
        <p:sp>
          <p:nvSpPr>
            <p:cNvPr id="89" name="Left-Right Arrow 88"/>
            <p:cNvSpPr/>
            <p:nvPr/>
          </p:nvSpPr>
          <p:spPr bwMode="auto">
            <a:xfrm>
              <a:off x="1936750" y="4230688"/>
              <a:ext cx="457200" cy="228600"/>
            </a:xfrm>
            <a:prstGeom prst="leftRigh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356" name="TextBox 111"/>
            <p:cNvSpPr txBox="1">
              <a:spLocks noChangeArrowheads="1"/>
            </p:cNvSpPr>
            <p:nvPr/>
          </p:nvSpPr>
          <p:spPr bwMode="auto">
            <a:xfrm>
              <a:off x="1059869" y="4067175"/>
              <a:ext cx="899107" cy="545965"/>
            </a:xfrm>
            <a:prstGeom prst="rect">
              <a:avLst/>
            </a:prstGeom>
            <a:noFill/>
            <a:ln w="9525">
              <a:noFill/>
              <a:miter lim="800000"/>
              <a:headEnd/>
              <a:tailEnd/>
            </a:ln>
          </p:spPr>
          <p:txBody>
            <a:bodyPr wrap="none">
              <a:spAutoFit/>
            </a:bodyPr>
            <a:lstStyle/>
            <a:p>
              <a:pPr algn="r"/>
              <a:r>
                <a:rPr lang="en-US" sz="1000" b="1" dirty="0" smtClean="0">
                  <a:solidFill>
                    <a:prstClr val="black"/>
                  </a:solidFill>
                  <a:latin typeface="Calibri" pitchFamily="34" charset="0"/>
                </a:rPr>
                <a:t>To/From</a:t>
              </a:r>
            </a:p>
            <a:p>
              <a:pPr algn="r"/>
              <a:r>
                <a:rPr lang="en-US" sz="1000" b="1" dirty="0" smtClean="0">
                  <a:solidFill>
                    <a:prstClr val="black"/>
                  </a:solidFill>
                  <a:latin typeface="Calibri" pitchFamily="34" charset="0"/>
                </a:rPr>
                <a:t>Inter-PIM</a:t>
              </a:r>
            </a:p>
            <a:p>
              <a:pPr algn="r"/>
              <a:r>
                <a:rPr lang="en-US" sz="1000" b="1" dirty="0" smtClean="0">
                  <a:solidFill>
                    <a:prstClr val="black"/>
                  </a:solidFill>
                  <a:latin typeface="Calibri" pitchFamily="34" charset="0"/>
                </a:rPr>
                <a:t>Interconnect</a:t>
              </a:r>
            </a:p>
          </p:txBody>
        </p:sp>
      </p:grpSp>
      <p:sp>
        <p:nvSpPr>
          <p:cNvPr id="52" name="Cube 51"/>
          <p:cNvSpPr/>
          <p:nvPr/>
        </p:nvSpPr>
        <p:spPr bwMode="auto">
          <a:xfrm>
            <a:off x="7042380" y="5193994"/>
            <a:ext cx="1387608" cy="337301"/>
          </a:xfrm>
          <a:prstGeom prst="cube">
            <a:avLst>
              <a:gd name="adj" fmla="val 73970"/>
            </a:avLst>
          </a:prstGeom>
          <a:solidFill>
            <a:srgbClr val="009966"/>
          </a:solidFill>
          <a:ln w="25400" cap="flat" cmpd="sng" algn="ctr">
            <a:solidFill>
              <a:schemeClr val="tx1"/>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57" name="Cube 56"/>
          <p:cNvSpPr/>
          <p:nvPr/>
        </p:nvSpPr>
        <p:spPr bwMode="auto">
          <a:xfrm>
            <a:off x="7042380" y="5081560"/>
            <a:ext cx="1387608" cy="337301"/>
          </a:xfrm>
          <a:prstGeom prst="cube">
            <a:avLst>
              <a:gd name="adj" fmla="val 73970"/>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5" name="Cube 74"/>
          <p:cNvSpPr/>
          <p:nvPr/>
        </p:nvSpPr>
        <p:spPr bwMode="auto">
          <a:xfrm>
            <a:off x="7042380" y="4960927"/>
            <a:ext cx="1387608" cy="337301"/>
          </a:xfrm>
          <a:prstGeom prst="cube">
            <a:avLst>
              <a:gd name="adj" fmla="val 73970"/>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6" name="Cube 75"/>
          <p:cNvSpPr/>
          <p:nvPr/>
        </p:nvSpPr>
        <p:spPr bwMode="auto">
          <a:xfrm>
            <a:off x="7042380" y="4840295"/>
            <a:ext cx="1387608" cy="337301"/>
          </a:xfrm>
          <a:prstGeom prst="cube">
            <a:avLst>
              <a:gd name="adj" fmla="val 73970"/>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7" name="Cube 76"/>
          <p:cNvSpPr/>
          <p:nvPr/>
        </p:nvSpPr>
        <p:spPr bwMode="auto">
          <a:xfrm>
            <a:off x="7042380" y="4719663"/>
            <a:ext cx="1387608" cy="337301"/>
          </a:xfrm>
          <a:prstGeom prst="cube">
            <a:avLst>
              <a:gd name="adj" fmla="val 73970"/>
            </a:avLst>
          </a:prstGeom>
          <a:solidFill>
            <a:schemeClr val="accent1">
              <a:lumMod val="60000"/>
              <a:lumOff val="40000"/>
            </a:schemeClr>
          </a:solidFill>
          <a:ln w="25400" cap="flat" cmpd="sng" algn="ctr">
            <a:solidFill>
              <a:schemeClr val="accent1">
                <a:lumMod val="75000"/>
              </a:scheme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78" name="TextBox 79"/>
          <p:cNvSpPr txBox="1">
            <a:spLocks noChangeArrowheads="1"/>
          </p:cNvSpPr>
          <p:nvPr/>
        </p:nvSpPr>
        <p:spPr bwMode="auto">
          <a:xfrm>
            <a:off x="7954963" y="3860372"/>
            <a:ext cx="1096963"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pitchFamily="34" charset="0"/>
                <a:ea typeface="+mn-ea"/>
                <a:cs typeface="Arial" charset="0"/>
              </a:rPr>
              <a:t>DRAM 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ysClr val="windowText" lastClr="000000"/>
                </a:solidFill>
                <a:effectLst/>
                <a:uLnTx/>
                <a:uFillTx/>
                <a:latin typeface="Calibri" pitchFamily="34" charset="0"/>
                <a:ea typeface="+mn-ea"/>
                <a:cs typeface="Arial" charset="0"/>
              </a:rPr>
              <a:t>NVRAM dies</a:t>
            </a:r>
            <a:endParaRPr kumimoji="0" lang="en-US" sz="1400" b="0" i="0" u="none" strike="noStrike" kern="1200" cap="none" spc="0" normalizeH="0" baseline="0" noProof="0" dirty="0">
              <a:ln>
                <a:noFill/>
              </a:ln>
              <a:solidFill>
                <a:sysClr val="windowText" lastClr="000000"/>
              </a:solidFill>
              <a:effectLst/>
              <a:uLnTx/>
              <a:uFillTx/>
              <a:latin typeface="Calibri" pitchFamily="34" charset="0"/>
              <a:ea typeface="+mn-ea"/>
              <a:cs typeface="Arial" charset="0"/>
            </a:endParaRPr>
          </a:p>
        </p:txBody>
      </p:sp>
      <p:cxnSp>
        <p:nvCxnSpPr>
          <p:cNvPr id="79" name="Straight Arrow Connector 78"/>
          <p:cNvCxnSpPr>
            <a:endCxn id="77" idx="5"/>
          </p:cNvCxnSpPr>
          <p:nvPr/>
        </p:nvCxnSpPr>
        <p:spPr bwMode="auto">
          <a:xfrm flipH="1">
            <a:off x="8429988" y="4390608"/>
            <a:ext cx="183137" cy="372955"/>
          </a:xfrm>
          <a:prstGeom prst="straightConnector1">
            <a:avLst/>
          </a:prstGeom>
          <a:noFill/>
          <a:ln w="25400" cap="flat" cmpd="sng" algn="ctr">
            <a:solidFill>
              <a:sysClr val="windowText" lastClr="000000"/>
            </a:solidFill>
            <a:prstDash val="solid"/>
            <a:tailEnd type="triangle" w="lg" len="lg"/>
          </a:ln>
          <a:effectLst/>
        </p:spPr>
      </p:cxnSp>
      <p:cxnSp>
        <p:nvCxnSpPr>
          <p:cNvPr id="88" name="Straight Arrow Connector 87"/>
          <p:cNvCxnSpPr>
            <a:endCxn id="75" idx="5"/>
          </p:cNvCxnSpPr>
          <p:nvPr/>
        </p:nvCxnSpPr>
        <p:spPr bwMode="auto">
          <a:xfrm flipH="1">
            <a:off x="8429988" y="4390608"/>
            <a:ext cx="183138" cy="614219"/>
          </a:xfrm>
          <a:prstGeom prst="straightConnector1">
            <a:avLst/>
          </a:prstGeom>
          <a:noFill/>
          <a:ln w="25400" cap="flat" cmpd="sng" algn="ctr">
            <a:solidFill>
              <a:sysClr val="windowText" lastClr="000000"/>
            </a:solidFill>
            <a:prstDash val="solid"/>
            <a:tailEnd type="triangle" w="lg" len="lg"/>
          </a:ln>
          <a:effectLst/>
        </p:spPr>
      </p:cxnSp>
      <p:cxnSp>
        <p:nvCxnSpPr>
          <p:cNvPr id="99" name="Straight Connector 98"/>
          <p:cNvCxnSpPr/>
          <p:nvPr/>
        </p:nvCxnSpPr>
        <p:spPr>
          <a:xfrm>
            <a:off x="5768679" y="3002843"/>
            <a:ext cx="1273701" cy="24464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5546022" y="5548990"/>
            <a:ext cx="1490008" cy="48487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6776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breadth of Applicability of PIM</a:t>
            </a:r>
            <a:endParaRPr lang="en-US" dirty="0"/>
          </a:p>
        </p:txBody>
      </p:sp>
      <p:sp>
        <p:nvSpPr>
          <p:cNvPr id="3" name="Content Placeholder 2"/>
          <p:cNvSpPr>
            <a:spLocks noGrp="1"/>
          </p:cNvSpPr>
          <p:nvPr>
            <p:ph idx="1"/>
          </p:nvPr>
        </p:nvSpPr>
        <p:spPr>
          <a:xfrm>
            <a:off x="274388" y="1381123"/>
            <a:ext cx="8595360" cy="1465862"/>
          </a:xfrm>
        </p:spPr>
        <p:txBody>
          <a:bodyPr/>
          <a:lstStyle/>
          <a:p>
            <a:r>
              <a:rPr lang="en-US" dirty="0" smtClean="0"/>
              <a:t>Broad set of kernels from HPC apps, graph algorithms, GPGPU benchmarks etc.</a:t>
            </a:r>
          </a:p>
          <a:p>
            <a:r>
              <a:rPr lang="en-US" dirty="0" smtClean="0"/>
              <a:t>Analyzed using PIM GPU performance and energy models</a:t>
            </a:r>
          </a:p>
        </p:txBody>
      </p:sp>
      <p:sp>
        <p:nvSpPr>
          <p:cNvPr id="4" name="Text Placeholder 3"/>
          <p:cNvSpPr>
            <a:spLocks noGrp="1"/>
          </p:cNvSpPr>
          <p:nvPr>
            <p:ph type="body" sz="quarter" idx="10"/>
          </p:nvPr>
        </p:nvSpPr>
        <p:spPr/>
        <p:txBody>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1778788967"/>
              </p:ext>
            </p:extLst>
          </p:nvPr>
        </p:nvGraphicFramePr>
        <p:xfrm>
          <a:off x="1075625" y="2384081"/>
          <a:ext cx="6419966" cy="42530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756081" y="5822026"/>
            <a:ext cx="1184940" cy="877163"/>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PF = </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ParticleFilter</a:t>
            </a:r>
            <a:endParaRPr lang="en-US" sz="1000" dirty="0" smtClean="0">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SP = </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ShortestPath</a:t>
            </a:r>
            <a:endPar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smtClean="0">
                <a:latin typeface="+mj-lt"/>
                <a:ea typeface="MS PGothic" pitchFamily="34" charset="-128"/>
                <a:cs typeface="+mn-cs"/>
              </a:rPr>
              <a:t>RW = </a:t>
            </a:r>
            <a:r>
              <a:rPr lang="en-US" sz="1000" dirty="0" err="1" smtClean="0">
                <a:latin typeface="+mj-lt"/>
                <a:ea typeface="MS PGothic" pitchFamily="34" charset="-128"/>
                <a:cs typeface="+mn-cs"/>
              </a:rPr>
              <a:t>RandomWalk</a:t>
            </a:r>
            <a:endParaRPr lang="en-US" sz="1000" dirty="0" smtClean="0">
              <a:latin typeface="+mj-lt"/>
              <a:ea typeface="MS PGothic" pitchFamily="34" charset="-128"/>
              <a:cs typeface="+mn-cs"/>
            </a:endParaRPr>
          </a:p>
          <a:p>
            <a:pPr fontAlgn="auto">
              <a:lnSpc>
                <a:spcPct val="90000"/>
              </a:lnSpc>
              <a:spcBef>
                <a:spcPts val="300"/>
              </a:spcBef>
              <a:spcAft>
                <a:spcPts val="300"/>
              </a:spcAft>
              <a:buClr>
                <a:srgbClr val="FFFFFF"/>
              </a:buClr>
            </a:pPr>
            <a:r>
              <a:rPr lang="en-US" sz="1000" dirty="0" smtClean="0">
                <a:ea typeface="MS PGothic" pitchFamily="34" charset="-128"/>
              </a:rPr>
              <a:t>LE = Leukocyte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Why a new Simulator?</a:t>
            </a:r>
            <a:endParaRPr lang="en-US" dirty="0"/>
          </a:p>
        </p:txBody>
      </p:sp>
      <p:sp>
        <p:nvSpPr>
          <p:cNvPr id="22531" name="Content Placeholder 11"/>
          <p:cNvSpPr>
            <a:spLocks noGrp="1"/>
          </p:cNvSpPr>
          <p:nvPr>
            <p:ph idx="1"/>
          </p:nvPr>
        </p:nvSpPr>
        <p:spPr/>
        <p:txBody>
          <a:bodyPr/>
          <a:lstStyle/>
          <a:p>
            <a:r>
              <a:rPr lang="en-US" dirty="0" smtClean="0"/>
              <a:t>Why spend time building a new simulator when we could have used:</a:t>
            </a:r>
          </a:p>
          <a:p>
            <a:pPr lvl="1"/>
            <a:r>
              <a:rPr lang="en-US" dirty="0" err="1" smtClean="0"/>
              <a:t>SimNow</a:t>
            </a:r>
            <a:r>
              <a:rPr lang="en-US" dirty="0" smtClean="0"/>
              <a:t>, TSIM, gem5, Multi2Sim, MARSSx86, </a:t>
            </a:r>
            <a:r>
              <a:rPr lang="en-US" dirty="0" err="1" smtClean="0"/>
              <a:t>PTLsim</a:t>
            </a:r>
            <a:r>
              <a:rPr lang="en-US" dirty="0" smtClean="0"/>
              <a:t>, </a:t>
            </a:r>
            <a:r>
              <a:rPr lang="en-US" dirty="0" err="1" smtClean="0"/>
              <a:t>Zesto</a:t>
            </a:r>
            <a:r>
              <a:rPr lang="en-US" dirty="0" smtClean="0"/>
              <a:t>, FeS2, RSIM, ZSIM, Graphite, </a:t>
            </a:r>
            <a:r>
              <a:rPr lang="en-US" dirty="0" err="1" smtClean="0"/>
              <a:t>Flexus</a:t>
            </a:r>
            <a:r>
              <a:rPr lang="en-US" dirty="0" smtClean="0"/>
              <a:t>, SESC, SST, </a:t>
            </a:r>
            <a:r>
              <a:rPr lang="en-US" dirty="0" err="1" smtClean="0"/>
              <a:t>GPGPUSim</a:t>
            </a:r>
            <a:r>
              <a:rPr lang="en-US" dirty="0" smtClean="0"/>
              <a:t>, </a:t>
            </a:r>
            <a:r>
              <a:rPr lang="en-US" dirty="0" err="1" smtClean="0"/>
              <a:t>MacSim</a:t>
            </a:r>
            <a:r>
              <a:rPr lang="en-US" dirty="0" smtClean="0"/>
              <a:t>, </a:t>
            </a:r>
            <a:r>
              <a:rPr lang="en-US" dirty="0" err="1" smtClean="0"/>
              <a:t>Simics+GEMS</a:t>
            </a:r>
            <a:r>
              <a:rPr lang="en-US" dirty="0" smtClean="0"/>
              <a:t>, </a:t>
            </a:r>
            <a:r>
              <a:rPr lang="en-US" dirty="0" err="1" smtClean="0"/>
              <a:t>SimpleScalar</a:t>
            </a:r>
            <a:r>
              <a:rPr lang="en-US" dirty="0" smtClean="0"/>
              <a:t>……</a:t>
            </a:r>
          </a:p>
          <a:p>
            <a:pPr lvl="1"/>
            <a:endParaRPr lang="en-US" dirty="0"/>
          </a:p>
          <a:p>
            <a:r>
              <a:rPr lang="en-US" dirty="0" smtClean="0"/>
              <a:t>Because they don’t answer the question</a:t>
            </a:r>
            <a:r>
              <a:rPr lang="en-US" dirty="0"/>
              <a:t> </a:t>
            </a:r>
            <a:r>
              <a:rPr lang="en-US" dirty="0" smtClean="0"/>
              <a:t>we want to ask</a:t>
            </a:r>
          </a:p>
          <a:p>
            <a:pPr lvl="1"/>
            <a:r>
              <a:rPr lang="en-US" dirty="0" smtClean="0"/>
              <a:t>Runtime overhead too high</a:t>
            </a:r>
          </a:p>
          <a:p>
            <a:pPr lvl="1"/>
            <a:r>
              <a:rPr lang="en-US" dirty="0" smtClean="0"/>
              <a:t>Changes take too long to implement</a:t>
            </a:r>
          </a:p>
          <a:p>
            <a:pPr lvl="1"/>
            <a:r>
              <a:rPr lang="en-US" dirty="0" smtClean="0"/>
              <a:t>Memory overheads preclude large working sets</a:t>
            </a:r>
          </a:p>
          <a:p>
            <a:endParaRPr lang="en-US" dirty="0"/>
          </a:p>
          <a:p>
            <a:r>
              <a:rPr lang="en-US" dirty="0" smtClean="0"/>
              <a:t>As a result: they can’t test the PIM design space on applications that matter</a:t>
            </a:r>
          </a:p>
          <a:p>
            <a:endParaRPr lang="en-US" dirty="0"/>
          </a:p>
          <a:p>
            <a:r>
              <a:rPr lang="en-US" dirty="0" smtClean="0"/>
              <a:t>PIM Simulator trades off some accuracy for major performance improvements</a:t>
            </a:r>
          </a:p>
        </p:txBody>
      </p:sp>
      <p:sp>
        <p:nvSpPr>
          <p:cNvPr id="13" name="Text Placeholder 1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425527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6388"/>
            <a:ext cx="7680325" cy="474662"/>
          </a:xfrm>
        </p:spPr>
        <p:txBody>
          <a:bodyPr/>
          <a:lstStyle/>
          <a:p>
            <a:pPr eaLnBrk="1" hangingPunct="1">
              <a:defRPr/>
            </a:pPr>
            <a:r>
              <a:rPr lang="en-US" dirty="0" smtClean="0"/>
              <a:t>Challenges of modeling future systems</a:t>
            </a:r>
            <a:endParaRPr lang="en-US" dirty="0"/>
          </a:p>
        </p:txBody>
      </p:sp>
      <p:sp>
        <p:nvSpPr>
          <p:cNvPr id="4" name="Text Placeholder 3"/>
          <p:cNvSpPr>
            <a:spLocks noGrp="1"/>
          </p:cNvSpPr>
          <p:nvPr>
            <p:ph type="body" sz="quarter" idx="10"/>
          </p:nvPr>
        </p:nvSpPr>
        <p:spPr>
          <a:xfrm>
            <a:off x="274638" y="752475"/>
            <a:ext cx="7680325" cy="285750"/>
          </a:xfrm>
        </p:spPr>
        <p:txBody>
          <a:bodyPr/>
          <a:lstStyle/>
          <a:p>
            <a:pPr>
              <a:defRPr/>
            </a:pPr>
            <a:r>
              <a:rPr/>
              <a:t>Large design space to explore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393825"/>
            <a:ext cx="21256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1300" y="1033463"/>
            <a:ext cx="3336925" cy="379412"/>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u="sng" dirty="0">
                <a:latin typeface="+mj-lt"/>
                <a:ea typeface="MS PGothic" pitchFamily="34" charset="-128"/>
                <a:cs typeface="+mn-cs"/>
              </a:rPr>
              <a:t>Heterogeneous Cores</a:t>
            </a:r>
          </a:p>
        </p:txBody>
      </p:sp>
      <p:sp>
        <p:nvSpPr>
          <p:cNvPr id="7" name="TextBox 6"/>
          <p:cNvSpPr txBox="1"/>
          <p:nvPr/>
        </p:nvSpPr>
        <p:spPr>
          <a:xfrm>
            <a:off x="76200" y="2986088"/>
            <a:ext cx="3668713" cy="368300"/>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dirty="0">
                <a:latin typeface="+mj-lt"/>
                <a:ea typeface="MS PGothic" pitchFamily="34" charset="-128"/>
                <a:cs typeface="+mn-cs"/>
              </a:rPr>
              <a:t>Composition? Size? Speed?</a:t>
            </a:r>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1412875"/>
            <a:ext cx="23717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037138" y="1014413"/>
            <a:ext cx="3335337" cy="379412"/>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u="sng" dirty="0">
                <a:latin typeface="+mj-lt"/>
                <a:ea typeface="MS PGothic" pitchFamily="34" charset="-128"/>
                <a:cs typeface="+mn-cs"/>
              </a:rPr>
              <a:t>Stacked Memories</a:t>
            </a:r>
          </a:p>
        </p:txBody>
      </p:sp>
      <p:sp>
        <p:nvSpPr>
          <p:cNvPr id="12" name="TextBox 11"/>
          <p:cNvSpPr txBox="1"/>
          <p:nvPr/>
        </p:nvSpPr>
        <p:spPr>
          <a:xfrm>
            <a:off x="4267200" y="2947988"/>
            <a:ext cx="4876800" cy="647700"/>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dirty="0">
                <a:latin typeface="+mj-lt"/>
                <a:ea typeface="MS PGothic" pitchFamily="34" charset="-128"/>
                <a:cs typeface="+mn-cs"/>
              </a:rPr>
              <a:t>Useful? Compute/BW Ratio? Latency? Capacity? Non-Volatile?</a:t>
            </a:r>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4122738"/>
            <a:ext cx="2286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66713" y="3744913"/>
            <a:ext cx="3336925" cy="377825"/>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u="sng" dirty="0">
                <a:latin typeface="+mj-lt"/>
                <a:ea typeface="MS PGothic" pitchFamily="34" charset="-128"/>
                <a:cs typeface="+mn-cs"/>
              </a:rPr>
              <a:t>Thermal Constraints</a:t>
            </a:r>
          </a:p>
        </p:txBody>
      </p:sp>
      <p:sp>
        <p:nvSpPr>
          <p:cNvPr id="15" name="TextBox 14"/>
          <p:cNvSpPr txBox="1"/>
          <p:nvPr/>
        </p:nvSpPr>
        <p:spPr>
          <a:xfrm>
            <a:off x="201613" y="5678488"/>
            <a:ext cx="3667125" cy="646112"/>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dirty="0">
                <a:latin typeface="+mj-lt"/>
                <a:ea typeface="MS PGothic" pitchFamily="34" charset="-128"/>
                <a:cs typeface="+mn-cs"/>
              </a:rPr>
              <a:t>Power Sharing? Heat dissipation? Sprinting?</a:t>
            </a:r>
          </a:p>
        </p:txBody>
      </p:sp>
      <p:pic>
        <p:nvPicPr>
          <p:cNvPr id="317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4122738"/>
            <a:ext cx="3549650" cy="1555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37138" y="3744913"/>
            <a:ext cx="3335337" cy="377825"/>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u="sng" dirty="0">
                <a:latin typeface="+mj-lt"/>
                <a:ea typeface="MS PGothic" pitchFamily="34" charset="-128"/>
                <a:cs typeface="+mn-cs"/>
              </a:rPr>
              <a:t>Software Co-Design</a:t>
            </a:r>
          </a:p>
        </p:txBody>
      </p:sp>
      <p:sp>
        <p:nvSpPr>
          <p:cNvPr id="19" name="TextBox 18"/>
          <p:cNvSpPr txBox="1"/>
          <p:nvPr/>
        </p:nvSpPr>
        <p:spPr>
          <a:xfrm>
            <a:off x="4267200" y="5678488"/>
            <a:ext cx="4876800" cy="646112"/>
          </a:xfrm>
          <a:prstGeom prst="rect">
            <a:avLst/>
          </a:prstGeom>
        </p:spPr>
        <p:txBody>
          <a:bodyPr anchor="ctr">
            <a:spAutoFit/>
          </a:bodyPr>
          <a:lstStyle/>
          <a:p>
            <a:pPr algn="ctr" fontAlgn="auto">
              <a:lnSpc>
                <a:spcPct val="90000"/>
              </a:lnSpc>
              <a:spcBef>
                <a:spcPts val="300"/>
              </a:spcBef>
              <a:spcAft>
                <a:spcPts val="300"/>
              </a:spcAft>
              <a:buClr>
                <a:srgbClr val="FFFFFF"/>
              </a:buClr>
              <a:buFont typeface="Wingdings 3" pitchFamily="18" charset="2"/>
              <a:buNone/>
              <a:defRPr/>
            </a:pPr>
            <a:r>
              <a:rPr lang="en-US" sz="2000" dirty="0">
                <a:latin typeface="+mj-lt"/>
                <a:ea typeface="MS PGothic" pitchFamily="34" charset="-128"/>
                <a:cs typeface="+mn-cs"/>
              </a:rPr>
              <a:t>New algorithms? Data placement? Programming models?</a:t>
            </a:r>
          </a:p>
        </p:txBody>
      </p:sp>
      <p:sp>
        <p:nvSpPr>
          <p:cNvPr id="17" name="TextBox 16"/>
          <p:cNvSpPr txBox="1"/>
          <p:nvPr/>
        </p:nvSpPr>
        <p:spPr>
          <a:xfrm>
            <a:off x="968233" y="6303722"/>
            <a:ext cx="8062785" cy="286232"/>
          </a:xfrm>
          <a:prstGeom prst="rect">
            <a:avLst/>
          </a:prstGeom>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300"/>
              </a:spcBef>
              <a:spcAft>
                <a:spcPts val="300"/>
              </a:spcAft>
              <a:buClr>
                <a:srgbClr val="FFFFFF"/>
              </a:buClr>
            </a:pPr>
            <a:r>
              <a:rPr lang="en-US" sz="1400" i="1" dirty="0">
                <a:latin typeface="Calibri" panose="020F0502020204030204" pitchFamily="34" charset="0"/>
              </a:rPr>
              <a:t>Ref: </a:t>
            </a:r>
            <a:r>
              <a:rPr lang="en-US" sz="1400" i="1" dirty="0" smtClean="0">
                <a:latin typeface="Calibri" panose="020F0502020204030204" pitchFamily="34" charset="0"/>
              </a:rPr>
              <a:t>J. Greathouse et al. Simulation </a:t>
            </a:r>
            <a:r>
              <a:rPr lang="en-US" sz="1400" i="1" dirty="0">
                <a:latin typeface="Calibri" panose="020F0502020204030204" pitchFamily="34" charset="0"/>
              </a:rPr>
              <a:t>of Exascale Nodes through Runtime Hardware </a:t>
            </a:r>
            <a:r>
              <a:rPr lang="en-US" sz="1400" i="1" dirty="0" smtClean="0">
                <a:latin typeface="Calibri" panose="020F0502020204030204" pitchFamily="34" charset="0"/>
              </a:rPr>
              <a:t>Monitoring, </a:t>
            </a:r>
            <a:r>
              <a:rPr lang="en-US" sz="1400" i="1" dirty="0" err="1" smtClean="0">
                <a:latin typeface="Calibri" panose="020F0502020204030204" pitchFamily="34" charset="0"/>
              </a:rPr>
              <a:t>ModSim</a:t>
            </a:r>
            <a:r>
              <a:rPr lang="en-US" sz="1400" i="1" dirty="0" smtClean="0">
                <a:latin typeface="Calibri" panose="020F0502020204030204" pitchFamily="34" charset="0"/>
              </a:rPr>
              <a:t>, 2013</a:t>
            </a:r>
            <a:endParaRPr lang="en-US" sz="1400" i="1"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430777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4" grpId="0"/>
      <p:bldP spid="15"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6388"/>
            <a:ext cx="7680325" cy="474662"/>
          </a:xfrm>
        </p:spPr>
        <p:txBody>
          <a:bodyPr/>
          <a:lstStyle/>
          <a:p>
            <a:pPr eaLnBrk="1" hangingPunct="1">
              <a:defRPr/>
            </a:pPr>
            <a:r>
              <a:rPr lang="en-US" dirty="0" smtClean="0"/>
              <a:t>Challenges of modeling future systems</a:t>
            </a:r>
            <a:endParaRPr lang="en-US" dirty="0"/>
          </a:p>
        </p:txBody>
      </p:sp>
      <p:sp>
        <p:nvSpPr>
          <p:cNvPr id="3" name="Content Placeholder 2"/>
          <p:cNvSpPr>
            <a:spLocks noGrp="1"/>
          </p:cNvSpPr>
          <p:nvPr>
            <p:ph idx="1"/>
          </p:nvPr>
        </p:nvSpPr>
        <p:spPr>
          <a:xfrm>
            <a:off x="274638" y="1381125"/>
            <a:ext cx="8594725" cy="4937125"/>
          </a:xfrm>
        </p:spPr>
        <p:txBody>
          <a:bodyPr/>
          <a:lstStyle/>
          <a:p>
            <a:pPr eaLnBrk="1" hangingPunct="1"/>
            <a:r>
              <a:rPr lang="en-US" dirty="0" smtClean="0"/>
              <a:t>Need to run long enough to trigger interesting memory phenomena</a:t>
            </a:r>
          </a:p>
          <a:p>
            <a:pPr lvl="1" eaLnBrk="1" hangingPunct="1"/>
            <a:r>
              <a:rPr lang="en-US" dirty="0" smtClean="0"/>
              <a:t>Working sets &gt;&gt; stacked memories of 100s of MB to multiple GB</a:t>
            </a:r>
          </a:p>
          <a:p>
            <a:pPr eaLnBrk="1" hangingPunct="1"/>
            <a:r>
              <a:rPr lang="en-US" dirty="0" smtClean="0"/>
              <a:t>Run long enough to observe power and thermal effects</a:t>
            </a:r>
          </a:p>
          <a:p>
            <a:pPr lvl="1" eaLnBrk="1" hangingPunct="1"/>
            <a:r>
              <a:rPr lang="en-US" dirty="0" smtClean="0"/>
              <a:t>Example measured on a real heterogeneous processor</a:t>
            </a:r>
          </a:p>
          <a:p>
            <a:pPr eaLnBrk="1" hangingPunct="1"/>
            <a:endParaRPr lang="en-US" dirty="0" smtClean="0"/>
          </a:p>
          <a:p>
            <a:pPr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r>
              <a:rPr lang="en-US" dirty="0" smtClean="0"/>
              <a:t>~2.5 trillion CPU instructions, ~60 trillion GPU operations</a:t>
            </a:r>
          </a:p>
          <a:p>
            <a:pPr eaLnBrk="1" hangingPunct="1"/>
            <a:r>
              <a:rPr lang="en-US" dirty="0" smtClean="0"/>
              <a:t>Applications of interest can be large</a:t>
            </a:r>
          </a:p>
          <a:p>
            <a:pPr lvl="1" eaLnBrk="1" hangingPunct="1"/>
            <a:r>
              <a:rPr lang="en-US" dirty="0" smtClean="0"/>
              <a:t>Scaled studies can be challenging and misleading for complex applications</a:t>
            </a:r>
          </a:p>
        </p:txBody>
      </p:sp>
      <p:sp>
        <p:nvSpPr>
          <p:cNvPr id="4" name="Text Placeholder 3"/>
          <p:cNvSpPr>
            <a:spLocks noGrp="1"/>
          </p:cNvSpPr>
          <p:nvPr>
            <p:ph type="body" sz="quarter" idx="10"/>
          </p:nvPr>
        </p:nvSpPr>
        <p:spPr>
          <a:xfrm>
            <a:off x="274638" y="752475"/>
            <a:ext cx="7680325" cy="285750"/>
          </a:xfrm>
        </p:spPr>
        <p:txBody>
          <a:bodyPr/>
          <a:lstStyle/>
          <a:p>
            <a:pPr>
              <a:defRPr/>
            </a:pPr>
            <a:r>
              <a:rPr lang="en-US" dirty="0" smtClean="0"/>
              <a:t>W</a:t>
            </a:r>
            <a:r>
              <a:rPr dirty="0" smtClean="0"/>
              <a:t>hy does simulator performance matter?</a:t>
            </a:r>
            <a:endParaRPr dirty="0"/>
          </a:p>
        </p:txBody>
      </p:sp>
      <p:graphicFrame>
        <p:nvGraphicFramePr>
          <p:cNvPr id="5" name="Chart 4"/>
          <p:cNvGraphicFramePr/>
          <p:nvPr/>
        </p:nvGraphicFramePr>
        <p:xfrm>
          <a:off x="990600" y="2819400"/>
          <a:ext cx="6400800" cy="202563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1571625" y="3082925"/>
            <a:ext cx="5310188" cy="62865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3200">
              <a:solidFill>
                <a:schemeClr val="tx2"/>
              </a:solidFill>
              <a:latin typeface="Calibri" panose="020F0502020204030204" pitchFamily="34" charset="0"/>
            </a:endParaRPr>
          </a:p>
        </p:txBody>
      </p:sp>
      <p:sp>
        <p:nvSpPr>
          <p:cNvPr id="7" name="TextBox 6"/>
          <p:cNvSpPr txBox="1"/>
          <p:nvPr/>
        </p:nvSpPr>
        <p:spPr>
          <a:xfrm>
            <a:off x="974617" y="6188983"/>
            <a:ext cx="6972408" cy="258532"/>
          </a:xfrm>
          <a:prstGeom prst="rect">
            <a:avLst/>
          </a:prstGeom>
        </p:spPr>
        <p:txBody>
          <a:bodyPr wrap="square" rtlCol="0" anchor="ctr" anchorCtr="0">
            <a:spAutoFit/>
          </a:bodyPr>
          <a:lstStyle/>
          <a:p>
            <a:pPr algn="ctr" fontAlgn="auto">
              <a:lnSpc>
                <a:spcPct val="90000"/>
              </a:lnSpc>
              <a:spcBef>
                <a:spcPts val="300"/>
              </a:spcBef>
              <a:spcAft>
                <a:spcPts val="300"/>
              </a:spcAft>
              <a:buClr>
                <a:srgbClr val="FFFFFF"/>
              </a:buClr>
            </a:pPr>
            <a:r>
              <a:rPr kumimoji="0" lang="en-US" sz="1200" b="0" i="1" u="none" strike="noStrike" kern="1200" cap="none" spc="0" normalizeH="0" baseline="0" noProof="0" dirty="0" smtClean="0">
                <a:ln>
                  <a:noFill/>
                </a:ln>
                <a:solidFill>
                  <a:schemeClr val="tx1"/>
                </a:solidFill>
                <a:effectLst/>
                <a:uLnTx/>
                <a:uFillTx/>
                <a:latin typeface="+mj-lt"/>
                <a:ea typeface="MS PGothic" pitchFamily="34" charset="-128"/>
                <a:cs typeface="+mn-cs"/>
              </a:rPr>
              <a:t>Ref: I. Paul et</a:t>
            </a:r>
            <a:r>
              <a:rPr kumimoji="0" lang="en-US" sz="1200" b="0" i="1" u="none" strike="noStrike" kern="1200" cap="none" spc="0" normalizeH="0" noProof="0" dirty="0" smtClean="0">
                <a:ln>
                  <a:noFill/>
                </a:ln>
                <a:solidFill>
                  <a:schemeClr val="tx1"/>
                </a:solidFill>
                <a:effectLst/>
                <a:uLnTx/>
                <a:uFillTx/>
                <a:latin typeface="+mj-lt"/>
                <a:ea typeface="MS PGothic" pitchFamily="34" charset="-128"/>
                <a:cs typeface="+mn-cs"/>
              </a:rPr>
              <a:t> al.</a:t>
            </a:r>
            <a:r>
              <a:rPr lang="en-US" sz="1200" i="1" dirty="0">
                <a:latin typeface="+mj-lt"/>
                <a:ea typeface="MS PGothic" pitchFamily="34" charset="-128"/>
                <a:cs typeface="+mn-cs"/>
              </a:rPr>
              <a:t>, “Cooperative Boosting: Needy Versus Greedy Power </a:t>
            </a:r>
            <a:r>
              <a:rPr lang="en-US" sz="1200" i="1" dirty="0" smtClean="0">
                <a:latin typeface="+mj-lt"/>
                <a:ea typeface="MS PGothic" pitchFamily="34" charset="-128"/>
                <a:cs typeface="+mn-cs"/>
              </a:rPr>
              <a:t>Management”, ISCA 2013</a:t>
            </a:r>
            <a:endParaRPr kumimoji="0" lang="en-US" sz="12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2935252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PIM Simulator Overview</a:t>
            </a:r>
            <a:endParaRPr lang="en-US" dirty="0"/>
          </a:p>
        </p:txBody>
      </p:sp>
      <p:sp>
        <p:nvSpPr>
          <p:cNvPr id="4" name="Text Placeholder 3"/>
          <p:cNvSpPr>
            <a:spLocks noGrp="1"/>
          </p:cNvSpPr>
          <p:nvPr>
            <p:ph type="body" sz="quarter" idx="10"/>
          </p:nvPr>
        </p:nvSpPr>
        <p:spPr/>
        <p:txBody>
          <a:bodyPr/>
          <a:lstStyle/>
          <a:p>
            <a:r>
              <a:rPr lang="en-US" dirty="0" smtClean="0"/>
              <a:t>Multi-Stage Performance Estimation Process</a:t>
            </a:r>
            <a:endParaRPr lang="en-US" dirty="0"/>
          </a:p>
        </p:txBody>
      </p:sp>
      <p:sp>
        <p:nvSpPr>
          <p:cNvPr id="5" name="Rectangle 4"/>
          <p:cNvSpPr/>
          <p:nvPr/>
        </p:nvSpPr>
        <p:spPr bwMode="auto">
          <a:xfrm>
            <a:off x="5945182" y="2111044"/>
            <a:ext cx="2528887" cy="2401888"/>
          </a:xfrm>
          <a:prstGeom prst="rect">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0" anchor="b"/>
          <a:lstStyle/>
          <a:p>
            <a:pPr marL="1588" indent="-1588" algn="ctr" defTabSz="913183">
              <a:defRPr/>
            </a:pPr>
            <a:r>
              <a:rPr lang="en-US" sz="2400" b="1" dirty="0">
                <a:solidFill>
                  <a:schemeClr val="tx1"/>
                </a:solidFill>
                <a:cs typeface="Arial" charset="0"/>
              </a:rPr>
              <a:t>Phase 2</a:t>
            </a:r>
          </a:p>
        </p:txBody>
      </p:sp>
      <p:sp>
        <p:nvSpPr>
          <p:cNvPr id="6" name="Rectangle 5"/>
          <p:cNvSpPr/>
          <p:nvPr/>
        </p:nvSpPr>
        <p:spPr bwMode="auto">
          <a:xfrm>
            <a:off x="269869" y="1483982"/>
            <a:ext cx="2968625" cy="4002087"/>
          </a:xfrm>
          <a:prstGeom prst="rect">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0" anchor="b"/>
          <a:lstStyle/>
          <a:p>
            <a:pPr marL="1588" indent="-1588" algn="ctr" defTabSz="913183">
              <a:defRPr/>
            </a:pPr>
            <a:r>
              <a:rPr lang="en-US" sz="2400" b="1" dirty="0">
                <a:solidFill>
                  <a:schemeClr val="tx1"/>
                </a:solidFill>
                <a:cs typeface="Arial" charset="0"/>
              </a:rPr>
              <a:t>Phase 1</a:t>
            </a:r>
          </a:p>
        </p:txBody>
      </p:sp>
      <p:sp>
        <p:nvSpPr>
          <p:cNvPr id="11" name="Rectangle 10"/>
          <p:cNvSpPr/>
          <p:nvPr/>
        </p:nvSpPr>
        <p:spPr bwMode="auto">
          <a:xfrm>
            <a:off x="490532" y="1626857"/>
            <a:ext cx="2559050" cy="10033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45714" bIns="0" anchor="b"/>
          <a:lstStyle/>
          <a:p>
            <a:pPr marL="1588" indent="-1588" algn="ctr" defTabSz="913183">
              <a:defRPr/>
            </a:pPr>
            <a:r>
              <a:rPr lang="en-US" sz="1600" b="1" dirty="0">
                <a:solidFill>
                  <a:schemeClr val="tx1"/>
                </a:solidFill>
                <a:cs typeface="Arial" charset="0"/>
              </a:rPr>
              <a:t>User Application</a:t>
            </a:r>
          </a:p>
        </p:txBody>
      </p:sp>
      <p:sp>
        <p:nvSpPr>
          <p:cNvPr id="12" name="Right Arrow 11"/>
          <p:cNvSpPr/>
          <p:nvPr/>
        </p:nvSpPr>
        <p:spPr bwMode="auto">
          <a:xfrm rot="1302134">
            <a:off x="2909882" y="3288969"/>
            <a:ext cx="1255712"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3" name="Rectangle 12"/>
          <p:cNvSpPr/>
          <p:nvPr/>
        </p:nvSpPr>
        <p:spPr bwMode="auto">
          <a:xfrm>
            <a:off x="479419" y="2707944"/>
            <a:ext cx="2570163" cy="747713"/>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a:cs typeface="Arial" charset="0"/>
              </a:rPr>
              <a:t>PIM Software Stack</a:t>
            </a:r>
          </a:p>
        </p:txBody>
      </p:sp>
      <p:sp>
        <p:nvSpPr>
          <p:cNvPr id="17" name="Right Arrow 16"/>
          <p:cNvSpPr/>
          <p:nvPr/>
        </p:nvSpPr>
        <p:spPr bwMode="auto">
          <a:xfrm rot="5400000">
            <a:off x="6940543" y="2997903"/>
            <a:ext cx="538162" cy="276225"/>
          </a:xfrm>
          <a:prstGeom prst="rightArrow">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8" name="Rectangle 17"/>
          <p:cNvSpPr/>
          <p:nvPr/>
        </p:nvSpPr>
        <p:spPr bwMode="auto">
          <a:xfrm>
            <a:off x="6173782" y="2298369"/>
            <a:ext cx="2101850" cy="644525"/>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a:solidFill>
                  <a:schemeClr val="tx1"/>
                </a:solidFill>
                <a:cs typeface="Arial" charset="0"/>
              </a:rPr>
              <a:t>Performance and </a:t>
            </a:r>
            <a:r>
              <a:rPr lang="en-US" sz="1600" b="1" dirty="0" smtClean="0">
                <a:solidFill>
                  <a:schemeClr val="tx1"/>
                </a:solidFill>
                <a:cs typeface="Arial" charset="0"/>
              </a:rPr>
              <a:t>Power Models</a:t>
            </a:r>
            <a:endParaRPr lang="en-US" sz="1600" b="1" dirty="0">
              <a:solidFill>
                <a:schemeClr val="tx1"/>
              </a:solidFill>
              <a:cs typeface="Arial" charset="0"/>
            </a:endParaRPr>
          </a:p>
        </p:txBody>
      </p:sp>
      <p:sp>
        <p:nvSpPr>
          <p:cNvPr id="19" name="Rectangle 18"/>
          <p:cNvSpPr/>
          <p:nvPr/>
        </p:nvSpPr>
        <p:spPr bwMode="auto">
          <a:xfrm>
            <a:off x="6169019" y="3393744"/>
            <a:ext cx="2101850" cy="582613"/>
          </a:xfrm>
          <a:prstGeom prst="rect">
            <a:avLst/>
          </a:prstGeom>
          <a:ln>
            <a:headEnd/>
            <a:tailEnd/>
          </a:ln>
        </p:spPr>
        <p:style>
          <a:lnRef idx="2">
            <a:schemeClr val="dk1"/>
          </a:lnRef>
          <a:fillRef idx="1">
            <a:schemeClr val="lt1"/>
          </a:fillRef>
          <a:effectRef idx="0">
            <a:schemeClr val="dk1"/>
          </a:effectRef>
          <a:fontRef idx="minor">
            <a:schemeClr val="dk1"/>
          </a:fontRef>
        </p:style>
        <p:txBody>
          <a:bodyPr tIns="45714" bIns="45714" anchor="ctr"/>
          <a:lstStyle/>
          <a:p>
            <a:pPr marL="1588" indent="-1588" algn="ctr" defTabSz="913183">
              <a:defRPr/>
            </a:pPr>
            <a:r>
              <a:rPr lang="en-US" sz="1600" b="1" dirty="0">
                <a:cs typeface="Arial" charset="0"/>
              </a:rPr>
              <a:t>Trace Post-processor</a:t>
            </a:r>
          </a:p>
        </p:txBody>
      </p:sp>
      <p:sp>
        <p:nvSpPr>
          <p:cNvPr id="20" name="Rectangle 19"/>
          <p:cNvSpPr/>
          <p:nvPr/>
        </p:nvSpPr>
        <p:spPr bwMode="auto">
          <a:xfrm>
            <a:off x="725482" y="1706232"/>
            <a:ext cx="1146175" cy="500062"/>
          </a:xfrm>
          <a:prstGeom prst="rect">
            <a:avLst/>
          </a:prstGeom>
          <a:ln>
            <a:solidFill>
              <a:schemeClr val="accent3">
                <a:lumMod val="7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endParaRPr lang="en-US" sz="1600" b="1" dirty="0">
              <a:cs typeface="Arial" charset="0"/>
            </a:endParaRPr>
          </a:p>
        </p:txBody>
      </p:sp>
      <p:sp>
        <p:nvSpPr>
          <p:cNvPr id="21" name="Rectangle 20"/>
          <p:cNvSpPr/>
          <p:nvPr/>
        </p:nvSpPr>
        <p:spPr bwMode="auto">
          <a:xfrm>
            <a:off x="644519" y="1779257"/>
            <a:ext cx="1146175" cy="500062"/>
          </a:xfrm>
          <a:prstGeom prst="rect">
            <a:avLst/>
          </a:prstGeom>
          <a:ln>
            <a:solidFill>
              <a:schemeClr val="accent3">
                <a:lumMod val="7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r>
              <a:rPr lang="en-US" sz="1600" b="1" dirty="0">
                <a:cs typeface="Arial" charset="0"/>
              </a:rPr>
              <a:t>Host Tasks</a:t>
            </a:r>
          </a:p>
        </p:txBody>
      </p:sp>
      <p:sp>
        <p:nvSpPr>
          <p:cNvPr id="22" name="Rectangle 21"/>
          <p:cNvSpPr/>
          <p:nvPr/>
        </p:nvSpPr>
        <p:spPr bwMode="auto">
          <a:xfrm>
            <a:off x="2039932" y="1715757"/>
            <a:ext cx="862012" cy="500062"/>
          </a:xfrm>
          <a:prstGeom prst="rect">
            <a:avLst/>
          </a:prstGeom>
          <a:ln>
            <a:solidFill>
              <a:schemeClr val="accent3">
                <a:lumMod val="7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endParaRPr lang="en-US" sz="1600" b="1" dirty="0">
              <a:cs typeface="Arial" charset="0"/>
            </a:endParaRPr>
          </a:p>
        </p:txBody>
      </p:sp>
      <p:sp>
        <p:nvSpPr>
          <p:cNvPr id="23" name="Rectangle 22"/>
          <p:cNvSpPr/>
          <p:nvPr/>
        </p:nvSpPr>
        <p:spPr bwMode="auto">
          <a:xfrm>
            <a:off x="1979607" y="1788782"/>
            <a:ext cx="841375" cy="500062"/>
          </a:xfrm>
          <a:prstGeom prst="rect">
            <a:avLst/>
          </a:prstGeom>
          <a:ln>
            <a:solidFill>
              <a:schemeClr val="accent3">
                <a:lumMod val="75000"/>
              </a:schemeClr>
            </a:solidFill>
            <a:headEnd/>
            <a:tailEnd/>
          </a:ln>
        </p:spPr>
        <p:style>
          <a:lnRef idx="2">
            <a:schemeClr val="accent3"/>
          </a:lnRef>
          <a:fillRef idx="1">
            <a:schemeClr val="lt1"/>
          </a:fillRef>
          <a:effectRef idx="0">
            <a:schemeClr val="accent3"/>
          </a:effectRef>
          <a:fontRef idx="minor">
            <a:schemeClr val="dk1"/>
          </a:fontRef>
        </p:style>
        <p:txBody>
          <a:bodyPr tIns="45714" bIns="45714" anchor="ctr"/>
          <a:lstStyle/>
          <a:p>
            <a:pPr marL="1588" indent="-1588" algn="ctr" defTabSz="913183">
              <a:defRPr/>
            </a:pPr>
            <a:r>
              <a:rPr lang="en-US" sz="1600" b="1" dirty="0">
                <a:cs typeface="Arial" charset="0"/>
              </a:rPr>
              <a:t>PIM Tasks</a:t>
            </a:r>
          </a:p>
        </p:txBody>
      </p:sp>
      <p:sp>
        <p:nvSpPr>
          <p:cNvPr id="7" name="Right Arrow 6"/>
          <p:cNvSpPr/>
          <p:nvPr/>
        </p:nvSpPr>
        <p:spPr bwMode="auto">
          <a:xfrm rot="8830397">
            <a:off x="2989257" y="2647619"/>
            <a:ext cx="665162" cy="261938"/>
          </a:xfrm>
          <a:prstGeom prst="rightArrow">
            <a:avLst/>
          </a:prstGeom>
          <a:ln>
            <a:headEnd/>
            <a:tailEnd/>
          </a:ln>
        </p:spPr>
        <p:style>
          <a:lnRef idx="2">
            <a:schemeClr val="accent1"/>
          </a:lnRef>
          <a:fillRef idx="1">
            <a:schemeClr val="lt1"/>
          </a:fillRef>
          <a:effectRef idx="0">
            <a:schemeClr val="accent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24" name="Right Arrow 23"/>
          <p:cNvSpPr/>
          <p:nvPr/>
        </p:nvSpPr>
        <p:spPr bwMode="auto">
          <a:xfrm rot="19869438">
            <a:off x="2909881" y="4148577"/>
            <a:ext cx="1255712"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8" name="Rectangle 7"/>
          <p:cNvSpPr/>
          <p:nvPr/>
        </p:nvSpPr>
        <p:spPr bwMode="auto">
          <a:xfrm>
            <a:off x="460369" y="4155744"/>
            <a:ext cx="2589213" cy="9144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tIns="45714" bIns="45714" anchor="ctr"/>
          <a:lstStyle/>
          <a:p>
            <a:pPr marL="1588" indent="-1588" algn="ctr" defTabSz="913183">
              <a:defRPr/>
            </a:pPr>
            <a:r>
              <a:rPr lang="en-US" sz="1600" b="1" dirty="0" smtClean="0">
                <a:cs typeface="Arial" charset="0"/>
              </a:rPr>
              <a:t>Commodity hardware</a:t>
            </a:r>
          </a:p>
          <a:p>
            <a:pPr marL="1588" indent="-1588" algn="ctr" defTabSz="913183">
              <a:defRPr/>
            </a:pPr>
            <a:r>
              <a:rPr lang="en-US" sz="1600" b="1" dirty="0" smtClean="0">
                <a:cs typeface="Arial" charset="0"/>
              </a:rPr>
              <a:t>(CPU, GPU, APU)</a:t>
            </a:r>
            <a:endParaRPr lang="en-US" sz="1600" b="1" dirty="0">
              <a:cs typeface="Arial" charset="0"/>
            </a:endParaRPr>
          </a:p>
        </p:txBody>
      </p:sp>
      <p:sp>
        <p:nvSpPr>
          <p:cNvPr id="25" name="Right Arrow 24"/>
          <p:cNvSpPr/>
          <p:nvPr/>
        </p:nvSpPr>
        <p:spPr bwMode="auto">
          <a:xfrm rot="21206457">
            <a:off x="2693982" y="3731227"/>
            <a:ext cx="1255712"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9" name="Rectangle 8"/>
          <p:cNvSpPr/>
          <p:nvPr/>
        </p:nvSpPr>
        <p:spPr bwMode="auto">
          <a:xfrm>
            <a:off x="469894" y="3572113"/>
            <a:ext cx="2579688" cy="582613"/>
          </a:xfrm>
          <a:prstGeom prst="rect">
            <a:avLst/>
          </a:prstGeom>
          <a:ln>
            <a:solidFill>
              <a:srgbClr val="92D050"/>
            </a:solidFill>
            <a:headEnd/>
            <a:tailEnd/>
          </a:ln>
        </p:spPr>
        <p:style>
          <a:lnRef idx="2">
            <a:schemeClr val="accent2"/>
          </a:lnRef>
          <a:fillRef idx="1">
            <a:schemeClr val="lt1"/>
          </a:fillRef>
          <a:effectRef idx="0">
            <a:schemeClr val="accent2"/>
          </a:effectRef>
          <a:fontRef idx="minor">
            <a:schemeClr val="dk1"/>
          </a:fontRef>
        </p:style>
        <p:txBody>
          <a:bodyPr tIns="45714" bIns="45714" anchor="ctr"/>
          <a:lstStyle/>
          <a:p>
            <a:pPr marL="1588" indent="-1588" algn="ctr" defTabSz="913183">
              <a:defRPr/>
            </a:pPr>
            <a:r>
              <a:rPr lang="en-US" sz="1600" b="1" dirty="0" smtClean="0">
                <a:cs typeface="Arial" charset="0"/>
              </a:rPr>
              <a:t>OS (Linux)</a:t>
            </a:r>
            <a:endParaRPr lang="en-US" sz="1600" b="1" dirty="0">
              <a:cs typeface="Arial" charset="0"/>
            </a:endParaRPr>
          </a:p>
        </p:txBody>
      </p:sp>
      <p:sp>
        <p:nvSpPr>
          <p:cNvPr id="26" name="TextBox 25"/>
          <p:cNvSpPr txBox="1"/>
          <p:nvPr/>
        </p:nvSpPr>
        <p:spPr>
          <a:xfrm>
            <a:off x="3563932" y="4481143"/>
            <a:ext cx="2381250" cy="1200329"/>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Traces of HW and SW events related</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to performance and power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27" name="Right Arrow 26"/>
          <p:cNvSpPr/>
          <p:nvPr/>
        </p:nvSpPr>
        <p:spPr bwMode="auto">
          <a:xfrm>
            <a:off x="5037926" y="3619825"/>
            <a:ext cx="907256" cy="285750"/>
          </a:xfrm>
          <a:prstGeom prst="rightArrow">
            <a:avLst/>
          </a:prstGeom>
          <a:ln>
            <a:headEnd/>
            <a:tailEnd/>
          </a:ln>
        </p:spPr>
        <p:style>
          <a:lnRef idx="2">
            <a:schemeClr val="dk1"/>
          </a:lnRef>
          <a:fillRef idx="1">
            <a:schemeClr val="lt1"/>
          </a:fillRef>
          <a:effectRef idx="0">
            <a:schemeClr val="dk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0" name="Can 9"/>
          <p:cNvSpPr/>
          <p:nvPr/>
        </p:nvSpPr>
        <p:spPr bwMode="auto">
          <a:xfrm>
            <a:off x="4117967" y="3195894"/>
            <a:ext cx="1194255" cy="1201738"/>
          </a:xfrm>
          <a:prstGeom prst="can">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marL="1588" indent="-1588" algn="ctr" defTabSz="913183">
              <a:defRPr/>
            </a:pPr>
            <a:endParaRPr lang="en-US" b="1" dirty="0">
              <a:cs typeface="Arial" charset="0"/>
            </a:endParaRPr>
          </a:p>
        </p:txBody>
      </p:sp>
      <p:sp>
        <p:nvSpPr>
          <p:cNvPr id="28" name="Right Arrow 27"/>
          <p:cNvSpPr/>
          <p:nvPr/>
        </p:nvSpPr>
        <p:spPr bwMode="auto">
          <a:xfrm>
            <a:off x="5252240" y="2455833"/>
            <a:ext cx="665162" cy="261938"/>
          </a:xfrm>
          <a:prstGeom prst="rightArrow">
            <a:avLst/>
          </a:prstGeom>
          <a:ln>
            <a:headEnd/>
            <a:tailEnd/>
          </a:ln>
        </p:spPr>
        <p:style>
          <a:lnRef idx="2">
            <a:schemeClr val="accent1"/>
          </a:lnRef>
          <a:fillRef idx="1">
            <a:schemeClr val="lt1"/>
          </a:fillRef>
          <a:effectRef idx="0">
            <a:schemeClr val="accent1"/>
          </a:effectRef>
          <a:fontRef idx="minor">
            <a:schemeClr val="dk1"/>
          </a:fontRef>
        </p:style>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15" name="Rectangle 14"/>
          <p:cNvSpPr/>
          <p:nvPr/>
        </p:nvSpPr>
        <p:spPr bwMode="auto">
          <a:xfrm>
            <a:off x="3563932" y="2287257"/>
            <a:ext cx="1748290" cy="6461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tIns="45714" bIns="45714" anchor="ctr"/>
          <a:lstStyle/>
          <a:p>
            <a:pPr marL="1588" indent="-1588" algn="ctr" defTabSz="913183">
              <a:defRPr/>
            </a:pPr>
            <a:r>
              <a:rPr lang="en-US" sz="1600" b="1" dirty="0">
                <a:solidFill>
                  <a:schemeClr val="tx1"/>
                </a:solidFill>
                <a:cs typeface="Arial" charset="0"/>
              </a:rPr>
              <a:t>Machine Description</a:t>
            </a:r>
          </a:p>
        </p:txBody>
      </p:sp>
      <p:sp>
        <p:nvSpPr>
          <p:cNvPr id="29" name="Right Arrow 28"/>
          <p:cNvSpPr/>
          <p:nvPr/>
        </p:nvSpPr>
        <p:spPr bwMode="auto">
          <a:xfrm rot="5400000">
            <a:off x="6950862" y="4634817"/>
            <a:ext cx="538162" cy="276225"/>
          </a:xfrm>
          <a:prstGeom prst="rightArrow">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228600" tIns="45714" rIns="228600" bIns="45714" anchor="ctr"/>
          <a:lstStyle/>
          <a:p>
            <a:pPr marL="1588" indent="-1588" algn="ctr" defTabSz="913183">
              <a:defRPr/>
            </a:pPr>
            <a:endParaRPr lang="en-US" b="1" dirty="0">
              <a:solidFill>
                <a:prstClr val="white"/>
              </a:solidFill>
              <a:cs typeface="Arial" charset="0"/>
            </a:endParaRPr>
          </a:p>
        </p:txBody>
      </p:sp>
      <p:sp>
        <p:nvSpPr>
          <p:cNvPr id="30" name="TextBox 29"/>
          <p:cNvSpPr txBox="1"/>
          <p:nvPr/>
        </p:nvSpPr>
        <p:spPr>
          <a:xfrm>
            <a:off x="6262570" y="5035283"/>
            <a:ext cx="1914746" cy="646331"/>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Performance &amp; Power Estimates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15564922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dirty="0" smtClean="0"/>
              <a:t>ML-based performance model</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t>Execution time  </a:t>
            </a:r>
            <a:r>
              <a:rPr lang="en-US" dirty="0" smtClean="0">
                <a:sym typeface="Wingdings" panose="05000000000000000000" pitchFamily="2" charset="2"/>
              </a:rPr>
              <a:t>&lt;---</a:t>
            </a:r>
            <a:r>
              <a:rPr lang="en-US" dirty="0" smtClean="0"/>
              <a:t> </a:t>
            </a:r>
            <a:r>
              <a:rPr lang="en-US" i="1" dirty="0" smtClean="0"/>
              <a:t>F </a:t>
            </a:r>
            <a:r>
              <a:rPr lang="en-US" dirty="0" smtClean="0"/>
              <a:t>(architecture, application)</a:t>
            </a:r>
          </a:p>
          <a:p>
            <a:pPr lvl="1"/>
            <a:r>
              <a:rPr lang="en-US" dirty="0"/>
              <a:t>K</a:t>
            </a:r>
            <a:r>
              <a:rPr lang="en-US" dirty="0" smtClean="0"/>
              <a:t>ernel time (and power) depends on:</a:t>
            </a:r>
          </a:p>
          <a:p>
            <a:pPr lvl="2"/>
            <a:r>
              <a:rPr lang="en-US" sz="1800" dirty="0" smtClean="0"/>
              <a:t>Underlying HW configuration</a:t>
            </a:r>
          </a:p>
          <a:p>
            <a:pPr lvl="2"/>
            <a:r>
              <a:rPr lang="en-US" sz="1800" dirty="0" smtClean="0"/>
              <a:t>Algorithms and data structures of the application</a:t>
            </a:r>
          </a:p>
          <a:p>
            <a:pPr lvl="2"/>
            <a:endParaRPr lang="en-US" i="1" dirty="0" smtClean="0"/>
          </a:p>
          <a:p>
            <a:r>
              <a:rPr lang="en-US" dirty="0" smtClean="0"/>
              <a:t>PIM GPU Architecture is represented by:</a:t>
            </a:r>
          </a:p>
          <a:p>
            <a:pPr lvl="1"/>
            <a:r>
              <a:rPr lang="en-US" dirty="0" smtClean="0"/>
              <a:t>Number of CUs            (8, 16, 32)</a:t>
            </a:r>
          </a:p>
          <a:p>
            <a:pPr lvl="1"/>
            <a:r>
              <a:rPr lang="en-US" dirty="0" smtClean="0"/>
              <a:t>Processor frequency   (500 – 100 – 1000 MHz)</a:t>
            </a:r>
          </a:p>
          <a:p>
            <a:pPr lvl="1"/>
            <a:r>
              <a:rPr lang="en-US" dirty="0" smtClean="0"/>
              <a:t>Memory Bandwidth    (500 – 100 – 1300 MHz)</a:t>
            </a:r>
          </a:p>
          <a:p>
            <a:endParaRPr lang="en-US" dirty="0" smtClean="0"/>
          </a:p>
          <a:p>
            <a:r>
              <a:rPr lang="en-US" dirty="0" smtClean="0"/>
              <a:t>Application kernel is represented by feature vectors</a:t>
            </a:r>
          </a:p>
          <a:p>
            <a:pPr lvl="1"/>
            <a:r>
              <a:rPr lang="en-US" dirty="0" smtClean="0"/>
              <a:t>Dynamic </a:t>
            </a:r>
            <a:r>
              <a:rPr lang="en-US" dirty="0" err="1" smtClean="0"/>
              <a:t>CodeXL</a:t>
            </a:r>
            <a:r>
              <a:rPr lang="en-US" dirty="0" smtClean="0"/>
              <a:t>/</a:t>
            </a:r>
            <a:r>
              <a:rPr lang="en-US" dirty="0" err="1" smtClean="0"/>
              <a:t>Sprofile</a:t>
            </a:r>
            <a:r>
              <a:rPr lang="en-US" dirty="0" smtClean="0"/>
              <a:t> data, derived from HW counters.</a:t>
            </a:r>
          </a:p>
          <a:p>
            <a:endParaRPr lang="en-US" dirty="0" smtClean="0"/>
          </a:p>
          <a:p>
            <a:r>
              <a:rPr lang="en-US" dirty="0" smtClean="0"/>
              <a:t>Goals:  </a:t>
            </a:r>
          </a:p>
          <a:p>
            <a:pPr lvl="1"/>
            <a:r>
              <a:rPr lang="en-US" dirty="0"/>
              <a:t>L</a:t>
            </a:r>
            <a:r>
              <a:rPr lang="en-US" dirty="0" smtClean="0"/>
              <a:t>earn scaling pattern in offline training</a:t>
            </a:r>
          </a:p>
          <a:p>
            <a:pPr lvl="1"/>
            <a:r>
              <a:rPr lang="en-US" dirty="0"/>
              <a:t>E</a:t>
            </a:r>
            <a:r>
              <a:rPr lang="en-US" dirty="0" smtClean="0"/>
              <a:t>stimate runtime and power for online prediction</a:t>
            </a:r>
            <a:endParaRPr lang="en-US" dirty="0"/>
          </a:p>
        </p:txBody>
      </p:sp>
      <p:sp>
        <p:nvSpPr>
          <p:cNvPr id="4" name="Right Brace 3"/>
          <p:cNvSpPr/>
          <p:nvPr/>
        </p:nvSpPr>
        <p:spPr>
          <a:xfrm>
            <a:off x="5402237" y="2749639"/>
            <a:ext cx="373938" cy="772733"/>
          </a:xfrm>
          <a:prstGeom prst="rightBrace">
            <a:avLst>
              <a:gd name="adj1" fmla="val 0"/>
              <a:gd name="adj2" fmla="val 46330"/>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TextBox 4"/>
          <p:cNvSpPr txBox="1"/>
          <p:nvPr/>
        </p:nvSpPr>
        <p:spPr>
          <a:xfrm>
            <a:off x="5956478" y="2919148"/>
            <a:ext cx="2112136"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rgbClr val="FF0000"/>
                </a:solidFill>
                <a:effectLst/>
                <a:uLnTx/>
                <a:uFillTx/>
                <a:latin typeface="+mj-lt"/>
                <a:ea typeface="MS PGothic" pitchFamily="34" charset="-128"/>
                <a:cs typeface="+mn-cs"/>
              </a:rPr>
              <a:t>162 design points</a:t>
            </a:r>
            <a:endParaRPr kumimoji="0" lang="en-US" sz="2000" b="0"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1932315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895" y="1999337"/>
            <a:ext cx="5164134" cy="457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2321155" y="5487729"/>
            <a:ext cx="344261" cy="5958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V="1">
            <a:off x="2321155" y="4273420"/>
            <a:ext cx="1636939" cy="18565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1111481" y="6129987"/>
            <a:ext cx="1981199" cy="369333"/>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1.75x</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noProof="0" dirty="0" err="1" smtClean="0">
                <a:ln>
                  <a:noFill/>
                </a:ln>
                <a:solidFill>
                  <a:schemeClr val="tx1"/>
                </a:solidFill>
                <a:effectLst/>
                <a:uLnTx/>
                <a:uFillTx/>
                <a:latin typeface="+mj-lt"/>
                <a:ea typeface="MS PGothic" pitchFamily="34" charset="-128"/>
                <a:cs typeface="+mn-cs"/>
              </a:rPr>
              <a:t>Perf</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Gain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8" name="Straight Arrow Connector 17"/>
          <p:cNvCxnSpPr/>
          <p:nvPr/>
        </p:nvCxnSpPr>
        <p:spPr>
          <a:xfrm flipH="1" flipV="1">
            <a:off x="4646646" y="3850434"/>
            <a:ext cx="2438399" cy="2363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flipV="1">
            <a:off x="6568753" y="2522221"/>
            <a:ext cx="572276" cy="1446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6957128" y="3953689"/>
            <a:ext cx="1981199" cy="369333"/>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1.5x</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a:t>
            </a:r>
            <a:r>
              <a:rPr kumimoji="0" lang="en-US" sz="2000" b="0" i="0" u="none" strike="noStrike" kern="1200" cap="none" spc="0" normalizeH="0" noProof="0" dirty="0" err="1" smtClean="0">
                <a:ln>
                  <a:noFill/>
                </a:ln>
                <a:solidFill>
                  <a:schemeClr val="tx1"/>
                </a:solidFill>
                <a:effectLst/>
                <a:uLnTx/>
                <a:uFillTx/>
                <a:latin typeface="+mj-lt"/>
                <a:ea typeface="MS PGothic" pitchFamily="34" charset="-128"/>
                <a:cs typeface="+mn-cs"/>
              </a:rPr>
              <a:t>Perf</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Gain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itle 1"/>
          <p:cNvSpPr>
            <a:spLocks noGrp="1"/>
          </p:cNvSpPr>
          <p:nvPr>
            <p:ph type="title"/>
          </p:nvPr>
        </p:nvSpPr>
        <p:spPr>
          <a:xfrm>
            <a:off x="266768" y="306706"/>
            <a:ext cx="7680960" cy="474345"/>
          </a:xfrm>
        </p:spPr>
        <p:txBody>
          <a:bodyPr/>
          <a:lstStyle/>
          <a:p>
            <a:r>
              <a:rPr lang="en-US" dirty="0" smtClean="0"/>
              <a:t>Performance model – offline learning</a:t>
            </a:r>
            <a:endParaRPr lang="en-US" dirty="0"/>
          </a:p>
        </p:txBody>
      </p:sp>
      <p:sp>
        <p:nvSpPr>
          <p:cNvPr id="12" name="Text Placeholder 3"/>
          <p:cNvSpPr txBox="1">
            <a:spLocks/>
          </p:cNvSpPr>
          <p:nvPr/>
        </p:nvSpPr>
        <p:spPr>
          <a:xfrm>
            <a:off x="274388" y="752473"/>
            <a:ext cx="7680960" cy="1323977"/>
          </a:xfrm>
          <a:prstGeom prst="rect">
            <a:avLst/>
          </a:prstGeom>
        </p:spPr>
        <p:txBody>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Gathering data</a:t>
            </a:r>
          </a:p>
          <a:p>
            <a:pPr lvl="1"/>
            <a:r>
              <a:rPr lang="en-US" dirty="0" smtClean="0"/>
              <a:t>70 OpenCL kernels</a:t>
            </a:r>
          </a:p>
          <a:p>
            <a:pPr lvl="1"/>
            <a:r>
              <a:rPr lang="en-US" dirty="0" smtClean="0"/>
              <a:t>Each kernel: 162 </a:t>
            </a:r>
            <a:r>
              <a:rPr lang="en-US" dirty="0" err="1" smtClean="0"/>
              <a:t>hw</a:t>
            </a:r>
            <a:r>
              <a:rPr lang="en-US" dirty="0" smtClean="0"/>
              <a:t> configurations </a:t>
            </a:r>
            <a:r>
              <a:rPr lang="en-US" dirty="0" smtClean="0">
                <a:sym typeface="Wingdings" panose="05000000000000000000" pitchFamily="2" charset="2"/>
              </a:rPr>
              <a:t></a:t>
            </a:r>
            <a:r>
              <a:rPr lang="en-US" dirty="0" smtClean="0"/>
              <a:t> 162 pairs of execution time &amp; performance counter feature vector</a:t>
            </a:r>
          </a:p>
        </p:txBody>
      </p:sp>
    </p:spTree>
    <p:extLst>
      <p:ext uri="{BB962C8B-B14F-4D97-AF65-F5344CB8AC3E}">
        <p14:creationId xmlns:p14="http://schemas.microsoft.com/office/powerpoint/2010/main" val="327556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63" y="1057275"/>
            <a:ext cx="2274007" cy="201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2146" y="1057275"/>
            <a:ext cx="2956141" cy="201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1313" y="1057275"/>
            <a:ext cx="2375807" cy="201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2264230" y="3298371"/>
            <a:ext cx="264285" cy="2240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6249725" y="3200403"/>
            <a:ext cx="401446" cy="2425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4397829" y="3200402"/>
            <a:ext cx="0" cy="3220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421419" y="3578261"/>
            <a:ext cx="8722581" cy="313932"/>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lang="en-US" sz="1600" dirty="0" smtClean="0">
                <a:latin typeface="+mj-lt"/>
                <a:ea typeface="MS PGothic" pitchFamily="34" charset="-128"/>
                <a:cs typeface="+mn-cs"/>
              </a:rPr>
              <a:t>Feature vector: </a:t>
            </a:r>
            <a:r>
              <a:rPr lang="en-US" sz="1600" dirty="0" err="1" smtClean="0">
                <a:latin typeface="+mj-lt"/>
                <a:ea typeface="MS PGothic" pitchFamily="34" charset="-128"/>
                <a:cs typeface="+mn-cs"/>
              </a:rPr>
              <a:t>VALUUtilization</a:t>
            </a:r>
            <a:r>
              <a:rPr lang="en-US" sz="1600" dirty="0" smtClean="0">
                <a:latin typeface="+mj-lt"/>
                <a:ea typeface="MS PGothic" pitchFamily="34" charset="-128"/>
                <a:cs typeface="+mn-cs"/>
              </a:rPr>
              <a:t>, </a:t>
            </a:r>
            <a:r>
              <a:rPr lang="en-US" sz="1600" dirty="0" err="1">
                <a:latin typeface="+mj-lt"/>
                <a:ea typeface="MS PGothic" pitchFamily="34" charset="-128"/>
                <a:cs typeface="+mn-cs"/>
              </a:rPr>
              <a:t>VALUBusy</a:t>
            </a:r>
            <a:r>
              <a:rPr lang="en-US" sz="1600" dirty="0">
                <a:latin typeface="+mj-lt"/>
                <a:ea typeface="MS PGothic" pitchFamily="34" charset="-128"/>
                <a:cs typeface="+mn-cs"/>
              </a:rPr>
              <a:t>, </a:t>
            </a:r>
            <a:r>
              <a:rPr lang="en-US" sz="1600" dirty="0" err="1">
                <a:latin typeface="+mj-lt"/>
                <a:ea typeface="MS PGothic" pitchFamily="34" charset="-128"/>
                <a:cs typeface="+mn-cs"/>
              </a:rPr>
              <a:t>SALUBusy</a:t>
            </a:r>
            <a:r>
              <a:rPr lang="en-US" sz="1600" dirty="0">
                <a:latin typeface="+mj-lt"/>
                <a:ea typeface="MS PGothic" pitchFamily="34" charset="-128"/>
                <a:cs typeface="+mn-cs"/>
              </a:rPr>
              <a:t>, </a:t>
            </a:r>
            <a:r>
              <a:rPr lang="en-US" sz="1600" dirty="0" err="1">
                <a:latin typeface="+mj-lt"/>
                <a:ea typeface="MS PGothic" pitchFamily="34" charset="-128"/>
                <a:cs typeface="+mn-cs"/>
              </a:rPr>
              <a:t>MemUnitBusy</a:t>
            </a:r>
            <a:r>
              <a:rPr lang="en-US" sz="1600" dirty="0">
                <a:latin typeface="+mj-lt"/>
                <a:ea typeface="MS PGothic" pitchFamily="34" charset="-128"/>
                <a:cs typeface="+mn-cs"/>
              </a:rPr>
              <a:t>, </a:t>
            </a:r>
            <a:r>
              <a:rPr lang="en-US" sz="1600" dirty="0" err="1">
                <a:latin typeface="+mj-lt"/>
                <a:ea typeface="MS PGothic" pitchFamily="34" charset="-128"/>
                <a:cs typeface="+mn-cs"/>
              </a:rPr>
              <a:t>MemUnitStalled</a:t>
            </a:r>
            <a:r>
              <a:rPr lang="en-US" sz="1600" dirty="0">
                <a:latin typeface="+mj-lt"/>
                <a:ea typeface="MS PGothic" pitchFamily="34" charset="-128"/>
                <a:cs typeface="+mn-cs"/>
              </a:rPr>
              <a:t>, </a:t>
            </a:r>
            <a:r>
              <a:rPr lang="en-US" sz="1600" dirty="0" err="1" smtClean="0">
                <a:latin typeface="+mj-lt"/>
                <a:ea typeface="MS PGothic" pitchFamily="34" charset="-128"/>
                <a:cs typeface="+mn-cs"/>
              </a:rPr>
              <a:t>CacheHit</a:t>
            </a:r>
            <a:r>
              <a:rPr lang="en-US" sz="1600" dirty="0" smtClean="0">
                <a:latin typeface="+mj-lt"/>
                <a:ea typeface="MS PGothic" pitchFamily="34" charset="-128"/>
                <a:cs typeface="+mn-cs"/>
              </a:rPr>
              <a:t>, …</a:t>
            </a:r>
            <a:endParaRPr kumimoji="0" lang="en-US" sz="16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1" name="Title 1"/>
          <p:cNvSpPr>
            <a:spLocks noGrp="1"/>
          </p:cNvSpPr>
          <p:nvPr>
            <p:ph type="title"/>
          </p:nvPr>
        </p:nvSpPr>
        <p:spPr>
          <a:xfrm>
            <a:off x="266768" y="306706"/>
            <a:ext cx="7680960" cy="474345"/>
          </a:xfrm>
        </p:spPr>
        <p:txBody>
          <a:bodyPr/>
          <a:lstStyle/>
          <a:p>
            <a:r>
              <a:rPr lang="en-US" dirty="0" smtClean="0"/>
              <a:t>Performance model</a:t>
            </a:r>
            <a:endParaRPr lang="en-US" dirty="0"/>
          </a:p>
        </p:txBody>
      </p:sp>
      <p:sp>
        <p:nvSpPr>
          <p:cNvPr id="13" name="Text Placeholder 3"/>
          <p:cNvSpPr txBox="1">
            <a:spLocks/>
          </p:cNvSpPr>
          <p:nvPr/>
        </p:nvSpPr>
        <p:spPr>
          <a:xfrm>
            <a:off x="274388" y="752474"/>
            <a:ext cx="5703899" cy="5767596"/>
          </a:xfrm>
          <a:prstGeom prst="rect">
            <a:avLst/>
          </a:prstGeom>
        </p:spPr>
        <p:txBody>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Offline learning – clustering of the scaling pattern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Online classification and prediction</a:t>
            </a:r>
          </a:p>
          <a:p>
            <a:pPr lvl="1"/>
            <a:r>
              <a:rPr lang="en-US" dirty="0" smtClean="0"/>
              <a:t>Classify the feature vector of the new kernel </a:t>
            </a:r>
          </a:p>
          <a:p>
            <a:pPr lvl="1"/>
            <a:r>
              <a:rPr lang="en-US" dirty="0" smtClean="0"/>
              <a:t>Performance projection with the scaling pattern of this cluster</a:t>
            </a:r>
            <a:endParaRPr lang="en-US" dirty="0"/>
          </a:p>
        </p:txBody>
      </p:sp>
      <p:pic>
        <p:nvPicPr>
          <p:cNvPr id="23" name="Picture 22"/>
          <p:cNvPicPr>
            <a:picLocks noChangeAspect="1"/>
          </p:cNvPicPr>
          <p:nvPr/>
        </p:nvPicPr>
        <p:blipFill>
          <a:blip r:embed="rId6"/>
          <a:stretch>
            <a:fillRect/>
          </a:stretch>
        </p:blipFill>
        <p:spPr>
          <a:xfrm>
            <a:off x="5009836" y="3892193"/>
            <a:ext cx="4089370" cy="2903191"/>
          </a:xfrm>
          <a:prstGeom prst="rect">
            <a:avLst/>
          </a:prstGeom>
        </p:spPr>
      </p:pic>
    </p:spTree>
    <p:extLst>
      <p:ext uri="{BB962C8B-B14F-4D97-AF65-F5344CB8AC3E}">
        <p14:creationId xmlns:p14="http://schemas.microsoft.com/office/powerpoint/2010/main" val="48345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Processing-in-memory? HBM?</a:t>
            </a:r>
            <a:endParaRPr lang="en-US"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138" y="3362272"/>
            <a:ext cx="4878804" cy="308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99313" y="945227"/>
            <a:ext cx="4457698" cy="2405013"/>
          </a:xfrm>
          <a:prstGeom prst="rect">
            <a:avLst/>
          </a:prstGeom>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7716" y="1001659"/>
            <a:ext cx="1973520" cy="121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7663" y="2239875"/>
            <a:ext cx="1993574" cy="122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716" y="3742823"/>
            <a:ext cx="1986818" cy="122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7716" y="5037429"/>
            <a:ext cx="1986818" cy="1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75003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dirty="0"/>
              <a:t>model </a:t>
            </a:r>
            <a:r>
              <a:rPr lang="en-US" dirty="0" smtClean="0"/>
              <a:t>validation</a:t>
            </a:r>
            <a:endParaRPr lang="en-US" dirty="0"/>
          </a:p>
        </p:txBody>
      </p:sp>
      <p:sp>
        <p:nvSpPr>
          <p:cNvPr id="3" name="Content Placeholder 2"/>
          <p:cNvSpPr>
            <a:spLocks noGrp="1"/>
          </p:cNvSpPr>
          <p:nvPr>
            <p:ph idx="1"/>
          </p:nvPr>
        </p:nvSpPr>
        <p:spPr>
          <a:xfrm>
            <a:off x="274388" y="1209673"/>
            <a:ext cx="8595360" cy="1884726"/>
          </a:xfrm>
        </p:spPr>
        <p:txBody>
          <a:bodyPr/>
          <a:lstStyle/>
          <a:p>
            <a:r>
              <a:rPr lang="en-US" dirty="0" smtClean="0"/>
              <a:t>69 training kernels; leave one kernel out </a:t>
            </a:r>
            <a:r>
              <a:rPr lang="en-US" dirty="0" smtClean="0">
                <a:sym typeface="Wingdings" panose="05000000000000000000" pitchFamily="2" charset="2"/>
              </a:rPr>
              <a:t></a:t>
            </a:r>
            <a:r>
              <a:rPr lang="en-US" dirty="0" smtClean="0"/>
              <a:t> prediction </a:t>
            </a:r>
            <a:r>
              <a:rPr lang="en-US" dirty="0" smtClean="0">
                <a:sym typeface="Wingdings" panose="05000000000000000000" pitchFamily="2" charset="2"/>
              </a:rPr>
              <a:t> validation</a:t>
            </a:r>
            <a:endParaRPr lang="en-US" dirty="0" smtClean="0"/>
          </a:p>
          <a:p>
            <a:pPr lvl="2"/>
            <a:r>
              <a:rPr lang="en-US" dirty="0" smtClean="0"/>
              <a:t> relative error between the prediction and real processing: accuracy verification</a:t>
            </a:r>
          </a:p>
          <a:p>
            <a:r>
              <a:rPr lang="en-US" dirty="0"/>
              <a:t>Make predictions for </a:t>
            </a:r>
            <a:r>
              <a:rPr lang="en-US" dirty="0" smtClean="0"/>
              <a:t>all other HW </a:t>
            </a:r>
            <a:r>
              <a:rPr lang="en-US" dirty="0"/>
              <a:t>design points </a:t>
            </a:r>
            <a:r>
              <a:rPr lang="en-US" dirty="0" smtClean="0"/>
              <a:t>from each design point</a:t>
            </a:r>
          </a:p>
          <a:p>
            <a:pPr lvl="2"/>
            <a:r>
              <a:rPr lang="en-US" dirty="0"/>
              <a:t>Variation of #CUs, bandwidth, engine frequency -&gt; 162 operating points -&gt; </a:t>
            </a:r>
            <a:r>
              <a:rPr lang="en-US" dirty="0" smtClean="0"/>
              <a:t>162*161 (26K) </a:t>
            </a:r>
            <a:r>
              <a:rPr lang="en-US" dirty="0"/>
              <a:t>data points on the 3D grid for each kernel! </a:t>
            </a:r>
          </a:p>
          <a:p>
            <a:pPr lvl="2"/>
            <a:endParaRPr lang="en-US" dirty="0" smtClean="0"/>
          </a:p>
          <a:p>
            <a:pPr marL="0" indent="0">
              <a:buNone/>
            </a:pPr>
            <a:endParaRPr lang="en-US" dirty="0" smtClean="0"/>
          </a:p>
        </p:txBody>
      </p:sp>
      <p:pic>
        <p:nvPicPr>
          <p:cNvPr id="6" name="Picture 5"/>
          <p:cNvPicPr>
            <a:picLocks noChangeAspect="1"/>
          </p:cNvPicPr>
          <p:nvPr/>
        </p:nvPicPr>
        <p:blipFill>
          <a:blip r:embed="rId3"/>
          <a:stretch>
            <a:fillRect/>
          </a:stretch>
        </p:blipFill>
        <p:spPr>
          <a:xfrm>
            <a:off x="4572068" y="3265849"/>
            <a:ext cx="4451655" cy="2621449"/>
          </a:xfrm>
          <a:prstGeom prst="rect">
            <a:avLst/>
          </a:prstGeom>
        </p:spPr>
      </p:pic>
      <p:sp>
        <p:nvSpPr>
          <p:cNvPr id="7" name="Rectangle 6"/>
          <p:cNvSpPr/>
          <p:nvPr/>
        </p:nvSpPr>
        <p:spPr>
          <a:xfrm>
            <a:off x="5084894" y="5960791"/>
            <a:ext cx="3426002" cy="338554"/>
          </a:xfrm>
          <a:prstGeom prst="rect">
            <a:avLst/>
          </a:prstGeom>
        </p:spPr>
        <p:txBody>
          <a:bodyPr wrap="none">
            <a:spAutoFit/>
          </a:bodyPr>
          <a:lstStyle/>
          <a:p>
            <a:r>
              <a:rPr lang="en-US" sz="1600" dirty="0"/>
              <a:t>Individual benchmark prediction errors</a:t>
            </a:r>
          </a:p>
        </p:txBody>
      </p:sp>
      <p:sp>
        <p:nvSpPr>
          <p:cNvPr id="8" name="Text Placeholder 7"/>
          <p:cNvSpPr>
            <a:spLocks noGrp="1"/>
          </p:cNvSpPr>
          <p:nvPr>
            <p:ph type="body" sz="quarter" idx="10"/>
          </p:nvPr>
        </p:nvSpPr>
        <p:spPr/>
        <p:txBody>
          <a:bodyPr/>
          <a:lstStyle/>
          <a:p>
            <a:endParaRPr lang="en-US"/>
          </a:p>
        </p:txBody>
      </p:sp>
      <p:sp>
        <p:nvSpPr>
          <p:cNvPr id="9" name="TextBox 8"/>
          <p:cNvSpPr txBox="1"/>
          <p:nvPr/>
        </p:nvSpPr>
        <p:spPr>
          <a:xfrm>
            <a:off x="5258334" y="4082401"/>
            <a:ext cx="794123"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0" i="0" u="none" strike="noStrike" kern="1200" cap="none" spc="0" normalizeH="0" baseline="0" noProof="0" dirty="0" smtClean="0">
                <a:ln>
                  <a:noFill/>
                </a:ln>
                <a:solidFill>
                  <a:srgbClr val="FF0000"/>
                </a:solidFill>
                <a:effectLst/>
                <a:uLnTx/>
                <a:uFillTx/>
                <a:latin typeface="+mj-lt"/>
                <a:ea typeface="MS PGothic" pitchFamily="34" charset="-128"/>
                <a:cs typeface="+mn-cs"/>
              </a:rPr>
              <a:t>16.1%</a:t>
            </a:r>
            <a:endParaRPr kumimoji="0" lang="en-US" sz="1600" b="0" i="0" u="none" strike="noStrike" kern="1200" cap="none" spc="0" normalizeH="0" baseline="0" noProof="0" dirty="0">
              <a:ln>
                <a:noFill/>
              </a:ln>
              <a:solidFill>
                <a:srgbClr val="FF0000"/>
              </a:solidFill>
              <a:effectLst/>
              <a:uLnTx/>
              <a:uFillTx/>
              <a:latin typeface="+mj-lt"/>
              <a:ea typeface="MS PGothic" pitchFamily="34" charset="-128"/>
              <a:cs typeface="+mn-cs"/>
            </a:endParaRPr>
          </a:p>
        </p:txBody>
      </p:sp>
      <p:cxnSp>
        <p:nvCxnSpPr>
          <p:cNvPr id="11" name="Straight Arrow Connector 10"/>
          <p:cNvCxnSpPr/>
          <p:nvPr/>
        </p:nvCxnSpPr>
        <p:spPr>
          <a:xfrm>
            <a:off x="5655396" y="4326595"/>
            <a:ext cx="0" cy="337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074" y="2872286"/>
            <a:ext cx="4143612" cy="3193091"/>
          </a:xfrm>
          <a:prstGeom prst="rect">
            <a:avLst/>
          </a:prstGeom>
        </p:spPr>
      </p:pic>
      <p:sp>
        <p:nvSpPr>
          <p:cNvPr id="13" name="Rectangle 12"/>
          <p:cNvSpPr/>
          <p:nvPr/>
        </p:nvSpPr>
        <p:spPr>
          <a:xfrm>
            <a:off x="810277" y="5960791"/>
            <a:ext cx="2925160" cy="338554"/>
          </a:xfrm>
          <a:prstGeom prst="rect">
            <a:avLst/>
          </a:prstGeom>
        </p:spPr>
        <p:txBody>
          <a:bodyPr wrap="none">
            <a:spAutoFit/>
          </a:bodyPr>
          <a:lstStyle/>
          <a:p>
            <a:r>
              <a:rPr lang="en-US" sz="1600" dirty="0" smtClean="0"/>
              <a:t>Average prediction error - subset</a:t>
            </a:r>
            <a:endParaRPr lang="en-US" sz="1600" dirty="0"/>
          </a:p>
        </p:txBody>
      </p:sp>
    </p:spTree>
    <p:extLst>
      <p:ext uri="{BB962C8B-B14F-4D97-AF65-F5344CB8AC3E}">
        <p14:creationId xmlns:p14="http://schemas.microsoft.com/office/powerpoint/2010/main" val="36432359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configurations</a:t>
            </a:r>
            <a:endParaRPr lang="en-US" dirty="0"/>
          </a:p>
        </p:txBody>
      </p:sp>
      <p:sp>
        <p:nvSpPr>
          <p:cNvPr id="3" name="Content Placeholder 2"/>
          <p:cNvSpPr>
            <a:spLocks noGrp="1"/>
          </p:cNvSpPr>
          <p:nvPr>
            <p:ph idx="1"/>
          </p:nvPr>
        </p:nvSpPr>
        <p:spPr>
          <a:xfrm>
            <a:off x="274388" y="1381123"/>
            <a:ext cx="8595360" cy="2063826"/>
          </a:xfrm>
        </p:spPr>
        <p:txBody>
          <a:bodyPr>
            <a:normAutofit/>
          </a:bodyPr>
          <a:lstStyle/>
          <a:p>
            <a:r>
              <a:rPr lang="en-US" dirty="0" smtClean="0"/>
              <a:t>Evaluated for 22nm and 16nm</a:t>
            </a:r>
          </a:p>
          <a:p>
            <a:pPr lvl="1"/>
            <a:r>
              <a:rPr lang="en-US" dirty="0" smtClean="0"/>
              <a:t>Explore viability prior to Exascale timeframe</a:t>
            </a:r>
          </a:p>
          <a:p>
            <a:pPr lvl="1"/>
            <a:r>
              <a:rPr lang="en-US" dirty="0" smtClean="0"/>
              <a:t>Identify tech transfer opportunities</a:t>
            </a:r>
          </a:p>
          <a:p>
            <a:r>
              <a:rPr lang="en-US" dirty="0" smtClean="0"/>
              <a:t>Design points and technology scaling</a:t>
            </a:r>
          </a:p>
          <a:p>
            <a:pPr lvl="1"/>
            <a:r>
              <a:rPr lang="en-US" dirty="0" smtClean="0"/>
              <a:t>PIM: limited by DRAM footprint and 10W/PIM</a:t>
            </a:r>
          </a:p>
          <a:p>
            <a:pPr lvl="1"/>
            <a:r>
              <a:rPr lang="en-US" dirty="0" smtClean="0"/>
              <a:t>Host: extrapolate current trends (assumes HMC-like DRAM interface)</a:t>
            </a:r>
          </a:p>
        </p:txBody>
      </p:sp>
      <p:sp>
        <p:nvSpPr>
          <p:cNvPr id="4" name="Text Placeholder 3"/>
          <p:cNvSpPr>
            <a:spLocks noGrp="1"/>
          </p:cNvSpPr>
          <p:nvPr>
            <p:ph type="body" sz="quarter" idx="10"/>
          </p:nvPr>
        </p:nvSpPr>
        <p:spPr/>
        <p:txBody>
          <a:bodyPr/>
          <a:lstStyle/>
          <a:p>
            <a:endParaRPr lang="en-US"/>
          </a:p>
        </p:txBody>
      </p:sp>
      <p:graphicFrame>
        <p:nvGraphicFramePr>
          <p:cNvPr id="6" name="Table 5"/>
          <p:cNvGraphicFramePr>
            <a:graphicFrameLocks noGrp="1"/>
          </p:cNvGraphicFramePr>
          <p:nvPr>
            <p:extLst/>
          </p:nvPr>
        </p:nvGraphicFramePr>
        <p:xfrm>
          <a:off x="843515" y="3444949"/>
          <a:ext cx="7887440" cy="2966720"/>
        </p:xfrm>
        <a:graphic>
          <a:graphicData uri="http://schemas.openxmlformats.org/drawingml/2006/table">
            <a:tbl>
              <a:tblPr firstRow="1" bandRow="1">
                <a:tableStyleId>{F5AB1C69-6EDB-4FF4-983F-18BD219EF322}</a:tableStyleId>
              </a:tblPr>
              <a:tblGrid>
                <a:gridCol w="2642292"/>
                <a:gridCol w="1006208"/>
                <a:gridCol w="1094669"/>
                <a:gridCol w="997417"/>
                <a:gridCol w="1137451"/>
                <a:gridCol w="1009403"/>
              </a:tblGrid>
              <a:tr h="370840">
                <a:tc>
                  <a:txBody>
                    <a:bodyPr/>
                    <a:lstStyle/>
                    <a:p>
                      <a:endParaRPr lang="en-US" dirty="0"/>
                    </a:p>
                  </a:txBody>
                  <a:tcPr/>
                </a:tc>
                <a:tc>
                  <a:txBody>
                    <a:bodyPr/>
                    <a:lstStyle/>
                    <a:p>
                      <a:pPr algn="ctr"/>
                      <a:r>
                        <a:rPr lang="en-US" dirty="0" smtClean="0"/>
                        <a:t>Baseline</a:t>
                      </a:r>
                      <a:endParaRPr lang="en-US" dirty="0"/>
                    </a:p>
                  </a:txBody>
                  <a:tcPr/>
                </a:tc>
                <a:tc gridSpan="2">
                  <a:txBody>
                    <a:bodyPr/>
                    <a:lstStyle/>
                    <a:p>
                      <a:pPr algn="ctr"/>
                      <a:r>
                        <a:rPr lang="en-US" dirty="0" smtClean="0"/>
                        <a:t>22nm</a:t>
                      </a:r>
                      <a:endParaRPr lang="en-US" dirty="0"/>
                    </a:p>
                  </a:txBody>
                  <a:tcPr/>
                </a:tc>
                <a:tc hMerge="1">
                  <a:txBody>
                    <a:bodyPr/>
                    <a:lstStyle/>
                    <a:p>
                      <a:endParaRPr lang="en-US"/>
                    </a:p>
                  </a:txBody>
                  <a:tcPr/>
                </a:tc>
                <a:tc gridSpan="2">
                  <a:txBody>
                    <a:bodyPr/>
                    <a:lstStyle/>
                    <a:p>
                      <a:pPr algn="ctr"/>
                      <a:r>
                        <a:rPr lang="en-US" dirty="0" smtClean="0"/>
                        <a:t>16nm</a:t>
                      </a:r>
                      <a:endParaRPr lang="en-US" dirty="0"/>
                    </a:p>
                  </a:txBody>
                  <a:tcPr/>
                </a:tc>
                <a:tc hMerge="1">
                  <a:txBody>
                    <a:bodyPr/>
                    <a:lstStyle/>
                    <a:p>
                      <a:endParaRPr lang="en-US"/>
                    </a:p>
                  </a:txBody>
                  <a:tcPr/>
                </a:tc>
              </a:tr>
              <a:tr h="370840">
                <a:tc>
                  <a:txBody>
                    <a:bodyPr/>
                    <a:lstStyle/>
                    <a:p>
                      <a:endParaRPr lang="en-US" b="1" dirty="0">
                        <a:solidFill>
                          <a:schemeClr val="bg1"/>
                        </a:solidFill>
                      </a:endParaRPr>
                    </a:p>
                  </a:txBody>
                  <a:tcPr>
                    <a:solidFill>
                      <a:schemeClr val="accent3"/>
                    </a:solidFill>
                  </a:tcPr>
                </a:tc>
                <a:tc>
                  <a:txBody>
                    <a:bodyPr/>
                    <a:lstStyle/>
                    <a:p>
                      <a:pPr algn="ctr"/>
                      <a:r>
                        <a:rPr lang="en-US" b="1" dirty="0" err="1" smtClean="0">
                          <a:solidFill>
                            <a:schemeClr val="bg1"/>
                          </a:solidFill>
                        </a:rPr>
                        <a:t>dGPU</a:t>
                      </a:r>
                      <a:endParaRPr lang="en-US" b="1" dirty="0">
                        <a:solidFill>
                          <a:schemeClr val="bg1"/>
                        </a:solidFill>
                      </a:endParaRPr>
                    </a:p>
                  </a:txBody>
                  <a:tcPr>
                    <a:solidFill>
                      <a:schemeClr val="accent3"/>
                    </a:solidFill>
                  </a:tcPr>
                </a:tc>
                <a:tc>
                  <a:txBody>
                    <a:bodyPr/>
                    <a:lstStyle/>
                    <a:p>
                      <a:pPr algn="ctr"/>
                      <a:r>
                        <a:rPr lang="en-US" b="1" dirty="0" smtClean="0">
                          <a:solidFill>
                            <a:schemeClr val="bg1"/>
                          </a:solidFill>
                        </a:rPr>
                        <a:t>Host</a:t>
                      </a:r>
                      <a:endParaRPr lang="en-US" b="1" dirty="0">
                        <a:solidFill>
                          <a:schemeClr val="bg1"/>
                        </a:solidFill>
                      </a:endParaRPr>
                    </a:p>
                  </a:txBody>
                  <a:tcPr>
                    <a:solidFill>
                      <a:schemeClr val="accent3"/>
                    </a:solidFill>
                  </a:tcPr>
                </a:tc>
                <a:tc>
                  <a:txBody>
                    <a:bodyPr/>
                    <a:lstStyle/>
                    <a:p>
                      <a:pPr algn="ctr"/>
                      <a:r>
                        <a:rPr lang="en-US" b="1" dirty="0" smtClean="0">
                          <a:solidFill>
                            <a:schemeClr val="bg1"/>
                          </a:solidFill>
                        </a:rPr>
                        <a:t>PIM</a:t>
                      </a:r>
                      <a:endParaRPr lang="en-US" b="1" dirty="0">
                        <a:solidFill>
                          <a:schemeClr val="bg1"/>
                        </a:solidFill>
                      </a:endParaRPr>
                    </a:p>
                  </a:txBody>
                  <a:tcPr>
                    <a:solidFill>
                      <a:schemeClr val="accent3"/>
                    </a:solidFill>
                  </a:tcPr>
                </a:tc>
                <a:tc>
                  <a:txBody>
                    <a:bodyPr/>
                    <a:lstStyle/>
                    <a:p>
                      <a:pPr algn="ctr"/>
                      <a:r>
                        <a:rPr lang="en-US" b="1" dirty="0" smtClean="0">
                          <a:solidFill>
                            <a:schemeClr val="bg1"/>
                          </a:solidFill>
                        </a:rPr>
                        <a:t>Host</a:t>
                      </a:r>
                      <a:endParaRPr lang="en-US" b="1" dirty="0">
                        <a:solidFill>
                          <a:schemeClr val="bg1"/>
                        </a:solidFill>
                      </a:endParaRPr>
                    </a:p>
                  </a:txBody>
                  <a:tcPr>
                    <a:solidFill>
                      <a:schemeClr val="accent3"/>
                    </a:solidFill>
                  </a:tcPr>
                </a:tc>
                <a:tc>
                  <a:txBody>
                    <a:bodyPr/>
                    <a:lstStyle/>
                    <a:p>
                      <a:pPr algn="ctr"/>
                      <a:r>
                        <a:rPr lang="en-US" b="1" dirty="0" smtClean="0">
                          <a:solidFill>
                            <a:schemeClr val="bg1"/>
                          </a:solidFill>
                        </a:rPr>
                        <a:t>PIM</a:t>
                      </a:r>
                      <a:endParaRPr lang="en-US" b="1" dirty="0">
                        <a:solidFill>
                          <a:schemeClr val="bg1"/>
                        </a:solidFill>
                      </a:endParaRPr>
                    </a:p>
                  </a:txBody>
                  <a:tcPr>
                    <a:solidFill>
                      <a:schemeClr val="accent3"/>
                    </a:solidFill>
                  </a:tcPr>
                </a:tc>
              </a:tr>
              <a:tr h="370840">
                <a:tc>
                  <a:txBody>
                    <a:bodyPr/>
                    <a:lstStyle/>
                    <a:p>
                      <a:r>
                        <a:rPr lang="en-US" dirty="0" err="1" smtClean="0">
                          <a:solidFill>
                            <a:schemeClr val="tx1"/>
                          </a:solidFill>
                        </a:rPr>
                        <a:t>Freq</a:t>
                      </a:r>
                      <a:endParaRPr lang="en-US" dirty="0">
                        <a:solidFill>
                          <a:schemeClr val="tx1"/>
                        </a:solidFill>
                      </a:endParaRPr>
                    </a:p>
                  </a:txBody>
                  <a:tcPr/>
                </a:tc>
                <a:tc>
                  <a:txBody>
                    <a:bodyPr/>
                    <a:lstStyle/>
                    <a:p>
                      <a:pPr algn="ctr"/>
                      <a:r>
                        <a:rPr lang="en-US" dirty="0" smtClean="0"/>
                        <a:t>1GHz</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1GHz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650MHz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1GHz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650MHz</a:t>
                      </a:r>
                    </a:p>
                  </a:txBody>
                  <a:tcPr/>
                </a:tc>
              </a:tr>
              <a:tr h="370840">
                <a:tc>
                  <a:txBody>
                    <a:bodyPr/>
                    <a:lstStyle/>
                    <a:p>
                      <a:r>
                        <a:rPr lang="en-US" dirty="0" smtClean="0">
                          <a:solidFill>
                            <a:schemeClr val="tx1"/>
                          </a:solidFill>
                        </a:rPr>
                        <a:t>Number of CUs</a:t>
                      </a:r>
                      <a:endParaRPr lang="en-US" dirty="0">
                        <a:solidFill>
                          <a:schemeClr val="tx1"/>
                        </a:solidFill>
                      </a:endParaRPr>
                    </a:p>
                  </a:txBody>
                  <a:tcPr/>
                </a:tc>
                <a:tc>
                  <a:txBody>
                    <a:bodyPr/>
                    <a:lstStyle/>
                    <a:p>
                      <a:pPr algn="ctr"/>
                      <a:r>
                        <a:rPr lang="en-US" dirty="0" smtClean="0"/>
                        <a:t>32</a:t>
                      </a:r>
                      <a:endParaRPr lang="en-US" dirty="0"/>
                    </a:p>
                  </a:txBody>
                  <a:tcPr/>
                </a:tc>
                <a:tc>
                  <a:txBody>
                    <a:bodyPr/>
                    <a:lstStyle/>
                    <a:p>
                      <a:pPr algn="ctr"/>
                      <a:r>
                        <a:rPr lang="en-US" dirty="0" smtClean="0"/>
                        <a:t>32</a:t>
                      </a:r>
                      <a:endParaRPr lang="en-US" dirty="0"/>
                    </a:p>
                  </a:txBody>
                  <a:tcPr/>
                </a:tc>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12</a:t>
                      </a:r>
                      <a:endParaRPr lang="en-US" dirty="0"/>
                    </a:p>
                  </a:txBody>
                  <a:tcPr/>
                </a:tc>
              </a:tr>
              <a:tr h="370840">
                <a:tc>
                  <a:txBody>
                    <a:bodyPr/>
                    <a:lstStyle/>
                    <a:p>
                      <a:r>
                        <a:rPr lang="en-US" dirty="0" smtClean="0">
                          <a:solidFill>
                            <a:schemeClr val="tx1"/>
                          </a:solidFill>
                        </a:rPr>
                        <a:t>Number of memory stacks</a:t>
                      </a:r>
                      <a:endParaRPr lang="en-US" dirty="0">
                        <a:solidFill>
                          <a:schemeClr val="tx1"/>
                        </a:solidFill>
                      </a:endParaRPr>
                    </a:p>
                  </a:txBody>
                  <a:tcPr/>
                </a:tc>
                <a:tc>
                  <a:txBody>
                    <a:bodyPr/>
                    <a:lstStyle/>
                    <a:p>
                      <a:pPr algn="ctr"/>
                      <a:endParaRPr lang="en-US" dirty="0"/>
                    </a:p>
                  </a:txBody>
                  <a:tcPr/>
                </a:tc>
                <a:tc gridSpan="2">
                  <a:txBody>
                    <a:bodyPr/>
                    <a:lstStyle/>
                    <a:p>
                      <a:pPr algn="ctr"/>
                      <a:r>
                        <a:rPr lang="en-US" dirty="0" smtClean="0"/>
                        <a:t>2</a:t>
                      </a:r>
                      <a:endParaRPr lang="en-US" dirty="0"/>
                    </a:p>
                  </a:txBody>
                  <a:tcPr/>
                </a:tc>
                <a:tc hMerge="1">
                  <a:txBody>
                    <a:bodyPr/>
                    <a:lstStyle/>
                    <a:p>
                      <a:endParaRPr lang="en-US"/>
                    </a:p>
                  </a:txBody>
                  <a:tcPr/>
                </a:tc>
                <a:tc gridSpan="2">
                  <a:txBody>
                    <a:bodyPr/>
                    <a:lstStyle/>
                    <a:p>
                      <a:pPr algn="ctr"/>
                      <a:r>
                        <a:rPr lang="en-US" dirty="0" smtClean="0"/>
                        <a:t>4</a:t>
                      </a:r>
                      <a:endParaRPr lang="en-US" dirty="0"/>
                    </a:p>
                  </a:txBody>
                  <a:tcPr/>
                </a:tc>
                <a:tc hMerge="1">
                  <a:txBody>
                    <a:bodyPr/>
                    <a:lstStyle/>
                    <a:p>
                      <a:endParaRPr lang="en-US"/>
                    </a:p>
                  </a:txBody>
                  <a:tcPr/>
                </a:tc>
              </a:tr>
              <a:tr h="370840">
                <a:tc>
                  <a:txBody>
                    <a:bodyPr/>
                    <a:lstStyle/>
                    <a:p>
                      <a:r>
                        <a:rPr lang="en-US" dirty="0" smtClean="0">
                          <a:solidFill>
                            <a:schemeClr val="tx1"/>
                          </a:solidFill>
                        </a:rPr>
                        <a:t>DRAM</a:t>
                      </a:r>
                      <a:r>
                        <a:rPr lang="en-US" baseline="0" dirty="0" smtClean="0">
                          <a:solidFill>
                            <a:schemeClr val="tx1"/>
                          </a:solidFill>
                        </a:rPr>
                        <a:t> BW (GB/s)</a:t>
                      </a:r>
                      <a:endParaRPr lang="en-US" dirty="0">
                        <a:solidFill>
                          <a:schemeClr val="tx1"/>
                        </a:solidFill>
                      </a:endParaRPr>
                    </a:p>
                  </a:txBody>
                  <a:tcPr/>
                </a:tc>
                <a:tc>
                  <a:txBody>
                    <a:bodyPr/>
                    <a:lstStyle/>
                    <a:p>
                      <a:pPr algn="ctr"/>
                      <a:endParaRPr lang="en-US" dirty="0"/>
                    </a:p>
                  </a:txBody>
                  <a:tcPr/>
                </a:tc>
                <a:tc>
                  <a:txBody>
                    <a:bodyPr/>
                    <a:lstStyle/>
                    <a:p>
                      <a:pPr algn="ctr"/>
                      <a:r>
                        <a:rPr lang="en-US" dirty="0" smtClean="0"/>
                        <a:t>160</a:t>
                      </a:r>
                      <a:endParaRPr lang="en-US" dirty="0"/>
                    </a:p>
                  </a:txBody>
                  <a:tcPr/>
                </a:tc>
                <a:tc>
                  <a:txBody>
                    <a:bodyPr/>
                    <a:lstStyle/>
                    <a:p>
                      <a:pPr algn="ctr"/>
                      <a:r>
                        <a:rPr lang="en-US" dirty="0" smtClean="0"/>
                        <a:t>640</a:t>
                      </a:r>
                      <a:endParaRPr lang="en-US" dirty="0"/>
                    </a:p>
                  </a:txBody>
                  <a:tcPr/>
                </a:tc>
                <a:tc>
                  <a:txBody>
                    <a:bodyPr/>
                    <a:lstStyle/>
                    <a:p>
                      <a:pPr algn="ctr"/>
                      <a:r>
                        <a:rPr lang="en-US" dirty="0" smtClean="0"/>
                        <a:t>160</a:t>
                      </a:r>
                      <a:endParaRPr lang="en-US" dirty="0"/>
                    </a:p>
                  </a:txBody>
                  <a:tcPr/>
                </a:tc>
                <a:tc>
                  <a:txBody>
                    <a:bodyPr/>
                    <a:lstStyle/>
                    <a:p>
                      <a:pPr algn="ctr"/>
                      <a:r>
                        <a:rPr lang="en-US" dirty="0" smtClean="0"/>
                        <a:t>640</a:t>
                      </a:r>
                      <a:endParaRPr lang="en-US" dirty="0"/>
                    </a:p>
                  </a:txBody>
                  <a:tcPr/>
                </a:tc>
              </a:tr>
              <a:tr h="370840">
                <a:tc>
                  <a:txBody>
                    <a:bodyPr/>
                    <a:lstStyle/>
                    <a:p>
                      <a:r>
                        <a:rPr lang="en-US" dirty="0" smtClean="0">
                          <a:solidFill>
                            <a:schemeClr val="tx1"/>
                          </a:solidFill>
                        </a:rPr>
                        <a:t>Dynamic</a:t>
                      </a:r>
                      <a:r>
                        <a:rPr lang="en-US" baseline="0" dirty="0" smtClean="0">
                          <a:solidFill>
                            <a:schemeClr val="tx1"/>
                          </a:solidFill>
                        </a:rPr>
                        <a:t> power scaling</a:t>
                      </a:r>
                      <a:endParaRPr lang="en-US" dirty="0">
                        <a:solidFill>
                          <a:schemeClr val="tx1"/>
                        </a:solidFill>
                      </a:endParaRPr>
                    </a:p>
                  </a:txBody>
                  <a:tcPr/>
                </a:tc>
                <a:tc>
                  <a:txBody>
                    <a:bodyPr/>
                    <a:lstStyle/>
                    <a:p>
                      <a:pPr algn="ctr"/>
                      <a:r>
                        <a:rPr lang="en-US" dirty="0" smtClean="0"/>
                        <a:t>1.00</a:t>
                      </a:r>
                      <a:endParaRPr lang="en-US" dirty="0"/>
                    </a:p>
                  </a:txBody>
                  <a:tcPr/>
                </a:tc>
                <a:tc>
                  <a:txBody>
                    <a:bodyPr/>
                    <a:lstStyle/>
                    <a:p>
                      <a:pPr algn="ctr"/>
                      <a:r>
                        <a:rPr lang="en-US" dirty="0" smtClean="0"/>
                        <a:t>0.61</a:t>
                      </a:r>
                      <a:endParaRPr lang="en-US" dirty="0"/>
                    </a:p>
                  </a:txBody>
                  <a:tcPr/>
                </a:tc>
                <a:tc>
                  <a:txBody>
                    <a:bodyPr/>
                    <a:lstStyle/>
                    <a:p>
                      <a:pPr algn="ctr"/>
                      <a:r>
                        <a:rPr lang="en-US" dirty="0" smtClean="0"/>
                        <a:t>0.25</a:t>
                      </a:r>
                      <a:endParaRPr lang="en-US" dirty="0"/>
                    </a:p>
                  </a:txBody>
                  <a:tcPr/>
                </a:tc>
                <a:tc>
                  <a:txBody>
                    <a:bodyPr/>
                    <a:lstStyle/>
                    <a:p>
                      <a:pPr algn="ctr"/>
                      <a:r>
                        <a:rPr lang="en-US" dirty="0" smtClean="0"/>
                        <a:t>0.41</a:t>
                      </a:r>
                      <a:endParaRPr lang="en-US" dirty="0"/>
                    </a:p>
                  </a:txBody>
                  <a:tcPr/>
                </a:tc>
                <a:tc>
                  <a:txBody>
                    <a:bodyPr/>
                    <a:lstStyle/>
                    <a:p>
                      <a:pPr algn="ctr"/>
                      <a:r>
                        <a:rPr lang="en-US" dirty="0" smtClean="0"/>
                        <a:t>0.17</a:t>
                      </a:r>
                      <a:endParaRPr lang="en-US" dirty="0"/>
                    </a:p>
                  </a:txBody>
                  <a:tcPr/>
                </a:tc>
              </a:tr>
              <a:tr h="370840">
                <a:tc>
                  <a:txBody>
                    <a:bodyPr/>
                    <a:lstStyle/>
                    <a:p>
                      <a:r>
                        <a:rPr lang="en-US" dirty="0" smtClean="0">
                          <a:solidFill>
                            <a:schemeClr val="tx1"/>
                          </a:solidFill>
                        </a:rPr>
                        <a:t>Memory Energy (</a:t>
                      </a:r>
                      <a:r>
                        <a:rPr lang="en-US" dirty="0" err="1" smtClean="0">
                          <a:solidFill>
                            <a:schemeClr val="tx1"/>
                          </a:solidFill>
                        </a:rPr>
                        <a:t>pJ</a:t>
                      </a:r>
                      <a:r>
                        <a:rPr lang="en-US" dirty="0" smtClean="0">
                          <a:solidFill>
                            <a:schemeClr val="tx1"/>
                          </a:solidFill>
                        </a:rPr>
                        <a:t>/64b)</a:t>
                      </a:r>
                      <a:endParaRPr lang="en-US" dirty="0">
                        <a:solidFill>
                          <a:schemeClr val="tx1"/>
                        </a:solidFill>
                      </a:endParaRPr>
                    </a:p>
                  </a:txBody>
                  <a:tcPr/>
                </a:tc>
                <a:tc>
                  <a:txBody>
                    <a:bodyPr/>
                    <a:lstStyle/>
                    <a:p>
                      <a:pPr algn="ctr"/>
                      <a:endParaRPr lang="en-US" dirty="0"/>
                    </a:p>
                  </a:txBody>
                  <a:tcPr/>
                </a:tc>
                <a:tc>
                  <a:txBody>
                    <a:bodyPr/>
                    <a:lstStyle/>
                    <a:p>
                      <a:pPr algn="ctr"/>
                      <a:r>
                        <a:rPr lang="en-US" dirty="0" smtClean="0"/>
                        <a:t>522</a:t>
                      </a:r>
                      <a:endParaRPr lang="en-US" dirty="0"/>
                    </a:p>
                  </a:txBody>
                  <a:tcPr/>
                </a:tc>
                <a:tc>
                  <a:txBody>
                    <a:bodyPr/>
                    <a:lstStyle/>
                    <a:p>
                      <a:pPr algn="ctr"/>
                      <a:r>
                        <a:rPr lang="en-US" dirty="0" smtClean="0"/>
                        <a:t>159</a:t>
                      </a:r>
                      <a:endParaRPr lang="en-US" dirty="0"/>
                    </a:p>
                  </a:txBody>
                  <a:tcPr/>
                </a:tc>
                <a:tc>
                  <a:txBody>
                    <a:bodyPr/>
                    <a:lstStyle/>
                    <a:p>
                      <a:pPr algn="ctr"/>
                      <a:r>
                        <a:rPr lang="en-US" dirty="0" smtClean="0"/>
                        <a:t>520</a:t>
                      </a:r>
                      <a:endParaRPr lang="en-US" dirty="0"/>
                    </a:p>
                  </a:txBody>
                  <a:tcPr/>
                </a:tc>
                <a:tc>
                  <a:txBody>
                    <a:bodyPr/>
                    <a:lstStyle/>
                    <a:p>
                      <a:pPr algn="ctr"/>
                      <a:r>
                        <a:rPr lang="en-US" dirty="0" smtClean="0"/>
                        <a:t>155</a:t>
                      </a:r>
                      <a:endParaRPr lang="en-US" dirty="0"/>
                    </a:p>
                  </a:txBody>
                  <a:tcPr/>
                </a:tc>
              </a:tr>
            </a:tbl>
          </a:graphicData>
        </a:graphic>
      </p:graphicFrame>
    </p:spTree>
    <p:extLst>
      <p:ext uri="{BB962C8B-B14F-4D97-AF65-F5344CB8AC3E}">
        <p14:creationId xmlns:p14="http://schemas.microsoft.com/office/powerpoint/2010/main" val="1344981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PIM can be performance-competitive with host</a:t>
            </a:r>
            <a:endParaRPr lang="en-US" dirty="0"/>
          </a:p>
        </p:txBody>
      </p:sp>
      <p:sp>
        <p:nvSpPr>
          <p:cNvPr id="4" name="Text Placeholder 3"/>
          <p:cNvSpPr>
            <a:spLocks noGrp="1"/>
          </p:cNvSpPr>
          <p:nvPr>
            <p:ph type="body" sz="quarter" idx="10"/>
          </p:nvPr>
        </p:nvSpPr>
        <p:spPr/>
        <p:txBody>
          <a:bodyPr/>
          <a:lstStyle/>
          <a:p>
            <a:endParaRPr lang="en-US"/>
          </a:p>
        </p:txBody>
      </p:sp>
      <p:sp>
        <p:nvSpPr>
          <p:cNvPr id="9" name="TextBox 8"/>
          <p:cNvSpPr txBox="1"/>
          <p:nvPr/>
        </p:nvSpPr>
        <p:spPr>
          <a:xfrm>
            <a:off x="7756081" y="5929747"/>
            <a:ext cx="1184940" cy="661720"/>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PF = </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ParticleFilter</a:t>
            </a:r>
            <a:endParaRPr lang="en-US" sz="1000" dirty="0" smtClean="0">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SP = </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ShortestPath</a:t>
            </a:r>
            <a:endPar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smtClean="0">
                <a:latin typeface="+mj-lt"/>
                <a:ea typeface="MS PGothic" pitchFamily="34" charset="-128"/>
                <a:cs typeface="+mn-cs"/>
              </a:rPr>
              <a:t>RW = </a:t>
            </a:r>
            <a:r>
              <a:rPr lang="en-US" sz="1000" dirty="0" err="1" smtClean="0">
                <a:latin typeface="+mj-lt"/>
                <a:ea typeface="MS PGothic" pitchFamily="34" charset="-128"/>
                <a:cs typeface="+mn-cs"/>
              </a:rPr>
              <a:t>RandomWalk</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aphicFrame>
        <p:nvGraphicFramePr>
          <p:cNvPr id="7" name="Chart 6"/>
          <p:cNvGraphicFramePr>
            <a:graphicFrameLocks/>
          </p:cNvGraphicFramePr>
          <p:nvPr>
            <p:extLst>
              <p:ext uri="{D42A27DB-BD31-4B8C-83A1-F6EECF244321}">
                <p14:modId xmlns:p14="http://schemas.microsoft.com/office/powerpoint/2010/main" val="697746386"/>
              </p:ext>
            </p:extLst>
          </p:nvPr>
        </p:nvGraphicFramePr>
        <p:xfrm>
          <a:off x="641270" y="1384797"/>
          <a:ext cx="7588332" cy="497035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1348752" y="3200120"/>
            <a:ext cx="68808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5245" y="1215912"/>
            <a:ext cx="3953814"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The higher, the better!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 name="TextBox 4"/>
          <p:cNvSpPr txBox="1"/>
          <p:nvPr/>
        </p:nvSpPr>
        <p:spPr>
          <a:xfrm>
            <a:off x="7926341" y="3229823"/>
            <a:ext cx="779172" cy="3693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 name="TextBox 5"/>
          <p:cNvSpPr txBox="1"/>
          <p:nvPr/>
        </p:nvSpPr>
        <p:spPr>
          <a:xfrm>
            <a:off x="7960643" y="3754624"/>
            <a:ext cx="775815"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1" i="0" u="none" strike="noStrike" kern="1200" cap="none" spc="0" normalizeH="0" baseline="0" noProof="0" dirty="0" smtClean="0">
                <a:ln>
                  <a:noFill/>
                </a:ln>
                <a:solidFill>
                  <a:srgbClr val="7030A0"/>
                </a:solidFill>
                <a:effectLst/>
                <a:uLnTx/>
                <a:uFillTx/>
                <a:latin typeface="+mj-lt"/>
                <a:ea typeface="MS PGothic" pitchFamily="34" charset="-128"/>
                <a:cs typeface="+mn-cs"/>
              </a:rPr>
              <a:t>-27%</a:t>
            </a:r>
            <a:endParaRPr kumimoji="0" lang="en-US" sz="1600" b="1" i="0" u="none" strike="noStrike" kern="1200" cap="none" spc="0" normalizeH="0" baseline="0" noProof="0" dirty="0">
              <a:ln>
                <a:noFill/>
              </a:ln>
              <a:solidFill>
                <a:srgbClr val="7030A0"/>
              </a:solidFill>
              <a:effectLst/>
              <a:uLnTx/>
              <a:uFillTx/>
              <a:latin typeface="+mj-lt"/>
              <a:ea typeface="MS PGothic" pitchFamily="34" charset="-128"/>
              <a:cs typeface="+mn-cs"/>
            </a:endParaRPr>
          </a:p>
        </p:txBody>
      </p:sp>
      <p:sp>
        <p:nvSpPr>
          <p:cNvPr id="10" name="TextBox 9"/>
          <p:cNvSpPr txBox="1"/>
          <p:nvPr/>
        </p:nvSpPr>
        <p:spPr>
          <a:xfrm>
            <a:off x="8017095" y="3213693"/>
            <a:ext cx="775815"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600" b="1" i="0" u="none" strike="noStrike" kern="1200" cap="none" spc="0" normalizeH="0" baseline="0" noProof="0" dirty="0" smtClean="0">
                <a:ln>
                  <a:noFill/>
                </a:ln>
                <a:solidFill>
                  <a:srgbClr val="C00000"/>
                </a:solidFill>
                <a:effectLst/>
                <a:uLnTx/>
                <a:uFillTx/>
                <a:latin typeface="+mj-lt"/>
                <a:ea typeface="MS PGothic" pitchFamily="34" charset="-128"/>
                <a:cs typeface="+mn-cs"/>
              </a:rPr>
              <a:t>7%</a:t>
            </a:r>
            <a:endParaRPr kumimoji="0" lang="en-US" sz="1600" b="1"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PERF/W improvements</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7" name="Chart 6"/>
          <p:cNvGraphicFramePr>
            <a:graphicFrameLocks noChangeAspect="1"/>
          </p:cNvGraphicFramePr>
          <p:nvPr>
            <p:extLst>
              <p:ext uri="{D42A27DB-BD31-4B8C-83A1-F6EECF244321}">
                <p14:modId xmlns:p14="http://schemas.microsoft.com/office/powerpoint/2010/main" val="1978865419"/>
              </p:ext>
            </p:extLst>
          </p:nvPr>
        </p:nvGraphicFramePr>
        <p:xfrm>
          <a:off x="608793" y="1697759"/>
          <a:ext cx="7575731" cy="472545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756081" y="5929747"/>
            <a:ext cx="1184940" cy="661720"/>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PF = </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ParticleFilter</a:t>
            </a:r>
            <a:endParaRPr lang="en-US" sz="1000" dirty="0" smtClean="0">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rPr>
              <a:t>SP = </a:t>
            </a:r>
            <a:r>
              <a:rPr kumimoji="0" lang="en-US" sz="1000" b="0" i="0" u="none" strike="noStrike" kern="1200" cap="none" spc="0" normalizeH="0" baseline="0" noProof="0" dirty="0" err="1" smtClean="0">
                <a:ln>
                  <a:noFill/>
                </a:ln>
                <a:solidFill>
                  <a:schemeClr val="tx1"/>
                </a:solidFill>
                <a:effectLst/>
                <a:uLnTx/>
                <a:uFillTx/>
                <a:latin typeface="+mj-lt"/>
                <a:ea typeface="MS PGothic" pitchFamily="34" charset="-128"/>
                <a:cs typeface="+mn-cs"/>
              </a:rPr>
              <a:t>ShortestPath</a:t>
            </a:r>
            <a:endParaRPr kumimoji="0" lang="en-US" sz="1000" b="0" i="0" u="none" strike="noStrike" kern="1200" cap="none" spc="0" normalizeH="0" baseline="0" noProof="0" dirty="0" smtClean="0">
              <a:ln>
                <a:noFill/>
              </a:ln>
              <a:solidFill>
                <a:schemeClr val="tx1"/>
              </a:solidFill>
              <a:effectLst/>
              <a:uLnTx/>
              <a:uFillTx/>
              <a:latin typeface="+mj-lt"/>
              <a:ea typeface="MS PGothic" pitchFamily="34" charset="-128"/>
              <a:cs typeface="+mn-cs"/>
            </a:endParaRP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000" dirty="0" smtClean="0">
                <a:latin typeface="+mj-lt"/>
                <a:ea typeface="MS PGothic" pitchFamily="34" charset="-128"/>
                <a:cs typeface="+mn-cs"/>
              </a:rPr>
              <a:t>RW = </a:t>
            </a:r>
            <a:r>
              <a:rPr lang="en-US" sz="1000" dirty="0" err="1" smtClean="0">
                <a:latin typeface="+mj-lt"/>
                <a:ea typeface="MS PGothic" pitchFamily="34" charset="-128"/>
                <a:cs typeface="+mn-cs"/>
              </a:rPr>
              <a:t>RandomWalk</a:t>
            </a:r>
            <a:endParaRPr kumimoji="0" lang="en-US" sz="1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 name="TextBox 5"/>
          <p:cNvSpPr txBox="1"/>
          <p:nvPr/>
        </p:nvSpPr>
        <p:spPr>
          <a:xfrm>
            <a:off x="2743200" y="1328427"/>
            <a:ext cx="3953814"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The higher, the better!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9" name="TextBox 8"/>
          <p:cNvSpPr txBox="1"/>
          <p:nvPr/>
        </p:nvSpPr>
        <p:spPr>
          <a:xfrm>
            <a:off x="7495504" y="3599571"/>
            <a:ext cx="775815"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600" b="1" dirty="0" smtClean="0">
                <a:solidFill>
                  <a:srgbClr val="7030A0"/>
                </a:solidFill>
                <a:latin typeface="+mj-lt"/>
                <a:ea typeface="MS PGothic" pitchFamily="34" charset="-128"/>
                <a:cs typeface="+mn-cs"/>
              </a:rPr>
              <a:t>6.9</a:t>
            </a:r>
            <a:endParaRPr kumimoji="0" lang="en-US" sz="1600" b="1" i="0" u="none" strike="noStrike" kern="1200" cap="none" spc="0" normalizeH="0" baseline="0" noProof="0" dirty="0">
              <a:ln>
                <a:noFill/>
              </a:ln>
              <a:solidFill>
                <a:srgbClr val="7030A0"/>
              </a:solidFill>
              <a:effectLst/>
              <a:uLnTx/>
              <a:uFillTx/>
              <a:latin typeface="+mj-lt"/>
              <a:ea typeface="MS PGothic" pitchFamily="34" charset="-128"/>
              <a:cs typeface="+mn-cs"/>
            </a:endParaRPr>
          </a:p>
        </p:txBody>
      </p:sp>
      <p:sp>
        <p:nvSpPr>
          <p:cNvPr id="10" name="TextBox 9"/>
          <p:cNvSpPr txBox="1"/>
          <p:nvPr/>
        </p:nvSpPr>
        <p:spPr>
          <a:xfrm>
            <a:off x="7695126" y="3346344"/>
            <a:ext cx="775815" cy="313932"/>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600" b="1" dirty="0" smtClean="0">
                <a:solidFill>
                  <a:srgbClr val="C00000"/>
                </a:solidFill>
                <a:latin typeface="+mj-lt"/>
                <a:ea typeface="MS PGothic" pitchFamily="34" charset="-128"/>
                <a:cs typeface="+mn-cs"/>
              </a:rPr>
              <a:t>7.7</a:t>
            </a:r>
            <a:endParaRPr kumimoji="0" lang="en-US" sz="1600" b="1"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Conclusions and further research</a:t>
            </a:r>
            <a:endParaRPr lang="en-US" dirty="0"/>
          </a:p>
        </p:txBody>
      </p:sp>
      <p:sp>
        <p:nvSpPr>
          <p:cNvPr id="22531" name="Content Placeholder 11"/>
          <p:cNvSpPr>
            <a:spLocks noGrp="1"/>
          </p:cNvSpPr>
          <p:nvPr>
            <p:ph idx="1"/>
          </p:nvPr>
        </p:nvSpPr>
        <p:spPr/>
        <p:txBody>
          <a:bodyPr/>
          <a:lstStyle/>
          <a:p>
            <a:r>
              <a:rPr lang="en-US" dirty="0" smtClean="0"/>
              <a:t>“Computing” is increasingly about data and data movement</a:t>
            </a:r>
          </a:p>
          <a:p>
            <a:pPr lvl="1"/>
            <a:r>
              <a:rPr lang="en-US" dirty="0"/>
              <a:t>Exploit locality to reduce </a:t>
            </a:r>
            <a:r>
              <a:rPr lang="en-US" dirty="0" smtClean="0"/>
              <a:t>wasteful data movement</a:t>
            </a:r>
            <a:endParaRPr lang="en-US" dirty="0"/>
          </a:p>
          <a:p>
            <a:pPr lvl="1"/>
            <a:r>
              <a:rPr lang="en-US" dirty="0"/>
              <a:t>Specialization to improve </a:t>
            </a:r>
            <a:r>
              <a:rPr lang="en-US" dirty="0" smtClean="0"/>
              <a:t>efficiency</a:t>
            </a:r>
          </a:p>
          <a:p>
            <a:pPr lvl="1"/>
            <a:r>
              <a:rPr lang="en-US" dirty="0" smtClean="0"/>
              <a:t>PIM potentially provides significant reductions in off-chip traffic. </a:t>
            </a:r>
          </a:p>
          <a:p>
            <a:r>
              <a:rPr lang="en-US" dirty="0" smtClean="0"/>
              <a:t>TOP-PIM implemented using 3D die-stacking feasible in near future. </a:t>
            </a:r>
          </a:p>
          <a:p>
            <a:pPr lvl="1"/>
            <a:r>
              <a:rPr lang="en-US" dirty="0" smtClean="0"/>
              <a:t>Efficiently utilize the high bandwidth available in local stack</a:t>
            </a:r>
          </a:p>
          <a:p>
            <a:pPr lvl="1"/>
            <a:r>
              <a:rPr lang="en-US" dirty="0" smtClean="0"/>
              <a:t>Programmability -&gt; Support a broad range of applications</a:t>
            </a:r>
          </a:p>
          <a:p>
            <a:pPr lvl="1"/>
            <a:r>
              <a:rPr lang="en-US" dirty="0" smtClean="0"/>
              <a:t>Performance and energy efficiency of PIM vs Host</a:t>
            </a:r>
          </a:p>
          <a:p>
            <a:pPr lvl="2"/>
            <a:r>
              <a:rPr lang="en-US" dirty="0" smtClean="0"/>
              <a:t>At 22nm, 27% performance degradation, 76% reduction in EDP</a:t>
            </a:r>
          </a:p>
          <a:p>
            <a:pPr lvl="2"/>
            <a:r>
              <a:rPr lang="en-US" dirty="0" smtClean="0"/>
              <a:t>At 16nm, 7% performance gain, 85% reduction in EDP. </a:t>
            </a:r>
          </a:p>
          <a:p>
            <a:r>
              <a:rPr lang="en-US" dirty="0" smtClean="0"/>
              <a:t>Future Work:</a:t>
            </a:r>
          </a:p>
          <a:p>
            <a:pPr lvl="1"/>
            <a:r>
              <a:rPr lang="en-US" dirty="0" smtClean="0"/>
              <a:t>High level programming models to express data-compute affinity. </a:t>
            </a:r>
          </a:p>
          <a:p>
            <a:pPr lvl="1"/>
            <a:r>
              <a:rPr lang="en-US" dirty="0" smtClean="0"/>
              <a:t>Data movement management and task scheduling for host and PIMs. </a:t>
            </a:r>
          </a:p>
          <a:p>
            <a:pPr lvl="1"/>
            <a:r>
              <a:rPr lang="en-US" dirty="0" smtClean="0"/>
              <a:t>Evaluation of alternative PIM organizations and design options. </a:t>
            </a:r>
          </a:p>
        </p:txBody>
      </p:sp>
      <p:sp>
        <p:nvSpPr>
          <p:cNvPr id="13" name="Text Placeholder 1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97526586"/>
      </p:ext>
    </p:extLst>
  </p:cSld>
  <p:clrMapOvr>
    <a:masterClrMapping/>
  </p:clrMapOvr>
  <p:transition advTm="5823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a:t>
            </a:r>
            <a:r>
              <a:rPr lang="en-US" sz="1200" dirty="0" smtClean="0"/>
              <a:t>2014 </a:t>
            </a:r>
            <a:r>
              <a:rPr lang="en-US" sz="1200" dirty="0"/>
              <a:t>Advanced Micro Devices, Inc. All rights reserved. AMD, the AMD Arrow logo</a:t>
            </a:r>
            <a:r>
              <a:rPr lang="en-CA" sz="1200" dirty="0"/>
              <a:t> </a:t>
            </a:r>
            <a:r>
              <a:rPr lang="en-US" sz="1200" dirty="0"/>
              <a:t>and combinations thereof are trademarks of Advanced Micro Devices, Inc. in the United States and/or other jurisdictions.  SPEC  is a registered trademark of the Standard Performance Evaluation Corporation (SPEC). Other names are for informational purposes only and may be trademarks of their respective owners</a:t>
            </a:r>
            <a:r>
              <a:rPr lang="en-US" sz="1200" dirty="0" smtClean="0"/>
              <a:t>.</a:t>
            </a:r>
            <a:endParaRPr lang="en-US" sz="1200" dirty="0"/>
          </a:p>
        </p:txBody>
      </p:sp>
    </p:spTree>
    <p:extLst>
      <p:ext uri="{BB962C8B-B14F-4D97-AF65-F5344CB8AC3E}">
        <p14:creationId xmlns:p14="http://schemas.microsoft.com/office/powerpoint/2010/main" val="786269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118"/>
          <p:cNvGrpSpPr/>
          <p:nvPr/>
        </p:nvGrpSpPr>
        <p:grpSpPr>
          <a:xfrm>
            <a:off x="4991887" y="1041163"/>
            <a:ext cx="2377108" cy="3885882"/>
            <a:chOff x="3810000" y="1065016"/>
            <a:chExt cx="2377108" cy="3885882"/>
          </a:xfrm>
        </p:grpSpPr>
        <p:grpSp>
          <p:nvGrpSpPr>
            <p:cNvPr id="80" name="Group 60"/>
            <p:cNvGrpSpPr/>
            <p:nvPr/>
          </p:nvGrpSpPr>
          <p:grpSpPr>
            <a:xfrm>
              <a:off x="3810000" y="1065016"/>
              <a:ext cx="2377108" cy="2711080"/>
              <a:chOff x="5029201" y="1219200"/>
              <a:chExt cx="3124200" cy="3429000"/>
            </a:xfrm>
          </p:grpSpPr>
          <p:sp>
            <p:nvSpPr>
              <p:cNvPr id="86" name="Rounded Rectangle 85"/>
              <p:cNvSpPr/>
              <p:nvPr/>
            </p:nvSpPr>
            <p:spPr bwMode="auto">
              <a:xfrm>
                <a:off x="5029201" y="1219200"/>
                <a:ext cx="3124200" cy="2286000"/>
              </a:xfrm>
              <a:prstGeom prst="roundRect">
                <a:avLst>
                  <a:gd name="adj" fmla="val 13143"/>
                </a:avLst>
              </a:prstGeom>
              <a:solidFill>
                <a:schemeClr val="accent1">
                  <a:lumMod val="60000"/>
                  <a:lumOff val="4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0" anchor="b" anchorCtr="1"/>
              <a:lstStyle/>
              <a:p>
                <a:pPr marL="1588" indent="-1588" algn="ctr" defTabSz="913183" fontAlgn="auto">
                  <a:spcBef>
                    <a:spcPts val="0"/>
                  </a:spcBef>
                  <a:spcAft>
                    <a:spcPts val="0"/>
                  </a:spcAft>
                  <a:defRPr/>
                </a:pPr>
                <a:endParaRPr lang="en-US" b="1" kern="0" dirty="0">
                  <a:solidFill>
                    <a:sysClr val="windowText" lastClr="000000"/>
                  </a:solidFill>
                  <a:latin typeface="Calibri"/>
                  <a:cs typeface="+mn-cs"/>
                </a:endParaRPr>
              </a:p>
            </p:txBody>
          </p:sp>
          <p:sp>
            <p:nvSpPr>
              <p:cNvPr id="87" name="Rounded Rectangle 86"/>
              <p:cNvSpPr/>
              <p:nvPr/>
            </p:nvSpPr>
            <p:spPr bwMode="auto">
              <a:xfrm>
                <a:off x="5181600" y="2286000"/>
                <a:ext cx="649287" cy="304800"/>
              </a:xfrm>
              <a:prstGeom prst="roundRect">
                <a:avLst>
                  <a:gd name="adj" fmla="val 13143"/>
                </a:avLst>
              </a:prstGeom>
              <a:solidFill>
                <a:schemeClr val="accent4">
                  <a:lumMod val="60000"/>
                  <a:lumOff val="4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b="1" kern="0" dirty="0" smtClean="0">
                    <a:solidFill>
                      <a:sysClr val="windowText" lastClr="000000"/>
                    </a:solidFill>
                    <a:latin typeface="Calibri"/>
                    <a:cs typeface="+mn-cs"/>
                  </a:rPr>
                  <a:t>$</a:t>
                </a:r>
                <a:endParaRPr lang="en-US" b="1" kern="0" dirty="0">
                  <a:solidFill>
                    <a:sysClr val="windowText" lastClr="000000"/>
                  </a:solidFill>
                  <a:latin typeface="Calibri"/>
                  <a:cs typeface="+mn-cs"/>
                </a:endParaRPr>
              </a:p>
            </p:txBody>
          </p:sp>
          <p:sp>
            <p:nvSpPr>
              <p:cNvPr id="88" name="Rounded Rectangle 87"/>
              <p:cNvSpPr/>
              <p:nvPr/>
            </p:nvSpPr>
            <p:spPr bwMode="auto">
              <a:xfrm>
                <a:off x="5852410" y="3048000"/>
                <a:ext cx="1295400" cy="304800"/>
              </a:xfrm>
              <a:prstGeom prst="roundRect">
                <a:avLst>
                  <a:gd name="adj" fmla="val 13143"/>
                </a:avLst>
              </a:prstGeom>
              <a:solidFill>
                <a:schemeClr val="accent4">
                  <a:lumMod val="60000"/>
                  <a:lumOff val="4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b="1" kern="0" dirty="0" smtClean="0">
                    <a:solidFill>
                      <a:sysClr val="windowText" lastClr="000000"/>
                    </a:solidFill>
                    <a:latin typeface="Calibri"/>
                    <a:cs typeface="+mn-cs"/>
                  </a:rPr>
                  <a:t>Shared $</a:t>
                </a:r>
                <a:endParaRPr lang="en-US" b="1" kern="0" dirty="0">
                  <a:solidFill>
                    <a:sysClr val="windowText" lastClr="000000"/>
                  </a:solidFill>
                  <a:latin typeface="Calibri"/>
                  <a:cs typeface="+mn-cs"/>
                </a:endParaRPr>
              </a:p>
            </p:txBody>
          </p:sp>
          <p:cxnSp>
            <p:nvCxnSpPr>
              <p:cNvPr id="90" name="Straight Arrow Connector 89"/>
              <p:cNvCxnSpPr>
                <a:endCxn id="87" idx="0"/>
              </p:cNvCxnSpPr>
              <p:nvPr/>
            </p:nvCxnSpPr>
            <p:spPr>
              <a:xfrm>
                <a:off x="5506244" y="1905000"/>
                <a:ext cx="0" cy="38100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93" idx="0"/>
              </p:cNvCxnSpPr>
              <p:nvPr/>
            </p:nvCxnSpPr>
            <p:spPr>
              <a:xfrm>
                <a:off x="6496844" y="1905000"/>
                <a:ext cx="0" cy="38100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5" idx="0"/>
              </p:cNvCxnSpPr>
              <p:nvPr/>
            </p:nvCxnSpPr>
            <p:spPr>
              <a:xfrm>
                <a:off x="7581900" y="1905000"/>
                <a:ext cx="0" cy="38100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bwMode="auto">
              <a:xfrm>
                <a:off x="6172200" y="2286000"/>
                <a:ext cx="649287" cy="304800"/>
              </a:xfrm>
              <a:prstGeom prst="roundRect">
                <a:avLst>
                  <a:gd name="adj" fmla="val 13143"/>
                </a:avLst>
              </a:prstGeom>
              <a:solidFill>
                <a:schemeClr val="accent4">
                  <a:lumMod val="60000"/>
                  <a:lumOff val="4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b="1" kern="0" dirty="0" smtClean="0">
                    <a:solidFill>
                      <a:sysClr val="windowText" lastClr="000000"/>
                    </a:solidFill>
                    <a:latin typeface="Calibri"/>
                    <a:cs typeface="+mn-cs"/>
                  </a:rPr>
                  <a:t>$</a:t>
                </a:r>
                <a:endParaRPr lang="en-US" b="1" kern="0" dirty="0">
                  <a:solidFill>
                    <a:sysClr val="windowText" lastClr="000000"/>
                  </a:solidFill>
                  <a:latin typeface="Calibri"/>
                  <a:cs typeface="+mn-cs"/>
                </a:endParaRPr>
              </a:p>
            </p:txBody>
          </p:sp>
          <p:sp>
            <p:nvSpPr>
              <p:cNvPr id="95" name="Rounded Rectangle 94"/>
              <p:cNvSpPr/>
              <p:nvPr/>
            </p:nvSpPr>
            <p:spPr bwMode="auto">
              <a:xfrm>
                <a:off x="7162800" y="2286000"/>
                <a:ext cx="838200" cy="304800"/>
              </a:xfrm>
              <a:prstGeom prst="roundRect">
                <a:avLst>
                  <a:gd name="adj" fmla="val 13143"/>
                </a:avLst>
              </a:prstGeom>
              <a:solidFill>
                <a:schemeClr val="accent4">
                  <a:lumMod val="60000"/>
                  <a:lumOff val="4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b="1" kern="0" dirty="0" smtClean="0">
                    <a:solidFill>
                      <a:sysClr val="windowText" lastClr="000000"/>
                    </a:solidFill>
                    <a:latin typeface="Calibri"/>
                    <a:cs typeface="+mn-cs"/>
                  </a:rPr>
                  <a:t>$</a:t>
                </a:r>
                <a:endParaRPr lang="en-US" b="1" kern="0" dirty="0">
                  <a:solidFill>
                    <a:sysClr val="windowText" lastClr="000000"/>
                  </a:solidFill>
                  <a:latin typeface="Calibri"/>
                  <a:cs typeface="+mn-cs"/>
                </a:endParaRPr>
              </a:p>
            </p:txBody>
          </p:sp>
          <p:cxnSp>
            <p:nvCxnSpPr>
              <p:cNvPr id="96" name="Straight Arrow Connector 95"/>
              <p:cNvCxnSpPr>
                <a:stCxn id="93" idx="2"/>
                <a:endCxn id="88" idx="0"/>
              </p:cNvCxnSpPr>
              <p:nvPr/>
            </p:nvCxnSpPr>
            <p:spPr>
              <a:xfrm>
                <a:off x="6496844" y="2590800"/>
                <a:ext cx="3266" cy="45720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hape 70"/>
              <p:cNvCxnSpPr>
                <a:stCxn id="87" idx="2"/>
              </p:cNvCxnSpPr>
              <p:nvPr/>
            </p:nvCxnSpPr>
            <p:spPr>
              <a:xfrm rot="16200000" flipH="1">
                <a:off x="5877322" y="2219722"/>
                <a:ext cx="228600" cy="970756"/>
              </a:xfrm>
              <a:prstGeom prst="bentConnector2">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8" name="Shape 71"/>
              <p:cNvCxnSpPr>
                <a:stCxn id="95" idx="2"/>
              </p:cNvCxnSpPr>
              <p:nvPr/>
            </p:nvCxnSpPr>
            <p:spPr>
              <a:xfrm rot="5400000">
                <a:off x="6915150" y="2152650"/>
                <a:ext cx="228600" cy="1104900"/>
              </a:xfrm>
              <a:prstGeom prst="bentConnector2">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bwMode="auto">
              <a:xfrm>
                <a:off x="7162800" y="1371600"/>
                <a:ext cx="838200" cy="533400"/>
              </a:xfrm>
              <a:prstGeom prst="roundRect">
                <a:avLst>
                  <a:gd name="adj" fmla="val 13143"/>
                </a:avLst>
              </a:prstGeom>
              <a:solidFill>
                <a:srgbClr val="D31919">
                  <a:lumMod val="50000"/>
                </a:srgbClr>
              </a:solidFill>
              <a:ln w="25400" algn="ctr">
                <a:noFill/>
                <a:round/>
                <a:headEnd/>
                <a:tailEnd/>
              </a:ln>
              <a:effectLst>
                <a:outerShdw blurRad="50800" dist="38100" dir="5400000" algn="t" rotWithShape="0">
                  <a:prstClr val="black">
                    <a:alpha val="40000"/>
                  </a:prstClr>
                </a:outerShdw>
              </a:effectLst>
            </p:spPr>
            <p:txBody>
              <a:bodyPr lIns="91440" tIns="45714" rIns="91440" bIns="45714" anchor="ctr"/>
              <a:lstStyle/>
              <a:p>
                <a:pPr marL="1588" indent="-1588" algn="ctr" defTabSz="913183" fontAlgn="auto">
                  <a:spcBef>
                    <a:spcPts val="0"/>
                  </a:spcBef>
                  <a:spcAft>
                    <a:spcPts val="0"/>
                  </a:spcAft>
                  <a:defRPr/>
                </a:pPr>
                <a:r>
                  <a:rPr lang="en-US" b="1" kern="0" dirty="0" smtClean="0">
                    <a:solidFill>
                      <a:schemeClr val="bg1"/>
                    </a:solidFill>
                    <a:latin typeface="Calibri"/>
                    <a:cs typeface="+mn-cs"/>
                  </a:rPr>
                  <a:t>GPU</a:t>
                </a:r>
                <a:endParaRPr lang="en-US" b="1" kern="0" dirty="0">
                  <a:solidFill>
                    <a:schemeClr val="bg1"/>
                  </a:solidFill>
                  <a:latin typeface="Calibri"/>
                  <a:cs typeface="+mn-cs"/>
                </a:endParaRPr>
              </a:p>
            </p:txBody>
          </p:sp>
          <p:sp>
            <p:nvSpPr>
              <p:cNvPr id="100" name="Rounded Rectangle 99"/>
              <p:cNvSpPr/>
              <p:nvPr/>
            </p:nvSpPr>
            <p:spPr bwMode="auto">
              <a:xfrm>
                <a:off x="5166610" y="1371600"/>
                <a:ext cx="685800" cy="533400"/>
              </a:xfrm>
              <a:prstGeom prst="roundRect">
                <a:avLst>
                  <a:gd name="adj" fmla="val 13143"/>
                </a:avLst>
              </a:prstGeom>
              <a:solidFill>
                <a:schemeClr val="accent5">
                  <a:lumMod val="75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lnSpc>
                    <a:spcPct val="80000"/>
                  </a:lnSpc>
                  <a:spcBef>
                    <a:spcPts val="0"/>
                  </a:spcBef>
                  <a:spcAft>
                    <a:spcPts val="0"/>
                  </a:spcAft>
                  <a:defRPr/>
                </a:pPr>
                <a:r>
                  <a:rPr lang="en-US" b="1" kern="0" dirty="0" smtClean="0">
                    <a:solidFill>
                      <a:schemeClr val="bg1"/>
                    </a:solidFill>
                    <a:latin typeface="Calibri"/>
                    <a:cs typeface="+mn-cs"/>
                  </a:rPr>
                  <a:t>CPU</a:t>
                </a:r>
              </a:p>
              <a:p>
                <a:pPr marL="1588" indent="-1588" algn="ctr" defTabSz="913183" fontAlgn="auto">
                  <a:lnSpc>
                    <a:spcPct val="80000"/>
                  </a:lnSpc>
                  <a:spcBef>
                    <a:spcPts val="0"/>
                  </a:spcBef>
                  <a:spcAft>
                    <a:spcPts val="0"/>
                  </a:spcAft>
                  <a:defRPr/>
                </a:pPr>
                <a:r>
                  <a:rPr lang="en-US" b="1" kern="0" dirty="0" smtClean="0">
                    <a:solidFill>
                      <a:schemeClr val="bg1"/>
                    </a:solidFill>
                    <a:latin typeface="Calibri"/>
                    <a:cs typeface="+mn-cs"/>
                  </a:rPr>
                  <a:t>Core</a:t>
                </a:r>
                <a:endParaRPr lang="en-US" b="1" kern="0" dirty="0">
                  <a:solidFill>
                    <a:schemeClr val="bg1"/>
                  </a:solidFill>
                  <a:latin typeface="Calibri"/>
                  <a:cs typeface="+mn-cs"/>
                </a:endParaRPr>
              </a:p>
            </p:txBody>
          </p:sp>
          <p:sp>
            <p:nvSpPr>
              <p:cNvPr id="102" name="Rounded Rectangle 101"/>
              <p:cNvSpPr/>
              <p:nvPr/>
            </p:nvSpPr>
            <p:spPr bwMode="auto">
              <a:xfrm>
                <a:off x="6157210" y="1371600"/>
                <a:ext cx="685800" cy="533400"/>
              </a:xfrm>
              <a:prstGeom prst="roundRect">
                <a:avLst>
                  <a:gd name="adj" fmla="val 13143"/>
                </a:avLst>
              </a:prstGeom>
              <a:solidFill>
                <a:schemeClr val="accent5">
                  <a:lumMod val="75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lnSpc>
                    <a:spcPct val="80000"/>
                  </a:lnSpc>
                  <a:spcBef>
                    <a:spcPts val="0"/>
                  </a:spcBef>
                  <a:spcAft>
                    <a:spcPts val="0"/>
                  </a:spcAft>
                  <a:defRPr/>
                </a:pPr>
                <a:r>
                  <a:rPr lang="en-US" b="1" kern="0" dirty="0" smtClean="0">
                    <a:solidFill>
                      <a:schemeClr val="bg1"/>
                    </a:solidFill>
                    <a:latin typeface="Calibri"/>
                    <a:cs typeface="+mn-cs"/>
                  </a:rPr>
                  <a:t>CPU</a:t>
                </a:r>
              </a:p>
              <a:p>
                <a:pPr marL="1588" indent="-1588" algn="ctr" defTabSz="913183" fontAlgn="auto">
                  <a:lnSpc>
                    <a:spcPct val="80000"/>
                  </a:lnSpc>
                  <a:spcBef>
                    <a:spcPts val="0"/>
                  </a:spcBef>
                  <a:spcAft>
                    <a:spcPts val="0"/>
                  </a:spcAft>
                  <a:defRPr/>
                </a:pPr>
                <a:r>
                  <a:rPr lang="en-US" b="1" kern="0" dirty="0" smtClean="0">
                    <a:solidFill>
                      <a:schemeClr val="bg1"/>
                    </a:solidFill>
                    <a:latin typeface="Calibri"/>
                    <a:cs typeface="+mn-cs"/>
                  </a:rPr>
                  <a:t>Core</a:t>
                </a:r>
                <a:endParaRPr lang="en-US" b="1" kern="0" dirty="0">
                  <a:solidFill>
                    <a:schemeClr val="bg1"/>
                  </a:solidFill>
                  <a:latin typeface="Calibri"/>
                  <a:cs typeface="+mn-cs"/>
                </a:endParaRPr>
              </a:p>
            </p:txBody>
          </p:sp>
          <p:sp>
            <p:nvSpPr>
              <p:cNvPr id="103" name="Rounded Rectangle 102"/>
              <p:cNvSpPr/>
              <p:nvPr/>
            </p:nvSpPr>
            <p:spPr bwMode="auto">
              <a:xfrm>
                <a:off x="5852410" y="3886200"/>
                <a:ext cx="1295400" cy="762000"/>
              </a:xfrm>
              <a:prstGeom prst="roundRect">
                <a:avLst>
                  <a:gd name="adj" fmla="val 13143"/>
                </a:avLst>
              </a:prstGeom>
              <a:solidFill>
                <a:schemeClr val="bg1">
                  <a:lumMod val="50000"/>
                </a:schemeClr>
              </a:solidFill>
              <a:ln w="25400" algn="ctr">
                <a:noFill/>
                <a:round/>
                <a:headEnd/>
                <a:tailEnd/>
              </a:ln>
              <a:effectLst>
                <a:outerShdw blurRad="50800" dist="38100" dir="5400000" algn="t" rotWithShape="0">
                  <a:prstClr val="black">
                    <a:alpha val="40000"/>
                  </a:prstClr>
                </a:outerShdw>
              </a:effectLst>
            </p:spPr>
            <p:txBody>
              <a:bodyPr lIns="0" tIns="45714" rIns="0" bIns="45714" anchor="ctr"/>
              <a:lstStyle/>
              <a:p>
                <a:pPr marL="1588" indent="-1588" algn="ctr" defTabSz="913183" fontAlgn="auto">
                  <a:spcBef>
                    <a:spcPts val="0"/>
                  </a:spcBef>
                  <a:spcAft>
                    <a:spcPts val="0"/>
                  </a:spcAft>
                  <a:defRPr/>
                </a:pPr>
                <a:r>
                  <a:rPr lang="en-US" b="1" kern="0" dirty="0" smtClean="0">
                    <a:solidFill>
                      <a:sysClr val="windowText" lastClr="000000"/>
                    </a:solidFill>
                    <a:latin typeface="Calibri"/>
                    <a:cs typeface="+mn-cs"/>
                  </a:rPr>
                  <a:t>DRAM</a:t>
                </a:r>
                <a:endParaRPr lang="en-US" b="1" kern="0" dirty="0">
                  <a:solidFill>
                    <a:sysClr val="windowText" lastClr="000000"/>
                  </a:solidFill>
                  <a:latin typeface="Calibri"/>
                  <a:cs typeface="+mn-cs"/>
                </a:endParaRPr>
              </a:p>
            </p:txBody>
          </p:sp>
          <p:cxnSp>
            <p:nvCxnSpPr>
              <p:cNvPr id="104" name="Straight Arrow Connector 103"/>
              <p:cNvCxnSpPr>
                <a:stCxn id="88" idx="2"/>
                <a:endCxn id="103" idx="0"/>
              </p:cNvCxnSpPr>
              <p:nvPr/>
            </p:nvCxnSpPr>
            <p:spPr>
              <a:xfrm>
                <a:off x="6500110" y="3352800"/>
                <a:ext cx="0" cy="5334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1" name="Flowchart: Magnetic Disk 80"/>
            <p:cNvSpPr/>
            <p:nvPr/>
          </p:nvSpPr>
          <p:spPr>
            <a:xfrm>
              <a:off x="4668078" y="4288189"/>
              <a:ext cx="521804" cy="662709"/>
            </a:xfrm>
            <a:prstGeom prst="flowChartMagneticDisk">
              <a:avLst/>
            </a:prstGeom>
            <a:solidFill>
              <a:schemeClr val="tx1">
                <a:lumMod val="95000"/>
                <a:lumOff val="5000"/>
              </a:schemeClr>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5" name="Straight Arrow Connector 84"/>
            <p:cNvCxnSpPr>
              <a:stCxn id="103" idx="2"/>
              <a:endCxn id="81" idx="1"/>
            </p:cNvCxnSpPr>
            <p:nvPr/>
          </p:nvCxnSpPr>
          <p:spPr>
            <a:xfrm flipH="1">
              <a:off x="4928980" y="3776096"/>
              <a:ext cx="189" cy="512093"/>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7" name="Chart 56"/>
          <p:cNvGraphicFramePr>
            <a:graphicFrameLocks/>
          </p:cNvGraphicFramePr>
          <p:nvPr>
            <p:extLst>
              <p:ext uri="{D42A27DB-BD31-4B8C-83A1-F6EECF244321}">
                <p14:modId xmlns:p14="http://schemas.microsoft.com/office/powerpoint/2010/main" val="1557680290"/>
              </p:ext>
            </p:extLst>
          </p:nvPr>
        </p:nvGraphicFramePr>
        <p:xfrm>
          <a:off x="927049" y="3550720"/>
          <a:ext cx="4553693" cy="2948050"/>
        </p:xfrm>
        <a:graphic>
          <a:graphicData uri="http://schemas.openxmlformats.org/drawingml/2006/chart">
            <c:chart xmlns:c="http://schemas.openxmlformats.org/drawingml/2006/chart" xmlns:r="http://schemas.openxmlformats.org/officeDocument/2006/relationships" r:id="rId3"/>
          </a:graphicData>
        </a:graphic>
      </p:graphicFrame>
      <p:sp>
        <p:nvSpPr>
          <p:cNvPr id="84" name="Rectangle 83"/>
          <p:cNvSpPr/>
          <p:nvPr/>
        </p:nvSpPr>
        <p:spPr>
          <a:xfrm>
            <a:off x="4806489" y="870321"/>
            <a:ext cx="2724978" cy="2711079"/>
          </a:xfrm>
          <a:prstGeom prst="rect">
            <a:avLst/>
          </a:prstGeom>
          <a:noFill/>
          <a:ln w="349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89" name="Elbow Connector 88"/>
          <p:cNvCxnSpPr/>
          <p:nvPr/>
        </p:nvCxnSpPr>
        <p:spPr>
          <a:xfrm rot="10800000" flipV="1">
            <a:off x="5029974" y="3429000"/>
            <a:ext cx="762000" cy="533400"/>
          </a:xfrm>
          <a:prstGeom prst="bentConnector3">
            <a:avLst>
              <a:gd name="adj1" fmla="val 100000"/>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10800000" flipV="1">
            <a:off x="4469046" y="2971800"/>
            <a:ext cx="1524000" cy="685800"/>
          </a:xfrm>
          <a:prstGeom prst="bentConnector3">
            <a:avLst>
              <a:gd name="adj1" fmla="val 9993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rot="10800000" flipV="1">
            <a:off x="3876604" y="2631418"/>
            <a:ext cx="1769354" cy="1483382"/>
          </a:xfrm>
          <a:prstGeom prst="bentConnector3">
            <a:avLst>
              <a:gd name="adj1" fmla="val 100186"/>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p:nvPr/>
        </p:nvCxnSpPr>
        <p:spPr>
          <a:xfrm rot="5400000">
            <a:off x="3304216" y="2336867"/>
            <a:ext cx="1828800" cy="1769355"/>
          </a:xfrm>
          <a:prstGeom prst="bentConnector3">
            <a:avLst>
              <a:gd name="adj1" fmla="val -289"/>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5114271" y="2112456"/>
            <a:ext cx="2057400" cy="381000"/>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08" name="Oval 107"/>
          <p:cNvSpPr/>
          <p:nvPr/>
        </p:nvSpPr>
        <p:spPr>
          <a:xfrm>
            <a:off x="5998332" y="2732628"/>
            <a:ext cx="228600" cy="457200"/>
          </a:xfrm>
          <a:prstGeom prst="ellipse">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11" name="Oval 110"/>
          <p:cNvSpPr/>
          <p:nvPr/>
        </p:nvSpPr>
        <p:spPr>
          <a:xfrm>
            <a:off x="5280772" y="1600200"/>
            <a:ext cx="152400" cy="304800"/>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112" name="Elbow Connector 111"/>
          <p:cNvCxnSpPr>
            <a:stCxn id="111" idx="2"/>
          </p:cNvCxnSpPr>
          <p:nvPr/>
        </p:nvCxnSpPr>
        <p:spPr>
          <a:xfrm rot="10800000" flipV="1">
            <a:off x="2750270" y="1752600"/>
            <a:ext cx="2530502" cy="3124202"/>
          </a:xfrm>
          <a:prstGeom prst="bentConnector2">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1"/>
          <p:cNvCxnSpPr/>
          <p:nvPr/>
        </p:nvCxnSpPr>
        <p:spPr>
          <a:xfrm rot="5400000">
            <a:off x="2066125" y="1477949"/>
            <a:ext cx="3200400" cy="2987702"/>
          </a:xfrm>
          <a:prstGeom prst="bentConnector3">
            <a:avLst>
              <a:gd name="adj1" fmla="val 62"/>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a:xfrm>
            <a:off x="266768" y="306706"/>
            <a:ext cx="7680960" cy="47434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all" spc="0" normalizeH="0" baseline="0" noProof="0" dirty="0" smtClean="0">
                <a:ln>
                  <a:noFill/>
                </a:ln>
                <a:solidFill>
                  <a:schemeClr val="tx1"/>
                </a:solidFill>
                <a:effectLst/>
                <a:uLnTx/>
                <a:uFillTx/>
                <a:latin typeface="Calibri" pitchFamily="34" charset="0"/>
                <a:ea typeface="+mj-ea"/>
                <a:cs typeface="+mj-cs"/>
              </a:rPr>
              <a:t>Compute is cheap, Data movement is</a:t>
            </a:r>
            <a:r>
              <a:rPr kumimoji="0" lang="en-US" sz="2600" b="0" i="0" u="none" strike="noStrike" kern="1200" cap="all" spc="0" normalizeH="0" noProof="0" dirty="0" smtClean="0">
                <a:ln>
                  <a:noFill/>
                </a:ln>
                <a:solidFill>
                  <a:schemeClr val="tx1"/>
                </a:solidFill>
                <a:effectLst/>
                <a:uLnTx/>
                <a:uFillTx/>
                <a:latin typeface="Calibri" pitchFamily="34" charset="0"/>
                <a:ea typeface="+mj-ea"/>
                <a:cs typeface="+mj-cs"/>
              </a:rPr>
              <a:t> not</a:t>
            </a:r>
            <a:endParaRPr kumimoji="0" lang="en-US" sz="2600" b="0" i="0" u="none" strike="noStrike" kern="1200" cap="all" spc="0" normalizeH="0" baseline="0" noProof="0" dirty="0">
              <a:ln>
                <a:noFill/>
              </a:ln>
              <a:solidFill>
                <a:schemeClr val="tx1"/>
              </a:solidFill>
              <a:effectLst/>
              <a:uLnTx/>
              <a:uFillTx/>
              <a:latin typeface="Calibri" pitchFamily="34" charset="0"/>
              <a:ea typeface="+mj-ea"/>
              <a:cs typeface="+mj-cs"/>
            </a:endParaRPr>
          </a:p>
        </p:txBody>
      </p:sp>
      <p:sp>
        <p:nvSpPr>
          <p:cNvPr id="60" name="TextBox 59"/>
          <p:cNvSpPr txBox="1"/>
          <p:nvPr/>
        </p:nvSpPr>
        <p:spPr>
          <a:xfrm>
            <a:off x="5331941" y="6114633"/>
            <a:ext cx="3494867" cy="473976"/>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100" b="0" i="0" u="none" strike="noStrike" kern="1200" cap="none" spc="0" normalizeH="0" baseline="0" noProof="0" dirty="0" smtClean="0">
                <a:ln>
                  <a:noFill/>
                </a:ln>
                <a:solidFill>
                  <a:schemeClr val="bg1">
                    <a:lumMod val="50000"/>
                  </a:schemeClr>
                </a:solidFill>
                <a:effectLst/>
                <a:uLnTx/>
                <a:uFillTx/>
                <a:latin typeface="+mj-lt"/>
                <a:ea typeface="MS PGothic" pitchFamily="34" charset="-128"/>
                <a:cs typeface="+mn-cs"/>
              </a:rPr>
              <a:t>Source:</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ITRS, S. </a:t>
            </a:r>
            <a:r>
              <a:rPr kumimoji="0" lang="en-US" sz="1100" b="0" i="0" u="none" strike="noStrike" kern="1200" cap="none" spc="0" normalizeH="0" noProof="0" dirty="0" err="1" smtClean="0">
                <a:ln>
                  <a:noFill/>
                </a:ln>
                <a:solidFill>
                  <a:schemeClr val="bg1">
                    <a:lumMod val="50000"/>
                  </a:schemeClr>
                </a:solidFill>
                <a:effectLst/>
                <a:uLnTx/>
                <a:uFillTx/>
                <a:latin typeface="+mj-lt"/>
                <a:ea typeface="MS PGothic" pitchFamily="34" charset="-128"/>
                <a:cs typeface="+mn-cs"/>
              </a:rPr>
              <a:t>Keckler</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et al. [IEEE Micro, Sep-Oct. 2011], </a:t>
            </a:r>
          </a:p>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T. </a:t>
            </a:r>
            <a:r>
              <a:rPr kumimoji="0" lang="en-US" sz="1100" b="0" i="0" u="none" strike="noStrike" kern="1200" cap="none" spc="0" normalizeH="0" noProof="0" dirty="0" err="1" smtClean="0">
                <a:ln>
                  <a:noFill/>
                </a:ln>
                <a:solidFill>
                  <a:schemeClr val="bg1">
                    <a:lumMod val="50000"/>
                  </a:schemeClr>
                </a:solidFill>
                <a:effectLst/>
                <a:uLnTx/>
                <a:uFillTx/>
                <a:latin typeface="+mj-lt"/>
                <a:ea typeface="MS PGothic" pitchFamily="34" charset="-128"/>
                <a:cs typeface="+mn-cs"/>
              </a:rPr>
              <a:t>Vogelsang</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[MICRO 2010], T. Farrell [</a:t>
            </a:r>
            <a:r>
              <a:rPr kumimoji="0" lang="en-US" sz="1100" b="0" i="0" u="none" strike="noStrike" kern="1200" cap="none" spc="0" normalizeH="0" noProof="0" dirty="0" err="1" smtClean="0">
                <a:ln>
                  <a:noFill/>
                </a:ln>
                <a:solidFill>
                  <a:schemeClr val="bg1">
                    <a:lumMod val="50000"/>
                  </a:schemeClr>
                </a:solidFill>
                <a:effectLst/>
                <a:uLnTx/>
                <a:uFillTx/>
                <a:latin typeface="+mj-lt"/>
                <a:ea typeface="MS PGothic" pitchFamily="34" charset="-128"/>
                <a:cs typeface="+mn-cs"/>
              </a:rPr>
              <a:t>Salishan</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2014]</a:t>
            </a:r>
            <a:endParaRPr kumimoji="0" lang="en-US" sz="11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mn-cs"/>
            </a:endParaRPr>
          </a:p>
        </p:txBody>
      </p:sp>
    </p:spTree>
    <p:custDataLst>
      <p:tags r:id="rId1"/>
    </p:custDataLst>
    <p:extLst>
      <p:ext uri="{BB962C8B-B14F-4D97-AF65-F5344CB8AC3E}">
        <p14:creationId xmlns:p14="http://schemas.microsoft.com/office/powerpoint/2010/main" val="2118520754"/>
      </p:ext>
    </p:extLst>
  </p:cSld>
  <p:clrMapOvr>
    <a:masterClrMapping/>
  </p:clrMapOvr>
  <p:transition advTm="1208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AsOne/>
      </p:bldGraphic>
      <p:bldP spid="84" grpId="0" animBg="1"/>
      <p:bldP spid="107" grpId="0" animBg="1"/>
      <p:bldP spid="108" grpId="0" animBg="1"/>
      <p:bldP spid="111" grpId="0"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Exascale computing challenges</a:t>
            </a:r>
            <a:endParaRPr lang="en-US" dirty="0"/>
          </a:p>
        </p:txBody>
      </p:sp>
      <p:sp>
        <p:nvSpPr>
          <p:cNvPr id="3" name="Content Placeholder 2"/>
          <p:cNvSpPr>
            <a:spLocks noGrp="1"/>
          </p:cNvSpPr>
          <p:nvPr>
            <p:ph idx="1"/>
          </p:nvPr>
        </p:nvSpPr>
        <p:spPr>
          <a:xfrm>
            <a:off x="274388" y="1381123"/>
            <a:ext cx="5128885" cy="4937760"/>
          </a:xfrm>
        </p:spPr>
        <p:txBody>
          <a:bodyPr/>
          <a:lstStyle/>
          <a:p>
            <a:r>
              <a:rPr lang="en-US" dirty="0" smtClean="0"/>
              <a:t>Energy is the key limiter</a:t>
            </a:r>
          </a:p>
          <a:p>
            <a:pPr lvl="1"/>
            <a:r>
              <a:rPr lang="en-US" dirty="0"/>
              <a:t>Exascale system</a:t>
            </a:r>
          </a:p>
          <a:p>
            <a:pPr lvl="2"/>
            <a:r>
              <a:rPr lang="en-US" dirty="0">
                <a:ea typeface="ＭＳ Ｐゴシック" panose="020B0600070205080204" pitchFamily="34" charset="-128"/>
              </a:rPr>
              <a:t>At 4TB/s, vast majority of node energy could be consumed by the memory </a:t>
            </a:r>
            <a:r>
              <a:rPr lang="en-US" dirty="0" smtClean="0">
                <a:ea typeface="ＭＳ Ｐゴシック" panose="020B0600070205080204" pitchFamily="34" charset="-128"/>
              </a:rPr>
              <a:t>system</a:t>
            </a:r>
            <a:endParaRPr lang="en-US" dirty="0" smtClean="0"/>
          </a:p>
          <a:p>
            <a:pPr lvl="1"/>
            <a:r>
              <a:rPr lang="en-US" dirty="0" smtClean="0"/>
              <a:t>10x reduction in memory energy</a:t>
            </a:r>
          </a:p>
          <a:p>
            <a:pPr lvl="1"/>
            <a:r>
              <a:rPr lang="en-US" dirty="0" smtClean="0"/>
              <a:t>25x improvement in system energy efficiency</a:t>
            </a:r>
          </a:p>
          <a:p>
            <a:pPr lvl="1"/>
            <a:r>
              <a:rPr lang="en-US" dirty="0" smtClean="0"/>
              <a:t>While improving performance</a:t>
            </a:r>
          </a:p>
          <a:p>
            <a:r>
              <a:rPr lang="en-US" dirty="0" smtClean="0"/>
              <a:t>Need to rethink compute and memory organization</a:t>
            </a:r>
          </a:p>
          <a:p>
            <a:pPr lvl="1"/>
            <a:r>
              <a:rPr lang="en-US" dirty="0" smtClean="0"/>
              <a:t>Move computation closer to data</a:t>
            </a:r>
          </a:p>
          <a:p>
            <a:pPr lvl="1"/>
            <a:r>
              <a:rPr lang="en-US" dirty="0" smtClean="0"/>
              <a:t>Specialized support for bandwidth-intensive applications</a:t>
            </a:r>
          </a:p>
          <a:p>
            <a:pPr lvl="1"/>
            <a:endParaRPr lang="en-US" dirty="0" smtClean="0"/>
          </a:p>
          <a:p>
            <a:r>
              <a:rPr lang="en-US" dirty="0" smtClean="0"/>
              <a:t>Potential solution: processing-in-memory?</a:t>
            </a:r>
          </a:p>
        </p:txBody>
      </p:sp>
      <p:sp>
        <p:nvSpPr>
          <p:cNvPr id="4" name="Text Placeholder 3"/>
          <p:cNvSpPr>
            <a:spLocks noGrp="1"/>
          </p:cNvSpPr>
          <p:nvPr>
            <p:ph type="body" sz="quarter" idx="10"/>
          </p:nvPr>
        </p:nvSpPr>
        <p:spPr/>
        <p:txBody>
          <a:bodyPr/>
          <a:lstStyle/>
          <a:p>
            <a:endParaRPr lang="en-US" dirty="0"/>
          </a:p>
        </p:txBody>
      </p:sp>
      <p:sp>
        <p:nvSpPr>
          <p:cNvPr id="44" name="TextBox 43"/>
          <p:cNvSpPr txBox="1"/>
          <p:nvPr/>
        </p:nvSpPr>
        <p:spPr>
          <a:xfrm>
            <a:off x="1850136" y="5997351"/>
            <a:ext cx="3677609" cy="549381"/>
          </a:xfrm>
          <a:prstGeom prst="rect">
            <a:avLst/>
          </a:prstGeom>
        </p:spPr>
        <p:txBody>
          <a:bodyPr wrap="none" rtlCol="0" anchor="ctr" anchorCtr="0">
            <a:spAutoFit/>
          </a:bodyPr>
          <a:lstStyle/>
          <a:p>
            <a:pPr marL="0" marR="0" indent="0" algn="r" defTabSz="914400" rtl="0" eaLnBrk="1" fontAlgn="auto" latinLnBrk="0" hangingPunct="1">
              <a:lnSpc>
                <a:spcPct val="90000"/>
              </a:lnSpc>
              <a:spcBef>
                <a:spcPts val="0"/>
              </a:spcBef>
              <a:spcAft>
                <a:spcPts val="0"/>
              </a:spcAft>
              <a:buClr>
                <a:srgbClr val="FFFFFF"/>
              </a:buClr>
              <a:buSzTx/>
              <a:buFont typeface="Wingdings 3" pitchFamily="18" charset="2"/>
              <a:buNone/>
              <a:tabLst/>
            </a:pPr>
            <a:r>
              <a:rPr kumimoji="0" lang="en-US" sz="1100" b="0" i="0" u="none" strike="noStrike" kern="1200" cap="none" spc="0" normalizeH="0" baseline="0" noProof="0" dirty="0" smtClean="0">
                <a:ln>
                  <a:noFill/>
                </a:ln>
                <a:solidFill>
                  <a:schemeClr val="bg1">
                    <a:lumMod val="50000"/>
                  </a:schemeClr>
                </a:solidFill>
                <a:effectLst/>
                <a:uLnTx/>
                <a:uFillTx/>
                <a:latin typeface="+mj-lt"/>
                <a:ea typeface="MS PGothic" pitchFamily="34" charset="-128"/>
                <a:cs typeface="+mn-cs"/>
              </a:rPr>
              <a:t>Today: ORNL Titan (node:</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AMD </a:t>
            </a:r>
            <a:r>
              <a:rPr kumimoji="0" lang="en-US" sz="1100" b="0" i="0" u="none" strike="noStrike" kern="1200" cap="none" spc="0" normalizeH="0" noProof="0" dirty="0" err="1" smtClean="0">
                <a:ln>
                  <a:noFill/>
                </a:ln>
                <a:solidFill>
                  <a:schemeClr val="bg1">
                    <a:lumMod val="50000"/>
                  </a:schemeClr>
                </a:solidFill>
                <a:effectLst/>
                <a:uLnTx/>
                <a:uFillTx/>
                <a:latin typeface="+mj-lt"/>
                <a:ea typeface="MS PGothic" pitchFamily="34" charset="-128"/>
                <a:cs typeface="+mn-cs"/>
              </a:rPr>
              <a:t>Opteron+Nvidia</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Tesla K20X)</a:t>
            </a:r>
          </a:p>
          <a:p>
            <a:pPr marL="0" marR="0" indent="0" algn="r" defTabSz="914400" rtl="0" eaLnBrk="1" fontAlgn="auto" latinLnBrk="0" hangingPunct="1">
              <a:lnSpc>
                <a:spcPct val="90000"/>
              </a:lnSpc>
              <a:spcBef>
                <a:spcPts val="0"/>
              </a:spcBef>
              <a:spcAft>
                <a:spcPts val="0"/>
              </a:spcAft>
              <a:buClr>
                <a:srgbClr val="FFFFFF"/>
              </a:buClr>
              <a:buSzTx/>
              <a:buFont typeface="Wingdings 3" pitchFamily="18" charset="2"/>
              <a:buNone/>
              <a:tabLst/>
            </a:pP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2020: DOE </a:t>
            </a:r>
            <a:r>
              <a:rPr kumimoji="0" lang="en-US" sz="1100" b="0" i="0" u="none" strike="noStrike" kern="1200" cap="none" spc="0" normalizeH="0" noProof="0" dirty="0" err="1" smtClean="0">
                <a:ln>
                  <a:noFill/>
                </a:ln>
                <a:solidFill>
                  <a:schemeClr val="bg1">
                    <a:lumMod val="50000"/>
                  </a:schemeClr>
                </a:solidFill>
                <a:effectLst/>
                <a:uLnTx/>
                <a:uFillTx/>
                <a:latin typeface="+mj-lt"/>
                <a:ea typeface="MS PGothic" pitchFamily="34" charset="-128"/>
                <a:cs typeface="+mn-cs"/>
              </a:rPr>
              <a:t>FastForward</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RFP (issued May, 2012)</a:t>
            </a:r>
          </a:p>
          <a:p>
            <a:pPr marL="0" marR="0" indent="0" algn="r" defTabSz="914400" rtl="0" eaLnBrk="1" fontAlgn="auto" latinLnBrk="0" hangingPunct="1">
              <a:lnSpc>
                <a:spcPct val="90000"/>
              </a:lnSpc>
              <a:spcBef>
                <a:spcPts val="0"/>
              </a:spcBef>
              <a:spcAft>
                <a:spcPts val="0"/>
              </a:spcAft>
              <a:buClr>
                <a:srgbClr val="FFFFFF"/>
              </a:buClr>
              <a:buSzTx/>
              <a:buFont typeface="Wingdings 3" pitchFamily="18" charset="2"/>
              <a:buNone/>
              <a:tabLst/>
            </a:pP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Source: ORNL, </a:t>
            </a:r>
            <a:r>
              <a:rPr kumimoji="0" lang="en-US" sz="1100" b="0" i="0" u="none" strike="noStrike" kern="1200" cap="none" spc="0" normalizeH="0" noProof="0" dirty="0" err="1" smtClean="0">
                <a:ln>
                  <a:noFill/>
                </a:ln>
                <a:solidFill>
                  <a:schemeClr val="bg1">
                    <a:lumMod val="50000"/>
                  </a:schemeClr>
                </a:solidFill>
                <a:effectLst/>
                <a:uLnTx/>
                <a:uFillTx/>
                <a:latin typeface="+mj-lt"/>
                <a:ea typeface="MS PGothic" pitchFamily="34" charset="-128"/>
                <a:cs typeface="+mn-cs"/>
              </a:rPr>
              <a:t>Nvidia</a:t>
            </a:r>
            <a:r>
              <a:rPr kumimoji="0" lang="en-US" sz="1100" b="0" i="0" u="none" strike="noStrike" kern="1200" cap="none" spc="0" normalizeH="0" noProof="0" dirty="0" smtClean="0">
                <a:ln>
                  <a:noFill/>
                </a:ln>
                <a:solidFill>
                  <a:schemeClr val="bg1">
                    <a:lumMod val="50000"/>
                  </a:schemeClr>
                </a:solidFill>
                <a:effectLst/>
                <a:uLnTx/>
                <a:uFillTx/>
                <a:latin typeface="+mj-lt"/>
                <a:ea typeface="MS PGothic" pitchFamily="34" charset="-128"/>
                <a:cs typeface="+mn-cs"/>
              </a:rPr>
              <a:t>, top500.org, LLNL</a:t>
            </a:r>
            <a:endParaRPr kumimoji="0" lang="en-US" sz="1100" b="0" i="0" u="none" strike="noStrike" kern="1200" cap="none" spc="0" normalizeH="0" baseline="0" noProof="0" dirty="0">
              <a:ln>
                <a:noFill/>
              </a:ln>
              <a:solidFill>
                <a:schemeClr val="bg1">
                  <a:lumMod val="50000"/>
                </a:schemeClr>
              </a:solidFill>
              <a:effectLst/>
              <a:uLnTx/>
              <a:uFillTx/>
              <a:latin typeface="+mj-lt"/>
              <a:ea typeface="MS PGothic" pitchFamily="34" charset="-128"/>
              <a:cs typeface="+mn-cs"/>
            </a:endParaRPr>
          </a:p>
        </p:txBody>
      </p:sp>
      <p:graphicFrame>
        <p:nvGraphicFramePr>
          <p:cNvPr id="47" name="Chart 46"/>
          <p:cNvGraphicFramePr/>
          <p:nvPr>
            <p:extLst>
              <p:ext uri="{D42A27DB-BD31-4B8C-83A1-F6EECF244321}">
                <p14:modId xmlns:p14="http://schemas.microsoft.com/office/powerpoint/2010/main" val="1182320620"/>
              </p:ext>
            </p:extLst>
          </p:nvPr>
        </p:nvGraphicFramePr>
        <p:xfrm>
          <a:off x="5747659" y="1396960"/>
          <a:ext cx="3057896" cy="1986148"/>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p:cNvSpPr txBox="1"/>
          <p:nvPr/>
        </p:nvSpPr>
        <p:spPr>
          <a:xfrm>
            <a:off x="7552790" y="1905367"/>
            <a:ext cx="1495572" cy="4801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0070C0"/>
                </a:solidFill>
                <a:effectLst/>
                <a:uLnTx/>
                <a:uFillTx/>
                <a:latin typeface="+mj-lt"/>
                <a:ea typeface="MS PGothic" pitchFamily="34" charset="-128"/>
                <a:cs typeface="+mn-cs"/>
              </a:rPr>
              <a:t>Peak Node Memory BW</a:t>
            </a:r>
            <a:endParaRPr kumimoji="0" lang="en-US" sz="1400" b="0"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52" name="TextBox 51"/>
          <p:cNvSpPr txBox="1"/>
          <p:nvPr/>
        </p:nvSpPr>
        <p:spPr>
          <a:xfrm>
            <a:off x="8001552" y="1396960"/>
            <a:ext cx="598049"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0070C0"/>
                </a:solidFill>
                <a:effectLst/>
                <a:uLnTx/>
                <a:uFillTx/>
                <a:latin typeface="+mj-lt"/>
                <a:ea typeface="MS PGothic" pitchFamily="34" charset="-128"/>
                <a:cs typeface="+mn-cs"/>
              </a:rPr>
              <a:t>4TB/s</a:t>
            </a:r>
            <a:endParaRPr kumimoji="0" lang="en-US" sz="1400" b="0"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58" name="TextBox 57"/>
          <p:cNvSpPr txBox="1"/>
          <p:nvPr/>
        </p:nvSpPr>
        <p:spPr>
          <a:xfrm>
            <a:off x="5688284" y="2774484"/>
            <a:ext cx="896207"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0070C0"/>
                </a:solidFill>
                <a:effectLst/>
                <a:uLnTx/>
                <a:uFillTx/>
                <a:latin typeface="+mj-lt"/>
                <a:ea typeface="MS PGothic" pitchFamily="34" charset="-128"/>
                <a:cs typeface="+mn-cs"/>
              </a:rPr>
              <a:t>~250GB/s</a:t>
            </a:r>
            <a:endParaRPr kumimoji="0" lang="en-US" sz="1400" b="0"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59" name="TextBox 58"/>
          <p:cNvSpPr txBox="1"/>
          <p:nvPr/>
        </p:nvSpPr>
        <p:spPr>
          <a:xfrm>
            <a:off x="5968450" y="1797553"/>
            <a:ext cx="1296439" cy="480131"/>
          </a:xfrm>
          <a:prstGeom prst="rect">
            <a:avLst/>
          </a:prstGeom>
        </p:spPr>
        <p:txBody>
          <a:bodyPr wrap="squar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C00000"/>
                </a:solidFill>
                <a:effectLst/>
                <a:uLnTx/>
                <a:uFillTx/>
                <a:latin typeface="+mj-lt"/>
                <a:ea typeface="MS PGothic" pitchFamily="34" charset="-128"/>
                <a:cs typeface="+mn-cs"/>
              </a:rPr>
              <a:t>Memory Access Energy</a:t>
            </a:r>
            <a:endParaRPr kumimoji="0" lang="en-US" sz="1400" b="0"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sp>
        <p:nvSpPr>
          <p:cNvPr id="60" name="TextBox 59"/>
          <p:cNvSpPr txBox="1"/>
          <p:nvPr/>
        </p:nvSpPr>
        <p:spPr>
          <a:xfrm>
            <a:off x="5784642" y="1396960"/>
            <a:ext cx="813043"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C00000"/>
                </a:solidFill>
                <a:effectLst/>
                <a:uLnTx/>
                <a:uFillTx/>
                <a:latin typeface="+mj-lt"/>
                <a:ea typeface="MS PGothic" pitchFamily="34" charset="-128"/>
                <a:cs typeface="+mn-cs"/>
              </a:rPr>
              <a:t>&gt; 50pJ/b</a:t>
            </a:r>
            <a:endParaRPr kumimoji="0" lang="en-US" sz="1400" b="0"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sp>
        <p:nvSpPr>
          <p:cNvPr id="61" name="TextBox 60"/>
          <p:cNvSpPr txBox="1"/>
          <p:nvPr/>
        </p:nvSpPr>
        <p:spPr>
          <a:xfrm>
            <a:off x="7977803" y="2774484"/>
            <a:ext cx="721672"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C00000"/>
                </a:solidFill>
                <a:effectLst/>
                <a:uLnTx/>
                <a:uFillTx/>
                <a:latin typeface="+mj-lt"/>
                <a:ea typeface="MS PGothic" pitchFamily="34" charset="-128"/>
                <a:cs typeface="+mn-cs"/>
              </a:rPr>
              <a:t>&lt; 5pJ/b</a:t>
            </a:r>
            <a:endParaRPr kumimoji="0" lang="en-US" sz="1400" b="0"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graphicFrame>
        <p:nvGraphicFramePr>
          <p:cNvPr id="69" name="Chart 68"/>
          <p:cNvGraphicFramePr/>
          <p:nvPr>
            <p:extLst>
              <p:ext uri="{D42A27DB-BD31-4B8C-83A1-F6EECF244321}">
                <p14:modId xmlns:p14="http://schemas.microsoft.com/office/powerpoint/2010/main" val="2110163885"/>
              </p:ext>
            </p:extLst>
          </p:nvPr>
        </p:nvGraphicFramePr>
        <p:xfrm>
          <a:off x="5698759" y="4288112"/>
          <a:ext cx="3099459" cy="1974273"/>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Box 69"/>
          <p:cNvSpPr txBox="1"/>
          <p:nvPr/>
        </p:nvSpPr>
        <p:spPr>
          <a:xfrm>
            <a:off x="5885746" y="4664950"/>
            <a:ext cx="1231747" cy="480131"/>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0"/>
              </a:spcBef>
              <a:spcAft>
                <a:spcPts val="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0070C0"/>
                </a:solidFill>
                <a:effectLst/>
                <a:uLnTx/>
                <a:uFillTx/>
                <a:latin typeface="+mj-lt"/>
                <a:ea typeface="MS PGothic" pitchFamily="34" charset="-128"/>
                <a:cs typeface="+mn-cs"/>
              </a:rPr>
              <a:t>Compute/BW</a:t>
            </a:r>
            <a:r>
              <a:rPr kumimoji="0" lang="en-US" sz="1400" b="0" i="0" u="none" strike="noStrike" kern="1200" cap="none" spc="0" normalizeH="0" noProof="0" dirty="0" smtClean="0">
                <a:ln>
                  <a:noFill/>
                </a:ln>
                <a:solidFill>
                  <a:srgbClr val="0070C0"/>
                </a:solidFill>
                <a:effectLst/>
                <a:uLnTx/>
                <a:uFillTx/>
                <a:latin typeface="+mj-lt"/>
                <a:ea typeface="MS PGothic" pitchFamily="34" charset="-128"/>
                <a:cs typeface="+mn-cs"/>
              </a:rPr>
              <a:t> </a:t>
            </a:r>
          </a:p>
          <a:p>
            <a:pPr marL="0" marR="0" indent="0" algn="r" defTabSz="914400" rtl="0" eaLnBrk="1" fontAlgn="auto" latinLnBrk="0" hangingPunct="1">
              <a:lnSpc>
                <a:spcPct val="90000"/>
              </a:lnSpc>
              <a:spcBef>
                <a:spcPts val="0"/>
              </a:spcBef>
              <a:spcAft>
                <a:spcPts val="0"/>
              </a:spcAft>
              <a:buClr>
                <a:srgbClr val="FFFFFF"/>
              </a:buClr>
              <a:buSzTx/>
              <a:buFont typeface="Wingdings 3" pitchFamily="18" charset="2"/>
              <a:buNone/>
              <a:tabLst/>
            </a:pPr>
            <a:r>
              <a:rPr kumimoji="0" lang="en-US" sz="1400" b="0" i="0" u="none" strike="noStrike" kern="1200" cap="none" spc="0" normalizeH="0" noProof="0" dirty="0" smtClean="0">
                <a:ln>
                  <a:noFill/>
                </a:ln>
                <a:solidFill>
                  <a:srgbClr val="0070C0"/>
                </a:solidFill>
                <a:effectLst/>
                <a:uLnTx/>
                <a:uFillTx/>
                <a:latin typeface="+mj-lt"/>
                <a:ea typeface="MS PGothic" pitchFamily="34" charset="-128"/>
                <a:cs typeface="+mn-cs"/>
              </a:rPr>
              <a:t>Ratio</a:t>
            </a:r>
            <a:endParaRPr kumimoji="0" lang="en-US" sz="1400" b="0"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71" name="TextBox 70"/>
          <p:cNvSpPr txBox="1"/>
          <p:nvPr/>
        </p:nvSpPr>
        <p:spPr>
          <a:xfrm>
            <a:off x="5660121" y="4252487"/>
            <a:ext cx="1019062"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0070C0"/>
                </a:solidFill>
                <a:effectLst/>
                <a:uLnTx/>
                <a:uFillTx/>
                <a:latin typeface="+mj-lt"/>
                <a:ea typeface="MS PGothic" pitchFamily="34" charset="-128"/>
                <a:cs typeface="+mn-cs"/>
              </a:rPr>
              <a:t>~5 FLOPS/B</a:t>
            </a:r>
            <a:endParaRPr kumimoji="0" lang="en-US" sz="1400" b="0"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72" name="TextBox 71"/>
          <p:cNvSpPr txBox="1"/>
          <p:nvPr/>
        </p:nvSpPr>
        <p:spPr>
          <a:xfrm>
            <a:off x="6817502" y="5466938"/>
            <a:ext cx="1973682"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C00000"/>
                </a:solidFill>
                <a:effectLst/>
                <a:uLnTx/>
                <a:uFillTx/>
                <a:latin typeface="+mj-lt"/>
                <a:ea typeface="MS PGothic" pitchFamily="34" charset="-128"/>
                <a:cs typeface="+mn-cs"/>
              </a:rPr>
              <a:t>System Energy Efficiency</a:t>
            </a:r>
            <a:endParaRPr kumimoji="0" lang="en-US" sz="1400" b="0"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sp>
        <p:nvSpPr>
          <p:cNvPr id="73" name="TextBox 72"/>
          <p:cNvSpPr txBox="1"/>
          <p:nvPr/>
        </p:nvSpPr>
        <p:spPr>
          <a:xfrm>
            <a:off x="7799981" y="4323737"/>
            <a:ext cx="1196994"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rgbClr val="C00000"/>
                </a:solidFill>
                <a:effectLst/>
                <a:uLnTx/>
                <a:uFillTx/>
                <a:latin typeface="+mj-lt"/>
                <a:ea typeface="MS PGothic" pitchFamily="34" charset="-128"/>
                <a:cs typeface="+mn-cs"/>
              </a:rPr>
              <a:t>50 GFLOPS/W</a:t>
            </a:r>
            <a:endParaRPr kumimoji="0" lang="en-US" sz="1400" b="0" i="0" u="none" strike="noStrike" kern="1200" cap="none" spc="0" normalizeH="0" baseline="0" noProof="0" dirty="0">
              <a:ln>
                <a:noFill/>
              </a:ln>
              <a:solidFill>
                <a:srgbClr val="C00000"/>
              </a:solidFill>
              <a:effectLst/>
              <a:uLnTx/>
              <a:uFillTx/>
              <a:latin typeface="+mj-lt"/>
              <a:ea typeface="MS PGothic" pitchFamily="34" charset="-128"/>
              <a:cs typeface="+mn-cs"/>
            </a:endParaRPr>
          </a:p>
        </p:txBody>
      </p:sp>
      <p:sp>
        <p:nvSpPr>
          <p:cNvPr id="74" name="Rectangle 73"/>
          <p:cNvSpPr/>
          <p:nvPr/>
        </p:nvSpPr>
        <p:spPr>
          <a:xfrm>
            <a:off x="5394225" y="5610054"/>
            <a:ext cx="1195392" cy="286232"/>
          </a:xfrm>
          <a:prstGeom prst="rect">
            <a:avLst/>
          </a:prstGeom>
        </p:spPr>
        <p:txBody>
          <a:bodyPr wrap="none">
            <a:spAutoFit/>
          </a:bodyPr>
          <a:lstStyle/>
          <a:p>
            <a:pPr fontAlgn="auto">
              <a:lnSpc>
                <a:spcPct val="90000"/>
              </a:lnSpc>
              <a:spcBef>
                <a:spcPts val="300"/>
              </a:spcBef>
              <a:spcAft>
                <a:spcPts val="300"/>
              </a:spcAft>
              <a:buClr>
                <a:srgbClr val="FFFFFF"/>
              </a:buClr>
            </a:pPr>
            <a:r>
              <a:rPr lang="en-US" sz="1400" dirty="0" smtClean="0">
                <a:solidFill>
                  <a:srgbClr val="C00000"/>
                </a:solidFill>
                <a:ea typeface="MS PGothic" pitchFamily="34" charset="-128"/>
              </a:rPr>
              <a:t>~2 GFLOPS/W</a:t>
            </a:r>
            <a:endParaRPr lang="en-US" sz="1400" dirty="0">
              <a:solidFill>
                <a:srgbClr val="C00000"/>
              </a:solidFill>
              <a:ea typeface="MS PGothic" pitchFamily="34" charset="-128"/>
            </a:endParaRPr>
          </a:p>
        </p:txBody>
      </p:sp>
      <p:sp>
        <p:nvSpPr>
          <p:cNvPr id="75" name="TextBox 74"/>
          <p:cNvSpPr txBox="1"/>
          <p:nvPr/>
        </p:nvSpPr>
        <p:spPr>
          <a:xfrm>
            <a:off x="7801728" y="5209765"/>
            <a:ext cx="1105624" cy="286232"/>
          </a:xfrm>
          <a:prstGeom prst="rect">
            <a:avLst/>
          </a:prstGeom>
        </p:spPr>
        <p:txBody>
          <a:bodyPr wrap="none" rtlCol="0" anchor="ctr" anchorCtr="0">
            <a:spAutoFit/>
          </a:bodyPr>
          <a:lstStyle/>
          <a:p>
            <a: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smtClean="0">
                <a:solidFill>
                  <a:srgbClr val="0070C0"/>
                </a:solidFill>
                <a:latin typeface="+mj-lt"/>
                <a:ea typeface="MS PGothic" pitchFamily="34" charset="-128"/>
                <a:cs typeface="+mn-cs"/>
              </a:rPr>
              <a:t>2.</a:t>
            </a:r>
            <a:r>
              <a:rPr kumimoji="0" lang="en-US" sz="1400" b="0" i="0" u="none" strike="noStrike" kern="1200" cap="none" spc="0" normalizeH="0" baseline="0" noProof="0" dirty="0" smtClean="0">
                <a:ln>
                  <a:noFill/>
                </a:ln>
                <a:solidFill>
                  <a:srgbClr val="0070C0"/>
                </a:solidFill>
                <a:effectLst/>
                <a:uLnTx/>
                <a:uFillTx/>
                <a:latin typeface="+mj-lt"/>
                <a:ea typeface="MS PGothic" pitchFamily="34" charset="-128"/>
                <a:cs typeface="+mn-cs"/>
              </a:rPr>
              <a:t>5 FLOPS/B</a:t>
            </a:r>
            <a:endParaRPr kumimoji="0" lang="en-US" sz="1400" b="0" i="0" u="none" strike="noStrike" kern="1200" cap="none" spc="0" normalizeH="0" baseline="0" noProof="0" dirty="0">
              <a:ln>
                <a:noFill/>
              </a:ln>
              <a:solidFill>
                <a:srgbClr val="0070C0"/>
              </a:solidFill>
              <a:effectLst/>
              <a:uLnTx/>
              <a:uFillTx/>
              <a:latin typeface="+mj-lt"/>
              <a:ea typeface="MS PGothic" pitchFamily="34" charset="-128"/>
              <a:cs typeface="+mn-cs"/>
            </a:endParaRPr>
          </a:p>
        </p:txBody>
      </p:sp>
      <p:sp>
        <p:nvSpPr>
          <p:cNvPr id="6" name="TextBox 5"/>
          <p:cNvSpPr txBox="1"/>
          <p:nvPr/>
        </p:nvSpPr>
        <p:spPr>
          <a:xfrm>
            <a:off x="6169652" y="3380226"/>
            <a:ext cx="2335795"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400" b="0" i="0" u="none" strike="noStrike" kern="1200" cap="none" spc="0" normalizeH="0" baseline="0" noProof="0" dirty="0" smtClean="0">
                <a:ln>
                  <a:noFill/>
                </a:ln>
                <a:solidFill>
                  <a:schemeClr val="tx1"/>
                </a:solidFill>
                <a:effectLst/>
                <a:uLnTx/>
                <a:uFillTx/>
                <a:latin typeface="+mj-lt"/>
                <a:ea typeface="MS PGothic" pitchFamily="34" charset="-128"/>
                <a:cs typeface="+mn-cs"/>
              </a:rPr>
              <a:t>Memory hierarchy</a:t>
            </a:r>
            <a:endParaRPr kumimoji="0" 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6" name="TextBox 75"/>
          <p:cNvSpPr txBox="1"/>
          <p:nvPr/>
        </p:nvSpPr>
        <p:spPr>
          <a:xfrm>
            <a:off x="6169651" y="6185182"/>
            <a:ext cx="2335795" cy="2862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1400" dirty="0" smtClean="0">
                <a:latin typeface="+mj-lt"/>
                <a:ea typeface="MS PGothic" pitchFamily="34" charset="-128"/>
                <a:cs typeface="+mn-cs"/>
              </a:rPr>
              <a:t>Compute</a:t>
            </a:r>
            <a:endParaRPr kumimoji="0" lang="en-US" sz="1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p14="http://schemas.microsoft.com/office/powerpoint/2010/main" val="893511028"/>
      </p:ext>
    </p:extLst>
  </p:cSld>
  <p:clrMapOvr>
    <a:masterClrMapping/>
  </p:clrMapOvr>
  <p:transition advTm="11257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PIM prior work</a:t>
            </a:r>
          </a:p>
          <a:p>
            <a:pPr lvl="1"/>
            <a:r>
              <a:rPr lang="en-US" dirty="0" smtClean="0"/>
              <a:t>Die-stacking</a:t>
            </a:r>
          </a:p>
          <a:p>
            <a:r>
              <a:rPr lang="en-US" dirty="0" smtClean="0"/>
              <a:t>PIM architecture and memory organization</a:t>
            </a:r>
          </a:p>
          <a:p>
            <a:r>
              <a:rPr lang="en-US" dirty="0" smtClean="0"/>
              <a:t>Applications </a:t>
            </a:r>
          </a:p>
          <a:p>
            <a:pPr lvl="1"/>
            <a:r>
              <a:rPr lang="en-US" dirty="0" smtClean="0"/>
              <a:t>Graph apps, HPC apps, GPGPU benchmark</a:t>
            </a:r>
          </a:p>
          <a:p>
            <a:r>
              <a:rPr lang="en-US" dirty="0" smtClean="0"/>
              <a:t>PIM performance and energy model </a:t>
            </a:r>
          </a:p>
          <a:p>
            <a:r>
              <a:rPr lang="en-US" dirty="0" smtClean="0"/>
              <a:t>Evaluation of the PIM design choices</a:t>
            </a:r>
          </a:p>
          <a:p>
            <a:r>
              <a:rPr lang="en-US" dirty="0" smtClean="0"/>
              <a:t>Conclusion and further research </a:t>
            </a:r>
          </a:p>
          <a:p>
            <a:pPr marL="366713" lvl="1" indent="0">
              <a:buNone/>
            </a:pPr>
            <a:endParaRPr lang="en-US" dirty="0" smtClean="0"/>
          </a:p>
          <a:p>
            <a:endParaRPr lang="en-US" dirty="0" smtClean="0"/>
          </a:p>
        </p:txBody>
      </p:sp>
      <p:sp>
        <p:nvSpPr>
          <p:cNvPr id="4" name="Text Placeholder 3"/>
          <p:cNvSpPr>
            <a:spLocks noGrp="1"/>
          </p:cNvSpPr>
          <p:nvPr>
            <p:ph type="body" sz="quarter" idx="10"/>
          </p:nvPr>
        </p:nvSpPr>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293" eaLnBrk="1" fontAlgn="auto" hangingPunct="1">
              <a:spcAft>
                <a:spcPts val="0"/>
              </a:spcAft>
              <a:defRPr/>
            </a:pPr>
            <a:r>
              <a:rPr lang="en-US" dirty="0" smtClean="0"/>
              <a:t>PIM research – in the past</a:t>
            </a:r>
            <a:endParaRPr dirty="0"/>
          </a:p>
        </p:txBody>
      </p:sp>
      <p:sp>
        <p:nvSpPr>
          <p:cNvPr id="13315" name="Content Placeholder 2"/>
          <p:cNvSpPr>
            <a:spLocks noGrp="1"/>
          </p:cNvSpPr>
          <p:nvPr>
            <p:ph idx="1"/>
          </p:nvPr>
        </p:nvSpPr>
        <p:spPr>
          <a:xfrm>
            <a:off x="320675" y="1096962"/>
            <a:ext cx="8502650" cy="5237663"/>
          </a:xfrm>
        </p:spPr>
        <p:txBody>
          <a:bodyPr/>
          <a:lstStyle/>
          <a:p>
            <a:pPr eaLnBrk="1" hangingPunct="1"/>
            <a:r>
              <a:rPr lang="en-US" dirty="0" smtClean="0">
                <a:ea typeface="ＭＳ Ｐゴシック" panose="020B0600070205080204" pitchFamily="34" charset="-128"/>
              </a:rPr>
              <a:t>Prior PIM research constrained by</a:t>
            </a:r>
          </a:p>
          <a:p>
            <a:pPr lvl="1"/>
            <a:r>
              <a:rPr lang="en-US" dirty="0">
                <a:ea typeface="ＭＳ Ｐゴシック" panose="020B0600070205080204" pitchFamily="34" charset="-128"/>
              </a:rPr>
              <a:t>Implementation technology</a:t>
            </a:r>
          </a:p>
          <a:p>
            <a:pPr lvl="1"/>
            <a:r>
              <a:rPr lang="en-US" dirty="0">
                <a:ea typeface="ＭＳ Ｐゴシック" panose="020B0600070205080204" pitchFamily="34" charset="-128"/>
              </a:rPr>
              <a:t>Non-traditional programming models</a:t>
            </a:r>
            <a:endParaRPr lang="en-US" dirty="0" smtClean="0">
              <a:ea typeface="ＭＳ Ｐゴシック" panose="020B0600070205080204" pitchFamily="34" charset="-128"/>
            </a:endParaRPr>
          </a:p>
          <a:p>
            <a:pPr eaLnBrk="1" hangingPunct="1"/>
            <a:r>
              <a:rPr lang="en-US" dirty="0" smtClean="0">
                <a:ea typeface="ＭＳ Ｐゴシック" panose="020B0600070205080204" pitchFamily="34" charset="-128"/>
              </a:rPr>
              <a:t>Examples of prior work:</a:t>
            </a:r>
          </a:p>
          <a:p>
            <a:pPr lvl="1"/>
            <a:r>
              <a:rPr lang="en-US" dirty="0">
                <a:ea typeface="ＭＳ Ｐゴシック" panose="020B0600070205080204" pitchFamily="34" charset="-128"/>
              </a:rPr>
              <a:t>Integration of caches and computation</a:t>
            </a:r>
          </a:p>
          <a:p>
            <a:pPr lvl="2"/>
            <a:r>
              <a:rPr lang="en-US" dirty="0">
                <a:ea typeface="ＭＳ Ｐゴシック" panose="020B0600070205080204" pitchFamily="34" charset="-128"/>
              </a:rPr>
              <a:t>“A logic-in-memory computer” (1970)</a:t>
            </a:r>
          </a:p>
          <a:p>
            <a:pPr lvl="1"/>
            <a:r>
              <a:rPr lang="en-US" dirty="0">
                <a:ea typeface="ＭＳ Ｐゴシック" panose="020B0600070205080204" pitchFamily="34" charset="-128"/>
              </a:rPr>
              <a:t>Logic in DRAM processes</a:t>
            </a:r>
          </a:p>
          <a:p>
            <a:pPr lvl="2"/>
            <a:r>
              <a:rPr lang="en-US" dirty="0">
                <a:ea typeface="ＭＳ Ｐゴシック" panose="020B0600070205080204" pitchFamily="34" charset="-128"/>
              </a:rPr>
              <a:t>In-memory processors with reduced performance or highly specialized</a:t>
            </a:r>
          </a:p>
          <a:p>
            <a:pPr lvl="2"/>
            <a:r>
              <a:rPr lang="en-US" dirty="0">
                <a:ea typeface="ＭＳ Ｐゴシック" panose="020B0600070205080204" pitchFamily="34" charset="-128"/>
              </a:rPr>
              <a:t>Reduced DRAM due to presence of logic unit </a:t>
            </a:r>
          </a:p>
          <a:p>
            <a:pPr lvl="1"/>
            <a:r>
              <a:rPr lang="en-US" dirty="0">
                <a:ea typeface="ＭＳ Ｐゴシック" panose="020B0600070205080204" pitchFamily="34" charset="-128"/>
              </a:rPr>
              <a:t>Embedded DRAM in logic processes</a:t>
            </a:r>
          </a:p>
          <a:p>
            <a:pPr lvl="2"/>
            <a:r>
              <a:rPr lang="en-US" dirty="0">
                <a:ea typeface="ＭＳ Ｐゴシック" panose="020B0600070205080204" pitchFamily="34" charset="-128"/>
              </a:rPr>
              <a:t>Not cost-effective to have sufficient memory capacity, reduced DRAM </a:t>
            </a:r>
            <a:r>
              <a:rPr lang="en-US" dirty="0" smtClean="0">
                <a:ea typeface="ＭＳ Ｐゴシック" panose="020B0600070205080204" pitchFamily="34" charset="-128"/>
              </a:rPr>
              <a:t>density</a:t>
            </a:r>
          </a:p>
          <a:p>
            <a:r>
              <a:rPr lang="en-US" dirty="0" smtClean="0">
                <a:ea typeface="ＭＳ Ｐゴシック" panose="020B0600070205080204" pitchFamily="34" charset="-128"/>
              </a:rPr>
              <a:t>Recent work:</a:t>
            </a:r>
          </a:p>
          <a:p>
            <a:pPr lvl="1"/>
            <a:r>
              <a:rPr lang="en-US" dirty="0" smtClean="0">
                <a:ea typeface="ＭＳ Ｐゴシック" panose="020B0600070205080204" pitchFamily="34" charset="-128"/>
              </a:rPr>
              <a:t>Micron’s Automata Processor</a:t>
            </a:r>
          </a:p>
          <a:p>
            <a:pPr lvl="1"/>
            <a:r>
              <a:rPr lang="en-US" dirty="0" smtClean="0">
                <a:ea typeface="ＭＳ Ｐゴシック" panose="020B0600070205080204" pitchFamily="34" charset="-128"/>
              </a:rPr>
              <a:t>3D stacked processor for accelerating 3D ultrasound </a:t>
            </a:r>
            <a:r>
              <a:rPr lang="en-US" dirty="0" err="1" smtClean="0">
                <a:ea typeface="ＭＳ Ｐゴシック" panose="020B0600070205080204" pitchFamily="34" charset="-128"/>
              </a:rPr>
              <a:t>beamformation</a:t>
            </a:r>
            <a:endParaRPr lang="en-US" dirty="0" smtClean="0">
              <a:ea typeface="ＭＳ Ｐゴシック" panose="020B0600070205080204" pitchFamily="34" charset="-128"/>
            </a:endParaRPr>
          </a:p>
          <a:p>
            <a:pPr lvl="1"/>
            <a:r>
              <a:rPr lang="en-US" dirty="0" smtClean="0">
                <a:ea typeface="ＭＳ Ｐゴシック" panose="020B0600070205080204" pitchFamily="34" charset="-128"/>
              </a:rPr>
              <a:t>Specialized in-stack processor to accelerate </a:t>
            </a:r>
            <a:r>
              <a:rPr lang="en-US" dirty="0" err="1" smtClean="0">
                <a:ea typeface="ＭＳ Ｐゴシック" panose="020B0600070205080204" pitchFamily="34" charset="-128"/>
              </a:rPr>
              <a:t>MapReduce</a:t>
            </a:r>
            <a:r>
              <a:rPr lang="en-US" dirty="0" smtClean="0">
                <a:ea typeface="ＭＳ Ｐゴシック" panose="020B0600070205080204" pitchFamily="34" charset="-128"/>
              </a:rPr>
              <a:t> workloads</a:t>
            </a:r>
          </a:p>
          <a:p>
            <a:pPr marL="746125" lvl="2" indent="0">
              <a:buNone/>
            </a:pPr>
            <a:endParaRPr lang="en-US" dirty="0"/>
          </a:p>
        </p:txBody>
      </p:sp>
    </p:spTree>
    <p:extLst>
      <p:ext uri="{BB962C8B-B14F-4D97-AF65-F5344CB8AC3E}">
        <p14:creationId xmlns:p14="http://schemas.microsoft.com/office/powerpoint/2010/main" val="103780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Integration</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1"/>
          <p:cNvPicPr>
            <a:picLocks noChangeAspect="1" noChangeArrowheads="1"/>
          </p:cNvPicPr>
          <p:nvPr/>
        </p:nvPicPr>
        <p:blipFill>
          <a:blip r:embed="rId3" cstate="print"/>
          <a:srcRect/>
          <a:stretch>
            <a:fillRect/>
          </a:stretch>
        </p:blipFill>
        <p:spPr bwMode="auto">
          <a:xfrm>
            <a:off x="5110765" y="781051"/>
            <a:ext cx="3963742" cy="3117413"/>
          </a:xfrm>
          <a:prstGeom prst="rect">
            <a:avLst/>
          </a:prstGeom>
          <a:noFill/>
          <a:ln w="9525">
            <a:noFill/>
            <a:miter lim="800000"/>
            <a:headEnd/>
            <a:tailEnd/>
          </a:ln>
        </p:spPr>
      </p:pic>
      <p:sp>
        <p:nvSpPr>
          <p:cNvPr id="6" name="TextBox 5"/>
          <p:cNvSpPr txBox="1"/>
          <p:nvPr/>
        </p:nvSpPr>
        <p:spPr>
          <a:xfrm>
            <a:off x="6526319" y="3903834"/>
            <a:ext cx="2173360" cy="590931"/>
          </a:xfrm>
          <a:prstGeom prst="rect">
            <a:avLst/>
          </a:prstGeom>
        </p:spPr>
        <p:txBody>
          <a:bodyPr wrap="square" rtlCol="0" anchor="ctr" anchorCtr="0">
            <a:spAutoFit/>
          </a:bodyPr>
          <a:lstStyle/>
          <a:p>
            <a:pPr fontAlgn="auto">
              <a:lnSpc>
                <a:spcPct val="90000"/>
              </a:lnSpc>
              <a:spcBef>
                <a:spcPts val="300"/>
              </a:spcBef>
              <a:spcAft>
                <a:spcPts val="300"/>
              </a:spcAft>
              <a:buClr>
                <a:srgbClr val="FFFFFF"/>
              </a:buClr>
            </a:pPr>
            <a:r>
              <a:rPr kumimoji="0" lang="en-US" sz="1200" b="0" i="1" u="none" strike="noStrike" kern="1200" cap="none" spc="0" normalizeH="0" baseline="0" noProof="0" dirty="0" smtClean="0">
                <a:ln>
                  <a:noFill/>
                </a:ln>
                <a:solidFill>
                  <a:schemeClr val="tx1"/>
                </a:solidFill>
                <a:effectLst/>
                <a:uLnTx/>
                <a:uFillTx/>
                <a:latin typeface="+mj-lt"/>
                <a:ea typeface="MS PGothic" pitchFamily="34" charset="-128"/>
                <a:cs typeface="+mn-cs"/>
              </a:rPr>
              <a:t>Gabe</a:t>
            </a:r>
            <a:r>
              <a:rPr kumimoji="0" lang="en-US" sz="1200" b="0" i="1" u="none" strike="noStrike" kern="1200" cap="none" spc="0" normalizeH="0" noProof="0" dirty="0" smtClean="0">
                <a:ln>
                  <a:noFill/>
                </a:ln>
                <a:solidFill>
                  <a:schemeClr val="tx1"/>
                </a:solidFill>
                <a:effectLst/>
                <a:uLnTx/>
                <a:uFillTx/>
                <a:latin typeface="+mj-lt"/>
                <a:ea typeface="MS PGothic" pitchFamily="34" charset="-128"/>
                <a:cs typeface="+mn-cs"/>
              </a:rPr>
              <a:t> Loh</a:t>
            </a:r>
            <a:r>
              <a:rPr lang="en-US" sz="1200" i="1" dirty="0" smtClean="0">
                <a:latin typeface="+mj-lt"/>
                <a:ea typeface="MS PGothic" pitchFamily="34" charset="-128"/>
                <a:cs typeface="+mn-cs"/>
              </a:rPr>
              <a:t>, 3D-Stacked Memory Architectures for Multi-Core Processors, ISCA 2008</a:t>
            </a:r>
            <a:endParaRPr kumimoji="0" lang="en-US" sz="1200" b="0" i="1" u="none" strike="noStrike" kern="1200" cap="none" spc="0" normalizeH="0" baseline="0" noProof="0" dirty="0">
              <a:ln>
                <a:noFill/>
              </a:ln>
              <a:solidFill>
                <a:schemeClr val="tx1"/>
              </a:solidFill>
              <a:effectLst/>
              <a:uLnTx/>
              <a:uFillTx/>
              <a:latin typeface="+mj-lt"/>
              <a:ea typeface="MS PGothic" pitchFamily="34" charset="-128"/>
              <a:cs typeface="+mn-cs"/>
            </a:endParaRPr>
          </a:p>
        </p:txBody>
      </p:sp>
      <p:pic>
        <p:nvPicPr>
          <p:cNvPr id="7" name="Picture 2" descr="3Dtest2.jpg (250×207)"/>
          <p:cNvPicPr>
            <a:picLocks noChangeAspect="1" noChangeArrowheads="1"/>
          </p:cNvPicPr>
          <p:nvPr/>
        </p:nvPicPr>
        <p:blipFill>
          <a:blip r:embed="rId4" cstate="print"/>
          <a:srcRect/>
          <a:stretch>
            <a:fillRect/>
          </a:stretch>
        </p:blipFill>
        <p:spPr bwMode="auto">
          <a:xfrm>
            <a:off x="274388" y="3901616"/>
            <a:ext cx="2381250" cy="1971676"/>
          </a:xfrm>
          <a:prstGeom prst="rect">
            <a:avLst/>
          </a:prstGeom>
          <a:noFill/>
        </p:spPr>
      </p:pic>
      <p:pic>
        <p:nvPicPr>
          <p:cNvPr id="8" name="Picture 4" descr="Hybrid Memory Cube receives its final spec, promises 15X the RAM bandwidth"/>
          <p:cNvPicPr>
            <a:picLocks noChangeAspect="1" noChangeArrowheads="1"/>
          </p:cNvPicPr>
          <p:nvPr/>
        </p:nvPicPr>
        <p:blipFill>
          <a:blip r:embed="rId5" cstate="print"/>
          <a:srcRect/>
          <a:stretch>
            <a:fillRect/>
          </a:stretch>
        </p:blipFill>
        <p:spPr bwMode="auto">
          <a:xfrm>
            <a:off x="2833438" y="4396686"/>
            <a:ext cx="3623118" cy="1986872"/>
          </a:xfrm>
          <a:prstGeom prst="rect">
            <a:avLst/>
          </a:prstGeom>
          <a:noFill/>
        </p:spPr>
      </p:pic>
      <p:sp>
        <p:nvSpPr>
          <p:cNvPr id="9" name="Rectangle 8"/>
          <p:cNvSpPr/>
          <p:nvPr/>
        </p:nvSpPr>
        <p:spPr>
          <a:xfrm>
            <a:off x="107237" y="5752321"/>
            <a:ext cx="2548401" cy="757130"/>
          </a:xfrm>
          <a:prstGeom prst="rect">
            <a:avLst/>
          </a:prstGeom>
        </p:spPr>
        <p:txBody>
          <a:bodyPr wrap="square">
            <a:spAutoFit/>
          </a:bodyPr>
          <a:lstStyle/>
          <a:p>
            <a:pPr fontAlgn="auto">
              <a:lnSpc>
                <a:spcPct val="90000"/>
              </a:lnSpc>
              <a:spcBef>
                <a:spcPts val="300"/>
              </a:spcBef>
              <a:spcAft>
                <a:spcPts val="300"/>
              </a:spcAft>
              <a:buClr>
                <a:srgbClr val="FFFFFF"/>
              </a:buClr>
            </a:pPr>
            <a:r>
              <a:rPr lang="en-US" sz="1200" dirty="0" smtClean="0">
                <a:hlinkClick r:id="rId6"/>
              </a:rPr>
              <a:t>www.cadence.com/Community/blogs/ii/archive/2013/01/22/cadence-imec-test-methodology-enables-3d-ic-memory-on-logic.aspx</a:t>
            </a:r>
            <a:endParaRPr lang="en-US" sz="1200" i="1" dirty="0">
              <a:ea typeface="MS PGothic" pitchFamily="34" charset="-128"/>
            </a:endParaRPr>
          </a:p>
        </p:txBody>
      </p:sp>
      <p:sp>
        <p:nvSpPr>
          <p:cNvPr id="10" name="Rectangle 9"/>
          <p:cNvSpPr/>
          <p:nvPr/>
        </p:nvSpPr>
        <p:spPr>
          <a:xfrm>
            <a:off x="3852567" y="6031721"/>
            <a:ext cx="3289981" cy="424732"/>
          </a:xfrm>
          <a:prstGeom prst="rect">
            <a:avLst/>
          </a:prstGeom>
        </p:spPr>
        <p:txBody>
          <a:bodyPr wrap="square">
            <a:spAutoFit/>
          </a:bodyPr>
          <a:lstStyle/>
          <a:p>
            <a:pPr fontAlgn="auto">
              <a:lnSpc>
                <a:spcPct val="90000"/>
              </a:lnSpc>
              <a:spcBef>
                <a:spcPts val="300"/>
              </a:spcBef>
              <a:spcAft>
                <a:spcPts val="300"/>
              </a:spcAft>
              <a:buClr>
                <a:srgbClr val="FFFFFF"/>
              </a:buClr>
            </a:pPr>
            <a:r>
              <a:rPr lang="en-US" sz="1200" dirty="0" smtClean="0">
                <a:hlinkClick r:id="rId7"/>
              </a:rPr>
              <a:t>http://www.engadget.com/2013/04/03/hybrid-memory-cube-receives-its-finished-spec/</a:t>
            </a:r>
            <a:endParaRPr lang="en-US" sz="1200" dirty="0">
              <a:ea typeface="MS PGothic" pitchFamily="34" charset="-128"/>
            </a:endParaRPr>
          </a:p>
        </p:txBody>
      </p:sp>
      <p:sp>
        <p:nvSpPr>
          <p:cNvPr id="3" name="Content Placeholder 2"/>
          <p:cNvSpPr>
            <a:spLocks noGrp="1"/>
          </p:cNvSpPr>
          <p:nvPr>
            <p:ph idx="1"/>
          </p:nvPr>
        </p:nvSpPr>
        <p:spPr>
          <a:xfrm>
            <a:off x="107236" y="1381123"/>
            <a:ext cx="5074363" cy="4937760"/>
          </a:xfrm>
        </p:spPr>
        <p:txBody>
          <a:bodyPr/>
          <a:lstStyle/>
          <a:p>
            <a:r>
              <a:rPr lang="en-US" dirty="0" smtClean="0"/>
              <a:t>Logic die under DRAM using TSVs</a:t>
            </a:r>
          </a:p>
          <a:p>
            <a:pPr lvl="1"/>
            <a:r>
              <a:rPr lang="en-US" dirty="0" smtClean="0"/>
              <a:t>Higher bandwidth, lower access power</a:t>
            </a:r>
          </a:p>
          <a:p>
            <a:endParaRPr lang="en-US" dirty="0" smtClean="0"/>
          </a:p>
          <a:p>
            <a:r>
              <a:rPr lang="en-US" dirty="0" smtClean="0"/>
              <a:t>Significant industry momentum</a:t>
            </a:r>
          </a:p>
          <a:p>
            <a:pPr lvl="1"/>
            <a:r>
              <a:rPr lang="en-US" dirty="0" smtClean="0"/>
              <a:t>Recent JEDEC standards (HBM, Wide I/O 2)</a:t>
            </a:r>
          </a:p>
          <a:p>
            <a:pPr lvl="1"/>
            <a:r>
              <a:rPr lang="en-US" dirty="0" smtClean="0"/>
              <a:t>Hybrid Memory Cube (HMC) </a:t>
            </a:r>
            <a:r>
              <a:rPr lang="en-US" dirty="0" err="1" smtClean="0"/>
              <a:t>consortjum</a:t>
            </a:r>
            <a:endParaRPr lang="en-US" dirty="0" smtClean="0"/>
          </a:p>
          <a:p>
            <a:pPr lvl="2"/>
            <a:r>
              <a:rPr lang="en-US" dirty="0" smtClean="0"/>
              <a:t>Micron, Samsung, IBM, ARM, Xilinx, </a:t>
            </a:r>
            <a:r>
              <a:rPr lang="en-US" dirty="0" err="1" smtClean="0"/>
              <a:t>Altera</a:t>
            </a:r>
            <a:r>
              <a:rPr lang="en-US" dirty="0" smtClean="0"/>
              <a:t> etc.</a:t>
            </a:r>
          </a:p>
          <a:p>
            <a:pPr lvl="2"/>
            <a:endParaRPr lang="en-US" dirty="0" smtClean="0"/>
          </a:p>
          <a:p>
            <a:endParaRPr lang="en-US" dirty="0"/>
          </a:p>
        </p:txBody>
      </p:sp>
    </p:spTree>
    <p:extLst>
      <p:ext uri="{BB962C8B-B14F-4D97-AF65-F5344CB8AC3E}">
        <p14:creationId xmlns:p14="http://schemas.microsoft.com/office/powerpoint/2010/main" val="15651283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age001"/>
          <p:cNvPicPr>
            <a:picLocks noChangeAspect="1" noChangeArrowheads="1"/>
          </p:cNvPicPr>
          <p:nvPr/>
        </p:nvPicPr>
        <p:blipFill>
          <a:blip r:embed="rId3" cstate="print"/>
          <a:srcRect/>
          <a:stretch>
            <a:fillRect/>
          </a:stretch>
        </p:blipFill>
        <p:spPr bwMode="auto">
          <a:xfrm>
            <a:off x="3787860" y="3235890"/>
            <a:ext cx="5017591" cy="3082993"/>
          </a:xfrm>
          <a:prstGeom prst="rect">
            <a:avLst/>
          </a:prstGeom>
          <a:noFill/>
          <a:ln w="9525">
            <a:noFill/>
            <a:miter lim="800000"/>
            <a:headEnd/>
            <a:tailEnd/>
          </a:ln>
        </p:spPr>
      </p:pic>
      <p:sp>
        <p:nvSpPr>
          <p:cNvPr id="7" name="Rounded Rectangular Callout 6"/>
          <p:cNvSpPr/>
          <p:nvPr/>
        </p:nvSpPr>
        <p:spPr bwMode="auto">
          <a:xfrm>
            <a:off x="6288478" y="5897574"/>
            <a:ext cx="2027201" cy="450850"/>
          </a:xfrm>
          <a:prstGeom prst="wedgeRoundRectCallout">
            <a:avLst>
              <a:gd name="adj1" fmla="val -52885"/>
              <a:gd name="adj2" fmla="val -96655"/>
              <a:gd name="adj3" fmla="val 16667"/>
            </a:avLst>
          </a:prstGeom>
          <a:gradFill rotWithShape="1">
            <a:gsLst>
              <a:gs pos="0">
                <a:srgbClr val="00829B">
                  <a:shade val="51000"/>
                  <a:satMod val="130000"/>
                </a:srgbClr>
              </a:gs>
              <a:gs pos="80000">
                <a:srgbClr val="00829B">
                  <a:shade val="93000"/>
                  <a:satMod val="130000"/>
                </a:srgbClr>
              </a:gs>
              <a:gs pos="100000">
                <a:srgbClr val="00829B">
                  <a:shade val="94000"/>
                  <a:satMod val="135000"/>
                </a:srgbClr>
              </a:gs>
            </a:gsLst>
            <a:lin ang="16200000" scaled="0"/>
          </a:gradFill>
          <a:ln w="9525" cap="flat" cmpd="sng" algn="ctr">
            <a:solidFill>
              <a:srgbClr val="00829B">
                <a:shade val="95000"/>
                <a:satMod val="105000"/>
              </a:srgbClr>
            </a:solidFill>
            <a:prstDash val="solid"/>
            <a:headEnd/>
            <a:tailEnd/>
          </a:ln>
          <a:effectLst>
            <a:outerShdw blurRad="40000" dist="23000" dir="5400000" rotWithShape="0">
              <a:srgbClr val="000000">
                <a:alpha val="35000"/>
              </a:srgbClr>
            </a:outerShdw>
          </a:effectLst>
        </p:spPr>
        <p:txBody>
          <a:bodyPr lIns="0" tIns="45714" rIns="0" bIns="45714" anchor="ctr"/>
          <a:lstStyle/>
          <a:p>
            <a:pPr marL="1588" marR="0" lvl="0" indent="-1588" algn="ctr" defTabSz="91318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Arial" charset="0"/>
              </a:rPr>
              <a:t>Initial focus: PIM under DRAM stack</a:t>
            </a:r>
          </a:p>
        </p:txBody>
      </p:sp>
      <p:cxnSp>
        <p:nvCxnSpPr>
          <p:cNvPr id="8" name="Straight Connector 7"/>
          <p:cNvCxnSpPr/>
          <p:nvPr/>
        </p:nvCxnSpPr>
        <p:spPr>
          <a:xfrm>
            <a:off x="3954899" y="5612384"/>
            <a:ext cx="669851" cy="116958"/>
          </a:xfrm>
          <a:prstGeom prst="line">
            <a:avLst/>
          </a:prstGeom>
          <a:noFill/>
          <a:ln w="9525" cap="flat" cmpd="sng" algn="ctr">
            <a:solidFill>
              <a:srgbClr val="009966"/>
            </a:solidFill>
            <a:prstDash val="solid"/>
          </a:ln>
          <a:effectLst/>
        </p:spPr>
      </p:cxnSp>
      <p:sp>
        <p:nvSpPr>
          <p:cNvPr id="9" name="TextBox 8"/>
          <p:cNvSpPr txBox="1"/>
          <p:nvPr/>
        </p:nvSpPr>
        <p:spPr>
          <a:xfrm>
            <a:off x="3295676" y="5420997"/>
            <a:ext cx="713657" cy="307778"/>
          </a:xfrm>
          <a:prstGeom prst="rect">
            <a:avLst/>
          </a:prstGeom>
          <a:noFill/>
        </p:spPr>
        <p:txBody>
          <a:bodyPr wrap="none" rtlCol="0">
            <a:spAutoFit/>
          </a:bodyPr>
          <a:lstStyle/>
          <a:p>
            <a:pPr marL="0" marR="0" lvl="0" indent="-164592" defTabSz="914400" eaLnBrk="1" fontAlgn="auto" latinLnBrk="0" hangingPunct="1">
              <a:lnSpc>
                <a:spcPct val="100000"/>
              </a:lnSpc>
              <a:spcBef>
                <a:spcPts val="300"/>
              </a:spcBef>
              <a:spcAft>
                <a:spcPts val="0"/>
              </a:spcAft>
              <a:buClr>
                <a:srgbClr val="009966"/>
              </a:buClr>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DRAM</a:t>
            </a:r>
          </a:p>
        </p:txBody>
      </p:sp>
      <p:sp>
        <p:nvSpPr>
          <p:cNvPr id="2" name="Title 1"/>
          <p:cNvSpPr>
            <a:spLocks noGrp="1"/>
          </p:cNvSpPr>
          <p:nvPr>
            <p:ph type="title"/>
          </p:nvPr>
        </p:nvSpPr>
        <p:spPr/>
        <p:txBody>
          <a:bodyPr/>
          <a:lstStyle/>
          <a:p>
            <a:r>
              <a:rPr lang="en-US" dirty="0"/>
              <a:t>PIM research – new perspective</a:t>
            </a:r>
          </a:p>
        </p:txBody>
      </p:sp>
      <p:sp>
        <p:nvSpPr>
          <p:cNvPr id="3" name="Content Placeholder 2"/>
          <p:cNvSpPr>
            <a:spLocks noGrp="1"/>
          </p:cNvSpPr>
          <p:nvPr>
            <p:ph idx="1"/>
          </p:nvPr>
        </p:nvSpPr>
        <p:spPr>
          <a:xfrm>
            <a:off x="274388" y="1381123"/>
            <a:ext cx="8373775" cy="4579437"/>
          </a:xfrm>
        </p:spPr>
        <p:txBody>
          <a:bodyPr/>
          <a:lstStyle/>
          <a:p>
            <a:r>
              <a:rPr lang="en-US" dirty="0" smtClean="0"/>
              <a:t>New </a:t>
            </a:r>
            <a:r>
              <a:rPr lang="en-US" dirty="0"/>
              <a:t>opportunity: logic die stacked with </a:t>
            </a:r>
            <a:r>
              <a:rPr lang="en-US" dirty="0" smtClean="0"/>
              <a:t>memory</a:t>
            </a:r>
          </a:p>
          <a:p>
            <a:pPr lvl="1"/>
            <a:r>
              <a:rPr lang="en-US" dirty="0"/>
              <a:t>Logic die needed anyway for signal redistribution and integrity</a:t>
            </a:r>
          </a:p>
          <a:p>
            <a:pPr lvl="1"/>
            <a:r>
              <a:rPr lang="en-US" dirty="0"/>
              <a:t>Potential for non-trivial </a:t>
            </a:r>
            <a:r>
              <a:rPr lang="en-US" dirty="0" smtClean="0"/>
              <a:t>compute</a:t>
            </a:r>
          </a:p>
          <a:p>
            <a:r>
              <a:rPr lang="en-US" dirty="0"/>
              <a:t>Key benefits:</a:t>
            </a:r>
          </a:p>
          <a:p>
            <a:pPr lvl="1"/>
            <a:r>
              <a:rPr lang="en-US" dirty="0"/>
              <a:t>Reduce bandwidth bottlenecks</a:t>
            </a:r>
          </a:p>
          <a:p>
            <a:pPr lvl="1"/>
            <a:r>
              <a:rPr lang="en-US" dirty="0"/>
              <a:t>Improve energy efficiency</a:t>
            </a:r>
          </a:p>
          <a:p>
            <a:pPr lvl="1"/>
            <a:r>
              <a:rPr lang="en-US" dirty="0"/>
              <a:t>Increase compute for a fixed interposer area</a:t>
            </a:r>
          </a:p>
          <a:p>
            <a:pPr lvl="1"/>
            <a:r>
              <a:rPr lang="en-US" dirty="0"/>
              <a:t>Processor can be optimized for high BW/compute </a:t>
            </a:r>
            <a:r>
              <a:rPr lang="en-US" dirty="0" smtClean="0"/>
              <a:t>ratio</a:t>
            </a:r>
          </a:p>
          <a:p>
            <a:r>
              <a:rPr lang="en-US" dirty="0" smtClean="0"/>
              <a:t>Challenges:</a:t>
            </a:r>
          </a:p>
          <a:p>
            <a:pPr lvl="1"/>
            <a:r>
              <a:rPr lang="en-US" dirty="0" smtClean="0"/>
              <a:t>Programming models and interfaces</a:t>
            </a:r>
          </a:p>
          <a:p>
            <a:pPr lvl="1"/>
            <a:r>
              <a:rPr lang="en-US" dirty="0" smtClean="0"/>
              <a:t>Architectural tradeoffs</a:t>
            </a:r>
          </a:p>
          <a:p>
            <a:pPr lvl="1"/>
            <a:r>
              <a:rPr lang="en-US" dirty="0" smtClean="0"/>
              <a:t>Application refactoring</a:t>
            </a:r>
          </a:p>
          <a:p>
            <a:pPr marL="366713" lvl="1" indent="0">
              <a:buNone/>
            </a:pPr>
            <a:endParaRPr lang="en-US" dirty="0" smtClean="0"/>
          </a:p>
          <a:p>
            <a:pPr marL="366713" lvl="1" indent="0">
              <a:buNone/>
            </a:pPr>
            <a:endParaRPr lang="en-US"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007872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AMD’s PIM research</a:t>
            </a:r>
            <a:endParaRPr lang="en-US" dirty="0"/>
          </a:p>
        </p:txBody>
      </p:sp>
      <p:sp>
        <p:nvSpPr>
          <p:cNvPr id="3" name="Content Placeholder 2"/>
          <p:cNvSpPr>
            <a:spLocks noGrp="1"/>
          </p:cNvSpPr>
          <p:nvPr>
            <p:ph idx="1"/>
          </p:nvPr>
        </p:nvSpPr>
        <p:spPr>
          <a:xfrm>
            <a:off x="274388" y="1381123"/>
            <a:ext cx="6335441" cy="4937760"/>
          </a:xfrm>
        </p:spPr>
        <p:txBody>
          <a:bodyPr/>
          <a:lstStyle/>
          <a:p>
            <a:r>
              <a:rPr lang="en-US" dirty="0">
                <a:ea typeface="ＭＳ Ｐゴシック" panose="020B0600070205080204" pitchFamily="34" charset="-128"/>
              </a:rPr>
              <a:t>Our focus</a:t>
            </a:r>
          </a:p>
          <a:p>
            <a:pPr lvl="1"/>
            <a:r>
              <a:rPr lang="en-US" dirty="0">
                <a:ea typeface="ＭＳ Ｐゴシック" panose="020B0600070205080204" pitchFamily="34" charset="-128"/>
              </a:rPr>
              <a:t>3D die stacking</a:t>
            </a:r>
          </a:p>
          <a:p>
            <a:pPr lvl="1"/>
            <a:r>
              <a:rPr lang="en-US" dirty="0">
                <a:ea typeface="ＭＳ Ｐゴシック" panose="020B0600070205080204" pitchFamily="34" charset="-128"/>
              </a:rPr>
              <a:t>Use base logic die(s) in memory stack</a:t>
            </a:r>
          </a:p>
          <a:p>
            <a:pPr lvl="2"/>
            <a:r>
              <a:rPr lang="en-US" dirty="0">
                <a:ea typeface="ＭＳ Ｐゴシック" panose="020B0600070205080204" pitchFamily="34" charset="-128"/>
              </a:rPr>
              <a:t>General-purpose processors</a:t>
            </a:r>
          </a:p>
          <a:p>
            <a:pPr lvl="2"/>
            <a:r>
              <a:rPr lang="en-US" dirty="0">
                <a:ea typeface="ＭＳ Ｐゴシック" panose="020B0600070205080204" pitchFamily="34" charset="-128"/>
              </a:rPr>
              <a:t>Support familiar programming models</a:t>
            </a:r>
            <a:endParaRPr lang="en-US" dirty="0" smtClean="0"/>
          </a:p>
          <a:p>
            <a:r>
              <a:rPr lang="en-US" dirty="0" smtClean="0"/>
              <a:t>Ease of use</a:t>
            </a:r>
          </a:p>
          <a:p>
            <a:pPr lvl="1"/>
            <a:r>
              <a:rPr lang="en-US" dirty="0" smtClean="0"/>
              <a:t>Support familiar programming models</a:t>
            </a:r>
          </a:p>
          <a:p>
            <a:pPr lvl="1"/>
            <a:r>
              <a:rPr lang="en-US" dirty="0" smtClean="0"/>
              <a:t>Build on HSA fundamentals</a:t>
            </a:r>
          </a:p>
          <a:p>
            <a:pPr lvl="1"/>
            <a:r>
              <a:rPr lang="en-US" dirty="0" smtClean="0"/>
              <a:t>Any processor (host or PIM) can access all memory on node</a:t>
            </a:r>
          </a:p>
          <a:p>
            <a:pPr lvl="1"/>
            <a:r>
              <a:rPr lang="en-US" dirty="0" smtClean="0"/>
              <a:t>No significant application change for host and PIM. </a:t>
            </a:r>
          </a:p>
          <a:p>
            <a:r>
              <a:rPr lang="en-US" dirty="0" smtClean="0"/>
              <a:t>Broad applicability</a:t>
            </a:r>
          </a:p>
          <a:p>
            <a:pPr lvl="1"/>
            <a:r>
              <a:rPr lang="en-US" dirty="0" smtClean="0"/>
              <a:t>Across a broad range of applications</a:t>
            </a:r>
          </a:p>
          <a:p>
            <a:pPr lvl="1"/>
            <a:r>
              <a:rPr lang="en-US" dirty="0" smtClean="0"/>
              <a:t>Viable across multiple market segments</a:t>
            </a:r>
          </a:p>
          <a:p>
            <a:pPr lvl="1"/>
            <a:endParaRPr lang="en-US" dirty="0" smtClean="0"/>
          </a:p>
        </p:txBody>
      </p:sp>
      <p:sp>
        <p:nvSpPr>
          <p:cNvPr id="4" name="Text Placeholder 3"/>
          <p:cNvSpPr>
            <a:spLocks noGrp="1"/>
          </p:cNvSpPr>
          <p:nvPr>
            <p:ph type="body" sz="quarter" idx="10"/>
          </p:nvPr>
        </p:nvSpPr>
        <p:spPr/>
        <p:txBody>
          <a:bodyPr/>
          <a:lstStyle/>
          <a:p>
            <a:endParaRPr lang="en-US"/>
          </a:p>
        </p:txBody>
      </p:sp>
      <p:pic>
        <p:nvPicPr>
          <p:cNvPr id="21" name="Picture 20"/>
          <p:cNvPicPr>
            <a:picLocks noChangeAspect="1"/>
          </p:cNvPicPr>
          <p:nvPr/>
        </p:nvPicPr>
        <p:blipFill>
          <a:blip r:embed="rId3"/>
          <a:stretch>
            <a:fillRect/>
          </a:stretch>
        </p:blipFill>
        <p:spPr>
          <a:xfrm>
            <a:off x="5850401" y="2012795"/>
            <a:ext cx="1414395" cy="835224"/>
          </a:xfrm>
          <a:prstGeom prst="rect">
            <a:avLst/>
          </a:prstGeom>
        </p:spPr>
      </p:pic>
      <p:sp>
        <p:nvSpPr>
          <p:cNvPr id="22" name="TextBox 74"/>
          <p:cNvSpPr txBox="1">
            <a:spLocks noChangeArrowheads="1"/>
          </p:cNvSpPr>
          <p:nvPr/>
        </p:nvSpPr>
        <p:spPr bwMode="auto">
          <a:xfrm>
            <a:off x="5621498" y="3198955"/>
            <a:ext cx="1938351" cy="369332"/>
          </a:xfrm>
          <a:prstGeom prst="rect">
            <a:avLst/>
          </a:prstGeom>
          <a:noFill/>
          <a:ln w="9525">
            <a:noFill/>
            <a:miter lim="800000"/>
            <a:headEnd/>
            <a:tailEnd/>
          </a:ln>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libri" pitchFamily="34" charset="0"/>
                <a:ea typeface="+mn-ea"/>
                <a:cs typeface="Arial" charset="0"/>
              </a:rPr>
              <a:t>Logic die with PIM</a:t>
            </a:r>
          </a:p>
        </p:txBody>
      </p:sp>
      <p:cxnSp>
        <p:nvCxnSpPr>
          <p:cNvPr id="23" name="Straight Arrow Connector 22"/>
          <p:cNvCxnSpPr/>
          <p:nvPr/>
        </p:nvCxnSpPr>
        <p:spPr bwMode="auto">
          <a:xfrm flipV="1">
            <a:off x="6505366" y="2889756"/>
            <a:ext cx="104463" cy="425140"/>
          </a:xfrm>
          <a:prstGeom prst="straightConnector1">
            <a:avLst/>
          </a:prstGeom>
          <a:noFill/>
          <a:ln w="25400" cap="flat" cmpd="sng" algn="ctr">
            <a:solidFill>
              <a:sysClr val="windowText" lastClr="000000"/>
            </a:solidFill>
            <a:prstDash val="solid"/>
            <a:tailEnd type="triangle" w="lg" len="lg"/>
          </a:ln>
          <a:effectLst/>
        </p:spPr>
      </p:cxnSp>
      <p:pic>
        <p:nvPicPr>
          <p:cNvPr id="24" name="Picture 23"/>
          <p:cNvPicPr>
            <a:picLocks noChangeAspect="1"/>
          </p:cNvPicPr>
          <p:nvPr/>
        </p:nvPicPr>
        <p:blipFill>
          <a:blip r:embed="rId4"/>
          <a:stretch>
            <a:fillRect/>
          </a:stretch>
        </p:blipFill>
        <p:spPr>
          <a:xfrm>
            <a:off x="5253282" y="1354370"/>
            <a:ext cx="1249788" cy="1316850"/>
          </a:xfrm>
          <a:prstGeom prst="rect">
            <a:avLst/>
          </a:prstGeom>
        </p:spPr>
      </p:pic>
      <p:sp>
        <p:nvSpPr>
          <p:cNvPr id="25" name="Right Brace 24"/>
          <p:cNvSpPr/>
          <p:nvPr/>
        </p:nvSpPr>
        <p:spPr bwMode="auto">
          <a:xfrm>
            <a:off x="7756733" y="2149533"/>
            <a:ext cx="189219" cy="562169"/>
          </a:xfrm>
          <a:prstGeom prst="rightBrace">
            <a:avLst/>
          </a:prstGeom>
          <a:noFill/>
          <a:ln w="25400" cap="flat" cmpd="sng" algn="ctr">
            <a:solidFill>
              <a:sysClr val="windowText" lastClr="000000"/>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6" name="TextBox 90"/>
          <p:cNvSpPr txBox="1">
            <a:spLocks noChangeArrowheads="1"/>
          </p:cNvSpPr>
          <p:nvPr/>
        </p:nvSpPr>
        <p:spPr bwMode="auto">
          <a:xfrm>
            <a:off x="7935740" y="2155471"/>
            <a:ext cx="1046975" cy="646331"/>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Calibri" pitchFamily="34" charset="0"/>
                <a:ea typeface="+mn-ea"/>
                <a:cs typeface="Arial" charset="0"/>
              </a:rPr>
              <a:t>Memory stack</a:t>
            </a:r>
          </a:p>
        </p:txBody>
      </p:sp>
      <p:cxnSp>
        <p:nvCxnSpPr>
          <p:cNvPr id="27" name="Straight Connector 26"/>
          <p:cNvCxnSpPr/>
          <p:nvPr/>
        </p:nvCxnSpPr>
        <p:spPr bwMode="auto">
          <a:xfrm flipH="1">
            <a:off x="7126002" y="2711702"/>
            <a:ext cx="567658" cy="0"/>
          </a:xfrm>
          <a:prstGeom prst="line">
            <a:avLst/>
          </a:prstGeom>
          <a:noFill/>
          <a:ln w="25400" cap="flat" cmpd="sng" algn="ctr">
            <a:solidFill>
              <a:sysClr val="windowText" lastClr="000000"/>
            </a:solidFill>
            <a:prstDash val="dash"/>
          </a:ln>
          <a:effectLst/>
        </p:spPr>
      </p:cxnSp>
      <p:cxnSp>
        <p:nvCxnSpPr>
          <p:cNvPr id="28" name="Straight Connector 27"/>
          <p:cNvCxnSpPr/>
          <p:nvPr/>
        </p:nvCxnSpPr>
        <p:spPr bwMode="auto">
          <a:xfrm flipH="1">
            <a:off x="7126002" y="2149533"/>
            <a:ext cx="567658" cy="0"/>
          </a:xfrm>
          <a:prstGeom prst="line">
            <a:avLst/>
          </a:prstGeom>
          <a:noFill/>
          <a:ln w="25400" cap="flat" cmpd="sng" algn="ctr">
            <a:solidFill>
              <a:sysClr val="windowText" lastClr="000000"/>
            </a:solidFill>
            <a:prstDash val="dash"/>
          </a:ln>
          <a:effectLst/>
        </p:spPr>
      </p:cxnSp>
    </p:spTree>
    <p:extLst>
      <p:ext uri="{BB962C8B-B14F-4D97-AF65-F5344CB8AC3E}">
        <p14:creationId xmlns:p14="http://schemas.microsoft.com/office/powerpoint/2010/main" val="20070298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12.8|36.8"/>
</p:tagLst>
</file>

<file path=ppt/theme/theme1.xml><?xml version="1.0" encoding="utf-8"?>
<a:theme xmlns:a="http://schemas.openxmlformats.org/drawingml/2006/main" name="AMD STANDARD WHT - ver6">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1659</Words>
  <Application>Microsoft Office PowerPoint</Application>
  <PresentationFormat>On-screen Show (4:3)</PresentationFormat>
  <Paragraphs>411</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ＭＳ Ｐゴシック</vt:lpstr>
      <vt:lpstr>Arial</vt:lpstr>
      <vt:lpstr>Calibri</vt:lpstr>
      <vt:lpstr>Wingdings</vt:lpstr>
      <vt:lpstr>Wingdings 3</vt:lpstr>
      <vt:lpstr>AMD STANDARD WHT - ver6</vt:lpstr>
      <vt:lpstr>Top-pim:  Throughput-Oriented Programmable Processing in Memory</vt:lpstr>
      <vt:lpstr>Processing-in-memory? HBM?</vt:lpstr>
      <vt:lpstr>PowerPoint Presentation</vt:lpstr>
      <vt:lpstr>Exascale computing challenges</vt:lpstr>
      <vt:lpstr>Outline</vt:lpstr>
      <vt:lpstr>PIM research – in the past</vt:lpstr>
      <vt:lpstr>3D Integration</vt:lpstr>
      <vt:lpstr>PIM research – new perspective</vt:lpstr>
      <vt:lpstr>Guiding principles of AMD’s PIM research</vt:lpstr>
      <vt:lpstr>Baseline PIM architecture</vt:lpstr>
      <vt:lpstr>Baseline PIM Architecture</vt:lpstr>
      <vt:lpstr>Explore breadth of Applicability of PIM</vt:lpstr>
      <vt:lpstr>Why a new Simulator?</vt:lpstr>
      <vt:lpstr>Challenges of modeling future systems</vt:lpstr>
      <vt:lpstr>Challenges of modeling future systems</vt:lpstr>
      <vt:lpstr>PIM Simulator Overview</vt:lpstr>
      <vt:lpstr>ML-based performance model</vt:lpstr>
      <vt:lpstr>Performance model – offline learning</vt:lpstr>
      <vt:lpstr>Performance model</vt:lpstr>
      <vt:lpstr>Performance model validation</vt:lpstr>
      <vt:lpstr>Technology and configurations</vt:lpstr>
      <vt:lpstr>PIM can be performance-competitive with host</vt:lpstr>
      <vt:lpstr>significant PERF/W improvements</vt:lpstr>
      <vt:lpstr>Conclusions and further research</vt:lpstr>
      <vt:lpstr>Disclaimer &amp; Attribution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TOP-PIM: Throughput-Oriented Programmable Processing in Memory</dc:title>
  <dc:creator/>
  <cp:lastModifiedBy/>
  <cp:revision>1</cp:revision>
  <dcterms:created xsi:type="dcterms:W3CDTF">2014-06-17T22:45:10Z</dcterms:created>
  <dcterms:modified xsi:type="dcterms:W3CDTF">2015-02-08T20:42:28Z</dcterms:modified>
</cp:coreProperties>
</file>