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37"/>
  </p:notesMasterIdLst>
  <p:handoutMasterIdLst>
    <p:handoutMasterId r:id="rId38"/>
  </p:handoutMasterIdLst>
  <p:sldIdLst>
    <p:sldId id="319" r:id="rId5"/>
    <p:sldId id="355" r:id="rId6"/>
    <p:sldId id="356" r:id="rId7"/>
    <p:sldId id="357" r:id="rId8"/>
    <p:sldId id="358" r:id="rId9"/>
    <p:sldId id="371" r:id="rId10"/>
    <p:sldId id="377" r:id="rId11"/>
    <p:sldId id="359" r:id="rId12"/>
    <p:sldId id="360" r:id="rId13"/>
    <p:sldId id="361" r:id="rId14"/>
    <p:sldId id="362" r:id="rId15"/>
    <p:sldId id="366" r:id="rId16"/>
    <p:sldId id="367" r:id="rId17"/>
    <p:sldId id="368" r:id="rId18"/>
    <p:sldId id="372" r:id="rId19"/>
    <p:sldId id="373" r:id="rId20"/>
    <p:sldId id="374" r:id="rId21"/>
    <p:sldId id="375" r:id="rId22"/>
    <p:sldId id="376" r:id="rId23"/>
    <p:sldId id="379" r:id="rId24"/>
    <p:sldId id="378" r:id="rId25"/>
    <p:sldId id="364" r:id="rId26"/>
    <p:sldId id="363" r:id="rId27"/>
    <p:sldId id="365" r:id="rId28"/>
    <p:sldId id="369" r:id="rId29"/>
    <p:sldId id="354" r:id="rId30"/>
    <p:sldId id="513" r:id="rId31"/>
    <p:sldId id="284" r:id="rId32"/>
    <p:sldId id="344" r:id="rId33"/>
    <p:sldId id="370" r:id="rId34"/>
    <p:sldId id="511" r:id="rId35"/>
    <p:sldId id="5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calf, Shane" initials="MS" lastIdx="1" clrIdx="0">
    <p:extLst>
      <p:ext uri="{19B8F6BF-5375-455C-9EA6-DF929625EA0E}">
        <p15:presenceInfo xmlns:p15="http://schemas.microsoft.com/office/powerpoint/2012/main" userId="S-1-5-21-249263827-1212357926-315576832-378156" providerId="AD"/>
      </p:ext>
    </p:extLst>
  </p:cmAuthor>
  <p:cmAuthor id="2" name="Joseph Greathouse" initials="JG" lastIdx="1" clrIdx="1">
    <p:extLst>
      <p:ext uri="{19B8F6BF-5375-455C-9EA6-DF929625EA0E}">
        <p15:presenceInfo xmlns:p15="http://schemas.microsoft.com/office/powerpoint/2012/main" userId="S-1-5-21-249263827-1212357926-315576832-570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A4A4D"/>
    <a:srgbClr val="626366"/>
    <a:srgbClr val="010101"/>
    <a:srgbClr val="F1F085"/>
    <a:srgbClr val="B7B663"/>
    <a:srgbClr val="D0CF70"/>
    <a:srgbClr val="C6C7CD"/>
    <a:srgbClr val="007C96"/>
    <a:srgbClr val="EE2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5" autoAdjust="0"/>
    <p:restoredTop sz="96357" autoAdjust="0"/>
  </p:normalViewPr>
  <p:slideViewPr>
    <p:cSldViewPr snapToGrid="0" snapToObjects="1" showGuides="1">
      <p:cViewPr varScale="1">
        <p:scale>
          <a:sx n="110" d="100"/>
          <a:sy n="110" d="100"/>
        </p:scale>
        <p:origin x="372" y="96"/>
      </p:cViewPr>
      <p:guideLst>
        <p:guide orient="horz" pos="2160"/>
        <p:guide pos="5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9B2F52-D0D2-4580-8BD5-E24CF27ED9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205B6D-2D58-4A0B-83DF-09DCD7EF87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1A791D-CA8F-4915-A03C-560ED868AA5D}" type="datetimeFigureOut">
              <a:rPr lang="en-US" smtClean="0"/>
              <a:t>11/9/2018</a:t>
            </a:fld>
            <a:endParaRPr lang="en-US" dirty="0"/>
          </a:p>
        </p:txBody>
      </p:sp>
      <p:sp>
        <p:nvSpPr>
          <p:cNvPr id="4" name="Footer Placeholder 3">
            <a:extLst>
              <a:ext uri="{FF2B5EF4-FFF2-40B4-BE49-F238E27FC236}">
                <a16:creationId xmlns:a16="http://schemas.microsoft.com/office/drawing/2014/main" id="{18E8098E-31DE-4C6F-A4A3-7DFDC25A10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C5B6F3F-82A8-4FD2-B9EE-3C912AF2C5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9EE0E-524B-494D-A8EE-8BC4011DFFBB}" type="slidenum">
              <a:rPr lang="en-US" smtClean="0"/>
              <a:t>‹#›</a:t>
            </a:fld>
            <a:endParaRPr lang="en-US" dirty="0"/>
          </a:p>
        </p:txBody>
      </p:sp>
    </p:spTree>
    <p:extLst>
      <p:ext uri="{BB962C8B-B14F-4D97-AF65-F5344CB8AC3E}">
        <p14:creationId xmlns:p14="http://schemas.microsoft.com/office/powerpoint/2010/main" val="37178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EE6450D-78A6-654C-84FC-A785C76F4CC2}" type="datetimeFigureOut">
              <a:rPr lang="en-US" smtClean="0"/>
              <a:pPr/>
              <a:t>11/9/2018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30282C7-CE64-6545-8B0B-3FD7178D3266}" type="slidenum">
              <a:rPr lang="en-US" smtClean="0"/>
              <a:pPr/>
              <a:t>‹#›</a:t>
            </a:fld>
            <a:endParaRPr lang="en-US" dirty="0"/>
          </a:p>
        </p:txBody>
      </p:sp>
    </p:spTree>
    <p:extLst>
      <p:ext uri="{BB962C8B-B14F-4D97-AF65-F5344CB8AC3E}">
        <p14:creationId xmlns:p14="http://schemas.microsoft.com/office/powerpoint/2010/main" val="105101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8</a:t>
            </a:fld>
            <a:endParaRPr lang="en-US" dirty="0"/>
          </a:p>
        </p:txBody>
      </p:sp>
    </p:spTree>
    <p:extLst>
      <p:ext uri="{BB962C8B-B14F-4D97-AF65-F5344CB8AC3E}">
        <p14:creationId xmlns:p14="http://schemas.microsoft.com/office/powerpoint/2010/main" val="94108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17</a:t>
            </a:fld>
            <a:endParaRPr lang="en-US" dirty="0"/>
          </a:p>
        </p:txBody>
      </p:sp>
    </p:spTree>
    <p:extLst>
      <p:ext uri="{BB962C8B-B14F-4D97-AF65-F5344CB8AC3E}">
        <p14:creationId xmlns:p14="http://schemas.microsoft.com/office/powerpoint/2010/main" val="64525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18</a:t>
            </a:fld>
            <a:endParaRPr lang="en-US" dirty="0"/>
          </a:p>
        </p:txBody>
      </p:sp>
    </p:spTree>
    <p:extLst>
      <p:ext uri="{BB962C8B-B14F-4D97-AF65-F5344CB8AC3E}">
        <p14:creationId xmlns:p14="http://schemas.microsoft.com/office/powerpoint/2010/main" val="52607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19</a:t>
            </a:fld>
            <a:endParaRPr lang="en-US" dirty="0"/>
          </a:p>
        </p:txBody>
      </p:sp>
    </p:spTree>
    <p:extLst>
      <p:ext uri="{BB962C8B-B14F-4D97-AF65-F5344CB8AC3E}">
        <p14:creationId xmlns:p14="http://schemas.microsoft.com/office/powerpoint/2010/main" val="412965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20</a:t>
            </a:fld>
            <a:endParaRPr lang="en-US" dirty="0"/>
          </a:p>
        </p:txBody>
      </p:sp>
    </p:spTree>
    <p:extLst>
      <p:ext uri="{BB962C8B-B14F-4D97-AF65-F5344CB8AC3E}">
        <p14:creationId xmlns:p14="http://schemas.microsoft.com/office/powerpoint/2010/main" val="4178130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22</a:t>
            </a:fld>
            <a:endParaRPr lang="en-US" dirty="0"/>
          </a:p>
        </p:txBody>
      </p:sp>
    </p:spTree>
    <p:extLst>
      <p:ext uri="{BB962C8B-B14F-4D97-AF65-F5344CB8AC3E}">
        <p14:creationId xmlns:p14="http://schemas.microsoft.com/office/powerpoint/2010/main" val="245405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23</a:t>
            </a:fld>
            <a:endParaRPr lang="en-US" dirty="0"/>
          </a:p>
        </p:txBody>
      </p:sp>
    </p:spTree>
    <p:extLst>
      <p:ext uri="{BB962C8B-B14F-4D97-AF65-F5344CB8AC3E}">
        <p14:creationId xmlns:p14="http://schemas.microsoft.com/office/powerpoint/2010/main" val="403962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24</a:t>
            </a:fld>
            <a:endParaRPr lang="en-US" dirty="0"/>
          </a:p>
        </p:txBody>
      </p:sp>
    </p:spTree>
    <p:extLst>
      <p:ext uri="{BB962C8B-B14F-4D97-AF65-F5344CB8AC3E}">
        <p14:creationId xmlns:p14="http://schemas.microsoft.com/office/powerpoint/2010/main" val="254272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25</a:t>
            </a:fld>
            <a:endParaRPr lang="en-US" dirty="0"/>
          </a:p>
        </p:txBody>
      </p:sp>
    </p:spTree>
    <p:extLst>
      <p:ext uri="{BB962C8B-B14F-4D97-AF65-F5344CB8AC3E}">
        <p14:creationId xmlns:p14="http://schemas.microsoft.com/office/powerpoint/2010/main" val="336384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9</a:t>
            </a:fld>
            <a:endParaRPr lang="en-US" dirty="0"/>
          </a:p>
        </p:txBody>
      </p:sp>
    </p:spTree>
    <p:extLst>
      <p:ext uri="{BB962C8B-B14F-4D97-AF65-F5344CB8AC3E}">
        <p14:creationId xmlns:p14="http://schemas.microsoft.com/office/powerpoint/2010/main" val="107707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10</a:t>
            </a:fld>
            <a:endParaRPr lang="en-US" dirty="0"/>
          </a:p>
        </p:txBody>
      </p:sp>
    </p:spTree>
    <p:extLst>
      <p:ext uri="{BB962C8B-B14F-4D97-AF65-F5344CB8AC3E}">
        <p14:creationId xmlns:p14="http://schemas.microsoft.com/office/powerpoint/2010/main" val="68381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11</a:t>
            </a:fld>
            <a:endParaRPr lang="en-US" dirty="0"/>
          </a:p>
        </p:txBody>
      </p:sp>
    </p:spTree>
    <p:extLst>
      <p:ext uri="{BB962C8B-B14F-4D97-AF65-F5344CB8AC3E}">
        <p14:creationId xmlns:p14="http://schemas.microsoft.com/office/powerpoint/2010/main" val="398579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12</a:t>
            </a:fld>
            <a:endParaRPr lang="en-US" dirty="0"/>
          </a:p>
        </p:txBody>
      </p:sp>
    </p:spTree>
    <p:extLst>
      <p:ext uri="{BB962C8B-B14F-4D97-AF65-F5344CB8AC3E}">
        <p14:creationId xmlns:p14="http://schemas.microsoft.com/office/powerpoint/2010/main" val="340580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13</a:t>
            </a:fld>
            <a:endParaRPr lang="en-US" dirty="0"/>
          </a:p>
        </p:txBody>
      </p:sp>
    </p:spTree>
    <p:extLst>
      <p:ext uri="{BB962C8B-B14F-4D97-AF65-F5344CB8AC3E}">
        <p14:creationId xmlns:p14="http://schemas.microsoft.com/office/powerpoint/2010/main" val="249419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14</a:t>
            </a:fld>
            <a:endParaRPr lang="en-US" dirty="0"/>
          </a:p>
        </p:txBody>
      </p:sp>
    </p:spTree>
    <p:extLst>
      <p:ext uri="{BB962C8B-B14F-4D97-AF65-F5344CB8AC3E}">
        <p14:creationId xmlns:p14="http://schemas.microsoft.com/office/powerpoint/2010/main" val="397840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15</a:t>
            </a:fld>
            <a:endParaRPr lang="en-US" dirty="0"/>
          </a:p>
        </p:txBody>
      </p:sp>
    </p:spTree>
    <p:extLst>
      <p:ext uri="{BB962C8B-B14F-4D97-AF65-F5344CB8AC3E}">
        <p14:creationId xmlns:p14="http://schemas.microsoft.com/office/powerpoint/2010/main" val="389915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282C7-CE64-6545-8B0B-3FD7178D3266}" type="slidenum">
              <a:rPr lang="en-US" smtClean="0"/>
              <a:pPr/>
              <a:t>16</a:t>
            </a:fld>
            <a:endParaRPr lang="en-US" dirty="0"/>
          </a:p>
        </p:txBody>
      </p:sp>
    </p:spTree>
    <p:extLst>
      <p:ext uri="{BB962C8B-B14F-4D97-AF65-F5344CB8AC3E}">
        <p14:creationId xmlns:p14="http://schemas.microsoft.com/office/powerpoint/2010/main" val="755687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000000"/>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DE44209-3394-044C-BB78-0575A34FF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1" y="1211950"/>
            <a:ext cx="1321676" cy="317138"/>
          </a:xfrm>
          <a:prstGeom prst="rect">
            <a:avLst/>
          </a:prstGeom>
        </p:spPr>
      </p:pic>
      <p:cxnSp>
        <p:nvCxnSpPr>
          <p:cNvPr id="16" name="Straight Connector 15">
            <a:extLst>
              <a:ext uri="{FF2B5EF4-FFF2-40B4-BE49-F238E27FC236}">
                <a16:creationId xmlns:a16="http://schemas.microsoft.com/office/drawing/2014/main" id="{930F26E1-8F21-AD4C-A333-F4929610900D}"/>
              </a:ext>
            </a:extLst>
          </p:cNvPr>
          <p:cNvCxnSpPr>
            <a:cxnSpLocks/>
          </p:cNvCxnSpPr>
          <p:nvPr userDrawn="1"/>
        </p:nvCxnSpPr>
        <p:spPr>
          <a:xfrm>
            <a:off x="787401" y="1778527"/>
            <a:ext cx="77558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Placeholder 1">
            <a:extLst>
              <a:ext uri="{FF2B5EF4-FFF2-40B4-BE49-F238E27FC236}">
                <a16:creationId xmlns:a16="http://schemas.microsoft.com/office/drawing/2014/main" id="{C2798C2A-1AE5-EE4E-8092-942270D8BF8D}"/>
              </a:ext>
            </a:extLst>
          </p:cNvPr>
          <p:cNvSpPr>
            <a:spLocks noGrp="1"/>
          </p:cNvSpPr>
          <p:nvPr>
            <p:ph type="title"/>
          </p:nvPr>
        </p:nvSpPr>
        <p:spPr>
          <a:xfrm>
            <a:off x="695960" y="2256051"/>
            <a:ext cx="5385863" cy="3048426"/>
          </a:xfrm>
          <a:prstGeom prst="rect">
            <a:avLst/>
          </a:prstGeom>
        </p:spPr>
        <p:txBody>
          <a:bodyPr vert="horz" lIns="91440" tIns="45720" rIns="91440" bIns="45720" rtlCol="0" anchor="b">
            <a:normAutofit/>
          </a:bodyPr>
          <a:lstStyle>
            <a:lvl1pPr>
              <a:defRPr sz="4400"/>
            </a:lvl1pPr>
          </a:lstStyle>
          <a:p>
            <a:r>
              <a:rPr lang="en-US" dirty="0"/>
              <a:t>Click to edit Master title style</a:t>
            </a:r>
          </a:p>
        </p:txBody>
      </p:sp>
      <p:sp>
        <p:nvSpPr>
          <p:cNvPr id="20" name="Text Placeholder 35">
            <a:extLst>
              <a:ext uri="{FF2B5EF4-FFF2-40B4-BE49-F238E27FC236}">
                <a16:creationId xmlns:a16="http://schemas.microsoft.com/office/drawing/2014/main" id="{D41D1AA1-22A0-DC48-99F5-00EE8B39606F}"/>
              </a:ext>
            </a:extLst>
          </p:cNvPr>
          <p:cNvSpPr>
            <a:spLocks noGrp="1"/>
          </p:cNvSpPr>
          <p:nvPr>
            <p:ph type="body" sz="quarter" idx="10" hasCustomPrompt="1"/>
          </p:nvPr>
        </p:nvSpPr>
        <p:spPr>
          <a:xfrm>
            <a:off x="695960" y="5410414"/>
            <a:ext cx="5385863" cy="1104686"/>
          </a:xfrm>
        </p:spPr>
        <p:txBody>
          <a:bodyPr>
            <a:noAutofit/>
          </a:bodyPr>
          <a:lstStyle>
            <a:lvl1pPr>
              <a:defRPr sz="1800" cap="all" baseline="0">
                <a:solidFill>
                  <a:schemeClr val="bg1">
                    <a:lumMod val="75000"/>
                  </a:schemeClr>
                </a:solidFill>
              </a:defRPr>
            </a:lvl1pPr>
            <a:lvl2pPr>
              <a:defRPr sz="1800" cap="all" baseline="0">
                <a:solidFill>
                  <a:schemeClr val="bg1">
                    <a:lumMod val="75000"/>
                  </a:schemeClr>
                </a:solidFill>
              </a:defRPr>
            </a:lvl2pPr>
            <a:lvl3pPr>
              <a:defRPr sz="1600" cap="all" baseline="0">
                <a:solidFill>
                  <a:schemeClr val="bg1">
                    <a:lumMod val="75000"/>
                  </a:schemeClr>
                </a:solidFill>
              </a:defRPr>
            </a:lvl3pPr>
            <a:lvl4pPr>
              <a:defRPr sz="1200">
                <a:solidFill>
                  <a:schemeClr val="accent2"/>
                </a:solidFill>
              </a:defRPr>
            </a:lvl4pPr>
            <a:lvl5pPr>
              <a:defRPr sz="1200">
                <a:solidFill>
                  <a:schemeClr val="accent2"/>
                </a:solidFill>
              </a:defRPr>
            </a:lvl5pPr>
          </a:lstStyle>
          <a:p>
            <a:pPr lvl="0"/>
            <a:r>
              <a:rPr lang="en-US" dirty="0"/>
              <a:t>EDIT MASTER TEXT STYLES</a:t>
            </a:r>
          </a:p>
          <a:p>
            <a:pPr lvl="1"/>
            <a:r>
              <a:rPr lang="en-US" dirty="0"/>
              <a:t>SECOND LEVEL</a:t>
            </a:r>
          </a:p>
          <a:p>
            <a:pPr lvl="2"/>
            <a:r>
              <a:rPr lang="en-US" dirty="0"/>
              <a:t>THIRD LEVEL</a:t>
            </a:r>
          </a:p>
        </p:txBody>
      </p:sp>
      <p:cxnSp>
        <p:nvCxnSpPr>
          <p:cNvPr id="13" name="Straight Connector 12">
            <a:extLst>
              <a:ext uri="{FF2B5EF4-FFF2-40B4-BE49-F238E27FC236}">
                <a16:creationId xmlns:a16="http://schemas.microsoft.com/office/drawing/2014/main" id="{D2DD3B0B-57C3-5249-8510-FE7113599533}"/>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A2E4B9-C53D-404F-9DED-43B02F8FC1DF}"/>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81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11B88-41F5-0245-A130-150AEAAD5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0" name="Slide Number Placeholder 7">
            <a:extLst>
              <a:ext uri="{FF2B5EF4-FFF2-40B4-BE49-F238E27FC236}">
                <a16:creationId xmlns:a16="http://schemas.microsoft.com/office/drawing/2014/main" id="{344893F7-88C1-D24B-B1DA-2BB715F02EE9}"/>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20" name="Picture Placeholder 8">
            <a:extLst>
              <a:ext uri="{FF2B5EF4-FFF2-40B4-BE49-F238E27FC236}">
                <a16:creationId xmlns:a16="http://schemas.microsoft.com/office/drawing/2014/main" id="{FD9E9F24-66B9-244C-9FEE-E21DA26B5AC3}"/>
              </a:ext>
            </a:extLst>
          </p:cNvPr>
          <p:cNvSpPr>
            <a:spLocks noGrp="1"/>
          </p:cNvSpPr>
          <p:nvPr>
            <p:ph type="pic" sz="quarter" idx="11"/>
          </p:nvPr>
        </p:nvSpPr>
        <p:spPr>
          <a:xfrm>
            <a:off x="6509981" y="447260"/>
            <a:ext cx="5290783" cy="5819725"/>
          </a:xfrm>
        </p:spPr>
        <p:txBody>
          <a:bodyPr anchor="ctr"/>
          <a:lstStyle>
            <a:lvl1pPr algn="ctr">
              <a:defRPr/>
            </a:lvl1pPr>
          </a:lstStyle>
          <a:p>
            <a:endParaRPr lang="en-US" dirty="0"/>
          </a:p>
        </p:txBody>
      </p:sp>
      <p:sp>
        <p:nvSpPr>
          <p:cNvPr id="21" name="Text Placeholder 2">
            <a:extLst>
              <a:ext uri="{FF2B5EF4-FFF2-40B4-BE49-F238E27FC236}">
                <a16:creationId xmlns:a16="http://schemas.microsoft.com/office/drawing/2014/main" id="{430A6FB4-2B3A-5A4A-A3AA-762DD1C5247C}"/>
              </a:ext>
            </a:extLst>
          </p:cNvPr>
          <p:cNvSpPr>
            <a:spLocks noGrp="1"/>
          </p:cNvSpPr>
          <p:nvPr>
            <p:ph type="body" sz="quarter" idx="14"/>
          </p:nvPr>
        </p:nvSpPr>
        <p:spPr>
          <a:xfrm>
            <a:off x="356888" y="1649996"/>
            <a:ext cx="5910872" cy="461698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3">
            <a:extLst>
              <a:ext uri="{FF2B5EF4-FFF2-40B4-BE49-F238E27FC236}">
                <a16:creationId xmlns:a16="http://schemas.microsoft.com/office/drawing/2014/main" id="{FFC7F4EC-F9DE-7D4E-AD08-DFA073D10832}"/>
              </a:ext>
            </a:extLst>
          </p:cNvPr>
          <p:cNvSpPr>
            <a:spLocks noGrp="1"/>
          </p:cNvSpPr>
          <p:nvPr>
            <p:ph type="title"/>
          </p:nvPr>
        </p:nvSpPr>
        <p:spPr>
          <a:xfrm>
            <a:off x="391236" y="447260"/>
            <a:ext cx="5876524" cy="1041171"/>
          </a:xfrm>
        </p:spPr>
        <p:txBody>
          <a:bodyPr>
            <a:normAutofit/>
          </a:bodyPr>
          <a:lstStyle>
            <a:lvl1pPr algn="l">
              <a:defRPr sz="4000" b="1" cap="all" baseline="0">
                <a:solidFill>
                  <a:schemeClr val="bg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AD331F2-E0F1-604F-8326-D316F3E9D273}"/>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024A20-CFB5-5C45-A768-E458554FEFE9}"/>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88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p:bg>
      <p:bgPr>
        <a:solidFill>
          <a:srgbClr val="000000"/>
        </a:solidFill>
        <a:effectLst/>
      </p:bgPr>
    </p:bg>
    <p:spTree>
      <p:nvGrpSpPr>
        <p:cNvPr id="1" name=""/>
        <p:cNvGrpSpPr/>
        <p:nvPr/>
      </p:nvGrpSpPr>
      <p:grpSpPr>
        <a:xfrm>
          <a:off x="0" y="0"/>
          <a:ext cx="0" cy="0"/>
          <a:chOff x="0" y="0"/>
          <a:chExt cx="0" cy="0"/>
        </a:xfrm>
      </p:grpSpPr>
      <p:sp>
        <p:nvSpPr>
          <p:cNvPr id="25" name="Text Placeholder 6">
            <a:extLst>
              <a:ext uri="{FF2B5EF4-FFF2-40B4-BE49-F238E27FC236}">
                <a16:creationId xmlns:a16="http://schemas.microsoft.com/office/drawing/2014/main" id="{AC66E00B-37F1-5D4A-A2C7-362C0896A7AD}"/>
              </a:ext>
            </a:extLst>
          </p:cNvPr>
          <p:cNvSpPr>
            <a:spLocks noGrp="1"/>
          </p:cNvSpPr>
          <p:nvPr>
            <p:ph type="body" sz="quarter" idx="11" hasCustomPrompt="1"/>
          </p:nvPr>
        </p:nvSpPr>
        <p:spPr>
          <a:xfrm>
            <a:off x="787401" y="4882179"/>
            <a:ext cx="8524875" cy="433557"/>
          </a:xfrm>
          <a:prstGeom prst="rect">
            <a:avLst/>
          </a:prstGeom>
        </p:spPr>
        <p:txBody>
          <a:bodyPr>
            <a:normAutofit/>
          </a:bodyPr>
          <a:lstStyle>
            <a:lvl1pPr>
              <a:defRPr sz="1400">
                <a:solidFill>
                  <a:schemeClr val="bg1">
                    <a:lumMod val="95000"/>
                  </a:schemeClr>
                </a:solidFill>
              </a:defRPr>
            </a:lvl1pPr>
          </a:lstStyle>
          <a:p>
            <a:pPr lvl="0"/>
            <a:r>
              <a:rPr lang="en-US" dirty="0"/>
              <a:t>SOURCE OR ATTRIBUTE</a:t>
            </a:r>
          </a:p>
        </p:txBody>
      </p:sp>
      <p:sp>
        <p:nvSpPr>
          <p:cNvPr id="26" name="Text Placeholder 6">
            <a:extLst>
              <a:ext uri="{FF2B5EF4-FFF2-40B4-BE49-F238E27FC236}">
                <a16:creationId xmlns:a16="http://schemas.microsoft.com/office/drawing/2014/main" id="{5591E488-4CFF-4841-9203-718975CB04C6}"/>
              </a:ext>
            </a:extLst>
          </p:cNvPr>
          <p:cNvSpPr>
            <a:spLocks noGrp="1"/>
          </p:cNvSpPr>
          <p:nvPr>
            <p:ph type="body" sz="quarter" idx="10" hasCustomPrompt="1"/>
          </p:nvPr>
        </p:nvSpPr>
        <p:spPr>
          <a:xfrm>
            <a:off x="787401" y="2368997"/>
            <a:ext cx="8524875" cy="2131823"/>
          </a:xfrm>
          <a:prstGeom prst="rect">
            <a:avLst/>
          </a:prstGeom>
        </p:spPr>
        <p:txBody>
          <a:bodyPr anchor="ctr">
            <a:normAutofit/>
          </a:bodyPr>
          <a:lstStyle>
            <a:lvl1pPr>
              <a:lnSpc>
                <a:spcPct val="100000"/>
              </a:lnSpc>
              <a:defRPr sz="3600" b="1" cap="all" baseline="0"/>
            </a:lvl1pPr>
          </a:lstStyle>
          <a:p>
            <a:pPr lvl="0"/>
            <a:r>
              <a:rPr lang="en-US" dirty="0"/>
              <a:t>EDIT MASTER TEXT STYLES</a:t>
            </a:r>
          </a:p>
        </p:txBody>
      </p:sp>
      <p:cxnSp>
        <p:nvCxnSpPr>
          <p:cNvPr id="15" name="Straight Connector 14">
            <a:extLst>
              <a:ext uri="{FF2B5EF4-FFF2-40B4-BE49-F238E27FC236}">
                <a16:creationId xmlns:a16="http://schemas.microsoft.com/office/drawing/2014/main" id="{79FF959C-E11B-D044-A076-1AE8C7706C2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3090DC-5047-7145-A748-C085D81B6D4B}"/>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D6A5644-3F1F-D54F-AEB9-FA81C0777011}"/>
              </a:ext>
            </a:extLst>
          </p:cNvPr>
          <p:cNvGrpSpPr/>
          <p:nvPr userDrawn="1"/>
        </p:nvGrpSpPr>
        <p:grpSpPr>
          <a:xfrm>
            <a:off x="-2" y="2192866"/>
            <a:ext cx="10972802" cy="2472267"/>
            <a:chOff x="762000" y="2272108"/>
            <a:chExt cx="9967146" cy="2472267"/>
          </a:xfrm>
        </p:grpSpPr>
        <p:cxnSp>
          <p:nvCxnSpPr>
            <p:cNvPr id="31" name="Straight Connector 30">
              <a:extLst>
                <a:ext uri="{FF2B5EF4-FFF2-40B4-BE49-F238E27FC236}">
                  <a16:creationId xmlns:a16="http://schemas.microsoft.com/office/drawing/2014/main" id="{247F11CB-3B09-644E-9488-1E95AF89EA7F}"/>
                </a:ext>
              </a:extLst>
            </p:cNvPr>
            <p:cNvCxnSpPr>
              <a:cxnSpLocks/>
            </p:cNvCxnSpPr>
            <p:nvPr/>
          </p:nvCxnSpPr>
          <p:spPr>
            <a:xfrm>
              <a:off x="762000" y="2272108"/>
              <a:ext cx="9967146" cy="0"/>
            </a:xfrm>
            <a:prstGeom prst="line">
              <a:avLst/>
            </a:prstGeom>
            <a:ln w="25400">
              <a:gradFill flip="none" rotWithShape="1">
                <a:gsLst>
                  <a:gs pos="0">
                    <a:schemeClr val="accent3">
                      <a:alpha val="20000"/>
                    </a:schemeClr>
                  </a:gs>
                  <a:gs pos="49000">
                    <a:schemeClr val="accent3"/>
                  </a:gs>
                  <a:gs pos="99000">
                    <a:schemeClr val="accent3">
                      <a:alpha val="11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76ECF3-56CF-2C47-9A29-E742B5BD5A72}"/>
                </a:ext>
              </a:extLst>
            </p:cNvPr>
            <p:cNvCxnSpPr>
              <a:cxnSpLocks/>
            </p:cNvCxnSpPr>
            <p:nvPr/>
          </p:nvCxnSpPr>
          <p:spPr>
            <a:xfrm>
              <a:off x="762000" y="4744375"/>
              <a:ext cx="7552267" cy="0"/>
            </a:xfrm>
            <a:prstGeom prst="line">
              <a:avLst/>
            </a:prstGeom>
            <a:ln w="25400">
              <a:gradFill flip="none" rotWithShape="1">
                <a:gsLst>
                  <a:gs pos="0">
                    <a:schemeClr val="accent3">
                      <a:alpha val="20000"/>
                    </a:schemeClr>
                  </a:gs>
                  <a:gs pos="49000">
                    <a:schemeClr val="accent3"/>
                  </a:gs>
                  <a:gs pos="99000">
                    <a:schemeClr val="accent3">
                      <a:alpha val="11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2696EA8F-48A8-9E43-A0AD-961B70D09B82}"/>
              </a:ext>
            </a:extLst>
          </p:cNvPr>
          <p:cNvPicPr>
            <a:picLocks noChangeAspect="1"/>
          </p:cNvPicPr>
          <p:nvPr userDrawn="1"/>
        </p:nvPicPr>
        <p:blipFill>
          <a:blip r:embed="rId2"/>
          <a:stretch>
            <a:fillRect/>
          </a:stretch>
        </p:blipFill>
        <p:spPr>
          <a:xfrm>
            <a:off x="909321" y="1177411"/>
            <a:ext cx="1918512" cy="544055"/>
          </a:xfrm>
          <a:prstGeom prst="rect">
            <a:avLst/>
          </a:prstGeom>
        </p:spPr>
      </p:pic>
    </p:spTree>
    <p:extLst>
      <p:ext uri="{BB962C8B-B14F-4D97-AF65-F5344CB8AC3E}">
        <p14:creationId xmlns:p14="http://schemas.microsoft.com/office/powerpoint/2010/main" val="26383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bg>
      <p:bgPr>
        <a:solidFill>
          <a:srgbClr val="000000"/>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FE36E74-F996-DB4C-8425-A3C277535B11}"/>
              </a:ext>
            </a:extLst>
          </p:cNvPr>
          <p:cNvSpPr>
            <a:spLocks noGrp="1"/>
          </p:cNvSpPr>
          <p:nvPr>
            <p:ph type="pic" sz="quarter" idx="10"/>
          </p:nvPr>
        </p:nvSpPr>
        <p:spPr>
          <a:xfrm>
            <a:off x="0" y="342900"/>
            <a:ext cx="12192000" cy="5959833"/>
          </a:xfrm>
        </p:spPr>
        <p:txBody>
          <a:bodyPr anchor="ctr"/>
          <a:lstStyle>
            <a:lvl1pPr algn="ctr">
              <a:defRPr/>
            </a:lvl1pPr>
          </a:lstStyle>
          <a:p>
            <a:endParaRPr lang="en-US" dirty="0"/>
          </a:p>
        </p:txBody>
      </p:sp>
      <p:pic>
        <p:nvPicPr>
          <p:cNvPr id="10" name="Picture 9">
            <a:extLst>
              <a:ext uri="{FF2B5EF4-FFF2-40B4-BE49-F238E27FC236}">
                <a16:creationId xmlns:a16="http://schemas.microsoft.com/office/drawing/2014/main" id="{13367EAF-A259-374E-849B-D4770C3EA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1" name="Slide Number Placeholder 7">
            <a:extLst>
              <a:ext uri="{FF2B5EF4-FFF2-40B4-BE49-F238E27FC236}">
                <a16:creationId xmlns:a16="http://schemas.microsoft.com/office/drawing/2014/main" id="{63C9A291-73C6-4D4A-88E0-950588FE1755}"/>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8" name="Straight Connector 7">
            <a:extLst>
              <a:ext uri="{FF2B5EF4-FFF2-40B4-BE49-F238E27FC236}">
                <a16:creationId xmlns:a16="http://schemas.microsoft.com/office/drawing/2014/main" id="{DDEEE11B-5C94-3D4F-B44F-F8FAD323869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8E27BF-9DB1-994A-B238-1A60C535E04C}"/>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D Logo">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56CD4B-7D09-0147-ACDF-EBCAFD44A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923" y="2958756"/>
            <a:ext cx="3902157" cy="936326"/>
          </a:xfrm>
          <a:prstGeom prst="rect">
            <a:avLst/>
          </a:prstGeom>
        </p:spPr>
      </p:pic>
      <p:sp>
        <p:nvSpPr>
          <p:cNvPr id="5" name="Rectangle 4">
            <a:extLst>
              <a:ext uri="{FF2B5EF4-FFF2-40B4-BE49-F238E27FC236}">
                <a16:creationId xmlns:a16="http://schemas.microsoft.com/office/drawing/2014/main" id="{A575FD14-EA21-A748-941B-8383DF46F88D}"/>
              </a:ext>
            </a:extLst>
          </p:cNvPr>
          <p:cNvSpPr/>
          <p:nvPr userDrawn="1"/>
        </p:nvSpPr>
        <p:spPr>
          <a:xfrm>
            <a:off x="0" y="5798127"/>
            <a:ext cx="3345873" cy="1059873"/>
          </a:xfrm>
          <a:prstGeom prst="rect">
            <a:avLst/>
          </a:prstGeom>
          <a:gradFill>
            <a:gsLst>
              <a:gs pos="81000">
                <a:srgbClr val="000000"/>
              </a:gs>
              <a:gs pos="98000">
                <a:srgbClr val="010101">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75CC975-D745-E847-952F-4BA7A75822D4}"/>
              </a:ext>
            </a:extLst>
          </p:cNvPr>
          <p:cNvPicPr>
            <a:picLocks noChangeAspect="1"/>
          </p:cNvPicPr>
          <p:nvPr userDrawn="1"/>
        </p:nvPicPr>
        <p:blipFill rotWithShape="1">
          <a:blip r:embed="rId3"/>
          <a:srcRect l="312" t="71444" b="6127"/>
          <a:stretch/>
        </p:blipFill>
        <p:spPr>
          <a:xfrm>
            <a:off x="0" y="5029200"/>
            <a:ext cx="12192000" cy="1828800"/>
          </a:xfrm>
          <a:prstGeom prst="rect">
            <a:avLst/>
          </a:prstGeom>
          <a:effectLst>
            <a:softEdge rad="406400"/>
          </a:effectLst>
        </p:spPr>
      </p:pic>
      <p:cxnSp>
        <p:nvCxnSpPr>
          <p:cNvPr id="8" name="Straight Connector 7">
            <a:extLst>
              <a:ext uri="{FF2B5EF4-FFF2-40B4-BE49-F238E27FC236}">
                <a16:creationId xmlns:a16="http://schemas.microsoft.com/office/drawing/2014/main" id="{0B141D3E-65D0-0440-B9D4-27F040C1C0B6}"/>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DD0D9D-CBF7-6E40-816B-09A2B11B87CB}"/>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3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up Picture and Content">
    <p:bg>
      <p:bgPr>
        <a:solidFill>
          <a:srgbClr val="000000"/>
        </a:solidFill>
        <a:effectLst/>
      </p:bgPr>
    </p:bg>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74238D27-AFD9-B449-8D79-0361748FC87B}"/>
              </a:ext>
            </a:extLst>
          </p:cNvPr>
          <p:cNvSpPr>
            <a:spLocks noGrp="1"/>
          </p:cNvSpPr>
          <p:nvPr>
            <p:ph type="title"/>
          </p:nvPr>
        </p:nvSpPr>
        <p:spPr>
          <a:xfrm>
            <a:off x="777498" y="466837"/>
            <a:ext cx="10652502" cy="1092377"/>
          </a:xfrm>
        </p:spPr>
        <p:txBody>
          <a:bodyPr>
            <a:normAutofit/>
          </a:bodyPr>
          <a:lstStyle>
            <a:lvl1pPr algn="ctr">
              <a:defRPr sz="4000" b="1" cap="all" baseline="0">
                <a:solidFill>
                  <a:schemeClr val="bg1"/>
                </a:solidFill>
              </a:defRPr>
            </a:lvl1pPr>
          </a:lstStyle>
          <a:p>
            <a:r>
              <a:rPr lang="en-US" dirty="0"/>
              <a:t>Click to edit Master title style</a:t>
            </a:r>
          </a:p>
        </p:txBody>
      </p:sp>
      <p:sp>
        <p:nvSpPr>
          <p:cNvPr id="24" name="Picture Placeholder 2">
            <a:extLst>
              <a:ext uri="{FF2B5EF4-FFF2-40B4-BE49-F238E27FC236}">
                <a16:creationId xmlns:a16="http://schemas.microsoft.com/office/drawing/2014/main" id="{94A5DD8C-E131-2748-854B-7F0DF80F1C7E}"/>
              </a:ext>
            </a:extLst>
          </p:cNvPr>
          <p:cNvSpPr>
            <a:spLocks noGrp="1"/>
          </p:cNvSpPr>
          <p:nvPr>
            <p:ph type="pic" sz="quarter" idx="16"/>
          </p:nvPr>
        </p:nvSpPr>
        <p:spPr>
          <a:xfrm>
            <a:off x="777498" y="2594873"/>
            <a:ext cx="3246278" cy="1717675"/>
          </a:xfrm>
        </p:spPr>
        <p:txBody>
          <a:bodyPr anchor="ctr"/>
          <a:lstStyle>
            <a:lvl1pPr algn="ctr">
              <a:defRPr/>
            </a:lvl1pPr>
          </a:lstStyle>
          <a:p>
            <a:endParaRPr lang="en-US" dirty="0"/>
          </a:p>
        </p:txBody>
      </p:sp>
      <p:sp>
        <p:nvSpPr>
          <p:cNvPr id="25" name="Picture Placeholder 2">
            <a:extLst>
              <a:ext uri="{FF2B5EF4-FFF2-40B4-BE49-F238E27FC236}">
                <a16:creationId xmlns:a16="http://schemas.microsoft.com/office/drawing/2014/main" id="{5BBDA1E6-11EC-F84B-9760-65A72FD4AEB6}"/>
              </a:ext>
            </a:extLst>
          </p:cNvPr>
          <p:cNvSpPr>
            <a:spLocks noGrp="1"/>
          </p:cNvSpPr>
          <p:nvPr>
            <p:ph type="pic" sz="quarter" idx="17"/>
          </p:nvPr>
        </p:nvSpPr>
        <p:spPr>
          <a:xfrm>
            <a:off x="4511527" y="2594873"/>
            <a:ext cx="3246278" cy="1717675"/>
          </a:xfrm>
        </p:spPr>
        <p:txBody>
          <a:bodyPr anchor="ctr"/>
          <a:lstStyle>
            <a:lvl1pPr algn="ctr">
              <a:defRPr/>
            </a:lvl1pPr>
          </a:lstStyle>
          <a:p>
            <a:endParaRPr lang="en-US" dirty="0"/>
          </a:p>
        </p:txBody>
      </p:sp>
      <p:sp>
        <p:nvSpPr>
          <p:cNvPr id="26" name="Picture Placeholder 2">
            <a:extLst>
              <a:ext uri="{FF2B5EF4-FFF2-40B4-BE49-F238E27FC236}">
                <a16:creationId xmlns:a16="http://schemas.microsoft.com/office/drawing/2014/main" id="{D0632D34-6D9B-AA4A-9866-7FCA0F2D8C4D}"/>
              </a:ext>
            </a:extLst>
          </p:cNvPr>
          <p:cNvSpPr>
            <a:spLocks noGrp="1"/>
          </p:cNvSpPr>
          <p:nvPr>
            <p:ph type="pic" sz="quarter" idx="18"/>
          </p:nvPr>
        </p:nvSpPr>
        <p:spPr>
          <a:xfrm>
            <a:off x="8183721" y="2575823"/>
            <a:ext cx="3246278" cy="1717675"/>
          </a:xfrm>
        </p:spPr>
        <p:txBody>
          <a:bodyPr anchor="ctr"/>
          <a:lstStyle>
            <a:lvl1pPr algn="ctr">
              <a:defRPr/>
            </a:lvl1pPr>
          </a:lstStyle>
          <a:p>
            <a:endParaRPr lang="en-US" dirty="0"/>
          </a:p>
        </p:txBody>
      </p:sp>
      <p:pic>
        <p:nvPicPr>
          <p:cNvPr id="18" name="Picture 17">
            <a:extLst>
              <a:ext uri="{FF2B5EF4-FFF2-40B4-BE49-F238E27FC236}">
                <a16:creationId xmlns:a16="http://schemas.microsoft.com/office/drawing/2014/main" id="{4AC48988-A8D0-A241-8B48-CE95B2601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27" name="Slide Number Placeholder 7">
            <a:extLst>
              <a:ext uri="{FF2B5EF4-FFF2-40B4-BE49-F238E27FC236}">
                <a16:creationId xmlns:a16="http://schemas.microsoft.com/office/drawing/2014/main" id="{2860B5C9-07F9-5E48-B1A9-F20FA50A1BAF}"/>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32" name="Text Placeholder 3">
            <a:extLst>
              <a:ext uri="{FF2B5EF4-FFF2-40B4-BE49-F238E27FC236}">
                <a16:creationId xmlns:a16="http://schemas.microsoft.com/office/drawing/2014/main" id="{D8C53DE8-64F7-DC4B-B808-679E6197FD96}"/>
              </a:ext>
            </a:extLst>
          </p:cNvPr>
          <p:cNvSpPr>
            <a:spLocks noGrp="1"/>
          </p:cNvSpPr>
          <p:nvPr>
            <p:ph type="body" sz="quarter" idx="10" hasCustomPrompt="1"/>
          </p:nvPr>
        </p:nvSpPr>
        <p:spPr>
          <a:xfrm>
            <a:off x="777498" y="1812207"/>
            <a:ext cx="3246278" cy="688975"/>
          </a:xfrm>
          <a:prstGeom prst="rect">
            <a:avLst/>
          </a:prstGeom>
        </p:spPr>
        <p:txBody>
          <a:bodyPr lIns="0" rIns="0" anchor="ctr">
            <a:normAutofit/>
          </a:bodyPr>
          <a:lstStyle>
            <a:lvl1pPr>
              <a:defRPr sz="2000" b="1" i="0" cap="all" baseline="0">
                <a:solidFill>
                  <a:schemeClr val="tx1">
                    <a:lumMod val="10000"/>
                    <a:lumOff val="90000"/>
                  </a:schemeClr>
                </a:solidFill>
                <a:latin typeface="Arial" panose="020B0604020202020204" pitchFamily="34" charset="0"/>
                <a:cs typeface="Arial" panose="020B0604020202020204" pitchFamily="34" charset="0"/>
              </a:defRPr>
            </a:lvl1pPr>
          </a:lstStyle>
          <a:p>
            <a:pPr lvl="0"/>
            <a:r>
              <a:rPr lang="en-US" dirty="0"/>
              <a:t>TITLE ONE</a:t>
            </a:r>
          </a:p>
        </p:txBody>
      </p:sp>
      <p:sp>
        <p:nvSpPr>
          <p:cNvPr id="33" name="Text Placeholder 3">
            <a:extLst>
              <a:ext uri="{FF2B5EF4-FFF2-40B4-BE49-F238E27FC236}">
                <a16:creationId xmlns:a16="http://schemas.microsoft.com/office/drawing/2014/main" id="{26CF334C-5871-3A48-AE25-93C4A42BDB89}"/>
              </a:ext>
            </a:extLst>
          </p:cNvPr>
          <p:cNvSpPr>
            <a:spLocks noGrp="1"/>
          </p:cNvSpPr>
          <p:nvPr>
            <p:ph type="body" sz="quarter" idx="11" hasCustomPrompt="1"/>
          </p:nvPr>
        </p:nvSpPr>
        <p:spPr>
          <a:xfrm>
            <a:off x="4511527" y="1812207"/>
            <a:ext cx="3246278" cy="688975"/>
          </a:xfrm>
          <a:prstGeom prst="rect">
            <a:avLst/>
          </a:prstGeom>
        </p:spPr>
        <p:txBody>
          <a:bodyPr lIns="0" rIns="0" anchor="ctr">
            <a:normAutofit/>
          </a:bodyPr>
          <a:lstStyle>
            <a:lvl1pPr>
              <a:defRPr sz="2000" b="1" i="0" cap="all" baseline="0">
                <a:solidFill>
                  <a:schemeClr val="tx1">
                    <a:lumMod val="10000"/>
                    <a:lumOff val="90000"/>
                  </a:schemeClr>
                </a:solidFill>
                <a:latin typeface="Arial" panose="020B0604020202020204" pitchFamily="34" charset="0"/>
                <a:cs typeface="Arial" panose="020B0604020202020204" pitchFamily="34" charset="0"/>
              </a:defRPr>
            </a:lvl1pPr>
          </a:lstStyle>
          <a:p>
            <a:pPr lvl="0"/>
            <a:r>
              <a:rPr lang="en-US" dirty="0"/>
              <a:t>TITLE TWO</a:t>
            </a:r>
          </a:p>
        </p:txBody>
      </p:sp>
      <p:sp>
        <p:nvSpPr>
          <p:cNvPr id="34" name="Text Placeholder 3">
            <a:extLst>
              <a:ext uri="{FF2B5EF4-FFF2-40B4-BE49-F238E27FC236}">
                <a16:creationId xmlns:a16="http://schemas.microsoft.com/office/drawing/2014/main" id="{2C5E708E-EDC3-384E-B244-102CE6CF06A0}"/>
              </a:ext>
            </a:extLst>
          </p:cNvPr>
          <p:cNvSpPr>
            <a:spLocks noGrp="1"/>
          </p:cNvSpPr>
          <p:nvPr>
            <p:ph type="body" sz="quarter" idx="12" hasCustomPrompt="1"/>
          </p:nvPr>
        </p:nvSpPr>
        <p:spPr>
          <a:xfrm>
            <a:off x="8183721" y="1812207"/>
            <a:ext cx="3246278" cy="688975"/>
          </a:xfrm>
          <a:prstGeom prst="rect">
            <a:avLst/>
          </a:prstGeom>
        </p:spPr>
        <p:txBody>
          <a:bodyPr lIns="0" rIns="0" anchor="ctr">
            <a:normAutofit/>
          </a:bodyPr>
          <a:lstStyle>
            <a:lvl1pPr>
              <a:defRPr sz="2000" b="1" i="0" cap="all" baseline="0">
                <a:solidFill>
                  <a:schemeClr val="tx1">
                    <a:lumMod val="10000"/>
                    <a:lumOff val="90000"/>
                  </a:schemeClr>
                </a:solidFill>
                <a:latin typeface="Arial" panose="020B0604020202020204" pitchFamily="34" charset="0"/>
                <a:cs typeface="Arial" panose="020B0604020202020204" pitchFamily="34" charset="0"/>
              </a:defRPr>
            </a:lvl1pPr>
          </a:lstStyle>
          <a:p>
            <a:pPr lvl="0"/>
            <a:r>
              <a:rPr lang="en-US" dirty="0"/>
              <a:t>TITLE THREE</a:t>
            </a:r>
          </a:p>
        </p:txBody>
      </p:sp>
      <p:sp>
        <p:nvSpPr>
          <p:cNvPr id="35" name="Text Placeholder 26">
            <a:extLst>
              <a:ext uri="{FF2B5EF4-FFF2-40B4-BE49-F238E27FC236}">
                <a16:creationId xmlns:a16="http://schemas.microsoft.com/office/drawing/2014/main" id="{CF93A303-9B79-9448-98AC-3124C10A9576}"/>
              </a:ext>
            </a:extLst>
          </p:cNvPr>
          <p:cNvSpPr>
            <a:spLocks noGrp="1"/>
          </p:cNvSpPr>
          <p:nvPr>
            <p:ph type="body" sz="quarter" idx="13"/>
          </p:nvPr>
        </p:nvSpPr>
        <p:spPr>
          <a:xfrm>
            <a:off x="777498" y="4435620"/>
            <a:ext cx="3246278" cy="1661903"/>
          </a:xfrm>
          <a:prstGeom prst="rect">
            <a:avLst/>
          </a:prstGeom>
        </p:spPr>
        <p:txBody>
          <a:bodyPr lIns="0" rIns="0">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6">
            <a:extLst>
              <a:ext uri="{FF2B5EF4-FFF2-40B4-BE49-F238E27FC236}">
                <a16:creationId xmlns:a16="http://schemas.microsoft.com/office/drawing/2014/main" id="{C64572E4-7055-4240-AACC-1DF1DA86880F}"/>
              </a:ext>
            </a:extLst>
          </p:cNvPr>
          <p:cNvSpPr>
            <a:spLocks noGrp="1"/>
          </p:cNvSpPr>
          <p:nvPr>
            <p:ph type="body" sz="quarter" idx="14"/>
          </p:nvPr>
        </p:nvSpPr>
        <p:spPr>
          <a:xfrm>
            <a:off x="4511527" y="4435620"/>
            <a:ext cx="3246278" cy="1661903"/>
          </a:xfrm>
          <a:prstGeom prst="rect">
            <a:avLst/>
          </a:prstGeom>
        </p:spPr>
        <p:txBody>
          <a:bodyPr lIns="0" rIns="0">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26">
            <a:extLst>
              <a:ext uri="{FF2B5EF4-FFF2-40B4-BE49-F238E27FC236}">
                <a16:creationId xmlns:a16="http://schemas.microsoft.com/office/drawing/2014/main" id="{FC94A9CB-A229-BE48-91BC-3F2F7FA3912C}"/>
              </a:ext>
            </a:extLst>
          </p:cNvPr>
          <p:cNvSpPr>
            <a:spLocks noGrp="1"/>
          </p:cNvSpPr>
          <p:nvPr>
            <p:ph type="body" sz="quarter" idx="15"/>
          </p:nvPr>
        </p:nvSpPr>
        <p:spPr>
          <a:xfrm>
            <a:off x="8183722" y="4444678"/>
            <a:ext cx="3246278" cy="1661903"/>
          </a:xfrm>
          <a:prstGeom prst="rect">
            <a:avLst/>
          </a:prstGeom>
        </p:spPr>
        <p:txBody>
          <a:bodyPr lIns="0" rIns="0">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5D056AC5-AF57-8D40-A078-F40059D88BD7}"/>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89D5-59DF-6142-A81F-539BD0FF86C3}"/>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38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amp; Descri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AD4BE-C1AB-6647-A8E6-140CFE56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5" name="Slide Number Placeholder 7">
            <a:extLst>
              <a:ext uri="{FF2B5EF4-FFF2-40B4-BE49-F238E27FC236}">
                <a16:creationId xmlns:a16="http://schemas.microsoft.com/office/drawing/2014/main" id="{C5D3B6AF-E29D-E64E-891A-E3B0994DC24B}"/>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6" name="Text Placeholder 2">
            <a:extLst>
              <a:ext uri="{FF2B5EF4-FFF2-40B4-BE49-F238E27FC236}">
                <a16:creationId xmlns:a16="http://schemas.microsoft.com/office/drawing/2014/main" id="{15E14F20-B2C5-BF49-A64C-F39D0F90F5B9}"/>
              </a:ext>
            </a:extLst>
          </p:cNvPr>
          <p:cNvSpPr>
            <a:spLocks noGrp="1"/>
          </p:cNvSpPr>
          <p:nvPr>
            <p:ph type="body" sz="quarter" idx="10"/>
          </p:nvPr>
        </p:nvSpPr>
        <p:spPr>
          <a:xfrm>
            <a:off x="5680129" y="1695268"/>
            <a:ext cx="6120635" cy="4500816"/>
          </a:xfrm>
        </p:spPr>
        <p:txBody>
          <a:bodyPr>
            <a:normAutofit/>
          </a:bodyPr>
          <a:lstStyle>
            <a:lvl1pPr marL="457200" marR="0" indent="-457200" algn="l" defTabSz="914400" rtl="0" eaLnBrk="1" fontAlgn="auto" latinLnBrk="0" hangingPunct="1">
              <a:lnSpc>
                <a:spcPct val="90000"/>
              </a:lnSpc>
              <a:spcBef>
                <a:spcPts val="1000"/>
              </a:spcBef>
              <a:spcAft>
                <a:spcPts val="0"/>
              </a:spcAft>
              <a:buClr>
                <a:schemeClr val="tx1">
                  <a:lumMod val="85000"/>
                </a:schemeClr>
              </a:buClr>
              <a:buSzTx/>
              <a:buFont typeface="Arial" panose="020B0604020202020204" pitchFamily="34" charset="0"/>
              <a:buChar char="•"/>
              <a:tabLst/>
              <a:defRPr sz="16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p:txBody>
      </p:sp>
      <p:sp>
        <p:nvSpPr>
          <p:cNvPr id="7" name="Title 3">
            <a:extLst>
              <a:ext uri="{FF2B5EF4-FFF2-40B4-BE49-F238E27FC236}">
                <a16:creationId xmlns:a16="http://schemas.microsoft.com/office/drawing/2014/main" id="{37D7AC70-836C-844B-A5AF-61C9C1AAE05F}"/>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5FFB39A6-CB0D-7547-A1B7-509FEE6952C1}"/>
              </a:ext>
            </a:extLst>
          </p:cNvPr>
          <p:cNvSpPr>
            <a:spLocks noGrp="1"/>
          </p:cNvSpPr>
          <p:nvPr>
            <p:ph sz="quarter" idx="14"/>
          </p:nvPr>
        </p:nvSpPr>
        <p:spPr>
          <a:xfrm>
            <a:off x="391236" y="1699146"/>
            <a:ext cx="4885937" cy="449693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C721EEF6-FC8B-8F4D-8EE7-367DD0E476C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737D0F-2DEE-3941-88FA-4A714A8B1B23}"/>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50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AD4BE-C1AB-6647-A8E6-140CFE56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5" name="Slide Number Placeholder 7">
            <a:extLst>
              <a:ext uri="{FF2B5EF4-FFF2-40B4-BE49-F238E27FC236}">
                <a16:creationId xmlns:a16="http://schemas.microsoft.com/office/drawing/2014/main" id="{C5D3B6AF-E29D-E64E-891A-E3B0994DC24B}"/>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6" name="Text Placeholder 2">
            <a:extLst>
              <a:ext uri="{FF2B5EF4-FFF2-40B4-BE49-F238E27FC236}">
                <a16:creationId xmlns:a16="http://schemas.microsoft.com/office/drawing/2014/main" id="{1ABAE03F-FE2B-0B49-AF55-C2EDDDC9C30C}"/>
              </a:ext>
            </a:extLst>
          </p:cNvPr>
          <p:cNvSpPr>
            <a:spLocks noGrp="1"/>
          </p:cNvSpPr>
          <p:nvPr>
            <p:ph type="body" sz="quarter" idx="10"/>
          </p:nvPr>
        </p:nvSpPr>
        <p:spPr>
          <a:xfrm>
            <a:off x="391237" y="1695268"/>
            <a:ext cx="11409528" cy="4500816"/>
          </a:xfrm>
        </p:spPr>
        <p:txBody>
          <a:bodyPr>
            <a:normAutofit/>
          </a:bodyPr>
          <a:lstStyle>
            <a:lvl1pPr marL="457200" marR="0" indent="-45720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p:txBody>
      </p:sp>
      <p:sp>
        <p:nvSpPr>
          <p:cNvPr id="7" name="Title 3">
            <a:extLst>
              <a:ext uri="{FF2B5EF4-FFF2-40B4-BE49-F238E27FC236}">
                <a16:creationId xmlns:a16="http://schemas.microsoft.com/office/drawing/2014/main" id="{6321A177-7B3A-FA4E-8A7C-EB0596F92842}"/>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A08D8F9F-270E-CB4B-9634-2B9422309880}"/>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6BEABF-E298-754C-9BE1-28675D28FDD2}"/>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7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A/Questions">
    <p:bg>
      <p:bgPr>
        <a:solidFill>
          <a:srgbClr val="000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4C42A-E1FA-BA4D-83B3-AA2811906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3" name="Slide Number Placeholder 7">
            <a:extLst>
              <a:ext uri="{FF2B5EF4-FFF2-40B4-BE49-F238E27FC236}">
                <a16:creationId xmlns:a16="http://schemas.microsoft.com/office/drawing/2014/main" id="{7C54E101-2CC7-224E-B9D4-C4BFC964B9E1}"/>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pic>
        <p:nvPicPr>
          <p:cNvPr id="5" name="Picture 4">
            <a:extLst>
              <a:ext uri="{FF2B5EF4-FFF2-40B4-BE49-F238E27FC236}">
                <a16:creationId xmlns:a16="http://schemas.microsoft.com/office/drawing/2014/main" id="{B0885C09-EA37-DD4A-BE0C-B922D3107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5160" y="1664724"/>
            <a:ext cx="1321676" cy="317138"/>
          </a:xfrm>
          <a:prstGeom prst="rect">
            <a:avLst/>
          </a:prstGeom>
        </p:spPr>
      </p:pic>
      <p:cxnSp>
        <p:nvCxnSpPr>
          <p:cNvPr id="6" name="Straight Connector 5">
            <a:extLst>
              <a:ext uri="{FF2B5EF4-FFF2-40B4-BE49-F238E27FC236}">
                <a16:creationId xmlns:a16="http://schemas.microsoft.com/office/drawing/2014/main" id="{6866C8EA-432C-EC45-A913-CE1B1605487F}"/>
              </a:ext>
            </a:extLst>
          </p:cNvPr>
          <p:cNvCxnSpPr>
            <a:cxnSpLocks/>
          </p:cNvCxnSpPr>
          <p:nvPr userDrawn="1"/>
        </p:nvCxnSpPr>
        <p:spPr>
          <a:xfrm>
            <a:off x="4481722" y="2219644"/>
            <a:ext cx="3228557" cy="0"/>
          </a:xfrm>
          <a:prstGeom prst="line">
            <a:avLst/>
          </a:prstGeom>
          <a:ln w="25400">
            <a:gradFill flip="none" rotWithShape="1">
              <a:gsLst>
                <a:gs pos="0">
                  <a:srgbClr val="000000">
                    <a:alpha val="0"/>
                  </a:srgbClr>
                </a:gs>
                <a:gs pos="50000">
                  <a:schemeClr val="accent3"/>
                </a:gs>
                <a:gs pos="100000">
                  <a:srgbClr val="0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64CA26AD-86C3-3E4E-8BCD-3DDF2FE1CB82}"/>
              </a:ext>
            </a:extLst>
          </p:cNvPr>
          <p:cNvSpPr>
            <a:spLocks noGrp="1"/>
          </p:cNvSpPr>
          <p:nvPr>
            <p:ph type="body" sz="quarter" idx="10" hasCustomPrompt="1"/>
          </p:nvPr>
        </p:nvSpPr>
        <p:spPr>
          <a:xfrm>
            <a:off x="762000" y="2525713"/>
            <a:ext cx="10668000" cy="3696667"/>
          </a:xfrm>
        </p:spPr>
        <p:txBody>
          <a:bodyPr>
            <a:normAutofit/>
          </a:bodyPr>
          <a:lstStyle>
            <a:lvl1pPr algn="ctr">
              <a:defRPr sz="4800" b="1" cap="all" baseline="0"/>
            </a:lvl1pPr>
            <a:lvl2pPr algn="ctr">
              <a:defRPr/>
            </a:lvl2pPr>
            <a:lvl3pPr algn="ctr">
              <a:defRPr/>
            </a:lvl3pPr>
            <a:lvl4pPr algn="ctr">
              <a:defRPr/>
            </a:lvl4pPr>
            <a:lvl5pPr algn="ctr">
              <a:defRPr/>
            </a:lvl5pPr>
          </a:lstStyle>
          <a:p>
            <a:pPr lvl="0"/>
            <a:r>
              <a:rPr lang="en-US" dirty="0"/>
              <a:t>EDIT MASTER TEXT STYLES</a:t>
            </a:r>
          </a:p>
        </p:txBody>
      </p:sp>
      <p:cxnSp>
        <p:nvCxnSpPr>
          <p:cNvPr id="9" name="Straight Connector 8">
            <a:extLst>
              <a:ext uri="{FF2B5EF4-FFF2-40B4-BE49-F238E27FC236}">
                <a16:creationId xmlns:a16="http://schemas.microsoft.com/office/drawing/2014/main" id="{33AE4380-3E3A-C44A-8F1B-548EF5F760B1}"/>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FAE24C-337A-7F48-9E7D-90FB70E99E35}"/>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03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No Top/Bottom Lines">
    <p:bg>
      <p:bgPr>
        <a:solidFill>
          <a:srgbClr val="000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4C42A-E1FA-BA4D-83B3-AA2811906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3" name="Slide Number Placeholder 7">
            <a:extLst>
              <a:ext uri="{FF2B5EF4-FFF2-40B4-BE49-F238E27FC236}">
                <a16:creationId xmlns:a16="http://schemas.microsoft.com/office/drawing/2014/main" id="{7C54E101-2CC7-224E-B9D4-C4BFC964B9E1}"/>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4" name="Title 3">
            <a:extLst>
              <a:ext uri="{FF2B5EF4-FFF2-40B4-BE49-F238E27FC236}">
                <a16:creationId xmlns:a16="http://schemas.microsoft.com/office/drawing/2014/main" id="{DCFF359D-DECA-8147-80B3-424BF2758305}"/>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429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rgbClr val="000000"/>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AA096CF-B95C-0E44-A259-27807F698F3E}"/>
              </a:ext>
            </a:extLst>
          </p:cNvPr>
          <p:cNvPicPr>
            <a:picLocks noChangeAspect="1"/>
          </p:cNvPicPr>
          <p:nvPr userDrawn="1"/>
        </p:nvPicPr>
        <p:blipFill rotWithShape="1">
          <a:blip r:embed="rId2"/>
          <a:srcRect l="19087" t="58" r="24715" b="5861"/>
          <a:stretch/>
        </p:blipFill>
        <p:spPr>
          <a:xfrm>
            <a:off x="3068320" y="0"/>
            <a:ext cx="9123680" cy="6858000"/>
          </a:xfrm>
          <a:prstGeom prst="rect">
            <a:avLst/>
          </a:prstGeom>
        </p:spPr>
      </p:pic>
      <p:sp>
        <p:nvSpPr>
          <p:cNvPr id="12" name="Rectangle 11">
            <a:extLst>
              <a:ext uri="{FF2B5EF4-FFF2-40B4-BE49-F238E27FC236}">
                <a16:creationId xmlns:a16="http://schemas.microsoft.com/office/drawing/2014/main" id="{E24748F3-6761-439B-9C96-6D1CBDC0E8EB}"/>
              </a:ext>
            </a:extLst>
          </p:cNvPr>
          <p:cNvSpPr/>
          <p:nvPr userDrawn="1"/>
        </p:nvSpPr>
        <p:spPr>
          <a:xfrm rot="10800000">
            <a:off x="493905" y="-4"/>
            <a:ext cx="5789972" cy="6858001"/>
          </a:xfrm>
          <a:prstGeom prst="rect">
            <a:avLst/>
          </a:prstGeom>
          <a:gradFill flip="none" rotWithShape="1">
            <a:gsLst>
              <a:gs pos="0">
                <a:srgbClr val="000000">
                  <a:alpha val="31000"/>
                  <a:lumMod val="0"/>
                </a:srgbClr>
              </a:gs>
              <a:gs pos="65000">
                <a:srgbClr val="010101">
                  <a:alpha val="75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7" name="Picture 26">
            <a:extLst>
              <a:ext uri="{FF2B5EF4-FFF2-40B4-BE49-F238E27FC236}">
                <a16:creationId xmlns:a16="http://schemas.microsoft.com/office/drawing/2014/main" id="{BDE44209-3394-044C-BB78-0575A34FFB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1" y="1211950"/>
            <a:ext cx="1321676" cy="317138"/>
          </a:xfrm>
          <a:prstGeom prst="rect">
            <a:avLst/>
          </a:prstGeom>
        </p:spPr>
      </p:pic>
      <p:cxnSp>
        <p:nvCxnSpPr>
          <p:cNvPr id="8" name="Straight Connector 7">
            <a:extLst>
              <a:ext uri="{FF2B5EF4-FFF2-40B4-BE49-F238E27FC236}">
                <a16:creationId xmlns:a16="http://schemas.microsoft.com/office/drawing/2014/main" id="{946E5CED-0FFC-8349-8CA9-5AFD246C6B8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84A2B8-4876-CE40-8CAA-7AA17B63EB57}"/>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1280A2-9100-2C47-BE48-7FB7A649F5EB}"/>
              </a:ext>
            </a:extLst>
          </p:cNvPr>
          <p:cNvCxnSpPr>
            <a:cxnSpLocks/>
          </p:cNvCxnSpPr>
          <p:nvPr userDrawn="1"/>
        </p:nvCxnSpPr>
        <p:spPr>
          <a:xfrm>
            <a:off x="787401" y="1778527"/>
            <a:ext cx="77558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90AB32AD-C0F5-754A-A7D0-790A698465D7}"/>
              </a:ext>
            </a:extLst>
          </p:cNvPr>
          <p:cNvSpPr>
            <a:spLocks noGrp="1"/>
          </p:cNvSpPr>
          <p:nvPr>
            <p:ph type="title"/>
          </p:nvPr>
        </p:nvSpPr>
        <p:spPr>
          <a:xfrm>
            <a:off x="695960" y="2256051"/>
            <a:ext cx="5385863" cy="3048426"/>
          </a:xfrm>
          <a:prstGeom prst="rect">
            <a:avLst/>
          </a:prstGeom>
        </p:spPr>
        <p:txBody>
          <a:bodyPr vert="horz" lIns="91440" tIns="45720" rIns="91440" bIns="45720" rtlCol="0" anchor="b">
            <a:normAutofit/>
          </a:bodyPr>
          <a:lstStyle>
            <a:lvl1pPr>
              <a:defRPr sz="4400"/>
            </a:lvl1pPr>
          </a:lstStyle>
          <a:p>
            <a:r>
              <a:rPr lang="en-US" dirty="0"/>
              <a:t>Click to edit Master title style</a:t>
            </a:r>
          </a:p>
        </p:txBody>
      </p:sp>
      <p:sp>
        <p:nvSpPr>
          <p:cNvPr id="14" name="Text Placeholder 35">
            <a:extLst>
              <a:ext uri="{FF2B5EF4-FFF2-40B4-BE49-F238E27FC236}">
                <a16:creationId xmlns:a16="http://schemas.microsoft.com/office/drawing/2014/main" id="{A0515F1F-6BE1-1549-87C9-4853B79C5347}"/>
              </a:ext>
            </a:extLst>
          </p:cNvPr>
          <p:cNvSpPr>
            <a:spLocks noGrp="1"/>
          </p:cNvSpPr>
          <p:nvPr>
            <p:ph type="body" sz="quarter" idx="10" hasCustomPrompt="1"/>
          </p:nvPr>
        </p:nvSpPr>
        <p:spPr>
          <a:xfrm>
            <a:off x="695960" y="5410414"/>
            <a:ext cx="5385863" cy="1104686"/>
          </a:xfrm>
          <a:prstGeom prst="rect">
            <a:avLst/>
          </a:prstGeom>
        </p:spPr>
        <p:txBody>
          <a:bodyPr>
            <a:noAutofit/>
          </a:bodyPr>
          <a:lstStyle>
            <a:lvl1pPr>
              <a:defRPr sz="1800" cap="all" baseline="0">
                <a:solidFill>
                  <a:schemeClr val="accent3"/>
                </a:solidFill>
              </a:defRPr>
            </a:lvl1pPr>
            <a:lvl2pPr>
              <a:defRPr sz="1800" cap="all" baseline="0">
                <a:solidFill>
                  <a:schemeClr val="accent3"/>
                </a:solidFill>
              </a:defRPr>
            </a:lvl2pPr>
            <a:lvl3pPr>
              <a:defRPr sz="1600" cap="all" baseline="0">
                <a:solidFill>
                  <a:schemeClr val="accent3"/>
                </a:solidFill>
              </a:defRPr>
            </a:lvl3pPr>
            <a:lvl4pPr>
              <a:defRPr sz="1200">
                <a:solidFill>
                  <a:schemeClr val="accent2"/>
                </a:solidFill>
              </a:defRPr>
            </a:lvl4pPr>
            <a:lvl5pPr>
              <a:defRPr sz="1200">
                <a:solidFill>
                  <a:schemeClr val="accent2"/>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726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8481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p:bg>
      <p:bgPr>
        <a:solidFill>
          <a:srgbClr val="000000"/>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EA60C86-7581-FE4B-9E35-0C1FC05B0856}"/>
              </a:ext>
            </a:extLst>
          </p:cNvPr>
          <p:cNvSpPr>
            <a:spLocks noGrp="1"/>
          </p:cNvSpPr>
          <p:nvPr>
            <p:ph type="title" hasCustomPrompt="1"/>
          </p:nvPr>
        </p:nvSpPr>
        <p:spPr>
          <a:xfrm>
            <a:off x="301083" y="2509025"/>
            <a:ext cx="6356195" cy="770280"/>
          </a:xfrm>
          <a:prstGeom prst="rect">
            <a:avLst/>
          </a:prstGeom>
        </p:spPr>
        <p:txBody>
          <a:bodyPr vert="horz" lIns="91440" tIns="45720" rIns="91440" bIns="45720" rtlCol="0" anchor="b">
            <a:normAutofit/>
          </a:bodyPr>
          <a:lstStyle>
            <a:lvl1pPr algn="r">
              <a:defRPr sz="4000" b="1" i="0">
                <a:solidFill>
                  <a:schemeClr val="bg1"/>
                </a:solidFill>
                <a:latin typeface="Arial" panose="020B0604020202020204" pitchFamily="34" charset="0"/>
                <a:cs typeface="Arial" panose="020B0604020202020204" pitchFamily="34" charset="0"/>
              </a:defRPr>
            </a:lvl1pPr>
          </a:lstStyle>
          <a:p>
            <a:r>
              <a:rPr lang="en-US" dirty="0"/>
              <a:t>SPEAKER NAME</a:t>
            </a:r>
          </a:p>
        </p:txBody>
      </p:sp>
      <p:sp>
        <p:nvSpPr>
          <p:cNvPr id="12" name="Text Placeholder 2">
            <a:extLst>
              <a:ext uri="{FF2B5EF4-FFF2-40B4-BE49-F238E27FC236}">
                <a16:creationId xmlns:a16="http://schemas.microsoft.com/office/drawing/2014/main" id="{526560ED-F200-B441-89D9-EF19D0E6E04A}"/>
              </a:ext>
            </a:extLst>
          </p:cNvPr>
          <p:cNvSpPr>
            <a:spLocks noGrp="1"/>
          </p:cNvSpPr>
          <p:nvPr>
            <p:ph idx="1" hasCustomPrompt="1"/>
          </p:nvPr>
        </p:nvSpPr>
        <p:spPr>
          <a:xfrm>
            <a:off x="301083" y="3447558"/>
            <a:ext cx="6356195" cy="990627"/>
          </a:xfrm>
          <a:prstGeom prst="rect">
            <a:avLst/>
          </a:prstGeom>
        </p:spPr>
        <p:txBody>
          <a:bodyPr vert="horz" lIns="91440" tIns="45720" rIns="91440" bIns="45720" rtlCol="0">
            <a:normAutofit/>
          </a:bodyPr>
          <a:lstStyle>
            <a:lvl1pPr algn="r">
              <a:defRPr sz="2000">
                <a:solidFill>
                  <a:schemeClr val="bg1"/>
                </a:solidFill>
              </a:defRPr>
            </a:lvl1pPr>
          </a:lstStyle>
          <a:p>
            <a:pPr lvl="0"/>
            <a:r>
              <a:rPr lang="en-US" dirty="0"/>
              <a:t>Title</a:t>
            </a:r>
          </a:p>
        </p:txBody>
      </p:sp>
      <p:sp>
        <p:nvSpPr>
          <p:cNvPr id="13" name="Picture Placeholder 15">
            <a:extLst>
              <a:ext uri="{FF2B5EF4-FFF2-40B4-BE49-F238E27FC236}">
                <a16:creationId xmlns:a16="http://schemas.microsoft.com/office/drawing/2014/main" id="{2BDDF495-6098-C549-BA72-FA2A69C716A4}"/>
              </a:ext>
            </a:extLst>
          </p:cNvPr>
          <p:cNvSpPr>
            <a:spLocks noGrp="1"/>
          </p:cNvSpPr>
          <p:nvPr>
            <p:ph type="pic" sz="quarter" idx="10"/>
          </p:nvPr>
        </p:nvSpPr>
        <p:spPr>
          <a:xfrm>
            <a:off x="7246445" y="2073216"/>
            <a:ext cx="2301942" cy="2657534"/>
          </a:xfrm>
          <a:prstGeom prst="rect">
            <a:avLst/>
          </a:prstGeom>
        </p:spPr>
        <p:txBody>
          <a:bodyPr anchor="ctr"/>
          <a:lstStyle>
            <a:lvl1pPr algn="ctr">
              <a:defRPr/>
            </a:lvl1pPr>
          </a:lstStyle>
          <a:p>
            <a:endParaRPr lang="en-US" dirty="0"/>
          </a:p>
        </p:txBody>
      </p:sp>
      <p:pic>
        <p:nvPicPr>
          <p:cNvPr id="14" name="Picture 13">
            <a:extLst>
              <a:ext uri="{FF2B5EF4-FFF2-40B4-BE49-F238E27FC236}">
                <a16:creationId xmlns:a16="http://schemas.microsoft.com/office/drawing/2014/main" id="{659CFBB4-ABD6-854F-9F6F-4298650D50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5" name="Slide Number Placeholder 7">
            <a:extLst>
              <a:ext uri="{FF2B5EF4-FFF2-40B4-BE49-F238E27FC236}">
                <a16:creationId xmlns:a16="http://schemas.microsoft.com/office/drawing/2014/main" id="{AA4858D6-F5B5-1A4B-AD73-5083BC61B1B0}"/>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16" name="Straight Connector 15">
            <a:extLst>
              <a:ext uri="{FF2B5EF4-FFF2-40B4-BE49-F238E27FC236}">
                <a16:creationId xmlns:a16="http://schemas.microsoft.com/office/drawing/2014/main" id="{52327BAC-90F7-5944-89A5-FDB49F7A6959}"/>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2F06E6-5E96-104E-9353-E259BC20BB99}"/>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00000"/>
        </a:solidFill>
        <a:effectLst/>
      </p:bgPr>
    </p:bg>
    <p:spTree>
      <p:nvGrpSpPr>
        <p:cNvPr id="1" name=""/>
        <p:cNvGrpSpPr/>
        <p:nvPr/>
      </p:nvGrpSpPr>
      <p:grpSpPr>
        <a:xfrm>
          <a:off x="0" y="0"/>
          <a:ext cx="0" cy="0"/>
          <a:chOff x="0" y="0"/>
          <a:chExt cx="0" cy="0"/>
        </a:xfrm>
      </p:grpSpPr>
      <p:sp>
        <p:nvSpPr>
          <p:cNvPr id="9" name="Text Placeholder 35">
            <a:extLst>
              <a:ext uri="{FF2B5EF4-FFF2-40B4-BE49-F238E27FC236}">
                <a16:creationId xmlns:a16="http://schemas.microsoft.com/office/drawing/2014/main" id="{EB45D38D-0603-5A48-94FE-1ABBF186FBE7}"/>
              </a:ext>
            </a:extLst>
          </p:cNvPr>
          <p:cNvSpPr>
            <a:spLocks noGrp="1"/>
          </p:cNvSpPr>
          <p:nvPr>
            <p:ph type="body" sz="quarter" idx="10"/>
          </p:nvPr>
        </p:nvSpPr>
        <p:spPr>
          <a:xfrm>
            <a:off x="709962" y="2016305"/>
            <a:ext cx="5362960" cy="2866049"/>
          </a:xfrm>
          <a:prstGeom prst="rect">
            <a:avLst/>
          </a:prstGeom>
        </p:spPr>
        <p:txBody>
          <a:bodyPr anchor="ctr">
            <a:normAutofit/>
          </a:bodyPr>
          <a:lstStyle>
            <a:lvl1pPr algn="r">
              <a:defRPr sz="2800" b="1" cap="all" baseline="0"/>
            </a:lvl1pPr>
            <a:lvl2pPr algn="r">
              <a:defRPr/>
            </a:lvl2pPr>
            <a:lvl3pPr algn="r">
              <a:defRPr/>
            </a:lvl3pPr>
            <a:lvl4pPr algn="r">
              <a:defRPr/>
            </a:lvl4pPr>
            <a:lvl5pPr algn="r">
              <a:defRPr/>
            </a:lvl5pPr>
          </a:lstStyle>
          <a:p>
            <a:pPr lvl="0"/>
            <a:r>
              <a:rPr lang="en-US" dirty="0"/>
              <a:t>Edit Master text styles</a:t>
            </a:r>
          </a:p>
        </p:txBody>
      </p:sp>
      <p:sp>
        <p:nvSpPr>
          <p:cNvPr id="11" name="Text Placeholder 35">
            <a:extLst>
              <a:ext uri="{FF2B5EF4-FFF2-40B4-BE49-F238E27FC236}">
                <a16:creationId xmlns:a16="http://schemas.microsoft.com/office/drawing/2014/main" id="{409D3384-D957-374F-AA42-F4E3D882B602}"/>
              </a:ext>
            </a:extLst>
          </p:cNvPr>
          <p:cNvSpPr>
            <a:spLocks noGrp="1"/>
          </p:cNvSpPr>
          <p:nvPr>
            <p:ph type="body" sz="quarter" idx="11"/>
          </p:nvPr>
        </p:nvSpPr>
        <p:spPr>
          <a:xfrm>
            <a:off x="6656211" y="2016305"/>
            <a:ext cx="4773789" cy="2857500"/>
          </a:xfrm>
          <a:prstGeom prst="rect">
            <a:avLst/>
          </a:prstGeom>
        </p:spPr>
        <p:txBody>
          <a:bodyPr anchor="ct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C6CB7BE-5E7B-1248-9670-27A4652E462E}"/>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00EEED-1C2E-E845-9BBF-E5B04697D630}"/>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382FC58-6F68-BF44-ABD0-E65AFF5A0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20" name="Slide Number Placeholder 7">
            <a:extLst>
              <a:ext uri="{FF2B5EF4-FFF2-40B4-BE49-F238E27FC236}">
                <a16:creationId xmlns:a16="http://schemas.microsoft.com/office/drawing/2014/main" id="{6D622CEE-D64E-3043-8AEC-5DB84168A0F3}"/>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Tree>
    <p:extLst>
      <p:ext uri="{BB962C8B-B14F-4D97-AF65-F5344CB8AC3E}">
        <p14:creationId xmlns:p14="http://schemas.microsoft.com/office/powerpoint/2010/main" val="385437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0000"/>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8045E0-1A64-A540-B8D3-000380413B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7" name="Slide Number Placeholder 7">
            <a:extLst>
              <a:ext uri="{FF2B5EF4-FFF2-40B4-BE49-F238E27FC236}">
                <a16:creationId xmlns:a16="http://schemas.microsoft.com/office/drawing/2014/main" id="{005F6F9C-9A4A-6F4C-A861-4B55980CDF50}"/>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24" name="Text Placeholder 7">
            <a:extLst>
              <a:ext uri="{FF2B5EF4-FFF2-40B4-BE49-F238E27FC236}">
                <a16:creationId xmlns:a16="http://schemas.microsoft.com/office/drawing/2014/main" id="{4ABDD1EE-CA25-634F-9231-8978809CCB93}"/>
              </a:ext>
            </a:extLst>
          </p:cNvPr>
          <p:cNvSpPr>
            <a:spLocks noGrp="1"/>
          </p:cNvSpPr>
          <p:nvPr>
            <p:ph type="body" sz="quarter" idx="14"/>
          </p:nvPr>
        </p:nvSpPr>
        <p:spPr>
          <a:xfrm>
            <a:off x="581699" y="2266790"/>
            <a:ext cx="4951195" cy="27544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3">
            <a:extLst>
              <a:ext uri="{FF2B5EF4-FFF2-40B4-BE49-F238E27FC236}">
                <a16:creationId xmlns:a16="http://schemas.microsoft.com/office/drawing/2014/main" id="{13D894A3-4BCF-624B-8E78-214D7A6EC501}"/>
              </a:ext>
            </a:extLst>
          </p:cNvPr>
          <p:cNvSpPr>
            <a:spLocks noGrp="1"/>
          </p:cNvSpPr>
          <p:nvPr>
            <p:ph type="title"/>
          </p:nvPr>
        </p:nvSpPr>
        <p:spPr>
          <a:xfrm>
            <a:off x="581699" y="402878"/>
            <a:ext cx="4951195" cy="1704891"/>
          </a:xfrm>
        </p:spPr>
        <p:txBody>
          <a:bodyPr anchor="b">
            <a:noAutofit/>
          </a:bodyPr>
          <a:lstStyle>
            <a:lvl1pPr>
              <a:defRPr sz="4000" b="1" cap="all" baseline="0">
                <a:solidFill>
                  <a:schemeClr val="bg1"/>
                </a:solidFill>
              </a:defRPr>
            </a:lvl1pPr>
          </a:lstStyle>
          <a:p>
            <a:r>
              <a:rPr lang="en-US" dirty="0"/>
              <a:t>Click to edit Master title style</a:t>
            </a:r>
          </a:p>
        </p:txBody>
      </p:sp>
      <p:sp>
        <p:nvSpPr>
          <p:cNvPr id="29" name="Picture Placeholder 2">
            <a:extLst>
              <a:ext uri="{FF2B5EF4-FFF2-40B4-BE49-F238E27FC236}">
                <a16:creationId xmlns:a16="http://schemas.microsoft.com/office/drawing/2014/main" id="{76A58DE1-1CAA-FE44-848A-E1AC6397B836}"/>
              </a:ext>
            </a:extLst>
          </p:cNvPr>
          <p:cNvSpPr>
            <a:spLocks noGrp="1"/>
          </p:cNvSpPr>
          <p:nvPr>
            <p:ph type="pic" sz="quarter" idx="10"/>
          </p:nvPr>
        </p:nvSpPr>
        <p:spPr>
          <a:xfrm>
            <a:off x="5849454" y="0"/>
            <a:ext cx="2272196" cy="5021263"/>
          </a:xfrm>
        </p:spPr>
        <p:txBody>
          <a:bodyPr anchor="ctr"/>
          <a:lstStyle>
            <a:lvl1pPr algn="ctr">
              <a:defRPr/>
            </a:lvl1pPr>
          </a:lstStyle>
          <a:p>
            <a:endParaRPr lang="en-US" dirty="0"/>
          </a:p>
        </p:txBody>
      </p:sp>
      <p:sp>
        <p:nvSpPr>
          <p:cNvPr id="30" name="Picture Placeholder 2">
            <a:extLst>
              <a:ext uri="{FF2B5EF4-FFF2-40B4-BE49-F238E27FC236}">
                <a16:creationId xmlns:a16="http://schemas.microsoft.com/office/drawing/2014/main" id="{4048AA25-DE0B-4048-AE7C-71B85BD42D34}"/>
              </a:ext>
            </a:extLst>
          </p:cNvPr>
          <p:cNvSpPr>
            <a:spLocks noGrp="1"/>
          </p:cNvSpPr>
          <p:nvPr>
            <p:ph type="pic" sz="quarter" idx="11"/>
          </p:nvPr>
        </p:nvSpPr>
        <p:spPr>
          <a:xfrm>
            <a:off x="5849454" y="5287120"/>
            <a:ext cx="2272196" cy="1570880"/>
          </a:xfrm>
        </p:spPr>
        <p:txBody>
          <a:bodyPr anchor="ctr"/>
          <a:lstStyle>
            <a:lvl1pPr algn="ctr">
              <a:defRPr/>
            </a:lvl1pPr>
          </a:lstStyle>
          <a:p>
            <a:endParaRPr lang="en-US" dirty="0"/>
          </a:p>
        </p:txBody>
      </p:sp>
      <p:sp>
        <p:nvSpPr>
          <p:cNvPr id="31" name="Picture Placeholder 2">
            <a:extLst>
              <a:ext uri="{FF2B5EF4-FFF2-40B4-BE49-F238E27FC236}">
                <a16:creationId xmlns:a16="http://schemas.microsoft.com/office/drawing/2014/main" id="{7B012A6A-C8E7-3D4B-AB1D-257C0630CA43}"/>
              </a:ext>
            </a:extLst>
          </p:cNvPr>
          <p:cNvSpPr>
            <a:spLocks noGrp="1"/>
          </p:cNvSpPr>
          <p:nvPr>
            <p:ph type="pic" sz="quarter" idx="12"/>
          </p:nvPr>
        </p:nvSpPr>
        <p:spPr>
          <a:xfrm>
            <a:off x="8404797" y="0"/>
            <a:ext cx="2272196" cy="2107769"/>
          </a:xfrm>
        </p:spPr>
        <p:txBody>
          <a:bodyPr anchor="ctr"/>
          <a:lstStyle>
            <a:lvl1pPr algn="ctr">
              <a:defRPr/>
            </a:lvl1pPr>
          </a:lstStyle>
          <a:p>
            <a:endParaRPr lang="en-US" dirty="0"/>
          </a:p>
        </p:txBody>
      </p:sp>
      <p:sp>
        <p:nvSpPr>
          <p:cNvPr id="32" name="Picture Placeholder 2">
            <a:extLst>
              <a:ext uri="{FF2B5EF4-FFF2-40B4-BE49-F238E27FC236}">
                <a16:creationId xmlns:a16="http://schemas.microsoft.com/office/drawing/2014/main" id="{0313B290-C967-234D-8D75-0378F61B657C}"/>
              </a:ext>
            </a:extLst>
          </p:cNvPr>
          <p:cNvSpPr>
            <a:spLocks noGrp="1"/>
          </p:cNvSpPr>
          <p:nvPr>
            <p:ph type="pic" sz="quarter" idx="13"/>
          </p:nvPr>
        </p:nvSpPr>
        <p:spPr>
          <a:xfrm>
            <a:off x="8404797" y="2402237"/>
            <a:ext cx="2272196" cy="4455762"/>
          </a:xfrm>
        </p:spPr>
        <p:txBody>
          <a:bodyPr anchor="ctr"/>
          <a:lstStyle>
            <a:lvl1pPr algn="ctr">
              <a:defRPr/>
            </a:lvl1pPr>
          </a:lstStyle>
          <a:p>
            <a:endParaRPr lang="en-US" dirty="0"/>
          </a:p>
        </p:txBody>
      </p:sp>
      <p:cxnSp>
        <p:nvCxnSpPr>
          <p:cNvPr id="18" name="Straight Connector 17">
            <a:extLst>
              <a:ext uri="{FF2B5EF4-FFF2-40B4-BE49-F238E27FC236}">
                <a16:creationId xmlns:a16="http://schemas.microsoft.com/office/drawing/2014/main" id="{61FF18FD-696F-B743-B474-36B3734E8FD9}"/>
              </a:ext>
            </a:extLst>
          </p:cNvPr>
          <p:cNvCxnSpPr/>
          <p:nvPr userDrawn="1"/>
        </p:nvCxnSpPr>
        <p:spPr>
          <a:xfrm>
            <a:off x="0" y="5171354"/>
            <a:ext cx="8263223" cy="0"/>
          </a:xfrm>
          <a:prstGeom prst="line">
            <a:avLst/>
          </a:prstGeom>
          <a:noFill/>
          <a:ln w="50800" cap="flat" cmpd="sng" algn="ctr">
            <a:gradFill flip="none" rotWithShape="1">
              <a:gsLst>
                <a:gs pos="100000">
                  <a:srgbClr val="ED1C24"/>
                </a:gs>
                <a:gs pos="0">
                  <a:srgbClr val="231E1F"/>
                </a:gs>
              </a:gsLst>
              <a:lin ang="0" scaled="1"/>
              <a:tileRect/>
            </a:gradFill>
            <a:prstDash val="solid"/>
            <a:miter lim="800000"/>
            <a:headEnd type="none"/>
            <a:tailEnd type="none" w="lg" len="lg"/>
          </a:ln>
          <a:effectLst/>
        </p:spPr>
      </p:cxnSp>
      <p:cxnSp>
        <p:nvCxnSpPr>
          <p:cNvPr id="19" name="Straight Connector 18">
            <a:extLst>
              <a:ext uri="{FF2B5EF4-FFF2-40B4-BE49-F238E27FC236}">
                <a16:creationId xmlns:a16="http://schemas.microsoft.com/office/drawing/2014/main" id="{2F82CEEF-4BE9-5F40-B17B-8742997664A0}"/>
              </a:ext>
            </a:extLst>
          </p:cNvPr>
          <p:cNvCxnSpPr/>
          <p:nvPr userDrawn="1"/>
        </p:nvCxnSpPr>
        <p:spPr>
          <a:xfrm>
            <a:off x="8263223" y="2266790"/>
            <a:ext cx="3928777" cy="0"/>
          </a:xfrm>
          <a:prstGeom prst="line">
            <a:avLst/>
          </a:prstGeom>
          <a:noFill/>
          <a:ln w="50800" cap="flat" cmpd="sng" algn="ctr">
            <a:gradFill flip="none" rotWithShape="1">
              <a:gsLst>
                <a:gs pos="100000">
                  <a:srgbClr val="ED1C24"/>
                </a:gs>
                <a:gs pos="0">
                  <a:srgbClr val="231E1F"/>
                </a:gs>
              </a:gsLst>
              <a:lin ang="10800000" scaled="1"/>
              <a:tileRect/>
            </a:gradFill>
            <a:prstDash val="solid"/>
            <a:miter lim="800000"/>
            <a:headEnd type="none"/>
            <a:tailEnd type="none" w="lg" len="lg"/>
          </a:ln>
          <a:effectLst/>
        </p:spPr>
      </p:cxnSp>
      <p:cxnSp>
        <p:nvCxnSpPr>
          <p:cNvPr id="20" name="Straight Connector 19">
            <a:extLst>
              <a:ext uri="{FF2B5EF4-FFF2-40B4-BE49-F238E27FC236}">
                <a16:creationId xmlns:a16="http://schemas.microsoft.com/office/drawing/2014/main" id="{FBE1EFC2-0EEC-854A-B5BA-D7954F4FCBF5}"/>
              </a:ext>
            </a:extLst>
          </p:cNvPr>
          <p:cNvCxnSpPr/>
          <p:nvPr userDrawn="1"/>
        </p:nvCxnSpPr>
        <p:spPr>
          <a:xfrm>
            <a:off x="8263223" y="0"/>
            <a:ext cx="0" cy="6857999"/>
          </a:xfrm>
          <a:prstGeom prst="line">
            <a:avLst/>
          </a:prstGeom>
          <a:noFill/>
          <a:ln w="50800" cap="flat" cmpd="sng" algn="ctr">
            <a:solidFill>
              <a:srgbClr val="ED1C24"/>
            </a:solidFill>
            <a:prstDash val="solid"/>
            <a:miter lim="800000"/>
            <a:headEnd type="none"/>
            <a:tailEnd type="none" w="lg" len="lg"/>
          </a:ln>
          <a:effectLst/>
        </p:spPr>
      </p:cxnSp>
    </p:spTree>
    <p:extLst>
      <p:ext uri="{BB962C8B-B14F-4D97-AF65-F5344CB8AC3E}">
        <p14:creationId xmlns:p14="http://schemas.microsoft.com/office/powerpoint/2010/main" val="290186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0000"/>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39559C7-AB65-524F-8752-451C54218D45}"/>
              </a:ext>
            </a:extLst>
          </p:cNvPr>
          <p:cNvSpPr>
            <a:spLocks noGrp="1"/>
          </p:cNvSpPr>
          <p:nvPr>
            <p:ph type="title"/>
          </p:nvPr>
        </p:nvSpPr>
        <p:spPr>
          <a:xfrm>
            <a:off x="391236" y="447260"/>
            <a:ext cx="11409528" cy="1041171"/>
          </a:xfrm>
        </p:spPr>
        <p:txBody>
          <a:bodyPr>
            <a:normAutofit/>
          </a:bodyPr>
          <a:lstStyle>
            <a:lvl1pPr algn="ctr">
              <a:defRPr sz="4000" b="1" cap="all" baseline="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18DCA2B2-B26C-B44A-B8F3-3C26AED07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1" name="Slide Number Placeholder 7">
            <a:extLst>
              <a:ext uri="{FF2B5EF4-FFF2-40B4-BE49-F238E27FC236}">
                <a16:creationId xmlns:a16="http://schemas.microsoft.com/office/drawing/2014/main" id="{AFDCDE17-B2F3-7A4C-AE6A-B721A4436BC8}"/>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8" name="Straight Connector 7">
            <a:extLst>
              <a:ext uri="{FF2B5EF4-FFF2-40B4-BE49-F238E27FC236}">
                <a16:creationId xmlns:a16="http://schemas.microsoft.com/office/drawing/2014/main" id="{94B39A36-FADB-384D-A849-0BA7672E20AB}"/>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FEDD37-6452-9E4E-8350-7B31BF6F787F}"/>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61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hart/Table">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DFBF429-D4D0-6144-976E-2F68BD5E48DA}"/>
              </a:ext>
            </a:extLst>
          </p:cNvPr>
          <p:cNvSpPr/>
          <p:nvPr userDrawn="1"/>
        </p:nvSpPr>
        <p:spPr>
          <a:xfrm>
            <a:off x="391237" y="1699146"/>
            <a:ext cx="11800764" cy="4586270"/>
          </a:xfrm>
          <a:prstGeom prst="rect">
            <a:avLst/>
          </a:prstGeom>
          <a:gradFill>
            <a:gsLst>
              <a:gs pos="100000">
                <a:srgbClr val="231E1F">
                  <a:alpha val="0"/>
                </a:srgbClr>
              </a:gs>
              <a:gs pos="33000">
                <a:srgbClr val="231E1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175C6D65-1F11-5047-A531-A7BC420FAB50}"/>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sp>
        <p:nvSpPr>
          <p:cNvPr id="15" name="Content Placeholder 3">
            <a:extLst>
              <a:ext uri="{FF2B5EF4-FFF2-40B4-BE49-F238E27FC236}">
                <a16:creationId xmlns:a16="http://schemas.microsoft.com/office/drawing/2014/main" id="{E44815D0-E14B-D043-8892-D7F3F700BA19}"/>
              </a:ext>
            </a:extLst>
          </p:cNvPr>
          <p:cNvSpPr>
            <a:spLocks noGrp="1"/>
          </p:cNvSpPr>
          <p:nvPr>
            <p:ph sz="quarter" idx="14"/>
          </p:nvPr>
        </p:nvSpPr>
        <p:spPr>
          <a:xfrm>
            <a:off x="646772" y="1896701"/>
            <a:ext cx="11153992" cy="421416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A7C4467-48AE-994F-8940-B5866EED8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6" name="Slide Number Placeholder 7">
            <a:extLst>
              <a:ext uri="{FF2B5EF4-FFF2-40B4-BE49-F238E27FC236}">
                <a16:creationId xmlns:a16="http://schemas.microsoft.com/office/drawing/2014/main" id="{DEFB4B00-BD4E-E64C-AC75-89BAD95C7FF2}"/>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18" name="Straight Connector 17">
            <a:extLst>
              <a:ext uri="{FF2B5EF4-FFF2-40B4-BE49-F238E27FC236}">
                <a16:creationId xmlns:a16="http://schemas.microsoft.com/office/drawing/2014/main" id="{B9EECEFC-A83A-DF44-858F-751D83192A8B}"/>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413346-FE32-7343-8D8A-2145A7EA069D}"/>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3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Table">
    <p:bg>
      <p:bgPr>
        <a:solidFill>
          <a:srgbClr val="000000"/>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A4EE932-85FC-594D-81F1-2087A6AC2FB1}"/>
              </a:ext>
            </a:extLst>
          </p:cNvPr>
          <p:cNvSpPr>
            <a:spLocks noGrp="1"/>
          </p:cNvSpPr>
          <p:nvPr>
            <p:ph type="title"/>
          </p:nvPr>
        </p:nvSpPr>
        <p:spPr>
          <a:xfrm>
            <a:off x="391236" y="447260"/>
            <a:ext cx="11409528" cy="1041171"/>
          </a:xfrm>
        </p:spPr>
        <p:txBody>
          <a:bodyPr>
            <a:normAutofit/>
          </a:bodyPr>
          <a:lstStyle>
            <a:lvl1pPr>
              <a:defRPr sz="4000" b="1" cap="all" baseline="0">
                <a:solidFill>
                  <a:schemeClr val="bg1"/>
                </a:solidFill>
              </a:defRPr>
            </a:lvl1pPr>
          </a:lstStyle>
          <a:p>
            <a:r>
              <a:rPr lang="en-US" dirty="0"/>
              <a:t>Click to edit Master title style</a:t>
            </a:r>
          </a:p>
        </p:txBody>
      </p:sp>
      <p:sp>
        <p:nvSpPr>
          <p:cNvPr id="9" name="Content Placeholder 3">
            <a:extLst>
              <a:ext uri="{FF2B5EF4-FFF2-40B4-BE49-F238E27FC236}">
                <a16:creationId xmlns:a16="http://schemas.microsoft.com/office/drawing/2014/main" id="{37C33834-3E45-0F4A-99D6-4148164AE80A}"/>
              </a:ext>
            </a:extLst>
          </p:cNvPr>
          <p:cNvSpPr>
            <a:spLocks noGrp="1"/>
          </p:cNvSpPr>
          <p:nvPr>
            <p:ph sz="quarter" idx="14"/>
          </p:nvPr>
        </p:nvSpPr>
        <p:spPr>
          <a:xfrm>
            <a:off x="391236" y="1699146"/>
            <a:ext cx="11409528" cy="44969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439DE70-1009-244F-BF5C-AB8DDED37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2" name="Slide Number Placeholder 7">
            <a:extLst>
              <a:ext uri="{FF2B5EF4-FFF2-40B4-BE49-F238E27FC236}">
                <a16:creationId xmlns:a16="http://schemas.microsoft.com/office/drawing/2014/main" id="{DBCC641C-04E4-BA4D-ACC7-4B099AD56C58}"/>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11" name="Straight Connector 10">
            <a:extLst>
              <a:ext uri="{FF2B5EF4-FFF2-40B4-BE49-F238E27FC236}">
                <a16:creationId xmlns:a16="http://schemas.microsoft.com/office/drawing/2014/main" id="{B264FCB3-FF91-5E43-8729-4149012F7C87}"/>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BCD4CA-8697-9440-B699-BE9F561AD6FE}"/>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81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Table (full-size) [BLUE]">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BCF2AE-A0C0-804B-A374-CEC84AB30F59}"/>
              </a:ext>
            </a:extLst>
          </p:cNvPr>
          <p:cNvSpPr/>
          <p:nvPr userDrawn="1"/>
        </p:nvSpPr>
        <p:spPr>
          <a:xfrm>
            <a:off x="391237" y="1699146"/>
            <a:ext cx="11800764" cy="4586270"/>
          </a:xfrm>
          <a:prstGeom prst="rect">
            <a:avLst/>
          </a:prstGeom>
          <a:gradFill>
            <a:gsLst>
              <a:gs pos="100000">
                <a:srgbClr val="231E1F">
                  <a:alpha val="0"/>
                </a:srgbClr>
              </a:gs>
              <a:gs pos="33000">
                <a:srgbClr val="231E1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DE9ED7E7-9013-7144-B544-AF26DCF0C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7" name="Slide Number Placeholder 7">
            <a:extLst>
              <a:ext uri="{FF2B5EF4-FFF2-40B4-BE49-F238E27FC236}">
                <a16:creationId xmlns:a16="http://schemas.microsoft.com/office/drawing/2014/main" id="{6DA46266-61C0-E249-BFB6-DCCD18DB44A4}"/>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13" name="Title 3">
            <a:extLst>
              <a:ext uri="{FF2B5EF4-FFF2-40B4-BE49-F238E27FC236}">
                <a16:creationId xmlns:a16="http://schemas.microsoft.com/office/drawing/2014/main" id="{E38D289F-687C-7543-9FE3-93567A9D769B}"/>
              </a:ext>
            </a:extLst>
          </p:cNvPr>
          <p:cNvSpPr>
            <a:spLocks noGrp="1"/>
          </p:cNvSpPr>
          <p:nvPr>
            <p:ph type="title"/>
          </p:nvPr>
        </p:nvSpPr>
        <p:spPr>
          <a:xfrm>
            <a:off x="391236" y="447260"/>
            <a:ext cx="11409528" cy="1041171"/>
          </a:xfrm>
        </p:spPr>
        <p:txBody>
          <a:bodyPr>
            <a:normAutofit/>
          </a:bodyPr>
          <a:lstStyle>
            <a:lvl1pPr algn="l">
              <a:defRPr sz="4000" b="1" cap="all" baseline="0">
                <a:solidFill>
                  <a:schemeClr val="bg1"/>
                </a:solidFill>
              </a:defRPr>
            </a:lvl1pPr>
          </a:lstStyle>
          <a:p>
            <a:r>
              <a:rPr lang="en-US" dirty="0"/>
              <a:t>Click to edit Master title style</a:t>
            </a:r>
          </a:p>
        </p:txBody>
      </p:sp>
      <p:sp>
        <p:nvSpPr>
          <p:cNvPr id="15" name="Content Placeholder 3">
            <a:extLst>
              <a:ext uri="{FF2B5EF4-FFF2-40B4-BE49-F238E27FC236}">
                <a16:creationId xmlns:a16="http://schemas.microsoft.com/office/drawing/2014/main" id="{CE57A2C0-8DE0-1747-9EAF-3AA9EBE35155}"/>
              </a:ext>
            </a:extLst>
          </p:cNvPr>
          <p:cNvSpPr>
            <a:spLocks noGrp="1"/>
          </p:cNvSpPr>
          <p:nvPr>
            <p:ph sz="quarter" idx="14"/>
          </p:nvPr>
        </p:nvSpPr>
        <p:spPr>
          <a:xfrm>
            <a:off x="4059044" y="1919002"/>
            <a:ext cx="7741719" cy="416956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8F39FAB-1323-9843-9556-2A1A8E4CDD1D}"/>
              </a:ext>
            </a:extLst>
          </p:cNvPr>
          <p:cNvSpPr>
            <a:spLocks noGrp="1"/>
          </p:cNvSpPr>
          <p:nvPr>
            <p:ph sz="quarter" idx="15"/>
          </p:nvPr>
        </p:nvSpPr>
        <p:spPr>
          <a:xfrm>
            <a:off x="602165" y="1919002"/>
            <a:ext cx="3189249" cy="416956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53A74264-67EA-1E49-A644-E7D7A1BBB2BB}"/>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43E7F9-1466-3247-AA55-F938CA64C503}"/>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24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84B8C8B-891E-3B4B-86A1-3D7E943DDDFC}"/>
              </a:ext>
            </a:extLst>
          </p:cNvPr>
          <p:cNvSpPr>
            <a:spLocks noGrp="1"/>
          </p:cNvSpPr>
          <p:nvPr>
            <p:ph type="title"/>
          </p:nvPr>
        </p:nvSpPr>
        <p:spPr>
          <a:xfrm>
            <a:off x="540576" y="365125"/>
            <a:ext cx="1112826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F788B17C-AE06-7242-9093-A5A7C692CE32}"/>
              </a:ext>
            </a:extLst>
          </p:cNvPr>
          <p:cNvSpPr>
            <a:spLocks noGrp="1"/>
          </p:cNvSpPr>
          <p:nvPr>
            <p:ph type="body" idx="1"/>
          </p:nvPr>
        </p:nvSpPr>
        <p:spPr>
          <a:xfrm>
            <a:off x="540576" y="1825625"/>
            <a:ext cx="1112826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BF8F39E1-35C3-6841-86A5-E2D138EDE891}"/>
              </a:ext>
            </a:extLst>
          </p:cNvPr>
          <p:cNvSpPr txBox="1"/>
          <p:nvPr userDrawn="1"/>
        </p:nvSpPr>
        <p:spPr>
          <a:xfrm>
            <a:off x="540576" y="6432387"/>
            <a:ext cx="6166753" cy="205992"/>
          </a:xfrm>
          <a:prstGeom prst="rect">
            <a:avLst/>
          </a:prstGeom>
          <a:noFill/>
        </p:spPr>
        <p:txBody>
          <a:bodyPr wrap="none" lIns="0" tIns="41040" rIns="0" bIns="41040" rtlCol="0" anchor="ctr">
            <a:spAutoFit/>
          </a:bodyPr>
          <a:lstStyle/>
          <a:p>
            <a:pPr eaLnBrk="1" fontAlgn="auto" hangingPunct="1">
              <a:spcBef>
                <a:spcPts val="0"/>
              </a:spcBef>
              <a:spcAft>
                <a:spcPts val="0"/>
              </a:spcAft>
              <a:defRPr/>
            </a:pPr>
            <a:r>
              <a:rPr lang="en-CA" sz="800" b="0" i="0" cap="none" spc="0" dirty="0">
                <a:solidFill>
                  <a:schemeClr val="accent6">
                    <a:lumMod val="25000"/>
                    <a:lumOff val="75000"/>
                  </a:schemeClr>
                </a:solidFill>
                <a:latin typeface="Arial" panose="020B0604020202020204" pitchFamily="34" charset="0"/>
                <a:cs typeface="Arial" panose="020B0604020202020204" pitchFamily="34" charset="0"/>
              </a:rPr>
              <a:t>|   </a:t>
            </a:r>
            <a:r>
              <a:rPr lang="en-US" sz="800" b="0" i="0" cap="all" spc="0" baseline="0" dirty="0">
                <a:solidFill>
                  <a:schemeClr val="accent6">
                    <a:lumMod val="25000"/>
                    <a:lumOff val="75000"/>
                  </a:schemeClr>
                </a:solidFill>
                <a:latin typeface="Arial" panose="020B0604020202020204" pitchFamily="34" charset="0"/>
                <a:cs typeface="Arial" panose="020B0604020202020204" pitchFamily="34" charset="0"/>
              </a:rPr>
              <a:t>Machine Learning for Performance and Power Modeling of Heterogeneous Systems</a:t>
            </a:r>
            <a:r>
              <a:rPr lang="en-CA" sz="800" b="0" i="0" cap="all" spc="0" baseline="0" dirty="0">
                <a:solidFill>
                  <a:schemeClr val="accent6">
                    <a:lumMod val="25000"/>
                    <a:lumOff val="75000"/>
                  </a:schemeClr>
                </a:solidFill>
                <a:latin typeface="Arial" panose="020B0604020202020204" pitchFamily="34" charset="0"/>
                <a:cs typeface="Arial" panose="020B0604020202020204" pitchFamily="34" charset="0"/>
              </a:rPr>
              <a:t>   </a:t>
            </a:r>
            <a:r>
              <a:rPr lang="en-CA" sz="800" b="0" i="0" cap="none" spc="0" dirty="0">
                <a:solidFill>
                  <a:schemeClr val="accent6">
                    <a:lumMod val="25000"/>
                    <a:lumOff val="75000"/>
                  </a:schemeClr>
                </a:solidFill>
                <a:latin typeface="Arial" panose="020B0604020202020204" pitchFamily="34" charset="0"/>
                <a:cs typeface="Arial" panose="020B0604020202020204" pitchFamily="34" charset="0"/>
              </a:rPr>
              <a:t>|   November 6, 2018</a:t>
            </a:r>
          </a:p>
        </p:txBody>
      </p:sp>
    </p:spTree>
    <p:extLst>
      <p:ext uri="{BB962C8B-B14F-4D97-AF65-F5344CB8AC3E}">
        <p14:creationId xmlns:p14="http://schemas.microsoft.com/office/powerpoint/2010/main" val="2174953749"/>
      </p:ext>
    </p:extLst>
  </p:cSld>
  <p:clrMap bg1="lt1" tx1="dk1" bg2="lt2" tx2="dk2" accent1="accent1" accent2="accent2" accent3="accent3" accent4="accent4" accent5="accent5" accent6="accent6" hlink="hlink" folHlink="folHlink"/>
  <p:sldLayoutIdLst>
    <p:sldLayoutId id="2147483684" r:id="rId1"/>
    <p:sldLayoutId id="2147483813" r:id="rId2"/>
    <p:sldLayoutId id="2147483662" r:id="rId3"/>
    <p:sldLayoutId id="2147483694" r:id="rId4"/>
    <p:sldLayoutId id="2147483718" r:id="rId5"/>
    <p:sldLayoutId id="2147483696" r:id="rId6"/>
    <p:sldLayoutId id="2147483767" r:id="rId7"/>
    <p:sldLayoutId id="2147483698" r:id="rId8"/>
    <p:sldLayoutId id="2147483700" r:id="rId9"/>
    <p:sldLayoutId id="2147483702" r:id="rId10"/>
    <p:sldLayoutId id="2147483675" r:id="rId11"/>
    <p:sldLayoutId id="2147483710" r:id="rId12"/>
    <p:sldLayoutId id="2147483712" r:id="rId13"/>
    <p:sldLayoutId id="2147483716" r:id="rId14"/>
    <p:sldLayoutId id="2147483768" r:id="rId15"/>
    <p:sldLayoutId id="2147483769" r:id="rId16"/>
    <p:sldLayoutId id="2147483742" r:id="rId17"/>
    <p:sldLayoutId id="2147483743" r:id="rId18"/>
    <p:sldLayoutId id="2147483744" r:id="rId19"/>
    <p:sldLayoutId id="2147483814" r:id="rId20"/>
  </p:sldLayoutIdLst>
  <p:hf hdr="0" ftr="0" dt="0"/>
  <p:txStyles>
    <p:title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D38F-888B-448D-B83F-C1F6BF736B6B}"/>
              </a:ext>
            </a:extLst>
          </p:cNvPr>
          <p:cNvSpPr>
            <a:spLocks noGrp="1"/>
          </p:cNvSpPr>
          <p:nvPr>
            <p:ph type="title"/>
          </p:nvPr>
        </p:nvSpPr>
        <p:spPr>
          <a:xfrm>
            <a:off x="695960" y="2256051"/>
            <a:ext cx="8058573" cy="3048426"/>
          </a:xfrm>
        </p:spPr>
        <p:txBody>
          <a:bodyPr>
            <a:normAutofit/>
          </a:bodyPr>
          <a:lstStyle/>
          <a:p>
            <a:r>
              <a:rPr lang="en-US" sz="3000" dirty="0"/>
              <a:t>Machine Learning for</a:t>
            </a:r>
            <a:br>
              <a:rPr lang="en-US" sz="3000" dirty="0"/>
            </a:br>
            <a:r>
              <a:rPr lang="en-US" sz="3000" dirty="0"/>
              <a:t>Performance and Power Modeling of Heterogeneous Systems</a:t>
            </a:r>
          </a:p>
        </p:txBody>
      </p:sp>
      <p:sp>
        <p:nvSpPr>
          <p:cNvPr id="3" name="Text Placeholder 2">
            <a:extLst>
              <a:ext uri="{FF2B5EF4-FFF2-40B4-BE49-F238E27FC236}">
                <a16:creationId xmlns:a16="http://schemas.microsoft.com/office/drawing/2014/main" id="{6CEC8907-CB5B-4049-8DAF-A845D359E26C}"/>
              </a:ext>
            </a:extLst>
          </p:cNvPr>
          <p:cNvSpPr>
            <a:spLocks noGrp="1"/>
          </p:cNvSpPr>
          <p:nvPr>
            <p:ph type="body" sz="quarter" idx="10"/>
          </p:nvPr>
        </p:nvSpPr>
        <p:spPr>
          <a:xfrm>
            <a:off x="695960" y="5410414"/>
            <a:ext cx="9388319" cy="1104686"/>
          </a:xfrm>
        </p:spPr>
        <p:txBody>
          <a:bodyPr/>
          <a:lstStyle/>
          <a:p>
            <a:r>
              <a:rPr lang="en-US" sz="1700" dirty="0"/>
              <a:t>Joseph L. Greathouse, Gabriel H. Loh</a:t>
            </a:r>
          </a:p>
          <a:p>
            <a:r>
              <a:rPr lang="en-US" sz="1400" dirty="0"/>
              <a:t>Advanced Micro Devices, Inc.</a:t>
            </a:r>
          </a:p>
        </p:txBody>
      </p:sp>
    </p:spTree>
    <p:extLst>
      <p:ext uri="{BB962C8B-B14F-4D97-AF65-F5344CB8AC3E}">
        <p14:creationId xmlns:p14="http://schemas.microsoft.com/office/powerpoint/2010/main" val="243169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Kernel Performance Scaling with HW Designs (3)</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10</a:t>
            </a:fld>
            <a:endParaRPr lang="en-US" dirty="0"/>
          </a:p>
        </p:txBody>
      </p:sp>
      <p:pic>
        <p:nvPicPr>
          <p:cNvPr id="4" name="Picture 3">
            <a:extLst>
              <a:ext uri="{FF2B5EF4-FFF2-40B4-BE49-F238E27FC236}">
                <a16:creationId xmlns:a16="http://schemas.microsoft.com/office/drawing/2014/main" id="{64CE1D37-A40C-4ECE-927F-846408A0B568}"/>
              </a:ext>
            </a:extLst>
          </p:cNvPr>
          <p:cNvPicPr>
            <a:picLocks noChangeAspect="1"/>
          </p:cNvPicPr>
          <p:nvPr/>
        </p:nvPicPr>
        <p:blipFill>
          <a:blip r:embed="rId3"/>
          <a:stretch>
            <a:fillRect/>
          </a:stretch>
        </p:blipFill>
        <p:spPr>
          <a:xfrm>
            <a:off x="685800" y="1097849"/>
            <a:ext cx="10742083" cy="5255207"/>
          </a:xfrm>
          <a:prstGeom prst="rect">
            <a:avLst/>
          </a:prstGeom>
        </p:spPr>
      </p:pic>
    </p:spTree>
    <p:extLst>
      <p:ext uri="{BB962C8B-B14F-4D97-AF65-F5344CB8AC3E}">
        <p14:creationId xmlns:p14="http://schemas.microsoft.com/office/powerpoint/2010/main" val="168129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Kernel Performance Scaling with HW Designs (4)</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11</a:t>
            </a:fld>
            <a:endParaRPr lang="en-US" dirty="0"/>
          </a:p>
        </p:txBody>
      </p:sp>
      <p:pic>
        <p:nvPicPr>
          <p:cNvPr id="4" name="Picture 3">
            <a:extLst>
              <a:ext uri="{FF2B5EF4-FFF2-40B4-BE49-F238E27FC236}">
                <a16:creationId xmlns:a16="http://schemas.microsoft.com/office/drawing/2014/main" id="{C487F8EF-1585-4DEA-AE4D-150F1A1ECB56}"/>
              </a:ext>
            </a:extLst>
          </p:cNvPr>
          <p:cNvPicPr>
            <a:picLocks noChangeAspect="1"/>
          </p:cNvPicPr>
          <p:nvPr/>
        </p:nvPicPr>
        <p:blipFill>
          <a:blip r:embed="rId3"/>
          <a:stretch>
            <a:fillRect/>
          </a:stretch>
        </p:blipFill>
        <p:spPr>
          <a:xfrm>
            <a:off x="687917" y="1097280"/>
            <a:ext cx="10742083" cy="5255207"/>
          </a:xfrm>
          <a:prstGeom prst="rect">
            <a:avLst/>
          </a:prstGeom>
        </p:spPr>
      </p:pic>
    </p:spTree>
    <p:extLst>
      <p:ext uri="{BB962C8B-B14F-4D97-AF65-F5344CB8AC3E}">
        <p14:creationId xmlns:p14="http://schemas.microsoft.com/office/powerpoint/2010/main" val="372921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Kernel Performance Scaling with HW Designs (5)</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12</a:t>
            </a:fld>
            <a:endParaRPr lang="en-US" dirty="0"/>
          </a:p>
        </p:txBody>
      </p:sp>
      <p:pic>
        <p:nvPicPr>
          <p:cNvPr id="4" name="Picture 3">
            <a:extLst>
              <a:ext uri="{FF2B5EF4-FFF2-40B4-BE49-F238E27FC236}">
                <a16:creationId xmlns:a16="http://schemas.microsoft.com/office/drawing/2014/main" id="{276B587C-74B3-4811-8244-65D6E5AB1946}"/>
              </a:ext>
            </a:extLst>
          </p:cNvPr>
          <p:cNvPicPr>
            <a:picLocks noChangeAspect="1"/>
          </p:cNvPicPr>
          <p:nvPr/>
        </p:nvPicPr>
        <p:blipFill>
          <a:blip r:embed="rId3"/>
          <a:stretch>
            <a:fillRect/>
          </a:stretch>
        </p:blipFill>
        <p:spPr>
          <a:xfrm>
            <a:off x="685800" y="1097280"/>
            <a:ext cx="10742083" cy="5255207"/>
          </a:xfrm>
          <a:prstGeom prst="rect">
            <a:avLst/>
          </a:prstGeom>
        </p:spPr>
      </p:pic>
    </p:spTree>
    <p:extLst>
      <p:ext uri="{BB962C8B-B14F-4D97-AF65-F5344CB8AC3E}">
        <p14:creationId xmlns:p14="http://schemas.microsoft.com/office/powerpoint/2010/main" val="409999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Kernel Performance Scaling with HW Designs (6)</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13</a:t>
            </a:fld>
            <a:endParaRPr lang="en-US" dirty="0"/>
          </a:p>
        </p:txBody>
      </p:sp>
      <p:pic>
        <p:nvPicPr>
          <p:cNvPr id="4" name="Picture 3">
            <a:extLst>
              <a:ext uri="{FF2B5EF4-FFF2-40B4-BE49-F238E27FC236}">
                <a16:creationId xmlns:a16="http://schemas.microsoft.com/office/drawing/2014/main" id="{BD367FCE-2D2E-4A78-AB9F-BF7A6104DD00}"/>
              </a:ext>
            </a:extLst>
          </p:cNvPr>
          <p:cNvPicPr>
            <a:picLocks noChangeAspect="1"/>
          </p:cNvPicPr>
          <p:nvPr/>
        </p:nvPicPr>
        <p:blipFill>
          <a:blip r:embed="rId3"/>
          <a:stretch>
            <a:fillRect/>
          </a:stretch>
        </p:blipFill>
        <p:spPr>
          <a:xfrm>
            <a:off x="685800" y="1097280"/>
            <a:ext cx="10742083" cy="5255207"/>
          </a:xfrm>
          <a:prstGeom prst="rect">
            <a:avLst/>
          </a:prstGeom>
        </p:spPr>
      </p:pic>
    </p:spTree>
    <p:extLst>
      <p:ext uri="{BB962C8B-B14F-4D97-AF65-F5344CB8AC3E}">
        <p14:creationId xmlns:p14="http://schemas.microsoft.com/office/powerpoint/2010/main" val="232473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Automatically Clustering Scaling Curves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14</a:t>
            </a:fld>
            <a:endParaRPr lang="en-US" dirty="0"/>
          </a:p>
        </p:txBody>
      </p:sp>
      <p:sp>
        <p:nvSpPr>
          <p:cNvPr id="10" name="Oval 9">
            <a:extLst>
              <a:ext uri="{FF2B5EF4-FFF2-40B4-BE49-F238E27FC236}">
                <a16:creationId xmlns:a16="http://schemas.microsoft.com/office/drawing/2014/main" id="{57AA4B2A-43A5-48CD-8D6E-FFC148E49FB6}"/>
              </a:ext>
            </a:extLst>
          </p:cNvPr>
          <p:cNvSpPr/>
          <p:nvPr/>
        </p:nvSpPr>
        <p:spPr>
          <a:xfrm>
            <a:off x="2482802" y="4645056"/>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Cluster 1</a:t>
            </a:r>
          </a:p>
        </p:txBody>
      </p:sp>
      <p:pic>
        <p:nvPicPr>
          <p:cNvPr id="11" name="Picture 2">
            <a:extLst>
              <a:ext uri="{FF2B5EF4-FFF2-40B4-BE49-F238E27FC236}">
                <a16:creationId xmlns:a16="http://schemas.microsoft.com/office/drawing/2014/main" id="{C446BF1D-A714-45F9-8058-8F960173ED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238" y="1710134"/>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85E52345-DC61-4049-9296-21F64C27F2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105" y="3163502"/>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a:extLst>
              <a:ext uri="{FF2B5EF4-FFF2-40B4-BE49-F238E27FC236}">
                <a16:creationId xmlns:a16="http://schemas.microsoft.com/office/drawing/2014/main" id="{F87F5341-77AF-40A0-B450-1C3E281D06EB}"/>
              </a:ext>
            </a:extLst>
          </p:cNvPr>
          <p:cNvSpPr/>
          <p:nvPr/>
        </p:nvSpPr>
        <p:spPr>
          <a:xfrm>
            <a:off x="5193125" y="4645056"/>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Cluster 2</a:t>
            </a:r>
          </a:p>
        </p:txBody>
      </p:sp>
      <p:sp>
        <p:nvSpPr>
          <p:cNvPr id="15" name="Oval 14">
            <a:extLst>
              <a:ext uri="{FF2B5EF4-FFF2-40B4-BE49-F238E27FC236}">
                <a16:creationId xmlns:a16="http://schemas.microsoft.com/office/drawing/2014/main" id="{152CECDF-142D-49C8-8C41-BF71120CDA3F}"/>
              </a:ext>
            </a:extLst>
          </p:cNvPr>
          <p:cNvSpPr/>
          <p:nvPr/>
        </p:nvSpPr>
        <p:spPr>
          <a:xfrm>
            <a:off x="7952336" y="4645056"/>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Cluster 3</a:t>
            </a:r>
          </a:p>
        </p:txBody>
      </p:sp>
      <p:pic>
        <p:nvPicPr>
          <p:cNvPr id="16" name="Picture 4">
            <a:extLst>
              <a:ext uri="{FF2B5EF4-FFF2-40B4-BE49-F238E27FC236}">
                <a16:creationId xmlns:a16="http://schemas.microsoft.com/office/drawing/2014/main" id="{21EEFF06-F54A-447D-A543-FDB51CC43A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5105" y="1710134"/>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408F5391-9058-4298-9071-49E18D3CB3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152" y="1710134"/>
            <a:ext cx="2141046"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a:extLst>
              <a:ext uri="{FF2B5EF4-FFF2-40B4-BE49-F238E27FC236}">
                <a16:creationId xmlns:a16="http://schemas.microsoft.com/office/drawing/2014/main" id="{E1954ADC-CFF8-4715-8245-E11268EED2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238" y="3163502"/>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a:extLst>
              <a:ext uri="{FF2B5EF4-FFF2-40B4-BE49-F238E27FC236}">
                <a16:creationId xmlns:a16="http://schemas.microsoft.com/office/drawing/2014/main" id="{F533584E-BF7C-476E-8C92-FF2F14A0C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6152" y="3163502"/>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922936A7-BED7-4BE2-86E4-61FF3ACD7054}"/>
              </a:ext>
            </a:extLst>
          </p:cNvPr>
          <p:cNvSpPr txBox="1"/>
          <p:nvPr/>
        </p:nvSpPr>
        <p:spPr>
          <a:xfrm>
            <a:off x="3447977" y="978414"/>
            <a:ext cx="4944533" cy="584775"/>
          </a:xfrm>
          <a:prstGeom prst="rect">
            <a:avLst/>
          </a:prstGeom>
          <a:noFill/>
        </p:spPr>
        <p:txBody>
          <a:bodyPr wrap="square" rtlCol="0">
            <a:spAutoFit/>
          </a:bodyPr>
          <a:lstStyle/>
          <a:p>
            <a:pPr algn="ctr"/>
            <a:r>
              <a:rPr lang="en-US" sz="3200" dirty="0">
                <a:solidFill>
                  <a:schemeClr val="bg1"/>
                </a:solidFill>
              </a:rPr>
              <a:t>Training Set</a:t>
            </a:r>
          </a:p>
        </p:txBody>
      </p:sp>
      <p:sp>
        <p:nvSpPr>
          <p:cNvPr id="21" name="TextBox 20">
            <a:extLst>
              <a:ext uri="{FF2B5EF4-FFF2-40B4-BE49-F238E27FC236}">
                <a16:creationId xmlns:a16="http://schemas.microsoft.com/office/drawing/2014/main" id="{A1610523-CF18-452D-9473-24B52137BFF5}"/>
              </a:ext>
            </a:extLst>
          </p:cNvPr>
          <p:cNvSpPr txBox="1"/>
          <p:nvPr/>
        </p:nvSpPr>
        <p:spPr>
          <a:xfrm>
            <a:off x="3228802" y="1464657"/>
            <a:ext cx="1083733" cy="338554"/>
          </a:xfrm>
          <a:prstGeom prst="rect">
            <a:avLst/>
          </a:prstGeom>
          <a:noFill/>
        </p:spPr>
        <p:txBody>
          <a:bodyPr wrap="square" rtlCol="0">
            <a:spAutoFit/>
          </a:bodyPr>
          <a:lstStyle/>
          <a:p>
            <a:r>
              <a:rPr lang="en-US" sz="1600" dirty="0"/>
              <a:t>Kernel 1</a:t>
            </a:r>
          </a:p>
        </p:txBody>
      </p:sp>
      <p:sp>
        <p:nvSpPr>
          <p:cNvPr id="22" name="TextBox 21">
            <a:extLst>
              <a:ext uri="{FF2B5EF4-FFF2-40B4-BE49-F238E27FC236}">
                <a16:creationId xmlns:a16="http://schemas.microsoft.com/office/drawing/2014/main" id="{4A0931E5-9113-42CD-837F-331DB43BF8A6}"/>
              </a:ext>
            </a:extLst>
          </p:cNvPr>
          <p:cNvSpPr txBox="1"/>
          <p:nvPr/>
        </p:nvSpPr>
        <p:spPr>
          <a:xfrm>
            <a:off x="5378376" y="1462439"/>
            <a:ext cx="1083733" cy="338554"/>
          </a:xfrm>
          <a:prstGeom prst="rect">
            <a:avLst/>
          </a:prstGeom>
          <a:noFill/>
        </p:spPr>
        <p:txBody>
          <a:bodyPr wrap="square" rtlCol="0">
            <a:spAutoFit/>
          </a:bodyPr>
          <a:lstStyle/>
          <a:p>
            <a:r>
              <a:rPr lang="en-US" sz="1600" dirty="0"/>
              <a:t>Kernel 2</a:t>
            </a:r>
          </a:p>
        </p:txBody>
      </p:sp>
      <p:sp>
        <p:nvSpPr>
          <p:cNvPr id="23" name="TextBox 22">
            <a:extLst>
              <a:ext uri="{FF2B5EF4-FFF2-40B4-BE49-F238E27FC236}">
                <a16:creationId xmlns:a16="http://schemas.microsoft.com/office/drawing/2014/main" id="{E09C4E34-D40E-43A6-81D8-0C5310E7065A}"/>
              </a:ext>
            </a:extLst>
          </p:cNvPr>
          <p:cNvSpPr txBox="1"/>
          <p:nvPr/>
        </p:nvSpPr>
        <p:spPr>
          <a:xfrm>
            <a:off x="7538335" y="1462439"/>
            <a:ext cx="1083733" cy="338554"/>
          </a:xfrm>
          <a:prstGeom prst="rect">
            <a:avLst/>
          </a:prstGeom>
          <a:noFill/>
        </p:spPr>
        <p:txBody>
          <a:bodyPr wrap="square" rtlCol="0">
            <a:spAutoFit/>
          </a:bodyPr>
          <a:lstStyle/>
          <a:p>
            <a:r>
              <a:rPr lang="en-US" sz="1600" dirty="0"/>
              <a:t>Kernel 3</a:t>
            </a:r>
          </a:p>
        </p:txBody>
      </p:sp>
      <p:sp>
        <p:nvSpPr>
          <p:cNvPr id="24" name="TextBox 23">
            <a:extLst>
              <a:ext uri="{FF2B5EF4-FFF2-40B4-BE49-F238E27FC236}">
                <a16:creationId xmlns:a16="http://schemas.microsoft.com/office/drawing/2014/main" id="{D5601ACB-60E1-4F36-A57A-9EBDF161050E}"/>
              </a:ext>
            </a:extLst>
          </p:cNvPr>
          <p:cNvSpPr txBox="1"/>
          <p:nvPr/>
        </p:nvSpPr>
        <p:spPr>
          <a:xfrm>
            <a:off x="3283385" y="2927401"/>
            <a:ext cx="1083733" cy="338554"/>
          </a:xfrm>
          <a:prstGeom prst="rect">
            <a:avLst/>
          </a:prstGeom>
          <a:noFill/>
        </p:spPr>
        <p:txBody>
          <a:bodyPr wrap="square" rtlCol="0">
            <a:spAutoFit/>
          </a:bodyPr>
          <a:lstStyle/>
          <a:p>
            <a:r>
              <a:rPr lang="en-US" sz="1600" dirty="0"/>
              <a:t>Kernel 4</a:t>
            </a:r>
          </a:p>
        </p:txBody>
      </p:sp>
      <p:sp>
        <p:nvSpPr>
          <p:cNvPr id="25" name="TextBox 24">
            <a:extLst>
              <a:ext uri="{FF2B5EF4-FFF2-40B4-BE49-F238E27FC236}">
                <a16:creationId xmlns:a16="http://schemas.microsoft.com/office/drawing/2014/main" id="{A420ACBF-9C6B-4937-9C5A-B203B4FD5CB8}"/>
              </a:ext>
            </a:extLst>
          </p:cNvPr>
          <p:cNvSpPr txBox="1"/>
          <p:nvPr/>
        </p:nvSpPr>
        <p:spPr>
          <a:xfrm>
            <a:off x="5432959" y="2925183"/>
            <a:ext cx="1083733" cy="338554"/>
          </a:xfrm>
          <a:prstGeom prst="rect">
            <a:avLst/>
          </a:prstGeom>
          <a:noFill/>
        </p:spPr>
        <p:txBody>
          <a:bodyPr wrap="square" rtlCol="0">
            <a:spAutoFit/>
          </a:bodyPr>
          <a:lstStyle/>
          <a:p>
            <a:r>
              <a:rPr lang="en-US" sz="1600" dirty="0"/>
              <a:t>Kernel 5</a:t>
            </a:r>
          </a:p>
        </p:txBody>
      </p:sp>
      <p:sp>
        <p:nvSpPr>
          <p:cNvPr id="26" name="TextBox 25">
            <a:extLst>
              <a:ext uri="{FF2B5EF4-FFF2-40B4-BE49-F238E27FC236}">
                <a16:creationId xmlns:a16="http://schemas.microsoft.com/office/drawing/2014/main" id="{08E2A44F-D648-4E33-9D72-DE9DCC7068C0}"/>
              </a:ext>
            </a:extLst>
          </p:cNvPr>
          <p:cNvSpPr txBox="1"/>
          <p:nvPr/>
        </p:nvSpPr>
        <p:spPr>
          <a:xfrm>
            <a:off x="7592918" y="2925183"/>
            <a:ext cx="1083733" cy="338554"/>
          </a:xfrm>
          <a:prstGeom prst="rect">
            <a:avLst/>
          </a:prstGeom>
          <a:noFill/>
        </p:spPr>
        <p:txBody>
          <a:bodyPr wrap="square" rtlCol="0">
            <a:spAutoFit/>
          </a:bodyPr>
          <a:lstStyle/>
          <a:p>
            <a:r>
              <a:rPr lang="en-US" sz="1600" dirty="0"/>
              <a:t>Kernel 6</a:t>
            </a:r>
          </a:p>
        </p:txBody>
      </p:sp>
      <p:cxnSp>
        <p:nvCxnSpPr>
          <p:cNvPr id="27" name="Straight Arrow Connector 26">
            <a:extLst>
              <a:ext uri="{FF2B5EF4-FFF2-40B4-BE49-F238E27FC236}">
                <a16:creationId xmlns:a16="http://schemas.microsoft.com/office/drawing/2014/main" id="{D387AF1D-80EE-4B1A-9DEB-781F9D10A723}"/>
              </a:ext>
            </a:extLst>
          </p:cNvPr>
          <p:cNvCxnSpPr/>
          <p:nvPr/>
        </p:nvCxnSpPr>
        <p:spPr>
          <a:xfrm flipH="1">
            <a:off x="3321002" y="2198189"/>
            <a:ext cx="504249" cy="3105930"/>
          </a:xfrm>
          <a:prstGeom prst="straightConnector1">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E5D95B-988E-4DCB-980A-28FA383C4226}"/>
              </a:ext>
            </a:extLst>
          </p:cNvPr>
          <p:cNvCxnSpPr/>
          <p:nvPr/>
        </p:nvCxnSpPr>
        <p:spPr>
          <a:xfrm flipH="1">
            <a:off x="3447977" y="3654456"/>
            <a:ext cx="2387472" cy="1649663"/>
          </a:xfrm>
          <a:prstGeom prst="straightConnector1">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F3CF5E-C828-45F3-B47E-3FE80F002BB4}"/>
              </a:ext>
            </a:extLst>
          </p:cNvPr>
          <p:cNvCxnSpPr/>
          <p:nvPr/>
        </p:nvCxnSpPr>
        <p:spPr>
          <a:xfrm flipH="1">
            <a:off x="6149803" y="3654456"/>
            <a:ext cx="1930398" cy="1660246"/>
          </a:xfrm>
          <a:prstGeom prst="straightConnector1">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C0E100-EAFE-402B-B574-3CE84EE99C92}"/>
              </a:ext>
            </a:extLst>
          </p:cNvPr>
          <p:cNvCxnSpPr/>
          <p:nvPr/>
        </p:nvCxnSpPr>
        <p:spPr>
          <a:xfrm>
            <a:off x="5974825" y="2198189"/>
            <a:ext cx="50803" cy="3116513"/>
          </a:xfrm>
          <a:prstGeom prst="straightConnector1">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C4D21E-977F-473B-8C1B-CB9074CF883F}"/>
              </a:ext>
            </a:extLst>
          </p:cNvPr>
          <p:cNvCxnSpPr/>
          <p:nvPr/>
        </p:nvCxnSpPr>
        <p:spPr>
          <a:xfrm>
            <a:off x="3825251" y="3654456"/>
            <a:ext cx="1928676" cy="1615634"/>
          </a:xfrm>
          <a:prstGeom prst="straightConnector1">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CFA0C05-7F82-48E5-8B79-A472212751D7}"/>
              </a:ext>
            </a:extLst>
          </p:cNvPr>
          <p:cNvCxnSpPr/>
          <p:nvPr/>
        </p:nvCxnSpPr>
        <p:spPr>
          <a:xfrm>
            <a:off x="7952336" y="2198189"/>
            <a:ext cx="838200" cy="3116513"/>
          </a:xfrm>
          <a:prstGeom prst="straightConnector1">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8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Automatically Clustering Scaling Curves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15</a:t>
            </a:fld>
            <a:endParaRPr lang="en-US" dirty="0"/>
          </a:p>
        </p:txBody>
      </p:sp>
      <p:pic>
        <p:nvPicPr>
          <p:cNvPr id="8" name="Picture 24">
            <a:extLst>
              <a:ext uri="{FF2B5EF4-FFF2-40B4-BE49-F238E27FC236}">
                <a16:creationId xmlns:a16="http://schemas.microsoft.com/office/drawing/2014/main" id="{DA1BD5FB-09ED-4CCB-BE6D-6D803F888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716"/>
          <a:stretch/>
        </p:blipFill>
        <p:spPr bwMode="auto">
          <a:xfrm>
            <a:off x="1170667" y="1298093"/>
            <a:ext cx="9850666" cy="4759895"/>
          </a:xfrm>
          <a:prstGeom prst="rect">
            <a:avLst/>
          </a:prstGeom>
          <a:solidFill>
            <a:schemeClr val="bg1"/>
          </a:solidFill>
          <a:ln>
            <a:noFill/>
          </a:ln>
          <a:effectLst/>
          <a:extLst/>
        </p:spPr>
      </p:pic>
    </p:spTree>
    <p:extLst>
      <p:ext uri="{BB962C8B-B14F-4D97-AF65-F5344CB8AC3E}">
        <p14:creationId xmlns:p14="http://schemas.microsoft.com/office/powerpoint/2010/main" val="340198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Finding a Scaling cluster of an Unknown Kernel</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16</a:t>
            </a:fld>
            <a:endParaRPr lang="en-US" dirty="0"/>
          </a:p>
        </p:txBody>
      </p:sp>
      <p:grpSp>
        <p:nvGrpSpPr>
          <p:cNvPr id="5" name="Group 4">
            <a:extLst>
              <a:ext uri="{FF2B5EF4-FFF2-40B4-BE49-F238E27FC236}">
                <a16:creationId xmlns:a16="http://schemas.microsoft.com/office/drawing/2014/main" id="{69B0C0C9-A7A7-4491-8A06-60516AF67992}"/>
              </a:ext>
            </a:extLst>
          </p:cNvPr>
          <p:cNvGrpSpPr/>
          <p:nvPr/>
        </p:nvGrpSpPr>
        <p:grpSpPr>
          <a:xfrm>
            <a:off x="1782160" y="2915915"/>
            <a:ext cx="8857980" cy="2711803"/>
            <a:chOff x="1762123" y="3498977"/>
            <a:chExt cx="8857980" cy="2711803"/>
          </a:xfrm>
        </p:grpSpPr>
        <p:cxnSp>
          <p:nvCxnSpPr>
            <p:cNvPr id="7" name="Straight Arrow Connector 6">
              <a:extLst>
                <a:ext uri="{FF2B5EF4-FFF2-40B4-BE49-F238E27FC236}">
                  <a16:creationId xmlns:a16="http://schemas.microsoft.com/office/drawing/2014/main" id="{54F2BA2E-F9B1-4740-9010-4E41ACE34DD8}"/>
                </a:ext>
              </a:extLst>
            </p:cNvPr>
            <p:cNvCxnSpPr>
              <a:stCxn id="13" idx="6"/>
              <a:endCxn id="14" idx="2"/>
            </p:cNvCxnSpPr>
            <p:nvPr/>
          </p:nvCxnSpPr>
          <p:spPr>
            <a:xfrm flipV="1">
              <a:off x="4908978" y="3776945"/>
              <a:ext cx="1120690" cy="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EC6CBB9-1DDC-44A5-8A6B-4F70EF670603}"/>
                </a:ext>
              </a:extLst>
            </p:cNvPr>
            <p:cNvCxnSpPr/>
            <p:nvPr/>
          </p:nvCxnSpPr>
          <p:spPr>
            <a:xfrm flipV="1">
              <a:off x="4829582" y="3897013"/>
              <a:ext cx="1210710" cy="560359"/>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DF9840-9FFA-41E2-9C80-9281A39CB13B}"/>
                </a:ext>
              </a:extLst>
            </p:cNvPr>
            <p:cNvCxnSpPr/>
            <p:nvPr/>
          </p:nvCxnSpPr>
          <p:spPr>
            <a:xfrm>
              <a:off x="4866794" y="3897013"/>
              <a:ext cx="1201832" cy="593438"/>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90B376F-0464-4D69-911E-E3CE94E5D5C7}"/>
                </a:ext>
              </a:extLst>
            </p:cNvPr>
            <p:cNvCxnSpPr>
              <a:stCxn id="18" idx="7"/>
              <a:endCxn id="14" idx="3"/>
            </p:cNvCxnSpPr>
            <p:nvPr/>
          </p:nvCxnSpPr>
          <p:spPr>
            <a:xfrm flipV="1">
              <a:off x="4820587" y="3973487"/>
              <a:ext cx="1297441" cy="1745549"/>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38471A4-2CD2-4D51-8980-57F17F991F8C}"/>
                </a:ext>
              </a:extLst>
            </p:cNvPr>
            <p:cNvSpPr/>
            <p:nvPr/>
          </p:nvSpPr>
          <p:spPr>
            <a:xfrm>
              <a:off x="4305619" y="3499005"/>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A7ED7F84-2AE9-4E32-8F0F-1F2503D26720}"/>
                </a:ext>
              </a:extLst>
            </p:cNvPr>
            <p:cNvSpPr/>
            <p:nvPr/>
          </p:nvSpPr>
          <p:spPr>
            <a:xfrm>
              <a:off x="6029668" y="3498991"/>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14">
              <a:extLst>
                <a:ext uri="{FF2B5EF4-FFF2-40B4-BE49-F238E27FC236}">
                  <a16:creationId xmlns:a16="http://schemas.microsoft.com/office/drawing/2014/main" id="{83B3147C-BCF9-4388-9474-70A585F918ED}"/>
                </a:ext>
              </a:extLst>
            </p:cNvPr>
            <p:cNvSpPr/>
            <p:nvPr/>
          </p:nvSpPr>
          <p:spPr>
            <a:xfrm>
              <a:off x="4305603" y="4351141"/>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BA8EEF44-3A06-4085-9096-3ABF0CE095C2}"/>
                </a:ext>
              </a:extLst>
            </p:cNvPr>
            <p:cNvSpPr/>
            <p:nvPr/>
          </p:nvSpPr>
          <p:spPr>
            <a:xfrm>
              <a:off x="6029653" y="4351127"/>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Arrow Connector 16">
              <a:extLst>
                <a:ext uri="{FF2B5EF4-FFF2-40B4-BE49-F238E27FC236}">
                  <a16:creationId xmlns:a16="http://schemas.microsoft.com/office/drawing/2014/main" id="{762D9B56-7263-412B-800A-7C0E1ABEACF2}"/>
                </a:ext>
              </a:extLst>
            </p:cNvPr>
            <p:cNvCxnSpPr/>
            <p:nvPr/>
          </p:nvCxnSpPr>
          <p:spPr>
            <a:xfrm flipV="1">
              <a:off x="4903756" y="4629067"/>
              <a:ext cx="1120690" cy="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0B91EF7-9474-4620-A508-25FD2B97457B}"/>
                </a:ext>
              </a:extLst>
            </p:cNvPr>
            <p:cNvSpPr/>
            <p:nvPr/>
          </p:nvSpPr>
          <p:spPr>
            <a:xfrm>
              <a:off x="4305588" y="5637625"/>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Oval 18">
              <a:extLst>
                <a:ext uri="{FF2B5EF4-FFF2-40B4-BE49-F238E27FC236}">
                  <a16:creationId xmlns:a16="http://schemas.microsoft.com/office/drawing/2014/main" id="{D4DE8241-F7B3-4584-BAD2-FB4880733E9B}"/>
                </a:ext>
              </a:extLst>
            </p:cNvPr>
            <p:cNvSpPr/>
            <p:nvPr/>
          </p:nvSpPr>
          <p:spPr>
            <a:xfrm>
              <a:off x="6029637" y="5637612"/>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0" name="Straight Arrow Connector 19">
              <a:extLst>
                <a:ext uri="{FF2B5EF4-FFF2-40B4-BE49-F238E27FC236}">
                  <a16:creationId xmlns:a16="http://schemas.microsoft.com/office/drawing/2014/main" id="{6A87C9B1-1E93-47EF-B93E-6CCA5C97D298}"/>
                </a:ext>
              </a:extLst>
            </p:cNvPr>
            <p:cNvCxnSpPr/>
            <p:nvPr/>
          </p:nvCxnSpPr>
          <p:spPr>
            <a:xfrm flipV="1">
              <a:off x="4903740" y="5915551"/>
              <a:ext cx="1120690" cy="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9DAC14-07DD-4C50-9A69-696C11FD03F2}"/>
                </a:ext>
              </a:extLst>
            </p:cNvPr>
            <p:cNvCxnSpPr>
              <a:stCxn id="13" idx="5"/>
              <a:endCxn id="19" idx="1"/>
            </p:cNvCxnSpPr>
            <p:nvPr/>
          </p:nvCxnSpPr>
          <p:spPr>
            <a:xfrm>
              <a:off x="4820617" y="3973501"/>
              <a:ext cx="1297380" cy="1745522"/>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B094B81-C9AF-4BA2-9D94-993EF0495BDE}"/>
                </a:ext>
              </a:extLst>
            </p:cNvPr>
            <p:cNvCxnSpPr/>
            <p:nvPr/>
          </p:nvCxnSpPr>
          <p:spPr>
            <a:xfrm>
              <a:off x="4804741" y="4846262"/>
              <a:ext cx="1235551" cy="978998"/>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E9E2857-FC18-4C96-99EF-4E38F4744F08}"/>
                </a:ext>
              </a:extLst>
            </p:cNvPr>
            <p:cNvCxnSpPr>
              <a:endCxn id="16" idx="3"/>
            </p:cNvCxnSpPr>
            <p:nvPr/>
          </p:nvCxnSpPr>
          <p:spPr>
            <a:xfrm flipV="1">
              <a:off x="4866794" y="4825623"/>
              <a:ext cx="1251219" cy="999636"/>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F37957-6C0D-485C-BC42-8270F12F131A}"/>
                </a:ext>
              </a:extLst>
            </p:cNvPr>
            <p:cNvCxnSpPr>
              <a:endCxn id="28" idx="2"/>
            </p:cNvCxnSpPr>
            <p:nvPr/>
          </p:nvCxnSpPr>
          <p:spPr>
            <a:xfrm flipV="1">
              <a:off x="6650986" y="3776931"/>
              <a:ext cx="1120690" cy="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9D39E3-76D7-4BFE-91A9-CF8679A1A050}"/>
                </a:ext>
              </a:extLst>
            </p:cNvPr>
            <p:cNvCxnSpPr/>
            <p:nvPr/>
          </p:nvCxnSpPr>
          <p:spPr>
            <a:xfrm flipV="1">
              <a:off x="6571590" y="3897000"/>
              <a:ext cx="1210710" cy="560359"/>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B45381-F372-497D-8E95-BD449C69691B}"/>
                </a:ext>
              </a:extLst>
            </p:cNvPr>
            <p:cNvCxnSpPr/>
            <p:nvPr/>
          </p:nvCxnSpPr>
          <p:spPr>
            <a:xfrm>
              <a:off x="6608802" y="3897000"/>
              <a:ext cx="1201832" cy="593438"/>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4D366C-F64E-4725-82B0-03182C14E02C}"/>
                </a:ext>
              </a:extLst>
            </p:cNvPr>
            <p:cNvCxnSpPr>
              <a:endCxn id="28" idx="3"/>
            </p:cNvCxnSpPr>
            <p:nvPr/>
          </p:nvCxnSpPr>
          <p:spPr>
            <a:xfrm flipV="1">
              <a:off x="6562595" y="3973473"/>
              <a:ext cx="1297441" cy="1745549"/>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98E0A5E-1DC1-434B-8A5A-54244CF9DBF3}"/>
                </a:ext>
              </a:extLst>
            </p:cNvPr>
            <p:cNvSpPr/>
            <p:nvPr/>
          </p:nvSpPr>
          <p:spPr>
            <a:xfrm>
              <a:off x="7771676" y="3498977"/>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139FB0E3-F352-48DB-AC25-7069D2B57476}"/>
                </a:ext>
              </a:extLst>
            </p:cNvPr>
            <p:cNvSpPr/>
            <p:nvPr/>
          </p:nvSpPr>
          <p:spPr>
            <a:xfrm>
              <a:off x="7771661" y="4351113"/>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0" name="Straight Arrow Connector 29">
              <a:extLst>
                <a:ext uri="{FF2B5EF4-FFF2-40B4-BE49-F238E27FC236}">
                  <a16:creationId xmlns:a16="http://schemas.microsoft.com/office/drawing/2014/main" id="{CCBCB45B-7724-47F7-A82B-16CBF029F21D}"/>
                </a:ext>
              </a:extLst>
            </p:cNvPr>
            <p:cNvCxnSpPr/>
            <p:nvPr/>
          </p:nvCxnSpPr>
          <p:spPr>
            <a:xfrm flipV="1">
              <a:off x="6645764" y="4629053"/>
              <a:ext cx="1120690" cy="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363B1F40-D7AF-426E-BBC9-9CF71893F15F}"/>
                </a:ext>
              </a:extLst>
            </p:cNvPr>
            <p:cNvSpPr/>
            <p:nvPr/>
          </p:nvSpPr>
          <p:spPr>
            <a:xfrm>
              <a:off x="7771646" y="5637598"/>
              <a:ext cx="603359" cy="5559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2" name="Straight Arrow Connector 31">
              <a:extLst>
                <a:ext uri="{FF2B5EF4-FFF2-40B4-BE49-F238E27FC236}">
                  <a16:creationId xmlns:a16="http://schemas.microsoft.com/office/drawing/2014/main" id="{E612E564-CDF7-42F5-BE4E-028C9FCBEB2B}"/>
                </a:ext>
              </a:extLst>
            </p:cNvPr>
            <p:cNvCxnSpPr/>
            <p:nvPr/>
          </p:nvCxnSpPr>
          <p:spPr>
            <a:xfrm flipV="1">
              <a:off x="6645748" y="5915538"/>
              <a:ext cx="1120690" cy="1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951101D-F5CA-4A2F-8AB6-45FA01C45352}"/>
                </a:ext>
              </a:extLst>
            </p:cNvPr>
            <p:cNvCxnSpPr>
              <a:endCxn id="31" idx="1"/>
            </p:cNvCxnSpPr>
            <p:nvPr/>
          </p:nvCxnSpPr>
          <p:spPr>
            <a:xfrm>
              <a:off x="6562625" y="3973487"/>
              <a:ext cx="1297380" cy="1745522"/>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88DDBC9-0932-4464-8E90-A687262E56F7}"/>
                </a:ext>
              </a:extLst>
            </p:cNvPr>
            <p:cNvCxnSpPr/>
            <p:nvPr/>
          </p:nvCxnSpPr>
          <p:spPr>
            <a:xfrm>
              <a:off x="6546749" y="4846248"/>
              <a:ext cx="1235551" cy="978998"/>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D873B1F-D1EE-402A-83F6-2B760715A01E}"/>
                </a:ext>
              </a:extLst>
            </p:cNvPr>
            <p:cNvCxnSpPr>
              <a:endCxn id="29" idx="3"/>
            </p:cNvCxnSpPr>
            <p:nvPr/>
          </p:nvCxnSpPr>
          <p:spPr>
            <a:xfrm flipV="1">
              <a:off x="6608802" y="4825610"/>
              <a:ext cx="1251219" cy="999636"/>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B28402-5E72-490D-B7E5-36967B3D6F50}"/>
                </a:ext>
              </a:extLst>
            </p:cNvPr>
            <p:cNvSpPr txBox="1"/>
            <p:nvPr/>
          </p:nvSpPr>
          <p:spPr>
            <a:xfrm rot="5400000">
              <a:off x="4498116" y="4953262"/>
              <a:ext cx="512890" cy="646331"/>
            </a:xfrm>
            <a:prstGeom prst="rect">
              <a:avLst/>
            </a:prstGeom>
            <a:noFill/>
          </p:spPr>
          <p:txBody>
            <a:bodyPr wrap="square" rtlCol="0">
              <a:spAutoFit/>
            </a:bodyPr>
            <a:lstStyle/>
            <a:p>
              <a:r>
                <a:rPr lang="en-US" sz="3600" dirty="0">
                  <a:solidFill>
                    <a:schemeClr val="bg1"/>
                  </a:solidFill>
                </a:rPr>
                <a:t>…</a:t>
              </a:r>
            </a:p>
          </p:txBody>
        </p:sp>
        <p:sp>
          <p:nvSpPr>
            <p:cNvPr id="37" name="TextBox 36">
              <a:extLst>
                <a:ext uri="{FF2B5EF4-FFF2-40B4-BE49-F238E27FC236}">
                  <a16:creationId xmlns:a16="http://schemas.microsoft.com/office/drawing/2014/main" id="{58BDF51D-5487-41FA-92A8-73CA26234568}"/>
                </a:ext>
              </a:extLst>
            </p:cNvPr>
            <p:cNvSpPr txBox="1"/>
            <p:nvPr/>
          </p:nvSpPr>
          <p:spPr>
            <a:xfrm rot="5400000">
              <a:off x="6205074" y="4953247"/>
              <a:ext cx="512890" cy="646331"/>
            </a:xfrm>
            <a:prstGeom prst="rect">
              <a:avLst/>
            </a:prstGeom>
            <a:noFill/>
          </p:spPr>
          <p:txBody>
            <a:bodyPr wrap="square" rtlCol="0">
              <a:spAutoFit/>
            </a:bodyPr>
            <a:lstStyle/>
            <a:p>
              <a:r>
                <a:rPr lang="en-US" sz="3600" dirty="0">
                  <a:solidFill>
                    <a:schemeClr val="bg1"/>
                  </a:solidFill>
                </a:rPr>
                <a:t>…</a:t>
              </a:r>
            </a:p>
          </p:txBody>
        </p:sp>
        <p:sp>
          <p:nvSpPr>
            <p:cNvPr id="38" name="TextBox 37">
              <a:extLst>
                <a:ext uri="{FF2B5EF4-FFF2-40B4-BE49-F238E27FC236}">
                  <a16:creationId xmlns:a16="http://schemas.microsoft.com/office/drawing/2014/main" id="{16D77DB0-3D54-48BC-BC76-634FC00D08A1}"/>
                </a:ext>
              </a:extLst>
            </p:cNvPr>
            <p:cNvSpPr txBox="1"/>
            <p:nvPr/>
          </p:nvSpPr>
          <p:spPr>
            <a:xfrm rot="5400000">
              <a:off x="7928979" y="4952621"/>
              <a:ext cx="512890" cy="646331"/>
            </a:xfrm>
            <a:prstGeom prst="rect">
              <a:avLst/>
            </a:prstGeom>
            <a:noFill/>
          </p:spPr>
          <p:txBody>
            <a:bodyPr wrap="square" rtlCol="0">
              <a:spAutoFit/>
            </a:bodyPr>
            <a:lstStyle/>
            <a:p>
              <a:r>
                <a:rPr lang="en-US" sz="3600" dirty="0">
                  <a:solidFill>
                    <a:schemeClr val="bg1"/>
                  </a:solidFill>
                </a:rPr>
                <a:t>…</a:t>
              </a:r>
            </a:p>
          </p:txBody>
        </p:sp>
        <p:sp>
          <p:nvSpPr>
            <p:cNvPr id="39" name="Freeform 33">
              <a:extLst>
                <a:ext uri="{FF2B5EF4-FFF2-40B4-BE49-F238E27FC236}">
                  <a16:creationId xmlns:a16="http://schemas.microsoft.com/office/drawing/2014/main" id="{DC43796A-ECC1-4773-8EB0-DE5281850C0A}"/>
                </a:ext>
              </a:extLst>
            </p:cNvPr>
            <p:cNvSpPr/>
            <p:nvPr/>
          </p:nvSpPr>
          <p:spPr>
            <a:xfrm>
              <a:off x="6210119" y="4541809"/>
              <a:ext cx="251400" cy="174571"/>
            </a:xfrm>
            <a:custGeom>
              <a:avLst/>
              <a:gdLst>
                <a:gd name="connsiteX0" fmla="*/ 0 w 1162050"/>
                <a:gd name="connsiteY0" fmla="*/ 577242 h 586516"/>
                <a:gd name="connsiteX1" fmla="*/ 471488 w 1162050"/>
                <a:gd name="connsiteY1" fmla="*/ 520092 h 586516"/>
                <a:gd name="connsiteX2" fmla="*/ 709613 w 1162050"/>
                <a:gd name="connsiteY2" fmla="*/ 81942 h 586516"/>
                <a:gd name="connsiteX3" fmla="*/ 1162050 w 1162050"/>
                <a:gd name="connsiteY3" fmla="*/ 979 h 586516"/>
              </a:gdLst>
              <a:ahLst/>
              <a:cxnLst>
                <a:cxn ang="0">
                  <a:pos x="connsiteX0" y="connsiteY0"/>
                </a:cxn>
                <a:cxn ang="0">
                  <a:pos x="connsiteX1" y="connsiteY1"/>
                </a:cxn>
                <a:cxn ang="0">
                  <a:pos x="connsiteX2" y="connsiteY2"/>
                </a:cxn>
                <a:cxn ang="0">
                  <a:pos x="connsiteX3" y="connsiteY3"/>
                </a:cxn>
              </a:cxnLst>
              <a:rect l="l" t="t" r="r" b="b"/>
              <a:pathLst>
                <a:path w="1162050" h="586516">
                  <a:moveTo>
                    <a:pt x="0" y="577242"/>
                  </a:moveTo>
                  <a:cubicBezTo>
                    <a:pt x="176609" y="589942"/>
                    <a:pt x="353219" y="602642"/>
                    <a:pt x="471488" y="520092"/>
                  </a:cubicBezTo>
                  <a:cubicBezTo>
                    <a:pt x="589757" y="437542"/>
                    <a:pt x="594519" y="168461"/>
                    <a:pt x="709613" y="81942"/>
                  </a:cubicBezTo>
                  <a:cubicBezTo>
                    <a:pt x="824707" y="-4577"/>
                    <a:pt x="993378" y="-1799"/>
                    <a:pt x="1162050" y="97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34">
              <a:extLst>
                <a:ext uri="{FF2B5EF4-FFF2-40B4-BE49-F238E27FC236}">
                  <a16:creationId xmlns:a16="http://schemas.microsoft.com/office/drawing/2014/main" id="{4A74479B-4677-48C3-A4EC-803080A76012}"/>
                </a:ext>
              </a:extLst>
            </p:cNvPr>
            <p:cNvSpPr/>
            <p:nvPr/>
          </p:nvSpPr>
          <p:spPr>
            <a:xfrm>
              <a:off x="7947650" y="3689645"/>
              <a:ext cx="251400" cy="174571"/>
            </a:xfrm>
            <a:custGeom>
              <a:avLst/>
              <a:gdLst>
                <a:gd name="connsiteX0" fmla="*/ 0 w 1162050"/>
                <a:gd name="connsiteY0" fmla="*/ 577242 h 586516"/>
                <a:gd name="connsiteX1" fmla="*/ 471488 w 1162050"/>
                <a:gd name="connsiteY1" fmla="*/ 520092 h 586516"/>
                <a:gd name="connsiteX2" fmla="*/ 709613 w 1162050"/>
                <a:gd name="connsiteY2" fmla="*/ 81942 h 586516"/>
                <a:gd name="connsiteX3" fmla="*/ 1162050 w 1162050"/>
                <a:gd name="connsiteY3" fmla="*/ 979 h 586516"/>
              </a:gdLst>
              <a:ahLst/>
              <a:cxnLst>
                <a:cxn ang="0">
                  <a:pos x="connsiteX0" y="connsiteY0"/>
                </a:cxn>
                <a:cxn ang="0">
                  <a:pos x="connsiteX1" y="connsiteY1"/>
                </a:cxn>
                <a:cxn ang="0">
                  <a:pos x="connsiteX2" y="connsiteY2"/>
                </a:cxn>
                <a:cxn ang="0">
                  <a:pos x="connsiteX3" y="connsiteY3"/>
                </a:cxn>
              </a:cxnLst>
              <a:rect l="l" t="t" r="r" b="b"/>
              <a:pathLst>
                <a:path w="1162050" h="586516">
                  <a:moveTo>
                    <a:pt x="0" y="577242"/>
                  </a:moveTo>
                  <a:cubicBezTo>
                    <a:pt x="176609" y="589942"/>
                    <a:pt x="353219" y="602642"/>
                    <a:pt x="471488" y="520092"/>
                  </a:cubicBezTo>
                  <a:cubicBezTo>
                    <a:pt x="589757" y="437542"/>
                    <a:pt x="594519" y="168461"/>
                    <a:pt x="709613" y="81942"/>
                  </a:cubicBezTo>
                  <a:cubicBezTo>
                    <a:pt x="824707" y="-4577"/>
                    <a:pt x="993378" y="-1799"/>
                    <a:pt x="1162050" y="97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Freeform 35">
              <a:extLst>
                <a:ext uri="{FF2B5EF4-FFF2-40B4-BE49-F238E27FC236}">
                  <a16:creationId xmlns:a16="http://schemas.microsoft.com/office/drawing/2014/main" id="{C8515218-ABF9-431C-A30A-F946340816A5}"/>
                </a:ext>
              </a:extLst>
            </p:cNvPr>
            <p:cNvSpPr/>
            <p:nvPr/>
          </p:nvSpPr>
          <p:spPr>
            <a:xfrm>
              <a:off x="6211150" y="5828294"/>
              <a:ext cx="251400" cy="174571"/>
            </a:xfrm>
            <a:custGeom>
              <a:avLst/>
              <a:gdLst>
                <a:gd name="connsiteX0" fmla="*/ 0 w 1162050"/>
                <a:gd name="connsiteY0" fmla="*/ 577242 h 586516"/>
                <a:gd name="connsiteX1" fmla="*/ 471488 w 1162050"/>
                <a:gd name="connsiteY1" fmla="*/ 520092 h 586516"/>
                <a:gd name="connsiteX2" fmla="*/ 709613 w 1162050"/>
                <a:gd name="connsiteY2" fmla="*/ 81942 h 586516"/>
                <a:gd name="connsiteX3" fmla="*/ 1162050 w 1162050"/>
                <a:gd name="connsiteY3" fmla="*/ 979 h 586516"/>
              </a:gdLst>
              <a:ahLst/>
              <a:cxnLst>
                <a:cxn ang="0">
                  <a:pos x="connsiteX0" y="connsiteY0"/>
                </a:cxn>
                <a:cxn ang="0">
                  <a:pos x="connsiteX1" y="connsiteY1"/>
                </a:cxn>
                <a:cxn ang="0">
                  <a:pos x="connsiteX2" y="connsiteY2"/>
                </a:cxn>
                <a:cxn ang="0">
                  <a:pos x="connsiteX3" y="connsiteY3"/>
                </a:cxn>
              </a:cxnLst>
              <a:rect l="l" t="t" r="r" b="b"/>
              <a:pathLst>
                <a:path w="1162050" h="586516">
                  <a:moveTo>
                    <a:pt x="0" y="577242"/>
                  </a:moveTo>
                  <a:cubicBezTo>
                    <a:pt x="176609" y="589942"/>
                    <a:pt x="353219" y="602642"/>
                    <a:pt x="471488" y="520092"/>
                  </a:cubicBezTo>
                  <a:cubicBezTo>
                    <a:pt x="589757" y="437542"/>
                    <a:pt x="594519" y="168461"/>
                    <a:pt x="709613" y="81942"/>
                  </a:cubicBezTo>
                  <a:cubicBezTo>
                    <a:pt x="824707" y="-4577"/>
                    <a:pt x="993378" y="-1799"/>
                    <a:pt x="1162050" y="97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2" name="Straight Arrow Connector 41">
              <a:extLst>
                <a:ext uri="{FF2B5EF4-FFF2-40B4-BE49-F238E27FC236}">
                  <a16:creationId xmlns:a16="http://schemas.microsoft.com/office/drawing/2014/main" id="{E605439B-2DDA-4800-9772-14B5DEDCA812}"/>
                </a:ext>
              </a:extLst>
            </p:cNvPr>
            <p:cNvCxnSpPr/>
            <p:nvPr/>
          </p:nvCxnSpPr>
          <p:spPr>
            <a:xfrm>
              <a:off x="3745390" y="3776931"/>
              <a:ext cx="560345" cy="1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BE176E5-939C-4C36-9768-87BD4389B965}"/>
                </a:ext>
              </a:extLst>
            </p:cNvPr>
            <p:cNvSpPr txBox="1"/>
            <p:nvPr/>
          </p:nvSpPr>
          <p:spPr>
            <a:xfrm>
              <a:off x="1762123" y="3554567"/>
              <a:ext cx="2114354" cy="461665"/>
            </a:xfrm>
            <a:prstGeom prst="rect">
              <a:avLst/>
            </a:prstGeom>
            <a:noFill/>
          </p:spPr>
          <p:txBody>
            <a:bodyPr wrap="square" rtlCol="0">
              <a:spAutoFit/>
            </a:bodyPr>
            <a:lstStyle/>
            <a:p>
              <a:r>
                <a:rPr lang="en-US" sz="2400" dirty="0" err="1">
                  <a:solidFill>
                    <a:schemeClr val="bg1"/>
                  </a:solidFill>
                </a:rPr>
                <a:t>Perf</a:t>
              </a:r>
              <a:r>
                <a:rPr lang="en-US" sz="2400" dirty="0">
                  <a:solidFill>
                    <a:schemeClr val="bg1"/>
                  </a:solidFill>
                </a:rPr>
                <a:t>. Counter 0</a:t>
              </a:r>
            </a:p>
          </p:txBody>
        </p:sp>
        <p:cxnSp>
          <p:nvCxnSpPr>
            <p:cNvPr id="44" name="Straight Arrow Connector 43">
              <a:extLst>
                <a:ext uri="{FF2B5EF4-FFF2-40B4-BE49-F238E27FC236}">
                  <a16:creationId xmlns:a16="http://schemas.microsoft.com/office/drawing/2014/main" id="{AADEEF42-A93B-4E78-9172-1A319301589A}"/>
                </a:ext>
              </a:extLst>
            </p:cNvPr>
            <p:cNvCxnSpPr/>
            <p:nvPr/>
          </p:nvCxnSpPr>
          <p:spPr>
            <a:xfrm>
              <a:off x="3745387" y="4608920"/>
              <a:ext cx="560345" cy="1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977F177-D44C-416F-8125-B74F692B6246}"/>
                </a:ext>
              </a:extLst>
            </p:cNvPr>
            <p:cNvSpPr txBox="1"/>
            <p:nvPr/>
          </p:nvSpPr>
          <p:spPr>
            <a:xfrm>
              <a:off x="1762123" y="4395646"/>
              <a:ext cx="2114350" cy="461665"/>
            </a:xfrm>
            <a:prstGeom prst="rect">
              <a:avLst/>
            </a:prstGeom>
            <a:noFill/>
          </p:spPr>
          <p:txBody>
            <a:bodyPr wrap="square" rtlCol="0">
              <a:spAutoFit/>
            </a:bodyPr>
            <a:lstStyle/>
            <a:p>
              <a:r>
                <a:rPr lang="en-US" sz="2400" dirty="0" err="1">
                  <a:solidFill>
                    <a:schemeClr val="bg1"/>
                  </a:solidFill>
                </a:rPr>
                <a:t>Perf</a:t>
              </a:r>
              <a:r>
                <a:rPr lang="en-US" sz="2400" dirty="0">
                  <a:solidFill>
                    <a:schemeClr val="bg1"/>
                  </a:solidFill>
                </a:rPr>
                <a:t>. Counter 1</a:t>
              </a:r>
            </a:p>
          </p:txBody>
        </p:sp>
        <p:cxnSp>
          <p:nvCxnSpPr>
            <p:cNvPr id="46" name="Straight Arrow Connector 45">
              <a:extLst>
                <a:ext uri="{FF2B5EF4-FFF2-40B4-BE49-F238E27FC236}">
                  <a16:creationId xmlns:a16="http://schemas.microsoft.com/office/drawing/2014/main" id="{F9434B3F-F3CB-49D5-8D2F-679EBB6FCA54}"/>
                </a:ext>
              </a:extLst>
            </p:cNvPr>
            <p:cNvCxnSpPr/>
            <p:nvPr/>
          </p:nvCxnSpPr>
          <p:spPr>
            <a:xfrm>
              <a:off x="3755648" y="5904180"/>
              <a:ext cx="560345" cy="1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39FDADC-87D5-4EB1-A90C-B31DAFF88D37}"/>
                </a:ext>
              </a:extLst>
            </p:cNvPr>
            <p:cNvSpPr txBox="1"/>
            <p:nvPr/>
          </p:nvSpPr>
          <p:spPr>
            <a:xfrm>
              <a:off x="1762123" y="5627718"/>
              <a:ext cx="2220081" cy="461665"/>
            </a:xfrm>
            <a:prstGeom prst="rect">
              <a:avLst/>
            </a:prstGeom>
            <a:noFill/>
          </p:spPr>
          <p:txBody>
            <a:bodyPr wrap="square" rtlCol="0">
              <a:spAutoFit/>
            </a:bodyPr>
            <a:lstStyle/>
            <a:p>
              <a:r>
                <a:rPr lang="en-US" sz="2400" dirty="0" err="1">
                  <a:solidFill>
                    <a:schemeClr val="bg1"/>
                  </a:solidFill>
                </a:rPr>
                <a:t>Perf</a:t>
              </a:r>
              <a:r>
                <a:rPr lang="en-US" sz="2400" dirty="0">
                  <a:solidFill>
                    <a:schemeClr val="bg1"/>
                  </a:solidFill>
                </a:rPr>
                <a:t>. Counter N</a:t>
              </a:r>
            </a:p>
          </p:txBody>
        </p:sp>
        <p:cxnSp>
          <p:nvCxnSpPr>
            <p:cNvPr id="48" name="Straight Arrow Connector 47">
              <a:extLst>
                <a:ext uri="{FF2B5EF4-FFF2-40B4-BE49-F238E27FC236}">
                  <a16:creationId xmlns:a16="http://schemas.microsoft.com/office/drawing/2014/main" id="{5450ADDE-8AF6-4701-8C9E-C197DF5CDBAC}"/>
                </a:ext>
              </a:extLst>
            </p:cNvPr>
            <p:cNvCxnSpPr/>
            <p:nvPr/>
          </p:nvCxnSpPr>
          <p:spPr>
            <a:xfrm>
              <a:off x="8375005" y="3776931"/>
              <a:ext cx="560345" cy="1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FA18000-D34F-435B-B182-B896E67FFA6C}"/>
                </a:ext>
              </a:extLst>
            </p:cNvPr>
            <p:cNvCxnSpPr/>
            <p:nvPr/>
          </p:nvCxnSpPr>
          <p:spPr>
            <a:xfrm>
              <a:off x="8385262" y="4627828"/>
              <a:ext cx="560345" cy="1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42AE85E-70B9-4077-ADA6-6197D5BDFFF4}"/>
                </a:ext>
              </a:extLst>
            </p:cNvPr>
            <p:cNvCxnSpPr/>
            <p:nvPr/>
          </p:nvCxnSpPr>
          <p:spPr>
            <a:xfrm>
              <a:off x="8385262" y="5915579"/>
              <a:ext cx="560345" cy="1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65DDD82-6271-42AE-A321-7038D2F6B7E7}"/>
                </a:ext>
              </a:extLst>
            </p:cNvPr>
            <p:cNvSpPr txBox="1"/>
            <p:nvPr/>
          </p:nvSpPr>
          <p:spPr>
            <a:xfrm>
              <a:off x="8935350" y="3616549"/>
              <a:ext cx="1449622" cy="461665"/>
            </a:xfrm>
            <a:prstGeom prst="rect">
              <a:avLst/>
            </a:prstGeom>
            <a:noFill/>
          </p:spPr>
          <p:txBody>
            <a:bodyPr wrap="square" rtlCol="0">
              <a:spAutoFit/>
            </a:bodyPr>
            <a:lstStyle/>
            <a:p>
              <a:r>
                <a:rPr lang="en-US" sz="2400" dirty="0">
                  <a:solidFill>
                    <a:schemeClr val="bg1"/>
                  </a:solidFill>
                </a:rPr>
                <a:t>Cluster 0</a:t>
              </a:r>
            </a:p>
          </p:txBody>
        </p:sp>
        <p:sp>
          <p:nvSpPr>
            <p:cNvPr id="52" name="TextBox 51">
              <a:extLst>
                <a:ext uri="{FF2B5EF4-FFF2-40B4-BE49-F238E27FC236}">
                  <a16:creationId xmlns:a16="http://schemas.microsoft.com/office/drawing/2014/main" id="{F962B678-D163-4CFF-9E1F-105AB8AD076E}"/>
                </a:ext>
              </a:extLst>
            </p:cNvPr>
            <p:cNvSpPr txBox="1"/>
            <p:nvPr/>
          </p:nvSpPr>
          <p:spPr>
            <a:xfrm>
              <a:off x="8935349" y="4467446"/>
              <a:ext cx="1684754" cy="461665"/>
            </a:xfrm>
            <a:prstGeom prst="rect">
              <a:avLst/>
            </a:prstGeom>
            <a:noFill/>
          </p:spPr>
          <p:txBody>
            <a:bodyPr wrap="square" rtlCol="0">
              <a:spAutoFit/>
            </a:bodyPr>
            <a:lstStyle/>
            <a:p>
              <a:r>
                <a:rPr lang="en-US" sz="2400" dirty="0">
                  <a:solidFill>
                    <a:schemeClr val="bg1"/>
                  </a:solidFill>
                </a:rPr>
                <a:t>Cluster 1</a:t>
              </a:r>
            </a:p>
          </p:txBody>
        </p:sp>
        <p:sp>
          <p:nvSpPr>
            <p:cNvPr id="53" name="TextBox 52">
              <a:extLst>
                <a:ext uri="{FF2B5EF4-FFF2-40B4-BE49-F238E27FC236}">
                  <a16:creationId xmlns:a16="http://schemas.microsoft.com/office/drawing/2014/main" id="{AA871CA4-5D5B-484B-BAE0-14292C0A7FFC}"/>
                </a:ext>
              </a:extLst>
            </p:cNvPr>
            <p:cNvSpPr txBox="1"/>
            <p:nvPr/>
          </p:nvSpPr>
          <p:spPr>
            <a:xfrm>
              <a:off x="8945607" y="5749115"/>
              <a:ext cx="1674496" cy="461665"/>
            </a:xfrm>
            <a:prstGeom prst="rect">
              <a:avLst/>
            </a:prstGeom>
            <a:noFill/>
          </p:spPr>
          <p:txBody>
            <a:bodyPr wrap="square" rtlCol="0">
              <a:spAutoFit/>
            </a:bodyPr>
            <a:lstStyle/>
            <a:p>
              <a:r>
                <a:rPr lang="en-US" sz="2400" dirty="0">
                  <a:solidFill>
                    <a:schemeClr val="bg1"/>
                  </a:solidFill>
                </a:rPr>
                <a:t>Cluster M</a:t>
              </a:r>
            </a:p>
          </p:txBody>
        </p:sp>
        <p:sp>
          <p:nvSpPr>
            <p:cNvPr id="54" name="Freeform 48">
              <a:extLst>
                <a:ext uri="{FF2B5EF4-FFF2-40B4-BE49-F238E27FC236}">
                  <a16:creationId xmlns:a16="http://schemas.microsoft.com/office/drawing/2014/main" id="{0693C0EA-61F7-4323-82CE-83CBAC629E06}"/>
                </a:ext>
              </a:extLst>
            </p:cNvPr>
            <p:cNvSpPr/>
            <p:nvPr/>
          </p:nvSpPr>
          <p:spPr>
            <a:xfrm>
              <a:off x="6211150" y="3678749"/>
              <a:ext cx="251400" cy="174571"/>
            </a:xfrm>
            <a:custGeom>
              <a:avLst/>
              <a:gdLst>
                <a:gd name="connsiteX0" fmla="*/ 0 w 1162050"/>
                <a:gd name="connsiteY0" fmla="*/ 577242 h 586516"/>
                <a:gd name="connsiteX1" fmla="*/ 471488 w 1162050"/>
                <a:gd name="connsiteY1" fmla="*/ 520092 h 586516"/>
                <a:gd name="connsiteX2" fmla="*/ 709613 w 1162050"/>
                <a:gd name="connsiteY2" fmla="*/ 81942 h 586516"/>
                <a:gd name="connsiteX3" fmla="*/ 1162050 w 1162050"/>
                <a:gd name="connsiteY3" fmla="*/ 979 h 586516"/>
              </a:gdLst>
              <a:ahLst/>
              <a:cxnLst>
                <a:cxn ang="0">
                  <a:pos x="connsiteX0" y="connsiteY0"/>
                </a:cxn>
                <a:cxn ang="0">
                  <a:pos x="connsiteX1" y="connsiteY1"/>
                </a:cxn>
                <a:cxn ang="0">
                  <a:pos x="connsiteX2" y="connsiteY2"/>
                </a:cxn>
                <a:cxn ang="0">
                  <a:pos x="connsiteX3" y="connsiteY3"/>
                </a:cxn>
              </a:cxnLst>
              <a:rect l="l" t="t" r="r" b="b"/>
              <a:pathLst>
                <a:path w="1162050" h="586516">
                  <a:moveTo>
                    <a:pt x="0" y="577242"/>
                  </a:moveTo>
                  <a:cubicBezTo>
                    <a:pt x="176609" y="589942"/>
                    <a:pt x="353219" y="602642"/>
                    <a:pt x="471488" y="520092"/>
                  </a:cubicBezTo>
                  <a:cubicBezTo>
                    <a:pt x="589757" y="437542"/>
                    <a:pt x="594519" y="168461"/>
                    <a:pt x="709613" y="81942"/>
                  </a:cubicBezTo>
                  <a:cubicBezTo>
                    <a:pt x="824707" y="-4577"/>
                    <a:pt x="993378" y="-1799"/>
                    <a:pt x="1162050" y="97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49">
              <a:extLst>
                <a:ext uri="{FF2B5EF4-FFF2-40B4-BE49-F238E27FC236}">
                  <a16:creationId xmlns:a16="http://schemas.microsoft.com/office/drawing/2014/main" id="{7E1CB2A2-11A1-4680-B29D-1CB5599CCD8E}"/>
                </a:ext>
              </a:extLst>
            </p:cNvPr>
            <p:cNvSpPr/>
            <p:nvPr/>
          </p:nvSpPr>
          <p:spPr>
            <a:xfrm>
              <a:off x="7952471" y="4551156"/>
              <a:ext cx="251400" cy="174571"/>
            </a:xfrm>
            <a:custGeom>
              <a:avLst/>
              <a:gdLst>
                <a:gd name="connsiteX0" fmla="*/ 0 w 1162050"/>
                <a:gd name="connsiteY0" fmla="*/ 577242 h 586516"/>
                <a:gd name="connsiteX1" fmla="*/ 471488 w 1162050"/>
                <a:gd name="connsiteY1" fmla="*/ 520092 h 586516"/>
                <a:gd name="connsiteX2" fmla="*/ 709613 w 1162050"/>
                <a:gd name="connsiteY2" fmla="*/ 81942 h 586516"/>
                <a:gd name="connsiteX3" fmla="*/ 1162050 w 1162050"/>
                <a:gd name="connsiteY3" fmla="*/ 979 h 586516"/>
              </a:gdLst>
              <a:ahLst/>
              <a:cxnLst>
                <a:cxn ang="0">
                  <a:pos x="connsiteX0" y="connsiteY0"/>
                </a:cxn>
                <a:cxn ang="0">
                  <a:pos x="connsiteX1" y="connsiteY1"/>
                </a:cxn>
                <a:cxn ang="0">
                  <a:pos x="connsiteX2" y="connsiteY2"/>
                </a:cxn>
                <a:cxn ang="0">
                  <a:pos x="connsiteX3" y="connsiteY3"/>
                </a:cxn>
              </a:cxnLst>
              <a:rect l="l" t="t" r="r" b="b"/>
              <a:pathLst>
                <a:path w="1162050" h="586516">
                  <a:moveTo>
                    <a:pt x="0" y="577242"/>
                  </a:moveTo>
                  <a:cubicBezTo>
                    <a:pt x="176609" y="589942"/>
                    <a:pt x="353219" y="602642"/>
                    <a:pt x="471488" y="520092"/>
                  </a:cubicBezTo>
                  <a:cubicBezTo>
                    <a:pt x="589757" y="437542"/>
                    <a:pt x="594519" y="168461"/>
                    <a:pt x="709613" y="81942"/>
                  </a:cubicBezTo>
                  <a:cubicBezTo>
                    <a:pt x="824707" y="-4577"/>
                    <a:pt x="993378" y="-1799"/>
                    <a:pt x="1162050" y="97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Freeform 50">
              <a:extLst>
                <a:ext uri="{FF2B5EF4-FFF2-40B4-BE49-F238E27FC236}">
                  <a16:creationId xmlns:a16="http://schemas.microsoft.com/office/drawing/2014/main" id="{81C50DED-EFAF-4A12-AFED-EE4350B4DC67}"/>
                </a:ext>
              </a:extLst>
            </p:cNvPr>
            <p:cNvSpPr/>
            <p:nvPr/>
          </p:nvSpPr>
          <p:spPr>
            <a:xfrm>
              <a:off x="7929986" y="5829772"/>
              <a:ext cx="251400" cy="174571"/>
            </a:xfrm>
            <a:custGeom>
              <a:avLst/>
              <a:gdLst>
                <a:gd name="connsiteX0" fmla="*/ 0 w 1162050"/>
                <a:gd name="connsiteY0" fmla="*/ 577242 h 586516"/>
                <a:gd name="connsiteX1" fmla="*/ 471488 w 1162050"/>
                <a:gd name="connsiteY1" fmla="*/ 520092 h 586516"/>
                <a:gd name="connsiteX2" fmla="*/ 709613 w 1162050"/>
                <a:gd name="connsiteY2" fmla="*/ 81942 h 586516"/>
                <a:gd name="connsiteX3" fmla="*/ 1162050 w 1162050"/>
                <a:gd name="connsiteY3" fmla="*/ 979 h 586516"/>
              </a:gdLst>
              <a:ahLst/>
              <a:cxnLst>
                <a:cxn ang="0">
                  <a:pos x="connsiteX0" y="connsiteY0"/>
                </a:cxn>
                <a:cxn ang="0">
                  <a:pos x="connsiteX1" y="connsiteY1"/>
                </a:cxn>
                <a:cxn ang="0">
                  <a:pos x="connsiteX2" y="connsiteY2"/>
                </a:cxn>
                <a:cxn ang="0">
                  <a:pos x="connsiteX3" y="connsiteY3"/>
                </a:cxn>
              </a:cxnLst>
              <a:rect l="l" t="t" r="r" b="b"/>
              <a:pathLst>
                <a:path w="1162050" h="586516">
                  <a:moveTo>
                    <a:pt x="0" y="577242"/>
                  </a:moveTo>
                  <a:cubicBezTo>
                    <a:pt x="176609" y="589942"/>
                    <a:pt x="353219" y="602642"/>
                    <a:pt x="471488" y="520092"/>
                  </a:cubicBezTo>
                  <a:cubicBezTo>
                    <a:pt x="589757" y="437542"/>
                    <a:pt x="594519" y="168461"/>
                    <a:pt x="709613" y="81942"/>
                  </a:cubicBezTo>
                  <a:cubicBezTo>
                    <a:pt x="824707" y="-4577"/>
                    <a:pt x="993378" y="-1799"/>
                    <a:pt x="1162050" y="97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7" name="Content Placeholder 2">
            <a:extLst>
              <a:ext uri="{FF2B5EF4-FFF2-40B4-BE49-F238E27FC236}">
                <a16:creationId xmlns:a16="http://schemas.microsoft.com/office/drawing/2014/main" id="{FC1D1B8F-EC54-4E2F-A4A7-97E3C0CFDB7C}"/>
              </a:ext>
            </a:extLst>
          </p:cNvPr>
          <p:cNvSpPr txBox="1">
            <a:spLocks/>
          </p:cNvSpPr>
          <p:nvPr/>
        </p:nvSpPr>
        <p:spPr>
          <a:xfrm>
            <a:off x="365851" y="1381123"/>
            <a:ext cx="11460480"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en-US" dirty="0"/>
              <a:t>Performance counters indicate how the kernel uses the hardware</a:t>
            </a:r>
          </a:p>
          <a:p>
            <a:pPr marL="800100" lvl="1" indent="-342900">
              <a:lnSpc>
                <a:spcPct val="120000"/>
              </a:lnSpc>
              <a:spcBef>
                <a:spcPts val="0"/>
              </a:spcBef>
              <a:buFont typeface="Arial" panose="020B0604020202020204" pitchFamily="34" charset="0"/>
              <a:buChar char="•"/>
            </a:pPr>
            <a:r>
              <a:rPr lang="en-US" dirty="0"/>
              <a:t>Counters may thus help indicate which cluster a kernel is in </a:t>
            </a:r>
            <a:r>
              <a:rPr lang="en-US" b="1" u="sng" dirty="0"/>
              <a:t>with only one measurement</a:t>
            </a:r>
          </a:p>
        </p:txBody>
      </p:sp>
    </p:spTree>
    <p:extLst>
      <p:ext uri="{BB962C8B-B14F-4D97-AF65-F5344CB8AC3E}">
        <p14:creationId xmlns:p14="http://schemas.microsoft.com/office/powerpoint/2010/main" val="336307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55206-554A-4038-A7B7-86DC178AD8D3}"/>
              </a:ext>
            </a:extLst>
          </p:cNvPr>
          <p:cNvPicPr>
            <a:picLocks noChangeAspect="1"/>
          </p:cNvPicPr>
          <p:nvPr/>
        </p:nvPicPr>
        <p:blipFill>
          <a:blip r:embed="rId3"/>
          <a:stretch>
            <a:fillRect/>
          </a:stretch>
        </p:blipFill>
        <p:spPr>
          <a:xfrm>
            <a:off x="0" y="1097280"/>
            <a:ext cx="10742083" cy="5255207"/>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Estimate Kernel Changes Using Cluster’s Curve</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17</a:t>
            </a:fld>
            <a:endParaRPr lang="en-US" dirty="0"/>
          </a:p>
        </p:txBody>
      </p:sp>
      <p:sp>
        <p:nvSpPr>
          <p:cNvPr id="4" name="Oval 3">
            <a:extLst>
              <a:ext uri="{FF2B5EF4-FFF2-40B4-BE49-F238E27FC236}">
                <a16:creationId xmlns:a16="http://schemas.microsoft.com/office/drawing/2014/main" id="{674E3EF0-6F81-42E8-9A85-798865F646B9}"/>
              </a:ext>
            </a:extLst>
          </p:cNvPr>
          <p:cNvSpPr/>
          <p:nvPr/>
        </p:nvSpPr>
        <p:spPr>
          <a:xfrm>
            <a:off x="8693331" y="1384663"/>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F154309-3A37-48A4-848A-0BEF4423E046}"/>
              </a:ext>
            </a:extLst>
          </p:cNvPr>
          <p:cNvSpPr/>
          <p:nvPr/>
        </p:nvSpPr>
        <p:spPr>
          <a:xfrm>
            <a:off x="5446122" y="2320835"/>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Content Placeholder 2">
            <a:extLst>
              <a:ext uri="{FF2B5EF4-FFF2-40B4-BE49-F238E27FC236}">
                <a16:creationId xmlns:a16="http://schemas.microsoft.com/office/drawing/2014/main" id="{24B577FA-31ED-4CB4-807A-D2A63105989B}"/>
              </a:ext>
            </a:extLst>
          </p:cNvPr>
          <p:cNvSpPr txBox="1">
            <a:spLocks/>
          </p:cNvSpPr>
          <p:nvPr/>
        </p:nvSpPr>
        <p:spPr>
          <a:xfrm>
            <a:off x="8967651" y="1381123"/>
            <a:ext cx="2858679"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dirty="0"/>
              <a:t>Half the CUs but same bandwidth?</a:t>
            </a:r>
          </a:p>
          <a:p>
            <a:pPr>
              <a:lnSpc>
                <a:spcPct val="120000"/>
              </a:lnSpc>
              <a:spcBef>
                <a:spcPts val="0"/>
              </a:spcBef>
            </a:pPr>
            <a:endParaRPr lang="en-US" b="1" u="sng" dirty="0"/>
          </a:p>
          <a:p>
            <a:pPr>
              <a:lnSpc>
                <a:spcPct val="120000"/>
              </a:lnSpc>
              <a:spcBef>
                <a:spcPts val="0"/>
              </a:spcBef>
            </a:pPr>
            <a:r>
              <a:rPr lang="en-US" b="1" dirty="0"/>
              <a:t>~60% Performance</a:t>
            </a:r>
          </a:p>
        </p:txBody>
      </p:sp>
      <p:sp>
        <p:nvSpPr>
          <p:cNvPr id="6" name="Arrow: Down 5">
            <a:extLst>
              <a:ext uri="{FF2B5EF4-FFF2-40B4-BE49-F238E27FC236}">
                <a16:creationId xmlns:a16="http://schemas.microsoft.com/office/drawing/2014/main" id="{42BF23BE-AF23-4295-AB01-0B4084AAE309}"/>
              </a:ext>
            </a:extLst>
          </p:cNvPr>
          <p:cNvSpPr/>
          <p:nvPr/>
        </p:nvSpPr>
        <p:spPr>
          <a:xfrm rot="4395619" flipH="1">
            <a:off x="7063894" y="451012"/>
            <a:ext cx="320922" cy="304440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39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0A2A1-6A85-443F-8217-8A3B92942CE7}"/>
              </a:ext>
            </a:extLst>
          </p:cNvPr>
          <p:cNvPicPr>
            <a:picLocks noChangeAspect="1"/>
          </p:cNvPicPr>
          <p:nvPr/>
        </p:nvPicPr>
        <p:blipFill>
          <a:blip r:embed="rId3"/>
          <a:stretch>
            <a:fillRect/>
          </a:stretch>
        </p:blipFill>
        <p:spPr>
          <a:xfrm>
            <a:off x="2728" y="1099873"/>
            <a:ext cx="10742083" cy="5255207"/>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Estimate Kernel Changes Using Cluster’s Curve</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18</a:t>
            </a:fld>
            <a:endParaRPr lang="en-US" dirty="0"/>
          </a:p>
        </p:txBody>
      </p:sp>
      <p:sp>
        <p:nvSpPr>
          <p:cNvPr id="4" name="Oval 3">
            <a:extLst>
              <a:ext uri="{FF2B5EF4-FFF2-40B4-BE49-F238E27FC236}">
                <a16:creationId xmlns:a16="http://schemas.microsoft.com/office/drawing/2014/main" id="{674E3EF0-6F81-42E8-9A85-798865F646B9}"/>
              </a:ext>
            </a:extLst>
          </p:cNvPr>
          <p:cNvSpPr/>
          <p:nvPr/>
        </p:nvSpPr>
        <p:spPr>
          <a:xfrm>
            <a:off x="8683095" y="1624151"/>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F154309-3A37-48A4-848A-0BEF4423E046}"/>
              </a:ext>
            </a:extLst>
          </p:cNvPr>
          <p:cNvSpPr/>
          <p:nvPr/>
        </p:nvSpPr>
        <p:spPr>
          <a:xfrm>
            <a:off x="5675267" y="1550127"/>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Content Placeholder 2">
            <a:extLst>
              <a:ext uri="{FF2B5EF4-FFF2-40B4-BE49-F238E27FC236}">
                <a16:creationId xmlns:a16="http://schemas.microsoft.com/office/drawing/2014/main" id="{24B577FA-31ED-4CB4-807A-D2A63105989B}"/>
              </a:ext>
            </a:extLst>
          </p:cNvPr>
          <p:cNvSpPr txBox="1">
            <a:spLocks/>
          </p:cNvSpPr>
          <p:nvPr/>
        </p:nvSpPr>
        <p:spPr>
          <a:xfrm>
            <a:off x="8967651" y="1381123"/>
            <a:ext cx="2858679"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dirty="0"/>
              <a:t>Half the CUs but same bandwidth?</a:t>
            </a:r>
          </a:p>
          <a:p>
            <a:pPr>
              <a:lnSpc>
                <a:spcPct val="120000"/>
              </a:lnSpc>
              <a:spcBef>
                <a:spcPts val="0"/>
              </a:spcBef>
            </a:pPr>
            <a:endParaRPr lang="en-US" b="1" u="sng" dirty="0"/>
          </a:p>
          <a:p>
            <a:pPr>
              <a:lnSpc>
                <a:spcPct val="120000"/>
              </a:lnSpc>
              <a:spcBef>
                <a:spcPts val="0"/>
              </a:spcBef>
            </a:pPr>
            <a:r>
              <a:rPr lang="en-US" b="1" dirty="0"/>
              <a:t>~100% Performance</a:t>
            </a:r>
          </a:p>
        </p:txBody>
      </p:sp>
      <p:sp>
        <p:nvSpPr>
          <p:cNvPr id="6" name="Arrow: Down 5">
            <a:extLst>
              <a:ext uri="{FF2B5EF4-FFF2-40B4-BE49-F238E27FC236}">
                <a16:creationId xmlns:a16="http://schemas.microsoft.com/office/drawing/2014/main" id="{42BF23BE-AF23-4295-AB01-0B4084AAE309}"/>
              </a:ext>
            </a:extLst>
          </p:cNvPr>
          <p:cNvSpPr/>
          <p:nvPr/>
        </p:nvSpPr>
        <p:spPr>
          <a:xfrm rot="5400000" flipH="1">
            <a:off x="7105481" y="444956"/>
            <a:ext cx="320922" cy="263271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2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550855-1A00-4C00-BFE1-975BDA57E336}"/>
              </a:ext>
            </a:extLst>
          </p:cNvPr>
          <p:cNvPicPr>
            <a:picLocks noChangeAspect="1"/>
          </p:cNvPicPr>
          <p:nvPr/>
        </p:nvPicPr>
        <p:blipFill>
          <a:blip r:embed="rId3"/>
          <a:stretch>
            <a:fillRect/>
          </a:stretch>
        </p:blipFill>
        <p:spPr>
          <a:xfrm>
            <a:off x="2117" y="1092601"/>
            <a:ext cx="10742083" cy="5255207"/>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Estimate Kernel Changes Using Cluster’s Curve</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19</a:t>
            </a:fld>
            <a:endParaRPr lang="en-US" dirty="0"/>
          </a:p>
        </p:txBody>
      </p:sp>
      <p:sp>
        <p:nvSpPr>
          <p:cNvPr id="4" name="Oval 3">
            <a:extLst>
              <a:ext uri="{FF2B5EF4-FFF2-40B4-BE49-F238E27FC236}">
                <a16:creationId xmlns:a16="http://schemas.microsoft.com/office/drawing/2014/main" id="{674E3EF0-6F81-42E8-9A85-798865F646B9}"/>
              </a:ext>
            </a:extLst>
          </p:cNvPr>
          <p:cNvSpPr/>
          <p:nvPr/>
        </p:nvSpPr>
        <p:spPr>
          <a:xfrm>
            <a:off x="8693331" y="2081351"/>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F154309-3A37-48A4-848A-0BEF4423E046}"/>
              </a:ext>
            </a:extLst>
          </p:cNvPr>
          <p:cNvSpPr/>
          <p:nvPr/>
        </p:nvSpPr>
        <p:spPr>
          <a:xfrm>
            <a:off x="5675267" y="1412967"/>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Content Placeholder 2">
            <a:extLst>
              <a:ext uri="{FF2B5EF4-FFF2-40B4-BE49-F238E27FC236}">
                <a16:creationId xmlns:a16="http://schemas.microsoft.com/office/drawing/2014/main" id="{24B577FA-31ED-4CB4-807A-D2A63105989B}"/>
              </a:ext>
            </a:extLst>
          </p:cNvPr>
          <p:cNvSpPr txBox="1">
            <a:spLocks/>
          </p:cNvSpPr>
          <p:nvPr/>
        </p:nvSpPr>
        <p:spPr>
          <a:xfrm>
            <a:off x="8967651" y="1381123"/>
            <a:ext cx="2858679"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dirty="0"/>
              <a:t>Half the CUs but same bandwidth?</a:t>
            </a:r>
          </a:p>
          <a:p>
            <a:pPr>
              <a:lnSpc>
                <a:spcPct val="120000"/>
              </a:lnSpc>
              <a:spcBef>
                <a:spcPts val="0"/>
              </a:spcBef>
            </a:pPr>
            <a:endParaRPr lang="en-US" b="1" u="sng" dirty="0"/>
          </a:p>
          <a:p>
            <a:pPr>
              <a:lnSpc>
                <a:spcPct val="120000"/>
              </a:lnSpc>
              <a:spcBef>
                <a:spcPts val="0"/>
              </a:spcBef>
            </a:pPr>
            <a:r>
              <a:rPr lang="en-US" b="1" dirty="0"/>
              <a:t>~115% Performance</a:t>
            </a:r>
          </a:p>
        </p:txBody>
      </p:sp>
      <p:sp>
        <p:nvSpPr>
          <p:cNvPr id="6" name="Arrow: Down 5">
            <a:extLst>
              <a:ext uri="{FF2B5EF4-FFF2-40B4-BE49-F238E27FC236}">
                <a16:creationId xmlns:a16="http://schemas.microsoft.com/office/drawing/2014/main" id="{42BF23BE-AF23-4295-AB01-0B4084AAE309}"/>
              </a:ext>
            </a:extLst>
          </p:cNvPr>
          <p:cNvSpPr/>
          <p:nvPr/>
        </p:nvSpPr>
        <p:spPr>
          <a:xfrm rot="6098659" flipH="1">
            <a:off x="7139373" y="555512"/>
            <a:ext cx="320922" cy="263271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4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173BBE9-5000-4A32-9C51-793CDC1A974A}"/>
              </a:ext>
            </a:extLst>
          </p:cNvPr>
          <p:cNvPicPr>
            <a:picLocks noChangeAspect="1"/>
          </p:cNvPicPr>
          <p:nvPr/>
        </p:nvPicPr>
        <p:blipFill>
          <a:blip r:embed="rId2"/>
          <a:stretch>
            <a:fillRect/>
          </a:stretch>
        </p:blipFill>
        <p:spPr>
          <a:xfrm>
            <a:off x="393192" y="1874520"/>
            <a:ext cx="5287113" cy="3677163"/>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Large Design Space for Heterogeneous Systems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a:t>
            </a:fld>
            <a:endParaRPr lang="en-US" dirty="0"/>
          </a:p>
        </p:txBody>
      </p:sp>
      <p:sp>
        <p:nvSpPr>
          <p:cNvPr id="5" name="Rectangle 4">
            <a:extLst>
              <a:ext uri="{FF2B5EF4-FFF2-40B4-BE49-F238E27FC236}">
                <a16:creationId xmlns:a16="http://schemas.microsoft.com/office/drawing/2014/main" id="{FAF16166-8774-4168-AD38-E55227103BB2}"/>
              </a:ext>
            </a:extLst>
          </p:cNvPr>
          <p:cNvSpPr/>
          <p:nvPr/>
        </p:nvSpPr>
        <p:spPr>
          <a:xfrm>
            <a:off x="564231" y="2553085"/>
            <a:ext cx="3068768" cy="1414732"/>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8" name="Rectangle 7">
            <a:extLst>
              <a:ext uri="{FF2B5EF4-FFF2-40B4-BE49-F238E27FC236}">
                <a16:creationId xmlns:a16="http://schemas.microsoft.com/office/drawing/2014/main" id="{77908246-3F5B-41E1-92CE-DC8C151D5F33}"/>
              </a:ext>
            </a:extLst>
          </p:cNvPr>
          <p:cNvSpPr/>
          <p:nvPr/>
        </p:nvSpPr>
        <p:spPr>
          <a:xfrm>
            <a:off x="3632999" y="1921918"/>
            <a:ext cx="2045592" cy="3305355"/>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9" name="Rectangle 8">
            <a:extLst>
              <a:ext uri="{FF2B5EF4-FFF2-40B4-BE49-F238E27FC236}">
                <a16:creationId xmlns:a16="http://schemas.microsoft.com/office/drawing/2014/main" id="{2331E838-5B70-433E-9FC1-051F5740322B}"/>
              </a:ext>
            </a:extLst>
          </p:cNvPr>
          <p:cNvSpPr/>
          <p:nvPr/>
        </p:nvSpPr>
        <p:spPr>
          <a:xfrm>
            <a:off x="861045" y="3967817"/>
            <a:ext cx="710241" cy="583720"/>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0" name="Rectangle 9">
            <a:extLst>
              <a:ext uri="{FF2B5EF4-FFF2-40B4-BE49-F238E27FC236}">
                <a16:creationId xmlns:a16="http://schemas.microsoft.com/office/drawing/2014/main" id="{CBA030D2-822F-4BC2-870A-94B244C9CF89}"/>
              </a:ext>
            </a:extLst>
          </p:cNvPr>
          <p:cNvSpPr/>
          <p:nvPr/>
        </p:nvSpPr>
        <p:spPr>
          <a:xfrm>
            <a:off x="2324672" y="3967817"/>
            <a:ext cx="954644" cy="862642"/>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Some CPU design spaces:</a:t>
            </a:r>
          </a:p>
          <a:p>
            <a:pPr marL="800100" lvl="1" indent="-342900">
              <a:buFont typeface="Arial" panose="020B0604020202020204" pitchFamily="34" charset="0"/>
              <a:buChar char="•"/>
            </a:pPr>
            <a:r>
              <a:rPr lang="en-US" dirty="0"/>
              <a:t>How large?</a:t>
            </a:r>
          </a:p>
          <a:p>
            <a:pPr marL="800100" lvl="1" indent="-342900">
              <a:buFont typeface="Arial" panose="020B0604020202020204" pitchFamily="34" charset="0"/>
              <a:buChar char="•"/>
            </a:pPr>
            <a:r>
              <a:rPr lang="en-US" dirty="0"/>
              <a:t>How many CPUs?</a:t>
            </a:r>
          </a:p>
          <a:p>
            <a:pPr marL="800100" lvl="1" indent="-342900">
              <a:buFont typeface="Arial" panose="020B0604020202020204" pitchFamily="34" charset="0"/>
              <a:buChar char="•"/>
            </a:pPr>
            <a:r>
              <a:rPr lang="en-US" dirty="0"/>
              <a:t>How fast should the CPUs run?</a:t>
            </a:r>
          </a:p>
          <a:p>
            <a:pPr marL="800100" lvl="1" indent="-342900">
              <a:buFont typeface="Arial" panose="020B0604020202020204" pitchFamily="34" charset="0"/>
              <a:buChar char="•"/>
            </a:pPr>
            <a:r>
              <a:rPr lang="en-US" dirty="0"/>
              <a:t>How much power should it use?</a:t>
            </a:r>
          </a:p>
          <a:p>
            <a:pPr marL="342900" indent="-342900">
              <a:buFont typeface="Arial" panose="020B0604020202020204" pitchFamily="34" charset="0"/>
              <a:buChar char="•"/>
            </a:pPr>
            <a:r>
              <a:rPr lang="en-US" dirty="0"/>
              <a:t>Some GPU design spaces:</a:t>
            </a:r>
          </a:p>
          <a:p>
            <a:pPr marL="800100" lvl="1" indent="-342900">
              <a:buFont typeface="Arial" panose="020B0604020202020204" pitchFamily="34" charset="0"/>
              <a:buChar char="•"/>
            </a:pPr>
            <a:r>
              <a:rPr lang="en-US" dirty="0"/>
              <a:t>How much parallelism?</a:t>
            </a:r>
          </a:p>
          <a:p>
            <a:pPr marL="800100" lvl="1" indent="-342900">
              <a:buFont typeface="Arial" panose="020B0604020202020204" pitchFamily="34" charset="0"/>
              <a:buChar char="•"/>
            </a:pPr>
            <a:r>
              <a:rPr lang="en-US" dirty="0"/>
              <a:t>How fast should it run?</a:t>
            </a:r>
          </a:p>
          <a:p>
            <a:pPr marL="800100" lvl="1" indent="-342900">
              <a:buFont typeface="Arial" panose="020B0604020202020204" pitchFamily="34" charset="0"/>
              <a:buChar char="•"/>
            </a:pPr>
            <a:r>
              <a:rPr lang="en-US" dirty="0"/>
              <a:t>How much power should it use?</a:t>
            </a:r>
          </a:p>
          <a:p>
            <a:pPr marL="342900" indent="-342900">
              <a:buFont typeface="Arial" panose="020B0604020202020204" pitchFamily="34" charset="0"/>
              <a:buChar char="•"/>
            </a:pPr>
            <a:r>
              <a:rPr lang="en-US" dirty="0"/>
              <a:t>What accelerators are needed?</a:t>
            </a:r>
          </a:p>
          <a:p>
            <a:pPr marL="342900" indent="-342900">
              <a:buFont typeface="Arial" panose="020B0604020202020204" pitchFamily="34" charset="0"/>
              <a:buChar char="•"/>
            </a:pPr>
            <a:r>
              <a:rPr lang="en-US" dirty="0"/>
              <a:t>How much bandwidth needed?</a:t>
            </a:r>
          </a:p>
          <a:p>
            <a:pPr marL="342900" indent="-342900">
              <a:buFont typeface="Arial" panose="020B0604020202020204" pitchFamily="34" charset="0"/>
              <a:buChar char="•"/>
            </a:pPr>
            <a:endParaRPr lang="en-US" dirty="0"/>
          </a:p>
        </p:txBody>
      </p:sp>
      <p:sp>
        <p:nvSpPr>
          <p:cNvPr id="13" name="Text Placeholder 2">
            <a:extLst>
              <a:ext uri="{FF2B5EF4-FFF2-40B4-BE49-F238E27FC236}">
                <a16:creationId xmlns:a16="http://schemas.microsoft.com/office/drawing/2014/main" id="{478C5FD8-FAEF-4919-B286-C6A6547C8E70}"/>
              </a:ext>
            </a:extLst>
          </p:cNvPr>
          <p:cNvSpPr txBox="1">
            <a:spLocks/>
          </p:cNvSpPr>
          <p:nvPr/>
        </p:nvSpPr>
        <p:spPr>
          <a:xfrm>
            <a:off x="391236" y="1518911"/>
            <a:ext cx="5365752" cy="355609"/>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6</a:t>
            </a:r>
            <a:r>
              <a:rPr lang="en-US" sz="2000" baseline="30000" dirty="0"/>
              <a:t>th</a:t>
            </a:r>
            <a:r>
              <a:rPr lang="en-US" sz="2000" dirty="0"/>
              <a:t> Gen. AMD A-Series Processor “Carrizo”</a:t>
            </a:r>
          </a:p>
        </p:txBody>
      </p:sp>
      <p:sp>
        <p:nvSpPr>
          <p:cNvPr id="14" name="Text Placeholder 2">
            <a:extLst>
              <a:ext uri="{FF2B5EF4-FFF2-40B4-BE49-F238E27FC236}">
                <a16:creationId xmlns:a16="http://schemas.microsoft.com/office/drawing/2014/main" id="{3CFE5CB8-D01D-4642-A002-A763692E1AB5}"/>
              </a:ext>
            </a:extLst>
          </p:cNvPr>
          <p:cNvSpPr txBox="1">
            <a:spLocks/>
          </p:cNvSpPr>
          <p:nvPr/>
        </p:nvSpPr>
        <p:spPr>
          <a:xfrm>
            <a:off x="284855" y="5783983"/>
            <a:ext cx="1015624" cy="36457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CPUs</a:t>
            </a:r>
          </a:p>
        </p:txBody>
      </p:sp>
      <p:cxnSp>
        <p:nvCxnSpPr>
          <p:cNvPr id="16" name="Straight Connector 15">
            <a:extLst>
              <a:ext uri="{FF2B5EF4-FFF2-40B4-BE49-F238E27FC236}">
                <a16:creationId xmlns:a16="http://schemas.microsoft.com/office/drawing/2014/main" id="{81899684-8640-41FA-97D2-D82FA0553100}"/>
              </a:ext>
            </a:extLst>
          </p:cNvPr>
          <p:cNvCxnSpPr>
            <a:cxnSpLocks/>
          </p:cNvCxnSpPr>
          <p:nvPr/>
        </p:nvCxnSpPr>
        <p:spPr>
          <a:xfrm>
            <a:off x="564232" y="3967817"/>
            <a:ext cx="0" cy="1828800"/>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18" name="Text Placeholder 2">
            <a:extLst>
              <a:ext uri="{FF2B5EF4-FFF2-40B4-BE49-F238E27FC236}">
                <a16:creationId xmlns:a16="http://schemas.microsoft.com/office/drawing/2014/main" id="{352E219E-9E89-4CFD-BA48-9F61981F539B}"/>
              </a:ext>
            </a:extLst>
          </p:cNvPr>
          <p:cNvSpPr txBox="1">
            <a:spLocks/>
          </p:cNvSpPr>
          <p:nvPr/>
        </p:nvSpPr>
        <p:spPr>
          <a:xfrm>
            <a:off x="1300479" y="5638208"/>
            <a:ext cx="1253163" cy="772532"/>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Video</a:t>
            </a:r>
            <a:br>
              <a:rPr lang="en-US" dirty="0"/>
            </a:br>
            <a:r>
              <a:rPr lang="en-US" dirty="0"/>
              <a:t>Decode</a:t>
            </a:r>
          </a:p>
        </p:txBody>
      </p:sp>
      <p:cxnSp>
        <p:nvCxnSpPr>
          <p:cNvPr id="19" name="Straight Connector 18">
            <a:extLst>
              <a:ext uri="{FF2B5EF4-FFF2-40B4-BE49-F238E27FC236}">
                <a16:creationId xmlns:a16="http://schemas.microsoft.com/office/drawing/2014/main" id="{1550599E-D569-4454-A5D3-55FA7FC52B01}"/>
              </a:ext>
            </a:extLst>
          </p:cNvPr>
          <p:cNvCxnSpPr>
            <a:cxnSpLocks/>
            <a:stCxn id="9" idx="2"/>
          </p:cNvCxnSpPr>
          <p:nvPr/>
        </p:nvCxnSpPr>
        <p:spPr>
          <a:xfrm>
            <a:off x="1216166" y="4551537"/>
            <a:ext cx="363690" cy="1099305"/>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21" name="Text Placeholder 2">
            <a:extLst>
              <a:ext uri="{FF2B5EF4-FFF2-40B4-BE49-F238E27FC236}">
                <a16:creationId xmlns:a16="http://schemas.microsoft.com/office/drawing/2014/main" id="{9A4A96D6-23AC-4C26-A83C-2BC6EE8FFE5C}"/>
              </a:ext>
            </a:extLst>
          </p:cNvPr>
          <p:cNvSpPr txBox="1">
            <a:spLocks/>
          </p:cNvSpPr>
          <p:nvPr/>
        </p:nvSpPr>
        <p:spPr>
          <a:xfrm>
            <a:off x="2488534" y="5638208"/>
            <a:ext cx="1253163" cy="772532"/>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Video</a:t>
            </a:r>
            <a:br>
              <a:rPr lang="en-US" dirty="0"/>
            </a:br>
            <a:r>
              <a:rPr lang="en-US" dirty="0"/>
              <a:t>Encode</a:t>
            </a:r>
          </a:p>
        </p:txBody>
      </p:sp>
      <p:cxnSp>
        <p:nvCxnSpPr>
          <p:cNvPr id="22" name="Straight Connector 21">
            <a:extLst>
              <a:ext uri="{FF2B5EF4-FFF2-40B4-BE49-F238E27FC236}">
                <a16:creationId xmlns:a16="http://schemas.microsoft.com/office/drawing/2014/main" id="{3F654279-D7BE-49D6-8AF1-A8E999117448}"/>
              </a:ext>
            </a:extLst>
          </p:cNvPr>
          <p:cNvCxnSpPr>
            <a:cxnSpLocks/>
          </p:cNvCxnSpPr>
          <p:nvPr/>
        </p:nvCxnSpPr>
        <p:spPr>
          <a:xfrm>
            <a:off x="2316102" y="4830459"/>
            <a:ext cx="502306" cy="820383"/>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24" name="Text Placeholder 2">
            <a:extLst>
              <a:ext uri="{FF2B5EF4-FFF2-40B4-BE49-F238E27FC236}">
                <a16:creationId xmlns:a16="http://schemas.microsoft.com/office/drawing/2014/main" id="{7C19F2C6-4508-450F-A247-FD096AC60994}"/>
              </a:ext>
            </a:extLst>
          </p:cNvPr>
          <p:cNvSpPr txBox="1">
            <a:spLocks/>
          </p:cNvSpPr>
          <p:nvPr/>
        </p:nvSpPr>
        <p:spPr>
          <a:xfrm>
            <a:off x="4029213" y="5796617"/>
            <a:ext cx="1253163" cy="445563"/>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GPU</a:t>
            </a:r>
          </a:p>
        </p:txBody>
      </p:sp>
      <p:cxnSp>
        <p:nvCxnSpPr>
          <p:cNvPr id="25" name="Straight Connector 24">
            <a:extLst>
              <a:ext uri="{FF2B5EF4-FFF2-40B4-BE49-F238E27FC236}">
                <a16:creationId xmlns:a16="http://schemas.microsoft.com/office/drawing/2014/main" id="{723B8588-A3F5-4092-9647-9FD642F26443}"/>
              </a:ext>
            </a:extLst>
          </p:cNvPr>
          <p:cNvCxnSpPr>
            <a:cxnSpLocks/>
            <a:stCxn id="8" idx="2"/>
            <a:endCxn id="24" idx="0"/>
          </p:cNvCxnSpPr>
          <p:nvPr/>
        </p:nvCxnSpPr>
        <p:spPr>
          <a:xfrm>
            <a:off x="4655795" y="5227273"/>
            <a:ext cx="0" cy="569344"/>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31" name="Text Placeholder 2">
            <a:extLst>
              <a:ext uri="{FF2B5EF4-FFF2-40B4-BE49-F238E27FC236}">
                <a16:creationId xmlns:a16="http://schemas.microsoft.com/office/drawing/2014/main" id="{4A04C8CE-7F4C-4126-8B7B-4A136BC360ED}"/>
              </a:ext>
            </a:extLst>
          </p:cNvPr>
          <p:cNvSpPr txBox="1">
            <a:spLocks/>
          </p:cNvSpPr>
          <p:nvPr/>
        </p:nvSpPr>
        <p:spPr>
          <a:xfrm>
            <a:off x="6096000" y="1519120"/>
            <a:ext cx="5881816" cy="355609"/>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High-Level System Design Points</a:t>
            </a:r>
          </a:p>
        </p:txBody>
      </p:sp>
      <p:sp>
        <p:nvSpPr>
          <p:cNvPr id="27" name="Rectangle 26">
            <a:extLst>
              <a:ext uri="{FF2B5EF4-FFF2-40B4-BE49-F238E27FC236}">
                <a16:creationId xmlns:a16="http://schemas.microsoft.com/office/drawing/2014/main" id="{0033B7E2-71FA-49F2-BD99-3A866E31B366}"/>
              </a:ext>
            </a:extLst>
          </p:cNvPr>
          <p:cNvSpPr/>
          <p:nvPr/>
        </p:nvSpPr>
        <p:spPr>
          <a:xfrm>
            <a:off x="450617" y="1921918"/>
            <a:ext cx="2766688" cy="595958"/>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Tree>
    <p:extLst>
      <p:ext uri="{BB962C8B-B14F-4D97-AF65-F5344CB8AC3E}">
        <p14:creationId xmlns:p14="http://schemas.microsoft.com/office/powerpoint/2010/main" val="13702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4" grpId="0"/>
      <p:bldP spid="18" grpId="0"/>
      <p:bldP spid="21" grpId="0"/>
      <p:bldP spid="24" grpId="0"/>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Accuracy from one HW point to All Others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20</a:t>
            </a:fld>
            <a:endParaRPr lang="en-US" dirty="0"/>
          </a:p>
        </p:txBody>
      </p:sp>
      <p:pic>
        <p:nvPicPr>
          <p:cNvPr id="4" name="Picture 3">
            <a:extLst>
              <a:ext uri="{FF2B5EF4-FFF2-40B4-BE49-F238E27FC236}">
                <a16:creationId xmlns:a16="http://schemas.microsoft.com/office/drawing/2014/main" id="{F171A0D5-8868-4EE1-B129-2DCFC4BDEEDC}"/>
              </a:ext>
            </a:extLst>
          </p:cNvPr>
          <p:cNvPicPr>
            <a:picLocks noChangeAspect="1"/>
          </p:cNvPicPr>
          <p:nvPr/>
        </p:nvPicPr>
        <p:blipFill>
          <a:blip r:embed="rId3"/>
          <a:stretch>
            <a:fillRect/>
          </a:stretch>
        </p:blipFill>
        <p:spPr>
          <a:xfrm>
            <a:off x="746760" y="1479271"/>
            <a:ext cx="10569539" cy="4572000"/>
          </a:xfrm>
          <a:prstGeom prst="rect">
            <a:avLst/>
          </a:prstGeom>
        </p:spPr>
      </p:pic>
    </p:spTree>
    <p:extLst>
      <p:ext uri="{BB962C8B-B14F-4D97-AF65-F5344CB8AC3E}">
        <p14:creationId xmlns:p14="http://schemas.microsoft.com/office/powerpoint/2010/main" val="280909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Preparing Good Data is Challenging</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21</a:t>
            </a:fld>
            <a:endParaRPr lang="en-US" dirty="0"/>
          </a:p>
        </p:txBody>
      </p:sp>
      <p:sp>
        <p:nvSpPr>
          <p:cNvPr id="5" name="Text Placeholder 2">
            <a:extLst>
              <a:ext uri="{FF2B5EF4-FFF2-40B4-BE49-F238E27FC236}">
                <a16:creationId xmlns:a16="http://schemas.microsoft.com/office/drawing/2014/main" id="{A794B43E-35A5-47B1-B218-4FF41C2773B9}"/>
              </a:ext>
            </a:extLst>
          </p:cNvPr>
          <p:cNvSpPr txBox="1">
            <a:spLocks/>
          </p:cNvSpPr>
          <p:nvPr/>
        </p:nvSpPr>
        <p:spPr>
          <a:xfrm>
            <a:off x="543636" y="1540526"/>
            <a:ext cx="11070516" cy="5054616"/>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3200" dirty="0"/>
              <a:t>This model needs a lot of data:</a:t>
            </a:r>
          </a:p>
          <a:p>
            <a:pPr marL="800100" lvl="1" indent="-342900">
              <a:buFont typeface="Arial" panose="020B0604020202020204" pitchFamily="34" charset="0"/>
              <a:buChar char="•"/>
            </a:pPr>
            <a:r>
              <a:rPr lang="en-US" sz="2800" dirty="0"/>
              <a:t>Multiple applications, many kernels</a:t>
            </a:r>
          </a:p>
          <a:p>
            <a:pPr marL="800100" lvl="1" indent="-342900">
              <a:buFont typeface="Arial" panose="020B0604020202020204" pitchFamily="34" charset="0"/>
              <a:buChar char="•"/>
            </a:pPr>
            <a:r>
              <a:rPr lang="en-US" sz="2800" dirty="0"/>
              <a:t>Numerous design points per application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What kernels are representative?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How to get clean performance and power data?</a:t>
            </a:r>
          </a:p>
        </p:txBody>
      </p:sp>
    </p:spTree>
    <p:extLst>
      <p:ext uri="{BB962C8B-B14F-4D97-AF65-F5344CB8AC3E}">
        <p14:creationId xmlns:p14="http://schemas.microsoft.com/office/powerpoint/2010/main" val="3119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Choosing Representative Kernels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22</a:t>
            </a:fld>
            <a:endParaRPr lang="en-US" dirty="0"/>
          </a:p>
        </p:txBody>
      </p:sp>
      <p:sp>
        <p:nvSpPr>
          <p:cNvPr id="5" name="TextBox 4">
            <a:extLst>
              <a:ext uri="{FF2B5EF4-FFF2-40B4-BE49-F238E27FC236}">
                <a16:creationId xmlns:a16="http://schemas.microsoft.com/office/drawing/2014/main" id="{90964495-3CD4-40B0-8475-6E0B13FADE72}"/>
              </a:ext>
            </a:extLst>
          </p:cNvPr>
          <p:cNvSpPr txBox="1"/>
          <p:nvPr/>
        </p:nvSpPr>
        <p:spPr>
          <a:xfrm rot="16200000">
            <a:off x="-335102" y="3198167"/>
            <a:ext cx="3700327" cy="461665"/>
          </a:xfrm>
          <a:prstGeom prst="rect">
            <a:avLst/>
          </a:prstGeom>
          <a:noFill/>
        </p:spPr>
        <p:txBody>
          <a:bodyPr wrap="square" rtlCol="0">
            <a:spAutoFit/>
          </a:bodyPr>
          <a:lstStyle/>
          <a:p>
            <a:pPr algn="ctr"/>
            <a:r>
              <a:rPr lang="en-US" sz="2400" dirty="0">
                <a:solidFill>
                  <a:schemeClr val="bg1"/>
                </a:solidFill>
              </a:rPr>
              <a:t>Kernel Runtime</a:t>
            </a:r>
          </a:p>
        </p:txBody>
      </p:sp>
      <p:sp>
        <p:nvSpPr>
          <p:cNvPr id="8" name="TextBox 7">
            <a:extLst>
              <a:ext uri="{FF2B5EF4-FFF2-40B4-BE49-F238E27FC236}">
                <a16:creationId xmlns:a16="http://schemas.microsoft.com/office/drawing/2014/main" id="{D926BB59-07B0-47AE-9C62-A1330FB635BC}"/>
              </a:ext>
            </a:extLst>
          </p:cNvPr>
          <p:cNvSpPr txBox="1"/>
          <p:nvPr/>
        </p:nvSpPr>
        <p:spPr>
          <a:xfrm>
            <a:off x="1828801" y="6018408"/>
            <a:ext cx="8229600" cy="461665"/>
          </a:xfrm>
          <a:prstGeom prst="rect">
            <a:avLst/>
          </a:prstGeom>
          <a:noFill/>
        </p:spPr>
        <p:txBody>
          <a:bodyPr wrap="square" rtlCol="0">
            <a:spAutoFit/>
          </a:bodyPr>
          <a:lstStyle/>
          <a:p>
            <a:pPr algn="ctr"/>
            <a:r>
              <a:rPr lang="en-US" sz="2400" dirty="0">
                <a:solidFill>
                  <a:schemeClr val="bg1"/>
                </a:solidFill>
              </a:rPr>
              <a:t>Kernel Invocation</a:t>
            </a:r>
          </a:p>
        </p:txBody>
      </p:sp>
      <p:pic>
        <p:nvPicPr>
          <p:cNvPr id="6" name="Picture 5">
            <a:extLst>
              <a:ext uri="{FF2B5EF4-FFF2-40B4-BE49-F238E27FC236}">
                <a16:creationId xmlns:a16="http://schemas.microsoft.com/office/drawing/2014/main" id="{704962EC-5A7D-463D-8155-F176FAED4244}"/>
              </a:ext>
            </a:extLst>
          </p:cNvPr>
          <p:cNvPicPr>
            <a:picLocks noChangeAspect="1"/>
          </p:cNvPicPr>
          <p:nvPr/>
        </p:nvPicPr>
        <p:blipFill>
          <a:blip r:embed="rId3"/>
          <a:stretch>
            <a:fillRect/>
          </a:stretch>
        </p:blipFill>
        <p:spPr>
          <a:xfrm>
            <a:off x="1828800" y="1097280"/>
            <a:ext cx="8229600" cy="4968402"/>
          </a:xfrm>
          <a:prstGeom prst="rect">
            <a:avLst/>
          </a:prstGeom>
        </p:spPr>
      </p:pic>
    </p:spTree>
    <p:extLst>
      <p:ext uri="{BB962C8B-B14F-4D97-AF65-F5344CB8AC3E}">
        <p14:creationId xmlns:p14="http://schemas.microsoft.com/office/powerpoint/2010/main" val="413565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Choosing Representative Kernels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23</a:t>
            </a:fld>
            <a:endParaRPr lang="en-US" dirty="0"/>
          </a:p>
        </p:txBody>
      </p:sp>
      <p:pic>
        <p:nvPicPr>
          <p:cNvPr id="4" name="Picture 3">
            <a:extLst>
              <a:ext uri="{FF2B5EF4-FFF2-40B4-BE49-F238E27FC236}">
                <a16:creationId xmlns:a16="http://schemas.microsoft.com/office/drawing/2014/main" id="{5B9139E4-EB33-4F17-A027-68752BFFB691}"/>
              </a:ext>
            </a:extLst>
          </p:cNvPr>
          <p:cNvPicPr>
            <a:picLocks noChangeAspect="1"/>
          </p:cNvPicPr>
          <p:nvPr/>
        </p:nvPicPr>
        <p:blipFill>
          <a:blip r:embed="rId3"/>
          <a:stretch>
            <a:fillRect/>
          </a:stretch>
        </p:blipFill>
        <p:spPr>
          <a:xfrm>
            <a:off x="1828800" y="1097281"/>
            <a:ext cx="8229600" cy="4936669"/>
          </a:xfrm>
          <a:prstGeom prst="rect">
            <a:avLst/>
          </a:prstGeom>
        </p:spPr>
      </p:pic>
      <p:sp>
        <p:nvSpPr>
          <p:cNvPr id="5" name="TextBox 4">
            <a:extLst>
              <a:ext uri="{FF2B5EF4-FFF2-40B4-BE49-F238E27FC236}">
                <a16:creationId xmlns:a16="http://schemas.microsoft.com/office/drawing/2014/main" id="{90964495-3CD4-40B0-8475-6E0B13FADE72}"/>
              </a:ext>
            </a:extLst>
          </p:cNvPr>
          <p:cNvSpPr txBox="1"/>
          <p:nvPr/>
        </p:nvSpPr>
        <p:spPr>
          <a:xfrm rot="16200000">
            <a:off x="-335102" y="3198167"/>
            <a:ext cx="3700327" cy="461665"/>
          </a:xfrm>
          <a:prstGeom prst="rect">
            <a:avLst/>
          </a:prstGeom>
          <a:noFill/>
        </p:spPr>
        <p:txBody>
          <a:bodyPr wrap="square" rtlCol="0">
            <a:spAutoFit/>
          </a:bodyPr>
          <a:lstStyle/>
          <a:p>
            <a:pPr algn="ctr"/>
            <a:r>
              <a:rPr lang="en-US" sz="2400" dirty="0">
                <a:solidFill>
                  <a:schemeClr val="bg1"/>
                </a:solidFill>
              </a:rPr>
              <a:t>Kernel Runtime</a:t>
            </a:r>
          </a:p>
        </p:txBody>
      </p:sp>
      <p:sp>
        <p:nvSpPr>
          <p:cNvPr id="8" name="TextBox 7">
            <a:extLst>
              <a:ext uri="{FF2B5EF4-FFF2-40B4-BE49-F238E27FC236}">
                <a16:creationId xmlns:a16="http://schemas.microsoft.com/office/drawing/2014/main" id="{D926BB59-07B0-47AE-9C62-A1330FB635BC}"/>
              </a:ext>
            </a:extLst>
          </p:cNvPr>
          <p:cNvSpPr txBox="1"/>
          <p:nvPr/>
        </p:nvSpPr>
        <p:spPr>
          <a:xfrm>
            <a:off x="1828801" y="6018408"/>
            <a:ext cx="8229600" cy="461665"/>
          </a:xfrm>
          <a:prstGeom prst="rect">
            <a:avLst/>
          </a:prstGeom>
          <a:noFill/>
        </p:spPr>
        <p:txBody>
          <a:bodyPr wrap="square" rtlCol="0">
            <a:spAutoFit/>
          </a:bodyPr>
          <a:lstStyle/>
          <a:p>
            <a:pPr algn="ctr"/>
            <a:r>
              <a:rPr lang="en-US" sz="2400" dirty="0">
                <a:solidFill>
                  <a:schemeClr val="bg1"/>
                </a:solidFill>
              </a:rPr>
              <a:t>Kernel Invocation</a:t>
            </a:r>
          </a:p>
        </p:txBody>
      </p:sp>
    </p:spTree>
    <p:extLst>
      <p:ext uri="{BB962C8B-B14F-4D97-AF65-F5344CB8AC3E}">
        <p14:creationId xmlns:p14="http://schemas.microsoft.com/office/powerpoint/2010/main" val="2522365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Choosing Representative Kernels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24</a:t>
            </a:fld>
            <a:endParaRPr lang="en-US" dirty="0"/>
          </a:p>
        </p:txBody>
      </p:sp>
      <p:sp>
        <p:nvSpPr>
          <p:cNvPr id="5" name="TextBox 4">
            <a:extLst>
              <a:ext uri="{FF2B5EF4-FFF2-40B4-BE49-F238E27FC236}">
                <a16:creationId xmlns:a16="http://schemas.microsoft.com/office/drawing/2014/main" id="{90964495-3CD4-40B0-8475-6E0B13FADE72}"/>
              </a:ext>
            </a:extLst>
          </p:cNvPr>
          <p:cNvSpPr txBox="1"/>
          <p:nvPr/>
        </p:nvSpPr>
        <p:spPr>
          <a:xfrm rot="16200000">
            <a:off x="-335102" y="3198167"/>
            <a:ext cx="3700327" cy="461665"/>
          </a:xfrm>
          <a:prstGeom prst="rect">
            <a:avLst/>
          </a:prstGeom>
          <a:noFill/>
        </p:spPr>
        <p:txBody>
          <a:bodyPr wrap="square" rtlCol="0">
            <a:spAutoFit/>
          </a:bodyPr>
          <a:lstStyle/>
          <a:p>
            <a:pPr algn="ctr"/>
            <a:r>
              <a:rPr lang="en-US" sz="2400" dirty="0">
                <a:solidFill>
                  <a:schemeClr val="bg1"/>
                </a:solidFill>
              </a:rPr>
              <a:t>Kernel Runtime</a:t>
            </a:r>
          </a:p>
        </p:txBody>
      </p:sp>
      <p:sp>
        <p:nvSpPr>
          <p:cNvPr id="8" name="TextBox 7">
            <a:extLst>
              <a:ext uri="{FF2B5EF4-FFF2-40B4-BE49-F238E27FC236}">
                <a16:creationId xmlns:a16="http://schemas.microsoft.com/office/drawing/2014/main" id="{D926BB59-07B0-47AE-9C62-A1330FB635BC}"/>
              </a:ext>
            </a:extLst>
          </p:cNvPr>
          <p:cNvSpPr txBox="1"/>
          <p:nvPr/>
        </p:nvSpPr>
        <p:spPr>
          <a:xfrm>
            <a:off x="1828801" y="6018408"/>
            <a:ext cx="8229600" cy="461665"/>
          </a:xfrm>
          <a:prstGeom prst="rect">
            <a:avLst/>
          </a:prstGeom>
          <a:noFill/>
        </p:spPr>
        <p:txBody>
          <a:bodyPr wrap="square" rtlCol="0">
            <a:spAutoFit/>
          </a:bodyPr>
          <a:lstStyle/>
          <a:p>
            <a:pPr algn="ctr"/>
            <a:r>
              <a:rPr lang="en-US" sz="2400" dirty="0">
                <a:solidFill>
                  <a:schemeClr val="bg1"/>
                </a:solidFill>
              </a:rPr>
              <a:t>Kernel Invocation</a:t>
            </a:r>
          </a:p>
        </p:txBody>
      </p:sp>
      <p:pic>
        <p:nvPicPr>
          <p:cNvPr id="6" name="Picture 5">
            <a:extLst>
              <a:ext uri="{FF2B5EF4-FFF2-40B4-BE49-F238E27FC236}">
                <a16:creationId xmlns:a16="http://schemas.microsoft.com/office/drawing/2014/main" id="{9769F57F-743A-4A81-B106-8242947FB1C5}"/>
              </a:ext>
            </a:extLst>
          </p:cNvPr>
          <p:cNvPicPr>
            <a:picLocks/>
          </p:cNvPicPr>
          <p:nvPr/>
        </p:nvPicPr>
        <p:blipFill>
          <a:blip r:embed="rId3"/>
          <a:stretch>
            <a:fillRect/>
          </a:stretch>
        </p:blipFill>
        <p:spPr>
          <a:xfrm>
            <a:off x="1828800" y="1097280"/>
            <a:ext cx="8229600" cy="4937760"/>
          </a:xfrm>
          <a:prstGeom prst="rect">
            <a:avLst/>
          </a:prstGeom>
        </p:spPr>
      </p:pic>
    </p:spTree>
    <p:extLst>
      <p:ext uri="{BB962C8B-B14F-4D97-AF65-F5344CB8AC3E}">
        <p14:creationId xmlns:p14="http://schemas.microsoft.com/office/powerpoint/2010/main" val="995513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Power Measurements Must Account for Static Power</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25</a:t>
            </a:fld>
            <a:endParaRPr lang="en-US" dirty="0"/>
          </a:p>
        </p:txBody>
      </p:sp>
      <p:pic>
        <p:nvPicPr>
          <p:cNvPr id="4" name="Picture 3">
            <a:extLst>
              <a:ext uri="{FF2B5EF4-FFF2-40B4-BE49-F238E27FC236}">
                <a16:creationId xmlns:a16="http://schemas.microsoft.com/office/drawing/2014/main" id="{ED508FAA-B875-4786-8110-EACDB3E9390C}"/>
              </a:ext>
            </a:extLst>
          </p:cNvPr>
          <p:cNvPicPr>
            <a:picLocks noChangeAspect="1"/>
          </p:cNvPicPr>
          <p:nvPr/>
        </p:nvPicPr>
        <p:blipFill>
          <a:blip r:embed="rId3"/>
          <a:stretch>
            <a:fillRect/>
          </a:stretch>
        </p:blipFill>
        <p:spPr>
          <a:xfrm>
            <a:off x="800729" y="1224982"/>
            <a:ext cx="10614056" cy="5011346"/>
          </a:xfrm>
          <a:prstGeom prst="rect">
            <a:avLst/>
          </a:prstGeom>
        </p:spPr>
      </p:pic>
    </p:spTree>
    <p:extLst>
      <p:ext uri="{BB962C8B-B14F-4D97-AF65-F5344CB8AC3E}">
        <p14:creationId xmlns:p14="http://schemas.microsoft.com/office/powerpoint/2010/main" val="1652493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Summary</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26</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391236" y="1388126"/>
            <a:ext cx="11070516" cy="5054616"/>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Modern systems have a large heterogeneous hardware design space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need tools to do early design space exploration to help guide designs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ML techniques help perform hardware-driven scaling studies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Reasonable accuracy and very fast!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But building clean, meaningful data sets presents </a:t>
            </a:r>
            <a:r>
              <a:rPr lang="en-US"/>
              <a:t>a challenge</a:t>
            </a:r>
            <a:endParaRPr lang="en-US" dirty="0"/>
          </a:p>
        </p:txBody>
      </p:sp>
    </p:spTree>
    <p:extLst>
      <p:ext uri="{BB962C8B-B14F-4D97-AF65-F5344CB8AC3E}">
        <p14:creationId xmlns:p14="http://schemas.microsoft.com/office/powerpoint/2010/main" val="259551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Papers About This Topic</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27</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391236" y="1388126"/>
            <a:ext cx="11070516" cy="5054616"/>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J. L. Greathouse, A. Lyashevsky, M. Meswani, N. Jayasena, M. Ignatowski, “Simulation of Exascale Nodes through Runtime Hardware Monitoring,” </a:t>
            </a:r>
            <a:r>
              <a:rPr lang="en-US" sz="2000" dirty="0" err="1"/>
              <a:t>ModSim</a:t>
            </a:r>
            <a:r>
              <a:rPr lang="en-US" sz="2000" dirty="0"/>
              <a:t> 2013</a:t>
            </a:r>
          </a:p>
          <a:p>
            <a:pPr marL="342900" indent="-342900">
              <a:buFont typeface="Arial" panose="020B0604020202020204" pitchFamily="34" charset="0"/>
              <a:buChar char="•"/>
            </a:pPr>
            <a:r>
              <a:rPr lang="en-US" sz="2000" dirty="0"/>
              <a:t>B. Su, J. L. Greathouse, J. Gu, M. Boyer, L. Shen, Z. Wang, “Implementing a Leading Loads Performance Predictor on Commodity Processors,” USENIX ATC 2014</a:t>
            </a:r>
          </a:p>
          <a:p>
            <a:pPr marL="342900" indent="-342900">
              <a:buFont typeface="Arial" panose="020B0604020202020204" pitchFamily="34" charset="0"/>
              <a:buChar char="•"/>
            </a:pPr>
            <a:r>
              <a:rPr lang="en-US" sz="2000" dirty="0"/>
              <a:t>D. P. Zhang, N, Jayasena, A. Lyashevsky, J. L. Greathouse, L. Xu, M. Ignatowski, “TOP-PIM: Throughput-Oriented Programmable Processing in Memory,” HPDC 2014</a:t>
            </a:r>
          </a:p>
          <a:p>
            <a:pPr marL="342900" indent="-342900">
              <a:buFont typeface="Arial" panose="020B0604020202020204" pitchFamily="34" charset="0"/>
              <a:buChar char="•"/>
            </a:pPr>
            <a:r>
              <a:rPr lang="en-US" sz="2000" b="1" dirty="0"/>
              <a:t>G. Wu, J. L. Greathouse, A. Lyashevsky, N. Jayasena, D. </a:t>
            </a:r>
            <a:r>
              <a:rPr lang="en-US" sz="2000" b="1" dirty="0" err="1"/>
              <a:t>Chiou</a:t>
            </a:r>
            <a:r>
              <a:rPr lang="en-US" sz="2000" b="1" dirty="0"/>
              <a:t>, “GPGPU Performance and Power Estimation Using Machine Learning,” HPCA 2015</a:t>
            </a:r>
          </a:p>
          <a:p>
            <a:pPr marL="342900" indent="-342900">
              <a:buFont typeface="Arial" panose="020B0604020202020204" pitchFamily="34" charset="0"/>
              <a:buChar char="•"/>
            </a:pPr>
            <a:r>
              <a:rPr lang="en-US" sz="2000" dirty="0"/>
              <a:t>A. Majumdar, G. Wu, K. Dev, J. L. Greathouse, I. Paul, W. Huang, A. K. Venugopal, L. Piga, C. Freitag, S. Puthoor, “A Taxonomy of GPGPU Performance Scaling,” IISWC 2015</a:t>
            </a:r>
          </a:p>
          <a:p>
            <a:pPr marL="342900" indent="-342900">
              <a:buFont typeface="Arial" panose="020B0604020202020204" pitchFamily="34" charset="0"/>
              <a:buChar char="•"/>
            </a:pPr>
            <a:r>
              <a:rPr lang="en-US" sz="2000" dirty="0"/>
              <a:t>T. </a:t>
            </a:r>
            <a:r>
              <a:rPr lang="en-US" sz="2000" dirty="0" err="1"/>
              <a:t>Vijayaraghavan</a:t>
            </a:r>
            <a:r>
              <a:rPr lang="en-US" sz="2000" dirty="0"/>
              <a:t>, Y. Eckert, G. H. Loh, M. J. Schulte, M. Ignatowski, B M. Beckmann, W. C. Brantley, J. L. Greathouse, W. Huang, A. Karunanithi, O. Kayiran, M. Meswani, I. Paul, M. Poremba, S. Raasch, S. K. Reinhardt, G. Sadowski, V. Sridharan, “Design and Analysis of an APU for Exascale Computing,” HPCA 2017</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29904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01BE32-D039-114B-9B95-314DF4516DB3}"/>
              </a:ext>
            </a:extLst>
          </p:cNvPr>
          <p:cNvSpPr>
            <a:spLocks noGrp="1"/>
          </p:cNvSpPr>
          <p:nvPr>
            <p:ph type="sldNum" sz="quarter" idx="4"/>
          </p:nvPr>
        </p:nvSpPr>
        <p:spPr/>
        <p:txBody>
          <a:bodyPr/>
          <a:lstStyle/>
          <a:p>
            <a:fld id="{959A88F6-A667-2F47-A1AA-6AA2965AA51F}" type="slidenum">
              <a:rPr lang="en-US" smtClean="0"/>
              <a:pPr/>
              <a:t>28</a:t>
            </a:fld>
            <a:endParaRPr lang="en-US" dirty="0"/>
          </a:p>
        </p:txBody>
      </p:sp>
      <p:sp>
        <p:nvSpPr>
          <p:cNvPr id="4" name="Text Placeholder 3">
            <a:extLst>
              <a:ext uri="{FF2B5EF4-FFF2-40B4-BE49-F238E27FC236}">
                <a16:creationId xmlns:a16="http://schemas.microsoft.com/office/drawing/2014/main" id="{AF27649E-C474-E742-A055-054153E56A12}"/>
              </a:ext>
            </a:extLst>
          </p:cNvPr>
          <p:cNvSpPr>
            <a:spLocks noGrp="1"/>
          </p:cNvSpPr>
          <p:nvPr>
            <p:ph type="body" sz="quarter" idx="10"/>
          </p:nvPr>
        </p:nvSpPr>
        <p:spPr/>
        <p:txBody>
          <a:bodyPr>
            <a:normAutofit fontScale="92500" lnSpcReduction="10000"/>
          </a:bodyPr>
          <a:lstStyle/>
          <a:p>
            <a:r>
              <a:rPr lang="en-US" dirty="0"/>
              <a:t>Questions?</a:t>
            </a:r>
          </a:p>
          <a:p>
            <a:pPr algn="l"/>
            <a:endParaRPr lang="en-US" sz="1200" cap="none" dirty="0"/>
          </a:p>
          <a:p>
            <a:pPr algn="l"/>
            <a:r>
              <a:rPr lang="en-US" sz="1200" cap="none" dirty="0"/>
              <a:t>Disclaimer</a:t>
            </a:r>
          </a:p>
          <a:p>
            <a:pPr algn="l"/>
            <a:r>
              <a:rPr lang="en-US" sz="1200" b="0" cap="none" dirty="0"/>
              <a:t>The information presented in this document is for informational purposes only and may contain technical inaccuracies, omissions and typographical errors.</a:t>
            </a:r>
          </a:p>
          <a:p>
            <a:pPr algn="l"/>
            <a:r>
              <a:rPr lang="en-US" sz="1200" b="0" cap="none"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algn="l"/>
            <a:r>
              <a:rPr lang="en-US" sz="1200" b="0" cap="none" dirty="0"/>
              <a:t>AMD MAKES NO REPRESENTATIONS OR WARRANTIES WITH RESPECT TO THE CONTENTS HEREOF AND ASSUMES NO RESPONSIBILITY FOR ANY INACCURACIES, ERRORS OR OMISSIONS THAT MAY APPEAR IN THIS INFORMATION.</a:t>
            </a:r>
          </a:p>
          <a:p>
            <a:pPr algn="l"/>
            <a:r>
              <a:rPr lang="en-US" sz="1200" b="0" cap="none"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algn="l"/>
            <a:r>
              <a:rPr lang="en-US" sz="1200" b="0" cap="none" dirty="0"/>
              <a:t>AMD, the AMD Arrow logo, Radeon, and combinations thereof are trademarks of Advanced Micro Devices, Inc. Xbox One is a trademark of the Microsoft Corporation. PlayStation is a trademark or registered trademark of Sony Computer Entertainment, Inc. Other names used herein are for identification purposes only and may be trademarks of their respective companies.</a:t>
            </a:r>
          </a:p>
        </p:txBody>
      </p:sp>
    </p:spTree>
    <p:extLst>
      <p:ext uri="{BB962C8B-B14F-4D97-AF65-F5344CB8AC3E}">
        <p14:creationId xmlns:p14="http://schemas.microsoft.com/office/powerpoint/2010/main" val="386913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01BE32-D039-114B-9B95-314DF4516DB3}"/>
              </a:ext>
            </a:extLst>
          </p:cNvPr>
          <p:cNvSpPr>
            <a:spLocks noGrp="1"/>
          </p:cNvSpPr>
          <p:nvPr>
            <p:ph type="sldNum" sz="quarter" idx="4"/>
          </p:nvPr>
        </p:nvSpPr>
        <p:spPr/>
        <p:txBody>
          <a:bodyPr/>
          <a:lstStyle/>
          <a:p>
            <a:fld id="{959A88F6-A667-2F47-A1AA-6AA2965AA51F}" type="slidenum">
              <a:rPr lang="en-US" smtClean="0"/>
              <a:pPr/>
              <a:t>29</a:t>
            </a:fld>
            <a:endParaRPr lang="en-US" dirty="0"/>
          </a:p>
        </p:txBody>
      </p:sp>
      <p:sp>
        <p:nvSpPr>
          <p:cNvPr id="4" name="Text Placeholder 3">
            <a:extLst>
              <a:ext uri="{FF2B5EF4-FFF2-40B4-BE49-F238E27FC236}">
                <a16:creationId xmlns:a16="http://schemas.microsoft.com/office/drawing/2014/main" id="{AF27649E-C474-E742-A055-054153E56A12}"/>
              </a:ext>
            </a:extLst>
          </p:cNvPr>
          <p:cNvSpPr>
            <a:spLocks noGrp="1"/>
          </p:cNvSpPr>
          <p:nvPr>
            <p:ph type="body" sz="quarter" idx="10"/>
          </p:nvPr>
        </p:nvSpPr>
        <p:spPr/>
        <p:txBody>
          <a:bodyPr>
            <a:normAutofit/>
          </a:bodyPr>
          <a:lstStyle/>
          <a:p>
            <a:r>
              <a:rPr lang="en-US" dirty="0"/>
              <a:t>Backup Slides</a:t>
            </a:r>
          </a:p>
        </p:txBody>
      </p:sp>
    </p:spTree>
    <p:extLst>
      <p:ext uri="{BB962C8B-B14F-4D97-AF65-F5344CB8AC3E}">
        <p14:creationId xmlns:p14="http://schemas.microsoft.com/office/powerpoint/2010/main" val="332403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173BBE9-5000-4A32-9C51-793CDC1A974A}"/>
              </a:ext>
            </a:extLst>
          </p:cNvPr>
          <p:cNvPicPr>
            <a:picLocks noChangeAspect="1"/>
          </p:cNvPicPr>
          <p:nvPr/>
        </p:nvPicPr>
        <p:blipFill>
          <a:blip r:embed="rId2"/>
          <a:stretch>
            <a:fillRect/>
          </a:stretch>
        </p:blipFill>
        <p:spPr>
          <a:xfrm>
            <a:off x="393192" y="1874520"/>
            <a:ext cx="5287113" cy="3677163"/>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Example of a Design Space Exploration</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3</a:t>
            </a:fld>
            <a:endParaRPr lang="en-US" dirty="0"/>
          </a:p>
        </p:txBody>
      </p:sp>
      <p:sp>
        <p:nvSpPr>
          <p:cNvPr id="8" name="Rectangle 7">
            <a:extLst>
              <a:ext uri="{FF2B5EF4-FFF2-40B4-BE49-F238E27FC236}">
                <a16:creationId xmlns:a16="http://schemas.microsoft.com/office/drawing/2014/main" id="{77908246-3F5B-41E1-92CE-DC8C151D5F33}"/>
              </a:ext>
            </a:extLst>
          </p:cNvPr>
          <p:cNvSpPr/>
          <p:nvPr/>
        </p:nvSpPr>
        <p:spPr>
          <a:xfrm>
            <a:off x="3632999" y="1921918"/>
            <a:ext cx="2045592" cy="3305355"/>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31" name="Text Placeholder 2">
            <a:extLst>
              <a:ext uri="{FF2B5EF4-FFF2-40B4-BE49-F238E27FC236}">
                <a16:creationId xmlns:a16="http://schemas.microsoft.com/office/drawing/2014/main" id="{4A04C8CE-7F4C-4126-8B7B-4A136BC360ED}"/>
              </a:ext>
            </a:extLst>
          </p:cNvPr>
          <p:cNvSpPr txBox="1">
            <a:spLocks/>
          </p:cNvSpPr>
          <p:nvPr/>
        </p:nvSpPr>
        <p:spPr>
          <a:xfrm>
            <a:off x="6096000" y="1519120"/>
            <a:ext cx="5881816" cy="355609"/>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Various Designs Using AMD GPUs</a:t>
            </a:r>
          </a:p>
        </p:txBody>
      </p:sp>
      <p:sp>
        <p:nvSpPr>
          <p:cNvPr id="4" name="Rectangle 3">
            <a:extLst>
              <a:ext uri="{FF2B5EF4-FFF2-40B4-BE49-F238E27FC236}">
                <a16:creationId xmlns:a16="http://schemas.microsoft.com/office/drawing/2014/main" id="{B0D858E1-ADB0-480C-90CD-365972A6F520}"/>
              </a:ext>
            </a:extLst>
          </p:cNvPr>
          <p:cNvSpPr/>
          <p:nvPr/>
        </p:nvSpPr>
        <p:spPr>
          <a:xfrm>
            <a:off x="165204" y="2517875"/>
            <a:ext cx="3448314" cy="389286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BF2066-47F3-422F-A0C7-0EAF5727E696}"/>
              </a:ext>
            </a:extLst>
          </p:cNvPr>
          <p:cNvSpPr/>
          <p:nvPr/>
        </p:nvSpPr>
        <p:spPr>
          <a:xfrm>
            <a:off x="3612346" y="5262483"/>
            <a:ext cx="2152271" cy="109050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E96E0C-40EC-4239-BA04-1C15F6C0D718}"/>
              </a:ext>
            </a:extLst>
          </p:cNvPr>
          <p:cNvSpPr/>
          <p:nvPr/>
        </p:nvSpPr>
        <p:spPr>
          <a:xfrm>
            <a:off x="450617" y="1921918"/>
            <a:ext cx="2766688" cy="595958"/>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4488220A-16C1-4E01-8492-33B0D9E80989}"/>
              </a:ext>
            </a:extLst>
          </p:cNvPr>
          <p:cNvGraphicFramePr>
            <a:graphicFrameLocks noGrp="1"/>
          </p:cNvGraphicFramePr>
          <p:nvPr>
            <p:extLst>
              <p:ext uri="{D42A27DB-BD31-4B8C-83A1-F6EECF244321}">
                <p14:modId xmlns:p14="http://schemas.microsoft.com/office/powerpoint/2010/main" val="3534008559"/>
              </p:ext>
            </p:extLst>
          </p:nvPr>
        </p:nvGraphicFramePr>
        <p:xfrm>
          <a:off x="5908292" y="2178387"/>
          <a:ext cx="6118504" cy="3510280"/>
        </p:xfrm>
        <a:graphic>
          <a:graphicData uri="http://schemas.openxmlformats.org/drawingml/2006/table">
            <a:tbl>
              <a:tblPr firstRow="1" bandRow="1">
                <a:tableStyleId>{F5AB1C69-6EDB-4FF4-983F-18BD219EF322}</a:tableStyleId>
              </a:tblPr>
              <a:tblGrid>
                <a:gridCol w="3290792">
                  <a:extLst>
                    <a:ext uri="{9D8B030D-6E8A-4147-A177-3AD203B41FA5}">
                      <a16:colId xmlns:a16="http://schemas.microsoft.com/office/drawing/2014/main" val="3897841156"/>
                    </a:ext>
                  </a:extLst>
                </a:gridCol>
                <a:gridCol w="550844">
                  <a:extLst>
                    <a:ext uri="{9D8B030D-6E8A-4147-A177-3AD203B41FA5}">
                      <a16:colId xmlns:a16="http://schemas.microsoft.com/office/drawing/2014/main" val="2728361962"/>
                    </a:ext>
                  </a:extLst>
                </a:gridCol>
                <a:gridCol w="892366">
                  <a:extLst>
                    <a:ext uri="{9D8B030D-6E8A-4147-A177-3AD203B41FA5}">
                      <a16:colId xmlns:a16="http://schemas.microsoft.com/office/drawing/2014/main" val="4270076331"/>
                    </a:ext>
                  </a:extLst>
                </a:gridCol>
                <a:gridCol w="1384502">
                  <a:extLst>
                    <a:ext uri="{9D8B030D-6E8A-4147-A177-3AD203B41FA5}">
                      <a16:colId xmlns:a16="http://schemas.microsoft.com/office/drawing/2014/main" val="3911687250"/>
                    </a:ext>
                  </a:extLst>
                </a:gridCol>
              </a:tblGrid>
              <a:tr h="370840">
                <a:tc>
                  <a:txBody>
                    <a:bodyPr/>
                    <a:lstStyle/>
                    <a:p>
                      <a:pPr algn="ctr"/>
                      <a:r>
                        <a:rPr lang="en-US" dirty="0"/>
                        <a:t>Name</a:t>
                      </a:r>
                    </a:p>
                  </a:txBody>
                  <a:tcPr/>
                </a:tc>
                <a:tc>
                  <a:txBody>
                    <a:bodyPr/>
                    <a:lstStyle/>
                    <a:p>
                      <a:pPr algn="ctr"/>
                      <a:r>
                        <a:rPr lang="en-US" dirty="0"/>
                        <a:t>CUs</a:t>
                      </a:r>
                    </a:p>
                  </a:txBody>
                  <a:tcPr/>
                </a:tc>
                <a:tc>
                  <a:txBody>
                    <a:bodyPr/>
                    <a:lstStyle/>
                    <a:p>
                      <a:pPr algn="ctr"/>
                      <a:r>
                        <a:rPr lang="en-US" dirty="0"/>
                        <a:t>Max Freq. (MHz)</a:t>
                      </a:r>
                    </a:p>
                  </a:txBody>
                  <a:tcPr/>
                </a:tc>
                <a:tc>
                  <a:txBody>
                    <a:bodyPr/>
                    <a:lstStyle/>
                    <a:p>
                      <a:pPr algn="ctr"/>
                      <a:r>
                        <a:rPr lang="en-US" dirty="0"/>
                        <a:t>Max DRAM BW</a:t>
                      </a:r>
                      <a:br>
                        <a:rPr lang="en-US" dirty="0"/>
                      </a:br>
                      <a:r>
                        <a:rPr lang="en-US" dirty="0"/>
                        <a:t>(GB/s)</a:t>
                      </a:r>
                    </a:p>
                  </a:txBody>
                  <a:tcPr/>
                </a:tc>
                <a:extLst>
                  <a:ext uri="{0D108BD9-81ED-4DB2-BD59-A6C34878D82A}">
                    <a16:rowId xmlns:a16="http://schemas.microsoft.com/office/drawing/2014/main" val="1252572515"/>
                  </a:ext>
                </a:extLst>
              </a:tr>
              <a:tr h="370840">
                <a:tc>
                  <a:txBody>
                    <a:bodyPr/>
                    <a:lstStyle/>
                    <a:p>
                      <a:r>
                        <a:rPr lang="en-US" dirty="0"/>
                        <a:t>AMD E1-6010 APU</a:t>
                      </a:r>
                    </a:p>
                  </a:txBody>
                  <a:tcPr/>
                </a:tc>
                <a:tc>
                  <a:txBody>
                    <a:bodyPr/>
                    <a:lstStyle/>
                    <a:p>
                      <a:r>
                        <a:rPr lang="en-US" dirty="0"/>
                        <a:t>2</a:t>
                      </a:r>
                    </a:p>
                  </a:txBody>
                  <a:tcPr/>
                </a:tc>
                <a:tc>
                  <a:txBody>
                    <a:bodyPr/>
                    <a:lstStyle/>
                    <a:p>
                      <a:r>
                        <a:rPr lang="en-US" dirty="0"/>
                        <a:t>350</a:t>
                      </a:r>
                    </a:p>
                  </a:txBody>
                  <a:tcPr/>
                </a:tc>
                <a:tc>
                  <a:txBody>
                    <a:bodyPr/>
                    <a:lstStyle/>
                    <a:p>
                      <a:r>
                        <a:rPr lang="en-US" dirty="0"/>
                        <a:t>11</a:t>
                      </a:r>
                    </a:p>
                  </a:txBody>
                  <a:tcPr/>
                </a:tc>
                <a:extLst>
                  <a:ext uri="{0D108BD9-81ED-4DB2-BD59-A6C34878D82A}">
                    <a16:rowId xmlns:a16="http://schemas.microsoft.com/office/drawing/2014/main" val="1025230478"/>
                  </a:ext>
                </a:extLst>
              </a:tr>
              <a:tr h="370840">
                <a:tc>
                  <a:txBody>
                    <a:bodyPr/>
                    <a:lstStyle/>
                    <a:p>
                      <a:r>
                        <a:rPr lang="en-US" dirty="0"/>
                        <a:t>AMD A10-7850K APU</a:t>
                      </a:r>
                    </a:p>
                  </a:txBody>
                  <a:tcPr/>
                </a:tc>
                <a:tc>
                  <a:txBody>
                    <a:bodyPr/>
                    <a:lstStyle/>
                    <a:p>
                      <a:r>
                        <a:rPr lang="en-US" dirty="0"/>
                        <a:t>8</a:t>
                      </a:r>
                    </a:p>
                  </a:txBody>
                  <a:tcPr/>
                </a:tc>
                <a:tc>
                  <a:txBody>
                    <a:bodyPr/>
                    <a:lstStyle/>
                    <a:p>
                      <a:r>
                        <a:rPr lang="en-US" dirty="0"/>
                        <a:t>720</a:t>
                      </a:r>
                    </a:p>
                  </a:txBody>
                  <a:tcPr/>
                </a:tc>
                <a:tc>
                  <a:txBody>
                    <a:bodyPr/>
                    <a:lstStyle/>
                    <a:p>
                      <a:r>
                        <a:rPr lang="en-US" dirty="0"/>
                        <a:t>35</a:t>
                      </a:r>
                    </a:p>
                  </a:txBody>
                  <a:tcPr/>
                </a:tc>
                <a:extLst>
                  <a:ext uri="{0D108BD9-81ED-4DB2-BD59-A6C34878D82A}">
                    <a16:rowId xmlns:a16="http://schemas.microsoft.com/office/drawing/2014/main" val="2029509920"/>
                  </a:ext>
                </a:extLst>
              </a:tr>
              <a:tr h="370840">
                <a:tc>
                  <a:txBody>
                    <a:bodyPr/>
                    <a:lstStyle/>
                    <a:p>
                      <a:r>
                        <a:rPr lang="en-US" dirty="0"/>
                        <a:t>Microsoft Xbox One™ Processor</a:t>
                      </a:r>
                    </a:p>
                  </a:txBody>
                  <a:tcPr/>
                </a:tc>
                <a:tc>
                  <a:txBody>
                    <a:bodyPr/>
                    <a:lstStyle/>
                    <a:p>
                      <a:r>
                        <a:rPr lang="en-US" dirty="0"/>
                        <a:t>12</a:t>
                      </a:r>
                    </a:p>
                  </a:txBody>
                  <a:tcPr/>
                </a:tc>
                <a:tc>
                  <a:txBody>
                    <a:bodyPr/>
                    <a:lstStyle/>
                    <a:p>
                      <a:r>
                        <a:rPr lang="en-US" dirty="0"/>
                        <a:t>853</a:t>
                      </a:r>
                    </a:p>
                  </a:txBody>
                  <a:tcPr/>
                </a:tc>
                <a:tc>
                  <a:txBody>
                    <a:bodyPr/>
                    <a:lstStyle/>
                    <a:p>
                      <a:r>
                        <a:rPr lang="en-US" dirty="0"/>
                        <a:t>68</a:t>
                      </a:r>
                    </a:p>
                  </a:txBody>
                  <a:tcPr/>
                </a:tc>
                <a:extLst>
                  <a:ext uri="{0D108BD9-81ED-4DB2-BD59-A6C34878D82A}">
                    <a16:rowId xmlns:a16="http://schemas.microsoft.com/office/drawing/2014/main" val="3065992435"/>
                  </a:ext>
                </a:extLst>
              </a:tr>
              <a:tr h="370840">
                <a:tc>
                  <a:txBody>
                    <a:bodyPr/>
                    <a:lstStyle/>
                    <a:p>
                      <a:r>
                        <a:rPr lang="en-US" dirty="0"/>
                        <a:t>Sony PlayStation® 4 Processor</a:t>
                      </a:r>
                    </a:p>
                  </a:txBody>
                  <a:tcPr/>
                </a:tc>
                <a:tc>
                  <a:txBody>
                    <a:bodyPr/>
                    <a:lstStyle/>
                    <a:p>
                      <a:r>
                        <a:rPr lang="en-US" dirty="0"/>
                        <a:t>18</a:t>
                      </a:r>
                    </a:p>
                  </a:txBody>
                  <a:tcPr/>
                </a:tc>
                <a:tc>
                  <a:txBody>
                    <a:bodyPr/>
                    <a:lstStyle/>
                    <a:p>
                      <a:r>
                        <a:rPr lang="en-US" dirty="0"/>
                        <a:t>800</a:t>
                      </a:r>
                    </a:p>
                  </a:txBody>
                  <a:tcPr/>
                </a:tc>
                <a:tc>
                  <a:txBody>
                    <a:bodyPr/>
                    <a:lstStyle/>
                    <a:p>
                      <a:r>
                        <a:rPr lang="en-US" dirty="0"/>
                        <a:t>176</a:t>
                      </a:r>
                    </a:p>
                  </a:txBody>
                  <a:tcPr/>
                </a:tc>
                <a:extLst>
                  <a:ext uri="{0D108BD9-81ED-4DB2-BD59-A6C34878D82A}">
                    <a16:rowId xmlns:a16="http://schemas.microsoft.com/office/drawing/2014/main" val="652517329"/>
                  </a:ext>
                </a:extLst>
              </a:tr>
              <a:tr h="370840">
                <a:tc>
                  <a:txBody>
                    <a:bodyPr/>
                    <a:lstStyle/>
                    <a:p>
                      <a:r>
                        <a:rPr lang="en-US" dirty="0"/>
                        <a:t>AMD Radeon™ R9-280X</a:t>
                      </a:r>
                    </a:p>
                  </a:txBody>
                  <a:tcPr/>
                </a:tc>
                <a:tc>
                  <a:txBody>
                    <a:bodyPr/>
                    <a:lstStyle/>
                    <a:p>
                      <a:r>
                        <a:rPr lang="en-US" dirty="0"/>
                        <a:t>32</a:t>
                      </a:r>
                    </a:p>
                  </a:txBody>
                  <a:tcPr/>
                </a:tc>
                <a:tc>
                  <a:txBody>
                    <a:bodyPr/>
                    <a:lstStyle/>
                    <a:p>
                      <a:r>
                        <a:rPr lang="en-US" dirty="0"/>
                        <a:t>1000</a:t>
                      </a:r>
                    </a:p>
                  </a:txBody>
                  <a:tcPr/>
                </a:tc>
                <a:tc>
                  <a:txBody>
                    <a:bodyPr/>
                    <a:lstStyle/>
                    <a:p>
                      <a:r>
                        <a:rPr lang="en-US" dirty="0"/>
                        <a:t>286</a:t>
                      </a:r>
                    </a:p>
                  </a:txBody>
                  <a:tcPr/>
                </a:tc>
                <a:extLst>
                  <a:ext uri="{0D108BD9-81ED-4DB2-BD59-A6C34878D82A}">
                    <a16:rowId xmlns:a16="http://schemas.microsoft.com/office/drawing/2014/main" val="4182378215"/>
                  </a:ext>
                </a:extLst>
              </a:tr>
              <a:tr h="370840">
                <a:tc>
                  <a:txBody>
                    <a:bodyPr/>
                    <a:lstStyle/>
                    <a:p>
                      <a:r>
                        <a:rPr lang="en-US" dirty="0"/>
                        <a:t>AMD Radeon™ R9-290X </a:t>
                      </a:r>
                    </a:p>
                  </a:txBody>
                  <a:tcPr/>
                </a:tc>
                <a:tc>
                  <a:txBody>
                    <a:bodyPr/>
                    <a:lstStyle/>
                    <a:p>
                      <a:r>
                        <a:rPr lang="en-US" dirty="0"/>
                        <a:t>44</a:t>
                      </a:r>
                    </a:p>
                  </a:txBody>
                  <a:tcPr/>
                </a:tc>
                <a:tc>
                  <a:txBody>
                    <a:bodyPr/>
                    <a:lstStyle/>
                    <a:p>
                      <a:r>
                        <a:rPr lang="en-US" dirty="0"/>
                        <a:t>1000</a:t>
                      </a:r>
                    </a:p>
                  </a:txBody>
                  <a:tcPr/>
                </a:tc>
                <a:tc>
                  <a:txBody>
                    <a:bodyPr/>
                    <a:lstStyle/>
                    <a:p>
                      <a:r>
                        <a:rPr lang="en-US" dirty="0"/>
                        <a:t>352</a:t>
                      </a:r>
                    </a:p>
                  </a:txBody>
                  <a:tcPr/>
                </a:tc>
                <a:extLst>
                  <a:ext uri="{0D108BD9-81ED-4DB2-BD59-A6C34878D82A}">
                    <a16:rowId xmlns:a16="http://schemas.microsoft.com/office/drawing/2014/main" val="3533085767"/>
                  </a:ext>
                </a:extLst>
              </a:tr>
              <a:tr h="370840">
                <a:tc>
                  <a:txBody>
                    <a:bodyPr/>
                    <a:lstStyle/>
                    <a:p>
                      <a:r>
                        <a:rPr lang="en-US" dirty="0"/>
                        <a:t>AMD Radeon™ R9 Fury X</a:t>
                      </a:r>
                    </a:p>
                  </a:txBody>
                  <a:tcPr/>
                </a:tc>
                <a:tc>
                  <a:txBody>
                    <a:bodyPr/>
                    <a:lstStyle/>
                    <a:p>
                      <a:r>
                        <a:rPr lang="en-US" dirty="0"/>
                        <a:t>64</a:t>
                      </a:r>
                    </a:p>
                  </a:txBody>
                  <a:tcPr/>
                </a:tc>
                <a:tc>
                  <a:txBody>
                    <a:bodyPr/>
                    <a:lstStyle/>
                    <a:p>
                      <a:r>
                        <a:rPr lang="en-US" dirty="0"/>
                        <a:t>1000</a:t>
                      </a:r>
                    </a:p>
                  </a:txBody>
                  <a:tcPr/>
                </a:tc>
                <a:tc>
                  <a:txBody>
                    <a:bodyPr/>
                    <a:lstStyle/>
                    <a:p>
                      <a:r>
                        <a:rPr lang="en-US" dirty="0"/>
                        <a:t>512</a:t>
                      </a:r>
                    </a:p>
                  </a:txBody>
                  <a:tcPr/>
                </a:tc>
                <a:extLst>
                  <a:ext uri="{0D108BD9-81ED-4DB2-BD59-A6C34878D82A}">
                    <a16:rowId xmlns:a16="http://schemas.microsoft.com/office/drawing/2014/main" val="915083915"/>
                  </a:ext>
                </a:extLst>
              </a:tr>
            </a:tbl>
          </a:graphicData>
        </a:graphic>
      </p:graphicFrame>
      <p:sp>
        <p:nvSpPr>
          <p:cNvPr id="13" name="Rectangle 12">
            <a:extLst>
              <a:ext uri="{FF2B5EF4-FFF2-40B4-BE49-F238E27FC236}">
                <a16:creationId xmlns:a16="http://schemas.microsoft.com/office/drawing/2014/main" id="{CE1CB9D6-DF34-4B29-AEC7-2F446D73E14B}"/>
              </a:ext>
            </a:extLst>
          </p:cNvPr>
          <p:cNvSpPr/>
          <p:nvPr/>
        </p:nvSpPr>
        <p:spPr>
          <a:xfrm>
            <a:off x="3261768" y="1842653"/>
            <a:ext cx="347241" cy="67522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8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75DF4D-22D3-405C-9818-65882BBB50A7}"/>
              </a:ext>
            </a:extLst>
          </p:cNvPr>
          <p:cNvSpPr/>
          <p:nvPr/>
        </p:nvSpPr>
        <p:spPr>
          <a:xfrm>
            <a:off x="1830636" y="1802673"/>
            <a:ext cx="8773983" cy="4608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Use Hardware Measurements to Guide Exploration</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30</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29" name="Rectangle 28">
            <a:extLst>
              <a:ext uri="{FF2B5EF4-FFF2-40B4-BE49-F238E27FC236}">
                <a16:creationId xmlns:a16="http://schemas.microsoft.com/office/drawing/2014/main" id="{9E42CC75-A0EF-4679-BB7D-45BC9CA104CE}"/>
              </a:ext>
            </a:extLst>
          </p:cNvPr>
          <p:cNvSpPr/>
          <p:nvPr/>
        </p:nvSpPr>
        <p:spPr bwMode="auto">
          <a:xfrm>
            <a:off x="7867258" y="2552699"/>
            <a:ext cx="2528887" cy="2401888"/>
          </a:xfrm>
          <a:prstGeom prst="rect">
            <a:avLst/>
          </a:prstGeom>
          <a:solidFill>
            <a:sysClr val="window" lastClr="FFFFFF"/>
          </a:solidFill>
          <a:ln w="25400" cap="flat" cmpd="sng" algn="ctr">
            <a:solidFill>
              <a:sysClr val="windowText" lastClr="000000"/>
            </a:solidFill>
            <a:prstDash val="solid"/>
            <a:headEnd/>
            <a:tailEnd/>
          </a:ln>
          <a:effectLst/>
        </p:spPr>
        <p:txBody>
          <a:bodyPr lIns="228600" tIns="45714" rIns="228600" bIns="0" anchor="b"/>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Arial" charset="0"/>
              </a:rPr>
              <a:t>Phase 2</a:t>
            </a:r>
          </a:p>
        </p:txBody>
      </p:sp>
      <p:sp>
        <p:nvSpPr>
          <p:cNvPr id="30" name="Rectangle 29">
            <a:extLst>
              <a:ext uri="{FF2B5EF4-FFF2-40B4-BE49-F238E27FC236}">
                <a16:creationId xmlns:a16="http://schemas.microsoft.com/office/drawing/2014/main" id="{B0EB3894-2AA8-4306-BBD8-CFA169FE0772}"/>
              </a:ext>
            </a:extLst>
          </p:cNvPr>
          <p:cNvSpPr/>
          <p:nvPr/>
        </p:nvSpPr>
        <p:spPr bwMode="auto">
          <a:xfrm>
            <a:off x="2191945" y="1925637"/>
            <a:ext cx="2968625" cy="4002087"/>
          </a:xfrm>
          <a:prstGeom prst="rect">
            <a:avLst/>
          </a:prstGeom>
          <a:solidFill>
            <a:sysClr val="window" lastClr="FFFFFF"/>
          </a:solidFill>
          <a:ln w="25400" cap="flat" cmpd="sng" algn="ctr">
            <a:solidFill>
              <a:sysClr val="windowText" lastClr="000000"/>
            </a:solidFill>
            <a:prstDash val="solid"/>
            <a:headEnd/>
            <a:tailEnd/>
          </a:ln>
          <a:effectLst/>
        </p:spPr>
        <p:txBody>
          <a:bodyPr lIns="228600" tIns="45714" rIns="228600" bIns="0" anchor="b"/>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Arial" charset="0"/>
              </a:rPr>
              <a:t>Phase 1</a:t>
            </a:r>
          </a:p>
        </p:txBody>
      </p:sp>
      <p:sp>
        <p:nvSpPr>
          <p:cNvPr id="31" name="Rectangle 30">
            <a:extLst>
              <a:ext uri="{FF2B5EF4-FFF2-40B4-BE49-F238E27FC236}">
                <a16:creationId xmlns:a16="http://schemas.microsoft.com/office/drawing/2014/main" id="{6DC71015-0721-4780-9951-43C5D6CC116C}"/>
              </a:ext>
            </a:extLst>
          </p:cNvPr>
          <p:cNvSpPr/>
          <p:nvPr/>
        </p:nvSpPr>
        <p:spPr bwMode="auto">
          <a:xfrm>
            <a:off x="2412608" y="2068512"/>
            <a:ext cx="2559050" cy="1003300"/>
          </a:xfrm>
          <a:prstGeom prst="rect">
            <a:avLst/>
          </a:prstGeom>
          <a:solidFill>
            <a:sysClr val="window" lastClr="FFFFFF"/>
          </a:solidFill>
          <a:ln w="25400" cap="flat" cmpd="sng" algn="ctr">
            <a:solidFill>
              <a:srgbClr val="00AAB5"/>
            </a:solidFill>
            <a:prstDash val="solid"/>
            <a:headEnd/>
            <a:tailEnd/>
          </a:ln>
          <a:effectLst/>
        </p:spPr>
        <p:txBody>
          <a:bodyPr tIns="45714" bIns="0" anchor="b"/>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User Application</a:t>
            </a:r>
          </a:p>
        </p:txBody>
      </p:sp>
      <p:sp>
        <p:nvSpPr>
          <p:cNvPr id="32" name="Right Arrow 11">
            <a:extLst>
              <a:ext uri="{FF2B5EF4-FFF2-40B4-BE49-F238E27FC236}">
                <a16:creationId xmlns:a16="http://schemas.microsoft.com/office/drawing/2014/main" id="{9761F443-9EDF-43B6-B712-CB15FFC1BD72}"/>
              </a:ext>
            </a:extLst>
          </p:cNvPr>
          <p:cNvSpPr/>
          <p:nvPr/>
        </p:nvSpPr>
        <p:spPr bwMode="auto">
          <a:xfrm rot="1302134">
            <a:off x="4831958" y="3730624"/>
            <a:ext cx="1255712" cy="285750"/>
          </a:xfrm>
          <a:prstGeom prst="rightArrow">
            <a:avLst/>
          </a:prstGeom>
          <a:solidFill>
            <a:sysClr val="window" lastClr="FFFFFF"/>
          </a:solidFill>
          <a:ln w="25400" cap="flat" cmpd="sng" algn="ctr">
            <a:solidFill>
              <a:sysClr val="windowText" lastClr="000000"/>
            </a:solidFill>
            <a:prstDash val="soli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33" name="Rectangle 32">
            <a:extLst>
              <a:ext uri="{FF2B5EF4-FFF2-40B4-BE49-F238E27FC236}">
                <a16:creationId xmlns:a16="http://schemas.microsoft.com/office/drawing/2014/main" id="{4896173E-C300-4766-BD9D-15E86780DDDF}"/>
              </a:ext>
            </a:extLst>
          </p:cNvPr>
          <p:cNvSpPr/>
          <p:nvPr/>
        </p:nvSpPr>
        <p:spPr bwMode="auto">
          <a:xfrm>
            <a:off x="2401495" y="3149599"/>
            <a:ext cx="2570163" cy="747713"/>
          </a:xfrm>
          <a:prstGeom prst="rect">
            <a:avLst/>
          </a:prstGeom>
          <a:solidFill>
            <a:sysClr val="window" lastClr="FFFFFF"/>
          </a:solidFill>
          <a:ln w="25400" cap="flat" cmpd="sng" algn="ctr">
            <a:solidFill>
              <a:sysClr val="windowText" lastClr="000000"/>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User-Level Software Stack</a:t>
            </a:r>
          </a:p>
        </p:txBody>
      </p:sp>
      <p:sp>
        <p:nvSpPr>
          <p:cNvPr id="34" name="Rectangle 33">
            <a:extLst>
              <a:ext uri="{FF2B5EF4-FFF2-40B4-BE49-F238E27FC236}">
                <a16:creationId xmlns:a16="http://schemas.microsoft.com/office/drawing/2014/main" id="{8ED917BC-803F-4A6C-9AF6-B0755AE6C841}"/>
              </a:ext>
            </a:extLst>
          </p:cNvPr>
          <p:cNvSpPr/>
          <p:nvPr/>
        </p:nvSpPr>
        <p:spPr bwMode="auto">
          <a:xfrm>
            <a:off x="8095858" y="2740024"/>
            <a:ext cx="2101850" cy="644525"/>
          </a:xfrm>
          <a:prstGeom prst="rect">
            <a:avLst/>
          </a:prstGeom>
          <a:solidFill>
            <a:sysClr val="window" lastClr="FFFFFF"/>
          </a:solidFill>
          <a:ln w="25400" cap="flat" cmpd="sng" algn="ctr">
            <a:solidFill>
              <a:sysClr val="windowText" lastClr="000000"/>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Performance, Power, and Thermal Models</a:t>
            </a:r>
          </a:p>
        </p:txBody>
      </p:sp>
      <p:sp>
        <p:nvSpPr>
          <p:cNvPr id="35" name="Rectangle 34">
            <a:extLst>
              <a:ext uri="{FF2B5EF4-FFF2-40B4-BE49-F238E27FC236}">
                <a16:creationId xmlns:a16="http://schemas.microsoft.com/office/drawing/2014/main" id="{9261169C-8CD3-45E2-9023-9CE0B3284BF3}"/>
              </a:ext>
            </a:extLst>
          </p:cNvPr>
          <p:cNvSpPr/>
          <p:nvPr/>
        </p:nvSpPr>
        <p:spPr bwMode="auto">
          <a:xfrm>
            <a:off x="8091095" y="3964352"/>
            <a:ext cx="2101850" cy="582613"/>
          </a:xfrm>
          <a:prstGeom prst="rect">
            <a:avLst/>
          </a:prstGeom>
          <a:solidFill>
            <a:sysClr val="window" lastClr="FFFFFF"/>
          </a:solidFill>
          <a:ln w="25400" cap="flat" cmpd="sng" algn="ctr">
            <a:solidFill>
              <a:sysClr val="windowText" lastClr="000000"/>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Trace Post-processor</a:t>
            </a:r>
          </a:p>
        </p:txBody>
      </p:sp>
      <p:sp>
        <p:nvSpPr>
          <p:cNvPr id="36" name="Rectangle 35">
            <a:extLst>
              <a:ext uri="{FF2B5EF4-FFF2-40B4-BE49-F238E27FC236}">
                <a16:creationId xmlns:a16="http://schemas.microsoft.com/office/drawing/2014/main" id="{09BEC81A-42E4-4564-9120-7C0A717C51BB}"/>
              </a:ext>
            </a:extLst>
          </p:cNvPr>
          <p:cNvSpPr/>
          <p:nvPr/>
        </p:nvSpPr>
        <p:spPr bwMode="auto">
          <a:xfrm>
            <a:off x="3184132" y="2166937"/>
            <a:ext cx="1146175" cy="500062"/>
          </a:xfrm>
          <a:prstGeom prst="rect">
            <a:avLst/>
          </a:prstGeom>
          <a:solidFill>
            <a:sysClr val="window" lastClr="FFFFFF"/>
          </a:solidFill>
          <a:ln w="25400" cap="flat" cmpd="sng" algn="ctr">
            <a:solidFill>
              <a:srgbClr val="00AAB5">
                <a:lumMod val="75000"/>
              </a:srgbClr>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37" name="Rectangle 36">
            <a:extLst>
              <a:ext uri="{FF2B5EF4-FFF2-40B4-BE49-F238E27FC236}">
                <a16:creationId xmlns:a16="http://schemas.microsoft.com/office/drawing/2014/main" id="{BFA14C22-5E1E-4217-A54F-0AE511CBFD14}"/>
              </a:ext>
            </a:extLst>
          </p:cNvPr>
          <p:cNvSpPr/>
          <p:nvPr/>
        </p:nvSpPr>
        <p:spPr bwMode="auto">
          <a:xfrm>
            <a:off x="3103169" y="2239962"/>
            <a:ext cx="1146175" cy="500062"/>
          </a:xfrm>
          <a:prstGeom prst="rect">
            <a:avLst/>
          </a:prstGeom>
          <a:solidFill>
            <a:sysClr val="window" lastClr="FFFFFF"/>
          </a:solidFill>
          <a:ln w="25400" cap="flat" cmpd="sng" algn="ctr">
            <a:solidFill>
              <a:srgbClr val="00AAB5">
                <a:lumMod val="75000"/>
              </a:srgbClr>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Software Tasks</a:t>
            </a:r>
          </a:p>
        </p:txBody>
      </p:sp>
      <p:sp>
        <p:nvSpPr>
          <p:cNvPr id="38" name="Right Arrow 23">
            <a:extLst>
              <a:ext uri="{FF2B5EF4-FFF2-40B4-BE49-F238E27FC236}">
                <a16:creationId xmlns:a16="http://schemas.microsoft.com/office/drawing/2014/main" id="{816E4CEC-147A-4192-BB65-B9555CB4512A}"/>
              </a:ext>
            </a:extLst>
          </p:cNvPr>
          <p:cNvSpPr/>
          <p:nvPr/>
        </p:nvSpPr>
        <p:spPr bwMode="auto">
          <a:xfrm rot="19869438">
            <a:off x="4831957" y="4590232"/>
            <a:ext cx="1255712" cy="285750"/>
          </a:xfrm>
          <a:prstGeom prst="rightArrow">
            <a:avLst/>
          </a:prstGeom>
          <a:solidFill>
            <a:sysClr val="window" lastClr="FFFFFF"/>
          </a:solidFill>
          <a:ln w="25400" cap="flat" cmpd="sng" algn="ctr">
            <a:solidFill>
              <a:sysClr val="windowText" lastClr="000000"/>
            </a:solidFill>
            <a:prstDash val="soli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39" name="Rectangle 38">
            <a:extLst>
              <a:ext uri="{FF2B5EF4-FFF2-40B4-BE49-F238E27FC236}">
                <a16:creationId xmlns:a16="http://schemas.microsoft.com/office/drawing/2014/main" id="{FCE4B2CD-8A74-4D92-96E8-CB8C0FE56B20}"/>
              </a:ext>
            </a:extLst>
          </p:cNvPr>
          <p:cNvSpPr/>
          <p:nvPr/>
        </p:nvSpPr>
        <p:spPr bwMode="auto">
          <a:xfrm>
            <a:off x="2382445" y="4597399"/>
            <a:ext cx="2589213" cy="914400"/>
          </a:xfrm>
          <a:prstGeom prst="rect">
            <a:avLst/>
          </a:prstGeom>
          <a:solidFill>
            <a:sysClr val="window" lastClr="FFFFFF"/>
          </a:solidFill>
          <a:ln w="25400" cap="flat" cmpd="sng" algn="ctr">
            <a:solidFill>
              <a:srgbClr val="9650A0"/>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Test System APU, CPU, GPU</a:t>
            </a:r>
          </a:p>
        </p:txBody>
      </p:sp>
      <p:sp>
        <p:nvSpPr>
          <p:cNvPr id="40" name="Right Arrow 24">
            <a:extLst>
              <a:ext uri="{FF2B5EF4-FFF2-40B4-BE49-F238E27FC236}">
                <a16:creationId xmlns:a16="http://schemas.microsoft.com/office/drawing/2014/main" id="{9BD90A24-DFFC-4DEA-815D-635993C94647}"/>
              </a:ext>
            </a:extLst>
          </p:cNvPr>
          <p:cNvSpPr/>
          <p:nvPr/>
        </p:nvSpPr>
        <p:spPr bwMode="auto">
          <a:xfrm rot="21206457">
            <a:off x="4616058" y="4172882"/>
            <a:ext cx="1255712" cy="285750"/>
          </a:xfrm>
          <a:prstGeom prst="rightArrow">
            <a:avLst/>
          </a:prstGeom>
          <a:solidFill>
            <a:sysClr val="window" lastClr="FFFFFF"/>
          </a:solidFill>
          <a:ln w="25400" cap="flat" cmpd="sng" algn="ctr">
            <a:solidFill>
              <a:sysClr val="windowText" lastClr="000000"/>
            </a:solidFill>
            <a:prstDash val="soli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1" name="Rectangle 40">
            <a:extLst>
              <a:ext uri="{FF2B5EF4-FFF2-40B4-BE49-F238E27FC236}">
                <a16:creationId xmlns:a16="http://schemas.microsoft.com/office/drawing/2014/main" id="{C3A1B183-56BA-4224-8F57-E09FD2A175B3}"/>
              </a:ext>
            </a:extLst>
          </p:cNvPr>
          <p:cNvSpPr/>
          <p:nvPr/>
        </p:nvSpPr>
        <p:spPr bwMode="auto">
          <a:xfrm>
            <a:off x="2391970" y="4013768"/>
            <a:ext cx="2579688" cy="582613"/>
          </a:xfrm>
          <a:prstGeom prst="rect">
            <a:avLst/>
          </a:prstGeom>
          <a:solidFill>
            <a:sysClr val="window" lastClr="FFFFFF"/>
          </a:solidFill>
          <a:ln w="25400" cap="flat" cmpd="sng" algn="ctr">
            <a:solidFill>
              <a:srgbClr val="ED1C24"/>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Test Operating System</a:t>
            </a:r>
          </a:p>
        </p:txBody>
      </p:sp>
      <p:sp>
        <p:nvSpPr>
          <p:cNvPr id="42" name="TextBox 41">
            <a:extLst>
              <a:ext uri="{FF2B5EF4-FFF2-40B4-BE49-F238E27FC236}">
                <a16:creationId xmlns:a16="http://schemas.microsoft.com/office/drawing/2014/main" id="{A70D1142-5653-472E-A6A1-C34564602BA0}"/>
              </a:ext>
            </a:extLst>
          </p:cNvPr>
          <p:cNvSpPr txBox="1"/>
          <p:nvPr/>
        </p:nvSpPr>
        <p:spPr>
          <a:xfrm>
            <a:off x="5486008" y="4922798"/>
            <a:ext cx="2381250" cy="1200329"/>
          </a:xfrm>
          <a:prstGeom prst="rect">
            <a:avLst/>
          </a:prstGeom>
        </p:spPr>
        <p:txBody>
          <a:bodyPr wrap="square" rtlCol="0" anchor="ctr" anchorCtr="0">
            <a:spAutoFit/>
          </a:bodyPr>
          <a:lstStyle/>
          <a:p>
            <a:pPr algn="ctr">
              <a:lnSpc>
                <a:spcPct val="90000"/>
              </a:lnSpc>
              <a:spcBef>
                <a:spcPts val="300"/>
              </a:spcBef>
              <a:spcAft>
                <a:spcPts val="300"/>
              </a:spcAft>
              <a:buClr>
                <a:srgbClr val="FFFFFF"/>
              </a:buClr>
              <a:buFont typeface="Wingdings 3" pitchFamily="18" charset="2"/>
              <a:buNone/>
            </a:pPr>
            <a:r>
              <a:rPr lang="en-US" sz="2000" b="1" dirty="0">
                <a:solidFill>
                  <a:prstClr val="black"/>
                </a:solidFill>
                <a:ea typeface="MS PGothic" pitchFamily="34" charset="-128"/>
                <a:cs typeface="Arial" charset="0"/>
              </a:rPr>
              <a:t>Traces of HW and SW events related to performance and power</a:t>
            </a:r>
          </a:p>
        </p:txBody>
      </p:sp>
      <p:sp>
        <p:nvSpPr>
          <p:cNvPr id="43" name="Right Arrow 26">
            <a:extLst>
              <a:ext uri="{FF2B5EF4-FFF2-40B4-BE49-F238E27FC236}">
                <a16:creationId xmlns:a16="http://schemas.microsoft.com/office/drawing/2014/main" id="{566B60A8-42CE-40CC-90C4-F49A0D89B919}"/>
              </a:ext>
            </a:extLst>
          </p:cNvPr>
          <p:cNvSpPr/>
          <p:nvPr/>
        </p:nvSpPr>
        <p:spPr bwMode="auto">
          <a:xfrm>
            <a:off x="6960002" y="4061480"/>
            <a:ext cx="907256" cy="285750"/>
          </a:xfrm>
          <a:prstGeom prst="rightArrow">
            <a:avLst/>
          </a:prstGeom>
          <a:solidFill>
            <a:sysClr val="window" lastClr="FFFFFF"/>
          </a:solidFill>
          <a:ln w="25400" cap="flat" cmpd="sng" algn="ctr">
            <a:solidFill>
              <a:sysClr val="windowText" lastClr="000000"/>
            </a:solidFill>
            <a:prstDash val="soli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4" name="Can 9">
            <a:extLst>
              <a:ext uri="{FF2B5EF4-FFF2-40B4-BE49-F238E27FC236}">
                <a16:creationId xmlns:a16="http://schemas.microsoft.com/office/drawing/2014/main" id="{0FF8CE99-98E3-421A-88AE-DCE85916183D}"/>
              </a:ext>
            </a:extLst>
          </p:cNvPr>
          <p:cNvSpPr/>
          <p:nvPr/>
        </p:nvSpPr>
        <p:spPr bwMode="auto">
          <a:xfrm>
            <a:off x="6040043" y="3637549"/>
            <a:ext cx="1194255" cy="1201738"/>
          </a:xfrm>
          <a:prstGeom prst="can">
            <a:avLst/>
          </a:prstGeom>
          <a:solidFill>
            <a:srgbClr val="ED1C24"/>
          </a:solidFill>
          <a:ln w="25400" cap="flat" cmpd="sng" algn="ctr">
            <a:solidFill>
              <a:srgbClr val="ED1C24">
                <a:shade val="50000"/>
              </a:srgbClr>
            </a:solidFill>
            <a:prstDash val="solid"/>
            <a:headEnd/>
            <a:tailEnd/>
          </a:ln>
          <a:effectLst/>
        </p:spPr>
        <p:txBody>
          <a:bodyPr lIns="0" tIns="0" rIns="0" bIns="0"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5" name="Right Arrow 27">
            <a:extLst>
              <a:ext uri="{FF2B5EF4-FFF2-40B4-BE49-F238E27FC236}">
                <a16:creationId xmlns:a16="http://schemas.microsoft.com/office/drawing/2014/main" id="{685E4B55-CEE3-4745-970E-1A12C364A0A9}"/>
              </a:ext>
            </a:extLst>
          </p:cNvPr>
          <p:cNvSpPr/>
          <p:nvPr/>
        </p:nvSpPr>
        <p:spPr bwMode="auto">
          <a:xfrm>
            <a:off x="7174316" y="2897488"/>
            <a:ext cx="665162" cy="261938"/>
          </a:xfrm>
          <a:prstGeom prst="rightArrow">
            <a:avLst/>
          </a:prstGeom>
          <a:solidFill>
            <a:sysClr val="window" lastClr="FFFFFF"/>
          </a:solidFill>
          <a:ln w="25400" cap="flat" cmpd="sng" algn="ctr">
            <a:solidFill>
              <a:srgbClr val="F26522"/>
            </a:solidFill>
            <a:prstDash val="soli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6" name="Rectangle 45">
            <a:extLst>
              <a:ext uri="{FF2B5EF4-FFF2-40B4-BE49-F238E27FC236}">
                <a16:creationId xmlns:a16="http://schemas.microsoft.com/office/drawing/2014/main" id="{DDA52BF4-ACBB-43CA-B128-07D6D965E906}"/>
              </a:ext>
            </a:extLst>
          </p:cNvPr>
          <p:cNvSpPr/>
          <p:nvPr/>
        </p:nvSpPr>
        <p:spPr bwMode="auto">
          <a:xfrm>
            <a:off x="5486008" y="2728912"/>
            <a:ext cx="1748290" cy="646112"/>
          </a:xfrm>
          <a:prstGeom prst="rect">
            <a:avLst/>
          </a:prstGeom>
          <a:solidFill>
            <a:sysClr val="window" lastClr="FFFFFF"/>
          </a:solidFill>
          <a:ln w="25400" cap="flat" cmpd="sng" algn="ctr">
            <a:solidFill>
              <a:srgbClr val="F26522"/>
            </a:solidFill>
            <a:prstDash val="solid"/>
            <a:headEnd/>
            <a:tailEnd/>
          </a:ln>
          <a:effectLst/>
        </p:spPr>
        <p:txBody>
          <a:bodyPr tIns="45714"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Arial" charset="0"/>
              </a:rPr>
              <a:t>Future Machine Description</a:t>
            </a:r>
          </a:p>
        </p:txBody>
      </p:sp>
      <p:sp>
        <p:nvSpPr>
          <p:cNvPr id="47" name="Right Arrow 28">
            <a:extLst>
              <a:ext uri="{FF2B5EF4-FFF2-40B4-BE49-F238E27FC236}">
                <a16:creationId xmlns:a16="http://schemas.microsoft.com/office/drawing/2014/main" id="{90560809-A5B9-445C-ABA6-C6FEE78DB6A2}"/>
              </a:ext>
            </a:extLst>
          </p:cNvPr>
          <p:cNvSpPr/>
          <p:nvPr/>
        </p:nvSpPr>
        <p:spPr bwMode="auto">
          <a:xfrm rot="5400000">
            <a:off x="8872938" y="5076472"/>
            <a:ext cx="538162" cy="276225"/>
          </a:xfrm>
          <a:prstGeom prst="rightArrow">
            <a:avLst/>
          </a:prstGeom>
          <a:solidFill>
            <a:srgbClr val="000000"/>
          </a:solidFill>
          <a:ln w="25400" algn="ctr">
            <a:noFill/>
            <a:roun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cs typeface="Arial" charset="0"/>
            </a:endParaRPr>
          </a:p>
        </p:txBody>
      </p:sp>
      <p:sp>
        <p:nvSpPr>
          <p:cNvPr id="48" name="TextBox 47">
            <a:extLst>
              <a:ext uri="{FF2B5EF4-FFF2-40B4-BE49-F238E27FC236}">
                <a16:creationId xmlns:a16="http://schemas.microsoft.com/office/drawing/2014/main" id="{70831AF3-E4E9-4ED4-A59E-43F2BA97CB52}"/>
              </a:ext>
            </a:extLst>
          </p:cNvPr>
          <p:cNvSpPr txBox="1"/>
          <p:nvPr/>
        </p:nvSpPr>
        <p:spPr>
          <a:xfrm>
            <a:off x="8095857" y="5476938"/>
            <a:ext cx="2097087" cy="646331"/>
          </a:xfrm>
          <a:prstGeom prst="rect">
            <a:avLst/>
          </a:prstGeom>
          <a:solidFill>
            <a:sysClr val="window" lastClr="FFFFFF"/>
          </a:solidFill>
          <a:ln w="25400" cap="flat" cmpd="sng" algn="ctr">
            <a:solidFill>
              <a:srgbClr val="C7C8CA"/>
            </a:solidFill>
            <a:prstDash val="solid"/>
          </a:ln>
          <a:effectLst/>
        </p:spPr>
        <p:txBody>
          <a:bodyPr wrap="square" rtlCol="0" anchor="ctr" anchorCtr="0">
            <a:spAutoFit/>
          </a:bodyPr>
          <a:lstStyle/>
          <a:p>
            <a:pPr marL="0" marR="0" lvl="0" indent="0" algn="ctr" defTabSz="914400" eaLnBrk="1" fontAlgn="auto" latinLnBrk="0" hangingPunct="1">
              <a:lnSpc>
                <a:spcPct val="90000"/>
              </a:lnSpc>
              <a:spcBef>
                <a:spcPts val="300"/>
              </a:spcBef>
              <a:spcAft>
                <a:spcPts val="300"/>
              </a:spcAft>
              <a:buClr>
                <a:srgbClr val="FFFFFF"/>
              </a:buClr>
              <a:buSzTx/>
              <a:buFont typeface="Wingdings 3" pitchFamily="18" charset="2"/>
              <a:buNone/>
              <a:tabLst/>
              <a:defRPr/>
            </a:pPr>
            <a:r>
              <a:rPr kumimoji="0" lang="en-US" sz="2000" b="0" i="0" u="none" strike="noStrike" kern="0" cap="none" spc="0" normalizeH="0" baseline="0" noProof="0" dirty="0">
                <a:ln>
                  <a:noFill/>
                </a:ln>
                <a:solidFill>
                  <a:prstClr val="black"/>
                </a:solidFill>
                <a:effectLst/>
                <a:uLnTx/>
                <a:uFillTx/>
                <a:latin typeface="Calibri"/>
                <a:ea typeface="MS PGothic" pitchFamily="34" charset="-128"/>
                <a:cs typeface="+mn-cs"/>
              </a:rPr>
              <a:t>Performance and Power Estimates</a:t>
            </a:r>
          </a:p>
        </p:txBody>
      </p:sp>
      <p:sp>
        <p:nvSpPr>
          <p:cNvPr id="49" name="Up-Down Arrow 2">
            <a:extLst>
              <a:ext uri="{FF2B5EF4-FFF2-40B4-BE49-F238E27FC236}">
                <a16:creationId xmlns:a16="http://schemas.microsoft.com/office/drawing/2014/main" id="{6AE06092-9FDF-41BD-A5BF-16B4B5B089AF}"/>
              </a:ext>
            </a:extLst>
          </p:cNvPr>
          <p:cNvSpPr/>
          <p:nvPr/>
        </p:nvSpPr>
        <p:spPr>
          <a:xfrm>
            <a:off x="9003905" y="3384549"/>
            <a:ext cx="276227" cy="579803"/>
          </a:xfrm>
          <a:prstGeom prst="upDownArrow">
            <a:avLst>
              <a:gd name="adj1" fmla="val 40652"/>
              <a:gd name="adj2" fmla="val 38316"/>
            </a:avLst>
          </a:prstGeom>
          <a:solidFill>
            <a:srgbClr val="000000"/>
          </a:solidFill>
          <a:ln w="25400" algn="ctr">
            <a:noFill/>
            <a:round/>
            <a:headEnd/>
            <a:tailEnd/>
          </a:ln>
          <a:effectLst/>
        </p:spPr>
        <p:txBody>
          <a:bodyPr lIns="228600" tIns="45714" rIns="228600" bIns="45714" anchor="ctr"/>
          <a:lstStyle/>
          <a:p>
            <a:pPr marL="1588" marR="0" lvl="0" indent="-1588" algn="ctr" defTabSz="913183"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white"/>
              </a:solidFill>
              <a:effectLst/>
              <a:uLnTx/>
              <a:uFillTx/>
              <a:cs typeface="Arial" charset="0"/>
            </a:endParaRPr>
          </a:p>
        </p:txBody>
      </p:sp>
      <p:sp>
        <p:nvSpPr>
          <p:cNvPr id="5" name="TextBox 4">
            <a:extLst>
              <a:ext uri="{FF2B5EF4-FFF2-40B4-BE49-F238E27FC236}">
                <a16:creationId xmlns:a16="http://schemas.microsoft.com/office/drawing/2014/main" id="{81D1DA5E-4C00-4774-8E9D-8B5EE2D096C4}"/>
              </a:ext>
            </a:extLst>
          </p:cNvPr>
          <p:cNvSpPr txBox="1"/>
          <p:nvPr/>
        </p:nvSpPr>
        <p:spPr>
          <a:xfrm>
            <a:off x="1860634" y="958546"/>
            <a:ext cx="3383280" cy="769441"/>
          </a:xfrm>
          <a:prstGeom prst="rect">
            <a:avLst/>
          </a:prstGeom>
          <a:noFill/>
        </p:spPr>
        <p:txBody>
          <a:bodyPr wrap="square" rtlCol="0">
            <a:spAutoFit/>
          </a:bodyPr>
          <a:lstStyle/>
          <a:p>
            <a:r>
              <a:rPr lang="en-US" sz="2200" dirty="0">
                <a:solidFill>
                  <a:schemeClr val="bg1"/>
                </a:solidFill>
              </a:rPr>
              <a:t>Step 1: Measure application on real hardware</a:t>
            </a:r>
          </a:p>
        </p:txBody>
      </p:sp>
      <p:sp>
        <p:nvSpPr>
          <p:cNvPr id="50" name="TextBox 49">
            <a:extLst>
              <a:ext uri="{FF2B5EF4-FFF2-40B4-BE49-F238E27FC236}">
                <a16:creationId xmlns:a16="http://schemas.microsoft.com/office/drawing/2014/main" id="{8A639F38-7367-4618-AF2A-64A78A13A5B4}"/>
              </a:ext>
            </a:extLst>
          </p:cNvPr>
          <p:cNvSpPr txBox="1"/>
          <p:nvPr/>
        </p:nvSpPr>
        <p:spPr>
          <a:xfrm>
            <a:off x="6466114" y="991596"/>
            <a:ext cx="4091482" cy="769441"/>
          </a:xfrm>
          <a:prstGeom prst="rect">
            <a:avLst/>
          </a:prstGeom>
          <a:noFill/>
        </p:spPr>
        <p:txBody>
          <a:bodyPr wrap="square" rtlCol="0">
            <a:spAutoFit/>
          </a:bodyPr>
          <a:lstStyle/>
          <a:p>
            <a:pPr algn="r"/>
            <a:r>
              <a:rPr lang="en-US" sz="2200" dirty="0">
                <a:solidFill>
                  <a:schemeClr val="bg1"/>
                </a:solidFill>
              </a:rPr>
              <a:t>Step 2: Estimate how application will work on future hardware</a:t>
            </a:r>
          </a:p>
        </p:txBody>
      </p:sp>
    </p:spTree>
    <p:extLst>
      <p:ext uri="{BB962C8B-B14F-4D97-AF65-F5344CB8AC3E}">
        <p14:creationId xmlns:p14="http://schemas.microsoft.com/office/powerpoint/2010/main" val="7951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1991130" y="1829188"/>
            <a:ext cx="827314" cy="369332"/>
          </a:xfrm>
          <a:prstGeom prst="rect">
            <a:avLst/>
          </a:prstGeom>
          <a:noFill/>
        </p:spPr>
        <p:txBody>
          <a:bodyPr wrap="square" rtlCol="0">
            <a:spAutoFit/>
          </a:bodyPr>
          <a:lstStyle/>
          <a:p>
            <a:pPr algn="r"/>
            <a:r>
              <a:rPr lang="en-US" dirty="0">
                <a:solidFill>
                  <a:schemeClr val="bg1"/>
                </a:solidFill>
              </a:rPr>
              <a:t>CPU0</a:t>
            </a:r>
          </a:p>
        </p:txBody>
      </p:sp>
      <p:sp>
        <p:nvSpPr>
          <p:cNvPr id="96" name="Right Arrow 95"/>
          <p:cNvSpPr/>
          <p:nvPr/>
        </p:nvSpPr>
        <p:spPr>
          <a:xfrm>
            <a:off x="2579914" y="1307245"/>
            <a:ext cx="7478486" cy="18466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97" name="TextBox 96"/>
          <p:cNvSpPr txBox="1"/>
          <p:nvPr/>
        </p:nvSpPr>
        <p:spPr>
          <a:xfrm>
            <a:off x="1894114" y="1235275"/>
            <a:ext cx="685800" cy="369332"/>
          </a:xfrm>
          <a:prstGeom prst="rect">
            <a:avLst/>
          </a:prstGeom>
          <a:noFill/>
        </p:spPr>
        <p:txBody>
          <a:bodyPr wrap="square" rtlCol="0">
            <a:spAutoFit/>
          </a:bodyPr>
          <a:lstStyle/>
          <a:p>
            <a:pPr algn="ctr"/>
            <a:r>
              <a:rPr lang="en-US" dirty="0">
                <a:solidFill>
                  <a:schemeClr val="bg1"/>
                </a:solidFill>
              </a:rPr>
              <a:t>Time</a:t>
            </a:r>
          </a:p>
        </p:txBody>
      </p:sp>
      <p:sp>
        <p:nvSpPr>
          <p:cNvPr id="100" name="Rectangle 99"/>
          <p:cNvSpPr/>
          <p:nvPr/>
        </p:nvSpPr>
        <p:spPr>
          <a:xfrm>
            <a:off x="2839000" y="1828936"/>
            <a:ext cx="15518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6" name="TextBox 105"/>
          <p:cNvSpPr txBox="1"/>
          <p:nvPr/>
        </p:nvSpPr>
        <p:spPr>
          <a:xfrm>
            <a:off x="2004344" y="2441502"/>
            <a:ext cx="827314" cy="369332"/>
          </a:xfrm>
          <a:prstGeom prst="rect">
            <a:avLst/>
          </a:prstGeom>
          <a:noFill/>
        </p:spPr>
        <p:txBody>
          <a:bodyPr wrap="square" rtlCol="0">
            <a:spAutoFit/>
          </a:bodyPr>
          <a:lstStyle/>
          <a:p>
            <a:pPr algn="r"/>
            <a:r>
              <a:rPr lang="en-US" dirty="0">
                <a:solidFill>
                  <a:schemeClr val="bg1"/>
                </a:solidFill>
              </a:rPr>
              <a:t>CPU1</a:t>
            </a:r>
          </a:p>
        </p:txBody>
      </p:sp>
      <p:sp>
        <p:nvSpPr>
          <p:cNvPr id="108" name="TextBox 107"/>
          <p:cNvSpPr txBox="1"/>
          <p:nvPr/>
        </p:nvSpPr>
        <p:spPr>
          <a:xfrm>
            <a:off x="2004344" y="2910629"/>
            <a:ext cx="827314" cy="369332"/>
          </a:xfrm>
          <a:prstGeom prst="rect">
            <a:avLst/>
          </a:prstGeom>
          <a:noFill/>
        </p:spPr>
        <p:txBody>
          <a:bodyPr wrap="square" rtlCol="0">
            <a:spAutoFit/>
          </a:bodyPr>
          <a:lstStyle/>
          <a:p>
            <a:pPr algn="r"/>
            <a:r>
              <a:rPr lang="en-US" dirty="0">
                <a:solidFill>
                  <a:schemeClr val="bg1"/>
                </a:solidFill>
              </a:rPr>
              <a:t>GPU</a:t>
            </a:r>
          </a:p>
        </p:txBody>
      </p:sp>
      <p:sp>
        <p:nvSpPr>
          <p:cNvPr id="110" name="Rectangle 109"/>
          <p:cNvSpPr/>
          <p:nvPr/>
        </p:nvSpPr>
        <p:spPr>
          <a:xfrm>
            <a:off x="4447423" y="2425225"/>
            <a:ext cx="837545"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1" name="Straight Arrow Connector 110"/>
          <p:cNvCxnSpPr>
            <a:stCxn id="100" idx="3"/>
            <a:endCxn id="110" idx="1"/>
          </p:cNvCxnSpPr>
          <p:nvPr/>
        </p:nvCxnSpPr>
        <p:spPr>
          <a:xfrm>
            <a:off x="4390890" y="2013603"/>
            <a:ext cx="56532" cy="596289"/>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15" name="Rectangle 114"/>
          <p:cNvSpPr/>
          <p:nvPr/>
        </p:nvSpPr>
        <p:spPr>
          <a:xfrm>
            <a:off x="5432380" y="2910629"/>
            <a:ext cx="1038872"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cxnSp>
        <p:nvCxnSpPr>
          <p:cNvPr id="116" name="Straight Arrow Connector 115"/>
          <p:cNvCxnSpPr/>
          <p:nvPr/>
        </p:nvCxnSpPr>
        <p:spPr>
          <a:xfrm>
            <a:off x="5324041" y="2794557"/>
            <a:ext cx="108338" cy="300738"/>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17" name="Rectangle 116"/>
          <p:cNvSpPr/>
          <p:nvPr/>
        </p:nvSpPr>
        <p:spPr>
          <a:xfrm>
            <a:off x="4447423" y="1828936"/>
            <a:ext cx="13278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ectangle 117"/>
          <p:cNvSpPr/>
          <p:nvPr/>
        </p:nvSpPr>
        <p:spPr bwMode="auto">
          <a:xfrm>
            <a:off x="5776386" y="1825519"/>
            <a:ext cx="67591" cy="369332"/>
          </a:xfrm>
          <a:prstGeom prst="rect">
            <a:avLst/>
          </a:prstGeom>
          <a:solidFill>
            <a:schemeClr val="bg2"/>
          </a:solidFill>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119" name="Rectangle 118"/>
          <p:cNvSpPr/>
          <p:nvPr/>
        </p:nvSpPr>
        <p:spPr bwMode="auto">
          <a:xfrm>
            <a:off x="5582897" y="2425225"/>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120" name="Rectangle 119"/>
          <p:cNvSpPr/>
          <p:nvPr/>
        </p:nvSpPr>
        <p:spPr>
          <a:xfrm>
            <a:off x="5378211" y="2425225"/>
            <a:ext cx="731520"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Rectangle 122"/>
          <p:cNvSpPr/>
          <p:nvPr/>
        </p:nvSpPr>
        <p:spPr bwMode="auto">
          <a:xfrm>
            <a:off x="5290246" y="2425225"/>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127" name="Rectangle 126"/>
          <p:cNvSpPr/>
          <p:nvPr/>
        </p:nvSpPr>
        <p:spPr>
          <a:xfrm>
            <a:off x="6492878" y="2441502"/>
            <a:ext cx="1018046"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8" name="Straight Arrow Connector 127"/>
          <p:cNvCxnSpPr>
            <a:stCxn id="115" idx="3"/>
          </p:cNvCxnSpPr>
          <p:nvPr/>
        </p:nvCxnSpPr>
        <p:spPr>
          <a:xfrm flipV="1">
            <a:off x="6471252" y="2810835"/>
            <a:ext cx="31338" cy="284460"/>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29" name="Rectangle 128"/>
          <p:cNvSpPr/>
          <p:nvPr/>
        </p:nvSpPr>
        <p:spPr>
          <a:xfrm>
            <a:off x="7751150" y="1845158"/>
            <a:ext cx="4591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0" name="Straight Arrow Connector 129"/>
          <p:cNvCxnSpPr>
            <a:stCxn id="127" idx="3"/>
            <a:endCxn id="129" idx="1"/>
          </p:cNvCxnSpPr>
          <p:nvPr/>
        </p:nvCxnSpPr>
        <p:spPr>
          <a:xfrm flipV="1">
            <a:off x="7510924" y="2029824"/>
            <a:ext cx="240226" cy="596344"/>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31" name="Rectangle 130"/>
          <p:cNvSpPr/>
          <p:nvPr/>
        </p:nvSpPr>
        <p:spPr>
          <a:xfrm>
            <a:off x="8289416" y="2880998"/>
            <a:ext cx="1178323"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cxnSp>
        <p:nvCxnSpPr>
          <p:cNvPr id="132" name="Straight Arrow Connector 131"/>
          <p:cNvCxnSpPr>
            <a:endCxn id="131" idx="1"/>
          </p:cNvCxnSpPr>
          <p:nvPr/>
        </p:nvCxnSpPr>
        <p:spPr>
          <a:xfrm>
            <a:off x="8255619" y="2214490"/>
            <a:ext cx="33796" cy="851174"/>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33" name="Rectangle 132"/>
          <p:cNvSpPr/>
          <p:nvPr/>
        </p:nvSpPr>
        <p:spPr>
          <a:xfrm>
            <a:off x="9599222" y="1836152"/>
            <a:ext cx="4591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4" name="Rectangle 133"/>
          <p:cNvSpPr/>
          <p:nvPr/>
        </p:nvSpPr>
        <p:spPr bwMode="auto">
          <a:xfrm>
            <a:off x="9107920" y="1845158"/>
            <a:ext cx="67591" cy="369332"/>
          </a:xfrm>
          <a:prstGeom prst="rect">
            <a:avLst/>
          </a:prstGeom>
          <a:solidFill>
            <a:schemeClr val="bg2"/>
          </a:solidFill>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135" name="Rectangle 134"/>
          <p:cNvSpPr/>
          <p:nvPr/>
        </p:nvSpPr>
        <p:spPr>
          <a:xfrm>
            <a:off x="8289415" y="1845158"/>
            <a:ext cx="7962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6" name="Rectangle 135"/>
          <p:cNvSpPr/>
          <p:nvPr/>
        </p:nvSpPr>
        <p:spPr bwMode="auto">
          <a:xfrm>
            <a:off x="8221825" y="1845158"/>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cxnSp>
        <p:nvCxnSpPr>
          <p:cNvPr id="137" name="Straight Arrow Connector 136"/>
          <p:cNvCxnSpPr>
            <a:stCxn id="131" idx="3"/>
            <a:endCxn id="133" idx="1"/>
          </p:cNvCxnSpPr>
          <p:nvPr/>
        </p:nvCxnSpPr>
        <p:spPr>
          <a:xfrm flipV="1">
            <a:off x="9467738" y="2020818"/>
            <a:ext cx="131484" cy="1044846"/>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80" name="TextBox 179"/>
          <p:cNvSpPr txBox="1"/>
          <p:nvPr/>
        </p:nvSpPr>
        <p:spPr>
          <a:xfrm>
            <a:off x="2080055" y="3640238"/>
            <a:ext cx="6376087" cy="400110"/>
          </a:xfrm>
          <a:prstGeom prst="rect">
            <a:avLst/>
          </a:prstGeom>
          <a:noFill/>
        </p:spPr>
        <p:txBody>
          <a:bodyPr wrap="square" rtlCol="0">
            <a:spAutoFit/>
          </a:bodyPr>
          <a:lstStyle/>
          <a:p>
            <a:r>
              <a:rPr lang="en-US" sz="2000" dirty="0">
                <a:solidFill>
                  <a:schemeClr val="bg1"/>
                </a:solidFill>
              </a:rPr>
              <a:t>Example when everything except CPU1 gets 2x faster:</a:t>
            </a:r>
          </a:p>
        </p:txBody>
      </p:sp>
      <p:sp>
        <p:nvSpPr>
          <p:cNvPr id="181" name="Left Brace 180"/>
          <p:cNvSpPr/>
          <p:nvPr/>
        </p:nvSpPr>
        <p:spPr>
          <a:xfrm rot="16200000">
            <a:off x="8768455" y="3706915"/>
            <a:ext cx="339448" cy="2256531"/>
          </a:xfrm>
          <a:prstGeom prst="leftBrace">
            <a:avLst/>
          </a:prstGeom>
          <a:ln w="38100">
            <a:solidFill>
              <a:schemeClr val="bg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chemeClr val="bg1"/>
              </a:solidFill>
            </a:endParaRPr>
          </a:p>
        </p:txBody>
      </p:sp>
      <p:sp>
        <p:nvSpPr>
          <p:cNvPr id="182" name="TextBox 181"/>
          <p:cNvSpPr txBox="1"/>
          <p:nvPr/>
        </p:nvSpPr>
        <p:spPr>
          <a:xfrm>
            <a:off x="7809911" y="5001828"/>
            <a:ext cx="2077662" cy="707886"/>
          </a:xfrm>
          <a:prstGeom prst="rect">
            <a:avLst/>
          </a:prstGeom>
          <a:noFill/>
        </p:spPr>
        <p:txBody>
          <a:bodyPr wrap="square" rtlCol="0">
            <a:spAutoFit/>
          </a:bodyPr>
          <a:lstStyle/>
          <a:p>
            <a:pPr algn="ctr"/>
            <a:r>
              <a:rPr lang="en-US" sz="2000" dirty="0">
                <a:solidFill>
                  <a:schemeClr val="bg1"/>
                </a:solidFill>
              </a:rPr>
              <a:t>Performance Difference</a:t>
            </a:r>
          </a:p>
        </p:txBody>
      </p:sp>
      <p:sp>
        <p:nvSpPr>
          <p:cNvPr id="183" name="TextBox 182"/>
          <p:cNvSpPr txBox="1"/>
          <p:nvPr/>
        </p:nvSpPr>
        <p:spPr>
          <a:xfrm>
            <a:off x="1991130" y="4289784"/>
            <a:ext cx="827314" cy="369332"/>
          </a:xfrm>
          <a:prstGeom prst="rect">
            <a:avLst/>
          </a:prstGeom>
          <a:noFill/>
        </p:spPr>
        <p:txBody>
          <a:bodyPr wrap="square" rtlCol="0">
            <a:spAutoFit/>
          </a:bodyPr>
          <a:lstStyle/>
          <a:p>
            <a:pPr algn="r"/>
            <a:r>
              <a:rPr lang="en-US" dirty="0">
                <a:solidFill>
                  <a:schemeClr val="bg1"/>
                </a:solidFill>
              </a:rPr>
              <a:t>CPU0</a:t>
            </a:r>
          </a:p>
        </p:txBody>
      </p:sp>
      <p:sp>
        <p:nvSpPr>
          <p:cNvPr id="184" name="Rectangle 183"/>
          <p:cNvSpPr/>
          <p:nvPr/>
        </p:nvSpPr>
        <p:spPr>
          <a:xfrm>
            <a:off x="2839000" y="4289532"/>
            <a:ext cx="77724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5" name="TextBox 184"/>
          <p:cNvSpPr txBox="1"/>
          <p:nvPr/>
        </p:nvSpPr>
        <p:spPr>
          <a:xfrm>
            <a:off x="2004344" y="4902098"/>
            <a:ext cx="827314" cy="369332"/>
          </a:xfrm>
          <a:prstGeom prst="rect">
            <a:avLst/>
          </a:prstGeom>
          <a:noFill/>
        </p:spPr>
        <p:txBody>
          <a:bodyPr wrap="square" rtlCol="0">
            <a:spAutoFit/>
          </a:bodyPr>
          <a:lstStyle/>
          <a:p>
            <a:pPr algn="r"/>
            <a:r>
              <a:rPr lang="en-US" dirty="0">
                <a:solidFill>
                  <a:schemeClr val="bg1"/>
                </a:solidFill>
              </a:rPr>
              <a:t>CPU1</a:t>
            </a:r>
          </a:p>
        </p:txBody>
      </p:sp>
      <p:sp>
        <p:nvSpPr>
          <p:cNvPr id="186" name="TextBox 185"/>
          <p:cNvSpPr txBox="1"/>
          <p:nvPr/>
        </p:nvSpPr>
        <p:spPr>
          <a:xfrm>
            <a:off x="2004344" y="5371225"/>
            <a:ext cx="827314" cy="369332"/>
          </a:xfrm>
          <a:prstGeom prst="rect">
            <a:avLst/>
          </a:prstGeom>
          <a:noFill/>
        </p:spPr>
        <p:txBody>
          <a:bodyPr wrap="square" rtlCol="0">
            <a:spAutoFit/>
          </a:bodyPr>
          <a:lstStyle/>
          <a:p>
            <a:pPr algn="r"/>
            <a:r>
              <a:rPr lang="en-US" dirty="0">
                <a:solidFill>
                  <a:schemeClr val="bg1"/>
                </a:solidFill>
              </a:rPr>
              <a:t>GPU</a:t>
            </a:r>
          </a:p>
        </p:txBody>
      </p:sp>
      <p:sp>
        <p:nvSpPr>
          <p:cNvPr id="187" name="Rectangle 186"/>
          <p:cNvSpPr/>
          <p:nvPr/>
        </p:nvSpPr>
        <p:spPr>
          <a:xfrm>
            <a:off x="3698075" y="4885821"/>
            <a:ext cx="837545"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88" name="Straight Arrow Connector 187"/>
          <p:cNvCxnSpPr>
            <a:stCxn id="184" idx="3"/>
            <a:endCxn id="187" idx="1"/>
          </p:cNvCxnSpPr>
          <p:nvPr/>
        </p:nvCxnSpPr>
        <p:spPr>
          <a:xfrm>
            <a:off x="3616240" y="4474199"/>
            <a:ext cx="81834" cy="596289"/>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89" name="Rectangle 188"/>
          <p:cNvSpPr/>
          <p:nvPr/>
        </p:nvSpPr>
        <p:spPr>
          <a:xfrm>
            <a:off x="4683032" y="5371225"/>
            <a:ext cx="548640"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cxnSp>
        <p:nvCxnSpPr>
          <p:cNvPr id="190" name="Straight Arrow Connector 189"/>
          <p:cNvCxnSpPr/>
          <p:nvPr/>
        </p:nvCxnSpPr>
        <p:spPr>
          <a:xfrm>
            <a:off x="4574693" y="5255153"/>
            <a:ext cx="108338" cy="300738"/>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91" name="Rectangle 190"/>
          <p:cNvSpPr/>
          <p:nvPr/>
        </p:nvSpPr>
        <p:spPr>
          <a:xfrm>
            <a:off x="3698075" y="4289532"/>
            <a:ext cx="667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2" name="Rectangle 191"/>
          <p:cNvSpPr/>
          <p:nvPr/>
        </p:nvSpPr>
        <p:spPr bwMode="auto">
          <a:xfrm>
            <a:off x="4379833" y="4286115"/>
            <a:ext cx="67591" cy="369332"/>
          </a:xfrm>
          <a:prstGeom prst="rect">
            <a:avLst/>
          </a:prstGeom>
          <a:solidFill>
            <a:schemeClr val="bg2"/>
          </a:solidFill>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194" name="Rectangle 193"/>
          <p:cNvSpPr/>
          <p:nvPr/>
        </p:nvSpPr>
        <p:spPr>
          <a:xfrm>
            <a:off x="4628863" y="4885821"/>
            <a:ext cx="731520"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5" name="Rectangle 194"/>
          <p:cNvSpPr/>
          <p:nvPr/>
        </p:nvSpPr>
        <p:spPr bwMode="auto">
          <a:xfrm>
            <a:off x="4540898" y="4885821"/>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196" name="Rectangle 195"/>
          <p:cNvSpPr/>
          <p:nvPr/>
        </p:nvSpPr>
        <p:spPr>
          <a:xfrm>
            <a:off x="5453206" y="4885821"/>
            <a:ext cx="1018046"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7" name="Straight Arrow Connector 196"/>
          <p:cNvCxnSpPr>
            <a:stCxn id="189" idx="3"/>
          </p:cNvCxnSpPr>
          <p:nvPr/>
        </p:nvCxnSpPr>
        <p:spPr>
          <a:xfrm flipV="1">
            <a:off x="5231673" y="5255153"/>
            <a:ext cx="36425" cy="300738"/>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98" name="Rectangle 197"/>
          <p:cNvSpPr/>
          <p:nvPr/>
        </p:nvSpPr>
        <p:spPr>
          <a:xfrm>
            <a:off x="6529062" y="4286115"/>
            <a:ext cx="228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9" name="Straight Arrow Connector 198"/>
          <p:cNvCxnSpPr>
            <a:stCxn id="196" idx="3"/>
            <a:endCxn id="198" idx="1"/>
          </p:cNvCxnSpPr>
          <p:nvPr/>
        </p:nvCxnSpPr>
        <p:spPr>
          <a:xfrm flipV="1">
            <a:off x="6471252" y="4470781"/>
            <a:ext cx="57810" cy="599706"/>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200" name="Rectangle 199"/>
          <p:cNvSpPr/>
          <p:nvPr/>
        </p:nvSpPr>
        <p:spPr>
          <a:xfrm>
            <a:off x="6844488" y="5344793"/>
            <a:ext cx="594360"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cxnSp>
        <p:nvCxnSpPr>
          <p:cNvPr id="201" name="Straight Arrow Connector 200"/>
          <p:cNvCxnSpPr>
            <a:endCxn id="200" idx="1"/>
          </p:cNvCxnSpPr>
          <p:nvPr/>
        </p:nvCxnSpPr>
        <p:spPr>
          <a:xfrm>
            <a:off x="6810692" y="4678285"/>
            <a:ext cx="33796" cy="851174"/>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202" name="Rectangle 201"/>
          <p:cNvSpPr/>
          <p:nvPr/>
        </p:nvSpPr>
        <p:spPr>
          <a:xfrm>
            <a:off x="7537396" y="4289532"/>
            <a:ext cx="228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 name="Rectangle 202"/>
          <p:cNvSpPr/>
          <p:nvPr/>
        </p:nvSpPr>
        <p:spPr bwMode="auto">
          <a:xfrm>
            <a:off x="7255969" y="4286115"/>
            <a:ext cx="67591" cy="369332"/>
          </a:xfrm>
          <a:prstGeom prst="rect">
            <a:avLst/>
          </a:prstGeom>
          <a:solidFill>
            <a:schemeClr val="bg2"/>
          </a:solidFill>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204" name="Rectangle 203"/>
          <p:cNvSpPr/>
          <p:nvPr/>
        </p:nvSpPr>
        <p:spPr>
          <a:xfrm>
            <a:off x="6844488" y="4286115"/>
            <a:ext cx="4114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 name="Rectangle 204"/>
          <p:cNvSpPr/>
          <p:nvPr/>
        </p:nvSpPr>
        <p:spPr bwMode="auto">
          <a:xfrm>
            <a:off x="6776898" y="4286115"/>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cxnSp>
        <p:nvCxnSpPr>
          <p:cNvPr id="206" name="Straight Arrow Connector 205"/>
          <p:cNvCxnSpPr>
            <a:stCxn id="200" idx="3"/>
            <a:endCxn id="202" idx="1"/>
          </p:cNvCxnSpPr>
          <p:nvPr/>
        </p:nvCxnSpPr>
        <p:spPr>
          <a:xfrm flipV="1">
            <a:off x="7438848" y="4474199"/>
            <a:ext cx="98548" cy="1055261"/>
          </a:xfrm>
          <a:prstGeom prst="straightConnector1">
            <a:avLst/>
          </a:prstGeom>
          <a:ln w="3810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207" name="Rectangle 206"/>
          <p:cNvSpPr/>
          <p:nvPr/>
        </p:nvSpPr>
        <p:spPr bwMode="auto">
          <a:xfrm>
            <a:off x="6109732" y="2425225"/>
            <a:ext cx="67591" cy="369332"/>
          </a:xfrm>
          <a:prstGeom prst="rect">
            <a:avLst/>
          </a:prstGeom>
          <a:solidFill>
            <a:schemeClr val="bg2"/>
          </a:solidFill>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208" name="Rectangle 207"/>
          <p:cNvSpPr/>
          <p:nvPr/>
        </p:nvSpPr>
        <p:spPr bwMode="auto">
          <a:xfrm>
            <a:off x="5373224" y="4885821"/>
            <a:ext cx="67591" cy="369332"/>
          </a:xfrm>
          <a:prstGeom prst="rect">
            <a:avLst/>
          </a:prstGeom>
          <a:solidFill>
            <a:schemeClr val="bg2"/>
          </a:solidFill>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26" name="Rectangle 25"/>
          <p:cNvSpPr/>
          <p:nvPr/>
        </p:nvSpPr>
        <p:spPr>
          <a:xfrm>
            <a:off x="2839000" y="1928486"/>
            <a:ext cx="1540833" cy="1801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09" name="Rectangle 208"/>
          <p:cNvSpPr/>
          <p:nvPr/>
        </p:nvSpPr>
        <p:spPr>
          <a:xfrm>
            <a:off x="4446741" y="2533835"/>
            <a:ext cx="821356" cy="18466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0" name="Rectangle 209"/>
          <p:cNvSpPr/>
          <p:nvPr/>
        </p:nvSpPr>
        <p:spPr>
          <a:xfrm>
            <a:off x="5453206" y="3002962"/>
            <a:ext cx="1018046" cy="18466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1" name="Rectangle 210"/>
          <p:cNvSpPr/>
          <p:nvPr/>
        </p:nvSpPr>
        <p:spPr>
          <a:xfrm>
            <a:off x="6497724" y="2533835"/>
            <a:ext cx="1013200" cy="18466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2" name="Rectangle 211"/>
          <p:cNvSpPr/>
          <p:nvPr/>
        </p:nvSpPr>
        <p:spPr>
          <a:xfrm>
            <a:off x="7765997" y="1937491"/>
            <a:ext cx="455828" cy="175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3" name="Rectangle 212"/>
          <p:cNvSpPr/>
          <p:nvPr/>
        </p:nvSpPr>
        <p:spPr>
          <a:xfrm>
            <a:off x="8289416" y="2977834"/>
            <a:ext cx="1178323" cy="175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4" name="Rectangle 213"/>
          <p:cNvSpPr/>
          <p:nvPr/>
        </p:nvSpPr>
        <p:spPr>
          <a:xfrm>
            <a:off x="9599223" y="1932988"/>
            <a:ext cx="459178" cy="175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5" name="Rectangle 214"/>
          <p:cNvSpPr/>
          <p:nvPr/>
        </p:nvSpPr>
        <p:spPr>
          <a:xfrm>
            <a:off x="2839000" y="4384369"/>
            <a:ext cx="777241" cy="1801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6" name="Rectangle 215"/>
          <p:cNvSpPr/>
          <p:nvPr/>
        </p:nvSpPr>
        <p:spPr>
          <a:xfrm>
            <a:off x="3708442" y="4980406"/>
            <a:ext cx="2762810" cy="1801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7" name="Rectangle 216"/>
          <p:cNvSpPr/>
          <p:nvPr/>
        </p:nvSpPr>
        <p:spPr>
          <a:xfrm>
            <a:off x="6529062" y="4392137"/>
            <a:ext cx="228600" cy="1723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8" name="Rectangle 217"/>
          <p:cNvSpPr/>
          <p:nvPr/>
        </p:nvSpPr>
        <p:spPr>
          <a:xfrm>
            <a:off x="6845447" y="5443262"/>
            <a:ext cx="593401" cy="1723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219" name="Rectangle 218"/>
          <p:cNvSpPr/>
          <p:nvPr/>
        </p:nvSpPr>
        <p:spPr>
          <a:xfrm>
            <a:off x="7537397" y="4388252"/>
            <a:ext cx="228601" cy="1723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endParaRPr>
          </a:p>
        </p:txBody>
      </p:sp>
      <p:sp>
        <p:nvSpPr>
          <p:cNvPr id="69" name="TextBox 68"/>
          <p:cNvSpPr txBox="1"/>
          <p:nvPr/>
        </p:nvSpPr>
        <p:spPr>
          <a:xfrm>
            <a:off x="7153886" y="5778598"/>
            <a:ext cx="3568587" cy="707886"/>
          </a:xfrm>
          <a:prstGeom prst="rect">
            <a:avLst/>
          </a:prstGeom>
          <a:noFill/>
        </p:spPr>
        <p:txBody>
          <a:bodyPr wrap="square" rtlCol="0">
            <a:spAutoFit/>
          </a:bodyPr>
          <a:lstStyle/>
          <a:p>
            <a:pPr algn="ctr"/>
            <a:r>
              <a:rPr lang="en-US" sz="2000" dirty="0">
                <a:solidFill>
                  <a:schemeClr val="bg1"/>
                </a:solidFill>
              </a:rPr>
              <a:t>Less than 2x gain because CPU1 now on new critical path</a:t>
            </a:r>
          </a:p>
        </p:txBody>
      </p:sp>
      <p:sp>
        <p:nvSpPr>
          <p:cNvPr id="75" name="Title 1">
            <a:extLst>
              <a:ext uri="{FF2B5EF4-FFF2-40B4-BE49-F238E27FC236}">
                <a16:creationId xmlns:a16="http://schemas.microsoft.com/office/drawing/2014/main" id="{E57FC862-DCFC-4E05-A4A0-BA4157C1B634}"/>
              </a:ext>
            </a:extLst>
          </p:cNvPr>
          <p:cNvSpPr txBox="1">
            <a:spLocks/>
          </p:cNvSpPr>
          <p:nvPr/>
        </p:nvSpPr>
        <p:spPr>
          <a:xfrm>
            <a:off x="391236" y="447261"/>
            <a:ext cx="11409528" cy="64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cap="all" baseline="0">
                <a:solidFill>
                  <a:schemeClr val="tx1"/>
                </a:solidFill>
                <a:latin typeface="Arial" panose="020B0604020202020204" pitchFamily="34" charset="0"/>
                <a:ea typeface="+mj-ea"/>
                <a:cs typeface="+mj-cs"/>
              </a:defRPr>
            </a:lvl1pPr>
          </a:lstStyle>
          <a:p>
            <a:pPr algn="ctr"/>
            <a:r>
              <a:rPr lang="en-US" sz="2800">
                <a:solidFill>
                  <a:schemeClr val="bg1"/>
                </a:solidFill>
              </a:rPr>
              <a:t>Application’s Use of all Hardware Matters</a:t>
            </a:r>
            <a:endParaRPr lang="en-US" sz="2800" dirty="0">
              <a:solidFill>
                <a:schemeClr val="bg1"/>
              </a:solidFill>
            </a:endParaRPr>
          </a:p>
        </p:txBody>
      </p:sp>
    </p:spTree>
    <p:extLst>
      <p:ext uri="{BB962C8B-B14F-4D97-AF65-F5344CB8AC3E}">
        <p14:creationId xmlns:p14="http://schemas.microsoft.com/office/powerpoint/2010/main" val="3237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wipe(left)">
                                      <p:cBhvr>
                                        <p:cTn id="11" dur="500"/>
                                        <p:tgtEl>
                                          <p:spTgt spid="2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wipe(left)">
                                      <p:cBhvr>
                                        <p:cTn id="15" dur="500"/>
                                        <p:tgtEl>
                                          <p:spTgt spid="2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wipe(left)">
                                      <p:cBhvr>
                                        <p:cTn id="19" dur="500"/>
                                        <p:tgtEl>
                                          <p:spTgt spid="2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wipe(left)">
                                      <p:cBhvr>
                                        <p:cTn id="23" dur="500"/>
                                        <p:tgtEl>
                                          <p:spTgt spid="2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wipe(left)">
                                      <p:cBhvr>
                                        <p:cTn id="27" dur="500"/>
                                        <p:tgtEl>
                                          <p:spTgt spid="2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wipe(left)">
                                      <p:cBhvr>
                                        <p:cTn id="31" dur="500"/>
                                        <p:tgtEl>
                                          <p:spTgt spid="2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9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9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9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9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9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0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0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0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0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05"/>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0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0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15"/>
                                        </p:tgtEl>
                                        <p:attrNameLst>
                                          <p:attrName>style.visibility</p:attrName>
                                        </p:attrNameLst>
                                      </p:cBhvr>
                                      <p:to>
                                        <p:strVal val="visible"/>
                                      </p:to>
                                    </p:set>
                                    <p:animEffect transition="in" filter="wipe(left)">
                                      <p:cBhvr>
                                        <p:cTn id="86" dur="500"/>
                                        <p:tgtEl>
                                          <p:spTgt spid="215"/>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16"/>
                                        </p:tgtEl>
                                        <p:attrNameLst>
                                          <p:attrName>style.visibility</p:attrName>
                                        </p:attrNameLst>
                                      </p:cBhvr>
                                      <p:to>
                                        <p:strVal val="visible"/>
                                      </p:to>
                                    </p:set>
                                    <p:animEffect transition="in" filter="wipe(left)">
                                      <p:cBhvr>
                                        <p:cTn id="90" dur="500"/>
                                        <p:tgtEl>
                                          <p:spTgt spid="216"/>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217"/>
                                        </p:tgtEl>
                                        <p:attrNameLst>
                                          <p:attrName>style.visibility</p:attrName>
                                        </p:attrNameLst>
                                      </p:cBhvr>
                                      <p:to>
                                        <p:strVal val="visible"/>
                                      </p:to>
                                    </p:set>
                                    <p:animEffect transition="in" filter="wipe(left)">
                                      <p:cBhvr>
                                        <p:cTn id="94" dur="500"/>
                                        <p:tgtEl>
                                          <p:spTgt spid="217"/>
                                        </p:tgtEl>
                                      </p:cBhvr>
                                    </p:animEffect>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18"/>
                                        </p:tgtEl>
                                        <p:attrNameLst>
                                          <p:attrName>style.visibility</p:attrName>
                                        </p:attrNameLst>
                                      </p:cBhvr>
                                      <p:to>
                                        <p:strVal val="visible"/>
                                      </p:to>
                                    </p:set>
                                    <p:animEffect transition="in" filter="wipe(left)">
                                      <p:cBhvr>
                                        <p:cTn id="98" dur="500"/>
                                        <p:tgtEl>
                                          <p:spTgt spid="218"/>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219"/>
                                        </p:tgtEl>
                                        <p:attrNameLst>
                                          <p:attrName>style.visibility</p:attrName>
                                        </p:attrNameLst>
                                      </p:cBhvr>
                                      <p:to>
                                        <p:strVal val="visible"/>
                                      </p:to>
                                    </p:set>
                                    <p:animEffect transition="in" filter="wipe(left)">
                                      <p:cBhvr>
                                        <p:cTn id="102" dur="500"/>
                                        <p:tgtEl>
                                          <p:spTgt spid="219"/>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p:bldP spid="183" grpId="0"/>
      <p:bldP spid="184" grpId="0" animBg="1"/>
      <p:bldP spid="185" grpId="0"/>
      <p:bldP spid="186" grpId="0"/>
      <p:bldP spid="187" grpId="0" animBg="1"/>
      <p:bldP spid="189" grpId="0" animBg="1"/>
      <p:bldP spid="191" grpId="0" animBg="1"/>
      <p:bldP spid="192" grpId="0" animBg="1"/>
      <p:bldP spid="194" grpId="0" animBg="1"/>
      <p:bldP spid="195" grpId="0" animBg="1"/>
      <p:bldP spid="196" grpId="0" animBg="1"/>
      <p:bldP spid="198" grpId="0" animBg="1"/>
      <p:bldP spid="200" grpId="0" animBg="1"/>
      <p:bldP spid="202" grpId="0" animBg="1"/>
      <p:bldP spid="203" grpId="0" animBg="1"/>
      <p:bldP spid="204" grpId="0" animBg="1"/>
      <p:bldP spid="205" grpId="0" animBg="1"/>
      <p:bldP spid="208" grpId="0" animBg="1"/>
      <p:bldP spid="26"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solidFill>
                  <a:schemeClr val="bg1"/>
                </a:solidFill>
              </a:rPr>
              <a:t>In phase 1, gather SW-level relationship between each segments</a:t>
            </a:r>
          </a:p>
          <a:p>
            <a:r>
              <a:rPr lang="en-US" dirty="0">
                <a:solidFill>
                  <a:schemeClr val="bg1"/>
                </a:solidFill>
              </a:rPr>
              <a:t>Use these relationships to build a legal execution order on simulated system</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Gather ordering from library calls like </a:t>
            </a:r>
            <a:r>
              <a:rPr lang="en-US" dirty="0" err="1">
                <a:solidFill>
                  <a:schemeClr val="bg1"/>
                </a:solidFill>
              </a:rPr>
              <a:t>pthread_create</a:t>
            </a:r>
            <a:r>
              <a:rPr lang="en-US" dirty="0">
                <a:solidFill>
                  <a:schemeClr val="bg1"/>
                </a:solidFill>
              </a:rPr>
              <a:t>(), </a:t>
            </a:r>
            <a:r>
              <a:rPr lang="en-US" dirty="0" err="1">
                <a:solidFill>
                  <a:schemeClr val="bg1"/>
                </a:solidFill>
              </a:rPr>
              <a:t>clWaitForEvents</a:t>
            </a:r>
            <a:r>
              <a:rPr lang="en-US" dirty="0">
                <a:solidFill>
                  <a:schemeClr val="bg1"/>
                </a:solidFill>
              </a:rPr>
              <a:t>(), etc.</a:t>
            </a:r>
          </a:p>
          <a:p>
            <a:r>
              <a:rPr lang="en-US" dirty="0">
                <a:solidFill>
                  <a:schemeClr val="bg1"/>
                </a:solidFill>
              </a:rPr>
              <a:t>Could also split segments on user API calls, program phases</a:t>
            </a:r>
          </a:p>
        </p:txBody>
      </p:sp>
      <p:sp>
        <p:nvSpPr>
          <p:cNvPr id="7" name="TextBox 6"/>
          <p:cNvSpPr txBox="1"/>
          <p:nvPr/>
        </p:nvSpPr>
        <p:spPr>
          <a:xfrm>
            <a:off x="1970303" y="2531807"/>
            <a:ext cx="827314" cy="369332"/>
          </a:xfrm>
          <a:prstGeom prst="rect">
            <a:avLst/>
          </a:prstGeom>
          <a:noFill/>
        </p:spPr>
        <p:txBody>
          <a:bodyPr wrap="square" rtlCol="0">
            <a:spAutoFit/>
          </a:bodyPr>
          <a:lstStyle/>
          <a:p>
            <a:pPr algn="r"/>
            <a:r>
              <a:rPr lang="en-US" dirty="0">
                <a:solidFill>
                  <a:schemeClr val="bg1"/>
                </a:solidFill>
              </a:rPr>
              <a:t>CPU0</a:t>
            </a:r>
          </a:p>
        </p:txBody>
      </p:sp>
      <p:sp>
        <p:nvSpPr>
          <p:cNvPr id="10" name="Rectangle 9"/>
          <p:cNvSpPr/>
          <p:nvPr/>
        </p:nvSpPr>
        <p:spPr>
          <a:xfrm>
            <a:off x="2818173" y="2531555"/>
            <a:ext cx="155189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1983517" y="3131076"/>
            <a:ext cx="827314" cy="369332"/>
          </a:xfrm>
          <a:prstGeom prst="rect">
            <a:avLst/>
          </a:prstGeom>
          <a:noFill/>
        </p:spPr>
        <p:txBody>
          <a:bodyPr wrap="square" rtlCol="0">
            <a:spAutoFit/>
          </a:bodyPr>
          <a:lstStyle/>
          <a:p>
            <a:pPr algn="r"/>
            <a:r>
              <a:rPr lang="en-US" dirty="0">
                <a:solidFill>
                  <a:schemeClr val="bg1"/>
                </a:solidFill>
              </a:rPr>
              <a:t>CPU1</a:t>
            </a:r>
          </a:p>
        </p:txBody>
      </p:sp>
      <p:sp>
        <p:nvSpPr>
          <p:cNvPr id="12" name="TextBox 11"/>
          <p:cNvSpPr txBox="1"/>
          <p:nvPr/>
        </p:nvSpPr>
        <p:spPr>
          <a:xfrm>
            <a:off x="1983517" y="3706221"/>
            <a:ext cx="827314" cy="369332"/>
          </a:xfrm>
          <a:prstGeom prst="rect">
            <a:avLst/>
          </a:prstGeom>
          <a:noFill/>
        </p:spPr>
        <p:txBody>
          <a:bodyPr wrap="square" rtlCol="0">
            <a:spAutoFit/>
          </a:bodyPr>
          <a:lstStyle/>
          <a:p>
            <a:pPr algn="r"/>
            <a:r>
              <a:rPr lang="en-US" dirty="0">
                <a:solidFill>
                  <a:schemeClr val="bg1"/>
                </a:solidFill>
              </a:rPr>
              <a:t>GPU</a:t>
            </a:r>
          </a:p>
        </p:txBody>
      </p:sp>
      <p:sp>
        <p:nvSpPr>
          <p:cNvPr id="13" name="Rectangle 12"/>
          <p:cNvSpPr/>
          <p:nvPr/>
        </p:nvSpPr>
        <p:spPr>
          <a:xfrm>
            <a:off x="4426596" y="3114799"/>
            <a:ext cx="837545" cy="182880"/>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Arrow Connector 13"/>
          <p:cNvCxnSpPr>
            <a:stCxn id="10" idx="3"/>
            <a:endCxn id="13" idx="1"/>
          </p:cNvCxnSpPr>
          <p:nvPr/>
        </p:nvCxnSpPr>
        <p:spPr>
          <a:xfrm>
            <a:off x="4370063" y="2622995"/>
            <a:ext cx="56532" cy="583244"/>
          </a:xfrm>
          <a:prstGeom prst="straightConnector1">
            <a:avLst/>
          </a:prstGeom>
          <a:ln w="3175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5411553" y="3706221"/>
            <a:ext cx="954078" cy="182880"/>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cxnSp>
        <p:nvCxnSpPr>
          <p:cNvPr id="16" name="Straight Arrow Connector 15"/>
          <p:cNvCxnSpPr/>
          <p:nvPr/>
        </p:nvCxnSpPr>
        <p:spPr>
          <a:xfrm>
            <a:off x="5303214" y="3297075"/>
            <a:ext cx="108338" cy="500587"/>
          </a:xfrm>
          <a:prstGeom prst="straightConnector1">
            <a:avLst/>
          </a:prstGeom>
          <a:ln w="3175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4426596" y="2531555"/>
            <a:ext cx="1327856"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p:cNvSpPr/>
          <p:nvPr/>
        </p:nvSpPr>
        <p:spPr bwMode="auto">
          <a:xfrm>
            <a:off x="5755559" y="2528138"/>
            <a:ext cx="67591" cy="18288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20" name="Rectangle 19"/>
          <p:cNvSpPr/>
          <p:nvPr/>
        </p:nvSpPr>
        <p:spPr>
          <a:xfrm>
            <a:off x="5357384" y="3114799"/>
            <a:ext cx="731520" cy="182880"/>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bwMode="auto">
          <a:xfrm>
            <a:off x="5269419" y="3114799"/>
            <a:ext cx="67591" cy="18288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22" name="Rectangle 21"/>
          <p:cNvSpPr/>
          <p:nvPr/>
        </p:nvSpPr>
        <p:spPr>
          <a:xfrm>
            <a:off x="6472051" y="3131076"/>
            <a:ext cx="1018046" cy="182880"/>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3" name="Straight Arrow Connector 22"/>
          <p:cNvCxnSpPr>
            <a:stCxn id="15" idx="3"/>
            <a:endCxn id="22" idx="1"/>
          </p:cNvCxnSpPr>
          <p:nvPr/>
        </p:nvCxnSpPr>
        <p:spPr>
          <a:xfrm flipV="1">
            <a:off x="6365631" y="3222517"/>
            <a:ext cx="106420" cy="575145"/>
          </a:xfrm>
          <a:prstGeom prst="straightConnector1">
            <a:avLst/>
          </a:prstGeom>
          <a:ln w="3175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7730323" y="2528138"/>
            <a:ext cx="459178"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Arrow Connector 24"/>
          <p:cNvCxnSpPr>
            <a:stCxn id="22" idx="3"/>
            <a:endCxn id="24" idx="1"/>
          </p:cNvCxnSpPr>
          <p:nvPr/>
        </p:nvCxnSpPr>
        <p:spPr>
          <a:xfrm flipV="1">
            <a:off x="7490097" y="2619578"/>
            <a:ext cx="240226" cy="602938"/>
          </a:xfrm>
          <a:prstGeom prst="straightConnector1">
            <a:avLst/>
          </a:prstGeom>
          <a:ln w="31750">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bwMode="auto">
          <a:xfrm>
            <a:off x="8200998" y="2528138"/>
            <a:ext cx="67591" cy="18288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sp>
        <p:nvSpPr>
          <p:cNvPr id="33" name="Rectangle 32"/>
          <p:cNvSpPr/>
          <p:nvPr/>
        </p:nvSpPr>
        <p:spPr bwMode="auto">
          <a:xfrm>
            <a:off x="6088905" y="3114799"/>
            <a:ext cx="67591" cy="18288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a:solidFill>
                <a:schemeClr val="bg1"/>
              </a:solidFill>
              <a:cs typeface="Arial" charset="0"/>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297" y="4075553"/>
            <a:ext cx="5717215" cy="125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3363125" y="2162475"/>
            <a:ext cx="490840" cy="369332"/>
          </a:xfrm>
          <a:prstGeom prst="rect">
            <a:avLst/>
          </a:prstGeom>
        </p:spPr>
        <p:txBody>
          <a:bodyPr wrap="none">
            <a:spAutoFit/>
          </a:bodyPr>
          <a:lstStyle/>
          <a:p>
            <a:r>
              <a:rPr lang="en-US" dirty="0">
                <a:solidFill>
                  <a:schemeClr val="bg1"/>
                </a:solidFill>
              </a:rPr>
              <a:t>①</a:t>
            </a:r>
          </a:p>
        </p:txBody>
      </p:sp>
      <p:sp>
        <p:nvSpPr>
          <p:cNvPr id="45" name="Rectangle 44"/>
          <p:cNvSpPr/>
          <p:nvPr/>
        </p:nvSpPr>
        <p:spPr>
          <a:xfrm>
            <a:off x="4859531" y="2138318"/>
            <a:ext cx="490840" cy="369332"/>
          </a:xfrm>
          <a:prstGeom prst="rect">
            <a:avLst/>
          </a:prstGeom>
        </p:spPr>
        <p:txBody>
          <a:bodyPr wrap="none">
            <a:spAutoFit/>
          </a:bodyPr>
          <a:lstStyle/>
          <a:p>
            <a:r>
              <a:rPr lang="en-US" dirty="0">
                <a:solidFill>
                  <a:schemeClr val="bg1"/>
                </a:solidFill>
              </a:rPr>
              <a:t>②</a:t>
            </a:r>
          </a:p>
        </p:txBody>
      </p:sp>
      <p:sp>
        <p:nvSpPr>
          <p:cNvPr id="46" name="Rectangle 45"/>
          <p:cNvSpPr/>
          <p:nvPr/>
        </p:nvSpPr>
        <p:spPr>
          <a:xfrm>
            <a:off x="7728919" y="2138318"/>
            <a:ext cx="490840" cy="369332"/>
          </a:xfrm>
          <a:prstGeom prst="rect">
            <a:avLst/>
          </a:prstGeom>
        </p:spPr>
        <p:txBody>
          <a:bodyPr wrap="none">
            <a:spAutoFit/>
          </a:bodyPr>
          <a:lstStyle/>
          <a:p>
            <a:r>
              <a:rPr lang="en-US" dirty="0">
                <a:solidFill>
                  <a:schemeClr val="bg1"/>
                </a:solidFill>
              </a:rPr>
              <a:t>⑦</a:t>
            </a:r>
          </a:p>
        </p:txBody>
      </p:sp>
      <p:sp>
        <p:nvSpPr>
          <p:cNvPr id="47" name="Rectangle 46"/>
          <p:cNvSpPr/>
          <p:nvPr/>
        </p:nvSpPr>
        <p:spPr>
          <a:xfrm>
            <a:off x="6750081" y="2752979"/>
            <a:ext cx="490840" cy="369332"/>
          </a:xfrm>
          <a:prstGeom prst="rect">
            <a:avLst/>
          </a:prstGeom>
        </p:spPr>
        <p:txBody>
          <a:bodyPr wrap="none">
            <a:spAutoFit/>
          </a:bodyPr>
          <a:lstStyle/>
          <a:p>
            <a:r>
              <a:rPr lang="en-US" dirty="0">
                <a:solidFill>
                  <a:schemeClr val="bg1"/>
                </a:solidFill>
              </a:rPr>
              <a:t>⑥</a:t>
            </a:r>
          </a:p>
        </p:txBody>
      </p:sp>
      <p:sp>
        <p:nvSpPr>
          <p:cNvPr id="48" name="Rectangle 47"/>
          <p:cNvSpPr/>
          <p:nvPr/>
        </p:nvSpPr>
        <p:spPr>
          <a:xfrm>
            <a:off x="4628538" y="2736381"/>
            <a:ext cx="490840" cy="369332"/>
          </a:xfrm>
          <a:prstGeom prst="rect">
            <a:avLst/>
          </a:prstGeom>
        </p:spPr>
        <p:txBody>
          <a:bodyPr wrap="none">
            <a:spAutoFit/>
          </a:bodyPr>
          <a:lstStyle/>
          <a:p>
            <a:r>
              <a:rPr lang="en-US" dirty="0">
                <a:solidFill>
                  <a:schemeClr val="bg1"/>
                </a:solidFill>
              </a:rPr>
              <a:t>③</a:t>
            </a:r>
          </a:p>
        </p:txBody>
      </p:sp>
      <p:sp>
        <p:nvSpPr>
          <p:cNvPr id="49" name="Rectangle 48"/>
          <p:cNvSpPr/>
          <p:nvPr/>
        </p:nvSpPr>
        <p:spPr>
          <a:xfrm>
            <a:off x="5492151" y="2729951"/>
            <a:ext cx="490840" cy="369332"/>
          </a:xfrm>
          <a:prstGeom prst="rect">
            <a:avLst/>
          </a:prstGeom>
        </p:spPr>
        <p:txBody>
          <a:bodyPr wrap="none">
            <a:spAutoFit/>
          </a:bodyPr>
          <a:lstStyle/>
          <a:p>
            <a:r>
              <a:rPr lang="en-US" dirty="0">
                <a:solidFill>
                  <a:schemeClr val="bg1"/>
                </a:solidFill>
              </a:rPr>
              <a:t>④</a:t>
            </a:r>
          </a:p>
        </p:txBody>
      </p:sp>
      <p:sp>
        <p:nvSpPr>
          <p:cNvPr id="50" name="Rectangle 49"/>
          <p:cNvSpPr/>
          <p:nvPr/>
        </p:nvSpPr>
        <p:spPr>
          <a:xfrm>
            <a:off x="5699996" y="3313956"/>
            <a:ext cx="490840" cy="369332"/>
          </a:xfrm>
          <a:prstGeom prst="rect">
            <a:avLst/>
          </a:prstGeom>
        </p:spPr>
        <p:txBody>
          <a:bodyPr wrap="none">
            <a:spAutoFit/>
          </a:bodyPr>
          <a:lstStyle/>
          <a:p>
            <a:r>
              <a:rPr lang="en-US" dirty="0">
                <a:solidFill>
                  <a:schemeClr val="bg1"/>
                </a:solidFill>
              </a:rPr>
              <a:t>⑤</a:t>
            </a:r>
          </a:p>
        </p:txBody>
      </p:sp>
      <p:sp>
        <p:nvSpPr>
          <p:cNvPr id="34" name="Title 1">
            <a:extLst>
              <a:ext uri="{FF2B5EF4-FFF2-40B4-BE49-F238E27FC236}">
                <a16:creationId xmlns:a16="http://schemas.microsoft.com/office/drawing/2014/main" id="{20EC63EB-4FE6-4848-9369-765A65AA7C38}"/>
              </a:ext>
            </a:extLst>
          </p:cNvPr>
          <p:cNvSpPr txBox="1">
            <a:spLocks/>
          </p:cNvSpPr>
          <p:nvPr/>
        </p:nvSpPr>
        <p:spPr>
          <a:xfrm>
            <a:off x="391236" y="447261"/>
            <a:ext cx="11409528" cy="64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cap="all" baseline="0">
                <a:solidFill>
                  <a:schemeClr val="tx1"/>
                </a:solidFill>
                <a:latin typeface="Arial" panose="020B0604020202020204" pitchFamily="34" charset="0"/>
                <a:ea typeface="+mj-ea"/>
                <a:cs typeface="+mj-cs"/>
              </a:defRPr>
            </a:lvl1pPr>
          </a:lstStyle>
          <a:p>
            <a:pPr algn="ctr"/>
            <a:r>
              <a:rPr lang="en-US" sz="2800" dirty="0">
                <a:solidFill>
                  <a:schemeClr val="bg1"/>
                </a:solidFill>
              </a:rPr>
              <a:t>Reconstructing Application Critical Paths</a:t>
            </a:r>
          </a:p>
        </p:txBody>
      </p:sp>
    </p:spTree>
    <p:extLst>
      <p:ext uri="{BB962C8B-B14F-4D97-AF65-F5344CB8AC3E}">
        <p14:creationId xmlns:p14="http://schemas.microsoft.com/office/powerpoint/2010/main" val="103563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0092F-513A-4E37-B0B8-62DE595275D2}"/>
              </a:ext>
            </a:extLst>
          </p:cNvPr>
          <p:cNvPicPr>
            <a:picLocks noChangeAspect="1"/>
          </p:cNvPicPr>
          <p:nvPr/>
        </p:nvPicPr>
        <p:blipFill>
          <a:blip r:embed="rId2"/>
          <a:stretch>
            <a:fillRect/>
          </a:stretch>
        </p:blipFill>
        <p:spPr>
          <a:xfrm>
            <a:off x="905853" y="1786037"/>
            <a:ext cx="10437257" cy="2566638"/>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Design Space Explorations Require Long Runtimes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4</a:t>
            </a:fld>
            <a:endParaRPr lang="en-US" dirty="0"/>
          </a:p>
        </p:txBody>
      </p:sp>
      <p:sp>
        <p:nvSpPr>
          <p:cNvPr id="13" name="Content Placeholder 2">
            <a:extLst>
              <a:ext uri="{FF2B5EF4-FFF2-40B4-BE49-F238E27FC236}">
                <a16:creationId xmlns:a16="http://schemas.microsoft.com/office/drawing/2014/main" id="{A411C1CA-0945-4D2E-AC71-60CC67331FA9}"/>
              </a:ext>
            </a:extLst>
          </p:cNvPr>
          <p:cNvSpPr txBox="1">
            <a:spLocks/>
          </p:cNvSpPr>
          <p:nvPr/>
        </p:nvSpPr>
        <p:spPr>
          <a:xfrm>
            <a:off x="365851" y="1381123"/>
            <a:ext cx="11460480"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Power and thermals on a real heterogeneous processor</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		~2.5 trillion CPU instructions, ~60 trillion GPU operations</a:t>
            </a:r>
          </a:p>
          <a:p>
            <a:pPr marL="342900" indent="-342900">
              <a:buFont typeface="Arial" panose="020B0604020202020204" pitchFamily="34" charset="0"/>
              <a:buChar char="•"/>
            </a:pPr>
            <a:r>
              <a:rPr lang="en-US" dirty="0"/>
              <a:t>Real applications of interest are large and complex</a:t>
            </a:r>
          </a:p>
          <a:p>
            <a:pPr marL="800100" lvl="1" indent="-342900">
              <a:buFont typeface="Arial" panose="020B0604020202020204" pitchFamily="34" charset="0"/>
              <a:buChar char="•"/>
            </a:pPr>
            <a:r>
              <a:rPr lang="en-US" dirty="0"/>
              <a:t>Not microbenchmarks, can run for minutes or hours</a:t>
            </a:r>
          </a:p>
          <a:p>
            <a:pPr marL="800100" lvl="1" indent="-342900">
              <a:buFont typeface="Arial" panose="020B0604020202020204" pitchFamily="34" charset="0"/>
              <a:buChar char="•"/>
            </a:pPr>
            <a:r>
              <a:rPr lang="en-US" dirty="0"/>
              <a:t>Performance and power can rely on what happened in the past</a:t>
            </a:r>
          </a:p>
          <a:p>
            <a:pPr marL="800100" lvl="1" indent="-342900">
              <a:buFont typeface="Arial" panose="020B0604020202020204" pitchFamily="34" charset="0"/>
              <a:buChar char="•"/>
            </a:pPr>
            <a:r>
              <a:rPr lang="en-US" dirty="0"/>
              <a:t>Complex interactions between various heterogeneous devices</a:t>
            </a:r>
          </a:p>
        </p:txBody>
      </p:sp>
      <p:sp>
        <p:nvSpPr>
          <p:cNvPr id="4" name="Oval 3">
            <a:extLst>
              <a:ext uri="{FF2B5EF4-FFF2-40B4-BE49-F238E27FC236}">
                <a16:creationId xmlns:a16="http://schemas.microsoft.com/office/drawing/2014/main" id="{D8E6F899-4107-4671-BC1A-E7714A0D281B}"/>
              </a:ext>
            </a:extLst>
          </p:cNvPr>
          <p:cNvSpPr/>
          <p:nvPr/>
        </p:nvSpPr>
        <p:spPr>
          <a:xfrm>
            <a:off x="1440493" y="3306871"/>
            <a:ext cx="9106422" cy="1051484"/>
          </a:xfrm>
          <a:prstGeom prst="ellipse">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633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Design-Space exploration Hard on Existing Platforms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5</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13" name="Content Placeholder 2">
            <a:extLst>
              <a:ext uri="{FF2B5EF4-FFF2-40B4-BE49-F238E27FC236}">
                <a16:creationId xmlns:a16="http://schemas.microsoft.com/office/drawing/2014/main" id="{A411C1CA-0945-4D2E-AC71-60CC67331FA9}"/>
              </a:ext>
            </a:extLst>
          </p:cNvPr>
          <p:cNvSpPr txBox="1">
            <a:spLocks/>
          </p:cNvSpPr>
          <p:nvPr/>
        </p:nvSpPr>
        <p:spPr>
          <a:xfrm>
            <a:off x="365851" y="1381123"/>
            <a:ext cx="11460480" cy="4937760"/>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en-US" dirty="0"/>
              <a:t>Microarchitecture simulators (e.g., gem5, Multi2Sim, SESC, GPGPU-Sim)</a:t>
            </a:r>
          </a:p>
          <a:p>
            <a:pPr marL="800100" lvl="1" indent="-342900">
              <a:lnSpc>
                <a:spcPct val="120000"/>
              </a:lnSpc>
              <a:spcBef>
                <a:spcPts val="0"/>
              </a:spcBef>
              <a:buFont typeface="Arial" panose="020B0604020202020204" pitchFamily="34" charset="0"/>
              <a:buChar char="•"/>
            </a:pPr>
            <a:r>
              <a:rPr lang="en-US" dirty="0"/>
              <a:t>Excellent for low-level details.</a:t>
            </a:r>
          </a:p>
          <a:p>
            <a:pPr marL="800100" lvl="1" indent="-342900">
              <a:lnSpc>
                <a:spcPct val="120000"/>
              </a:lnSpc>
              <a:spcBef>
                <a:spcPts val="0"/>
              </a:spcBef>
              <a:buFont typeface="Arial" panose="020B0604020202020204" pitchFamily="34" charset="0"/>
              <a:buChar char="•"/>
            </a:pPr>
            <a:r>
              <a:rPr lang="en-US" dirty="0"/>
              <a:t>Too slow for broad design space explorations of full applications:</a:t>
            </a:r>
          </a:p>
          <a:p>
            <a:pPr marL="1200150" lvl="2" indent="-285750">
              <a:lnSpc>
                <a:spcPct val="120000"/>
              </a:lnSpc>
              <a:spcBef>
                <a:spcPts val="0"/>
              </a:spcBef>
              <a:buFont typeface="Arial" panose="020B0604020202020204" pitchFamily="34" charset="0"/>
              <a:buChar char="•"/>
            </a:pPr>
            <a:r>
              <a:rPr lang="en-US" dirty="0"/>
              <a:t>6 minutes * 60s/min * 4 CPU cores * ~1.75GHz (AMD A8-4555M) + </a:t>
            </a:r>
            <a:br>
              <a:rPr lang="en-US" dirty="0"/>
            </a:br>
            <a:r>
              <a:rPr lang="en-US" dirty="0"/>
              <a:t>6 minutes * 60s/min * 6 CUs * 64 FPU/CU * 425MHz (AMD Radeon™ HD 7600G) =</a:t>
            </a:r>
            <a:br>
              <a:rPr lang="en-US" dirty="0"/>
            </a:br>
            <a:r>
              <a:rPr lang="en-US" b="1" u="sng" dirty="0"/>
              <a:t>~60 trillion operations ≈ 1 year of simulation time @ 2 MIPS</a:t>
            </a:r>
          </a:p>
          <a:p>
            <a:pPr marL="1657350" lvl="3" indent="-285750">
              <a:lnSpc>
                <a:spcPct val="120000"/>
              </a:lnSpc>
              <a:spcBef>
                <a:spcPts val="0"/>
              </a:spcBef>
              <a:buFont typeface="Arial" panose="020B0604020202020204" pitchFamily="34" charset="0"/>
              <a:buChar char="•"/>
            </a:pPr>
            <a:endParaRPr lang="en-US" b="1" dirty="0"/>
          </a:p>
          <a:p>
            <a:pPr marL="342900" indent="-342900">
              <a:lnSpc>
                <a:spcPct val="120000"/>
              </a:lnSpc>
              <a:spcBef>
                <a:spcPts val="0"/>
              </a:spcBef>
              <a:buFont typeface="Arial" panose="020B0604020202020204" pitchFamily="34" charset="0"/>
              <a:buChar char="•"/>
            </a:pPr>
            <a:r>
              <a:rPr lang="en-US" dirty="0"/>
              <a:t>Emulators (e.g., Cadence Palladium, Synopsys </a:t>
            </a:r>
            <a:r>
              <a:rPr lang="en-US" dirty="0" err="1"/>
              <a:t>ZeBu</a:t>
            </a:r>
            <a:r>
              <a:rPr lang="en-US" dirty="0"/>
              <a:t>, Mentor </a:t>
            </a:r>
            <a:r>
              <a:rPr lang="en-US" dirty="0" err="1"/>
              <a:t>Veloce</a:t>
            </a:r>
            <a:r>
              <a:rPr lang="en-US" dirty="0"/>
              <a:t>, IBM AWAN)</a:t>
            </a:r>
          </a:p>
          <a:p>
            <a:pPr marL="800100" lvl="1" indent="-342900">
              <a:lnSpc>
                <a:spcPct val="120000"/>
              </a:lnSpc>
              <a:spcBef>
                <a:spcPts val="0"/>
              </a:spcBef>
              <a:buFont typeface="Arial" panose="020B0604020202020204" pitchFamily="34" charset="0"/>
              <a:buChar char="•"/>
            </a:pPr>
            <a:r>
              <a:rPr lang="en-US" dirty="0"/>
              <a:t>Much faster than SW simulation, just as detailed, but require a nearly-complete design</a:t>
            </a:r>
          </a:p>
          <a:p>
            <a:pPr marL="1657350" lvl="3" indent="-285750">
              <a:lnSpc>
                <a:spcPct val="120000"/>
              </a:lnSpc>
              <a:spcBef>
                <a:spcPts val="0"/>
              </a:spcBef>
              <a:buFont typeface="Arial" panose="020B0604020202020204" pitchFamily="34" charset="0"/>
              <a:buChar char="•"/>
            </a:pPr>
            <a:endParaRPr lang="en-US" b="1" dirty="0"/>
          </a:p>
          <a:p>
            <a:pPr marL="342900" indent="-342900">
              <a:lnSpc>
                <a:spcPct val="120000"/>
              </a:lnSpc>
              <a:spcBef>
                <a:spcPts val="0"/>
              </a:spcBef>
              <a:buFont typeface="Arial" panose="020B0604020202020204" pitchFamily="34" charset="0"/>
              <a:buChar char="•"/>
            </a:pPr>
            <a:r>
              <a:rPr lang="en-US" dirty="0"/>
              <a:t>Functional simulators (e.g., AMD </a:t>
            </a:r>
            <a:r>
              <a:rPr lang="en-US" dirty="0" err="1"/>
              <a:t>SimNow</a:t>
            </a:r>
            <a:r>
              <a:rPr lang="en-US" dirty="0"/>
              <a:t>, </a:t>
            </a:r>
            <a:r>
              <a:rPr lang="en-US" dirty="0" err="1"/>
              <a:t>Simics</a:t>
            </a:r>
            <a:r>
              <a:rPr lang="en-US" dirty="0"/>
              <a:t>, QEMU, etc.)</a:t>
            </a:r>
          </a:p>
          <a:p>
            <a:pPr marL="800100" lvl="1" indent="-342900">
              <a:lnSpc>
                <a:spcPct val="120000"/>
              </a:lnSpc>
              <a:spcBef>
                <a:spcPts val="0"/>
              </a:spcBef>
              <a:buFont typeface="Arial" panose="020B0604020202020204" pitchFamily="34" charset="0"/>
              <a:buChar char="•"/>
            </a:pPr>
            <a:r>
              <a:rPr lang="en-US" dirty="0"/>
              <a:t>Faster than microarchitectural simulators, good for software bring-up</a:t>
            </a:r>
          </a:p>
          <a:p>
            <a:pPr marL="800100" lvl="1" indent="-342900">
              <a:lnSpc>
                <a:spcPct val="120000"/>
              </a:lnSpc>
              <a:spcBef>
                <a:spcPts val="0"/>
              </a:spcBef>
              <a:buFont typeface="Arial" panose="020B0604020202020204" pitchFamily="34" charset="0"/>
              <a:buChar char="•"/>
            </a:pPr>
            <a:r>
              <a:rPr lang="en-US" dirty="0"/>
              <a:t>No relation to hardware performance</a:t>
            </a:r>
          </a:p>
          <a:p>
            <a:pPr marL="1657350" lvl="3" indent="-285750">
              <a:lnSpc>
                <a:spcPct val="120000"/>
              </a:lnSpc>
              <a:spcBef>
                <a:spcPts val="0"/>
              </a:spcBef>
              <a:buFont typeface="Arial" panose="020B0604020202020204" pitchFamily="34" charset="0"/>
              <a:buChar char="•"/>
            </a:pPr>
            <a:endParaRPr lang="en-US" dirty="0"/>
          </a:p>
          <a:p>
            <a:pPr marL="342900" indent="-342900">
              <a:lnSpc>
                <a:spcPct val="120000"/>
              </a:lnSpc>
              <a:spcBef>
                <a:spcPts val="0"/>
              </a:spcBef>
              <a:buFont typeface="Arial" panose="020B0604020202020204" pitchFamily="34" charset="0"/>
              <a:buChar char="•"/>
            </a:pPr>
            <a:r>
              <a:rPr lang="en-US" dirty="0"/>
              <a:t>Spreadsheet analyses</a:t>
            </a:r>
          </a:p>
          <a:p>
            <a:pPr marL="800100" lvl="1" indent="-342900">
              <a:lnSpc>
                <a:spcPct val="120000"/>
              </a:lnSpc>
              <a:spcBef>
                <a:spcPts val="0"/>
              </a:spcBef>
              <a:buFont typeface="Arial" panose="020B0604020202020204" pitchFamily="34" charset="0"/>
              <a:buChar char="•"/>
            </a:pPr>
            <a:r>
              <a:rPr lang="en-US" dirty="0"/>
              <a:t>Great for first-order analyses. Much faster and easier than lower-level simulators</a:t>
            </a:r>
          </a:p>
          <a:p>
            <a:pPr marL="800100" lvl="1" indent="-342900">
              <a:lnSpc>
                <a:spcPct val="120000"/>
              </a:lnSpc>
              <a:spcBef>
                <a:spcPts val="0"/>
              </a:spcBef>
              <a:buFont typeface="Arial" panose="020B0604020202020204" pitchFamily="34" charset="0"/>
              <a:buChar char="•"/>
            </a:pPr>
            <a:r>
              <a:rPr lang="en-US" dirty="0"/>
              <a:t>Difficult to analyze application differences.</a:t>
            </a:r>
          </a:p>
        </p:txBody>
      </p:sp>
    </p:spTree>
    <p:extLst>
      <p:ext uri="{BB962C8B-B14F-4D97-AF65-F5344CB8AC3E}">
        <p14:creationId xmlns:p14="http://schemas.microsoft.com/office/powerpoint/2010/main" val="35035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5">
            <a:extLst>
              <a:ext uri="{FF2B5EF4-FFF2-40B4-BE49-F238E27FC236}">
                <a16:creationId xmlns:a16="http://schemas.microsoft.com/office/drawing/2014/main" id="{EA8797EB-E874-4FA7-B91A-0378BB3BA05A}"/>
              </a:ext>
            </a:extLst>
          </p:cNvPr>
          <p:cNvSpPr/>
          <p:nvPr/>
        </p:nvSpPr>
        <p:spPr>
          <a:xfrm>
            <a:off x="6677432" y="5159310"/>
            <a:ext cx="805543" cy="56605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Drive Design Space Exploration from Real Hardware</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6</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13" name="Content Placeholder 2">
            <a:extLst>
              <a:ext uri="{FF2B5EF4-FFF2-40B4-BE49-F238E27FC236}">
                <a16:creationId xmlns:a16="http://schemas.microsoft.com/office/drawing/2014/main" id="{A411C1CA-0945-4D2E-AC71-60CC67331FA9}"/>
              </a:ext>
            </a:extLst>
          </p:cNvPr>
          <p:cNvSpPr txBox="1">
            <a:spLocks/>
          </p:cNvSpPr>
          <p:nvPr/>
        </p:nvSpPr>
        <p:spPr>
          <a:xfrm>
            <a:off x="365851" y="1381123"/>
            <a:ext cx="11460480"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en-US" dirty="0"/>
              <a:t>Gather from running application of interest on real hardware:</a:t>
            </a:r>
          </a:p>
          <a:p>
            <a:pPr marL="800100" lvl="1" indent="-342900">
              <a:lnSpc>
                <a:spcPct val="120000"/>
              </a:lnSpc>
              <a:spcBef>
                <a:spcPts val="0"/>
              </a:spcBef>
              <a:buFont typeface="Arial" panose="020B0604020202020204" pitchFamily="34" charset="0"/>
              <a:buChar char="•"/>
            </a:pPr>
            <a:r>
              <a:rPr lang="en-US" dirty="0"/>
              <a:t>Measured performance and power</a:t>
            </a:r>
          </a:p>
          <a:p>
            <a:pPr marL="800100" lvl="1" indent="-342900">
              <a:lnSpc>
                <a:spcPct val="120000"/>
              </a:lnSpc>
              <a:spcBef>
                <a:spcPts val="0"/>
              </a:spcBef>
              <a:buFont typeface="Arial" panose="020B0604020202020204" pitchFamily="34" charset="0"/>
              <a:buChar char="•"/>
            </a:pPr>
            <a:r>
              <a:rPr lang="en-US" dirty="0"/>
              <a:t>Information about how the application used the hardware (e.g., performance counters)</a:t>
            </a:r>
          </a:p>
          <a:p>
            <a:pPr marL="342900" indent="-342900">
              <a:lnSpc>
                <a:spcPct val="120000"/>
              </a:lnSpc>
              <a:spcBef>
                <a:spcPts val="0"/>
              </a:spcBef>
              <a:buFont typeface="Arial" panose="020B0604020202020204" pitchFamily="34" charset="0"/>
              <a:buChar char="•"/>
            </a:pPr>
            <a:r>
              <a:rPr lang="en-US" dirty="0"/>
              <a:t>Estimate performance and power for different hardware design points</a:t>
            </a:r>
          </a:p>
        </p:txBody>
      </p:sp>
      <p:sp>
        <p:nvSpPr>
          <p:cNvPr id="8" name="Slide Number Placeholder 2">
            <a:extLst>
              <a:ext uri="{FF2B5EF4-FFF2-40B4-BE49-F238E27FC236}">
                <a16:creationId xmlns:a16="http://schemas.microsoft.com/office/drawing/2014/main" id="{4118F1CD-E1AB-4958-A7DE-5EE20772E630}"/>
              </a:ext>
            </a:extLst>
          </p:cNvPr>
          <p:cNvSpPr txBox="1">
            <a:spLocks/>
          </p:cNvSpPr>
          <p:nvPr/>
        </p:nvSpPr>
        <p:spPr>
          <a:xfrm>
            <a:off x="8382000" y="6356350"/>
            <a:ext cx="30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9DEB5E-84F7-479D-98B2-ECA7AD8BAD0C}" type="slidenum">
              <a:rPr lang="en-US" smtClean="0"/>
              <a:pPr/>
              <a:t>6</a:t>
            </a:fld>
            <a:endParaRPr lang="en-US"/>
          </a:p>
        </p:txBody>
      </p:sp>
      <p:sp>
        <p:nvSpPr>
          <p:cNvPr id="16" name="Right Arrow 26">
            <a:extLst>
              <a:ext uri="{FF2B5EF4-FFF2-40B4-BE49-F238E27FC236}">
                <a16:creationId xmlns:a16="http://schemas.microsoft.com/office/drawing/2014/main" id="{A113DEAD-7AF3-4AC1-9C29-C8B8A8ED8FAF}"/>
              </a:ext>
            </a:extLst>
          </p:cNvPr>
          <p:cNvSpPr/>
          <p:nvPr/>
        </p:nvSpPr>
        <p:spPr>
          <a:xfrm rot="5400000">
            <a:off x="1611920" y="4589090"/>
            <a:ext cx="805543" cy="56605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27">
            <a:extLst>
              <a:ext uri="{FF2B5EF4-FFF2-40B4-BE49-F238E27FC236}">
                <a16:creationId xmlns:a16="http://schemas.microsoft.com/office/drawing/2014/main" id="{816EACD5-CC98-487D-8A4C-D2B9193C040C}"/>
              </a:ext>
            </a:extLst>
          </p:cNvPr>
          <p:cNvSpPr/>
          <p:nvPr/>
        </p:nvSpPr>
        <p:spPr>
          <a:xfrm>
            <a:off x="3624906" y="5382470"/>
            <a:ext cx="805543" cy="56605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C059A5-00CD-4E82-9A97-573F72C5AD5E}"/>
              </a:ext>
            </a:extLst>
          </p:cNvPr>
          <p:cNvSpPr/>
          <p:nvPr/>
        </p:nvSpPr>
        <p:spPr>
          <a:xfrm>
            <a:off x="411430" y="5314655"/>
            <a:ext cx="3265715" cy="68307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GPU Hardware</a:t>
            </a:r>
          </a:p>
        </p:txBody>
      </p:sp>
      <p:sp>
        <p:nvSpPr>
          <p:cNvPr id="20" name="Rounded Rectangle 30">
            <a:extLst>
              <a:ext uri="{FF2B5EF4-FFF2-40B4-BE49-F238E27FC236}">
                <a16:creationId xmlns:a16="http://schemas.microsoft.com/office/drawing/2014/main" id="{13CB3F40-E2B0-4709-B401-100768275229}"/>
              </a:ext>
            </a:extLst>
          </p:cNvPr>
          <p:cNvSpPr/>
          <p:nvPr/>
        </p:nvSpPr>
        <p:spPr>
          <a:xfrm>
            <a:off x="1107573" y="3952552"/>
            <a:ext cx="1905000"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GPU Kernel</a:t>
            </a:r>
          </a:p>
        </p:txBody>
      </p:sp>
      <p:grpSp>
        <p:nvGrpSpPr>
          <p:cNvPr id="4" name="Group 3">
            <a:extLst>
              <a:ext uri="{FF2B5EF4-FFF2-40B4-BE49-F238E27FC236}">
                <a16:creationId xmlns:a16="http://schemas.microsoft.com/office/drawing/2014/main" id="{02384917-AEB1-4923-B51C-A23509391CDF}"/>
              </a:ext>
            </a:extLst>
          </p:cNvPr>
          <p:cNvGrpSpPr/>
          <p:nvPr/>
        </p:nvGrpSpPr>
        <p:grpSpPr>
          <a:xfrm>
            <a:off x="4378385" y="3952552"/>
            <a:ext cx="2391549" cy="2056385"/>
            <a:chOff x="4378385" y="3571799"/>
            <a:chExt cx="2391549" cy="2056385"/>
          </a:xfrm>
        </p:grpSpPr>
        <p:sp>
          <p:nvSpPr>
            <p:cNvPr id="18" name="Rounded Rectangle 28">
              <a:extLst>
                <a:ext uri="{FF2B5EF4-FFF2-40B4-BE49-F238E27FC236}">
                  <a16:creationId xmlns:a16="http://schemas.microsoft.com/office/drawing/2014/main" id="{EF655135-C51D-4468-B19C-4EC173522A99}"/>
                </a:ext>
              </a:extLst>
            </p:cNvPr>
            <p:cNvSpPr/>
            <p:nvPr/>
          </p:nvSpPr>
          <p:spPr>
            <a:xfrm>
              <a:off x="4378385" y="3571799"/>
              <a:ext cx="2391549" cy="2056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32">
              <a:extLst>
                <a:ext uri="{FF2B5EF4-FFF2-40B4-BE49-F238E27FC236}">
                  <a16:creationId xmlns:a16="http://schemas.microsoft.com/office/drawing/2014/main" id="{E7A11334-C608-45E1-B6BE-45AB8566A87B}"/>
                </a:ext>
              </a:extLst>
            </p:cNvPr>
            <p:cNvSpPr/>
            <p:nvPr/>
          </p:nvSpPr>
          <p:spPr>
            <a:xfrm>
              <a:off x="4629715" y="3758933"/>
              <a:ext cx="1828804" cy="68033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Execution Time/power</a:t>
              </a:r>
            </a:p>
          </p:txBody>
        </p:sp>
        <p:sp>
          <p:nvSpPr>
            <p:cNvPr id="23" name="Rounded Rectangle 33">
              <a:extLst>
                <a:ext uri="{FF2B5EF4-FFF2-40B4-BE49-F238E27FC236}">
                  <a16:creationId xmlns:a16="http://schemas.microsoft.com/office/drawing/2014/main" id="{CE6E107C-7A76-4DFF-B3E5-607FE58FF51C}"/>
                </a:ext>
              </a:extLst>
            </p:cNvPr>
            <p:cNvSpPr/>
            <p:nvPr/>
          </p:nvSpPr>
          <p:spPr>
            <a:xfrm>
              <a:off x="4623928" y="4658817"/>
              <a:ext cx="1839688"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Performance Counters </a:t>
              </a:r>
            </a:p>
          </p:txBody>
        </p:sp>
      </p:grpSp>
      <p:sp>
        <p:nvSpPr>
          <p:cNvPr id="25" name="Rounded Rectangle 35">
            <a:extLst>
              <a:ext uri="{FF2B5EF4-FFF2-40B4-BE49-F238E27FC236}">
                <a16:creationId xmlns:a16="http://schemas.microsoft.com/office/drawing/2014/main" id="{55CA1EB7-5C82-4F96-AC0C-BF43AEA0FC9A}"/>
              </a:ext>
            </a:extLst>
          </p:cNvPr>
          <p:cNvSpPr/>
          <p:nvPr/>
        </p:nvSpPr>
        <p:spPr>
          <a:xfrm>
            <a:off x="10003048" y="5126207"/>
            <a:ext cx="1959429" cy="674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Target Execution Time/Power</a:t>
            </a:r>
          </a:p>
        </p:txBody>
      </p:sp>
      <p:sp>
        <p:nvSpPr>
          <p:cNvPr id="26" name="Right Arrow 23">
            <a:extLst>
              <a:ext uri="{FF2B5EF4-FFF2-40B4-BE49-F238E27FC236}">
                <a16:creationId xmlns:a16="http://schemas.microsoft.com/office/drawing/2014/main" id="{29C2A192-EC43-4FF3-8F00-5AFB29AEFD66}"/>
              </a:ext>
            </a:extLst>
          </p:cNvPr>
          <p:cNvSpPr/>
          <p:nvPr/>
        </p:nvSpPr>
        <p:spPr>
          <a:xfrm>
            <a:off x="9138070" y="5143051"/>
            <a:ext cx="859972" cy="56605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4">
            <a:extLst>
              <a:ext uri="{FF2B5EF4-FFF2-40B4-BE49-F238E27FC236}">
                <a16:creationId xmlns:a16="http://schemas.microsoft.com/office/drawing/2014/main" id="{01E17C57-CF80-40DB-B10C-553EE27B39B9}"/>
              </a:ext>
            </a:extLst>
          </p:cNvPr>
          <p:cNvSpPr/>
          <p:nvPr/>
        </p:nvSpPr>
        <p:spPr>
          <a:xfrm rot="5400000">
            <a:off x="8016470" y="4244927"/>
            <a:ext cx="805543" cy="56605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31">
            <a:extLst>
              <a:ext uri="{FF2B5EF4-FFF2-40B4-BE49-F238E27FC236}">
                <a16:creationId xmlns:a16="http://schemas.microsoft.com/office/drawing/2014/main" id="{2BE1CA79-D410-462F-A51E-54D521357714}"/>
              </a:ext>
            </a:extLst>
          </p:cNvPr>
          <p:cNvSpPr/>
          <p:nvPr/>
        </p:nvSpPr>
        <p:spPr>
          <a:xfrm>
            <a:off x="7482975" y="4930728"/>
            <a:ext cx="1807032" cy="1023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Performance and Power Models</a:t>
            </a:r>
          </a:p>
        </p:txBody>
      </p:sp>
      <p:sp>
        <p:nvSpPr>
          <p:cNvPr id="30" name="Rounded Rectangle 34">
            <a:extLst>
              <a:ext uri="{FF2B5EF4-FFF2-40B4-BE49-F238E27FC236}">
                <a16:creationId xmlns:a16="http://schemas.microsoft.com/office/drawing/2014/main" id="{35194A62-B3FE-4070-9126-8F2A1F367AC6}"/>
              </a:ext>
            </a:extLst>
          </p:cNvPr>
          <p:cNvSpPr/>
          <p:nvPr/>
        </p:nvSpPr>
        <p:spPr>
          <a:xfrm>
            <a:off x="7536487" y="3339802"/>
            <a:ext cx="1789755" cy="1099465"/>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Target Hardware Configuration</a:t>
            </a:r>
          </a:p>
        </p:txBody>
      </p:sp>
      <p:sp>
        <p:nvSpPr>
          <p:cNvPr id="5" name="Rectangle: Rounded Corners 4">
            <a:extLst>
              <a:ext uri="{FF2B5EF4-FFF2-40B4-BE49-F238E27FC236}">
                <a16:creationId xmlns:a16="http://schemas.microsoft.com/office/drawing/2014/main" id="{F9B639E3-9E8E-40F4-AF3E-069882DC1DF3}"/>
              </a:ext>
            </a:extLst>
          </p:cNvPr>
          <p:cNvSpPr/>
          <p:nvPr/>
        </p:nvSpPr>
        <p:spPr>
          <a:xfrm>
            <a:off x="7131274" y="4518609"/>
            <a:ext cx="2391549" cy="1800274"/>
          </a:xfrm>
          <a:prstGeom prst="roundRect">
            <a:avLst/>
          </a:prstGeom>
          <a:noFill/>
          <a:ln w="635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57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animBg="1"/>
      <p:bldP spid="17" grpId="0" animBg="1"/>
      <p:bldP spid="19" grpId="0" animBg="1"/>
      <p:bldP spid="20" grpId="0" animBg="1"/>
      <p:bldP spid="25" grpId="0" animBg="1"/>
      <p:bldP spid="26" grpId="0" animBg="1"/>
      <p:bldP spid="27" grpId="0" animBg="1"/>
      <p:bldP spid="29" grpId="0" animBg="1"/>
      <p:bldP spid="3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The “High-Level” Design Space Explored In this Talk</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7</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13" name="Content Placeholder 2">
            <a:extLst>
              <a:ext uri="{FF2B5EF4-FFF2-40B4-BE49-F238E27FC236}">
                <a16:creationId xmlns:a16="http://schemas.microsoft.com/office/drawing/2014/main" id="{A411C1CA-0945-4D2E-AC71-60CC67331FA9}"/>
              </a:ext>
            </a:extLst>
          </p:cNvPr>
          <p:cNvSpPr txBox="1">
            <a:spLocks/>
          </p:cNvSpPr>
          <p:nvPr/>
        </p:nvSpPr>
        <p:spPr>
          <a:xfrm>
            <a:off x="365851" y="1381123"/>
            <a:ext cx="11460480" cy="4937760"/>
          </a:xfrm>
          <a:prstGeom prst="rect">
            <a:avLst/>
          </a:prstGeom>
        </p:spPr>
        <p:txBody>
          <a:bodyPr>
            <a:norm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en-US" dirty="0"/>
              <a:t>Changes to the following GPU parameters:</a:t>
            </a:r>
          </a:p>
          <a:p>
            <a:pPr marL="800100" lvl="1" indent="-342900">
              <a:lnSpc>
                <a:spcPct val="120000"/>
              </a:lnSpc>
              <a:spcBef>
                <a:spcPts val="0"/>
              </a:spcBef>
              <a:buFont typeface="Arial" panose="020B0604020202020204" pitchFamily="34" charset="0"/>
              <a:buChar char="•"/>
            </a:pPr>
            <a:r>
              <a:rPr lang="en-US" dirty="0"/>
              <a:t>Number of parallel compute units (CUs)</a:t>
            </a:r>
          </a:p>
          <a:p>
            <a:pPr marL="800100" lvl="1" indent="-342900">
              <a:lnSpc>
                <a:spcPct val="120000"/>
              </a:lnSpc>
              <a:spcBef>
                <a:spcPts val="0"/>
              </a:spcBef>
              <a:buFont typeface="Arial" panose="020B0604020202020204" pitchFamily="34" charset="0"/>
              <a:buChar char="•"/>
            </a:pPr>
            <a:r>
              <a:rPr lang="en-US" dirty="0"/>
              <a:t>Core frequency</a:t>
            </a:r>
          </a:p>
          <a:p>
            <a:pPr marL="800100" lvl="1" indent="-342900">
              <a:lnSpc>
                <a:spcPct val="120000"/>
              </a:lnSpc>
              <a:spcBef>
                <a:spcPts val="0"/>
              </a:spcBef>
              <a:buFont typeface="Arial" panose="020B0604020202020204" pitchFamily="34" charset="0"/>
              <a:buChar char="•"/>
            </a:pPr>
            <a:r>
              <a:rPr lang="en-US" dirty="0"/>
              <a:t>Memory bandwidth</a:t>
            </a:r>
          </a:p>
          <a:p>
            <a:pPr marL="342900" indent="-342900">
              <a:lnSpc>
                <a:spcPct val="120000"/>
              </a:lnSpc>
              <a:spcBef>
                <a:spcPts val="0"/>
              </a:spcBef>
              <a:buFont typeface="Arial" panose="020B0604020202020204" pitchFamily="34" charset="0"/>
              <a:buChar char="•"/>
            </a:pPr>
            <a:endParaRPr lang="en-US" dirty="0"/>
          </a:p>
          <a:p>
            <a:pPr marL="342900" indent="-342900">
              <a:lnSpc>
                <a:spcPct val="120000"/>
              </a:lnSpc>
              <a:spcBef>
                <a:spcPts val="0"/>
              </a:spcBef>
              <a:buFont typeface="Arial" panose="020B0604020202020204" pitchFamily="34" charset="0"/>
              <a:buChar char="•"/>
            </a:pPr>
            <a:r>
              <a:rPr lang="en-US" dirty="0"/>
              <a:t>Changes to GPU kernel:</a:t>
            </a:r>
          </a:p>
          <a:p>
            <a:pPr marL="800100" lvl="1" indent="-342900">
              <a:lnSpc>
                <a:spcPct val="120000"/>
              </a:lnSpc>
              <a:spcBef>
                <a:spcPts val="0"/>
              </a:spcBef>
              <a:buFont typeface="Arial" panose="020B0604020202020204" pitchFamily="34" charset="0"/>
              <a:buChar char="•"/>
            </a:pPr>
            <a:r>
              <a:rPr lang="en-US" dirty="0"/>
              <a:t>Performance</a:t>
            </a:r>
          </a:p>
          <a:p>
            <a:pPr marL="800100" lvl="1" indent="-342900">
              <a:lnSpc>
                <a:spcPct val="120000"/>
              </a:lnSpc>
              <a:spcBef>
                <a:spcPts val="0"/>
              </a:spcBef>
              <a:buFont typeface="Arial" panose="020B0604020202020204" pitchFamily="34" charset="0"/>
              <a:buChar char="•"/>
            </a:pPr>
            <a:r>
              <a:rPr lang="en-US" dirty="0"/>
              <a:t>Dynamic power</a:t>
            </a:r>
          </a:p>
        </p:txBody>
      </p:sp>
    </p:spTree>
    <p:extLst>
      <p:ext uri="{BB962C8B-B14F-4D97-AF65-F5344CB8AC3E}">
        <p14:creationId xmlns:p14="http://schemas.microsoft.com/office/powerpoint/2010/main" val="159332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Kernel Performance Scaling with HW Designs (1)</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8</a:t>
            </a:fld>
            <a:endParaRPr lang="en-US" dirty="0"/>
          </a:p>
        </p:txBody>
      </p:sp>
      <p:pic>
        <p:nvPicPr>
          <p:cNvPr id="5" name="Picture 4">
            <a:extLst>
              <a:ext uri="{FF2B5EF4-FFF2-40B4-BE49-F238E27FC236}">
                <a16:creationId xmlns:a16="http://schemas.microsoft.com/office/drawing/2014/main" id="{C540679E-4AFD-4C92-AD79-5A96F418D83B}"/>
              </a:ext>
            </a:extLst>
          </p:cNvPr>
          <p:cNvPicPr>
            <a:picLocks noChangeAspect="1"/>
          </p:cNvPicPr>
          <p:nvPr/>
        </p:nvPicPr>
        <p:blipFill>
          <a:blip r:embed="rId3"/>
          <a:stretch>
            <a:fillRect/>
          </a:stretch>
        </p:blipFill>
        <p:spPr>
          <a:xfrm>
            <a:off x="685800" y="1097280"/>
            <a:ext cx="10742083" cy="5255207"/>
          </a:xfrm>
          <a:prstGeom prst="rect">
            <a:avLst/>
          </a:prstGeom>
        </p:spPr>
      </p:pic>
    </p:spTree>
    <p:extLst>
      <p:ext uri="{BB962C8B-B14F-4D97-AF65-F5344CB8AC3E}">
        <p14:creationId xmlns:p14="http://schemas.microsoft.com/office/powerpoint/2010/main" val="224032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Kernel Performance Scaling with HW Designs (2)</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9</a:t>
            </a:fld>
            <a:endParaRPr lang="en-US" dirty="0"/>
          </a:p>
        </p:txBody>
      </p:sp>
      <p:pic>
        <p:nvPicPr>
          <p:cNvPr id="4" name="Picture 3">
            <a:extLst>
              <a:ext uri="{FF2B5EF4-FFF2-40B4-BE49-F238E27FC236}">
                <a16:creationId xmlns:a16="http://schemas.microsoft.com/office/drawing/2014/main" id="{ED11528F-350F-4BE1-BE1B-C37CA6459571}"/>
              </a:ext>
            </a:extLst>
          </p:cNvPr>
          <p:cNvPicPr>
            <a:picLocks noChangeAspect="1"/>
          </p:cNvPicPr>
          <p:nvPr/>
        </p:nvPicPr>
        <p:blipFill>
          <a:blip r:embed="rId3"/>
          <a:stretch>
            <a:fillRect/>
          </a:stretch>
        </p:blipFill>
        <p:spPr>
          <a:xfrm>
            <a:off x="687917" y="1097280"/>
            <a:ext cx="10742083" cy="5255207"/>
          </a:xfrm>
          <a:prstGeom prst="rect">
            <a:avLst/>
          </a:prstGeom>
        </p:spPr>
      </p:pic>
    </p:spTree>
    <p:extLst>
      <p:ext uri="{BB962C8B-B14F-4D97-AF65-F5344CB8AC3E}">
        <p14:creationId xmlns:p14="http://schemas.microsoft.com/office/powerpoint/2010/main" val="1218464437"/>
      </p:ext>
    </p:extLst>
  </p:cSld>
  <p:clrMapOvr>
    <a:masterClrMapping/>
  </p:clrMapOvr>
</p:sld>
</file>

<file path=ppt/theme/theme1.xml><?xml version="1.0" encoding="utf-8"?>
<a:theme xmlns:a="http://schemas.openxmlformats.org/drawingml/2006/main" name="AMD Red">
  <a:themeElements>
    <a:clrScheme name="Custom 2">
      <a:dk1>
        <a:srgbClr val="0B0B0B"/>
      </a:dk1>
      <a:lt1>
        <a:srgbClr val="FFFFFF"/>
      </a:lt1>
      <a:dk2>
        <a:srgbClr val="626366"/>
      </a:dk2>
      <a:lt2>
        <a:srgbClr val="E7E6E6"/>
      </a:lt2>
      <a:accent1>
        <a:srgbClr val="007B96"/>
      </a:accent1>
      <a:accent2>
        <a:srgbClr val="F16521"/>
      </a:accent2>
      <a:accent3>
        <a:srgbClr val="FF0000"/>
      </a:accent3>
      <a:accent4>
        <a:srgbClr val="9C9EA2"/>
      </a:accent4>
      <a:accent5>
        <a:srgbClr val="626366"/>
      </a:accent5>
      <a:accent6>
        <a:srgbClr val="06060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5d8cf7-c0be-4e85-be9e-35e5cebff23e">
      <Value>5</Value>
      <Value>52</Value>
      <Value>29</Value>
    </TaxCatchAll>
    <k255765643f242eabd3176f846d23983 xmlns="885d8cf7-c0be-4e85-be9e-35e5cebff23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d9500e2e-074c-44f1-a912-26cbed35f505</TermId>
        </TermInfo>
      </Terms>
    </k255765643f242eabd3176f846d23983>
    <pf84cad322f14a78889e1a405f9b3474 xmlns="885d8cf7-c0be-4e85-be9e-35e5cebff23e">
      <Terms xmlns="http://schemas.microsoft.com/office/infopath/2007/PartnerControls"/>
    </pf84cad322f14a78889e1a405f9b3474>
    <c5cb342622a848b0a6eed39e085a69b4 xmlns="885d8cf7-c0be-4e85-be9e-35e5cebff23e">
      <Terms xmlns="http://schemas.microsoft.com/office/infopath/2007/PartnerControls"/>
    </c5cb342622a848b0a6eed39e085a69b4>
    <OwlPromoteItem xmlns="885d8cf7-c0be-4e85-be9e-35e5cebff23e">false</OwlPromoteItem>
    <a786450965b84e2dbf65c5685d9319b8 xmlns="885d8cf7-c0be-4e85-be9e-35e5cebff23e">
      <Terms xmlns="http://schemas.microsoft.com/office/infopath/2007/PartnerControls"/>
    </a786450965b84e2dbf65c5685d9319b8>
    <e1b67361fee74bbabec8fd71620c9f10 xmlns="885d8cf7-c0be-4e85-be9e-35e5cebff23e">
      <Terms xmlns="http://schemas.microsoft.com/office/infopath/2007/PartnerControls"/>
    </e1b67361fee74bbabec8fd71620c9f10>
    <jb4b0b7bebed475499e7fdbb9de674ab xmlns="885d8cf7-c0be-4e85-be9e-35e5cebff23e">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284a7592-f5b6-4f2e-8acf-8c9ba4a85005</TermId>
        </TermInfo>
        <TermInfo xmlns="http://schemas.microsoft.com/office/infopath/2007/PartnerControls">
          <TermName xmlns="http://schemas.microsoft.com/office/infopath/2007/PartnerControls">Company</TermName>
          <TermId xmlns="http://schemas.microsoft.com/office/infopath/2007/PartnerControls">cc5ff710-2b6c-4cde-be21-867d68fbef69</TermId>
        </TermInfo>
      </Terms>
    </jb4b0b7bebed475499e7fdbb9de674ab>
    <OwlReviewExpiryDate xmlns="885d8cf7-c0be-4e85-be9e-35e5cebff23e" xsi:nil="true"/>
    <OwlDocPortalDescription xmlns="885d8cf7-c0be-4e85-be9e-35e5cebff23e">AMD PowerPoint Template</OwlDocPortalDescription>
    <Thumbnail xmlns="3a0b85ab-85f1-4620-a34f-dcaab177746e">
      <Url xsi:nil="true"/>
      <Description xsi:nil="true"/>
    </Thumbnail>
  </documentManagement>
</p:properties>
</file>

<file path=customXml/item2.xml><?xml version="1.0" encoding="utf-8"?>
<ct:contentTypeSchema xmlns:ct="http://schemas.microsoft.com/office/2006/metadata/contentType" xmlns:ma="http://schemas.microsoft.com/office/2006/metadata/properties/metaAttributes" ct:_="" ma:_="" ma:contentTypeName="Intranet Document" ma:contentTypeID="0x0101006F5D7F8516FF7242B8C5568E60DC9C760100A6E3459BA1CDDD4FA09FB36D663FA26D" ma:contentTypeVersion="4" ma:contentTypeDescription="This is the Document Base content type used in the Document Portal" ma:contentTypeScope="" ma:versionID="aaa98c5060da3ef705b1dea007bf1cfe">
  <xsd:schema xmlns:xsd="http://www.w3.org/2001/XMLSchema" xmlns:xs="http://www.w3.org/2001/XMLSchema" xmlns:p="http://schemas.microsoft.com/office/2006/metadata/properties" xmlns:ns2="885d8cf7-c0be-4e85-be9e-35e5cebff23e" xmlns:ns3="3a0b85ab-85f1-4620-a34f-dcaab177746e" targetNamespace="http://schemas.microsoft.com/office/2006/metadata/properties" ma:root="true" ma:fieldsID="916068ef93072ce67753df2661c3089d" ns2:_="" ns3:_="">
    <xsd:import namespace="885d8cf7-c0be-4e85-be9e-35e5cebff23e"/>
    <xsd:import namespace="3a0b85ab-85f1-4620-a34f-dcaab177746e"/>
    <xsd:element name="properties">
      <xsd:complexType>
        <xsd:sequence>
          <xsd:element name="documentManagement">
            <xsd:complexType>
              <xsd:all>
                <xsd:element ref="ns2:OwlDocPortalDescription" minOccurs="0"/>
                <xsd:element ref="ns2:k255765643f242eabd3176f846d23983" minOccurs="0"/>
                <xsd:element ref="ns2:TaxCatchAll" minOccurs="0"/>
                <xsd:element ref="ns2:TaxCatchAllLabel" minOccurs="0"/>
                <xsd:element ref="ns2:pf84cad322f14a78889e1a405f9b3474" minOccurs="0"/>
                <xsd:element ref="ns2:c5cb342622a848b0a6eed39e085a69b4" minOccurs="0"/>
                <xsd:element ref="ns2:a786450965b84e2dbf65c5685d9319b8" minOccurs="0"/>
                <xsd:element ref="ns2:e1b67361fee74bbabec8fd71620c9f10" minOccurs="0"/>
                <xsd:element ref="ns2:jb4b0b7bebed475499e7fdbb9de674ab" minOccurs="0"/>
                <xsd:element ref="ns2:OwlReviewExpiryDate" minOccurs="0"/>
                <xsd:element ref="ns2:OwlPromoteItem" minOccurs="0"/>
                <xsd:element ref="ns3:MediaServiceMetadata" minOccurs="0"/>
                <xsd:element ref="ns3:MediaServiceFastMetadata"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d8cf7-c0be-4e85-be9e-35e5cebff23e" elementFormDefault="qualified">
    <xsd:import namespace="http://schemas.microsoft.com/office/2006/documentManagement/types"/>
    <xsd:import namespace="http://schemas.microsoft.com/office/infopath/2007/PartnerControls"/>
    <xsd:element name="OwlDocPortalDescription" ma:index="8" nillable="true" ma:displayName="Description" ma:internalName="OwlDocPortalDescription">
      <xsd:simpleType>
        <xsd:restriction base="dms:Note">
          <xsd:maxLength value="255"/>
        </xsd:restriction>
      </xsd:simpleType>
    </xsd:element>
    <xsd:element name="k255765643f242eabd3176f846d23983" ma:index="9" nillable="true" ma:taxonomy="true" ma:internalName="k255765643f242eabd3176f846d23983" ma:taxonomyFieldName="OwlDocPortalCategory" ma:displayName="Document Category" ma:default="" ma:fieldId="{42557656-43f2-42ea-bd31-76f846d23983}" ma:sspId="54acc8d3-66d8-4f7f-ac2f-7fccaf6b6ed8" ma:termSetId="baebb5cb-5bb8-46a0-91f6-c824dfd044cf"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243fe3e-5f7a-46f6-a9fc-6056ef9c0be1}" ma:internalName="TaxCatchAll" ma:showField="CatchAllData" ma:web="885d8cf7-c0be-4e85-be9e-35e5cebff23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243fe3e-5f7a-46f6-a9fc-6056ef9c0be1}" ma:internalName="TaxCatchAllLabel" ma:readOnly="true" ma:showField="CatchAllDataLabel" ma:web="885d8cf7-c0be-4e85-be9e-35e5cebff23e">
      <xsd:complexType>
        <xsd:complexContent>
          <xsd:extension base="dms:MultiChoiceLookup">
            <xsd:sequence>
              <xsd:element name="Value" type="dms:Lookup" maxOccurs="unbounded" minOccurs="0" nillable="true"/>
            </xsd:sequence>
          </xsd:extension>
        </xsd:complexContent>
      </xsd:complexType>
    </xsd:element>
    <xsd:element name="pf84cad322f14a78889e1a405f9b3474" ma:index="13" nillable="true" ma:taxonomy="true" ma:internalName="pf84cad322f14a78889e1a405f9b3474" ma:taxonomyFieldName="OwlContentTargetOptionsOne" ma:displayName="Target Business Function(s)" ma:default="" ma:fieldId="{9f84cad3-22f1-4a78-889e-1a405f9b3474}" ma:taxonomyMulti="true" ma:sspId="54acc8d3-66d8-4f7f-ac2f-7fccaf6b6ed8" ma:termSetId="f7dde2ef-f60e-4f28-b308-7c0ac16a77dd" ma:anchorId="00000000-0000-0000-0000-000000000000" ma:open="false" ma:isKeyword="false">
      <xsd:complexType>
        <xsd:sequence>
          <xsd:element ref="pc:Terms" minOccurs="0" maxOccurs="1"/>
        </xsd:sequence>
      </xsd:complexType>
    </xsd:element>
    <xsd:element name="c5cb342622a848b0a6eed39e085a69b4" ma:index="15" nillable="true" ma:taxonomy="true" ma:internalName="c5cb342622a848b0a6eed39e085a69b4" ma:taxonomyFieldName="OwlContentTargetOptionsTwo" ma:displayName="Target Region(s)" ma:default="" ma:fieldId="{c5cb3426-22a8-48b0-a6ee-d39e085a69b4}" ma:taxonomyMulti="true" ma:sspId="54acc8d3-66d8-4f7f-ac2f-7fccaf6b6ed8" ma:termSetId="cd3610ff-43d5-489c-bf54-c35b66e5d4f8" ma:anchorId="00000000-0000-0000-0000-000000000000" ma:open="false" ma:isKeyword="false">
      <xsd:complexType>
        <xsd:sequence>
          <xsd:element ref="pc:Terms" minOccurs="0" maxOccurs="1"/>
        </xsd:sequence>
      </xsd:complexType>
    </xsd:element>
    <xsd:element name="a786450965b84e2dbf65c5685d9319b8" ma:index="17" nillable="true" ma:taxonomy="true" ma:internalName="a786450965b84e2dbf65c5685d9319b8" ma:taxonomyFieldName="OwlContentTargetOptionsThree" ma:displayName="Future Targeting Option 1" ma:default="" ma:fieldId="{a7864509-65b8-4e2d-bf65-c5685d9319b8}" ma:taxonomyMulti="true" ma:sspId="54acc8d3-66d8-4f7f-ac2f-7fccaf6b6ed8" ma:termSetId="cc4a1904-abf8-4787-ab6e-ff4d6dacaaee" ma:anchorId="00000000-0000-0000-0000-000000000000" ma:open="false" ma:isKeyword="false">
      <xsd:complexType>
        <xsd:sequence>
          <xsd:element ref="pc:Terms" minOccurs="0" maxOccurs="1"/>
        </xsd:sequence>
      </xsd:complexType>
    </xsd:element>
    <xsd:element name="e1b67361fee74bbabec8fd71620c9f10" ma:index="19" nillable="true" ma:taxonomy="true" ma:internalName="e1b67361fee74bbabec8fd71620c9f10" ma:taxonomyFieldName="OwlContentTargetOptionsFour" ma:displayName="Future Targeting Option 2" ma:default="" ma:fieldId="{e1b67361-fee7-4bba-bec8-fd71620c9f10}" ma:taxonomyMulti="true" ma:sspId="54acc8d3-66d8-4f7f-ac2f-7fccaf6b6ed8" ma:termSetId="3dcaa370-137d-4724-a6a5-e99a24e60f59" ma:anchorId="00000000-0000-0000-0000-000000000000" ma:open="false" ma:isKeyword="false">
      <xsd:complexType>
        <xsd:sequence>
          <xsd:element ref="pc:Terms" minOccurs="0" maxOccurs="1"/>
        </xsd:sequence>
      </xsd:complexType>
    </xsd:element>
    <xsd:element name="jb4b0b7bebed475499e7fdbb9de674ab" ma:index="21" nillable="true" ma:taxonomy="true" ma:internalName="jb4b0b7bebed475499e7fdbb9de674ab" ma:taxonomyFieldName="OwlTags" ma:displayName="Tags" ma:default="" ma:fieldId="{3b4b0b7b-ebed-4754-99e7-fdbb9de674ab}" ma:taxonomyMulti="true" ma:sspId="54acc8d3-66d8-4f7f-ac2f-7fccaf6b6ed8" ma:termSetId="d5d3b5d7-0c64-4e27-95ce-fc4291bd40d6" ma:anchorId="00000000-0000-0000-0000-000000000000" ma:open="false" ma:isKeyword="false">
      <xsd:complexType>
        <xsd:sequence>
          <xsd:element ref="pc:Terms" minOccurs="0" maxOccurs="1"/>
        </xsd:sequence>
      </xsd:complexType>
    </xsd:element>
    <xsd:element name="OwlReviewExpiryDate" ma:index="23" nillable="true" ma:displayName="Review/Expiry Date" ma:format="DateOnly" ma:internalName="OwlReviewExpiryDate" ma:readOnly="false">
      <xsd:simpleType>
        <xsd:restriction base="dms:DateTime"/>
      </xsd:simpleType>
    </xsd:element>
    <xsd:element name="OwlPromoteItem" ma:index="24" nillable="true" ma:displayName="Promote Item" ma:internalName="OwlPromoteItem"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0b85ab-85f1-4620-a34f-dcaab177746e"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Thumbnail" ma:index="27"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98672-878E-413D-82DC-652A0884EA4D}">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 ds:uri="885d8cf7-c0be-4e85-be9e-35e5cebff23e"/>
    <ds:schemaRef ds:uri="http://purl.org/dc/dcmitype/"/>
    <ds:schemaRef ds:uri="http://schemas.microsoft.com/office/2006/metadata/properties"/>
    <ds:schemaRef ds:uri="http://schemas.microsoft.com/office/infopath/2007/PartnerControls"/>
    <ds:schemaRef ds:uri="3a0b85ab-85f1-4620-a34f-dcaab177746e"/>
  </ds:schemaRefs>
</ds:datastoreItem>
</file>

<file path=customXml/itemProps2.xml><?xml version="1.0" encoding="utf-8"?>
<ds:datastoreItem xmlns:ds="http://schemas.openxmlformats.org/officeDocument/2006/customXml" ds:itemID="{3932195E-A218-442E-A8FD-89392841F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d8cf7-c0be-4e85-be9e-35e5cebff23e"/>
    <ds:schemaRef ds:uri="3a0b85ab-85f1-4620-a34f-dcaab17774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ADE423-F558-4306-973E-CD0F412C0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14197</TotalTime>
  <Words>1463</Words>
  <Application>Microsoft Office PowerPoint</Application>
  <PresentationFormat>Widescreen</PresentationFormat>
  <Paragraphs>289</Paragraphs>
  <Slides>32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MS PGothic</vt:lpstr>
      <vt:lpstr>Arial</vt:lpstr>
      <vt:lpstr>Calibri</vt:lpstr>
      <vt:lpstr>Wingdings 3</vt:lpstr>
      <vt:lpstr>AMD Red</vt:lpstr>
      <vt:lpstr>Machine Learning for Performance and Power Modeling of Heterogeneous Systems</vt:lpstr>
      <vt:lpstr>Large Design Space for Heterogeneous Systems</vt:lpstr>
      <vt:lpstr>Example of a Design Space Exploration</vt:lpstr>
      <vt:lpstr>Design Space Explorations Require Long Runtimes</vt:lpstr>
      <vt:lpstr>Design-Space exploration Hard on Existing Platforms</vt:lpstr>
      <vt:lpstr>Drive Design Space Exploration from Real Hardware</vt:lpstr>
      <vt:lpstr>The “High-Level” Design Space Explored In this Talk</vt:lpstr>
      <vt:lpstr>GPU Kernel Performance Scaling with HW Designs (1)</vt:lpstr>
      <vt:lpstr>GPU Kernel Performance Scaling with HW Designs (2)</vt:lpstr>
      <vt:lpstr>GPU Kernel Performance Scaling with HW Designs (3)</vt:lpstr>
      <vt:lpstr>GPU Kernel Performance Scaling with HW Designs (4)</vt:lpstr>
      <vt:lpstr>GPU Kernel Performance Scaling with HW Designs (5)</vt:lpstr>
      <vt:lpstr>GPU Kernel Performance Scaling with HW Designs (6)</vt:lpstr>
      <vt:lpstr>Automatically Clustering Scaling Curves</vt:lpstr>
      <vt:lpstr>Automatically Clustering Scaling Curves</vt:lpstr>
      <vt:lpstr>Finding a Scaling cluster of an Unknown Kernel</vt:lpstr>
      <vt:lpstr>Estimate Kernel Changes Using Cluster’s Curve</vt:lpstr>
      <vt:lpstr>Estimate Kernel Changes Using Cluster’s Curve</vt:lpstr>
      <vt:lpstr>Estimate Kernel Changes Using Cluster’s Curve</vt:lpstr>
      <vt:lpstr>Accuracy from one HW point to All Others</vt:lpstr>
      <vt:lpstr>Preparing Good Data is Challenging</vt:lpstr>
      <vt:lpstr>Choosing Representative Kernels</vt:lpstr>
      <vt:lpstr>Choosing Representative Kernels</vt:lpstr>
      <vt:lpstr>Choosing Representative Kernels</vt:lpstr>
      <vt:lpstr>Power Measurements Must Account for Static Power</vt:lpstr>
      <vt:lpstr>Summary</vt:lpstr>
      <vt:lpstr>Papers About This Topic</vt:lpstr>
      <vt:lpstr>PowerPoint Presentation</vt:lpstr>
      <vt:lpstr>PowerPoint Presentation</vt:lpstr>
      <vt:lpstr>Use Hardware Measurements to Guide Exploration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for Performance and Power Modeling of Heterogeneous Systems</dc:title>
  <dc:creator>Joseph.Greathouse@amd.com</dc:creator>
  <cp:lastModifiedBy>Joseph Greathouse</cp:lastModifiedBy>
  <cp:revision>436</cp:revision>
  <dcterms:created xsi:type="dcterms:W3CDTF">2018-03-21T21:22:43Z</dcterms:created>
  <dcterms:modified xsi:type="dcterms:W3CDTF">2018-11-09T22:47:52Z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0x0101006F5D7F8516FF7242B8C5568E60DC9C760100A6E3459BA1CDDD4FA09FB36D663FA26D</vt:lpwstr>
  </property>
  <property fmtid="{D5CDD505-2E9C-101B-9397-08002B2CF9AE}" pid="3" name="Offisync_ProviderInitializationData">
    <vt:lpwstr>https://connect.amd.com</vt:lpwstr>
  </property>
  <property fmtid="{D5CDD505-2E9C-101B-9397-08002B2CF9AE}" pid="4" name="Offisync_UpdateToken">
    <vt:lpwstr>3</vt:lpwstr>
  </property>
  <property fmtid="{D5CDD505-2E9C-101B-9397-08002B2CF9AE}" pid="5" name="Offisync_ServerID">
    <vt:lpwstr>c8115566-aabd-45a3-9fc2-b063a5a2253d</vt:lpwstr>
  </property>
  <property fmtid="{D5CDD505-2E9C-101B-9397-08002B2CF9AE}" pid="6" name="Jive_VersionGuid">
    <vt:lpwstr>0b610f7f-ceea-4111-920c-98cef80bd1e0</vt:lpwstr>
  </property>
  <property fmtid="{D5CDD505-2E9C-101B-9397-08002B2CF9AE}" pid="7" name="Jive_LatestUserAccountName">
    <vt:lpwstr>jrobbers</vt:lpwstr>
  </property>
  <property fmtid="{D5CDD505-2E9C-101B-9397-08002B2CF9AE}" pid="8" name="Offisync_UniqueId">
    <vt:lpwstr>17957</vt:lpwstr>
  </property>
  <property fmtid="{D5CDD505-2E9C-101B-9397-08002B2CF9AE}" pid="9" name="OwlContentTargetOptionsFour">
    <vt:lpwstr/>
  </property>
  <property fmtid="{D5CDD505-2E9C-101B-9397-08002B2CF9AE}" pid="10" name="OwlTags">
    <vt:lpwstr>5;#Brand|284a7592-f5b6-4f2e-8acf-8c9ba4a85005;#52;#Company|cc5ff710-2b6c-4cde-be21-867d68fbef69</vt:lpwstr>
  </property>
  <property fmtid="{D5CDD505-2E9C-101B-9397-08002B2CF9AE}" pid="11" name="OwlDocPortalCategory">
    <vt:lpwstr>29;#Template|d9500e2e-074c-44f1-a912-26cbed35f505</vt:lpwstr>
  </property>
  <property fmtid="{D5CDD505-2E9C-101B-9397-08002B2CF9AE}" pid="12" name="OwlContentTargetOptionsTwo">
    <vt:lpwstr/>
  </property>
  <property fmtid="{D5CDD505-2E9C-101B-9397-08002B2CF9AE}" pid="13" name="OwlContentTargetOptionsThree">
    <vt:lpwstr/>
  </property>
  <property fmtid="{D5CDD505-2E9C-101B-9397-08002B2CF9AE}" pid="14" name="OwlContentTargetOptionsOne">
    <vt:lpwstr/>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y fmtid="{D5CDD505-2E9C-101B-9397-08002B2CF9AE}" pid="20" name="TemplateUrl">
    <vt:lpwstr/>
  </property>
  <property fmtid="{D5CDD505-2E9C-101B-9397-08002B2CF9AE}" pid="21" name="URL">
    <vt:lpwstr/>
  </property>
</Properties>
</file>