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2" r:id="rId3"/>
    <p:sldMasterId id="2147483701" r:id="rId4"/>
  </p:sldMasterIdLst>
  <p:notesMasterIdLst>
    <p:notesMasterId r:id="rId52"/>
  </p:notesMasterIdLst>
  <p:sldIdLst>
    <p:sldId id="405" r:id="rId5"/>
    <p:sldId id="391" r:id="rId6"/>
    <p:sldId id="392" r:id="rId7"/>
    <p:sldId id="406" r:id="rId8"/>
    <p:sldId id="394" r:id="rId9"/>
    <p:sldId id="357" r:id="rId10"/>
    <p:sldId id="407" r:id="rId11"/>
    <p:sldId id="408" r:id="rId12"/>
    <p:sldId id="410" r:id="rId13"/>
    <p:sldId id="301" r:id="rId14"/>
    <p:sldId id="412" r:id="rId15"/>
    <p:sldId id="413" r:id="rId16"/>
    <p:sldId id="414" r:id="rId17"/>
    <p:sldId id="415" r:id="rId18"/>
    <p:sldId id="303" r:id="rId19"/>
    <p:sldId id="416" r:id="rId20"/>
    <p:sldId id="417" r:id="rId21"/>
    <p:sldId id="418" r:id="rId22"/>
    <p:sldId id="419" r:id="rId23"/>
    <p:sldId id="420" r:id="rId24"/>
    <p:sldId id="421" r:id="rId25"/>
    <p:sldId id="398" r:id="rId26"/>
    <p:sldId id="423" r:id="rId27"/>
    <p:sldId id="424" r:id="rId28"/>
    <p:sldId id="422" r:id="rId29"/>
    <p:sldId id="425" r:id="rId30"/>
    <p:sldId id="426" r:id="rId31"/>
    <p:sldId id="338" r:id="rId32"/>
    <p:sldId id="332" r:id="rId33"/>
    <p:sldId id="427" r:id="rId34"/>
    <p:sldId id="428" r:id="rId35"/>
    <p:sldId id="314" r:id="rId36"/>
    <p:sldId id="429" r:id="rId37"/>
    <p:sldId id="430" r:id="rId38"/>
    <p:sldId id="315" r:id="rId39"/>
    <p:sldId id="387" r:id="rId40"/>
    <p:sldId id="431" r:id="rId41"/>
    <p:sldId id="432" r:id="rId42"/>
    <p:sldId id="372" r:id="rId43"/>
    <p:sldId id="433" r:id="rId44"/>
    <p:sldId id="434" r:id="rId45"/>
    <p:sldId id="382" r:id="rId46"/>
    <p:sldId id="351" r:id="rId47"/>
    <p:sldId id="381" r:id="rId48"/>
    <p:sldId id="352" r:id="rId49"/>
    <p:sldId id="404" r:id="rId50"/>
    <p:sldId id="43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990"/>
    <a:srgbClr val="D1F0F2"/>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3068" autoAdjust="0"/>
  </p:normalViewPr>
  <p:slideViewPr>
    <p:cSldViewPr snapToGrid="0" snapToObjects="1">
      <p:cViewPr varScale="1">
        <p:scale>
          <a:sx n="128" d="100"/>
          <a:sy n="128" d="100"/>
        </p:scale>
        <p:origin x="1272" y="126"/>
      </p:cViewPr>
      <p:guideLst>
        <p:guide orient="horz" pos="2160"/>
        <p:guide pos="2880"/>
      </p:guideLst>
    </p:cSldViewPr>
  </p:slideViewPr>
  <p:outlineViewPr>
    <p:cViewPr>
      <p:scale>
        <a:sx n="33" d="100"/>
        <a:sy n="33" d="100"/>
      </p:scale>
      <p:origin x="0" y="-269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65B6B-6554-43F7-A884-684A2B32CB0A}" type="datetimeFigureOut">
              <a:rPr lang="en-US" smtClean="0"/>
              <a:t>9/29/2016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FC95A-3752-4BD7-9392-9089EFD3359F}" type="slidenum">
              <a:rPr lang="en-US" smtClean="0"/>
              <a:t>‹#›</a:t>
            </a:fld>
            <a:endParaRPr lang="en-US" dirty="0"/>
          </a:p>
        </p:txBody>
      </p:sp>
    </p:spTree>
    <p:extLst>
      <p:ext uri="{BB962C8B-B14F-4D97-AF65-F5344CB8AC3E}">
        <p14:creationId xmlns:p14="http://schemas.microsoft.com/office/powerpoint/2010/main" val="52971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3FC95A-3752-4BD7-9392-9089EFD3359F}" type="slidenum">
              <a:rPr lang="en-US" smtClean="0"/>
              <a:t>1</a:t>
            </a:fld>
            <a:endParaRPr lang="en-US" dirty="0"/>
          </a:p>
        </p:txBody>
      </p:sp>
    </p:spTree>
    <p:extLst>
      <p:ext uri="{BB962C8B-B14F-4D97-AF65-F5344CB8AC3E}">
        <p14:creationId xmlns:p14="http://schemas.microsoft.com/office/powerpoint/2010/main" val="42030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difference in distance causes the interconnect activity to differ by a factor of 2, which can help isolate the interconnect power better.</a:t>
            </a:r>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10</a:t>
            </a:fld>
            <a:endParaRPr lang="en-US" dirty="0"/>
          </a:p>
        </p:txBody>
      </p:sp>
    </p:spTree>
    <p:extLst>
      <p:ext uri="{BB962C8B-B14F-4D97-AF65-F5344CB8AC3E}">
        <p14:creationId xmlns:p14="http://schemas.microsoft.com/office/powerpoint/2010/main" val="386866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11</a:t>
            </a:fld>
            <a:endParaRPr lang="en-US" dirty="0"/>
          </a:p>
        </p:txBody>
      </p:sp>
    </p:spTree>
    <p:extLst>
      <p:ext uri="{BB962C8B-B14F-4D97-AF65-F5344CB8AC3E}">
        <p14:creationId xmlns:p14="http://schemas.microsoft.com/office/powerpoint/2010/main" val="199721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12</a:t>
            </a:fld>
            <a:endParaRPr lang="en-US" dirty="0"/>
          </a:p>
        </p:txBody>
      </p:sp>
    </p:spTree>
    <p:extLst>
      <p:ext uri="{BB962C8B-B14F-4D97-AF65-F5344CB8AC3E}">
        <p14:creationId xmlns:p14="http://schemas.microsoft.com/office/powerpoint/2010/main" val="90663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13</a:t>
            </a:fld>
            <a:endParaRPr lang="en-US" dirty="0"/>
          </a:p>
        </p:txBody>
      </p:sp>
    </p:spTree>
    <p:extLst>
      <p:ext uri="{BB962C8B-B14F-4D97-AF65-F5344CB8AC3E}">
        <p14:creationId xmlns:p14="http://schemas.microsoft.com/office/powerpoint/2010/main" val="238511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14</a:t>
            </a:fld>
            <a:endParaRPr lang="en-US" dirty="0"/>
          </a:p>
        </p:txBody>
      </p:sp>
    </p:spTree>
    <p:extLst>
      <p:ext uri="{BB962C8B-B14F-4D97-AF65-F5344CB8AC3E}">
        <p14:creationId xmlns:p14="http://schemas.microsoft.com/office/powerpoint/2010/main" val="21067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15</a:t>
            </a:fld>
            <a:endParaRPr lang="en-US" dirty="0"/>
          </a:p>
        </p:txBody>
      </p:sp>
    </p:spTree>
    <p:extLst>
      <p:ext uri="{BB962C8B-B14F-4D97-AF65-F5344CB8AC3E}">
        <p14:creationId xmlns:p14="http://schemas.microsoft.com/office/powerpoint/2010/main" val="4196979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have a snippet of OpenCL code written. Here, we do useful work only when the workgroup ID is within a certain range. The useful work we are doing here is reading from L2. </a:t>
            </a:r>
          </a:p>
          <a:p>
            <a:endParaRPr lang="en-US" baseline="0" dirty="0" smtClean="0"/>
          </a:p>
          <a:p>
            <a:r>
              <a:rPr lang="en-US" baseline="0" dirty="0" smtClean="0"/>
              <a:t>Workgroup ID can be obtained with OpenCL.</a:t>
            </a:r>
          </a:p>
          <a:p>
            <a:r>
              <a:rPr lang="en-US" baseline="0" dirty="0" smtClean="0"/>
              <a:t>But workgroup is really only a place holder to hold compute unit ID as they are both scalar values.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16</a:t>
            </a:fld>
            <a:endParaRPr lang="en-US" dirty="0"/>
          </a:p>
        </p:txBody>
      </p:sp>
    </p:spTree>
    <p:extLst>
      <p:ext uri="{BB962C8B-B14F-4D97-AF65-F5344CB8AC3E}">
        <p14:creationId xmlns:p14="http://schemas.microsoft.com/office/powerpoint/2010/main" val="352263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we disassemble to code and in</a:t>
            </a:r>
            <a:r>
              <a:rPr lang="en-US" baseline="0" dirty="0" smtClean="0"/>
              <a:t> </a:t>
            </a:r>
            <a:r>
              <a:rPr lang="en-US" dirty="0" smtClean="0"/>
              <a:t>the assembly</a:t>
            </a:r>
            <a:r>
              <a:rPr lang="en-US" baseline="0" dirty="0" smtClean="0"/>
              <a:t> language, we manually identify the instruction which is responsible for writing the workgroup ID to the register that gets checked in the conditional. Its equivalent binary instruction is noted.</a:t>
            </a:r>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17</a:t>
            </a:fld>
            <a:endParaRPr lang="en-US" dirty="0"/>
          </a:p>
        </p:txBody>
      </p:sp>
    </p:spTree>
    <p:extLst>
      <p:ext uri="{BB962C8B-B14F-4D97-AF65-F5344CB8AC3E}">
        <p14:creationId xmlns:p14="http://schemas.microsoft.com/office/powerpoint/2010/main" val="312300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we read the binary in a hex editor and identify the instruction we just noted earlier.</a:t>
            </a:r>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18</a:t>
            </a:fld>
            <a:endParaRPr lang="en-US" dirty="0"/>
          </a:p>
        </p:txBody>
      </p:sp>
    </p:spTree>
    <p:extLst>
      <p:ext uri="{BB962C8B-B14F-4D97-AF65-F5344CB8AC3E}">
        <p14:creationId xmlns:p14="http://schemas.microsoft.com/office/powerpoint/2010/main" val="343459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binary is then modified such</a:t>
            </a:r>
            <a:r>
              <a:rPr lang="en-US" baseline="0" dirty="0" smtClean="0"/>
              <a:t> that the register that gets checked in the conditional holds CU ID instead of the workgroup ID.</a:t>
            </a:r>
          </a:p>
          <a:p>
            <a:endParaRPr lang="en-US" baseline="0" dirty="0" smtClean="0"/>
          </a:p>
          <a:p>
            <a:r>
              <a:rPr lang="en-US" baseline="0" dirty="0" smtClean="0"/>
              <a:t>While CU ID cannot be read with OpenCL, AMD hardware itself contains this information in a read-only hardware register. It is possible to read this data by forming the right instruction. The equivalent binary instruction shown in green. This instruction can be formed by going through AMD’s ISA manual for the Hawaii architecture.</a:t>
            </a:r>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19</a:t>
            </a:fld>
            <a:endParaRPr lang="en-US" dirty="0"/>
          </a:p>
        </p:txBody>
      </p:sp>
    </p:spTree>
    <p:extLst>
      <p:ext uri="{BB962C8B-B14F-4D97-AF65-F5344CB8AC3E}">
        <p14:creationId xmlns:p14="http://schemas.microsoft.com/office/powerpoint/2010/main" val="261307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a:t>
            </a:fld>
            <a:endParaRPr lang="en-US" dirty="0"/>
          </a:p>
        </p:txBody>
      </p:sp>
    </p:spTree>
    <p:extLst>
      <p:ext uri="{BB962C8B-B14F-4D97-AF65-F5344CB8AC3E}">
        <p14:creationId xmlns:p14="http://schemas.microsoft.com/office/powerpoint/2010/main" val="1026801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you</a:t>
            </a:r>
            <a:r>
              <a:rPr lang="en-US" baseline="0" dirty="0" smtClean="0"/>
              <a:t> modify the binary, you have an executable that is functionally equivalent to the OpenCL snippet at the bottom right. In effect, you can now perform L2 reads only in </a:t>
            </a:r>
            <a:r>
              <a:rPr lang="en-US" baseline="0" dirty="0" err="1" smtClean="0"/>
              <a:t>shader</a:t>
            </a:r>
            <a:r>
              <a:rPr lang="en-US" baseline="0" dirty="0" smtClean="0"/>
              <a:t> engine 1.</a:t>
            </a:r>
          </a:p>
          <a:p>
            <a:endParaRPr lang="en-US" baseline="0" dirty="0" smtClean="0"/>
          </a:p>
          <a:p>
            <a:r>
              <a:rPr lang="en-US" baseline="0" dirty="0" smtClean="0"/>
              <a:t>With this method, we can overcome the first challenge.</a:t>
            </a:r>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20</a:t>
            </a:fld>
            <a:endParaRPr lang="en-US" dirty="0"/>
          </a:p>
        </p:txBody>
      </p:sp>
    </p:spTree>
    <p:extLst>
      <p:ext uri="{BB962C8B-B14F-4D97-AF65-F5344CB8AC3E}">
        <p14:creationId xmlns:p14="http://schemas.microsoft.com/office/powerpoint/2010/main" val="3882695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21</a:t>
            </a:fld>
            <a:endParaRPr lang="en-US" dirty="0"/>
          </a:p>
        </p:txBody>
      </p:sp>
    </p:spTree>
    <p:extLst>
      <p:ext uri="{BB962C8B-B14F-4D97-AF65-F5344CB8AC3E}">
        <p14:creationId xmlns:p14="http://schemas.microsoft.com/office/powerpoint/2010/main" val="3248721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22</a:t>
            </a:fld>
            <a:endParaRPr lang="en-US" dirty="0"/>
          </a:p>
        </p:txBody>
      </p:sp>
    </p:spTree>
    <p:extLst>
      <p:ext uri="{BB962C8B-B14F-4D97-AF65-F5344CB8AC3E}">
        <p14:creationId xmlns:p14="http://schemas.microsoft.com/office/powerpoint/2010/main" val="3363386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23</a:t>
            </a:fld>
            <a:endParaRPr lang="en-US" dirty="0"/>
          </a:p>
        </p:txBody>
      </p:sp>
    </p:spTree>
    <p:extLst>
      <p:ext uri="{BB962C8B-B14F-4D97-AF65-F5344CB8AC3E}">
        <p14:creationId xmlns:p14="http://schemas.microsoft.com/office/powerpoint/2010/main" val="328691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24</a:t>
            </a:fld>
            <a:endParaRPr lang="en-US" dirty="0"/>
          </a:p>
        </p:txBody>
      </p:sp>
    </p:spTree>
    <p:extLst>
      <p:ext uri="{BB962C8B-B14F-4D97-AF65-F5344CB8AC3E}">
        <p14:creationId xmlns:p14="http://schemas.microsoft.com/office/powerpoint/2010/main" val="1177717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25</a:t>
            </a:fld>
            <a:endParaRPr lang="en-US" dirty="0"/>
          </a:p>
        </p:txBody>
      </p:sp>
    </p:spTree>
    <p:extLst>
      <p:ext uri="{BB962C8B-B14F-4D97-AF65-F5344CB8AC3E}">
        <p14:creationId xmlns:p14="http://schemas.microsoft.com/office/powerpoint/2010/main" val="1993251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26</a:t>
            </a:fld>
            <a:endParaRPr lang="en-US" dirty="0"/>
          </a:p>
        </p:txBody>
      </p:sp>
    </p:spTree>
    <p:extLst>
      <p:ext uri="{BB962C8B-B14F-4D97-AF65-F5344CB8AC3E}">
        <p14:creationId xmlns:p14="http://schemas.microsoft.com/office/powerpoint/2010/main" val="1203528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27</a:t>
            </a:fld>
            <a:endParaRPr lang="en-US" dirty="0"/>
          </a:p>
        </p:txBody>
      </p:sp>
    </p:spTree>
    <p:extLst>
      <p:ext uri="{BB962C8B-B14F-4D97-AF65-F5344CB8AC3E}">
        <p14:creationId xmlns:p14="http://schemas.microsoft.com/office/powerpoint/2010/main" val="128758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28</a:t>
            </a:fld>
            <a:endParaRPr lang="en-US" dirty="0"/>
          </a:p>
        </p:txBody>
      </p:sp>
    </p:spTree>
    <p:extLst>
      <p:ext uri="{BB962C8B-B14F-4D97-AF65-F5344CB8AC3E}">
        <p14:creationId xmlns:p14="http://schemas.microsoft.com/office/powerpoint/2010/main" val="936127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29</a:t>
            </a:fld>
            <a:endParaRPr lang="en-US" dirty="0"/>
          </a:p>
        </p:txBody>
      </p:sp>
    </p:spTree>
    <p:extLst>
      <p:ext uri="{BB962C8B-B14F-4D97-AF65-F5344CB8AC3E}">
        <p14:creationId xmlns:p14="http://schemas.microsoft.com/office/powerpoint/2010/main" val="302846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a:t>
            </a:fld>
            <a:endParaRPr lang="en-US" dirty="0"/>
          </a:p>
        </p:txBody>
      </p:sp>
    </p:spTree>
    <p:extLst>
      <p:ext uri="{BB962C8B-B14F-4D97-AF65-F5344CB8AC3E}">
        <p14:creationId xmlns:p14="http://schemas.microsoft.com/office/powerpoint/2010/main" val="1331254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30</a:t>
            </a:fld>
            <a:endParaRPr lang="en-US" dirty="0"/>
          </a:p>
        </p:txBody>
      </p:sp>
    </p:spTree>
    <p:extLst>
      <p:ext uri="{BB962C8B-B14F-4D97-AF65-F5344CB8AC3E}">
        <p14:creationId xmlns:p14="http://schemas.microsoft.com/office/powerpoint/2010/main" val="2705504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31</a:t>
            </a:fld>
            <a:endParaRPr lang="en-US" dirty="0"/>
          </a:p>
        </p:txBody>
      </p:sp>
    </p:spTree>
    <p:extLst>
      <p:ext uri="{BB962C8B-B14F-4D97-AF65-F5344CB8AC3E}">
        <p14:creationId xmlns:p14="http://schemas.microsoft.com/office/powerpoint/2010/main" val="2849045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3FC95A-3752-4BD7-9392-9089EFD3359F}" type="slidenum">
              <a:rPr lang="en-US" smtClean="0"/>
              <a:t>32</a:t>
            </a:fld>
            <a:endParaRPr lang="en-US" dirty="0"/>
          </a:p>
        </p:txBody>
      </p:sp>
    </p:spTree>
    <p:extLst>
      <p:ext uri="{BB962C8B-B14F-4D97-AF65-F5344CB8AC3E}">
        <p14:creationId xmlns:p14="http://schemas.microsoft.com/office/powerpoint/2010/main" val="814006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33</a:t>
            </a:fld>
            <a:endParaRPr lang="en-US" dirty="0"/>
          </a:p>
        </p:txBody>
      </p:sp>
    </p:spTree>
    <p:extLst>
      <p:ext uri="{BB962C8B-B14F-4D97-AF65-F5344CB8AC3E}">
        <p14:creationId xmlns:p14="http://schemas.microsoft.com/office/powerpoint/2010/main" val="267565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34</a:t>
            </a:fld>
            <a:endParaRPr lang="en-US" dirty="0"/>
          </a:p>
        </p:txBody>
      </p:sp>
    </p:spTree>
    <p:extLst>
      <p:ext uri="{BB962C8B-B14F-4D97-AF65-F5344CB8AC3E}">
        <p14:creationId xmlns:p14="http://schemas.microsoft.com/office/powerpoint/2010/main" val="308060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35</a:t>
            </a:fld>
            <a:endParaRPr lang="en-US" dirty="0"/>
          </a:p>
        </p:txBody>
      </p:sp>
    </p:spTree>
    <p:extLst>
      <p:ext uri="{BB962C8B-B14F-4D97-AF65-F5344CB8AC3E}">
        <p14:creationId xmlns:p14="http://schemas.microsoft.com/office/powerpoint/2010/main" val="846179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 </a:t>
            </a:r>
            <a:r>
              <a:rPr lang="en-US" dirty="0" err="1" smtClean="0"/>
              <a:t>fJ</a:t>
            </a:r>
            <a:r>
              <a:rPr lang="en-US" dirty="0" smtClean="0"/>
              <a:t>/bit/mm is for random data.</a:t>
            </a:r>
            <a:r>
              <a:rPr lang="en-US" baseline="0" dirty="0" smtClean="0"/>
              <a:t> That is 50% toggle rate.</a:t>
            </a:r>
          </a:p>
          <a:p>
            <a:endParaRPr lang="en-US" baseline="0" dirty="0" smtClean="0"/>
          </a:p>
          <a:p>
            <a:r>
              <a:rPr lang="en-US" baseline="0" dirty="0" smtClean="0"/>
              <a:t>Per transition cost would be 220 </a:t>
            </a:r>
            <a:r>
              <a:rPr lang="en-US" baseline="0" dirty="0" err="1" smtClean="0"/>
              <a:t>fJ</a:t>
            </a:r>
            <a:r>
              <a:rPr lang="en-US" baseline="0" dirty="0" smtClean="0"/>
              <a:t>/bit/mm</a:t>
            </a:r>
          </a:p>
        </p:txBody>
      </p:sp>
      <p:sp>
        <p:nvSpPr>
          <p:cNvPr id="4" name="Slide Number Placeholder 3"/>
          <p:cNvSpPr>
            <a:spLocks noGrp="1"/>
          </p:cNvSpPr>
          <p:nvPr>
            <p:ph type="sldNum" sz="quarter" idx="10"/>
          </p:nvPr>
        </p:nvSpPr>
        <p:spPr/>
        <p:txBody>
          <a:bodyPr/>
          <a:lstStyle/>
          <a:p>
            <a:fld id="{A43FC95A-3752-4BD7-9392-9089EFD3359F}" type="slidenum">
              <a:rPr lang="en-US" smtClean="0"/>
              <a:t>36</a:t>
            </a:fld>
            <a:endParaRPr lang="en-US" dirty="0"/>
          </a:p>
        </p:txBody>
      </p:sp>
    </p:spTree>
    <p:extLst>
      <p:ext uri="{BB962C8B-B14F-4D97-AF65-F5344CB8AC3E}">
        <p14:creationId xmlns:p14="http://schemas.microsoft.com/office/powerpoint/2010/main" val="231619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37</a:t>
            </a:fld>
            <a:endParaRPr lang="en-US" dirty="0"/>
          </a:p>
        </p:txBody>
      </p:sp>
    </p:spTree>
    <p:extLst>
      <p:ext uri="{BB962C8B-B14F-4D97-AF65-F5344CB8AC3E}">
        <p14:creationId xmlns:p14="http://schemas.microsoft.com/office/powerpoint/2010/main" val="470379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38</a:t>
            </a:fld>
            <a:endParaRPr lang="en-US" dirty="0"/>
          </a:p>
        </p:txBody>
      </p:sp>
    </p:spTree>
    <p:extLst>
      <p:ext uri="{BB962C8B-B14F-4D97-AF65-F5344CB8AC3E}">
        <p14:creationId xmlns:p14="http://schemas.microsoft.com/office/powerpoint/2010/main" val="4243580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39</a:t>
            </a:fld>
            <a:endParaRPr lang="en-US" dirty="0"/>
          </a:p>
        </p:txBody>
      </p:sp>
    </p:spTree>
    <p:extLst>
      <p:ext uri="{BB962C8B-B14F-4D97-AF65-F5344CB8AC3E}">
        <p14:creationId xmlns:p14="http://schemas.microsoft.com/office/powerpoint/2010/main" val="138356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F6C4E34-508C-43ED-8AAD-1FE888449F3F}" type="slidenum">
              <a:rPr lang="en-US" altLang="en-US"/>
              <a:pPr/>
              <a:t>4</a:t>
            </a:fld>
            <a:endParaRPr lang="en-US" altLang="en-US" dirty="0"/>
          </a:p>
        </p:txBody>
      </p:sp>
    </p:spTree>
    <p:extLst>
      <p:ext uri="{BB962C8B-B14F-4D97-AF65-F5344CB8AC3E}">
        <p14:creationId xmlns:p14="http://schemas.microsoft.com/office/powerpoint/2010/main" val="3045323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40</a:t>
            </a:fld>
            <a:endParaRPr lang="en-US" dirty="0"/>
          </a:p>
        </p:txBody>
      </p:sp>
    </p:spTree>
    <p:extLst>
      <p:ext uri="{BB962C8B-B14F-4D97-AF65-F5344CB8AC3E}">
        <p14:creationId xmlns:p14="http://schemas.microsoft.com/office/powerpoint/2010/main" val="96964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3FC95A-3752-4BD7-9392-9089EFD3359F}" type="slidenum">
              <a:rPr lang="en-US" smtClean="0"/>
              <a:t>5</a:t>
            </a:fld>
            <a:endParaRPr lang="en-US" dirty="0"/>
          </a:p>
        </p:txBody>
      </p:sp>
    </p:spTree>
    <p:extLst>
      <p:ext uri="{BB962C8B-B14F-4D97-AF65-F5344CB8AC3E}">
        <p14:creationId xmlns:p14="http://schemas.microsoft.com/office/powerpoint/2010/main" val="114291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same benchmarks from the previous slide, but redrawn to understand the shortcomings of the related work.</a:t>
            </a:r>
          </a:p>
        </p:txBody>
      </p:sp>
      <p:sp>
        <p:nvSpPr>
          <p:cNvPr id="4" name="Slide Number Placeholder 3"/>
          <p:cNvSpPr>
            <a:spLocks noGrp="1"/>
          </p:cNvSpPr>
          <p:nvPr>
            <p:ph type="sldNum" sz="quarter" idx="10"/>
          </p:nvPr>
        </p:nvSpPr>
        <p:spPr/>
        <p:txBody>
          <a:bodyPr/>
          <a:lstStyle/>
          <a:p>
            <a:fld id="{A43FC95A-3752-4BD7-9392-9089EFD3359F}" type="slidenum">
              <a:rPr lang="en-US" smtClean="0"/>
              <a:t>6</a:t>
            </a:fld>
            <a:endParaRPr lang="en-US" dirty="0"/>
          </a:p>
        </p:txBody>
      </p:sp>
    </p:spTree>
    <p:extLst>
      <p:ext uri="{BB962C8B-B14F-4D97-AF65-F5344CB8AC3E}">
        <p14:creationId xmlns:p14="http://schemas.microsoft.com/office/powerpoint/2010/main" val="144243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7</a:t>
            </a:fld>
            <a:endParaRPr lang="en-US" dirty="0"/>
          </a:p>
        </p:txBody>
      </p:sp>
    </p:spTree>
    <p:extLst>
      <p:ext uri="{BB962C8B-B14F-4D97-AF65-F5344CB8AC3E}">
        <p14:creationId xmlns:p14="http://schemas.microsoft.com/office/powerpoint/2010/main" val="232694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3FC95A-3752-4BD7-9392-9089EFD3359F}" type="slidenum">
              <a:rPr lang="en-US" smtClean="0"/>
              <a:t>8</a:t>
            </a:fld>
            <a:endParaRPr lang="en-US" dirty="0"/>
          </a:p>
        </p:txBody>
      </p:sp>
    </p:spTree>
    <p:extLst>
      <p:ext uri="{BB962C8B-B14F-4D97-AF65-F5344CB8AC3E}">
        <p14:creationId xmlns:p14="http://schemas.microsoft.com/office/powerpoint/2010/main" val="323230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FC95A-3752-4BD7-9392-9089EFD3359F}" type="slidenum">
              <a:rPr lang="en-US" smtClean="0"/>
              <a:t>9</a:t>
            </a:fld>
            <a:endParaRPr lang="en-US" dirty="0"/>
          </a:p>
        </p:txBody>
      </p:sp>
    </p:spTree>
    <p:extLst>
      <p:ext uri="{BB962C8B-B14F-4D97-AF65-F5344CB8AC3E}">
        <p14:creationId xmlns:p14="http://schemas.microsoft.com/office/powerpoint/2010/main" val="266353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2528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over Image 1.1">
    <p:spTree>
      <p:nvGrpSpPr>
        <p:cNvPr id="1" name=""/>
        <p:cNvGrpSpPr/>
        <p:nvPr/>
      </p:nvGrpSpPr>
      <p:grpSpPr>
        <a:xfrm>
          <a:off x="0" y="0"/>
          <a:ext cx="0" cy="0"/>
          <a:chOff x="0" y="0"/>
          <a:chExt cx="0" cy="0"/>
        </a:xfrm>
      </p:grpSpPr>
      <p:sp>
        <p:nvSpPr>
          <p:cNvPr id="2" name="Title 1"/>
          <p:cNvSpPr>
            <a:spLocks noGrp="1"/>
          </p:cNvSpPr>
          <p:nvPr>
            <p:ph type="ctrTitle"/>
          </p:nvPr>
        </p:nvSpPr>
        <p:spPr>
          <a:xfrm>
            <a:off x="5394066" y="4870941"/>
            <a:ext cx="3188344" cy="822960"/>
          </a:xfrm>
        </p:spPr>
        <p:txBody>
          <a:bodyPr tIns="0" bIns="0" anchor="b"/>
          <a:lstStyle>
            <a:lvl1pPr algn="r">
              <a:defRPr b="1"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78327" y="5762394"/>
            <a:ext cx="3904084"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6993" y="341313"/>
            <a:ext cx="2267712" cy="886152"/>
          </a:xfrm>
          <a:prstGeom prst="rect">
            <a:avLst/>
          </a:prstGeom>
        </p:spPr>
      </p:pic>
      <p:sp>
        <p:nvSpPr>
          <p:cNvPr id="10" name="Parallelogram 9"/>
          <p:cNvSpPr/>
          <p:nvPr userDrawn="1"/>
        </p:nvSpPr>
        <p:spPr>
          <a:xfrm>
            <a:off x="-1714530" y="3546929"/>
            <a:ext cx="8445530" cy="3311071"/>
          </a:xfrm>
          <a:prstGeom prst="parallelogram">
            <a:avLst>
              <a:gd name="adj" fmla="val 99186"/>
            </a:avLst>
          </a:pr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Parallelogram 15"/>
          <p:cNvSpPr/>
          <p:nvPr userDrawn="1"/>
        </p:nvSpPr>
        <p:spPr>
          <a:xfrm>
            <a:off x="5760357" y="2884715"/>
            <a:ext cx="970643" cy="464700"/>
          </a:xfrm>
          <a:prstGeom prst="parallelogram">
            <a:avLst>
              <a:gd name="adj" fmla="val 977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Triangle 7"/>
          <p:cNvSpPr/>
          <p:nvPr userDrawn="1"/>
        </p:nvSpPr>
        <p:spPr>
          <a:xfrm flipH="1">
            <a:off x="8662340" y="5421767"/>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84250" y="345027"/>
            <a:ext cx="2256775" cy="88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350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199092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smtClean="0"/>
              <a:t>Click to edit Master title style</a:t>
            </a:r>
            <a:endParaRPr lang="en-US" dirty="0"/>
          </a:p>
        </p:txBody>
      </p:sp>
      <p:sp>
        <p:nvSpPr>
          <p:cNvPr id="5"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805520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8297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4342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504956"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2873879"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094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4" name="Parallelogram 17"/>
          <p:cNvSpPr>
            <a:spLocks/>
          </p:cNvSpPr>
          <p:nvPr/>
        </p:nvSpPr>
        <p:spPr>
          <a:xfrm>
            <a:off x="-26988" y="3316288"/>
            <a:ext cx="5707063" cy="3541712"/>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5" name="Picture 1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73862" y="222694"/>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p:cNvSpPr/>
          <p:nvPr/>
        </p:nvSpPr>
        <p:spPr>
          <a:xfrm flipH="1">
            <a:off x="8618538" y="5392738"/>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0000"/>
              </a:solidFill>
            </a:endParaRPr>
          </a:p>
        </p:txBody>
      </p:sp>
      <p:sp>
        <p:nvSpPr>
          <p:cNvPr id="7" name="Parallelogram 14"/>
          <p:cNvSpPr/>
          <p:nvPr/>
        </p:nvSpPr>
        <p:spPr>
          <a:xfrm flipH="1">
            <a:off x="-17463" y="-3175"/>
            <a:ext cx="7653338" cy="4306888"/>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8" name="Parallelogram 7"/>
          <p:cNvSpPr>
            <a:spLocks/>
          </p:cNvSpPr>
          <p:nvPr/>
        </p:nvSpPr>
        <p:spPr>
          <a:xfrm>
            <a:off x="2333625" y="4983163"/>
            <a:ext cx="2451100" cy="1874837"/>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9" name="Parallelogram 17"/>
          <p:cNvSpPr>
            <a:spLocks/>
          </p:cNvSpPr>
          <p:nvPr/>
        </p:nvSpPr>
        <p:spPr>
          <a:xfrm>
            <a:off x="-26988" y="3316288"/>
            <a:ext cx="5707063" cy="3541712"/>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034245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smtClean="0"/>
              <a:t>Click to edit Master title style</a:t>
            </a:r>
            <a:endParaRPr lang="en-US" dirty="0"/>
          </a:p>
        </p:txBody>
      </p:sp>
      <p:sp>
        <p:nvSpPr>
          <p:cNvPr id="5"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159651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56078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42832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504956"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2873879"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68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457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Section 01">
    <p:spTree>
      <p:nvGrpSpPr>
        <p:cNvPr id="1" name=""/>
        <p:cNvGrpSpPr/>
        <p:nvPr/>
      </p:nvGrpSpPr>
      <p:grpSpPr>
        <a:xfrm>
          <a:off x="0" y="0"/>
          <a:ext cx="0" cy="0"/>
          <a:chOff x="0" y="0"/>
          <a:chExt cx="0" cy="0"/>
        </a:xfrm>
      </p:grpSpPr>
      <p:sp>
        <p:nvSpPr>
          <p:cNvPr id="3" name="Parallelogram 9"/>
          <p:cNvSpPr/>
          <p:nvPr/>
        </p:nvSpPr>
        <p:spPr>
          <a:xfrm>
            <a:off x="-3175" y="2271713"/>
            <a:ext cx="9144000"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p:nvSpPr>
        <p:spPr>
          <a:xfrm flipH="1">
            <a:off x="303213" y="744538"/>
            <a:ext cx="4957762"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p:nvSpPr>
        <p:spPr>
          <a:xfrm flipH="1">
            <a:off x="4686300" y="1425575"/>
            <a:ext cx="1155700"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9"/>
          <p:cNvSpPr/>
          <p:nvPr/>
        </p:nvSpPr>
        <p:spPr>
          <a:xfrm>
            <a:off x="-3175" y="2271713"/>
            <a:ext cx="9144000"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p:nvSpPr>
        <p:spPr>
          <a:xfrm flipH="1">
            <a:off x="5913438" y="5200650"/>
            <a:ext cx="15240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8" name="Picture 1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99388" y="344488"/>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1984725" y="3776392"/>
            <a:ext cx="3851859" cy="1841409"/>
          </a:xfrm>
        </p:spPr>
        <p:txBody>
          <a:bodyPr tIns="0"/>
          <a:lstStyle>
            <a:lvl1pPr algn="r">
              <a:defRPr sz="6600" b="0" cap="none" baseline="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258587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MD logo">
    <p:spTree>
      <p:nvGrpSpPr>
        <p:cNvPr id="1" name=""/>
        <p:cNvGrpSpPr/>
        <p:nvPr/>
      </p:nvGrpSpPr>
      <p:grpSpPr>
        <a:xfrm>
          <a:off x="0" y="0"/>
          <a:ext cx="0" cy="0"/>
          <a:chOff x="0" y="0"/>
          <a:chExt cx="0" cy="0"/>
        </a:xfrm>
      </p:grpSpPr>
      <p:pic>
        <p:nvPicPr>
          <p:cNvPr id="2" name="Picture 1" descr="AMD_P_Bl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13" y="1908062"/>
            <a:ext cx="7891886" cy="3040317"/>
          </a:xfrm>
          <a:prstGeom prst="rect">
            <a:avLst/>
          </a:prstGeom>
        </p:spPr>
      </p:pic>
    </p:spTree>
    <p:extLst>
      <p:ext uri="{BB962C8B-B14F-4D97-AF65-F5344CB8AC3E}">
        <p14:creationId xmlns:p14="http://schemas.microsoft.com/office/powerpoint/2010/main" val="118662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Image 1">
    <p:spTree>
      <p:nvGrpSpPr>
        <p:cNvPr id="1" name=""/>
        <p:cNvGrpSpPr/>
        <p:nvPr/>
      </p:nvGrpSpPr>
      <p:grpSpPr>
        <a:xfrm>
          <a:off x="0" y="0"/>
          <a:ext cx="0" cy="0"/>
          <a:chOff x="0" y="0"/>
          <a:chExt cx="0" cy="0"/>
        </a:xfrm>
      </p:grpSpPr>
      <p:sp>
        <p:nvSpPr>
          <p:cNvPr id="2" name="Title 1"/>
          <p:cNvSpPr>
            <a:spLocks noGrp="1"/>
          </p:cNvSpPr>
          <p:nvPr>
            <p:ph type="ctrTitle"/>
          </p:nvPr>
        </p:nvSpPr>
        <p:spPr>
          <a:xfrm>
            <a:off x="5423262" y="4870941"/>
            <a:ext cx="3159147" cy="822960"/>
          </a:xfrm>
        </p:spPr>
        <p:txBody>
          <a:bodyPr tIns="0" bIns="0" anchor="b"/>
          <a:lstStyle>
            <a:lvl1pPr algn="r">
              <a:defRPr b="1"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07861" y="5762394"/>
            <a:ext cx="3874550"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ight Triangle 14"/>
          <p:cNvSpPr/>
          <p:nvPr userDrawn="1"/>
        </p:nvSpPr>
        <p:spPr>
          <a:xfrm flipH="1">
            <a:off x="8662340" y="5421767"/>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0" name="Parallelogram 9"/>
          <p:cNvSpPr/>
          <p:nvPr userDrawn="1"/>
        </p:nvSpPr>
        <p:spPr>
          <a:xfrm>
            <a:off x="-1714530" y="3546929"/>
            <a:ext cx="8445530" cy="3311071"/>
          </a:xfrm>
          <a:prstGeom prst="parallelogram">
            <a:avLst>
              <a:gd name="adj" fmla="val 99186"/>
            </a:avLst>
          </a:pr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Parallelogram 15"/>
          <p:cNvSpPr/>
          <p:nvPr userDrawn="1"/>
        </p:nvSpPr>
        <p:spPr>
          <a:xfrm>
            <a:off x="5760357" y="2884715"/>
            <a:ext cx="970643" cy="464700"/>
          </a:xfrm>
          <a:prstGeom prst="parallelogram">
            <a:avLst>
              <a:gd name="adj" fmla="val 977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84250" y="345027"/>
            <a:ext cx="2256775" cy="88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391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705"/>
            <a:ext cx="7498080" cy="474345"/>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4388" y="1381125"/>
            <a:ext cx="8595360" cy="49377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115514"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sp>
        <p:nvSpPr>
          <p:cNvPr id="9" name="TextBox 8"/>
          <p:cNvSpPr txBox="1"/>
          <p:nvPr/>
        </p:nvSpPr>
        <p:spPr>
          <a:xfrm>
            <a:off x="332357" y="6561383"/>
            <a:ext cx="5939126"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Measuring</a:t>
            </a:r>
            <a:r>
              <a:rPr lang="en-US" sz="1000" b="0" cap="all" baseline="0" dirty="0" smtClean="0">
                <a:solidFill>
                  <a:schemeClr val="tx1"/>
                </a:solidFill>
                <a:latin typeface="Calibri" pitchFamily="34" charset="0"/>
                <a:cs typeface="Arial" pitchFamily="34" charset="0"/>
              </a:rPr>
              <a:t> and modeling on-chip interconnect power on real hardware </a:t>
            </a:r>
            <a:r>
              <a:rPr lang="en-US" sz="1000" b="0" cap="all" dirty="0" smtClean="0">
                <a:solidFill>
                  <a:schemeClr val="tx1"/>
                </a:solidFill>
                <a:latin typeface="Calibri" pitchFamily="34" charset="0"/>
                <a:cs typeface="Arial" pitchFamily="34" charset="0"/>
              </a:rPr>
              <a:t>|   September 26, 2016   </a:t>
            </a:r>
          </a:p>
        </p:txBody>
      </p:sp>
      <p:pic>
        <p:nvPicPr>
          <p:cNvPr id="4" name="Picture 3" descr="AMD_E_Blk_RGB.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913688" y="457200"/>
            <a:ext cx="1023568" cy="245607"/>
          </a:xfrm>
          <a:prstGeom prst="rect">
            <a:avLst/>
          </a:prstGeom>
        </p:spPr>
      </p:pic>
      <p:pic>
        <p:nvPicPr>
          <p:cNvPr id="5" name="Picture 4"/>
          <p:cNvPicPr>
            <a:picLocks noChangeAspect="1"/>
          </p:cNvPicPr>
          <p:nvPr userDrawn="1"/>
        </p:nvPicPr>
        <p:blipFill>
          <a:blip r:embed="rId10"/>
          <a:stretch>
            <a:fillRect/>
          </a:stretch>
        </p:blipFill>
        <p:spPr>
          <a:xfrm>
            <a:off x="6346534" y="6451237"/>
            <a:ext cx="1009166" cy="259500"/>
          </a:xfrm>
          <a:prstGeom prst="rect">
            <a:avLst/>
          </a:prstGeom>
        </p:spPr>
      </p:pic>
      <p:pic>
        <p:nvPicPr>
          <p:cNvPr id="6" name="Picture 5"/>
          <p:cNvPicPr>
            <a:picLocks noChangeAspect="1"/>
          </p:cNvPicPr>
          <p:nvPr userDrawn="1"/>
        </p:nvPicPr>
        <p:blipFill>
          <a:blip r:embed="rId11"/>
          <a:stretch>
            <a:fillRect/>
          </a:stretch>
        </p:blipFill>
        <p:spPr>
          <a:xfrm>
            <a:off x="7504540" y="6445086"/>
            <a:ext cx="956060" cy="311420"/>
          </a:xfrm>
          <a:prstGeom prst="rect">
            <a:avLst/>
          </a:prstGeom>
        </p:spPr>
      </p:pic>
    </p:spTree>
    <p:extLst>
      <p:ext uri="{BB962C8B-B14F-4D97-AF65-F5344CB8AC3E}">
        <p14:creationId xmlns:p14="http://schemas.microsoft.com/office/powerpoint/2010/main" val="39342825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715"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600" strike="noStrike" kern="1200" cap="sm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705"/>
            <a:ext cx="7498080"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88" y="1381125"/>
            <a:ext cx="8595360" cy="49377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115514"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sp>
        <p:nvSpPr>
          <p:cNvPr id="9" name="TextBox 8"/>
          <p:cNvSpPr txBox="1"/>
          <p:nvPr/>
        </p:nvSpPr>
        <p:spPr>
          <a:xfrm>
            <a:off x="332357" y="6561383"/>
            <a:ext cx="3215624"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PRESENTATION TITL</a:t>
            </a:r>
            <a:r>
              <a:rPr lang="en-US" sz="1000" b="0" cap="all" baseline="0" dirty="0" smtClean="0">
                <a:solidFill>
                  <a:schemeClr val="tx1"/>
                </a:solidFill>
                <a:latin typeface="Calibri" pitchFamily="34" charset="0"/>
                <a:cs typeface="Arial" pitchFamily="34" charset="0"/>
              </a:rPr>
              <a:t>E   </a:t>
            </a:r>
            <a:r>
              <a:rPr lang="en-US" sz="1000" b="0" cap="all" dirty="0" smtClean="0">
                <a:solidFill>
                  <a:schemeClr val="tx1"/>
                </a:solidFill>
                <a:latin typeface="Calibri" pitchFamily="34" charset="0"/>
                <a:cs typeface="Arial" pitchFamily="34" charset="0"/>
              </a:rPr>
              <a:t>|   </a:t>
            </a:r>
            <a:fld id="{F9649FD6-C0F2-4A33-9D42-84E368792D73}" type="datetime4">
              <a:rPr lang="en-US" sz="1000" b="0" cap="all" smtClean="0">
                <a:solidFill>
                  <a:schemeClr val="tx1"/>
                </a:solidFill>
                <a:latin typeface="Calibri" pitchFamily="34" charset="0"/>
                <a:cs typeface="Arial" pitchFamily="34" charset="0"/>
              </a:rPr>
              <a:t>September 29, 2016</a:t>
            </a:fld>
            <a:r>
              <a:rPr lang="en-US" sz="1000" b="0" cap="all" dirty="0" smtClean="0">
                <a:solidFill>
                  <a:schemeClr val="tx1"/>
                </a:solidFill>
                <a:latin typeface="Calibri" pitchFamily="34" charset="0"/>
                <a:cs typeface="Arial" pitchFamily="34" charset="0"/>
              </a:rPr>
              <a:t>   |   Confidential</a:t>
            </a:r>
          </a:p>
        </p:txBody>
      </p:sp>
      <p:pic>
        <p:nvPicPr>
          <p:cNvPr id="7" name="Picture 6" descr="AMD_E_Blk_RG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13688" y="457200"/>
            <a:ext cx="1023568" cy="245607"/>
          </a:xfrm>
          <a:prstGeom prst="rect">
            <a:avLst/>
          </a:prstGeom>
        </p:spPr>
      </p:pic>
    </p:spTree>
    <p:extLst>
      <p:ext uri="{BB962C8B-B14F-4D97-AF65-F5344CB8AC3E}">
        <p14:creationId xmlns:p14="http://schemas.microsoft.com/office/powerpoint/2010/main" val="1574025739"/>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705"/>
            <a:ext cx="7498080"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88" y="1381125"/>
            <a:ext cx="8595360" cy="49377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115514"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cap="all" smtClean="0">
                <a:solidFill>
                  <a:prstClr val="black"/>
                </a:solidFill>
                <a:cs typeface="Arial" pitchFamily="34" charset="0"/>
              </a:rPr>
              <a:pPr algn="r"/>
              <a:t>‹#›</a:t>
            </a:fld>
            <a:endParaRPr lang="en-US" sz="1000" cap="all" dirty="0" smtClean="0">
              <a:solidFill>
                <a:prstClr val="black"/>
              </a:solidFill>
              <a:cs typeface="Arial" pitchFamily="34" charset="0"/>
            </a:endParaRPr>
          </a:p>
        </p:txBody>
      </p:sp>
      <p:sp>
        <p:nvSpPr>
          <p:cNvPr id="9" name="TextBox 8"/>
          <p:cNvSpPr txBox="1"/>
          <p:nvPr/>
        </p:nvSpPr>
        <p:spPr>
          <a:xfrm>
            <a:off x="332357" y="6561383"/>
            <a:ext cx="3215624" cy="236748"/>
          </a:xfrm>
          <a:prstGeom prst="rect">
            <a:avLst/>
          </a:prstGeom>
          <a:noFill/>
        </p:spPr>
        <p:txBody>
          <a:bodyPr wrap="none" lIns="0" tIns="41029" rIns="0" bIns="41029" rtlCol="0" anchor="ctr">
            <a:spAutoFit/>
          </a:bodyPr>
          <a:lstStyle/>
          <a:p>
            <a:r>
              <a:rPr lang="en-US" sz="1000" cap="all" dirty="0" smtClean="0">
                <a:solidFill>
                  <a:prstClr val="black"/>
                </a:solidFill>
                <a:cs typeface="Arial" pitchFamily="34" charset="0"/>
              </a:rPr>
              <a:t>|   PRESENTATION TITLE   |   </a:t>
            </a:r>
            <a:fld id="{F9649FD6-C0F2-4A33-9D42-84E368792D73}" type="datetime4">
              <a:rPr lang="en-US" sz="1000" cap="all" smtClean="0">
                <a:solidFill>
                  <a:prstClr val="black"/>
                </a:solidFill>
                <a:cs typeface="Arial" pitchFamily="34" charset="0"/>
              </a:rPr>
              <a:pPr/>
              <a:t>September 29, 2016</a:t>
            </a:fld>
            <a:r>
              <a:rPr lang="en-US" sz="1000" cap="all" dirty="0" smtClean="0">
                <a:solidFill>
                  <a:prstClr val="black"/>
                </a:solidFill>
                <a:cs typeface="Arial" pitchFamily="34" charset="0"/>
              </a:rPr>
              <a:t>   |   Confidential</a:t>
            </a:r>
          </a:p>
        </p:txBody>
      </p:sp>
      <p:pic>
        <p:nvPicPr>
          <p:cNvPr id="4" name="Picture 3" descr="AMD_E_Blk_RGB.pn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913688" y="457200"/>
            <a:ext cx="1023568" cy="245607"/>
          </a:xfrm>
          <a:prstGeom prst="rect">
            <a:avLst/>
          </a:prstGeom>
        </p:spPr>
      </p:pic>
    </p:spTree>
    <p:extLst>
      <p:ext uri="{BB962C8B-B14F-4D97-AF65-F5344CB8AC3E}">
        <p14:creationId xmlns:p14="http://schemas.microsoft.com/office/powerpoint/2010/main" val="63574966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6" r:id="rId3"/>
    <p:sldLayoutId id="2147483697" r:id="rId4"/>
    <p:sldLayoutId id="2147483698" r:id="rId5"/>
    <p:sldLayoutId id="2147483699" r:id="rId6"/>
    <p:sldLayoutId id="2147483700"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 y="306388"/>
            <a:ext cx="7680325"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638" y="1381125"/>
            <a:ext cx="859472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TextBox 8"/>
          <p:cNvSpPr txBox="1"/>
          <p:nvPr/>
        </p:nvSpPr>
        <p:spPr>
          <a:xfrm>
            <a:off x="331788" y="6561033"/>
            <a:ext cx="585097" cy="236748"/>
          </a:xfrm>
          <a:prstGeom prst="rect">
            <a:avLst/>
          </a:prstGeom>
          <a:noFill/>
        </p:spPr>
        <p:txBody>
          <a:bodyPr wrap="none" lIns="0" tIns="41029" rIns="0" bIns="41029" anchor="ctr">
            <a:spAutoFit/>
          </a:bodyPr>
          <a:lstStyle/>
          <a:p>
            <a:pPr defTabSz="457200">
              <a:defRPr/>
            </a:pPr>
            <a:r>
              <a:rPr lang="en-US" sz="1000" cap="all" dirty="0">
                <a:solidFill>
                  <a:prstClr val="black"/>
                </a:solidFill>
                <a:cs typeface="Arial" panose="020B0604020202020204" pitchFamily="34" charset="0"/>
              </a:rPr>
              <a:t>|   </a:t>
            </a:r>
            <a:r>
              <a:rPr lang="en-US" sz="1000" cap="all" dirty="0" smtClean="0">
                <a:solidFill>
                  <a:prstClr val="black"/>
                </a:solidFill>
                <a:cs typeface="Arial" panose="020B0604020202020204" pitchFamily="34" charset="0"/>
              </a:rPr>
              <a:t>|   |   | </a:t>
            </a:r>
            <a:r>
              <a:rPr lang="en-US" sz="1000" cap="all" dirty="0">
                <a:solidFill>
                  <a:prstClr val="black"/>
                </a:solidFill>
                <a:cs typeface="Arial" panose="020B0604020202020204" pitchFamily="34" charset="0"/>
              </a:rPr>
              <a:t>|</a:t>
            </a:r>
          </a:p>
        </p:txBody>
      </p:sp>
      <p:sp>
        <p:nvSpPr>
          <p:cNvPr id="12" name="TextBox 11"/>
          <p:cNvSpPr txBox="1"/>
          <p:nvPr/>
        </p:nvSpPr>
        <p:spPr>
          <a:xfrm>
            <a:off x="115888" y="6561138"/>
            <a:ext cx="150812" cy="236537"/>
          </a:xfrm>
          <a:prstGeom prst="rect">
            <a:avLst/>
          </a:prstGeom>
          <a:noFill/>
        </p:spPr>
        <p:txBody>
          <a:bodyPr wrap="none" lIns="0" tIns="41029" rIns="0" bIns="41029"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pPr>
            <a:fld id="{255D57A9-8C9A-4DB7-935C-06FF844AA9C3}" type="slidenum">
              <a:rPr lang="en-US" altLang="en-US" sz="1000" smtClean="0">
                <a:solidFill>
                  <a:prstClr val="black"/>
                </a:solidFill>
                <a:cs typeface="Arial" panose="020B0604020202020204" pitchFamily="34" charset="0"/>
              </a:rPr>
              <a:pPr algn="r" defTabSz="457200" fontAlgn="base">
                <a:spcBef>
                  <a:spcPct val="0"/>
                </a:spcBef>
                <a:spcAft>
                  <a:spcPct val="0"/>
                </a:spcAft>
              </a:pPr>
              <a:t>‹#›</a:t>
            </a:fld>
            <a:endParaRPr lang="en-US" altLang="en-US" sz="1000" dirty="0" smtClean="0">
              <a:solidFill>
                <a:prstClr val="black"/>
              </a:solidFill>
              <a:cs typeface="Arial" panose="020B0604020202020204" pitchFamily="34" charset="0"/>
            </a:endParaRPr>
          </a:p>
        </p:txBody>
      </p:sp>
      <p:pic>
        <p:nvPicPr>
          <p:cNvPr id="1030"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99388" y="344488"/>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588592"/>
      </p:ext>
    </p:extLst>
  </p:cSld>
  <p:clrMap bg1="lt1" tx1="dk1" bg2="lt2" tx2="dk2" accent1="accent1" accent2="accent2" accent3="accent3" accent4="accent4" accent5="accent5" accent6="accent6" hlink="hlink" folHlink="folHlink"/>
  <p:sldLayoutIdLst>
    <p:sldLayoutId id="2147483707" r:id="rId1"/>
  </p:sldLayoutIdLst>
  <p:transition/>
  <p:timing>
    <p:tnLst>
      <p:par>
        <p:cTn id="1" dur="indefinite" restart="never" nodeType="tmRoot"/>
      </p:par>
    </p:tnLst>
  </p:timing>
  <p:txStyles>
    <p:titleStyle>
      <a:lvl1pPr algn="l" rtl="0" fontAlgn="base">
        <a:spcBef>
          <a:spcPct val="0"/>
        </a:spcBef>
        <a:spcAft>
          <a:spcPct val="0"/>
        </a:spcAft>
        <a:defRPr sz="2600" kern="1200" cap="all">
          <a:solidFill>
            <a:schemeClr val="tx1"/>
          </a:solidFill>
          <a:latin typeface="Calibri" pitchFamily="34" charset="0"/>
          <a:ea typeface="+mj-ea"/>
          <a:cs typeface="+mj-cs"/>
        </a:defRPr>
      </a:lvl1pPr>
      <a:lvl2pPr algn="l" rtl="0" fontAlgn="base">
        <a:spcBef>
          <a:spcPct val="0"/>
        </a:spcBef>
        <a:spcAft>
          <a:spcPct val="0"/>
        </a:spcAft>
        <a:defRPr sz="2600">
          <a:solidFill>
            <a:schemeClr val="tx1"/>
          </a:solidFill>
          <a:latin typeface="Calibri" pitchFamily="34" charset="0"/>
        </a:defRPr>
      </a:lvl2pPr>
      <a:lvl3pPr algn="l" rtl="0" fontAlgn="base">
        <a:spcBef>
          <a:spcPct val="0"/>
        </a:spcBef>
        <a:spcAft>
          <a:spcPct val="0"/>
        </a:spcAft>
        <a:defRPr sz="2600">
          <a:solidFill>
            <a:schemeClr val="tx1"/>
          </a:solidFill>
          <a:latin typeface="Calibri" pitchFamily="34" charset="0"/>
        </a:defRPr>
      </a:lvl3pPr>
      <a:lvl4pPr algn="l" rtl="0" fontAlgn="base">
        <a:spcBef>
          <a:spcPct val="0"/>
        </a:spcBef>
        <a:spcAft>
          <a:spcPct val="0"/>
        </a:spcAft>
        <a:defRPr sz="2600">
          <a:solidFill>
            <a:schemeClr val="tx1"/>
          </a:solidFill>
          <a:latin typeface="Calibri" pitchFamily="34" charset="0"/>
        </a:defRPr>
      </a:lvl4pPr>
      <a:lvl5pPr algn="l" rtl="0" fontAlgn="base">
        <a:spcBef>
          <a:spcPct val="0"/>
        </a:spcBef>
        <a:spcAft>
          <a:spcPct val="0"/>
        </a:spcAft>
        <a:defRPr sz="26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fontAlgn="base">
        <a:spcBef>
          <a:spcPts val="800"/>
        </a:spcBef>
        <a:spcAft>
          <a:spcPct val="0"/>
        </a:spcAft>
        <a:buClr>
          <a:schemeClr val="tx1"/>
        </a:buClr>
        <a:buFont typeface="Wingdings 3" panose="05040102010807070707" pitchFamily="18" charset="2"/>
        <a:buChar char=""/>
        <a:defRPr sz="2000" kern="1200">
          <a:solidFill>
            <a:schemeClr val="tx1"/>
          </a:solidFill>
          <a:latin typeface="Calibri" pitchFamily="34" charset="0"/>
          <a:ea typeface="+mn-ea"/>
          <a:cs typeface="+mn-cs"/>
        </a:defRPr>
      </a:lvl1pPr>
      <a:lvl2pPr marL="547688" indent="-180975" algn="l" rtl="0" fontAlgn="base">
        <a:spcBef>
          <a:spcPts val="300"/>
        </a:spcBef>
        <a:spcAft>
          <a:spcPct val="0"/>
        </a:spcAft>
        <a:buClr>
          <a:schemeClr val="tx1"/>
        </a:buClr>
        <a:buFont typeface="Calibri" panose="020F0502020204030204" pitchFamily="34" charset="0"/>
        <a:buChar char="‒"/>
        <a:defRPr kern="1200">
          <a:solidFill>
            <a:schemeClr val="tx1"/>
          </a:solidFill>
          <a:latin typeface="Calibri" pitchFamily="34" charset="0"/>
          <a:ea typeface="+mn-ea"/>
          <a:cs typeface="+mn-cs"/>
        </a:defRPr>
      </a:lvl2pPr>
      <a:lvl3pPr marL="914400" indent="-168275" algn="l" rtl="0" fontAlgn="base">
        <a:spcBef>
          <a:spcPts val="300"/>
        </a:spcBef>
        <a:spcAft>
          <a:spcPct val="0"/>
        </a:spcAft>
        <a:buClr>
          <a:schemeClr val="tx1"/>
        </a:buClr>
        <a:buFont typeface="Calibri" panose="020F0502020204030204" pitchFamily="34" charset="0"/>
        <a:buChar char="‒"/>
        <a:defRPr sz="1600" kern="1200">
          <a:solidFill>
            <a:schemeClr val="tx1"/>
          </a:solidFill>
          <a:latin typeface="Calibri" pitchFamily="34" charset="0"/>
          <a:ea typeface="+mn-ea"/>
          <a:cs typeface="+mn-cs"/>
        </a:defRPr>
      </a:lvl3pPr>
      <a:lvl4pPr marL="1371600" indent="-182563" algn="l" rtl="0" fontAlgn="base">
        <a:spcBef>
          <a:spcPts val="300"/>
        </a:spcBef>
        <a:spcAft>
          <a:spcPct val="0"/>
        </a:spcAft>
        <a:buClr>
          <a:schemeClr val="tx1"/>
        </a:buClr>
        <a:buFont typeface="Calibri" panose="020F0502020204030204" pitchFamily="34" charset="0"/>
        <a:buChar char="‒"/>
        <a:defRPr sz="1200" kern="1200">
          <a:solidFill>
            <a:schemeClr val="tx1"/>
          </a:solidFill>
          <a:latin typeface="Calibri" pitchFamily="34" charset="0"/>
          <a:ea typeface="+mn-ea"/>
          <a:cs typeface="+mn-cs"/>
        </a:defRPr>
      </a:lvl4pPr>
      <a:lvl5pPr marL="1644650" indent="-163513" algn="l" rtl="0" fontAlgn="base">
        <a:spcBef>
          <a:spcPts val="300"/>
        </a:spcBef>
        <a:spcAft>
          <a:spcPct val="0"/>
        </a:spcAft>
        <a:buClr>
          <a:schemeClr val="tx1"/>
        </a:buClr>
        <a:buFont typeface="Calibri" panose="020F0502020204030204"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flic.kr/p/FFMZnR" TargetMode="External"/><Relationship Id="rId3" Type="http://schemas.openxmlformats.org/officeDocument/2006/relationships/hyperlink" Target="https://flic.kr/p/p5zuyr"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flic.kr/p/7dFges" TargetMode="External"/><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hyperlink" Target="https://creativecommons.org/licenses/by/2.0/" TargetMode="External"/><Relationship Id="rId9" Type="http://schemas.openxmlformats.org/officeDocument/2006/relationships/hyperlink" Target="https://creativecommons.org/licenses/by-sa/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95778" y="4841875"/>
            <a:ext cx="6586248" cy="847725"/>
          </a:xfrm>
          <a:solidFill>
            <a:schemeClr val="bg1">
              <a:alpha val="60000"/>
            </a:schemeClr>
          </a:solidFill>
        </p:spPr>
        <p:txBody>
          <a:bodyPr anchor="ctr"/>
          <a:lstStyle/>
          <a:p>
            <a:pPr>
              <a:defRPr/>
            </a:pPr>
            <a:r>
              <a:rPr lang="en-US" sz="2400" dirty="0"/>
              <a:t>Measuring and Modeling </a:t>
            </a:r>
            <a:r>
              <a:rPr lang="en-US" sz="2400" dirty="0" smtClean="0"/>
              <a:t>On-Chip </a:t>
            </a:r>
            <a:r>
              <a:rPr lang="en-US" sz="2400" dirty="0"/>
              <a:t>Interconnect Power on Real Hardware</a:t>
            </a:r>
          </a:p>
        </p:txBody>
      </p:sp>
      <p:sp>
        <p:nvSpPr>
          <p:cNvPr id="7" name="Subtitle 6"/>
          <p:cNvSpPr>
            <a:spLocks noGrp="1"/>
          </p:cNvSpPr>
          <p:nvPr>
            <p:ph type="subTitle" idx="1"/>
          </p:nvPr>
        </p:nvSpPr>
        <p:spPr>
          <a:xfrm>
            <a:off x="1263316" y="5765800"/>
            <a:ext cx="7318710" cy="641350"/>
          </a:xfrm>
        </p:spPr>
        <p:txBody>
          <a:bodyPr/>
          <a:lstStyle/>
          <a:p>
            <a:r>
              <a:rPr lang="en-US" sz="1600" b="1" dirty="0"/>
              <a:t>Vignesh </a:t>
            </a:r>
            <a:r>
              <a:rPr lang="en-US" sz="1600" b="1" dirty="0" smtClean="0"/>
              <a:t>Adhinarayanan</a:t>
            </a:r>
            <a:r>
              <a:rPr lang="en-US" sz="1600" dirty="0" smtClean="0"/>
              <a:t>, </a:t>
            </a:r>
            <a:r>
              <a:rPr lang="en-US" sz="1600" dirty="0"/>
              <a:t>Indrani </a:t>
            </a:r>
            <a:r>
              <a:rPr lang="en-US" sz="1600" dirty="0" smtClean="0"/>
              <a:t>Paul, </a:t>
            </a:r>
            <a:r>
              <a:rPr lang="en-US" sz="1600" dirty="0"/>
              <a:t>Joseph L. </a:t>
            </a:r>
            <a:r>
              <a:rPr lang="en-US" sz="1600" dirty="0" smtClean="0"/>
              <a:t>Greathouse, </a:t>
            </a:r>
            <a:endParaRPr lang="en-US" sz="1600" dirty="0"/>
          </a:p>
          <a:p>
            <a:r>
              <a:rPr lang="en-US" sz="1600" dirty="0"/>
              <a:t>Wei </a:t>
            </a:r>
            <a:r>
              <a:rPr lang="en-US" sz="1600" dirty="0" smtClean="0"/>
              <a:t>Huang, </a:t>
            </a:r>
            <a:r>
              <a:rPr lang="en-US" sz="1600" dirty="0"/>
              <a:t>Ashutosh </a:t>
            </a:r>
            <a:r>
              <a:rPr lang="en-US" sz="1600" dirty="0" smtClean="0"/>
              <a:t>Pattnaik, </a:t>
            </a:r>
            <a:r>
              <a:rPr lang="en-US" sz="1600" dirty="0"/>
              <a:t>Wu-chun </a:t>
            </a:r>
            <a:r>
              <a:rPr lang="en-US" sz="1600" dirty="0" smtClean="0"/>
              <a:t>Feng</a:t>
            </a:r>
            <a:endParaRPr lang="en-US" sz="1600" baseline="30000" dirty="0"/>
          </a:p>
        </p:txBody>
      </p:sp>
      <p:sp>
        <p:nvSpPr>
          <p:cNvPr id="4" name="Parallelogram 3"/>
          <p:cNvSpPr/>
          <p:nvPr/>
        </p:nvSpPr>
        <p:spPr>
          <a:xfrm flipH="1">
            <a:off x="1104792" y="4841875"/>
            <a:ext cx="1866900" cy="923925"/>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sz="2800" dirty="0">
              <a:solidFill>
                <a:prstClr val="white"/>
              </a:solidFill>
            </a:endParaRPr>
          </a:p>
        </p:txBody>
      </p:sp>
      <p:pic>
        <p:nvPicPr>
          <p:cNvPr id="2" name="Picture 1"/>
          <p:cNvPicPr>
            <a:picLocks noChangeAspect="1"/>
          </p:cNvPicPr>
          <p:nvPr/>
        </p:nvPicPr>
        <p:blipFill>
          <a:blip r:embed="rId3"/>
          <a:stretch>
            <a:fillRect/>
          </a:stretch>
        </p:blipFill>
        <p:spPr>
          <a:xfrm>
            <a:off x="6944867" y="2122621"/>
            <a:ext cx="1871634" cy="609653"/>
          </a:xfrm>
          <a:prstGeom prst="rect">
            <a:avLst/>
          </a:prstGeom>
        </p:spPr>
      </p:pic>
      <p:pic>
        <p:nvPicPr>
          <p:cNvPr id="8" name="Picture 7"/>
          <p:cNvPicPr>
            <a:picLocks noChangeAspect="1"/>
          </p:cNvPicPr>
          <p:nvPr/>
        </p:nvPicPr>
        <p:blipFill>
          <a:blip r:embed="rId4"/>
          <a:stretch>
            <a:fillRect/>
          </a:stretch>
        </p:blipFill>
        <p:spPr>
          <a:xfrm>
            <a:off x="6944867" y="1241594"/>
            <a:ext cx="2133785" cy="548688"/>
          </a:xfrm>
          <a:prstGeom prst="rect">
            <a:avLst/>
          </a:prstGeom>
        </p:spPr>
      </p:pic>
    </p:spTree>
    <p:extLst>
      <p:ext uri="{BB962C8B-B14F-4D97-AF65-F5344CB8AC3E}">
        <p14:creationId xmlns:p14="http://schemas.microsoft.com/office/powerpoint/2010/main" val="7565328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Proposed Approach</a:t>
            </a:r>
            <a:endParaRPr lang="en-US" dirty="0"/>
          </a:p>
        </p:txBody>
      </p:sp>
      <p:sp>
        <p:nvSpPr>
          <p:cNvPr id="47" name="Rectangle 46"/>
          <p:cNvSpPr/>
          <p:nvPr/>
        </p:nvSpPr>
        <p:spPr>
          <a:xfrm rot="16200000">
            <a:off x="1079152" y="3456972"/>
            <a:ext cx="1384961" cy="8973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r>
              <a:rPr lang="en-US" sz="1200" cap="small" dirty="0" smtClean="0">
                <a:solidFill>
                  <a:schemeClr val="tx1"/>
                </a:solidFill>
                <a:latin typeface="Times New Roman" panose="02020603050405020304" pitchFamily="18" charset="0"/>
                <a:cs typeface="Times New Roman" panose="02020603050405020304" pitchFamily="18" charset="0"/>
              </a:rPr>
              <a:t>Shader Engine II</a:t>
            </a: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p:txBody>
      </p:sp>
      <p:sp>
        <p:nvSpPr>
          <p:cNvPr id="48" name="Rectangle 47"/>
          <p:cNvSpPr/>
          <p:nvPr/>
        </p:nvSpPr>
        <p:spPr>
          <a:xfrm rot="16200000">
            <a:off x="1079911" y="1959966"/>
            <a:ext cx="1384961" cy="8973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r>
              <a:rPr lang="en-US" sz="1200" cap="small" dirty="0" smtClean="0">
                <a:solidFill>
                  <a:schemeClr val="tx1"/>
                </a:solidFill>
                <a:latin typeface="Times New Roman" panose="02020603050405020304" pitchFamily="18" charset="0"/>
                <a:cs typeface="Times New Roman" panose="02020603050405020304" pitchFamily="18" charset="0"/>
              </a:rPr>
              <a:t>Shader Engine I</a:t>
            </a: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2296293" y="1401884"/>
            <a:ext cx="242468" cy="244058"/>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Rectangle 50"/>
          <p:cNvSpPr/>
          <p:nvPr/>
        </p:nvSpPr>
        <p:spPr>
          <a:xfrm>
            <a:off x="1614529" y="1760358"/>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63" name="Straight Connector 62"/>
          <p:cNvCxnSpPr/>
          <p:nvPr/>
        </p:nvCxnSpPr>
        <p:spPr>
          <a:xfrm>
            <a:off x="3357091" y="1647062"/>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64" name="Straight Connector 63"/>
          <p:cNvCxnSpPr/>
          <p:nvPr/>
        </p:nvCxnSpPr>
        <p:spPr>
          <a:xfrm flipH="1">
            <a:off x="2174319" y="1877421"/>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74" name="Rectangle 73"/>
          <p:cNvSpPr/>
          <p:nvPr/>
        </p:nvSpPr>
        <p:spPr>
          <a:xfrm>
            <a:off x="2606643" y="1401884"/>
            <a:ext cx="242468" cy="244058"/>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p:cNvSpPr/>
          <p:nvPr/>
        </p:nvSpPr>
        <p:spPr>
          <a:xfrm>
            <a:off x="2915482" y="1401883"/>
            <a:ext cx="242468" cy="242873"/>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8" name="Rectangle 77"/>
          <p:cNvSpPr/>
          <p:nvPr/>
        </p:nvSpPr>
        <p:spPr>
          <a:xfrm>
            <a:off x="3229422" y="1401883"/>
            <a:ext cx="242468" cy="242873"/>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9" name="Rectangle 78"/>
          <p:cNvSpPr/>
          <p:nvPr/>
        </p:nvSpPr>
        <p:spPr>
          <a:xfrm>
            <a:off x="1614529" y="2108901"/>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80" name="Straight Connector 79"/>
          <p:cNvCxnSpPr/>
          <p:nvPr/>
        </p:nvCxnSpPr>
        <p:spPr>
          <a:xfrm flipH="1">
            <a:off x="2174319" y="2225964"/>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81" name="Rectangle 80"/>
          <p:cNvSpPr/>
          <p:nvPr/>
        </p:nvSpPr>
        <p:spPr>
          <a:xfrm>
            <a:off x="1614529" y="2457444"/>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82" name="Straight Connector 81"/>
          <p:cNvCxnSpPr/>
          <p:nvPr/>
        </p:nvCxnSpPr>
        <p:spPr>
          <a:xfrm flipH="1">
            <a:off x="2174319" y="2574508"/>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83" name="Rectangle 82"/>
          <p:cNvSpPr/>
          <p:nvPr/>
        </p:nvSpPr>
        <p:spPr>
          <a:xfrm>
            <a:off x="1614529" y="2803616"/>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84" name="Straight Connector 83"/>
          <p:cNvCxnSpPr/>
          <p:nvPr/>
        </p:nvCxnSpPr>
        <p:spPr>
          <a:xfrm flipH="1">
            <a:off x="2174319" y="2920680"/>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85" name="Rectangle 84"/>
          <p:cNvSpPr/>
          <p:nvPr/>
        </p:nvSpPr>
        <p:spPr>
          <a:xfrm>
            <a:off x="1611385" y="3281527"/>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86" name="Straight Connector 85"/>
          <p:cNvCxnSpPr/>
          <p:nvPr/>
        </p:nvCxnSpPr>
        <p:spPr>
          <a:xfrm flipH="1">
            <a:off x="2171175" y="3398590"/>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87" name="Rectangle 86"/>
          <p:cNvSpPr/>
          <p:nvPr/>
        </p:nvSpPr>
        <p:spPr>
          <a:xfrm>
            <a:off x="1611385" y="3630070"/>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88" name="Straight Connector 87"/>
          <p:cNvCxnSpPr/>
          <p:nvPr/>
        </p:nvCxnSpPr>
        <p:spPr>
          <a:xfrm flipH="1">
            <a:off x="2171175" y="3747133"/>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89" name="Rectangle 88"/>
          <p:cNvSpPr/>
          <p:nvPr/>
        </p:nvSpPr>
        <p:spPr>
          <a:xfrm>
            <a:off x="1611385" y="3978613"/>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90" name="Straight Connector 89"/>
          <p:cNvCxnSpPr/>
          <p:nvPr/>
        </p:nvCxnSpPr>
        <p:spPr>
          <a:xfrm flipH="1">
            <a:off x="2171175" y="4095677"/>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91" name="Rectangle 90"/>
          <p:cNvSpPr/>
          <p:nvPr/>
        </p:nvSpPr>
        <p:spPr>
          <a:xfrm>
            <a:off x="1611385" y="4324785"/>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92" name="Straight Connector 91"/>
          <p:cNvCxnSpPr/>
          <p:nvPr/>
        </p:nvCxnSpPr>
        <p:spPr>
          <a:xfrm flipH="1">
            <a:off x="2171175" y="4441849"/>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93" name="Straight Connector 92"/>
          <p:cNvCxnSpPr/>
          <p:nvPr/>
        </p:nvCxnSpPr>
        <p:spPr>
          <a:xfrm>
            <a:off x="3040640" y="1641976"/>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94" name="Straight Connector 93"/>
          <p:cNvCxnSpPr/>
          <p:nvPr/>
        </p:nvCxnSpPr>
        <p:spPr>
          <a:xfrm>
            <a:off x="2730087" y="1641976"/>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95" name="Straight Connector 94"/>
          <p:cNvCxnSpPr/>
          <p:nvPr/>
        </p:nvCxnSpPr>
        <p:spPr>
          <a:xfrm>
            <a:off x="2419089" y="1633636"/>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96" name="Rectangle 95"/>
          <p:cNvSpPr/>
          <p:nvPr/>
        </p:nvSpPr>
        <p:spPr>
          <a:xfrm>
            <a:off x="5967145" y="1401884"/>
            <a:ext cx="242468" cy="244058"/>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7" name="Rectangle 96"/>
          <p:cNvSpPr/>
          <p:nvPr/>
        </p:nvSpPr>
        <p:spPr>
          <a:xfrm>
            <a:off x="5285381" y="1760358"/>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98" name="Straight Connector 97"/>
          <p:cNvCxnSpPr/>
          <p:nvPr/>
        </p:nvCxnSpPr>
        <p:spPr>
          <a:xfrm>
            <a:off x="7016890" y="1644756"/>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99" name="Straight Connector 98"/>
          <p:cNvCxnSpPr/>
          <p:nvPr/>
        </p:nvCxnSpPr>
        <p:spPr>
          <a:xfrm flipH="1">
            <a:off x="5845171" y="1877421"/>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100" name="Rectangle 99"/>
          <p:cNvSpPr/>
          <p:nvPr/>
        </p:nvSpPr>
        <p:spPr>
          <a:xfrm>
            <a:off x="6277495" y="1401884"/>
            <a:ext cx="242468" cy="244058"/>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Rectangle 100"/>
          <p:cNvSpPr/>
          <p:nvPr/>
        </p:nvSpPr>
        <p:spPr>
          <a:xfrm>
            <a:off x="6586334" y="1401883"/>
            <a:ext cx="242468" cy="242873"/>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ectangle 101"/>
          <p:cNvSpPr/>
          <p:nvPr/>
        </p:nvSpPr>
        <p:spPr>
          <a:xfrm>
            <a:off x="6900274" y="1401883"/>
            <a:ext cx="242468" cy="242873"/>
          </a:xfrm>
          <a:prstGeom prst="rect">
            <a:avLst/>
          </a:prstGeom>
          <a:solidFill>
            <a:srgbClr val="69D8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Rectangle 102"/>
          <p:cNvSpPr/>
          <p:nvPr/>
        </p:nvSpPr>
        <p:spPr>
          <a:xfrm>
            <a:off x="5285381" y="2108901"/>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104" name="Straight Connector 103"/>
          <p:cNvCxnSpPr/>
          <p:nvPr/>
        </p:nvCxnSpPr>
        <p:spPr>
          <a:xfrm flipH="1">
            <a:off x="5845171" y="2225964"/>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105" name="Rectangle 104"/>
          <p:cNvSpPr/>
          <p:nvPr/>
        </p:nvSpPr>
        <p:spPr>
          <a:xfrm>
            <a:off x="5285381" y="2457444"/>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106" name="Straight Connector 105"/>
          <p:cNvCxnSpPr/>
          <p:nvPr/>
        </p:nvCxnSpPr>
        <p:spPr>
          <a:xfrm flipH="1">
            <a:off x="5845171" y="2574508"/>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107" name="Rectangle 106"/>
          <p:cNvSpPr/>
          <p:nvPr/>
        </p:nvSpPr>
        <p:spPr>
          <a:xfrm>
            <a:off x="5285381" y="2803616"/>
            <a:ext cx="559790" cy="234127"/>
          </a:xfrm>
          <a:prstGeom prst="rect">
            <a:avLst/>
          </a:prstGeom>
          <a:solidFill>
            <a:srgbClr val="FFDA65">
              <a:alpha val="29000"/>
            </a:srgb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108" name="Straight Connector 107"/>
          <p:cNvCxnSpPr/>
          <p:nvPr/>
        </p:nvCxnSpPr>
        <p:spPr>
          <a:xfrm flipH="1">
            <a:off x="5845171" y="2920680"/>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109" name="Rectangle 108"/>
          <p:cNvSpPr/>
          <p:nvPr/>
        </p:nvSpPr>
        <p:spPr>
          <a:xfrm>
            <a:off x="5282237" y="3281527"/>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110" name="Straight Connector 109"/>
          <p:cNvCxnSpPr/>
          <p:nvPr/>
        </p:nvCxnSpPr>
        <p:spPr>
          <a:xfrm flipH="1">
            <a:off x="5842027" y="3398590"/>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111" name="Rectangle 110"/>
          <p:cNvSpPr/>
          <p:nvPr/>
        </p:nvSpPr>
        <p:spPr>
          <a:xfrm>
            <a:off x="5282237" y="3630070"/>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112" name="Straight Connector 111"/>
          <p:cNvCxnSpPr/>
          <p:nvPr/>
        </p:nvCxnSpPr>
        <p:spPr>
          <a:xfrm flipH="1">
            <a:off x="5842027" y="3747133"/>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113" name="Rectangle 112"/>
          <p:cNvSpPr/>
          <p:nvPr/>
        </p:nvSpPr>
        <p:spPr>
          <a:xfrm>
            <a:off x="5282237" y="3978613"/>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100" cap="small" dirty="0">
                <a:solidFill>
                  <a:prstClr val="black"/>
                </a:solidFill>
                <a:latin typeface="Times New Roman" panose="02020603050405020304" pitchFamily="18" charset="0"/>
                <a:cs typeface="Times New Roman" panose="02020603050405020304" pitchFamily="18" charset="0"/>
              </a:rPr>
              <a:t>CU</a:t>
            </a:r>
          </a:p>
        </p:txBody>
      </p:sp>
      <p:cxnSp>
        <p:nvCxnSpPr>
          <p:cNvPr id="114" name="Straight Connector 113"/>
          <p:cNvCxnSpPr/>
          <p:nvPr/>
        </p:nvCxnSpPr>
        <p:spPr>
          <a:xfrm flipH="1">
            <a:off x="5842027" y="4095677"/>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sp>
        <p:nvSpPr>
          <p:cNvPr id="115" name="Rectangle 114"/>
          <p:cNvSpPr/>
          <p:nvPr/>
        </p:nvSpPr>
        <p:spPr>
          <a:xfrm>
            <a:off x="5282237" y="4324785"/>
            <a:ext cx="559790" cy="234127"/>
          </a:xfrm>
          <a:prstGeom prst="rect">
            <a:avLst/>
          </a:prstGeom>
          <a:solidFill>
            <a:srgbClr val="FFC81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cap="small" dirty="0" smtClean="0">
                <a:latin typeface="Times New Roman" panose="02020603050405020304" pitchFamily="18" charset="0"/>
                <a:cs typeface="Times New Roman" panose="02020603050405020304" pitchFamily="18" charset="0"/>
              </a:rPr>
              <a:t>CU</a:t>
            </a:r>
            <a:endParaRPr lang="en-US" sz="1100" cap="small" dirty="0">
              <a:latin typeface="Times New Roman" panose="02020603050405020304" pitchFamily="18" charset="0"/>
              <a:cs typeface="Times New Roman" panose="02020603050405020304" pitchFamily="18" charset="0"/>
            </a:endParaRPr>
          </a:p>
        </p:txBody>
      </p:sp>
      <p:cxnSp>
        <p:nvCxnSpPr>
          <p:cNvPr id="116" name="Straight Connector 115"/>
          <p:cNvCxnSpPr/>
          <p:nvPr/>
        </p:nvCxnSpPr>
        <p:spPr>
          <a:xfrm flipH="1">
            <a:off x="5842027" y="4441849"/>
            <a:ext cx="1178009" cy="2372"/>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117" name="Straight Connector 116"/>
          <p:cNvCxnSpPr/>
          <p:nvPr/>
        </p:nvCxnSpPr>
        <p:spPr>
          <a:xfrm>
            <a:off x="6702212" y="1639196"/>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118" name="Straight Connector 117"/>
          <p:cNvCxnSpPr/>
          <p:nvPr/>
        </p:nvCxnSpPr>
        <p:spPr>
          <a:xfrm>
            <a:off x="6384388" y="1639196"/>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119" name="Straight Connector 118"/>
          <p:cNvCxnSpPr/>
          <p:nvPr/>
        </p:nvCxnSpPr>
        <p:spPr>
          <a:xfrm>
            <a:off x="6088785" y="1640585"/>
            <a:ext cx="3146" cy="2797093"/>
          </a:xfrm>
          <a:prstGeom prst="line">
            <a:avLst/>
          </a:prstGeom>
          <a:ln>
            <a:solidFill>
              <a:schemeClr val="bg1">
                <a:lumMod val="75000"/>
              </a:schemeClr>
            </a:solidFill>
            <a:prstDash val="sysDash"/>
          </a:ln>
        </p:spPr>
        <p:style>
          <a:lnRef idx="2">
            <a:schemeClr val="accent3"/>
          </a:lnRef>
          <a:fillRef idx="1">
            <a:schemeClr val="lt1"/>
          </a:fillRef>
          <a:effectRef idx="0">
            <a:schemeClr val="accent3"/>
          </a:effectRef>
          <a:fontRef idx="minor">
            <a:schemeClr val="dk1"/>
          </a:fontRef>
        </p:style>
      </p:cxnSp>
      <p:cxnSp>
        <p:nvCxnSpPr>
          <p:cNvPr id="120" name="Straight Connector 119"/>
          <p:cNvCxnSpPr/>
          <p:nvPr/>
        </p:nvCxnSpPr>
        <p:spPr>
          <a:xfrm flipV="1">
            <a:off x="2174319" y="1877606"/>
            <a:ext cx="247226" cy="1003"/>
          </a:xfrm>
          <a:prstGeom prst="line">
            <a:avLst/>
          </a:prstGeom>
          <a:ln w="25400"/>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a:off x="2174218" y="2223778"/>
            <a:ext cx="541670" cy="2010"/>
          </a:xfrm>
          <a:prstGeom prst="line">
            <a:avLst/>
          </a:prstGeom>
          <a:ln w="25400"/>
        </p:spPr>
        <p:style>
          <a:lnRef idx="1">
            <a:schemeClr val="dk1"/>
          </a:lnRef>
          <a:fillRef idx="0">
            <a:schemeClr val="dk1"/>
          </a:fillRef>
          <a:effectRef idx="0">
            <a:schemeClr val="dk1"/>
          </a:effectRef>
          <a:fontRef idx="minor">
            <a:schemeClr val="tx1"/>
          </a:fontRef>
        </p:style>
      </p:cxnSp>
      <p:cxnSp>
        <p:nvCxnSpPr>
          <p:cNvPr id="122" name="Straight Connector 121"/>
          <p:cNvCxnSpPr/>
          <p:nvPr/>
        </p:nvCxnSpPr>
        <p:spPr>
          <a:xfrm>
            <a:off x="2171174" y="2574507"/>
            <a:ext cx="88696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a:off x="2171174" y="2920679"/>
            <a:ext cx="11887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24" name="Straight Connector 123"/>
          <p:cNvCxnSpPr>
            <a:stCxn id="50" idx="2"/>
          </p:cNvCxnSpPr>
          <p:nvPr/>
        </p:nvCxnSpPr>
        <p:spPr>
          <a:xfrm>
            <a:off x="2417527" y="1645942"/>
            <a:ext cx="0" cy="245156"/>
          </a:xfrm>
          <a:prstGeom prst="line">
            <a:avLst/>
          </a:prstGeom>
          <a:ln w="25400"/>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a:xfrm>
            <a:off x="2726849" y="1640585"/>
            <a:ext cx="0" cy="598871"/>
          </a:xfrm>
          <a:prstGeom prst="line">
            <a:avLst/>
          </a:prstGeom>
          <a:ln w="25400"/>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a:off x="3040640" y="1640585"/>
            <a:ext cx="0" cy="933922"/>
          </a:xfrm>
          <a:prstGeom prst="line">
            <a:avLst/>
          </a:prstGeom>
          <a:ln w="25400"/>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a:off x="3354848" y="1647062"/>
            <a:ext cx="2243" cy="1294858"/>
          </a:xfrm>
          <a:prstGeom prst="line">
            <a:avLst/>
          </a:prstGeom>
          <a:ln w="25400"/>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V="1">
            <a:off x="5844705" y="3397993"/>
            <a:ext cx="247226" cy="1003"/>
          </a:xfrm>
          <a:prstGeom prst="line">
            <a:avLst/>
          </a:prstGeom>
          <a:ln w="25400"/>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5844604" y="3744165"/>
            <a:ext cx="548640" cy="2010"/>
          </a:xfrm>
          <a:prstGeom prst="line">
            <a:avLst/>
          </a:prstGeom>
          <a:ln w="25400"/>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a:off x="5841560" y="4094894"/>
            <a:ext cx="87782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5841560" y="4441066"/>
            <a:ext cx="11887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32" name="Straight Connector 131"/>
          <p:cNvCxnSpPr>
            <a:stCxn id="96" idx="2"/>
          </p:cNvCxnSpPr>
          <p:nvPr/>
        </p:nvCxnSpPr>
        <p:spPr>
          <a:xfrm>
            <a:off x="6088379" y="1645942"/>
            <a:ext cx="0" cy="1758594"/>
          </a:xfrm>
          <a:prstGeom prst="line">
            <a:avLst/>
          </a:prstGeom>
          <a:ln w="25400"/>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flipH="1">
            <a:off x="6384388" y="1648953"/>
            <a:ext cx="0" cy="2103120"/>
          </a:xfrm>
          <a:prstGeom prst="line">
            <a:avLst/>
          </a:prstGeom>
          <a:ln w="25400"/>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flipH="1">
            <a:off x="6702212" y="1648953"/>
            <a:ext cx="1823" cy="2445941"/>
          </a:xfrm>
          <a:prstGeom prst="line">
            <a:avLst/>
          </a:prstGeom>
          <a:ln w="25400"/>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a:off x="7018243" y="1655430"/>
            <a:ext cx="1791" cy="2788725"/>
          </a:xfrm>
          <a:prstGeom prst="line">
            <a:avLst/>
          </a:prstGeom>
          <a:ln w="25400"/>
        </p:spPr>
        <p:style>
          <a:lnRef idx="1">
            <a:schemeClr val="dk1"/>
          </a:lnRef>
          <a:fillRef idx="0">
            <a:schemeClr val="dk1"/>
          </a:fillRef>
          <a:effectRef idx="0">
            <a:schemeClr val="dk1"/>
          </a:effectRef>
          <a:fontRef idx="minor">
            <a:schemeClr val="tx1"/>
          </a:fontRef>
        </p:style>
      </p:cxnSp>
      <p:sp>
        <p:nvSpPr>
          <p:cNvPr id="136" name="Rectangle 135"/>
          <p:cNvSpPr/>
          <p:nvPr/>
        </p:nvSpPr>
        <p:spPr>
          <a:xfrm>
            <a:off x="2187818" y="1070020"/>
            <a:ext cx="1384961" cy="6016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r>
              <a:rPr lang="en-US" sz="1200" cap="small" dirty="0" smtClean="0">
                <a:solidFill>
                  <a:schemeClr val="tx1"/>
                </a:solidFill>
                <a:latin typeface="Times New Roman" panose="02020603050405020304" pitchFamily="18" charset="0"/>
                <a:cs typeface="Times New Roman" panose="02020603050405020304" pitchFamily="18" charset="0"/>
              </a:rPr>
              <a:t>L2 cache</a:t>
            </a: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p:txBody>
      </p:sp>
      <p:sp>
        <p:nvSpPr>
          <p:cNvPr id="137" name="Rectangle 136"/>
          <p:cNvSpPr/>
          <p:nvPr/>
        </p:nvSpPr>
        <p:spPr>
          <a:xfrm>
            <a:off x="5841560" y="1066848"/>
            <a:ext cx="1384961" cy="6016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r>
              <a:rPr lang="en-US" sz="1200" cap="small" dirty="0" smtClean="0">
                <a:solidFill>
                  <a:schemeClr val="tx1"/>
                </a:solidFill>
                <a:latin typeface="Times New Roman" panose="02020603050405020304" pitchFamily="18" charset="0"/>
                <a:cs typeface="Times New Roman" panose="02020603050405020304" pitchFamily="18" charset="0"/>
              </a:rPr>
              <a:t>L2 cache</a:t>
            </a: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p:txBody>
      </p:sp>
      <p:sp>
        <p:nvSpPr>
          <p:cNvPr id="138" name="Rectangle 137"/>
          <p:cNvSpPr/>
          <p:nvPr/>
        </p:nvSpPr>
        <p:spPr>
          <a:xfrm rot="16200000">
            <a:off x="4746183" y="1957013"/>
            <a:ext cx="1384961" cy="8973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r>
              <a:rPr lang="en-US" sz="1200" cap="small" dirty="0" smtClean="0">
                <a:solidFill>
                  <a:schemeClr val="tx1"/>
                </a:solidFill>
                <a:latin typeface="Times New Roman" panose="02020603050405020304" pitchFamily="18" charset="0"/>
                <a:cs typeface="Times New Roman" panose="02020603050405020304" pitchFamily="18" charset="0"/>
              </a:rPr>
              <a:t>Shader Engine I</a:t>
            </a: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p:txBody>
      </p:sp>
      <p:sp>
        <p:nvSpPr>
          <p:cNvPr id="139" name="Rectangle 138"/>
          <p:cNvSpPr/>
          <p:nvPr/>
        </p:nvSpPr>
        <p:spPr>
          <a:xfrm rot="16200000">
            <a:off x="4743718" y="3456972"/>
            <a:ext cx="1384961" cy="8973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r>
              <a:rPr lang="en-US" sz="1200" cap="small" dirty="0" smtClean="0">
                <a:solidFill>
                  <a:schemeClr val="tx1"/>
                </a:solidFill>
                <a:latin typeface="Times New Roman" panose="02020603050405020304" pitchFamily="18" charset="0"/>
                <a:cs typeface="Times New Roman" panose="02020603050405020304" pitchFamily="18" charset="0"/>
              </a:rPr>
              <a:t>Shader Engine II</a:t>
            </a: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smtClean="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a:p>
            <a:pPr algn="ctr"/>
            <a:endParaRPr lang="en-US" sz="1200" cap="small" dirty="0">
              <a:solidFill>
                <a:schemeClr val="tx1"/>
              </a:solidFill>
              <a:latin typeface="Times New Roman" panose="02020603050405020304" pitchFamily="18" charset="0"/>
              <a:cs typeface="Times New Roman" panose="02020603050405020304" pitchFamily="18" charset="0"/>
            </a:endParaRPr>
          </a:p>
        </p:txBody>
      </p:sp>
      <p:sp>
        <p:nvSpPr>
          <p:cNvPr id="210" name="TextBox 209"/>
          <p:cNvSpPr txBox="1"/>
          <p:nvPr/>
        </p:nvSpPr>
        <p:spPr>
          <a:xfrm>
            <a:off x="1052163" y="4751368"/>
            <a:ext cx="3108960" cy="369332"/>
          </a:xfrm>
          <a:prstGeom prst="rect">
            <a:avLst/>
          </a:prstGeom>
          <a:noFill/>
        </p:spPr>
        <p:txBody>
          <a:bodyPr wrap="square" rtlCol="0">
            <a:spAutoFit/>
          </a:bodyPr>
          <a:lstStyle/>
          <a:p>
            <a:pPr>
              <a:spcAft>
                <a:spcPts val="600"/>
              </a:spcAft>
              <a:buClr>
                <a:schemeClr val="bg2"/>
              </a:buClr>
            </a:pPr>
            <a:r>
              <a:rPr lang="en-US" b="1" dirty="0" smtClean="0"/>
              <a:t>Short-path microbenchmark</a:t>
            </a:r>
          </a:p>
        </p:txBody>
      </p:sp>
      <p:sp>
        <p:nvSpPr>
          <p:cNvPr id="211" name="TextBox 210"/>
          <p:cNvSpPr txBox="1"/>
          <p:nvPr/>
        </p:nvSpPr>
        <p:spPr>
          <a:xfrm>
            <a:off x="4723015" y="4666787"/>
            <a:ext cx="3108960" cy="369332"/>
          </a:xfrm>
          <a:prstGeom prst="rect">
            <a:avLst/>
          </a:prstGeom>
          <a:noFill/>
        </p:spPr>
        <p:txBody>
          <a:bodyPr wrap="square" rtlCol="0">
            <a:spAutoFit/>
          </a:bodyPr>
          <a:lstStyle/>
          <a:p>
            <a:pPr>
              <a:spcAft>
                <a:spcPts val="600"/>
              </a:spcAft>
              <a:buClr>
                <a:schemeClr val="bg2"/>
              </a:buClr>
            </a:pPr>
            <a:r>
              <a:rPr lang="en-US" b="1" dirty="0" smtClean="0"/>
              <a:t>Long-path microbenchmark</a:t>
            </a:r>
          </a:p>
        </p:txBody>
      </p:sp>
      <p:sp>
        <p:nvSpPr>
          <p:cNvPr id="140" name="Parallelogram 139"/>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a:t>Design microbenchmarks based on </a:t>
            </a:r>
            <a:r>
              <a:rPr lang="en-US" sz="2400" dirty="0" smtClean="0"/>
              <a:t>data-movement distance </a:t>
            </a:r>
            <a:r>
              <a:rPr lang="en-US" sz="2400" dirty="0"/>
              <a:t>to </a:t>
            </a:r>
            <a:r>
              <a:rPr lang="en-US" sz="2400" dirty="0" smtClean="0"/>
              <a:t>properly isolate the interconnect</a:t>
            </a:r>
            <a:endParaRPr lang="en-US" sz="2400" dirty="0">
              <a:solidFill>
                <a:schemeClr val="accent3">
                  <a:lumMod val="75000"/>
                </a:schemeClr>
              </a:solidFill>
            </a:endParaRPr>
          </a:p>
        </p:txBody>
      </p:sp>
    </p:spTree>
    <p:extLst>
      <p:ext uri="{BB962C8B-B14F-4D97-AF65-F5344CB8AC3E}">
        <p14:creationId xmlns:p14="http://schemas.microsoft.com/office/powerpoint/2010/main" val="1920285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bwMode="auto">
          <a:xfrm>
            <a:off x="946150" y="3783966"/>
            <a:ext cx="4891088" cy="1841500"/>
          </a:xfrm>
        </p:spPr>
        <p:txBody>
          <a:bodyPr wrap="square" numCol="1" compatLnSpc="1">
            <a:prstTxWarp prst="textNoShape">
              <a:avLst/>
            </a:prstTxWarp>
          </a:bodyPr>
          <a:lstStyle/>
          <a:p>
            <a:r>
              <a:rPr lang="en-US" altLang="en-US" sz="6000" cap="small" dirty="0" smtClean="0">
                <a:latin typeface="+mn-lt"/>
              </a:rPr>
              <a:t>Challenges</a:t>
            </a:r>
          </a:p>
        </p:txBody>
      </p:sp>
    </p:spTree>
    <p:extLst>
      <p:ext uri="{BB962C8B-B14F-4D97-AF65-F5344CB8AC3E}">
        <p14:creationId xmlns:p14="http://schemas.microsoft.com/office/powerpoint/2010/main" val="26848743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6" name="Parallelogram 5"/>
          <p:cNvSpPr/>
          <p:nvPr/>
        </p:nvSpPr>
        <p:spPr>
          <a:xfrm flipH="1">
            <a:off x="-696913" y="1133475"/>
            <a:ext cx="8243888"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OpenCL™ </a:t>
            </a:r>
            <a:r>
              <a:rPr lang="en-US" sz="2400" dirty="0"/>
              <a:t>lacks native support to pin threads to programmer-specified compute units</a:t>
            </a:r>
          </a:p>
        </p:txBody>
      </p:sp>
      <p:sp>
        <p:nvSpPr>
          <p:cNvPr id="7" name="Parallelogram 6"/>
          <p:cNvSpPr/>
          <p:nvPr/>
        </p:nvSpPr>
        <p:spPr>
          <a:xfrm flipH="1">
            <a:off x="455613" y="2947988"/>
            <a:ext cx="8242300"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Temperature </a:t>
            </a:r>
            <a:r>
              <a:rPr lang="en-US" sz="2400" dirty="0"/>
              <a:t>of device during tests will affect the power </a:t>
            </a:r>
            <a:r>
              <a:rPr lang="en-US" sz="2400" dirty="0" smtClean="0"/>
              <a:t>consumption</a:t>
            </a:r>
            <a:endParaRPr lang="en-US" sz="2400" dirty="0"/>
          </a:p>
        </p:txBody>
      </p:sp>
      <p:sp>
        <p:nvSpPr>
          <p:cNvPr id="8" name="Parallelogram 7"/>
          <p:cNvSpPr/>
          <p:nvPr/>
        </p:nvSpPr>
        <p:spPr>
          <a:xfrm flipH="1">
            <a:off x="1608138" y="4762500"/>
            <a:ext cx="8242300"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a:t>Power difference between the two sets of microbenchmarks </a:t>
            </a:r>
            <a:r>
              <a:rPr lang="en-US" sz="2400" dirty="0" smtClean="0"/>
              <a:t>can </a:t>
            </a:r>
            <a:r>
              <a:rPr lang="en-US" sz="2400" dirty="0"/>
              <a:t>be hard to observe</a:t>
            </a:r>
          </a:p>
        </p:txBody>
      </p:sp>
    </p:spTree>
    <p:extLst>
      <p:ext uri="{BB962C8B-B14F-4D97-AF65-F5344CB8AC3E}">
        <p14:creationId xmlns:p14="http://schemas.microsoft.com/office/powerpoint/2010/main" val="702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6" name="Parallelogram 5"/>
          <p:cNvSpPr/>
          <p:nvPr/>
        </p:nvSpPr>
        <p:spPr>
          <a:xfrm flipH="1">
            <a:off x="-696915" y="1417954"/>
            <a:ext cx="8713154" cy="148971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Only a small difference between used-L2 and L1 cache size which can make it challenging to write L2-only microbenchmarks</a:t>
            </a:r>
            <a:endParaRPr lang="en-US" sz="2400" dirty="0"/>
          </a:p>
        </p:txBody>
      </p:sp>
      <p:sp>
        <p:nvSpPr>
          <p:cNvPr id="7" name="Parallelogram 6"/>
          <p:cNvSpPr/>
          <p:nvPr/>
        </p:nvSpPr>
        <p:spPr>
          <a:xfrm flipH="1">
            <a:off x="455613" y="3669348"/>
            <a:ext cx="8242300" cy="1502092"/>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Ensuring that the same amount of work is done by the two microbenchmarks can be challenging due to NUCA effects </a:t>
            </a:r>
            <a:endParaRPr lang="en-US" sz="2400" dirty="0"/>
          </a:p>
        </p:txBody>
      </p:sp>
    </p:spTree>
    <p:extLst>
      <p:ext uri="{BB962C8B-B14F-4D97-AF65-F5344CB8AC3E}">
        <p14:creationId xmlns:p14="http://schemas.microsoft.com/office/powerpoint/2010/main" val="27361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Challenges</a:t>
            </a:r>
            <a:endParaRPr lang="en-US" dirty="0"/>
          </a:p>
        </p:txBody>
      </p:sp>
      <p:sp>
        <p:nvSpPr>
          <p:cNvPr id="6" name="Parallelogram 5"/>
          <p:cNvSpPr/>
          <p:nvPr/>
        </p:nvSpPr>
        <p:spPr>
          <a:xfrm flipH="1">
            <a:off x="-696914" y="1133475"/>
            <a:ext cx="8330165"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smtClean="0"/>
              <a:t>OpenCL™ </a:t>
            </a:r>
            <a:r>
              <a:rPr lang="en-US" sz="2400" b="1" dirty="0"/>
              <a:t>lacks native support to pin threads to programmer-specified compute units</a:t>
            </a:r>
          </a:p>
        </p:txBody>
      </p:sp>
      <p:sp>
        <p:nvSpPr>
          <p:cNvPr id="7" name="Parallelogram 6"/>
          <p:cNvSpPr/>
          <p:nvPr/>
        </p:nvSpPr>
        <p:spPr>
          <a:xfrm flipH="1">
            <a:off x="455613" y="2947988"/>
            <a:ext cx="8242300"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Temperature </a:t>
            </a:r>
            <a:r>
              <a:rPr lang="en-US" sz="2400" dirty="0"/>
              <a:t>of device during tests will affect the power </a:t>
            </a:r>
            <a:r>
              <a:rPr lang="en-US" sz="2400" dirty="0" smtClean="0"/>
              <a:t>consumption</a:t>
            </a:r>
            <a:endParaRPr lang="en-US" sz="2400" dirty="0"/>
          </a:p>
        </p:txBody>
      </p:sp>
      <p:sp>
        <p:nvSpPr>
          <p:cNvPr id="8" name="Parallelogram 7"/>
          <p:cNvSpPr/>
          <p:nvPr/>
        </p:nvSpPr>
        <p:spPr>
          <a:xfrm flipH="1">
            <a:off x="1608138" y="4762500"/>
            <a:ext cx="8242300"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a:t>Power difference between the two sets of microbenchmarks </a:t>
            </a:r>
            <a:r>
              <a:rPr lang="en-US" sz="2400" dirty="0" smtClean="0"/>
              <a:t>can </a:t>
            </a:r>
            <a:r>
              <a:rPr lang="en-US" sz="2400" dirty="0"/>
              <a:t>be hard to observe</a:t>
            </a:r>
          </a:p>
        </p:txBody>
      </p:sp>
      <p:sp>
        <p:nvSpPr>
          <p:cNvPr id="3" name="Rectangle 2"/>
          <p:cNvSpPr/>
          <p:nvPr/>
        </p:nvSpPr>
        <p:spPr>
          <a:xfrm>
            <a:off x="-696913" y="2682240"/>
            <a:ext cx="10714673" cy="3375660"/>
          </a:xfrm>
          <a:prstGeom prst="rect">
            <a:avLst/>
          </a:pr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2514416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Pinning Threads to Cores with OpenCL™</a:t>
            </a:r>
            <a:endParaRPr lang="en-US" dirty="0"/>
          </a:p>
        </p:txBody>
      </p:sp>
      <p:pic>
        <p:nvPicPr>
          <p:cNvPr id="3" name="Picture 2"/>
          <p:cNvPicPr>
            <a:picLocks noChangeAspect="1"/>
          </p:cNvPicPr>
          <p:nvPr/>
        </p:nvPicPr>
        <p:blipFill>
          <a:blip r:embed="rId3"/>
          <a:stretch>
            <a:fillRect/>
          </a:stretch>
        </p:blipFill>
        <p:spPr>
          <a:xfrm>
            <a:off x="-1" y="1773922"/>
            <a:ext cx="9105253" cy="3330424"/>
          </a:xfrm>
          <a:prstGeom prst="rect">
            <a:avLst/>
          </a:prstGeom>
        </p:spPr>
      </p:pic>
      <p:sp>
        <p:nvSpPr>
          <p:cNvPr id="5" name="Parallelogram 4"/>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smtClean="0"/>
              <a:t>Can be accomplished with some binary hacking</a:t>
            </a:r>
            <a:endParaRPr lang="en-US" sz="2400" dirty="0">
              <a:solidFill>
                <a:schemeClr val="accent3">
                  <a:lumMod val="75000"/>
                </a:schemeClr>
              </a:solidFill>
            </a:endParaRPr>
          </a:p>
        </p:txBody>
      </p:sp>
    </p:spTree>
    <p:extLst>
      <p:ext uri="{BB962C8B-B14F-4D97-AF65-F5344CB8AC3E}">
        <p14:creationId xmlns:p14="http://schemas.microsoft.com/office/powerpoint/2010/main" val="3452370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Pinning Threads to </a:t>
            </a:r>
            <a:r>
              <a:rPr lang="en-US" dirty="0"/>
              <a:t>Cores with OpenCL™</a:t>
            </a:r>
          </a:p>
        </p:txBody>
      </p:sp>
      <p:pic>
        <p:nvPicPr>
          <p:cNvPr id="3" name="Picture 2"/>
          <p:cNvPicPr>
            <a:picLocks noChangeAspect="1"/>
          </p:cNvPicPr>
          <p:nvPr/>
        </p:nvPicPr>
        <p:blipFill>
          <a:blip r:embed="rId3"/>
          <a:stretch>
            <a:fillRect/>
          </a:stretch>
        </p:blipFill>
        <p:spPr>
          <a:xfrm>
            <a:off x="-1" y="1773922"/>
            <a:ext cx="9105253" cy="3330424"/>
          </a:xfrm>
          <a:prstGeom prst="rect">
            <a:avLst/>
          </a:prstGeom>
        </p:spPr>
      </p:pic>
      <p:sp>
        <p:nvSpPr>
          <p:cNvPr id="5" name="Parallelogram 4"/>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smtClean="0"/>
              <a:t>1. Use workgroup </a:t>
            </a:r>
            <a:r>
              <a:rPr lang="en-US" sz="2400" dirty="0"/>
              <a:t>ID as a placeholder for CU ID</a:t>
            </a:r>
          </a:p>
        </p:txBody>
      </p:sp>
      <p:sp>
        <p:nvSpPr>
          <p:cNvPr id="6" name="Rectangle 5"/>
          <p:cNvSpPr/>
          <p:nvPr/>
        </p:nvSpPr>
        <p:spPr>
          <a:xfrm>
            <a:off x="535259" y="2375210"/>
            <a:ext cx="2553629" cy="301083"/>
          </a:xfrm>
          <a:prstGeom prst="rect">
            <a:avLst/>
          </a:prstGeom>
          <a:solidFill>
            <a:srgbClr val="812990">
              <a:alpha val="15000"/>
            </a:srgbClr>
          </a:solidFill>
          <a:ln w="12700">
            <a:solidFill>
              <a:srgbClr val="8129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229075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Pinning Threads to </a:t>
            </a:r>
            <a:r>
              <a:rPr lang="en-US" dirty="0"/>
              <a:t>Cores </a:t>
            </a:r>
            <a:r>
              <a:rPr lang="en-US" dirty="0" smtClean="0"/>
              <a:t>with </a:t>
            </a:r>
            <a:r>
              <a:rPr lang="en-US" dirty="0"/>
              <a:t>OpenCL™</a:t>
            </a:r>
          </a:p>
        </p:txBody>
      </p:sp>
      <p:pic>
        <p:nvPicPr>
          <p:cNvPr id="3" name="Picture 2"/>
          <p:cNvPicPr>
            <a:picLocks noChangeAspect="1"/>
          </p:cNvPicPr>
          <p:nvPr/>
        </p:nvPicPr>
        <p:blipFill>
          <a:blip r:embed="rId3"/>
          <a:stretch>
            <a:fillRect/>
          </a:stretch>
        </p:blipFill>
        <p:spPr>
          <a:xfrm>
            <a:off x="-1" y="1773922"/>
            <a:ext cx="9105253" cy="3330424"/>
          </a:xfrm>
          <a:prstGeom prst="rect">
            <a:avLst/>
          </a:prstGeom>
        </p:spPr>
      </p:pic>
      <p:sp>
        <p:nvSpPr>
          <p:cNvPr id="5" name="Parallelogram 4"/>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a:t>2</a:t>
            </a:r>
            <a:r>
              <a:rPr lang="en-US" sz="2400" dirty="0" smtClean="0"/>
              <a:t>. </a:t>
            </a:r>
            <a:r>
              <a:rPr lang="en-US" sz="2400" dirty="0"/>
              <a:t>Identify instruction that writes </a:t>
            </a:r>
            <a:r>
              <a:rPr lang="en-US" sz="2400" dirty="0" smtClean="0"/>
              <a:t>workgroup ID </a:t>
            </a:r>
            <a:r>
              <a:rPr lang="en-US" sz="2400" dirty="0"/>
              <a:t>to the register that gets checked in the conditional</a:t>
            </a:r>
          </a:p>
        </p:txBody>
      </p:sp>
      <p:sp>
        <p:nvSpPr>
          <p:cNvPr id="6" name="Rectangle 5"/>
          <p:cNvSpPr/>
          <p:nvPr/>
        </p:nvSpPr>
        <p:spPr>
          <a:xfrm>
            <a:off x="4198245" y="2525751"/>
            <a:ext cx="4345034" cy="207289"/>
          </a:xfrm>
          <a:prstGeom prst="rect">
            <a:avLst/>
          </a:prstGeom>
          <a:solidFill>
            <a:srgbClr val="812990">
              <a:alpha val="15000"/>
            </a:srgbClr>
          </a:solidFill>
          <a:ln w="12700">
            <a:solidFill>
              <a:srgbClr val="8129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1114696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Pinning Threads to </a:t>
            </a:r>
            <a:r>
              <a:rPr lang="en-US" dirty="0"/>
              <a:t>Cores with OpenCL™</a:t>
            </a:r>
          </a:p>
        </p:txBody>
      </p:sp>
      <p:pic>
        <p:nvPicPr>
          <p:cNvPr id="3" name="Picture 2"/>
          <p:cNvPicPr>
            <a:picLocks noChangeAspect="1"/>
          </p:cNvPicPr>
          <p:nvPr/>
        </p:nvPicPr>
        <p:blipFill>
          <a:blip r:embed="rId3"/>
          <a:stretch>
            <a:fillRect/>
          </a:stretch>
        </p:blipFill>
        <p:spPr>
          <a:xfrm>
            <a:off x="-1" y="1773922"/>
            <a:ext cx="9105253" cy="3330424"/>
          </a:xfrm>
          <a:prstGeom prst="rect">
            <a:avLst/>
          </a:prstGeom>
        </p:spPr>
      </p:pic>
      <p:sp>
        <p:nvSpPr>
          <p:cNvPr id="5" name="Parallelogram 4"/>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smtClean="0"/>
              <a:t>3. </a:t>
            </a:r>
            <a:r>
              <a:rPr lang="en-US" sz="2400" dirty="0"/>
              <a:t>Identify instruction that writes </a:t>
            </a:r>
            <a:r>
              <a:rPr lang="en-US" sz="2400" dirty="0" smtClean="0"/>
              <a:t>workgroup </a:t>
            </a:r>
            <a:r>
              <a:rPr lang="en-US" sz="2400" dirty="0"/>
              <a:t>ID to the register that gets checked in the conditional in binary</a:t>
            </a:r>
          </a:p>
        </p:txBody>
      </p:sp>
      <p:sp>
        <p:nvSpPr>
          <p:cNvPr id="6" name="Rectangle 5"/>
          <p:cNvSpPr/>
          <p:nvPr/>
        </p:nvSpPr>
        <p:spPr>
          <a:xfrm>
            <a:off x="1361439" y="4074160"/>
            <a:ext cx="789333" cy="182308"/>
          </a:xfrm>
          <a:prstGeom prst="rect">
            <a:avLst/>
          </a:prstGeom>
          <a:solidFill>
            <a:srgbClr val="812990">
              <a:alpha val="15000"/>
            </a:srgbClr>
          </a:solidFill>
          <a:ln w="12700">
            <a:solidFill>
              <a:srgbClr val="8129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2020893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Pinning Threads to </a:t>
            </a:r>
            <a:r>
              <a:rPr lang="en-US" dirty="0"/>
              <a:t>Cores with OpenCL™</a:t>
            </a:r>
          </a:p>
        </p:txBody>
      </p:sp>
      <p:pic>
        <p:nvPicPr>
          <p:cNvPr id="3" name="Picture 2"/>
          <p:cNvPicPr>
            <a:picLocks noChangeAspect="1"/>
          </p:cNvPicPr>
          <p:nvPr/>
        </p:nvPicPr>
        <p:blipFill>
          <a:blip r:embed="rId3"/>
          <a:stretch>
            <a:fillRect/>
          </a:stretch>
        </p:blipFill>
        <p:spPr>
          <a:xfrm>
            <a:off x="-1" y="1773922"/>
            <a:ext cx="9105253" cy="3330424"/>
          </a:xfrm>
          <a:prstGeom prst="rect">
            <a:avLst/>
          </a:prstGeom>
        </p:spPr>
      </p:pic>
      <p:sp>
        <p:nvSpPr>
          <p:cNvPr id="5" name="Parallelogram 4"/>
          <p:cNvSpPr/>
          <p:nvPr/>
        </p:nvSpPr>
        <p:spPr>
          <a:xfrm flipH="1">
            <a:off x="-1" y="5254403"/>
            <a:ext cx="9121033"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smtClean="0"/>
              <a:t>4. Replace workgroup </a:t>
            </a:r>
            <a:r>
              <a:rPr lang="en-US" sz="2400" dirty="0"/>
              <a:t>ID with </a:t>
            </a:r>
            <a:r>
              <a:rPr lang="en-US" sz="2400" dirty="0" smtClean="0"/>
              <a:t>CU ID (read from read-only HW register) in </a:t>
            </a:r>
            <a:r>
              <a:rPr lang="en-US" sz="2400" dirty="0"/>
              <a:t>the correct register in the binary</a:t>
            </a:r>
          </a:p>
        </p:txBody>
      </p:sp>
      <p:sp>
        <p:nvSpPr>
          <p:cNvPr id="6" name="Rectangle 5"/>
          <p:cNvSpPr/>
          <p:nvPr/>
        </p:nvSpPr>
        <p:spPr>
          <a:xfrm>
            <a:off x="3621141" y="4074160"/>
            <a:ext cx="789333" cy="182308"/>
          </a:xfrm>
          <a:prstGeom prst="rect">
            <a:avLst/>
          </a:prstGeom>
          <a:solidFill>
            <a:srgbClr val="812990">
              <a:alpha val="15000"/>
            </a:srgbClr>
          </a:solidFill>
          <a:ln w="12700">
            <a:solidFill>
              <a:srgbClr val="8129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17990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Energy are First-Class Design Constraints</a:t>
            </a:r>
            <a:endParaRPr lang="en-US" dirty="0"/>
          </a:p>
        </p:txBody>
      </p:sp>
      <p:sp>
        <p:nvSpPr>
          <p:cNvPr id="3" name="Content Placeholder 2"/>
          <p:cNvSpPr>
            <a:spLocks noGrp="1"/>
          </p:cNvSpPr>
          <p:nvPr>
            <p:ph idx="1"/>
          </p:nvPr>
        </p:nvSpPr>
        <p:spPr/>
        <p:txBody>
          <a:bodyPr/>
          <a:lstStyle/>
          <a:p>
            <a:r>
              <a:rPr lang="en-US" dirty="0" smtClean="0"/>
              <a:t>Power and energy have become a first-class design constraint in all areas of computing</a:t>
            </a:r>
          </a:p>
          <a:p>
            <a:pPr lvl="1"/>
            <a:r>
              <a:rPr lang="en-US" dirty="0" smtClean="0"/>
              <a:t>Phones and laptops must optimize for energy as they are battery operated</a:t>
            </a:r>
          </a:p>
          <a:p>
            <a:pPr lvl="1"/>
            <a:r>
              <a:rPr lang="en-US" dirty="0" smtClean="0"/>
              <a:t>Desktops require loud cooling solutions</a:t>
            </a:r>
          </a:p>
          <a:p>
            <a:pPr lvl="1"/>
            <a:r>
              <a:rPr lang="en-US" dirty="0" smtClean="0"/>
              <a:t>Supercomputers and other large data centers are constrained by power</a:t>
            </a:r>
          </a:p>
          <a:p>
            <a:pPr lvl="1"/>
            <a:endParaRPr lang="en-US" dirty="0"/>
          </a:p>
        </p:txBody>
      </p:sp>
      <p:grpSp>
        <p:nvGrpSpPr>
          <p:cNvPr id="4" name="Group 3"/>
          <p:cNvGrpSpPr/>
          <p:nvPr/>
        </p:nvGrpSpPr>
        <p:grpSpPr>
          <a:xfrm>
            <a:off x="734774" y="3689902"/>
            <a:ext cx="1941557" cy="2495680"/>
            <a:chOff x="734774" y="3689902"/>
            <a:chExt cx="1941557" cy="2495680"/>
          </a:xfrm>
        </p:grpSpPr>
        <p:sp>
          <p:nvSpPr>
            <p:cNvPr id="7" name="TextBox 6"/>
            <p:cNvSpPr txBox="1"/>
            <p:nvPr/>
          </p:nvSpPr>
          <p:spPr>
            <a:xfrm>
              <a:off x="734774" y="5816250"/>
              <a:ext cx="1941557" cy="369332"/>
            </a:xfrm>
            <a:prstGeom prst="rect">
              <a:avLst/>
            </a:prstGeom>
            <a:noFill/>
          </p:spPr>
          <p:txBody>
            <a:bodyPr wrap="none" rtlCol="0">
              <a:spAutoFit/>
            </a:bodyPr>
            <a:lstStyle/>
            <a:p>
              <a:pPr algn="ctr">
                <a:spcAft>
                  <a:spcPts val="600"/>
                </a:spcAft>
                <a:buClr>
                  <a:schemeClr val="bg2"/>
                </a:buClr>
              </a:pPr>
              <a:r>
                <a:rPr lang="en-US" sz="900" i="1" dirty="0"/>
                <a:t>Modified from </a:t>
              </a:r>
              <a:r>
                <a:rPr lang="en-US" sz="900" i="1" dirty="0">
                  <a:hlinkClick r:id="rId3"/>
                </a:rPr>
                <a:t>Image by Vernon </a:t>
              </a:r>
              <a:r>
                <a:rPr lang="en-US" sz="900" i="1" dirty="0" smtClean="0">
                  <a:hlinkClick r:id="rId3"/>
                </a:rPr>
                <a:t>Chan</a:t>
              </a:r>
              <a:r>
                <a:rPr lang="en-US" sz="900" i="1" dirty="0"/>
                <a:t/>
              </a:r>
              <a:br>
                <a:rPr lang="en-US" sz="900" i="1" dirty="0"/>
              </a:br>
              <a:r>
                <a:rPr lang="en-US" sz="900" i="1" dirty="0">
                  <a:hlinkClick r:id="rId4"/>
                </a:rPr>
                <a:t>CC BY 2.0</a:t>
              </a:r>
              <a:endParaRPr lang="en-US" sz="900" i="1" dirty="0" smtClean="0"/>
            </a:p>
          </p:txBody>
        </p:sp>
        <p:pic>
          <p:nvPicPr>
            <p:cNvPr id="12" name="Picture 11"/>
            <p:cNvPicPr>
              <a:picLocks noChangeAspect="1"/>
            </p:cNvPicPr>
            <p:nvPr/>
          </p:nvPicPr>
          <p:blipFill>
            <a:blip r:embed="rId5"/>
            <a:stretch>
              <a:fillRect/>
            </a:stretch>
          </p:blipFill>
          <p:spPr>
            <a:xfrm>
              <a:off x="1096105" y="3689902"/>
              <a:ext cx="1218897" cy="2039959"/>
            </a:xfrm>
            <a:prstGeom prst="rect">
              <a:avLst/>
            </a:prstGeom>
          </p:spPr>
        </p:pic>
      </p:grpSp>
      <p:grpSp>
        <p:nvGrpSpPr>
          <p:cNvPr id="5" name="Group 4"/>
          <p:cNvGrpSpPr/>
          <p:nvPr/>
        </p:nvGrpSpPr>
        <p:grpSpPr>
          <a:xfrm>
            <a:off x="3498048" y="3369975"/>
            <a:ext cx="2011680" cy="3082852"/>
            <a:chOff x="3498048" y="3369975"/>
            <a:chExt cx="2011680" cy="3082852"/>
          </a:xfrm>
        </p:grpSpPr>
        <p:sp>
          <p:nvSpPr>
            <p:cNvPr id="9" name="TextBox 8"/>
            <p:cNvSpPr txBox="1"/>
            <p:nvPr/>
          </p:nvSpPr>
          <p:spPr>
            <a:xfrm>
              <a:off x="3878609" y="6083495"/>
              <a:ext cx="1386918" cy="369332"/>
            </a:xfrm>
            <a:prstGeom prst="rect">
              <a:avLst/>
            </a:prstGeom>
            <a:noFill/>
          </p:spPr>
          <p:txBody>
            <a:bodyPr wrap="none" rtlCol="0">
              <a:spAutoFit/>
            </a:bodyPr>
            <a:lstStyle/>
            <a:p>
              <a:pPr algn="ctr">
                <a:spcAft>
                  <a:spcPts val="600"/>
                </a:spcAft>
                <a:buClr>
                  <a:schemeClr val="bg2"/>
                </a:buClr>
              </a:pPr>
              <a:r>
                <a:rPr lang="en-US" sz="900" i="1" dirty="0">
                  <a:hlinkClick r:id="rId6"/>
                </a:rPr>
                <a:t>Image by Glenn </a:t>
              </a:r>
              <a:r>
                <a:rPr lang="en-US" sz="900" i="1" dirty="0" smtClean="0">
                  <a:hlinkClick r:id="rId6"/>
                </a:rPr>
                <a:t>Batuyong</a:t>
              </a:r>
              <a:r>
                <a:rPr lang="en-US" sz="900" i="1" dirty="0"/>
                <a:t/>
              </a:r>
              <a:br>
                <a:rPr lang="en-US" sz="900" i="1" dirty="0"/>
              </a:br>
              <a:r>
                <a:rPr lang="en-US" sz="900" i="1" dirty="0" smtClean="0">
                  <a:hlinkClick r:id="rId4"/>
                </a:rPr>
                <a:t>CC BY 2.0</a:t>
              </a:r>
              <a:endParaRPr lang="en-US" sz="900" i="1" dirty="0" smtClean="0"/>
            </a:p>
          </p:txBody>
        </p:sp>
        <p:pic>
          <p:nvPicPr>
            <p:cNvPr id="16" name="Picture 15"/>
            <p:cNvPicPr>
              <a:picLocks noChangeAspect="1"/>
            </p:cNvPicPr>
            <p:nvPr/>
          </p:nvPicPr>
          <p:blipFill>
            <a:blip r:embed="rId7"/>
            <a:stretch>
              <a:fillRect/>
            </a:stretch>
          </p:blipFill>
          <p:spPr>
            <a:xfrm>
              <a:off x="3498048" y="3369975"/>
              <a:ext cx="2011680" cy="2681585"/>
            </a:xfrm>
            <a:prstGeom prst="rect">
              <a:avLst/>
            </a:prstGeom>
          </p:spPr>
        </p:pic>
      </p:grpSp>
      <p:grpSp>
        <p:nvGrpSpPr>
          <p:cNvPr id="6" name="Group 5"/>
          <p:cNvGrpSpPr/>
          <p:nvPr/>
        </p:nvGrpSpPr>
        <p:grpSpPr>
          <a:xfrm>
            <a:off x="6126548" y="3689902"/>
            <a:ext cx="2743200" cy="2426732"/>
            <a:chOff x="6126548" y="3689902"/>
            <a:chExt cx="2743200" cy="2426732"/>
          </a:xfrm>
        </p:grpSpPr>
        <p:sp>
          <p:nvSpPr>
            <p:cNvPr id="11" name="Rectangle 10"/>
            <p:cNvSpPr/>
            <p:nvPr/>
          </p:nvSpPr>
          <p:spPr>
            <a:xfrm>
              <a:off x="6907824" y="5747302"/>
              <a:ext cx="1513556" cy="369332"/>
            </a:xfrm>
            <a:prstGeom prst="rect">
              <a:avLst/>
            </a:prstGeom>
          </p:spPr>
          <p:txBody>
            <a:bodyPr wrap="none">
              <a:spAutoFit/>
            </a:bodyPr>
            <a:lstStyle/>
            <a:p>
              <a:pPr algn="ctr"/>
              <a:r>
                <a:rPr lang="en-US" sz="900" i="1" dirty="0">
                  <a:hlinkClick r:id="rId8"/>
                </a:rPr>
                <a:t>Image by Patrick </a:t>
              </a:r>
              <a:r>
                <a:rPr lang="en-US" sz="900" i="1" dirty="0" smtClean="0">
                  <a:hlinkClick r:id="rId8"/>
                </a:rPr>
                <a:t>Strandberg</a:t>
              </a:r>
              <a:endParaRPr lang="en-US" sz="900" i="1" dirty="0" smtClean="0"/>
            </a:p>
            <a:p>
              <a:pPr algn="ctr"/>
              <a:r>
                <a:rPr lang="en-US" sz="900" i="1" dirty="0" smtClean="0">
                  <a:hlinkClick r:id="rId9"/>
                </a:rPr>
                <a:t>CC BY-SA 2.0</a:t>
              </a:r>
              <a:endParaRPr lang="en-US" sz="900" dirty="0"/>
            </a:p>
          </p:txBody>
        </p:sp>
        <p:pic>
          <p:nvPicPr>
            <p:cNvPr id="17" name="Picture 16"/>
            <p:cNvPicPr>
              <a:picLocks noChangeAspect="1"/>
            </p:cNvPicPr>
            <p:nvPr/>
          </p:nvPicPr>
          <p:blipFill>
            <a:blip r:embed="rId10"/>
            <a:stretch>
              <a:fillRect/>
            </a:stretch>
          </p:blipFill>
          <p:spPr>
            <a:xfrm>
              <a:off x="6126548" y="3689902"/>
              <a:ext cx="2743200" cy="2057400"/>
            </a:xfrm>
            <a:prstGeom prst="rect">
              <a:avLst/>
            </a:prstGeom>
          </p:spPr>
        </p:pic>
      </p:grpSp>
    </p:spTree>
    <p:extLst>
      <p:ext uri="{BB962C8B-B14F-4D97-AF65-F5344CB8AC3E}">
        <p14:creationId xmlns:p14="http://schemas.microsoft.com/office/powerpoint/2010/main" val="34978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Pinning Threads to </a:t>
            </a:r>
            <a:r>
              <a:rPr lang="en-US" dirty="0"/>
              <a:t>Cores with OpenCL™</a:t>
            </a:r>
          </a:p>
        </p:txBody>
      </p:sp>
      <p:pic>
        <p:nvPicPr>
          <p:cNvPr id="3" name="Picture 2"/>
          <p:cNvPicPr>
            <a:picLocks noChangeAspect="1"/>
          </p:cNvPicPr>
          <p:nvPr/>
        </p:nvPicPr>
        <p:blipFill>
          <a:blip r:embed="rId3"/>
          <a:stretch>
            <a:fillRect/>
          </a:stretch>
        </p:blipFill>
        <p:spPr>
          <a:xfrm>
            <a:off x="-1" y="1773922"/>
            <a:ext cx="9105253" cy="3330424"/>
          </a:xfrm>
          <a:prstGeom prst="rect">
            <a:avLst/>
          </a:prstGeom>
        </p:spPr>
      </p:pic>
      <p:sp>
        <p:nvSpPr>
          <p:cNvPr id="5" name="Parallelogram 4"/>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smtClean="0"/>
              <a:t>5. Get functionally </a:t>
            </a:r>
            <a:r>
              <a:rPr lang="en-US" sz="2400" dirty="0"/>
              <a:t>equivalent </a:t>
            </a:r>
            <a:r>
              <a:rPr lang="en-US" sz="2400" dirty="0" smtClean="0"/>
              <a:t>OpenCL </a:t>
            </a:r>
            <a:r>
              <a:rPr lang="en-US" sz="2400" dirty="0"/>
              <a:t>snippet</a:t>
            </a:r>
          </a:p>
        </p:txBody>
      </p:sp>
      <p:sp>
        <p:nvSpPr>
          <p:cNvPr id="6" name="Rectangle 5"/>
          <p:cNvSpPr/>
          <p:nvPr/>
        </p:nvSpPr>
        <p:spPr>
          <a:xfrm>
            <a:off x="5642447" y="4141346"/>
            <a:ext cx="2122401" cy="262211"/>
          </a:xfrm>
          <a:prstGeom prst="rect">
            <a:avLst/>
          </a:prstGeom>
          <a:solidFill>
            <a:srgbClr val="812990">
              <a:alpha val="15000"/>
            </a:srgbClr>
          </a:solidFill>
          <a:ln w="12700">
            <a:solidFill>
              <a:srgbClr val="8129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3510062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Challenges</a:t>
            </a:r>
            <a:endParaRPr lang="en-US" dirty="0"/>
          </a:p>
        </p:txBody>
      </p:sp>
      <p:sp>
        <p:nvSpPr>
          <p:cNvPr id="6" name="Parallelogram 5"/>
          <p:cNvSpPr/>
          <p:nvPr/>
        </p:nvSpPr>
        <p:spPr>
          <a:xfrm flipH="1">
            <a:off x="-696913" y="1133475"/>
            <a:ext cx="8243888"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OpenCL™ </a:t>
            </a:r>
            <a:r>
              <a:rPr lang="en-US" sz="2400" dirty="0"/>
              <a:t>lacks native support to pin threads to programmer-specified compute units</a:t>
            </a:r>
          </a:p>
        </p:txBody>
      </p:sp>
      <p:sp>
        <p:nvSpPr>
          <p:cNvPr id="7" name="Parallelogram 6"/>
          <p:cNvSpPr/>
          <p:nvPr/>
        </p:nvSpPr>
        <p:spPr>
          <a:xfrm flipH="1">
            <a:off x="455613" y="2947988"/>
            <a:ext cx="8242300"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smtClean="0"/>
              <a:t>Temperature </a:t>
            </a:r>
            <a:r>
              <a:rPr lang="en-US" sz="2400" b="1" dirty="0"/>
              <a:t>of device during tests will affect the power </a:t>
            </a:r>
            <a:r>
              <a:rPr lang="en-US" sz="2400" b="1" dirty="0" smtClean="0"/>
              <a:t>consumption</a:t>
            </a:r>
            <a:endParaRPr lang="en-US" sz="2400" b="1" dirty="0"/>
          </a:p>
        </p:txBody>
      </p:sp>
      <p:sp>
        <p:nvSpPr>
          <p:cNvPr id="8" name="Parallelogram 7"/>
          <p:cNvSpPr/>
          <p:nvPr/>
        </p:nvSpPr>
        <p:spPr>
          <a:xfrm flipH="1">
            <a:off x="1608138" y="4762500"/>
            <a:ext cx="8242300"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a:t>Power difference between the two sets of microbenchmarks </a:t>
            </a:r>
            <a:r>
              <a:rPr lang="en-US" sz="2400" dirty="0" smtClean="0"/>
              <a:t>can </a:t>
            </a:r>
            <a:r>
              <a:rPr lang="en-US" sz="2400" dirty="0"/>
              <a:t>be hard to observe</a:t>
            </a:r>
          </a:p>
        </p:txBody>
      </p:sp>
      <p:sp>
        <p:nvSpPr>
          <p:cNvPr id="3" name="Rectangle 2"/>
          <p:cNvSpPr/>
          <p:nvPr/>
        </p:nvSpPr>
        <p:spPr>
          <a:xfrm>
            <a:off x="-696913" y="4595812"/>
            <a:ext cx="10714673" cy="1462087"/>
          </a:xfrm>
          <a:prstGeom prst="rect">
            <a:avLst/>
          </a:pr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864235" y="1079500"/>
            <a:ext cx="10714673" cy="1462087"/>
          </a:xfrm>
          <a:prstGeom prst="rect">
            <a:avLst/>
          </a:pr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1950707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Eliminating Temperature Effects</a:t>
            </a:r>
            <a:endParaRPr lang="en-US" dirty="0"/>
          </a:p>
        </p:txBody>
      </p:sp>
      <p:sp>
        <p:nvSpPr>
          <p:cNvPr id="11" name="Parallelogram 10"/>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Solution 1: </a:t>
            </a:r>
            <a:r>
              <a:rPr lang="en-US" sz="2400" dirty="0" smtClean="0"/>
              <a:t>Run GPU fans at very high speed to limit temperature difference between runs</a:t>
            </a:r>
            <a:endParaRPr lang="en-US" sz="2400" dirty="0"/>
          </a:p>
        </p:txBody>
      </p:sp>
      <p:pic>
        <p:nvPicPr>
          <p:cNvPr id="2" name="Picture 1"/>
          <p:cNvPicPr>
            <a:picLocks noChangeAspect="1"/>
          </p:cNvPicPr>
          <p:nvPr/>
        </p:nvPicPr>
        <p:blipFill>
          <a:blip r:embed="rId3"/>
          <a:stretch>
            <a:fillRect/>
          </a:stretch>
        </p:blipFill>
        <p:spPr>
          <a:xfrm>
            <a:off x="1397215" y="1450411"/>
            <a:ext cx="6078239" cy="3365284"/>
          </a:xfrm>
          <a:prstGeom prst="rect">
            <a:avLst/>
          </a:prstGeom>
        </p:spPr>
      </p:pic>
    </p:spTree>
    <p:extLst>
      <p:ext uri="{BB962C8B-B14F-4D97-AF65-F5344CB8AC3E}">
        <p14:creationId xmlns:p14="http://schemas.microsoft.com/office/powerpoint/2010/main" val="27870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7215" y="1451890"/>
            <a:ext cx="6078239" cy="3365284"/>
          </a:xfrm>
          <a:prstGeom prst="rect">
            <a:avLst/>
          </a:prstGeom>
        </p:spPr>
      </p:pic>
      <p:sp>
        <p:nvSpPr>
          <p:cNvPr id="8"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Eliminating Temperature Effects</a:t>
            </a:r>
            <a:endParaRPr lang="en-US" dirty="0"/>
          </a:p>
        </p:txBody>
      </p:sp>
      <p:sp>
        <p:nvSpPr>
          <p:cNvPr id="11" name="Parallelogram 10"/>
          <p:cNvSpPr/>
          <p:nvPr/>
        </p:nvSpPr>
        <p:spPr>
          <a:xfrm flipH="1">
            <a:off x="13328" y="525440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Solution 2: </a:t>
            </a:r>
            <a:r>
              <a:rPr lang="en-US" sz="2400" dirty="0" smtClean="0"/>
              <a:t>Model idle power separately and subtract from measured power </a:t>
            </a:r>
            <a:endParaRPr lang="en-US" sz="2400" dirty="0"/>
          </a:p>
        </p:txBody>
      </p:sp>
    </p:spTree>
    <p:extLst>
      <p:ext uri="{BB962C8B-B14F-4D97-AF65-F5344CB8AC3E}">
        <p14:creationId xmlns:p14="http://schemas.microsoft.com/office/powerpoint/2010/main" val="1884060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Challenges</a:t>
            </a:r>
            <a:endParaRPr lang="en-US" dirty="0"/>
          </a:p>
        </p:txBody>
      </p:sp>
      <p:sp>
        <p:nvSpPr>
          <p:cNvPr id="6" name="Parallelogram 5"/>
          <p:cNvSpPr/>
          <p:nvPr/>
        </p:nvSpPr>
        <p:spPr>
          <a:xfrm flipH="1">
            <a:off x="-696913" y="1133475"/>
            <a:ext cx="8243888"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OpenCL™ </a:t>
            </a:r>
            <a:r>
              <a:rPr lang="en-US" sz="2400" dirty="0"/>
              <a:t>lacks native support to pin threads to programmer-specified compute units</a:t>
            </a:r>
          </a:p>
        </p:txBody>
      </p:sp>
      <p:sp>
        <p:nvSpPr>
          <p:cNvPr id="7" name="Parallelogram 6"/>
          <p:cNvSpPr/>
          <p:nvPr/>
        </p:nvSpPr>
        <p:spPr>
          <a:xfrm flipH="1">
            <a:off x="455613" y="2947988"/>
            <a:ext cx="8242300"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Temperature </a:t>
            </a:r>
            <a:r>
              <a:rPr lang="en-US" sz="2400" dirty="0"/>
              <a:t>of device during tests will affect the power </a:t>
            </a:r>
            <a:r>
              <a:rPr lang="en-US" sz="2400" dirty="0" smtClean="0"/>
              <a:t>consumption</a:t>
            </a:r>
            <a:endParaRPr lang="en-US" sz="2400" dirty="0"/>
          </a:p>
        </p:txBody>
      </p:sp>
      <p:sp>
        <p:nvSpPr>
          <p:cNvPr id="8" name="Parallelogram 7"/>
          <p:cNvSpPr/>
          <p:nvPr/>
        </p:nvSpPr>
        <p:spPr>
          <a:xfrm flipH="1">
            <a:off x="1608138" y="4762500"/>
            <a:ext cx="8242300"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t>Power difference between the two sets of microbenchmarks </a:t>
            </a:r>
            <a:r>
              <a:rPr lang="en-US" sz="2400" b="1" dirty="0" smtClean="0"/>
              <a:t>can </a:t>
            </a:r>
            <a:r>
              <a:rPr lang="en-US" sz="2400" b="1" dirty="0"/>
              <a:t>be hard to observe</a:t>
            </a:r>
          </a:p>
        </p:txBody>
      </p:sp>
      <p:sp>
        <p:nvSpPr>
          <p:cNvPr id="9" name="Rectangle 8"/>
          <p:cNvSpPr/>
          <p:nvPr/>
        </p:nvSpPr>
        <p:spPr>
          <a:xfrm>
            <a:off x="-864235" y="1079500"/>
            <a:ext cx="10714673" cy="3384550"/>
          </a:xfrm>
          <a:prstGeom prst="rect">
            <a:avLst/>
          </a:pr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516952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88" y="1363851"/>
            <a:ext cx="8595360" cy="4955034"/>
          </a:xfrm>
        </p:spPr>
        <p:txBody>
          <a:bodyPr/>
          <a:lstStyle/>
          <a:p>
            <a:r>
              <a:rPr lang="en-US" dirty="0" smtClean="0"/>
              <a:t>Power difference between microbenchmarks can be too low to be reliably observed</a:t>
            </a:r>
          </a:p>
          <a:p>
            <a:pPr lvl="1"/>
            <a:r>
              <a:rPr lang="en-US" dirty="0" smtClean="0"/>
              <a:t>Unless the amount of data going through the interconnect increases</a:t>
            </a:r>
          </a:p>
          <a:p>
            <a:pPr lvl="1"/>
            <a:endParaRPr lang="en-US" dirty="0"/>
          </a:p>
          <a:p>
            <a:r>
              <a:rPr lang="en-US" dirty="0" smtClean="0"/>
              <a:t>Difficult to saturate interconnect bandwidth without increasing the number of wavefronts</a:t>
            </a:r>
          </a:p>
          <a:p>
            <a:pPr lvl="1"/>
            <a:r>
              <a:rPr lang="en-US" dirty="0" smtClean="0"/>
              <a:t>Fewer wavefronts can result in stalling exposing latency difference issues</a:t>
            </a:r>
          </a:p>
          <a:p>
            <a:pPr lvl="1"/>
            <a:endParaRPr lang="en-US" dirty="0" smtClean="0"/>
          </a:p>
          <a:p>
            <a:r>
              <a:rPr lang="en-US" dirty="0" smtClean="0"/>
              <a:t>More wavefronts can lead to one of the following issues</a:t>
            </a:r>
          </a:p>
          <a:p>
            <a:pPr lvl="1"/>
            <a:r>
              <a:rPr lang="en-US" dirty="0" smtClean="0"/>
              <a:t>More L1 hits when accesses per thread is low</a:t>
            </a:r>
          </a:p>
          <a:p>
            <a:pPr lvl="1"/>
            <a:r>
              <a:rPr lang="en-US" dirty="0" smtClean="0"/>
              <a:t>Register pressure and memory spills if access per thread is high</a:t>
            </a:r>
          </a:p>
          <a:p>
            <a:pPr lvl="1"/>
            <a:endParaRPr lang="en-US" dirty="0"/>
          </a:p>
          <a:p>
            <a:r>
              <a:rPr lang="en-US" b="1" dirty="0" smtClean="0"/>
              <a:t>Solution: </a:t>
            </a:r>
            <a:r>
              <a:rPr lang="en-US" dirty="0" smtClean="0"/>
              <a:t>Modify firmware to artificially shrink L1 cache size and then increase number of wavefronts</a:t>
            </a:r>
            <a:endParaRPr lang="en-US" dirty="0"/>
          </a:p>
        </p:txBody>
      </p:sp>
      <p:sp>
        <p:nvSpPr>
          <p:cNvPr id="8" name="Title 1"/>
          <p:cNvSpPr>
            <a:spLocks noGrp="1"/>
          </p:cNvSpPr>
          <p:nvPr>
            <p:ph type="title"/>
          </p:nvPr>
        </p:nvSpPr>
        <p:spPr>
          <a:xfrm>
            <a:off x="266768" y="306705"/>
            <a:ext cx="7498080" cy="871855"/>
          </a:xfrm>
        </p:spPr>
        <p:txBody>
          <a:bodyPr/>
          <a:lstStyle/>
          <a:p>
            <a:r>
              <a:rPr lang="en-US" sz="1800" dirty="0" smtClean="0"/>
              <a:t>Addressing the challenges</a:t>
            </a:r>
            <a:r>
              <a:rPr lang="en-US" dirty="0" smtClean="0"/>
              <a:t/>
            </a:r>
            <a:br>
              <a:rPr lang="en-US" dirty="0" smtClean="0"/>
            </a:br>
            <a:r>
              <a:rPr lang="en-US" dirty="0" smtClean="0"/>
              <a:t>Saturating Interconnect Bandwidth</a:t>
            </a:r>
            <a:endParaRPr lang="en-US" dirty="0"/>
          </a:p>
        </p:txBody>
      </p:sp>
    </p:spTree>
    <p:extLst>
      <p:ext uri="{BB962C8B-B14F-4D97-AF65-F5344CB8AC3E}">
        <p14:creationId xmlns:p14="http://schemas.microsoft.com/office/powerpoint/2010/main" val="42134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6" name="Parallelogram 5"/>
          <p:cNvSpPr/>
          <p:nvPr/>
        </p:nvSpPr>
        <p:spPr>
          <a:xfrm flipH="1">
            <a:off x="-696915" y="1417954"/>
            <a:ext cx="8713154" cy="148971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Only a small difference between used-L2 and L1 cache size which can make it challenging to write L2-only microbenchmarks</a:t>
            </a:r>
            <a:endParaRPr lang="en-US" sz="2400" dirty="0"/>
          </a:p>
        </p:txBody>
      </p:sp>
      <p:sp>
        <p:nvSpPr>
          <p:cNvPr id="7" name="Parallelogram 6"/>
          <p:cNvSpPr/>
          <p:nvPr/>
        </p:nvSpPr>
        <p:spPr>
          <a:xfrm flipH="1">
            <a:off x="455613" y="3281891"/>
            <a:ext cx="8242300" cy="1502092"/>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Ensuring that the same amount of work is done by the two microbenchmarks can be challenging due to NUCA effects </a:t>
            </a:r>
            <a:endParaRPr lang="en-US" sz="2400" dirty="0"/>
          </a:p>
        </p:txBody>
      </p:sp>
      <p:sp>
        <p:nvSpPr>
          <p:cNvPr id="3" name="TextBox 2"/>
          <p:cNvSpPr txBox="1"/>
          <p:nvPr/>
        </p:nvSpPr>
        <p:spPr>
          <a:xfrm>
            <a:off x="1240062" y="5517397"/>
            <a:ext cx="6524786" cy="523220"/>
          </a:xfrm>
          <a:prstGeom prst="rect">
            <a:avLst/>
          </a:prstGeom>
          <a:noFill/>
        </p:spPr>
        <p:txBody>
          <a:bodyPr wrap="square" rtlCol="0">
            <a:spAutoFit/>
          </a:bodyPr>
          <a:lstStyle/>
          <a:p>
            <a:pPr algn="ctr">
              <a:spcAft>
                <a:spcPts val="600"/>
              </a:spcAft>
              <a:buClr>
                <a:schemeClr val="bg2"/>
              </a:buClr>
            </a:pPr>
            <a:r>
              <a:rPr lang="en-US" sz="2800" b="1" dirty="0" smtClean="0"/>
              <a:t>Additional details in the paper</a:t>
            </a:r>
          </a:p>
        </p:txBody>
      </p:sp>
    </p:spTree>
    <p:extLst>
      <p:ext uri="{BB962C8B-B14F-4D97-AF65-F5344CB8AC3E}">
        <p14:creationId xmlns:p14="http://schemas.microsoft.com/office/powerpoint/2010/main" val="1282329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bwMode="auto">
          <a:xfrm>
            <a:off x="946150" y="3783966"/>
            <a:ext cx="4891088" cy="1841500"/>
          </a:xfrm>
        </p:spPr>
        <p:txBody>
          <a:bodyPr wrap="square" numCol="1" compatLnSpc="1">
            <a:prstTxWarp prst="textNoShape">
              <a:avLst/>
            </a:prstTxWarp>
          </a:bodyPr>
          <a:lstStyle/>
          <a:p>
            <a:r>
              <a:rPr lang="en-US" altLang="en-US" sz="5400" cap="small" dirty="0" smtClean="0">
                <a:latin typeface="+mn-lt"/>
              </a:rPr>
              <a:t>Characterization Studies</a:t>
            </a:r>
          </a:p>
        </p:txBody>
      </p:sp>
    </p:spTree>
    <p:extLst>
      <p:ext uri="{BB962C8B-B14F-4D97-AF65-F5344CB8AC3E}">
        <p14:creationId xmlns:p14="http://schemas.microsoft.com/office/powerpoint/2010/main" val="1553030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Affecting Interconnect Power</a:t>
            </a:r>
            <a:endParaRPr lang="en-US" dirty="0"/>
          </a:p>
        </p:txBody>
      </p:sp>
      <p:sp>
        <p:nvSpPr>
          <p:cNvPr id="5" name="Parallelogram 4"/>
          <p:cNvSpPr/>
          <p:nvPr/>
        </p:nvSpPr>
        <p:spPr>
          <a:xfrm flipH="1">
            <a:off x="580374" y="1133475"/>
            <a:ext cx="7525239" cy="98172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a:t>Average interconnect distance</a:t>
            </a:r>
          </a:p>
        </p:txBody>
      </p:sp>
      <p:sp>
        <p:nvSpPr>
          <p:cNvPr id="6" name="Parallelogram 5"/>
          <p:cNvSpPr/>
          <p:nvPr/>
        </p:nvSpPr>
        <p:spPr>
          <a:xfrm flipH="1">
            <a:off x="580376" y="2384479"/>
            <a:ext cx="7525238" cy="98172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a:t>Data toggle rate</a:t>
            </a:r>
          </a:p>
        </p:txBody>
      </p:sp>
      <p:sp>
        <p:nvSpPr>
          <p:cNvPr id="7" name="Parallelogram 6"/>
          <p:cNvSpPr/>
          <p:nvPr/>
        </p:nvSpPr>
        <p:spPr>
          <a:xfrm flipH="1">
            <a:off x="580376" y="3718625"/>
            <a:ext cx="7525238" cy="1064863"/>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a:t>Bandwidth observed on the interconnect</a:t>
            </a:r>
          </a:p>
        </p:txBody>
      </p:sp>
      <p:sp>
        <p:nvSpPr>
          <p:cNvPr id="8" name="Parallelogram 7"/>
          <p:cNvSpPr/>
          <p:nvPr/>
        </p:nvSpPr>
        <p:spPr>
          <a:xfrm flipH="1">
            <a:off x="580375" y="5135913"/>
            <a:ext cx="7525238" cy="1064863"/>
          </a:xfrm>
          <a:prstGeom prst="parallelogram">
            <a:avLst>
              <a:gd name="adj" fmla="val 99186"/>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dirty="0" smtClean="0"/>
              <a:t>Interconnect’s voltage and frequency</a:t>
            </a:r>
            <a:endParaRPr lang="en-US" sz="2400" dirty="0"/>
          </a:p>
        </p:txBody>
      </p:sp>
    </p:spTree>
    <p:extLst>
      <p:ext uri="{BB962C8B-B14F-4D97-AF65-F5344CB8AC3E}">
        <p14:creationId xmlns:p14="http://schemas.microsoft.com/office/powerpoint/2010/main" val="109981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115207" y="1475189"/>
            <a:ext cx="3011685" cy="3109229"/>
          </a:xfrm>
          <a:prstGeom prst="rect">
            <a:avLst/>
          </a:prstGeom>
        </p:spPr>
      </p:pic>
      <p:pic>
        <p:nvPicPr>
          <p:cNvPr id="15" name="Picture 14"/>
          <p:cNvPicPr>
            <a:picLocks noChangeAspect="1"/>
          </p:cNvPicPr>
          <p:nvPr/>
        </p:nvPicPr>
        <p:blipFill>
          <a:blip r:embed="rId4"/>
          <a:stretch>
            <a:fillRect/>
          </a:stretch>
        </p:blipFill>
        <p:spPr>
          <a:xfrm>
            <a:off x="1334084" y="1469889"/>
            <a:ext cx="1896020" cy="2993395"/>
          </a:xfrm>
          <a:prstGeom prst="rect">
            <a:avLst/>
          </a:prstGeom>
        </p:spPr>
      </p:pic>
      <p:sp>
        <p:nvSpPr>
          <p:cNvPr id="2" name="Title 1"/>
          <p:cNvSpPr>
            <a:spLocks noGrp="1"/>
          </p:cNvSpPr>
          <p:nvPr>
            <p:ph type="title"/>
          </p:nvPr>
        </p:nvSpPr>
        <p:spPr/>
        <p:txBody>
          <a:bodyPr/>
          <a:lstStyle/>
          <a:p>
            <a:r>
              <a:rPr lang="en-US" dirty="0" smtClean="0"/>
              <a:t>Interconnect Power vs Distance</a:t>
            </a:r>
            <a:endParaRPr lang="en-US" dirty="0"/>
          </a:p>
        </p:txBody>
      </p:sp>
      <p:sp>
        <p:nvSpPr>
          <p:cNvPr id="9" name="Parallelogram 8"/>
          <p:cNvSpPr/>
          <p:nvPr/>
        </p:nvSpPr>
        <p:spPr>
          <a:xfrm flipH="1">
            <a:off x="58773" y="5004124"/>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Our experiments confirm that the distance traversed by data affects power consumption</a:t>
            </a:r>
            <a:endParaRPr lang="en-US" sz="2400" dirty="0"/>
          </a:p>
        </p:txBody>
      </p:sp>
      <p:sp>
        <p:nvSpPr>
          <p:cNvPr id="12" name="Rectangle 11"/>
          <p:cNvSpPr/>
          <p:nvPr/>
        </p:nvSpPr>
        <p:spPr>
          <a:xfrm>
            <a:off x="2138766" y="1890792"/>
            <a:ext cx="945397" cy="774915"/>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85163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7" y="306705"/>
            <a:ext cx="7658033" cy="474345"/>
          </a:xfrm>
        </p:spPr>
        <p:txBody>
          <a:bodyPr/>
          <a:lstStyle/>
          <a:p>
            <a:r>
              <a:rPr lang="en-US" dirty="0" smtClean="0"/>
              <a:t>Data Movement: A Major Source of Power Consumption</a:t>
            </a:r>
            <a:endParaRPr lang="en-US" dirty="0"/>
          </a:p>
        </p:txBody>
      </p:sp>
      <p:sp>
        <p:nvSpPr>
          <p:cNvPr id="3" name="Content Placeholder 2"/>
          <p:cNvSpPr>
            <a:spLocks noGrp="1"/>
          </p:cNvSpPr>
          <p:nvPr>
            <p:ph idx="1"/>
          </p:nvPr>
        </p:nvSpPr>
        <p:spPr/>
        <p:txBody>
          <a:bodyPr/>
          <a:lstStyle/>
          <a:p>
            <a:r>
              <a:rPr lang="en-US" dirty="0" smtClean="0"/>
              <a:t>Data movement through the memory hierarchy thought to be a major source of power consumption</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endParaRPr lang="en-US" dirty="0" smtClean="0"/>
          </a:p>
          <a:p>
            <a:endParaRPr lang="en-US" dirty="0"/>
          </a:p>
          <a:p>
            <a:r>
              <a:rPr lang="en-US" dirty="0" smtClean="0"/>
              <a:t>Measurements on real system lacking</a:t>
            </a:r>
          </a:p>
          <a:p>
            <a:pPr lvl="1"/>
            <a:r>
              <a:rPr lang="en-US" dirty="0" smtClean="0"/>
              <a:t>Current estimates based on simulation studies</a:t>
            </a:r>
          </a:p>
          <a:p>
            <a:pPr lvl="1"/>
            <a:r>
              <a:rPr lang="en-US" dirty="0" smtClean="0"/>
              <a:t>Real-world measurements are coarse-grained and do not give break down for data movement</a:t>
            </a:r>
            <a:endParaRPr lang="en-US" dirty="0"/>
          </a:p>
        </p:txBody>
      </p:sp>
      <p:sp>
        <p:nvSpPr>
          <p:cNvPr id="12" name="TextBox 11"/>
          <p:cNvSpPr txBox="1"/>
          <p:nvPr/>
        </p:nvSpPr>
        <p:spPr>
          <a:xfrm>
            <a:off x="1639695" y="4565821"/>
            <a:ext cx="6285106" cy="307777"/>
          </a:xfrm>
          <a:prstGeom prst="rect">
            <a:avLst/>
          </a:prstGeom>
          <a:noFill/>
        </p:spPr>
        <p:txBody>
          <a:bodyPr wrap="square" rtlCol="0">
            <a:spAutoFit/>
          </a:bodyPr>
          <a:lstStyle/>
          <a:p>
            <a:pPr>
              <a:buClr>
                <a:schemeClr val="bg2"/>
              </a:buClr>
            </a:pPr>
            <a:r>
              <a:rPr lang="en-US" sz="1400" i="1" dirty="0" smtClean="0"/>
              <a:t>Based on: Shalf et al., “Exascale </a:t>
            </a:r>
            <a:r>
              <a:rPr lang="en-US" sz="1400" i="1" dirty="0"/>
              <a:t>Computing Technology </a:t>
            </a:r>
            <a:r>
              <a:rPr lang="en-US" sz="1400" i="1" dirty="0" smtClean="0"/>
              <a:t>Challenges,” VECPAR 2010</a:t>
            </a:r>
          </a:p>
        </p:txBody>
      </p:sp>
      <p:pic>
        <p:nvPicPr>
          <p:cNvPr id="13" name="Picture 12"/>
          <p:cNvPicPr>
            <a:picLocks noChangeAspect="1"/>
          </p:cNvPicPr>
          <p:nvPr/>
        </p:nvPicPr>
        <p:blipFill>
          <a:blip r:embed="rId3"/>
          <a:stretch>
            <a:fillRect/>
          </a:stretch>
        </p:blipFill>
        <p:spPr>
          <a:xfrm>
            <a:off x="2706407" y="2390192"/>
            <a:ext cx="3731322" cy="1981653"/>
          </a:xfrm>
          <a:prstGeom prst="rect">
            <a:avLst/>
          </a:prstGeom>
          <a:ln w="28575">
            <a:solidFill>
              <a:schemeClr val="tx1"/>
            </a:solidFill>
          </a:ln>
        </p:spPr>
      </p:pic>
    </p:spTree>
    <p:extLst>
      <p:ext uri="{BB962C8B-B14F-4D97-AF65-F5344CB8AC3E}">
        <p14:creationId xmlns:p14="http://schemas.microsoft.com/office/powerpoint/2010/main" val="837613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115207" y="1475189"/>
            <a:ext cx="3011685" cy="3109229"/>
          </a:xfrm>
          <a:prstGeom prst="rect">
            <a:avLst/>
          </a:prstGeom>
        </p:spPr>
      </p:pic>
      <p:pic>
        <p:nvPicPr>
          <p:cNvPr id="11" name="Picture 10"/>
          <p:cNvPicPr>
            <a:picLocks noChangeAspect="1"/>
          </p:cNvPicPr>
          <p:nvPr/>
        </p:nvPicPr>
        <p:blipFill>
          <a:blip r:embed="rId4"/>
          <a:stretch>
            <a:fillRect/>
          </a:stretch>
        </p:blipFill>
        <p:spPr>
          <a:xfrm>
            <a:off x="1334084" y="1469889"/>
            <a:ext cx="1896020" cy="2993395"/>
          </a:xfrm>
          <a:prstGeom prst="rect">
            <a:avLst/>
          </a:prstGeom>
        </p:spPr>
      </p:pic>
      <p:sp>
        <p:nvSpPr>
          <p:cNvPr id="2" name="Title 1"/>
          <p:cNvSpPr>
            <a:spLocks noGrp="1"/>
          </p:cNvSpPr>
          <p:nvPr>
            <p:ph type="title"/>
          </p:nvPr>
        </p:nvSpPr>
        <p:spPr/>
        <p:txBody>
          <a:bodyPr/>
          <a:lstStyle/>
          <a:p>
            <a:r>
              <a:rPr lang="en-US" dirty="0" smtClean="0"/>
              <a:t>Interconnect Power vs Distance</a:t>
            </a:r>
            <a:endParaRPr lang="en-US" dirty="0"/>
          </a:p>
        </p:txBody>
      </p:sp>
      <p:sp>
        <p:nvSpPr>
          <p:cNvPr id="9" name="Parallelogram 8"/>
          <p:cNvSpPr/>
          <p:nvPr/>
        </p:nvSpPr>
        <p:spPr>
          <a:xfrm flipH="1">
            <a:off x="58773" y="5004124"/>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Within 15% of industrial estimates for energy/bit/mm</a:t>
            </a:r>
            <a:endParaRPr lang="en-US" sz="2400" b="1" dirty="0"/>
          </a:p>
        </p:txBody>
      </p:sp>
      <p:sp>
        <p:nvSpPr>
          <p:cNvPr id="12" name="Rectangle 11"/>
          <p:cNvSpPr/>
          <p:nvPr/>
        </p:nvSpPr>
        <p:spPr>
          <a:xfrm>
            <a:off x="2138766" y="1890792"/>
            <a:ext cx="945397" cy="774915"/>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2253920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115207" y="1475189"/>
            <a:ext cx="3011685" cy="3109229"/>
          </a:xfrm>
          <a:prstGeom prst="rect">
            <a:avLst/>
          </a:prstGeom>
        </p:spPr>
      </p:pic>
      <p:sp>
        <p:nvSpPr>
          <p:cNvPr id="2" name="Title 1"/>
          <p:cNvSpPr>
            <a:spLocks noGrp="1"/>
          </p:cNvSpPr>
          <p:nvPr>
            <p:ph type="title"/>
          </p:nvPr>
        </p:nvSpPr>
        <p:spPr/>
        <p:txBody>
          <a:bodyPr/>
          <a:lstStyle/>
          <a:p>
            <a:r>
              <a:rPr lang="en-US" dirty="0" smtClean="0"/>
              <a:t>Interconnect Power vs Distance</a:t>
            </a:r>
            <a:endParaRPr lang="en-US" dirty="0"/>
          </a:p>
        </p:txBody>
      </p:sp>
      <p:sp>
        <p:nvSpPr>
          <p:cNvPr id="9" name="Parallelogram 8"/>
          <p:cNvSpPr/>
          <p:nvPr/>
        </p:nvSpPr>
        <p:spPr>
          <a:xfrm flipH="1">
            <a:off x="58773" y="5004124"/>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Linear relationship observed between data-movement distance and interconnect power</a:t>
            </a:r>
            <a:endParaRPr lang="en-US" sz="2400" b="1" dirty="0"/>
          </a:p>
        </p:txBody>
      </p:sp>
      <p:cxnSp>
        <p:nvCxnSpPr>
          <p:cNvPr id="5" name="Straight Arrow Connector 4"/>
          <p:cNvCxnSpPr/>
          <p:nvPr/>
        </p:nvCxnSpPr>
        <p:spPr>
          <a:xfrm flipV="1">
            <a:off x="6354305" y="2371241"/>
            <a:ext cx="1301858" cy="681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1334084" y="1469889"/>
            <a:ext cx="1896020" cy="2993395"/>
          </a:xfrm>
          <a:prstGeom prst="rect">
            <a:avLst/>
          </a:prstGeom>
        </p:spPr>
      </p:pic>
    </p:spTree>
    <p:extLst>
      <p:ext uri="{BB962C8B-B14F-4D97-AF65-F5344CB8AC3E}">
        <p14:creationId xmlns:p14="http://schemas.microsoft.com/office/powerpoint/2010/main" val="1520656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4327" y="1255266"/>
            <a:ext cx="7638950" cy="3487214"/>
          </a:xfrm>
          <a:prstGeom prst="rect">
            <a:avLst/>
          </a:prstGeom>
        </p:spPr>
      </p:pic>
      <p:sp>
        <p:nvSpPr>
          <p:cNvPr id="2" name="Title 1"/>
          <p:cNvSpPr>
            <a:spLocks noGrp="1"/>
          </p:cNvSpPr>
          <p:nvPr>
            <p:ph type="title"/>
          </p:nvPr>
        </p:nvSpPr>
        <p:spPr/>
        <p:txBody>
          <a:bodyPr/>
          <a:lstStyle/>
          <a:p>
            <a:r>
              <a:rPr lang="en-US" dirty="0" smtClean="0"/>
              <a:t>Interconnect Power vs Toggle Rate</a:t>
            </a:r>
            <a:endParaRPr lang="en-US" dirty="0"/>
          </a:p>
        </p:txBody>
      </p:sp>
      <p:sp>
        <p:nvSpPr>
          <p:cNvPr id="10" name="Parallelogram 9"/>
          <p:cNvSpPr/>
          <p:nvPr/>
        </p:nvSpPr>
        <p:spPr>
          <a:xfrm flipH="1">
            <a:off x="58773" y="5004124"/>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Linear relationship observed between toggle rate and interconnect power</a:t>
            </a:r>
            <a:endParaRPr lang="en-US" sz="2400" b="1" dirty="0"/>
          </a:p>
        </p:txBody>
      </p:sp>
      <p:sp>
        <p:nvSpPr>
          <p:cNvPr id="11" name="Rectangle 10"/>
          <p:cNvSpPr/>
          <p:nvPr/>
        </p:nvSpPr>
        <p:spPr>
          <a:xfrm>
            <a:off x="4612625" y="1503334"/>
            <a:ext cx="3930652" cy="3239146"/>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20" name="Group 19"/>
          <p:cNvGrpSpPr/>
          <p:nvPr/>
        </p:nvGrpSpPr>
        <p:grpSpPr>
          <a:xfrm>
            <a:off x="1931424" y="4393718"/>
            <a:ext cx="6486880" cy="612192"/>
            <a:chOff x="1931424" y="4393718"/>
            <a:chExt cx="6486880" cy="612192"/>
          </a:xfrm>
        </p:grpSpPr>
        <p:sp>
          <p:nvSpPr>
            <p:cNvPr id="21" name="TextBox 20"/>
            <p:cNvSpPr txBox="1"/>
            <p:nvPr/>
          </p:nvSpPr>
          <p:spPr>
            <a:xfrm>
              <a:off x="1931424" y="4403906"/>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22" name="TextBox 21"/>
            <p:cNvSpPr txBox="1"/>
            <p:nvPr/>
          </p:nvSpPr>
          <p:spPr>
            <a:xfrm>
              <a:off x="3238336" y="4403926"/>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23" name="TextBox 22"/>
            <p:cNvSpPr txBox="1"/>
            <p:nvPr/>
          </p:nvSpPr>
          <p:spPr>
            <a:xfrm>
              <a:off x="4545248" y="4393718"/>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24" name="TextBox 23"/>
            <p:cNvSpPr txBox="1"/>
            <p:nvPr/>
          </p:nvSpPr>
          <p:spPr>
            <a:xfrm>
              <a:off x="1931424" y="4667356"/>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11111111</a:t>
              </a:r>
            </a:p>
          </p:txBody>
        </p:sp>
        <p:sp>
          <p:nvSpPr>
            <p:cNvPr id="25" name="TextBox 24"/>
            <p:cNvSpPr txBox="1"/>
            <p:nvPr/>
          </p:nvSpPr>
          <p:spPr>
            <a:xfrm>
              <a:off x="3238336" y="4665570"/>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00000000</a:t>
              </a:r>
            </a:p>
          </p:txBody>
        </p:sp>
        <p:sp>
          <p:nvSpPr>
            <p:cNvPr id="26" name="TextBox 25"/>
            <p:cNvSpPr txBox="1"/>
            <p:nvPr/>
          </p:nvSpPr>
          <p:spPr>
            <a:xfrm>
              <a:off x="4545248" y="4648693"/>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10101010</a:t>
              </a:r>
            </a:p>
          </p:txBody>
        </p:sp>
        <p:sp>
          <p:nvSpPr>
            <p:cNvPr id="27" name="TextBox 26"/>
            <p:cNvSpPr txBox="1"/>
            <p:nvPr/>
          </p:nvSpPr>
          <p:spPr>
            <a:xfrm>
              <a:off x="5850556" y="4646510"/>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0x0x0x0x</a:t>
              </a:r>
            </a:p>
          </p:txBody>
        </p:sp>
        <p:sp>
          <p:nvSpPr>
            <p:cNvPr id="28" name="TextBox 27"/>
            <p:cNvSpPr txBox="1"/>
            <p:nvPr/>
          </p:nvSpPr>
          <p:spPr>
            <a:xfrm>
              <a:off x="7111392" y="4627450"/>
              <a:ext cx="1306912" cy="338554"/>
            </a:xfrm>
            <a:prstGeom prst="rect">
              <a:avLst/>
            </a:prstGeom>
            <a:noFill/>
          </p:spPr>
          <p:txBody>
            <a:bodyPr wrap="square" rtlCol="0">
              <a:spAutoFit/>
            </a:bodyPr>
            <a:lstStyle/>
            <a:p>
              <a:pPr algn="ctr">
                <a:spcAft>
                  <a:spcPts val="600"/>
                </a:spcAft>
                <a:buClr>
                  <a:schemeClr val="bg2"/>
                </a:buClr>
              </a:pPr>
              <a:r>
                <a:rPr lang="en-US" sz="1600" dirty="0" err="1" smtClean="0">
                  <a:solidFill>
                    <a:schemeClr val="bg1">
                      <a:lumMod val="50000"/>
                    </a:schemeClr>
                  </a:solidFill>
                  <a:latin typeface="Times New Roman" panose="02020603050405020304" pitchFamily="18" charset="0"/>
                  <a:cs typeface="Times New Roman" panose="02020603050405020304" pitchFamily="18" charset="0"/>
                </a:rPr>
                <a:t>xxxxxxxx</a:t>
              </a:r>
              <a:endParaRPr lang="en-US" sz="1600" dirty="0" smtClean="0">
                <a:solidFill>
                  <a:schemeClr val="bg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29732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4327" y="1255266"/>
            <a:ext cx="7638950" cy="3487214"/>
          </a:xfrm>
          <a:prstGeom prst="rect">
            <a:avLst/>
          </a:prstGeom>
        </p:spPr>
      </p:pic>
      <p:sp>
        <p:nvSpPr>
          <p:cNvPr id="2" name="Title 1"/>
          <p:cNvSpPr>
            <a:spLocks noGrp="1"/>
          </p:cNvSpPr>
          <p:nvPr>
            <p:ph type="title"/>
          </p:nvPr>
        </p:nvSpPr>
        <p:spPr/>
        <p:txBody>
          <a:bodyPr/>
          <a:lstStyle/>
          <a:p>
            <a:r>
              <a:rPr lang="en-US" dirty="0" smtClean="0"/>
              <a:t>Interconnect Power vs Toggle Rate</a:t>
            </a:r>
            <a:endParaRPr lang="en-US" dirty="0"/>
          </a:p>
        </p:txBody>
      </p:sp>
      <p:sp>
        <p:nvSpPr>
          <p:cNvPr id="10" name="Parallelogram 9"/>
          <p:cNvSpPr/>
          <p:nvPr/>
        </p:nvSpPr>
        <p:spPr>
          <a:xfrm flipH="1">
            <a:off x="58773" y="5004124"/>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Approximately 10% of interconnect power goes towards arbitration, etc.</a:t>
            </a:r>
            <a:endParaRPr lang="en-US" sz="2400" b="1" dirty="0"/>
          </a:p>
        </p:txBody>
      </p:sp>
      <p:sp>
        <p:nvSpPr>
          <p:cNvPr id="11" name="Rectangle 10"/>
          <p:cNvSpPr/>
          <p:nvPr/>
        </p:nvSpPr>
        <p:spPr>
          <a:xfrm>
            <a:off x="2050482" y="3601778"/>
            <a:ext cx="1033681" cy="87723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4" name="Group 3"/>
          <p:cNvGrpSpPr/>
          <p:nvPr/>
        </p:nvGrpSpPr>
        <p:grpSpPr>
          <a:xfrm>
            <a:off x="1931424" y="4393718"/>
            <a:ext cx="6486880" cy="612192"/>
            <a:chOff x="1931424" y="4393718"/>
            <a:chExt cx="6486880" cy="612192"/>
          </a:xfrm>
        </p:grpSpPr>
        <p:sp>
          <p:nvSpPr>
            <p:cNvPr id="6" name="TextBox 5"/>
            <p:cNvSpPr txBox="1"/>
            <p:nvPr/>
          </p:nvSpPr>
          <p:spPr>
            <a:xfrm>
              <a:off x="1931424" y="4403906"/>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7" name="TextBox 6"/>
            <p:cNvSpPr txBox="1"/>
            <p:nvPr/>
          </p:nvSpPr>
          <p:spPr>
            <a:xfrm>
              <a:off x="3238336" y="4403926"/>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8" name="TextBox 7"/>
            <p:cNvSpPr txBox="1"/>
            <p:nvPr/>
          </p:nvSpPr>
          <p:spPr>
            <a:xfrm>
              <a:off x="4545248" y="4393718"/>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9" name="TextBox 8"/>
            <p:cNvSpPr txBox="1"/>
            <p:nvPr/>
          </p:nvSpPr>
          <p:spPr>
            <a:xfrm>
              <a:off x="1931424" y="4667356"/>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11111111</a:t>
              </a:r>
            </a:p>
          </p:txBody>
        </p:sp>
        <p:sp>
          <p:nvSpPr>
            <p:cNvPr id="12" name="TextBox 11"/>
            <p:cNvSpPr txBox="1"/>
            <p:nvPr/>
          </p:nvSpPr>
          <p:spPr>
            <a:xfrm>
              <a:off x="3238336" y="4665570"/>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00000000</a:t>
              </a:r>
            </a:p>
          </p:txBody>
        </p:sp>
        <p:sp>
          <p:nvSpPr>
            <p:cNvPr id="13" name="TextBox 12"/>
            <p:cNvSpPr txBox="1"/>
            <p:nvPr/>
          </p:nvSpPr>
          <p:spPr>
            <a:xfrm>
              <a:off x="4545248" y="4648693"/>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10101010</a:t>
              </a:r>
            </a:p>
          </p:txBody>
        </p:sp>
        <p:sp>
          <p:nvSpPr>
            <p:cNvPr id="14" name="TextBox 13"/>
            <p:cNvSpPr txBox="1"/>
            <p:nvPr/>
          </p:nvSpPr>
          <p:spPr>
            <a:xfrm>
              <a:off x="5850556" y="4646510"/>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0x0x0x0x</a:t>
              </a:r>
            </a:p>
          </p:txBody>
        </p:sp>
        <p:sp>
          <p:nvSpPr>
            <p:cNvPr id="15" name="TextBox 14"/>
            <p:cNvSpPr txBox="1"/>
            <p:nvPr/>
          </p:nvSpPr>
          <p:spPr>
            <a:xfrm>
              <a:off x="7111392" y="4627450"/>
              <a:ext cx="1306912" cy="338554"/>
            </a:xfrm>
            <a:prstGeom prst="rect">
              <a:avLst/>
            </a:prstGeom>
            <a:noFill/>
          </p:spPr>
          <p:txBody>
            <a:bodyPr wrap="square" rtlCol="0">
              <a:spAutoFit/>
            </a:bodyPr>
            <a:lstStyle/>
            <a:p>
              <a:pPr algn="ctr">
                <a:spcAft>
                  <a:spcPts val="600"/>
                </a:spcAft>
                <a:buClr>
                  <a:schemeClr val="bg2"/>
                </a:buClr>
              </a:pPr>
              <a:r>
                <a:rPr lang="en-US" sz="1600" dirty="0" err="1" smtClean="0">
                  <a:solidFill>
                    <a:schemeClr val="bg1">
                      <a:lumMod val="50000"/>
                    </a:schemeClr>
                  </a:solidFill>
                  <a:latin typeface="Times New Roman" panose="02020603050405020304" pitchFamily="18" charset="0"/>
                  <a:cs typeface="Times New Roman" panose="02020603050405020304" pitchFamily="18" charset="0"/>
                </a:rPr>
                <a:t>xxxxxxxx</a:t>
              </a:r>
              <a:endParaRPr lang="en-US" sz="1600" dirty="0" smtClean="0">
                <a:solidFill>
                  <a:schemeClr val="bg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21777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4327" y="1255266"/>
            <a:ext cx="7638950" cy="3487214"/>
          </a:xfrm>
          <a:prstGeom prst="rect">
            <a:avLst/>
          </a:prstGeom>
        </p:spPr>
      </p:pic>
      <p:sp>
        <p:nvSpPr>
          <p:cNvPr id="2" name="Title 1"/>
          <p:cNvSpPr>
            <a:spLocks noGrp="1"/>
          </p:cNvSpPr>
          <p:nvPr>
            <p:ph type="title"/>
          </p:nvPr>
        </p:nvSpPr>
        <p:spPr/>
        <p:txBody>
          <a:bodyPr/>
          <a:lstStyle/>
          <a:p>
            <a:r>
              <a:rPr lang="en-US" dirty="0" smtClean="0"/>
              <a:t>Interconnect Power vs Toggle Rate</a:t>
            </a:r>
            <a:endParaRPr lang="en-US" dirty="0"/>
          </a:p>
        </p:txBody>
      </p:sp>
      <p:sp>
        <p:nvSpPr>
          <p:cNvPr id="10" name="Parallelogram 9"/>
          <p:cNvSpPr/>
          <p:nvPr/>
        </p:nvSpPr>
        <p:spPr>
          <a:xfrm flipH="1">
            <a:off x="58773" y="5004124"/>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Transmitting 0s slightly more expensive than 1s</a:t>
            </a:r>
            <a:endParaRPr lang="en-US" sz="2400" b="1" dirty="0"/>
          </a:p>
        </p:txBody>
      </p:sp>
      <p:sp>
        <p:nvSpPr>
          <p:cNvPr id="11" name="Rectangle 10"/>
          <p:cNvSpPr/>
          <p:nvPr/>
        </p:nvSpPr>
        <p:spPr>
          <a:xfrm>
            <a:off x="2050482" y="3601778"/>
            <a:ext cx="2304542" cy="87723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6" name="Group 5"/>
          <p:cNvGrpSpPr/>
          <p:nvPr/>
        </p:nvGrpSpPr>
        <p:grpSpPr>
          <a:xfrm>
            <a:off x="1931424" y="4393718"/>
            <a:ext cx="6486880" cy="612192"/>
            <a:chOff x="1931424" y="4393718"/>
            <a:chExt cx="6486880" cy="612192"/>
          </a:xfrm>
        </p:grpSpPr>
        <p:sp>
          <p:nvSpPr>
            <p:cNvPr id="7" name="TextBox 6"/>
            <p:cNvSpPr txBox="1"/>
            <p:nvPr/>
          </p:nvSpPr>
          <p:spPr>
            <a:xfrm>
              <a:off x="1931424" y="4403906"/>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8" name="TextBox 7"/>
            <p:cNvSpPr txBox="1"/>
            <p:nvPr/>
          </p:nvSpPr>
          <p:spPr>
            <a:xfrm>
              <a:off x="3238336" y="4403926"/>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9" name="TextBox 8"/>
            <p:cNvSpPr txBox="1"/>
            <p:nvPr/>
          </p:nvSpPr>
          <p:spPr>
            <a:xfrm>
              <a:off x="4545248" y="4393718"/>
              <a:ext cx="1306912" cy="338554"/>
            </a:xfrm>
            <a:prstGeom prst="rect">
              <a:avLst/>
            </a:prstGeom>
            <a:noFill/>
          </p:spPr>
          <p:txBody>
            <a:bodyPr wrap="square" rtlCol="0">
              <a:spAutoFit/>
            </a:bodyPr>
            <a:lstStyle/>
            <a:p>
              <a:pPr algn="ctr">
                <a:spcAft>
                  <a:spcPts val="600"/>
                </a:spcAft>
                <a:buClr>
                  <a:schemeClr val="bg2"/>
                </a:buClr>
              </a:pPr>
              <a:r>
                <a:rPr lang="en-US" sz="1600" dirty="0" smtClean="0">
                  <a:latin typeface="Times New Roman" panose="02020603050405020304" pitchFamily="18" charset="0"/>
                  <a:cs typeface="Times New Roman" panose="02020603050405020304" pitchFamily="18" charset="0"/>
                </a:rPr>
                <a:t>(0% Toggle)</a:t>
              </a:r>
            </a:p>
          </p:txBody>
        </p:sp>
        <p:sp>
          <p:nvSpPr>
            <p:cNvPr id="12" name="TextBox 11"/>
            <p:cNvSpPr txBox="1"/>
            <p:nvPr/>
          </p:nvSpPr>
          <p:spPr>
            <a:xfrm>
              <a:off x="1931424" y="4667356"/>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11111111</a:t>
              </a:r>
            </a:p>
          </p:txBody>
        </p:sp>
        <p:sp>
          <p:nvSpPr>
            <p:cNvPr id="13" name="TextBox 12"/>
            <p:cNvSpPr txBox="1"/>
            <p:nvPr/>
          </p:nvSpPr>
          <p:spPr>
            <a:xfrm>
              <a:off x="3238336" y="4665570"/>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00000000</a:t>
              </a:r>
            </a:p>
          </p:txBody>
        </p:sp>
        <p:sp>
          <p:nvSpPr>
            <p:cNvPr id="14" name="TextBox 13"/>
            <p:cNvSpPr txBox="1"/>
            <p:nvPr/>
          </p:nvSpPr>
          <p:spPr>
            <a:xfrm>
              <a:off x="4545248" y="4648693"/>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10101010</a:t>
              </a:r>
            </a:p>
          </p:txBody>
        </p:sp>
        <p:sp>
          <p:nvSpPr>
            <p:cNvPr id="15" name="TextBox 14"/>
            <p:cNvSpPr txBox="1"/>
            <p:nvPr/>
          </p:nvSpPr>
          <p:spPr>
            <a:xfrm>
              <a:off x="5850556" y="4646510"/>
              <a:ext cx="1306912" cy="338554"/>
            </a:xfrm>
            <a:prstGeom prst="rect">
              <a:avLst/>
            </a:prstGeom>
            <a:noFill/>
          </p:spPr>
          <p:txBody>
            <a:bodyPr wrap="square" rtlCol="0">
              <a:spAutoFit/>
            </a:bodyPr>
            <a:lstStyle/>
            <a:p>
              <a:pPr algn="ctr">
                <a:spcAft>
                  <a:spcPts val="600"/>
                </a:spcAft>
                <a:buClr>
                  <a:schemeClr val="bg2"/>
                </a:buClr>
              </a:pPr>
              <a:r>
                <a:rPr lang="en-US" sz="1600" dirty="0" smtClean="0">
                  <a:solidFill>
                    <a:schemeClr val="bg1">
                      <a:lumMod val="50000"/>
                    </a:schemeClr>
                  </a:solidFill>
                  <a:latin typeface="Times New Roman" panose="02020603050405020304" pitchFamily="18" charset="0"/>
                  <a:cs typeface="Times New Roman" panose="02020603050405020304" pitchFamily="18" charset="0"/>
                </a:rPr>
                <a:t>0x0x0x0x</a:t>
              </a:r>
            </a:p>
          </p:txBody>
        </p:sp>
        <p:sp>
          <p:nvSpPr>
            <p:cNvPr id="16" name="TextBox 15"/>
            <p:cNvSpPr txBox="1"/>
            <p:nvPr/>
          </p:nvSpPr>
          <p:spPr>
            <a:xfrm>
              <a:off x="7111392" y="4627450"/>
              <a:ext cx="1306912" cy="338554"/>
            </a:xfrm>
            <a:prstGeom prst="rect">
              <a:avLst/>
            </a:prstGeom>
            <a:noFill/>
          </p:spPr>
          <p:txBody>
            <a:bodyPr wrap="square" rtlCol="0">
              <a:spAutoFit/>
            </a:bodyPr>
            <a:lstStyle/>
            <a:p>
              <a:pPr algn="ctr">
                <a:spcAft>
                  <a:spcPts val="600"/>
                </a:spcAft>
                <a:buClr>
                  <a:schemeClr val="bg2"/>
                </a:buClr>
              </a:pPr>
              <a:r>
                <a:rPr lang="en-US" sz="1600" dirty="0" err="1" smtClean="0">
                  <a:solidFill>
                    <a:schemeClr val="bg1">
                      <a:lumMod val="50000"/>
                    </a:schemeClr>
                  </a:solidFill>
                  <a:latin typeface="Times New Roman" panose="02020603050405020304" pitchFamily="18" charset="0"/>
                  <a:cs typeface="Times New Roman" panose="02020603050405020304" pitchFamily="18" charset="0"/>
                </a:rPr>
                <a:t>xxxxxxxx</a:t>
              </a:r>
              <a:endParaRPr lang="en-US" sz="1600" dirty="0" smtClean="0">
                <a:solidFill>
                  <a:schemeClr val="bg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61672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 Power vs Voltage and Frequency</a:t>
            </a:r>
            <a:endParaRPr lang="en-US" dirty="0"/>
          </a:p>
        </p:txBody>
      </p:sp>
      <p:sp>
        <p:nvSpPr>
          <p:cNvPr id="8" name="Parallelogram 7"/>
          <p:cNvSpPr/>
          <p:nvPr/>
        </p:nvSpPr>
        <p:spPr>
          <a:xfrm flipH="1">
            <a:off x="58773" y="5004124"/>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Impact of voltage and frequency as expected</a:t>
            </a:r>
            <a:endParaRPr lang="en-US" sz="2400" b="1" dirty="0"/>
          </a:p>
        </p:txBody>
      </p:sp>
      <p:pic>
        <p:nvPicPr>
          <p:cNvPr id="3" name="Picture 2"/>
          <p:cNvPicPr>
            <a:picLocks noChangeAspect="1"/>
          </p:cNvPicPr>
          <p:nvPr/>
        </p:nvPicPr>
        <p:blipFill>
          <a:blip r:embed="rId3"/>
          <a:stretch>
            <a:fillRect/>
          </a:stretch>
        </p:blipFill>
        <p:spPr>
          <a:xfrm>
            <a:off x="654370" y="1138990"/>
            <a:ext cx="7888908" cy="3645724"/>
          </a:xfrm>
          <a:prstGeom prst="rect">
            <a:avLst/>
          </a:prstGeom>
        </p:spPr>
      </p:pic>
    </p:spTree>
    <p:extLst>
      <p:ext uri="{BB962C8B-B14F-4D97-AF65-F5344CB8AC3E}">
        <p14:creationId xmlns:p14="http://schemas.microsoft.com/office/powerpoint/2010/main" val="287886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dirty="0" smtClean="0"/>
              <a:t>Interconnect Power = Energy/bit/mm * avg. distance * avg. bits/sec * scaled voltage</a:t>
            </a:r>
            <a:r>
              <a:rPr lang="en-US" baseline="30000" dirty="0" smtClean="0"/>
              <a:t>2 </a:t>
            </a:r>
            <a:r>
              <a:rPr lang="en-US" dirty="0" smtClean="0"/>
              <a:t>x scaled frequency * avg. toggle rate</a:t>
            </a:r>
          </a:p>
          <a:p>
            <a:endParaRPr lang="en-US" dirty="0"/>
          </a:p>
          <a:p>
            <a:r>
              <a:rPr lang="en-US" dirty="0" smtClean="0"/>
              <a:t>For real applications, </a:t>
            </a:r>
          </a:p>
          <a:p>
            <a:pPr lvl="1"/>
            <a:r>
              <a:rPr lang="en-US" dirty="0" smtClean="0"/>
              <a:t>Avg. bits per second is calculated from performance counters (e.g. L1 and L2 accesses)</a:t>
            </a:r>
            <a:endParaRPr lang="en-US" baseline="30000" dirty="0" smtClean="0"/>
          </a:p>
          <a:p>
            <a:pPr lvl="1"/>
            <a:r>
              <a:rPr lang="en-US" dirty="0" smtClean="0"/>
              <a:t>The other parameters are pre-computed or pre-measured (e.g. Distance is measured from layout; energy/bit/mm is computed to be 110 fJ/bit/mm)</a:t>
            </a:r>
          </a:p>
        </p:txBody>
      </p:sp>
    </p:spTree>
    <p:extLst>
      <p:ext uri="{BB962C8B-B14F-4D97-AF65-F5344CB8AC3E}">
        <p14:creationId xmlns:p14="http://schemas.microsoft.com/office/powerpoint/2010/main" val="1156425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bwMode="auto">
          <a:xfrm>
            <a:off x="946150" y="3675478"/>
            <a:ext cx="4891088" cy="1841500"/>
          </a:xfrm>
        </p:spPr>
        <p:txBody>
          <a:bodyPr wrap="square" numCol="1" compatLnSpc="1">
            <a:prstTxWarp prst="textNoShape">
              <a:avLst/>
            </a:prstTxWarp>
          </a:bodyPr>
          <a:lstStyle/>
          <a:p>
            <a:r>
              <a:rPr lang="en-US" altLang="en-US" sz="6000" cap="small" dirty="0" smtClean="0">
                <a:latin typeface="+mn-lt"/>
              </a:rPr>
              <a:t>Evaluation of Applications</a:t>
            </a:r>
          </a:p>
        </p:txBody>
      </p:sp>
    </p:spTree>
    <p:extLst>
      <p:ext uri="{BB962C8B-B14F-4D97-AF65-F5344CB8AC3E}">
        <p14:creationId xmlns:p14="http://schemas.microsoft.com/office/powerpoint/2010/main" val="15135445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781050"/>
            <a:ext cx="9144793" cy="4505334"/>
          </a:xfrm>
          <a:prstGeom prst="rect">
            <a:avLst/>
          </a:prstGeom>
        </p:spPr>
      </p:pic>
      <p:sp>
        <p:nvSpPr>
          <p:cNvPr id="2" name="Title 1"/>
          <p:cNvSpPr>
            <a:spLocks noGrp="1"/>
          </p:cNvSpPr>
          <p:nvPr>
            <p:ph type="title"/>
          </p:nvPr>
        </p:nvSpPr>
        <p:spPr/>
        <p:txBody>
          <a:bodyPr/>
          <a:lstStyle/>
          <a:p>
            <a:r>
              <a:rPr lang="en-US" sz="2400" dirty="0" smtClean="0"/>
              <a:t>Energy Cost of Data Movement on Real Applications</a:t>
            </a:r>
            <a:endParaRPr lang="en-US" sz="2400" dirty="0"/>
          </a:p>
        </p:txBody>
      </p:sp>
      <p:sp>
        <p:nvSpPr>
          <p:cNvPr id="8" name="Rectangle 7"/>
          <p:cNvSpPr/>
          <p:nvPr/>
        </p:nvSpPr>
        <p:spPr>
          <a:xfrm>
            <a:off x="805913" y="2293749"/>
            <a:ext cx="309966" cy="294468"/>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Parallelogram 8"/>
          <p:cNvSpPr/>
          <p:nvPr/>
        </p:nvSpPr>
        <p:spPr>
          <a:xfrm flipH="1">
            <a:off x="211173" y="5450955"/>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Up to 14% dynamic power spent on interconnects in today’s chips</a:t>
            </a:r>
            <a:endParaRPr lang="en-US" sz="2400" b="1" dirty="0"/>
          </a:p>
        </p:txBody>
      </p:sp>
    </p:spTree>
    <p:extLst>
      <p:ext uri="{BB962C8B-B14F-4D97-AF65-F5344CB8AC3E}">
        <p14:creationId xmlns:p14="http://schemas.microsoft.com/office/powerpoint/2010/main" val="10939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 y="781050"/>
            <a:ext cx="9144793" cy="4505334"/>
          </a:xfrm>
          <a:prstGeom prst="rect">
            <a:avLst/>
          </a:prstGeom>
        </p:spPr>
      </p:pic>
      <p:sp>
        <p:nvSpPr>
          <p:cNvPr id="2" name="Title 1"/>
          <p:cNvSpPr>
            <a:spLocks noGrp="1"/>
          </p:cNvSpPr>
          <p:nvPr>
            <p:ph type="title"/>
          </p:nvPr>
        </p:nvSpPr>
        <p:spPr/>
        <p:txBody>
          <a:bodyPr/>
          <a:lstStyle/>
          <a:p>
            <a:r>
              <a:rPr lang="en-US" sz="2400" dirty="0" smtClean="0"/>
              <a:t>Energy Cost of Data Movement on Real Applications</a:t>
            </a:r>
            <a:endParaRPr lang="en-US" sz="2400" dirty="0"/>
          </a:p>
        </p:txBody>
      </p:sp>
      <p:sp>
        <p:nvSpPr>
          <p:cNvPr id="8" name="Rectangle 7"/>
          <p:cNvSpPr/>
          <p:nvPr/>
        </p:nvSpPr>
        <p:spPr>
          <a:xfrm>
            <a:off x="1115879" y="2748931"/>
            <a:ext cx="480448" cy="294468"/>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891153" y="3890226"/>
            <a:ext cx="596683" cy="557788"/>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Parallelogram 9"/>
          <p:cNvSpPr/>
          <p:nvPr/>
        </p:nvSpPr>
        <p:spPr>
          <a:xfrm flipH="1">
            <a:off x="58773" y="5345049"/>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Even non-memory bound applications can show high interconnect power (but at different hierarchy)</a:t>
            </a:r>
            <a:endParaRPr lang="en-US" sz="2400" b="1" dirty="0"/>
          </a:p>
        </p:txBody>
      </p:sp>
    </p:spTree>
    <p:extLst>
      <p:ext uri="{BB962C8B-B14F-4D97-AF65-F5344CB8AC3E}">
        <p14:creationId xmlns:p14="http://schemas.microsoft.com/office/powerpoint/2010/main" val="500918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06388"/>
            <a:ext cx="7680325" cy="474662"/>
          </a:xfrm>
        </p:spPr>
        <p:txBody>
          <a:bodyPr/>
          <a:lstStyle/>
          <a:p>
            <a:pPr>
              <a:defRPr/>
            </a:pPr>
            <a:r>
              <a:rPr lang="en-US" dirty="0" smtClean="0"/>
              <a:t>This Talk in One Sentence</a:t>
            </a:r>
            <a:endParaRPr lang="en-US" dirty="0"/>
          </a:p>
        </p:txBody>
      </p:sp>
      <p:sp>
        <p:nvSpPr>
          <p:cNvPr id="21" name="Parallelogram 20"/>
          <p:cNvSpPr/>
          <p:nvPr/>
        </p:nvSpPr>
        <p:spPr>
          <a:xfrm flipH="1">
            <a:off x="476762" y="2685728"/>
            <a:ext cx="8242300"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smtClean="0">
                <a:solidFill>
                  <a:srgbClr val="FFFFFF"/>
                </a:solidFill>
                <a:sym typeface="Wingdings"/>
              </a:rPr>
              <a:t>A new methodology to measure </a:t>
            </a:r>
          </a:p>
          <a:p>
            <a:pPr algn="ctr" fontAlgn="auto">
              <a:spcBef>
                <a:spcPts val="0"/>
              </a:spcBef>
              <a:spcAft>
                <a:spcPts val="0"/>
              </a:spcAft>
              <a:defRPr/>
            </a:pPr>
            <a:r>
              <a:rPr lang="en-US" sz="2400" dirty="0" smtClean="0">
                <a:solidFill>
                  <a:srgbClr val="FFFFFF"/>
                </a:solidFill>
                <a:sym typeface="Wingdings"/>
              </a:rPr>
              <a:t>data-movement power on real hardware</a:t>
            </a:r>
          </a:p>
        </p:txBody>
      </p:sp>
    </p:spTree>
    <p:extLst>
      <p:ext uri="{BB962C8B-B14F-4D97-AF65-F5344CB8AC3E}">
        <p14:creationId xmlns:p14="http://schemas.microsoft.com/office/powerpoint/2010/main" val="18519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 y="781050"/>
            <a:ext cx="9144793" cy="4505334"/>
          </a:xfrm>
          <a:prstGeom prst="rect">
            <a:avLst/>
          </a:prstGeom>
        </p:spPr>
      </p:pic>
      <p:sp>
        <p:nvSpPr>
          <p:cNvPr id="2" name="Title 1"/>
          <p:cNvSpPr>
            <a:spLocks noGrp="1"/>
          </p:cNvSpPr>
          <p:nvPr>
            <p:ph type="title"/>
          </p:nvPr>
        </p:nvSpPr>
        <p:spPr/>
        <p:txBody>
          <a:bodyPr/>
          <a:lstStyle/>
          <a:p>
            <a:r>
              <a:rPr lang="en-US" sz="2400" dirty="0" smtClean="0"/>
              <a:t>Energy Cost of Data Movement on Real Applications</a:t>
            </a:r>
            <a:endParaRPr lang="en-US" sz="2400" dirty="0"/>
          </a:p>
        </p:txBody>
      </p:sp>
      <p:sp>
        <p:nvSpPr>
          <p:cNvPr id="7" name="Parallelogram 6"/>
          <p:cNvSpPr/>
          <p:nvPr/>
        </p:nvSpPr>
        <p:spPr>
          <a:xfrm flipH="1">
            <a:off x="58773" y="5345049"/>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smtClean="0"/>
              <a:t>Data-movement power problem exacerbated in future technology nodes</a:t>
            </a:r>
            <a:endParaRPr lang="en-US" sz="2400" b="1" dirty="0"/>
          </a:p>
        </p:txBody>
      </p:sp>
      <p:sp>
        <p:nvSpPr>
          <p:cNvPr id="8" name="Rectangle 7"/>
          <p:cNvSpPr/>
          <p:nvPr/>
        </p:nvSpPr>
        <p:spPr>
          <a:xfrm>
            <a:off x="697424" y="1518834"/>
            <a:ext cx="588935" cy="1069383"/>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1434098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bwMode="auto">
          <a:xfrm>
            <a:off x="946150" y="3783966"/>
            <a:ext cx="4891088" cy="1841500"/>
          </a:xfrm>
        </p:spPr>
        <p:txBody>
          <a:bodyPr wrap="square" numCol="1" compatLnSpc="1">
            <a:prstTxWarp prst="textNoShape">
              <a:avLst/>
            </a:prstTxWarp>
          </a:bodyPr>
          <a:lstStyle/>
          <a:p>
            <a:r>
              <a:rPr lang="en-US" altLang="en-US" sz="5400" cap="small" dirty="0" smtClean="0">
                <a:latin typeface="+mn-lt"/>
              </a:rPr>
              <a:t>Optimizations</a:t>
            </a:r>
          </a:p>
        </p:txBody>
      </p:sp>
    </p:spTree>
    <p:extLst>
      <p:ext uri="{BB962C8B-B14F-4D97-AF65-F5344CB8AC3E}">
        <p14:creationId xmlns:p14="http://schemas.microsoft.com/office/powerpoint/2010/main" val="19517162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 Power Optimizations</a:t>
            </a:r>
            <a:endParaRPr lang="en-US" dirty="0"/>
          </a:p>
        </p:txBody>
      </p:sp>
      <p:sp>
        <p:nvSpPr>
          <p:cNvPr id="3" name="TextBox 2"/>
          <p:cNvSpPr txBox="1"/>
          <p:nvPr/>
        </p:nvSpPr>
        <p:spPr>
          <a:xfrm>
            <a:off x="266768" y="1258117"/>
            <a:ext cx="8229600" cy="4293483"/>
          </a:xfrm>
          <a:prstGeom prst="rect">
            <a:avLst/>
          </a:prstGeom>
          <a:noFill/>
        </p:spPr>
        <p:txBody>
          <a:bodyPr wrap="square" rtlCol="0">
            <a:spAutoFit/>
          </a:bodyPr>
          <a:lstStyle/>
          <a:p>
            <a:pPr marL="174625" indent="-174625">
              <a:spcAft>
                <a:spcPts val="600"/>
              </a:spcAft>
              <a:buClr>
                <a:schemeClr val="bg2"/>
              </a:buClr>
              <a:buFont typeface="Wingdings 3" pitchFamily="18" charset="2"/>
              <a:buChar char="}"/>
            </a:pPr>
            <a:r>
              <a:rPr lang="en-US" sz="2000" b="1" dirty="0" smtClean="0"/>
              <a:t>Layout-Based Optimizations</a:t>
            </a:r>
          </a:p>
          <a:p>
            <a:pPr marL="631825" lvl="1" indent="-174625">
              <a:spcAft>
                <a:spcPts val="600"/>
              </a:spcAft>
              <a:buClr>
                <a:schemeClr val="bg2"/>
              </a:buClr>
              <a:buFont typeface="Wingdings 3" pitchFamily="18" charset="2"/>
              <a:buChar char="}"/>
            </a:pPr>
            <a:r>
              <a:rPr lang="en-US" sz="2000" dirty="0" smtClean="0"/>
              <a:t>We explore how much impact layout-based optimization can have on real world applications</a:t>
            </a:r>
          </a:p>
          <a:p>
            <a:pPr marL="631825" lvl="1" indent="-174625">
              <a:spcAft>
                <a:spcPts val="600"/>
              </a:spcAft>
              <a:buClr>
                <a:schemeClr val="bg2"/>
              </a:buClr>
              <a:buFont typeface="Wingdings 3" pitchFamily="18" charset="2"/>
              <a:buChar char="}"/>
            </a:pPr>
            <a:r>
              <a:rPr lang="en-US" sz="2000" dirty="0" smtClean="0"/>
              <a:t>We examine two layouts – one reduces distance between L1 and L2 and the other reduces distance between L2 and memory controller</a:t>
            </a:r>
            <a:endParaRPr lang="en-US" sz="2000" dirty="0"/>
          </a:p>
          <a:p>
            <a:pPr marL="174625" indent="-174625">
              <a:spcAft>
                <a:spcPts val="600"/>
              </a:spcAft>
              <a:buClr>
                <a:schemeClr val="bg2"/>
              </a:buClr>
              <a:buFont typeface="Wingdings 3" pitchFamily="18" charset="2"/>
              <a:buChar char="}"/>
            </a:pPr>
            <a:endParaRPr lang="en-US" sz="2000" b="1" dirty="0" smtClean="0"/>
          </a:p>
          <a:p>
            <a:pPr marL="174625" indent="-174625">
              <a:spcAft>
                <a:spcPts val="600"/>
              </a:spcAft>
              <a:buClr>
                <a:schemeClr val="bg2"/>
              </a:buClr>
              <a:buFont typeface="Wingdings 3" pitchFamily="18" charset="2"/>
              <a:buChar char="}"/>
            </a:pPr>
            <a:r>
              <a:rPr lang="en-US" sz="2000" b="1" dirty="0" smtClean="0"/>
              <a:t>Cache Resizing (details in the paper)</a:t>
            </a:r>
          </a:p>
          <a:p>
            <a:pPr marL="631825" lvl="1" indent="-174625">
              <a:spcAft>
                <a:spcPts val="600"/>
              </a:spcAft>
              <a:buClr>
                <a:schemeClr val="bg2"/>
              </a:buClr>
              <a:buFont typeface="Wingdings 3" pitchFamily="18" charset="2"/>
              <a:buChar char="}"/>
            </a:pPr>
            <a:r>
              <a:rPr lang="en-US" sz="2000" dirty="0" smtClean="0"/>
              <a:t>Increasing cache size decreases average data movement distance (most data is fetched from nearer memories)</a:t>
            </a:r>
          </a:p>
          <a:p>
            <a:pPr marL="631825" lvl="1" indent="-174625">
              <a:spcAft>
                <a:spcPts val="600"/>
              </a:spcAft>
              <a:buClr>
                <a:schemeClr val="bg2"/>
              </a:buClr>
              <a:buFont typeface="Wingdings 3" pitchFamily="18" charset="2"/>
              <a:buChar char="}"/>
            </a:pPr>
            <a:r>
              <a:rPr lang="en-US" sz="2000" dirty="0" smtClean="0"/>
              <a:t>We quantify the magnitude of difference when we increase the cache size 4 times</a:t>
            </a:r>
          </a:p>
          <a:p>
            <a:pPr>
              <a:spcAft>
                <a:spcPts val="600"/>
              </a:spcAft>
              <a:buClr>
                <a:schemeClr val="bg2"/>
              </a:buClr>
            </a:pPr>
            <a:endParaRPr lang="en-US" sz="2000" b="1" dirty="0" smtClean="0"/>
          </a:p>
        </p:txBody>
      </p:sp>
    </p:spTree>
    <p:extLst>
      <p:ext uri="{BB962C8B-B14F-4D97-AF65-F5344CB8AC3E}">
        <p14:creationId xmlns:p14="http://schemas.microsoft.com/office/powerpoint/2010/main" val="317187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 Power Optimizations – Layout Optimization</a:t>
            </a:r>
            <a:endParaRPr lang="en-US" dirty="0"/>
          </a:p>
        </p:txBody>
      </p:sp>
      <p:sp>
        <p:nvSpPr>
          <p:cNvPr id="5" name="Rectangle 4"/>
          <p:cNvSpPr/>
          <p:nvPr/>
        </p:nvSpPr>
        <p:spPr>
          <a:xfrm>
            <a:off x="1602994" y="1955464"/>
            <a:ext cx="2425148" cy="3115917"/>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2492545" y="2026694"/>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2492545" y="4714814"/>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Rectangle 7"/>
          <p:cNvSpPr/>
          <p:nvPr/>
        </p:nvSpPr>
        <p:spPr>
          <a:xfrm>
            <a:off x="3411916" y="2058169"/>
            <a:ext cx="521804" cy="152400"/>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 name="Rectangle 8"/>
          <p:cNvSpPr/>
          <p:nvPr/>
        </p:nvSpPr>
        <p:spPr>
          <a:xfrm>
            <a:off x="2393981" y="2536903"/>
            <a:ext cx="151054"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Rectangle 9"/>
          <p:cNvSpPr/>
          <p:nvPr/>
        </p:nvSpPr>
        <p:spPr>
          <a:xfrm>
            <a:off x="2393153" y="3603702"/>
            <a:ext cx="151882"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 name="Rectangle 10"/>
          <p:cNvSpPr/>
          <p:nvPr/>
        </p:nvSpPr>
        <p:spPr>
          <a:xfrm>
            <a:off x="3162918" y="2536903"/>
            <a:ext cx="158718"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Rectangle 11"/>
          <p:cNvSpPr/>
          <p:nvPr/>
        </p:nvSpPr>
        <p:spPr>
          <a:xfrm>
            <a:off x="3161262" y="3603702"/>
            <a:ext cx="159546"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1755083" y="2058169"/>
            <a:ext cx="521804" cy="152400"/>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Rectangle 13"/>
          <p:cNvSpPr/>
          <p:nvPr/>
        </p:nvSpPr>
        <p:spPr>
          <a:xfrm rot="5400000">
            <a:off x="1494181" y="250708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5" name="Rectangle 14"/>
          <p:cNvSpPr/>
          <p:nvPr/>
        </p:nvSpPr>
        <p:spPr>
          <a:xfrm rot="5400000">
            <a:off x="1494181" y="4424685"/>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Rectangle 15"/>
          <p:cNvSpPr/>
          <p:nvPr/>
        </p:nvSpPr>
        <p:spPr>
          <a:xfrm rot="10800000">
            <a:off x="1740882" y="4821596"/>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 name="Rectangle 16"/>
          <p:cNvSpPr/>
          <p:nvPr/>
        </p:nvSpPr>
        <p:spPr>
          <a:xfrm rot="5400000">
            <a:off x="3645306" y="250708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8" name="Rectangle 17"/>
          <p:cNvSpPr/>
          <p:nvPr/>
        </p:nvSpPr>
        <p:spPr>
          <a:xfrm>
            <a:off x="3385066" y="4811655"/>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9" name="Rectangle 18"/>
          <p:cNvSpPr/>
          <p:nvPr/>
        </p:nvSpPr>
        <p:spPr>
          <a:xfrm rot="5400000">
            <a:off x="3618153" y="4386823"/>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0" name="Rectangle 19"/>
          <p:cNvSpPr/>
          <p:nvPr/>
        </p:nvSpPr>
        <p:spPr>
          <a:xfrm>
            <a:off x="4552088" y="1955464"/>
            <a:ext cx="2425148" cy="3115917"/>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1" name="Rectangle 20"/>
          <p:cNvSpPr/>
          <p:nvPr/>
        </p:nvSpPr>
        <p:spPr>
          <a:xfrm rot="5400000">
            <a:off x="5417928" y="2810850"/>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2" name="Rectangle 21"/>
          <p:cNvSpPr/>
          <p:nvPr/>
        </p:nvSpPr>
        <p:spPr>
          <a:xfrm rot="5400000">
            <a:off x="5417927" y="3881997"/>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 name="Rectangle 22"/>
          <p:cNvSpPr/>
          <p:nvPr/>
        </p:nvSpPr>
        <p:spPr>
          <a:xfrm>
            <a:off x="5343075" y="2536903"/>
            <a:ext cx="151054"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4" name="Rectangle 23"/>
          <p:cNvSpPr/>
          <p:nvPr/>
        </p:nvSpPr>
        <p:spPr>
          <a:xfrm>
            <a:off x="5342247" y="3603702"/>
            <a:ext cx="151882"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5" name="Rectangle 24"/>
          <p:cNvSpPr/>
          <p:nvPr/>
        </p:nvSpPr>
        <p:spPr>
          <a:xfrm>
            <a:off x="6112012" y="2536903"/>
            <a:ext cx="158718"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6" name="Rectangle 25"/>
          <p:cNvSpPr/>
          <p:nvPr/>
        </p:nvSpPr>
        <p:spPr>
          <a:xfrm>
            <a:off x="6110356" y="3603702"/>
            <a:ext cx="159546"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7" name="Rectangle 26"/>
          <p:cNvSpPr/>
          <p:nvPr/>
        </p:nvSpPr>
        <p:spPr>
          <a:xfrm>
            <a:off x="4601232" y="2050713"/>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 name="Rectangle 27"/>
          <p:cNvSpPr/>
          <p:nvPr/>
        </p:nvSpPr>
        <p:spPr>
          <a:xfrm>
            <a:off x="6395763" y="2039999"/>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9" name="Rectangle 28"/>
          <p:cNvSpPr/>
          <p:nvPr/>
        </p:nvSpPr>
        <p:spPr>
          <a:xfrm>
            <a:off x="5803068" y="204491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0" name="Rectangle 29"/>
          <p:cNvSpPr/>
          <p:nvPr/>
        </p:nvSpPr>
        <p:spPr>
          <a:xfrm>
            <a:off x="5207062" y="204491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1" name="Rectangle 30"/>
          <p:cNvSpPr/>
          <p:nvPr/>
        </p:nvSpPr>
        <p:spPr>
          <a:xfrm>
            <a:off x="4601232" y="4888685"/>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2" name="Rectangle 31"/>
          <p:cNvSpPr/>
          <p:nvPr/>
        </p:nvSpPr>
        <p:spPr>
          <a:xfrm>
            <a:off x="6395763" y="4877971"/>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3" name="Rectangle 32"/>
          <p:cNvSpPr/>
          <p:nvPr/>
        </p:nvSpPr>
        <p:spPr>
          <a:xfrm>
            <a:off x="5803068" y="4882889"/>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5207062" y="4882889"/>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5" name="Rectangle 34"/>
          <p:cNvSpPr/>
          <p:nvPr/>
        </p:nvSpPr>
        <p:spPr>
          <a:xfrm>
            <a:off x="4922599" y="1468532"/>
            <a:ext cx="188908" cy="178905"/>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6" name="Rectangle 35"/>
          <p:cNvSpPr/>
          <p:nvPr/>
        </p:nvSpPr>
        <p:spPr>
          <a:xfrm>
            <a:off x="2354222" y="1495035"/>
            <a:ext cx="190813" cy="178905"/>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7" name="Rectangle 36"/>
          <p:cNvSpPr/>
          <p:nvPr/>
        </p:nvSpPr>
        <p:spPr>
          <a:xfrm>
            <a:off x="3730648" y="1490076"/>
            <a:ext cx="191295" cy="178905"/>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2545035" y="1408893"/>
            <a:ext cx="1096303"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L1-$</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3926487" y="1408908"/>
            <a:ext cx="835248"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L2-$</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126990" y="1389849"/>
            <a:ext cx="1587655"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Mem Controller</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2109890" y="1425376"/>
            <a:ext cx="4522304" cy="298176"/>
          </a:xfrm>
          <a:prstGeom prst="rect">
            <a:avLst/>
          </a:prstGeom>
          <a:noFill/>
          <a:ln w="9525"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1915696" y="5140301"/>
            <a:ext cx="1799743" cy="523220"/>
          </a:xfrm>
          <a:prstGeom prst="rect">
            <a:avLst/>
          </a:prstGeom>
          <a:noFill/>
        </p:spPr>
        <p:txBody>
          <a:bodyPr wrap="squar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L1 to L2 = 17.0 units</a:t>
            </a:r>
          </a:p>
          <a:p>
            <a:r>
              <a:rPr lang="en-US" sz="1400" dirty="0" smtClean="0">
                <a:solidFill>
                  <a:prstClr val="black"/>
                </a:solidFill>
                <a:latin typeface="Times New Roman" panose="02020603050405020304" pitchFamily="18" charset="0"/>
                <a:cs typeface="Times New Roman" panose="02020603050405020304" pitchFamily="18" charset="0"/>
              </a:rPr>
              <a:t>L2 to MC = 7.6 units</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5017053" y="5140301"/>
            <a:ext cx="1799743" cy="523220"/>
          </a:xfrm>
          <a:prstGeom prst="rect">
            <a:avLst/>
          </a:prstGeom>
          <a:noFill/>
        </p:spPr>
        <p:txBody>
          <a:bodyPr wrap="squar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L1 to L2   =   3.5 units</a:t>
            </a:r>
          </a:p>
          <a:p>
            <a:r>
              <a:rPr lang="en-US" sz="1400" dirty="0" smtClean="0">
                <a:solidFill>
                  <a:prstClr val="black"/>
                </a:solidFill>
                <a:latin typeface="Times New Roman" panose="02020603050405020304" pitchFamily="18" charset="0"/>
                <a:cs typeface="Times New Roman" panose="02020603050405020304" pitchFamily="18" charset="0"/>
              </a:rPr>
              <a:t>L2 to MC = 12.0 units</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44" name="Rectangular Callout 43"/>
          <p:cNvSpPr/>
          <p:nvPr/>
        </p:nvSpPr>
        <p:spPr>
          <a:xfrm>
            <a:off x="266768" y="5732440"/>
            <a:ext cx="3545198" cy="692665"/>
          </a:xfrm>
          <a:prstGeom prst="wedgeRectCallout">
            <a:avLst>
              <a:gd name="adj1" fmla="val -6273"/>
              <a:gd name="adj2" fmla="val -138047"/>
            </a:avLst>
          </a:prstGeom>
          <a:solidFill>
            <a:schemeClr val="accent3">
              <a:alpha val="3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Optimized to reduce L2-MC distance.</a:t>
            </a:r>
            <a:br>
              <a:rPr lang="en-US" sz="1400" dirty="0" smtClean="0">
                <a:solidFill>
                  <a:schemeClr val="tx1"/>
                </a:solidFill>
              </a:rPr>
            </a:br>
            <a:r>
              <a:rPr lang="en-US" sz="1400" dirty="0" smtClean="0">
                <a:solidFill>
                  <a:schemeClr val="tx1"/>
                </a:solidFill>
              </a:rPr>
              <a:t>Not too different from current GPUs.</a:t>
            </a:r>
          </a:p>
        </p:txBody>
      </p:sp>
    </p:spTree>
    <p:extLst>
      <p:ext uri="{BB962C8B-B14F-4D97-AF65-F5344CB8AC3E}">
        <p14:creationId xmlns:p14="http://schemas.microsoft.com/office/powerpoint/2010/main" val="245441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 Power Optimizations – Layout Optimization</a:t>
            </a:r>
            <a:endParaRPr lang="en-US" dirty="0"/>
          </a:p>
        </p:txBody>
      </p:sp>
      <p:sp>
        <p:nvSpPr>
          <p:cNvPr id="5" name="Rectangle 4"/>
          <p:cNvSpPr/>
          <p:nvPr/>
        </p:nvSpPr>
        <p:spPr>
          <a:xfrm>
            <a:off x="1602994" y="1955464"/>
            <a:ext cx="2425148" cy="3115917"/>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2492545" y="2026694"/>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2492545" y="4714814"/>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Rectangle 7"/>
          <p:cNvSpPr/>
          <p:nvPr/>
        </p:nvSpPr>
        <p:spPr>
          <a:xfrm>
            <a:off x="3411916" y="2058169"/>
            <a:ext cx="521804" cy="152400"/>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 name="Rectangle 8"/>
          <p:cNvSpPr/>
          <p:nvPr/>
        </p:nvSpPr>
        <p:spPr>
          <a:xfrm>
            <a:off x="2393981" y="2536903"/>
            <a:ext cx="151054"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Rectangle 9"/>
          <p:cNvSpPr/>
          <p:nvPr/>
        </p:nvSpPr>
        <p:spPr>
          <a:xfrm>
            <a:off x="2393153" y="3603702"/>
            <a:ext cx="151882"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 name="Rectangle 10"/>
          <p:cNvSpPr/>
          <p:nvPr/>
        </p:nvSpPr>
        <p:spPr>
          <a:xfrm>
            <a:off x="3162918" y="2536903"/>
            <a:ext cx="158718"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Rectangle 11"/>
          <p:cNvSpPr/>
          <p:nvPr/>
        </p:nvSpPr>
        <p:spPr>
          <a:xfrm>
            <a:off x="3161262" y="3603702"/>
            <a:ext cx="159546"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1755083" y="2058169"/>
            <a:ext cx="521804" cy="152400"/>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Rectangle 13"/>
          <p:cNvSpPr/>
          <p:nvPr/>
        </p:nvSpPr>
        <p:spPr>
          <a:xfrm rot="5400000">
            <a:off x="1494181" y="250708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5" name="Rectangle 14"/>
          <p:cNvSpPr/>
          <p:nvPr/>
        </p:nvSpPr>
        <p:spPr>
          <a:xfrm rot="5400000">
            <a:off x="1494181" y="4424685"/>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Rectangle 15"/>
          <p:cNvSpPr/>
          <p:nvPr/>
        </p:nvSpPr>
        <p:spPr>
          <a:xfrm rot="10800000">
            <a:off x="1740882" y="4821596"/>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 name="Rectangle 16"/>
          <p:cNvSpPr/>
          <p:nvPr/>
        </p:nvSpPr>
        <p:spPr>
          <a:xfrm rot="5400000">
            <a:off x="3645306" y="250708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8" name="Rectangle 17"/>
          <p:cNvSpPr/>
          <p:nvPr/>
        </p:nvSpPr>
        <p:spPr>
          <a:xfrm>
            <a:off x="3385066" y="4811655"/>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9" name="Rectangle 18"/>
          <p:cNvSpPr/>
          <p:nvPr/>
        </p:nvSpPr>
        <p:spPr>
          <a:xfrm rot="5400000">
            <a:off x="3618153" y="4386823"/>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0" name="Rectangle 19"/>
          <p:cNvSpPr/>
          <p:nvPr/>
        </p:nvSpPr>
        <p:spPr>
          <a:xfrm>
            <a:off x="4552088" y="1955464"/>
            <a:ext cx="2425148" cy="3115917"/>
          </a:xfrm>
          <a:prstGeom prst="rect">
            <a:avLst/>
          </a:pr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1" name="Rectangle 20"/>
          <p:cNvSpPr/>
          <p:nvPr/>
        </p:nvSpPr>
        <p:spPr>
          <a:xfrm rot="5400000">
            <a:off x="5417928" y="2810850"/>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2" name="Rectangle 21"/>
          <p:cNvSpPr/>
          <p:nvPr/>
        </p:nvSpPr>
        <p:spPr>
          <a:xfrm rot="5400000">
            <a:off x="5417927" y="3881997"/>
            <a:ext cx="770283" cy="278296"/>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 name="Rectangle 22"/>
          <p:cNvSpPr/>
          <p:nvPr/>
        </p:nvSpPr>
        <p:spPr>
          <a:xfrm>
            <a:off x="5343075" y="2536903"/>
            <a:ext cx="151054"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4" name="Rectangle 23"/>
          <p:cNvSpPr/>
          <p:nvPr/>
        </p:nvSpPr>
        <p:spPr>
          <a:xfrm>
            <a:off x="5342247" y="3603702"/>
            <a:ext cx="151882"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5" name="Rectangle 24"/>
          <p:cNvSpPr/>
          <p:nvPr/>
        </p:nvSpPr>
        <p:spPr>
          <a:xfrm>
            <a:off x="6112012" y="2536903"/>
            <a:ext cx="158718"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6" name="Rectangle 25"/>
          <p:cNvSpPr/>
          <p:nvPr/>
        </p:nvSpPr>
        <p:spPr>
          <a:xfrm>
            <a:off x="6110356" y="3603702"/>
            <a:ext cx="159546" cy="834886"/>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7" name="Rectangle 26"/>
          <p:cNvSpPr/>
          <p:nvPr/>
        </p:nvSpPr>
        <p:spPr>
          <a:xfrm>
            <a:off x="4601232" y="2050713"/>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 name="Rectangle 27"/>
          <p:cNvSpPr/>
          <p:nvPr/>
        </p:nvSpPr>
        <p:spPr>
          <a:xfrm>
            <a:off x="6395763" y="2039999"/>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9" name="Rectangle 28"/>
          <p:cNvSpPr/>
          <p:nvPr/>
        </p:nvSpPr>
        <p:spPr>
          <a:xfrm>
            <a:off x="5803068" y="204491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0" name="Rectangle 29"/>
          <p:cNvSpPr/>
          <p:nvPr/>
        </p:nvSpPr>
        <p:spPr>
          <a:xfrm>
            <a:off x="5207062" y="2044917"/>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1" name="Rectangle 30"/>
          <p:cNvSpPr/>
          <p:nvPr/>
        </p:nvSpPr>
        <p:spPr>
          <a:xfrm>
            <a:off x="4601232" y="4888685"/>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2" name="Rectangle 31"/>
          <p:cNvSpPr/>
          <p:nvPr/>
        </p:nvSpPr>
        <p:spPr>
          <a:xfrm>
            <a:off x="6395763" y="4877971"/>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3" name="Rectangle 32"/>
          <p:cNvSpPr/>
          <p:nvPr/>
        </p:nvSpPr>
        <p:spPr>
          <a:xfrm>
            <a:off x="5803068" y="4882889"/>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5207062" y="4882889"/>
            <a:ext cx="521804" cy="134178"/>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5" name="Rectangle 34"/>
          <p:cNvSpPr/>
          <p:nvPr/>
        </p:nvSpPr>
        <p:spPr>
          <a:xfrm>
            <a:off x="4922599" y="1468532"/>
            <a:ext cx="188908" cy="178905"/>
          </a:xfrm>
          <a:prstGeom prst="rect">
            <a:avLst/>
          </a:prstGeom>
          <a:solidFill>
            <a:srgbClr val="F9D2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6" name="Rectangle 35"/>
          <p:cNvSpPr/>
          <p:nvPr/>
        </p:nvSpPr>
        <p:spPr>
          <a:xfrm>
            <a:off x="2354222" y="1495035"/>
            <a:ext cx="190813" cy="178905"/>
          </a:xfrm>
          <a:prstGeom prst="rect">
            <a:avLst/>
          </a:prstGeom>
          <a:solidFill>
            <a:srgbClr val="D2ECB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7" name="Rectangle 36"/>
          <p:cNvSpPr/>
          <p:nvPr/>
        </p:nvSpPr>
        <p:spPr>
          <a:xfrm>
            <a:off x="3730648" y="1490076"/>
            <a:ext cx="191295" cy="178905"/>
          </a:xfrm>
          <a:prstGeom prst="rect">
            <a:avLst/>
          </a:prstGeom>
          <a:solidFill>
            <a:srgbClr val="B5EC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2545035" y="1408893"/>
            <a:ext cx="1096303"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L1-$</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3926487" y="1408908"/>
            <a:ext cx="835248"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L2-$</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126990" y="1389849"/>
            <a:ext cx="1587655" cy="338554"/>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Mem Controller</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2109890" y="1425376"/>
            <a:ext cx="4522304" cy="298176"/>
          </a:xfrm>
          <a:prstGeom prst="rect">
            <a:avLst/>
          </a:prstGeom>
          <a:noFill/>
          <a:ln w="9525"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1915696" y="5140301"/>
            <a:ext cx="1799743" cy="523220"/>
          </a:xfrm>
          <a:prstGeom prst="rect">
            <a:avLst/>
          </a:prstGeom>
          <a:noFill/>
        </p:spPr>
        <p:txBody>
          <a:bodyPr wrap="squar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L1 to L2 = 17.0 units</a:t>
            </a:r>
          </a:p>
          <a:p>
            <a:r>
              <a:rPr lang="en-US" sz="1400" dirty="0" smtClean="0">
                <a:solidFill>
                  <a:prstClr val="black"/>
                </a:solidFill>
                <a:latin typeface="Times New Roman" panose="02020603050405020304" pitchFamily="18" charset="0"/>
                <a:cs typeface="Times New Roman" panose="02020603050405020304" pitchFamily="18" charset="0"/>
              </a:rPr>
              <a:t>L2 to MC = 7.6 units</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5017053" y="5140301"/>
            <a:ext cx="1799743" cy="523220"/>
          </a:xfrm>
          <a:prstGeom prst="rect">
            <a:avLst/>
          </a:prstGeom>
          <a:noFill/>
        </p:spPr>
        <p:txBody>
          <a:bodyPr wrap="squar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L1 to L2   =   3.5 units</a:t>
            </a:r>
          </a:p>
          <a:p>
            <a:r>
              <a:rPr lang="en-US" sz="1400" dirty="0" smtClean="0">
                <a:solidFill>
                  <a:prstClr val="black"/>
                </a:solidFill>
                <a:latin typeface="Times New Roman" panose="02020603050405020304" pitchFamily="18" charset="0"/>
                <a:cs typeface="Times New Roman" panose="02020603050405020304" pitchFamily="18" charset="0"/>
              </a:rPr>
              <a:t>L2 to MC = 12.0 units</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44" name="Rectangular Callout 43"/>
          <p:cNvSpPr/>
          <p:nvPr/>
        </p:nvSpPr>
        <p:spPr>
          <a:xfrm>
            <a:off x="3511517" y="5636881"/>
            <a:ext cx="3145148" cy="692665"/>
          </a:xfrm>
          <a:prstGeom prst="wedgeRectCallout">
            <a:avLst>
              <a:gd name="adj1" fmla="val -2012"/>
              <a:gd name="adj2" fmla="val -119680"/>
            </a:avLst>
          </a:prstGeom>
          <a:solidFill>
            <a:schemeClr val="accent3">
              <a:alpha val="3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Optimized to reduce L1-L2 distance. </a:t>
            </a:r>
          </a:p>
        </p:txBody>
      </p:sp>
    </p:spTree>
    <p:extLst>
      <p:ext uri="{BB962C8B-B14F-4D97-AF65-F5344CB8AC3E}">
        <p14:creationId xmlns:p14="http://schemas.microsoft.com/office/powerpoint/2010/main" val="1456199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47" y="1434494"/>
            <a:ext cx="9138696" cy="2981202"/>
          </a:xfrm>
          <a:prstGeom prst="rect">
            <a:avLst/>
          </a:prstGeom>
        </p:spPr>
      </p:pic>
      <p:sp>
        <p:nvSpPr>
          <p:cNvPr id="2" name="Title 1"/>
          <p:cNvSpPr>
            <a:spLocks noGrp="1"/>
          </p:cNvSpPr>
          <p:nvPr>
            <p:ph type="title"/>
          </p:nvPr>
        </p:nvSpPr>
        <p:spPr/>
        <p:txBody>
          <a:bodyPr/>
          <a:lstStyle/>
          <a:p>
            <a:r>
              <a:rPr lang="en-US" dirty="0" smtClean="0"/>
              <a:t>Interconnect Power Optimizations – Layout Optimization</a:t>
            </a:r>
            <a:endParaRPr lang="en-US" dirty="0"/>
          </a:p>
        </p:txBody>
      </p:sp>
      <p:sp>
        <p:nvSpPr>
          <p:cNvPr id="45" name="TextBox 44"/>
          <p:cNvSpPr txBox="1"/>
          <p:nvPr/>
        </p:nvSpPr>
        <p:spPr>
          <a:xfrm>
            <a:off x="266768" y="4879732"/>
            <a:ext cx="8557497" cy="338554"/>
          </a:xfrm>
          <a:prstGeom prst="rect">
            <a:avLst/>
          </a:prstGeom>
          <a:noFill/>
        </p:spPr>
        <p:txBody>
          <a:bodyPr wrap="square" rtlCol="0">
            <a:spAutoFit/>
          </a:bodyPr>
          <a:lstStyle/>
          <a:p>
            <a:pPr algn="ctr">
              <a:spcAft>
                <a:spcPts val="600"/>
              </a:spcAft>
              <a:buClr>
                <a:schemeClr val="bg2"/>
              </a:buClr>
            </a:pPr>
            <a:r>
              <a:rPr lang="en-US" sz="1600" b="1" dirty="0" smtClean="0"/>
              <a:t>Interconnect power reduces by 48% on average when we use an L1-L2 distance optimized layout</a:t>
            </a:r>
          </a:p>
        </p:txBody>
      </p:sp>
    </p:spTree>
    <p:extLst>
      <p:ext uri="{BB962C8B-B14F-4D97-AF65-F5344CB8AC3E}">
        <p14:creationId xmlns:p14="http://schemas.microsoft.com/office/powerpoint/2010/main" val="291460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Distance-based microbenchmarking is a promising approach to measure data movement power</a:t>
            </a:r>
          </a:p>
          <a:p>
            <a:endParaRPr lang="en-US" dirty="0"/>
          </a:p>
          <a:p>
            <a:r>
              <a:rPr lang="en-US" dirty="0" smtClean="0"/>
              <a:t>Over 14% of dynamic power can go towards on-chip data movement in today’s chips	</a:t>
            </a:r>
          </a:p>
          <a:p>
            <a:pPr lvl="1"/>
            <a:r>
              <a:rPr lang="en-US" dirty="0" smtClean="0"/>
              <a:t>Lesser than past estimates as we separated out data access power from data movement power</a:t>
            </a:r>
          </a:p>
          <a:p>
            <a:pPr lvl="1"/>
            <a:r>
              <a:rPr lang="en-US" dirty="0" smtClean="0"/>
              <a:t>Can increase to 22% by 7nm technology</a:t>
            </a:r>
          </a:p>
          <a:p>
            <a:pPr lvl="1"/>
            <a:endParaRPr lang="en-US" dirty="0"/>
          </a:p>
          <a:p>
            <a:r>
              <a:rPr lang="en-US" dirty="0" smtClean="0"/>
              <a:t>Optimizing on-chip interconnects to reduce the distance of frequently accessed portions can reduce on-chip data movement power by 48%</a:t>
            </a:r>
            <a:endParaRPr lang="en-US" dirty="0"/>
          </a:p>
        </p:txBody>
      </p:sp>
    </p:spTree>
    <p:extLst>
      <p:ext uri="{BB962C8B-B14F-4D97-AF65-F5344CB8AC3E}">
        <p14:creationId xmlns:p14="http://schemas.microsoft.com/office/powerpoint/2010/main" val="1116824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6388"/>
            <a:ext cx="7680325" cy="474662"/>
          </a:xfrm>
        </p:spPr>
        <p:txBody>
          <a:bodyPr/>
          <a:lstStyle/>
          <a:p>
            <a:pPr>
              <a:defRPr/>
            </a:pPr>
            <a:r>
              <a:rPr lang="en-US" dirty="0"/>
              <a:t>Disclaimer &amp; Attribution</a:t>
            </a:r>
          </a:p>
        </p:txBody>
      </p:sp>
      <p:sp>
        <p:nvSpPr>
          <p:cNvPr id="33795" name="Content Placeholder 2"/>
          <p:cNvSpPr>
            <a:spLocks noGrp="1"/>
          </p:cNvSpPr>
          <p:nvPr>
            <p:ph idx="1"/>
          </p:nvPr>
        </p:nvSpPr>
        <p:spPr>
          <a:xfrm>
            <a:off x="274638" y="1381125"/>
            <a:ext cx="8594725" cy="4937125"/>
          </a:xfrm>
        </p:spPr>
        <p:txBody>
          <a:bodyPr anchor="b"/>
          <a:lstStyle/>
          <a:p>
            <a:pPr marL="0" indent="0" defTabSz="652463">
              <a:buFont typeface="Wingdings 3" panose="05040102010807070707" pitchFamily="18" charset="2"/>
              <a:buNone/>
            </a:pPr>
            <a:r>
              <a:rPr lang="en-US" altLang="en-US" sz="1200" dirty="0" smtClean="0"/>
              <a:t>The information presented in this document is for informational purposes only and may contain technical inaccuracies, omissions and typographical errors.</a:t>
            </a:r>
            <a:br>
              <a:rPr lang="en-US" altLang="en-US" sz="1200" dirty="0" smtClean="0"/>
            </a:br>
            <a:endParaRPr lang="en-US" altLang="en-US" sz="1200" dirty="0" smtClean="0"/>
          </a:p>
          <a:p>
            <a:pPr marL="0" indent="0" defTabSz="652463">
              <a:buFont typeface="Wingdings 3" panose="05040102010807070707" pitchFamily="18" charset="2"/>
              <a:buNone/>
            </a:pPr>
            <a:r>
              <a:rPr lang="en-US" altLang="en-US" sz="1200" dirty="0" smtClean="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altLang="en-US" sz="1200" dirty="0" smtClean="0"/>
            </a:br>
            <a:endParaRPr lang="en-US" altLang="en-US" sz="1200" dirty="0" smtClean="0"/>
          </a:p>
          <a:p>
            <a:pPr marL="0" indent="0" defTabSz="652463">
              <a:buFont typeface="Wingdings 3" panose="05040102010807070707" pitchFamily="18" charset="2"/>
              <a:buNone/>
            </a:pPr>
            <a:r>
              <a:rPr lang="en-US" altLang="en-US" sz="1200" dirty="0" smtClean="0"/>
              <a:t>AMD MAKES NO REPRESENTATIONS OR WARRANTIES WITH RESPECT TO THE CONTENTS HEREOF AND ASSUMES NO RESPONSIBILITY FOR ANY INACCURACIES, ERRORS OR OMISSIONS THAT MAY APPEAR IN THIS INFORMATION.</a:t>
            </a:r>
            <a:br>
              <a:rPr lang="en-US" altLang="en-US" sz="1200" dirty="0" smtClean="0"/>
            </a:br>
            <a:endParaRPr lang="en-US" altLang="en-US" sz="1200" dirty="0" smtClean="0"/>
          </a:p>
          <a:p>
            <a:pPr marL="0" indent="0" defTabSz="652463">
              <a:buFont typeface="Wingdings 3" panose="05040102010807070707" pitchFamily="18" charset="2"/>
              <a:buNone/>
            </a:pPr>
            <a:r>
              <a:rPr lang="en-US" altLang="en-US" sz="1200" dirty="0" smtClean="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Font typeface="Wingdings 3" panose="05040102010807070707" pitchFamily="18" charset="2"/>
              <a:buNone/>
            </a:pPr>
            <a:endParaRPr lang="en-US" altLang="en-US" sz="1200" b="1" u="sng" dirty="0" smtClean="0"/>
          </a:p>
          <a:p>
            <a:pPr marL="0" indent="0" algn="just" defTabSz="652463">
              <a:buFont typeface="Wingdings 3" panose="05040102010807070707" pitchFamily="18" charset="2"/>
              <a:buNone/>
            </a:pPr>
            <a:r>
              <a:rPr lang="en-US" altLang="en-US" sz="1200" b="1" u="sng" dirty="0" smtClean="0"/>
              <a:t>ATTRIBUTION</a:t>
            </a:r>
          </a:p>
          <a:p>
            <a:pPr marL="0" indent="0" defTabSz="652463">
              <a:buFont typeface="Wingdings 3" panose="05040102010807070707" pitchFamily="18" charset="2"/>
              <a:buNone/>
            </a:pPr>
            <a:r>
              <a:rPr lang="en-US" altLang="en-US" sz="1200" dirty="0" smtClean="0"/>
              <a:t>© 2016 Advanced Micro Devices, Inc. All rights reserved. AMD, the AMD Arrow logo, AMD FirePro, and combinations thereof are trademarks of Advanced Micro Devices, Inc. in the United States and/or other jurisdictions. OpenCL is a trademark of Apple, Inc. used by permission by Khronos. Other names are for informational purposes only and may be trademarks of their respective owners.</a:t>
            </a:r>
          </a:p>
        </p:txBody>
      </p:sp>
    </p:spTree>
    <p:extLst>
      <p:ext uri="{BB962C8B-B14F-4D97-AF65-F5344CB8AC3E}">
        <p14:creationId xmlns:p14="http://schemas.microsoft.com/office/powerpoint/2010/main" val="415313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State-of-the-art Measurement Approach</a:t>
            </a:r>
            <a:endParaRPr lang="en-US" dirty="0"/>
          </a:p>
        </p:txBody>
      </p:sp>
      <p:sp>
        <p:nvSpPr>
          <p:cNvPr id="3" name="Content Placeholder 2"/>
          <p:cNvSpPr>
            <a:spLocks noGrp="1"/>
          </p:cNvSpPr>
          <p:nvPr>
            <p:ph idx="1"/>
          </p:nvPr>
        </p:nvSpPr>
        <p:spPr>
          <a:xfrm>
            <a:off x="274388" y="4083273"/>
            <a:ext cx="8595360" cy="1935744"/>
          </a:xfrm>
        </p:spPr>
        <p:txBody>
          <a:bodyPr/>
          <a:lstStyle/>
          <a:p>
            <a:pPr>
              <a:spcAft>
                <a:spcPts val="600"/>
              </a:spcAft>
              <a:buClr>
                <a:schemeClr val="bg2"/>
              </a:buClr>
            </a:pPr>
            <a:r>
              <a:rPr lang="en-US" dirty="0" smtClean="0"/>
              <a:t>E</a:t>
            </a:r>
            <a:r>
              <a:rPr lang="en-US" baseline="-25000" dirty="0" smtClean="0"/>
              <a:t>L2 </a:t>
            </a:r>
            <a:r>
              <a:rPr lang="en-US" dirty="0" smtClean="0"/>
              <a:t>= Energy consumed by L2 microbenchmark</a:t>
            </a:r>
            <a:endParaRPr lang="en-US" dirty="0"/>
          </a:p>
          <a:p>
            <a:pPr>
              <a:spcAft>
                <a:spcPts val="600"/>
              </a:spcAft>
              <a:buClr>
                <a:schemeClr val="bg2"/>
              </a:buClr>
            </a:pPr>
            <a:r>
              <a:rPr lang="en-US" dirty="0" smtClean="0"/>
              <a:t>E</a:t>
            </a:r>
            <a:r>
              <a:rPr lang="en-US" baseline="-25000" dirty="0" smtClean="0"/>
              <a:t>L1 </a:t>
            </a:r>
            <a:r>
              <a:rPr lang="en-US" dirty="0"/>
              <a:t>= Energy </a:t>
            </a:r>
            <a:r>
              <a:rPr lang="en-US" dirty="0" smtClean="0"/>
              <a:t>consumed by L1 microbenchmark</a:t>
            </a:r>
          </a:p>
          <a:p>
            <a:pPr>
              <a:spcAft>
                <a:spcPts val="600"/>
              </a:spcAft>
              <a:buClr>
                <a:schemeClr val="bg2"/>
              </a:buClr>
            </a:pPr>
            <a:r>
              <a:rPr lang="en-US" dirty="0" smtClean="0"/>
              <a:t>Energy cost of moving data from L2 to L1 = </a:t>
            </a:r>
            <a:r>
              <a:rPr lang="en-US" b="1" dirty="0" smtClean="0"/>
              <a:t>E</a:t>
            </a:r>
            <a:r>
              <a:rPr lang="en-US" b="1" baseline="-25000" dirty="0" smtClean="0"/>
              <a:t>L2  </a:t>
            </a:r>
            <a:r>
              <a:rPr lang="en-US" b="1" dirty="0" smtClean="0"/>
              <a:t>-</a:t>
            </a:r>
            <a:r>
              <a:rPr lang="en-US" b="1" baseline="-25000" dirty="0" smtClean="0"/>
              <a:t>  </a:t>
            </a:r>
            <a:r>
              <a:rPr lang="en-US" b="1" dirty="0" smtClean="0"/>
              <a:t>E</a:t>
            </a:r>
            <a:r>
              <a:rPr lang="en-US" b="1" baseline="-25000" dirty="0" smtClean="0"/>
              <a:t>L1</a:t>
            </a:r>
          </a:p>
          <a:p>
            <a:pPr>
              <a:spcAft>
                <a:spcPts val="600"/>
              </a:spcAft>
              <a:buClr>
                <a:schemeClr val="bg2"/>
              </a:buClr>
            </a:pPr>
            <a:r>
              <a:rPr lang="en-US" b="1" dirty="0" smtClean="0"/>
              <a:t>Issue:</a:t>
            </a:r>
            <a:r>
              <a:rPr lang="en-US" dirty="0" smtClean="0"/>
              <a:t> Over-estimation of data-movement energy</a:t>
            </a:r>
            <a:endParaRPr lang="en-US" dirty="0"/>
          </a:p>
          <a:p>
            <a:pPr marL="0" indent="0">
              <a:buNone/>
            </a:pPr>
            <a:endParaRPr lang="en-US" dirty="0"/>
          </a:p>
        </p:txBody>
      </p:sp>
      <p:sp>
        <p:nvSpPr>
          <p:cNvPr id="9" name="TextBox 8"/>
          <p:cNvSpPr txBox="1"/>
          <p:nvPr/>
        </p:nvSpPr>
        <p:spPr>
          <a:xfrm>
            <a:off x="753691" y="3335685"/>
            <a:ext cx="7636754" cy="276999"/>
          </a:xfrm>
          <a:prstGeom prst="rect">
            <a:avLst/>
          </a:prstGeom>
          <a:noFill/>
        </p:spPr>
        <p:txBody>
          <a:bodyPr wrap="square" rtlCol="0">
            <a:spAutoFit/>
          </a:bodyPr>
          <a:lstStyle/>
          <a:p>
            <a:pPr algn="ctr">
              <a:spcAft>
                <a:spcPts val="600"/>
              </a:spcAft>
              <a:buClr>
                <a:schemeClr val="bg2"/>
              </a:buClr>
            </a:pPr>
            <a:r>
              <a:rPr lang="en-US" sz="1200" i="1" dirty="0"/>
              <a:t>G. </a:t>
            </a:r>
            <a:r>
              <a:rPr lang="en-US" sz="1200" i="1" dirty="0" smtClean="0"/>
              <a:t>Kestor et al., "</a:t>
            </a:r>
            <a:r>
              <a:rPr lang="en-US" sz="1200" i="1" dirty="0"/>
              <a:t>Quantifying the energy cost of data movement in scientific </a:t>
            </a:r>
            <a:r>
              <a:rPr lang="en-US" sz="1200" i="1" dirty="0" smtClean="0"/>
              <a:t>applications,” IISWC 2013</a:t>
            </a:r>
          </a:p>
        </p:txBody>
      </p:sp>
      <p:cxnSp>
        <p:nvCxnSpPr>
          <p:cNvPr id="6" name="Straight Connector 5"/>
          <p:cNvCxnSpPr/>
          <p:nvPr/>
        </p:nvCxnSpPr>
        <p:spPr>
          <a:xfrm>
            <a:off x="2406869" y="1502979"/>
            <a:ext cx="0" cy="137557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014757" y="1502979"/>
            <a:ext cx="0" cy="1375576"/>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5719029" y="1502979"/>
            <a:ext cx="0" cy="1375576"/>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2406869" y="1778000"/>
            <a:ext cx="3312160" cy="0"/>
          </a:xfrm>
          <a:prstGeom prst="straightConnector1">
            <a:avLst/>
          </a:prstGeom>
          <a:ln w="15875">
            <a:headEnd type="oval" w="med" len="med"/>
            <a:tailEnd type="stealth"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2406869" y="2357120"/>
            <a:ext cx="1607888" cy="0"/>
          </a:xfrm>
          <a:prstGeom prst="straightConnector1">
            <a:avLst/>
          </a:prstGeom>
          <a:ln w="15875">
            <a:headEnd type="oval" w="med" len="med"/>
            <a:tailEnd type="stealth" w="lg" len="lg"/>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860243" y="1096727"/>
            <a:ext cx="1093252" cy="369332"/>
          </a:xfrm>
          <a:prstGeom prst="rect">
            <a:avLst/>
          </a:prstGeom>
          <a:noFill/>
        </p:spPr>
        <p:txBody>
          <a:bodyPr wrap="square" rtlCol="0">
            <a:spAutoFit/>
          </a:bodyPr>
          <a:lstStyle/>
          <a:p>
            <a:pPr algn="ctr">
              <a:spcAft>
                <a:spcPts val="600"/>
              </a:spcAft>
              <a:buClr>
                <a:schemeClr val="bg2"/>
              </a:buClr>
            </a:pPr>
            <a:r>
              <a:rPr lang="en-US" dirty="0" smtClean="0"/>
              <a:t>REG</a:t>
            </a:r>
          </a:p>
        </p:txBody>
      </p:sp>
      <p:sp>
        <p:nvSpPr>
          <p:cNvPr id="18" name="TextBox 17"/>
          <p:cNvSpPr txBox="1"/>
          <p:nvPr/>
        </p:nvSpPr>
        <p:spPr>
          <a:xfrm>
            <a:off x="3684557" y="1096727"/>
            <a:ext cx="660400" cy="369332"/>
          </a:xfrm>
          <a:prstGeom prst="rect">
            <a:avLst/>
          </a:prstGeom>
          <a:noFill/>
        </p:spPr>
        <p:txBody>
          <a:bodyPr wrap="square" rtlCol="0">
            <a:spAutoFit/>
          </a:bodyPr>
          <a:lstStyle/>
          <a:p>
            <a:pPr algn="ctr">
              <a:spcAft>
                <a:spcPts val="600"/>
              </a:spcAft>
              <a:buClr>
                <a:schemeClr val="bg2"/>
              </a:buClr>
            </a:pPr>
            <a:r>
              <a:rPr lang="en-US" dirty="0" smtClean="0"/>
              <a:t>L1</a:t>
            </a:r>
          </a:p>
        </p:txBody>
      </p:sp>
      <p:sp>
        <p:nvSpPr>
          <p:cNvPr id="19" name="TextBox 18"/>
          <p:cNvSpPr txBox="1"/>
          <p:nvPr/>
        </p:nvSpPr>
        <p:spPr>
          <a:xfrm>
            <a:off x="5388829" y="1096727"/>
            <a:ext cx="660400" cy="369332"/>
          </a:xfrm>
          <a:prstGeom prst="rect">
            <a:avLst/>
          </a:prstGeom>
          <a:noFill/>
        </p:spPr>
        <p:txBody>
          <a:bodyPr wrap="square" rtlCol="0">
            <a:spAutoFit/>
          </a:bodyPr>
          <a:lstStyle/>
          <a:p>
            <a:pPr algn="ctr">
              <a:spcAft>
                <a:spcPts val="600"/>
              </a:spcAft>
              <a:buClr>
                <a:schemeClr val="bg2"/>
              </a:buClr>
            </a:pPr>
            <a:r>
              <a:rPr lang="en-US" dirty="0" smtClean="0"/>
              <a:t>L2</a:t>
            </a:r>
          </a:p>
        </p:txBody>
      </p:sp>
      <p:sp>
        <p:nvSpPr>
          <p:cNvPr id="20" name="TextBox 19"/>
          <p:cNvSpPr txBox="1"/>
          <p:nvPr/>
        </p:nvSpPr>
        <p:spPr>
          <a:xfrm>
            <a:off x="5923280" y="1615440"/>
            <a:ext cx="721360" cy="369332"/>
          </a:xfrm>
          <a:prstGeom prst="rect">
            <a:avLst/>
          </a:prstGeom>
          <a:noFill/>
        </p:spPr>
        <p:txBody>
          <a:bodyPr wrap="square" rtlCol="0">
            <a:spAutoFit/>
          </a:bodyPr>
          <a:lstStyle/>
          <a:p>
            <a:pPr>
              <a:spcAft>
                <a:spcPts val="600"/>
              </a:spcAft>
              <a:buClr>
                <a:schemeClr val="bg2"/>
              </a:buClr>
            </a:pPr>
            <a:r>
              <a:rPr lang="en-US" dirty="0" smtClean="0"/>
              <a:t>E</a:t>
            </a:r>
            <a:r>
              <a:rPr lang="en-US" baseline="-25000" dirty="0" smtClean="0"/>
              <a:t>L2</a:t>
            </a:r>
          </a:p>
        </p:txBody>
      </p:sp>
      <p:sp>
        <p:nvSpPr>
          <p:cNvPr id="21" name="TextBox 20"/>
          <p:cNvSpPr txBox="1"/>
          <p:nvPr/>
        </p:nvSpPr>
        <p:spPr>
          <a:xfrm>
            <a:off x="4145532" y="2156257"/>
            <a:ext cx="721360" cy="369332"/>
          </a:xfrm>
          <a:prstGeom prst="rect">
            <a:avLst/>
          </a:prstGeom>
          <a:noFill/>
        </p:spPr>
        <p:txBody>
          <a:bodyPr wrap="square" rtlCol="0">
            <a:spAutoFit/>
          </a:bodyPr>
          <a:lstStyle/>
          <a:p>
            <a:pPr>
              <a:spcAft>
                <a:spcPts val="600"/>
              </a:spcAft>
              <a:buClr>
                <a:schemeClr val="bg2"/>
              </a:buClr>
            </a:pPr>
            <a:r>
              <a:rPr lang="en-US" dirty="0" smtClean="0"/>
              <a:t>E</a:t>
            </a:r>
            <a:r>
              <a:rPr lang="en-US" baseline="-25000" dirty="0" smtClean="0"/>
              <a:t>L1</a:t>
            </a:r>
          </a:p>
        </p:txBody>
      </p:sp>
      <p:sp>
        <p:nvSpPr>
          <p:cNvPr id="22" name="TextBox 21"/>
          <p:cNvSpPr txBox="1"/>
          <p:nvPr/>
        </p:nvSpPr>
        <p:spPr>
          <a:xfrm>
            <a:off x="4065098" y="1461550"/>
            <a:ext cx="1858182" cy="307777"/>
          </a:xfrm>
          <a:prstGeom prst="rect">
            <a:avLst/>
          </a:prstGeom>
          <a:noFill/>
        </p:spPr>
        <p:txBody>
          <a:bodyPr wrap="square" rtlCol="0">
            <a:spAutoFit/>
          </a:bodyPr>
          <a:lstStyle/>
          <a:p>
            <a:pPr>
              <a:spcAft>
                <a:spcPts val="600"/>
              </a:spcAft>
              <a:buClr>
                <a:schemeClr val="bg2"/>
              </a:buClr>
            </a:pPr>
            <a:r>
              <a:rPr lang="en-US" sz="1400" i="1" dirty="0" smtClean="0"/>
              <a:t>L2 microbenchmark </a:t>
            </a:r>
          </a:p>
        </p:txBody>
      </p:sp>
      <p:sp>
        <p:nvSpPr>
          <p:cNvPr id="23" name="TextBox 22"/>
          <p:cNvSpPr txBox="1"/>
          <p:nvPr/>
        </p:nvSpPr>
        <p:spPr>
          <a:xfrm>
            <a:off x="2406869" y="2049343"/>
            <a:ext cx="1858182" cy="307777"/>
          </a:xfrm>
          <a:prstGeom prst="rect">
            <a:avLst/>
          </a:prstGeom>
          <a:noFill/>
        </p:spPr>
        <p:txBody>
          <a:bodyPr wrap="square" rtlCol="0">
            <a:spAutoFit/>
          </a:bodyPr>
          <a:lstStyle/>
          <a:p>
            <a:pPr>
              <a:spcAft>
                <a:spcPts val="600"/>
              </a:spcAft>
              <a:buClr>
                <a:schemeClr val="bg2"/>
              </a:buClr>
            </a:pPr>
            <a:r>
              <a:rPr lang="en-US" sz="1400" i="1" dirty="0" smtClean="0"/>
              <a:t>L1 microbenchmark </a:t>
            </a:r>
          </a:p>
        </p:txBody>
      </p:sp>
    </p:spTree>
    <p:extLst>
      <p:ext uri="{BB962C8B-B14F-4D97-AF65-F5344CB8AC3E}">
        <p14:creationId xmlns:p14="http://schemas.microsoft.com/office/powerpoint/2010/main" val="28565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State-of-the-art Measurement </a:t>
            </a:r>
            <a:r>
              <a:rPr lang="en-US" dirty="0" smtClean="0"/>
              <a:t>Approach: Limitation</a:t>
            </a:r>
            <a:endParaRPr lang="en-US" dirty="0"/>
          </a:p>
        </p:txBody>
      </p:sp>
      <p:sp>
        <p:nvSpPr>
          <p:cNvPr id="5" name="Rectangle 4"/>
          <p:cNvSpPr/>
          <p:nvPr/>
        </p:nvSpPr>
        <p:spPr>
          <a:xfrm>
            <a:off x="2535609" y="1191089"/>
            <a:ext cx="1503123" cy="584803"/>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Compute</a:t>
            </a:r>
          </a:p>
        </p:txBody>
      </p:sp>
      <p:sp>
        <p:nvSpPr>
          <p:cNvPr id="25" name="Rectangle 24"/>
          <p:cNvSpPr/>
          <p:nvPr/>
        </p:nvSpPr>
        <p:spPr>
          <a:xfrm>
            <a:off x="2535609" y="2039242"/>
            <a:ext cx="1503123" cy="584803"/>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L1</a:t>
            </a:r>
          </a:p>
        </p:txBody>
      </p:sp>
      <p:sp>
        <p:nvSpPr>
          <p:cNvPr id="28" name="Rectangle 27"/>
          <p:cNvSpPr/>
          <p:nvPr/>
        </p:nvSpPr>
        <p:spPr>
          <a:xfrm>
            <a:off x="2535608" y="2922658"/>
            <a:ext cx="1503123" cy="584803"/>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Interconnect</a:t>
            </a:r>
          </a:p>
        </p:txBody>
      </p:sp>
      <p:sp>
        <p:nvSpPr>
          <p:cNvPr id="29" name="Rectangle 28"/>
          <p:cNvSpPr/>
          <p:nvPr/>
        </p:nvSpPr>
        <p:spPr>
          <a:xfrm>
            <a:off x="2535607" y="3803431"/>
            <a:ext cx="1503123" cy="584803"/>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L2</a:t>
            </a:r>
          </a:p>
        </p:txBody>
      </p:sp>
      <p:cxnSp>
        <p:nvCxnSpPr>
          <p:cNvPr id="7" name="Straight Arrow Connector 6"/>
          <p:cNvCxnSpPr/>
          <p:nvPr/>
        </p:nvCxnSpPr>
        <p:spPr>
          <a:xfrm flipV="1">
            <a:off x="2853562" y="3507461"/>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3717162" y="3511876"/>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2853562" y="2626688"/>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3717162" y="2631103"/>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853562" y="1743272"/>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3717162" y="1747687"/>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5304091" y="1194984"/>
            <a:ext cx="1503123" cy="584803"/>
          </a:xfrm>
          <a:prstGeom prst="rect">
            <a:avLst/>
          </a:prstGeom>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Compute</a:t>
            </a:r>
          </a:p>
        </p:txBody>
      </p:sp>
      <p:sp>
        <p:nvSpPr>
          <p:cNvPr id="36" name="Rectangle 35"/>
          <p:cNvSpPr/>
          <p:nvPr/>
        </p:nvSpPr>
        <p:spPr>
          <a:xfrm>
            <a:off x="5304091" y="2043137"/>
            <a:ext cx="1503123" cy="584803"/>
          </a:xfrm>
          <a:prstGeom prst="rect">
            <a:avLst/>
          </a:prstGeom>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L1</a:t>
            </a:r>
          </a:p>
        </p:txBody>
      </p:sp>
      <p:sp>
        <p:nvSpPr>
          <p:cNvPr id="37" name="Rectangle 36"/>
          <p:cNvSpPr/>
          <p:nvPr/>
        </p:nvSpPr>
        <p:spPr>
          <a:xfrm>
            <a:off x="5304090" y="2926553"/>
            <a:ext cx="1503123" cy="58480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Interconnect</a:t>
            </a:r>
          </a:p>
        </p:txBody>
      </p:sp>
      <p:sp>
        <p:nvSpPr>
          <p:cNvPr id="38" name="Rectangle 37"/>
          <p:cNvSpPr/>
          <p:nvPr/>
        </p:nvSpPr>
        <p:spPr>
          <a:xfrm>
            <a:off x="5304089" y="3807326"/>
            <a:ext cx="1503123" cy="58480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L2</a:t>
            </a:r>
          </a:p>
        </p:txBody>
      </p:sp>
      <p:cxnSp>
        <p:nvCxnSpPr>
          <p:cNvPr id="39" name="Straight Arrow Connector 38"/>
          <p:cNvCxnSpPr/>
          <p:nvPr/>
        </p:nvCxnSpPr>
        <p:spPr>
          <a:xfrm flipV="1">
            <a:off x="5622044" y="3511356"/>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6485644" y="3515771"/>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5622044" y="2630583"/>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6485644" y="2634998"/>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622044" y="1747167"/>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6485644" y="1751582"/>
            <a:ext cx="0" cy="295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381934" y="4551649"/>
            <a:ext cx="2269948" cy="369332"/>
          </a:xfrm>
          <a:prstGeom prst="rect">
            <a:avLst/>
          </a:prstGeom>
          <a:noFill/>
        </p:spPr>
        <p:txBody>
          <a:bodyPr wrap="square" rtlCol="0">
            <a:spAutoFit/>
          </a:bodyPr>
          <a:lstStyle/>
          <a:p>
            <a:pPr>
              <a:spcAft>
                <a:spcPts val="600"/>
              </a:spcAft>
              <a:buClr>
                <a:schemeClr val="bg2"/>
              </a:buClr>
            </a:pPr>
            <a:r>
              <a:rPr lang="en-US" b="1" dirty="0" smtClean="0"/>
              <a:t>L2 microbenchmark</a:t>
            </a:r>
          </a:p>
        </p:txBody>
      </p:sp>
      <p:sp>
        <p:nvSpPr>
          <p:cNvPr id="45" name="TextBox 44"/>
          <p:cNvSpPr txBox="1"/>
          <p:nvPr/>
        </p:nvSpPr>
        <p:spPr>
          <a:xfrm>
            <a:off x="5098969" y="4537344"/>
            <a:ext cx="2269948" cy="369332"/>
          </a:xfrm>
          <a:prstGeom prst="rect">
            <a:avLst/>
          </a:prstGeom>
          <a:noFill/>
        </p:spPr>
        <p:txBody>
          <a:bodyPr wrap="square" rtlCol="0">
            <a:spAutoFit/>
          </a:bodyPr>
          <a:lstStyle/>
          <a:p>
            <a:pPr>
              <a:spcAft>
                <a:spcPts val="600"/>
              </a:spcAft>
              <a:buClr>
                <a:schemeClr val="bg2"/>
              </a:buClr>
            </a:pPr>
            <a:r>
              <a:rPr lang="en-US" b="1" dirty="0" smtClean="0"/>
              <a:t>L1 microbenchmark</a:t>
            </a:r>
          </a:p>
        </p:txBody>
      </p:sp>
      <p:sp>
        <p:nvSpPr>
          <p:cNvPr id="47" name="Parallelogram 46"/>
          <p:cNvSpPr/>
          <p:nvPr/>
        </p:nvSpPr>
        <p:spPr>
          <a:xfrm flipH="1">
            <a:off x="108486" y="5207431"/>
            <a:ext cx="8996765" cy="1046476"/>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b="1" dirty="0"/>
              <a:t>Issue: </a:t>
            </a:r>
            <a:r>
              <a:rPr lang="en-US" sz="2400" dirty="0"/>
              <a:t>Data-movement power also includes </a:t>
            </a:r>
            <a:r>
              <a:rPr lang="en-US" sz="2400" dirty="0" smtClean="0"/>
              <a:t>L2-access </a:t>
            </a:r>
            <a:r>
              <a:rPr lang="en-US" sz="2400" dirty="0"/>
              <a:t>power</a:t>
            </a:r>
          </a:p>
        </p:txBody>
      </p:sp>
    </p:spTree>
    <p:extLst>
      <p:ext uri="{BB962C8B-B14F-4D97-AF65-F5344CB8AC3E}">
        <p14:creationId xmlns:p14="http://schemas.microsoft.com/office/powerpoint/2010/main" val="4046632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bwMode="auto">
          <a:xfrm>
            <a:off x="946150" y="3783966"/>
            <a:ext cx="4891088" cy="1841500"/>
          </a:xfrm>
        </p:spPr>
        <p:txBody>
          <a:bodyPr wrap="square" numCol="1" compatLnSpc="1">
            <a:prstTxWarp prst="textNoShape">
              <a:avLst/>
            </a:prstTxWarp>
          </a:bodyPr>
          <a:lstStyle/>
          <a:p>
            <a:r>
              <a:rPr lang="en-US" altLang="en-US" sz="6000" cap="small" dirty="0" smtClean="0">
                <a:latin typeface="+mn-lt"/>
              </a:rPr>
              <a:t>Our Proposed Approach</a:t>
            </a:r>
          </a:p>
        </p:txBody>
      </p:sp>
    </p:spTree>
    <p:extLst>
      <p:ext uri="{BB962C8B-B14F-4D97-AF65-F5344CB8AC3E}">
        <p14:creationId xmlns:p14="http://schemas.microsoft.com/office/powerpoint/2010/main" val="19730423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Background …</a:t>
            </a:r>
            <a:endParaRPr lang="en-US" dirty="0"/>
          </a:p>
        </p:txBody>
      </p:sp>
      <p:pic>
        <p:nvPicPr>
          <p:cNvPr id="5" name="Picture 4"/>
          <p:cNvPicPr>
            <a:picLocks noChangeAspect="1"/>
          </p:cNvPicPr>
          <p:nvPr/>
        </p:nvPicPr>
        <p:blipFill>
          <a:blip r:embed="rId3"/>
          <a:stretch>
            <a:fillRect/>
          </a:stretch>
        </p:blipFill>
        <p:spPr>
          <a:xfrm>
            <a:off x="2302968" y="1068305"/>
            <a:ext cx="4072401" cy="3467734"/>
          </a:xfrm>
          <a:prstGeom prst="rect">
            <a:avLst/>
          </a:prstGeom>
        </p:spPr>
      </p:pic>
      <p:sp>
        <p:nvSpPr>
          <p:cNvPr id="6" name="TextBox 5"/>
          <p:cNvSpPr txBox="1"/>
          <p:nvPr/>
        </p:nvSpPr>
        <p:spPr>
          <a:xfrm>
            <a:off x="2302968" y="4536039"/>
            <a:ext cx="3899110" cy="461665"/>
          </a:xfrm>
          <a:prstGeom prst="rect">
            <a:avLst/>
          </a:prstGeom>
          <a:noFill/>
        </p:spPr>
        <p:txBody>
          <a:bodyPr wrap="square" rtlCol="0">
            <a:spAutoFit/>
          </a:bodyPr>
          <a:lstStyle/>
          <a:p>
            <a:pPr algn="ctr">
              <a:spcAft>
                <a:spcPts val="600"/>
              </a:spcAft>
              <a:buClr>
                <a:schemeClr val="bg2"/>
              </a:buClr>
            </a:pPr>
            <a:r>
              <a:rPr lang="en-US" sz="1200" i="1" dirty="0" smtClean="0"/>
              <a:t>Representative block diagram of AMD FirePro™ W9100 GPU</a:t>
            </a:r>
            <a:br>
              <a:rPr lang="en-US" sz="1200" i="1" dirty="0" smtClean="0"/>
            </a:br>
            <a:r>
              <a:rPr lang="en-US" sz="1200" i="1" dirty="0" smtClean="0"/>
              <a:t>(Previously Code-named “Hawaii”)</a:t>
            </a:r>
          </a:p>
        </p:txBody>
      </p:sp>
      <p:sp>
        <p:nvSpPr>
          <p:cNvPr id="10" name="Parallelogram 9"/>
          <p:cNvSpPr/>
          <p:nvPr/>
        </p:nvSpPr>
        <p:spPr>
          <a:xfrm flipH="1">
            <a:off x="36295" y="506876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buClr>
                <a:schemeClr val="bg2"/>
              </a:buClr>
            </a:pPr>
            <a:r>
              <a:rPr lang="en-US" sz="2400" dirty="0"/>
              <a:t>Distance between shader engines and L2 banks differ</a:t>
            </a:r>
          </a:p>
        </p:txBody>
      </p:sp>
      <p:sp>
        <p:nvSpPr>
          <p:cNvPr id="11" name="Rectangle 10"/>
          <p:cNvSpPr/>
          <p:nvPr/>
        </p:nvSpPr>
        <p:spPr>
          <a:xfrm>
            <a:off x="2377440" y="1605280"/>
            <a:ext cx="1432560" cy="1137920"/>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Rectangle 11"/>
          <p:cNvSpPr/>
          <p:nvPr/>
        </p:nvSpPr>
        <p:spPr>
          <a:xfrm>
            <a:off x="3609324" y="1148080"/>
            <a:ext cx="1432560" cy="457200"/>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 name="Rectangle 12"/>
          <p:cNvSpPr/>
          <p:nvPr/>
        </p:nvSpPr>
        <p:spPr>
          <a:xfrm>
            <a:off x="2377440" y="2783840"/>
            <a:ext cx="1432560" cy="1137920"/>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295358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Background …</a:t>
            </a:r>
            <a:endParaRPr lang="en-US" dirty="0"/>
          </a:p>
        </p:txBody>
      </p:sp>
      <p:pic>
        <p:nvPicPr>
          <p:cNvPr id="5" name="Picture 4"/>
          <p:cNvPicPr>
            <a:picLocks noChangeAspect="1"/>
          </p:cNvPicPr>
          <p:nvPr/>
        </p:nvPicPr>
        <p:blipFill>
          <a:blip r:embed="rId3"/>
          <a:stretch>
            <a:fillRect/>
          </a:stretch>
        </p:blipFill>
        <p:spPr>
          <a:xfrm>
            <a:off x="2302968" y="1068305"/>
            <a:ext cx="4072401" cy="3467734"/>
          </a:xfrm>
          <a:prstGeom prst="rect">
            <a:avLst/>
          </a:prstGeom>
        </p:spPr>
      </p:pic>
      <p:sp>
        <p:nvSpPr>
          <p:cNvPr id="10" name="Parallelogram 9"/>
          <p:cNvSpPr/>
          <p:nvPr/>
        </p:nvSpPr>
        <p:spPr>
          <a:xfrm flipH="1">
            <a:off x="36295" y="5068763"/>
            <a:ext cx="9107705" cy="94615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smtClean="0">
                <a:solidFill>
                  <a:srgbClr val="FFFFFF"/>
                </a:solidFill>
                <a:sym typeface="Wingdings"/>
              </a:rPr>
              <a:t>Physical distance traversed by data thought to affect data movement power</a:t>
            </a:r>
            <a:endParaRPr lang="en-US" sz="2400" dirty="0">
              <a:solidFill>
                <a:srgbClr val="FFFFFF"/>
              </a:solidFill>
              <a:sym typeface="Wingdings"/>
            </a:endParaRPr>
          </a:p>
        </p:txBody>
      </p:sp>
      <p:sp>
        <p:nvSpPr>
          <p:cNvPr id="7" name="TextBox 6"/>
          <p:cNvSpPr txBox="1"/>
          <p:nvPr/>
        </p:nvSpPr>
        <p:spPr>
          <a:xfrm>
            <a:off x="2302968" y="4536039"/>
            <a:ext cx="3899110" cy="461665"/>
          </a:xfrm>
          <a:prstGeom prst="rect">
            <a:avLst/>
          </a:prstGeom>
          <a:noFill/>
        </p:spPr>
        <p:txBody>
          <a:bodyPr wrap="square" rtlCol="0">
            <a:spAutoFit/>
          </a:bodyPr>
          <a:lstStyle/>
          <a:p>
            <a:pPr algn="ctr">
              <a:spcAft>
                <a:spcPts val="600"/>
              </a:spcAft>
              <a:buClr>
                <a:schemeClr val="bg2"/>
              </a:buClr>
            </a:pPr>
            <a:r>
              <a:rPr lang="en-US" sz="1200" i="1" dirty="0" smtClean="0"/>
              <a:t>Representative block diagram of AMD FirePro™ W9100 GPU</a:t>
            </a:r>
            <a:br>
              <a:rPr lang="en-US" sz="1200" i="1" dirty="0" smtClean="0"/>
            </a:br>
            <a:r>
              <a:rPr lang="en-US" sz="1200" i="1" dirty="0" smtClean="0"/>
              <a:t>(Previously Code-named “Hawaii”)</a:t>
            </a:r>
          </a:p>
        </p:txBody>
      </p:sp>
    </p:spTree>
    <p:extLst>
      <p:ext uri="{BB962C8B-B14F-4D97-AF65-F5344CB8AC3E}">
        <p14:creationId xmlns:p14="http://schemas.microsoft.com/office/powerpoint/2010/main" val="828534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3">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Theme1" id="{D965A5FB-558A-44B4-AD18-F465D44C27C6}" vid="{ED27B677-6A83-4837-87B7-138E2D67B886}"/>
    </a:ext>
  </a:extLst>
</a:theme>
</file>

<file path=ppt/theme/theme2.xml><?xml version="1.0" encoding="utf-8"?>
<a:theme xmlns:a="http://schemas.openxmlformats.org/drawingml/2006/main" name="AMD logo">
  <a:themeElements>
    <a:clrScheme name="Custom 3">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3.xml><?xml version="1.0" encoding="utf-8"?>
<a:theme xmlns:a="http://schemas.openxmlformats.org/drawingml/2006/main" name="AMD STANDARD WHITE">
  <a:themeElements>
    <a:clrScheme name="Custom 3">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4.xml><?xml version="1.0" encoding="utf-8"?>
<a:theme xmlns:a="http://schemas.openxmlformats.org/drawingml/2006/main" name="AMD STANDARD WHT - 0713">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28354</TotalTime>
  <Words>1740</Words>
  <Application>Microsoft Office PowerPoint</Application>
  <PresentationFormat>On-screen Show (4:3)</PresentationFormat>
  <Paragraphs>313</Paragraphs>
  <Slides>47</Slides>
  <Notes>40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47</vt:i4>
      </vt:variant>
    </vt:vector>
  </HeadingPairs>
  <TitlesOfParts>
    <vt:vector size="56" baseType="lpstr">
      <vt:lpstr>Arial</vt:lpstr>
      <vt:lpstr>Calibri</vt:lpstr>
      <vt:lpstr>Times New Roman</vt:lpstr>
      <vt:lpstr>Wingdings</vt:lpstr>
      <vt:lpstr>Wingdings 3</vt:lpstr>
      <vt:lpstr>Theme1</vt:lpstr>
      <vt:lpstr>AMD logo</vt:lpstr>
      <vt:lpstr>AMD STANDARD WHITE</vt:lpstr>
      <vt:lpstr>AMD STANDARD WHT - 0713</vt:lpstr>
      <vt:lpstr>Measuring and Modeling On-Chip Interconnect Power on Real Hardware</vt:lpstr>
      <vt:lpstr>Power and Energy are First-Class Design Constraints</vt:lpstr>
      <vt:lpstr>Data Movement: A Major Source of Power Consumption</vt:lpstr>
      <vt:lpstr>This Talk in One Sentence</vt:lpstr>
      <vt:lpstr>State-of-the-art Measurement Approach</vt:lpstr>
      <vt:lpstr>State-of-the-art Measurement Approach: Limitation</vt:lpstr>
      <vt:lpstr>Our Proposed Approach</vt:lpstr>
      <vt:lpstr>A Bit of Background …</vt:lpstr>
      <vt:lpstr>A Bit of Background …</vt:lpstr>
      <vt:lpstr>Our Proposed Approach</vt:lpstr>
      <vt:lpstr>Challenges</vt:lpstr>
      <vt:lpstr>Challenges</vt:lpstr>
      <vt:lpstr>Challenges</vt:lpstr>
      <vt:lpstr>Addressing the Challenges</vt:lpstr>
      <vt:lpstr>Addressing the challenges Pinning Threads to Cores with OpenCL™</vt:lpstr>
      <vt:lpstr>Addressing the challenges Pinning Threads to Cores with OpenCL™</vt:lpstr>
      <vt:lpstr>Addressing the challenges Pinning Threads to Cores with OpenCL™</vt:lpstr>
      <vt:lpstr>Addressing the challenges Pinning Threads to Cores with OpenCL™</vt:lpstr>
      <vt:lpstr>Addressing the challenges Pinning Threads to Cores with OpenCL™</vt:lpstr>
      <vt:lpstr>Addressing the challenges Pinning Threads to Cores with OpenCL™</vt:lpstr>
      <vt:lpstr>Addressing the Challenges</vt:lpstr>
      <vt:lpstr>Addressing the challenges Eliminating Temperature Effects</vt:lpstr>
      <vt:lpstr>Addressing the challenges Eliminating Temperature Effects</vt:lpstr>
      <vt:lpstr>Addressing the Challenges</vt:lpstr>
      <vt:lpstr>Addressing the challenges Saturating Interconnect Bandwidth</vt:lpstr>
      <vt:lpstr>Challenges</vt:lpstr>
      <vt:lpstr>Characterization Studies</vt:lpstr>
      <vt:lpstr>Parameters Affecting Interconnect Power</vt:lpstr>
      <vt:lpstr>Interconnect Power vs Distance</vt:lpstr>
      <vt:lpstr>Interconnect Power vs Distance</vt:lpstr>
      <vt:lpstr>Interconnect Power vs Distance</vt:lpstr>
      <vt:lpstr>Interconnect Power vs Toggle Rate</vt:lpstr>
      <vt:lpstr>Interconnect Power vs Toggle Rate</vt:lpstr>
      <vt:lpstr>Interconnect Power vs Toggle Rate</vt:lpstr>
      <vt:lpstr>Interconnect Power vs Voltage and Frequency</vt:lpstr>
      <vt:lpstr>Putting it all together</vt:lpstr>
      <vt:lpstr>Evaluation of Applications</vt:lpstr>
      <vt:lpstr>Energy Cost of Data Movement on Real Applications</vt:lpstr>
      <vt:lpstr>Energy Cost of Data Movement on Real Applications</vt:lpstr>
      <vt:lpstr>Energy Cost of Data Movement on Real Applications</vt:lpstr>
      <vt:lpstr>Optimizations</vt:lpstr>
      <vt:lpstr>Interconnect Power Optimizations</vt:lpstr>
      <vt:lpstr>Interconnect Power Optimizations – Layout Optimization</vt:lpstr>
      <vt:lpstr>Interconnect Power Optimizations – Layout Optimization</vt:lpstr>
      <vt:lpstr>Interconnect Power Optimizations – Layout Optimization</vt:lpstr>
      <vt:lpstr>Conclusion</vt:lpstr>
      <vt:lpstr>Disclaimer &amp; Attribution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Modeling On-Chip Interconnect Power on Real Hardware</dc:title>
  <dc:creator>Vignesh Adhinarayanan</dc:creator>
  <cp:lastModifiedBy>Greathouse, Joseph</cp:lastModifiedBy>
  <cp:revision>606</cp:revision>
  <dcterms:created xsi:type="dcterms:W3CDTF">2015-10-05T15:34:09Z</dcterms:created>
  <dcterms:modified xsi:type="dcterms:W3CDTF">2016-09-29T14:33:04Z</dcterms:modified>
</cp:coreProperties>
</file>