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36"/>
  </p:notesMasterIdLst>
  <p:handoutMasterIdLst>
    <p:handoutMasterId r:id="rId37"/>
  </p:handoutMasterIdLst>
  <p:sldIdLst>
    <p:sldId id="319" r:id="rId5"/>
    <p:sldId id="320" r:id="rId6"/>
    <p:sldId id="323" r:id="rId7"/>
    <p:sldId id="324" r:id="rId8"/>
    <p:sldId id="322" r:id="rId9"/>
    <p:sldId id="325" r:id="rId10"/>
    <p:sldId id="328" r:id="rId11"/>
    <p:sldId id="329" r:id="rId12"/>
    <p:sldId id="330" r:id="rId13"/>
    <p:sldId id="331" r:id="rId14"/>
    <p:sldId id="333" r:id="rId15"/>
    <p:sldId id="332" r:id="rId16"/>
    <p:sldId id="334" r:id="rId17"/>
    <p:sldId id="336" r:id="rId18"/>
    <p:sldId id="335" r:id="rId19"/>
    <p:sldId id="338" r:id="rId20"/>
    <p:sldId id="339" r:id="rId21"/>
    <p:sldId id="340" r:id="rId22"/>
    <p:sldId id="341" r:id="rId23"/>
    <p:sldId id="342" r:id="rId24"/>
    <p:sldId id="345" r:id="rId25"/>
    <p:sldId id="346" r:id="rId26"/>
    <p:sldId id="350" r:id="rId27"/>
    <p:sldId id="347" r:id="rId28"/>
    <p:sldId id="349" r:id="rId29"/>
    <p:sldId id="354" r:id="rId30"/>
    <p:sldId id="284" r:id="rId31"/>
    <p:sldId id="344" r:id="rId32"/>
    <p:sldId id="343" r:id="rId33"/>
    <p:sldId id="352" r:id="rId34"/>
    <p:sldId id="35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calf, Shane" initials="MS" lastIdx="1" clrIdx="0">
    <p:extLst>
      <p:ext uri="{19B8F6BF-5375-455C-9EA6-DF929625EA0E}">
        <p15:presenceInfo xmlns:p15="http://schemas.microsoft.com/office/powerpoint/2012/main" userId="S-1-5-21-249263827-1212357926-315576832-378156" providerId="AD"/>
      </p:ext>
    </p:extLst>
  </p:cmAuthor>
  <p:cmAuthor id="2" name="Joseph Greathouse" initials="JG" lastIdx="1" clrIdx="1">
    <p:extLst>
      <p:ext uri="{19B8F6BF-5375-455C-9EA6-DF929625EA0E}">
        <p15:presenceInfo xmlns:p15="http://schemas.microsoft.com/office/powerpoint/2012/main" userId="S-1-5-21-249263827-1212357926-315576832-570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A4A4D"/>
    <a:srgbClr val="626366"/>
    <a:srgbClr val="010101"/>
    <a:srgbClr val="F1F085"/>
    <a:srgbClr val="B7B663"/>
    <a:srgbClr val="D0CF70"/>
    <a:srgbClr val="C6C7CD"/>
    <a:srgbClr val="007C96"/>
    <a:srgbClr val="EE2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4723"/>
  </p:normalViewPr>
  <p:slideViewPr>
    <p:cSldViewPr snapToGrid="0" snapToObjects="1" showGuides="1">
      <p:cViewPr varScale="1">
        <p:scale>
          <a:sx n="116" d="100"/>
          <a:sy n="116" d="100"/>
        </p:scale>
        <p:origin x="132" y="546"/>
      </p:cViewPr>
      <p:guideLst>
        <p:guide orient="horz" pos="2160"/>
        <p:guide pos="552"/>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9B2F52-D0D2-4580-8BD5-E24CF27ED9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205B6D-2D58-4A0B-83DF-09DCD7EF87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1A791D-CA8F-4915-A03C-560ED868AA5D}" type="datetimeFigureOut">
              <a:rPr lang="en-US" smtClean="0"/>
              <a:t>10/5/2018</a:t>
            </a:fld>
            <a:endParaRPr lang="en-US" dirty="0"/>
          </a:p>
        </p:txBody>
      </p:sp>
      <p:sp>
        <p:nvSpPr>
          <p:cNvPr id="4" name="Footer Placeholder 3">
            <a:extLst>
              <a:ext uri="{FF2B5EF4-FFF2-40B4-BE49-F238E27FC236}">
                <a16:creationId xmlns:a16="http://schemas.microsoft.com/office/drawing/2014/main" id="{18E8098E-31DE-4C6F-A4A3-7DFDC25A10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C5B6F3F-82A8-4FD2-B9EE-3C912AF2C5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09EE0E-524B-494D-A8EE-8BC4011DFFBB}" type="slidenum">
              <a:rPr lang="en-US" smtClean="0"/>
              <a:t>‹#›</a:t>
            </a:fld>
            <a:endParaRPr lang="en-US" dirty="0"/>
          </a:p>
        </p:txBody>
      </p:sp>
    </p:spTree>
    <p:extLst>
      <p:ext uri="{BB962C8B-B14F-4D97-AF65-F5344CB8AC3E}">
        <p14:creationId xmlns:p14="http://schemas.microsoft.com/office/powerpoint/2010/main" val="371788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EE6450D-78A6-654C-84FC-A785C76F4CC2}" type="datetimeFigureOut">
              <a:rPr lang="en-US" smtClean="0"/>
              <a:pPr/>
              <a:t>10/5/2018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30282C7-CE64-6545-8B0B-3FD7178D3266}" type="slidenum">
              <a:rPr lang="en-US" smtClean="0"/>
              <a:pPr/>
              <a:t>‹#›</a:t>
            </a:fld>
            <a:endParaRPr lang="en-US" dirty="0"/>
          </a:p>
        </p:txBody>
      </p:sp>
    </p:spTree>
    <p:extLst>
      <p:ext uri="{BB962C8B-B14F-4D97-AF65-F5344CB8AC3E}">
        <p14:creationId xmlns:p14="http://schemas.microsoft.com/office/powerpoint/2010/main" val="105101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000000"/>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DE44209-3394-044C-BB78-0575A34FF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1" y="1211950"/>
            <a:ext cx="1321676" cy="317138"/>
          </a:xfrm>
          <a:prstGeom prst="rect">
            <a:avLst/>
          </a:prstGeom>
        </p:spPr>
      </p:pic>
      <p:cxnSp>
        <p:nvCxnSpPr>
          <p:cNvPr id="16" name="Straight Connector 15">
            <a:extLst>
              <a:ext uri="{FF2B5EF4-FFF2-40B4-BE49-F238E27FC236}">
                <a16:creationId xmlns:a16="http://schemas.microsoft.com/office/drawing/2014/main" id="{930F26E1-8F21-AD4C-A333-F4929610900D}"/>
              </a:ext>
            </a:extLst>
          </p:cNvPr>
          <p:cNvCxnSpPr>
            <a:cxnSpLocks/>
          </p:cNvCxnSpPr>
          <p:nvPr userDrawn="1"/>
        </p:nvCxnSpPr>
        <p:spPr>
          <a:xfrm>
            <a:off x="787401" y="1778527"/>
            <a:ext cx="77558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Placeholder 1">
            <a:extLst>
              <a:ext uri="{FF2B5EF4-FFF2-40B4-BE49-F238E27FC236}">
                <a16:creationId xmlns:a16="http://schemas.microsoft.com/office/drawing/2014/main" id="{C2798C2A-1AE5-EE4E-8092-942270D8BF8D}"/>
              </a:ext>
            </a:extLst>
          </p:cNvPr>
          <p:cNvSpPr>
            <a:spLocks noGrp="1"/>
          </p:cNvSpPr>
          <p:nvPr>
            <p:ph type="title"/>
          </p:nvPr>
        </p:nvSpPr>
        <p:spPr>
          <a:xfrm>
            <a:off x="695960" y="2256051"/>
            <a:ext cx="5385863" cy="3048426"/>
          </a:xfrm>
          <a:prstGeom prst="rect">
            <a:avLst/>
          </a:prstGeom>
        </p:spPr>
        <p:txBody>
          <a:bodyPr vert="horz" lIns="91440" tIns="45720" rIns="91440" bIns="45720" rtlCol="0" anchor="b">
            <a:normAutofit/>
          </a:bodyPr>
          <a:lstStyle>
            <a:lvl1pPr>
              <a:defRPr sz="4400"/>
            </a:lvl1pPr>
          </a:lstStyle>
          <a:p>
            <a:r>
              <a:rPr lang="en-US" dirty="0"/>
              <a:t>Click to edit Master title style</a:t>
            </a:r>
          </a:p>
        </p:txBody>
      </p:sp>
      <p:sp>
        <p:nvSpPr>
          <p:cNvPr id="20" name="Text Placeholder 35">
            <a:extLst>
              <a:ext uri="{FF2B5EF4-FFF2-40B4-BE49-F238E27FC236}">
                <a16:creationId xmlns:a16="http://schemas.microsoft.com/office/drawing/2014/main" id="{D41D1AA1-22A0-DC48-99F5-00EE8B39606F}"/>
              </a:ext>
            </a:extLst>
          </p:cNvPr>
          <p:cNvSpPr>
            <a:spLocks noGrp="1"/>
          </p:cNvSpPr>
          <p:nvPr>
            <p:ph type="body" sz="quarter" idx="10" hasCustomPrompt="1"/>
          </p:nvPr>
        </p:nvSpPr>
        <p:spPr>
          <a:xfrm>
            <a:off x="695960" y="5410414"/>
            <a:ext cx="5385863" cy="1104686"/>
          </a:xfrm>
        </p:spPr>
        <p:txBody>
          <a:bodyPr>
            <a:noAutofit/>
          </a:bodyPr>
          <a:lstStyle>
            <a:lvl1pPr>
              <a:defRPr sz="1800" cap="all" baseline="0">
                <a:solidFill>
                  <a:schemeClr val="bg1">
                    <a:lumMod val="75000"/>
                  </a:schemeClr>
                </a:solidFill>
              </a:defRPr>
            </a:lvl1pPr>
            <a:lvl2pPr>
              <a:defRPr sz="1800" cap="all" baseline="0">
                <a:solidFill>
                  <a:schemeClr val="bg1">
                    <a:lumMod val="75000"/>
                  </a:schemeClr>
                </a:solidFill>
              </a:defRPr>
            </a:lvl2pPr>
            <a:lvl3pPr>
              <a:defRPr sz="1600" cap="all" baseline="0">
                <a:solidFill>
                  <a:schemeClr val="bg1">
                    <a:lumMod val="75000"/>
                  </a:schemeClr>
                </a:solidFill>
              </a:defRPr>
            </a:lvl3pPr>
            <a:lvl4pPr>
              <a:defRPr sz="1200">
                <a:solidFill>
                  <a:schemeClr val="accent2"/>
                </a:solidFill>
              </a:defRPr>
            </a:lvl4pPr>
            <a:lvl5pPr>
              <a:defRPr sz="1200">
                <a:solidFill>
                  <a:schemeClr val="accent2"/>
                </a:solidFill>
              </a:defRPr>
            </a:lvl5pPr>
          </a:lstStyle>
          <a:p>
            <a:pPr lvl="0"/>
            <a:r>
              <a:rPr lang="en-US" dirty="0"/>
              <a:t>EDIT MASTER TEXT STYLES</a:t>
            </a:r>
          </a:p>
          <a:p>
            <a:pPr lvl="1"/>
            <a:r>
              <a:rPr lang="en-US" dirty="0"/>
              <a:t>SECOND LEVEL</a:t>
            </a:r>
          </a:p>
          <a:p>
            <a:pPr lvl="2"/>
            <a:r>
              <a:rPr lang="en-US" dirty="0"/>
              <a:t>THIRD LEVEL</a:t>
            </a:r>
          </a:p>
        </p:txBody>
      </p:sp>
      <p:cxnSp>
        <p:nvCxnSpPr>
          <p:cNvPr id="13" name="Straight Connector 12">
            <a:extLst>
              <a:ext uri="{FF2B5EF4-FFF2-40B4-BE49-F238E27FC236}">
                <a16:creationId xmlns:a16="http://schemas.microsoft.com/office/drawing/2014/main" id="{D2DD3B0B-57C3-5249-8510-FE7113599533}"/>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A2E4B9-C53D-404F-9DED-43B02F8FC1DF}"/>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81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011B88-41F5-0245-A130-150AEAAD58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0" name="Slide Number Placeholder 7">
            <a:extLst>
              <a:ext uri="{FF2B5EF4-FFF2-40B4-BE49-F238E27FC236}">
                <a16:creationId xmlns:a16="http://schemas.microsoft.com/office/drawing/2014/main" id="{344893F7-88C1-D24B-B1DA-2BB715F02EE9}"/>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20" name="Picture Placeholder 8">
            <a:extLst>
              <a:ext uri="{FF2B5EF4-FFF2-40B4-BE49-F238E27FC236}">
                <a16:creationId xmlns:a16="http://schemas.microsoft.com/office/drawing/2014/main" id="{FD9E9F24-66B9-244C-9FEE-E21DA26B5AC3}"/>
              </a:ext>
            </a:extLst>
          </p:cNvPr>
          <p:cNvSpPr>
            <a:spLocks noGrp="1"/>
          </p:cNvSpPr>
          <p:nvPr>
            <p:ph type="pic" sz="quarter" idx="11"/>
          </p:nvPr>
        </p:nvSpPr>
        <p:spPr>
          <a:xfrm>
            <a:off x="6509981" y="447260"/>
            <a:ext cx="5290783" cy="5819725"/>
          </a:xfrm>
        </p:spPr>
        <p:txBody>
          <a:bodyPr anchor="ctr"/>
          <a:lstStyle>
            <a:lvl1pPr algn="ctr">
              <a:defRPr/>
            </a:lvl1pPr>
          </a:lstStyle>
          <a:p>
            <a:endParaRPr lang="en-US" dirty="0"/>
          </a:p>
        </p:txBody>
      </p:sp>
      <p:sp>
        <p:nvSpPr>
          <p:cNvPr id="21" name="Text Placeholder 2">
            <a:extLst>
              <a:ext uri="{FF2B5EF4-FFF2-40B4-BE49-F238E27FC236}">
                <a16:creationId xmlns:a16="http://schemas.microsoft.com/office/drawing/2014/main" id="{430A6FB4-2B3A-5A4A-A3AA-762DD1C5247C}"/>
              </a:ext>
            </a:extLst>
          </p:cNvPr>
          <p:cNvSpPr>
            <a:spLocks noGrp="1"/>
          </p:cNvSpPr>
          <p:nvPr>
            <p:ph type="body" sz="quarter" idx="14"/>
          </p:nvPr>
        </p:nvSpPr>
        <p:spPr>
          <a:xfrm>
            <a:off x="356888" y="1649996"/>
            <a:ext cx="5910872" cy="461698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3">
            <a:extLst>
              <a:ext uri="{FF2B5EF4-FFF2-40B4-BE49-F238E27FC236}">
                <a16:creationId xmlns:a16="http://schemas.microsoft.com/office/drawing/2014/main" id="{FFC7F4EC-F9DE-7D4E-AD08-DFA073D10832}"/>
              </a:ext>
            </a:extLst>
          </p:cNvPr>
          <p:cNvSpPr>
            <a:spLocks noGrp="1"/>
          </p:cNvSpPr>
          <p:nvPr>
            <p:ph type="title"/>
          </p:nvPr>
        </p:nvSpPr>
        <p:spPr>
          <a:xfrm>
            <a:off x="391236" y="447260"/>
            <a:ext cx="5876524" cy="1041171"/>
          </a:xfrm>
        </p:spPr>
        <p:txBody>
          <a:bodyPr>
            <a:normAutofit/>
          </a:bodyPr>
          <a:lstStyle>
            <a:lvl1pPr algn="l">
              <a:defRPr sz="4000" b="1" cap="all" baseline="0">
                <a:solidFill>
                  <a:schemeClr val="bg1"/>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3AD331F2-E0F1-604F-8326-D316F3E9D273}"/>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024A20-CFB5-5C45-A768-E458554FEFE9}"/>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88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p:bg>
      <p:bgPr>
        <a:solidFill>
          <a:srgbClr val="000000"/>
        </a:solidFill>
        <a:effectLst/>
      </p:bgPr>
    </p:bg>
    <p:spTree>
      <p:nvGrpSpPr>
        <p:cNvPr id="1" name=""/>
        <p:cNvGrpSpPr/>
        <p:nvPr/>
      </p:nvGrpSpPr>
      <p:grpSpPr>
        <a:xfrm>
          <a:off x="0" y="0"/>
          <a:ext cx="0" cy="0"/>
          <a:chOff x="0" y="0"/>
          <a:chExt cx="0" cy="0"/>
        </a:xfrm>
      </p:grpSpPr>
      <p:sp>
        <p:nvSpPr>
          <p:cNvPr id="25" name="Text Placeholder 6">
            <a:extLst>
              <a:ext uri="{FF2B5EF4-FFF2-40B4-BE49-F238E27FC236}">
                <a16:creationId xmlns:a16="http://schemas.microsoft.com/office/drawing/2014/main" id="{AC66E00B-37F1-5D4A-A2C7-362C0896A7AD}"/>
              </a:ext>
            </a:extLst>
          </p:cNvPr>
          <p:cNvSpPr>
            <a:spLocks noGrp="1"/>
          </p:cNvSpPr>
          <p:nvPr>
            <p:ph type="body" sz="quarter" idx="11" hasCustomPrompt="1"/>
          </p:nvPr>
        </p:nvSpPr>
        <p:spPr>
          <a:xfrm>
            <a:off x="787401" y="4882179"/>
            <a:ext cx="8524875" cy="433557"/>
          </a:xfrm>
          <a:prstGeom prst="rect">
            <a:avLst/>
          </a:prstGeom>
        </p:spPr>
        <p:txBody>
          <a:bodyPr>
            <a:normAutofit/>
          </a:bodyPr>
          <a:lstStyle>
            <a:lvl1pPr>
              <a:defRPr sz="1400">
                <a:solidFill>
                  <a:schemeClr val="bg1">
                    <a:lumMod val="95000"/>
                  </a:schemeClr>
                </a:solidFill>
              </a:defRPr>
            </a:lvl1pPr>
          </a:lstStyle>
          <a:p>
            <a:pPr lvl="0"/>
            <a:r>
              <a:rPr lang="en-US" dirty="0"/>
              <a:t>SOURCE OR ATTRIBUTE</a:t>
            </a:r>
          </a:p>
        </p:txBody>
      </p:sp>
      <p:sp>
        <p:nvSpPr>
          <p:cNvPr id="26" name="Text Placeholder 6">
            <a:extLst>
              <a:ext uri="{FF2B5EF4-FFF2-40B4-BE49-F238E27FC236}">
                <a16:creationId xmlns:a16="http://schemas.microsoft.com/office/drawing/2014/main" id="{5591E488-4CFF-4841-9203-718975CB04C6}"/>
              </a:ext>
            </a:extLst>
          </p:cNvPr>
          <p:cNvSpPr>
            <a:spLocks noGrp="1"/>
          </p:cNvSpPr>
          <p:nvPr>
            <p:ph type="body" sz="quarter" idx="10" hasCustomPrompt="1"/>
          </p:nvPr>
        </p:nvSpPr>
        <p:spPr>
          <a:xfrm>
            <a:off x="787401" y="2368997"/>
            <a:ext cx="8524875" cy="2131823"/>
          </a:xfrm>
          <a:prstGeom prst="rect">
            <a:avLst/>
          </a:prstGeom>
        </p:spPr>
        <p:txBody>
          <a:bodyPr anchor="ctr">
            <a:normAutofit/>
          </a:bodyPr>
          <a:lstStyle>
            <a:lvl1pPr>
              <a:lnSpc>
                <a:spcPct val="100000"/>
              </a:lnSpc>
              <a:defRPr sz="3600" b="1" cap="all" baseline="0"/>
            </a:lvl1pPr>
          </a:lstStyle>
          <a:p>
            <a:pPr lvl="0"/>
            <a:r>
              <a:rPr lang="en-US" dirty="0"/>
              <a:t>EDIT MASTER TEXT STYLES</a:t>
            </a:r>
          </a:p>
        </p:txBody>
      </p:sp>
      <p:cxnSp>
        <p:nvCxnSpPr>
          <p:cNvPr id="15" name="Straight Connector 14">
            <a:extLst>
              <a:ext uri="{FF2B5EF4-FFF2-40B4-BE49-F238E27FC236}">
                <a16:creationId xmlns:a16="http://schemas.microsoft.com/office/drawing/2014/main" id="{79FF959C-E11B-D044-A076-1AE8C7706C2D}"/>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3090DC-5047-7145-A748-C085D81B6D4B}"/>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D6A5644-3F1F-D54F-AEB9-FA81C0777011}"/>
              </a:ext>
            </a:extLst>
          </p:cNvPr>
          <p:cNvGrpSpPr/>
          <p:nvPr userDrawn="1"/>
        </p:nvGrpSpPr>
        <p:grpSpPr>
          <a:xfrm>
            <a:off x="-2" y="2192866"/>
            <a:ext cx="10972802" cy="2472267"/>
            <a:chOff x="762000" y="2272108"/>
            <a:chExt cx="9967146" cy="2472267"/>
          </a:xfrm>
        </p:grpSpPr>
        <p:cxnSp>
          <p:nvCxnSpPr>
            <p:cNvPr id="31" name="Straight Connector 30">
              <a:extLst>
                <a:ext uri="{FF2B5EF4-FFF2-40B4-BE49-F238E27FC236}">
                  <a16:creationId xmlns:a16="http://schemas.microsoft.com/office/drawing/2014/main" id="{247F11CB-3B09-644E-9488-1E95AF89EA7F}"/>
                </a:ext>
              </a:extLst>
            </p:cNvPr>
            <p:cNvCxnSpPr>
              <a:cxnSpLocks/>
            </p:cNvCxnSpPr>
            <p:nvPr/>
          </p:nvCxnSpPr>
          <p:spPr>
            <a:xfrm>
              <a:off x="762000" y="2272108"/>
              <a:ext cx="9967146" cy="0"/>
            </a:xfrm>
            <a:prstGeom prst="line">
              <a:avLst/>
            </a:prstGeom>
            <a:ln w="25400">
              <a:gradFill flip="none" rotWithShape="1">
                <a:gsLst>
                  <a:gs pos="0">
                    <a:schemeClr val="accent3">
                      <a:alpha val="20000"/>
                    </a:schemeClr>
                  </a:gs>
                  <a:gs pos="49000">
                    <a:schemeClr val="accent3"/>
                  </a:gs>
                  <a:gs pos="99000">
                    <a:schemeClr val="accent3">
                      <a:alpha val="11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176ECF3-56CF-2C47-9A29-E742B5BD5A72}"/>
                </a:ext>
              </a:extLst>
            </p:cNvPr>
            <p:cNvCxnSpPr>
              <a:cxnSpLocks/>
            </p:cNvCxnSpPr>
            <p:nvPr/>
          </p:nvCxnSpPr>
          <p:spPr>
            <a:xfrm>
              <a:off x="762000" y="4744375"/>
              <a:ext cx="7552267" cy="0"/>
            </a:xfrm>
            <a:prstGeom prst="line">
              <a:avLst/>
            </a:prstGeom>
            <a:ln w="25400">
              <a:gradFill flip="none" rotWithShape="1">
                <a:gsLst>
                  <a:gs pos="0">
                    <a:schemeClr val="accent3">
                      <a:alpha val="20000"/>
                    </a:schemeClr>
                  </a:gs>
                  <a:gs pos="49000">
                    <a:schemeClr val="accent3"/>
                  </a:gs>
                  <a:gs pos="99000">
                    <a:schemeClr val="accent3">
                      <a:alpha val="11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33" name="Picture 32">
            <a:extLst>
              <a:ext uri="{FF2B5EF4-FFF2-40B4-BE49-F238E27FC236}">
                <a16:creationId xmlns:a16="http://schemas.microsoft.com/office/drawing/2014/main" id="{2696EA8F-48A8-9E43-A0AD-961B70D09B82}"/>
              </a:ext>
            </a:extLst>
          </p:cNvPr>
          <p:cNvPicPr>
            <a:picLocks noChangeAspect="1"/>
          </p:cNvPicPr>
          <p:nvPr userDrawn="1"/>
        </p:nvPicPr>
        <p:blipFill>
          <a:blip r:embed="rId2"/>
          <a:stretch>
            <a:fillRect/>
          </a:stretch>
        </p:blipFill>
        <p:spPr>
          <a:xfrm>
            <a:off x="909321" y="1177411"/>
            <a:ext cx="1918512" cy="544055"/>
          </a:xfrm>
          <a:prstGeom prst="rect">
            <a:avLst/>
          </a:prstGeom>
        </p:spPr>
      </p:pic>
    </p:spTree>
    <p:extLst>
      <p:ext uri="{BB962C8B-B14F-4D97-AF65-F5344CB8AC3E}">
        <p14:creationId xmlns:p14="http://schemas.microsoft.com/office/powerpoint/2010/main" val="26383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bg>
      <p:bgPr>
        <a:solidFill>
          <a:srgbClr val="000000"/>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FE36E74-F996-DB4C-8425-A3C277535B11}"/>
              </a:ext>
            </a:extLst>
          </p:cNvPr>
          <p:cNvSpPr>
            <a:spLocks noGrp="1"/>
          </p:cNvSpPr>
          <p:nvPr>
            <p:ph type="pic" sz="quarter" idx="10"/>
          </p:nvPr>
        </p:nvSpPr>
        <p:spPr>
          <a:xfrm>
            <a:off x="0" y="342900"/>
            <a:ext cx="12192000" cy="5959833"/>
          </a:xfrm>
        </p:spPr>
        <p:txBody>
          <a:bodyPr anchor="ctr"/>
          <a:lstStyle>
            <a:lvl1pPr algn="ctr">
              <a:defRPr/>
            </a:lvl1pPr>
          </a:lstStyle>
          <a:p>
            <a:endParaRPr lang="en-US" dirty="0"/>
          </a:p>
        </p:txBody>
      </p:sp>
      <p:pic>
        <p:nvPicPr>
          <p:cNvPr id="10" name="Picture 9">
            <a:extLst>
              <a:ext uri="{FF2B5EF4-FFF2-40B4-BE49-F238E27FC236}">
                <a16:creationId xmlns:a16="http://schemas.microsoft.com/office/drawing/2014/main" id="{13367EAF-A259-374E-849B-D4770C3EA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1" name="Slide Number Placeholder 7">
            <a:extLst>
              <a:ext uri="{FF2B5EF4-FFF2-40B4-BE49-F238E27FC236}">
                <a16:creationId xmlns:a16="http://schemas.microsoft.com/office/drawing/2014/main" id="{63C9A291-73C6-4D4A-88E0-950588FE1755}"/>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8" name="Straight Connector 7">
            <a:extLst>
              <a:ext uri="{FF2B5EF4-FFF2-40B4-BE49-F238E27FC236}">
                <a16:creationId xmlns:a16="http://schemas.microsoft.com/office/drawing/2014/main" id="{DDEEE11B-5C94-3D4F-B44F-F8FAD323869D}"/>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8E27BF-9DB1-994A-B238-1A60C535E04C}"/>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6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MD Logo">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56CD4B-7D09-0147-ACDF-EBCAFD44A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923" y="2958756"/>
            <a:ext cx="3902157" cy="936326"/>
          </a:xfrm>
          <a:prstGeom prst="rect">
            <a:avLst/>
          </a:prstGeom>
        </p:spPr>
      </p:pic>
      <p:sp>
        <p:nvSpPr>
          <p:cNvPr id="5" name="Rectangle 4">
            <a:extLst>
              <a:ext uri="{FF2B5EF4-FFF2-40B4-BE49-F238E27FC236}">
                <a16:creationId xmlns:a16="http://schemas.microsoft.com/office/drawing/2014/main" id="{A575FD14-EA21-A748-941B-8383DF46F88D}"/>
              </a:ext>
            </a:extLst>
          </p:cNvPr>
          <p:cNvSpPr/>
          <p:nvPr userDrawn="1"/>
        </p:nvSpPr>
        <p:spPr>
          <a:xfrm>
            <a:off x="0" y="5798127"/>
            <a:ext cx="3345873" cy="1059873"/>
          </a:xfrm>
          <a:prstGeom prst="rect">
            <a:avLst/>
          </a:prstGeom>
          <a:gradFill>
            <a:gsLst>
              <a:gs pos="81000">
                <a:srgbClr val="000000"/>
              </a:gs>
              <a:gs pos="98000">
                <a:srgbClr val="010101">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75CC975-D745-E847-952F-4BA7A75822D4}"/>
              </a:ext>
            </a:extLst>
          </p:cNvPr>
          <p:cNvPicPr>
            <a:picLocks noChangeAspect="1"/>
          </p:cNvPicPr>
          <p:nvPr userDrawn="1"/>
        </p:nvPicPr>
        <p:blipFill rotWithShape="1">
          <a:blip r:embed="rId3"/>
          <a:srcRect l="312" t="71444" b="6127"/>
          <a:stretch/>
        </p:blipFill>
        <p:spPr>
          <a:xfrm>
            <a:off x="0" y="5029200"/>
            <a:ext cx="12192000" cy="1828800"/>
          </a:xfrm>
          <a:prstGeom prst="rect">
            <a:avLst/>
          </a:prstGeom>
          <a:effectLst>
            <a:softEdge rad="406400"/>
          </a:effectLst>
        </p:spPr>
      </p:pic>
      <p:cxnSp>
        <p:nvCxnSpPr>
          <p:cNvPr id="8" name="Straight Connector 7">
            <a:extLst>
              <a:ext uri="{FF2B5EF4-FFF2-40B4-BE49-F238E27FC236}">
                <a16:creationId xmlns:a16="http://schemas.microsoft.com/office/drawing/2014/main" id="{0B141D3E-65D0-0440-B9D4-27F040C1C0B6}"/>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DD0D9D-CBF7-6E40-816B-09A2B11B87CB}"/>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13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up Picture and Content">
    <p:bg>
      <p:bgPr>
        <a:solidFill>
          <a:srgbClr val="000000"/>
        </a:solidFill>
        <a:effectLst/>
      </p:bgPr>
    </p:bg>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74238D27-AFD9-B449-8D79-0361748FC87B}"/>
              </a:ext>
            </a:extLst>
          </p:cNvPr>
          <p:cNvSpPr>
            <a:spLocks noGrp="1"/>
          </p:cNvSpPr>
          <p:nvPr>
            <p:ph type="title"/>
          </p:nvPr>
        </p:nvSpPr>
        <p:spPr>
          <a:xfrm>
            <a:off x="777498" y="466837"/>
            <a:ext cx="10652502" cy="1092377"/>
          </a:xfrm>
        </p:spPr>
        <p:txBody>
          <a:bodyPr>
            <a:normAutofit/>
          </a:bodyPr>
          <a:lstStyle>
            <a:lvl1pPr algn="ctr">
              <a:defRPr sz="4000" b="1" cap="all" baseline="0">
                <a:solidFill>
                  <a:schemeClr val="bg1"/>
                </a:solidFill>
              </a:defRPr>
            </a:lvl1pPr>
          </a:lstStyle>
          <a:p>
            <a:r>
              <a:rPr lang="en-US" dirty="0"/>
              <a:t>Click to edit Master title style</a:t>
            </a:r>
          </a:p>
        </p:txBody>
      </p:sp>
      <p:sp>
        <p:nvSpPr>
          <p:cNvPr id="24" name="Picture Placeholder 2">
            <a:extLst>
              <a:ext uri="{FF2B5EF4-FFF2-40B4-BE49-F238E27FC236}">
                <a16:creationId xmlns:a16="http://schemas.microsoft.com/office/drawing/2014/main" id="{94A5DD8C-E131-2748-854B-7F0DF80F1C7E}"/>
              </a:ext>
            </a:extLst>
          </p:cNvPr>
          <p:cNvSpPr>
            <a:spLocks noGrp="1"/>
          </p:cNvSpPr>
          <p:nvPr>
            <p:ph type="pic" sz="quarter" idx="16"/>
          </p:nvPr>
        </p:nvSpPr>
        <p:spPr>
          <a:xfrm>
            <a:off x="777498" y="2594873"/>
            <a:ext cx="3246278" cy="1717675"/>
          </a:xfrm>
        </p:spPr>
        <p:txBody>
          <a:bodyPr anchor="ctr"/>
          <a:lstStyle>
            <a:lvl1pPr algn="ctr">
              <a:defRPr/>
            </a:lvl1pPr>
          </a:lstStyle>
          <a:p>
            <a:endParaRPr lang="en-US" dirty="0"/>
          </a:p>
        </p:txBody>
      </p:sp>
      <p:sp>
        <p:nvSpPr>
          <p:cNvPr id="25" name="Picture Placeholder 2">
            <a:extLst>
              <a:ext uri="{FF2B5EF4-FFF2-40B4-BE49-F238E27FC236}">
                <a16:creationId xmlns:a16="http://schemas.microsoft.com/office/drawing/2014/main" id="{5BBDA1E6-11EC-F84B-9760-65A72FD4AEB6}"/>
              </a:ext>
            </a:extLst>
          </p:cNvPr>
          <p:cNvSpPr>
            <a:spLocks noGrp="1"/>
          </p:cNvSpPr>
          <p:nvPr>
            <p:ph type="pic" sz="quarter" idx="17"/>
          </p:nvPr>
        </p:nvSpPr>
        <p:spPr>
          <a:xfrm>
            <a:off x="4511527" y="2594873"/>
            <a:ext cx="3246278" cy="1717675"/>
          </a:xfrm>
        </p:spPr>
        <p:txBody>
          <a:bodyPr anchor="ctr"/>
          <a:lstStyle>
            <a:lvl1pPr algn="ctr">
              <a:defRPr/>
            </a:lvl1pPr>
          </a:lstStyle>
          <a:p>
            <a:endParaRPr lang="en-US" dirty="0"/>
          </a:p>
        </p:txBody>
      </p:sp>
      <p:sp>
        <p:nvSpPr>
          <p:cNvPr id="26" name="Picture Placeholder 2">
            <a:extLst>
              <a:ext uri="{FF2B5EF4-FFF2-40B4-BE49-F238E27FC236}">
                <a16:creationId xmlns:a16="http://schemas.microsoft.com/office/drawing/2014/main" id="{D0632D34-6D9B-AA4A-9866-7FCA0F2D8C4D}"/>
              </a:ext>
            </a:extLst>
          </p:cNvPr>
          <p:cNvSpPr>
            <a:spLocks noGrp="1"/>
          </p:cNvSpPr>
          <p:nvPr>
            <p:ph type="pic" sz="quarter" idx="18"/>
          </p:nvPr>
        </p:nvSpPr>
        <p:spPr>
          <a:xfrm>
            <a:off x="8183721" y="2575823"/>
            <a:ext cx="3246278" cy="1717675"/>
          </a:xfrm>
        </p:spPr>
        <p:txBody>
          <a:bodyPr anchor="ctr"/>
          <a:lstStyle>
            <a:lvl1pPr algn="ctr">
              <a:defRPr/>
            </a:lvl1pPr>
          </a:lstStyle>
          <a:p>
            <a:endParaRPr lang="en-US" dirty="0"/>
          </a:p>
        </p:txBody>
      </p:sp>
      <p:pic>
        <p:nvPicPr>
          <p:cNvPr id="18" name="Picture 17">
            <a:extLst>
              <a:ext uri="{FF2B5EF4-FFF2-40B4-BE49-F238E27FC236}">
                <a16:creationId xmlns:a16="http://schemas.microsoft.com/office/drawing/2014/main" id="{4AC48988-A8D0-A241-8B48-CE95B2601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27" name="Slide Number Placeholder 7">
            <a:extLst>
              <a:ext uri="{FF2B5EF4-FFF2-40B4-BE49-F238E27FC236}">
                <a16:creationId xmlns:a16="http://schemas.microsoft.com/office/drawing/2014/main" id="{2860B5C9-07F9-5E48-B1A9-F20FA50A1BAF}"/>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32" name="Text Placeholder 3">
            <a:extLst>
              <a:ext uri="{FF2B5EF4-FFF2-40B4-BE49-F238E27FC236}">
                <a16:creationId xmlns:a16="http://schemas.microsoft.com/office/drawing/2014/main" id="{D8C53DE8-64F7-DC4B-B808-679E6197FD96}"/>
              </a:ext>
            </a:extLst>
          </p:cNvPr>
          <p:cNvSpPr>
            <a:spLocks noGrp="1"/>
          </p:cNvSpPr>
          <p:nvPr>
            <p:ph type="body" sz="quarter" idx="10" hasCustomPrompt="1"/>
          </p:nvPr>
        </p:nvSpPr>
        <p:spPr>
          <a:xfrm>
            <a:off x="777498" y="1812207"/>
            <a:ext cx="3246278" cy="688975"/>
          </a:xfrm>
          <a:prstGeom prst="rect">
            <a:avLst/>
          </a:prstGeom>
        </p:spPr>
        <p:txBody>
          <a:bodyPr lIns="0" rIns="0" anchor="ctr">
            <a:normAutofit/>
          </a:bodyPr>
          <a:lstStyle>
            <a:lvl1pPr>
              <a:defRPr sz="2000" b="1" i="0" cap="all" baseline="0">
                <a:solidFill>
                  <a:schemeClr val="tx1">
                    <a:lumMod val="10000"/>
                    <a:lumOff val="90000"/>
                  </a:schemeClr>
                </a:solidFill>
                <a:latin typeface="Arial" panose="020B0604020202020204" pitchFamily="34" charset="0"/>
                <a:cs typeface="Arial" panose="020B0604020202020204" pitchFamily="34" charset="0"/>
              </a:defRPr>
            </a:lvl1pPr>
          </a:lstStyle>
          <a:p>
            <a:pPr lvl="0"/>
            <a:r>
              <a:rPr lang="en-US" dirty="0"/>
              <a:t>TITLE ONE</a:t>
            </a:r>
          </a:p>
        </p:txBody>
      </p:sp>
      <p:sp>
        <p:nvSpPr>
          <p:cNvPr id="33" name="Text Placeholder 3">
            <a:extLst>
              <a:ext uri="{FF2B5EF4-FFF2-40B4-BE49-F238E27FC236}">
                <a16:creationId xmlns:a16="http://schemas.microsoft.com/office/drawing/2014/main" id="{26CF334C-5871-3A48-AE25-93C4A42BDB89}"/>
              </a:ext>
            </a:extLst>
          </p:cNvPr>
          <p:cNvSpPr>
            <a:spLocks noGrp="1"/>
          </p:cNvSpPr>
          <p:nvPr>
            <p:ph type="body" sz="quarter" idx="11" hasCustomPrompt="1"/>
          </p:nvPr>
        </p:nvSpPr>
        <p:spPr>
          <a:xfrm>
            <a:off x="4511527" y="1812207"/>
            <a:ext cx="3246278" cy="688975"/>
          </a:xfrm>
          <a:prstGeom prst="rect">
            <a:avLst/>
          </a:prstGeom>
        </p:spPr>
        <p:txBody>
          <a:bodyPr lIns="0" rIns="0" anchor="ctr">
            <a:normAutofit/>
          </a:bodyPr>
          <a:lstStyle>
            <a:lvl1pPr>
              <a:defRPr sz="2000" b="1" i="0" cap="all" baseline="0">
                <a:solidFill>
                  <a:schemeClr val="tx1">
                    <a:lumMod val="10000"/>
                    <a:lumOff val="90000"/>
                  </a:schemeClr>
                </a:solidFill>
                <a:latin typeface="Arial" panose="020B0604020202020204" pitchFamily="34" charset="0"/>
                <a:cs typeface="Arial" panose="020B0604020202020204" pitchFamily="34" charset="0"/>
              </a:defRPr>
            </a:lvl1pPr>
          </a:lstStyle>
          <a:p>
            <a:pPr lvl="0"/>
            <a:r>
              <a:rPr lang="en-US" dirty="0"/>
              <a:t>TITLE TWO</a:t>
            </a:r>
          </a:p>
        </p:txBody>
      </p:sp>
      <p:sp>
        <p:nvSpPr>
          <p:cNvPr id="34" name="Text Placeholder 3">
            <a:extLst>
              <a:ext uri="{FF2B5EF4-FFF2-40B4-BE49-F238E27FC236}">
                <a16:creationId xmlns:a16="http://schemas.microsoft.com/office/drawing/2014/main" id="{2C5E708E-EDC3-384E-B244-102CE6CF06A0}"/>
              </a:ext>
            </a:extLst>
          </p:cNvPr>
          <p:cNvSpPr>
            <a:spLocks noGrp="1"/>
          </p:cNvSpPr>
          <p:nvPr>
            <p:ph type="body" sz="quarter" idx="12" hasCustomPrompt="1"/>
          </p:nvPr>
        </p:nvSpPr>
        <p:spPr>
          <a:xfrm>
            <a:off x="8183721" y="1812207"/>
            <a:ext cx="3246278" cy="688975"/>
          </a:xfrm>
          <a:prstGeom prst="rect">
            <a:avLst/>
          </a:prstGeom>
        </p:spPr>
        <p:txBody>
          <a:bodyPr lIns="0" rIns="0" anchor="ctr">
            <a:normAutofit/>
          </a:bodyPr>
          <a:lstStyle>
            <a:lvl1pPr>
              <a:defRPr sz="2000" b="1" i="0" cap="all" baseline="0">
                <a:solidFill>
                  <a:schemeClr val="tx1">
                    <a:lumMod val="10000"/>
                    <a:lumOff val="90000"/>
                  </a:schemeClr>
                </a:solidFill>
                <a:latin typeface="Arial" panose="020B0604020202020204" pitchFamily="34" charset="0"/>
                <a:cs typeface="Arial" panose="020B0604020202020204" pitchFamily="34" charset="0"/>
              </a:defRPr>
            </a:lvl1pPr>
          </a:lstStyle>
          <a:p>
            <a:pPr lvl="0"/>
            <a:r>
              <a:rPr lang="en-US" dirty="0"/>
              <a:t>TITLE THREE</a:t>
            </a:r>
          </a:p>
        </p:txBody>
      </p:sp>
      <p:sp>
        <p:nvSpPr>
          <p:cNvPr id="35" name="Text Placeholder 26">
            <a:extLst>
              <a:ext uri="{FF2B5EF4-FFF2-40B4-BE49-F238E27FC236}">
                <a16:creationId xmlns:a16="http://schemas.microsoft.com/office/drawing/2014/main" id="{CF93A303-9B79-9448-98AC-3124C10A9576}"/>
              </a:ext>
            </a:extLst>
          </p:cNvPr>
          <p:cNvSpPr>
            <a:spLocks noGrp="1"/>
          </p:cNvSpPr>
          <p:nvPr>
            <p:ph type="body" sz="quarter" idx="13"/>
          </p:nvPr>
        </p:nvSpPr>
        <p:spPr>
          <a:xfrm>
            <a:off x="777498" y="4435620"/>
            <a:ext cx="3246278" cy="1661903"/>
          </a:xfrm>
          <a:prstGeom prst="rect">
            <a:avLst/>
          </a:prstGeom>
        </p:spPr>
        <p:txBody>
          <a:bodyPr lIns="0" rIns="0">
            <a:no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6">
            <a:extLst>
              <a:ext uri="{FF2B5EF4-FFF2-40B4-BE49-F238E27FC236}">
                <a16:creationId xmlns:a16="http://schemas.microsoft.com/office/drawing/2014/main" id="{C64572E4-7055-4240-AACC-1DF1DA86880F}"/>
              </a:ext>
            </a:extLst>
          </p:cNvPr>
          <p:cNvSpPr>
            <a:spLocks noGrp="1"/>
          </p:cNvSpPr>
          <p:nvPr>
            <p:ph type="body" sz="quarter" idx="14"/>
          </p:nvPr>
        </p:nvSpPr>
        <p:spPr>
          <a:xfrm>
            <a:off x="4511527" y="4435620"/>
            <a:ext cx="3246278" cy="1661903"/>
          </a:xfrm>
          <a:prstGeom prst="rect">
            <a:avLst/>
          </a:prstGeom>
        </p:spPr>
        <p:txBody>
          <a:bodyPr lIns="0" rIns="0">
            <a:no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26">
            <a:extLst>
              <a:ext uri="{FF2B5EF4-FFF2-40B4-BE49-F238E27FC236}">
                <a16:creationId xmlns:a16="http://schemas.microsoft.com/office/drawing/2014/main" id="{FC94A9CB-A229-BE48-91BC-3F2F7FA3912C}"/>
              </a:ext>
            </a:extLst>
          </p:cNvPr>
          <p:cNvSpPr>
            <a:spLocks noGrp="1"/>
          </p:cNvSpPr>
          <p:nvPr>
            <p:ph type="body" sz="quarter" idx="15"/>
          </p:nvPr>
        </p:nvSpPr>
        <p:spPr>
          <a:xfrm>
            <a:off x="8183722" y="4444678"/>
            <a:ext cx="3246278" cy="1661903"/>
          </a:xfrm>
          <a:prstGeom prst="rect">
            <a:avLst/>
          </a:prstGeom>
        </p:spPr>
        <p:txBody>
          <a:bodyPr lIns="0" rIns="0">
            <a:no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5D056AC5-AF57-8D40-A078-F40059D88BD7}"/>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89D5-59DF-6142-A81F-539BD0FF86C3}"/>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38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amp; Descri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AD4BE-C1AB-6647-A8E6-140CFE563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5" name="Slide Number Placeholder 7">
            <a:extLst>
              <a:ext uri="{FF2B5EF4-FFF2-40B4-BE49-F238E27FC236}">
                <a16:creationId xmlns:a16="http://schemas.microsoft.com/office/drawing/2014/main" id="{C5D3B6AF-E29D-E64E-891A-E3B0994DC24B}"/>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6" name="Text Placeholder 2">
            <a:extLst>
              <a:ext uri="{FF2B5EF4-FFF2-40B4-BE49-F238E27FC236}">
                <a16:creationId xmlns:a16="http://schemas.microsoft.com/office/drawing/2014/main" id="{15E14F20-B2C5-BF49-A64C-F39D0F90F5B9}"/>
              </a:ext>
            </a:extLst>
          </p:cNvPr>
          <p:cNvSpPr>
            <a:spLocks noGrp="1"/>
          </p:cNvSpPr>
          <p:nvPr>
            <p:ph type="body" sz="quarter" idx="10"/>
          </p:nvPr>
        </p:nvSpPr>
        <p:spPr>
          <a:xfrm>
            <a:off x="5680129" y="1695268"/>
            <a:ext cx="6120635" cy="4500816"/>
          </a:xfrm>
        </p:spPr>
        <p:txBody>
          <a:bodyPr>
            <a:normAutofit/>
          </a:bodyPr>
          <a:lstStyle>
            <a:lvl1pPr marL="457200" marR="0" indent="-457200" algn="l" defTabSz="914400" rtl="0" eaLnBrk="1" fontAlgn="auto" latinLnBrk="0" hangingPunct="1">
              <a:lnSpc>
                <a:spcPct val="90000"/>
              </a:lnSpc>
              <a:spcBef>
                <a:spcPts val="1000"/>
              </a:spcBef>
              <a:spcAft>
                <a:spcPts val="0"/>
              </a:spcAft>
              <a:buClr>
                <a:schemeClr val="tx1">
                  <a:lumMod val="85000"/>
                </a:schemeClr>
              </a:buClr>
              <a:buSzTx/>
              <a:buFont typeface="Arial" panose="020B0604020202020204" pitchFamily="34" charset="0"/>
              <a:buChar char="•"/>
              <a:tabLst/>
              <a:defRPr sz="16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p:txBody>
      </p:sp>
      <p:sp>
        <p:nvSpPr>
          <p:cNvPr id="7" name="Title 3">
            <a:extLst>
              <a:ext uri="{FF2B5EF4-FFF2-40B4-BE49-F238E27FC236}">
                <a16:creationId xmlns:a16="http://schemas.microsoft.com/office/drawing/2014/main" id="{37D7AC70-836C-844B-A5AF-61C9C1AAE05F}"/>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5FFB39A6-CB0D-7547-A1B7-509FEE6952C1}"/>
              </a:ext>
            </a:extLst>
          </p:cNvPr>
          <p:cNvSpPr>
            <a:spLocks noGrp="1"/>
          </p:cNvSpPr>
          <p:nvPr>
            <p:ph sz="quarter" idx="14"/>
          </p:nvPr>
        </p:nvSpPr>
        <p:spPr>
          <a:xfrm>
            <a:off x="391236" y="1699146"/>
            <a:ext cx="4885937" cy="4496938"/>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C721EEF6-FC8B-8F4D-8EE7-367DD0E476CD}"/>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737D0F-2DEE-3941-88FA-4A714A8B1B23}"/>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50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AD4BE-C1AB-6647-A8E6-140CFE563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5" name="Slide Number Placeholder 7">
            <a:extLst>
              <a:ext uri="{FF2B5EF4-FFF2-40B4-BE49-F238E27FC236}">
                <a16:creationId xmlns:a16="http://schemas.microsoft.com/office/drawing/2014/main" id="{C5D3B6AF-E29D-E64E-891A-E3B0994DC24B}"/>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6" name="Text Placeholder 2">
            <a:extLst>
              <a:ext uri="{FF2B5EF4-FFF2-40B4-BE49-F238E27FC236}">
                <a16:creationId xmlns:a16="http://schemas.microsoft.com/office/drawing/2014/main" id="{1ABAE03F-FE2B-0B49-AF55-C2EDDDC9C30C}"/>
              </a:ext>
            </a:extLst>
          </p:cNvPr>
          <p:cNvSpPr>
            <a:spLocks noGrp="1"/>
          </p:cNvSpPr>
          <p:nvPr>
            <p:ph type="body" sz="quarter" idx="10"/>
          </p:nvPr>
        </p:nvSpPr>
        <p:spPr>
          <a:xfrm>
            <a:off x="391237" y="1695268"/>
            <a:ext cx="11409528" cy="4500816"/>
          </a:xfrm>
        </p:spPr>
        <p:txBody>
          <a:bodyPr>
            <a:normAutofit/>
          </a:bodyPr>
          <a:lstStyle>
            <a:lvl1pPr marL="457200" marR="0" indent="-45720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a:p>
            <a:pPr lvl="0"/>
            <a:r>
              <a:rPr lang="en-US" dirty="0"/>
              <a:t>Edit Master text styles</a:t>
            </a:r>
          </a:p>
        </p:txBody>
      </p:sp>
      <p:sp>
        <p:nvSpPr>
          <p:cNvPr id="7" name="Title 3">
            <a:extLst>
              <a:ext uri="{FF2B5EF4-FFF2-40B4-BE49-F238E27FC236}">
                <a16:creationId xmlns:a16="http://schemas.microsoft.com/office/drawing/2014/main" id="{6321A177-7B3A-FA4E-8A7C-EB0596F92842}"/>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A08D8F9F-270E-CB4B-9634-2B9422309880}"/>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6BEABF-E298-754C-9BE1-28675D28FDD2}"/>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7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A/Questions">
    <p:bg>
      <p:bgPr>
        <a:solidFill>
          <a:srgbClr val="000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4C42A-E1FA-BA4D-83B3-AA2811906C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3" name="Slide Number Placeholder 7">
            <a:extLst>
              <a:ext uri="{FF2B5EF4-FFF2-40B4-BE49-F238E27FC236}">
                <a16:creationId xmlns:a16="http://schemas.microsoft.com/office/drawing/2014/main" id="{7C54E101-2CC7-224E-B9D4-C4BFC964B9E1}"/>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pic>
        <p:nvPicPr>
          <p:cNvPr id="5" name="Picture 4">
            <a:extLst>
              <a:ext uri="{FF2B5EF4-FFF2-40B4-BE49-F238E27FC236}">
                <a16:creationId xmlns:a16="http://schemas.microsoft.com/office/drawing/2014/main" id="{B0885C09-EA37-DD4A-BE0C-B922D3107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5160" y="1664724"/>
            <a:ext cx="1321676" cy="317138"/>
          </a:xfrm>
          <a:prstGeom prst="rect">
            <a:avLst/>
          </a:prstGeom>
        </p:spPr>
      </p:pic>
      <p:cxnSp>
        <p:nvCxnSpPr>
          <p:cNvPr id="6" name="Straight Connector 5">
            <a:extLst>
              <a:ext uri="{FF2B5EF4-FFF2-40B4-BE49-F238E27FC236}">
                <a16:creationId xmlns:a16="http://schemas.microsoft.com/office/drawing/2014/main" id="{6866C8EA-432C-EC45-A913-CE1B1605487F}"/>
              </a:ext>
            </a:extLst>
          </p:cNvPr>
          <p:cNvCxnSpPr>
            <a:cxnSpLocks/>
          </p:cNvCxnSpPr>
          <p:nvPr userDrawn="1"/>
        </p:nvCxnSpPr>
        <p:spPr>
          <a:xfrm>
            <a:off x="4481722" y="2219644"/>
            <a:ext cx="3228557" cy="0"/>
          </a:xfrm>
          <a:prstGeom prst="line">
            <a:avLst/>
          </a:prstGeom>
          <a:ln w="25400">
            <a:gradFill flip="none" rotWithShape="1">
              <a:gsLst>
                <a:gs pos="0">
                  <a:srgbClr val="000000">
                    <a:alpha val="0"/>
                  </a:srgbClr>
                </a:gs>
                <a:gs pos="50000">
                  <a:schemeClr val="accent3"/>
                </a:gs>
                <a:gs pos="100000">
                  <a:srgbClr val="0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64CA26AD-86C3-3E4E-8BCD-3DDF2FE1CB82}"/>
              </a:ext>
            </a:extLst>
          </p:cNvPr>
          <p:cNvSpPr>
            <a:spLocks noGrp="1"/>
          </p:cNvSpPr>
          <p:nvPr>
            <p:ph type="body" sz="quarter" idx="10" hasCustomPrompt="1"/>
          </p:nvPr>
        </p:nvSpPr>
        <p:spPr>
          <a:xfrm>
            <a:off x="762000" y="2525713"/>
            <a:ext cx="10668000" cy="3696667"/>
          </a:xfrm>
        </p:spPr>
        <p:txBody>
          <a:bodyPr>
            <a:normAutofit/>
          </a:bodyPr>
          <a:lstStyle>
            <a:lvl1pPr algn="ctr">
              <a:defRPr sz="4800" b="1" cap="all" baseline="0"/>
            </a:lvl1pPr>
            <a:lvl2pPr algn="ctr">
              <a:defRPr/>
            </a:lvl2pPr>
            <a:lvl3pPr algn="ctr">
              <a:defRPr/>
            </a:lvl3pPr>
            <a:lvl4pPr algn="ctr">
              <a:defRPr/>
            </a:lvl4pPr>
            <a:lvl5pPr algn="ctr">
              <a:defRPr/>
            </a:lvl5pPr>
          </a:lstStyle>
          <a:p>
            <a:pPr lvl="0"/>
            <a:r>
              <a:rPr lang="en-US" dirty="0"/>
              <a:t>EDIT MASTER TEXT STYLES</a:t>
            </a:r>
          </a:p>
        </p:txBody>
      </p:sp>
      <p:cxnSp>
        <p:nvCxnSpPr>
          <p:cNvPr id="9" name="Straight Connector 8">
            <a:extLst>
              <a:ext uri="{FF2B5EF4-FFF2-40B4-BE49-F238E27FC236}">
                <a16:creationId xmlns:a16="http://schemas.microsoft.com/office/drawing/2014/main" id="{33AE4380-3E3A-C44A-8F1B-548EF5F760B1}"/>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FAE24C-337A-7F48-9E7D-90FB70E99E35}"/>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03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No Top/Bottom Lines">
    <p:bg>
      <p:bgPr>
        <a:solidFill>
          <a:srgbClr val="000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4C42A-E1FA-BA4D-83B3-AA2811906C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3" name="Slide Number Placeholder 7">
            <a:extLst>
              <a:ext uri="{FF2B5EF4-FFF2-40B4-BE49-F238E27FC236}">
                <a16:creationId xmlns:a16="http://schemas.microsoft.com/office/drawing/2014/main" id="{7C54E101-2CC7-224E-B9D4-C4BFC964B9E1}"/>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4" name="Title 3">
            <a:extLst>
              <a:ext uri="{FF2B5EF4-FFF2-40B4-BE49-F238E27FC236}">
                <a16:creationId xmlns:a16="http://schemas.microsoft.com/office/drawing/2014/main" id="{DCFF359D-DECA-8147-80B3-424BF2758305}"/>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4299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6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rgbClr val="000000"/>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AA096CF-B95C-0E44-A259-27807F698F3E}"/>
              </a:ext>
            </a:extLst>
          </p:cNvPr>
          <p:cNvPicPr>
            <a:picLocks noChangeAspect="1"/>
          </p:cNvPicPr>
          <p:nvPr userDrawn="1"/>
        </p:nvPicPr>
        <p:blipFill rotWithShape="1">
          <a:blip r:embed="rId2"/>
          <a:srcRect l="19087" t="58" r="24715" b="5861"/>
          <a:stretch/>
        </p:blipFill>
        <p:spPr>
          <a:xfrm>
            <a:off x="3068320" y="0"/>
            <a:ext cx="9123680" cy="6858000"/>
          </a:xfrm>
          <a:prstGeom prst="rect">
            <a:avLst/>
          </a:prstGeom>
        </p:spPr>
      </p:pic>
      <p:sp>
        <p:nvSpPr>
          <p:cNvPr id="12" name="Rectangle 11">
            <a:extLst>
              <a:ext uri="{FF2B5EF4-FFF2-40B4-BE49-F238E27FC236}">
                <a16:creationId xmlns:a16="http://schemas.microsoft.com/office/drawing/2014/main" id="{E24748F3-6761-439B-9C96-6D1CBDC0E8EB}"/>
              </a:ext>
            </a:extLst>
          </p:cNvPr>
          <p:cNvSpPr/>
          <p:nvPr userDrawn="1"/>
        </p:nvSpPr>
        <p:spPr>
          <a:xfrm rot="10800000">
            <a:off x="493905" y="-4"/>
            <a:ext cx="5789972" cy="6858001"/>
          </a:xfrm>
          <a:prstGeom prst="rect">
            <a:avLst/>
          </a:prstGeom>
          <a:gradFill flip="none" rotWithShape="1">
            <a:gsLst>
              <a:gs pos="0">
                <a:srgbClr val="000000">
                  <a:alpha val="31000"/>
                  <a:lumMod val="0"/>
                </a:srgbClr>
              </a:gs>
              <a:gs pos="65000">
                <a:srgbClr val="010101">
                  <a:alpha val="75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7" name="Picture 26">
            <a:extLst>
              <a:ext uri="{FF2B5EF4-FFF2-40B4-BE49-F238E27FC236}">
                <a16:creationId xmlns:a16="http://schemas.microsoft.com/office/drawing/2014/main" id="{BDE44209-3394-044C-BB78-0575A34FFB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1" y="1211950"/>
            <a:ext cx="1321676" cy="317138"/>
          </a:xfrm>
          <a:prstGeom prst="rect">
            <a:avLst/>
          </a:prstGeom>
        </p:spPr>
      </p:pic>
      <p:cxnSp>
        <p:nvCxnSpPr>
          <p:cNvPr id="8" name="Straight Connector 7">
            <a:extLst>
              <a:ext uri="{FF2B5EF4-FFF2-40B4-BE49-F238E27FC236}">
                <a16:creationId xmlns:a16="http://schemas.microsoft.com/office/drawing/2014/main" id="{946E5CED-0FFC-8349-8CA9-5AFD246C6B8D}"/>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984A2B8-4876-CE40-8CAA-7AA17B63EB57}"/>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1280A2-9100-2C47-BE48-7FB7A649F5EB}"/>
              </a:ext>
            </a:extLst>
          </p:cNvPr>
          <p:cNvCxnSpPr>
            <a:cxnSpLocks/>
          </p:cNvCxnSpPr>
          <p:nvPr userDrawn="1"/>
        </p:nvCxnSpPr>
        <p:spPr>
          <a:xfrm>
            <a:off x="787401" y="1778527"/>
            <a:ext cx="77558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90AB32AD-C0F5-754A-A7D0-790A698465D7}"/>
              </a:ext>
            </a:extLst>
          </p:cNvPr>
          <p:cNvSpPr>
            <a:spLocks noGrp="1"/>
          </p:cNvSpPr>
          <p:nvPr>
            <p:ph type="title"/>
          </p:nvPr>
        </p:nvSpPr>
        <p:spPr>
          <a:xfrm>
            <a:off x="695960" y="2256051"/>
            <a:ext cx="5385863" cy="3048426"/>
          </a:xfrm>
          <a:prstGeom prst="rect">
            <a:avLst/>
          </a:prstGeom>
        </p:spPr>
        <p:txBody>
          <a:bodyPr vert="horz" lIns="91440" tIns="45720" rIns="91440" bIns="45720" rtlCol="0" anchor="b">
            <a:normAutofit/>
          </a:bodyPr>
          <a:lstStyle>
            <a:lvl1pPr>
              <a:defRPr sz="4400"/>
            </a:lvl1pPr>
          </a:lstStyle>
          <a:p>
            <a:r>
              <a:rPr lang="en-US" dirty="0"/>
              <a:t>Click to edit Master title style</a:t>
            </a:r>
          </a:p>
        </p:txBody>
      </p:sp>
      <p:sp>
        <p:nvSpPr>
          <p:cNvPr id="14" name="Text Placeholder 35">
            <a:extLst>
              <a:ext uri="{FF2B5EF4-FFF2-40B4-BE49-F238E27FC236}">
                <a16:creationId xmlns:a16="http://schemas.microsoft.com/office/drawing/2014/main" id="{A0515F1F-6BE1-1549-87C9-4853B79C5347}"/>
              </a:ext>
            </a:extLst>
          </p:cNvPr>
          <p:cNvSpPr>
            <a:spLocks noGrp="1"/>
          </p:cNvSpPr>
          <p:nvPr>
            <p:ph type="body" sz="quarter" idx="10" hasCustomPrompt="1"/>
          </p:nvPr>
        </p:nvSpPr>
        <p:spPr>
          <a:xfrm>
            <a:off x="695960" y="5410414"/>
            <a:ext cx="5385863" cy="1104686"/>
          </a:xfrm>
          <a:prstGeom prst="rect">
            <a:avLst/>
          </a:prstGeom>
        </p:spPr>
        <p:txBody>
          <a:bodyPr>
            <a:noAutofit/>
          </a:bodyPr>
          <a:lstStyle>
            <a:lvl1pPr>
              <a:defRPr sz="1800" cap="all" baseline="0">
                <a:solidFill>
                  <a:schemeClr val="accent3"/>
                </a:solidFill>
              </a:defRPr>
            </a:lvl1pPr>
            <a:lvl2pPr>
              <a:defRPr sz="1800" cap="all" baseline="0">
                <a:solidFill>
                  <a:schemeClr val="accent3"/>
                </a:solidFill>
              </a:defRPr>
            </a:lvl2pPr>
            <a:lvl3pPr>
              <a:defRPr sz="1600" cap="all" baseline="0">
                <a:solidFill>
                  <a:schemeClr val="accent3"/>
                </a:solidFill>
              </a:defRPr>
            </a:lvl3pPr>
            <a:lvl4pPr>
              <a:defRPr sz="1200">
                <a:solidFill>
                  <a:schemeClr val="accent2"/>
                </a:solidFill>
              </a:defRPr>
            </a:lvl4pPr>
            <a:lvl5pPr>
              <a:defRPr sz="1200">
                <a:solidFill>
                  <a:schemeClr val="accent2"/>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7726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p:bg>
      <p:bgPr>
        <a:solidFill>
          <a:srgbClr val="000000"/>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EA60C86-7581-FE4B-9E35-0C1FC05B0856}"/>
              </a:ext>
            </a:extLst>
          </p:cNvPr>
          <p:cNvSpPr>
            <a:spLocks noGrp="1"/>
          </p:cNvSpPr>
          <p:nvPr>
            <p:ph type="title" hasCustomPrompt="1"/>
          </p:nvPr>
        </p:nvSpPr>
        <p:spPr>
          <a:xfrm>
            <a:off x="301083" y="2509025"/>
            <a:ext cx="6356195" cy="770280"/>
          </a:xfrm>
          <a:prstGeom prst="rect">
            <a:avLst/>
          </a:prstGeom>
        </p:spPr>
        <p:txBody>
          <a:bodyPr vert="horz" lIns="91440" tIns="45720" rIns="91440" bIns="45720" rtlCol="0" anchor="b">
            <a:normAutofit/>
          </a:bodyPr>
          <a:lstStyle>
            <a:lvl1pPr algn="r">
              <a:defRPr sz="4000" b="1" i="0">
                <a:solidFill>
                  <a:schemeClr val="bg1"/>
                </a:solidFill>
                <a:latin typeface="Arial" panose="020B0604020202020204" pitchFamily="34" charset="0"/>
                <a:cs typeface="Arial" panose="020B0604020202020204" pitchFamily="34" charset="0"/>
              </a:defRPr>
            </a:lvl1pPr>
          </a:lstStyle>
          <a:p>
            <a:r>
              <a:rPr lang="en-US" dirty="0"/>
              <a:t>SPEAKER NAME</a:t>
            </a:r>
          </a:p>
        </p:txBody>
      </p:sp>
      <p:sp>
        <p:nvSpPr>
          <p:cNvPr id="12" name="Text Placeholder 2">
            <a:extLst>
              <a:ext uri="{FF2B5EF4-FFF2-40B4-BE49-F238E27FC236}">
                <a16:creationId xmlns:a16="http://schemas.microsoft.com/office/drawing/2014/main" id="{526560ED-F200-B441-89D9-EF19D0E6E04A}"/>
              </a:ext>
            </a:extLst>
          </p:cNvPr>
          <p:cNvSpPr>
            <a:spLocks noGrp="1"/>
          </p:cNvSpPr>
          <p:nvPr>
            <p:ph idx="1" hasCustomPrompt="1"/>
          </p:nvPr>
        </p:nvSpPr>
        <p:spPr>
          <a:xfrm>
            <a:off x="301083" y="3447558"/>
            <a:ext cx="6356195" cy="990627"/>
          </a:xfrm>
          <a:prstGeom prst="rect">
            <a:avLst/>
          </a:prstGeom>
        </p:spPr>
        <p:txBody>
          <a:bodyPr vert="horz" lIns="91440" tIns="45720" rIns="91440" bIns="45720" rtlCol="0">
            <a:normAutofit/>
          </a:bodyPr>
          <a:lstStyle>
            <a:lvl1pPr algn="r">
              <a:defRPr sz="2000">
                <a:solidFill>
                  <a:schemeClr val="bg1"/>
                </a:solidFill>
              </a:defRPr>
            </a:lvl1pPr>
          </a:lstStyle>
          <a:p>
            <a:pPr lvl="0"/>
            <a:r>
              <a:rPr lang="en-US" dirty="0"/>
              <a:t>Title</a:t>
            </a:r>
          </a:p>
        </p:txBody>
      </p:sp>
      <p:sp>
        <p:nvSpPr>
          <p:cNvPr id="13" name="Picture Placeholder 15">
            <a:extLst>
              <a:ext uri="{FF2B5EF4-FFF2-40B4-BE49-F238E27FC236}">
                <a16:creationId xmlns:a16="http://schemas.microsoft.com/office/drawing/2014/main" id="{2BDDF495-6098-C549-BA72-FA2A69C716A4}"/>
              </a:ext>
            </a:extLst>
          </p:cNvPr>
          <p:cNvSpPr>
            <a:spLocks noGrp="1"/>
          </p:cNvSpPr>
          <p:nvPr>
            <p:ph type="pic" sz="quarter" idx="10"/>
          </p:nvPr>
        </p:nvSpPr>
        <p:spPr>
          <a:xfrm>
            <a:off x="7246445" y="2073216"/>
            <a:ext cx="2301942" cy="2657534"/>
          </a:xfrm>
          <a:prstGeom prst="rect">
            <a:avLst/>
          </a:prstGeom>
        </p:spPr>
        <p:txBody>
          <a:bodyPr anchor="ctr"/>
          <a:lstStyle>
            <a:lvl1pPr algn="ctr">
              <a:defRPr/>
            </a:lvl1pPr>
          </a:lstStyle>
          <a:p>
            <a:endParaRPr lang="en-US" dirty="0"/>
          </a:p>
        </p:txBody>
      </p:sp>
      <p:pic>
        <p:nvPicPr>
          <p:cNvPr id="14" name="Picture 13">
            <a:extLst>
              <a:ext uri="{FF2B5EF4-FFF2-40B4-BE49-F238E27FC236}">
                <a16:creationId xmlns:a16="http://schemas.microsoft.com/office/drawing/2014/main" id="{659CFBB4-ABD6-854F-9F6F-4298650D50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5" name="Slide Number Placeholder 7">
            <a:extLst>
              <a:ext uri="{FF2B5EF4-FFF2-40B4-BE49-F238E27FC236}">
                <a16:creationId xmlns:a16="http://schemas.microsoft.com/office/drawing/2014/main" id="{AA4858D6-F5B5-1A4B-AD73-5083BC61B1B0}"/>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16" name="Straight Connector 15">
            <a:extLst>
              <a:ext uri="{FF2B5EF4-FFF2-40B4-BE49-F238E27FC236}">
                <a16:creationId xmlns:a16="http://schemas.microsoft.com/office/drawing/2014/main" id="{52327BAC-90F7-5944-89A5-FDB49F7A6959}"/>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2F06E6-5E96-104E-9353-E259BC20BB99}"/>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000000"/>
        </a:solidFill>
        <a:effectLst/>
      </p:bgPr>
    </p:bg>
    <p:spTree>
      <p:nvGrpSpPr>
        <p:cNvPr id="1" name=""/>
        <p:cNvGrpSpPr/>
        <p:nvPr/>
      </p:nvGrpSpPr>
      <p:grpSpPr>
        <a:xfrm>
          <a:off x="0" y="0"/>
          <a:ext cx="0" cy="0"/>
          <a:chOff x="0" y="0"/>
          <a:chExt cx="0" cy="0"/>
        </a:xfrm>
      </p:grpSpPr>
      <p:sp>
        <p:nvSpPr>
          <p:cNvPr id="9" name="Text Placeholder 35">
            <a:extLst>
              <a:ext uri="{FF2B5EF4-FFF2-40B4-BE49-F238E27FC236}">
                <a16:creationId xmlns:a16="http://schemas.microsoft.com/office/drawing/2014/main" id="{EB45D38D-0603-5A48-94FE-1ABBF186FBE7}"/>
              </a:ext>
            </a:extLst>
          </p:cNvPr>
          <p:cNvSpPr>
            <a:spLocks noGrp="1"/>
          </p:cNvSpPr>
          <p:nvPr>
            <p:ph type="body" sz="quarter" idx="10"/>
          </p:nvPr>
        </p:nvSpPr>
        <p:spPr>
          <a:xfrm>
            <a:off x="709962" y="2016305"/>
            <a:ext cx="5362960" cy="2866049"/>
          </a:xfrm>
          <a:prstGeom prst="rect">
            <a:avLst/>
          </a:prstGeom>
        </p:spPr>
        <p:txBody>
          <a:bodyPr anchor="ctr">
            <a:normAutofit/>
          </a:bodyPr>
          <a:lstStyle>
            <a:lvl1pPr algn="r">
              <a:defRPr sz="2800" b="1" cap="all" baseline="0"/>
            </a:lvl1pPr>
            <a:lvl2pPr algn="r">
              <a:defRPr/>
            </a:lvl2pPr>
            <a:lvl3pPr algn="r">
              <a:defRPr/>
            </a:lvl3pPr>
            <a:lvl4pPr algn="r">
              <a:defRPr/>
            </a:lvl4pPr>
            <a:lvl5pPr algn="r">
              <a:defRPr/>
            </a:lvl5pPr>
          </a:lstStyle>
          <a:p>
            <a:pPr lvl="0"/>
            <a:r>
              <a:rPr lang="en-US" dirty="0"/>
              <a:t>Edit Master text styles</a:t>
            </a:r>
          </a:p>
        </p:txBody>
      </p:sp>
      <p:sp>
        <p:nvSpPr>
          <p:cNvPr id="11" name="Text Placeholder 35">
            <a:extLst>
              <a:ext uri="{FF2B5EF4-FFF2-40B4-BE49-F238E27FC236}">
                <a16:creationId xmlns:a16="http://schemas.microsoft.com/office/drawing/2014/main" id="{409D3384-D957-374F-AA42-F4E3D882B602}"/>
              </a:ext>
            </a:extLst>
          </p:cNvPr>
          <p:cNvSpPr>
            <a:spLocks noGrp="1"/>
          </p:cNvSpPr>
          <p:nvPr>
            <p:ph type="body" sz="quarter" idx="11"/>
          </p:nvPr>
        </p:nvSpPr>
        <p:spPr>
          <a:xfrm>
            <a:off x="6656211" y="2016305"/>
            <a:ext cx="4773789" cy="2857500"/>
          </a:xfrm>
          <a:prstGeom prst="rect">
            <a:avLst/>
          </a:prstGeom>
        </p:spPr>
        <p:txBody>
          <a:bodyPr anchor="ct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0C6CB7BE-5E7B-1248-9670-27A4652E462E}"/>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00EEED-1C2E-E845-9BBF-E5B04697D630}"/>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382FC58-6F68-BF44-ABD0-E65AFF5A0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20" name="Slide Number Placeholder 7">
            <a:extLst>
              <a:ext uri="{FF2B5EF4-FFF2-40B4-BE49-F238E27FC236}">
                <a16:creationId xmlns:a16="http://schemas.microsoft.com/office/drawing/2014/main" id="{6D622CEE-D64E-3043-8AEC-5DB84168A0F3}"/>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Tree>
    <p:extLst>
      <p:ext uri="{BB962C8B-B14F-4D97-AF65-F5344CB8AC3E}">
        <p14:creationId xmlns:p14="http://schemas.microsoft.com/office/powerpoint/2010/main" val="385437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0000"/>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18045E0-1A64-A540-B8D3-000380413B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7" name="Slide Number Placeholder 7">
            <a:extLst>
              <a:ext uri="{FF2B5EF4-FFF2-40B4-BE49-F238E27FC236}">
                <a16:creationId xmlns:a16="http://schemas.microsoft.com/office/drawing/2014/main" id="{005F6F9C-9A4A-6F4C-A861-4B55980CDF50}"/>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24" name="Text Placeholder 7">
            <a:extLst>
              <a:ext uri="{FF2B5EF4-FFF2-40B4-BE49-F238E27FC236}">
                <a16:creationId xmlns:a16="http://schemas.microsoft.com/office/drawing/2014/main" id="{4ABDD1EE-CA25-634F-9231-8978809CCB93}"/>
              </a:ext>
            </a:extLst>
          </p:cNvPr>
          <p:cNvSpPr>
            <a:spLocks noGrp="1"/>
          </p:cNvSpPr>
          <p:nvPr>
            <p:ph type="body" sz="quarter" idx="14"/>
          </p:nvPr>
        </p:nvSpPr>
        <p:spPr>
          <a:xfrm>
            <a:off x="581699" y="2266790"/>
            <a:ext cx="4951195" cy="27544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3">
            <a:extLst>
              <a:ext uri="{FF2B5EF4-FFF2-40B4-BE49-F238E27FC236}">
                <a16:creationId xmlns:a16="http://schemas.microsoft.com/office/drawing/2014/main" id="{13D894A3-4BCF-624B-8E78-214D7A6EC501}"/>
              </a:ext>
            </a:extLst>
          </p:cNvPr>
          <p:cNvSpPr>
            <a:spLocks noGrp="1"/>
          </p:cNvSpPr>
          <p:nvPr>
            <p:ph type="title"/>
          </p:nvPr>
        </p:nvSpPr>
        <p:spPr>
          <a:xfrm>
            <a:off x="581699" y="402878"/>
            <a:ext cx="4951195" cy="1704891"/>
          </a:xfrm>
        </p:spPr>
        <p:txBody>
          <a:bodyPr anchor="b">
            <a:noAutofit/>
          </a:bodyPr>
          <a:lstStyle>
            <a:lvl1pPr>
              <a:defRPr sz="4000" b="1" cap="all" baseline="0">
                <a:solidFill>
                  <a:schemeClr val="bg1"/>
                </a:solidFill>
              </a:defRPr>
            </a:lvl1pPr>
          </a:lstStyle>
          <a:p>
            <a:r>
              <a:rPr lang="en-US" dirty="0"/>
              <a:t>Click to edit Master title style</a:t>
            </a:r>
          </a:p>
        </p:txBody>
      </p:sp>
      <p:sp>
        <p:nvSpPr>
          <p:cNvPr id="29" name="Picture Placeholder 2">
            <a:extLst>
              <a:ext uri="{FF2B5EF4-FFF2-40B4-BE49-F238E27FC236}">
                <a16:creationId xmlns:a16="http://schemas.microsoft.com/office/drawing/2014/main" id="{76A58DE1-1CAA-FE44-848A-E1AC6397B836}"/>
              </a:ext>
            </a:extLst>
          </p:cNvPr>
          <p:cNvSpPr>
            <a:spLocks noGrp="1"/>
          </p:cNvSpPr>
          <p:nvPr>
            <p:ph type="pic" sz="quarter" idx="10"/>
          </p:nvPr>
        </p:nvSpPr>
        <p:spPr>
          <a:xfrm>
            <a:off x="5849454" y="0"/>
            <a:ext cx="2272196" cy="5021263"/>
          </a:xfrm>
        </p:spPr>
        <p:txBody>
          <a:bodyPr anchor="ctr"/>
          <a:lstStyle>
            <a:lvl1pPr algn="ctr">
              <a:defRPr/>
            </a:lvl1pPr>
          </a:lstStyle>
          <a:p>
            <a:endParaRPr lang="en-US" dirty="0"/>
          </a:p>
        </p:txBody>
      </p:sp>
      <p:sp>
        <p:nvSpPr>
          <p:cNvPr id="30" name="Picture Placeholder 2">
            <a:extLst>
              <a:ext uri="{FF2B5EF4-FFF2-40B4-BE49-F238E27FC236}">
                <a16:creationId xmlns:a16="http://schemas.microsoft.com/office/drawing/2014/main" id="{4048AA25-DE0B-4048-AE7C-71B85BD42D34}"/>
              </a:ext>
            </a:extLst>
          </p:cNvPr>
          <p:cNvSpPr>
            <a:spLocks noGrp="1"/>
          </p:cNvSpPr>
          <p:nvPr>
            <p:ph type="pic" sz="quarter" idx="11"/>
          </p:nvPr>
        </p:nvSpPr>
        <p:spPr>
          <a:xfrm>
            <a:off x="5849454" y="5287120"/>
            <a:ext cx="2272196" cy="1570880"/>
          </a:xfrm>
        </p:spPr>
        <p:txBody>
          <a:bodyPr anchor="ctr"/>
          <a:lstStyle>
            <a:lvl1pPr algn="ctr">
              <a:defRPr/>
            </a:lvl1pPr>
          </a:lstStyle>
          <a:p>
            <a:endParaRPr lang="en-US" dirty="0"/>
          </a:p>
        </p:txBody>
      </p:sp>
      <p:sp>
        <p:nvSpPr>
          <p:cNvPr id="31" name="Picture Placeholder 2">
            <a:extLst>
              <a:ext uri="{FF2B5EF4-FFF2-40B4-BE49-F238E27FC236}">
                <a16:creationId xmlns:a16="http://schemas.microsoft.com/office/drawing/2014/main" id="{7B012A6A-C8E7-3D4B-AB1D-257C0630CA43}"/>
              </a:ext>
            </a:extLst>
          </p:cNvPr>
          <p:cNvSpPr>
            <a:spLocks noGrp="1"/>
          </p:cNvSpPr>
          <p:nvPr>
            <p:ph type="pic" sz="quarter" idx="12"/>
          </p:nvPr>
        </p:nvSpPr>
        <p:spPr>
          <a:xfrm>
            <a:off x="8404797" y="0"/>
            <a:ext cx="2272196" cy="2107769"/>
          </a:xfrm>
        </p:spPr>
        <p:txBody>
          <a:bodyPr anchor="ctr"/>
          <a:lstStyle>
            <a:lvl1pPr algn="ctr">
              <a:defRPr/>
            </a:lvl1pPr>
          </a:lstStyle>
          <a:p>
            <a:endParaRPr lang="en-US" dirty="0"/>
          </a:p>
        </p:txBody>
      </p:sp>
      <p:sp>
        <p:nvSpPr>
          <p:cNvPr id="32" name="Picture Placeholder 2">
            <a:extLst>
              <a:ext uri="{FF2B5EF4-FFF2-40B4-BE49-F238E27FC236}">
                <a16:creationId xmlns:a16="http://schemas.microsoft.com/office/drawing/2014/main" id="{0313B290-C967-234D-8D75-0378F61B657C}"/>
              </a:ext>
            </a:extLst>
          </p:cNvPr>
          <p:cNvSpPr>
            <a:spLocks noGrp="1"/>
          </p:cNvSpPr>
          <p:nvPr>
            <p:ph type="pic" sz="quarter" idx="13"/>
          </p:nvPr>
        </p:nvSpPr>
        <p:spPr>
          <a:xfrm>
            <a:off x="8404797" y="2402237"/>
            <a:ext cx="2272196" cy="4455762"/>
          </a:xfrm>
        </p:spPr>
        <p:txBody>
          <a:bodyPr anchor="ctr"/>
          <a:lstStyle>
            <a:lvl1pPr algn="ctr">
              <a:defRPr/>
            </a:lvl1pPr>
          </a:lstStyle>
          <a:p>
            <a:endParaRPr lang="en-US" dirty="0"/>
          </a:p>
        </p:txBody>
      </p:sp>
      <p:cxnSp>
        <p:nvCxnSpPr>
          <p:cNvPr id="18" name="Straight Connector 17">
            <a:extLst>
              <a:ext uri="{FF2B5EF4-FFF2-40B4-BE49-F238E27FC236}">
                <a16:creationId xmlns:a16="http://schemas.microsoft.com/office/drawing/2014/main" id="{61FF18FD-696F-B743-B474-36B3734E8FD9}"/>
              </a:ext>
            </a:extLst>
          </p:cNvPr>
          <p:cNvCxnSpPr/>
          <p:nvPr userDrawn="1"/>
        </p:nvCxnSpPr>
        <p:spPr>
          <a:xfrm>
            <a:off x="0" y="5171354"/>
            <a:ext cx="8263223" cy="0"/>
          </a:xfrm>
          <a:prstGeom prst="line">
            <a:avLst/>
          </a:prstGeom>
          <a:noFill/>
          <a:ln w="50800" cap="flat" cmpd="sng" algn="ctr">
            <a:gradFill flip="none" rotWithShape="1">
              <a:gsLst>
                <a:gs pos="100000">
                  <a:srgbClr val="ED1C24"/>
                </a:gs>
                <a:gs pos="0">
                  <a:srgbClr val="231E1F"/>
                </a:gs>
              </a:gsLst>
              <a:lin ang="0" scaled="1"/>
              <a:tileRect/>
            </a:gradFill>
            <a:prstDash val="solid"/>
            <a:miter lim="800000"/>
            <a:headEnd type="none"/>
            <a:tailEnd type="none" w="lg" len="lg"/>
          </a:ln>
          <a:effectLst/>
        </p:spPr>
      </p:cxnSp>
      <p:cxnSp>
        <p:nvCxnSpPr>
          <p:cNvPr id="19" name="Straight Connector 18">
            <a:extLst>
              <a:ext uri="{FF2B5EF4-FFF2-40B4-BE49-F238E27FC236}">
                <a16:creationId xmlns:a16="http://schemas.microsoft.com/office/drawing/2014/main" id="{2F82CEEF-4BE9-5F40-B17B-8742997664A0}"/>
              </a:ext>
            </a:extLst>
          </p:cNvPr>
          <p:cNvCxnSpPr/>
          <p:nvPr userDrawn="1"/>
        </p:nvCxnSpPr>
        <p:spPr>
          <a:xfrm>
            <a:off x="8263223" y="2266790"/>
            <a:ext cx="3928777" cy="0"/>
          </a:xfrm>
          <a:prstGeom prst="line">
            <a:avLst/>
          </a:prstGeom>
          <a:noFill/>
          <a:ln w="50800" cap="flat" cmpd="sng" algn="ctr">
            <a:gradFill flip="none" rotWithShape="1">
              <a:gsLst>
                <a:gs pos="100000">
                  <a:srgbClr val="ED1C24"/>
                </a:gs>
                <a:gs pos="0">
                  <a:srgbClr val="231E1F"/>
                </a:gs>
              </a:gsLst>
              <a:lin ang="10800000" scaled="1"/>
              <a:tileRect/>
            </a:gradFill>
            <a:prstDash val="solid"/>
            <a:miter lim="800000"/>
            <a:headEnd type="none"/>
            <a:tailEnd type="none" w="lg" len="lg"/>
          </a:ln>
          <a:effectLst/>
        </p:spPr>
      </p:cxnSp>
      <p:cxnSp>
        <p:nvCxnSpPr>
          <p:cNvPr id="20" name="Straight Connector 19">
            <a:extLst>
              <a:ext uri="{FF2B5EF4-FFF2-40B4-BE49-F238E27FC236}">
                <a16:creationId xmlns:a16="http://schemas.microsoft.com/office/drawing/2014/main" id="{FBE1EFC2-0EEC-854A-B5BA-D7954F4FCBF5}"/>
              </a:ext>
            </a:extLst>
          </p:cNvPr>
          <p:cNvCxnSpPr/>
          <p:nvPr userDrawn="1"/>
        </p:nvCxnSpPr>
        <p:spPr>
          <a:xfrm>
            <a:off x="8263223" y="0"/>
            <a:ext cx="0" cy="6857999"/>
          </a:xfrm>
          <a:prstGeom prst="line">
            <a:avLst/>
          </a:prstGeom>
          <a:noFill/>
          <a:ln w="50800" cap="flat" cmpd="sng" algn="ctr">
            <a:solidFill>
              <a:srgbClr val="ED1C24"/>
            </a:solidFill>
            <a:prstDash val="solid"/>
            <a:miter lim="800000"/>
            <a:headEnd type="none"/>
            <a:tailEnd type="none" w="lg" len="lg"/>
          </a:ln>
          <a:effectLst/>
        </p:spPr>
      </p:cxnSp>
    </p:spTree>
    <p:extLst>
      <p:ext uri="{BB962C8B-B14F-4D97-AF65-F5344CB8AC3E}">
        <p14:creationId xmlns:p14="http://schemas.microsoft.com/office/powerpoint/2010/main" val="290186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0000"/>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39559C7-AB65-524F-8752-451C54218D45}"/>
              </a:ext>
            </a:extLst>
          </p:cNvPr>
          <p:cNvSpPr>
            <a:spLocks noGrp="1"/>
          </p:cNvSpPr>
          <p:nvPr>
            <p:ph type="title"/>
          </p:nvPr>
        </p:nvSpPr>
        <p:spPr>
          <a:xfrm>
            <a:off x="391236" y="447260"/>
            <a:ext cx="11409528" cy="1041171"/>
          </a:xfrm>
        </p:spPr>
        <p:txBody>
          <a:bodyPr>
            <a:normAutofit/>
          </a:bodyPr>
          <a:lstStyle>
            <a:lvl1pPr algn="ctr">
              <a:defRPr sz="4000" b="1" cap="all" baseline="0">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18DCA2B2-B26C-B44A-B8F3-3C26AED07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1" name="Slide Number Placeholder 7">
            <a:extLst>
              <a:ext uri="{FF2B5EF4-FFF2-40B4-BE49-F238E27FC236}">
                <a16:creationId xmlns:a16="http://schemas.microsoft.com/office/drawing/2014/main" id="{AFDCDE17-B2F3-7A4C-AE6A-B721A4436BC8}"/>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8" name="Straight Connector 7">
            <a:extLst>
              <a:ext uri="{FF2B5EF4-FFF2-40B4-BE49-F238E27FC236}">
                <a16:creationId xmlns:a16="http://schemas.microsoft.com/office/drawing/2014/main" id="{94B39A36-FADB-384D-A849-0BA7672E20AB}"/>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FEDD37-6452-9E4E-8350-7B31BF6F787F}"/>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61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hart/Table">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DFBF429-D4D0-6144-976E-2F68BD5E48DA}"/>
              </a:ext>
            </a:extLst>
          </p:cNvPr>
          <p:cNvSpPr/>
          <p:nvPr userDrawn="1"/>
        </p:nvSpPr>
        <p:spPr>
          <a:xfrm>
            <a:off x="391237" y="1699146"/>
            <a:ext cx="11800764" cy="4586270"/>
          </a:xfrm>
          <a:prstGeom prst="rect">
            <a:avLst/>
          </a:prstGeom>
          <a:gradFill>
            <a:gsLst>
              <a:gs pos="100000">
                <a:srgbClr val="231E1F">
                  <a:alpha val="0"/>
                </a:srgbClr>
              </a:gs>
              <a:gs pos="33000">
                <a:srgbClr val="231E1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175C6D65-1F11-5047-A531-A7BC420FAB50}"/>
              </a:ext>
            </a:extLst>
          </p:cNvPr>
          <p:cNvSpPr>
            <a:spLocks noGrp="1"/>
          </p:cNvSpPr>
          <p:nvPr>
            <p:ph type="title"/>
          </p:nvPr>
        </p:nvSpPr>
        <p:spPr>
          <a:xfrm>
            <a:off x="391236" y="447260"/>
            <a:ext cx="11409528" cy="1041171"/>
          </a:xfrm>
          <a:prstGeom prst="rect">
            <a:avLst/>
          </a:prstGeom>
        </p:spPr>
        <p:txBody>
          <a:bodyPr>
            <a:normAutofit/>
          </a:bodyPr>
          <a:lstStyle>
            <a:lvl1pPr>
              <a:defRPr sz="4000" b="1" cap="all" baseline="0">
                <a:solidFill>
                  <a:schemeClr val="bg1"/>
                </a:solidFill>
              </a:defRPr>
            </a:lvl1pPr>
          </a:lstStyle>
          <a:p>
            <a:r>
              <a:rPr lang="en-US" dirty="0"/>
              <a:t>Click to edit Master title style</a:t>
            </a:r>
          </a:p>
        </p:txBody>
      </p:sp>
      <p:sp>
        <p:nvSpPr>
          <p:cNvPr id="15" name="Content Placeholder 3">
            <a:extLst>
              <a:ext uri="{FF2B5EF4-FFF2-40B4-BE49-F238E27FC236}">
                <a16:creationId xmlns:a16="http://schemas.microsoft.com/office/drawing/2014/main" id="{E44815D0-E14B-D043-8892-D7F3F700BA19}"/>
              </a:ext>
            </a:extLst>
          </p:cNvPr>
          <p:cNvSpPr>
            <a:spLocks noGrp="1"/>
          </p:cNvSpPr>
          <p:nvPr>
            <p:ph sz="quarter" idx="14"/>
          </p:nvPr>
        </p:nvSpPr>
        <p:spPr>
          <a:xfrm>
            <a:off x="646772" y="1896701"/>
            <a:ext cx="11153992" cy="4214168"/>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A7C4467-48AE-994F-8940-B5866EED8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6" name="Slide Number Placeholder 7">
            <a:extLst>
              <a:ext uri="{FF2B5EF4-FFF2-40B4-BE49-F238E27FC236}">
                <a16:creationId xmlns:a16="http://schemas.microsoft.com/office/drawing/2014/main" id="{DEFB4B00-BD4E-E64C-AC75-89BAD95C7FF2}"/>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18" name="Straight Connector 17">
            <a:extLst>
              <a:ext uri="{FF2B5EF4-FFF2-40B4-BE49-F238E27FC236}">
                <a16:creationId xmlns:a16="http://schemas.microsoft.com/office/drawing/2014/main" id="{B9EECEFC-A83A-DF44-858F-751D83192A8B}"/>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413346-FE32-7343-8D8A-2145A7EA069D}"/>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33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Table">
    <p:bg>
      <p:bgPr>
        <a:solidFill>
          <a:srgbClr val="000000"/>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A4EE932-85FC-594D-81F1-2087A6AC2FB1}"/>
              </a:ext>
            </a:extLst>
          </p:cNvPr>
          <p:cNvSpPr>
            <a:spLocks noGrp="1"/>
          </p:cNvSpPr>
          <p:nvPr>
            <p:ph type="title"/>
          </p:nvPr>
        </p:nvSpPr>
        <p:spPr>
          <a:xfrm>
            <a:off x="391236" y="447260"/>
            <a:ext cx="11409528" cy="1041171"/>
          </a:xfrm>
        </p:spPr>
        <p:txBody>
          <a:bodyPr>
            <a:normAutofit/>
          </a:bodyPr>
          <a:lstStyle>
            <a:lvl1pPr>
              <a:defRPr sz="4000" b="1" cap="all" baseline="0">
                <a:solidFill>
                  <a:schemeClr val="bg1"/>
                </a:solidFill>
              </a:defRPr>
            </a:lvl1pPr>
          </a:lstStyle>
          <a:p>
            <a:r>
              <a:rPr lang="en-US" dirty="0"/>
              <a:t>Click to edit Master title style</a:t>
            </a:r>
          </a:p>
        </p:txBody>
      </p:sp>
      <p:sp>
        <p:nvSpPr>
          <p:cNvPr id="9" name="Content Placeholder 3">
            <a:extLst>
              <a:ext uri="{FF2B5EF4-FFF2-40B4-BE49-F238E27FC236}">
                <a16:creationId xmlns:a16="http://schemas.microsoft.com/office/drawing/2014/main" id="{37C33834-3E45-0F4A-99D6-4148164AE80A}"/>
              </a:ext>
            </a:extLst>
          </p:cNvPr>
          <p:cNvSpPr>
            <a:spLocks noGrp="1"/>
          </p:cNvSpPr>
          <p:nvPr>
            <p:ph sz="quarter" idx="14"/>
          </p:nvPr>
        </p:nvSpPr>
        <p:spPr>
          <a:xfrm>
            <a:off x="391236" y="1699146"/>
            <a:ext cx="11409528" cy="44969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439DE70-1009-244F-BF5C-AB8DDED37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12" name="Slide Number Placeholder 7">
            <a:extLst>
              <a:ext uri="{FF2B5EF4-FFF2-40B4-BE49-F238E27FC236}">
                <a16:creationId xmlns:a16="http://schemas.microsoft.com/office/drawing/2014/main" id="{DBCC641C-04E4-BA4D-ACC7-4B099AD56C58}"/>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cxnSp>
        <p:nvCxnSpPr>
          <p:cNvPr id="11" name="Straight Connector 10">
            <a:extLst>
              <a:ext uri="{FF2B5EF4-FFF2-40B4-BE49-F238E27FC236}">
                <a16:creationId xmlns:a16="http://schemas.microsoft.com/office/drawing/2014/main" id="{B264FCB3-FF91-5E43-8729-4149012F7C87}"/>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BCD4CA-8697-9440-B699-BE9F561AD6FE}"/>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81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Table (full-size) [BLUE]">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BCF2AE-A0C0-804B-A374-CEC84AB30F59}"/>
              </a:ext>
            </a:extLst>
          </p:cNvPr>
          <p:cNvSpPr/>
          <p:nvPr userDrawn="1"/>
        </p:nvSpPr>
        <p:spPr>
          <a:xfrm>
            <a:off x="391237" y="1699146"/>
            <a:ext cx="11800764" cy="4586270"/>
          </a:xfrm>
          <a:prstGeom prst="rect">
            <a:avLst/>
          </a:prstGeom>
          <a:gradFill>
            <a:gsLst>
              <a:gs pos="100000">
                <a:srgbClr val="231E1F">
                  <a:alpha val="0"/>
                </a:srgbClr>
              </a:gs>
              <a:gs pos="33000">
                <a:srgbClr val="231E1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DE9ED7E7-9013-7144-B544-AF26DCF0C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341" y="6467047"/>
            <a:ext cx="607178" cy="145694"/>
          </a:xfrm>
          <a:prstGeom prst="rect">
            <a:avLst/>
          </a:prstGeom>
        </p:spPr>
      </p:pic>
      <p:sp>
        <p:nvSpPr>
          <p:cNvPr id="7" name="Slide Number Placeholder 7">
            <a:extLst>
              <a:ext uri="{FF2B5EF4-FFF2-40B4-BE49-F238E27FC236}">
                <a16:creationId xmlns:a16="http://schemas.microsoft.com/office/drawing/2014/main" id="{6DA46266-61C0-E249-BFB6-DCCD18DB44A4}"/>
              </a:ext>
            </a:extLst>
          </p:cNvPr>
          <p:cNvSpPr>
            <a:spLocks noGrp="1"/>
          </p:cNvSpPr>
          <p:nvPr>
            <p:ph type="sldNum" sz="quarter" idx="4"/>
          </p:nvPr>
        </p:nvSpPr>
        <p:spPr>
          <a:xfrm>
            <a:off x="165204" y="6442742"/>
            <a:ext cx="345990" cy="204829"/>
          </a:xfrm>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a:t>
            </a:fld>
            <a:endParaRPr lang="en-US" dirty="0"/>
          </a:p>
        </p:txBody>
      </p:sp>
      <p:sp>
        <p:nvSpPr>
          <p:cNvPr id="13" name="Title 3">
            <a:extLst>
              <a:ext uri="{FF2B5EF4-FFF2-40B4-BE49-F238E27FC236}">
                <a16:creationId xmlns:a16="http://schemas.microsoft.com/office/drawing/2014/main" id="{E38D289F-687C-7543-9FE3-93567A9D769B}"/>
              </a:ext>
            </a:extLst>
          </p:cNvPr>
          <p:cNvSpPr>
            <a:spLocks noGrp="1"/>
          </p:cNvSpPr>
          <p:nvPr>
            <p:ph type="title"/>
          </p:nvPr>
        </p:nvSpPr>
        <p:spPr>
          <a:xfrm>
            <a:off x="391236" y="447260"/>
            <a:ext cx="11409528" cy="1041171"/>
          </a:xfrm>
        </p:spPr>
        <p:txBody>
          <a:bodyPr>
            <a:normAutofit/>
          </a:bodyPr>
          <a:lstStyle>
            <a:lvl1pPr algn="l">
              <a:defRPr sz="4000" b="1" cap="all" baseline="0">
                <a:solidFill>
                  <a:schemeClr val="bg1"/>
                </a:solidFill>
              </a:defRPr>
            </a:lvl1pPr>
          </a:lstStyle>
          <a:p>
            <a:r>
              <a:rPr lang="en-US" dirty="0"/>
              <a:t>Click to edit Master title style</a:t>
            </a:r>
          </a:p>
        </p:txBody>
      </p:sp>
      <p:sp>
        <p:nvSpPr>
          <p:cNvPr id="15" name="Content Placeholder 3">
            <a:extLst>
              <a:ext uri="{FF2B5EF4-FFF2-40B4-BE49-F238E27FC236}">
                <a16:creationId xmlns:a16="http://schemas.microsoft.com/office/drawing/2014/main" id="{CE57A2C0-8DE0-1747-9EAF-3AA9EBE35155}"/>
              </a:ext>
            </a:extLst>
          </p:cNvPr>
          <p:cNvSpPr>
            <a:spLocks noGrp="1"/>
          </p:cNvSpPr>
          <p:nvPr>
            <p:ph sz="quarter" idx="14"/>
          </p:nvPr>
        </p:nvSpPr>
        <p:spPr>
          <a:xfrm>
            <a:off x="4059044" y="1919002"/>
            <a:ext cx="7741719" cy="416956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E8F39FAB-1323-9843-9556-2A1A8E4CDD1D}"/>
              </a:ext>
            </a:extLst>
          </p:cNvPr>
          <p:cNvSpPr>
            <a:spLocks noGrp="1"/>
          </p:cNvSpPr>
          <p:nvPr>
            <p:ph sz="quarter" idx="15"/>
          </p:nvPr>
        </p:nvSpPr>
        <p:spPr>
          <a:xfrm>
            <a:off x="602165" y="1919002"/>
            <a:ext cx="3189249" cy="416956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53A74264-67EA-1E49-A644-E7D7A1BBB2BB}"/>
              </a:ext>
            </a:extLst>
          </p:cNvPr>
          <p:cNvCxnSpPr>
            <a:cxnSpLocks/>
          </p:cNvCxnSpPr>
          <p:nvPr userDrawn="1"/>
        </p:nvCxnSpPr>
        <p:spPr>
          <a:xfrm>
            <a:off x="0" y="160151"/>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43E7F9-1466-3247-AA55-F938CA64C503}"/>
              </a:ext>
            </a:extLst>
          </p:cNvPr>
          <p:cNvCxnSpPr>
            <a:cxnSpLocks/>
          </p:cNvCxnSpPr>
          <p:nvPr userDrawn="1"/>
        </p:nvCxnSpPr>
        <p:spPr>
          <a:xfrm>
            <a:off x="0" y="6693686"/>
            <a:ext cx="12192000" cy="0"/>
          </a:xfrm>
          <a:prstGeom prst="line">
            <a:avLst/>
          </a:prstGeom>
          <a:ln w="25400">
            <a:gradFill flip="none" rotWithShape="1">
              <a:gsLst>
                <a:gs pos="0">
                  <a:schemeClr val="tx1">
                    <a:alpha val="0"/>
                  </a:schemeClr>
                </a:gs>
                <a:gs pos="55000">
                  <a:schemeClr val="accent3"/>
                </a:gs>
                <a:gs pos="45000">
                  <a:schemeClr val="accent3"/>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24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84B8C8B-891E-3B4B-86A1-3D7E943DDDFC}"/>
              </a:ext>
            </a:extLst>
          </p:cNvPr>
          <p:cNvSpPr>
            <a:spLocks noGrp="1"/>
          </p:cNvSpPr>
          <p:nvPr>
            <p:ph type="title"/>
          </p:nvPr>
        </p:nvSpPr>
        <p:spPr>
          <a:xfrm>
            <a:off x="540576" y="365125"/>
            <a:ext cx="1112826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F788B17C-AE06-7242-9093-A5A7C692CE32}"/>
              </a:ext>
            </a:extLst>
          </p:cNvPr>
          <p:cNvSpPr>
            <a:spLocks noGrp="1"/>
          </p:cNvSpPr>
          <p:nvPr>
            <p:ph type="body" idx="1"/>
          </p:nvPr>
        </p:nvSpPr>
        <p:spPr>
          <a:xfrm>
            <a:off x="540576" y="1825625"/>
            <a:ext cx="1112826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BF8F39E1-35C3-6841-86A5-E2D138EDE891}"/>
              </a:ext>
            </a:extLst>
          </p:cNvPr>
          <p:cNvSpPr txBox="1"/>
          <p:nvPr userDrawn="1"/>
        </p:nvSpPr>
        <p:spPr>
          <a:xfrm>
            <a:off x="540576" y="6432387"/>
            <a:ext cx="3964227" cy="205992"/>
          </a:xfrm>
          <a:prstGeom prst="rect">
            <a:avLst/>
          </a:prstGeom>
          <a:noFill/>
        </p:spPr>
        <p:txBody>
          <a:bodyPr wrap="none" lIns="0" tIns="41040" rIns="0" bIns="41040" rtlCol="0" anchor="ctr">
            <a:spAutoFit/>
          </a:bodyPr>
          <a:lstStyle/>
          <a:p>
            <a:pPr eaLnBrk="1" fontAlgn="auto" hangingPunct="1">
              <a:spcBef>
                <a:spcPts val="0"/>
              </a:spcBef>
              <a:spcAft>
                <a:spcPts val="0"/>
              </a:spcAft>
              <a:defRPr/>
            </a:pPr>
            <a:r>
              <a:rPr lang="en-CA" sz="800" b="0" i="0" cap="none" spc="0" dirty="0">
                <a:solidFill>
                  <a:schemeClr val="accent6">
                    <a:lumMod val="25000"/>
                    <a:lumOff val="75000"/>
                  </a:schemeClr>
                </a:solidFill>
                <a:latin typeface="Arial" panose="020B0604020202020204" pitchFamily="34" charset="0"/>
                <a:cs typeface="Arial" panose="020B0604020202020204" pitchFamily="34" charset="0"/>
              </a:rPr>
              <a:t>|   </a:t>
            </a:r>
            <a:r>
              <a:rPr lang="en-US" sz="800" b="0" i="0" cap="all" spc="0" baseline="0" dirty="0">
                <a:solidFill>
                  <a:schemeClr val="accent6">
                    <a:lumMod val="25000"/>
                    <a:lumOff val="75000"/>
                  </a:schemeClr>
                </a:solidFill>
                <a:latin typeface="Arial" panose="020B0604020202020204" pitchFamily="34" charset="0"/>
                <a:cs typeface="Arial" panose="020B0604020202020204" pitchFamily="34" charset="0"/>
              </a:rPr>
              <a:t>Interference from GPU System Service Requests</a:t>
            </a:r>
            <a:r>
              <a:rPr lang="en-CA" sz="800" b="0" i="0" cap="all" spc="0" baseline="0" dirty="0">
                <a:solidFill>
                  <a:schemeClr val="accent6">
                    <a:lumMod val="25000"/>
                    <a:lumOff val="75000"/>
                  </a:schemeClr>
                </a:solidFill>
                <a:latin typeface="Arial" panose="020B0604020202020204" pitchFamily="34" charset="0"/>
                <a:cs typeface="Arial" panose="020B0604020202020204" pitchFamily="34" charset="0"/>
              </a:rPr>
              <a:t>   </a:t>
            </a:r>
            <a:r>
              <a:rPr lang="en-CA" sz="800" b="0" i="0" cap="none" spc="0" dirty="0">
                <a:solidFill>
                  <a:schemeClr val="accent6">
                    <a:lumMod val="25000"/>
                    <a:lumOff val="75000"/>
                  </a:schemeClr>
                </a:solidFill>
                <a:latin typeface="Arial" panose="020B0604020202020204" pitchFamily="34" charset="0"/>
                <a:cs typeface="Arial" panose="020B0604020202020204" pitchFamily="34" charset="0"/>
              </a:rPr>
              <a:t>|   </a:t>
            </a:r>
            <a:fld id="{3ACBE13B-56F7-44A9-B50C-1EA5109244DA}" type="datetime4">
              <a:rPr lang="en-CA" sz="800" b="0" i="0" cap="none" spc="0" smtClean="0">
                <a:solidFill>
                  <a:schemeClr val="accent6">
                    <a:lumMod val="25000"/>
                    <a:lumOff val="75000"/>
                  </a:schemeClr>
                </a:solidFill>
                <a:latin typeface="Arial" panose="020B0604020202020204" pitchFamily="34" charset="0"/>
                <a:cs typeface="Arial" panose="020B0604020202020204" pitchFamily="34" charset="0"/>
              </a:rPr>
              <a:t>October 5, 2018</a:t>
            </a:fld>
            <a:endParaRPr lang="en-CA" sz="800" b="0" i="0" cap="none" spc="0" dirty="0">
              <a:solidFill>
                <a:schemeClr val="accent6">
                  <a:lumMod val="25000"/>
                  <a:lumOff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953749"/>
      </p:ext>
    </p:extLst>
  </p:cSld>
  <p:clrMap bg1="lt1" tx1="dk1" bg2="lt2" tx2="dk2" accent1="accent1" accent2="accent2" accent3="accent3" accent4="accent4" accent5="accent5" accent6="accent6" hlink="hlink" folHlink="folHlink"/>
  <p:sldLayoutIdLst>
    <p:sldLayoutId id="2147483684" r:id="rId1"/>
    <p:sldLayoutId id="2147483813" r:id="rId2"/>
    <p:sldLayoutId id="2147483662" r:id="rId3"/>
    <p:sldLayoutId id="2147483694" r:id="rId4"/>
    <p:sldLayoutId id="2147483718" r:id="rId5"/>
    <p:sldLayoutId id="2147483696" r:id="rId6"/>
    <p:sldLayoutId id="2147483767" r:id="rId7"/>
    <p:sldLayoutId id="2147483698" r:id="rId8"/>
    <p:sldLayoutId id="2147483700" r:id="rId9"/>
    <p:sldLayoutId id="2147483702" r:id="rId10"/>
    <p:sldLayoutId id="2147483675" r:id="rId11"/>
    <p:sldLayoutId id="2147483710" r:id="rId12"/>
    <p:sldLayoutId id="2147483712" r:id="rId13"/>
    <p:sldLayoutId id="2147483716" r:id="rId14"/>
    <p:sldLayoutId id="2147483768" r:id="rId15"/>
    <p:sldLayoutId id="2147483769" r:id="rId16"/>
    <p:sldLayoutId id="2147483742" r:id="rId17"/>
    <p:sldLayoutId id="2147483743" r:id="rId18"/>
    <p:sldLayoutId id="2147483744" r:id="rId19"/>
  </p:sldLayoutIdLst>
  <p:hf hdr="0" ftr="0" dt="0"/>
  <p:txStyles>
    <p:title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D38F-888B-448D-B83F-C1F6BF736B6B}"/>
              </a:ext>
            </a:extLst>
          </p:cNvPr>
          <p:cNvSpPr>
            <a:spLocks noGrp="1"/>
          </p:cNvSpPr>
          <p:nvPr>
            <p:ph type="title"/>
          </p:nvPr>
        </p:nvSpPr>
        <p:spPr>
          <a:xfrm>
            <a:off x="695960" y="2256051"/>
            <a:ext cx="7352485" cy="3048426"/>
          </a:xfrm>
        </p:spPr>
        <p:txBody>
          <a:bodyPr>
            <a:normAutofit/>
          </a:bodyPr>
          <a:lstStyle/>
          <a:p>
            <a:r>
              <a:rPr lang="en-US" sz="3600" dirty="0"/>
              <a:t>Interference from GPU System Service Requests</a:t>
            </a:r>
          </a:p>
        </p:txBody>
      </p:sp>
      <p:sp>
        <p:nvSpPr>
          <p:cNvPr id="3" name="Text Placeholder 2">
            <a:extLst>
              <a:ext uri="{FF2B5EF4-FFF2-40B4-BE49-F238E27FC236}">
                <a16:creationId xmlns:a16="http://schemas.microsoft.com/office/drawing/2014/main" id="{6CEC8907-CB5B-4049-8DAF-A845D359E26C}"/>
              </a:ext>
            </a:extLst>
          </p:cNvPr>
          <p:cNvSpPr>
            <a:spLocks noGrp="1"/>
          </p:cNvSpPr>
          <p:nvPr>
            <p:ph type="body" sz="quarter" idx="10"/>
          </p:nvPr>
        </p:nvSpPr>
        <p:spPr>
          <a:xfrm>
            <a:off x="695960" y="5410414"/>
            <a:ext cx="9388319" cy="1104686"/>
          </a:xfrm>
        </p:spPr>
        <p:txBody>
          <a:bodyPr/>
          <a:lstStyle/>
          <a:p>
            <a:r>
              <a:rPr lang="en-US" sz="1700" dirty="0"/>
              <a:t>Arkaprava Basu, </a:t>
            </a:r>
            <a:r>
              <a:rPr lang="en-US" sz="1700" b="1" u="sng" dirty="0"/>
              <a:t>Joseph L. Greathouse</a:t>
            </a:r>
            <a:r>
              <a:rPr lang="en-US" sz="1700" dirty="0"/>
              <a:t>, Guru Venkataramani, JÁn VeselÝ</a:t>
            </a:r>
          </a:p>
          <a:p>
            <a:r>
              <a:rPr lang="en-US" sz="1400" dirty="0"/>
              <a:t>AMD Research, Advanced Micro Devices, Inc.</a:t>
            </a:r>
          </a:p>
        </p:txBody>
      </p:sp>
    </p:spTree>
    <p:extLst>
      <p:ext uri="{BB962C8B-B14F-4D97-AF65-F5344CB8AC3E}">
        <p14:creationId xmlns:p14="http://schemas.microsoft.com/office/powerpoint/2010/main" val="243169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B1B28718-3246-4DD8-8C0E-0E369D51E80E}"/>
              </a:ext>
            </a:extLst>
          </p:cNvPr>
          <p:cNvSpPr/>
          <p:nvPr/>
        </p:nvSpPr>
        <p:spPr>
          <a:xfrm>
            <a:off x="2203121" y="1106424"/>
            <a:ext cx="542788"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Modes of Interference from GPU SSRs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10</a:t>
            </a:fld>
            <a:endParaRPr lang="en-US" dirty="0"/>
          </a:p>
        </p:txBody>
      </p:sp>
      <p:grpSp>
        <p:nvGrpSpPr>
          <p:cNvPr id="11" name="Group 10">
            <a:extLst>
              <a:ext uri="{FF2B5EF4-FFF2-40B4-BE49-F238E27FC236}">
                <a16:creationId xmlns:a16="http://schemas.microsoft.com/office/drawing/2014/main" id="{BE55EA41-3831-408B-9A88-6558DC41E0D7}"/>
              </a:ext>
            </a:extLst>
          </p:cNvPr>
          <p:cNvGrpSpPr/>
          <p:nvPr/>
        </p:nvGrpSpPr>
        <p:grpSpPr>
          <a:xfrm>
            <a:off x="1209921" y="4898800"/>
            <a:ext cx="2932275" cy="1368445"/>
            <a:chOff x="363613" y="1078881"/>
            <a:chExt cx="2932275" cy="1368445"/>
          </a:xfrm>
        </p:grpSpPr>
        <p:sp>
          <p:nvSpPr>
            <p:cNvPr id="4" name="Rectangle 3">
              <a:extLst>
                <a:ext uri="{FF2B5EF4-FFF2-40B4-BE49-F238E27FC236}">
                  <a16:creationId xmlns:a16="http://schemas.microsoft.com/office/drawing/2014/main" id="{D2E5B5E6-1A2B-47AE-A15B-3C1BF70443CF}"/>
                </a:ext>
              </a:extLst>
            </p:cNvPr>
            <p:cNvSpPr/>
            <p:nvPr/>
          </p:nvSpPr>
          <p:spPr>
            <a:xfrm>
              <a:off x="2930128" y="1293449"/>
              <a:ext cx="36576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C4FCC73-7059-487D-9F72-7FF238C0C526}"/>
                </a:ext>
              </a:extLst>
            </p:cNvPr>
            <p:cNvSpPr/>
            <p:nvPr/>
          </p:nvSpPr>
          <p:spPr>
            <a:xfrm>
              <a:off x="2078831" y="1304925"/>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888088-8257-4479-914A-4DDF12336A0E}"/>
                </a:ext>
              </a:extLst>
            </p:cNvPr>
            <p:cNvSpPr/>
            <p:nvPr/>
          </p:nvSpPr>
          <p:spPr>
            <a:xfrm>
              <a:off x="367424" y="1293449"/>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EEE6B-5B5B-468D-ABBD-25538636B748}"/>
                </a:ext>
              </a:extLst>
            </p:cNvPr>
            <p:cNvSpPr/>
            <p:nvPr/>
          </p:nvSpPr>
          <p:spPr>
            <a:xfrm>
              <a:off x="1227534" y="1293449"/>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Arrow: Bent 4">
              <a:extLst>
                <a:ext uri="{FF2B5EF4-FFF2-40B4-BE49-F238E27FC236}">
                  <a16:creationId xmlns:a16="http://schemas.microsoft.com/office/drawing/2014/main" id="{15CE5658-E9ED-4795-98C7-5808213F21BC}"/>
                </a:ext>
              </a:extLst>
            </p:cNvPr>
            <p:cNvSpPr/>
            <p:nvPr/>
          </p:nvSpPr>
          <p:spPr>
            <a:xfrm rot="16200000" flipH="1">
              <a:off x="2651437" y="1985755"/>
              <a:ext cx="292633" cy="264749"/>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0" name="Arrow: Left 9">
              <a:extLst>
                <a:ext uri="{FF2B5EF4-FFF2-40B4-BE49-F238E27FC236}">
                  <a16:creationId xmlns:a16="http://schemas.microsoft.com/office/drawing/2014/main" id="{75F5BC37-EF97-4360-8A3A-F7793BBE997E}"/>
                </a:ext>
              </a:extLst>
            </p:cNvPr>
            <p:cNvSpPr/>
            <p:nvPr/>
          </p:nvSpPr>
          <p:spPr>
            <a:xfrm>
              <a:off x="2444591" y="1476329"/>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Arrow: Left 12">
              <a:extLst>
                <a:ext uri="{FF2B5EF4-FFF2-40B4-BE49-F238E27FC236}">
                  <a16:creationId xmlns:a16="http://schemas.microsoft.com/office/drawing/2014/main" id="{23712ECB-BB59-456E-B6D6-A7DEA3D38FCA}"/>
                </a:ext>
              </a:extLst>
            </p:cNvPr>
            <p:cNvSpPr/>
            <p:nvPr/>
          </p:nvSpPr>
          <p:spPr>
            <a:xfrm rot="10800000">
              <a:off x="2453404" y="1298979"/>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 name="Arrow: Left 13">
              <a:extLst>
                <a:ext uri="{FF2B5EF4-FFF2-40B4-BE49-F238E27FC236}">
                  <a16:creationId xmlns:a16="http://schemas.microsoft.com/office/drawing/2014/main" id="{9E12A4FF-D9D8-4687-8F8A-C930DE222F15}"/>
                </a:ext>
              </a:extLst>
            </p:cNvPr>
            <p:cNvSpPr/>
            <p:nvPr/>
          </p:nvSpPr>
          <p:spPr>
            <a:xfrm>
              <a:off x="1587297" y="1401803"/>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 name="Arrow: Left 14">
              <a:extLst>
                <a:ext uri="{FF2B5EF4-FFF2-40B4-BE49-F238E27FC236}">
                  <a16:creationId xmlns:a16="http://schemas.microsoft.com/office/drawing/2014/main" id="{DE38F17D-3A21-41C1-A335-6230A0476F9C}"/>
                </a:ext>
              </a:extLst>
            </p:cNvPr>
            <p:cNvSpPr/>
            <p:nvPr/>
          </p:nvSpPr>
          <p:spPr>
            <a:xfrm>
              <a:off x="730186" y="1371323"/>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 name="Arrow: Left 15">
              <a:extLst>
                <a:ext uri="{FF2B5EF4-FFF2-40B4-BE49-F238E27FC236}">
                  <a16:creationId xmlns:a16="http://schemas.microsoft.com/office/drawing/2014/main" id="{3883349D-A4D3-4931-B5F1-4FBA563B2406}"/>
                </a:ext>
              </a:extLst>
            </p:cNvPr>
            <p:cNvSpPr/>
            <p:nvPr/>
          </p:nvSpPr>
          <p:spPr>
            <a:xfrm rot="5400000">
              <a:off x="135013" y="1899285"/>
              <a:ext cx="640080"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36CE30A-A5C7-4616-B413-3EC120B10B98}"/>
                </a:ext>
              </a:extLst>
            </p:cNvPr>
            <p:cNvSpPr/>
            <p:nvPr/>
          </p:nvSpPr>
          <p:spPr>
            <a:xfrm>
              <a:off x="367422" y="2264446"/>
              <a:ext cx="2926080" cy="1828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Arrow: U-Turn 16">
              <a:extLst>
                <a:ext uri="{FF2B5EF4-FFF2-40B4-BE49-F238E27FC236}">
                  <a16:creationId xmlns:a16="http://schemas.microsoft.com/office/drawing/2014/main" id="{024BAB05-5080-4F41-8926-1D5CBDC857BB}"/>
                </a:ext>
              </a:extLst>
            </p:cNvPr>
            <p:cNvSpPr/>
            <p:nvPr/>
          </p:nvSpPr>
          <p:spPr>
            <a:xfrm flipH="1">
              <a:off x="1587296" y="2114818"/>
              <a:ext cx="368223" cy="149628"/>
            </a:xfrm>
            <a:prstGeom prst="uturnArrow">
              <a:avLst>
                <a:gd name="adj1" fmla="val 36247"/>
                <a:gd name="adj2" fmla="val 25000"/>
                <a:gd name="adj3" fmla="val 25000"/>
                <a:gd name="adj4" fmla="val 43750"/>
                <a:gd name="adj5" fmla="val 1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8" name="Arrow: Bent 17">
              <a:extLst>
                <a:ext uri="{FF2B5EF4-FFF2-40B4-BE49-F238E27FC236}">
                  <a16:creationId xmlns:a16="http://schemas.microsoft.com/office/drawing/2014/main" id="{25DB4BEE-2893-49FE-9C8B-C64F1F9E941E}"/>
                </a:ext>
              </a:extLst>
            </p:cNvPr>
            <p:cNvSpPr/>
            <p:nvPr/>
          </p:nvSpPr>
          <p:spPr>
            <a:xfrm rot="10800000" flipH="1">
              <a:off x="642945" y="1669193"/>
              <a:ext cx="2287183" cy="264749"/>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61686E60-3954-4191-B6B3-FDA171889F04}"/>
                </a:ext>
              </a:extLst>
            </p:cNvPr>
            <p:cNvSpPr txBox="1"/>
            <p:nvPr/>
          </p:nvSpPr>
          <p:spPr>
            <a:xfrm>
              <a:off x="2453404" y="1989712"/>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5FD8F00-ED31-4F6B-B212-DDD7D9ADEEF0}"/>
                </a:ext>
              </a:extLst>
            </p:cNvPr>
            <p:cNvSpPr txBox="1"/>
            <p:nvPr/>
          </p:nvSpPr>
          <p:spPr>
            <a:xfrm>
              <a:off x="2636889" y="1575346"/>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C8C2FEF3-960E-4FE8-BE77-96651D79CA01}"/>
                </a:ext>
              </a:extLst>
            </p:cNvPr>
            <p:cNvSpPr txBox="1"/>
            <p:nvPr/>
          </p:nvSpPr>
          <p:spPr>
            <a:xfrm>
              <a:off x="1702996" y="1184679"/>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3a</a:t>
              </a:r>
            </a:p>
          </p:txBody>
        </p:sp>
        <p:sp>
          <p:nvSpPr>
            <p:cNvPr id="22" name="TextBox 21">
              <a:extLst>
                <a:ext uri="{FF2B5EF4-FFF2-40B4-BE49-F238E27FC236}">
                  <a16:creationId xmlns:a16="http://schemas.microsoft.com/office/drawing/2014/main" id="{FD6A7DDF-9078-47AC-80BE-0AEE08D2C7A2}"/>
                </a:ext>
              </a:extLst>
            </p:cNvPr>
            <p:cNvSpPr txBox="1"/>
            <p:nvPr/>
          </p:nvSpPr>
          <p:spPr>
            <a:xfrm>
              <a:off x="2494093" y="1078881"/>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3b</a:t>
              </a:r>
            </a:p>
          </p:txBody>
        </p:sp>
        <p:sp>
          <p:nvSpPr>
            <p:cNvPr id="23" name="TextBox 22">
              <a:extLst>
                <a:ext uri="{FF2B5EF4-FFF2-40B4-BE49-F238E27FC236}">
                  <a16:creationId xmlns:a16="http://schemas.microsoft.com/office/drawing/2014/main" id="{75A3E577-C35A-4453-8E97-15034615F8CA}"/>
                </a:ext>
              </a:extLst>
            </p:cNvPr>
            <p:cNvSpPr txBox="1"/>
            <p:nvPr/>
          </p:nvSpPr>
          <p:spPr>
            <a:xfrm>
              <a:off x="1272219" y="2018453"/>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4a</a:t>
              </a:r>
            </a:p>
          </p:txBody>
        </p:sp>
        <p:sp>
          <p:nvSpPr>
            <p:cNvPr id="24" name="TextBox 23">
              <a:extLst>
                <a:ext uri="{FF2B5EF4-FFF2-40B4-BE49-F238E27FC236}">
                  <a16:creationId xmlns:a16="http://schemas.microsoft.com/office/drawing/2014/main" id="{4E0C5A55-1E39-4AD2-BC4E-68E5513617B7}"/>
                </a:ext>
              </a:extLst>
            </p:cNvPr>
            <p:cNvSpPr txBox="1"/>
            <p:nvPr/>
          </p:nvSpPr>
          <p:spPr>
            <a:xfrm>
              <a:off x="854188" y="1165675"/>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4b</a:t>
              </a:r>
            </a:p>
          </p:txBody>
        </p:sp>
        <p:sp>
          <p:nvSpPr>
            <p:cNvPr id="26" name="TextBox 25">
              <a:extLst>
                <a:ext uri="{FF2B5EF4-FFF2-40B4-BE49-F238E27FC236}">
                  <a16:creationId xmlns:a16="http://schemas.microsoft.com/office/drawing/2014/main" id="{73329490-E851-4B3F-AA14-00ADCC5F018A}"/>
                </a:ext>
              </a:extLst>
            </p:cNvPr>
            <p:cNvSpPr txBox="1"/>
            <p:nvPr/>
          </p:nvSpPr>
          <p:spPr>
            <a:xfrm>
              <a:off x="495581" y="1995494"/>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5</a:t>
              </a:r>
            </a:p>
          </p:txBody>
        </p:sp>
        <p:sp>
          <p:nvSpPr>
            <p:cNvPr id="27" name="TextBox 26">
              <a:extLst>
                <a:ext uri="{FF2B5EF4-FFF2-40B4-BE49-F238E27FC236}">
                  <a16:creationId xmlns:a16="http://schemas.microsoft.com/office/drawing/2014/main" id="{BC4B361E-4C9D-46DF-99D5-67043BAAE527}"/>
                </a:ext>
              </a:extLst>
            </p:cNvPr>
            <p:cNvSpPr txBox="1"/>
            <p:nvPr/>
          </p:nvSpPr>
          <p:spPr>
            <a:xfrm>
              <a:off x="752103" y="1584683"/>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6</a:t>
              </a:r>
            </a:p>
          </p:txBody>
        </p:sp>
      </p:grpSp>
      <p:sp>
        <p:nvSpPr>
          <p:cNvPr id="28" name="Rectangle 27">
            <a:extLst>
              <a:ext uri="{FF2B5EF4-FFF2-40B4-BE49-F238E27FC236}">
                <a16:creationId xmlns:a16="http://schemas.microsoft.com/office/drawing/2014/main" id="{2393315B-700B-4615-8B40-267D0F4545D2}"/>
              </a:ext>
            </a:extLst>
          </p:cNvPr>
          <p:cNvSpPr/>
          <p:nvPr/>
        </p:nvSpPr>
        <p:spPr>
          <a:xfrm>
            <a:off x="1279389" y="1105684"/>
            <a:ext cx="923731"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CAA2961-2948-47D2-8005-5A5638640C2C}"/>
              </a:ext>
            </a:extLst>
          </p:cNvPr>
          <p:cNvSpPr/>
          <p:nvPr/>
        </p:nvSpPr>
        <p:spPr>
          <a:xfrm>
            <a:off x="1286536" y="3182112"/>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AFC3DA-9321-4D2C-BDE9-87744A99D593}"/>
              </a:ext>
            </a:extLst>
          </p:cNvPr>
          <p:cNvSpPr/>
          <p:nvPr/>
        </p:nvSpPr>
        <p:spPr>
          <a:xfrm>
            <a:off x="1279389" y="2141278"/>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8EE480A-36A4-4640-AE13-F8CA44D34D9E}"/>
              </a:ext>
            </a:extLst>
          </p:cNvPr>
          <p:cNvSpPr txBox="1"/>
          <p:nvPr/>
        </p:nvSpPr>
        <p:spPr>
          <a:xfrm>
            <a:off x="290343" y="2141278"/>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CPU0</a:t>
            </a:r>
            <a:endParaRPr lang="en-US" sz="24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E163E10-E6CC-4EC3-9500-5EFBF37F7B03}"/>
              </a:ext>
            </a:extLst>
          </p:cNvPr>
          <p:cNvSpPr txBox="1"/>
          <p:nvPr/>
        </p:nvSpPr>
        <p:spPr>
          <a:xfrm>
            <a:off x="459715" y="1117679"/>
            <a:ext cx="76774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GPU</a:t>
            </a:r>
            <a:endParaRPr lang="en-US" sz="2400" dirty="0">
              <a:solidFill>
                <a:schemeClr val="bg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7080AFA-CE16-4CA3-9CBF-27825D60DA60}"/>
              </a:ext>
            </a:extLst>
          </p:cNvPr>
          <p:cNvSpPr/>
          <p:nvPr/>
        </p:nvSpPr>
        <p:spPr>
          <a:xfrm>
            <a:off x="1286536" y="4215384"/>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5F939E7-8A56-455C-B027-3DF661820CDB}"/>
              </a:ext>
            </a:extLst>
          </p:cNvPr>
          <p:cNvSpPr txBox="1"/>
          <p:nvPr/>
        </p:nvSpPr>
        <p:spPr>
          <a:xfrm>
            <a:off x="297490" y="3176652"/>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CPU1</a:t>
            </a:r>
            <a:endParaRPr lang="en-US" sz="2400" dirty="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EF84683-DFA2-416F-BCA3-BD77FF1AE2E8}"/>
              </a:ext>
            </a:extLst>
          </p:cNvPr>
          <p:cNvSpPr txBox="1"/>
          <p:nvPr/>
        </p:nvSpPr>
        <p:spPr>
          <a:xfrm>
            <a:off x="297491" y="4209205"/>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CPU2</a:t>
            </a:r>
            <a:endParaRPr lang="en-US" sz="2400" dirty="0">
              <a:solidFill>
                <a:schemeClr val="bg1"/>
              </a:solidFill>
              <a:latin typeface="Arial" panose="020B0604020202020204" pitchFamily="34" charset="0"/>
              <a:cs typeface="Arial" panose="020B0604020202020204" pitchFamily="34" charset="0"/>
            </a:endParaRPr>
          </a:p>
        </p:txBody>
      </p:sp>
      <p:cxnSp>
        <p:nvCxnSpPr>
          <p:cNvPr id="65" name="Straight Arrow Connector 64">
            <a:extLst>
              <a:ext uri="{FF2B5EF4-FFF2-40B4-BE49-F238E27FC236}">
                <a16:creationId xmlns:a16="http://schemas.microsoft.com/office/drawing/2014/main" id="{3F46BE5C-B5DD-44DD-91DB-CB1B747FD412}"/>
              </a:ext>
            </a:extLst>
          </p:cNvPr>
          <p:cNvCxnSpPr>
            <a:cxnSpLocks/>
            <a:stCxn id="28" idx="3"/>
          </p:cNvCxnSpPr>
          <p:nvPr/>
        </p:nvCxnSpPr>
        <p:spPr>
          <a:xfrm>
            <a:off x="2203120" y="1310958"/>
            <a:ext cx="182728" cy="823034"/>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68" name="TextBox 67">
            <a:extLst>
              <a:ext uri="{FF2B5EF4-FFF2-40B4-BE49-F238E27FC236}">
                <a16:creationId xmlns:a16="http://schemas.microsoft.com/office/drawing/2014/main" id="{4FBFB8CB-E223-4749-B2FD-7129382125FC}"/>
              </a:ext>
            </a:extLst>
          </p:cNvPr>
          <p:cNvSpPr txBox="1"/>
          <p:nvPr/>
        </p:nvSpPr>
        <p:spPr>
          <a:xfrm>
            <a:off x="1828635"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
        <p:nvSpPr>
          <p:cNvPr id="69" name="Rectangle: Rounded Corners 68">
            <a:extLst>
              <a:ext uri="{FF2B5EF4-FFF2-40B4-BE49-F238E27FC236}">
                <a16:creationId xmlns:a16="http://schemas.microsoft.com/office/drawing/2014/main" id="{D85799CE-DA4B-4557-BE9D-03580315B9EC}"/>
              </a:ext>
            </a:extLst>
          </p:cNvPr>
          <p:cNvSpPr/>
          <p:nvPr/>
        </p:nvSpPr>
        <p:spPr>
          <a:xfrm>
            <a:off x="3154911" y="5262593"/>
            <a:ext cx="886274" cy="1004652"/>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70" name="Rectangle 69">
            <a:extLst>
              <a:ext uri="{FF2B5EF4-FFF2-40B4-BE49-F238E27FC236}">
                <a16:creationId xmlns:a16="http://schemas.microsoft.com/office/drawing/2014/main" id="{BD331C8D-740F-439D-9EEB-F21A6091E40C}"/>
              </a:ext>
            </a:extLst>
          </p:cNvPr>
          <p:cNvSpPr/>
          <p:nvPr/>
        </p:nvSpPr>
        <p:spPr>
          <a:xfrm>
            <a:off x="2385848" y="2141278"/>
            <a:ext cx="365760" cy="407264"/>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1" name="Rectangle: Rounded Corners 70">
            <a:extLst>
              <a:ext uri="{FF2B5EF4-FFF2-40B4-BE49-F238E27FC236}">
                <a16:creationId xmlns:a16="http://schemas.microsoft.com/office/drawing/2014/main" id="{09328942-783F-42D6-ADC0-8B8A1DCA01C5}"/>
              </a:ext>
            </a:extLst>
          </p:cNvPr>
          <p:cNvSpPr/>
          <p:nvPr/>
        </p:nvSpPr>
        <p:spPr>
          <a:xfrm>
            <a:off x="2446818" y="4917897"/>
            <a:ext cx="1392305" cy="64054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4129360-FD40-48DB-BBF9-53BE04A75CB5}"/>
              </a:ext>
            </a:extLst>
          </p:cNvPr>
          <p:cNvSpPr/>
          <p:nvPr/>
        </p:nvSpPr>
        <p:spPr>
          <a:xfrm>
            <a:off x="2751456" y="2139696"/>
            <a:ext cx="623438" cy="411804"/>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75A6F3E5-21FD-40AD-9934-C5F6CB81A0A8}"/>
              </a:ext>
            </a:extLst>
          </p:cNvPr>
          <p:cNvSpPr txBox="1"/>
          <p:nvPr/>
        </p:nvSpPr>
        <p:spPr>
          <a:xfrm>
            <a:off x="2760333"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t>
            </a:r>
          </a:p>
        </p:txBody>
      </p:sp>
      <p:sp>
        <p:nvSpPr>
          <p:cNvPr id="75" name="Rectangle 74">
            <a:extLst>
              <a:ext uri="{FF2B5EF4-FFF2-40B4-BE49-F238E27FC236}">
                <a16:creationId xmlns:a16="http://schemas.microsoft.com/office/drawing/2014/main" id="{72B34B9E-E736-453A-A6CB-0073003BD441}"/>
              </a:ext>
            </a:extLst>
          </p:cNvPr>
          <p:cNvSpPr/>
          <p:nvPr/>
        </p:nvSpPr>
        <p:spPr>
          <a:xfrm>
            <a:off x="3370456" y="2139696"/>
            <a:ext cx="365760" cy="410814"/>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0BC138C-A5A5-4571-82CC-CC0D7460E1BB}"/>
              </a:ext>
            </a:extLst>
          </p:cNvPr>
          <p:cNvSpPr/>
          <p:nvPr/>
        </p:nvSpPr>
        <p:spPr>
          <a:xfrm>
            <a:off x="2389108" y="3182112"/>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2DBD86C-7DE7-4E09-8A30-D975BA502E5F}"/>
              </a:ext>
            </a:extLst>
          </p:cNvPr>
          <p:cNvSpPr/>
          <p:nvPr/>
        </p:nvSpPr>
        <p:spPr>
          <a:xfrm>
            <a:off x="2392995" y="4215384"/>
            <a:ext cx="35846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6F1B04A-15CE-47F6-BDE3-53E880ADEECF}"/>
              </a:ext>
            </a:extLst>
          </p:cNvPr>
          <p:cNvSpPr/>
          <p:nvPr/>
        </p:nvSpPr>
        <p:spPr>
          <a:xfrm>
            <a:off x="3736216" y="2139697"/>
            <a:ext cx="1025614" cy="411804"/>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51BC45F8-F65C-4A1F-8BCA-81CDDFE96FDA}"/>
              </a:ext>
            </a:extLst>
          </p:cNvPr>
          <p:cNvGrpSpPr/>
          <p:nvPr/>
        </p:nvGrpSpPr>
        <p:grpSpPr>
          <a:xfrm>
            <a:off x="5853403" y="5603886"/>
            <a:ext cx="2723210" cy="369332"/>
            <a:chOff x="1247857" y="5414308"/>
            <a:chExt cx="2723210" cy="369332"/>
          </a:xfrm>
        </p:grpSpPr>
        <p:sp>
          <p:nvSpPr>
            <p:cNvPr id="79" name="Rectangle 78">
              <a:extLst>
                <a:ext uri="{FF2B5EF4-FFF2-40B4-BE49-F238E27FC236}">
                  <a16:creationId xmlns:a16="http://schemas.microsoft.com/office/drawing/2014/main" id="{5A041E14-441C-4109-AF9A-044EC68F4D81}"/>
                </a:ext>
              </a:extLst>
            </p:cNvPr>
            <p:cNvSpPr/>
            <p:nvPr/>
          </p:nvSpPr>
          <p:spPr>
            <a:xfrm>
              <a:off x="1247857" y="5424293"/>
              <a:ext cx="365760" cy="349260"/>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712DC2D5-AB8E-48F6-8C79-0F530E075605}"/>
                </a:ext>
              </a:extLst>
            </p:cNvPr>
            <p:cNvSpPr txBox="1"/>
            <p:nvPr/>
          </p:nvSpPr>
          <p:spPr>
            <a:xfrm>
              <a:off x="1613617" y="5414308"/>
              <a:ext cx="2357450" cy="369332"/>
            </a:xfrm>
            <a:prstGeom prst="rect">
              <a:avLst/>
            </a:prstGeom>
            <a:noFill/>
          </p:spPr>
          <p:txBody>
            <a:bodyPr wrap="square" rtlCol="0">
              <a:spAutoFit/>
            </a:bodyPr>
            <a:lstStyle/>
            <a:p>
              <a:r>
                <a:rPr lang="en-US" dirty="0">
                  <a:solidFill>
                    <a:schemeClr val="bg1"/>
                  </a:solidFill>
                </a:rPr>
                <a:t>Mode/Task Switch</a:t>
              </a:r>
            </a:p>
          </p:txBody>
        </p:sp>
      </p:grpSp>
      <p:grpSp>
        <p:nvGrpSpPr>
          <p:cNvPr id="96" name="Group 95">
            <a:extLst>
              <a:ext uri="{FF2B5EF4-FFF2-40B4-BE49-F238E27FC236}">
                <a16:creationId xmlns:a16="http://schemas.microsoft.com/office/drawing/2014/main" id="{27955AC7-AFE8-4BC8-8B00-ACDABF5E0D95}"/>
              </a:ext>
            </a:extLst>
          </p:cNvPr>
          <p:cNvGrpSpPr/>
          <p:nvPr/>
        </p:nvGrpSpPr>
        <p:grpSpPr>
          <a:xfrm>
            <a:off x="8942373" y="5593799"/>
            <a:ext cx="2934778" cy="369332"/>
            <a:chOff x="8942373" y="5593799"/>
            <a:chExt cx="2934778" cy="369332"/>
          </a:xfrm>
        </p:grpSpPr>
        <p:sp>
          <p:nvSpPr>
            <p:cNvPr id="83" name="Rectangle 82">
              <a:extLst>
                <a:ext uri="{FF2B5EF4-FFF2-40B4-BE49-F238E27FC236}">
                  <a16:creationId xmlns:a16="http://schemas.microsoft.com/office/drawing/2014/main" id="{74966FBE-79A2-4E6C-BF2E-6E7B1EB2A55F}"/>
                </a:ext>
              </a:extLst>
            </p:cNvPr>
            <p:cNvSpPr/>
            <p:nvPr/>
          </p:nvSpPr>
          <p:spPr>
            <a:xfrm>
              <a:off x="8942373" y="5603784"/>
              <a:ext cx="365760" cy="349260"/>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TextBox 83">
              <a:extLst>
                <a:ext uri="{FF2B5EF4-FFF2-40B4-BE49-F238E27FC236}">
                  <a16:creationId xmlns:a16="http://schemas.microsoft.com/office/drawing/2014/main" id="{F6F2DAD3-C21F-4484-8A9B-12F902D2B5F7}"/>
                </a:ext>
              </a:extLst>
            </p:cNvPr>
            <p:cNvSpPr txBox="1"/>
            <p:nvPr/>
          </p:nvSpPr>
          <p:spPr>
            <a:xfrm>
              <a:off x="9308132" y="5593799"/>
              <a:ext cx="2569019" cy="369332"/>
            </a:xfrm>
            <a:prstGeom prst="rect">
              <a:avLst/>
            </a:prstGeom>
            <a:noFill/>
          </p:spPr>
          <p:txBody>
            <a:bodyPr wrap="square" rtlCol="0">
              <a:spAutoFit/>
            </a:bodyPr>
            <a:lstStyle/>
            <a:p>
              <a:r>
                <a:rPr lang="en-US" dirty="0">
                  <a:solidFill>
                    <a:schemeClr val="bg1"/>
                  </a:solidFill>
                </a:rPr>
                <a:t>Kernel Task Operation</a:t>
              </a:r>
            </a:p>
          </p:txBody>
        </p:sp>
      </p:grpSp>
      <p:grpSp>
        <p:nvGrpSpPr>
          <p:cNvPr id="97" name="Group 96">
            <a:extLst>
              <a:ext uri="{FF2B5EF4-FFF2-40B4-BE49-F238E27FC236}">
                <a16:creationId xmlns:a16="http://schemas.microsoft.com/office/drawing/2014/main" id="{9CBA8EEE-2B35-4AE9-A281-0A6D94426F59}"/>
              </a:ext>
            </a:extLst>
          </p:cNvPr>
          <p:cNvGrpSpPr/>
          <p:nvPr/>
        </p:nvGrpSpPr>
        <p:grpSpPr>
          <a:xfrm>
            <a:off x="5853403" y="6206679"/>
            <a:ext cx="4405964" cy="369332"/>
            <a:chOff x="5853403" y="6206679"/>
            <a:chExt cx="4405964" cy="369332"/>
          </a:xfrm>
        </p:grpSpPr>
        <p:sp>
          <p:nvSpPr>
            <p:cNvPr id="86" name="Rectangle 85">
              <a:extLst>
                <a:ext uri="{FF2B5EF4-FFF2-40B4-BE49-F238E27FC236}">
                  <a16:creationId xmlns:a16="http://schemas.microsoft.com/office/drawing/2014/main" id="{59F1C0FE-8CA0-4774-91EF-9E331429ABAF}"/>
                </a:ext>
              </a:extLst>
            </p:cNvPr>
            <p:cNvSpPr/>
            <p:nvPr/>
          </p:nvSpPr>
          <p:spPr>
            <a:xfrm>
              <a:off x="5853403" y="6216664"/>
              <a:ext cx="365760" cy="349260"/>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7" name="TextBox 86">
              <a:extLst>
                <a:ext uri="{FF2B5EF4-FFF2-40B4-BE49-F238E27FC236}">
                  <a16:creationId xmlns:a16="http://schemas.microsoft.com/office/drawing/2014/main" id="{65277797-FBEC-4FB9-8EE5-79D8C700F65C}"/>
                </a:ext>
              </a:extLst>
            </p:cNvPr>
            <p:cNvSpPr txBox="1"/>
            <p:nvPr/>
          </p:nvSpPr>
          <p:spPr>
            <a:xfrm>
              <a:off x="6219163" y="6206679"/>
              <a:ext cx="4040204" cy="369332"/>
            </a:xfrm>
            <a:prstGeom prst="rect">
              <a:avLst/>
            </a:prstGeom>
            <a:noFill/>
          </p:spPr>
          <p:txBody>
            <a:bodyPr wrap="square" rtlCol="0">
              <a:spAutoFit/>
            </a:bodyPr>
            <a:lstStyle/>
            <a:p>
              <a:r>
                <a:rPr lang="en-US" dirty="0">
                  <a:solidFill>
                    <a:schemeClr val="bg1"/>
                  </a:solidFill>
                </a:rPr>
                <a:t>Low-Performance User-Mode Operation</a:t>
              </a:r>
            </a:p>
          </p:txBody>
        </p:sp>
      </p:grpSp>
      <p:grpSp>
        <p:nvGrpSpPr>
          <p:cNvPr id="94" name="Group 93">
            <a:extLst>
              <a:ext uri="{FF2B5EF4-FFF2-40B4-BE49-F238E27FC236}">
                <a16:creationId xmlns:a16="http://schemas.microsoft.com/office/drawing/2014/main" id="{E6FD1638-5D6F-4BC5-9B6B-7896A01B744C}"/>
              </a:ext>
            </a:extLst>
          </p:cNvPr>
          <p:cNvGrpSpPr/>
          <p:nvPr/>
        </p:nvGrpSpPr>
        <p:grpSpPr>
          <a:xfrm>
            <a:off x="5853403" y="5002450"/>
            <a:ext cx="2723210" cy="369332"/>
            <a:chOff x="5853403" y="5002450"/>
            <a:chExt cx="2723210" cy="369332"/>
          </a:xfrm>
        </p:grpSpPr>
        <p:sp>
          <p:nvSpPr>
            <p:cNvPr id="89" name="Rectangle 88">
              <a:extLst>
                <a:ext uri="{FF2B5EF4-FFF2-40B4-BE49-F238E27FC236}">
                  <a16:creationId xmlns:a16="http://schemas.microsoft.com/office/drawing/2014/main" id="{3ABB4765-D96C-496D-A067-6F85A04D3008}"/>
                </a:ext>
              </a:extLst>
            </p:cNvPr>
            <p:cNvSpPr/>
            <p:nvPr/>
          </p:nvSpPr>
          <p:spPr>
            <a:xfrm>
              <a:off x="5853403" y="5012435"/>
              <a:ext cx="365760" cy="349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0" name="TextBox 89">
              <a:extLst>
                <a:ext uri="{FF2B5EF4-FFF2-40B4-BE49-F238E27FC236}">
                  <a16:creationId xmlns:a16="http://schemas.microsoft.com/office/drawing/2014/main" id="{0FC54F7C-A934-4291-8B1F-E3F3455426A8}"/>
                </a:ext>
              </a:extLst>
            </p:cNvPr>
            <p:cNvSpPr txBox="1"/>
            <p:nvPr/>
          </p:nvSpPr>
          <p:spPr>
            <a:xfrm>
              <a:off x="6219163" y="5002450"/>
              <a:ext cx="2357450" cy="369332"/>
            </a:xfrm>
            <a:prstGeom prst="rect">
              <a:avLst/>
            </a:prstGeom>
            <a:noFill/>
          </p:spPr>
          <p:txBody>
            <a:bodyPr wrap="square" rtlCol="0">
              <a:spAutoFit/>
            </a:bodyPr>
            <a:lstStyle/>
            <a:p>
              <a:r>
                <a:rPr lang="en-US" dirty="0">
                  <a:solidFill>
                    <a:schemeClr val="bg1"/>
                  </a:solidFill>
                </a:rPr>
                <a:t>CPU User Work</a:t>
              </a:r>
            </a:p>
          </p:txBody>
        </p:sp>
      </p:grpSp>
      <p:grpSp>
        <p:nvGrpSpPr>
          <p:cNvPr id="95" name="Group 94">
            <a:extLst>
              <a:ext uri="{FF2B5EF4-FFF2-40B4-BE49-F238E27FC236}">
                <a16:creationId xmlns:a16="http://schemas.microsoft.com/office/drawing/2014/main" id="{E702270F-B9A8-43EA-A250-CB0534D2DEF7}"/>
              </a:ext>
            </a:extLst>
          </p:cNvPr>
          <p:cNvGrpSpPr/>
          <p:nvPr/>
        </p:nvGrpSpPr>
        <p:grpSpPr>
          <a:xfrm>
            <a:off x="8942373" y="5004598"/>
            <a:ext cx="2723210" cy="369332"/>
            <a:chOff x="8942373" y="5004598"/>
            <a:chExt cx="2723210" cy="369332"/>
          </a:xfrm>
        </p:grpSpPr>
        <p:sp>
          <p:nvSpPr>
            <p:cNvPr id="92" name="Rectangle 91">
              <a:extLst>
                <a:ext uri="{FF2B5EF4-FFF2-40B4-BE49-F238E27FC236}">
                  <a16:creationId xmlns:a16="http://schemas.microsoft.com/office/drawing/2014/main" id="{32D943EB-3414-4C5A-B581-1EF396550E07}"/>
                </a:ext>
              </a:extLst>
            </p:cNvPr>
            <p:cNvSpPr/>
            <p:nvPr/>
          </p:nvSpPr>
          <p:spPr>
            <a:xfrm>
              <a:off x="8942373" y="5014583"/>
              <a:ext cx="365760" cy="349260"/>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3" name="TextBox 92">
              <a:extLst>
                <a:ext uri="{FF2B5EF4-FFF2-40B4-BE49-F238E27FC236}">
                  <a16:creationId xmlns:a16="http://schemas.microsoft.com/office/drawing/2014/main" id="{60E7757D-35E9-4167-9FEE-C1C99876AB96}"/>
                </a:ext>
              </a:extLst>
            </p:cNvPr>
            <p:cNvSpPr txBox="1"/>
            <p:nvPr/>
          </p:nvSpPr>
          <p:spPr>
            <a:xfrm>
              <a:off x="9308133" y="5004598"/>
              <a:ext cx="2357450" cy="369332"/>
            </a:xfrm>
            <a:prstGeom prst="rect">
              <a:avLst/>
            </a:prstGeom>
            <a:noFill/>
          </p:spPr>
          <p:txBody>
            <a:bodyPr wrap="square" rtlCol="0">
              <a:spAutoFit/>
            </a:bodyPr>
            <a:lstStyle/>
            <a:p>
              <a:r>
                <a:rPr lang="en-US" dirty="0">
                  <a:solidFill>
                    <a:schemeClr val="bg1"/>
                  </a:solidFill>
                </a:rPr>
                <a:t>GPU User Work</a:t>
              </a:r>
            </a:p>
          </p:txBody>
        </p:sp>
      </p:grpSp>
      <p:cxnSp>
        <p:nvCxnSpPr>
          <p:cNvPr id="99" name="Straight Arrow Connector 98">
            <a:extLst>
              <a:ext uri="{FF2B5EF4-FFF2-40B4-BE49-F238E27FC236}">
                <a16:creationId xmlns:a16="http://schemas.microsoft.com/office/drawing/2014/main" id="{73AAFF18-CA56-4963-94AC-B5912087243E}"/>
              </a:ext>
            </a:extLst>
          </p:cNvPr>
          <p:cNvCxnSpPr>
            <a:cxnSpLocks/>
            <a:stCxn id="75" idx="1"/>
          </p:cNvCxnSpPr>
          <p:nvPr/>
        </p:nvCxnSpPr>
        <p:spPr>
          <a:xfrm>
            <a:off x="3370456" y="2345103"/>
            <a:ext cx="182880" cy="826159"/>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02" name="Rectangle 101">
            <a:extLst>
              <a:ext uri="{FF2B5EF4-FFF2-40B4-BE49-F238E27FC236}">
                <a16:creationId xmlns:a16="http://schemas.microsoft.com/office/drawing/2014/main" id="{94E7CDB1-4309-4662-B00E-D774095C27DD}"/>
              </a:ext>
            </a:extLst>
          </p:cNvPr>
          <p:cNvSpPr/>
          <p:nvPr/>
        </p:nvSpPr>
        <p:spPr>
          <a:xfrm>
            <a:off x="2751456" y="3182112"/>
            <a:ext cx="62343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808A0D94-D6CF-4AD3-815F-DD75BFDD868C}"/>
              </a:ext>
            </a:extLst>
          </p:cNvPr>
          <p:cNvSpPr/>
          <p:nvPr/>
        </p:nvSpPr>
        <p:spPr>
          <a:xfrm>
            <a:off x="2745908" y="4215384"/>
            <a:ext cx="62454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BFAD5B7E-A8DD-4B6A-A214-DBC21B655F5F}"/>
              </a:ext>
            </a:extLst>
          </p:cNvPr>
          <p:cNvSpPr txBox="1"/>
          <p:nvPr/>
        </p:nvSpPr>
        <p:spPr>
          <a:xfrm>
            <a:off x="2776617" y="2548542"/>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105" name="Rectangle 104">
            <a:extLst>
              <a:ext uri="{FF2B5EF4-FFF2-40B4-BE49-F238E27FC236}">
                <a16:creationId xmlns:a16="http://schemas.microsoft.com/office/drawing/2014/main" id="{22926817-0ECD-45A6-BC41-90C6EDE6B53D}"/>
              </a:ext>
            </a:extLst>
          </p:cNvPr>
          <p:cNvSpPr/>
          <p:nvPr/>
        </p:nvSpPr>
        <p:spPr>
          <a:xfrm>
            <a:off x="3372623" y="3182112"/>
            <a:ext cx="35732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2B3C4928-AF08-42CB-8293-8111B69D8D8E}"/>
              </a:ext>
            </a:extLst>
          </p:cNvPr>
          <p:cNvSpPr/>
          <p:nvPr/>
        </p:nvSpPr>
        <p:spPr>
          <a:xfrm>
            <a:off x="3353803" y="4215384"/>
            <a:ext cx="37955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a:extLst>
              <a:ext uri="{FF2B5EF4-FFF2-40B4-BE49-F238E27FC236}">
                <a16:creationId xmlns:a16="http://schemas.microsoft.com/office/drawing/2014/main" id="{26F9DA37-AF03-4299-B120-3A217414BF26}"/>
              </a:ext>
            </a:extLst>
          </p:cNvPr>
          <p:cNvGrpSpPr/>
          <p:nvPr/>
        </p:nvGrpSpPr>
        <p:grpSpPr>
          <a:xfrm>
            <a:off x="3736038" y="3179705"/>
            <a:ext cx="1720414" cy="416567"/>
            <a:chOff x="3736038" y="3179705"/>
            <a:chExt cx="1720414" cy="416567"/>
          </a:xfrm>
        </p:grpSpPr>
        <p:sp>
          <p:nvSpPr>
            <p:cNvPr id="107" name="Rectangle 106">
              <a:extLst>
                <a:ext uri="{FF2B5EF4-FFF2-40B4-BE49-F238E27FC236}">
                  <a16:creationId xmlns:a16="http://schemas.microsoft.com/office/drawing/2014/main" id="{E3BCC4FD-3178-441B-8B8C-F9985902DB1D}"/>
                </a:ext>
              </a:extLst>
            </p:cNvPr>
            <p:cNvSpPr/>
            <p:nvPr/>
          </p:nvSpPr>
          <p:spPr>
            <a:xfrm>
              <a:off x="3736038" y="3179705"/>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5D101F11-E77C-4C0D-9D26-C19172B3D3A1}"/>
                </a:ext>
              </a:extLst>
            </p:cNvPr>
            <p:cNvSpPr/>
            <p:nvPr/>
          </p:nvSpPr>
          <p:spPr>
            <a:xfrm>
              <a:off x="4101646" y="3185725"/>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5FE107A-AF43-4D7D-8717-D0B93BC98E3F}"/>
                </a:ext>
              </a:extLst>
            </p:cNvPr>
            <p:cNvSpPr/>
            <p:nvPr/>
          </p:nvSpPr>
          <p:spPr>
            <a:xfrm>
              <a:off x="5090692" y="3185589"/>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
        <p:nvSpPr>
          <p:cNvPr id="110" name="Rectangle 109">
            <a:extLst>
              <a:ext uri="{FF2B5EF4-FFF2-40B4-BE49-F238E27FC236}">
                <a16:creationId xmlns:a16="http://schemas.microsoft.com/office/drawing/2014/main" id="{ED4433B2-9EE4-4515-AC97-6D0452734F94}"/>
              </a:ext>
            </a:extLst>
          </p:cNvPr>
          <p:cNvSpPr/>
          <p:nvPr/>
        </p:nvSpPr>
        <p:spPr>
          <a:xfrm>
            <a:off x="3732560" y="4215384"/>
            <a:ext cx="172389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B5469290-2E43-4287-93BC-DE33861D88C7}"/>
              </a:ext>
            </a:extLst>
          </p:cNvPr>
          <p:cNvSpPr/>
          <p:nvPr/>
        </p:nvSpPr>
        <p:spPr>
          <a:xfrm>
            <a:off x="4761831" y="2139696"/>
            <a:ext cx="69462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E646B208-21A0-4437-9087-D2A8C308E5AE}"/>
              </a:ext>
            </a:extLst>
          </p:cNvPr>
          <p:cNvSpPr/>
          <p:nvPr/>
        </p:nvSpPr>
        <p:spPr>
          <a:xfrm>
            <a:off x="2745907" y="1106424"/>
            <a:ext cx="60789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C6F9F8E8-593F-4223-B19E-A9E435EF14F2}"/>
              </a:ext>
            </a:extLst>
          </p:cNvPr>
          <p:cNvSpPr/>
          <p:nvPr/>
        </p:nvSpPr>
        <p:spPr>
          <a:xfrm>
            <a:off x="3340401" y="1106424"/>
            <a:ext cx="39581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213E7444-305A-4B4C-903A-098B6FACE94E}"/>
              </a:ext>
            </a:extLst>
          </p:cNvPr>
          <p:cNvSpPr/>
          <p:nvPr/>
        </p:nvSpPr>
        <p:spPr>
          <a:xfrm>
            <a:off x="3736216" y="1106424"/>
            <a:ext cx="1720237"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21F4F291-9F0B-4FF7-BE1A-53FDF53A36AE}"/>
              </a:ext>
            </a:extLst>
          </p:cNvPr>
          <p:cNvSpPr txBox="1"/>
          <p:nvPr/>
        </p:nvSpPr>
        <p:spPr>
          <a:xfrm>
            <a:off x="4315419" y="2661248"/>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t>
            </a:r>
          </a:p>
        </p:txBody>
      </p:sp>
      <p:cxnSp>
        <p:nvCxnSpPr>
          <p:cNvPr id="116" name="Straight Arrow Connector 115">
            <a:extLst>
              <a:ext uri="{FF2B5EF4-FFF2-40B4-BE49-F238E27FC236}">
                <a16:creationId xmlns:a16="http://schemas.microsoft.com/office/drawing/2014/main" id="{409B8798-DC46-4B44-961E-F924D8F76707}"/>
              </a:ext>
            </a:extLst>
          </p:cNvPr>
          <p:cNvCxnSpPr>
            <a:cxnSpLocks/>
          </p:cNvCxnSpPr>
          <p:nvPr/>
        </p:nvCxnSpPr>
        <p:spPr>
          <a:xfrm>
            <a:off x="5094436" y="3382392"/>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17" name="TextBox 116">
            <a:extLst>
              <a:ext uri="{FF2B5EF4-FFF2-40B4-BE49-F238E27FC236}">
                <a16:creationId xmlns:a16="http://schemas.microsoft.com/office/drawing/2014/main" id="{62D8AD78-6A27-4C08-B834-D58830551A53}"/>
              </a:ext>
            </a:extLst>
          </p:cNvPr>
          <p:cNvSpPr txBox="1"/>
          <p:nvPr/>
        </p:nvSpPr>
        <p:spPr>
          <a:xfrm>
            <a:off x="4558139" y="3557083"/>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118" name="Rectangle: Rounded Corners 117">
            <a:extLst>
              <a:ext uri="{FF2B5EF4-FFF2-40B4-BE49-F238E27FC236}">
                <a16:creationId xmlns:a16="http://schemas.microsoft.com/office/drawing/2014/main" id="{5B44303F-42E4-4252-9138-8F61BBBD5CE5}"/>
              </a:ext>
            </a:extLst>
          </p:cNvPr>
          <p:cNvSpPr/>
          <p:nvPr/>
        </p:nvSpPr>
        <p:spPr>
          <a:xfrm>
            <a:off x="1493432" y="4916015"/>
            <a:ext cx="945133" cy="64054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C9E2F258-FE0C-410E-80CF-5DC77DCB3558}"/>
              </a:ext>
            </a:extLst>
          </p:cNvPr>
          <p:cNvSpPr/>
          <p:nvPr/>
        </p:nvSpPr>
        <p:spPr>
          <a:xfrm>
            <a:off x="5454144" y="2139696"/>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507A8B99-A91E-43B1-A286-DA13FE255D73}"/>
              </a:ext>
            </a:extLst>
          </p:cNvPr>
          <p:cNvSpPr/>
          <p:nvPr/>
        </p:nvSpPr>
        <p:spPr>
          <a:xfrm>
            <a:off x="5464482" y="318794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A2211EC6-9424-4DBD-B45E-49CD24FFBE18}"/>
              </a:ext>
            </a:extLst>
          </p:cNvPr>
          <p:cNvSpPr/>
          <p:nvPr/>
        </p:nvSpPr>
        <p:spPr>
          <a:xfrm>
            <a:off x="5454144" y="4215384"/>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EE720365-16FB-4D10-B935-09BFB192A349}"/>
              </a:ext>
            </a:extLst>
          </p:cNvPr>
          <p:cNvSpPr/>
          <p:nvPr/>
        </p:nvSpPr>
        <p:spPr>
          <a:xfrm>
            <a:off x="5454132" y="1106424"/>
            <a:ext cx="1025614"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243F9555-9DEC-46DD-880A-EF07A0F6C00F}"/>
              </a:ext>
            </a:extLst>
          </p:cNvPr>
          <p:cNvSpPr txBox="1"/>
          <p:nvPr/>
        </p:nvSpPr>
        <p:spPr>
          <a:xfrm>
            <a:off x="6519705" y="1087801"/>
            <a:ext cx="1936081" cy="461665"/>
          </a:xfrm>
          <a:prstGeom prst="rect">
            <a:avLst/>
          </a:prstGeom>
          <a:noFill/>
        </p:spPr>
        <p:txBody>
          <a:bodyPr wrap="square" rtlCol="0">
            <a:spAutoFit/>
          </a:bodyPr>
          <a:lstStyle/>
          <a:p>
            <a:r>
              <a:rPr lang="en-US" sz="2400" dirty="0">
                <a:solidFill>
                  <a:schemeClr val="bg1"/>
                </a:solidFill>
              </a:rPr>
              <a:t>GPU Stalls….</a:t>
            </a:r>
          </a:p>
        </p:txBody>
      </p:sp>
      <p:sp>
        <p:nvSpPr>
          <p:cNvPr id="124" name="Rectangle 123">
            <a:extLst>
              <a:ext uri="{FF2B5EF4-FFF2-40B4-BE49-F238E27FC236}">
                <a16:creationId xmlns:a16="http://schemas.microsoft.com/office/drawing/2014/main" id="{DA7055F1-514E-4679-8B96-5346ED0C5671}"/>
              </a:ext>
            </a:extLst>
          </p:cNvPr>
          <p:cNvSpPr/>
          <p:nvPr/>
        </p:nvSpPr>
        <p:spPr>
          <a:xfrm>
            <a:off x="6480890" y="213969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2D4C4470-1494-4984-81F5-139578D18390}"/>
              </a:ext>
            </a:extLst>
          </p:cNvPr>
          <p:cNvSpPr/>
          <p:nvPr/>
        </p:nvSpPr>
        <p:spPr>
          <a:xfrm>
            <a:off x="6843238" y="2139696"/>
            <a:ext cx="9882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85733E7-5F4B-4B19-8F26-7B2F09DD3E96}"/>
              </a:ext>
            </a:extLst>
          </p:cNvPr>
          <p:cNvSpPr/>
          <p:nvPr/>
        </p:nvSpPr>
        <p:spPr>
          <a:xfrm>
            <a:off x="7827319"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3282C2C8-2729-461C-8FE5-12E5D32017C7}"/>
              </a:ext>
            </a:extLst>
          </p:cNvPr>
          <p:cNvSpPr/>
          <p:nvPr/>
        </p:nvSpPr>
        <p:spPr>
          <a:xfrm>
            <a:off x="6480977" y="319125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A3863C5-ABBF-47A3-9C67-8C276318FE5F}"/>
              </a:ext>
            </a:extLst>
          </p:cNvPr>
          <p:cNvSpPr/>
          <p:nvPr/>
        </p:nvSpPr>
        <p:spPr>
          <a:xfrm>
            <a:off x="6843325" y="3191256"/>
            <a:ext cx="98399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319EF76A-EEB9-4505-AA6D-E8FB2CE8304A}"/>
              </a:ext>
            </a:extLst>
          </p:cNvPr>
          <p:cNvSpPr/>
          <p:nvPr/>
        </p:nvSpPr>
        <p:spPr>
          <a:xfrm>
            <a:off x="7827319"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DA4321B2-F918-455B-A8E9-16EF8736732D}"/>
              </a:ext>
            </a:extLst>
          </p:cNvPr>
          <p:cNvSpPr/>
          <p:nvPr/>
        </p:nvSpPr>
        <p:spPr>
          <a:xfrm>
            <a:off x="6481129" y="4215077"/>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C36568E-64E6-4854-A444-7E079815FEA6}"/>
              </a:ext>
            </a:extLst>
          </p:cNvPr>
          <p:cNvSpPr/>
          <p:nvPr/>
        </p:nvSpPr>
        <p:spPr>
          <a:xfrm>
            <a:off x="6846737" y="4215384"/>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A0052C86-CA5D-4FB3-BF70-7B9F2228DC28}"/>
              </a:ext>
            </a:extLst>
          </p:cNvPr>
          <p:cNvSpPr/>
          <p:nvPr/>
        </p:nvSpPr>
        <p:spPr>
          <a:xfrm>
            <a:off x="7835783" y="4215384"/>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138FE272-86E7-48B5-9D27-3518371B7A4A}"/>
              </a:ext>
            </a:extLst>
          </p:cNvPr>
          <p:cNvSpPr txBox="1"/>
          <p:nvPr/>
        </p:nvSpPr>
        <p:spPr>
          <a:xfrm>
            <a:off x="7095689" y="3740063"/>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5</a:t>
            </a:r>
          </a:p>
        </p:txBody>
      </p:sp>
      <p:sp>
        <p:nvSpPr>
          <p:cNvPr id="137" name="Rectangle 136">
            <a:extLst>
              <a:ext uri="{FF2B5EF4-FFF2-40B4-BE49-F238E27FC236}">
                <a16:creationId xmlns:a16="http://schemas.microsoft.com/office/drawing/2014/main" id="{AD4D63B2-09B5-4ECD-8278-ED68D5CFABA8}"/>
              </a:ext>
            </a:extLst>
          </p:cNvPr>
          <p:cNvSpPr/>
          <p:nvPr/>
        </p:nvSpPr>
        <p:spPr>
          <a:xfrm>
            <a:off x="8201542"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B6DF43B-F3B2-4C56-AC3C-0725F5A60B2A}"/>
              </a:ext>
            </a:extLst>
          </p:cNvPr>
          <p:cNvSpPr/>
          <p:nvPr/>
        </p:nvSpPr>
        <p:spPr>
          <a:xfrm>
            <a:off x="8202486"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0734335-4D87-4738-BF12-6B69AB9C3D03}"/>
              </a:ext>
            </a:extLst>
          </p:cNvPr>
          <p:cNvSpPr/>
          <p:nvPr/>
        </p:nvSpPr>
        <p:spPr>
          <a:xfrm>
            <a:off x="8568150" y="213969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981C58A6-54B5-4EEB-8696-7830EBB5F9C8}"/>
              </a:ext>
            </a:extLst>
          </p:cNvPr>
          <p:cNvSpPr/>
          <p:nvPr/>
        </p:nvSpPr>
        <p:spPr>
          <a:xfrm>
            <a:off x="8559127" y="319125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54CF64B-B749-4F3F-B74E-014E74247C9B}"/>
              </a:ext>
            </a:extLst>
          </p:cNvPr>
          <p:cNvSpPr/>
          <p:nvPr/>
        </p:nvSpPr>
        <p:spPr>
          <a:xfrm>
            <a:off x="9238573" y="4215384"/>
            <a:ext cx="167165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98DFBEBB-B725-497F-839C-3B52D39CB3F5}"/>
              </a:ext>
            </a:extLst>
          </p:cNvPr>
          <p:cNvSpPr/>
          <p:nvPr/>
        </p:nvSpPr>
        <p:spPr>
          <a:xfrm>
            <a:off x="8568150" y="1112159"/>
            <a:ext cx="2357450"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45" name="Rectangle: Rounded Corners 144">
            <a:extLst>
              <a:ext uri="{FF2B5EF4-FFF2-40B4-BE49-F238E27FC236}">
                <a16:creationId xmlns:a16="http://schemas.microsoft.com/office/drawing/2014/main" id="{5AA78871-8B5E-4E46-A901-E8C420F059C3}"/>
              </a:ext>
            </a:extLst>
          </p:cNvPr>
          <p:cNvSpPr/>
          <p:nvPr/>
        </p:nvSpPr>
        <p:spPr>
          <a:xfrm>
            <a:off x="2076737" y="5791731"/>
            <a:ext cx="857215" cy="475514"/>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46" name="Rectangle: Rounded Corners 145">
            <a:extLst>
              <a:ext uri="{FF2B5EF4-FFF2-40B4-BE49-F238E27FC236}">
                <a16:creationId xmlns:a16="http://schemas.microsoft.com/office/drawing/2014/main" id="{B8702EA6-6D38-4FA5-B210-36107FA25E64}"/>
              </a:ext>
            </a:extLst>
          </p:cNvPr>
          <p:cNvSpPr/>
          <p:nvPr/>
        </p:nvSpPr>
        <p:spPr>
          <a:xfrm>
            <a:off x="1058741" y="5014583"/>
            <a:ext cx="641756" cy="116851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592B7339-84E1-40B6-B0A6-20A5B46DC473}"/>
              </a:ext>
            </a:extLst>
          </p:cNvPr>
          <p:cNvSpPr/>
          <p:nvPr/>
        </p:nvSpPr>
        <p:spPr>
          <a:xfrm>
            <a:off x="8214876" y="421538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302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left)">
                                      <p:cBhvr>
                                        <p:cTn id="29" dur="500"/>
                                        <p:tgtEl>
                                          <p:spTgt spid="7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wipe(left)">
                                      <p:cBhvr>
                                        <p:cTn id="38" dur="500"/>
                                        <p:tgtEl>
                                          <p:spTgt spid="10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wipe(left)">
                                      <p:cBhvr>
                                        <p:cTn id="50" dur="500"/>
                                        <p:tgtEl>
                                          <p:spTgt spid="10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left)">
                                      <p:cBhvr>
                                        <p:cTn id="53" dur="500"/>
                                        <p:tgtEl>
                                          <p:spTgt spid="10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2"/>
                                        </p:tgtEl>
                                        <p:attrNameLst>
                                          <p:attrName>style.visibility</p:attrName>
                                        </p:attrNameLst>
                                      </p:cBhvr>
                                      <p:to>
                                        <p:strVal val="visible"/>
                                      </p:to>
                                    </p:set>
                                    <p:animEffect transition="in" filter="wipe(left)">
                                      <p:cBhvr>
                                        <p:cTn id="56" dur="500"/>
                                        <p:tgtEl>
                                          <p:spTgt spid="1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69"/>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left)">
                                      <p:cBhvr>
                                        <p:cTn id="79" dur="500"/>
                                        <p:tgtEl>
                                          <p:spTgt spid="7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animEffect transition="in" filter="wipe(left)">
                                      <p:cBhvr>
                                        <p:cTn id="82" dur="500"/>
                                        <p:tgtEl>
                                          <p:spTgt spid="11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wipe(left)">
                                      <p:cBhvr>
                                        <p:cTn id="85" dur="500"/>
                                        <p:tgtEl>
                                          <p:spTgt spid="10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wipe(left)">
                                      <p:cBhvr>
                                        <p:cTn id="88" dur="500"/>
                                        <p:tgtEl>
                                          <p:spTgt spid="10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left)">
                                      <p:cBhvr>
                                        <p:cTn id="93" dur="500"/>
                                        <p:tgtEl>
                                          <p:spTgt spid="7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9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71"/>
                                        </p:tgtEl>
                                        <p:attrNameLst>
                                          <p:attrName>style.visibility</p:attrName>
                                        </p:attrNameLst>
                                      </p:cBhvr>
                                      <p:to>
                                        <p:strVal val="hidden"/>
                                      </p:to>
                                    </p:set>
                                  </p:childTnLst>
                                </p:cTn>
                              </p:par>
                              <p:par>
                                <p:cTn id="102" presetID="22" presetClass="entr" presetSubtype="8"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wipe(left)">
                                      <p:cBhvr>
                                        <p:cTn id="104" dur="500"/>
                                        <p:tgtEl>
                                          <p:spTgt spid="110"/>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wipe(left)">
                                      <p:cBhvr>
                                        <p:cTn id="107" dur="500"/>
                                        <p:tgtEl>
                                          <p:spTgt spid="11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14"/>
                                        </p:tgtEl>
                                        <p:attrNameLst>
                                          <p:attrName>style.visibility</p:attrName>
                                        </p:attrNameLst>
                                      </p:cBhvr>
                                      <p:to>
                                        <p:strVal val="visible"/>
                                      </p:to>
                                    </p:set>
                                    <p:animEffect transition="in" filter="wipe(left)">
                                      <p:cBhvr>
                                        <p:cTn id="110" dur="500"/>
                                        <p:tgtEl>
                                          <p:spTgt spid="114"/>
                                        </p:tgtEl>
                                      </p:cBhvr>
                                    </p:animEffect>
                                  </p:childTnLst>
                                </p:cTn>
                              </p:par>
                              <p:par>
                                <p:cTn id="111" presetID="22" presetClass="entr" presetSubtype="8" fill="hold" nodeType="withEffect">
                                  <p:stCondLst>
                                    <p:cond delay="0"/>
                                  </p:stCondLst>
                                  <p:childTnLst>
                                    <p:set>
                                      <p:cBhvr>
                                        <p:cTn id="112" dur="1" fill="hold">
                                          <p:stCondLst>
                                            <p:cond delay="0"/>
                                          </p:stCondLst>
                                        </p:cTn>
                                        <p:tgtEl>
                                          <p:spTgt spid="144"/>
                                        </p:tgtEl>
                                        <p:attrNameLst>
                                          <p:attrName>style.visibility</p:attrName>
                                        </p:attrNameLst>
                                      </p:cBhvr>
                                      <p:to>
                                        <p:strVal val="visible"/>
                                      </p:to>
                                    </p:set>
                                    <p:animEffect transition="in" filter="wipe(left)">
                                      <p:cBhvr>
                                        <p:cTn id="113" dur="500"/>
                                        <p:tgtEl>
                                          <p:spTgt spid="144"/>
                                        </p:tgtEl>
                                      </p:cBhvr>
                                    </p:animEffect>
                                  </p:childTnLst>
                                </p:cTn>
                              </p:par>
                            </p:childTnLst>
                          </p:cTn>
                        </p:par>
                        <p:par>
                          <p:cTn id="114" fill="hold">
                            <p:stCondLst>
                              <p:cond delay="500"/>
                            </p:stCondLst>
                            <p:childTnLst>
                              <p:par>
                                <p:cTn id="115" presetID="1" presetClass="entr" presetSubtype="0" fill="hold" grpId="0" nodeType="afterEffect">
                                  <p:stCondLst>
                                    <p:cond delay="0"/>
                                  </p:stCondLst>
                                  <p:childTnLst>
                                    <p:set>
                                      <p:cBhvr>
                                        <p:cTn id="116" dur="1" fill="hold">
                                          <p:stCondLst>
                                            <p:cond delay="0"/>
                                          </p:stCondLst>
                                        </p:cTn>
                                        <p:tgtEl>
                                          <p:spTgt spid="11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1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4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1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118"/>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45"/>
                                        </p:tgtEl>
                                        <p:attrNameLst>
                                          <p:attrName>style.visibility</p:attrName>
                                        </p:attrNameLst>
                                      </p:cBhvr>
                                      <p:to>
                                        <p:strVal val="hidden"/>
                                      </p:to>
                                    </p:set>
                                  </p:childTnLst>
                                </p:cTn>
                              </p:par>
                              <p:par>
                                <p:cTn id="133" presetID="22" presetClass="entr" presetSubtype="8" fill="hold" grpId="0" nodeType="withEffect">
                                  <p:stCondLst>
                                    <p:cond delay="0"/>
                                  </p:stCondLst>
                                  <p:childTnLst>
                                    <p:set>
                                      <p:cBhvr>
                                        <p:cTn id="134" dur="1" fill="hold">
                                          <p:stCondLst>
                                            <p:cond delay="0"/>
                                          </p:stCondLst>
                                        </p:cTn>
                                        <p:tgtEl>
                                          <p:spTgt spid="120"/>
                                        </p:tgtEl>
                                        <p:attrNameLst>
                                          <p:attrName>style.visibility</p:attrName>
                                        </p:attrNameLst>
                                      </p:cBhvr>
                                      <p:to>
                                        <p:strVal val="visible"/>
                                      </p:to>
                                    </p:set>
                                    <p:animEffect transition="in" filter="wipe(left)">
                                      <p:cBhvr>
                                        <p:cTn id="135" dur="500"/>
                                        <p:tgtEl>
                                          <p:spTgt spid="120"/>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119"/>
                                        </p:tgtEl>
                                        <p:attrNameLst>
                                          <p:attrName>style.visibility</p:attrName>
                                        </p:attrNameLst>
                                      </p:cBhvr>
                                      <p:to>
                                        <p:strVal val="visible"/>
                                      </p:to>
                                    </p:set>
                                    <p:animEffect transition="in" filter="wipe(left)">
                                      <p:cBhvr>
                                        <p:cTn id="138" dur="500"/>
                                        <p:tgtEl>
                                          <p:spTgt spid="119"/>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wipe(left)">
                                      <p:cBhvr>
                                        <p:cTn id="141" dur="500"/>
                                        <p:tgtEl>
                                          <p:spTgt spid="121"/>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22"/>
                                        </p:tgtEl>
                                        <p:attrNameLst>
                                          <p:attrName>style.visibility</p:attrName>
                                        </p:attrNameLst>
                                      </p:cBhvr>
                                      <p:to>
                                        <p:strVal val="visible"/>
                                      </p:to>
                                    </p:set>
                                    <p:animEffect transition="in" filter="wipe(left)">
                                      <p:cBhvr>
                                        <p:cTn id="144" dur="500"/>
                                        <p:tgtEl>
                                          <p:spTgt spid="122"/>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2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24"/>
                                        </p:tgtEl>
                                        <p:attrNameLst>
                                          <p:attrName>style.visibility</p:attrName>
                                        </p:attrNameLst>
                                      </p:cBhvr>
                                      <p:to>
                                        <p:strVal val="visible"/>
                                      </p:to>
                                    </p:set>
                                    <p:animEffect transition="in" filter="wipe(left)">
                                      <p:cBhvr>
                                        <p:cTn id="153" dur="500"/>
                                        <p:tgtEl>
                                          <p:spTgt spid="124"/>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127"/>
                                        </p:tgtEl>
                                        <p:attrNameLst>
                                          <p:attrName>style.visibility</p:attrName>
                                        </p:attrNameLst>
                                      </p:cBhvr>
                                      <p:to>
                                        <p:strVal val="visible"/>
                                      </p:to>
                                    </p:set>
                                    <p:animEffect transition="in" filter="wipe(left)">
                                      <p:cBhvr>
                                        <p:cTn id="156" dur="500"/>
                                        <p:tgtEl>
                                          <p:spTgt spid="127"/>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130"/>
                                        </p:tgtEl>
                                        <p:attrNameLst>
                                          <p:attrName>style.visibility</p:attrName>
                                        </p:attrNameLst>
                                      </p:cBhvr>
                                      <p:to>
                                        <p:strVal val="visible"/>
                                      </p:to>
                                    </p:set>
                                    <p:animEffect transition="in" filter="wipe(left)">
                                      <p:cBhvr>
                                        <p:cTn id="159" dur="500"/>
                                        <p:tgtEl>
                                          <p:spTgt spid="130"/>
                                        </p:tgtEl>
                                      </p:cBhvr>
                                    </p:animEffect>
                                  </p:childTnLst>
                                </p:cTn>
                              </p:par>
                            </p:childTnLst>
                          </p:cTn>
                        </p:par>
                        <p:par>
                          <p:cTn id="160" fill="hold">
                            <p:stCondLst>
                              <p:cond delay="500"/>
                            </p:stCondLst>
                            <p:childTnLst>
                              <p:par>
                                <p:cTn id="161" presetID="22" presetClass="entr" presetSubtype="8" fill="hold" grpId="0" nodeType="afterEffect">
                                  <p:stCondLst>
                                    <p:cond delay="0"/>
                                  </p:stCondLst>
                                  <p:childTnLst>
                                    <p:set>
                                      <p:cBhvr>
                                        <p:cTn id="162" dur="1" fill="hold">
                                          <p:stCondLst>
                                            <p:cond delay="0"/>
                                          </p:stCondLst>
                                        </p:cTn>
                                        <p:tgtEl>
                                          <p:spTgt spid="125"/>
                                        </p:tgtEl>
                                        <p:attrNameLst>
                                          <p:attrName>style.visibility</p:attrName>
                                        </p:attrNameLst>
                                      </p:cBhvr>
                                      <p:to>
                                        <p:strVal val="visible"/>
                                      </p:to>
                                    </p:set>
                                    <p:animEffect transition="in" filter="wipe(left)">
                                      <p:cBhvr>
                                        <p:cTn id="163" dur="500"/>
                                        <p:tgtEl>
                                          <p:spTgt spid="125"/>
                                        </p:tgtEl>
                                      </p:cBhvr>
                                    </p:animEffect>
                                  </p:childTnLst>
                                </p:cTn>
                              </p:par>
                              <p:par>
                                <p:cTn id="164" presetID="22" presetClass="entr" presetSubtype="8" fill="hold" grpId="0" nodeType="withEffect">
                                  <p:stCondLst>
                                    <p:cond delay="0"/>
                                  </p:stCondLst>
                                  <p:childTnLst>
                                    <p:set>
                                      <p:cBhvr>
                                        <p:cTn id="165" dur="1" fill="hold">
                                          <p:stCondLst>
                                            <p:cond delay="0"/>
                                          </p:stCondLst>
                                        </p:cTn>
                                        <p:tgtEl>
                                          <p:spTgt spid="128"/>
                                        </p:tgtEl>
                                        <p:attrNameLst>
                                          <p:attrName>style.visibility</p:attrName>
                                        </p:attrNameLst>
                                      </p:cBhvr>
                                      <p:to>
                                        <p:strVal val="visible"/>
                                      </p:to>
                                    </p:set>
                                    <p:animEffect transition="in" filter="wipe(left)">
                                      <p:cBhvr>
                                        <p:cTn id="166" dur="500"/>
                                        <p:tgtEl>
                                          <p:spTgt spid="128"/>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131"/>
                                        </p:tgtEl>
                                        <p:attrNameLst>
                                          <p:attrName>style.visibility</p:attrName>
                                        </p:attrNameLst>
                                      </p:cBhvr>
                                      <p:to>
                                        <p:strVal val="visible"/>
                                      </p:to>
                                    </p:set>
                                    <p:animEffect transition="in" filter="wipe(left)">
                                      <p:cBhvr>
                                        <p:cTn id="169" dur="500"/>
                                        <p:tgtEl>
                                          <p:spTgt spid="131"/>
                                        </p:tgtEl>
                                      </p:cBhvr>
                                    </p:animEffect>
                                  </p:childTnLst>
                                </p:cTn>
                              </p:par>
                            </p:childTnLst>
                          </p:cTn>
                        </p:par>
                        <p:par>
                          <p:cTn id="170" fill="hold">
                            <p:stCondLst>
                              <p:cond delay="1000"/>
                            </p:stCondLst>
                            <p:childTnLst>
                              <p:par>
                                <p:cTn id="171" presetID="22" presetClass="entr" presetSubtype="8" fill="hold" grpId="0" nodeType="afterEffect">
                                  <p:stCondLst>
                                    <p:cond delay="0"/>
                                  </p:stCondLst>
                                  <p:childTnLst>
                                    <p:set>
                                      <p:cBhvr>
                                        <p:cTn id="172" dur="1" fill="hold">
                                          <p:stCondLst>
                                            <p:cond delay="0"/>
                                          </p:stCondLst>
                                        </p:cTn>
                                        <p:tgtEl>
                                          <p:spTgt spid="126"/>
                                        </p:tgtEl>
                                        <p:attrNameLst>
                                          <p:attrName>style.visibility</p:attrName>
                                        </p:attrNameLst>
                                      </p:cBhvr>
                                      <p:to>
                                        <p:strVal val="visible"/>
                                      </p:to>
                                    </p:set>
                                    <p:animEffect transition="in" filter="wipe(left)">
                                      <p:cBhvr>
                                        <p:cTn id="173" dur="500"/>
                                        <p:tgtEl>
                                          <p:spTgt spid="126"/>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129"/>
                                        </p:tgtEl>
                                        <p:attrNameLst>
                                          <p:attrName>style.visibility</p:attrName>
                                        </p:attrNameLst>
                                      </p:cBhvr>
                                      <p:to>
                                        <p:strVal val="visible"/>
                                      </p:to>
                                    </p:set>
                                    <p:animEffect transition="in" filter="wipe(left)">
                                      <p:cBhvr>
                                        <p:cTn id="176" dur="500"/>
                                        <p:tgtEl>
                                          <p:spTgt spid="129"/>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132"/>
                                        </p:tgtEl>
                                        <p:attrNameLst>
                                          <p:attrName>style.visibility</p:attrName>
                                        </p:attrNameLst>
                                      </p:cBhvr>
                                      <p:to>
                                        <p:strVal val="visible"/>
                                      </p:to>
                                    </p:set>
                                    <p:animEffect transition="in" filter="wipe(left)">
                                      <p:cBhvr>
                                        <p:cTn id="179" dur="500"/>
                                        <p:tgtEl>
                                          <p:spTgt spid="132"/>
                                        </p:tgtEl>
                                      </p:cBhvr>
                                    </p:animEffect>
                                  </p:childTnLst>
                                </p:cTn>
                              </p:par>
                            </p:childTnLst>
                          </p:cTn>
                        </p:par>
                        <p:par>
                          <p:cTn id="180" fill="hold">
                            <p:stCondLst>
                              <p:cond delay="1500"/>
                            </p:stCondLst>
                            <p:childTnLst>
                              <p:par>
                                <p:cTn id="181" presetID="1" presetClass="entr" presetSubtype="0" fill="hold" grpId="0" nodeType="afterEffect">
                                  <p:stCondLst>
                                    <p:cond delay="0"/>
                                  </p:stCondLst>
                                  <p:childTnLst>
                                    <p:set>
                                      <p:cBhvr>
                                        <p:cTn id="182" dur="1" fill="hold">
                                          <p:stCondLst>
                                            <p:cond delay="0"/>
                                          </p:stCondLst>
                                        </p:cTn>
                                        <p:tgtEl>
                                          <p:spTgt spid="13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46"/>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137"/>
                                        </p:tgtEl>
                                        <p:attrNameLst>
                                          <p:attrName>style.visibility</p:attrName>
                                        </p:attrNameLst>
                                      </p:cBhvr>
                                      <p:to>
                                        <p:strVal val="visible"/>
                                      </p:to>
                                    </p:set>
                                    <p:animEffect transition="in" filter="wipe(left)">
                                      <p:cBhvr>
                                        <p:cTn id="189" dur="500"/>
                                        <p:tgtEl>
                                          <p:spTgt spid="137"/>
                                        </p:tgtEl>
                                      </p:cBhvr>
                                    </p:animEffect>
                                  </p:childTnLst>
                                </p:cTn>
                              </p:par>
                              <p:par>
                                <p:cTn id="190" presetID="1" presetClass="exit" presetSubtype="0" fill="hold" grpId="1" nodeType="withEffect">
                                  <p:stCondLst>
                                    <p:cond delay="0"/>
                                  </p:stCondLst>
                                  <p:childTnLst>
                                    <p:set>
                                      <p:cBhvr>
                                        <p:cTn id="191" dur="1" fill="hold">
                                          <p:stCondLst>
                                            <p:cond delay="0"/>
                                          </p:stCondLst>
                                        </p:cTn>
                                        <p:tgtEl>
                                          <p:spTgt spid="146"/>
                                        </p:tgtEl>
                                        <p:attrNameLst>
                                          <p:attrName>style.visibility</p:attrName>
                                        </p:attrNameLst>
                                      </p:cBhvr>
                                      <p:to>
                                        <p:strVal val="hidden"/>
                                      </p:to>
                                    </p:set>
                                  </p:childTnLst>
                                </p:cTn>
                              </p:par>
                              <p:par>
                                <p:cTn id="192" presetID="22" presetClass="entr" presetSubtype="8" fill="hold" grpId="0" nodeType="withEffect">
                                  <p:stCondLst>
                                    <p:cond delay="0"/>
                                  </p:stCondLst>
                                  <p:childTnLst>
                                    <p:set>
                                      <p:cBhvr>
                                        <p:cTn id="193" dur="1" fill="hold">
                                          <p:stCondLst>
                                            <p:cond delay="0"/>
                                          </p:stCondLst>
                                        </p:cTn>
                                        <p:tgtEl>
                                          <p:spTgt spid="138"/>
                                        </p:tgtEl>
                                        <p:attrNameLst>
                                          <p:attrName>style.visibility</p:attrName>
                                        </p:attrNameLst>
                                      </p:cBhvr>
                                      <p:to>
                                        <p:strVal val="visible"/>
                                      </p:to>
                                    </p:set>
                                    <p:animEffect transition="in" filter="wipe(left)">
                                      <p:cBhvr>
                                        <p:cTn id="194" dur="500"/>
                                        <p:tgtEl>
                                          <p:spTgt spid="138"/>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147"/>
                                        </p:tgtEl>
                                        <p:attrNameLst>
                                          <p:attrName>style.visibility</p:attrName>
                                        </p:attrNameLst>
                                      </p:cBhvr>
                                      <p:to>
                                        <p:strVal val="visible"/>
                                      </p:to>
                                    </p:set>
                                    <p:animEffect transition="in" filter="wipe(left)">
                                      <p:cBhvr>
                                        <p:cTn id="197" dur="500"/>
                                        <p:tgtEl>
                                          <p:spTgt spid="147"/>
                                        </p:tgtEl>
                                      </p:cBhvr>
                                    </p:animEffect>
                                  </p:childTnLst>
                                </p:cTn>
                              </p:par>
                            </p:childTnLst>
                          </p:cTn>
                        </p:par>
                        <p:par>
                          <p:cTn id="198" fill="hold">
                            <p:stCondLst>
                              <p:cond delay="500"/>
                            </p:stCondLst>
                            <p:childTnLst>
                              <p:par>
                                <p:cTn id="199" presetID="22" presetClass="entr" presetSubtype="8" fill="hold" grpId="0" nodeType="afterEffect">
                                  <p:stCondLst>
                                    <p:cond delay="0"/>
                                  </p:stCondLst>
                                  <p:childTnLst>
                                    <p:set>
                                      <p:cBhvr>
                                        <p:cTn id="200" dur="1" fill="hold">
                                          <p:stCondLst>
                                            <p:cond delay="0"/>
                                          </p:stCondLst>
                                        </p:cTn>
                                        <p:tgtEl>
                                          <p:spTgt spid="140"/>
                                        </p:tgtEl>
                                        <p:attrNameLst>
                                          <p:attrName>style.visibility</p:attrName>
                                        </p:attrNameLst>
                                      </p:cBhvr>
                                      <p:to>
                                        <p:strVal val="visible"/>
                                      </p:to>
                                    </p:set>
                                    <p:animEffect transition="in" filter="wipe(left)">
                                      <p:cBhvr>
                                        <p:cTn id="201" dur="500"/>
                                        <p:tgtEl>
                                          <p:spTgt spid="140"/>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141"/>
                                        </p:tgtEl>
                                        <p:attrNameLst>
                                          <p:attrName>style.visibility</p:attrName>
                                        </p:attrNameLst>
                                      </p:cBhvr>
                                      <p:to>
                                        <p:strVal val="visible"/>
                                      </p:to>
                                    </p:set>
                                    <p:animEffect transition="in" filter="wipe(left)">
                                      <p:cBhvr>
                                        <p:cTn id="204" dur="500"/>
                                        <p:tgtEl>
                                          <p:spTgt spid="141"/>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42"/>
                                        </p:tgtEl>
                                        <p:attrNameLst>
                                          <p:attrName>style.visibility</p:attrName>
                                        </p:attrNameLst>
                                      </p:cBhvr>
                                      <p:to>
                                        <p:strVal val="visible"/>
                                      </p:to>
                                    </p:set>
                                    <p:animEffect transition="in" filter="wipe(left)">
                                      <p:cBhvr>
                                        <p:cTn id="207" dur="500"/>
                                        <p:tgtEl>
                                          <p:spTgt spid="142"/>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143"/>
                                        </p:tgtEl>
                                        <p:attrNameLst>
                                          <p:attrName>style.visibility</p:attrName>
                                        </p:attrNameLst>
                                      </p:cBhvr>
                                      <p:to>
                                        <p:strVal val="visible"/>
                                      </p:to>
                                    </p:set>
                                    <p:animEffect transition="in" filter="wipe(left)">
                                      <p:cBhvr>
                                        <p:cTn id="21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8" grpId="0" animBg="1"/>
      <p:bldP spid="36" grpId="0" animBg="1"/>
      <p:bldP spid="37" grpId="0" animBg="1"/>
      <p:bldP spid="42" grpId="0" animBg="1"/>
      <p:bldP spid="68" grpId="0"/>
      <p:bldP spid="69" grpId="0" animBg="1"/>
      <p:bldP spid="69" grpId="1" animBg="1"/>
      <p:bldP spid="70" grpId="0" animBg="1"/>
      <p:bldP spid="71" grpId="0" animBg="1"/>
      <p:bldP spid="71" grpId="1" animBg="1"/>
      <p:bldP spid="72" grpId="0" animBg="1"/>
      <p:bldP spid="73" grpId="0"/>
      <p:bldP spid="75" grpId="0" animBg="1"/>
      <p:bldP spid="76" grpId="0" animBg="1"/>
      <p:bldP spid="77" grpId="0" animBg="1"/>
      <p:bldP spid="78" grpId="0" animBg="1"/>
      <p:bldP spid="102" grpId="0" animBg="1"/>
      <p:bldP spid="103" grpId="0" animBg="1"/>
      <p:bldP spid="104" grpId="0"/>
      <p:bldP spid="105" grpId="0" animBg="1"/>
      <p:bldP spid="106" grpId="0" animBg="1"/>
      <p:bldP spid="110" grpId="0" animBg="1"/>
      <p:bldP spid="111" grpId="0" animBg="1"/>
      <p:bldP spid="112" grpId="0" animBg="1"/>
      <p:bldP spid="113" grpId="0" animBg="1"/>
      <p:bldP spid="114" grpId="0" animBg="1"/>
      <p:bldP spid="115" grpId="0"/>
      <p:bldP spid="117" grpId="0"/>
      <p:bldP spid="118" grpId="0" animBg="1"/>
      <p:bldP spid="118" grpId="1" animBg="1"/>
      <p:bldP spid="119" grpId="0" animBg="1"/>
      <p:bldP spid="120" grpId="0" animBg="1"/>
      <p:bldP spid="121" grpId="0" animBg="1"/>
      <p:bldP spid="122" grpId="0" animBg="1"/>
      <p:bldP spid="123" grpId="0"/>
      <p:bldP spid="124" grpId="0" animBg="1"/>
      <p:bldP spid="125" grpId="0" animBg="1"/>
      <p:bldP spid="126" grpId="0" animBg="1"/>
      <p:bldP spid="127" grpId="0" animBg="1"/>
      <p:bldP spid="128" grpId="0" animBg="1"/>
      <p:bldP spid="129" grpId="0" animBg="1"/>
      <p:bldP spid="130" grpId="0" animBg="1"/>
      <p:bldP spid="131" grpId="0" animBg="1"/>
      <p:bldP spid="132" grpId="0" animBg="1"/>
      <p:bldP spid="136" grpId="0"/>
      <p:bldP spid="137" grpId="0" animBg="1"/>
      <p:bldP spid="138" grpId="0" animBg="1"/>
      <p:bldP spid="140" grpId="0" animBg="1"/>
      <p:bldP spid="141" grpId="0" animBg="1"/>
      <p:bldP spid="142" grpId="0" animBg="1"/>
      <p:bldP spid="143" grpId="0" animBg="1"/>
      <p:bldP spid="145" grpId="0" animBg="1"/>
      <p:bldP spid="145" grpId="1" animBg="1"/>
      <p:bldP spid="146" grpId="0" animBg="1"/>
      <p:bldP spid="146" grpId="1" animBg="1"/>
      <p:bldP spid="1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Modes of Interference from GPU SSRs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11</a:t>
            </a:fld>
            <a:endParaRPr lang="en-US" dirty="0"/>
          </a:p>
        </p:txBody>
      </p:sp>
      <p:sp>
        <p:nvSpPr>
          <p:cNvPr id="38" name="TextBox 37">
            <a:extLst>
              <a:ext uri="{FF2B5EF4-FFF2-40B4-BE49-F238E27FC236}">
                <a16:creationId xmlns:a16="http://schemas.microsoft.com/office/drawing/2014/main" id="{78EE480A-36A4-4640-AE13-F8CA44D34D9E}"/>
              </a:ext>
            </a:extLst>
          </p:cNvPr>
          <p:cNvSpPr txBox="1"/>
          <p:nvPr/>
        </p:nvSpPr>
        <p:spPr>
          <a:xfrm>
            <a:off x="290343" y="2141278"/>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CPU0</a:t>
            </a:r>
            <a:endParaRPr lang="en-US" sz="24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E163E10-E6CC-4EC3-9500-5EFBF37F7B03}"/>
              </a:ext>
            </a:extLst>
          </p:cNvPr>
          <p:cNvSpPr txBox="1"/>
          <p:nvPr/>
        </p:nvSpPr>
        <p:spPr>
          <a:xfrm>
            <a:off x="459715" y="1117679"/>
            <a:ext cx="76774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GPU</a:t>
            </a:r>
            <a:endParaRPr lang="en-US" sz="2400" dirty="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5F939E7-8A56-455C-B027-3DF661820CDB}"/>
              </a:ext>
            </a:extLst>
          </p:cNvPr>
          <p:cNvSpPr txBox="1"/>
          <p:nvPr/>
        </p:nvSpPr>
        <p:spPr>
          <a:xfrm>
            <a:off x="297490" y="3176652"/>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CPU1</a:t>
            </a:r>
            <a:endParaRPr lang="en-US" sz="2400" dirty="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EF84683-DFA2-416F-BCA3-BD77FF1AE2E8}"/>
              </a:ext>
            </a:extLst>
          </p:cNvPr>
          <p:cNvSpPr txBox="1"/>
          <p:nvPr/>
        </p:nvSpPr>
        <p:spPr>
          <a:xfrm>
            <a:off x="297491" y="4209205"/>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CPU2</a:t>
            </a:r>
            <a:endParaRPr lang="en-US" sz="2400" dirty="0">
              <a:solidFill>
                <a:schemeClr val="bg1"/>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8EC1C66A-FCF1-4EAF-AA9E-670F24635D6C}"/>
              </a:ext>
            </a:extLst>
          </p:cNvPr>
          <p:cNvGrpSpPr/>
          <p:nvPr/>
        </p:nvGrpSpPr>
        <p:grpSpPr>
          <a:xfrm>
            <a:off x="1279389" y="1087801"/>
            <a:ext cx="9646211" cy="3538130"/>
            <a:chOff x="1279389" y="1087801"/>
            <a:chExt cx="9646211" cy="3538130"/>
          </a:xfrm>
        </p:grpSpPr>
        <p:sp>
          <p:nvSpPr>
            <p:cNvPr id="101" name="Rectangle 100">
              <a:extLst>
                <a:ext uri="{FF2B5EF4-FFF2-40B4-BE49-F238E27FC236}">
                  <a16:creationId xmlns:a16="http://schemas.microsoft.com/office/drawing/2014/main" id="{B1B28718-3246-4DD8-8C0E-0E369D51E80E}"/>
                </a:ext>
              </a:extLst>
            </p:cNvPr>
            <p:cNvSpPr/>
            <p:nvPr/>
          </p:nvSpPr>
          <p:spPr>
            <a:xfrm>
              <a:off x="2203121" y="1106424"/>
              <a:ext cx="542788"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393315B-700B-4615-8B40-267D0F4545D2}"/>
                </a:ext>
              </a:extLst>
            </p:cNvPr>
            <p:cNvSpPr/>
            <p:nvPr/>
          </p:nvSpPr>
          <p:spPr>
            <a:xfrm>
              <a:off x="1279389" y="1105684"/>
              <a:ext cx="923731"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CAA2961-2948-47D2-8005-5A5638640C2C}"/>
                </a:ext>
              </a:extLst>
            </p:cNvPr>
            <p:cNvSpPr/>
            <p:nvPr/>
          </p:nvSpPr>
          <p:spPr>
            <a:xfrm>
              <a:off x="1286536" y="3182112"/>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AFC3DA-9321-4D2C-BDE9-87744A99D593}"/>
                </a:ext>
              </a:extLst>
            </p:cNvPr>
            <p:cNvSpPr/>
            <p:nvPr/>
          </p:nvSpPr>
          <p:spPr>
            <a:xfrm>
              <a:off x="1279389" y="2141278"/>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7080AFA-CE16-4CA3-9CBF-27825D60DA60}"/>
                </a:ext>
              </a:extLst>
            </p:cNvPr>
            <p:cNvSpPr/>
            <p:nvPr/>
          </p:nvSpPr>
          <p:spPr>
            <a:xfrm>
              <a:off x="1286536" y="4215384"/>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3F46BE5C-B5DD-44DD-91DB-CB1B747FD412}"/>
                </a:ext>
              </a:extLst>
            </p:cNvPr>
            <p:cNvCxnSpPr>
              <a:cxnSpLocks/>
              <a:stCxn id="28" idx="3"/>
            </p:cNvCxnSpPr>
            <p:nvPr/>
          </p:nvCxnSpPr>
          <p:spPr>
            <a:xfrm>
              <a:off x="2203120" y="1310958"/>
              <a:ext cx="182728" cy="823034"/>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68" name="TextBox 67">
              <a:extLst>
                <a:ext uri="{FF2B5EF4-FFF2-40B4-BE49-F238E27FC236}">
                  <a16:creationId xmlns:a16="http://schemas.microsoft.com/office/drawing/2014/main" id="{4FBFB8CB-E223-4749-B2FD-7129382125FC}"/>
                </a:ext>
              </a:extLst>
            </p:cNvPr>
            <p:cNvSpPr txBox="1"/>
            <p:nvPr/>
          </p:nvSpPr>
          <p:spPr>
            <a:xfrm>
              <a:off x="1828635"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
          <p:nvSpPr>
            <p:cNvPr id="70" name="Rectangle 69">
              <a:extLst>
                <a:ext uri="{FF2B5EF4-FFF2-40B4-BE49-F238E27FC236}">
                  <a16:creationId xmlns:a16="http://schemas.microsoft.com/office/drawing/2014/main" id="{BD331C8D-740F-439D-9EEB-F21A6091E40C}"/>
                </a:ext>
              </a:extLst>
            </p:cNvPr>
            <p:cNvSpPr/>
            <p:nvPr/>
          </p:nvSpPr>
          <p:spPr>
            <a:xfrm>
              <a:off x="2385848" y="2134933"/>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4129360-FD40-48DB-BBF9-53BE04A75CB5}"/>
                </a:ext>
              </a:extLst>
            </p:cNvPr>
            <p:cNvSpPr/>
            <p:nvPr/>
          </p:nvSpPr>
          <p:spPr>
            <a:xfrm>
              <a:off x="2751456" y="2140953"/>
              <a:ext cx="623438"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75A6F3E5-21FD-40AD-9934-C5F6CB81A0A8}"/>
                </a:ext>
              </a:extLst>
            </p:cNvPr>
            <p:cNvSpPr txBox="1"/>
            <p:nvPr/>
          </p:nvSpPr>
          <p:spPr>
            <a:xfrm>
              <a:off x="2760333"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t>
              </a:r>
            </a:p>
          </p:txBody>
        </p:sp>
        <p:sp>
          <p:nvSpPr>
            <p:cNvPr id="75" name="Rectangle 74">
              <a:extLst>
                <a:ext uri="{FF2B5EF4-FFF2-40B4-BE49-F238E27FC236}">
                  <a16:creationId xmlns:a16="http://schemas.microsoft.com/office/drawing/2014/main" id="{72B34B9E-E736-453A-A6CB-0073003BD441}"/>
                </a:ext>
              </a:extLst>
            </p:cNvPr>
            <p:cNvSpPr/>
            <p:nvPr/>
          </p:nvSpPr>
          <p:spPr>
            <a:xfrm>
              <a:off x="3370456" y="2139963"/>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0BC138C-A5A5-4571-82CC-CC0D7460E1BB}"/>
                </a:ext>
              </a:extLst>
            </p:cNvPr>
            <p:cNvSpPr/>
            <p:nvPr/>
          </p:nvSpPr>
          <p:spPr>
            <a:xfrm>
              <a:off x="2389108" y="3182112"/>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2DBD86C-7DE7-4E09-8A30-D975BA502E5F}"/>
                </a:ext>
              </a:extLst>
            </p:cNvPr>
            <p:cNvSpPr/>
            <p:nvPr/>
          </p:nvSpPr>
          <p:spPr>
            <a:xfrm>
              <a:off x="2392995" y="4215384"/>
              <a:ext cx="35846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6F1B04A-15CE-47F6-BDE3-53E880ADEECF}"/>
                </a:ext>
              </a:extLst>
            </p:cNvPr>
            <p:cNvSpPr/>
            <p:nvPr/>
          </p:nvSpPr>
          <p:spPr>
            <a:xfrm>
              <a:off x="3736216" y="2140953"/>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Arrow Connector 98">
              <a:extLst>
                <a:ext uri="{FF2B5EF4-FFF2-40B4-BE49-F238E27FC236}">
                  <a16:creationId xmlns:a16="http://schemas.microsoft.com/office/drawing/2014/main" id="{73AAFF18-CA56-4963-94AC-B5912087243E}"/>
                </a:ext>
              </a:extLst>
            </p:cNvPr>
            <p:cNvCxnSpPr>
              <a:cxnSpLocks/>
              <a:stCxn id="75" idx="1"/>
            </p:cNvCxnSpPr>
            <p:nvPr/>
          </p:nvCxnSpPr>
          <p:spPr>
            <a:xfrm>
              <a:off x="3370456" y="2345237"/>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02" name="Rectangle 101">
              <a:extLst>
                <a:ext uri="{FF2B5EF4-FFF2-40B4-BE49-F238E27FC236}">
                  <a16:creationId xmlns:a16="http://schemas.microsoft.com/office/drawing/2014/main" id="{94E7CDB1-4309-4662-B00E-D774095C27DD}"/>
                </a:ext>
              </a:extLst>
            </p:cNvPr>
            <p:cNvSpPr/>
            <p:nvPr/>
          </p:nvSpPr>
          <p:spPr>
            <a:xfrm>
              <a:off x="2751456" y="3182112"/>
              <a:ext cx="62343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808A0D94-D6CF-4AD3-815F-DD75BFDD868C}"/>
                </a:ext>
              </a:extLst>
            </p:cNvPr>
            <p:cNvSpPr/>
            <p:nvPr/>
          </p:nvSpPr>
          <p:spPr>
            <a:xfrm>
              <a:off x="2745908" y="4215384"/>
              <a:ext cx="62454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BFAD5B7E-A8DD-4B6A-A214-DBC21B655F5F}"/>
                </a:ext>
              </a:extLst>
            </p:cNvPr>
            <p:cNvSpPr txBox="1"/>
            <p:nvPr/>
          </p:nvSpPr>
          <p:spPr>
            <a:xfrm>
              <a:off x="2776617" y="2548542"/>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105" name="Rectangle 104">
              <a:extLst>
                <a:ext uri="{FF2B5EF4-FFF2-40B4-BE49-F238E27FC236}">
                  <a16:creationId xmlns:a16="http://schemas.microsoft.com/office/drawing/2014/main" id="{22926817-0ECD-45A6-BC41-90C6EDE6B53D}"/>
                </a:ext>
              </a:extLst>
            </p:cNvPr>
            <p:cNvSpPr/>
            <p:nvPr/>
          </p:nvSpPr>
          <p:spPr>
            <a:xfrm>
              <a:off x="3372623" y="3182112"/>
              <a:ext cx="35732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2B3C4928-AF08-42CB-8293-8111B69D8D8E}"/>
                </a:ext>
              </a:extLst>
            </p:cNvPr>
            <p:cNvSpPr/>
            <p:nvPr/>
          </p:nvSpPr>
          <p:spPr>
            <a:xfrm>
              <a:off x="3353803" y="4215384"/>
              <a:ext cx="37955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a:extLst>
                <a:ext uri="{FF2B5EF4-FFF2-40B4-BE49-F238E27FC236}">
                  <a16:creationId xmlns:a16="http://schemas.microsoft.com/office/drawing/2014/main" id="{26F9DA37-AF03-4299-B120-3A217414BF26}"/>
                </a:ext>
              </a:extLst>
            </p:cNvPr>
            <p:cNvGrpSpPr/>
            <p:nvPr/>
          </p:nvGrpSpPr>
          <p:grpSpPr>
            <a:xfrm>
              <a:off x="3736038" y="3179705"/>
              <a:ext cx="1720414" cy="416567"/>
              <a:chOff x="3736038" y="3179705"/>
              <a:chExt cx="1720414" cy="416567"/>
            </a:xfrm>
          </p:grpSpPr>
          <p:sp>
            <p:nvSpPr>
              <p:cNvPr id="107" name="Rectangle 106">
                <a:extLst>
                  <a:ext uri="{FF2B5EF4-FFF2-40B4-BE49-F238E27FC236}">
                    <a16:creationId xmlns:a16="http://schemas.microsoft.com/office/drawing/2014/main" id="{E3BCC4FD-3178-441B-8B8C-F9985902DB1D}"/>
                  </a:ext>
                </a:extLst>
              </p:cNvPr>
              <p:cNvSpPr/>
              <p:nvPr/>
            </p:nvSpPr>
            <p:spPr>
              <a:xfrm>
                <a:off x="3736038" y="3179705"/>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5D101F11-E77C-4C0D-9D26-C19172B3D3A1}"/>
                  </a:ext>
                </a:extLst>
              </p:cNvPr>
              <p:cNvSpPr/>
              <p:nvPr/>
            </p:nvSpPr>
            <p:spPr>
              <a:xfrm>
                <a:off x="4101646" y="3185725"/>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5FE107A-AF43-4D7D-8717-D0B93BC98E3F}"/>
                  </a:ext>
                </a:extLst>
              </p:cNvPr>
              <p:cNvSpPr/>
              <p:nvPr/>
            </p:nvSpPr>
            <p:spPr>
              <a:xfrm>
                <a:off x="5090692" y="3185589"/>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
          <p:nvSpPr>
            <p:cNvPr id="110" name="Rectangle 109">
              <a:extLst>
                <a:ext uri="{FF2B5EF4-FFF2-40B4-BE49-F238E27FC236}">
                  <a16:creationId xmlns:a16="http://schemas.microsoft.com/office/drawing/2014/main" id="{ED4433B2-9EE4-4515-AC97-6D0452734F94}"/>
                </a:ext>
              </a:extLst>
            </p:cNvPr>
            <p:cNvSpPr/>
            <p:nvPr/>
          </p:nvSpPr>
          <p:spPr>
            <a:xfrm>
              <a:off x="3732560" y="4215384"/>
              <a:ext cx="172389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B5469290-2E43-4287-93BC-DE33861D88C7}"/>
                </a:ext>
              </a:extLst>
            </p:cNvPr>
            <p:cNvSpPr/>
            <p:nvPr/>
          </p:nvSpPr>
          <p:spPr>
            <a:xfrm>
              <a:off x="4761831" y="2139696"/>
              <a:ext cx="69462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E646B208-21A0-4437-9087-D2A8C308E5AE}"/>
                </a:ext>
              </a:extLst>
            </p:cNvPr>
            <p:cNvSpPr/>
            <p:nvPr/>
          </p:nvSpPr>
          <p:spPr>
            <a:xfrm>
              <a:off x="2745907" y="1106424"/>
              <a:ext cx="60789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C6F9F8E8-593F-4223-B19E-A9E435EF14F2}"/>
                </a:ext>
              </a:extLst>
            </p:cNvPr>
            <p:cNvSpPr/>
            <p:nvPr/>
          </p:nvSpPr>
          <p:spPr>
            <a:xfrm>
              <a:off x="3340401" y="1106424"/>
              <a:ext cx="39581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213E7444-305A-4B4C-903A-098B6FACE94E}"/>
                </a:ext>
              </a:extLst>
            </p:cNvPr>
            <p:cNvSpPr/>
            <p:nvPr/>
          </p:nvSpPr>
          <p:spPr>
            <a:xfrm>
              <a:off x="3736216" y="1106424"/>
              <a:ext cx="1720237"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21F4F291-9F0B-4FF7-BE1A-53FDF53A36AE}"/>
                </a:ext>
              </a:extLst>
            </p:cNvPr>
            <p:cNvSpPr txBox="1"/>
            <p:nvPr/>
          </p:nvSpPr>
          <p:spPr>
            <a:xfrm>
              <a:off x="4315419" y="2661248"/>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t>
              </a:r>
            </a:p>
          </p:txBody>
        </p:sp>
        <p:cxnSp>
          <p:nvCxnSpPr>
            <p:cNvPr id="116" name="Straight Arrow Connector 115">
              <a:extLst>
                <a:ext uri="{FF2B5EF4-FFF2-40B4-BE49-F238E27FC236}">
                  <a16:creationId xmlns:a16="http://schemas.microsoft.com/office/drawing/2014/main" id="{409B8798-DC46-4B44-961E-F924D8F76707}"/>
                </a:ext>
              </a:extLst>
            </p:cNvPr>
            <p:cNvCxnSpPr>
              <a:cxnSpLocks/>
            </p:cNvCxnSpPr>
            <p:nvPr/>
          </p:nvCxnSpPr>
          <p:spPr>
            <a:xfrm>
              <a:off x="5094436" y="3382392"/>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17" name="TextBox 116">
              <a:extLst>
                <a:ext uri="{FF2B5EF4-FFF2-40B4-BE49-F238E27FC236}">
                  <a16:creationId xmlns:a16="http://schemas.microsoft.com/office/drawing/2014/main" id="{62D8AD78-6A27-4C08-B834-D58830551A53}"/>
                </a:ext>
              </a:extLst>
            </p:cNvPr>
            <p:cNvSpPr txBox="1"/>
            <p:nvPr/>
          </p:nvSpPr>
          <p:spPr>
            <a:xfrm>
              <a:off x="4558139" y="3557083"/>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119" name="Rectangle 118">
              <a:extLst>
                <a:ext uri="{FF2B5EF4-FFF2-40B4-BE49-F238E27FC236}">
                  <a16:creationId xmlns:a16="http://schemas.microsoft.com/office/drawing/2014/main" id="{C9E2F258-FE0C-410E-80CF-5DC77DCB3558}"/>
                </a:ext>
              </a:extLst>
            </p:cNvPr>
            <p:cNvSpPr/>
            <p:nvPr/>
          </p:nvSpPr>
          <p:spPr>
            <a:xfrm>
              <a:off x="5454144" y="2139696"/>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507A8B99-A91E-43B1-A286-DA13FE255D73}"/>
                </a:ext>
              </a:extLst>
            </p:cNvPr>
            <p:cNvSpPr/>
            <p:nvPr/>
          </p:nvSpPr>
          <p:spPr>
            <a:xfrm>
              <a:off x="5464482" y="318794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A2211EC6-9424-4DBD-B45E-49CD24FFBE18}"/>
                </a:ext>
              </a:extLst>
            </p:cNvPr>
            <p:cNvSpPr/>
            <p:nvPr/>
          </p:nvSpPr>
          <p:spPr>
            <a:xfrm>
              <a:off x="5454144" y="4215384"/>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EE720365-16FB-4D10-B935-09BFB192A349}"/>
                </a:ext>
              </a:extLst>
            </p:cNvPr>
            <p:cNvSpPr/>
            <p:nvPr/>
          </p:nvSpPr>
          <p:spPr>
            <a:xfrm>
              <a:off x="5454132" y="1106424"/>
              <a:ext cx="1025614"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243F9555-9DEC-46DD-880A-EF07A0F6C00F}"/>
                </a:ext>
              </a:extLst>
            </p:cNvPr>
            <p:cNvSpPr txBox="1"/>
            <p:nvPr/>
          </p:nvSpPr>
          <p:spPr>
            <a:xfrm>
              <a:off x="6519705" y="1087801"/>
              <a:ext cx="1936081" cy="461665"/>
            </a:xfrm>
            <a:prstGeom prst="rect">
              <a:avLst/>
            </a:prstGeom>
            <a:noFill/>
          </p:spPr>
          <p:txBody>
            <a:bodyPr wrap="square" rtlCol="0">
              <a:spAutoFit/>
            </a:bodyPr>
            <a:lstStyle/>
            <a:p>
              <a:r>
                <a:rPr lang="en-US" sz="2400" dirty="0">
                  <a:solidFill>
                    <a:schemeClr val="bg1"/>
                  </a:solidFill>
                </a:rPr>
                <a:t>GPU Stalls….</a:t>
              </a:r>
            </a:p>
          </p:txBody>
        </p:sp>
        <p:sp>
          <p:nvSpPr>
            <p:cNvPr id="124" name="Rectangle 123">
              <a:extLst>
                <a:ext uri="{FF2B5EF4-FFF2-40B4-BE49-F238E27FC236}">
                  <a16:creationId xmlns:a16="http://schemas.microsoft.com/office/drawing/2014/main" id="{DA7055F1-514E-4679-8B96-5346ED0C5671}"/>
                </a:ext>
              </a:extLst>
            </p:cNvPr>
            <p:cNvSpPr/>
            <p:nvPr/>
          </p:nvSpPr>
          <p:spPr>
            <a:xfrm>
              <a:off x="6480890" y="213969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2D4C4470-1494-4984-81F5-139578D18390}"/>
                </a:ext>
              </a:extLst>
            </p:cNvPr>
            <p:cNvSpPr/>
            <p:nvPr/>
          </p:nvSpPr>
          <p:spPr>
            <a:xfrm>
              <a:off x="6843238" y="2139696"/>
              <a:ext cx="9882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85733E7-5F4B-4B19-8F26-7B2F09DD3E96}"/>
                </a:ext>
              </a:extLst>
            </p:cNvPr>
            <p:cNvSpPr/>
            <p:nvPr/>
          </p:nvSpPr>
          <p:spPr>
            <a:xfrm>
              <a:off x="7827319"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3282C2C8-2729-461C-8FE5-12E5D32017C7}"/>
                </a:ext>
              </a:extLst>
            </p:cNvPr>
            <p:cNvSpPr/>
            <p:nvPr/>
          </p:nvSpPr>
          <p:spPr>
            <a:xfrm>
              <a:off x="6480977" y="319125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A3863C5-ABBF-47A3-9C67-8C276318FE5F}"/>
                </a:ext>
              </a:extLst>
            </p:cNvPr>
            <p:cNvSpPr/>
            <p:nvPr/>
          </p:nvSpPr>
          <p:spPr>
            <a:xfrm>
              <a:off x="6843325" y="3191256"/>
              <a:ext cx="98399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319EF76A-EEB9-4505-AA6D-E8FB2CE8304A}"/>
                </a:ext>
              </a:extLst>
            </p:cNvPr>
            <p:cNvSpPr/>
            <p:nvPr/>
          </p:nvSpPr>
          <p:spPr>
            <a:xfrm>
              <a:off x="7827319"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DA4321B2-F918-455B-A8E9-16EF8736732D}"/>
                </a:ext>
              </a:extLst>
            </p:cNvPr>
            <p:cNvSpPr/>
            <p:nvPr/>
          </p:nvSpPr>
          <p:spPr>
            <a:xfrm>
              <a:off x="6481129" y="4215077"/>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C36568E-64E6-4854-A444-7E079815FEA6}"/>
                </a:ext>
              </a:extLst>
            </p:cNvPr>
            <p:cNvSpPr/>
            <p:nvPr/>
          </p:nvSpPr>
          <p:spPr>
            <a:xfrm>
              <a:off x="6846737" y="4215384"/>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A0052C86-CA5D-4FB3-BF70-7B9F2228DC28}"/>
                </a:ext>
              </a:extLst>
            </p:cNvPr>
            <p:cNvSpPr/>
            <p:nvPr/>
          </p:nvSpPr>
          <p:spPr>
            <a:xfrm>
              <a:off x="7835783" y="4215384"/>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138FE272-86E7-48B5-9D27-3518371B7A4A}"/>
                </a:ext>
              </a:extLst>
            </p:cNvPr>
            <p:cNvSpPr txBox="1"/>
            <p:nvPr/>
          </p:nvSpPr>
          <p:spPr>
            <a:xfrm>
              <a:off x="7095689" y="3740063"/>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5</a:t>
              </a:r>
            </a:p>
          </p:txBody>
        </p:sp>
        <p:sp>
          <p:nvSpPr>
            <p:cNvPr id="137" name="Rectangle 136">
              <a:extLst>
                <a:ext uri="{FF2B5EF4-FFF2-40B4-BE49-F238E27FC236}">
                  <a16:creationId xmlns:a16="http://schemas.microsoft.com/office/drawing/2014/main" id="{AD4D63B2-09B5-4ECD-8278-ED68D5CFABA8}"/>
                </a:ext>
              </a:extLst>
            </p:cNvPr>
            <p:cNvSpPr/>
            <p:nvPr/>
          </p:nvSpPr>
          <p:spPr>
            <a:xfrm>
              <a:off x="8201542"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B6DF43B-F3B2-4C56-AC3C-0725F5A60B2A}"/>
                </a:ext>
              </a:extLst>
            </p:cNvPr>
            <p:cNvSpPr/>
            <p:nvPr/>
          </p:nvSpPr>
          <p:spPr>
            <a:xfrm>
              <a:off x="8202486"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0734335-4D87-4738-BF12-6B69AB9C3D03}"/>
                </a:ext>
              </a:extLst>
            </p:cNvPr>
            <p:cNvSpPr/>
            <p:nvPr/>
          </p:nvSpPr>
          <p:spPr>
            <a:xfrm>
              <a:off x="8568150" y="213969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981C58A6-54B5-4EEB-8696-7830EBB5F9C8}"/>
                </a:ext>
              </a:extLst>
            </p:cNvPr>
            <p:cNvSpPr/>
            <p:nvPr/>
          </p:nvSpPr>
          <p:spPr>
            <a:xfrm>
              <a:off x="8559127" y="319125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54CF64B-B749-4F3F-B74E-014E74247C9B}"/>
                </a:ext>
              </a:extLst>
            </p:cNvPr>
            <p:cNvSpPr/>
            <p:nvPr/>
          </p:nvSpPr>
          <p:spPr>
            <a:xfrm>
              <a:off x="9238573" y="4215384"/>
              <a:ext cx="167165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98DFBEBB-B725-497F-839C-3B52D39CB3F5}"/>
                </a:ext>
              </a:extLst>
            </p:cNvPr>
            <p:cNvSpPr/>
            <p:nvPr/>
          </p:nvSpPr>
          <p:spPr>
            <a:xfrm>
              <a:off x="8568150" y="1112159"/>
              <a:ext cx="2357450"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592B7339-84E1-40B6-B0A6-20A5B46DC473}"/>
                </a:ext>
              </a:extLst>
            </p:cNvPr>
            <p:cNvSpPr/>
            <p:nvPr/>
          </p:nvSpPr>
          <p:spPr>
            <a:xfrm>
              <a:off x="8214876" y="421538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3" name="Rectangle: Rounded Corners 132">
            <a:extLst>
              <a:ext uri="{FF2B5EF4-FFF2-40B4-BE49-F238E27FC236}">
                <a16:creationId xmlns:a16="http://schemas.microsoft.com/office/drawing/2014/main" id="{2C1623DC-A0F7-43B2-8BC4-F743F1B7C7FA}"/>
              </a:ext>
            </a:extLst>
          </p:cNvPr>
          <p:cNvSpPr/>
          <p:nvPr/>
        </p:nvSpPr>
        <p:spPr>
          <a:xfrm>
            <a:off x="2385849" y="2036879"/>
            <a:ext cx="1351546" cy="605738"/>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4" name="Rectangle: Rounded Corners 133">
            <a:extLst>
              <a:ext uri="{FF2B5EF4-FFF2-40B4-BE49-F238E27FC236}">
                <a16:creationId xmlns:a16="http://schemas.microsoft.com/office/drawing/2014/main" id="{67A87B87-7E39-42BA-9AD4-D728DC37699E}"/>
              </a:ext>
            </a:extLst>
          </p:cNvPr>
          <p:cNvSpPr/>
          <p:nvPr/>
        </p:nvSpPr>
        <p:spPr>
          <a:xfrm>
            <a:off x="3711122" y="3089738"/>
            <a:ext cx="1723891" cy="605738"/>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5" name="Rectangle: Rounded Corners 134">
            <a:extLst>
              <a:ext uri="{FF2B5EF4-FFF2-40B4-BE49-F238E27FC236}">
                <a16:creationId xmlns:a16="http://schemas.microsoft.com/office/drawing/2014/main" id="{2260E281-74F7-4420-991B-8D19E6F0CDAF}"/>
              </a:ext>
            </a:extLst>
          </p:cNvPr>
          <p:cNvSpPr/>
          <p:nvPr/>
        </p:nvSpPr>
        <p:spPr>
          <a:xfrm>
            <a:off x="6461989" y="4098674"/>
            <a:ext cx="1723891" cy="605738"/>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9" name="Text Placeholder 2">
            <a:extLst>
              <a:ext uri="{FF2B5EF4-FFF2-40B4-BE49-F238E27FC236}">
                <a16:creationId xmlns:a16="http://schemas.microsoft.com/office/drawing/2014/main" id="{75D3B4D0-F752-4EA2-8EE1-0FDCA8BB0068}"/>
              </a:ext>
            </a:extLst>
          </p:cNvPr>
          <p:cNvSpPr txBox="1">
            <a:spLocks/>
          </p:cNvSpPr>
          <p:nvPr/>
        </p:nvSpPr>
        <p:spPr>
          <a:xfrm>
            <a:off x="3001384" y="4827665"/>
            <a:ext cx="6239106" cy="1615076"/>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Direct CPU Overheads</a:t>
            </a:r>
          </a:p>
          <a:p>
            <a:pPr marL="342900" indent="-342900">
              <a:buFont typeface="Arial" panose="020B0604020202020204" pitchFamily="34" charset="0"/>
              <a:buChar char="•"/>
            </a:pPr>
            <a:r>
              <a:rPr lang="en-US" dirty="0"/>
              <a:t>Indirect CPU Overheads</a:t>
            </a:r>
          </a:p>
          <a:p>
            <a:pPr marL="342900" indent="-342900">
              <a:buFont typeface="Arial" panose="020B0604020202020204" pitchFamily="34" charset="0"/>
              <a:buChar char="•"/>
            </a:pPr>
            <a:r>
              <a:rPr lang="en-US" dirty="0"/>
              <a:t>GPU Overheads</a:t>
            </a:r>
          </a:p>
        </p:txBody>
      </p:sp>
      <p:sp>
        <p:nvSpPr>
          <p:cNvPr id="148" name="Rectangle: Rounded Corners 147">
            <a:extLst>
              <a:ext uri="{FF2B5EF4-FFF2-40B4-BE49-F238E27FC236}">
                <a16:creationId xmlns:a16="http://schemas.microsoft.com/office/drawing/2014/main" id="{9202CE1A-58E7-4692-99B8-FD5702CCC487}"/>
              </a:ext>
            </a:extLst>
          </p:cNvPr>
          <p:cNvSpPr/>
          <p:nvPr/>
        </p:nvSpPr>
        <p:spPr>
          <a:xfrm>
            <a:off x="3744939" y="2064181"/>
            <a:ext cx="1048092" cy="605738"/>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49" name="Rectangle: Rounded Corners 148">
            <a:extLst>
              <a:ext uri="{FF2B5EF4-FFF2-40B4-BE49-F238E27FC236}">
                <a16:creationId xmlns:a16="http://schemas.microsoft.com/office/drawing/2014/main" id="{2E04DF6E-E1A5-4D97-A08E-1DD081B2FDBF}"/>
              </a:ext>
            </a:extLst>
          </p:cNvPr>
          <p:cNvSpPr/>
          <p:nvPr/>
        </p:nvSpPr>
        <p:spPr>
          <a:xfrm>
            <a:off x="5424628" y="3122527"/>
            <a:ext cx="1048092" cy="605738"/>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50" name="Rectangle: Rounded Corners 149">
            <a:extLst>
              <a:ext uri="{FF2B5EF4-FFF2-40B4-BE49-F238E27FC236}">
                <a16:creationId xmlns:a16="http://schemas.microsoft.com/office/drawing/2014/main" id="{2772CE2F-859A-45B8-AD2D-3ADF4DF4EF58}"/>
              </a:ext>
            </a:extLst>
          </p:cNvPr>
          <p:cNvSpPr/>
          <p:nvPr/>
        </p:nvSpPr>
        <p:spPr>
          <a:xfrm>
            <a:off x="8201714" y="4112076"/>
            <a:ext cx="1048092" cy="605738"/>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51" name="Rectangle: Rounded Corners 150">
            <a:extLst>
              <a:ext uri="{FF2B5EF4-FFF2-40B4-BE49-F238E27FC236}">
                <a16:creationId xmlns:a16="http://schemas.microsoft.com/office/drawing/2014/main" id="{9FB97781-EA22-46EE-8D49-C1DAAE318C81}"/>
              </a:ext>
            </a:extLst>
          </p:cNvPr>
          <p:cNvSpPr/>
          <p:nvPr/>
        </p:nvSpPr>
        <p:spPr>
          <a:xfrm>
            <a:off x="6494905" y="952498"/>
            <a:ext cx="2064221" cy="773004"/>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17400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9">
                                            <p:txEl>
                                              <p:pRg st="1" end="1"/>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3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3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9">
                                            <p:txEl>
                                              <p:pRg st="2" end="2"/>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4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34" grpId="0" animBg="1"/>
      <p:bldP spid="134" grpId="1" animBg="1"/>
      <p:bldP spid="135" grpId="0" animBg="1"/>
      <p:bldP spid="135" grpId="1" animBg="1"/>
      <p:bldP spid="148" grpId="0" animBg="1"/>
      <p:bldP spid="148" grpId="1" animBg="1"/>
      <p:bldP spid="149" grpId="0" animBg="1"/>
      <p:bldP spid="149" grpId="1" animBg="1"/>
      <p:bldP spid="150" grpId="0" animBg="1"/>
      <p:bldP spid="150" grpId="1" animBg="1"/>
      <p:bldP spid="1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Test Platform Used to Demonstrate this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12</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391236" y="1271752"/>
            <a:ext cx="11070516" cy="5170989"/>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AMD A10-7850K APU</a:t>
            </a:r>
          </a:p>
          <a:p>
            <a:pPr marL="800100" lvl="1" indent="-342900">
              <a:buFont typeface="Arial" panose="020B0604020202020204" pitchFamily="34" charset="0"/>
              <a:buChar char="•"/>
            </a:pPr>
            <a:r>
              <a:rPr lang="en-US" dirty="0"/>
              <a:t>4x 3.7 GHz CPU cores. AMD Family 15h Model 30h</a:t>
            </a:r>
          </a:p>
          <a:p>
            <a:pPr marL="800100" lvl="1" indent="-342900">
              <a:buFont typeface="Arial" panose="020B0604020202020204" pitchFamily="34" charset="0"/>
              <a:buChar char="•"/>
            </a:pPr>
            <a:r>
              <a:rPr lang="en-US" dirty="0"/>
              <a:t>720 MHz AMD GCN 1.1 (“Sea Islands”, gfx700) GPU, 8 CUs</a:t>
            </a:r>
          </a:p>
          <a:p>
            <a:pPr marL="800100" lvl="1" indent="-342900">
              <a:buFont typeface="Arial" panose="020B0604020202020204" pitchFamily="34" charset="0"/>
              <a:buChar char="•"/>
            </a:pPr>
            <a:r>
              <a:rPr lang="en-US" dirty="0"/>
              <a:t>32 GB Dual-Channel DDR3-1866</a:t>
            </a:r>
          </a:p>
          <a:p>
            <a:pPr marL="342900" indent="-342900">
              <a:buFont typeface="Arial" panose="020B0604020202020204" pitchFamily="34" charset="0"/>
              <a:buChar char="•"/>
            </a:pPr>
            <a:r>
              <a:rPr lang="en-US" dirty="0"/>
              <a:t>Ubuntu 14.04.3 LTS (AMD64)</a:t>
            </a:r>
          </a:p>
          <a:p>
            <a:pPr marL="800100" lvl="1" indent="-342900">
              <a:buFont typeface="Arial" panose="020B0604020202020204" pitchFamily="34" charset="0"/>
              <a:buChar char="•"/>
            </a:pPr>
            <a:r>
              <a:rPr lang="en-US" dirty="0"/>
              <a:t>Linux</a:t>
            </a:r>
            <a:r>
              <a:rPr lang="en-US" baseline="30000" dirty="0"/>
              <a:t>®</a:t>
            </a:r>
            <a:r>
              <a:rPr lang="en-US" dirty="0"/>
              <a:t> kernel 4.0.0 with HSA Drivers (amdkfd 1.6.1)</a:t>
            </a:r>
          </a:p>
          <a:p>
            <a:pPr marL="342900" indent="-342900">
              <a:buFont typeface="Arial" panose="020B0604020202020204" pitchFamily="34" charset="0"/>
              <a:buChar char="•"/>
            </a:pPr>
            <a:r>
              <a:rPr lang="en-US" dirty="0"/>
              <a:t>PARSEC benchmarks for “CPU work”</a:t>
            </a:r>
          </a:p>
          <a:p>
            <a:pPr marL="342900" indent="-342900">
              <a:buFont typeface="Arial" panose="020B0604020202020204" pitchFamily="34" charset="0"/>
              <a:buChar char="•"/>
            </a:pPr>
            <a:r>
              <a:rPr lang="en-US" dirty="0"/>
              <a:t>OpenCL™ benchmark applications modified to create SSRs (page faults)</a:t>
            </a:r>
          </a:p>
          <a:p>
            <a:pPr marL="800100" lvl="1" indent="-342900">
              <a:buFont typeface="Arial" panose="020B0604020202020204" pitchFamily="34" charset="0"/>
              <a:buChar char="•"/>
            </a:pPr>
            <a:r>
              <a:rPr lang="en-US" dirty="0"/>
              <a:t>BPT </a:t>
            </a:r>
            <a:r>
              <a:rPr lang="nb-NO" dirty="0"/>
              <a:t>[Veselý et al., ISPASS 2016]</a:t>
            </a:r>
          </a:p>
          <a:p>
            <a:pPr marL="800100" lvl="1" indent="-342900">
              <a:buFont typeface="Arial" panose="020B0604020202020204" pitchFamily="34" charset="0"/>
              <a:buChar char="•"/>
            </a:pPr>
            <a:r>
              <a:rPr lang="en-US" dirty="0"/>
              <a:t>XSBench </a:t>
            </a:r>
            <a:r>
              <a:rPr lang="nb-NO" dirty="0"/>
              <a:t>[Veselý et al., ISPASS 2016]</a:t>
            </a:r>
          </a:p>
          <a:p>
            <a:pPr marL="800100" lvl="1" indent="-342900">
              <a:buFont typeface="Arial" panose="020B0604020202020204" pitchFamily="34" charset="0"/>
              <a:buChar char="•"/>
            </a:pPr>
            <a:r>
              <a:rPr lang="en-US" dirty="0"/>
              <a:t>SHOC BFS</a:t>
            </a:r>
          </a:p>
          <a:p>
            <a:pPr marL="800100" lvl="1" indent="-342900">
              <a:buFont typeface="Arial" panose="020B0604020202020204" pitchFamily="34" charset="0"/>
              <a:buChar char="•"/>
            </a:pPr>
            <a:r>
              <a:rPr lang="en-US" dirty="0"/>
              <a:t>SHOC SpMV</a:t>
            </a:r>
          </a:p>
          <a:p>
            <a:pPr marL="800100" lvl="1" indent="-342900">
              <a:buFont typeface="Arial" panose="020B0604020202020204" pitchFamily="34" charset="0"/>
              <a:buChar char="•"/>
            </a:pPr>
            <a:r>
              <a:rPr lang="en-US" dirty="0"/>
              <a:t>Pannotia SSSP</a:t>
            </a:r>
          </a:p>
          <a:p>
            <a:pPr marL="800100" lvl="1" indent="-342900">
              <a:buFont typeface="Arial" panose="020B0604020202020204" pitchFamily="34" charset="0"/>
              <a:buChar char="•"/>
            </a:pPr>
            <a:r>
              <a:rPr lang="en-US" dirty="0"/>
              <a:t>µBenchmark</a:t>
            </a:r>
            <a:br>
              <a:rPr lang="en-US" dirty="0"/>
            </a:br>
            <a:endParaRPr lang="en-US" dirty="0"/>
          </a:p>
        </p:txBody>
      </p:sp>
    </p:spTree>
    <p:extLst>
      <p:ext uri="{BB962C8B-B14F-4D97-AF65-F5344CB8AC3E}">
        <p14:creationId xmlns:p14="http://schemas.microsoft.com/office/powerpoint/2010/main" val="414654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CPU Performance W/ SSR-Using GPU Applications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13</a:t>
            </a:fld>
            <a:endParaRPr lang="en-US" dirty="0"/>
          </a:p>
        </p:txBody>
      </p:sp>
      <p:pic>
        <p:nvPicPr>
          <p:cNvPr id="4" name="Picture 3">
            <a:extLst>
              <a:ext uri="{FF2B5EF4-FFF2-40B4-BE49-F238E27FC236}">
                <a16:creationId xmlns:a16="http://schemas.microsoft.com/office/drawing/2014/main" id="{35715FBD-DB7D-438E-B19C-1A8A25FE5075}"/>
              </a:ext>
            </a:extLst>
          </p:cNvPr>
          <p:cNvPicPr>
            <a:picLocks noChangeAspect="1"/>
          </p:cNvPicPr>
          <p:nvPr/>
        </p:nvPicPr>
        <p:blipFill>
          <a:blip r:embed="rId2"/>
          <a:stretch>
            <a:fillRect/>
          </a:stretch>
        </p:blipFill>
        <p:spPr>
          <a:xfrm>
            <a:off x="511194" y="1084288"/>
            <a:ext cx="11290771" cy="5090601"/>
          </a:xfrm>
          <a:prstGeom prst="rect">
            <a:avLst/>
          </a:prstGeom>
        </p:spPr>
      </p:pic>
    </p:spTree>
    <p:extLst>
      <p:ext uri="{BB962C8B-B14F-4D97-AF65-F5344CB8AC3E}">
        <p14:creationId xmlns:p14="http://schemas.microsoft.com/office/powerpoint/2010/main" val="216826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Indirect CPU Overheads from GPU SSRs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14</a:t>
            </a:fld>
            <a:endParaRPr lang="en-US" dirty="0"/>
          </a:p>
        </p:txBody>
      </p:sp>
      <p:pic>
        <p:nvPicPr>
          <p:cNvPr id="4" name="Picture 3">
            <a:extLst>
              <a:ext uri="{FF2B5EF4-FFF2-40B4-BE49-F238E27FC236}">
                <a16:creationId xmlns:a16="http://schemas.microsoft.com/office/drawing/2014/main" id="{015FE717-125A-435C-9030-BAA7424BB1C5}"/>
              </a:ext>
            </a:extLst>
          </p:cNvPr>
          <p:cNvPicPr>
            <a:picLocks noChangeAspect="1"/>
          </p:cNvPicPr>
          <p:nvPr/>
        </p:nvPicPr>
        <p:blipFill>
          <a:blip r:embed="rId2"/>
          <a:stretch>
            <a:fillRect/>
          </a:stretch>
        </p:blipFill>
        <p:spPr>
          <a:xfrm>
            <a:off x="164728" y="1255874"/>
            <a:ext cx="5486876" cy="4572396"/>
          </a:xfrm>
          <a:prstGeom prst="rect">
            <a:avLst/>
          </a:prstGeom>
        </p:spPr>
      </p:pic>
      <p:pic>
        <p:nvPicPr>
          <p:cNvPr id="5" name="Picture 4">
            <a:extLst>
              <a:ext uri="{FF2B5EF4-FFF2-40B4-BE49-F238E27FC236}">
                <a16:creationId xmlns:a16="http://schemas.microsoft.com/office/drawing/2014/main" id="{13255D84-DFDC-4427-AA77-4EF30D357B90}"/>
              </a:ext>
            </a:extLst>
          </p:cNvPr>
          <p:cNvPicPr>
            <a:picLocks noChangeAspect="1"/>
          </p:cNvPicPr>
          <p:nvPr/>
        </p:nvPicPr>
        <p:blipFill>
          <a:blip r:embed="rId3"/>
          <a:stretch>
            <a:fillRect/>
          </a:stretch>
        </p:blipFill>
        <p:spPr>
          <a:xfrm>
            <a:off x="6003367" y="1261332"/>
            <a:ext cx="5492972" cy="4572396"/>
          </a:xfrm>
          <a:prstGeom prst="rect">
            <a:avLst/>
          </a:prstGeom>
        </p:spPr>
      </p:pic>
    </p:spTree>
    <p:extLst>
      <p:ext uri="{BB962C8B-B14F-4D97-AF65-F5344CB8AC3E}">
        <p14:creationId xmlns:p14="http://schemas.microsoft.com/office/powerpoint/2010/main" val="191920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03302-9748-4236-81BA-BB52FA4559CF}"/>
              </a:ext>
            </a:extLst>
          </p:cNvPr>
          <p:cNvPicPr>
            <a:picLocks noChangeAspect="1"/>
          </p:cNvPicPr>
          <p:nvPr/>
        </p:nvPicPr>
        <p:blipFill>
          <a:blip r:embed="rId2"/>
          <a:stretch>
            <a:fillRect/>
          </a:stretch>
        </p:blipFill>
        <p:spPr>
          <a:xfrm>
            <a:off x="505910" y="1216702"/>
            <a:ext cx="11296867" cy="5090601"/>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GPU Performance w/ Concurrent CPU Apps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15</a:t>
            </a:fld>
            <a:endParaRPr lang="en-US" dirty="0"/>
          </a:p>
        </p:txBody>
      </p:sp>
      <p:sp>
        <p:nvSpPr>
          <p:cNvPr id="7" name="Rectangle: Rounded Corners 6">
            <a:extLst>
              <a:ext uri="{FF2B5EF4-FFF2-40B4-BE49-F238E27FC236}">
                <a16:creationId xmlns:a16="http://schemas.microsoft.com/office/drawing/2014/main" id="{2E0BD948-4314-4B41-823B-2DB1FD0C1E7B}"/>
              </a:ext>
            </a:extLst>
          </p:cNvPr>
          <p:cNvSpPr/>
          <p:nvPr/>
        </p:nvSpPr>
        <p:spPr>
          <a:xfrm>
            <a:off x="1493432" y="1365991"/>
            <a:ext cx="9038304" cy="64054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4" name="TextBox 3">
            <a:extLst>
              <a:ext uri="{FF2B5EF4-FFF2-40B4-BE49-F238E27FC236}">
                <a16:creationId xmlns:a16="http://schemas.microsoft.com/office/drawing/2014/main" id="{BFDF0BCE-F7FE-45FF-B11D-98912133CC2E}"/>
              </a:ext>
            </a:extLst>
          </p:cNvPr>
          <p:cNvSpPr txBox="1"/>
          <p:nvPr/>
        </p:nvSpPr>
        <p:spPr>
          <a:xfrm>
            <a:off x="1493432" y="988541"/>
            <a:ext cx="9038304" cy="37745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CPU cores avoid going to sleep, which can increase responsiveness to GPU requests</a:t>
            </a:r>
          </a:p>
        </p:txBody>
      </p:sp>
    </p:spTree>
    <p:extLst>
      <p:ext uri="{BB962C8B-B14F-4D97-AF65-F5344CB8AC3E}">
        <p14:creationId xmlns:p14="http://schemas.microsoft.com/office/powerpoint/2010/main" val="4547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454B8BA-09BF-1942-86BE-02FB79B609C1}"/>
              </a:ext>
            </a:extLst>
          </p:cNvPr>
          <p:cNvSpPr>
            <a:spLocks noGrp="1"/>
          </p:cNvSpPr>
          <p:nvPr>
            <p:ph type="body" sz="quarter" idx="10"/>
          </p:nvPr>
        </p:nvSpPr>
        <p:spPr>
          <a:xfrm>
            <a:off x="817582" y="3338624"/>
            <a:ext cx="5098274" cy="890030"/>
          </a:xfrm>
        </p:spPr>
        <p:txBody>
          <a:bodyPr>
            <a:normAutofit/>
          </a:bodyPr>
          <a:lstStyle/>
          <a:p>
            <a:pPr>
              <a:lnSpc>
                <a:spcPct val="120000"/>
              </a:lnSpc>
            </a:pPr>
            <a:r>
              <a:rPr lang="en-US" sz="1800" b="0" dirty="0"/>
              <a:t>take inspiration from other domains (e.g. high performance Networking)</a:t>
            </a:r>
            <a:endParaRPr lang="en-US" sz="1400" b="0" cap="none" dirty="0"/>
          </a:p>
        </p:txBody>
      </p:sp>
      <p:sp>
        <p:nvSpPr>
          <p:cNvPr id="12" name="Slide Number Placeholder 7">
            <a:extLst>
              <a:ext uri="{FF2B5EF4-FFF2-40B4-BE49-F238E27FC236}">
                <a16:creationId xmlns:a16="http://schemas.microsoft.com/office/drawing/2014/main" id="{4B6345E9-23E4-EF4A-8909-44696FF22E92}"/>
              </a:ext>
            </a:extLst>
          </p:cNvPr>
          <p:cNvSpPr>
            <a:spLocks noGrp="1"/>
          </p:cNvSpPr>
          <p:nvPr>
            <p:ph type="sldNum" sz="quarter" idx="4"/>
          </p:nvPr>
        </p:nvSpPr>
        <p:spPr>
          <a:prstGeom prst="rect">
            <a:avLst/>
          </a:prstGeom>
        </p:spPr>
        <p:txBody>
          <a:bodyPr vert="horz" lIns="91440" tIns="45720" rIns="91440" bIns="45720" rtlCol="0" anchor="ctr"/>
          <a:lstStyle>
            <a:lvl1pPr algn="ctr">
              <a:defRPr sz="800" b="0" i="0">
                <a:solidFill>
                  <a:schemeClr val="accent6">
                    <a:lumMod val="25000"/>
                    <a:lumOff val="75000"/>
                  </a:schemeClr>
                </a:solidFill>
                <a:latin typeface="Arial" panose="020B0604020202020204" pitchFamily="34" charset="0"/>
              </a:defRPr>
            </a:lvl1pPr>
          </a:lstStyle>
          <a:p>
            <a:fld id="{959A88F6-A667-2F47-A1AA-6AA2965AA51F}" type="slidenum">
              <a:rPr lang="en-US" smtClean="0"/>
              <a:pPr/>
              <a:t>16</a:t>
            </a:fld>
            <a:endParaRPr lang="en-US" dirty="0"/>
          </a:p>
        </p:txBody>
      </p:sp>
      <p:cxnSp>
        <p:nvCxnSpPr>
          <p:cNvPr id="14" name="Straight Connector 13">
            <a:extLst>
              <a:ext uri="{FF2B5EF4-FFF2-40B4-BE49-F238E27FC236}">
                <a16:creationId xmlns:a16="http://schemas.microsoft.com/office/drawing/2014/main" id="{2AEF7E28-D5E8-5643-8C54-BADD7510E85F}"/>
              </a:ext>
            </a:extLst>
          </p:cNvPr>
          <p:cNvCxnSpPr>
            <a:cxnSpLocks/>
          </p:cNvCxnSpPr>
          <p:nvPr/>
        </p:nvCxnSpPr>
        <p:spPr>
          <a:xfrm>
            <a:off x="1727199" y="3051612"/>
            <a:ext cx="4114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549E0A04-6632-DB48-A9F4-9667AF246664}"/>
              </a:ext>
            </a:extLst>
          </p:cNvPr>
          <p:cNvSpPr txBox="1">
            <a:spLocks/>
          </p:cNvSpPr>
          <p:nvPr/>
        </p:nvSpPr>
        <p:spPr>
          <a:xfrm>
            <a:off x="1727200" y="2516081"/>
            <a:ext cx="4190328"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b="0" i="0" kern="1200">
                <a:solidFill>
                  <a:schemeClr val="accent2"/>
                </a:solidFill>
                <a:latin typeface="Klavika Medium" panose="020B0506040000020004" pitchFamily="34" charset="0"/>
                <a:ea typeface="+mj-ea"/>
                <a:cs typeface="+mj-cs"/>
              </a:defRPr>
            </a:lvl1pPr>
          </a:lstStyle>
          <a:p>
            <a:pPr algn="r"/>
            <a:r>
              <a:rPr lang="en-US" sz="3200" b="1" dirty="0">
                <a:latin typeface="Arial" panose="020B0604020202020204" pitchFamily="34" charset="0"/>
                <a:cs typeface="Arial" panose="020B0604020202020204" pitchFamily="34" charset="0"/>
              </a:rPr>
              <a:t>Mitigation Strategies</a:t>
            </a:r>
          </a:p>
        </p:txBody>
      </p:sp>
      <p:sp>
        <p:nvSpPr>
          <p:cNvPr id="26" name="Text Placeholder 35">
            <a:extLst>
              <a:ext uri="{FF2B5EF4-FFF2-40B4-BE49-F238E27FC236}">
                <a16:creationId xmlns:a16="http://schemas.microsoft.com/office/drawing/2014/main" id="{B729133A-1E30-B947-AD2A-CE768BD17EEB}"/>
              </a:ext>
            </a:extLst>
          </p:cNvPr>
          <p:cNvSpPr txBox="1">
            <a:spLocks/>
          </p:cNvSpPr>
          <p:nvPr/>
        </p:nvSpPr>
        <p:spPr>
          <a:xfrm>
            <a:off x="6858001" y="2006446"/>
            <a:ext cx="3606800" cy="522817"/>
          </a:xfrm>
          <a:prstGeom prst="rect">
            <a:avLst/>
          </a:prstGeom>
          <a:ln>
            <a:noFill/>
          </a:ln>
        </p:spPr>
        <p:txBody>
          <a:bodyPr lIns="182880" tIns="182880" bIns="182880" anchor="ctr" anchorCtr="0"/>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Klavika Light" panose="020B05060400000200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Klavika Light" panose="020B05060400000200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Klavika Light" panose="020B050604000002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Klavika Light" panose="020B05060400000200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Klavika Light"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rgbClr val="FFFFFF"/>
                </a:solidFill>
                <a:latin typeface="Arial" panose="020B0604020202020204" pitchFamily="34" charset="0"/>
              </a:rPr>
              <a:t>Interrupt Coalescing</a:t>
            </a:r>
          </a:p>
        </p:txBody>
      </p:sp>
      <p:sp>
        <p:nvSpPr>
          <p:cNvPr id="27" name="Text Placeholder 35">
            <a:extLst>
              <a:ext uri="{FF2B5EF4-FFF2-40B4-BE49-F238E27FC236}">
                <a16:creationId xmlns:a16="http://schemas.microsoft.com/office/drawing/2014/main" id="{7B0B9314-6926-8440-8FE0-FD0685DF4B56}"/>
              </a:ext>
            </a:extLst>
          </p:cNvPr>
          <p:cNvSpPr txBox="1">
            <a:spLocks/>
          </p:cNvSpPr>
          <p:nvPr/>
        </p:nvSpPr>
        <p:spPr>
          <a:xfrm>
            <a:off x="6858001" y="2791069"/>
            <a:ext cx="3606800" cy="522817"/>
          </a:xfrm>
          <a:prstGeom prst="rect">
            <a:avLst/>
          </a:prstGeom>
          <a:ln>
            <a:noFill/>
          </a:ln>
        </p:spPr>
        <p:txBody>
          <a:bodyPr lIns="182880" tIns="182880" bIns="182880" anchor="ctr" anchorCtr="0"/>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Klavika Light" panose="020B05060400000200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Klavika Light" panose="020B05060400000200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Klavika Light" panose="020B050604000002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Klavika Light" panose="020B05060400000200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Klavika Light"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rgbClr val="FFFFFF"/>
                </a:solidFill>
                <a:latin typeface="Arial" panose="020B0604020202020204" pitchFamily="34" charset="0"/>
              </a:rPr>
              <a:t>Interrupt Steering</a:t>
            </a:r>
          </a:p>
        </p:txBody>
      </p:sp>
      <p:sp>
        <p:nvSpPr>
          <p:cNvPr id="28" name="Text Placeholder 35">
            <a:extLst>
              <a:ext uri="{FF2B5EF4-FFF2-40B4-BE49-F238E27FC236}">
                <a16:creationId xmlns:a16="http://schemas.microsoft.com/office/drawing/2014/main" id="{82C7C91F-9A85-9A44-93C3-B5E027D72229}"/>
              </a:ext>
            </a:extLst>
          </p:cNvPr>
          <p:cNvSpPr txBox="1">
            <a:spLocks/>
          </p:cNvSpPr>
          <p:nvPr/>
        </p:nvSpPr>
        <p:spPr>
          <a:xfrm>
            <a:off x="6858001" y="3575692"/>
            <a:ext cx="3606800" cy="522817"/>
          </a:xfrm>
          <a:prstGeom prst="rect">
            <a:avLst/>
          </a:prstGeom>
          <a:ln>
            <a:noFill/>
          </a:ln>
        </p:spPr>
        <p:txBody>
          <a:bodyPr lIns="182880" tIns="182880" bIns="182880" anchor="ctr" anchorCtr="0"/>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Klavika Light" panose="020B05060400000200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Klavika Light" panose="020B05060400000200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Klavika Light" panose="020B050604000002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Klavika Light" panose="020B05060400000200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Klavika Light"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rgbClr val="FFFFFF"/>
                </a:solidFill>
                <a:latin typeface="Arial" panose="020B0604020202020204" pitchFamily="34" charset="0"/>
              </a:rPr>
              <a:t>Merged SSR Handlers</a:t>
            </a:r>
          </a:p>
        </p:txBody>
      </p:sp>
      <p:sp>
        <p:nvSpPr>
          <p:cNvPr id="29" name="Text Placeholder 35">
            <a:extLst>
              <a:ext uri="{FF2B5EF4-FFF2-40B4-BE49-F238E27FC236}">
                <a16:creationId xmlns:a16="http://schemas.microsoft.com/office/drawing/2014/main" id="{8E26289C-5C39-8846-899E-6C7699F1B337}"/>
              </a:ext>
            </a:extLst>
          </p:cNvPr>
          <p:cNvSpPr txBox="1">
            <a:spLocks/>
          </p:cNvSpPr>
          <p:nvPr/>
        </p:nvSpPr>
        <p:spPr>
          <a:xfrm>
            <a:off x="6858001" y="4360314"/>
            <a:ext cx="3606800" cy="522817"/>
          </a:xfrm>
          <a:prstGeom prst="rect">
            <a:avLst/>
          </a:prstGeom>
          <a:ln>
            <a:noFill/>
          </a:ln>
        </p:spPr>
        <p:txBody>
          <a:bodyPr lIns="182880" tIns="182880" bIns="182880" anchor="ctr" anchorCtr="0"/>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Klavika Light" panose="020B05060400000200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Klavika Light" panose="020B05060400000200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Klavika Light" panose="020B050604000002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Klavika Light" panose="020B05060400000200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Klavika Light"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rgbClr val="FFFFFF"/>
                </a:solidFill>
                <a:latin typeface="Arial" panose="020B0604020202020204" pitchFamily="34" charset="0"/>
              </a:rPr>
              <a:t>Driver for Enforcing CPU QoS</a:t>
            </a:r>
          </a:p>
        </p:txBody>
      </p:sp>
      <p:cxnSp>
        <p:nvCxnSpPr>
          <p:cNvPr id="30" name="Straight Connector 29">
            <a:extLst>
              <a:ext uri="{FF2B5EF4-FFF2-40B4-BE49-F238E27FC236}">
                <a16:creationId xmlns:a16="http://schemas.microsoft.com/office/drawing/2014/main" id="{6E2627E6-45EB-7140-9FCD-78C1EAE32271}"/>
              </a:ext>
            </a:extLst>
          </p:cNvPr>
          <p:cNvCxnSpPr>
            <a:cxnSpLocks/>
          </p:cNvCxnSpPr>
          <p:nvPr/>
        </p:nvCxnSpPr>
        <p:spPr>
          <a:xfrm>
            <a:off x="6096000" y="2664880"/>
            <a:ext cx="5451861" cy="0"/>
          </a:xfrm>
          <a:prstGeom prst="line">
            <a:avLst/>
          </a:prstGeom>
          <a:noFill/>
          <a:ln w="25400" cap="flat" cmpd="sng" algn="ctr">
            <a:gradFill flip="none" rotWithShape="1">
              <a:gsLst>
                <a:gs pos="0">
                  <a:srgbClr val="000000">
                    <a:alpha val="0"/>
                  </a:srgbClr>
                </a:gs>
                <a:gs pos="50000">
                  <a:srgbClr val="F16521"/>
                </a:gs>
                <a:gs pos="100000">
                  <a:srgbClr val="000000">
                    <a:alpha val="0"/>
                  </a:srgbClr>
                </a:gs>
              </a:gsLst>
              <a:lin ang="0" scaled="1"/>
              <a:tileRect/>
            </a:gradFill>
            <a:prstDash val="solid"/>
            <a:miter lim="800000"/>
          </a:ln>
          <a:effectLst/>
        </p:spPr>
      </p:cxnSp>
      <p:cxnSp>
        <p:nvCxnSpPr>
          <p:cNvPr id="31" name="Straight Connector 30">
            <a:extLst>
              <a:ext uri="{FF2B5EF4-FFF2-40B4-BE49-F238E27FC236}">
                <a16:creationId xmlns:a16="http://schemas.microsoft.com/office/drawing/2014/main" id="{30EA704C-9EFE-6848-9228-187E3014244F}"/>
              </a:ext>
            </a:extLst>
          </p:cNvPr>
          <p:cNvCxnSpPr>
            <a:cxnSpLocks/>
          </p:cNvCxnSpPr>
          <p:nvPr/>
        </p:nvCxnSpPr>
        <p:spPr>
          <a:xfrm>
            <a:off x="6096000" y="3446767"/>
            <a:ext cx="5451861" cy="0"/>
          </a:xfrm>
          <a:prstGeom prst="line">
            <a:avLst/>
          </a:prstGeom>
          <a:noFill/>
          <a:ln w="25400" cap="flat" cmpd="sng" algn="ctr">
            <a:gradFill flip="none" rotWithShape="1">
              <a:gsLst>
                <a:gs pos="0">
                  <a:srgbClr val="000000">
                    <a:alpha val="0"/>
                  </a:srgbClr>
                </a:gs>
                <a:gs pos="50000">
                  <a:srgbClr val="F16521"/>
                </a:gs>
                <a:gs pos="100000">
                  <a:srgbClr val="000000">
                    <a:alpha val="0"/>
                  </a:srgbClr>
                </a:gs>
              </a:gsLst>
              <a:lin ang="0" scaled="1"/>
              <a:tileRect/>
            </a:gradFill>
            <a:prstDash val="solid"/>
            <a:miter lim="800000"/>
          </a:ln>
          <a:effectLst/>
        </p:spPr>
      </p:cxnSp>
      <p:cxnSp>
        <p:nvCxnSpPr>
          <p:cNvPr id="32" name="Straight Connector 31">
            <a:extLst>
              <a:ext uri="{FF2B5EF4-FFF2-40B4-BE49-F238E27FC236}">
                <a16:creationId xmlns:a16="http://schemas.microsoft.com/office/drawing/2014/main" id="{BC64D061-24DD-3A46-9B66-7375A4B51933}"/>
              </a:ext>
            </a:extLst>
          </p:cNvPr>
          <p:cNvCxnSpPr>
            <a:cxnSpLocks/>
          </p:cNvCxnSpPr>
          <p:nvPr/>
        </p:nvCxnSpPr>
        <p:spPr>
          <a:xfrm>
            <a:off x="6096000" y="4228654"/>
            <a:ext cx="5451861" cy="0"/>
          </a:xfrm>
          <a:prstGeom prst="line">
            <a:avLst/>
          </a:prstGeom>
          <a:noFill/>
          <a:ln w="25400" cap="flat" cmpd="sng" algn="ctr">
            <a:gradFill flip="none" rotWithShape="1">
              <a:gsLst>
                <a:gs pos="0">
                  <a:srgbClr val="000000">
                    <a:alpha val="0"/>
                  </a:srgbClr>
                </a:gs>
                <a:gs pos="50000">
                  <a:srgbClr val="F16521"/>
                </a:gs>
                <a:gs pos="100000">
                  <a:srgbClr val="000000">
                    <a:alpha val="0"/>
                  </a:srgbClr>
                </a:gs>
              </a:gsLst>
              <a:lin ang="0" scaled="1"/>
              <a:tileRect/>
            </a:gradFill>
            <a:prstDash val="solid"/>
            <a:miter lim="800000"/>
          </a:ln>
          <a:effectLst/>
        </p:spPr>
      </p:cxnSp>
    </p:spTree>
    <p:extLst>
      <p:ext uri="{BB962C8B-B14F-4D97-AF65-F5344CB8AC3E}">
        <p14:creationId xmlns:p14="http://schemas.microsoft.com/office/powerpoint/2010/main" val="306453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Mitigation: Interrupt Coalescing</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17</a:t>
            </a:fld>
            <a:endParaRPr lang="en-US" dirty="0"/>
          </a:p>
        </p:txBody>
      </p:sp>
      <p:grpSp>
        <p:nvGrpSpPr>
          <p:cNvPr id="11" name="Group 10">
            <a:extLst>
              <a:ext uri="{FF2B5EF4-FFF2-40B4-BE49-F238E27FC236}">
                <a16:creationId xmlns:a16="http://schemas.microsoft.com/office/drawing/2014/main" id="{BE55EA41-3831-408B-9A88-6558DC41E0D7}"/>
              </a:ext>
            </a:extLst>
          </p:cNvPr>
          <p:cNvGrpSpPr/>
          <p:nvPr/>
        </p:nvGrpSpPr>
        <p:grpSpPr>
          <a:xfrm>
            <a:off x="1209921" y="4898800"/>
            <a:ext cx="2932275" cy="1368445"/>
            <a:chOff x="363613" y="1078881"/>
            <a:chExt cx="2932275" cy="1368445"/>
          </a:xfrm>
        </p:grpSpPr>
        <p:sp>
          <p:nvSpPr>
            <p:cNvPr id="4" name="Rectangle 3">
              <a:extLst>
                <a:ext uri="{FF2B5EF4-FFF2-40B4-BE49-F238E27FC236}">
                  <a16:creationId xmlns:a16="http://schemas.microsoft.com/office/drawing/2014/main" id="{D2E5B5E6-1A2B-47AE-A15B-3C1BF70443CF}"/>
                </a:ext>
              </a:extLst>
            </p:cNvPr>
            <p:cNvSpPr/>
            <p:nvPr/>
          </p:nvSpPr>
          <p:spPr>
            <a:xfrm>
              <a:off x="2930128" y="1293449"/>
              <a:ext cx="36576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C4FCC73-7059-487D-9F72-7FF238C0C526}"/>
                </a:ext>
              </a:extLst>
            </p:cNvPr>
            <p:cNvSpPr/>
            <p:nvPr/>
          </p:nvSpPr>
          <p:spPr>
            <a:xfrm>
              <a:off x="2078831" y="1304925"/>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888088-8257-4479-914A-4DDF12336A0E}"/>
                </a:ext>
              </a:extLst>
            </p:cNvPr>
            <p:cNvSpPr/>
            <p:nvPr/>
          </p:nvSpPr>
          <p:spPr>
            <a:xfrm>
              <a:off x="367424" y="1293449"/>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EEE6B-5B5B-468D-ABBD-25538636B748}"/>
                </a:ext>
              </a:extLst>
            </p:cNvPr>
            <p:cNvSpPr/>
            <p:nvPr/>
          </p:nvSpPr>
          <p:spPr>
            <a:xfrm>
              <a:off x="1227534" y="1293449"/>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Arrow: Bent 4">
              <a:extLst>
                <a:ext uri="{FF2B5EF4-FFF2-40B4-BE49-F238E27FC236}">
                  <a16:creationId xmlns:a16="http://schemas.microsoft.com/office/drawing/2014/main" id="{15CE5658-E9ED-4795-98C7-5808213F21BC}"/>
                </a:ext>
              </a:extLst>
            </p:cNvPr>
            <p:cNvSpPr/>
            <p:nvPr/>
          </p:nvSpPr>
          <p:spPr>
            <a:xfrm rot="16200000" flipH="1">
              <a:off x="2651437" y="1985755"/>
              <a:ext cx="292633" cy="264749"/>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0" name="Arrow: Left 9">
              <a:extLst>
                <a:ext uri="{FF2B5EF4-FFF2-40B4-BE49-F238E27FC236}">
                  <a16:creationId xmlns:a16="http://schemas.microsoft.com/office/drawing/2014/main" id="{75F5BC37-EF97-4360-8A3A-F7793BBE997E}"/>
                </a:ext>
              </a:extLst>
            </p:cNvPr>
            <p:cNvSpPr/>
            <p:nvPr/>
          </p:nvSpPr>
          <p:spPr>
            <a:xfrm>
              <a:off x="2444591" y="1476329"/>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Arrow: Left 12">
              <a:extLst>
                <a:ext uri="{FF2B5EF4-FFF2-40B4-BE49-F238E27FC236}">
                  <a16:creationId xmlns:a16="http://schemas.microsoft.com/office/drawing/2014/main" id="{23712ECB-BB59-456E-B6D6-A7DEA3D38FCA}"/>
                </a:ext>
              </a:extLst>
            </p:cNvPr>
            <p:cNvSpPr/>
            <p:nvPr/>
          </p:nvSpPr>
          <p:spPr>
            <a:xfrm rot="10800000">
              <a:off x="2453404" y="1298979"/>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 name="Arrow: Left 13">
              <a:extLst>
                <a:ext uri="{FF2B5EF4-FFF2-40B4-BE49-F238E27FC236}">
                  <a16:creationId xmlns:a16="http://schemas.microsoft.com/office/drawing/2014/main" id="{9E12A4FF-D9D8-4687-8F8A-C930DE222F15}"/>
                </a:ext>
              </a:extLst>
            </p:cNvPr>
            <p:cNvSpPr/>
            <p:nvPr/>
          </p:nvSpPr>
          <p:spPr>
            <a:xfrm>
              <a:off x="1587297" y="1401803"/>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 name="Arrow: Left 14">
              <a:extLst>
                <a:ext uri="{FF2B5EF4-FFF2-40B4-BE49-F238E27FC236}">
                  <a16:creationId xmlns:a16="http://schemas.microsoft.com/office/drawing/2014/main" id="{DE38F17D-3A21-41C1-A335-6230A0476F9C}"/>
                </a:ext>
              </a:extLst>
            </p:cNvPr>
            <p:cNvSpPr/>
            <p:nvPr/>
          </p:nvSpPr>
          <p:spPr>
            <a:xfrm>
              <a:off x="730186" y="1371323"/>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 name="Arrow: Left 15">
              <a:extLst>
                <a:ext uri="{FF2B5EF4-FFF2-40B4-BE49-F238E27FC236}">
                  <a16:creationId xmlns:a16="http://schemas.microsoft.com/office/drawing/2014/main" id="{3883349D-A4D3-4931-B5F1-4FBA563B2406}"/>
                </a:ext>
              </a:extLst>
            </p:cNvPr>
            <p:cNvSpPr/>
            <p:nvPr/>
          </p:nvSpPr>
          <p:spPr>
            <a:xfrm rot="5400000">
              <a:off x="135013" y="1899285"/>
              <a:ext cx="640080"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36CE30A-A5C7-4616-B413-3EC120B10B98}"/>
                </a:ext>
              </a:extLst>
            </p:cNvPr>
            <p:cNvSpPr/>
            <p:nvPr/>
          </p:nvSpPr>
          <p:spPr>
            <a:xfrm>
              <a:off x="367422" y="2264446"/>
              <a:ext cx="2926080" cy="1828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Arrow: U-Turn 16">
              <a:extLst>
                <a:ext uri="{FF2B5EF4-FFF2-40B4-BE49-F238E27FC236}">
                  <a16:creationId xmlns:a16="http://schemas.microsoft.com/office/drawing/2014/main" id="{024BAB05-5080-4F41-8926-1D5CBDC857BB}"/>
                </a:ext>
              </a:extLst>
            </p:cNvPr>
            <p:cNvSpPr/>
            <p:nvPr/>
          </p:nvSpPr>
          <p:spPr>
            <a:xfrm flipH="1">
              <a:off x="1587296" y="2114818"/>
              <a:ext cx="368223" cy="149628"/>
            </a:xfrm>
            <a:prstGeom prst="uturnArrow">
              <a:avLst>
                <a:gd name="adj1" fmla="val 36247"/>
                <a:gd name="adj2" fmla="val 25000"/>
                <a:gd name="adj3" fmla="val 25000"/>
                <a:gd name="adj4" fmla="val 43750"/>
                <a:gd name="adj5" fmla="val 1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8" name="Arrow: Bent 17">
              <a:extLst>
                <a:ext uri="{FF2B5EF4-FFF2-40B4-BE49-F238E27FC236}">
                  <a16:creationId xmlns:a16="http://schemas.microsoft.com/office/drawing/2014/main" id="{25DB4BEE-2893-49FE-9C8B-C64F1F9E941E}"/>
                </a:ext>
              </a:extLst>
            </p:cNvPr>
            <p:cNvSpPr/>
            <p:nvPr/>
          </p:nvSpPr>
          <p:spPr>
            <a:xfrm rot="10800000" flipH="1">
              <a:off x="642945" y="1669193"/>
              <a:ext cx="2287183" cy="264749"/>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61686E60-3954-4191-B6B3-FDA171889F04}"/>
                </a:ext>
              </a:extLst>
            </p:cNvPr>
            <p:cNvSpPr txBox="1"/>
            <p:nvPr/>
          </p:nvSpPr>
          <p:spPr>
            <a:xfrm>
              <a:off x="2453404" y="1989712"/>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5FD8F00-ED31-4F6B-B212-DDD7D9ADEEF0}"/>
                </a:ext>
              </a:extLst>
            </p:cNvPr>
            <p:cNvSpPr txBox="1"/>
            <p:nvPr/>
          </p:nvSpPr>
          <p:spPr>
            <a:xfrm>
              <a:off x="2636889" y="1575346"/>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C8C2FEF3-960E-4FE8-BE77-96651D79CA01}"/>
                </a:ext>
              </a:extLst>
            </p:cNvPr>
            <p:cNvSpPr txBox="1"/>
            <p:nvPr/>
          </p:nvSpPr>
          <p:spPr>
            <a:xfrm>
              <a:off x="1702996" y="1184679"/>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3a</a:t>
              </a:r>
            </a:p>
          </p:txBody>
        </p:sp>
        <p:sp>
          <p:nvSpPr>
            <p:cNvPr id="22" name="TextBox 21">
              <a:extLst>
                <a:ext uri="{FF2B5EF4-FFF2-40B4-BE49-F238E27FC236}">
                  <a16:creationId xmlns:a16="http://schemas.microsoft.com/office/drawing/2014/main" id="{FD6A7DDF-9078-47AC-80BE-0AEE08D2C7A2}"/>
                </a:ext>
              </a:extLst>
            </p:cNvPr>
            <p:cNvSpPr txBox="1"/>
            <p:nvPr/>
          </p:nvSpPr>
          <p:spPr>
            <a:xfrm>
              <a:off x="2494093" y="1078881"/>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3b</a:t>
              </a:r>
            </a:p>
          </p:txBody>
        </p:sp>
        <p:sp>
          <p:nvSpPr>
            <p:cNvPr id="23" name="TextBox 22">
              <a:extLst>
                <a:ext uri="{FF2B5EF4-FFF2-40B4-BE49-F238E27FC236}">
                  <a16:creationId xmlns:a16="http://schemas.microsoft.com/office/drawing/2014/main" id="{75A3E577-C35A-4453-8E97-15034615F8CA}"/>
                </a:ext>
              </a:extLst>
            </p:cNvPr>
            <p:cNvSpPr txBox="1"/>
            <p:nvPr/>
          </p:nvSpPr>
          <p:spPr>
            <a:xfrm>
              <a:off x="1272219" y="2018453"/>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4a</a:t>
              </a:r>
            </a:p>
          </p:txBody>
        </p:sp>
        <p:sp>
          <p:nvSpPr>
            <p:cNvPr id="24" name="TextBox 23">
              <a:extLst>
                <a:ext uri="{FF2B5EF4-FFF2-40B4-BE49-F238E27FC236}">
                  <a16:creationId xmlns:a16="http://schemas.microsoft.com/office/drawing/2014/main" id="{4E0C5A55-1E39-4AD2-BC4E-68E5513617B7}"/>
                </a:ext>
              </a:extLst>
            </p:cNvPr>
            <p:cNvSpPr txBox="1"/>
            <p:nvPr/>
          </p:nvSpPr>
          <p:spPr>
            <a:xfrm>
              <a:off x="854188" y="1165675"/>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4b</a:t>
              </a:r>
            </a:p>
          </p:txBody>
        </p:sp>
        <p:sp>
          <p:nvSpPr>
            <p:cNvPr id="26" name="TextBox 25">
              <a:extLst>
                <a:ext uri="{FF2B5EF4-FFF2-40B4-BE49-F238E27FC236}">
                  <a16:creationId xmlns:a16="http://schemas.microsoft.com/office/drawing/2014/main" id="{73329490-E851-4B3F-AA14-00ADCC5F018A}"/>
                </a:ext>
              </a:extLst>
            </p:cNvPr>
            <p:cNvSpPr txBox="1"/>
            <p:nvPr/>
          </p:nvSpPr>
          <p:spPr>
            <a:xfrm>
              <a:off x="495581" y="1995494"/>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5</a:t>
              </a:r>
            </a:p>
          </p:txBody>
        </p:sp>
        <p:sp>
          <p:nvSpPr>
            <p:cNvPr id="27" name="TextBox 26">
              <a:extLst>
                <a:ext uri="{FF2B5EF4-FFF2-40B4-BE49-F238E27FC236}">
                  <a16:creationId xmlns:a16="http://schemas.microsoft.com/office/drawing/2014/main" id="{BC4B361E-4C9D-46DF-99D5-67043BAAE527}"/>
                </a:ext>
              </a:extLst>
            </p:cNvPr>
            <p:cNvSpPr txBox="1"/>
            <p:nvPr/>
          </p:nvSpPr>
          <p:spPr>
            <a:xfrm>
              <a:off x="752103" y="1584683"/>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6</a:t>
              </a:r>
            </a:p>
          </p:txBody>
        </p:sp>
      </p:grpSp>
      <p:grpSp>
        <p:nvGrpSpPr>
          <p:cNvPr id="12" name="Group 11">
            <a:extLst>
              <a:ext uri="{FF2B5EF4-FFF2-40B4-BE49-F238E27FC236}">
                <a16:creationId xmlns:a16="http://schemas.microsoft.com/office/drawing/2014/main" id="{6740458E-9FEB-4A6D-8E61-048A3976FF1F}"/>
              </a:ext>
            </a:extLst>
          </p:cNvPr>
          <p:cNvGrpSpPr/>
          <p:nvPr/>
        </p:nvGrpSpPr>
        <p:grpSpPr>
          <a:xfrm>
            <a:off x="290343" y="1087801"/>
            <a:ext cx="10635257" cy="3538130"/>
            <a:chOff x="290343" y="1087801"/>
            <a:chExt cx="10635257" cy="3538130"/>
          </a:xfrm>
        </p:grpSpPr>
        <p:sp>
          <p:nvSpPr>
            <p:cNvPr id="101" name="Rectangle 100">
              <a:extLst>
                <a:ext uri="{FF2B5EF4-FFF2-40B4-BE49-F238E27FC236}">
                  <a16:creationId xmlns:a16="http://schemas.microsoft.com/office/drawing/2014/main" id="{B1B28718-3246-4DD8-8C0E-0E369D51E80E}"/>
                </a:ext>
              </a:extLst>
            </p:cNvPr>
            <p:cNvSpPr/>
            <p:nvPr/>
          </p:nvSpPr>
          <p:spPr>
            <a:xfrm>
              <a:off x="2203121" y="1106424"/>
              <a:ext cx="542788"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393315B-700B-4615-8B40-267D0F4545D2}"/>
                </a:ext>
              </a:extLst>
            </p:cNvPr>
            <p:cNvSpPr/>
            <p:nvPr/>
          </p:nvSpPr>
          <p:spPr>
            <a:xfrm>
              <a:off x="1279389" y="1105684"/>
              <a:ext cx="923731"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CAA2961-2948-47D2-8005-5A5638640C2C}"/>
                </a:ext>
              </a:extLst>
            </p:cNvPr>
            <p:cNvSpPr/>
            <p:nvPr/>
          </p:nvSpPr>
          <p:spPr>
            <a:xfrm>
              <a:off x="1286536" y="3182112"/>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AFC3DA-9321-4D2C-BDE9-87744A99D593}"/>
                </a:ext>
              </a:extLst>
            </p:cNvPr>
            <p:cNvSpPr/>
            <p:nvPr/>
          </p:nvSpPr>
          <p:spPr>
            <a:xfrm>
              <a:off x="1279389" y="2141278"/>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8EE480A-36A4-4640-AE13-F8CA44D34D9E}"/>
                </a:ext>
              </a:extLst>
            </p:cNvPr>
            <p:cNvSpPr txBox="1"/>
            <p:nvPr/>
          </p:nvSpPr>
          <p:spPr>
            <a:xfrm>
              <a:off x="290343" y="2141278"/>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CPU0</a:t>
              </a:r>
              <a:endParaRPr lang="en-US" sz="24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E163E10-E6CC-4EC3-9500-5EFBF37F7B03}"/>
                </a:ext>
              </a:extLst>
            </p:cNvPr>
            <p:cNvSpPr txBox="1"/>
            <p:nvPr/>
          </p:nvSpPr>
          <p:spPr>
            <a:xfrm>
              <a:off x="459715" y="1117679"/>
              <a:ext cx="76774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GPU</a:t>
              </a:r>
              <a:endParaRPr lang="en-US" sz="2400" dirty="0">
                <a:solidFill>
                  <a:schemeClr val="bg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7080AFA-CE16-4CA3-9CBF-27825D60DA60}"/>
                </a:ext>
              </a:extLst>
            </p:cNvPr>
            <p:cNvSpPr/>
            <p:nvPr/>
          </p:nvSpPr>
          <p:spPr>
            <a:xfrm>
              <a:off x="1286536" y="4215384"/>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5F939E7-8A56-455C-B027-3DF661820CDB}"/>
                </a:ext>
              </a:extLst>
            </p:cNvPr>
            <p:cNvSpPr txBox="1"/>
            <p:nvPr/>
          </p:nvSpPr>
          <p:spPr>
            <a:xfrm>
              <a:off x="297490" y="3176652"/>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CPU1</a:t>
              </a:r>
              <a:endParaRPr lang="en-US" sz="2400" dirty="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EF84683-DFA2-416F-BCA3-BD77FF1AE2E8}"/>
                </a:ext>
              </a:extLst>
            </p:cNvPr>
            <p:cNvSpPr txBox="1"/>
            <p:nvPr/>
          </p:nvSpPr>
          <p:spPr>
            <a:xfrm>
              <a:off x="297491" y="4209205"/>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CPU2</a:t>
              </a:r>
              <a:endParaRPr lang="en-US" sz="2400" dirty="0">
                <a:solidFill>
                  <a:schemeClr val="bg1"/>
                </a:solidFill>
                <a:latin typeface="Arial" panose="020B0604020202020204" pitchFamily="34" charset="0"/>
                <a:cs typeface="Arial" panose="020B0604020202020204" pitchFamily="34" charset="0"/>
              </a:endParaRPr>
            </a:p>
          </p:txBody>
        </p:sp>
        <p:cxnSp>
          <p:nvCxnSpPr>
            <p:cNvPr id="65" name="Straight Arrow Connector 64">
              <a:extLst>
                <a:ext uri="{FF2B5EF4-FFF2-40B4-BE49-F238E27FC236}">
                  <a16:creationId xmlns:a16="http://schemas.microsoft.com/office/drawing/2014/main" id="{3F46BE5C-B5DD-44DD-91DB-CB1B747FD412}"/>
                </a:ext>
              </a:extLst>
            </p:cNvPr>
            <p:cNvCxnSpPr>
              <a:cxnSpLocks/>
              <a:stCxn id="28" idx="3"/>
            </p:cNvCxnSpPr>
            <p:nvPr/>
          </p:nvCxnSpPr>
          <p:spPr>
            <a:xfrm>
              <a:off x="2203120" y="1310958"/>
              <a:ext cx="182728" cy="823034"/>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68" name="TextBox 67">
              <a:extLst>
                <a:ext uri="{FF2B5EF4-FFF2-40B4-BE49-F238E27FC236}">
                  <a16:creationId xmlns:a16="http://schemas.microsoft.com/office/drawing/2014/main" id="{4FBFB8CB-E223-4749-B2FD-7129382125FC}"/>
                </a:ext>
              </a:extLst>
            </p:cNvPr>
            <p:cNvSpPr txBox="1"/>
            <p:nvPr/>
          </p:nvSpPr>
          <p:spPr>
            <a:xfrm>
              <a:off x="1828635"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
          <p:nvSpPr>
            <p:cNvPr id="70" name="Rectangle 69">
              <a:extLst>
                <a:ext uri="{FF2B5EF4-FFF2-40B4-BE49-F238E27FC236}">
                  <a16:creationId xmlns:a16="http://schemas.microsoft.com/office/drawing/2014/main" id="{BD331C8D-740F-439D-9EEB-F21A6091E40C}"/>
                </a:ext>
              </a:extLst>
            </p:cNvPr>
            <p:cNvSpPr/>
            <p:nvPr/>
          </p:nvSpPr>
          <p:spPr>
            <a:xfrm>
              <a:off x="2385848" y="2134933"/>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4129360-FD40-48DB-BBF9-53BE04A75CB5}"/>
                </a:ext>
              </a:extLst>
            </p:cNvPr>
            <p:cNvSpPr/>
            <p:nvPr/>
          </p:nvSpPr>
          <p:spPr>
            <a:xfrm>
              <a:off x="2751456" y="2140953"/>
              <a:ext cx="623438"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75A6F3E5-21FD-40AD-9934-C5F6CB81A0A8}"/>
                </a:ext>
              </a:extLst>
            </p:cNvPr>
            <p:cNvSpPr txBox="1"/>
            <p:nvPr/>
          </p:nvSpPr>
          <p:spPr>
            <a:xfrm>
              <a:off x="2760333"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t>
              </a:r>
            </a:p>
          </p:txBody>
        </p:sp>
        <p:sp>
          <p:nvSpPr>
            <p:cNvPr id="75" name="Rectangle 74">
              <a:extLst>
                <a:ext uri="{FF2B5EF4-FFF2-40B4-BE49-F238E27FC236}">
                  <a16:creationId xmlns:a16="http://schemas.microsoft.com/office/drawing/2014/main" id="{72B34B9E-E736-453A-A6CB-0073003BD441}"/>
                </a:ext>
              </a:extLst>
            </p:cNvPr>
            <p:cNvSpPr/>
            <p:nvPr/>
          </p:nvSpPr>
          <p:spPr>
            <a:xfrm>
              <a:off x="3370456" y="2139963"/>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0BC138C-A5A5-4571-82CC-CC0D7460E1BB}"/>
                </a:ext>
              </a:extLst>
            </p:cNvPr>
            <p:cNvSpPr/>
            <p:nvPr/>
          </p:nvSpPr>
          <p:spPr>
            <a:xfrm>
              <a:off x="2389108" y="3182112"/>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2DBD86C-7DE7-4E09-8A30-D975BA502E5F}"/>
                </a:ext>
              </a:extLst>
            </p:cNvPr>
            <p:cNvSpPr/>
            <p:nvPr/>
          </p:nvSpPr>
          <p:spPr>
            <a:xfrm>
              <a:off x="2392995" y="4215384"/>
              <a:ext cx="35846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6F1B04A-15CE-47F6-BDE3-53E880ADEECF}"/>
                </a:ext>
              </a:extLst>
            </p:cNvPr>
            <p:cNvSpPr/>
            <p:nvPr/>
          </p:nvSpPr>
          <p:spPr>
            <a:xfrm>
              <a:off x="3736216" y="2140953"/>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Arrow Connector 98">
              <a:extLst>
                <a:ext uri="{FF2B5EF4-FFF2-40B4-BE49-F238E27FC236}">
                  <a16:creationId xmlns:a16="http://schemas.microsoft.com/office/drawing/2014/main" id="{73AAFF18-CA56-4963-94AC-B5912087243E}"/>
                </a:ext>
              </a:extLst>
            </p:cNvPr>
            <p:cNvCxnSpPr>
              <a:cxnSpLocks/>
              <a:stCxn id="75" idx="1"/>
            </p:cNvCxnSpPr>
            <p:nvPr/>
          </p:nvCxnSpPr>
          <p:spPr>
            <a:xfrm>
              <a:off x="3370456" y="2345237"/>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02" name="Rectangle 101">
              <a:extLst>
                <a:ext uri="{FF2B5EF4-FFF2-40B4-BE49-F238E27FC236}">
                  <a16:creationId xmlns:a16="http://schemas.microsoft.com/office/drawing/2014/main" id="{94E7CDB1-4309-4662-B00E-D774095C27DD}"/>
                </a:ext>
              </a:extLst>
            </p:cNvPr>
            <p:cNvSpPr/>
            <p:nvPr/>
          </p:nvSpPr>
          <p:spPr>
            <a:xfrm>
              <a:off x="2751456" y="3182112"/>
              <a:ext cx="62343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808A0D94-D6CF-4AD3-815F-DD75BFDD868C}"/>
                </a:ext>
              </a:extLst>
            </p:cNvPr>
            <p:cNvSpPr/>
            <p:nvPr/>
          </p:nvSpPr>
          <p:spPr>
            <a:xfrm>
              <a:off x="2745908" y="4215384"/>
              <a:ext cx="62454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BFAD5B7E-A8DD-4B6A-A214-DBC21B655F5F}"/>
                </a:ext>
              </a:extLst>
            </p:cNvPr>
            <p:cNvSpPr txBox="1"/>
            <p:nvPr/>
          </p:nvSpPr>
          <p:spPr>
            <a:xfrm>
              <a:off x="2776617" y="2548542"/>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105" name="Rectangle 104">
              <a:extLst>
                <a:ext uri="{FF2B5EF4-FFF2-40B4-BE49-F238E27FC236}">
                  <a16:creationId xmlns:a16="http://schemas.microsoft.com/office/drawing/2014/main" id="{22926817-0ECD-45A6-BC41-90C6EDE6B53D}"/>
                </a:ext>
              </a:extLst>
            </p:cNvPr>
            <p:cNvSpPr/>
            <p:nvPr/>
          </p:nvSpPr>
          <p:spPr>
            <a:xfrm>
              <a:off x="3372623" y="3182112"/>
              <a:ext cx="35732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2B3C4928-AF08-42CB-8293-8111B69D8D8E}"/>
                </a:ext>
              </a:extLst>
            </p:cNvPr>
            <p:cNvSpPr/>
            <p:nvPr/>
          </p:nvSpPr>
          <p:spPr>
            <a:xfrm>
              <a:off x="3353803" y="4215384"/>
              <a:ext cx="37955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a:extLst>
                <a:ext uri="{FF2B5EF4-FFF2-40B4-BE49-F238E27FC236}">
                  <a16:creationId xmlns:a16="http://schemas.microsoft.com/office/drawing/2014/main" id="{26F9DA37-AF03-4299-B120-3A217414BF26}"/>
                </a:ext>
              </a:extLst>
            </p:cNvPr>
            <p:cNvGrpSpPr/>
            <p:nvPr/>
          </p:nvGrpSpPr>
          <p:grpSpPr>
            <a:xfrm>
              <a:off x="3736038" y="3179705"/>
              <a:ext cx="1720414" cy="416567"/>
              <a:chOff x="3736038" y="3179705"/>
              <a:chExt cx="1720414" cy="416567"/>
            </a:xfrm>
          </p:grpSpPr>
          <p:sp>
            <p:nvSpPr>
              <p:cNvPr id="107" name="Rectangle 106">
                <a:extLst>
                  <a:ext uri="{FF2B5EF4-FFF2-40B4-BE49-F238E27FC236}">
                    <a16:creationId xmlns:a16="http://schemas.microsoft.com/office/drawing/2014/main" id="{E3BCC4FD-3178-441B-8B8C-F9985902DB1D}"/>
                  </a:ext>
                </a:extLst>
              </p:cNvPr>
              <p:cNvSpPr/>
              <p:nvPr/>
            </p:nvSpPr>
            <p:spPr>
              <a:xfrm>
                <a:off x="3736038" y="3179705"/>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5D101F11-E77C-4C0D-9D26-C19172B3D3A1}"/>
                  </a:ext>
                </a:extLst>
              </p:cNvPr>
              <p:cNvSpPr/>
              <p:nvPr/>
            </p:nvSpPr>
            <p:spPr>
              <a:xfrm>
                <a:off x="4101646" y="3185725"/>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5FE107A-AF43-4D7D-8717-D0B93BC98E3F}"/>
                  </a:ext>
                </a:extLst>
              </p:cNvPr>
              <p:cNvSpPr/>
              <p:nvPr/>
            </p:nvSpPr>
            <p:spPr>
              <a:xfrm>
                <a:off x="5090692" y="3185589"/>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
          <p:nvSpPr>
            <p:cNvPr id="110" name="Rectangle 109">
              <a:extLst>
                <a:ext uri="{FF2B5EF4-FFF2-40B4-BE49-F238E27FC236}">
                  <a16:creationId xmlns:a16="http://schemas.microsoft.com/office/drawing/2014/main" id="{ED4433B2-9EE4-4515-AC97-6D0452734F94}"/>
                </a:ext>
              </a:extLst>
            </p:cNvPr>
            <p:cNvSpPr/>
            <p:nvPr/>
          </p:nvSpPr>
          <p:spPr>
            <a:xfrm>
              <a:off x="3732560" y="4215384"/>
              <a:ext cx="172389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B5469290-2E43-4287-93BC-DE33861D88C7}"/>
                </a:ext>
              </a:extLst>
            </p:cNvPr>
            <p:cNvSpPr/>
            <p:nvPr/>
          </p:nvSpPr>
          <p:spPr>
            <a:xfrm>
              <a:off x="4761831" y="2139696"/>
              <a:ext cx="69462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E646B208-21A0-4437-9087-D2A8C308E5AE}"/>
                </a:ext>
              </a:extLst>
            </p:cNvPr>
            <p:cNvSpPr/>
            <p:nvPr/>
          </p:nvSpPr>
          <p:spPr>
            <a:xfrm>
              <a:off x="2745907" y="1106424"/>
              <a:ext cx="60789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C6F9F8E8-593F-4223-B19E-A9E435EF14F2}"/>
                </a:ext>
              </a:extLst>
            </p:cNvPr>
            <p:cNvSpPr/>
            <p:nvPr/>
          </p:nvSpPr>
          <p:spPr>
            <a:xfrm>
              <a:off x="3340401" y="1106424"/>
              <a:ext cx="39581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213E7444-305A-4B4C-903A-098B6FACE94E}"/>
                </a:ext>
              </a:extLst>
            </p:cNvPr>
            <p:cNvSpPr/>
            <p:nvPr/>
          </p:nvSpPr>
          <p:spPr>
            <a:xfrm>
              <a:off x="3736216" y="1106424"/>
              <a:ext cx="1720237"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21F4F291-9F0B-4FF7-BE1A-53FDF53A36AE}"/>
                </a:ext>
              </a:extLst>
            </p:cNvPr>
            <p:cNvSpPr txBox="1"/>
            <p:nvPr/>
          </p:nvSpPr>
          <p:spPr>
            <a:xfrm>
              <a:off x="4315419" y="2661248"/>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t>
              </a:r>
            </a:p>
          </p:txBody>
        </p:sp>
        <p:cxnSp>
          <p:nvCxnSpPr>
            <p:cNvPr id="116" name="Straight Arrow Connector 115">
              <a:extLst>
                <a:ext uri="{FF2B5EF4-FFF2-40B4-BE49-F238E27FC236}">
                  <a16:creationId xmlns:a16="http://schemas.microsoft.com/office/drawing/2014/main" id="{409B8798-DC46-4B44-961E-F924D8F76707}"/>
                </a:ext>
              </a:extLst>
            </p:cNvPr>
            <p:cNvCxnSpPr>
              <a:cxnSpLocks/>
            </p:cNvCxnSpPr>
            <p:nvPr/>
          </p:nvCxnSpPr>
          <p:spPr>
            <a:xfrm>
              <a:off x="5094436" y="3382392"/>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17" name="TextBox 116">
              <a:extLst>
                <a:ext uri="{FF2B5EF4-FFF2-40B4-BE49-F238E27FC236}">
                  <a16:creationId xmlns:a16="http://schemas.microsoft.com/office/drawing/2014/main" id="{62D8AD78-6A27-4C08-B834-D58830551A53}"/>
                </a:ext>
              </a:extLst>
            </p:cNvPr>
            <p:cNvSpPr txBox="1"/>
            <p:nvPr/>
          </p:nvSpPr>
          <p:spPr>
            <a:xfrm>
              <a:off x="4558139" y="3557083"/>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119" name="Rectangle 118">
              <a:extLst>
                <a:ext uri="{FF2B5EF4-FFF2-40B4-BE49-F238E27FC236}">
                  <a16:creationId xmlns:a16="http://schemas.microsoft.com/office/drawing/2014/main" id="{C9E2F258-FE0C-410E-80CF-5DC77DCB3558}"/>
                </a:ext>
              </a:extLst>
            </p:cNvPr>
            <p:cNvSpPr/>
            <p:nvPr/>
          </p:nvSpPr>
          <p:spPr>
            <a:xfrm>
              <a:off x="5454144" y="2139696"/>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507A8B99-A91E-43B1-A286-DA13FE255D73}"/>
                </a:ext>
              </a:extLst>
            </p:cNvPr>
            <p:cNvSpPr/>
            <p:nvPr/>
          </p:nvSpPr>
          <p:spPr>
            <a:xfrm>
              <a:off x="5464482" y="318794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A2211EC6-9424-4DBD-B45E-49CD24FFBE18}"/>
                </a:ext>
              </a:extLst>
            </p:cNvPr>
            <p:cNvSpPr/>
            <p:nvPr/>
          </p:nvSpPr>
          <p:spPr>
            <a:xfrm>
              <a:off x="5454144" y="4215384"/>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EE720365-16FB-4D10-B935-09BFB192A349}"/>
                </a:ext>
              </a:extLst>
            </p:cNvPr>
            <p:cNvSpPr/>
            <p:nvPr/>
          </p:nvSpPr>
          <p:spPr>
            <a:xfrm>
              <a:off x="5454132" y="1106424"/>
              <a:ext cx="1025614"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243F9555-9DEC-46DD-880A-EF07A0F6C00F}"/>
                </a:ext>
              </a:extLst>
            </p:cNvPr>
            <p:cNvSpPr txBox="1"/>
            <p:nvPr/>
          </p:nvSpPr>
          <p:spPr>
            <a:xfrm>
              <a:off x="6519705" y="1087801"/>
              <a:ext cx="1936081" cy="461665"/>
            </a:xfrm>
            <a:prstGeom prst="rect">
              <a:avLst/>
            </a:prstGeom>
            <a:noFill/>
          </p:spPr>
          <p:txBody>
            <a:bodyPr wrap="square" rtlCol="0">
              <a:spAutoFit/>
            </a:bodyPr>
            <a:lstStyle/>
            <a:p>
              <a:r>
                <a:rPr lang="en-US" sz="2400" dirty="0">
                  <a:solidFill>
                    <a:schemeClr val="bg1"/>
                  </a:solidFill>
                </a:rPr>
                <a:t>GPU Stalls….</a:t>
              </a:r>
            </a:p>
          </p:txBody>
        </p:sp>
        <p:sp>
          <p:nvSpPr>
            <p:cNvPr id="124" name="Rectangle 123">
              <a:extLst>
                <a:ext uri="{FF2B5EF4-FFF2-40B4-BE49-F238E27FC236}">
                  <a16:creationId xmlns:a16="http://schemas.microsoft.com/office/drawing/2014/main" id="{DA7055F1-514E-4679-8B96-5346ED0C5671}"/>
                </a:ext>
              </a:extLst>
            </p:cNvPr>
            <p:cNvSpPr/>
            <p:nvPr/>
          </p:nvSpPr>
          <p:spPr>
            <a:xfrm>
              <a:off x="6480890" y="213969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2D4C4470-1494-4984-81F5-139578D18390}"/>
                </a:ext>
              </a:extLst>
            </p:cNvPr>
            <p:cNvSpPr/>
            <p:nvPr/>
          </p:nvSpPr>
          <p:spPr>
            <a:xfrm>
              <a:off x="6843238" y="2139696"/>
              <a:ext cx="9882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85733E7-5F4B-4B19-8F26-7B2F09DD3E96}"/>
                </a:ext>
              </a:extLst>
            </p:cNvPr>
            <p:cNvSpPr/>
            <p:nvPr/>
          </p:nvSpPr>
          <p:spPr>
            <a:xfrm>
              <a:off x="7827319"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3282C2C8-2729-461C-8FE5-12E5D32017C7}"/>
                </a:ext>
              </a:extLst>
            </p:cNvPr>
            <p:cNvSpPr/>
            <p:nvPr/>
          </p:nvSpPr>
          <p:spPr>
            <a:xfrm>
              <a:off x="6480977" y="319125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A3863C5-ABBF-47A3-9C67-8C276318FE5F}"/>
                </a:ext>
              </a:extLst>
            </p:cNvPr>
            <p:cNvSpPr/>
            <p:nvPr/>
          </p:nvSpPr>
          <p:spPr>
            <a:xfrm>
              <a:off x="6843325" y="3191256"/>
              <a:ext cx="98399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319EF76A-EEB9-4505-AA6D-E8FB2CE8304A}"/>
                </a:ext>
              </a:extLst>
            </p:cNvPr>
            <p:cNvSpPr/>
            <p:nvPr/>
          </p:nvSpPr>
          <p:spPr>
            <a:xfrm>
              <a:off x="7827319"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DA4321B2-F918-455B-A8E9-16EF8736732D}"/>
                </a:ext>
              </a:extLst>
            </p:cNvPr>
            <p:cNvSpPr/>
            <p:nvPr/>
          </p:nvSpPr>
          <p:spPr>
            <a:xfrm>
              <a:off x="6481129" y="4215077"/>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C36568E-64E6-4854-A444-7E079815FEA6}"/>
                </a:ext>
              </a:extLst>
            </p:cNvPr>
            <p:cNvSpPr/>
            <p:nvPr/>
          </p:nvSpPr>
          <p:spPr>
            <a:xfrm>
              <a:off x="6846737" y="4215384"/>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A0052C86-CA5D-4FB3-BF70-7B9F2228DC28}"/>
                </a:ext>
              </a:extLst>
            </p:cNvPr>
            <p:cNvSpPr/>
            <p:nvPr/>
          </p:nvSpPr>
          <p:spPr>
            <a:xfrm>
              <a:off x="7835783" y="4215384"/>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138FE272-86E7-48B5-9D27-3518371B7A4A}"/>
                </a:ext>
              </a:extLst>
            </p:cNvPr>
            <p:cNvSpPr txBox="1"/>
            <p:nvPr/>
          </p:nvSpPr>
          <p:spPr>
            <a:xfrm>
              <a:off x="7095689" y="3740063"/>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5</a:t>
              </a:r>
            </a:p>
          </p:txBody>
        </p:sp>
        <p:sp>
          <p:nvSpPr>
            <p:cNvPr id="137" name="Rectangle 136">
              <a:extLst>
                <a:ext uri="{FF2B5EF4-FFF2-40B4-BE49-F238E27FC236}">
                  <a16:creationId xmlns:a16="http://schemas.microsoft.com/office/drawing/2014/main" id="{AD4D63B2-09B5-4ECD-8278-ED68D5CFABA8}"/>
                </a:ext>
              </a:extLst>
            </p:cNvPr>
            <p:cNvSpPr/>
            <p:nvPr/>
          </p:nvSpPr>
          <p:spPr>
            <a:xfrm>
              <a:off x="8201542"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B6DF43B-F3B2-4C56-AC3C-0725F5A60B2A}"/>
                </a:ext>
              </a:extLst>
            </p:cNvPr>
            <p:cNvSpPr/>
            <p:nvPr/>
          </p:nvSpPr>
          <p:spPr>
            <a:xfrm>
              <a:off x="8202486"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0734335-4D87-4738-BF12-6B69AB9C3D03}"/>
                </a:ext>
              </a:extLst>
            </p:cNvPr>
            <p:cNvSpPr/>
            <p:nvPr/>
          </p:nvSpPr>
          <p:spPr>
            <a:xfrm>
              <a:off x="8568150" y="213969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981C58A6-54B5-4EEB-8696-7830EBB5F9C8}"/>
                </a:ext>
              </a:extLst>
            </p:cNvPr>
            <p:cNvSpPr/>
            <p:nvPr/>
          </p:nvSpPr>
          <p:spPr>
            <a:xfrm>
              <a:off x="8559127" y="319125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54CF64B-B749-4F3F-B74E-014E74247C9B}"/>
                </a:ext>
              </a:extLst>
            </p:cNvPr>
            <p:cNvSpPr/>
            <p:nvPr/>
          </p:nvSpPr>
          <p:spPr>
            <a:xfrm>
              <a:off x="9238573" y="4215384"/>
              <a:ext cx="167165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98DFBEBB-B725-497F-839C-3B52D39CB3F5}"/>
                </a:ext>
              </a:extLst>
            </p:cNvPr>
            <p:cNvSpPr/>
            <p:nvPr/>
          </p:nvSpPr>
          <p:spPr>
            <a:xfrm>
              <a:off x="8568150" y="1112159"/>
              <a:ext cx="2357450"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592B7339-84E1-40B6-B0A6-20A5B46DC473}"/>
                </a:ext>
              </a:extLst>
            </p:cNvPr>
            <p:cNvSpPr/>
            <p:nvPr/>
          </p:nvSpPr>
          <p:spPr>
            <a:xfrm>
              <a:off x="8214876" y="421538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B0352F24-E5F4-40CB-B0CA-4D636A3088DE}"/>
              </a:ext>
            </a:extLst>
          </p:cNvPr>
          <p:cNvSpPr/>
          <p:nvPr/>
        </p:nvSpPr>
        <p:spPr>
          <a:xfrm>
            <a:off x="338199" y="2661248"/>
            <a:ext cx="3381028" cy="2132546"/>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C8EFD95D-AE4C-468C-94C9-FDA16A7A6194}"/>
              </a:ext>
            </a:extLst>
          </p:cNvPr>
          <p:cNvSpPr/>
          <p:nvPr/>
        </p:nvSpPr>
        <p:spPr>
          <a:xfrm>
            <a:off x="4734176" y="1920301"/>
            <a:ext cx="6803804" cy="1040989"/>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D74B3297-3AB3-49C7-ABD4-A3EBD1ACB02C}"/>
              </a:ext>
            </a:extLst>
          </p:cNvPr>
          <p:cNvSpPr/>
          <p:nvPr/>
        </p:nvSpPr>
        <p:spPr>
          <a:xfrm>
            <a:off x="2520164" y="1040507"/>
            <a:ext cx="3977962" cy="591779"/>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FEFE522B-435B-4F4B-A1BA-6C9F42597BE5}"/>
              </a:ext>
            </a:extLst>
          </p:cNvPr>
          <p:cNvGrpSpPr/>
          <p:nvPr/>
        </p:nvGrpSpPr>
        <p:grpSpPr>
          <a:xfrm>
            <a:off x="3285893" y="5086428"/>
            <a:ext cx="6718718" cy="1161437"/>
            <a:chOff x="3285893" y="5086428"/>
            <a:chExt cx="6718718" cy="1161437"/>
          </a:xfrm>
        </p:grpSpPr>
        <p:sp>
          <p:nvSpPr>
            <p:cNvPr id="71" name="Rectangle: Rounded Corners 70">
              <a:extLst>
                <a:ext uri="{FF2B5EF4-FFF2-40B4-BE49-F238E27FC236}">
                  <a16:creationId xmlns:a16="http://schemas.microsoft.com/office/drawing/2014/main" id="{09328942-783F-42D6-ADC0-8B8A1DCA01C5}"/>
                </a:ext>
              </a:extLst>
            </p:cNvPr>
            <p:cNvSpPr/>
            <p:nvPr/>
          </p:nvSpPr>
          <p:spPr>
            <a:xfrm>
              <a:off x="3285893" y="5219692"/>
              <a:ext cx="553231" cy="1028173"/>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29" name="TextBox 28">
              <a:extLst>
                <a:ext uri="{FF2B5EF4-FFF2-40B4-BE49-F238E27FC236}">
                  <a16:creationId xmlns:a16="http://schemas.microsoft.com/office/drawing/2014/main" id="{8D68B3FB-CC22-4824-8F62-F8C68C12BF10}"/>
                </a:ext>
              </a:extLst>
            </p:cNvPr>
            <p:cNvSpPr txBox="1"/>
            <p:nvPr/>
          </p:nvSpPr>
          <p:spPr>
            <a:xfrm>
              <a:off x="4558138" y="5086428"/>
              <a:ext cx="5446473" cy="830997"/>
            </a:xfrm>
            <a:prstGeom prst="rect">
              <a:avLst/>
            </a:prstGeom>
            <a:noFill/>
          </p:spPr>
          <p:txBody>
            <a:bodyPr wrap="square" rtlCol="0">
              <a:spAutoFit/>
            </a:bodyPr>
            <a:lstStyle/>
            <a:p>
              <a:r>
                <a:rPr lang="en-US" sz="2400" dirty="0">
                  <a:solidFill>
                    <a:schemeClr val="bg1"/>
                  </a:solidFill>
                </a:rPr>
                <a:t>Wait until multiple SSR requests arrive before interrupting CPU core</a:t>
              </a:r>
            </a:p>
          </p:txBody>
        </p:sp>
        <p:cxnSp>
          <p:nvCxnSpPr>
            <p:cNvPr id="31" name="Straight Connector 30">
              <a:extLst>
                <a:ext uri="{FF2B5EF4-FFF2-40B4-BE49-F238E27FC236}">
                  <a16:creationId xmlns:a16="http://schemas.microsoft.com/office/drawing/2014/main" id="{CD88C1FA-50D5-4947-8987-A77512DECFAC}"/>
                </a:ext>
              </a:extLst>
            </p:cNvPr>
            <p:cNvCxnSpPr>
              <a:stCxn id="71" idx="3"/>
              <a:endCxn id="29" idx="1"/>
            </p:cNvCxnSpPr>
            <p:nvPr/>
          </p:nvCxnSpPr>
          <p:spPr>
            <a:xfrm flipV="1">
              <a:off x="3839124" y="5501927"/>
              <a:ext cx="719014" cy="231852"/>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grpSp>
      <p:sp>
        <p:nvSpPr>
          <p:cNvPr id="135" name="Rectangle: Rounded Corners 134">
            <a:extLst>
              <a:ext uri="{FF2B5EF4-FFF2-40B4-BE49-F238E27FC236}">
                <a16:creationId xmlns:a16="http://schemas.microsoft.com/office/drawing/2014/main" id="{6C0CB544-BEEE-45DD-84FF-90851CF864FF}"/>
              </a:ext>
            </a:extLst>
          </p:cNvPr>
          <p:cNvSpPr/>
          <p:nvPr/>
        </p:nvSpPr>
        <p:spPr>
          <a:xfrm>
            <a:off x="2317832" y="1991949"/>
            <a:ext cx="483995"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9" name="Rectangle: Rounded Corners 138">
            <a:extLst>
              <a:ext uri="{FF2B5EF4-FFF2-40B4-BE49-F238E27FC236}">
                <a16:creationId xmlns:a16="http://schemas.microsoft.com/office/drawing/2014/main" id="{A406473A-8C62-4137-81F9-67831612E6AD}"/>
              </a:ext>
            </a:extLst>
          </p:cNvPr>
          <p:cNvSpPr/>
          <p:nvPr/>
        </p:nvSpPr>
        <p:spPr>
          <a:xfrm>
            <a:off x="3317997" y="1994224"/>
            <a:ext cx="1463463"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48" name="TextBox 147">
            <a:extLst>
              <a:ext uri="{FF2B5EF4-FFF2-40B4-BE49-F238E27FC236}">
                <a16:creationId xmlns:a16="http://schemas.microsoft.com/office/drawing/2014/main" id="{C58D6089-A316-4F09-8379-33BB403157C2}"/>
              </a:ext>
            </a:extLst>
          </p:cNvPr>
          <p:cNvSpPr txBox="1"/>
          <p:nvPr/>
        </p:nvSpPr>
        <p:spPr>
          <a:xfrm>
            <a:off x="5491639" y="1679535"/>
            <a:ext cx="5446473" cy="1200329"/>
          </a:xfrm>
          <a:prstGeom prst="rect">
            <a:avLst/>
          </a:prstGeom>
          <a:noFill/>
        </p:spPr>
        <p:txBody>
          <a:bodyPr wrap="square" rtlCol="0">
            <a:spAutoFit/>
          </a:bodyPr>
          <a:lstStyle/>
          <a:p>
            <a:r>
              <a:rPr lang="en-US" sz="2400" dirty="0">
                <a:solidFill>
                  <a:schemeClr val="bg1"/>
                </a:solidFill>
              </a:rPr>
              <a:t>Take fewer interrupts and</a:t>
            </a:r>
          </a:p>
          <a:p>
            <a:r>
              <a:rPr lang="en-US" sz="2400" dirty="0">
                <a:solidFill>
                  <a:schemeClr val="bg1"/>
                </a:solidFill>
              </a:rPr>
              <a:t>see less indirect user-level overhead</a:t>
            </a:r>
          </a:p>
          <a:p>
            <a:r>
              <a:rPr lang="en-US" sz="2400" dirty="0">
                <a:solidFill>
                  <a:schemeClr val="bg1"/>
                </a:solidFill>
              </a:rPr>
              <a:t>But more likely to stall the GPU</a:t>
            </a:r>
          </a:p>
        </p:txBody>
      </p:sp>
      <p:cxnSp>
        <p:nvCxnSpPr>
          <p:cNvPr id="149" name="Straight Connector 148">
            <a:extLst>
              <a:ext uri="{FF2B5EF4-FFF2-40B4-BE49-F238E27FC236}">
                <a16:creationId xmlns:a16="http://schemas.microsoft.com/office/drawing/2014/main" id="{9A0C2AA3-F792-4428-8E42-A51F2A37635E}"/>
              </a:ext>
            </a:extLst>
          </p:cNvPr>
          <p:cNvCxnSpPr>
            <a:endCxn id="148" idx="1"/>
          </p:cNvCxnSpPr>
          <p:nvPr/>
        </p:nvCxnSpPr>
        <p:spPr>
          <a:xfrm flipV="1">
            <a:off x="4772625" y="2279700"/>
            <a:ext cx="719014" cy="47186"/>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sp>
        <p:nvSpPr>
          <p:cNvPr id="150" name="Rectangle 149">
            <a:extLst>
              <a:ext uri="{FF2B5EF4-FFF2-40B4-BE49-F238E27FC236}">
                <a16:creationId xmlns:a16="http://schemas.microsoft.com/office/drawing/2014/main" id="{7EFACD61-278D-4DEA-B621-C2BF55724500}"/>
              </a:ext>
            </a:extLst>
          </p:cNvPr>
          <p:cNvSpPr/>
          <p:nvPr/>
        </p:nvSpPr>
        <p:spPr>
          <a:xfrm>
            <a:off x="6498126" y="2970693"/>
            <a:ext cx="4439986" cy="769063"/>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6600B6FA-A8C2-4543-B2C8-3197B1B4CC94}"/>
              </a:ext>
            </a:extLst>
          </p:cNvPr>
          <p:cNvSpPr/>
          <p:nvPr/>
        </p:nvSpPr>
        <p:spPr>
          <a:xfrm>
            <a:off x="3727257" y="3628122"/>
            <a:ext cx="2752489" cy="1357472"/>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130A8A1E-DE8D-49B9-85F6-8CDB15ABA331}"/>
              </a:ext>
            </a:extLst>
          </p:cNvPr>
          <p:cNvSpPr/>
          <p:nvPr/>
        </p:nvSpPr>
        <p:spPr>
          <a:xfrm>
            <a:off x="9253823" y="3945261"/>
            <a:ext cx="1701438" cy="1040334"/>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862F3D71-8B8E-4C2A-BADD-B8A9EBA3BC7F}"/>
              </a:ext>
            </a:extLst>
          </p:cNvPr>
          <p:cNvSpPr/>
          <p:nvPr/>
        </p:nvSpPr>
        <p:spPr>
          <a:xfrm>
            <a:off x="3667399" y="3016542"/>
            <a:ext cx="483995"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54" name="Rectangle: Rounded Corners 153">
            <a:extLst>
              <a:ext uri="{FF2B5EF4-FFF2-40B4-BE49-F238E27FC236}">
                <a16:creationId xmlns:a16="http://schemas.microsoft.com/office/drawing/2014/main" id="{C377EB7E-687E-4C98-AF61-CBE3598BE09C}"/>
              </a:ext>
            </a:extLst>
          </p:cNvPr>
          <p:cNvSpPr/>
          <p:nvPr/>
        </p:nvSpPr>
        <p:spPr>
          <a:xfrm>
            <a:off x="5063569" y="3018817"/>
            <a:ext cx="1463463"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55" name="Rectangle: Rounded Corners 154">
            <a:extLst>
              <a:ext uri="{FF2B5EF4-FFF2-40B4-BE49-F238E27FC236}">
                <a16:creationId xmlns:a16="http://schemas.microsoft.com/office/drawing/2014/main" id="{16EB535B-BC7D-4238-B923-C73200B4E3F2}"/>
              </a:ext>
            </a:extLst>
          </p:cNvPr>
          <p:cNvSpPr/>
          <p:nvPr/>
        </p:nvSpPr>
        <p:spPr>
          <a:xfrm>
            <a:off x="6402496" y="4051849"/>
            <a:ext cx="483995"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56" name="Rectangle: Rounded Corners 155">
            <a:extLst>
              <a:ext uri="{FF2B5EF4-FFF2-40B4-BE49-F238E27FC236}">
                <a16:creationId xmlns:a16="http://schemas.microsoft.com/office/drawing/2014/main" id="{44921234-BE0F-49F1-93E1-D9CE05CBD6B7}"/>
              </a:ext>
            </a:extLst>
          </p:cNvPr>
          <p:cNvSpPr/>
          <p:nvPr/>
        </p:nvSpPr>
        <p:spPr>
          <a:xfrm>
            <a:off x="7798666" y="4054124"/>
            <a:ext cx="1463463"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cxnSp>
        <p:nvCxnSpPr>
          <p:cNvPr id="157" name="Straight Connector 156">
            <a:extLst>
              <a:ext uri="{FF2B5EF4-FFF2-40B4-BE49-F238E27FC236}">
                <a16:creationId xmlns:a16="http://schemas.microsoft.com/office/drawing/2014/main" id="{387EA76D-517A-45B4-9C4E-99911ED4BE2F}"/>
              </a:ext>
            </a:extLst>
          </p:cNvPr>
          <p:cNvCxnSpPr>
            <a:cxnSpLocks/>
            <a:stCxn id="154" idx="0"/>
          </p:cNvCxnSpPr>
          <p:nvPr/>
        </p:nvCxnSpPr>
        <p:spPr>
          <a:xfrm flipV="1">
            <a:off x="5795301" y="2496463"/>
            <a:ext cx="397879" cy="522354"/>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cxnSp>
        <p:nvCxnSpPr>
          <p:cNvPr id="158" name="Straight Connector 157">
            <a:extLst>
              <a:ext uri="{FF2B5EF4-FFF2-40B4-BE49-F238E27FC236}">
                <a16:creationId xmlns:a16="http://schemas.microsoft.com/office/drawing/2014/main" id="{8F3299A6-F303-4218-AF03-D5712B170520}"/>
              </a:ext>
            </a:extLst>
          </p:cNvPr>
          <p:cNvCxnSpPr>
            <a:cxnSpLocks/>
            <a:endCxn id="148" idx="2"/>
          </p:cNvCxnSpPr>
          <p:nvPr/>
        </p:nvCxnSpPr>
        <p:spPr>
          <a:xfrm flipH="1" flipV="1">
            <a:off x="8214876" y="2879864"/>
            <a:ext cx="313868" cy="1171986"/>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sp>
        <p:nvSpPr>
          <p:cNvPr id="159" name="Rectangle 158">
            <a:extLst>
              <a:ext uri="{FF2B5EF4-FFF2-40B4-BE49-F238E27FC236}">
                <a16:creationId xmlns:a16="http://schemas.microsoft.com/office/drawing/2014/main" id="{4A180F38-39F0-487A-9AD2-5388EBACAB7B}"/>
              </a:ext>
            </a:extLst>
          </p:cNvPr>
          <p:cNvSpPr/>
          <p:nvPr/>
        </p:nvSpPr>
        <p:spPr>
          <a:xfrm>
            <a:off x="8371810" y="983935"/>
            <a:ext cx="3592410" cy="711931"/>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15010E3E-4D5E-4933-AF70-F636BA992493}"/>
              </a:ext>
            </a:extLst>
          </p:cNvPr>
          <p:cNvSpPr/>
          <p:nvPr/>
        </p:nvSpPr>
        <p:spPr>
          <a:xfrm>
            <a:off x="6479746" y="983935"/>
            <a:ext cx="2079381" cy="711931"/>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83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8">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6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3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4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3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3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5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5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5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55"/>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5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58"/>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3" grpId="0" animBg="1"/>
      <p:bldP spid="134" grpId="0" animBg="1"/>
      <p:bldP spid="134" grpId="1" animBg="1"/>
      <p:bldP spid="135" grpId="0" animBg="1"/>
      <p:bldP spid="135" grpId="1" animBg="1"/>
      <p:bldP spid="139" grpId="0" animBg="1"/>
      <p:bldP spid="139" grpId="1" animBg="1"/>
      <p:bldP spid="148" grpId="0"/>
      <p:bldP spid="150" grpId="0" animBg="1"/>
      <p:bldP spid="151" grpId="0" animBg="1"/>
      <p:bldP spid="152" grpId="0" animBg="1"/>
      <p:bldP spid="153" grpId="0" animBg="1"/>
      <p:bldP spid="153" grpId="1" animBg="1"/>
      <p:bldP spid="154" grpId="0" animBg="1"/>
      <p:bldP spid="154" grpId="1" animBg="1"/>
      <p:bldP spid="155" grpId="0" animBg="1"/>
      <p:bldP spid="155" grpId="1" animBg="1"/>
      <p:bldP spid="156" grpId="0" animBg="1"/>
      <p:bldP spid="156" grpId="1" animBg="1"/>
      <p:bldP spid="159" grpId="0" animBg="1"/>
      <p:bldP spid="160" grpId="0" animBg="1"/>
      <p:bldP spid="16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Mitigation: Interrupt Steering</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18</a:t>
            </a:fld>
            <a:endParaRPr lang="en-US" dirty="0"/>
          </a:p>
        </p:txBody>
      </p:sp>
      <p:grpSp>
        <p:nvGrpSpPr>
          <p:cNvPr id="11" name="Group 10">
            <a:extLst>
              <a:ext uri="{FF2B5EF4-FFF2-40B4-BE49-F238E27FC236}">
                <a16:creationId xmlns:a16="http://schemas.microsoft.com/office/drawing/2014/main" id="{BE55EA41-3831-408B-9A88-6558DC41E0D7}"/>
              </a:ext>
            </a:extLst>
          </p:cNvPr>
          <p:cNvGrpSpPr/>
          <p:nvPr/>
        </p:nvGrpSpPr>
        <p:grpSpPr>
          <a:xfrm>
            <a:off x="1209921" y="4898800"/>
            <a:ext cx="2932275" cy="1368445"/>
            <a:chOff x="363613" y="1078881"/>
            <a:chExt cx="2932275" cy="1368445"/>
          </a:xfrm>
        </p:grpSpPr>
        <p:sp>
          <p:nvSpPr>
            <p:cNvPr id="4" name="Rectangle 3">
              <a:extLst>
                <a:ext uri="{FF2B5EF4-FFF2-40B4-BE49-F238E27FC236}">
                  <a16:creationId xmlns:a16="http://schemas.microsoft.com/office/drawing/2014/main" id="{D2E5B5E6-1A2B-47AE-A15B-3C1BF70443CF}"/>
                </a:ext>
              </a:extLst>
            </p:cNvPr>
            <p:cNvSpPr/>
            <p:nvPr/>
          </p:nvSpPr>
          <p:spPr>
            <a:xfrm>
              <a:off x="2930128" y="1293449"/>
              <a:ext cx="36576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C4FCC73-7059-487D-9F72-7FF238C0C526}"/>
                </a:ext>
              </a:extLst>
            </p:cNvPr>
            <p:cNvSpPr/>
            <p:nvPr/>
          </p:nvSpPr>
          <p:spPr>
            <a:xfrm>
              <a:off x="2078831" y="1304925"/>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888088-8257-4479-914A-4DDF12336A0E}"/>
                </a:ext>
              </a:extLst>
            </p:cNvPr>
            <p:cNvSpPr/>
            <p:nvPr/>
          </p:nvSpPr>
          <p:spPr>
            <a:xfrm>
              <a:off x="367424" y="1293449"/>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EEE6B-5B5B-468D-ABBD-25538636B748}"/>
                </a:ext>
              </a:extLst>
            </p:cNvPr>
            <p:cNvSpPr/>
            <p:nvPr/>
          </p:nvSpPr>
          <p:spPr>
            <a:xfrm>
              <a:off x="1227534" y="1293449"/>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Arrow: Bent 4">
              <a:extLst>
                <a:ext uri="{FF2B5EF4-FFF2-40B4-BE49-F238E27FC236}">
                  <a16:creationId xmlns:a16="http://schemas.microsoft.com/office/drawing/2014/main" id="{15CE5658-E9ED-4795-98C7-5808213F21BC}"/>
                </a:ext>
              </a:extLst>
            </p:cNvPr>
            <p:cNvSpPr/>
            <p:nvPr/>
          </p:nvSpPr>
          <p:spPr>
            <a:xfrm rot="16200000" flipH="1">
              <a:off x="2651437" y="1985755"/>
              <a:ext cx="292633" cy="264749"/>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0" name="Arrow: Left 9">
              <a:extLst>
                <a:ext uri="{FF2B5EF4-FFF2-40B4-BE49-F238E27FC236}">
                  <a16:creationId xmlns:a16="http://schemas.microsoft.com/office/drawing/2014/main" id="{75F5BC37-EF97-4360-8A3A-F7793BBE997E}"/>
                </a:ext>
              </a:extLst>
            </p:cNvPr>
            <p:cNvSpPr/>
            <p:nvPr/>
          </p:nvSpPr>
          <p:spPr>
            <a:xfrm>
              <a:off x="2444591" y="1476329"/>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Arrow: Left 12">
              <a:extLst>
                <a:ext uri="{FF2B5EF4-FFF2-40B4-BE49-F238E27FC236}">
                  <a16:creationId xmlns:a16="http://schemas.microsoft.com/office/drawing/2014/main" id="{23712ECB-BB59-456E-B6D6-A7DEA3D38FCA}"/>
                </a:ext>
              </a:extLst>
            </p:cNvPr>
            <p:cNvSpPr/>
            <p:nvPr/>
          </p:nvSpPr>
          <p:spPr>
            <a:xfrm rot="10800000">
              <a:off x="2453404" y="1298979"/>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 name="Arrow: Left 13">
              <a:extLst>
                <a:ext uri="{FF2B5EF4-FFF2-40B4-BE49-F238E27FC236}">
                  <a16:creationId xmlns:a16="http://schemas.microsoft.com/office/drawing/2014/main" id="{9E12A4FF-D9D8-4687-8F8A-C930DE222F15}"/>
                </a:ext>
              </a:extLst>
            </p:cNvPr>
            <p:cNvSpPr/>
            <p:nvPr/>
          </p:nvSpPr>
          <p:spPr>
            <a:xfrm>
              <a:off x="1587297" y="1401803"/>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 name="Arrow: Left 14">
              <a:extLst>
                <a:ext uri="{FF2B5EF4-FFF2-40B4-BE49-F238E27FC236}">
                  <a16:creationId xmlns:a16="http://schemas.microsoft.com/office/drawing/2014/main" id="{DE38F17D-3A21-41C1-A335-6230A0476F9C}"/>
                </a:ext>
              </a:extLst>
            </p:cNvPr>
            <p:cNvSpPr/>
            <p:nvPr/>
          </p:nvSpPr>
          <p:spPr>
            <a:xfrm>
              <a:off x="730186" y="1371323"/>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 name="Arrow: Left 15">
              <a:extLst>
                <a:ext uri="{FF2B5EF4-FFF2-40B4-BE49-F238E27FC236}">
                  <a16:creationId xmlns:a16="http://schemas.microsoft.com/office/drawing/2014/main" id="{3883349D-A4D3-4931-B5F1-4FBA563B2406}"/>
                </a:ext>
              </a:extLst>
            </p:cNvPr>
            <p:cNvSpPr/>
            <p:nvPr/>
          </p:nvSpPr>
          <p:spPr>
            <a:xfrm rot="5400000">
              <a:off x="135013" y="1899285"/>
              <a:ext cx="640080"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36CE30A-A5C7-4616-B413-3EC120B10B98}"/>
                </a:ext>
              </a:extLst>
            </p:cNvPr>
            <p:cNvSpPr/>
            <p:nvPr/>
          </p:nvSpPr>
          <p:spPr>
            <a:xfrm>
              <a:off x="367422" y="2264446"/>
              <a:ext cx="2926080" cy="1828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Arrow: U-Turn 16">
              <a:extLst>
                <a:ext uri="{FF2B5EF4-FFF2-40B4-BE49-F238E27FC236}">
                  <a16:creationId xmlns:a16="http://schemas.microsoft.com/office/drawing/2014/main" id="{024BAB05-5080-4F41-8926-1D5CBDC857BB}"/>
                </a:ext>
              </a:extLst>
            </p:cNvPr>
            <p:cNvSpPr/>
            <p:nvPr/>
          </p:nvSpPr>
          <p:spPr>
            <a:xfrm flipH="1">
              <a:off x="1587296" y="2114818"/>
              <a:ext cx="368223" cy="149628"/>
            </a:xfrm>
            <a:prstGeom prst="uturnArrow">
              <a:avLst>
                <a:gd name="adj1" fmla="val 36247"/>
                <a:gd name="adj2" fmla="val 25000"/>
                <a:gd name="adj3" fmla="val 25000"/>
                <a:gd name="adj4" fmla="val 43750"/>
                <a:gd name="adj5" fmla="val 1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8" name="Arrow: Bent 17">
              <a:extLst>
                <a:ext uri="{FF2B5EF4-FFF2-40B4-BE49-F238E27FC236}">
                  <a16:creationId xmlns:a16="http://schemas.microsoft.com/office/drawing/2014/main" id="{25DB4BEE-2893-49FE-9C8B-C64F1F9E941E}"/>
                </a:ext>
              </a:extLst>
            </p:cNvPr>
            <p:cNvSpPr/>
            <p:nvPr/>
          </p:nvSpPr>
          <p:spPr>
            <a:xfrm rot="10800000" flipH="1">
              <a:off x="642945" y="1669193"/>
              <a:ext cx="2287183" cy="264749"/>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61686E60-3954-4191-B6B3-FDA171889F04}"/>
                </a:ext>
              </a:extLst>
            </p:cNvPr>
            <p:cNvSpPr txBox="1"/>
            <p:nvPr/>
          </p:nvSpPr>
          <p:spPr>
            <a:xfrm>
              <a:off x="2453404" y="1989712"/>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5FD8F00-ED31-4F6B-B212-DDD7D9ADEEF0}"/>
                </a:ext>
              </a:extLst>
            </p:cNvPr>
            <p:cNvSpPr txBox="1"/>
            <p:nvPr/>
          </p:nvSpPr>
          <p:spPr>
            <a:xfrm>
              <a:off x="2636889" y="1575346"/>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C8C2FEF3-960E-4FE8-BE77-96651D79CA01}"/>
                </a:ext>
              </a:extLst>
            </p:cNvPr>
            <p:cNvSpPr txBox="1"/>
            <p:nvPr/>
          </p:nvSpPr>
          <p:spPr>
            <a:xfrm>
              <a:off x="1702996" y="1184679"/>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3a</a:t>
              </a:r>
            </a:p>
          </p:txBody>
        </p:sp>
        <p:sp>
          <p:nvSpPr>
            <p:cNvPr id="22" name="TextBox 21">
              <a:extLst>
                <a:ext uri="{FF2B5EF4-FFF2-40B4-BE49-F238E27FC236}">
                  <a16:creationId xmlns:a16="http://schemas.microsoft.com/office/drawing/2014/main" id="{FD6A7DDF-9078-47AC-80BE-0AEE08D2C7A2}"/>
                </a:ext>
              </a:extLst>
            </p:cNvPr>
            <p:cNvSpPr txBox="1"/>
            <p:nvPr/>
          </p:nvSpPr>
          <p:spPr>
            <a:xfrm>
              <a:off x="2494093" y="1078881"/>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3b</a:t>
              </a:r>
            </a:p>
          </p:txBody>
        </p:sp>
        <p:sp>
          <p:nvSpPr>
            <p:cNvPr id="23" name="TextBox 22">
              <a:extLst>
                <a:ext uri="{FF2B5EF4-FFF2-40B4-BE49-F238E27FC236}">
                  <a16:creationId xmlns:a16="http://schemas.microsoft.com/office/drawing/2014/main" id="{75A3E577-C35A-4453-8E97-15034615F8CA}"/>
                </a:ext>
              </a:extLst>
            </p:cNvPr>
            <p:cNvSpPr txBox="1"/>
            <p:nvPr/>
          </p:nvSpPr>
          <p:spPr>
            <a:xfrm>
              <a:off x="1272219" y="2018453"/>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4a</a:t>
              </a:r>
            </a:p>
          </p:txBody>
        </p:sp>
        <p:sp>
          <p:nvSpPr>
            <p:cNvPr id="24" name="TextBox 23">
              <a:extLst>
                <a:ext uri="{FF2B5EF4-FFF2-40B4-BE49-F238E27FC236}">
                  <a16:creationId xmlns:a16="http://schemas.microsoft.com/office/drawing/2014/main" id="{4E0C5A55-1E39-4AD2-BC4E-68E5513617B7}"/>
                </a:ext>
              </a:extLst>
            </p:cNvPr>
            <p:cNvSpPr txBox="1"/>
            <p:nvPr/>
          </p:nvSpPr>
          <p:spPr>
            <a:xfrm>
              <a:off x="854188" y="1165675"/>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4b</a:t>
              </a:r>
            </a:p>
          </p:txBody>
        </p:sp>
        <p:sp>
          <p:nvSpPr>
            <p:cNvPr id="26" name="TextBox 25">
              <a:extLst>
                <a:ext uri="{FF2B5EF4-FFF2-40B4-BE49-F238E27FC236}">
                  <a16:creationId xmlns:a16="http://schemas.microsoft.com/office/drawing/2014/main" id="{73329490-E851-4B3F-AA14-00ADCC5F018A}"/>
                </a:ext>
              </a:extLst>
            </p:cNvPr>
            <p:cNvSpPr txBox="1"/>
            <p:nvPr/>
          </p:nvSpPr>
          <p:spPr>
            <a:xfrm>
              <a:off x="495581" y="1995494"/>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5</a:t>
              </a:r>
            </a:p>
          </p:txBody>
        </p:sp>
        <p:sp>
          <p:nvSpPr>
            <p:cNvPr id="27" name="TextBox 26">
              <a:extLst>
                <a:ext uri="{FF2B5EF4-FFF2-40B4-BE49-F238E27FC236}">
                  <a16:creationId xmlns:a16="http://schemas.microsoft.com/office/drawing/2014/main" id="{BC4B361E-4C9D-46DF-99D5-67043BAAE527}"/>
                </a:ext>
              </a:extLst>
            </p:cNvPr>
            <p:cNvSpPr txBox="1"/>
            <p:nvPr/>
          </p:nvSpPr>
          <p:spPr>
            <a:xfrm>
              <a:off x="752103" y="1584683"/>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6</a:t>
              </a:r>
            </a:p>
          </p:txBody>
        </p:sp>
      </p:grpSp>
      <p:grpSp>
        <p:nvGrpSpPr>
          <p:cNvPr id="12" name="Group 11">
            <a:extLst>
              <a:ext uri="{FF2B5EF4-FFF2-40B4-BE49-F238E27FC236}">
                <a16:creationId xmlns:a16="http://schemas.microsoft.com/office/drawing/2014/main" id="{6740458E-9FEB-4A6D-8E61-048A3976FF1F}"/>
              </a:ext>
            </a:extLst>
          </p:cNvPr>
          <p:cNvGrpSpPr/>
          <p:nvPr/>
        </p:nvGrpSpPr>
        <p:grpSpPr>
          <a:xfrm>
            <a:off x="290343" y="1087801"/>
            <a:ext cx="10635257" cy="3538130"/>
            <a:chOff x="290343" y="1087801"/>
            <a:chExt cx="10635257" cy="3538130"/>
          </a:xfrm>
        </p:grpSpPr>
        <p:sp>
          <p:nvSpPr>
            <p:cNvPr id="101" name="Rectangle 100">
              <a:extLst>
                <a:ext uri="{FF2B5EF4-FFF2-40B4-BE49-F238E27FC236}">
                  <a16:creationId xmlns:a16="http://schemas.microsoft.com/office/drawing/2014/main" id="{B1B28718-3246-4DD8-8C0E-0E369D51E80E}"/>
                </a:ext>
              </a:extLst>
            </p:cNvPr>
            <p:cNvSpPr/>
            <p:nvPr/>
          </p:nvSpPr>
          <p:spPr>
            <a:xfrm>
              <a:off x="2203121" y="1106424"/>
              <a:ext cx="542788"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393315B-700B-4615-8B40-267D0F4545D2}"/>
                </a:ext>
              </a:extLst>
            </p:cNvPr>
            <p:cNvSpPr/>
            <p:nvPr/>
          </p:nvSpPr>
          <p:spPr>
            <a:xfrm>
              <a:off x="1279389" y="1105684"/>
              <a:ext cx="923731"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CAA2961-2948-47D2-8005-5A5638640C2C}"/>
                </a:ext>
              </a:extLst>
            </p:cNvPr>
            <p:cNvSpPr/>
            <p:nvPr/>
          </p:nvSpPr>
          <p:spPr>
            <a:xfrm>
              <a:off x="1286536" y="3182112"/>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AFC3DA-9321-4D2C-BDE9-87744A99D593}"/>
                </a:ext>
              </a:extLst>
            </p:cNvPr>
            <p:cNvSpPr/>
            <p:nvPr/>
          </p:nvSpPr>
          <p:spPr>
            <a:xfrm>
              <a:off x="1279389" y="2141278"/>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8EE480A-36A4-4640-AE13-F8CA44D34D9E}"/>
                </a:ext>
              </a:extLst>
            </p:cNvPr>
            <p:cNvSpPr txBox="1"/>
            <p:nvPr/>
          </p:nvSpPr>
          <p:spPr>
            <a:xfrm>
              <a:off x="290343" y="2141278"/>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CPU0</a:t>
              </a:r>
              <a:endParaRPr lang="en-US" sz="24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E163E10-E6CC-4EC3-9500-5EFBF37F7B03}"/>
                </a:ext>
              </a:extLst>
            </p:cNvPr>
            <p:cNvSpPr txBox="1"/>
            <p:nvPr/>
          </p:nvSpPr>
          <p:spPr>
            <a:xfrm>
              <a:off x="459715" y="1117679"/>
              <a:ext cx="76774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GPU</a:t>
              </a:r>
              <a:endParaRPr lang="en-US" sz="2400" dirty="0">
                <a:solidFill>
                  <a:schemeClr val="bg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7080AFA-CE16-4CA3-9CBF-27825D60DA60}"/>
                </a:ext>
              </a:extLst>
            </p:cNvPr>
            <p:cNvSpPr/>
            <p:nvPr/>
          </p:nvSpPr>
          <p:spPr>
            <a:xfrm>
              <a:off x="1286536" y="4215384"/>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5F939E7-8A56-455C-B027-3DF661820CDB}"/>
                </a:ext>
              </a:extLst>
            </p:cNvPr>
            <p:cNvSpPr txBox="1"/>
            <p:nvPr/>
          </p:nvSpPr>
          <p:spPr>
            <a:xfrm>
              <a:off x="297490" y="3176652"/>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CPU1</a:t>
              </a:r>
              <a:endParaRPr lang="en-US" sz="2400" dirty="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EF84683-DFA2-416F-BCA3-BD77FF1AE2E8}"/>
                </a:ext>
              </a:extLst>
            </p:cNvPr>
            <p:cNvSpPr txBox="1"/>
            <p:nvPr/>
          </p:nvSpPr>
          <p:spPr>
            <a:xfrm>
              <a:off x="297491" y="4209205"/>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CPU2</a:t>
              </a:r>
              <a:endParaRPr lang="en-US" sz="2400" dirty="0">
                <a:solidFill>
                  <a:schemeClr val="bg1"/>
                </a:solidFill>
                <a:latin typeface="Arial" panose="020B0604020202020204" pitchFamily="34" charset="0"/>
                <a:cs typeface="Arial" panose="020B0604020202020204" pitchFamily="34" charset="0"/>
              </a:endParaRPr>
            </a:p>
          </p:txBody>
        </p:sp>
        <p:cxnSp>
          <p:nvCxnSpPr>
            <p:cNvPr id="65" name="Straight Arrow Connector 64">
              <a:extLst>
                <a:ext uri="{FF2B5EF4-FFF2-40B4-BE49-F238E27FC236}">
                  <a16:creationId xmlns:a16="http://schemas.microsoft.com/office/drawing/2014/main" id="{3F46BE5C-B5DD-44DD-91DB-CB1B747FD412}"/>
                </a:ext>
              </a:extLst>
            </p:cNvPr>
            <p:cNvCxnSpPr>
              <a:cxnSpLocks/>
              <a:stCxn id="28" idx="3"/>
            </p:cNvCxnSpPr>
            <p:nvPr/>
          </p:nvCxnSpPr>
          <p:spPr>
            <a:xfrm>
              <a:off x="2203120" y="1310958"/>
              <a:ext cx="182728" cy="823034"/>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68" name="TextBox 67">
              <a:extLst>
                <a:ext uri="{FF2B5EF4-FFF2-40B4-BE49-F238E27FC236}">
                  <a16:creationId xmlns:a16="http://schemas.microsoft.com/office/drawing/2014/main" id="{4FBFB8CB-E223-4749-B2FD-7129382125FC}"/>
                </a:ext>
              </a:extLst>
            </p:cNvPr>
            <p:cNvSpPr txBox="1"/>
            <p:nvPr/>
          </p:nvSpPr>
          <p:spPr>
            <a:xfrm>
              <a:off x="1828635"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
          <p:nvSpPr>
            <p:cNvPr id="70" name="Rectangle 69">
              <a:extLst>
                <a:ext uri="{FF2B5EF4-FFF2-40B4-BE49-F238E27FC236}">
                  <a16:creationId xmlns:a16="http://schemas.microsoft.com/office/drawing/2014/main" id="{BD331C8D-740F-439D-9EEB-F21A6091E40C}"/>
                </a:ext>
              </a:extLst>
            </p:cNvPr>
            <p:cNvSpPr/>
            <p:nvPr/>
          </p:nvSpPr>
          <p:spPr>
            <a:xfrm>
              <a:off x="2385848" y="2134933"/>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4129360-FD40-48DB-BBF9-53BE04A75CB5}"/>
                </a:ext>
              </a:extLst>
            </p:cNvPr>
            <p:cNvSpPr/>
            <p:nvPr/>
          </p:nvSpPr>
          <p:spPr>
            <a:xfrm>
              <a:off x="2751456" y="2140953"/>
              <a:ext cx="623438"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75A6F3E5-21FD-40AD-9934-C5F6CB81A0A8}"/>
                </a:ext>
              </a:extLst>
            </p:cNvPr>
            <p:cNvSpPr txBox="1"/>
            <p:nvPr/>
          </p:nvSpPr>
          <p:spPr>
            <a:xfrm>
              <a:off x="2760333"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t>
              </a:r>
            </a:p>
          </p:txBody>
        </p:sp>
        <p:sp>
          <p:nvSpPr>
            <p:cNvPr id="75" name="Rectangle 74">
              <a:extLst>
                <a:ext uri="{FF2B5EF4-FFF2-40B4-BE49-F238E27FC236}">
                  <a16:creationId xmlns:a16="http://schemas.microsoft.com/office/drawing/2014/main" id="{72B34B9E-E736-453A-A6CB-0073003BD441}"/>
                </a:ext>
              </a:extLst>
            </p:cNvPr>
            <p:cNvSpPr/>
            <p:nvPr/>
          </p:nvSpPr>
          <p:spPr>
            <a:xfrm>
              <a:off x="3370456" y="2139963"/>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0BC138C-A5A5-4571-82CC-CC0D7460E1BB}"/>
                </a:ext>
              </a:extLst>
            </p:cNvPr>
            <p:cNvSpPr/>
            <p:nvPr/>
          </p:nvSpPr>
          <p:spPr>
            <a:xfrm>
              <a:off x="2389108" y="3182112"/>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2DBD86C-7DE7-4E09-8A30-D975BA502E5F}"/>
                </a:ext>
              </a:extLst>
            </p:cNvPr>
            <p:cNvSpPr/>
            <p:nvPr/>
          </p:nvSpPr>
          <p:spPr>
            <a:xfrm>
              <a:off x="2392995" y="4215384"/>
              <a:ext cx="35846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6F1B04A-15CE-47F6-BDE3-53E880ADEECF}"/>
                </a:ext>
              </a:extLst>
            </p:cNvPr>
            <p:cNvSpPr/>
            <p:nvPr/>
          </p:nvSpPr>
          <p:spPr>
            <a:xfrm>
              <a:off x="3736216" y="2140953"/>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Arrow Connector 98">
              <a:extLst>
                <a:ext uri="{FF2B5EF4-FFF2-40B4-BE49-F238E27FC236}">
                  <a16:creationId xmlns:a16="http://schemas.microsoft.com/office/drawing/2014/main" id="{73AAFF18-CA56-4963-94AC-B5912087243E}"/>
                </a:ext>
              </a:extLst>
            </p:cNvPr>
            <p:cNvCxnSpPr>
              <a:cxnSpLocks/>
              <a:stCxn id="75" idx="1"/>
            </p:cNvCxnSpPr>
            <p:nvPr/>
          </p:nvCxnSpPr>
          <p:spPr>
            <a:xfrm>
              <a:off x="3370456" y="2345237"/>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02" name="Rectangle 101">
              <a:extLst>
                <a:ext uri="{FF2B5EF4-FFF2-40B4-BE49-F238E27FC236}">
                  <a16:creationId xmlns:a16="http://schemas.microsoft.com/office/drawing/2014/main" id="{94E7CDB1-4309-4662-B00E-D774095C27DD}"/>
                </a:ext>
              </a:extLst>
            </p:cNvPr>
            <p:cNvSpPr/>
            <p:nvPr/>
          </p:nvSpPr>
          <p:spPr>
            <a:xfrm>
              <a:off x="2751456" y="3182112"/>
              <a:ext cx="62343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808A0D94-D6CF-4AD3-815F-DD75BFDD868C}"/>
                </a:ext>
              </a:extLst>
            </p:cNvPr>
            <p:cNvSpPr/>
            <p:nvPr/>
          </p:nvSpPr>
          <p:spPr>
            <a:xfrm>
              <a:off x="2745908" y="4215384"/>
              <a:ext cx="62454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BFAD5B7E-A8DD-4B6A-A214-DBC21B655F5F}"/>
                </a:ext>
              </a:extLst>
            </p:cNvPr>
            <p:cNvSpPr txBox="1"/>
            <p:nvPr/>
          </p:nvSpPr>
          <p:spPr>
            <a:xfrm>
              <a:off x="2776617" y="2548542"/>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105" name="Rectangle 104">
              <a:extLst>
                <a:ext uri="{FF2B5EF4-FFF2-40B4-BE49-F238E27FC236}">
                  <a16:creationId xmlns:a16="http://schemas.microsoft.com/office/drawing/2014/main" id="{22926817-0ECD-45A6-BC41-90C6EDE6B53D}"/>
                </a:ext>
              </a:extLst>
            </p:cNvPr>
            <p:cNvSpPr/>
            <p:nvPr/>
          </p:nvSpPr>
          <p:spPr>
            <a:xfrm>
              <a:off x="3372623" y="3182112"/>
              <a:ext cx="35732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2B3C4928-AF08-42CB-8293-8111B69D8D8E}"/>
                </a:ext>
              </a:extLst>
            </p:cNvPr>
            <p:cNvSpPr/>
            <p:nvPr/>
          </p:nvSpPr>
          <p:spPr>
            <a:xfrm>
              <a:off x="3353803" y="4215384"/>
              <a:ext cx="37955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a:extLst>
                <a:ext uri="{FF2B5EF4-FFF2-40B4-BE49-F238E27FC236}">
                  <a16:creationId xmlns:a16="http://schemas.microsoft.com/office/drawing/2014/main" id="{26F9DA37-AF03-4299-B120-3A217414BF26}"/>
                </a:ext>
              </a:extLst>
            </p:cNvPr>
            <p:cNvGrpSpPr/>
            <p:nvPr/>
          </p:nvGrpSpPr>
          <p:grpSpPr>
            <a:xfrm>
              <a:off x="3736038" y="3179705"/>
              <a:ext cx="1720414" cy="416567"/>
              <a:chOff x="3736038" y="3179705"/>
              <a:chExt cx="1720414" cy="416567"/>
            </a:xfrm>
          </p:grpSpPr>
          <p:sp>
            <p:nvSpPr>
              <p:cNvPr id="107" name="Rectangle 106">
                <a:extLst>
                  <a:ext uri="{FF2B5EF4-FFF2-40B4-BE49-F238E27FC236}">
                    <a16:creationId xmlns:a16="http://schemas.microsoft.com/office/drawing/2014/main" id="{E3BCC4FD-3178-441B-8B8C-F9985902DB1D}"/>
                  </a:ext>
                </a:extLst>
              </p:cNvPr>
              <p:cNvSpPr/>
              <p:nvPr/>
            </p:nvSpPr>
            <p:spPr>
              <a:xfrm>
                <a:off x="3736038" y="3179705"/>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5D101F11-E77C-4C0D-9D26-C19172B3D3A1}"/>
                  </a:ext>
                </a:extLst>
              </p:cNvPr>
              <p:cNvSpPr/>
              <p:nvPr/>
            </p:nvSpPr>
            <p:spPr>
              <a:xfrm>
                <a:off x="4101646" y="3185725"/>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5FE107A-AF43-4D7D-8717-D0B93BC98E3F}"/>
                  </a:ext>
                </a:extLst>
              </p:cNvPr>
              <p:cNvSpPr/>
              <p:nvPr/>
            </p:nvSpPr>
            <p:spPr>
              <a:xfrm>
                <a:off x="5090692" y="3185589"/>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
          <p:nvSpPr>
            <p:cNvPr id="110" name="Rectangle 109">
              <a:extLst>
                <a:ext uri="{FF2B5EF4-FFF2-40B4-BE49-F238E27FC236}">
                  <a16:creationId xmlns:a16="http://schemas.microsoft.com/office/drawing/2014/main" id="{ED4433B2-9EE4-4515-AC97-6D0452734F94}"/>
                </a:ext>
              </a:extLst>
            </p:cNvPr>
            <p:cNvSpPr/>
            <p:nvPr/>
          </p:nvSpPr>
          <p:spPr>
            <a:xfrm>
              <a:off x="3732560" y="4215384"/>
              <a:ext cx="172389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B5469290-2E43-4287-93BC-DE33861D88C7}"/>
                </a:ext>
              </a:extLst>
            </p:cNvPr>
            <p:cNvSpPr/>
            <p:nvPr/>
          </p:nvSpPr>
          <p:spPr>
            <a:xfrm>
              <a:off x="4761831" y="2139696"/>
              <a:ext cx="69462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E646B208-21A0-4437-9087-D2A8C308E5AE}"/>
                </a:ext>
              </a:extLst>
            </p:cNvPr>
            <p:cNvSpPr/>
            <p:nvPr/>
          </p:nvSpPr>
          <p:spPr>
            <a:xfrm>
              <a:off x="2745907" y="1106424"/>
              <a:ext cx="60789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C6F9F8E8-593F-4223-B19E-A9E435EF14F2}"/>
                </a:ext>
              </a:extLst>
            </p:cNvPr>
            <p:cNvSpPr/>
            <p:nvPr/>
          </p:nvSpPr>
          <p:spPr>
            <a:xfrm>
              <a:off x="3340401" y="1106424"/>
              <a:ext cx="39581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213E7444-305A-4B4C-903A-098B6FACE94E}"/>
                </a:ext>
              </a:extLst>
            </p:cNvPr>
            <p:cNvSpPr/>
            <p:nvPr/>
          </p:nvSpPr>
          <p:spPr>
            <a:xfrm>
              <a:off x="3736216" y="1106424"/>
              <a:ext cx="1720237"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21F4F291-9F0B-4FF7-BE1A-53FDF53A36AE}"/>
                </a:ext>
              </a:extLst>
            </p:cNvPr>
            <p:cNvSpPr txBox="1"/>
            <p:nvPr/>
          </p:nvSpPr>
          <p:spPr>
            <a:xfrm>
              <a:off x="4315419" y="2661248"/>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t>
              </a:r>
            </a:p>
          </p:txBody>
        </p:sp>
        <p:cxnSp>
          <p:nvCxnSpPr>
            <p:cNvPr id="116" name="Straight Arrow Connector 115">
              <a:extLst>
                <a:ext uri="{FF2B5EF4-FFF2-40B4-BE49-F238E27FC236}">
                  <a16:creationId xmlns:a16="http://schemas.microsoft.com/office/drawing/2014/main" id="{409B8798-DC46-4B44-961E-F924D8F76707}"/>
                </a:ext>
              </a:extLst>
            </p:cNvPr>
            <p:cNvCxnSpPr>
              <a:cxnSpLocks/>
            </p:cNvCxnSpPr>
            <p:nvPr/>
          </p:nvCxnSpPr>
          <p:spPr>
            <a:xfrm>
              <a:off x="5094436" y="3382392"/>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17" name="TextBox 116">
              <a:extLst>
                <a:ext uri="{FF2B5EF4-FFF2-40B4-BE49-F238E27FC236}">
                  <a16:creationId xmlns:a16="http://schemas.microsoft.com/office/drawing/2014/main" id="{62D8AD78-6A27-4C08-B834-D58830551A53}"/>
                </a:ext>
              </a:extLst>
            </p:cNvPr>
            <p:cNvSpPr txBox="1"/>
            <p:nvPr/>
          </p:nvSpPr>
          <p:spPr>
            <a:xfrm>
              <a:off x="4558139" y="3557083"/>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119" name="Rectangle 118">
              <a:extLst>
                <a:ext uri="{FF2B5EF4-FFF2-40B4-BE49-F238E27FC236}">
                  <a16:creationId xmlns:a16="http://schemas.microsoft.com/office/drawing/2014/main" id="{C9E2F258-FE0C-410E-80CF-5DC77DCB3558}"/>
                </a:ext>
              </a:extLst>
            </p:cNvPr>
            <p:cNvSpPr/>
            <p:nvPr/>
          </p:nvSpPr>
          <p:spPr>
            <a:xfrm>
              <a:off x="5454144" y="2139696"/>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507A8B99-A91E-43B1-A286-DA13FE255D73}"/>
                </a:ext>
              </a:extLst>
            </p:cNvPr>
            <p:cNvSpPr/>
            <p:nvPr/>
          </p:nvSpPr>
          <p:spPr>
            <a:xfrm>
              <a:off x="5464482" y="318794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A2211EC6-9424-4DBD-B45E-49CD24FFBE18}"/>
                </a:ext>
              </a:extLst>
            </p:cNvPr>
            <p:cNvSpPr/>
            <p:nvPr/>
          </p:nvSpPr>
          <p:spPr>
            <a:xfrm>
              <a:off x="5454144" y="4215384"/>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EE720365-16FB-4D10-B935-09BFB192A349}"/>
                </a:ext>
              </a:extLst>
            </p:cNvPr>
            <p:cNvSpPr/>
            <p:nvPr/>
          </p:nvSpPr>
          <p:spPr>
            <a:xfrm>
              <a:off x="5454132" y="1106424"/>
              <a:ext cx="1025614"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243F9555-9DEC-46DD-880A-EF07A0F6C00F}"/>
                </a:ext>
              </a:extLst>
            </p:cNvPr>
            <p:cNvSpPr txBox="1"/>
            <p:nvPr/>
          </p:nvSpPr>
          <p:spPr>
            <a:xfrm>
              <a:off x="6519705" y="1087801"/>
              <a:ext cx="1936081" cy="461665"/>
            </a:xfrm>
            <a:prstGeom prst="rect">
              <a:avLst/>
            </a:prstGeom>
            <a:noFill/>
          </p:spPr>
          <p:txBody>
            <a:bodyPr wrap="square" rtlCol="0">
              <a:spAutoFit/>
            </a:bodyPr>
            <a:lstStyle/>
            <a:p>
              <a:r>
                <a:rPr lang="en-US" sz="2400" dirty="0">
                  <a:solidFill>
                    <a:schemeClr val="bg1"/>
                  </a:solidFill>
                </a:rPr>
                <a:t>GPU Stalls….</a:t>
              </a:r>
            </a:p>
          </p:txBody>
        </p:sp>
        <p:sp>
          <p:nvSpPr>
            <p:cNvPr id="124" name="Rectangle 123">
              <a:extLst>
                <a:ext uri="{FF2B5EF4-FFF2-40B4-BE49-F238E27FC236}">
                  <a16:creationId xmlns:a16="http://schemas.microsoft.com/office/drawing/2014/main" id="{DA7055F1-514E-4679-8B96-5346ED0C5671}"/>
                </a:ext>
              </a:extLst>
            </p:cNvPr>
            <p:cNvSpPr/>
            <p:nvPr/>
          </p:nvSpPr>
          <p:spPr>
            <a:xfrm>
              <a:off x="6480890" y="213969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2D4C4470-1494-4984-81F5-139578D18390}"/>
                </a:ext>
              </a:extLst>
            </p:cNvPr>
            <p:cNvSpPr/>
            <p:nvPr/>
          </p:nvSpPr>
          <p:spPr>
            <a:xfrm>
              <a:off x="6843238" y="2139696"/>
              <a:ext cx="9882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85733E7-5F4B-4B19-8F26-7B2F09DD3E96}"/>
                </a:ext>
              </a:extLst>
            </p:cNvPr>
            <p:cNvSpPr/>
            <p:nvPr/>
          </p:nvSpPr>
          <p:spPr>
            <a:xfrm>
              <a:off x="7827319"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3282C2C8-2729-461C-8FE5-12E5D32017C7}"/>
                </a:ext>
              </a:extLst>
            </p:cNvPr>
            <p:cNvSpPr/>
            <p:nvPr/>
          </p:nvSpPr>
          <p:spPr>
            <a:xfrm>
              <a:off x="6480977" y="319125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A3863C5-ABBF-47A3-9C67-8C276318FE5F}"/>
                </a:ext>
              </a:extLst>
            </p:cNvPr>
            <p:cNvSpPr/>
            <p:nvPr/>
          </p:nvSpPr>
          <p:spPr>
            <a:xfrm>
              <a:off x="6843325" y="3191256"/>
              <a:ext cx="98399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319EF76A-EEB9-4505-AA6D-E8FB2CE8304A}"/>
                </a:ext>
              </a:extLst>
            </p:cNvPr>
            <p:cNvSpPr/>
            <p:nvPr/>
          </p:nvSpPr>
          <p:spPr>
            <a:xfrm>
              <a:off x="7827319"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DA4321B2-F918-455B-A8E9-16EF8736732D}"/>
                </a:ext>
              </a:extLst>
            </p:cNvPr>
            <p:cNvSpPr/>
            <p:nvPr/>
          </p:nvSpPr>
          <p:spPr>
            <a:xfrm>
              <a:off x="6481129" y="4215077"/>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C36568E-64E6-4854-A444-7E079815FEA6}"/>
                </a:ext>
              </a:extLst>
            </p:cNvPr>
            <p:cNvSpPr/>
            <p:nvPr/>
          </p:nvSpPr>
          <p:spPr>
            <a:xfrm>
              <a:off x="6846737" y="4215384"/>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A0052C86-CA5D-4FB3-BF70-7B9F2228DC28}"/>
                </a:ext>
              </a:extLst>
            </p:cNvPr>
            <p:cNvSpPr/>
            <p:nvPr/>
          </p:nvSpPr>
          <p:spPr>
            <a:xfrm>
              <a:off x="7835783" y="4215384"/>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138FE272-86E7-48B5-9D27-3518371B7A4A}"/>
                </a:ext>
              </a:extLst>
            </p:cNvPr>
            <p:cNvSpPr txBox="1"/>
            <p:nvPr/>
          </p:nvSpPr>
          <p:spPr>
            <a:xfrm>
              <a:off x="7095689" y="3740063"/>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5</a:t>
              </a:r>
            </a:p>
          </p:txBody>
        </p:sp>
        <p:sp>
          <p:nvSpPr>
            <p:cNvPr id="137" name="Rectangle 136">
              <a:extLst>
                <a:ext uri="{FF2B5EF4-FFF2-40B4-BE49-F238E27FC236}">
                  <a16:creationId xmlns:a16="http://schemas.microsoft.com/office/drawing/2014/main" id="{AD4D63B2-09B5-4ECD-8278-ED68D5CFABA8}"/>
                </a:ext>
              </a:extLst>
            </p:cNvPr>
            <p:cNvSpPr/>
            <p:nvPr/>
          </p:nvSpPr>
          <p:spPr>
            <a:xfrm>
              <a:off x="8201542"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B6DF43B-F3B2-4C56-AC3C-0725F5A60B2A}"/>
                </a:ext>
              </a:extLst>
            </p:cNvPr>
            <p:cNvSpPr/>
            <p:nvPr/>
          </p:nvSpPr>
          <p:spPr>
            <a:xfrm>
              <a:off x="8202486"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0734335-4D87-4738-BF12-6B69AB9C3D03}"/>
                </a:ext>
              </a:extLst>
            </p:cNvPr>
            <p:cNvSpPr/>
            <p:nvPr/>
          </p:nvSpPr>
          <p:spPr>
            <a:xfrm>
              <a:off x="8568150" y="213969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981C58A6-54B5-4EEB-8696-7830EBB5F9C8}"/>
                </a:ext>
              </a:extLst>
            </p:cNvPr>
            <p:cNvSpPr/>
            <p:nvPr/>
          </p:nvSpPr>
          <p:spPr>
            <a:xfrm>
              <a:off x="8559127" y="319125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54CF64B-B749-4F3F-B74E-014E74247C9B}"/>
                </a:ext>
              </a:extLst>
            </p:cNvPr>
            <p:cNvSpPr/>
            <p:nvPr/>
          </p:nvSpPr>
          <p:spPr>
            <a:xfrm>
              <a:off x="9238573" y="4215384"/>
              <a:ext cx="167165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98DFBEBB-B725-497F-839C-3B52D39CB3F5}"/>
                </a:ext>
              </a:extLst>
            </p:cNvPr>
            <p:cNvSpPr/>
            <p:nvPr/>
          </p:nvSpPr>
          <p:spPr>
            <a:xfrm>
              <a:off x="8568150" y="1112159"/>
              <a:ext cx="2357450"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592B7339-84E1-40B6-B0A6-20A5B46DC473}"/>
                </a:ext>
              </a:extLst>
            </p:cNvPr>
            <p:cNvSpPr/>
            <p:nvPr/>
          </p:nvSpPr>
          <p:spPr>
            <a:xfrm>
              <a:off x="8214876" y="421538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B0352F24-E5F4-40CB-B0CA-4D636A3088DE}"/>
              </a:ext>
            </a:extLst>
          </p:cNvPr>
          <p:cNvSpPr/>
          <p:nvPr/>
        </p:nvSpPr>
        <p:spPr>
          <a:xfrm>
            <a:off x="338199" y="2661248"/>
            <a:ext cx="11086422" cy="2132546"/>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C8EFD95D-AE4C-468C-94C9-FDA16A7A6194}"/>
              </a:ext>
            </a:extLst>
          </p:cNvPr>
          <p:cNvSpPr/>
          <p:nvPr/>
        </p:nvSpPr>
        <p:spPr>
          <a:xfrm>
            <a:off x="4734176" y="1920301"/>
            <a:ext cx="6803804" cy="1040989"/>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D74B3297-3AB3-49C7-ABD4-A3EBD1ACB02C}"/>
              </a:ext>
            </a:extLst>
          </p:cNvPr>
          <p:cNvSpPr/>
          <p:nvPr/>
        </p:nvSpPr>
        <p:spPr>
          <a:xfrm>
            <a:off x="2520164" y="1040507"/>
            <a:ext cx="3977962" cy="591779"/>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FEFE522B-435B-4F4B-A1BA-6C9F42597BE5}"/>
              </a:ext>
            </a:extLst>
          </p:cNvPr>
          <p:cNvGrpSpPr/>
          <p:nvPr/>
        </p:nvGrpSpPr>
        <p:grpSpPr>
          <a:xfrm>
            <a:off x="3285893" y="5004598"/>
            <a:ext cx="6718718" cy="912827"/>
            <a:chOff x="3285893" y="5004598"/>
            <a:chExt cx="6718718" cy="912827"/>
          </a:xfrm>
        </p:grpSpPr>
        <p:sp>
          <p:nvSpPr>
            <p:cNvPr id="71" name="Rectangle: Rounded Corners 70">
              <a:extLst>
                <a:ext uri="{FF2B5EF4-FFF2-40B4-BE49-F238E27FC236}">
                  <a16:creationId xmlns:a16="http://schemas.microsoft.com/office/drawing/2014/main" id="{09328942-783F-42D6-ADC0-8B8A1DCA01C5}"/>
                </a:ext>
              </a:extLst>
            </p:cNvPr>
            <p:cNvSpPr/>
            <p:nvPr/>
          </p:nvSpPr>
          <p:spPr>
            <a:xfrm>
              <a:off x="3285893" y="5004598"/>
              <a:ext cx="553231" cy="746979"/>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29" name="TextBox 28">
              <a:extLst>
                <a:ext uri="{FF2B5EF4-FFF2-40B4-BE49-F238E27FC236}">
                  <a16:creationId xmlns:a16="http://schemas.microsoft.com/office/drawing/2014/main" id="{8D68B3FB-CC22-4824-8F62-F8C68C12BF10}"/>
                </a:ext>
              </a:extLst>
            </p:cNvPr>
            <p:cNvSpPr txBox="1"/>
            <p:nvPr/>
          </p:nvSpPr>
          <p:spPr>
            <a:xfrm>
              <a:off x="4558138" y="5086428"/>
              <a:ext cx="5446473" cy="830997"/>
            </a:xfrm>
            <a:prstGeom prst="rect">
              <a:avLst/>
            </a:prstGeom>
            <a:noFill/>
          </p:spPr>
          <p:txBody>
            <a:bodyPr wrap="square" rtlCol="0">
              <a:spAutoFit/>
            </a:bodyPr>
            <a:lstStyle/>
            <a:p>
              <a:r>
                <a:rPr lang="en-US" sz="2400" dirty="0">
                  <a:solidFill>
                    <a:schemeClr val="bg1"/>
                  </a:solidFill>
                </a:rPr>
                <a:t>Ensure that all interrupts go to the same core, rather than round-robin to all cores</a:t>
              </a:r>
            </a:p>
          </p:txBody>
        </p:sp>
        <p:cxnSp>
          <p:nvCxnSpPr>
            <p:cNvPr id="31" name="Straight Connector 30">
              <a:extLst>
                <a:ext uri="{FF2B5EF4-FFF2-40B4-BE49-F238E27FC236}">
                  <a16:creationId xmlns:a16="http://schemas.microsoft.com/office/drawing/2014/main" id="{CD88C1FA-50D5-4947-8987-A77512DECFAC}"/>
                </a:ext>
              </a:extLst>
            </p:cNvPr>
            <p:cNvCxnSpPr>
              <a:cxnSpLocks/>
              <a:stCxn id="71" idx="3"/>
              <a:endCxn id="29" idx="1"/>
            </p:cNvCxnSpPr>
            <p:nvPr/>
          </p:nvCxnSpPr>
          <p:spPr>
            <a:xfrm>
              <a:off x="3839124" y="5378088"/>
              <a:ext cx="719014" cy="123839"/>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grpSp>
      <p:sp>
        <p:nvSpPr>
          <p:cNvPr id="139" name="Rectangle: Rounded Corners 138">
            <a:extLst>
              <a:ext uri="{FF2B5EF4-FFF2-40B4-BE49-F238E27FC236}">
                <a16:creationId xmlns:a16="http://schemas.microsoft.com/office/drawing/2014/main" id="{A406473A-8C62-4137-81F9-67831612E6AD}"/>
              </a:ext>
            </a:extLst>
          </p:cNvPr>
          <p:cNvSpPr/>
          <p:nvPr/>
        </p:nvSpPr>
        <p:spPr>
          <a:xfrm>
            <a:off x="2272489" y="1994224"/>
            <a:ext cx="2508971"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48" name="TextBox 147">
            <a:extLst>
              <a:ext uri="{FF2B5EF4-FFF2-40B4-BE49-F238E27FC236}">
                <a16:creationId xmlns:a16="http://schemas.microsoft.com/office/drawing/2014/main" id="{C58D6089-A316-4F09-8379-33BB403157C2}"/>
              </a:ext>
            </a:extLst>
          </p:cNvPr>
          <p:cNvSpPr txBox="1"/>
          <p:nvPr/>
        </p:nvSpPr>
        <p:spPr>
          <a:xfrm>
            <a:off x="5491639" y="1679535"/>
            <a:ext cx="5446473" cy="1200329"/>
          </a:xfrm>
          <a:prstGeom prst="rect">
            <a:avLst/>
          </a:prstGeom>
          <a:noFill/>
        </p:spPr>
        <p:txBody>
          <a:bodyPr wrap="square" rtlCol="0">
            <a:spAutoFit/>
          </a:bodyPr>
          <a:lstStyle/>
          <a:p>
            <a:r>
              <a:rPr lang="en-US" sz="2400" dirty="0">
                <a:solidFill>
                  <a:schemeClr val="bg1"/>
                </a:solidFill>
              </a:rPr>
              <a:t>Limit how many cores are affected.</a:t>
            </a:r>
            <a:br>
              <a:rPr lang="en-US" sz="2400" dirty="0">
                <a:solidFill>
                  <a:schemeClr val="bg1"/>
                </a:solidFill>
              </a:rPr>
            </a:br>
            <a:r>
              <a:rPr lang="en-US" sz="2400" dirty="0">
                <a:solidFill>
                  <a:schemeClr val="bg1"/>
                </a:solidFill>
              </a:rPr>
              <a:t>Reduce global indirect overheads.</a:t>
            </a:r>
          </a:p>
          <a:p>
            <a:r>
              <a:rPr lang="en-US" sz="2400" dirty="0">
                <a:solidFill>
                  <a:schemeClr val="bg1"/>
                </a:solidFill>
              </a:rPr>
              <a:t>But harms fairness!</a:t>
            </a:r>
          </a:p>
        </p:txBody>
      </p:sp>
      <p:cxnSp>
        <p:nvCxnSpPr>
          <p:cNvPr id="149" name="Straight Connector 148">
            <a:extLst>
              <a:ext uri="{FF2B5EF4-FFF2-40B4-BE49-F238E27FC236}">
                <a16:creationId xmlns:a16="http://schemas.microsoft.com/office/drawing/2014/main" id="{9A0C2AA3-F792-4428-8E42-A51F2A37635E}"/>
              </a:ext>
            </a:extLst>
          </p:cNvPr>
          <p:cNvCxnSpPr>
            <a:endCxn id="148" idx="1"/>
          </p:cNvCxnSpPr>
          <p:nvPr/>
        </p:nvCxnSpPr>
        <p:spPr>
          <a:xfrm flipV="1">
            <a:off x="4772625" y="2279700"/>
            <a:ext cx="719014" cy="47186"/>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sp>
        <p:nvSpPr>
          <p:cNvPr id="159" name="Rectangle 158">
            <a:extLst>
              <a:ext uri="{FF2B5EF4-FFF2-40B4-BE49-F238E27FC236}">
                <a16:creationId xmlns:a16="http://schemas.microsoft.com/office/drawing/2014/main" id="{4A180F38-39F0-487A-9AD2-5388EBACAB7B}"/>
              </a:ext>
            </a:extLst>
          </p:cNvPr>
          <p:cNvSpPr/>
          <p:nvPr/>
        </p:nvSpPr>
        <p:spPr>
          <a:xfrm>
            <a:off x="8371810" y="983935"/>
            <a:ext cx="3592410" cy="711931"/>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15010E3E-4D5E-4933-AF70-F636BA992493}"/>
              </a:ext>
            </a:extLst>
          </p:cNvPr>
          <p:cNvSpPr/>
          <p:nvPr/>
        </p:nvSpPr>
        <p:spPr>
          <a:xfrm>
            <a:off x="6479746" y="983935"/>
            <a:ext cx="2079381" cy="711931"/>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88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3" grpId="0" animBg="1"/>
      <p:bldP spid="134" grpId="0" animBg="1"/>
      <p:bldP spid="139" grpId="0" animBg="1"/>
      <p:bldP spid="148" grpId="0"/>
      <p:bldP spid="159" grpId="0" animBg="1"/>
      <p:bldP spid="1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Mitigation: Merged SSR Handler</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19</a:t>
            </a:fld>
            <a:endParaRPr lang="en-US" dirty="0"/>
          </a:p>
        </p:txBody>
      </p:sp>
      <p:grpSp>
        <p:nvGrpSpPr>
          <p:cNvPr id="11" name="Group 10">
            <a:extLst>
              <a:ext uri="{FF2B5EF4-FFF2-40B4-BE49-F238E27FC236}">
                <a16:creationId xmlns:a16="http://schemas.microsoft.com/office/drawing/2014/main" id="{BE55EA41-3831-408B-9A88-6558DC41E0D7}"/>
              </a:ext>
            </a:extLst>
          </p:cNvPr>
          <p:cNvGrpSpPr/>
          <p:nvPr/>
        </p:nvGrpSpPr>
        <p:grpSpPr>
          <a:xfrm>
            <a:off x="1209921" y="4898800"/>
            <a:ext cx="2932275" cy="1368445"/>
            <a:chOff x="363613" y="1078881"/>
            <a:chExt cx="2932275" cy="1368445"/>
          </a:xfrm>
        </p:grpSpPr>
        <p:sp>
          <p:nvSpPr>
            <p:cNvPr id="4" name="Rectangle 3">
              <a:extLst>
                <a:ext uri="{FF2B5EF4-FFF2-40B4-BE49-F238E27FC236}">
                  <a16:creationId xmlns:a16="http://schemas.microsoft.com/office/drawing/2014/main" id="{D2E5B5E6-1A2B-47AE-A15B-3C1BF70443CF}"/>
                </a:ext>
              </a:extLst>
            </p:cNvPr>
            <p:cNvSpPr/>
            <p:nvPr/>
          </p:nvSpPr>
          <p:spPr>
            <a:xfrm>
              <a:off x="2930128" y="1293449"/>
              <a:ext cx="36576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C4FCC73-7059-487D-9F72-7FF238C0C526}"/>
                </a:ext>
              </a:extLst>
            </p:cNvPr>
            <p:cNvSpPr/>
            <p:nvPr/>
          </p:nvSpPr>
          <p:spPr>
            <a:xfrm>
              <a:off x="2078831" y="1304925"/>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888088-8257-4479-914A-4DDF12336A0E}"/>
                </a:ext>
              </a:extLst>
            </p:cNvPr>
            <p:cNvSpPr/>
            <p:nvPr/>
          </p:nvSpPr>
          <p:spPr>
            <a:xfrm>
              <a:off x="367424" y="1293449"/>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EEE6B-5B5B-468D-ABBD-25538636B748}"/>
                </a:ext>
              </a:extLst>
            </p:cNvPr>
            <p:cNvSpPr/>
            <p:nvPr/>
          </p:nvSpPr>
          <p:spPr>
            <a:xfrm>
              <a:off x="1227534" y="1293449"/>
              <a:ext cx="365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Arrow: Bent 4">
              <a:extLst>
                <a:ext uri="{FF2B5EF4-FFF2-40B4-BE49-F238E27FC236}">
                  <a16:creationId xmlns:a16="http://schemas.microsoft.com/office/drawing/2014/main" id="{15CE5658-E9ED-4795-98C7-5808213F21BC}"/>
                </a:ext>
              </a:extLst>
            </p:cNvPr>
            <p:cNvSpPr/>
            <p:nvPr/>
          </p:nvSpPr>
          <p:spPr>
            <a:xfrm rot="16200000" flipH="1">
              <a:off x="2651437" y="1985755"/>
              <a:ext cx="292633" cy="264749"/>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0" name="Arrow: Left 9">
              <a:extLst>
                <a:ext uri="{FF2B5EF4-FFF2-40B4-BE49-F238E27FC236}">
                  <a16:creationId xmlns:a16="http://schemas.microsoft.com/office/drawing/2014/main" id="{75F5BC37-EF97-4360-8A3A-F7793BBE997E}"/>
                </a:ext>
              </a:extLst>
            </p:cNvPr>
            <p:cNvSpPr/>
            <p:nvPr/>
          </p:nvSpPr>
          <p:spPr>
            <a:xfrm>
              <a:off x="2444591" y="1476329"/>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Arrow: Left 12">
              <a:extLst>
                <a:ext uri="{FF2B5EF4-FFF2-40B4-BE49-F238E27FC236}">
                  <a16:creationId xmlns:a16="http://schemas.microsoft.com/office/drawing/2014/main" id="{23712ECB-BB59-456E-B6D6-A7DEA3D38FCA}"/>
                </a:ext>
              </a:extLst>
            </p:cNvPr>
            <p:cNvSpPr/>
            <p:nvPr/>
          </p:nvSpPr>
          <p:spPr>
            <a:xfrm rot="10800000">
              <a:off x="2453404" y="1298979"/>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 name="Arrow: Left 13">
              <a:extLst>
                <a:ext uri="{FF2B5EF4-FFF2-40B4-BE49-F238E27FC236}">
                  <a16:creationId xmlns:a16="http://schemas.microsoft.com/office/drawing/2014/main" id="{9E12A4FF-D9D8-4687-8F8A-C930DE222F15}"/>
                </a:ext>
              </a:extLst>
            </p:cNvPr>
            <p:cNvSpPr/>
            <p:nvPr/>
          </p:nvSpPr>
          <p:spPr>
            <a:xfrm>
              <a:off x="1587297" y="1401803"/>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 name="Arrow: Left 14">
              <a:extLst>
                <a:ext uri="{FF2B5EF4-FFF2-40B4-BE49-F238E27FC236}">
                  <a16:creationId xmlns:a16="http://schemas.microsoft.com/office/drawing/2014/main" id="{DE38F17D-3A21-41C1-A335-6230A0476F9C}"/>
                </a:ext>
              </a:extLst>
            </p:cNvPr>
            <p:cNvSpPr/>
            <p:nvPr/>
          </p:nvSpPr>
          <p:spPr>
            <a:xfrm>
              <a:off x="730186" y="1371323"/>
              <a:ext cx="485537"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6" name="Arrow: Left 15">
              <a:extLst>
                <a:ext uri="{FF2B5EF4-FFF2-40B4-BE49-F238E27FC236}">
                  <a16:creationId xmlns:a16="http://schemas.microsoft.com/office/drawing/2014/main" id="{3883349D-A4D3-4931-B5F1-4FBA563B2406}"/>
                </a:ext>
              </a:extLst>
            </p:cNvPr>
            <p:cNvSpPr/>
            <p:nvPr/>
          </p:nvSpPr>
          <p:spPr>
            <a:xfrm rot="5400000">
              <a:off x="135013" y="1899285"/>
              <a:ext cx="640080" cy="18288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36CE30A-A5C7-4616-B413-3EC120B10B98}"/>
                </a:ext>
              </a:extLst>
            </p:cNvPr>
            <p:cNvSpPr/>
            <p:nvPr/>
          </p:nvSpPr>
          <p:spPr>
            <a:xfrm>
              <a:off x="367422" y="2264446"/>
              <a:ext cx="2926080" cy="1828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Arrow: U-Turn 16">
              <a:extLst>
                <a:ext uri="{FF2B5EF4-FFF2-40B4-BE49-F238E27FC236}">
                  <a16:creationId xmlns:a16="http://schemas.microsoft.com/office/drawing/2014/main" id="{024BAB05-5080-4F41-8926-1D5CBDC857BB}"/>
                </a:ext>
              </a:extLst>
            </p:cNvPr>
            <p:cNvSpPr/>
            <p:nvPr/>
          </p:nvSpPr>
          <p:spPr>
            <a:xfrm flipH="1">
              <a:off x="1587296" y="2114818"/>
              <a:ext cx="368223" cy="149628"/>
            </a:xfrm>
            <a:prstGeom prst="uturnArrow">
              <a:avLst>
                <a:gd name="adj1" fmla="val 36247"/>
                <a:gd name="adj2" fmla="val 25000"/>
                <a:gd name="adj3" fmla="val 25000"/>
                <a:gd name="adj4" fmla="val 43750"/>
                <a:gd name="adj5" fmla="val 1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8" name="Arrow: Bent 17">
              <a:extLst>
                <a:ext uri="{FF2B5EF4-FFF2-40B4-BE49-F238E27FC236}">
                  <a16:creationId xmlns:a16="http://schemas.microsoft.com/office/drawing/2014/main" id="{25DB4BEE-2893-49FE-9C8B-C64F1F9E941E}"/>
                </a:ext>
              </a:extLst>
            </p:cNvPr>
            <p:cNvSpPr/>
            <p:nvPr/>
          </p:nvSpPr>
          <p:spPr>
            <a:xfrm rot="10800000" flipH="1">
              <a:off x="642945" y="1669193"/>
              <a:ext cx="2287183" cy="264749"/>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61686E60-3954-4191-B6B3-FDA171889F04}"/>
                </a:ext>
              </a:extLst>
            </p:cNvPr>
            <p:cNvSpPr txBox="1"/>
            <p:nvPr/>
          </p:nvSpPr>
          <p:spPr>
            <a:xfrm>
              <a:off x="2453404" y="1989712"/>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5FD8F00-ED31-4F6B-B212-DDD7D9ADEEF0}"/>
                </a:ext>
              </a:extLst>
            </p:cNvPr>
            <p:cNvSpPr txBox="1"/>
            <p:nvPr/>
          </p:nvSpPr>
          <p:spPr>
            <a:xfrm>
              <a:off x="2636889" y="1575346"/>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C8C2FEF3-960E-4FE8-BE77-96651D79CA01}"/>
                </a:ext>
              </a:extLst>
            </p:cNvPr>
            <p:cNvSpPr txBox="1"/>
            <p:nvPr/>
          </p:nvSpPr>
          <p:spPr>
            <a:xfrm>
              <a:off x="1702996" y="1184679"/>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3a</a:t>
              </a:r>
            </a:p>
          </p:txBody>
        </p:sp>
        <p:sp>
          <p:nvSpPr>
            <p:cNvPr id="22" name="TextBox 21">
              <a:extLst>
                <a:ext uri="{FF2B5EF4-FFF2-40B4-BE49-F238E27FC236}">
                  <a16:creationId xmlns:a16="http://schemas.microsoft.com/office/drawing/2014/main" id="{FD6A7DDF-9078-47AC-80BE-0AEE08D2C7A2}"/>
                </a:ext>
              </a:extLst>
            </p:cNvPr>
            <p:cNvSpPr txBox="1"/>
            <p:nvPr/>
          </p:nvSpPr>
          <p:spPr>
            <a:xfrm>
              <a:off x="2494093" y="1078881"/>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3b</a:t>
              </a:r>
            </a:p>
          </p:txBody>
        </p:sp>
        <p:sp>
          <p:nvSpPr>
            <p:cNvPr id="23" name="TextBox 22">
              <a:extLst>
                <a:ext uri="{FF2B5EF4-FFF2-40B4-BE49-F238E27FC236}">
                  <a16:creationId xmlns:a16="http://schemas.microsoft.com/office/drawing/2014/main" id="{75A3E577-C35A-4453-8E97-15034615F8CA}"/>
                </a:ext>
              </a:extLst>
            </p:cNvPr>
            <p:cNvSpPr txBox="1"/>
            <p:nvPr/>
          </p:nvSpPr>
          <p:spPr>
            <a:xfrm>
              <a:off x="1272219" y="2018453"/>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4a</a:t>
              </a:r>
            </a:p>
          </p:txBody>
        </p:sp>
        <p:sp>
          <p:nvSpPr>
            <p:cNvPr id="24" name="TextBox 23">
              <a:extLst>
                <a:ext uri="{FF2B5EF4-FFF2-40B4-BE49-F238E27FC236}">
                  <a16:creationId xmlns:a16="http://schemas.microsoft.com/office/drawing/2014/main" id="{4E0C5A55-1E39-4AD2-BC4E-68E5513617B7}"/>
                </a:ext>
              </a:extLst>
            </p:cNvPr>
            <p:cNvSpPr txBox="1"/>
            <p:nvPr/>
          </p:nvSpPr>
          <p:spPr>
            <a:xfrm>
              <a:off x="854188" y="1165675"/>
              <a:ext cx="310658"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4b</a:t>
              </a:r>
            </a:p>
          </p:txBody>
        </p:sp>
        <p:sp>
          <p:nvSpPr>
            <p:cNvPr id="26" name="TextBox 25">
              <a:extLst>
                <a:ext uri="{FF2B5EF4-FFF2-40B4-BE49-F238E27FC236}">
                  <a16:creationId xmlns:a16="http://schemas.microsoft.com/office/drawing/2014/main" id="{73329490-E851-4B3F-AA14-00ADCC5F018A}"/>
                </a:ext>
              </a:extLst>
            </p:cNvPr>
            <p:cNvSpPr txBox="1"/>
            <p:nvPr/>
          </p:nvSpPr>
          <p:spPr>
            <a:xfrm>
              <a:off x="495581" y="1995494"/>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5</a:t>
              </a:r>
            </a:p>
          </p:txBody>
        </p:sp>
        <p:sp>
          <p:nvSpPr>
            <p:cNvPr id="27" name="TextBox 26">
              <a:extLst>
                <a:ext uri="{FF2B5EF4-FFF2-40B4-BE49-F238E27FC236}">
                  <a16:creationId xmlns:a16="http://schemas.microsoft.com/office/drawing/2014/main" id="{BC4B361E-4C9D-46DF-99D5-67043BAAE527}"/>
                </a:ext>
              </a:extLst>
            </p:cNvPr>
            <p:cNvSpPr txBox="1"/>
            <p:nvPr/>
          </p:nvSpPr>
          <p:spPr>
            <a:xfrm>
              <a:off x="752103" y="1584683"/>
              <a:ext cx="182880" cy="276999"/>
            </a:xfrm>
            <a:prstGeom prst="rect">
              <a:avLst/>
            </a:prstGeom>
            <a:noFill/>
          </p:spPr>
          <p:txBody>
            <a:bodyPr wrap="square" lIns="0" tIns="0" rIns="0" bIns="0" rtlCol="0">
              <a:spAutoFit/>
            </a:bodyPr>
            <a:lstStyle/>
            <a:p>
              <a:pPr algn="ctr"/>
              <a:r>
                <a:rPr lang="en-US" dirty="0">
                  <a:solidFill>
                    <a:schemeClr val="bg1"/>
                  </a:solidFill>
                  <a:latin typeface="Arial" panose="020B0604020202020204" pitchFamily="34" charset="0"/>
                  <a:cs typeface="Arial" panose="020B0604020202020204" pitchFamily="34" charset="0"/>
                </a:rPr>
                <a:t>6</a:t>
              </a:r>
            </a:p>
          </p:txBody>
        </p:sp>
      </p:grpSp>
      <p:grpSp>
        <p:nvGrpSpPr>
          <p:cNvPr id="12" name="Group 11">
            <a:extLst>
              <a:ext uri="{FF2B5EF4-FFF2-40B4-BE49-F238E27FC236}">
                <a16:creationId xmlns:a16="http://schemas.microsoft.com/office/drawing/2014/main" id="{6740458E-9FEB-4A6D-8E61-048A3976FF1F}"/>
              </a:ext>
            </a:extLst>
          </p:cNvPr>
          <p:cNvGrpSpPr/>
          <p:nvPr/>
        </p:nvGrpSpPr>
        <p:grpSpPr>
          <a:xfrm>
            <a:off x="290343" y="1087801"/>
            <a:ext cx="10635257" cy="3538130"/>
            <a:chOff x="290343" y="1087801"/>
            <a:chExt cx="10635257" cy="3538130"/>
          </a:xfrm>
        </p:grpSpPr>
        <p:sp>
          <p:nvSpPr>
            <p:cNvPr id="101" name="Rectangle 100">
              <a:extLst>
                <a:ext uri="{FF2B5EF4-FFF2-40B4-BE49-F238E27FC236}">
                  <a16:creationId xmlns:a16="http://schemas.microsoft.com/office/drawing/2014/main" id="{B1B28718-3246-4DD8-8C0E-0E369D51E80E}"/>
                </a:ext>
              </a:extLst>
            </p:cNvPr>
            <p:cNvSpPr/>
            <p:nvPr/>
          </p:nvSpPr>
          <p:spPr>
            <a:xfrm>
              <a:off x="2203121" y="1106424"/>
              <a:ext cx="542788"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393315B-700B-4615-8B40-267D0F4545D2}"/>
                </a:ext>
              </a:extLst>
            </p:cNvPr>
            <p:cNvSpPr/>
            <p:nvPr/>
          </p:nvSpPr>
          <p:spPr>
            <a:xfrm>
              <a:off x="1279389" y="1105684"/>
              <a:ext cx="923731"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CAA2961-2948-47D2-8005-5A5638640C2C}"/>
                </a:ext>
              </a:extLst>
            </p:cNvPr>
            <p:cNvSpPr/>
            <p:nvPr/>
          </p:nvSpPr>
          <p:spPr>
            <a:xfrm>
              <a:off x="1286536" y="3182112"/>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AFC3DA-9321-4D2C-BDE9-87744A99D593}"/>
                </a:ext>
              </a:extLst>
            </p:cNvPr>
            <p:cNvSpPr/>
            <p:nvPr/>
          </p:nvSpPr>
          <p:spPr>
            <a:xfrm>
              <a:off x="1279389" y="2141278"/>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8EE480A-36A4-4640-AE13-F8CA44D34D9E}"/>
                </a:ext>
              </a:extLst>
            </p:cNvPr>
            <p:cNvSpPr txBox="1"/>
            <p:nvPr/>
          </p:nvSpPr>
          <p:spPr>
            <a:xfrm>
              <a:off x="290343" y="2141278"/>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CPU0</a:t>
              </a:r>
              <a:endParaRPr lang="en-US" sz="2400"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E163E10-E6CC-4EC3-9500-5EFBF37F7B03}"/>
                </a:ext>
              </a:extLst>
            </p:cNvPr>
            <p:cNvSpPr txBox="1"/>
            <p:nvPr/>
          </p:nvSpPr>
          <p:spPr>
            <a:xfrm>
              <a:off x="459715" y="1117679"/>
              <a:ext cx="76774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GPU</a:t>
              </a:r>
              <a:endParaRPr lang="en-US" sz="2400" dirty="0">
                <a:solidFill>
                  <a:schemeClr val="bg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7080AFA-CE16-4CA3-9CBF-27825D60DA60}"/>
                </a:ext>
              </a:extLst>
            </p:cNvPr>
            <p:cNvSpPr/>
            <p:nvPr/>
          </p:nvSpPr>
          <p:spPr>
            <a:xfrm>
              <a:off x="1286536" y="4215384"/>
              <a:ext cx="11064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5F939E7-8A56-455C-B027-3DF661820CDB}"/>
                </a:ext>
              </a:extLst>
            </p:cNvPr>
            <p:cNvSpPr txBox="1"/>
            <p:nvPr/>
          </p:nvSpPr>
          <p:spPr>
            <a:xfrm>
              <a:off x="297490" y="3176652"/>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CPU1</a:t>
              </a:r>
              <a:endParaRPr lang="en-US" sz="2400" dirty="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EF84683-DFA2-416F-BCA3-BD77FF1AE2E8}"/>
                </a:ext>
              </a:extLst>
            </p:cNvPr>
            <p:cNvSpPr txBox="1"/>
            <p:nvPr/>
          </p:nvSpPr>
          <p:spPr>
            <a:xfrm>
              <a:off x="297491" y="4209205"/>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CPU2</a:t>
              </a:r>
              <a:endParaRPr lang="en-US" sz="2400" dirty="0">
                <a:solidFill>
                  <a:schemeClr val="bg1"/>
                </a:solidFill>
                <a:latin typeface="Arial" panose="020B0604020202020204" pitchFamily="34" charset="0"/>
                <a:cs typeface="Arial" panose="020B0604020202020204" pitchFamily="34" charset="0"/>
              </a:endParaRPr>
            </a:p>
          </p:txBody>
        </p:sp>
        <p:cxnSp>
          <p:nvCxnSpPr>
            <p:cNvPr id="65" name="Straight Arrow Connector 64">
              <a:extLst>
                <a:ext uri="{FF2B5EF4-FFF2-40B4-BE49-F238E27FC236}">
                  <a16:creationId xmlns:a16="http://schemas.microsoft.com/office/drawing/2014/main" id="{3F46BE5C-B5DD-44DD-91DB-CB1B747FD412}"/>
                </a:ext>
              </a:extLst>
            </p:cNvPr>
            <p:cNvCxnSpPr>
              <a:cxnSpLocks/>
              <a:stCxn id="28" idx="3"/>
            </p:cNvCxnSpPr>
            <p:nvPr/>
          </p:nvCxnSpPr>
          <p:spPr>
            <a:xfrm>
              <a:off x="2203120" y="1310958"/>
              <a:ext cx="182728" cy="823034"/>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68" name="TextBox 67">
              <a:extLst>
                <a:ext uri="{FF2B5EF4-FFF2-40B4-BE49-F238E27FC236}">
                  <a16:creationId xmlns:a16="http://schemas.microsoft.com/office/drawing/2014/main" id="{4FBFB8CB-E223-4749-B2FD-7129382125FC}"/>
                </a:ext>
              </a:extLst>
            </p:cNvPr>
            <p:cNvSpPr txBox="1"/>
            <p:nvPr/>
          </p:nvSpPr>
          <p:spPr>
            <a:xfrm>
              <a:off x="1828635"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
          <p:nvSpPr>
            <p:cNvPr id="70" name="Rectangle 69">
              <a:extLst>
                <a:ext uri="{FF2B5EF4-FFF2-40B4-BE49-F238E27FC236}">
                  <a16:creationId xmlns:a16="http://schemas.microsoft.com/office/drawing/2014/main" id="{BD331C8D-740F-439D-9EEB-F21A6091E40C}"/>
                </a:ext>
              </a:extLst>
            </p:cNvPr>
            <p:cNvSpPr/>
            <p:nvPr/>
          </p:nvSpPr>
          <p:spPr>
            <a:xfrm>
              <a:off x="2385848" y="2134933"/>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4129360-FD40-48DB-BBF9-53BE04A75CB5}"/>
                </a:ext>
              </a:extLst>
            </p:cNvPr>
            <p:cNvSpPr/>
            <p:nvPr/>
          </p:nvSpPr>
          <p:spPr>
            <a:xfrm>
              <a:off x="2751456" y="2140953"/>
              <a:ext cx="623438"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75A6F3E5-21FD-40AD-9934-C5F6CB81A0A8}"/>
                </a:ext>
              </a:extLst>
            </p:cNvPr>
            <p:cNvSpPr txBox="1"/>
            <p:nvPr/>
          </p:nvSpPr>
          <p:spPr>
            <a:xfrm>
              <a:off x="2760333" y="1594764"/>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t>
              </a:r>
            </a:p>
          </p:txBody>
        </p:sp>
        <p:sp>
          <p:nvSpPr>
            <p:cNvPr id="75" name="Rectangle 74">
              <a:extLst>
                <a:ext uri="{FF2B5EF4-FFF2-40B4-BE49-F238E27FC236}">
                  <a16:creationId xmlns:a16="http://schemas.microsoft.com/office/drawing/2014/main" id="{72B34B9E-E736-453A-A6CB-0073003BD441}"/>
                </a:ext>
              </a:extLst>
            </p:cNvPr>
            <p:cNvSpPr/>
            <p:nvPr/>
          </p:nvSpPr>
          <p:spPr>
            <a:xfrm>
              <a:off x="3370456" y="2139963"/>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0BC138C-A5A5-4571-82CC-CC0D7460E1BB}"/>
                </a:ext>
              </a:extLst>
            </p:cNvPr>
            <p:cNvSpPr/>
            <p:nvPr/>
          </p:nvSpPr>
          <p:spPr>
            <a:xfrm>
              <a:off x="2389108" y="3182112"/>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2DBD86C-7DE7-4E09-8A30-D975BA502E5F}"/>
                </a:ext>
              </a:extLst>
            </p:cNvPr>
            <p:cNvSpPr/>
            <p:nvPr/>
          </p:nvSpPr>
          <p:spPr>
            <a:xfrm>
              <a:off x="2392995" y="4215384"/>
              <a:ext cx="35846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6F1B04A-15CE-47F6-BDE3-53E880ADEECF}"/>
                </a:ext>
              </a:extLst>
            </p:cNvPr>
            <p:cNvSpPr/>
            <p:nvPr/>
          </p:nvSpPr>
          <p:spPr>
            <a:xfrm>
              <a:off x="3736216" y="2140953"/>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Arrow Connector 98">
              <a:extLst>
                <a:ext uri="{FF2B5EF4-FFF2-40B4-BE49-F238E27FC236}">
                  <a16:creationId xmlns:a16="http://schemas.microsoft.com/office/drawing/2014/main" id="{73AAFF18-CA56-4963-94AC-B5912087243E}"/>
                </a:ext>
              </a:extLst>
            </p:cNvPr>
            <p:cNvCxnSpPr>
              <a:cxnSpLocks/>
              <a:stCxn id="75" idx="1"/>
            </p:cNvCxnSpPr>
            <p:nvPr/>
          </p:nvCxnSpPr>
          <p:spPr>
            <a:xfrm>
              <a:off x="3370456" y="2345237"/>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02" name="Rectangle 101">
              <a:extLst>
                <a:ext uri="{FF2B5EF4-FFF2-40B4-BE49-F238E27FC236}">
                  <a16:creationId xmlns:a16="http://schemas.microsoft.com/office/drawing/2014/main" id="{94E7CDB1-4309-4662-B00E-D774095C27DD}"/>
                </a:ext>
              </a:extLst>
            </p:cNvPr>
            <p:cNvSpPr/>
            <p:nvPr/>
          </p:nvSpPr>
          <p:spPr>
            <a:xfrm>
              <a:off x="2751456" y="3182112"/>
              <a:ext cx="62343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808A0D94-D6CF-4AD3-815F-DD75BFDD868C}"/>
                </a:ext>
              </a:extLst>
            </p:cNvPr>
            <p:cNvSpPr/>
            <p:nvPr/>
          </p:nvSpPr>
          <p:spPr>
            <a:xfrm>
              <a:off x="2745908" y="4215384"/>
              <a:ext cx="624548"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BFAD5B7E-A8DD-4B6A-A214-DBC21B655F5F}"/>
                </a:ext>
              </a:extLst>
            </p:cNvPr>
            <p:cNvSpPr txBox="1"/>
            <p:nvPr/>
          </p:nvSpPr>
          <p:spPr>
            <a:xfrm>
              <a:off x="2776617" y="2548542"/>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105" name="Rectangle 104">
              <a:extLst>
                <a:ext uri="{FF2B5EF4-FFF2-40B4-BE49-F238E27FC236}">
                  <a16:creationId xmlns:a16="http://schemas.microsoft.com/office/drawing/2014/main" id="{22926817-0ECD-45A6-BC41-90C6EDE6B53D}"/>
                </a:ext>
              </a:extLst>
            </p:cNvPr>
            <p:cNvSpPr/>
            <p:nvPr/>
          </p:nvSpPr>
          <p:spPr>
            <a:xfrm>
              <a:off x="3372623" y="3182112"/>
              <a:ext cx="35732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2B3C4928-AF08-42CB-8293-8111B69D8D8E}"/>
                </a:ext>
              </a:extLst>
            </p:cNvPr>
            <p:cNvSpPr/>
            <p:nvPr/>
          </p:nvSpPr>
          <p:spPr>
            <a:xfrm>
              <a:off x="3353803" y="4215384"/>
              <a:ext cx="37955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a:extLst>
                <a:ext uri="{FF2B5EF4-FFF2-40B4-BE49-F238E27FC236}">
                  <a16:creationId xmlns:a16="http://schemas.microsoft.com/office/drawing/2014/main" id="{26F9DA37-AF03-4299-B120-3A217414BF26}"/>
                </a:ext>
              </a:extLst>
            </p:cNvPr>
            <p:cNvGrpSpPr/>
            <p:nvPr/>
          </p:nvGrpSpPr>
          <p:grpSpPr>
            <a:xfrm>
              <a:off x="3736038" y="3179705"/>
              <a:ext cx="1720414" cy="416567"/>
              <a:chOff x="3736038" y="3179705"/>
              <a:chExt cx="1720414" cy="416567"/>
            </a:xfrm>
          </p:grpSpPr>
          <p:sp>
            <p:nvSpPr>
              <p:cNvPr id="107" name="Rectangle 106">
                <a:extLst>
                  <a:ext uri="{FF2B5EF4-FFF2-40B4-BE49-F238E27FC236}">
                    <a16:creationId xmlns:a16="http://schemas.microsoft.com/office/drawing/2014/main" id="{E3BCC4FD-3178-441B-8B8C-F9985902DB1D}"/>
                  </a:ext>
                </a:extLst>
              </p:cNvPr>
              <p:cNvSpPr/>
              <p:nvPr/>
            </p:nvSpPr>
            <p:spPr>
              <a:xfrm>
                <a:off x="3736038" y="3179705"/>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5D101F11-E77C-4C0D-9D26-C19172B3D3A1}"/>
                  </a:ext>
                </a:extLst>
              </p:cNvPr>
              <p:cNvSpPr/>
              <p:nvPr/>
            </p:nvSpPr>
            <p:spPr>
              <a:xfrm>
                <a:off x="4101646" y="3185725"/>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5FE107A-AF43-4D7D-8717-D0B93BC98E3F}"/>
                  </a:ext>
                </a:extLst>
              </p:cNvPr>
              <p:cNvSpPr/>
              <p:nvPr/>
            </p:nvSpPr>
            <p:spPr>
              <a:xfrm>
                <a:off x="5090692" y="3185589"/>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
          <p:nvSpPr>
            <p:cNvPr id="110" name="Rectangle 109">
              <a:extLst>
                <a:ext uri="{FF2B5EF4-FFF2-40B4-BE49-F238E27FC236}">
                  <a16:creationId xmlns:a16="http://schemas.microsoft.com/office/drawing/2014/main" id="{ED4433B2-9EE4-4515-AC97-6D0452734F94}"/>
                </a:ext>
              </a:extLst>
            </p:cNvPr>
            <p:cNvSpPr/>
            <p:nvPr/>
          </p:nvSpPr>
          <p:spPr>
            <a:xfrm>
              <a:off x="3732560" y="4215384"/>
              <a:ext cx="172389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B5469290-2E43-4287-93BC-DE33861D88C7}"/>
                </a:ext>
              </a:extLst>
            </p:cNvPr>
            <p:cNvSpPr/>
            <p:nvPr/>
          </p:nvSpPr>
          <p:spPr>
            <a:xfrm>
              <a:off x="4761831" y="2139696"/>
              <a:ext cx="694622"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E646B208-21A0-4437-9087-D2A8C308E5AE}"/>
                </a:ext>
              </a:extLst>
            </p:cNvPr>
            <p:cNvSpPr/>
            <p:nvPr/>
          </p:nvSpPr>
          <p:spPr>
            <a:xfrm>
              <a:off x="2745907" y="1106424"/>
              <a:ext cx="60789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C6F9F8E8-593F-4223-B19E-A9E435EF14F2}"/>
                </a:ext>
              </a:extLst>
            </p:cNvPr>
            <p:cNvSpPr/>
            <p:nvPr/>
          </p:nvSpPr>
          <p:spPr>
            <a:xfrm>
              <a:off x="3340401" y="1106424"/>
              <a:ext cx="395815"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213E7444-305A-4B4C-903A-098B6FACE94E}"/>
                </a:ext>
              </a:extLst>
            </p:cNvPr>
            <p:cNvSpPr/>
            <p:nvPr/>
          </p:nvSpPr>
          <p:spPr>
            <a:xfrm>
              <a:off x="3736216" y="1106424"/>
              <a:ext cx="1720237"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21F4F291-9F0B-4FF7-BE1A-53FDF53A36AE}"/>
                </a:ext>
              </a:extLst>
            </p:cNvPr>
            <p:cNvSpPr txBox="1"/>
            <p:nvPr/>
          </p:nvSpPr>
          <p:spPr>
            <a:xfrm>
              <a:off x="4315419" y="2661248"/>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t>
              </a:r>
            </a:p>
          </p:txBody>
        </p:sp>
        <p:cxnSp>
          <p:nvCxnSpPr>
            <p:cNvPr id="116" name="Straight Arrow Connector 115">
              <a:extLst>
                <a:ext uri="{FF2B5EF4-FFF2-40B4-BE49-F238E27FC236}">
                  <a16:creationId xmlns:a16="http://schemas.microsoft.com/office/drawing/2014/main" id="{409B8798-DC46-4B44-961E-F924D8F76707}"/>
                </a:ext>
              </a:extLst>
            </p:cNvPr>
            <p:cNvCxnSpPr>
              <a:cxnSpLocks/>
            </p:cNvCxnSpPr>
            <p:nvPr/>
          </p:nvCxnSpPr>
          <p:spPr>
            <a:xfrm>
              <a:off x="5094436" y="3382392"/>
              <a:ext cx="182880" cy="82602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117" name="TextBox 116">
              <a:extLst>
                <a:ext uri="{FF2B5EF4-FFF2-40B4-BE49-F238E27FC236}">
                  <a16:creationId xmlns:a16="http://schemas.microsoft.com/office/drawing/2014/main" id="{62D8AD78-6A27-4C08-B834-D58830551A53}"/>
                </a:ext>
              </a:extLst>
            </p:cNvPr>
            <p:cNvSpPr txBox="1"/>
            <p:nvPr/>
          </p:nvSpPr>
          <p:spPr>
            <a:xfrm>
              <a:off x="4558139" y="3557083"/>
              <a:ext cx="62898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119" name="Rectangle 118">
              <a:extLst>
                <a:ext uri="{FF2B5EF4-FFF2-40B4-BE49-F238E27FC236}">
                  <a16:creationId xmlns:a16="http://schemas.microsoft.com/office/drawing/2014/main" id="{C9E2F258-FE0C-410E-80CF-5DC77DCB3558}"/>
                </a:ext>
              </a:extLst>
            </p:cNvPr>
            <p:cNvSpPr/>
            <p:nvPr/>
          </p:nvSpPr>
          <p:spPr>
            <a:xfrm>
              <a:off x="5454144" y="2139696"/>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507A8B99-A91E-43B1-A286-DA13FE255D73}"/>
                </a:ext>
              </a:extLst>
            </p:cNvPr>
            <p:cNvSpPr/>
            <p:nvPr/>
          </p:nvSpPr>
          <p:spPr>
            <a:xfrm>
              <a:off x="5464482" y="318794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A2211EC6-9424-4DBD-B45E-49CD24FFBE18}"/>
                </a:ext>
              </a:extLst>
            </p:cNvPr>
            <p:cNvSpPr/>
            <p:nvPr/>
          </p:nvSpPr>
          <p:spPr>
            <a:xfrm>
              <a:off x="5454144" y="4215384"/>
              <a:ext cx="1035951"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EE720365-16FB-4D10-B935-09BFB192A349}"/>
                </a:ext>
              </a:extLst>
            </p:cNvPr>
            <p:cNvSpPr/>
            <p:nvPr/>
          </p:nvSpPr>
          <p:spPr>
            <a:xfrm>
              <a:off x="5454132" y="1106424"/>
              <a:ext cx="1025614"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243F9555-9DEC-46DD-880A-EF07A0F6C00F}"/>
                </a:ext>
              </a:extLst>
            </p:cNvPr>
            <p:cNvSpPr txBox="1"/>
            <p:nvPr/>
          </p:nvSpPr>
          <p:spPr>
            <a:xfrm>
              <a:off x="6519705" y="1087801"/>
              <a:ext cx="1936081" cy="461665"/>
            </a:xfrm>
            <a:prstGeom prst="rect">
              <a:avLst/>
            </a:prstGeom>
            <a:noFill/>
          </p:spPr>
          <p:txBody>
            <a:bodyPr wrap="square" rtlCol="0">
              <a:spAutoFit/>
            </a:bodyPr>
            <a:lstStyle/>
            <a:p>
              <a:r>
                <a:rPr lang="en-US" sz="2400" dirty="0">
                  <a:solidFill>
                    <a:schemeClr val="bg1"/>
                  </a:solidFill>
                </a:rPr>
                <a:t>GPU Stalls….</a:t>
              </a:r>
            </a:p>
          </p:txBody>
        </p:sp>
        <p:sp>
          <p:nvSpPr>
            <p:cNvPr id="124" name="Rectangle 123">
              <a:extLst>
                <a:ext uri="{FF2B5EF4-FFF2-40B4-BE49-F238E27FC236}">
                  <a16:creationId xmlns:a16="http://schemas.microsoft.com/office/drawing/2014/main" id="{DA7055F1-514E-4679-8B96-5346ED0C5671}"/>
                </a:ext>
              </a:extLst>
            </p:cNvPr>
            <p:cNvSpPr/>
            <p:nvPr/>
          </p:nvSpPr>
          <p:spPr>
            <a:xfrm>
              <a:off x="6480890" y="213969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2D4C4470-1494-4984-81F5-139578D18390}"/>
                </a:ext>
              </a:extLst>
            </p:cNvPr>
            <p:cNvSpPr/>
            <p:nvPr/>
          </p:nvSpPr>
          <p:spPr>
            <a:xfrm>
              <a:off x="6843238" y="2139696"/>
              <a:ext cx="988259"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85733E7-5F4B-4B19-8F26-7B2F09DD3E96}"/>
                </a:ext>
              </a:extLst>
            </p:cNvPr>
            <p:cNvSpPr/>
            <p:nvPr/>
          </p:nvSpPr>
          <p:spPr>
            <a:xfrm>
              <a:off x="7827319"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3282C2C8-2729-461C-8FE5-12E5D32017C7}"/>
                </a:ext>
              </a:extLst>
            </p:cNvPr>
            <p:cNvSpPr/>
            <p:nvPr/>
          </p:nvSpPr>
          <p:spPr>
            <a:xfrm>
              <a:off x="6480977" y="3191256"/>
              <a:ext cx="36576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A3863C5-ABBF-47A3-9C67-8C276318FE5F}"/>
                </a:ext>
              </a:extLst>
            </p:cNvPr>
            <p:cNvSpPr/>
            <p:nvPr/>
          </p:nvSpPr>
          <p:spPr>
            <a:xfrm>
              <a:off x="6843325" y="3191256"/>
              <a:ext cx="98399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319EF76A-EEB9-4505-AA6D-E8FB2CE8304A}"/>
                </a:ext>
              </a:extLst>
            </p:cNvPr>
            <p:cNvSpPr/>
            <p:nvPr/>
          </p:nvSpPr>
          <p:spPr>
            <a:xfrm>
              <a:off x="7827319"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DA4321B2-F918-455B-A8E9-16EF8736732D}"/>
                </a:ext>
              </a:extLst>
            </p:cNvPr>
            <p:cNvSpPr/>
            <p:nvPr/>
          </p:nvSpPr>
          <p:spPr>
            <a:xfrm>
              <a:off x="6481129" y="4215077"/>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C36568E-64E6-4854-A444-7E079815FEA6}"/>
                </a:ext>
              </a:extLst>
            </p:cNvPr>
            <p:cNvSpPr/>
            <p:nvPr/>
          </p:nvSpPr>
          <p:spPr>
            <a:xfrm>
              <a:off x="6846737" y="4215384"/>
              <a:ext cx="984760" cy="410547"/>
            </a:xfrm>
            <a:prstGeom prst="rect">
              <a:avLst/>
            </a:prstGeom>
            <a:solidFill>
              <a:srgbClr val="002060"/>
            </a:solidFill>
            <a:ln w="1905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A0052C86-CA5D-4FB3-BF70-7B9F2228DC28}"/>
                </a:ext>
              </a:extLst>
            </p:cNvPr>
            <p:cNvSpPr/>
            <p:nvPr/>
          </p:nvSpPr>
          <p:spPr>
            <a:xfrm>
              <a:off x="7835783" y="4215384"/>
              <a:ext cx="365760" cy="410547"/>
            </a:xfrm>
            <a:prstGeom prst="rect">
              <a:avLst/>
            </a:prstGeom>
            <a:pattFill prst="wdUpDiag">
              <a:fgClr>
                <a:srgbClr val="7030A0"/>
              </a:fgClr>
              <a:bgClr>
                <a:schemeClr val="bg1"/>
              </a:bgClr>
            </a:patt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138FE272-86E7-48B5-9D27-3518371B7A4A}"/>
                </a:ext>
              </a:extLst>
            </p:cNvPr>
            <p:cNvSpPr txBox="1"/>
            <p:nvPr/>
          </p:nvSpPr>
          <p:spPr>
            <a:xfrm>
              <a:off x="7095689" y="3740063"/>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5</a:t>
              </a:r>
            </a:p>
          </p:txBody>
        </p:sp>
        <p:sp>
          <p:nvSpPr>
            <p:cNvPr id="137" name="Rectangle 136">
              <a:extLst>
                <a:ext uri="{FF2B5EF4-FFF2-40B4-BE49-F238E27FC236}">
                  <a16:creationId xmlns:a16="http://schemas.microsoft.com/office/drawing/2014/main" id="{AD4D63B2-09B5-4ECD-8278-ED68D5CFABA8}"/>
                </a:ext>
              </a:extLst>
            </p:cNvPr>
            <p:cNvSpPr/>
            <p:nvPr/>
          </p:nvSpPr>
          <p:spPr>
            <a:xfrm>
              <a:off x="8201542" y="213969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B6DF43B-F3B2-4C56-AC3C-0725F5A60B2A}"/>
                </a:ext>
              </a:extLst>
            </p:cNvPr>
            <p:cNvSpPr/>
            <p:nvPr/>
          </p:nvSpPr>
          <p:spPr>
            <a:xfrm>
              <a:off x="8202486" y="3191256"/>
              <a:ext cx="374223"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D0734335-4D87-4738-BF12-6B69AB9C3D03}"/>
                </a:ext>
              </a:extLst>
            </p:cNvPr>
            <p:cNvSpPr/>
            <p:nvPr/>
          </p:nvSpPr>
          <p:spPr>
            <a:xfrm>
              <a:off x="8568150" y="213969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981C58A6-54B5-4EEB-8696-7830EBB5F9C8}"/>
                </a:ext>
              </a:extLst>
            </p:cNvPr>
            <p:cNvSpPr/>
            <p:nvPr/>
          </p:nvSpPr>
          <p:spPr>
            <a:xfrm>
              <a:off x="8559127" y="3191256"/>
              <a:ext cx="2357450"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54CF64B-B749-4F3F-B74E-014E74247C9B}"/>
                </a:ext>
              </a:extLst>
            </p:cNvPr>
            <p:cNvSpPr/>
            <p:nvPr/>
          </p:nvSpPr>
          <p:spPr>
            <a:xfrm>
              <a:off x="9238573" y="4215384"/>
              <a:ext cx="1671654" cy="41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98DFBEBB-B725-497F-839C-3B52D39CB3F5}"/>
                </a:ext>
              </a:extLst>
            </p:cNvPr>
            <p:cNvSpPr/>
            <p:nvPr/>
          </p:nvSpPr>
          <p:spPr>
            <a:xfrm>
              <a:off x="8568150" y="1112159"/>
              <a:ext cx="2357450" cy="410547"/>
            </a:xfrm>
            <a:prstGeom prst="rect">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592B7339-84E1-40B6-B0A6-20A5B46DC473}"/>
                </a:ext>
              </a:extLst>
            </p:cNvPr>
            <p:cNvSpPr/>
            <p:nvPr/>
          </p:nvSpPr>
          <p:spPr>
            <a:xfrm>
              <a:off x="8214876" y="4215384"/>
              <a:ext cx="1025614" cy="410547"/>
            </a:xfrm>
            <a:prstGeom prst="rect">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B0352F24-E5F4-40CB-B0CA-4D636A3088DE}"/>
              </a:ext>
            </a:extLst>
          </p:cNvPr>
          <p:cNvSpPr/>
          <p:nvPr/>
        </p:nvSpPr>
        <p:spPr>
          <a:xfrm>
            <a:off x="338199" y="4148942"/>
            <a:ext cx="11086422" cy="644851"/>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C8EFD95D-AE4C-468C-94C9-FDA16A7A6194}"/>
              </a:ext>
            </a:extLst>
          </p:cNvPr>
          <p:cNvSpPr/>
          <p:nvPr/>
        </p:nvSpPr>
        <p:spPr>
          <a:xfrm>
            <a:off x="4734176" y="1920301"/>
            <a:ext cx="6803804" cy="1040989"/>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D74B3297-3AB3-49C7-ABD4-A3EBD1ACB02C}"/>
              </a:ext>
            </a:extLst>
          </p:cNvPr>
          <p:cNvSpPr/>
          <p:nvPr/>
        </p:nvSpPr>
        <p:spPr>
          <a:xfrm>
            <a:off x="2520164" y="1040507"/>
            <a:ext cx="3977962" cy="591779"/>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Rounded Corners 70">
            <a:extLst>
              <a:ext uri="{FF2B5EF4-FFF2-40B4-BE49-F238E27FC236}">
                <a16:creationId xmlns:a16="http://schemas.microsoft.com/office/drawing/2014/main" id="{09328942-783F-42D6-ADC0-8B8A1DCA01C5}"/>
              </a:ext>
            </a:extLst>
          </p:cNvPr>
          <p:cNvSpPr/>
          <p:nvPr/>
        </p:nvSpPr>
        <p:spPr>
          <a:xfrm>
            <a:off x="1688651" y="4908784"/>
            <a:ext cx="2150473" cy="62276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29" name="TextBox 28">
            <a:extLst>
              <a:ext uri="{FF2B5EF4-FFF2-40B4-BE49-F238E27FC236}">
                <a16:creationId xmlns:a16="http://schemas.microsoft.com/office/drawing/2014/main" id="{8D68B3FB-CC22-4824-8F62-F8C68C12BF10}"/>
              </a:ext>
            </a:extLst>
          </p:cNvPr>
          <p:cNvSpPr txBox="1"/>
          <p:nvPr/>
        </p:nvSpPr>
        <p:spPr>
          <a:xfrm>
            <a:off x="4558138" y="5086428"/>
            <a:ext cx="5446473" cy="830997"/>
          </a:xfrm>
          <a:prstGeom prst="rect">
            <a:avLst/>
          </a:prstGeom>
          <a:noFill/>
        </p:spPr>
        <p:txBody>
          <a:bodyPr wrap="square" rtlCol="0">
            <a:spAutoFit/>
          </a:bodyPr>
          <a:lstStyle/>
          <a:p>
            <a:r>
              <a:rPr lang="en-US" sz="2400" dirty="0">
                <a:solidFill>
                  <a:schemeClr val="bg1"/>
                </a:solidFill>
              </a:rPr>
              <a:t>Merge SSR pre-proceeding (4) with interrupt handler (3)</a:t>
            </a:r>
          </a:p>
        </p:txBody>
      </p:sp>
      <p:cxnSp>
        <p:nvCxnSpPr>
          <p:cNvPr id="31" name="Straight Connector 30">
            <a:extLst>
              <a:ext uri="{FF2B5EF4-FFF2-40B4-BE49-F238E27FC236}">
                <a16:creationId xmlns:a16="http://schemas.microsoft.com/office/drawing/2014/main" id="{CD88C1FA-50D5-4947-8987-A77512DECFAC}"/>
              </a:ext>
            </a:extLst>
          </p:cNvPr>
          <p:cNvCxnSpPr>
            <a:cxnSpLocks/>
            <a:stCxn id="71" idx="3"/>
            <a:endCxn id="29" idx="1"/>
          </p:cNvCxnSpPr>
          <p:nvPr/>
        </p:nvCxnSpPr>
        <p:spPr>
          <a:xfrm>
            <a:off x="3839124" y="5220165"/>
            <a:ext cx="719014" cy="281762"/>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sp>
        <p:nvSpPr>
          <p:cNvPr id="139" name="Rectangle: Rounded Corners 138">
            <a:extLst>
              <a:ext uri="{FF2B5EF4-FFF2-40B4-BE49-F238E27FC236}">
                <a16:creationId xmlns:a16="http://schemas.microsoft.com/office/drawing/2014/main" id="{A406473A-8C62-4137-81F9-67831612E6AD}"/>
              </a:ext>
            </a:extLst>
          </p:cNvPr>
          <p:cNvSpPr/>
          <p:nvPr/>
        </p:nvSpPr>
        <p:spPr>
          <a:xfrm>
            <a:off x="2272489" y="1994224"/>
            <a:ext cx="2508971"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id="{9A0C2AA3-F792-4428-8E42-A51F2A37635E}"/>
              </a:ext>
            </a:extLst>
          </p:cNvPr>
          <p:cNvCxnSpPr>
            <a:cxnSpLocks/>
            <a:stCxn id="139" idx="3"/>
            <a:endCxn id="148" idx="1"/>
          </p:cNvCxnSpPr>
          <p:nvPr/>
        </p:nvCxnSpPr>
        <p:spPr>
          <a:xfrm flipV="1">
            <a:off x="4781460" y="2191510"/>
            <a:ext cx="739110" cy="158680"/>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sp>
        <p:nvSpPr>
          <p:cNvPr id="159" name="Rectangle 158">
            <a:extLst>
              <a:ext uri="{FF2B5EF4-FFF2-40B4-BE49-F238E27FC236}">
                <a16:creationId xmlns:a16="http://schemas.microsoft.com/office/drawing/2014/main" id="{4A180F38-39F0-487A-9AD2-5388EBACAB7B}"/>
              </a:ext>
            </a:extLst>
          </p:cNvPr>
          <p:cNvSpPr/>
          <p:nvPr/>
        </p:nvSpPr>
        <p:spPr>
          <a:xfrm>
            <a:off x="8371810" y="983935"/>
            <a:ext cx="3592410" cy="711931"/>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15010E3E-4D5E-4933-AF70-F636BA992493}"/>
              </a:ext>
            </a:extLst>
          </p:cNvPr>
          <p:cNvSpPr/>
          <p:nvPr/>
        </p:nvSpPr>
        <p:spPr>
          <a:xfrm>
            <a:off x="6479746" y="983935"/>
            <a:ext cx="2079381" cy="711931"/>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Rounded Corners 99">
            <a:extLst>
              <a:ext uri="{FF2B5EF4-FFF2-40B4-BE49-F238E27FC236}">
                <a16:creationId xmlns:a16="http://schemas.microsoft.com/office/drawing/2014/main" id="{8FDD7798-F4D5-4809-9739-B950432F1A8A}"/>
              </a:ext>
            </a:extLst>
          </p:cNvPr>
          <p:cNvSpPr/>
          <p:nvPr/>
        </p:nvSpPr>
        <p:spPr>
          <a:xfrm>
            <a:off x="3665931" y="3015890"/>
            <a:ext cx="2824164" cy="7119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48" name="TextBox 147">
            <a:extLst>
              <a:ext uri="{FF2B5EF4-FFF2-40B4-BE49-F238E27FC236}">
                <a16:creationId xmlns:a16="http://schemas.microsoft.com/office/drawing/2014/main" id="{C58D6089-A316-4F09-8379-33BB403157C2}"/>
              </a:ext>
            </a:extLst>
          </p:cNvPr>
          <p:cNvSpPr txBox="1"/>
          <p:nvPr/>
        </p:nvSpPr>
        <p:spPr>
          <a:xfrm>
            <a:off x="5520570" y="1591345"/>
            <a:ext cx="6211715" cy="1200329"/>
          </a:xfrm>
          <a:prstGeom prst="rect">
            <a:avLst/>
          </a:prstGeom>
          <a:noFill/>
        </p:spPr>
        <p:txBody>
          <a:bodyPr wrap="square" rtlCol="0">
            <a:spAutoFit/>
          </a:bodyPr>
          <a:lstStyle/>
          <a:p>
            <a:r>
              <a:rPr lang="en-US" sz="2400" dirty="0">
                <a:solidFill>
                  <a:schemeClr val="bg1"/>
                </a:solidFill>
              </a:rPr>
              <a:t>Fewer interrupts and less indirect overhead.</a:t>
            </a:r>
          </a:p>
          <a:p>
            <a:r>
              <a:rPr lang="en-US" sz="2400" dirty="0">
                <a:solidFill>
                  <a:schemeClr val="bg1"/>
                </a:solidFill>
              </a:rPr>
              <a:t>Handle GPU requests with much less latency.</a:t>
            </a:r>
          </a:p>
          <a:p>
            <a:r>
              <a:rPr lang="en-US" sz="2400" dirty="0">
                <a:solidFill>
                  <a:schemeClr val="bg1"/>
                </a:solidFill>
              </a:rPr>
              <a:t>But runs more CPU code in high-priority context!</a:t>
            </a:r>
          </a:p>
        </p:txBody>
      </p:sp>
      <p:cxnSp>
        <p:nvCxnSpPr>
          <p:cNvPr id="118" name="Straight Connector 117">
            <a:extLst>
              <a:ext uri="{FF2B5EF4-FFF2-40B4-BE49-F238E27FC236}">
                <a16:creationId xmlns:a16="http://schemas.microsoft.com/office/drawing/2014/main" id="{7A915606-AB80-4E92-AE53-350BCA4EC109}"/>
              </a:ext>
            </a:extLst>
          </p:cNvPr>
          <p:cNvCxnSpPr>
            <a:cxnSpLocks/>
            <a:stCxn id="100" idx="0"/>
            <a:endCxn id="148" idx="1"/>
          </p:cNvCxnSpPr>
          <p:nvPr/>
        </p:nvCxnSpPr>
        <p:spPr>
          <a:xfrm flipV="1">
            <a:off x="5078013" y="2191510"/>
            <a:ext cx="442557" cy="824380"/>
          </a:xfrm>
          <a:prstGeom prst="lin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cxnSp>
      <p:sp>
        <p:nvSpPr>
          <p:cNvPr id="135" name="Rectangle 134">
            <a:extLst>
              <a:ext uri="{FF2B5EF4-FFF2-40B4-BE49-F238E27FC236}">
                <a16:creationId xmlns:a16="http://schemas.microsoft.com/office/drawing/2014/main" id="{EE2BEED4-13E5-4C45-B3F2-6506172D5196}"/>
              </a:ext>
            </a:extLst>
          </p:cNvPr>
          <p:cNvSpPr/>
          <p:nvPr/>
        </p:nvSpPr>
        <p:spPr>
          <a:xfrm>
            <a:off x="6509143" y="3045305"/>
            <a:ext cx="4737189" cy="644851"/>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816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8">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8">
                                            <p:txEl>
                                              <p:pRg st="2" end="2"/>
                                            </p:txEl>
                                          </p:spTgt>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4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0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3" grpId="0" animBg="1"/>
      <p:bldP spid="134" grpId="0" animBg="1"/>
      <p:bldP spid="71" grpId="0" animBg="1"/>
      <p:bldP spid="29" grpId="0"/>
      <p:bldP spid="139" grpId="0" animBg="1"/>
      <p:bldP spid="139" grpId="1" animBg="1"/>
      <p:bldP spid="159" grpId="0" animBg="1"/>
      <p:bldP spid="160" grpId="0" animBg="1"/>
      <p:bldP spid="100" grpId="0" animBg="1"/>
      <p:bldP spid="100" grpId="1" animBg="1"/>
      <p:bldP spid="148" grpId="0"/>
      <p:bldP spid="1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173BBE9-5000-4A32-9C51-793CDC1A974A}"/>
              </a:ext>
            </a:extLst>
          </p:cNvPr>
          <p:cNvPicPr>
            <a:picLocks noChangeAspect="1"/>
          </p:cNvPicPr>
          <p:nvPr/>
        </p:nvPicPr>
        <p:blipFill>
          <a:blip r:embed="rId2"/>
          <a:stretch>
            <a:fillRect/>
          </a:stretch>
        </p:blipFill>
        <p:spPr>
          <a:xfrm>
            <a:off x="393192" y="1874520"/>
            <a:ext cx="5287113" cy="3677163"/>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Modern Systems are Powered by Heterogeneity</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a:t>
            </a:fld>
            <a:endParaRPr lang="en-US" dirty="0"/>
          </a:p>
        </p:txBody>
      </p:sp>
      <p:sp>
        <p:nvSpPr>
          <p:cNvPr id="5" name="Rectangle 4">
            <a:extLst>
              <a:ext uri="{FF2B5EF4-FFF2-40B4-BE49-F238E27FC236}">
                <a16:creationId xmlns:a16="http://schemas.microsoft.com/office/drawing/2014/main" id="{FAF16166-8774-4168-AD38-E55227103BB2}"/>
              </a:ext>
            </a:extLst>
          </p:cNvPr>
          <p:cNvSpPr/>
          <p:nvPr/>
        </p:nvSpPr>
        <p:spPr>
          <a:xfrm>
            <a:off x="564231" y="2553085"/>
            <a:ext cx="3068768" cy="1414732"/>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8" name="Rectangle 7">
            <a:extLst>
              <a:ext uri="{FF2B5EF4-FFF2-40B4-BE49-F238E27FC236}">
                <a16:creationId xmlns:a16="http://schemas.microsoft.com/office/drawing/2014/main" id="{77908246-3F5B-41E1-92CE-DC8C151D5F33}"/>
              </a:ext>
            </a:extLst>
          </p:cNvPr>
          <p:cNvSpPr/>
          <p:nvPr/>
        </p:nvSpPr>
        <p:spPr>
          <a:xfrm>
            <a:off x="3632999" y="1921918"/>
            <a:ext cx="2045592" cy="3305355"/>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9" name="Rectangle 8">
            <a:extLst>
              <a:ext uri="{FF2B5EF4-FFF2-40B4-BE49-F238E27FC236}">
                <a16:creationId xmlns:a16="http://schemas.microsoft.com/office/drawing/2014/main" id="{2331E838-5B70-433E-9FC1-051F5740322B}"/>
              </a:ext>
            </a:extLst>
          </p:cNvPr>
          <p:cNvSpPr/>
          <p:nvPr/>
        </p:nvSpPr>
        <p:spPr>
          <a:xfrm>
            <a:off x="861045" y="3967817"/>
            <a:ext cx="710241" cy="583720"/>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10" name="Rectangle 9">
            <a:extLst>
              <a:ext uri="{FF2B5EF4-FFF2-40B4-BE49-F238E27FC236}">
                <a16:creationId xmlns:a16="http://schemas.microsoft.com/office/drawing/2014/main" id="{CBA030D2-822F-4BC2-870A-94B244C9CF89}"/>
              </a:ext>
            </a:extLst>
          </p:cNvPr>
          <p:cNvSpPr/>
          <p:nvPr/>
        </p:nvSpPr>
        <p:spPr>
          <a:xfrm>
            <a:off x="2324672" y="3967817"/>
            <a:ext cx="954644" cy="862642"/>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6096000" y="2059060"/>
            <a:ext cx="5365752" cy="438368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Machine Learning</a:t>
            </a:r>
          </a:p>
          <a:p>
            <a:pPr marL="342900" indent="-342900">
              <a:buFont typeface="Arial" panose="020B0604020202020204" pitchFamily="34" charset="0"/>
              <a:buChar char="•"/>
            </a:pPr>
            <a:r>
              <a:rPr lang="en-US" dirty="0"/>
              <a:t>Databases</a:t>
            </a:r>
          </a:p>
          <a:p>
            <a:pPr marL="342900" indent="-342900">
              <a:buFont typeface="Arial" panose="020B0604020202020204" pitchFamily="34" charset="0"/>
              <a:buChar char="•"/>
            </a:pPr>
            <a:r>
              <a:rPr lang="en-US" dirty="0"/>
              <a:t>Computer Vision</a:t>
            </a:r>
          </a:p>
          <a:p>
            <a:pPr marL="342900" indent="-342900">
              <a:buFont typeface="Arial" panose="020B0604020202020204" pitchFamily="34" charset="0"/>
              <a:buChar char="•"/>
            </a:pPr>
            <a:r>
              <a:rPr lang="en-US" dirty="0"/>
              <a:t>Regular Expressions</a:t>
            </a:r>
          </a:p>
          <a:p>
            <a:pPr marL="342900" indent="-342900">
              <a:buFont typeface="Arial" panose="020B0604020202020204" pitchFamily="34" charset="0"/>
              <a:buChar char="•"/>
            </a:pPr>
            <a:r>
              <a:rPr lang="en-US" dirty="0"/>
              <a:t>Physics</a:t>
            </a:r>
          </a:p>
          <a:p>
            <a:pPr marL="342900" indent="-342900">
              <a:buFont typeface="Arial" panose="020B0604020202020204" pitchFamily="34" charset="0"/>
              <a:buChar char="•"/>
            </a:pPr>
            <a:r>
              <a:rPr lang="en-US" dirty="0"/>
              <a:t>Graph Analytics</a:t>
            </a:r>
          </a:p>
          <a:p>
            <a:pPr marL="342900" indent="-342900">
              <a:buFont typeface="Arial" panose="020B0604020202020204" pitchFamily="34" charset="0"/>
              <a:buChar char="•"/>
            </a:pPr>
            <a:r>
              <a:rPr lang="en-US" dirty="0"/>
              <a:t>Finite State Machines</a:t>
            </a:r>
          </a:p>
          <a:p>
            <a:pPr marL="342900" indent="-342900">
              <a:buFont typeface="Arial" panose="020B0604020202020204" pitchFamily="34" charset="0"/>
              <a:buChar char="•"/>
            </a:pPr>
            <a:r>
              <a:rPr lang="en-US" dirty="0"/>
              <a:t>Genome Sequencing</a:t>
            </a:r>
          </a:p>
          <a:p>
            <a:pPr marL="342900" indent="-342900">
              <a:buFont typeface="Arial" panose="020B0604020202020204" pitchFamily="34" charset="0"/>
              <a:buChar char="•"/>
            </a:pPr>
            <a:r>
              <a:rPr lang="en-US" dirty="0"/>
              <a:t>Reconfigurable (e.g., FPGA)</a:t>
            </a:r>
          </a:p>
        </p:txBody>
      </p:sp>
      <p:sp>
        <p:nvSpPr>
          <p:cNvPr id="13" name="Text Placeholder 2">
            <a:extLst>
              <a:ext uri="{FF2B5EF4-FFF2-40B4-BE49-F238E27FC236}">
                <a16:creationId xmlns:a16="http://schemas.microsoft.com/office/drawing/2014/main" id="{478C5FD8-FAEF-4919-B286-C6A6547C8E70}"/>
              </a:ext>
            </a:extLst>
          </p:cNvPr>
          <p:cNvSpPr txBox="1">
            <a:spLocks/>
          </p:cNvSpPr>
          <p:nvPr/>
        </p:nvSpPr>
        <p:spPr>
          <a:xfrm>
            <a:off x="391236" y="1519120"/>
            <a:ext cx="5365752" cy="355609"/>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6</a:t>
            </a:r>
            <a:r>
              <a:rPr lang="en-US" sz="2000" baseline="30000" dirty="0"/>
              <a:t>th</a:t>
            </a:r>
            <a:r>
              <a:rPr lang="en-US" sz="2000" dirty="0"/>
              <a:t> Gen. AMD A-Series Processor “Carrizo”</a:t>
            </a:r>
          </a:p>
        </p:txBody>
      </p:sp>
      <p:sp>
        <p:nvSpPr>
          <p:cNvPr id="14" name="Text Placeholder 2">
            <a:extLst>
              <a:ext uri="{FF2B5EF4-FFF2-40B4-BE49-F238E27FC236}">
                <a16:creationId xmlns:a16="http://schemas.microsoft.com/office/drawing/2014/main" id="{3CFE5CB8-D01D-4642-A002-A763692E1AB5}"/>
              </a:ext>
            </a:extLst>
          </p:cNvPr>
          <p:cNvSpPr txBox="1">
            <a:spLocks/>
          </p:cNvSpPr>
          <p:nvPr/>
        </p:nvSpPr>
        <p:spPr>
          <a:xfrm>
            <a:off x="371771" y="5783983"/>
            <a:ext cx="1015624" cy="36457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CPUs</a:t>
            </a:r>
          </a:p>
        </p:txBody>
      </p:sp>
      <p:cxnSp>
        <p:nvCxnSpPr>
          <p:cNvPr id="16" name="Straight Connector 15">
            <a:extLst>
              <a:ext uri="{FF2B5EF4-FFF2-40B4-BE49-F238E27FC236}">
                <a16:creationId xmlns:a16="http://schemas.microsoft.com/office/drawing/2014/main" id="{81899684-8640-41FA-97D2-D82FA0553100}"/>
              </a:ext>
            </a:extLst>
          </p:cNvPr>
          <p:cNvCxnSpPr>
            <a:cxnSpLocks/>
          </p:cNvCxnSpPr>
          <p:nvPr/>
        </p:nvCxnSpPr>
        <p:spPr>
          <a:xfrm>
            <a:off x="564232" y="3967817"/>
            <a:ext cx="0" cy="1828800"/>
          </a:xfrm>
          <a:prstGeom prst="lin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cxnSp>
      <p:sp>
        <p:nvSpPr>
          <p:cNvPr id="18" name="Text Placeholder 2">
            <a:extLst>
              <a:ext uri="{FF2B5EF4-FFF2-40B4-BE49-F238E27FC236}">
                <a16:creationId xmlns:a16="http://schemas.microsoft.com/office/drawing/2014/main" id="{352E219E-9E89-4CFD-BA48-9F61981F539B}"/>
              </a:ext>
            </a:extLst>
          </p:cNvPr>
          <p:cNvSpPr txBox="1">
            <a:spLocks/>
          </p:cNvSpPr>
          <p:nvPr/>
        </p:nvSpPr>
        <p:spPr>
          <a:xfrm>
            <a:off x="1387394" y="5638208"/>
            <a:ext cx="1253163" cy="772532"/>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Video</a:t>
            </a:r>
            <a:br>
              <a:rPr lang="en-US" dirty="0"/>
            </a:br>
            <a:r>
              <a:rPr lang="en-US" dirty="0"/>
              <a:t>Decode</a:t>
            </a:r>
          </a:p>
        </p:txBody>
      </p:sp>
      <p:cxnSp>
        <p:nvCxnSpPr>
          <p:cNvPr id="19" name="Straight Connector 18">
            <a:extLst>
              <a:ext uri="{FF2B5EF4-FFF2-40B4-BE49-F238E27FC236}">
                <a16:creationId xmlns:a16="http://schemas.microsoft.com/office/drawing/2014/main" id="{1550599E-D569-4454-A5D3-55FA7FC52B01}"/>
              </a:ext>
            </a:extLst>
          </p:cNvPr>
          <p:cNvCxnSpPr>
            <a:cxnSpLocks/>
            <a:stCxn id="9" idx="2"/>
          </p:cNvCxnSpPr>
          <p:nvPr/>
        </p:nvCxnSpPr>
        <p:spPr>
          <a:xfrm>
            <a:off x="1216166" y="4551537"/>
            <a:ext cx="363690" cy="1099305"/>
          </a:xfrm>
          <a:prstGeom prst="lin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cxnSp>
      <p:sp>
        <p:nvSpPr>
          <p:cNvPr id="21" name="Text Placeholder 2">
            <a:extLst>
              <a:ext uri="{FF2B5EF4-FFF2-40B4-BE49-F238E27FC236}">
                <a16:creationId xmlns:a16="http://schemas.microsoft.com/office/drawing/2014/main" id="{9A4A96D6-23AC-4C26-A83C-2BC6EE8FFE5C}"/>
              </a:ext>
            </a:extLst>
          </p:cNvPr>
          <p:cNvSpPr txBox="1">
            <a:spLocks/>
          </p:cNvSpPr>
          <p:nvPr/>
        </p:nvSpPr>
        <p:spPr>
          <a:xfrm>
            <a:off x="2625946" y="5638208"/>
            <a:ext cx="1253163" cy="772532"/>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Video</a:t>
            </a:r>
            <a:br>
              <a:rPr lang="en-US" dirty="0"/>
            </a:br>
            <a:r>
              <a:rPr lang="en-US" dirty="0"/>
              <a:t>Encode</a:t>
            </a:r>
          </a:p>
        </p:txBody>
      </p:sp>
      <p:cxnSp>
        <p:nvCxnSpPr>
          <p:cNvPr id="22" name="Straight Connector 21">
            <a:extLst>
              <a:ext uri="{FF2B5EF4-FFF2-40B4-BE49-F238E27FC236}">
                <a16:creationId xmlns:a16="http://schemas.microsoft.com/office/drawing/2014/main" id="{3F654279-D7BE-49D6-8AF1-A8E999117448}"/>
              </a:ext>
            </a:extLst>
          </p:cNvPr>
          <p:cNvCxnSpPr>
            <a:cxnSpLocks/>
          </p:cNvCxnSpPr>
          <p:nvPr/>
        </p:nvCxnSpPr>
        <p:spPr>
          <a:xfrm>
            <a:off x="2316102" y="4830459"/>
            <a:ext cx="502306" cy="820383"/>
          </a:xfrm>
          <a:prstGeom prst="lin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cxnSp>
      <p:sp>
        <p:nvSpPr>
          <p:cNvPr id="24" name="Text Placeholder 2">
            <a:extLst>
              <a:ext uri="{FF2B5EF4-FFF2-40B4-BE49-F238E27FC236}">
                <a16:creationId xmlns:a16="http://schemas.microsoft.com/office/drawing/2014/main" id="{7C19F2C6-4508-450F-A247-FD096AC60994}"/>
              </a:ext>
            </a:extLst>
          </p:cNvPr>
          <p:cNvSpPr txBox="1">
            <a:spLocks/>
          </p:cNvSpPr>
          <p:nvPr/>
        </p:nvSpPr>
        <p:spPr>
          <a:xfrm>
            <a:off x="4029213" y="5796617"/>
            <a:ext cx="1253163" cy="445563"/>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GPU</a:t>
            </a:r>
          </a:p>
        </p:txBody>
      </p:sp>
      <p:cxnSp>
        <p:nvCxnSpPr>
          <p:cNvPr id="25" name="Straight Connector 24">
            <a:extLst>
              <a:ext uri="{FF2B5EF4-FFF2-40B4-BE49-F238E27FC236}">
                <a16:creationId xmlns:a16="http://schemas.microsoft.com/office/drawing/2014/main" id="{723B8588-A3F5-4092-9647-9FD642F26443}"/>
              </a:ext>
            </a:extLst>
          </p:cNvPr>
          <p:cNvCxnSpPr>
            <a:cxnSpLocks/>
            <a:stCxn id="8" idx="2"/>
            <a:endCxn id="24" idx="0"/>
          </p:cNvCxnSpPr>
          <p:nvPr/>
        </p:nvCxnSpPr>
        <p:spPr>
          <a:xfrm>
            <a:off x="4655795" y="5227273"/>
            <a:ext cx="0" cy="569344"/>
          </a:xfrm>
          <a:prstGeom prst="lin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cxnSp>
      <p:sp>
        <p:nvSpPr>
          <p:cNvPr id="31" name="Text Placeholder 2">
            <a:extLst>
              <a:ext uri="{FF2B5EF4-FFF2-40B4-BE49-F238E27FC236}">
                <a16:creationId xmlns:a16="http://schemas.microsoft.com/office/drawing/2014/main" id="{4A04C8CE-7F4C-4126-8B7B-4A136BC360ED}"/>
              </a:ext>
            </a:extLst>
          </p:cNvPr>
          <p:cNvSpPr txBox="1">
            <a:spLocks/>
          </p:cNvSpPr>
          <p:nvPr/>
        </p:nvSpPr>
        <p:spPr>
          <a:xfrm>
            <a:off x="6096000" y="1519120"/>
            <a:ext cx="5881816" cy="355609"/>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u="sng" dirty="0"/>
              <a:t>Accelerators from Industry and Academia</a:t>
            </a:r>
          </a:p>
        </p:txBody>
      </p:sp>
    </p:spTree>
    <p:extLst>
      <p:ext uri="{BB962C8B-B14F-4D97-AF65-F5344CB8AC3E}">
        <p14:creationId xmlns:p14="http://schemas.microsoft.com/office/powerpoint/2010/main" val="13505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p:bldP spid="13" grpId="0"/>
      <p:bldP spid="14" grpId="0"/>
      <p:bldP spid="18" grpId="0"/>
      <p:bldP spid="21" grpId="0"/>
      <p:bldP spid="24"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200B0B-BB70-4600-8083-CF31F4B82BF2}"/>
              </a:ext>
            </a:extLst>
          </p:cNvPr>
          <p:cNvPicPr>
            <a:picLocks noChangeAspect="1"/>
          </p:cNvPicPr>
          <p:nvPr/>
        </p:nvPicPr>
        <p:blipFill>
          <a:blip r:embed="rId2"/>
          <a:stretch>
            <a:fillRect/>
          </a:stretch>
        </p:blipFill>
        <p:spPr>
          <a:xfrm>
            <a:off x="162607" y="1087801"/>
            <a:ext cx="11796782" cy="5029636"/>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Pareto Curve of Mitigation Strategy Tradeoffs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20</a:t>
            </a:fld>
            <a:endParaRPr lang="en-US" dirty="0"/>
          </a:p>
        </p:txBody>
      </p:sp>
      <p:sp>
        <p:nvSpPr>
          <p:cNvPr id="9" name="TextBox 1">
            <a:extLst>
              <a:ext uri="{FF2B5EF4-FFF2-40B4-BE49-F238E27FC236}">
                <a16:creationId xmlns:a16="http://schemas.microsoft.com/office/drawing/2014/main" id="{0F3963B3-417D-4E03-834F-022FCE330D8B}"/>
              </a:ext>
            </a:extLst>
          </p:cNvPr>
          <p:cNvSpPr txBox="1"/>
          <p:nvPr/>
        </p:nvSpPr>
        <p:spPr>
          <a:xfrm>
            <a:off x="5188945" y="3436429"/>
            <a:ext cx="2642634" cy="712543"/>
          </a:xfrm>
          <a:prstGeom prst="rect">
            <a:avLst/>
          </a:prstGeom>
          <a:solidFill>
            <a:srgbClr val="000000">
              <a:alpha val="90000"/>
            </a:srgbClr>
          </a:solidFill>
        </p:spPr>
        <p:txBody>
          <a:bodyPr wrap="square" rtlCol="0"/>
          <a:lstStyle>
            <a:defPPr>
              <a:defRPr lang="en-US"/>
            </a:defPPr>
            <a:lvl1pPr indent="0" algn="ctr">
              <a:defRPr sz="2000" b="1">
                <a:solidFill>
                  <a:schemeClr val="bg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latin typeface="Arial" panose="020B0604020202020204" pitchFamily="34" charset="0"/>
                <a:cs typeface="Arial" panose="020B0604020202020204" pitchFamily="34" charset="0"/>
              </a:rPr>
              <a:t>Interrupt Steering +</a:t>
            </a:r>
          </a:p>
          <a:p>
            <a:r>
              <a:rPr lang="en-US" dirty="0">
                <a:latin typeface="Arial" panose="020B0604020202020204" pitchFamily="34" charset="0"/>
                <a:cs typeface="Arial" panose="020B0604020202020204" pitchFamily="34" charset="0"/>
              </a:rPr>
              <a:t>Merged Handler</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D677451F-97EA-4932-98E7-C1408BB86E41}"/>
              </a:ext>
            </a:extLst>
          </p:cNvPr>
          <p:cNvCxnSpPr/>
          <p:nvPr/>
        </p:nvCxnSpPr>
        <p:spPr>
          <a:xfrm flipV="1">
            <a:off x="7898744" y="3699111"/>
            <a:ext cx="1712998" cy="7880"/>
          </a:xfrm>
          <a:prstGeom prst="straightConnector1">
            <a:avLst/>
          </a:prstGeom>
          <a:ln w="635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744560AF-0759-449D-9C1C-B01B681BE4FF}"/>
              </a:ext>
            </a:extLst>
          </p:cNvPr>
          <p:cNvSpPr txBox="1"/>
          <p:nvPr/>
        </p:nvSpPr>
        <p:spPr>
          <a:xfrm>
            <a:off x="8970720" y="2521228"/>
            <a:ext cx="2743291" cy="692485"/>
          </a:xfrm>
          <a:prstGeom prst="rect">
            <a:avLst/>
          </a:prstGeom>
          <a:solidFill>
            <a:srgbClr val="000000">
              <a:alpha val="90000"/>
            </a:srgbClr>
          </a:solidFill>
        </p:spPr>
        <p:txBody>
          <a:bodyPr wrap="square" rtlCol="0"/>
          <a:lstStyle>
            <a:defPPr>
              <a:defRPr lang="en-US"/>
            </a:defPPr>
            <a:lvl1pPr indent="0" algn="ctr">
              <a:defRPr sz="2000" b="1">
                <a:solidFill>
                  <a:schemeClr val="bg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latin typeface="Arial" panose="020B0604020202020204" pitchFamily="34" charset="0"/>
                <a:cs typeface="Arial" panose="020B0604020202020204" pitchFamily="34" charset="0"/>
              </a:rPr>
              <a:t>Interrupt Steering + Interrupt Coalescing</a:t>
            </a:r>
          </a:p>
        </p:txBody>
      </p:sp>
      <p:cxnSp>
        <p:nvCxnSpPr>
          <p:cNvPr id="12" name="Straight Arrow Connector 11">
            <a:extLst>
              <a:ext uri="{FF2B5EF4-FFF2-40B4-BE49-F238E27FC236}">
                <a16:creationId xmlns:a16="http://schemas.microsoft.com/office/drawing/2014/main" id="{0BBF8543-AF6D-4050-B106-D682CAD3C4C6}"/>
              </a:ext>
            </a:extLst>
          </p:cNvPr>
          <p:cNvCxnSpPr>
            <a:cxnSpLocks/>
          </p:cNvCxnSpPr>
          <p:nvPr/>
        </p:nvCxnSpPr>
        <p:spPr>
          <a:xfrm flipH="1">
            <a:off x="10951226" y="3213713"/>
            <a:ext cx="58074" cy="1157977"/>
          </a:xfrm>
          <a:prstGeom prst="straightConnector1">
            <a:avLst/>
          </a:prstGeom>
          <a:ln w="63500">
            <a:solidFill>
              <a:srgbClr val="7030A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481328-B1CF-4235-A0B3-FD731D2F6347}"/>
              </a:ext>
            </a:extLst>
          </p:cNvPr>
          <p:cNvCxnSpPr>
            <a:cxnSpLocks/>
          </p:cNvCxnSpPr>
          <p:nvPr/>
        </p:nvCxnSpPr>
        <p:spPr>
          <a:xfrm>
            <a:off x="9750497" y="3717758"/>
            <a:ext cx="1258803" cy="929382"/>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3">
            <a:extLst>
              <a:ext uri="{FF2B5EF4-FFF2-40B4-BE49-F238E27FC236}">
                <a16:creationId xmlns:a16="http://schemas.microsoft.com/office/drawing/2014/main" id="{7B43E9BC-8611-4D57-B43F-C44DB8169893}"/>
              </a:ext>
            </a:extLst>
          </p:cNvPr>
          <p:cNvSpPr txBox="1"/>
          <p:nvPr/>
        </p:nvSpPr>
        <p:spPr>
          <a:xfrm>
            <a:off x="2420566" y="2565530"/>
            <a:ext cx="2019087" cy="688437"/>
          </a:xfrm>
          <a:prstGeom prst="rect">
            <a:avLst/>
          </a:prstGeom>
          <a:solidFill>
            <a:srgbClr val="000000">
              <a:alpha val="90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latin typeface="Arial" panose="020B0604020202020204" pitchFamily="34" charset="0"/>
                <a:cs typeface="Arial" panose="020B0604020202020204" pitchFamily="34" charset="0"/>
              </a:rPr>
              <a:t>Merged Handler</a:t>
            </a:r>
          </a:p>
        </p:txBody>
      </p:sp>
      <p:cxnSp>
        <p:nvCxnSpPr>
          <p:cNvPr id="15" name="Straight Arrow Connector 14">
            <a:extLst>
              <a:ext uri="{FF2B5EF4-FFF2-40B4-BE49-F238E27FC236}">
                <a16:creationId xmlns:a16="http://schemas.microsoft.com/office/drawing/2014/main" id="{D102827C-C4DE-4697-9CAC-87E61660B4BC}"/>
              </a:ext>
            </a:extLst>
          </p:cNvPr>
          <p:cNvCxnSpPr>
            <a:cxnSpLocks/>
          </p:cNvCxnSpPr>
          <p:nvPr/>
        </p:nvCxnSpPr>
        <p:spPr>
          <a:xfrm flipV="1">
            <a:off x="4324672" y="1832791"/>
            <a:ext cx="294094" cy="688437"/>
          </a:xfrm>
          <a:prstGeom prst="straightConnector1">
            <a:avLst/>
          </a:prstGeom>
          <a:ln w="63500">
            <a:solidFill>
              <a:schemeClr val="accent2">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00494F-9AA9-4943-998B-85429245C2D0}"/>
              </a:ext>
            </a:extLst>
          </p:cNvPr>
          <p:cNvCxnSpPr>
            <a:cxnSpLocks/>
          </p:cNvCxnSpPr>
          <p:nvPr/>
        </p:nvCxnSpPr>
        <p:spPr>
          <a:xfrm>
            <a:off x="4978912" y="1728341"/>
            <a:ext cx="4766667" cy="1989417"/>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TextBox 3">
            <a:extLst>
              <a:ext uri="{FF2B5EF4-FFF2-40B4-BE49-F238E27FC236}">
                <a16:creationId xmlns:a16="http://schemas.microsoft.com/office/drawing/2014/main" id="{69C85EC4-8F66-4806-94C9-C51A7060168C}"/>
              </a:ext>
            </a:extLst>
          </p:cNvPr>
          <p:cNvSpPr txBox="1"/>
          <p:nvPr/>
        </p:nvSpPr>
        <p:spPr>
          <a:xfrm>
            <a:off x="7831579" y="4264565"/>
            <a:ext cx="1362741" cy="435919"/>
          </a:xfrm>
          <a:prstGeom prst="rect">
            <a:avLst/>
          </a:prstGeom>
          <a:solidFill>
            <a:srgbClr val="000000">
              <a:alpha val="90000"/>
            </a:srgbClr>
          </a:solidFill>
        </p:spPr>
        <p:txBody>
          <a:bodyPr wrap="square" rtlCol="0"/>
          <a:lstStyle>
            <a:defPPr>
              <a:defRPr lang="en-US"/>
            </a:defPPr>
            <a:lvl1pPr indent="0" algn="ctr">
              <a:defRPr sz="2000" b="1">
                <a:solidFill>
                  <a:schemeClr val="bg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latin typeface="Arial" panose="020B0604020202020204" pitchFamily="34" charset="0"/>
                <a:cs typeface="Arial" panose="020B0604020202020204" pitchFamily="34" charset="0"/>
              </a:rPr>
              <a:t>Default</a:t>
            </a:r>
          </a:p>
        </p:txBody>
      </p:sp>
      <p:cxnSp>
        <p:nvCxnSpPr>
          <p:cNvPr id="18" name="Straight Arrow Connector 17">
            <a:extLst>
              <a:ext uri="{FF2B5EF4-FFF2-40B4-BE49-F238E27FC236}">
                <a16:creationId xmlns:a16="http://schemas.microsoft.com/office/drawing/2014/main" id="{ACD0774D-6338-4C8A-9850-DCC7C586A3D8}"/>
              </a:ext>
            </a:extLst>
          </p:cNvPr>
          <p:cNvCxnSpPr/>
          <p:nvPr/>
        </p:nvCxnSpPr>
        <p:spPr>
          <a:xfrm flipV="1">
            <a:off x="8991048" y="4060411"/>
            <a:ext cx="532287" cy="302089"/>
          </a:xfrm>
          <a:prstGeom prst="straightConnector1">
            <a:avLst/>
          </a:prstGeom>
          <a:ln w="635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13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D53CBA-3ED2-437B-820A-32E69362C4E2}"/>
              </a:ext>
            </a:extLst>
          </p:cNvPr>
          <p:cNvSpPr/>
          <p:nvPr/>
        </p:nvSpPr>
        <p:spPr>
          <a:xfrm>
            <a:off x="3396979"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33350F-43E7-465D-9059-D70755DC908A}"/>
              </a:ext>
            </a:extLst>
          </p:cNvPr>
          <p:cNvSpPr/>
          <p:nvPr/>
        </p:nvSpPr>
        <p:spPr>
          <a:xfrm>
            <a:off x="7496175"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Driver Modifications To Ensure CPU QoS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21</a:t>
            </a:fld>
            <a:endParaRPr lang="en-US" dirty="0"/>
          </a:p>
        </p:txBody>
      </p:sp>
      <p:sp>
        <p:nvSpPr>
          <p:cNvPr id="4" name="Rectangle 3">
            <a:extLst>
              <a:ext uri="{FF2B5EF4-FFF2-40B4-BE49-F238E27FC236}">
                <a16:creationId xmlns:a16="http://schemas.microsoft.com/office/drawing/2014/main" id="{D326475C-9882-485F-8777-8CD9CDC7D9D0}"/>
              </a:ext>
            </a:extLst>
          </p:cNvPr>
          <p:cNvSpPr/>
          <p:nvPr/>
        </p:nvSpPr>
        <p:spPr>
          <a:xfrm>
            <a:off x="371476" y="1781175"/>
            <a:ext cx="1780464" cy="6405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2</a:t>
            </a:r>
          </a:p>
        </p:txBody>
      </p:sp>
      <p:sp>
        <p:nvSpPr>
          <p:cNvPr id="6" name="Rectangle 5">
            <a:extLst>
              <a:ext uri="{FF2B5EF4-FFF2-40B4-BE49-F238E27FC236}">
                <a16:creationId xmlns:a16="http://schemas.microsoft.com/office/drawing/2014/main" id="{601163F7-2DE3-444E-B787-78C83F92091C}"/>
              </a:ext>
            </a:extLst>
          </p:cNvPr>
          <p:cNvSpPr/>
          <p:nvPr/>
        </p:nvSpPr>
        <p:spPr>
          <a:xfrm>
            <a:off x="9872662" y="1781174"/>
            <a:ext cx="1780464" cy="3209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GPU</a:t>
            </a:r>
          </a:p>
        </p:txBody>
      </p:sp>
      <p:sp>
        <p:nvSpPr>
          <p:cNvPr id="7" name="Rectangle 6">
            <a:extLst>
              <a:ext uri="{FF2B5EF4-FFF2-40B4-BE49-F238E27FC236}">
                <a16:creationId xmlns:a16="http://schemas.microsoft.com/office/drawing/2014/main" id="{EA3982DD-2C23-4C85-9902-C0B87DFF167C}"/>
              </a:ext>
            </a:extLst>
          </p:cNvPr>
          <p:cNvSpPr/>
          <p:nvPr/>
        </p:nvSpPr>
        <p:spPr>
          <a:xfrm>
            <a:off x="3538538" y="1781175"/>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1</a:t>
            </a:r>
          </a:p>
        </p:txBody>
      </p:sp>
      <p:sp>
        <p:nvSpPr>
          <p:cNvPr id="8" name="Rectangle 7">
            <a:extLst>
              <a:ext uri="{FF2B5EF4-FFF2-40B4-BE49-F238E27FC236}">
                <a16:creationId xmlns:a16="http://schemas.microsoft.com/office/drawing/2014/main" id="{D7DCA206-5B1F-4B5B-B773-442283BA0618}"/>
              </a:ext>
            </a:extLst>
          </p:cNvPr>
          <p:cNvSpPr/>
          <p:nvPr/>
        </p:nvSpPr>
        <p:spPr>
          <a:xfrm>
            <a:off x="6705600" y="1781176"/>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0</a:t>
            </a:r>
          </a:p>
        </p:txBody>
      </p:sp>
      <p:sp>
        <p:nvSpPr>
          <p:cNvPr id="5" name="Rectangle 4">
            <a:extLst>
              <a:ext uri="{FF2B5EF4-FFF2-40B4-BE49-F238E27FC236}">
                <a16:creationId xmlns:a16="http://schemas.microsoft.com/office/drawing/2014/main" id="{B91B05A6-AD32-48B6-B5E0-30E5BAB744B9}"/>
              </a:ext>
            </a:extLst>
          </p:cNvPr>
          <p:cNvSpPr/>
          <p:nvPr/>
        </p:nvSpPr>
        <p:spPr>
          <a:xfrm>
            <a:off x="371477" y="5114924"/>
            <a:ext cx="11281650" cy="1181101"/>
          </a:xfrm>
          <a:prstGeom prst="rect">
            <a:avLst/>
          </a:prstGeom>
          <a:noFill/>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C5CE1E-738B-4775-97DA-03B384260AD8}"/>
              </a:ext>
            </a:extLst>
          </p:cNvPr>
          <p:cNvSpPr txBox="1"/>
          <p:nvPr/>
        </p:nvSpPr>
        <p:spPr>
          <a:xfrm>
            <a:off x="5231607" y="5753754"/>
            <a:ext cx="1561389"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Memory</a:t>
            </a:r>
          </a:p>
        </p:txBody>
      </p:sp>
      <p:sp>
        <p:nvSpPr>
          <p:cNvPr id="10" name="Rectangle 9">
            <a:extLst>
              <a:ext uri="{FF2B5EF4-FFF2-40B4-BE49-F238E27FC236}">
                <a16:creationId xmlns:a16="http://schemas.microsoft.com/office/drawing/2014/main" id="{5BEC1ED4-FB79-40BA-9BD0-190681215DAE}"/>
              </a:ext>
            </a:extLst>
          </p:cNvPr>
          <p:cNvSpPr/>
          <p:nvPr/>
        </p:nvSpPr>
        <p:spPr>
          <a:xfrm>
            <a:off x="6734176"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7BD0C3-7819-4C75-9BE0-5BA711E98E53}"/>
              </a:ext>
            </a:extLst>
          </p:cNvPr>
          <p:cNvSpPr/>
          <p:nvPr/>
        </p:nvSpPr>
        <p:spPr>
          <a:xfrm>
            <a:off x="851777"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1" name="Arrow: Bent 10">
            <a:extLst>
              <a:ext uri="{FF2B5EF4-FFF2-40B4-BE49-F238E27FC236}">
                <a16:creationId xmlns:a16="http://schemas.microsoft.com/office/drawing/2014/main" id="{5901149E-21D2-448E-BE9D-0C912E3BD5F2}"/>
              </a:ext>
            </a:extLst>
          </p:cNvPr>
          <p:cNvSpPr/>
          <p:nvPr/>
        </p:nvSpPr>
        <p:spPr>
          <a:xfrm rot="5400000" flipV="1">
            <a:off x="8451410" y="3798449"/>
            <a:ext cx="1062041"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C0FC519B-1A37-4838-BD60-9F10A08B3985}"/>
              </a:ext>
            </a:extLst>
          </p:cNvPr>
          <p:cNvSpPr txBox="1"/>
          <p:nvPr/>
        </p:nvSpPr>
        <p:spPr>
          <a:xfrm>
            <a:off x="8653462" y="4543425"/>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1</a:t>
            </a:r>
          </a:p>
        </p:txBody>
      </p:sp>
      <p:sp>
        <p:nvSpPr>
          <p:cNvPr id="17" name="Arrow: Left 16">
            <a:extLst>
              <a:ext uri="{FF2B5EF4-FFF2-40B4-BE49-F238E27FC236}">
                <a16:creationId xmlns:a16="http://schemas.microsoft.com/office/drawing/2014/main" id="{69002041-219D-40E3-8C58-827C1B8005C3}"/>
              </a:ext>
            </a:extLst>
          </p:cNvPr>
          <p:cNvSpPr/>
          <p:nvPr/>
        </p:nvSpPr>
        <p:spPr>
          <a:xfrm rot="10800000" flipV="1">
            <a:off x="8486064"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48884E0-74C5-43B2-9295-0CB0FB065707}"/>
              </a:ext>
            </a:extLst>
          </p:cNvPr>
          <p:cNvSpPr txBox="1"/>
          <p:nvPr/>
        </p:nvSpPr>
        <p:spPr>
          <a:xfrm>
            <a:off x="8653462" y="1461883"/>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3b</a:t>
            </a:r>
          </a:p>
        </p:txBody>
      </p:sp>
      <p:sp>
        <p:nvSpPr>
          <p:cNvPr id="21" name="Arrow: Left 20">
            <a:extLst>
              <a:ext uri="{FF2B5EF4-FFF2-40B4-BE49-F238E27FC236}">
                <a16:creationId xmlns:a16="http://schemas.microsoft.com/office/drawing/2014/main" id="{3E6088B7-B21D-4179-BEE2-6E917B96EDAF}"/>
              </a:ext>
            </a:extLst>
          </p:cNvPr>
          <p:cNvSpPr/>
          <p:nvPr/>
        </p:nvSpPr>
        <p:spPr>
          <a:xfrm flipV="1">
            <a:off x="5319000"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18D5BAA-699C-4595-9843-0764BE8EFE46}"/>
              </a:ext>
            </a:extLst>
          </p:cNvPr>
          <p:cNvSpPr txBox="1"/>
          <p:nvPr/>
        </p:nvSpPr>
        <p:spPr>
          <a:xfrm>
            <a:off x="5734585"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23" name="Arrow: Bent 22">
            <a:extLst>
              <a:ext uri="{FF2B5EF4-FFF2-40B4-BE49-F238E27FC236}">
                <a16:creationId xmlns:a16="http://schemas.microsoft.com/office/drawing/2014/main" id="{316BA073-D691-4D6C-9052-2BE191AE7D58}"/>
              </a:ext>
            </a:extLst>
          </p:cNvPr>
          <p:cNvSpPr/>
          <p:nvPr/>
        </p:nvSpPr>
        <p:spPr>
          <a:xfrm rot="5400000" flipH="1" flipV="1">
            <a:off x="8525300" y="1995912"/>
            <a:ext cx="914262"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9C1229F2-63B6-4E6E-9310-61891F47DA3E}"/>
              </a:ext>
            </a:extLst>
          </p:cNvPr>
          <p:cNvSpPr txBox="1"/>
          <p:nvPr/>
        </p:nvSpPr>
        <p:spPr>
          <a:xfrm>
            <a:off x="8819082" y="2608472"/>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
        <p:nvSpPr>
          <p:cNvPr id="25" name="Arrow: Left 24">
            <a:extLst>
              <a:ext uri="{FF2B5EF4-FFF2-40B4-BE49-F238E27FC236}">
                <a16:creationId xmlns:a16="http://schemas.microsoft.com/office/drawing/2014/main" id="{0A0D7EA4-BA1B-4CBE-9D2F-61D8AE11AE18}"/>
              </a:ext>
            </a:extLst>
          </p:cNvPr>
          <p:cNvSpPr/>
          <p:nvPr/>
        </p:nvSpPr>
        <p:spPr>
          <a:xfrm flipV="1">
            <a:off x="2151938"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3A8FF9F-58D1-4CFE-8C14-7E0829733C4E}"/>
              </a:ext>
            </a:extLst>
          </p:cNvPr>
          <p:cNvSpPr txBox="1"/>
          <p:nvPr/>
        </p:nvSpPr>
        <p:spPr>
          <a:xfrm>
            <a:off x="2567523"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28" name="Arrow: U-Turn 27">
            <a:extLst>
              <a:ext uri="{FF2B5EF4-FFF2-40B4-BE49-F238E27FC236}">
                <a16:creationId xmlns:a16="http://schemas.microsoft.com/office/drawing/2014/main" id="{5736C380-8290-476D-8C4B-C30D9E562EA1}"/>
              </a:ext>
            </a:extLst>
          </p:cNvPr>
          <p:cNvSpPr/>
          <p:nvPr/>
        </p:nvSpPr>
        <p:spPr>
          <a:xfrm rot="10800000" flipV="1">
            <a:off x="4099803" y="4614321"/>
            <a:ext cx="3540668" cy="605382"/>
          </a:xfrm>
          <a:prstGeom prst="uturnArrow">
            <a:avLst>
              <a:gd name="adj1" fmla="val 25000"/>
              <a:gd name="adj2" fmla="val 25000"/>
              <a:gd name="adj3" fmla="val 25000"/>
              <a:gd name="adj4" fmla="val 43750"/>
              <a:gd name="adj5" fmla="val 1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9AD6CE7C-3124-4443-8610-2D1065B1081B}"/>
              </a:ext>
            </a:extLst>
          </p:cNvPr>
          <p:cNvSpPr txBox="1"/>
          <p:nvPr/>
        </p:nvSpPr>
        <p:spPr>
          <a:xfrm>
            <a:off x="5728330" y="4698584"/>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a:t>
            </a:r>
          </a:p>
        </p:txBody>
      </p:sp>
      <p:sp>
        <p:nvSpPr>
          <p:cNvPr id="31" name="Arrow: Bent 30">
            <a:extLst>
              <a:ext uri="{FF2B5EF4-FFF2-40B4-BE49-F238E27FC236}">
                <a16:creationId xmlns:a16="http://schemas.microsoft.com/office/drawing/2014/main" id="{61D4B4C5-2973-4695-ADA5-9EE5C7121568}"/>
              </a:ext>
            </a:extLst>
          </p:cNvPr>
          <p:cNvSpPr/>
          <p:nvPr/>
        </p:nvSpPr>
        <p:spPr>
          <a:xfrm rot="5400000" flipH="1" flipV="1">
            <a:off x="313028" y="2507223"/>
            <a:ext cx="3171688" cy="3015268"/>
          </a:xfrm>
          <a:prstGeom prst="bentArrow">
            <a:avLst>
              <a:gd name="adj1" fmla="val 6577"/>
              <a:gd name="adj2" fmla="val 7071"/>
              <a:gd name="adj3" fmla="val 9538"/>
              <a:gd name="adj4" fmla="val 1576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B2AC3A70-315B-4283-8C33-D455C41ABED6}"/>
              </a:ext>
            </a:extLst>
          </p:cNvPr>
          <p:cNvSpPr txBox="1"/>
          <p:nvPr/>
        </p:nvSpPr>
        <p:spPr>
          <a:xfrm>
            <a:off x="511194" y="4634569"/>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5</a:t>
            </a:r>
          </a:p>
        </p:txBody>
      </p:sp>
      <p:sp>
        <p:nvSpPr>
          <p:cNvPr id="34" name="Arrow: Bent 33">
            <a:extLst>
              <a:ext uri="{FF2B5EF4-FFF2-40B4-BE49-F238E27FC236}">
                <a16:creationId xmlns:a16="http://schemas.microsoft.com/office/drawing/2014/main" id="{041D576A-7DC3-44A0-986B-E57432EC77D1}"/>
              </a:ext>
            </a:extLst>
          </p:cNvPr>
          <p:cNvSpPr/>
          <p:nvPr/>
        </p:nvSpPr>
        <p:spPr>
          <a:xfrm rot="10800000" flipH="1">
            <a:off x="1191065" y="2417752"/>
            <a:ext cx="8681595" cy="1363256"/>
          </a:xfrm>
          <a:prstGeom prst="bentArrow">
            <a:avLst>
              <a:gd name="adj1" fmla="val 13468"/>
              <a:gd name="adj2" fmla="val 10516"/>
              <a:gd name="adj3" fmla="val 9538"/>
              <a:gd name="adj4" fmla="val 1576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23760A7A-32C8-424B-AD08-935ABD59AF34}"/>
              </a:ext>
            </a:extLst>
          </p:cNvPr>
          <p:cNvSpPr txBox="1"/>
          <p:nvPr/>
        </p:nvSpPr>
        <p:spPr>
          <a:xfrm>
            <a:off x="1234027" y="2946762"/>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83624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D53CBA-3ED2-437B-820A-32E69362C4E2}"/>
              </a:ext>
            </a:extLst>
          </p:cNvPr>
          <p:cNvSpPr/>
          <p:nvPr/>
        </p:nvSpPr>
        <p:spPr>
          <a:xfrm>
            <a:off x="3396979"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33350F-43E7-465D-9059-D70755DC908A}"/>
              </a:ext>
            </a:extLst>
          </p:cNvPr>
          <p:cNvSpPr/>
          <p:nvPr/>
        </p:nvSpPr>
        <p:spPr>
          <a:xfrm>
            <a:off x="7496175"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Driver Modifications To Ensure CPU QoS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22</a:t>
            </a:fld>
            <a:endParaRPr lang="en-US" dirty="0"/>
          </a:p>
        </p:txBody>
      </p:sp>
      <p:sp>
        <p:nvSpPr>
          <p:cNvPr id="4" name="Rectangle 3">
            <a:extLst>
              <a:ext uri="{FF2B5EF4-FFF2-40B4-BE49-F238E27FC236}">
                <a16:creationId xmlns:a16="http://schemas.microsoft.com/office/drawing/2014/main" id="{D326475C-9882-485F-8777-8CD9CDC7D9D0}"/>
              </a:ext>
            </a:extLst>
          </p:cNvPr>
          <p:cNvSpPr/>
          <p:nvPr/>
        </p:nvSpPr>
        <p:spPr>
          <a:xfrm>
            <a:off x="371476" y="1781175"/>
            <a:ext cx="1780464" cy="6405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2</a:t>
            </a:r>
          </a:p>
        </p:txBody>
      </p:sp>
      <p:sp>
        <p:nvSpPr>
          <p:cNvPr id="6" name="Rectangle 5">
            <a:extLst>
              <a:ext uri="{FF2B5EF4-FFF2-40B4-BE49-F238E27FC236}">
                <a16:creationId xmlns:a16="http://schemas.microsoft.com/office/drawing/2014/main" id="{601163F7-2DE3-444E-B787-78C83F92091C}"/>
              </a:ext>
            </a:extLst>
          </p:cNvPr>
          <p:cNvSpPr/>
          <p:nvPr/>
        </p:nvSpPr>
        <p:spPr>
          <a:xfrm>
            <a:off x="9872662" y="1781174"/>
            <a:ext cx="1780464" cy="3209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GPU</a:t>
            </a:r>
          </a:p>
        </p:txBody>
      </p:sp>
      <p:sp>
        <p:nvSpPr>
          <p:cNvPr id="7" name="Rectangle 6">
            <a:extLst>
              <a:ext uri="{FF2B5EF4-FFF2-40B4-BE49-F238E27FC236}">
                <a16:creationId xmlns:a16="http://schemas.microsoft.com/office/drawing/2014/main" id="{EA3982DD-2C23-4C85-9902-C0B87DFF167C}"/>
              </a:ext>
            </a:extLst>
          </p:cNvPr>
          <p:cNvSpPr/>
          <p:nvPr/>
        </p:nvSpPr>
        <p:spPr>
          <a:xfrm>
            <a:off x="3538538" y="1781175"/>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1</a:t>
            </a:r>
          </a:p>
        </p:txBody>
      </p:sp>
      <p:sp>
        <p:nvSpPr>
          <p:cNvPr id="8" name="Rectangle 7">
            <a:extLst>
              <a:ext uri="{FF2B5EF4-FFF2-40B4-BE49-F238E27FC236}">
                <a16:creationId xmlns:a16="http://schemas.microsoft.com/office/drawing/2014/main" id="{D7DCA206-5B1F-4B5B-B773-442283BA0618}"/>
              </a:ext>
            </a:extLst>
          </p:cNvPr>
          <p:cNvSpPr/>
          <p:nvPr/>
        </p:nvSpPr>
        <p:spPr>
          <a:xfrm>
            <a:off x="6705600" y="1781176"/>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0</a:t>
            </a:r>
          </a:p>
        </p:txBody>
      </p:sp>
      <p:sp>
        <p:nvSpPr>
          <p:cNvPr id="5" name="Rectangle 4">
            <a:extLst>
              <a:ext uri="{FF2B5EF4-FFF2-40B4-BE49-F238E27FC236}">
                <a16:creationId xmlns:a16="http://schemas.microsoft.com/office/drawing/2014/main" id="{B91B05A6-AD32-48B6-B5E0-30E5BAB744B9}"/>
              </a:ext>
            </a:extLst>
          </p:cNvPr>
          <p:cNvSpPr/>
          <p:nvPr/>
        </p:nvSpPr>
        <p:spPr>
          <a:xfrm>
            <a:off x="371477" y="5114924"/>
            <a:ext cx="11281650" cy="1181101"/>
          </a:xfrm>
          <a:prstGeom prst="rect">
            <a:avLst/>
          </a:prstGeom>
          <a:noFill/>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C5CE1E-738B-4775-97DA-03B384260AD8}"/>
              </a:ext>
            </a:extLst>
          </p:cNvPr>
          <p:cNvSpPr txBox="1"/>
          <p:nvPr/>
        </p:nvSpPr>
        <p:spPr>
          <a:xfrm>
            <a:off x="5231607" y="5753754"/>
            <a:ext cx="1561389"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Memory</a:t>
            </a:r>
          </a:p>
        </p:txBody>
      </p:sp>
      <p:sp>
        <p:nvSpPr>
          <p:cNvPr id="10" name="Rectangle 9">
            <a:extLst>
              <a:ext uri="{FF2B5EF4-FFF2-40B4-BE49-F238E27FC236}">
                <a16:creationId xmlns:a16="http://schemas.microsoft.com/office/drawing/2014/main" id="{5BEC1ED4-FB79-40BA-9BD0-190681215DAE}"/>
              </a:ext>
            </a:extLst>
          </p:cNvPr>
          <p:cNvSpPr/>
          <p:nvPr/>
        </p:nvSpPr>
        <p:spPr>
          <a:xfrm>
            <a:off x="6734176"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7BD0C3-7819-4C75-9BE0-5BA711E98E53}"/>
              </a:ext>
            </a:extLst>
          </p:cNvPr>
          <p:cNvSpPr/>
          <p:nvPr/>
        </p:nvSpPr>
        <p:spPr>
          <a:xfrm>
            <a:off x="851777"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1" name="Arrow: Bent 10">
            <a:extLst>
              <a:ext uri="{FF2B5EF4-FFF2-40B4-BE49-F238E27FC236}">
                <a16:creationId xmlns:a16="http://schemas.microsoft.com/office/drawing/2014/main" id="{5901149E-21D2-448E-BE9D-0C912E3BD5F2}"/>
              </a:ext>
            </a:extLst>
          </p:cNvPr>
          <p:cNvSpPr/>
          <p:nvPr/>
        </p:nvSpPr>
        <p:spPr>
          <a:xfrm rot="5400000" flipV="1">
            <a:off x="8451410" y="3798449"/>
            <a:ext cx="1062041"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C0FC519B-1A37-4838-BD60-9F10A08B3985}"/>
              </a:ext>
            </a:extLst>
          </p:cNvPr>
          <p:cNvSpPr txBox="1"/>
          <p:nvPr/>
        </p:nvSpPr>
        <p:spPr>
          <a:xfrm>
            <a:off x="8653462" y="4543425"/>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1</a:t>
            </a:r>
          </a:p>
        </p:txBody>
      </p:sp>
      <p:sp>
        <p:nvSpPr>
          <p:cNvPr id="17" name="Arrow: Left 16">
            <a:extLst>
              <a:ext uri="{FF2B5EF4-FFF2-40B4-BE49-F238E27FC236}">
                <a16:creationId xmlns:a16="http://schemas.microsoft.com/office/drawing/2014/main" id="{69002041-219D-40E3-8C58-827C1B8005C3}"/>
              </a:ext>
            </a:extLst>
          </p:cNvPr>
          <p:cNvSpPr/>
          <p:nvPr/>
        </p:nvSpPr>
        <p:spPr>
          <a:xfrm rot="10800000" flipV="1">
            <a:off x="8486064"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48884E0-74C5-43B2-9295-0CB0FB065707}"/>
              </a:ext>
            </a:extLst>
          </p:cNvPr>
          <p:cNvSpPr txBox="1"/>
          <p:nvPr/>
        </p:nvSpPr>
        <p:spPr>
          <a:xfrm>
            <a:off x="8653462" y="1461883"/>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3b</a:t>
            </a:r>
          </a:p>
        </p:txBody>
      </p:sp>
      <p:sp>
        <p:nvSpPr>
          <p:cNvPr id="21" name="Arrow: Left 20">
            <a:extLst>
              <a:ext uri="{FF2B5EF4-FFF2-40B4-BE49-F238E27FC236}">
                <a16:creationId xmlns:a16="http://schemas.microsoft.com/office/drawing/2014/main" id="{3E6088B7-B21D-4179-BEE2-6E917B96EDAF}"/>
              </a:ext>
            </a:extLst>
          </p:cNvPr>
          <p:cNvSpPr/>
          <p:nvPr/>
        </p:nvSpPr>
        <p:spPr>
          <a:xfrm flipV="1">
            <a:off x="5319000"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18D5BAA-699C-4595-9843-0764BE8EFE46}"/>
              </a:ext>
            </a:extLst>
          </p:cNvPr>
          <p:cNvSpPr txBox="1"/>
          <p:nvPr/>
        </p:nvSpPr>
        <p:spPr>
          <a:xfrm>
            <a:off x="5734585"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23" name="Arrow: Bent 22">
            <a:extLst>
              <a:ext uri="{FF2B5EF4-FFF2-40B4-BE49-F238E27FC236}">
                <a16:creationId xmlns:a16="http://schemas.microsoft.com/office/drawing/2014/main" id="{316BA073-D691-4D6C-9052-2BE191AE7D58}"/>
              </a:ext>
            </a:extLst>
          </p:cNvPr>
          <p:cNvSpPr/>
          <p:nvPr/>
        </p:nvSpPr>
        <p:spPr>
          <a:xfrm rot="5400000" flipH="1" flipV="1">
            <a:off x="8525300" y="1995912"/>
            <a:ext cx="914262"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9C1229F2-63B6-4E6E-9310-61891F47DA3E}"/>
              </a:ext>
            </a:extLst>
          </p:cNvPr>
          <p:cNvSpPr txBox="1"/>
          <p:nvPr/>
        </p:nvSpPr>
        <p:spPr>
          <a:xfrm>
            <a:off x="8819082" y="2608472"/>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
        <p:nvSpPr>
          <p:cNvPr id="25" name="Arrow: Left 24">
            <a:extLst>
              <a:ext uri="{FF2B5EF4-FFF2-40B4-BE49-F238E27FC236}">
                <a16:creationId xmlns:a16="http://schemas.microsoft.com/office/drawing/2014/main" id="{0A0D7EA4-BA1B-4CBE-9D2F-61D8AE11AE18}"/>
              </a:ext>
            </a:extLst>
          </p:cNvPr>
          <p:cNvSpPr/>
          <p:nvPr/>
        </p:nvSpPr>
        <p:spPr>
          <a:xfrm flipV="1">
            <a:off x="2151938"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3A8FF9F-58D1-4CFE-8C14-7E0829733C4E}"/>
              </a:ext>
            </a:extLst>
          </p:cNvPr>
          <p:cNvSpPr txBox="1"/>
          <p:nvPr/>
        </p:nvSpPr>
        <p:spPr>
          <a:xfrm>
            <a:off x="2567523"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28" name="Arrow: U-Turn 27">
            <a:extLst>
              <a:ext uri="{FF2B5EF4-FFF2-40B4-BE49-F238E27FC236}">
                <a16:creationId xmlns:a16="http://schemas.microsoft.com/office/drawing/2014/main" id="{5736C380-8290-476D-8C4B-C30D9E562EA1}"/>
              </a:ext>
            </a:extLst>
          </p:cNvPr>
          <p:cNvSpPr/>
          <p:nvPr/>
        </p:nvSpPr>
        <p:spPr>
          <a:xfrm rot="10800000" flipV="1">
            <a:off x="4099803" y="4614321"/>
            <a:ext cx="3540668" cy="605382"/>
          </a:xfrm>
          <a:prstGeom prst="uturnArrow">
            <a:avLst>
              <a:gd name="adj1" fmla="val 25000"/>
              <a:gd name="adj2" fmla="val 25000"/>
              <a:gd name="adj3" fmla="val 25000"/>
              <a:gd name="adj4" fmla="val 43750"/>
              <a:gd name="adj5" fmla="val 1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9AD6CE7C-3124-4443-8610-2D1065B1081B}"/>
              </a:ext>
            </a:extLst>
          </p:cNvPr>
          <p:cNvSpPr txBox="1"/>
          <p:nvPr/>
        </p:nvSpPr>
        <p:spPr>
          <a:xfrm>
            <a:off x="5728330" y="4698584"/>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a:t>
            </a:r>
          </a:p>
        </p:txBody>
      </p:sp>
      <p:sp>
        <p:nvSpPr>
          <p:cNvPr id="31" name="Arrow: Bent 30">
            <a:extLst>
              <a:ext uri="{FF2B5EF4-FFF2-40B4-BE49-F238E27FC236}">
                <a16:creationId xmlns:a16="http://schemas.microsoft.com/office/drawing/2014/main" id="{61D4B4C5-2973-4695-ADA5-9EE5C7121568}"/>
              </a:ext>
            </a:extLst>
          </p:cNvPr>
          <p:cNvSpPr/>
          <p:nvPr/>
        </p:nvSpPr>
        <p:spPr>
          <a:xfrm rot="5400000" flipH="1" flipV="1">
            <a:off x="1817784" y="4011978"/>
            <a:ext cx="1181100" cy="1996344"/>
          </a:xfrm>
          <a:prstGeom prst="bentArrow">
            <a:avLst>
              <a:gd name="adj1" fmla="val 15652"/>
              <a:gd name="adj2" fmla="val 15595"/>
              <a:gd name="adj3" fmla="val 19798"/>
              <a:gd name="adj4" fmla="val 1576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B2AC3A70-315B-4283-8C33-D455C41ABED6}"/>
              </a:ext>
            </a:extLst>
          </p:cNvPr>
          <p:cNvSpPr txBox="1"/>
          <p:nvPr/>
        </p:nvSpPr>
        <p:spPr>
          <a:xfrm>
            <a:off x="404536" y="2860716"/>
            <a:ext cx="447241"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5</a:t>
            </a:r>
          </a:p>
        </p:txBody>
      </p:sp>
      <p:sp>
        <p:nvSpPr>
          <p:cNvPr id="33" name="Text Placeholder 2">
            <a:extLst>
              <a:ext uri="{FF2B5EF4-FFF2-40B4-BE49-F238E27FC236}">
                <a16:creationId xmlns:a16="http://schemas.microsoft.com/office/drawing/2014/main" id="{66DB464F-38C0-4A1D-A667-1C09B0E1791E}"/>
              </a:ext>
            </a:extLst>
          </p:cNvPr>
          <p:cNvSpPr txBox="1">
            <a:spLocks/>
          </p:cNvSpPr>
          <p:nvPr/>
        </p:nvSpPr>
        <p:spPr>
          <a:xfrm>
            <a:off x="3196968" y="3715778"/>
            <a:ext cx="5090314" cy="839823"/>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Step 5: Track SSR overheads + delay step 6 to stall the GPU</a:t>
            </a:r>
          </a:p>
        </p:txBody>
      </p:sp>
      <p:sp>
        <p:nvSpPr>
          <p:cNvPr id="34" name="Arrow: Right 33">
            <a:extLst>
              <a:ext uri="{FF2B5EF4-FFF2-40B4-BE49-F238E27FC236}">
                <a16:creationId xmlns:a16="http://schemas.microsoft.com/office/drawing/2014/main" id="{041D576A-7DC3-44A0-986B-E57432EC77D1}"/>
              </a:ext>
            </a:extLst>
          </p:cNvPr>
          <p:cNvSpPr/>
          <p:nvPr/>
        </p:nvSpPr>
        <p:spPr>
          <a:xfrm rot="10800000" flipH="1">
            <a:off x="2700601" y="3427538"/>
            <a:ext cx="7172059" cy="3534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2" name="Flowchart: Decision 11">
            <a:extLst>
              <a:ext uri="{FF2B5EF4-FFF2-40B4-BE49-F238E27FC236}">
                <a16:creationId xmlns:a16="http://schemas.microsoft.com/office/drawing/2014/main" id="{DB9FE647-B90F-492F-BAE3-9E52401C4FE0}"/>
              </a:ext>
            </a:extLst>
          </p:cNvPr>
          <p:cNvSpPr/>
          <p:nvPr/>
        </p:nvSpPr>
        <p:spPr>
          <a:xfrm>
            <a:off x="490824" y="2787267"/>
            <a:ext cx="2209777" cy="1618702"/>
          </a:xfrm>
          <a:prstGeom prst="flowChartDecision">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Governor in Driver</a:t>
            </a:r>
          </a:p>
        </p:txBody>
      </p:sp>
      <p:sp>
        <p:nvSpPr>
          <p:cNvPr id="36" name="Arrow: Right 35">
            <a:extLst>
              <a:ext uri="{FF2B5EF4-FFF2-40B4-BE49-F238E27FC236}">
                <a16:creationId xmlns:a16="http://schemas.microsoft.com/office/drawing/2014/main" id="{27416F80-0EB2-4E49-ABF3-72A485B79DB4}"/>
              </a:ext>
            </a:extLst>
          </p:cNvPr>
          <p:cNvSpPr/>
          <p:nvPr/>
        </p:nvSpPr>
        <p:spPr>
          <a:xfrm rot="16200000" flipH="1">
            <a:off x="1420591" y="2436157"/>
            <a:ext cx="382344" cy="3534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8" name="TextBox 37">
            <a:extLst>
              <a:ext uri="{FF2B5EF4-FFF2-40B4-BE49-F238E27FC236}">
                <a16:creationId xmlns:a16="http://schemas.microsoft.com/office/drawing/2014/main" id="{2F10677D-3CBD-4635-BFE9-2757A8C38A94}"/>
              </a:ext>
            </a:extLst>
          </p:cNvPr>
          <p:cNvSpPr txBox="1"/>
          <p:nvPr/>
        </p:nvSpPr>
        <p:spPr>
          <a:xfrm>
            <a:off x="2425472" y="306953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67393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animBg="1"/>
      <p:bldP spid="12" grpId="0" animBg="1"/>
      <p:bldP spid="36" grpId="0" animBg="1"/>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Governor to Control CPU QOS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23</a:t>
            </a:fld>
            <a:endParaRPr lang="en-US" dirty="0"/>
          </a:p>
        </p:txBody>
      </p:sp>
      <p:sp>
        <p:nvSpPr>
          <p:cNvPr id="4" name="Flowchart: Decision 3">
            <a:extLst>
              <a:ext uri="{FF2B5EF4-FFF2-40B4-BE49-F238E27FC236}">
                <a16:creationId xmlns:a16="http://schemas.microsoft.com/office/drawing/2014/main" id="{E44A3F81-B352-47C9-9FED-B646ADB6FFD2}"/>
              </a:ext>
            </a:extLst>
          </p:cNvPr>
          <p:cNvSpPr/>
          <p:nvPr/>
        </p:nvSpPr>
        <p:spPr>
          <a:xfrm>
            <a:off x="5508435" y="1641513"/>
            <a:ext cx="4098274" cy="2555914"/>
          </a:xfrm>
          <a:prstGeom prst="flowChartDecision">
            <a:avLst/>
          </a:prstGeom>
          <a:solidFill>
            <a:schemeClr val="tx2"/>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CPU Cycles Handling SSRs &gt; </a:t>
            </a:r>
            <a:r>
              <a:rPr lang="en-US" sz="2400" b="1" u="sng" dirty="0">
                <a:solidFill>
                  <a:schemeClr val="bg1"/>
                </a:solidFill>
                <a:latin typeface="Arial" panose="020B0604020202020204" pitchFamily="34" charset="0"/>
                <a:cs typeface="Arial" panose="020B0604020202020204" pitchFamily="34" charset="0"/>
              </a:rPr>
              <a:t>Th</a:t>
            </a:r>
            <a:r>
              <a:rPr lang="en-US" sz="2400" b="1" dirty="0">
                <a:solidFill>
                  <a:schemeClr val="bg1"/>
                </a:solidFill>
                <a:latin typeface="Arial" panose="020B0604020202020204" pitchFamily="34" charset="0"/>
                <a:cs typeface="Arial" panose="020B0604020202020204" pitchFamily="34" charset="0"/>
              </a:rPr>
              <a:t>reshold</a:t>
            </a:r>
          </a:p>
        </p:txBody>
      </p:sp>
      <p:sp>
        <p:nvSpPr>
          <p:cNvPr id="5" name="Rectangle 4">
            <a:extLst>
              <a:ext uri="{FF2B5EF4-FFF2-40B4-BE49-F238E27FC236}">
                <a16:creationId xmlns:a16="http://schemas.microsoft.com/office/drawing/2014/main" id="{C5CCB6F2-87A9-42D7-AD10-DF554DC57173}"/>
              </a:ext>
            </a:extLst>
          </p:cNvPr>
          <p:cNvSpPr/>
          <p:nvPr/>
        </p:nvSpPr>
        <p:spPr>
          <a:xfrm>
            <a:off x="10091451" y="2599981"/>
            <a:ext cx="1927951" cy="640540"/>
          </a:xfrm>
          <a:prstGeom prst="rect">
            <a:avLst/>
          </a:prstGeom>
          <a:solidFill>
            <a:schemeClr val="tx2"/>
          </a:solidFill>
          <a:ln w="28575"/>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Arial" panose="020B0604020202020204" pitchFamily="34" charset="0"/>
                <a:cs typeface="Arial" panose="020B0604020202020204" pitchFamily="34" charset="0"/>
              </a:rPr>
              <a:t>Delay </a:t>
            </a:r>
            <a:r>
              <a:rPr lang="en-US" sz="2400" b="1"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dirty="0">
                <a:solidFill>
                  <a:schemeClr val="bg1"/>
                </a:solidFill>
                <a:latin typeface="Arial" panose="020B0604020202020204" pitchFamily="34" charset="0"/>
                <a:cs typeface="Arial" panose="020B0604020202020204" pitchFamily="34" charset="0"/>
              </a:rPr>
              <a:t> 0</a:t>
            </a:r>
          </a:p>
        </p:txBody>
      </p:sp>
      <p:sp>
        <p:nvSpPr>
          <p:cNvPr id="7" name="Rectangle 6">
            <a:extLst>
              <a:ext uri="{FF2B5EF4-FFF2-40B4-BE49-F238E27FC236}">
                <a16:creationId xmlns:a16="http://schemas.microsoft.com/office/drawing/2014/main" id="{F09F1E7E-51C3-47F6-BE85-4B83432752B4}"/>
              </a:ext>
            </a:extLst>
          </p:cNvPr>
          <p:cNvSpPr/>
          <p:nvPr/>
        </p:nvSpPr>
        <p:spPr>
          <a:xfrm>
            <a:off x="6874526" y="5089794"/>
            <a:ext cx="3745734" cy="870332"/>
          </a:xfrm>
          <a:prstGeom prst="rect">
            <a:avLst/>
          </a:prstGeom>
          <a:solidFill>
            <a:schemeClr val="tx2"/>
          </a:solidFill>
          <a:ln w="28575"/>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Arial" panose="020B0604020202020204" pitchFamily="34" charset="0"/>
                <a:cs typeface="Arial" panose="020B0604020202020204" pitchFamily="34" charset="0"/>
              </a:rPr>
              <a:t>Service SSR and Return GPU Result</a:t>
            </a:r>
          </a:p>
        </p:txBody>
      </p:sp>
      <p:sp>
        <p:nvSpPr>
          <p:cNvPr id="8" name="Flowchart: Decision 7">
            <a:extLst>
              <a:ext uri="{FF2B5EF4-FFF2-40B4-BE49-F238E27FC236}">
                <a16:creationId xmlns:a16="http://schemas.microsoft.com/office/drawing/2014/main" id="{5F09EC8A-2D0C-46AB-A5DF-61FE0B363B6F}"/>
              </a:ext>
            </a:extLst>
          </p:cNvPr>
          <p:cNvSpPr/>
          <p:nvPr/>
        </p:nvSpPr>
        <p:spPr>
          <a:xfrm>
            <a:off x="2585291" y="2274723"/>
            <a:ext cx="2438402" cy="1272708"/>
          </a:xfrm>
          <a:prstGeom prst="flowChartDecision">
            <a:avLst/>
          </a:prstGeom>
          <a:solidFill>
            <a:schemeClr val="tx2"/>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Delay == 0?</a:t>
            </a:r>
          </a:p>
        </p:txBody>
      </p:sp>
      <p:sp>
        <p:nvSpPr>
          <p:cNvPr id="10" name="Rectangle 9">
            <a:extLst>
              <a:ext uri="{FF2B5EF4-FFF2-40B4-BE49-F238E27FC236}">
                <a16:creationId xmlns:a16="http://schemas.microsoft.com/office/drawing/2014/main" id="{AE953656-94E6-4170-85CA-EC35B371FC54}"/>
              </a:ext>
            </a:extLst>
          </p:cNvPr>
          <p:cNvSpPr/>
          <p:nvPr/>
        </p:nvSpPr>
        <p:spPr>
          <a:xfrm>
            <a:off x="2473286" y="3988106"/>
            <a:ext cx="2649558" cy="746247"/>
          </a:xfrm>
          <a:prstGeom prst="rect">
            <a:avLst/>
          </a:prstGeom>
          <a:solidFill>
            <a:schemeClr val="tx2"/>
          </a:solidFill>
          <a:ln w="28575"/>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Arial" panose="020B0604020202020204" pitchFamily="34" charset="0"/>
                <a:cs typeface="Arial" panose="020B0604020202020204" pitchFamily="34" charset="0"/>
              </a:rPr>
              <a:t>Delay </a:t>
            </a:r>
            <a:r>
              <a:rPr lang="en-US" sz="2400" b="1"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dirty="0">
                <a:solidFill>
                  <a:schemeClr val="bg1"/>
                </a:solidFill>
                <a:latin typeface="Arial" panose="020B0604020202020204" pitchFamily="34" charset="0"/>
                <a:cs typeface="Arial" panose="020B0604020202020204" pitchFamily="34" charset="0"/>
              </a:rPr>
              <a:t> 10 µsec</a:t>
            </a:r>
          </a:p>
        </p:txBody>
      </p:sp>
      <p:sp>
        <p:nvSpPr>
          <p:cNvPr id="11" name="Rectangle 10">
            <a:extLst>
              <a:ext uri="{FF2B5EF4-FFF2-40B4-BE49-F238E27FC236}">
                <a16:creationId xmlns:a16="http://schemas.microsoft.com/office/drawing/2014/main" id="{DF160612-EEC0-482B-B585-EEB519BA3EB4}"/>
              </a:ext>
            </a:extLst>
          </p:cNvPr>
          <p:cNvSpPr/>
          <p:nvPr/>
        </p:nvSpPr>
        <p:spPr>
          <a:xfrm>
            <a:off x="161050" y="2340717"/>
            <a:ext cx="1939500" cy="1117422"/>
          </a:xfrm>
          <a:prstGeom prst="rect">
            <a:avLst/>
          </a:prstGeom>
          <a:solidFill>
            <a:schemeClr val="tx2"/>
          </a:solidFill>
          <a:ln w="28575"/>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Arial" panose="020B0604020202020204" pitchFamily="34" charset="0"/>
                <a:cs typeface="Arial" panose="020B0604020202020204" pitchFamily="34" charset="0"/>
              </a:rPr>
              <a:t>Delay </a:t>
            </a:r>
            <a:r>
              <a:rPr lang="en-US" sz="2400" b="1"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dirty="0">
                <a:solidFill>
                  <a:schemeClr val="bg1"/>
                </a:solidFill>
                <a:latin typeface="Arial" panose="020B0604020202020204" pitchFamily="34" charset="0"/>
                <a:cs typeface="Arial" panose="020B0604020202020204" pitchFamily="34" charset="0"/>
              </a:rPr>
              <a:t> Delay*2</a:t>
            </a:r>
          </a:p>
        </p:txBody>
      </p:sp>
      <p:sp>
        <p:nvSpPr>
          <p:cNvPr id="12" name="Rectangle 11">
            <a:extLst>
              <a:ext uri="{FF2B5EF4-FFF2-40B4-BE49-F238E27FC236}">
                <a16:creationId xmlns:a16="http://schemas.microsoft.com/office/drawing/2014/main" id="{F8FD257B-E186-48ED-92D4-52BE2C775A3C}"/>
              </a:ext>
            </a:extLst>
          </p:cNvPr>
          <p:cNvSpPr/>
          <p:nvPr/>
        </p:nvSpPr>
        <p:spPr>
          <a:xfrm>
            <a:off x="1921911" y="5114229"/>
            <a:ext cx="3745734" cy="845897"/>
          </a:xfrm>
          <a:prstGeom prst="rect">
            <a:avLst/>
          </a:prstGeom>
          <a:solidFill>
            <a:schemeClr val="tx2"/>
          </a:solidFill>
          <a:ln w="28575"/>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bg1"/>
                </a:solidFill>
                <a:latin typeface="Arial" panose="020B0604020202020204" pitchFamily="34" charset="0"/>
                <a:cs typeface="Arial" panose="020B0604020202020204" pitchFamily="34" charset="0"/>
              </a:rPr>
              <a:t>Sleep ‘Delay’ µsec</a:t>
            </a:r>
          </a:p>
        </p:txBody>
      </p:sp>
      <p:cxnSp>
        <p:nvCxnSpPr>
          <p:cNvPr id="13" name="Straight Arrow Connector 12">
            <a:extLst>
              <a:ext uri="{FF2B5EF4-FFF2-40B4-BE49-F238E27FC236}">
                <a16:creationId xmlns:a16="http://schemas.microsoft.com/office/drawing/2014/main" id="{9F8A3CCC-BC5B-4CC5-A172-46509F5D410D}"/>
              </a:ext>
            </a:extLst>
          </p:cNvPr>
          <p:cNvCxnSpPr>
            <a:cxnSpLocks/>
            <a:stCxn id="4" idx="1"/>
            <a:endCxn id="8" idx="3"/>
          </p:cNvCxnSpPr>
          <p:nvPr/>
        </p:nvCxnSpPr>
        <p:spPr>
          <a:xfrm flipH="1" flipV="1">
            <a:off x="5023693" y="2911077"/>
            <a:ext cx="484742" cy="83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D3FF0E1-99D0-4AC7-8FD7-3243EA8B53DB}"/>
              </a:ext>
            </a:extLst>
          </p:cNvPr>
          <p:cNvCxnSpPr>
            <a:cxnSpLocks/>
            <a:stCxn id="4" idx="3"/>
          </p:cNvCxnSpPr>
          <p:nvPr/>
        </p:nvCxnSpPr>
        <p:spPr>
          <a:xfrm>
            <a:off x="9606709" y="2919470"/>
            <a:ext cx="484742" cy="83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853CBB9-678B-4628-89D4-3D36D10F41B1}"/>
              </a:ext>
            </a:extLst>
          </p:cNvPr>
          <p:cNvCxnSpPr>
            <a:cxnSpLocks/>
            <a:stCxn id="12" idx="3"/>
            <a:endCxn id="7" idx="1"/>
          </p:cNvCxnSpPr>
          <p:nvPr/>
        </p:nvCxnSpPr>
        <p:spPr>
          <a:xfrm flipV="1">
            <a:off x="5667645" y="5524960"/>
            <a:ext cx="1206881" cy="1221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826C350-C263-4E22-A76B-BC2A8682D5C9}"/>
              </a:ext>
            </a:extLst>
          </p:cNvPr>
          <p:cNvCxnSpPr>
            <a:cxnSpLocks/>
            <a:stCxn id="8" idx="2"/>
            <a:endCxn id="10" idx="0"/>
          </p:cNvCxnSpPr>
          <p:nvPr/>
        </p:nvCxnSpPr>
        <p:spPr>
          <a:xfrm flipH="1">
            <a:off x="3798065" y="3547431"/>
            <a:ext cx="6427" cy="44067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CD632BF-AD9A-4779-AC5D-BBE4B1F4716D}"/>
              </a:ext>
            </a:extLst>
          </p:cNvPr>
          <p:cNvCxnSpPr>
            <a:cxnSpLocks/>
            <a:stCxn id="10" idx="2"/>
            <a:endCxn id="12" idx="0"/>
          </p:cNvCxnSpPr>
          <p:nvPr/>
        </p:nvCxnSpPr>
        <p:spPr>
          <a:xfrm flipH="1">
            <a:off x="3794778" y="4734353"/>
            <a:ext cx="3287" cy="37987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FCD6559-6198-40D3-AC69-FC7E806FC18B}"/>
              </a:ext>
            </a:extLst>
          </p:cNvPr>
          <p:cNvCxnSpPr>
            <a:cxnSpLocks/>
            <a:stCxn id="8" idx="1"/>
            <a:endCxn id="11" idx="3"/>
          </p:cNvCxnSpPr>
          <p:nvPr/>
        </p:nvCxnSpPr>
        <p:spPr>
          <a:xfrm flipH="1" flipV="1">
            <a:off x="2100550" y="2899428"/>
            <a:ext cx="484741" cy="1164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DC4A020B-7B15-44CA-856B-6909C1620E51}"/>
              </a:ext>
            </a:extLst>
          </p:cNvPr>
          <p:cNvCxnSpPr>
            <a:stCxn id="11" idx="2"/>
            <a:endCxn id="12" idx="1"/>
          </p:cNvCxnSpPr>
          <p:nvPr/>
        </p:nvCxnSpPr>
        <p:spPr>
          <a:xfrm rot="16200000" flipH="1">
            <a:off x="486836" y="4102102"/>
            <a:ext cx="2079039" cy="791111"/>
          </a:xfrm>
          <a:prstGeom prst="bentConnector2">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8B39B27-9B75-48E0-9EFB-ACDB2D5E0DFC}"/>
              </a:ext>
            </a:extLst>
          </p:cNvPr>
          <p:cNvCxnSpPr>
            <a:cxnSpLocks/>
            <a:stCxn id="5" idx="2"/>
            <a:endCxn id="7" idx="3"/>
          </p:cNvCxnSpPr>
          <p:nvPr/>
        </p:nvCxnSpPr>
        <p:spPr>
          <a:xfrm rot="5400000">
            <a:off x="9695625" y="4165157"/>
            <a:ext cx="2284439" cy="435167"/>
          </a:xfrm>
          <a:prstGeom prst="bentConnector2">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33E9F56-3075-44E2-8807-540AA31CDD92}"/>
              </a:ext>
            </a:extLst>
          </p:cNvPr>
          <p:cNvSpPr txBox="1"/>
          <p:nvPr/>
        </p:nvSpPr>
        <p:spPr>
          <a:xfrm>
            <a:off x="5042838" y="2216313"/>
            <a:ext cx="666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Y</a:t>
            </a:r>
          </a:p>
        </p:txBody>
      </p:sp>
      <p:sp>
        <p:nvSpPr>
          <p:cNvPr id="37" name="TextBox 36">
            <a:extLst>
              <a:ext uri="{FF2B5EF4-FFF2-40B4-BE49-F238E27FC236}">
                <a16:creationId xmlns:a16="http://schemas.microsoft.com/office/drawing/2014/main" id="{60F17E57-62B4-428C-B8B5-BFF9A2E23B39}"/>
              </a:ext>
            </a:extLst>
          </p:cNvPr>
          <p:cNvSpPr txBox="1"/>
          <p:nvPr/>
        </p:nvSpPr>
        <p:spPr>
          <a:xfrm>
            <a:off x="3921619" y="3403331"/>
            <a:ext cx="666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Y</a:t>
            </a:r>
          </a:p>
        </p:txBody>
      </p:sp>
      <p:sp>
        <p:nvSpPr>
          <p:cNvPr id="38" name="TextBox 37">
            <a:extLst>
              <a:ext uri="{FF2B5EF4-FFF2-40B4-BE49-F238E27FC236}">
                <a16:creationId xmlns:a16="http://schemas.microsoft.com/office/drawing/2014/main" id="{8E4B3E24-18CD-4475-A273-A136B3CFF288}"/>
              </a:ext>
            </a:extLst>
          </p:cNvPr>
          <p:cNvSpPr txBox="1"/>
          <p:nvPr/>
        </p:nvSpPr>
        <p:spPr>
          <a:xfrm>
            <a:off x="2133602" y="2263074"/>
            <a:ext cx="666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N</a:t>
            </a:r>
          </a:p>
        </p:txBody>
      </p:sp>
      <p:sp>
        <p:nvSpPr>
          <p:cNvPr id="39" name="TextBox 38">
            <a:extLst>
              <a:ext uri="{FF2B5EF4-FFF2-40B4-BE49-F238E27FC236}">
                <a16:creationId xmlns:a16="http://schemas.microsoft.com/office/drawing/2014/main" id="{C58ACA59-7C12-4803-BE7B-A6EDE28A7786}"/>
              </a:ext>
            </a:extLst>
          </p:cNvPr>
          <p:cNvSpPr txBox="1"/>
          <p:nvPr/>
        </p:nvSpPr>
        <p:spPr>
          <a:xfrm>
            <a:off x="9446699" y="2314653"/>
            <a:ext cx="666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27880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CPU Performance at Different QOS Levels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24</a:t>
            </a:fld>
            <a:endParaRPr lang="en-US" dirty="0"/>
          </a:p>
        </p:txBody>
      </p:sp>
      <p:pic>
        <p:nvPicPr>
          <p:cNvPr id="4" name="Picture 3">
            <a:extLst>
              <a:ext uri="{FF2B5EF4-FFF2-40B4-BE49-F238E27FC236}">
                <a16:creationId xmlns:a16="http://schemas.microsoft.com/office/drawing/2014/main" id="{76B347BB-654F-40C5-B43B-77ADB26F3367}"/>
              </a:ext>
            </a:extLst>
          </p:cNvPr>
          <p:cNvPicPr>
            <a:picLocks noChangeAspect="1"/>
          </p:cNvPicPr>
          <p:nvPr/>
        </p:nvPicPr>
        <p:blipFill>
          <a:blip r:embed="rId2"/>
          <a:stretch>
            <a:fillRect/>
          </a:stretch>
        </p:blipFill>
        <p:spPr>
          <a:xfrm>
            <a:off x="0" y="1084359"/>
            <a:ext cx="12192000" cy="5358383"/>
          </a:xfrm>
          <a:prstGeom prst="rect">
            <a:avLst/>
          </a:prstGeom>
        </p:spPr>
      </p:pic>
    </p:spTree>
    <p:extLst>
      <p:ext uri="{BB962C8B-B14F-4D97-AF65-F5344CB8AC3E}">
        <p14:creationId xmlns:p14="http://schemas.microsoft.com/office/powerpoint/2010/main" val="1523730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GPU Performance Suffers for CPU QOS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25</a:t>
            </a:fld>
            <a:endParaRPr lang="en-US" dirty="0"/>
          </a:p>
        </p:txBody>
      </p:sp>
      <p:pic>
        <p:nvPicPr>
          <p:cNvPr id="4" name="Picture 3">
            <a:extLst>
              <a:ext uri="{FF2B5EF4-FFF2-40B4-BE49-F238E27FC236}">
                <a16:creationId xmlns:a16="http://schemas.microsoft.com/office/drawing/2014/main" id="{9D5C6952-BAEF-4FF7-B2D4-903A5047FF98}"/>
              </a:ext>
            </a:extLst>
          </p:cNvPr>
          <p:cNvPicPr>
            <a:picLocks noChangeAspect="1"/>
          </p:cNvPicPr>
          <p:nvPr/>
        </p:nvPicPr>
        <p:blipFill>
          <a:blip r:embed="rId2"/>
          <a:stretch>
            <a:fillRect/>
          </a:stretch>
        </p:blipFill>
        <p:spPr>
          <a:xfrm>
            <a:off x="0" y="1044949"/>
            <a:ext cx="12186960" cy="5444200"/>
          </a:xfrm>
          <a:prstGeom prst="rect">
            <a:avLst/>
          </a:prstGeom>
        </p:spPr>
      </p:pic>
    </p:spTree>
    <p:extLst>
      <p:ext uri="{BB962C8B-B14F-4D97-AF65-F5344CB8AC3E}">
        <p14:creationId xmlns:p14="http://schemas.microsoft.com/office/powerpoint/2010/main" val="2932477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Summary</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26</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391236" y="1388126"/>
            <a:ext cx="11070516" cy="5054616"/>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Heterogeneous systems can include increasingly more accelerators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GPUs and accelerators now request system services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These can cause interference between accelerators &amp; unrelated CPU work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Problem may worsen in the future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Existing mitigation strategies help, but are not complete solution</a:t>
            </a:r>
          </a:p>
        </p:txBody>
      </p:sp>
    </p:spTree>
    <p:extLst>
      <p:ext uri="{BB962C8B-B14F-4D97-AF65-F5344CB8AC3E}">
        <p14:creationId xmlns:p14="http://schemas.microsoft.com/office/powerpoint/2010/main" val="259551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01BE32-D039-114B-9B95-314DF4516DB3}"/>
              </a:ext>
            </a:extLst>
          </p:cNvPr>
          <p:cNvSpPr>
            <a:spLocks noGrp="1"/>
          </p:cNvSpPr>
          <p:nvPr>
            <p:ph type="sldNum" sz="quarter" idx="4"/>
          </p:nvPr>
        </p:nvSpPr>
        <p:spPr/>
        <p:txBody>
          <a:bodyPr/>
          <a:lstStyle/>
          <a:p>
            <a:fld id="{959A88F6-A667-2F47-A1AA-6AA2965AA51F}" type="slidenum">
              <a:rPr lang="en-US" smtClean="0"/>
              <a:pPr/>
              <a:t>27</a:t>
            </a:fld>
            <a:endParaRPr lang="en-US" dirty="0"/>
          </a:p>
        </p:txBody>
      </p:sp>
      <p:sp>
        <p:nvSpPr>
          <p:cNvPr id="4" name="Text Placeholder 3">
            <a:extLst>
              <a:ext uri="{FF2B5EF4-FFF2-40B4-BE49-F238E27FC236}">
                <a16:creationId xmlns:a16="http://schemas.microsoft.com/office/drawing/2014/main" id="{AF27649E-C474-E742-A055-054153E56A12}"/>
              </a:ext>
            </a:extLst>
          </p:cNvPr>
          <p:cNvSpPr>
            <a:spLocks noGrp="1"/>
          </p:cNvSpPr>
          <p:nvPr>
            <p:ph type="body" sz="quarter" idx="10"/>
          </p:nvPr>
        </p:nvSpPr>
        <p:spPr/>
        <p:txBody>
          <a:bodyPr>
            <a:normAutofit fontScale="92500" lnSpcReduction="10000"/>
          </a:bodyPr>
          <a:lstStyle/>
          <a:p>
            <a:r>
              <a:rPr lang="en-US" dirty="0"/>
              <a:t>Questions?</a:t>
            </a:r>
          </a:p>
          <a:p>
            <a:pPr algn="l"/>
            <a:endParaRPr lang="en-US" sz="1200" cap="none" dirty="0"/>
          </a:p>
          <a:p>
            <a:pPr algn="l"/>
            <a:r>
              <a:rPr lang="en-US" sz="1200" cap="none" dirty="0"/>
              <a:t>Disclaimer</a:t>
            </a:r>
          </a:p>
          <a:p>
            <a:pPr algn="l"/>
            <a:r>
              <a:rPr lang="en-US" sz="1200" b="0" cap="none" dirty="0"/>
              <a:t>The information presented in this document is for informational purposes only and may contain technical inaccuracies, omissions and typographical errors.</a:t>
            </a:r>
          </a:p>
          <a:p>
            <a:pPr algn="l"/>
            <a:r>
              <a:rPr lang="en-US" sz="1200" b="0" cap="none"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p>
          <a:p>
            <a:pPr algn="l"/>
            <a:r>
              <a:rPr lang="en-US" sz="1200" b="0" cap="none" dirty="0"/>
              <a:t>AMD MAKES NO REPRESENTATIONS OR WARRANTIES WITH RESPECT TO THE CONTENTS HEREOF AND ASSUMES NO RESPONSIBILITY FOR ANY INACCURACIES, ERRORS OR OMISSIONS THAT MAY APPEAR IN THIS INFORMATION.</a:t>
            </a:r>
          </a:p>
          <a:p>
            <a:pPr algn="l"/>
            <a:r>
              <a:rPr lang="en-US" sz="1200" b="0" cap="none"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algn="l"/>
            <a:r>
              <a:rPr lang="en-US" sz="1200" b="0" cap="none" dirty="0"/>
              <a:t>AMD, the AMD Arrow logo, and combinations thereof are trademarks of Advanced Micro Devices, Inc. Linux is a registered trademark of Linus Torvalds. OpenCL is a trademark of Apple Inc. used by permission by </a:t>
            </a:r>
            <a:r>
              <a:rPr lang="en-US" sz="1200" b="0" cap="none" dirty="0" err="1"/>
              <a:t>Khronos</a:t>
            </a:r>
            <a:r>
              <a:rPr lang="en-US" sz="1200" b="0" cap="none" dirty="0"/>
              <a:t>. Other names used herein are for identification purposes only and may be trademarks of their respective companies.</a:t>
            </a:r>
          </a:p>
        </p:txBody>
      </p:sp>
    </p:spTree>
    <p:extLst>
      <p:ext uri="{BB962C8B-B14F-4D97-AF65-F5344CB8AC3E}">
        <p14:creationId xmlns:p14="http://schemas.microsoft.com/office/powerpoint/2010/main" val="386913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01BE32-D039-114B-9B95-314DF4516DB3}"/>
              </a:ext>
            </a:extLst>
          </p:cNvPr>
          <p:cNvSpPr>
            <a:spLocks noGrp="1"/>
          </p:cNvSpPr>
          <p:nvPr>
            <p:ph type="sldNum" sz="quarter" idx="4"/>
          </p:nvPr>
        </p:nvSpPr>
        <p:spPr/>
        <p:txBody>
          <a:bodyPr/>
          <a:lstStyle/>
          <a:p>
            <a:fld id="{959A88F6-A667-2F47-A1AA-6AA2965AA51F}" type="slidenum">
              <a:rPr lang="en-US" smtClean="0"/>
              <a:pPr/>
              <a:t>28</a:t>
            </a:fld>
            <a:endParaRPr lang="en-US" dirty="0"/>
          </a:p>
        </p:txBody>
      </p:sp>
      <p:sp>
        <p:nvSpPr>
          <p:cNvPr id="4" name="Text Placeholder 3">
            <a:extLst>
              <a:ext uri="{FF2B5EF4-FFF2-40B4-BE49-F238E27FC236}">
                <a16:creationId xmlns:a16="http://schemas.microsoft.com/office/drawing/2014/main" id="{AF27649E-C474-E742-A055-054153E56A12}"/>
              </a:ext>
            </a:extLst>
          </p:cNvPr>
          <p:cNvSpPr>
            <a:spLocks noGrp="1"/>
          </p:cNvSpPr>
          <p:nvPr>
            <p:ph type="body" sz="quarter" idx="10"/>
          </p:nvPr>
        </p:nvSpPr>
        <p:spPr/>
        <p:txBody>
          <a:bodyPr>
            <a:normAutofit/>
          </a:bodyPr>
          <a:lstStyle/>
          <a:p>
            <a:r>
              <a:rPr lang="en-US" dirty="0"/>
              <a:t>Backup Slides</a:t>
            </a:r>
          </a:p>
        </p:txBody>
      </p:sp>
    </p:spTree>
    <p:extLst>
      <p:ext uri="{BB962C8B-B14F-4D97-AF65-F5344CB8AC3E}">
        <p14:creationId xmlns:p14="http://schemas.microsoft.com/office/powerpoint/2010/main" val="332403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B5F157-2EA0-4F35-AB8D-B96E29C7023C}"/>
              </a:ext>
            </a:extLst>
          </p:cNvPr>
          <p:cNvPicPr>
            <a:picLocks noChangeAspect="1"/>
          </p:cNvPicPr>
          <p:nvPr/>
        </p:nvPicPr>
        <p:blipFill>
          <a:blip r:embed="rId2"/>
          <a:stretch>
            <a:fillRect/>
          </a:stretch>
        </p:blipFill>
        <p:spPr>
          <a:xfrm>
            <a:off x="397812" y="978858"/>
            <a:ext cx="11522439" cy="5425910"/>
          </a:xfrm>
          <a:prstGeom prst="rect">
            <a:avLst/>
          </a:prstGeom>
        </p:spPr>
      </p:pic>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Pareto Curve of Mitigation Strategy Tradeoffs</a:t>
            </a:r>
          </a:p>
        </p:txBody>
      </p:sp>
      <p:sp>
        <p:nvSpPr>
          <p:cNvPr id="20" name="TextBox 3">
            <a:extLst>
              <a:ext uri="{FF2B5EF4-FFF2-40B4-BE49-F238E27FC236}">
                <a16:creationId xmlns:a16="http://schemas.microsoft.com/office/drawing/2014/main" id="{2A6A19B1-C67A-46B5-B4FB-C0245759E92E}"/>
              </a:ext>
            </a:extLst>
          </p:cNvPr>
          <p:cNvSpPr txBox="1"/>
          <p:nvPr/>
        </p:nvSpPr>
        <p:spPr>
          <a:xfrm>
            <a:off x="6157177" y="4604464"/>
            <a:ext cx="1146059" cy="446231"/>
          </a:xfrm>
          <a:prstGeom prst="rect">
            <a:avLst/>
          </a:prstGeom>
          <a:solidFill>
            <a:srgbClr val="000000">
              <a:alpha val="90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chemeClr val="bg1"/>
                </a:solidFill>
                <a:latin typeface="Arial" panose="020B0604020202020204" pitchFamily="34" charset="0"/>
                <a:cs typeface="Arial" panose="020B0604020202020204" pitchFamily="34" charset="0"/>
              </a:rPr>
              <a:t>Default</a:t>
            </a:r>
          </a:p>
        </p:txBody>
      </p:sp>
      <p:cxnSp>
        <p:nvCxnSpPr>
          <p:cNvPr id="21" name="Straight Arrow Connector 20">
            <a:extLst>
              <a:ext uri="{FF2B5EF4-FFF2-40B4-BE49-F238E27FC236}">
                <a16:creationId xmlns:a16="http://schemas.microsoft.com/office/drawing/2014/main" id="{F1AB35D7-D896-4ABF-B990-8900F05A88FA}"/>
              </a:ext>
            </a:extLst>
          </p:cNvPr>
          <p:cNvCxnSpPr>
            <a:cxnSpLocks/>
          </p:cNvCxnSpPr>
          <p:nvPr/>
        </p:nvCxnSpPr>
        <p:spPr>
          <a:xfrm flipV="1">
            <a:off x="7107073" y="4158233"/>
            <a:ext cx="2400484" cy="446231"/>
          </a:xfrm>
          <a:prstGeom prst="straightConnector1">
            <a:avLst/>
          </a:prstGeom>
          <a:ln w="5080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E6954D3-30E7-4AFA-A74B-4DD973757903}"/>
              </a:ext>
            </a:extLst>
          </p:cNvPr>
          <p:cNvCxnSpPr>
            <a:cxnSpLocks/>
          </p:cNvCxnSpPr>
          <p:nvPr/>
        </p:nvCxnSpPr>
        <p:spPr>
          <a:xfrm>
            <a:off x="9507557" y="3231161"/>
            <a:ext cx="705079" cy="0"/>
          </a:xfrm>
          <a:prstGeom prst="straightConnector1">
            <a:avLst/>
          </a:prstGeom>
          <a:ln w="508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TextBox 1">
            <a:extLst>
              <a:ext uri="{FF2B5EF4-FFF2-40B4-BE49-F238E27FC236}">
                <a16:creationId xmlns:a16="http://schemas.microsoft.com/office/drawing/2014/main" id="{7C4C4ECB-C1DD-4BF8-9052-15D021090B80}"/>
              </a:ext>
            </a:extLst>
          </p:cNvPr>
          <p:cNvSpPr txBox="1"/>
          <p:nvPr/>
        </p:nvSpPr>
        <p:spPr>
          <a:xfrm>
            <a:off x="7699192" y="4792782"/>
            <a:ext cx="2160904" cy="410366"/>
          </a:xfrm>
          <a:prstGeom prst="rect">
            <a:avLst/>
          </a:prstGeom>
          <a:solidFill>
            <a:srgbClr val="000000">
              <a:alpha val="90000"/>
            </a:srgbClr>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chemeClr val="bg1"/>
                </a:solidFill>
                <a:latin typeface="Arial" panose="020B0604020202020204" pitchFamily="34" charset="0"/>
                <a:cs typeface="Arial" panose="020B0604020202020204" pitchFamily="34" charset="0"/>
              </a:rPr>
              <a:t>Interrupt Steering</a:t>
            </a:r>
          </a:p>
        </p:txBody>
      </p:sp>
      <p:cxnSp>
        <p:nvCxnSpPr>
          <p:cNvPr id="24" name="Straight Arrow Connector 23">
            <a:extLst>
              <a:ext uri="{FF2B5EF4-FFF2-40B4-BE49-F238E27FC236}">
                <a16:creationId xmlns:a16="http://schemas.microsoft.com/office/drawing/2014/main" id="{4DAB4F30-0793-4443-AFCB-8D3479F5E588}"/>
              </a:ext>
            </a:extLst>
          </p:cNvPr>
          <p:cNvCxnSpPr>
            <a:cxnSpLocks/>
          </p:cNvCxnSpPr>
          <p:nvPr/>
        </p:nvCxnSpPr>
        <p:spPr>
          <a:xfrm flipV="1">
            <a:off x="9336518" y="4566908"/>
            <a:ext cx="710865" cy="235714"/>
          </a:xfrm>
          <a:prstGeom prst="straightConnector1">
            <a:avLst/>
          </a:prstGeom>
          <a:ln w="5080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Box 3">
            <a:extLst>
              <a:ext uri="{FF2B5EF4-FFF2-40B4-BE49-F238E27FC236}">
                <a16:creationId xmlns:a16="http://schemas.microsoft.com/office/drawing/2014/main" id="{3338641E-BB1A-4248-9D6F-1073AB35931E}"/>
              </a:ext>
            </a:extLst>
          </p:cNvPr>
          <p:cNvSpPr txBox="1"/>
          <p:nvPr/>
        </p:nvSpPr>
        <p:spPr>
          <a:xfrm>
            <a:off x="1660299" y="1635023"/>
            <a:ext cx="2153401" cy="436262"/>
          </a:xfrm>
          <a:prstGeom prst="rect">
            <a:avLst/>
          </a:prstGeom>
          <a:solidFill>
            <a:srgbClr val="000000">
              <a:alpha val="90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chemeClr val="bg1"/>
                </a:solidFill>
                <a:latin typeface="Arial" panose="020B0604020202020204" pitchFamily="34" charset="0"/>
                <a:cs typeface="Arial" panose="020B0604020202020204" pitchFamily="34" charset="0"/>
              </a:rPr>
              <a:t>Merged Handler</a:t>
            </a:r>
          </a:p>
        </p:txBody>
      </p:sp>
      <p:cxnSp>
        <p:nvCxnSpPr>
          <p:cNvPr id="26" name="Straight Arrow Connector 25">
            <a:extLst>
              <a:ext uri="{FF2B5EF4-FFF2-40B4-BE49-F238E27FC236}">
                <a16:creationId xmlns:a16="http://schemas.microsoft.com/office/drawing/2014/main" id="{9B207028-8E25-4F5D-BB08-A0ED3CDB6AA2}"/>
              </a:ext>
            </a:extLst>
          </p:cNvPr>
          <p:cNvCxnSpPr>
            <a:cxnSpLocks/>
          </p:cNvCxnSpPr>
          <p:nvPr/>
        </p:nvCxnSpPr>
        <p:spPr>
          <a:xfrm flipV="1">
            <a:off x="2297705" y="1317001"/>
            <a:ext cx="1088241" cy="325223"/>
          </a:xfrm>
          <a:prstGeom prst="straightConnector1">
            <a:avLst/>
          </a:prstGeom>
          <a:ln w="50800">
            <a:solidFill>
              <a:schemeClr val="accent2">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TextBox 1">
            <a:extLst>
              <a:ext uri="{FF2B5EF4-FFF2-40B4-BE49-F238E27FC236}">
                <a16:creationId xmlns:a16="http://schemas.microsoft.com/office/drawing/2014/main" id="{757120FC-0C33-4654-B064-CFCA88055629}"/>
              </a:ext>
            </a:extLst>
          </p:cNvPr>
          <p:cNvSpPr txBox="1"/>
          <p:nvPr/>
        </p:nvSpPr>
        <p:spPr>
          <a:xfrm>
            <a:off x="4690722" y="3855057"/>
            <a:ext cx="2276878" cy="749407"/>
          </a:xfrm>
          <a:prstGeom prst="rect">
            <a:avLst/>
          </a:prstGeom>
          <a:solidFill>
            <a:srgbClr val="000000">
              <a:alpha val="90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bg1"/>
                </a:solidFill>
                <a:latin typeface="Arial" panose="020B0604020202020204" pitchFamily="34" charset="0"/>
                <a:cs typeface="Arial" panose="020B0604020202020204" pitchFamily="34" charset="0"/>
              </a:rPr>
              <a:t>Merged Handler + Interrupt Steering</a:t>
            </a:r>
          </a:p>
        </p:txBody>
      </p:sp>
      <p:cxnSp>
        <p:nvCxnSpPr>
          <p:cNvPr id="28" name="Straight Arrow Connector 27">
            <a:extLst>
              <a:ext uri="{FF2B5EF4-FFF2-40B4-BE49-F238E27FC236}">
                <a16:creationId xmlns:a16="http://schemas.microsoft.com/office/drawing/2014/main" id="{01D32CA1-255A-4D89-871C-2D39C7FB5F16}"/>
              </a:ext>
            </a:extLst>
          </p:cNvPr>
          <p:cNvCxnSpPr>
            <a:cxnSpLocks/>
          </p:cNvCxnSpPr>
          <p:nvPr/>
        </p:nvCxnSpPr>
        <p:spPr>
          <a:xfrm flipV="1">
            <a:off x="7107073" y="3910988"/>
            <a:ext cx="1635687" cy="83618"/>
          </a:xfrm>
          <a:prstGeom prst="straightConnector1">
            <a:avLst/>
          </a:prstGeom>
          <a:ln w="50800">
            <a:solidFill>
              <a:schemeClr val="accent1">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9" name="TextBox 1">
            <a:extLst>
              <a:ext uri="{FF2B5EF4-FFF2-40B4-BE49-F238E27FC236}">
                <a16:creationId xmlns:a16="http://schemas.microsoft.com/office/drawing/2014/main" id="{29DCD954-6301-41AD-BCC0-058F2F05A844}"/>
              </a:ext>
            </a:extLst>
          </p:cNvPr>
          <p:cNvSpPr txBox="1"/>
          <p:nvPr/>
        </p:nvSpPr>
        <p:spPr>
          <a:xfrm>
            <a:off x="9283688" y="1297357"/>
            <a:ext cx="2341289" cy="758023"/>
          </a:xfrm>
          <a:prstGeom prst="rect">
            <a:avLst/>
          </a:prstGeom>
          <a:solidFill>
            <a:schemeClr val="tx1">
              <a:alpha val="9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Interrupt Steering + Interrupt Coalescing</a:t>
            </a:r>
          </a:p>
        </p:txBody>
      </p:sp>
      <p:cxnSp>
        <p:nvCxnSpPr>
          <p:cNvPr id="30" name="Straight Arrow Connector 29">
            <a:extLst>
              <a:ext uri="{FF2B5EF4-FFF2-40B4-BE49-F238E27FC236}">
                <a16:creationId xmlns:a16="http://schemas.microsoft.com/office/drawing/2014/main" id="{410861A7-6E8C-41D8-941D-8CDE0B8876DE}"/>
              </a:ext>
            </a:extLst>
          </p:cNvPr>
          <p:cNvCxnSpPr/>
          <p:nvPr/>
        </p:nvCxnSpPr>
        <p:spPr>
          <a:xfrm>
            <a:off x="11279018" y="2020669"/>
            <a:ext cx="154924" cy="681803"/>
          </a:xfrm>
          <a:prstGeom prst="straightConnector1">
            <a:avLst/>
          </a:prstGeom>
          <a:ln w="63500">
            <a:solidFill>
              <a:srgbClr val="7030A0"/>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TextBox 1">
            <a:extLst>
              <a:ext uri="{FF2B5EF4-FFF2-40B4-BE49-F238E27FC236}">
                <a16:creationId xmlns:a16="http://schemas.microsoft.com/office/drawing/2014/main" id="{704B5132-F90B-408C-BA66-A83CE2E76E73}"/>
              </a:ext>
            </a:extLst>
          </p:cNvPr>
          <p:cNvSpPr txBox="1"/>
          <p:nvPr/>
        </p:nvSpPr>
        <p:spPr>
          <a:xfrm>
            <a:off x="5325441" y="2654193"/>
            <a:ext cx="2708922" cy="1151437"/>
          </a:xfrm>
          <a:prstGeom prst="rect">
            <a:avLst/>
          </a:prstGeom>
          <a:solidFill>
            <a:srgbClr val="000000">
              <a:alpha val="90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latin typeface="Arial" panose="020B0604020202020204" pitchFamily="34" charset="0"/>
                <a:cs typeface="Arial" panose="020B0604020202020204" pitchFamily="34" charset="0"/>
              </a:rPr>
              <a:t>Merged Handler + Interrupt Steering + Coalescing</a:t>
            </a:r>
          </a:p>
        </p:txBody>
      </p:sp>
      <p:cxnSp>
        <p:nvCxnSpPr>
          <p:cNvPr id="32" name="Straight Arrow Connector 31">
            <a:extLst>
              <a:ext uri="{FF2B5EF4-FFF2-40B4-BE49-F238E27FC236}">
                <a16:creationId xmlns:a16="http://schemas.microsoft.com/office/drawing/2014/main" id="{F78F3DD3-EBDD-4FC9-8F71-DD5F7E2E774D}"/>
              </a:ext>
            </a:extLst>
          </p:cNvPr>
          <p:cNvCxnSpPr>
            <a:cxnSpLocks/>
          </p:cNvCxnSpPr>
          <p:nvPr/>
        </p:nvCxnSpPr>
        <p:spPr>
          <a:xfrm flipV="1">
            <a:off x="5211146" y="1861952"/>
            <a:ext cx="1795582" cy="363274"/>
          </a:xfrm>
          <a:prstGeom prst="straightConnector1">
            <a:avLst/>
          </a:prstGeom>
          <a:ln w="50800">
            <a:solidFill>
              <a:schemeClr val="accent5">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3F70DA-BDDF-48EC-9963-005EB5332186}"/>
              </a:ext>
            </a:extLst>
          </p:cNvPr>
          <p:cNvCxnSpPr>
            <a:cxnSpLocks/>
          </p:cNvCxnSpPr>
          <p:nvPr/>
        </p:nvCxnSpPr>
        <p:spPr>
          <a:xfrm flipV="1">
            <a:off x="8034363" y="2794246"/>
            <a:ext cx="1043536" cy="75851"/>
          </a:xfrm>
          <a:prstGeom prst="straightConnector1">
            <a:avLst/>
          </a:prstGeom>
          <a:ln w="50800">
            <a:solidFill>
              <a:schemeClr val="bg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55D7E9-DA01-4C41-A96A-B7F02B3CD802}"/>
              </a:ext>
            </a:extLst>
          </p:cNvPr>
          <p:cNvCxnSpPr>
            <a:cxnSpLocks/>
          </p:cNvCxnSpPr>
          <p:nvPr/>
        </p:nvCxnSpPr>
        <p:spPr>
          <a:xfrm>
            <a:off x="3558652" y="1297357"/>
            <a:ext cx="3548421" cy="502446"/>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C4C397-03FF-4AA8-8CAE-E4CBBEE2E61F}"/>
              </a:ext>
            </a:extLst>
          </p:cNvPr>
          <p:cNvCxnSpPr>
            <a:cxnSpLocks/>
          </p:cNvCxnSpPr>
          <p:nvPr/>
        </p:nvCxnSpPr>
        <p:spPr>
          <a:xfrm>
            <a:off x="9283688" y="2667259"/>
            <a:ext cx="2150254" cy="253975"/>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01E4FB1-F178-4180-A6E8-5A7CC367CA2D}"/>
              </a:ext>
            </a:extLst>
          </p:cNvPr>
          <p:cNvCxnSpPr>
            <a:cxnSpLocks/>
          </p:cNvCxnSpPr>
          <p:nvPr/>
        </p:nvCxnSpPr>
        <p:spPr>
          <a:xfrm>
            <a:off x="7107073" y="1828956"/>
            <a:ext cx="2176615" cy="837087"/>
          </a:xfrm>
          <a:prstGeom prst="line">
            <a:avLst/>
          </a:prstGeom>
          <a:ln w="508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7" name="TextBox 3">
            <a:extLst>
              <a:ext uri="{FF2B5EF4-FFF2-40B4-BE49-F238E27FC236}">
                <a16:creationId xmlns:a16="http://schemas.microsoft.com/office/drawing/2014/main" id="{078814B9-8D31-4317-8A00-40E1C37F98AD}"/>
              </a:ext>
            </a:extLst>
          </p:cNvPr>
          <p:cNvSpPr txBox="1"/>
          <p:nvPr/>
        </p:nvSpPr>
        <p:spPr>
          <a:xfrm>
            <a:off x="2497786" y="2119676"/>
            <a:ext cx="2708922" cy="749407"/>
          </a:xfrm>
          <a:prstGeom prst="rect">
            <a:avLst/>
          </a:prstGeom>
          <a:solidFill>
            <a:srgbClr val="000000">
              <a:alpha val="90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latin typeface="Arial" panose="020B0604020202020204" pitchFamily="34" charset="0"/>
                <a:cs typeface="Arial" panose="020B0604020202020204" pitchFamily="34" charset="0"/>
              </a:rPr>
              <a:t>Merged Handler + Interrupt Coalescing</a:t>
            </a:r>
          </a:p>
        </p:txBody>
      </p:sp>
      <p:sp>
        <p:nvSpPr>
          <p:cNvPr id="67" name="TextBox 3">
            <a:extLst>
              <a:ext uri="{FF2B5EF4-FFF2-40B4-BE49-F238E27FC236}">
                <a16:creationId xmlns:a16="http://schemas.microsoft.com/office/drawing/2014/main" id="{212B4889-270F-487D-A1DD-BC555FC6D965}"/>
              </a:ext>
            </a:extLst>
          </p:cNvPr>
          <p:cNvSpPr txBox="1"/>
          <p:nvPr/>
        </p:nvSpPr>
        <p:spPr>
          <a:xfrm>
            <a:off x="8180430" y="2952574"/>
            <a:ext cx="1476260" cy="6405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chemeClr val="bg1"/>
                </a:solidFill>
                <a:latin typeface="Arial" panose="020B0604020202020204" pitchFamily="34" charset="0"/>
                <a:cs typeface="Arial" panose="020B0604020202020204" pitchFamily="34" charset="0"/>
              </a:rPr>
              <a:t>Interrupt Coalescing</a:t>
            </a:r>
          </a:p>
        </p:txBody>
      </p:sp>
    </p:spTree>
    <p:extLst>
      <p:ext uri="{BB962C8B-B14F-4D97-AF65-F5344CB8AC3E}">
        <p14:creationId xmlns:p14="http://schemas.microsoft.com/office/powerpoint/2010/main" val="19719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5" grpId="0" animBg="1"/>
      <p:bldP spid="27" grpId="0" animBg="1"/>
      <p:bldP spid="29" grpId="0" animBg="1"/>
      <p:bldP spid="31" grpId="0" animBg="1"/>
      <p:bldP spid="37" grpId="0" animBg="1"/>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287118AF-1754-4F44-A0EC-8986F05FE6F1}"/>
              </a:ext>
            </a:extLst>
          </p:cNvPr>
          <p:cNvGrpSpPr/>
          <p:nvPr/>
        </p:nvGrpSpPr>
        <p:grpSpPr>
          <a:xfrm>
            <a:off x="8650572" y="2133969"/>
            <a:ext cx="926639" cy="410548"/>
            <a:chOff x="8650572" y="2133969"/>
            <a:chExt cx="926639" cy="410548"/>
          </a:xfrm>
        </p:grpSpPr>
        <p:sp>
          <p:nvSpPr>
            <p:cNvPr id="49" name="Rectangle 48">
              <a:extLst>
                <a:ext uri="{FF2B5EF4-FFF2-40B4-BE49-F238E27FC236}">
                  <a16:creationId xmlns:a16="http://schemas.microsoft.com/office/drawing/2014/main" id="{BFD7B898-6070-43F9-BF8A-8540B24E6499}"/>
                </a:ext>
              </a:extLst>
            </p:cNvPr>
            <p:cNvSpPr/>
            <p:nvPr/>
          </p:nvSpPr>
          <p:spPr>
            <a:xfrm>
              <a:off x="8650572" y="2133969"/>
              <a:ext cx="926639" cy="410547"/>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54" name="Arrow: Down 53">
              <a:extLst>
                <a:ext uri="{FF2B5EF4-FFF2-40B4-BE49-F238E27FC236}">
                  <a16:creationId xmlns:a16="http://schemas.microsoft.com/office/drawing/2014/main" id="{36BFBA03-EBB4-4B4B-9A69-D276CAA499FD}"/>
                </a:ext>
              </a:extLst>
            </p:cNvPr>
            <p:cNvSpPr/>
            <p:nvPr/>
          </p:nvSpPr>
          <p:spPr>
            <a:xfrm rot="10800000">
              <a:off x="8896955" y="2133970"/>
              <a:ext cx="433872" cy="410547"/>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C5EB7E96-79F5-4C85-B145-623B5E8DAA7F}"/>
              </a:ext>
            </a:extLst>
          </p:cNvPr>
          <p:cNvGrpSpPr/>
          <p:nvPr/>
        </p:nvGrpSpPr>
        <p:grpSpPr>
          <a:xfrm>
            <a:off x="3133534" y="2133970"/>
            <a:ext cx="1519631" cy="410547"/>
            <a:chOff x="3133534" y="2133970"/>
            <a:chExt cx="1519631" cy="410547"/>
          </a:xfrm>
        </p:grpSpPr>
        <p:sp>
          <p:nvSpPr>
            <p:cNvPr id="27" name="Rectangle 26">
              <a:extLst>
                <a:ext uri="{FF2B5EF4-FFF2-40B4-BE49-F238E27FC236}">
                  <a16:creationId xmlns:a16="http://schemas.microsoft.com/office/drawing/2014/main" id="{DE722444-7891-4C5B-BCBA-AB70D7D947D7}"/>
                </a:ext>
              </a:extLst>
            </p:cNvPr>
            <p:cNvSpPr/>
            <p:nvPr/>
          </p:nvSpPr>
          <p:spPr>
            <a:xfrm>
              <a:off x="3133534" y="2133970"/>
              <a:ext cx="1519631" cy="410547"/>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5" name="Arrow: Down 34">
              <a:extLst>
                <a:ext uri="{FF2B5EF4-FFF2-40B4-BE49-F238E27FC236}">
                  <a16:creationId xmlns:a16="http://schemas.microsoft.com/office/drawing/2014/main" id="{17CC240B-1F4A-4B11-8A56-B37D8515103D}"/>
                </a:ext>
              </a:extLst>
            </p:cNvPr>
            <p:cNvSpPr/>
            <p:nvPr/>
          </p:nvSpPr>
          <p:spPr>
            <a:xfrm>
              <a:off x="3676413" y="2151165"/>
              <a:ext cx="433872" cy="393351"/>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F1D7F6DF-BA88-48E2-AF28-43888316BFC7}"/>
              </a:ext>
            </a:extLst>
          </p:cNvPr>
          <p:cNvSpPr/>
          <p:nvPr/>
        </p:nvSpPr>
        <p:spPr>
          <a:xfrm>
            <a:off x="5810159" y="1596235"/>
            <a:ext cx="578497" cy="416816"/>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F83E53C-8FFB-42F3-AD85-C67CF7478661}"/>
              </a:ext>
            </a:extLst>
          </p:cNvPr>
          <p:cNvSpPr/>
          <p:nvPr/>
        </p:nvSpPr>
        <p:spPr>
          <a:xfrm>
            <a:off x="5231662" y="1597546"/>
            <a:ext cx="578497"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1055FB4-66FE-4D6F-BC0D-E1B8A015774B}"/>
              </a:ext>
            </a:extLst>
          </p:cNvPr>
          <p:cNvSpPr/>
          <p:nvPr/>
        </p:nvSpPr>
        <p:spPr>
          <a:xfrm>
            <a:off x="3049558" y="1594970"/>
            <a:ext cx="578497"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Traditional Heterogeneous Computing Driven by CPUs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3</a:t>
            </a:fld>
            <a:endParaRPr lang="en-US" dirty="0"/>
          </a:p>
        </p:txBody>
      </p:sp>
      <p:sp>
        <p:nvSpPr>
          <p:cNvPr id="6" name="Rectangle 5">
            <a:extLst>
              <a:ext uri="{FF2B5EF4-FFF2-40B4-BE49-F238E27FC236}">
                <a16:creationId xmlns:a16="http://schemas.microsoft.com/office/drawing/2014/main" id="{8F8B038D-FED0-4D3C-BBB6-754528F876F6}"/>
              </a:ext>
            </a:extLst>
          </p:cNvPr>
          <p:cNvSpPr/>
          <p:nvPr/>
        </p:nvSpPr>
        <p:spPr>
          <a:xfrm>
            <a:off x="2125827" y="1596234"/>
            <a:ext cx="923731"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FF3B207-F605-4DA5-B59E-040668FE1854}"/>
              </a:ext>
            </a:extLst>
          </p:cNvPr>
          <p:cNvSpPr txBox="1"/>
          <p:nvPr/>
        </p:nvSpPr>
        <p:spPr>
          <a:xfrm>
            <a:off x="1136781" y="1596234"/>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a:t>
            </a:r>
            <a:endParaRPr lang="en-US" sz="2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CC8D781-3059-468C-A9BF-3BB072293E8E}"/>
              </a:ext>
            </a:extLst>
          </p:cNvPr>
          <p:cNvSpPr txBox="1"/>
          <p:nvPr/>
        </p:nvSpPr>
        <p:spPr>
          <a:xfrm>
            <a:off x="716903" y="1996344"/>
            <a:ext cx="1343609" cy="68580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Data Transfer</a:t>
            </a:r>
          </a:p>
        </p:txBody>
      </p:sp>
      <p:sp>
        <p:nvSpPr>
          <p:cNvPr id="26" name="TextBox 25">
            <a:extLst>
              <a:ext uri="{FF2B5EF4-FFF2-40B4-BE49-F238E27FC236}">
                <a16:creationId xmlns:a16="http://schemas.microsoft.com/office/drawing/2014/main" id="{CB7BA521-B039-4135-A542-015BE7025DA0}"/>
              </a:ext>
            </a:extLst>
          </p:cNvPr>
          <p:cNvSpPr txBox="1"/>
          <p:nvPr/>
        </p:nvSpPr>
        <p:spPr>
          <a:xfrm>
            <a:off x="558285" y="2704230"/>
            <a:ext cx="1502228"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Accelerator</a:t>
            </a:r>
            <a:endParaRPr lang="en-US" sz="2400" dirty="0">
              <a:solidFill>
                <a:schemeClr val="bg1"/>
              </a:solidFill>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7F83D176-8593-471B-B455-78A0F089A365}"/>
              </a:ext>
            </a:extLst>
          </p:cNvPr>
          <p:cNvCxnSpPr>
            <a:cxnSpLocks/>
            <a:stCxn id="6" idx="3"/>
            <a:endCxn id="27" idx="1"/>
          </p:cNvCxnSpPr>
          <p:nvPr/>
        </p:nvCxnSpPr>
        <p:spPr>
          <a:xfrm>
            <a:off x="3049558" y="1801508"/>
            <a:ext cx="83976" cy="537736"/>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29" name="Rectangle 28">
            <a:extLst>
              <a:ext uri="{FF2B5EF4-FFF2-40B4-BE49-F238E27FC236}">
                <a16:creationId xmlns:a16="http://schemas.microsoft.com/office/drawing/2014/main" id="{8FE3A280-B85B-4B71-9695-8A0A3911C2EC}"/>
              </a:ext>
            </a:extLst>
          </p:cNvPr>
          <p:cNvSpPr/>
          <p:nvPr/>
        </p:nvSpPr>
        <p:spPr>
          <a:xfrm>
            <a:off x="5360736" y="2705163"/>
            <a:ext cx="923731" cy="410547"/>
          </a:xfrm>
          <a:prstGeom prst="rect">
            <a:avLst/>
          </a:prstGeom>
          <a:solidFill>
            <a:schemeClr val="accent3"/>
          </a:solidFill>
          <a:ln>
            <a:solidFill>
              <a:schemeClr val="accent3">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E7A09BE-DD1C-457B-A025-D5E46E4C7277}"/>
              </a:ext>
            </a:extLst>
          </p:cNvPr>
          <p:cNvSpPr/>
          <p:nvPr/>
        </p:nvSpPr>
        <p:spPr>
          <a:xfrm>
            <a:off x="4653165" y="1597167"/>
            <a:ext cx="578497"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A0F5614D-B8FE-4068-8728-FDCF177862FC}"/>
              </a:ext>
            </a:extLst>
          </p:cNvPr>
          <p:cNvCxnSpPr>
            <a:cxnSpLocks/>
            <a:stCxn id="32" idx="3"/>
            <a:endCxn id="29" idx="1"/>
          </p:cNvCxnSpPr>
          <p:nvPr/>
        </p:nvCxnSpPr>
        <p:spPr>
          <a:xfrm>
            <a:off x="5231662" y="1802441"/>
            <a:ext cx="129074" cy="1107996"/>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cxnSp>
        <p:nvCxnSpPr>
          <p:cNvPr id="38" name="Straight Arrow Connector 37">
            <a:extLst>
              <a:ext uri="{FF2B5EF4-FFF2-40B4-BE49-F238E27FC236}">
                <a16:creationId xmlns:a16="http://schemas.microsoft.com/office/drawing/2014/main" id="{D1E8BF85-C171-4A22-AB62-2B913F122AD1}"/>
              </a:ext>
            </a:extLst>
          </p:cNvPr>
          <p:cNvCxnSpPr>
            <a:cxnSpLocks/>
            <a:stCxn id="36" idx="3"/>
          </p:cNvCxnSpPr>
          <p:nvPr/>
        </p:nvCxnSpPr>
        <p:spPr>
          <a:xfrm>
            <a:off x="5810159" y="1802820"/>
            <a:ext cx="129074" cy="881275"/>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cxnSp>
        <p:nvCxnSpPr>
          <p:cNvPr id="43" name="Straight Arrow Connector 42">
            <a:extLst>
              <a:ext uri="{FF2B5EF4-FFF2-40B4-BE49-F238E27FC236}">
                <a16:creationId xmlns:a16="http://schemas.microsoft.com/office/drawing/2014/main" id="{31BF921B-EA87-4831-B6C1-358EB71114AE}"/>
              </a:ext>
            </a:extLst>
          </p:cNvPr>
          <p:cNvCxnSpPr>
            <a:cxnSpLocks/>
            <a:stCxn id="41" idx="3"/>
          </p:cNvCxnSpPr>
          <p:nvPr/>
        </p:nvCxnSpPr>
        <p:spPr>
          <a:xfrm>
            <a:off x="6388656" y="1804643"/>
            <a:ext cx="177749" cy="882544"/>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46" name="Rectangle 45">
            <a:extLst>
              <a:ext uri="{FF2B5EF4-FFF2-40B4-BE49-F238E27FC236}">
                <a16:creationId xmlns:a16="http://schemas.microsoft.com/office/drawing/2014/main" id="{B23B4527-6A80-439A-BEDA-724027C6FDA3}"/>
              </a:ext>
            </a:extLst>
          </p:cNvPr>
          <p:cNvSpPr/>
          <p:nvPr/>
        </p:nvSpPr>
        <p:spPr>
          <a:xfrm>
            <a:off x="6284467" y="2705163"/>
            <a:ext cx="923731" cy="410547"/>
          </a:xfrm>
          <a:prstGeom prst="rect">
            <a:avLst/>
          </a:prstGeom>
          <a:solidFill>
            <a:schemeClr val="accent3"/>
          </a:solidFill>
          <a:ln>
            <a:solidFill>
              <a:schemeClr val="accent3">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4D64247-6646-4E2A-83D0-C3061CBF5DD3}"/>
              </a:ext>
            </a:extLst>
          </p:cNvPr>
          <p:cNvSpPr/>
          <p:nvPr/>
        </p:nvSpPr>
        <p:spPr>
          <a:xfrm>
            <a:off x="7211648" y="2705163"/>
            <a:ext cx="923731" cy="410547"/>
          </a:xfrm>
          <a:prstGeom prst="rect">
            <a:avLst/>
          </a:prstGeom>
          <a:solidFill>
            <a:schemeClr val="accent3"/>
          </a:solidFill>
          <a:ln>
            <a:solidFill>
              <a:schemeClr val="accent3">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5F9C5426-EB9D-40AB-BF15-F6607B15F8FA}"/>
              </a:ext>
            </a:extLst>
          </p:cNvPr>
          <p:cNvSpPr/>
          <p:nvPr/>
        </p:nvSpPr>
        <p:spPr>
          <a:xfrm>
            <a:off x="8148257" y="1594970"/>
            <a:ext cx="383628"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a:extLst>
              <a:ext uri="{FF2B5EF4-FFF2-40B4-BE49-F238E27FC236}">
                <a16:creationId xmlns:a16="http://schemas.microsoft.com/office/drawing/2014/main" id="{99BF2B64-E69B-4607-A53A-DE7367EB7370}"/>
              </a:ext>
            </a:extLst>
          </p:cNvPr>
          <p:cNvCxnSpPr>
            <a:cxnSpLocks/>
            <a:stCxn id="50" idx="3"/>
            <a:endCxn id="49" idx="1"/>
          </p:cNvCxnSpPr>
          <p:nvPr/>
        </p:nvCxnSpPr>
        <p:spPr>
          <a:xfrm>
            <a:off x="8531885" y="1800244"/>
            <a:ext cx="118687" cy="538999"/>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56" name="Rectangle 55">
            <a:extLst>
              <a:ext uri="{FF2B5EF4-FFF2-40B4-BE49-F238E27FC236}">
                <a16:creationId xmlns:a16="http://schemas.microsoft.com/office/drawing/2014/main" id="{92A99B95-6FBF-48F6-8047-B2DAC72415C1}"/>
              </a:ext>
            </a:extLst>
          </p:cNvPr>
          <p:cNvSpPr/>
          <p:nvPr/>
        </p:nvSpPr>
        <p:spPr>
          <a:xfrm>
            <a:off x="9577210" y="1597546"/>
            <a:ext cx="1038841"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Placeholder 2">
            <a:extLst>
              <a:ext uri="{FF2B5EF4-FFF2-40B4-BE49-F238E27FC236}">
                <a16:creationId xmlns:a16="http://schemas.microsoft.com/office/drawing/2014/main" id="{81B34DB5-4882-434A-AF88-F40430303DDB}"/>
              </a:ext>
            </a:extLst>
          </p:cNvPr>
          <p:cNvSpPr txBox="1">
            <a:spLocks/>
          </p:cNvSpPr>
          <p:nvPr/>
        </p:nvSpPr>
        <p:spPr>
          <a:xfrm>
            <a:off x="391236" y="3429000"/>
            <a:ext cx="11070516" cy="3013742"/>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Work launched by the CPU to accelerators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Data marshalled by the CPU</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Communication and computation are coarse-grained</a:t>
            </a:r>
          </a:p>
        </p:txBody>
      </p:sp>
      <p:sp>
        <p:nvSpPr>
          <p:cNvPr id="63" name="Rectangle: Rounded Corners 62">
            <a:extLst>
              <a:ext uri="{FF2B5EF4-FFF2-40B4-BE49-F238E27FC236}">
                <a16:creationId xmlns:a16="http://schemas.microsoft.com/office/drawing/2014/main" id="{529B0133-770A-4685-9E95-F7FC61F89A6D}"/>
              </a:ext>
            </a:extLst>
          </p:cNvPr>
          <p:cNvSpPr/>
          <p:nvPr/>
        </p:nvSpPr>
        <p:spPr>
          <a:xfrm>
            <a:off x="4491613" y="1416818"/>
            <a:ext cx="3793888" cy="19393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64" name="Rectangle: Rounded Corners 63">
            <a:extLst>
              <a:ext uri="{FF2B5EF4-FFF2-40B4-BE49-F238E27FC236}">
                <a16:creationId xmlns:a16="http://schemas.microsoft.com/office/drawing/2014/main" id="{5BE930EA-31CD-4186-9F1E-202BBCC1E121}"/>
              </a:ext>
            </a:extLst>
          </p:cNvPr>
          <p:cNvSpPr/>
          <p:nvPr/>
        </p:nvSpPr>
        <p:spPr>
          <a:xfrm>
            <a:off x="2924476" y="1430346"/>
            <a:ext cx="1882328" cy="1335587"/>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531E06D8-CE03-451F-BE20-15DCCEC2A3F6}"/>
              </a:ext>
            </a:extLst>
          </p:cNvPr>
          <p:cNvSpPr/>
          <p:nvPr/>
        </p:nvSpPr>
        <p:spPr>
          <a:xfrm>
            <a:off x="8058777" y="1421052"/>
            <a:ext cx="1629753" cy="1335587"/>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77154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par>
                          <p:cTn id="41" fill="hold">
                            <p:stCondLst>
                              <p:cond delay="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1">
                                            <p:txEl>
                                              <p:pRg st="0" end="0"/>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1">
                                            <p:txEl>
                                              <p:pRg st="2" end="2"/>
                                            </p:txEl>
                                          </p:spTgt>
                                        </p:tgtEl>
                                        <p:attrNameLst>
                                          <p:attrName>style.visibility</p:attrName>
                                        </p:attrNameLst>
                                      </p:cBhvr>
                                      <p:to>
                                        <p:strVal val="visible"/>
                                      </p:to>
                                    </p:set>
                                  </p:childTnLst>
                                </p:cTn>
                              </p:par>
                              <p:par>
                                <p:cTn id="82" presetID="1" presetClass="exit" presetSubtype="0" fill="hold" grpId="1" nodeType="withEffect">
                                  <p:stCondLst>
                                    <p:cond delay="0"/>
                                  </p:stCondLst>
                                  <p:childTnLst>
                                    <p:set>
                                      <p:cBhvr>
                                        <p:cTn id="83" dur="1" fill="hold">
                                          <p:stCondLst>
                                            <p:cond delay="0"/>
                                          </p:stCondLst>
                                        </p:cTn>
                                        <p:tgtEl>
                                          <p:spTgt spid="63"/>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1">
                                            <p:txEl>
                                              <p:pRg st="4" end="4"/>
                                            </p:txEl>
                                          </p:spTgt>
                                        </p:tgtEl>
                                        <p:attrNameLst>
                                          <p:attrName>style.visibility</p:attrName>
                                        </p:attrNameLst>
                                      </p:cBhvr>
                                      <p:to>
                                        <p:strVal val="visible"/>
                                      </p:to>
                                    </p:set>
                                  </p:childTnLst>
                                </p:cTn>
                              </p:par>
                              <p:par>
                                <p:cTn id="92" presetID="1" presetClass="exit" presetSubtype="0" fill="hold" grpId="1" nodeType="withEffect">
                                  <p:stCondLst>
                                    <p:cond delay="0"/>
                                  </p:stCondLst>
                                  <p:childTnLst>
                                    <p:set>
                                      <p:cBhvr>
                                        <p:cTn id="93" dur="1" fill="hold">
                                          <p:stCondLst>
                                            <p:cond delay="0"/>
                                          </p:stCondLst>
                                        </p:cTn>
                                        <p:tgtEl>
                                          <p:spTgt spid="64"/>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animBg="1"/>
      <p:bldP spid="30" grpId="0" animBg="1"/>
      <p:bldP spid="6" grpId="0" animBg="1"/>
      <p:bldP spid="29" grpId="0" animBg="1"/>
      <p:bldP spid="32" grpId="0" animBg="1"/>
      <p:bldP spid="46" grpId="0" animBg="1"/>
      <p:bldP spid="47" grpId="0" animBg="1"/>
      <p:bldP spid="50" grpId="0" animBg="1"/>
      <p:bldP spid="56" grpId="0" animBg="1"/>
      <p:bldP spid="63" grpId="0" animBg="1"/>
      <p:bldP spid="63" grpId="1" animBg="1"/>
      <p:bldP spid="64" grpId="0" animBg="1"/>
      <p:bldP spid="64" grpId="1" animBg="1"/>
      <p:bldP spid="65" grpId="0" animBg="1"/>
      <p:bldP spid="6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SSRs Limit Low-Power Sleep States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30</a:t>
            </a:fld>
            <a:endParaRPr lang="en-US" dirty="0"/>
          </a:p>
        </p:txBody>
      </p:sp>
      <p:pic>
        <p:nvPicPr>
          <p:cNvPr id="4" name="Picture 3">
            <a:extLst>
              <a:ext uri="{FF2B5EF4-FFF2-40B4-BE49-F238E27FC236}">
                <a16:creationId xmlns:a16="http://schemas.microsoft.com/office/drawing/2014/main" id="{A5EF169C-8516-4943-AC22-18C412809185}"/>
              </a:ext>
            </a:extLst>
          </p:cNvPr>
          <p:cNvPicPr>
            <a:picLocks noChangeAspect="1"/>
          </p:cNvPicPr>
          <p:nvPr/>
        </p:nvPicPr>
        <p:blipFill>
          <a:blip r:embed="rId2"/>
          <a:stretch>
            <a:fillRect/>
          </a:stretch>
        </p:blipFill>
        <p:spPr>
          <a:xfrm>
            <a:off x="0" y="1058065"/>
            <a:ext cx="12022354" cy="5352752"/>
          </a:xfrm>
          <a:prstGeom prst="rect">
            <a:avLst/>
          </a:prstGeom>
        </p:spPr>
      </p:pic>
    </p:spTree>
    <p:extLst>
      <p:ext uri="{BB962C8B-B14F-4D97-AF65-F5344CB8AC3E}">
        <p14:creationId xmlns:p14="http://schemas.microsoft.com/office/powerpoint/2010/main" val="226732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Mitigation Effect on Sleep States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31</a:t>
            </a:fld>
            <a:endParaRPr lang="en-US" dirty="0"/>
          </a:p>
        </p:txBody>
      </p:sp>
      <p:pic>
        <p:nvPicPr>
          <p:cNvPr id="4" name="Picture 3">
            <a:extLst>
              <a:ext uri="{FF2B5EF4-FFF2-40B4-BE49-F238E27FC236}">
                <a16:creationId xmlns:a16="http://schemas.microsoft.com/office/drawing/2014/main" id="{4B5CC53C-DEEB-43A1-B262-8FE60D87FFD1}"/>
              </a:ext>
            </a:extLst>
          </p:cNvPr>
          <p:cNvPicPr>
            <a:picLocks noChangeAspect="1"/>
          </p:cNvPicPr>
          <p:nvPr/>
        </p:nvPicPr>
        <p:blipFill>
          <a:blip r:embed="rId2"/>
          <a:stretch>
            <a:fillRect/>
          </a:stretch>
        </p:blipFill>
        <p:spPr>
          <a:xfrm>
            <a:off x="511194" y="1083020"/>
            <a:ext cx="11290771" cy="5218628"/>
          </a:xfrm>
          <a:prstGeom prst="rect">
            <a:avLst/>
          </a:prstGeom>
        </p:spPr>
      </p:pic>
    </p:spTree>
    <p:extLst>
      <p:ext uri="{BB962C8B-B14F-4D97-AF65-F5344CB8AC3E}">
        <p14:creationId xmlns:p14="http://schemas.microsoft.com/office/powerpoint/2010/main" val="259715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FE3A280-B85B-4B71-9695-8A0A3911C2EC}"/>
              </a:ext>
            </a:extLst>
          </p:cNvPr>
          <p:cNvSpPr/>
          <p:nvPr/>
        </p:nvSpPr>
        <p:spPr>
          <a:xfrm>
            <a:off x="3166189" y="2705163"/>
            <a:ext cx="1152423" cy="410547"/>
          </a:xfrm>
          <a:prstGeom prst="rect">
            <a:avLst/>
          </a:prstGeom>
          <a:solidFill>
            <a:schemeClr val="accent3"/>
          </a:solidFill>
          <a:ln>
            <a:solidFill>
              <a:schemeClr val="accent3">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F2D7BFFD-D12C-448F-963B-85CAF3817D07}"/>
              </a:ext>
            </a:extLst>
          </p:cNvPr>
          <p:cNvGrpSpPr/>
          <p:nvPr/>
        </p:nvGrpSpPr>
        <p:grpSpPr>
          <a:xfrm>
            <a:off x="8842155" y="2133969"/>
            <a:ext cx="195313" cy="415979"/>
            <a:chOff x="8842155" y="2133969"/>
            <a:chExt cx="195313" cy="415979"/>
          </a:xfrm>
        </p:grpSpPr>
        <p:sp>
          <p:nvSpPr>
            <p:cNvPr id="49" name="Rectangle 48">
              <a:extLst>
                <a:ext uri="{FF2B5EF4-FFF2-40B4-BE49-F238E27FC236}">
                  <a16:creationId xmlns:a16="http://schemas.microsoft.com/office/drawing/2014/main" id="{BFD7B898-6070-43F9-BF8A-8540B24E6499}"/>
                </a:ext>
              </a:extLst>
            </p:cNvPr>
            <p:cNvSpPr/>
            <p:nvPr/>
          </p:nvSpPr>
          <p:spPr>
            <a:xfrm>
              <a:off x="8842159" y="2133969"/>
              <a:ext cx="195309" cy="410547"/>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54" name="Arrow: Down 53">
              <a:extLst>
                <a:ext uri="{FF2B5EF4-FFF2-40B4-BE49-F238E27FC236}">
                  <a16:creationId xmlns:a16="http://schemas.microsoft.com/office/drawing/2014/main" id="{36BFBA03-EBB4-4B4B-9A69-D276CAA499FD}"/>
                </a:ext>
              </a:extLst>
            </p:cNvPr>
            <p:cNvSpPr/>
            <p:nvPr/>
          </p:nvSpPr>
          <p:spPr>
            <a:xfrm rot="10800000">
              <a:off x="8842155" y="2139401"/>
              <a:ext cx="195311" cy="410547"/>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4B7B3C38-161D-4D0F-BDC3-EFF933D6CE35}"/>
              </a:ext>
            </a:extLst>
          </p:cNvPr>
          <p:cNvGrpSpPr/>
          <p:nvPr/>
        </p:nvGrpSpPr>
        <p:grpSpPr>
          <a:xfrm>
            <a:off x="3515053" y="2133969"/>
            <a:ext cx="229633" cy="415981"/>
            <a:chOff x="3515053" y="2138286"/>
            <a:chExt cx="229633" cy="411664"/>
          </a:xfrm>
        </p:grpSpPr>
        <p:sp>
          <p:nvSpPr>
            <p:cNvPr id="27" name="Rectangle 26">
              <a:extLst>
                <a:ext uri="{FF2B5EF4-FFF2-40B4-BE49-F238E27FC236}">
                  <a16:creationId xmlns:a16="http://schemas.microsoft.com/office/drawing/2014/main" id="{DE722444-7891-4C5B-BCBA-AB70D7D947D7}"/>
                </a:ext>
              </a:extLst>
            </p:cNvPr>
            <p:cNvSpPr/>
            <p:nvPr/>
          </p:nvSpPr>
          <p:spPr>
            <a:xfrm>
              <a:off x="3515053" y="2138286"/>
              <a:ext cx="229633" cy="410547"/>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5" name="Arrow: Down 34">
              <a:extLst>
                <a:ext uri="{FF2B5EF4-FFF2-40B4-BE49-F238E27FC236}">
                  <a16:creationId xmlns:a16="http://schemas.microsoft.com/office/drawing/2014/main" id="{17CC240B-1F4A-4B11-8A56-B37D8515103D}"/>
                </a:ext>
              </a:extLst>
            </p:cNvPr>
            <p:cNvSpPr/>
            <p:nvPr/>
          </p:nvSpPr>
          <p:spPr>
            <a:xfrm>
              <a:off x="3517455" y="2148012"/>
              <a:ext cx="227231" cy="401938"/>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1F83E53C-8FFB-42F3-AD85-C67CF7478661}"/>
              </a:ext>
            </a:extLst>
          </p:cNvPr>
          <p:cNvSpPr/>
          <p:nvPr/>
        </p:nvSpPr>
        <p:spPr>
          <a:xfrm>
            <a:off x="6298783" y="1597546"/>
            <a:ext cx="910611"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1055FB4-66FE-4D6F-BC0D-E1B8A015774B}"/>
              </a:ext>
            </a:extLst>
          </p:cNvPr>
          <p:cNvSpPr/>
          <p:nvPr/>
        </p:nvSpPr>
        <p:spPr>
          <a:xfrm>
            <a:off x="3049558" y="1594970"/>
            <a:ext cx="578497"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Modern Accelerators are Equal Partners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4</a:t>
            </a:fld>
            <a:endParaRPr lang="en-US" dirty="0"/>
          </a:p>
        </p:txBody>
      </p:sp>
      <p:sp>
        <p:nvSpPr>
          <p:cNvPr id="6" name="Rectangle 5">
            <a:extLst>
              <a:ext uri="{FF2B5EF4-FFF2-40B4-BE49-F238E27FC236}">
                <a16:creationId xmlns:a16="http://schemas.microsoft.com/office/drawing/2014/main" id="{8F8B038D-FED0-4D3C-BBB6-754528F876F6}"/>
              </a:ext>
            </a:extLst>
          </p:cNvPr>
          <p:cNvSpPr/>
          <p:nvPr/>
        </p:nvSpPr>
        <p:spPr>
          <a:xfrm>
            <a:off x="2125827" y="1596234"/>
            <a:ext cx="923731"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FF3B207-F605-4DA5-B59E-040668FE1854}"/>
              </a:ext>
            </a:extLst>
          </p:cNvPr>
          <p:cNvSpPr txBox="1"/>
          <p:nvPr/>
        </p:nvSpPr>
        <p:spPr>
          <a:xfrm>
            <a:off x="1136781" y="1596234"/>
            <a:ext cx="923731"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CPU</a:t>
            </a:r>
            <a:endParaRPr lang="en-US" sz="2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CC8D781-3059-468C-A9BF-3BB072293E8E}"/>
              </a:ext>
            </a:extLst>
          </p:cNvPr>
          <p:cNvSpPr txBox="1"/>
          <p:nvPr/>
        </p:nvSpPr>
        <p:spPr>
          <a:xfrm>
            <a:off x="716903" y="1996344"/>
            <a:ext cx="1343609" cy="68580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Data Transfer</a:t>
            </a:r>
          </a:p>
        </p:txBody>
      </p:sp>
      <p:sp>
        <p:nvSpPr>
          <p:cNvPr id="26" name="TextBox 25">
            <a:extLst>
              <a:ext uri="{FF2B5EF4-FFF2-40B4-BE49-F238E27FC236}">
                <a16:creationId xmlns:a16="http://schemas.microsoft.com/office/drawing/2014/main" id="{CB7BA521-B039-4135-A542-015BE7025DA0}"/>
              </a:ext>
            </a:extLst>
          </p:cNvPr>
          <p:cNvSpPr txBox="1"/>
          <p:nvPr/>
        </p:nvSpPr>
        <p:spPr>
          <a:xfrm>
            <a:off x="558285" y="2704230"/>
            <a:ext cx="1502228" cy="41148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Accelerator</a:t>
            </a:r>
            <a:endParaRPr lang="en-US" sz="2400" dirty="0">
              <a:solidFill>
                <a:schemeClr val="bg1"/>
              </a:solidFill>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7F83D176-8593-471B-B455-78A0F089A365}"/>
              </a:ext>
            </a:extLst>
          </p:cNvPr>
          <p:cNvCxnSpPr>
            <a:cxnSpLocks/>
            <a:stCxn id="6" idx="3"/>
            <a:endCxn id="29" idx="1"/>
          </p:cNvCxnSpPr>
          <p:nvPr/>
        </p:nvCxnSpPr>
        <p:spPr>
          <a:xfrm>
            <a:off x="3049558" y="1801508"/>
            <a:ext cx="116631" cy="1108929"/>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32" name="Rectangle 31">
            <a:extLst>
              <a:ext uri="{FF2B5EF4-FFF2-40B4-BE49-F238E27FC236}">
                <a16:creationId xmlns:a16="http://schemas.microsoft.com/office/drawing/2014/main" id="{FE7A09BE-DD1C-457B-A025-D5E46E4C7277}"/>
              </a:ext>
            </a:extLst>
          </p:cNvPr>
          <p:cNvSpPr/>
          <p:nvPr/>
        </p:nvSpPr>
        <p:spPr>
          <a:xfrm>
            <a:off x="5720286" y="1597167"/>
            <a:ext cx="578497"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A0F5614D-B8FE-4068-8728-FDCF177862FC}"/>
              </a:ext>
            </a:extLst>
          </p:cNvPr>
          <p:cNvCxnSpPr>
            <a:cxnSpLocks/>
            <a:stCxn id="29" idx="3"/>
            <a:endCxn id="46" idx="1"/>
          </p:cNvCxnSpPr>
          <p:nvPr/>
        </p:nvCxnSpPr>
        <p:spPr>
          <a:xfrm flipV="1">
            <a:off x="4318612" y="2909504"/>
            <a:ext cx="275234" cy="933"/>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46" name="Rectangle 45">
            <a:extLst>
              <a:ext uri="{FF2B5EF4-FFF2-40B4-BE49-F238E27FC236}">
                <a16:creationId xmlns:a16="http://schemas.microsoft.com/office/drawing/2014/main" id="{B23B4527-6A80-439A-BEDA-724027C6FDA3}"/>
              </a:ext>
            </a:extLst>
          </p:cNvPr>
          <p:cNvSpPr/>
          <p:nvPr/>
        </p:nvSpPr>
        <p:spPr>
          <a:xfrm>
            <a:off x="4593846" y="2704230"/>
            <a:ext cx="390928" cy="410547"/>
          </a:xfrm>
          <a:prstGeom prst="rect">
            <a:avLst/>
          </a:prstGeom>
          <a:solidFill>
            <a:schemeClr val="accent3"/>
          </a:solidFill>
          <a:ln>
            <a:solidFill>
              <a:schemeClr val="accent3">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4D64247-6646-4E2A-83D0-C3061CBF5DD3}"/>
              </a:ext>
            </a:extLst>
          </p:cNvPr>
          <p:cNvSpPr/>
          <p:nvPr/>
        </p:nvSpPr>
        <p:spPr>
          <a:xfrm>
            <a:off x="7211648" y="2705163"/>
            <a:ext cx="1194542" cy="410547"/>
          </a:xfrm>
          <a:prstGeom prst="rect">
            <a:avLst/>
          </a:prstGeom>
          <a:solidFill>
            <a:schemeClr val="accent3"/>
          </a:solidFill>
          <a:ln>
            <a:solidFill>
              <a:schemeClr val="accent3">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5F9C5426-EB9D-40AB-BF15-F6607B15F8FA}"/>
              </a:ext>
            </a:extLst>
          </p:cNvPr>
          <p:cNvSpPr/>
          <p:nvPr/>
        </p:nvSpPr>
        <p:spPr>
          <a:xfrm>
            <a:off x="8406189" y="1592218"/>
            <a:ext cx="1589316" cy="410547"/>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a:extLst>
              <a:ext uri="{FF2B5EF4-FFF2-40B4-BE49-F238E27FC236}">
                <a16:creationId xmlns:a16="http://schemas.microsoft.com/office/drawing/2014/main" id="{99BF2B64-E69B-4607-A53A-DE7367EB7370}"/>
              </a:ext>
            </a:extLst>
          </p:cNvPr>
          <p:cNvCxnSpPr>
            <a:cxnSpLocks/>
            <a:endCxn id="49" idx="1"/>
          </p:cNvCxnSpPr>
          <p:nvPr/>
        </p:nvCxnSpPr>
        <p:spPr>
          <a:xfrm>
            <a:off x="8752902" y="1988901"/>
            <a:ext cx="89257" cy="350342"/>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61" name="Text Placeholder 2">
            <a:extLst>
              <a:ext uri="{FF2B5EF4-FFF2-40B4-BE49-F238E27FC236}">
                <a16:creationId xmlns:a16="http://schemas.microsoft.com/office/drawing/2014/main" id="{81B34DB5-4882-434A-AF88-F40430303DDB}"/>
              </a:ext>
            </a:extLst>
          </p:cNvPr>
          <p:cNvSpPr txBox="1">
            <a:spLocks/>
          </p:cNvSpPr>
          <p:nvPr/>
        </p:nvSpPr>
        <p:spPr>
          <a:xfrm>
            <a:off x="391236" y="3429000"/>
            <a:ext cx="11070516" cy="3013742"/>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Accelerators and CPUs can launch work to one another (and themselves)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Data transfer implicit based on usage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Communication and computation are fine-grained</a:t>
            </a:r>
          </a:p>
        </p:txBody>
      </p:sp>
      <p:grpSp>
        <p:nvGrpSpPr>
          <p:cNvPr id="10" name="Group 9">
            <a:extLst>
              <a:ext uri="{FF2B5EF4-FFF2-40B4-BE49-F238E27FC236}">
                <a16:creationId xmlns:a16="http://schemas.microsoft.com/office/drawing/2014/main" id="{00E8DD0C-441F-4B55-B397-8DC0EA082F12}"/>
              </a:ext>
            </a:extLst>
          </p:cNvPr>
          <p:cNvGrpSpPr/>
          <p:nvPr/>
        </p:nvGrpSpPr>
        <p:grpSpPr>
          <a:xfrm>
            <a:off x="3804479" y="2133969"/>
            <a:ext cx="229633" cy="420838"/>
            <a:chOff x="3804479" y="2133968"/>
            <a:chExt cx="229633" cy="415982"/>
          </a:xfrm>
        </p:grpSpPr>
        <p:sp>
          <p:nvSpPr>
            <p:cNvPr id="37" name="Rectangle 36">
              <a:extLst>
                <a:ext uri="{FF2B5EF4-FFF2-40B4-BE49-F238E27FC236}">
                  <a16:creationId xmlns:a16="http://schemas.microsoft.com/office/drawing/2014/main" id="{AB5E5D00-74AB-4731-90B1-2E40B81E7969}"/>
                </a:ext>
              </a:extLst>
            </p:cNvPr>
            <p:cNvSpPr/>
            <p:nvPr/>
          </p:nvSpPr>
          <p:spPr>
            <a:xfrm>
              <a:off x="3804479" y="2133968"/>
              <a:ext cx="229633" cy="410547"/>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9" name="Arrow: Down 38">
              <a:extLst>
                <a:ext uri="{FF2B5EF4-FFF2-40B4-BE49-F238E27FC236}">
                  <a16:creationId xmlns:a16="http://schemas.microsoft.com/office/drawing/2014/main" id="{1344A595-844A-4511-BC8D-92C6E49D7373}"/>
                </a:ext>
              </a:extLst>
            </p:cNvPr>
            <p:cNvSpPr/>
            <p:nvPr/>
          </p:nvSpPr>
          <p:spPr>
            <a:xfrm>
              <a:off x="3806881" y="2143683"/>
              <a:ext cx="227231" cy="406267"/>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53EA4C69-5A57-4567-8A76-F8ABB9D2A50C}"/>
              </a:ext>
            </a:extLst>
          </p:cNvPr>
          <p:cNvSpPr/>
          <p:nvPr/>
        </p:nvSpPr>
        <p:spPr>
          <a:xfrm>
            <a:off x="5264971" y="2705163"/>
            <a:ext cx="226267" cy="410547"/>
          </a:xfrm>
          <a:prstGeom prst="rect">
            <a:avLst/>
          </a:prstGeom>
          <a:solidFill>
            <a:schemeClr val="accent3"/>
          </a:solidFill>
          <a:ln>
            <a:solidFill>
              <a:schemeClr val="accent3">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44" name="Straight Arrow Connector 43">
            <a:extLst>
              <a:ext uri="{FF2B5EF4-FFF2-40B4-BE49-F238E27FC236}">
                <a16:creationId xmlns:a16="http://schemas.microsoft.com/office/drawing/2014/main" id="{91C73673-4F23-4637-A92A-42679F378BFE}"/>
              </a:ext>
            </a:extLst>
          </p:cNvPr>
          <p:cNvCxnSpPr>
            <a:cxnSpLocks/>
            <a:endCxn id="27" idx="1"/>
          </p:cNvCxnSpPr>
          <p:nvPr/>
        </p:nvCxnSpPr>
        <p:spPr>
          <a:xfrm flipV="1">
            <a:off x="3454706" y="2341395"/>
            <a:ext cx="60347" cy="372179"/>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cxnSp>
        <p:nvCxnSpPr>
          <p:cNvPr id="45" name="Straight Arrow Connector 44">
            <a:extLst>
              <a:ext uri="{FF2B5EF4-FFF2-40B4-BE49-F238E27FC236}">
                <a16:creationId xmlns:a16="http://schemas.microsoft.com/office/drawing/2014/main" id="{68B937A2-C89E-4B76-B64C-FD94F66EDB50}"/>
              </a:ext>
            </a:extLst>
          </p:cNvPr>
          <p:cNvCxnSpPr>
            <a:cxnSpLocks/>
            <a:stCxn id="29" idx="0"/>
            <a:endCxn id="37" idx="1"/>
          </p:cNvCxnSpPr>
          <p:nvPr/>
        </p:nvCxnSpPr>
        <p:spPr>
          <a:xfrm flipV="1">
            <a:off x="3742401" y="2341639"/>
            <a:ext cx="62078" cy="363524"/>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cxnSp>
        <p:nvCxnSpPr>
          <p:cNvPr id="52" name="Straight Arrow Connector 51">
            <a:extLst>
              <a:ext uri="{FF2B5EF4-FFF2-40B4-BE49-F238E27FC236}">
                <a16:creationId xmlns:a16="http://schemas.microsoft.com/office/drawing/2014/main" id="{702ED854-5327-466D-9ADB-CA25AC6CB500}"/>
              </a:ext>
            </a:extLst>
          </p:cNvPr>
          <p:cNvCxnSpPr>
            <a:cxnSpLocks/>
            <a:stCxn id="46" idx="3"/>
            <a:endCxn id="40" idx="1"/>
          </p:cNvCxnSpPr>
          <p:nvPr/>
        </p:nvCxnSpPr>
        <p:spPr>
          <a:xfrm>
            <a:off x="4984774" y="2909504"/>
            <a:ext cx="280197" cy="933"/>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cxnSp>
        <p:nvCxnSpPr>
          <p:cNvPr id="55" name="Straight Arrow Connector 54">
            <a:extLst>
              <a:ext uri="{FF2B5EF4-FFF2-40B4-BE49-F238E27FC236}">
                <a16:creationId xmlns:a16="http://schemas.microsoft.com/office/drawing/2014/main" id="{24584D7F-4C72-4C94-9760-7D3CDFA0B850}"/>
              </a:ext>
            </a:extLst>
          </p:cNvPr>
          <p:cNvCxnSpPr>
            <a:cxnSpLocks/>
            <a:stCxn id="40" idx="3"/>
            <a:endCxn id="32" idx="1"/>
          </p:cNvCxnSpPr>
          <p:nvPr/>
        </p:nvCxnSpPr>
        <p:spPr>
          <a:xfrm flipV="1">
            <a:off x="5491238" y="1802441"/>
            <a:ext cx="229048" cy="1107996"/>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grpSp>
        <p:nvGrpSpPr>
          <p:cNvPr id="66" name="Group 65">
            <a:extLst>
              <a:ext uri="{FF2B5EF4-FFF2-40B4-BE49-F238E27FC236}">
                <a16:creationId xmlns:a16="http://schemas.microsoft.com/office/drawing/2014/main" id="{9B91ED40-A111-41D7-ABAF-AF615A3E5DE4}"/>
              </a:ext>
            </a:extLst>
          </p:cNvPr>
          <p:cNvGrpSpPr/>
          <p:nvPr/>
        </p:nvGrpSpPr>
        <p:grpSpPr>
          <a:xfrm>
            <a:off x="9126719" y="2135570"/>
            <a:ext cx="195313" cy="415979"/>
            <a:chOff x="8842155" y="2133969"/>
            <a:chExt cx="195313" cy="415979"/>
          </a:xfrm>
        </p:grpSpPr>
        <p:sp>
          <p:nvSpPr>
            <p:cNvPr id="67" name="Rectangle 66">
              <a:extLst>
                <a:ext uri="{FF2B5EF4-FFF2-40B4-BE49-F238E27FC236}">
                  <a16:creationId xmlns:a16="http://schemas.microsoft.com/office/drawing/2014/main" id="{1D071DC8-B0FC-421E-A6B7-C5323A80B437}"/>
                </a:ext>
              </a:extLst>
            </p:cNvPr>
            <p:cNvSpPr/>
            <p:nvPr/>
          </p:nvSpPr>
          <p:spPr>
            <a:xfrm>
              <a:off x="8842159" y="2133969"/>
              <a:ext cx="195309" cy="410547"/>
            </a:xfrm>
            <a:prstGeom prst="rect">
              <a:avLst/>
            </a:prstGeom>
            <a:ln>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68" name="Arrow: Down 67">
              <a:extLst>
                <a:ext uri="{FF2B5EF4-FFF2-40B4-BE49-F238E27FC236}">
                  <a16:creationId xmlns:a16="http://schemas.microsoft.com/office/drawing/2014/main" id="{90414E40-D33B-47DF-AB17-8C74E32FF0ED}"/>
                </a:ext>
              </a:extLst>
            </p:cNvPr>
            <p:cNvSpPr/>
            <p:nvPr/>
          </p:nvSpPr>
          <p:spPr>
            <a:xfrm rot="10800000">
              <a:off x="8842155" y="2139401"/>
              <a:ext cx="195311" cy="410547"/>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2" name="Straight Arrow Connector 71">
            <a:extLst>
              <a:ext uri="{FF2B5EF4-FFF2-40B4-BE49-F238E27FC236}">
                <a16:creationId xmlns:a16="http://schemas.microsoft.com/office/drawing/2014/main" id="{FCCE9378-5638-4028-A390-9930DAE6E6A7}"/>
              </a:ext>
            </a:extLst>
          </p:cNvPr>
          <p:cNvCxnSpPr>
            <a:cxnSpLocks/>
          </p:cNvCxnSpPr>
          <p:nvPr/>
        </p:nvCxnSpPr>
        <p:spPr>
          <a:xfrm>
            <a:off x="9037460" y="1988900"/>
            <a:ext cx="89257" cy="350342"/>
          </a:xfrm>
          <a:prstGeom prst="straightConnector1">
            <a:avLst/>
          </a:prstGeom>
          <a:ln w="76200">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73" name="Rectangle: Rounded Corners 72">
            <a:extLst>
              <a:ext uri="{FF2B5EF4-FFF2-40B4-BE49-F238E27FC236}">
                <a16:creationId xmlns:a16="http://schemas.microsoft.com/office/drawing/2014/main" id="{4E03FB12-B972-4DDC-98B0-3CB9C138B04C}"/>
              </a:ext>
            </a:extLst>
          </p:cNvPr>
          <p:cNvSpPr/>
          <p:nvPr/>
        </p:nvSpPr>
        <p:spPr>
          <a:xfrm>
            <a:off x="2643976" y="1439637"/>
            <a:ext cx="3793888" cy="1939331"/>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74" name="Rectangle: Rounded Corners 73">
            <a:extLst>
              <a:ext uri="{FF2B5EF4-FFF2-40B4-BE49-F238E27FC236}">
                <a16:creationId xmlns:a16="http://schemas.microsoft.com/office/drawing/2014/main" id="{74E5F734-E80B-4816-9E2B-748BDAE443B5}"/>
              </a:ext>
            </a:extLst>
          </p:cNvPr>
          <p:cNvSpPr/>
          <p:nvPr/>
        </p:nvSpPr>
        <p:spPr>
          <a:xfrm>
            <a:off x="3278606" y="1965251"/>
            <a:ext cx="988590" cy="1379657"/>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75" name="Rectangle: Rounded Corners 74">
            <a:extLst>
              <a:ext uri="{FF2B5EF4-FFF2-40B4-BE49-F238E27FC236}">
                <a16:creationId xmlns:a16="http://schemas.microsoft.com/office/drawing/2014/main" id="{30F78657-489A-4E54-9D38-D411532A7604}"/>
              </a:ext>
            </a:extLst>
          </p:cNvPr>
          <p:cNvSpPr/>
          <p:nvPr/>
        </p:nvSpPr>
        <p:spPr>
          <a:xfrm>
            <a:off x="8559434" y="1427822"/>
            <a:ext cx="988590" cy="1379657"/>
          </a:xfrm>
          <a:prstGeom prst="round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42580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par>
                                <p:cTn id="46" presetID="22" presetClass="entr" presetSubtype="8"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1"/>
                                        </p:tgtEl>
                                        <p:attrNameLst>
                                          <p:attrName>style.visibility</p:attrName>
                                        </p:attrNameLst>
                                      </p:cBhvr>
                                      <p:to>
                                        <p:strVal val="visible"/>
                                      </p:to>
                                    </p:set>
                                  </p:childTnLst>
                                </p:cTn>
                              </p:par>
                            </p:childTnLst>
                          </p:cTn>
                        </p:par>
                        <p:par>
                          <p:cTn id="76" fill="hold">
                            <p:stCondLst>
                              <p:cond delay="0"/>
                            </p:stCondLst>
                            <p:childTnLst>
                              <p:par>
                                <p:cTn id="77" presetID="22" presetClass="entr" presetSubtype="8"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500"/>
                            </p:stCondLst>
                            <p:childTnLst>
                              <p:par>
                                <p:cTn id="81" presetID="1" presetClass="entr" presetSubtype="0" fill="hold" nodeType="after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wipe(left)">
                                      <p:cBhvr>
                                        <p:cTn id="86" dur="500"/>
                                        <p:tgtEl>
                                          <p:spTgt spid="6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1">
                                            <p:txEl>
                                              <p:pRg st="0" end="0"/>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1">
                                            <p:txEl>
                                              <p:pRg st="2" end="2"/>
                                            </p:txEl>
                                          </p:spTgt>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73"/>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1">
                                            <p:txEl>
                                              <p:pRg st="4" end="4"/>
                                            </p:txEl>
                                          </p:spTgt>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7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30" grpId="0" animBg="1"/>
      <p:bldP spid="6" grpId="0" animBg="1"/>
      <p:bldP spid="32" grpId="0" animBg="1"/>
      <p:bldP spid="46" grpId="0" animBg="1"/>
      <p:bldP spid="47" grpId="0" animBg="1"/>
      <p:bldP spid="50" grpId="0" animBg="1"/>
      <p:bldP spid="40" grpId="0" animBg="1"/>
      <p:bldP spid="73" grpId="0" animBg="1"/>
      <p:bldP spid="73" grpId="1" animBg="1"/>
      <p:bldP spid="74" grpId="0" animBg="1"/>
      <p:bldP spid="74" grpId="1" animBg="1"/>
      <p:bldP spid="75" grpId="0" animBg="1"/>
      <p:bldP spid="7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Accelerators can now Request OS Services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5</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391236" y="1087802"/>
            <a:ext cx="11070516" cy="5354940"/>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GPU-to-CPU Callbacks (Owens et al., UCHPC 2010)</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Page Faults / Demand Paging (</a:t>
            </a:r>
            <a:r>
              <a:rPr lang="en-US" dirty="0" err="1"/>
              <a:t>Veselý</a:t>
            </a:r>
            <a:r>
              <a:rPr lang="en-US" dirty="0"/>
              <a:t> et al., ISPASS 2016)</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GPU-Initiated Network Requests (</a:t>
            </a:r>
            <a:r>
              <a:rPr lang="en-US" dirty="0" err="1"/>
              <a:t>GPUnet</a:t>
            </a:r>
            <a:r>
              <a:rPr lang="en-US" dirty="0"/>
              <a:t>, USENIX 2014)</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GPU-Initiated File System Requests (</a:t>
            </a:r>
            <a:r>
              <a:rPr lang="en-US" dirty="0" err="1"/>
              <a:t>GPUfs</a:t>
            </a:r>
            <a:r>
              <a:rPr lang="en-US" dirty="0"/>
              <a:t>, ASPLOS 2013)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“Generic” System Calls (</a:t>
            </a:r>
            <a:r>
              <a:rPr lang="en-US" dirty="0" err="1"/>
              <a:t>Genesys</a:t>
            </a:r>
            <a:r>
              <a:rPr lang="en-US" dirty="0"/>
              <a:t>, ISCA 2018)</a:t>
            </a:r>
          </a:p>
          <a:p>
            <a:pPr marL="800100" lvl="1" indent="-342900">
              <a:buFont typeface="Arial" panose="020B0604020202020204" pitchFamily="34" charset="0"/>
              <a:buChar char="•"/>
            </a:pPr>
            <a:r>
              <a:rPr lang="en-US" dirty="0"/>
              <a:t>ioctl() for other devices</a:t>
            </a:r>
          </a:p>
          <a:p>
            <a:pPr marL="800100" lvl="1" indent="-342900">
              <a:buFont typeface="Arial" panose="020B0604020202020204" pitchFamily="34" charset="0"/>
              <a:buChar char="•"/>
            </a:pPr>
            <a:r>
              <a:rPr lang="en-US" dirty="0"/>
              <a:t>Memory management (e.g., sbrk(), mmap())</a:t>
            </a:r>
          </a:p>
          <a:p>
            <a:pPr marL="800100" lvl="1" indent="-342900">
              <a:buFont typeface="Arial" panose="020B0604020202020204" pitchFamily="34" charset="0"/>
              <a:buChar char="•"/>
            </a:pPr>
            <a:r>
              <a:rPr lang="en-US" dirty="0"/>
              <a:t>Signals</a:t>
            </a:r>
          </a:p>
        </p:txBody>
      </p:sp>
    </p:spTree>
    <p:extLst>
      <p:ext uri="{BB962C8B-B14F-4D97-AF65-F5344CB8AC3E}">
        <p14:creationId xmlns:p14="http://schemas.microsoft.com/office/powerpoint/2010/main" val="85054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33350F-43E7-465D-9059-D70755DC908A}"/>
              </a:ext>
            </a:extLst>
          </p:cNvPr>
          <p:cNvSpPr/>
          <p:nvPr/>
        </p:nvSpPr>
        <p:spPr>
          <a:xfrm>
            <a:off x="7496175"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How a GPU System Service Request Is Handled</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6</a:t>
            </a:fld>
            <a:endParaRPr lang="en-US" dirty="0"/>
          </a:p>
        </p:txBody>
      </p:sp>
      <p:sp>
        <p:nvSpPr>
          <p:cNvPr id="4" name="Rectangle 3">
            <a:extLst>
              <a:ext uri="{FF2B5EF4-FFF2-40B4-BE49-F238E27FC236}">
                <a16:creationId xmlns:a16="http://schemas.microsoft.com/office/drawing/2014/main" id="{D326475C-9882-485F-8777-8CD9CDC7D9D0}"/>
              </a:ext>
            </a:extLst>
          </p:cNvPr>
          <p:cNvSpPr/>
          <p:nvPr/>
        </p:nvSpPr>
        <p:spPr>
          <a:xfrm>
            <a:off x="371476" y="1781175"/>
            <a:ext cx="1780464" cy="6405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2</a:t>
            </a:r>
          </a:p>
        </p:txBody>
      </p:sp>
      <p:sp>
        <p:nvSpPr>
          <p:cNvPr id="6" name="Rectangle 5">
            <a:extLst>
              <a:ext uri="{FF2B5EF4-FFF2-40B4-BE49-F238E27FC236}">
                <a16:creationId xmlns:a16="http://schemas.microsoft.com/office/drawing/2014/main" id="{601163F7-2DE3-444E-B787-78C83F92091C}"/>
              </a:ext>
            </a:extLst>
          </p:cNvPr>
          <p:cNvSpPr/>
          <p:nvPr/>
        </p:nvSpPr>
        <p:spPr>
          <a:xfrm>
            <a:off x="9872662" y="1781174"/>
            <a:ext cx="1780464" cy="3209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GPU</a:t>
            </a:r>
          </a:p>
        </p:txBody>
      </p:sp>
      <p:sp>
        <p:nvSpPr>
          <p:cNvPr id="7" name="Rectangle 6">
            <a:extLst>
              <a:ext uri="{FF2B5EF4-FFF2-40B4-BE49-F238E27FC236}">
                <a16:creationId xmlns:a16="http://schemas.microsoft.com/office/drawing/2014/main" id="{EA3982DD-2C23-4C85-9902-C0B87DFF167C}"/>
              </a:ext>
            </a:extLst>
          </p:cNvPr>
          <p:cNvSpPr/>
          <p:nvPr/>
        </p:nvSpPr>
        <p:spPr>
          <a:xfrm>
            <a:off x="3538538" y="1781175"/>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1</a:t>
            </a:r>
          </a:p>
        </p:txBody>
      </p:sp>
      <p:sp>
        <p:nvSpPr>
          <p:cNvPr id="8" name="Rectangle 7">
            <a:extLst>
              <a:ext uri="{FF2B5EF4-FFF2-40B4-BE49-F238E27FC236}">
                <a16:creationId xmlns:a16="http://schemas.microsoft.com/office/drawing/2014/main" id="{D7DCA206-5B1F-4B5B-B773-442283BA0618}"/>
              </a:ext>
            </a:extLst>
          </p:cNvPr>
          <p:cNvSpPr/>
          <p:nvPr/>
        </p:nvSpPr>
        <p:spPr>
          <a:xfrm>
            <a:off x="6705600" y="1781176"/>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0</a:t>
            </a:r>
          </a:p>
        </p:txBody>
      </p:sp>
      <p:sp>
        <p:nvSpPr>
          <p:cNvPr id="5" name="Rectangle 4">
            <a:extLst>
              <a:ext uri="{FF2B5EF4-FFF2-40B4-BE49-F238E27FC236}">
                <a16:creationId xmlns:a16="http://schemas.microsoft.com/office/drawing/2014/main" id="{B91B05A6-AD32-48B6-B5E0-30E5BAB744B9}"/>
              </a:ext>
            </a:extLst>
          </p:cNvPr>
          <p:cNvSpPr/>
          <p:nvPr/>
        </p:nvSpPr>
        <p:spPr>
          <a:xfrm>
            <a:off x="371477" y="5114924"/>
            <a:ext cx="11281650" cy="1181101"/>
          </a:xfrm>
          <a:prstGeom prst="rect">
            <a:avLst/>
          </a:prstGeom>
          <a:noFill/>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C5CE1E-738B-4775-97DA-03B384260AD8}"/>
              </a:ext>
            </a:extLst>
          </p:cNvPr>
          <p:cNvSpPr txBox="1"/>
          <p:nvPr/>
        </p:nvSpPr>
        <p:spPr>
          <a:xfrm>
            <a:off x="5231607" y="5753754"/>
            <a:ext cx="1561389"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Memory</a:t>
            </a:r>
          </a:p>
        </p:txBody>
      </p:sp>
      <p:sp>
        <p:nvSpPr>
          <p:cNvPr id="10" name="Rectangle 9">
            <a:extLst>
              <a:ext uri="{FF2B5EF4-FFF2-40B4-BE49-F238E27FC236}">
                <a16:creationId xmlns:a16="http://schemas.microsoft.com/office/drawing/2014/main" id="{5BEC1ED4-FB79-40BA-9BD0-190681215DAE}"/>
              </a:ext>
            </a:extLst>
          </p:cNvPr>
          <p:cNvSpPr/>
          <p:nvPr/>
        </p:nvSpPr>
        <p:spPr>
          <a:xfrm>
            <a:off x="6734176"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7BD0C3-7819-4C75-9BE0-5BA711E98E53}"/>
              </a:ext>
            </a:extLst>
          </p:cNvPr>
          <p:cNvSpPr/>
          <p:nvPr/>
        </p:nvSpPr>
        <p:spPr>
          <a:xfrm>
            <a:off x="851777"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1" name="Arrow: Bent 10">
            <a:extLst>
              <a:ext uri="{FF2B5EF4-FFF2-40B4-BE49-F238E27FC236}">
                <a16:creationId xmlns:a16="http://schemas.microsoft.com/office/drawing/2014/main" id="{5901149E-21D2-448E-BE9D-0C912E3BD5F2}"/>
              </a:ext>
            </a:extLst>
          </p:cNvPr>
          <p:cNvSpPr/>
          <p:nvPr/>
        </p:nvSpPr>
        <p:spPr>
          <a:xfrm rot="5400000" flipV="1">
            <a:off x="8451410" y="3798449"/>
            <a:ext cx="1062041"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5" name="Text Placeholder 2">
            <a:extLst>
              <a:ext uri="{FF2B5EF4-FFF2-40B4-BE49-F238E27FC236}">
                <a16:creationId xmlns:a16="http://schemas.microsoft.com/office/drawing/2014/main" id="{EAB36CA7-EC8E-4375-A200-18B340992BF3}"/>
              </a:ext>
            </a:extLst>
          </p:cNvPr>
          <p:cNvSpPr txBox="1">
            <a:spLocks/>
          </p:cNvSpPr>
          <p:nvPr/>
        </p:nvSpPr>
        <p:spPr>
          <a:xfrm>
            <a:off x="914400" y="2940834"/>
            <a:ext cx="6401760" cy="187286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Step 1: Set up request arguments in memory</a:t>
            </a:r>
          </a:p>
          <a:p>
            <a:r>
              <a:rPr lang="en-US" dirty="0"/>
              <a:t>Step 2: Send request interrupt to a CPU</a:t>
            </a:r>
          </a:p>
          <a:p>
            <a:r>
              <a:rPr lang="en-US" dirty="0"/>
              <a:t>Step 3: (a) Schedule bottom-half handler</a:t>
            </a:r>
          </a:p>
          <a:p>
            <a:r>
              <a:rPr lang="en-US" dirty="0"/>
              <a:t>	  (b) ACK request to GPU</a:t>
            </a:r>
          </a:p>
        </p:txBody>
      </p:sp>
      <p:sp>
        <p:nvSpPr>
          <p:cNvPr id="16" name="TextBox 15">
            <a:extLst>
              <a:ext uri="{FF2B5EF4-FFF2-40B4-BE49-F238E27FC236}">
                <a16:creationId xmlns:a16="http://schemas.microsoft.com/office/drawing/2014/main" id="{C0FC519B-1A37-4838-BD60-9F10A08B3985}"/>
              </a:ext>
            </a:extLst>
          </p:cNvPr>
          <p:cNvSpPr txBox="1"/>
          <p:nvPr/>
        </p:nvSpPr>
        <p:spPr>
          <a:xfrm>
            <a:off x="8653462" y="4543425"/>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1</a:t>
            </a:r>
          </a:p>
        </p:txBody>
      </p:sp>
      <p:sp>
        <p:nvSpPr>
          <p:cNvPr id="17" name="Arrow: Left 16">
            <a:extLst>
              <a:ext uri="{FF2B5EF4-FFF2-40B4-BE49-F238E27FC236}">
                <a16:creationId xmlns:a16="http://schemas.microsoft.com/office/drawing/2014/main" id="{69002041-219D-40E3-8C58-827C1B8005C3}"/>
              </a:ext>
            </a:extLst>
          </p:cNvPr>
          <p:cNvSpPr/>
          <p:nvPr/>
        </p:nvSpPr>
        <p:spPr>
          <a:xfrm rot="10800000" flipV="1">
            <a:off x="8486064"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48884E0-74C5-43B2-9295-0CB0FB065707}"/>
              </a:ext>
            </a:extLst>
          </p:cNvPr>
          <p:cNvSpPr txBox="1"/>
          <p:nvPr/>
        </p:nvSpPr>
        <p:spPr>
          <a:xfrm>
            <a:off x="8653462" y="1461883"/>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3b</a:t>
            </a:r>
          </a:p>
        </p:txBody>
      </p:sp>
      <p:sp>
        <p:nvSpPr>
          <p:cNvPr id="21" name="Arrow: Left 20">
            <a:extLst>
              <a:ext uri="{FF2B5EF4-FFF2-40B4-BE49-F238E27FC236}">
                <a16:creationId xmlns:a16="http://schemas.microsoft.com/office/drawing/2014/main" id="{3E6088B7-B21D-4179-BEE2-6E917B96EDAF}"/>
              </a:ext>
            </a:extLst>
          </p:cNvPr>
          <p:cNvSpPr/>
          <p:nvPr/>
        </p:nvSpPr>
        <p:spPr>
          <a:xfrm flipV="1">
            <a:off x="5319000"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18D5BAA-699C-4595-9843-0764BE8EFE46}"/>
              </a:ext>
            </a:extLst>
          </p:cNvPr>
          <p:cNvSpPr txBox="1"/>
          <p:nvPr/>
        </p:nvSpPr>
        <p:spPr>
          <a:xfrm>
            <a:off x="5734585"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25" name="Arrow: Bent 24">
            <a:extLst>
              <a:ext uri="{FF2B5EF4-FFF2-40B4-BE49-F238E27FC236}">
                <a16:creationId xmlns:a16="http://schemas.microsoft.com/office/drawing/2014/main" id="{98BE9A54-C92B-4CFE-8454-7B4E5E4EB6D0}"/>
              </a:ext>
            </a:extLst>
          </p:cNvPr>
          <p:cNvSpPr/>
          <p:nvPr/>
        </p:nvSpPr>
        <p:spPr>
          <a:xfrm rot="5400000" flipH="1" flipV="1">
            <a:off x="8525300" y="1995912"/>
            <a:ext cx="914262"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3AED19FE-94C8-41EF-AF2F-22F7B43947E8}"/>
              </a:ext>
            </a:extLst>
          </p:cNvPr>
          <p:cNvSpPr txBox="1"/>
          <p:nvPr/>
        </p:nvSpPr>
        <p:spPr>
          <a:xfrm>
            <a:off x="8819082" y="2608472"/>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36507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6" grpId="0"/>
      <p:bldP spid="17" grpId="0" animBg="1"/>
      <p:bldP spid="19" grpId="0"/>
      <p:bldP spid="21" grpId="0" animBg="1"/>
      <p:bldP spid="22" grpId="0"/>
      <p:bldP spid="25"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D53CBA-3ED2-437B-820A-32E69362C4E2}"/>
              </a:ext>
            </a:extLst>
          </p:cNvPr>
          <p:cNvSpPr/>
          <p:nvPr/>
        </p:nvSpPr>
        <p:spPr>
          <a:xfrm>
            <a:off x="3396979"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33350F-43E7-465D-9059-D70755DC908A}"/>
              </a:ext>
            </a:extLst>
          </p:cNvPr>
          <p:cNvSpPr/>
          <p:nvPr/>
        </p:nvSpPr>
        <p:spPr>
          <a:xfrm>
            <a:off x="7496175"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How a GPU System Service Request Is Handled</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7</a:t>
            </a:fld>
            <a:endParaRPr lang="en-US" dirty="0"/>
          </a:p>
        </p:txBody>
      </p:sp>
      <p:sp>
        <p:nvSpPr>
          <p:cNvPr id="4" name="Rectangle 3">
            <a:extLst>
              <a:ext uri="{FF2B5EF4-FFF2-40B4-BE49-F238E27FC236}">
                <a16:creationId xmlns:a16="http://schemas.microsoft.com/office/drawing/2014/main" id="{D326475C-9882-485F-8777-8CD9CDC7D9D0}"/>
              </a:ext>
            </a:extLst>
          </p:cNvPr>
          <p:cNvSpPr/>
          <p:nvPr/>
        </p:nvSpPr>
        <p:spPr>
          <a:xfrm>
            <a:off x="371476" y="1781175"/>
            <a:ext cx="1780464" cy="6405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2</a:t>
            </a:r>
          </a:p>
        </p:txBody>
      </p:sp>
      <p:sp>
        <p:nvSpPr>
          <p:cNvPr id="6" name="Rectangle 5">
            <a:extLst>
              <a:ext uri="{FF2B5EF4-FFF2-40B4-BE49-F238E27FC236}">
                <a16:creationId xmlns:a16="http://schemas.microsoft.com/office/drawing/2014/main" id="{601163F7-2DE3-444E-B787-78C83F92091C}"/>
              </a:ext>
            </a:extLst>
          </p:cNvPr>
          <p:cNvSpPr/>
          <p:nvPr/>
        </p:nvSpPr>
        <p:spPr>
          <a:xfrm>
            <a:off x="9872662" y="1781174"/>
            <a:ext cx="1780464" cy="3209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GPU</a:t>
            </a:r>
          </a:p>
        </p:txBody>
      </p:sp>
      <p:sp>
        <p:nvSpPr>
          <p:cNvPr id="7" name="Rectangle 6">
            <a:extLst>
              <a:ext uri="{FF2B5EF4-FFF2-40B4-BE49-F238E27FC236}">
                <a16:creationId xmlns:a16="http://schemas.microsoft.com/office/drawing/2014/main" id="{EA3982DD-2C23-4C85-9902-C0B87DFF167C}"/>
              </a:ext>
            </a:extLst>
          </p:cNvPr>
          <p:cNvSpPr/>
          <p:nvPr/>
        </p:nvSpPr>
        <p:spPr>
          <a:xfrm>
            <a:off x="3538538" y="1781175"/>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1</a:t>
            </a:r>
          </a:p>
        </p:txBody>
      </p:sp>
      <p:sp>
        <p:nvSpPr>
          <p:cNvPr id="8" name="Rectangle 7">
            <a:extLst>
              <a:ext uri="{FF2B5EF4-FFF2-40B4-BE49-F238E27FC236}">
                <a16:creationId xmlns:a16="http://schemas.microsoft.com/office/drawing/2014/main" id="{D7DCA206-5B1F-4B5B-B773-442283BA0618}"/>
              </a:ext>
            </a:extLst>
          </p:cNvPr>
          <p:cNvSpPr/>
          <p:nvPr/>
        </p:nvSpPr>
        <p:spPr>
          <a:xfrm>
            <a:off x="6705600" y="1781176"/>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0</a:t>
            </a:r>
          </a:p>
        </p:txBody>
      </p:sp>
      <p:sp>
        <p:nvSpPr>
          <p:cNvPr id="5" name="Rectangle 4">
            <a:extLst>
              <a:ext uri="{FF2B5EF4-FFF2-40B4-BE49-F238E27FC236}">
                <a16:creationId xmlns:a16="http://schemas.microsoft.com/office/drawing/2014/main" id="{B91B05A6-AD32-48B6-B5E0-30E5BAB744B9}"/>
              </a:ext>
            </a:extLst>
          </p:cNvPr>
          <p:cNvSpPr/>
          <p:nvPr/>
        </p:nvSpPr>
        <p:spPr>
          <a:xfrm>
            <a:off x="371477" y="5114924"/>
            <a:ext cx="11281650" cy="1181101"/>
          </a:xfrm>
          <a:prstGeom prst="rect">
            <a:avLst/>
          </a:prstGeom>
          <a:noFill/>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C5CE1E-738B-4775-97DA-03B384260AD8}"/>
              </a:ext>
            </a:extLst>
          </p:cNvPr>
          <p:cNvSpPr txBox="1"/>
          <p:nvPr/>
        </p:nvSpPr>
        <p:spPr>
          <a:xfrm>
            <a:off x="5231607" y="5753754"/>
            <a:ext cx="1561389"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Memory</a:t>
            </a:r>
          </a:p>
        </p:txBody>
      </p:sp>
      <p:sp>
        <p:nvSpPr>
          <p:cNvPr id="10" name="Rectangle 9">
            <a:extLst>
              <a:ext uri="{FF2B5EF4-FFF2-40B4-BE49-F238E27FC236}">
                <a16:creationId xmlns:a16="http://schemas.microsoft.com/office/drawing/2014/main" id="{5BEC1ED4-FB79-40BA-9BD0-190681215DAE}"/>
              </a:ext>
            </a:extLst>
          </p:cNvPr>
          <p:cNvSpPr/>
          <p:nvPr/>
        </p:nvSpPr>
        <p:spPr>
          <a:xfrm>
            <a:off x="6734176"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7BD0C3-7819-4C75-9BE0-5BA711E98E53}"/>
              </a:ext>
            </a:extLst>
          </p:cNvPr>
          <p:cNvSpPr/>
          <p:nvPr/>
        </p:nvSpPr>
        <p:spPr>
          <a:xfrm>
            <a:off x="851777"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1" name="Arrow: Bent 10">
            <a:extLst>
              <a:ext uri="{FF2B5EF4-FFF2-40B4-BE49-F238E27FC236}">
                <a16:creationId xmlns:a16="http://schemas.microsoft.com/office/drawing/2014/main" id="{5901149E-21D2-448E-BE9D-0C912E3BD5F2}"/>
              </a:ext>
            </a:extLst>
          </p:cNvPr>
          <p:cNvSpPr/>
          <p:nvPr/>
        </p:nvSpPr>
        <p:spPr>
          <a:xfrm rot="5400000" flipV="1">
            <a:off x="8451410" y="3798449"/>
            <a:ext cx="1062041"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C0FC519B-1A37-4838-BD60-9F10A08B3985}"/>
              </a:ext>
            </a:extLst>
          </p:cNvPr>
          <p:cNvSpPr txBox="1"/>
          <p:nvPr/>
        </p:nvSpPr>
        <p:spPr>
          <a:xfrm>
            <a:off x="8653462" y="4543425"/>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1</a:t>
            </a:r>
          </a:p>
        </p:txBody>
      </p:sp>
      <p:sp>
        <p:nvSpPr>
          <p:cNvPr id="17" name="Arrow: Left 16">
            <a:extLst>
              <a:ext uri="{FF2B5EF4-FFF2-40B4-BE49-F238E27FC236}">
                <a16:creationId xmlns:a16="http://schemas.microsoft.com/office/drawing/2014/main" id="{69002041-219D-40E3-8C58-827C1B8005C3}"/>
              </a:ext>
            </a:extLst>
          </p:cNvPr>
          <p:cNvSpPr/>
          <p:nvPr/>
        </p:nvSpPr>
        <p:spPr>
          <a:xfrm rot="10800000" flipV="1">
            <a:off x="8486064"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48884E0-74C5-43B2-9295-0CB0FB065707}"/>
              </a:ext>
            </a:extLst>
          </p:cNvPr>
          <p:cNvSpPr txBox="1"/>
          <p:nvPr/>
        </p:nvSpPr>
        <p:spPr>
          <a:xfrm>
            <a:off x="8653462" y="1461883"/>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3b</a:t>
            </a:r>
          </a:p>
        </p:txBody>
      </p:sp>
      <p:sp>
        <p:nvSpPr>
          <p:cNvPr id="21" name="Arrow: Left 20">
            <a:extLst>
              <a:ext uri="{FF2B5EF4-FFF2-40B4-BE49-F238E27FC236}">
                <a16:creationId xmlns:a16="http://schemas.microsoft.com/office/drawing/2014/main" id="{3E6088B7-B21D-4179-BEE2-6E917B96EDAF}"/>
              </a:ext>
            </a:extLst>
          </p:cNvPr>
          <p:cNvSpPr/>
          <p:nvPr/>
        </p:nvSpPr>
        <p:spPr>
          <a:xfrm flipV="1">
            <a:off x="5319000"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18D5BAA-699C-4595-9843-0764BE8EFE46}"/>
              </a:ext>
            </a:extLst>
          </p:cNvPr>
          <p:cNvSpPr txBox="1"/>
          <p:nvPr/>
        </p:nvSpPr>
        <p:spPr>
          <a:xfrm>
            <a:off x="5734585"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25" name="Arrow: Left 24">
            <a:extLst>
              <a:ext uri="{FF2B5EF4-FFF2-40B4-BE49-F238E27FC236}">
                <a16:creationId xmlns:a16="http://schemas.microsoft.com/office/drawing/2014/main" id="{0A0D7EA4-BA1B-4CBE-9D2F-61D8AE11AE18}"/>
              </a:ext>
            </a:extLst>
          </p:cNvPr>
          <p:cNvSpPr/>
          <p:nvPr/>
        </p:nvSpPr>
        <p:spPr>
          <a:xfrm flipV="1">
            <a:off x="2151938"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3A8FF9F-58D1-4CFE-8C14-7E0829733C4E}"/>
              </a:ext>
            </a:extLst>
          </p:cNvPr>
          <p:cNvSpPr txBox="1"/>
          <p:nvPr/>
        </p:nvSpPr>
        <p:spPr>
          <a:xfrm>
            <a:off x="2567523"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27" name="Text Placeholder 2">
            <a:extLst>
              <a:ext uri="{FF2B5EF4-FFF2-40B4-BE49-F238E27FC236}">
                <a16:creationId xmlns:a16="http://schemas.microsoft.com/office/drawing/2014/main" id="{105DB44D-ED09-4BF8-8549-EC466962F0A9}"/>
              </a:ext>
            </a:extLst>
          </p:cNvPr>
          <p:cNvSpPr txBox="1">
            <a:spLocks/>
          </p:cNvSpPr>
          <p:nvPr/>
        </p:nvSpPr>
        <p:spPr>
          <a:xfrm>
            <a:off x="914400" y="3148439"/>
            <a:ext cx="7204595" cy="1181101"/>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Step 4: (a) Set up kernel work queue arguments</a:t>
            </a:r>
          </a:p>
          <a:p>
            <a:r>
              <a:rPr lang="en-US" dirty="0"/>
              <a:t>	  (b) Queue worker thread</a:t>
            </a:r>
          </a:p>
        </p:txBody>
      </p:sp>
      <p:sp>
        <p:nvSpPr>
          <p:cNvPr id="28" name="Arrow: U-Turn 27">
            <a:extLst>
              <a:ext uri="{FF2B5EF4-FFF2-40B4-BE49-F238E27FC236}">
                <a16:creationId xmlns:a16="http://schemas.microsoft.com/office/drawing/2014/main" id="{5736C380-8290-476D-8C4B-C30D9E562EA1}"/>
              </a:ext>
            </a:extLst>
          </p:cNvPr>
          <p:cNvSpPr/>
          <p:nvPr/>
        </p:nvSpPr>
        <p:spPr>
          <a:xfrm rot="10800000" flipV="1">
            <a:off x="4099803" y="4614321"/>
            <a:ext cx="3540668" cy="605382"/>
          </a:xfrm>
          <a:prstGeom prst="uturnArrow">
            <a:avLst>
              <a:gd name="adj1" fmla="val 25000"/>
              <a:gd name="adj2" fmla="val 25000"/>
              <a:gd name="adj3" fmla="val 25000"/>
              <a:gd name="adj4" fmla="val 43750"/>
              <a:gd name="adj5" fmla="val 1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9AD6CE7C-3124-4443-8610-2D1065B1081B}"/>
              </a:ext>
            </a:extLst>
          </p:cNvPr>
          <p:cNvSpPr txBox="1"/>
          <p:nvPr/>
        </p:nvSpPr>
        <p:spPr>
          <a:xfrm>
            <a:off x="5728330" y="4698584"/>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a:t>
            </a:r>
          </a:p>
        </p:txBody>
      </p:sp>
      <p:sp>
        <p:nvSpPr>
          <p:cNvPr id="32" name="Arrow: Bent 31">
            <a:extLst>
              <a:ext uri="{FF2B5EF4-FFF2-40B4-BE49-F238E27FC236}">
                <a16:creationId xmlns:a16="http://schemas.microsoft.com/office/drawing/2014/main" id="{B1834537-AB85-406E-BE1D-9AB6C9056912}"/>
              </a:ext>
            </a:extLst>
          </p:cNvPr>
          <p:cNvSpPr/>
          <p:nvPr/>
        </p:nvSpPr>
        <p:spPr>
          <a:xfrm rot="5400000" flipH="1" flipV="1">
            <a:off x="8525300" y="1995912"/>
            <a:ext cx="914262"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3" name="TextBox 32">
            <a:extLst>
              <a:ext uri="{FF2B5EF4-FFF2-40B4-BE49-F238E27FC236}">
                <a16:creationId xmlns:a16="http://schemas.microsoft.com/office/drawing/2014/main" id="{2653E395-2A1B-4BC7-9422-DA9913B36554}"/>
              </a:ext>
            </a:extLst>
          </p:cNvPr>
          <p:cNvSpPr txBox="1"/>
          <p:nvPr/>
        </p:nvSpPr>
        <p:spPr>
          <a:xfrm>
            <a:off x="8819082" y="2608472"/>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958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22" presetClass="entr" presetSubtype="2"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righ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D53CBA-3ED2-437B-820A-32E69362C4E2}"/>
              </a:ext>
            </a:extLst>
          </p:cNvPr>
          <p:cNvSpPr/>
          <p:nvPr/>
        </p:nvSpPr>
        <p:spPr>
          <a:xfrm>
            <a:off x="3396979"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33350F-43E7-465D-9059-D70755DC908A}"/>
              </a:ext>
            </a:extLst>
          </p:cNvPr>
          <p:cNvSpPr/>
          <p:nvPr/>
        </p:nvSpPr>
        <p:spPr>
          <a:xfrm>
            <a:off x="7496175" y="5219702"/>
            <a:ext cx="896061" cy="6095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How a GPU System Service Request Is Handled</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8</a:t>
            </a:fld>
            <a:endParaRPr lang="en-US" dirty="0"/>
          </a:p>
        </p:txBody>
      </p:sp>
      <p:sp>
        <p:nvSpPr>
          <p:cNvPr id="4" name="Rectangle 3">
            <a:extLst>
              <a:ext uri="{FF2B5EF4-FFF2-40B4-BE49-F238E27FC236}">
                <a16:creationId xmlns:a16="http://schemas.microsoft.com/office/drawing/2014/main" id="{D326475C-9882-485F-8777-8CD9CDC7D9D0}"/>
              </a:ext>
            </a:extLst>
          </p:cNvPr>
          <p:cNvSpPr/>
          <p:nvPr/>
        </p:nvSpPr>
        <p:spPr>
          <a:xfrm>
            <a:off x="371476" y="1781175"/>
            <a:ext cx="1780464" cy="6405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2</a:t>
            </a:r>
          </a:p>
        </p:txBody>
      </p:sp>
      <p:sp>
        <p:nvSpPr>
          <p:cNvPr id="6" name="Rectangle 5">
            <a:extLst>
              <a:ext uri="{FF2B5EF4-FFF2-40B4-BE49-F238E27FC236}">
                <a16:creationId xmlns:a16="http://schemas.microsoft.com/office/drawing/2014/main" id="{601163F7-2DE3-444E-B787-78C83F92091C}"/>
              </a:ext>
            </a:extLst>
          </p:cNvPr>
          <p:cNvSpPr/>
          <p:nvPr/>
        </p:nvSpPr>
        <p:spPr>
          <a:xfrm>
            <a:off x="9872662" y="1781174"/>
            <a:ext cx="1780464" cy="3209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GPU</a:t>
            </a:r>
          </a:p>
        </p:txBody>
      </p:sp>
      <p:sp>
        <p:nvSpPr>
          <p:cNvPr id="7" name="Rectangle 6">
            <a:extLst>
              <a:ext uri="{FF2B5EF4-FFF2-40B4-BE49-F238E27FC236}">
                <a16:creationId xmlns:a16="http://schemas.microsoft.com/office/drawing/2014/main" id="{EA3982DD-2C23-4C85-9902-C0B87DFF167C}"/>
              </a:ext>
            </a:extLst>
          </p:cNvPr>
          <p:cNvSpPr/>
          <p:nvPr/>
        </p:nvSpPr>
        <p:spPr>
          <a:xfrm>
            <a:off x="3538538" y="1781175"/>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1</a:t>
            </a:r>
          </a:p>
        </p:txBody>
      </p:sp>
      <p:sp>
        <p:nvSpPr>
          <p:cNvPr id="8" name="Rectangle 7">
            <a:extLst>
              <a:ext uri="{FF2B5EF4-FFF2-40B4-BE49-F238E27FC236}">
                <a16:creationId xmlns:a16="http://schemas.microsoft.com/office/drawing/2014/main" id="{D7DCA206-5B1F-4B5B-B773-442283BA0618}"/>
              </a:ext>
            </a:extLst>
          </p:cNvPr>
          <p:cNvSpPr/>
          <p:nvPr/>
        </p:nvSpPr>
        <p:spPr>
          <a:xfrm>
            <a:off x="6705600" y="1781176"/>
            <a:ext cx="1780464" cy="6405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CPU 0</a:t>
            </a:r>
          </a:p>
        </p:txBody>
      </p:sp>
      <p:sp>
        <p:nvSpPr>
          <p:cNvPr id="5" name="Rectangle 4">
            <a:extLst>
              <a:ext uri="{FF2B5EF4-FFF2-40B4-BE49-F238E27FC236}">
                <a16:creationId xmlns:a16="http://schemas.microsoft.com/office/drawing/2014/main" id="{B91B05A6-AD32-48B6-B5E0-30E5BAB744B9}"/>
              </a:ext>
            </a:extLst>
          </p:cNvPr>
          <p:cNvSpPr/>
          <p:nvPr/>
        </p:nvSpPr>
        <p:spPr>
          <a:xfrm>
            <a:off x="371477" y="5114924"/>
            <a:ext cx="11281650" cy="1181101"/>
          </a:xfrm>
          <a:prstGeom prst="rect">
            <a:avLst/>
          </a:prstGeom>
          <a:noFill/>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C5CE1E-738B-4775-97DA-03B384260AD8}"/>
              </a:ext>
            </a:extLst>
          </p:cNvPr>
          <p:cNvSpPr txBox="1"/>
          <p:nvPr/>
        </p:nvSpPr>
        <p:spPr>
          <a:xfrm>
            <a:off x="5231607" y="5753754"/>
            <a:ext cx="1561389"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Memory</a:t>
            </a:r>
          </a:p>
        </p:txBody>
      </p:sp>
      <p:sp>
        <p:nvSpPr>
          <p:cNvPr id="10" name="Rectangle 9">
            <a:extLst>
              <a:ext uri="{FF2B5EF4-FFF2-40B4-BE49-F238E27FC236}">
                <a16:creationId xmlns:a16="http://schemas.microsoft.com/office/drawing/2014/main" id="{5BEC1ED4-FB79-40BA-9BD0-190681215DAE}"/>
              </a:ext>
            </a:extLst>
          </p:cNvPr>
          <p:cNvSpPr/>
          <p:nvPr/>
        </p:nvSpPr>
        <p:spPr>
          <a:xfrm>
            <a:off x="6734176"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7BD0C3-7819-4C75-9BE0-5BA711E98E53}"/>
              </a:ext>
            </a:extLst>
          </p:cNvPr>
          <p:cNvSpPr/>
          <p:nvPr/>
        </p:nvSpPr>
        <p:spPr>
          <a:xfrm>
            <a:off x="851777" y="5219701"/>
            <a:ext cx="4467225" cy="60960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
        <p:nvSpPr>
          <p:cNvPr id="11" name="Arrow: Bent 10">
            <a:extLst>
              <a:ext uri="{FF2B5EF4-FFF2-40B4-BE49-F238E27FC236}">
                <a16:creationId xmlns:a16="http://schemas.microsoft.com/office/drawing/2014/main" id="{5901149E-21D2-448E-BE9D-0C912E3BD5F2}"/>
              </a:ext>
            </a:extLst>
          </p:cNvPr>
          <p:cNvSpPr/>
          <p:nvPr/>
        </p:nvSpPr>
        <p:spPr>
          <a:xfrm rot="5400000" flipV="1">
            <a:off x="8451410" y="3798449"/>
            <a:ext cx="1062041"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C0FC519B-1A37-4838-BD60-9F10A08B3985}"/>
              </a:ext>
            </a:extLst>
          </p:cNvPr>
          <p:cNvSpPr txBox="1"/>
          <p:nvPr/>
        </p:nvSpPr>
        <p:spPr>
          <a:xfrm>
            <a:off x="8653462" y="4543425"/>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1</a:t>
            </a:r>
          </a:p>
        </p:txBody>
      </p:sp>
      <p:sp>
        <p:nvSpPr>
          <p:cNvPr id="17" name="Arrow: Left 16">
            <a:extLst>
              <a:ext uri="{FF2B5EF4-FFF2-40B4-BE49-F238E27FC236}">
                <a16:creationId xmlns:a16="http://schemas.microsoft.com/office/drawing/2014/main" id="{69002041-219D-40E3-8C58-827C1B8005C3}"/>
              </a:ext>
            </a:extLst>
          </p:cNvPr>
          <p:cNvSpPr/>
          <p:nvPr/>
        </p:nvSpPr>
        <p:spPr>
          <a:xfrm rot="10800000" flipV="1">
            <a:off x="8486064"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D48884E0-74C5-43B2-9295-0CB0FB065707}"/>
              </a:ext>
            </a:extLst>
          </p:cNvPr>
          <p:cNvSpPr txBox="1"/>
          <p:nvPr/>
        </p:nvSpPr>
        <p:spPr>
          <a:xfrm>
            <a:off x="8653462" y="1461883"/>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3b</a:t>
            </a:r>
          </a:p>
        </p:txBody>
      </p:sp>
      <p:sp>
        <p:nvSpPr>
          <p:cNvPr id="21" name="Arrow: Left 20">
            <a:extLst>
              <a:ext uri="{FF2B5EF4-FFF2-40B4-BE49-F238E27FC236}">
                <a16:creationId xmlns:a16="http://schemas.microsoft.com/office/drawing/2014/main" id="{3E6088B7-B21D-4179-BEE2-6E917B96EDAF}"/>
              </a:ext>
            </a:extLst>
          </p:cNvPr>
          <p:cNvSpPr/>
          <p:nvPr/>
        </p:nvSpPr>
        <p:spPr>
          <a:xfrm flipV="1">
            <a:off x="5319000"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18D5BAA-699C-4595-9843-0764BE8EFE46}"/>
              </a:ext>
            </a:extLst>
          </p:cNvPr>
          <p:cNvSpPr txBox="1"/>
          <p:nvPr/>
        </p:nvSpPr>
        <p:spPr>
          <a:xfrm>
            <a:off x="5734585"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3a</a:t>
            </a:r>
          </a:p>
        </p:txBody>
      </p:sp>
      <p:sp>
        <p:nvSpPr>
          <p:cNvPr id="23" name="Arrow: Bent 22">
            <a:extLst>
              <a:ext uri="{FF2B5EF4-FFF2-40B4-BE49-F238E27FC236}">
                <a16:creationId xmlns:a16="http://schemas.microsoft.com/office/drawing/2014/main" id="{316BA073-D691-4D6C-9052-2BE191AE7D58}"/>
              </a:ext>
            </a:extLst>
          </p:cNvPr>
          <p:cNvSpPr/>
          <p:nvPr/>
        </p:nvSpPr>
        <p:spPr>
          <a:xfrm rot="5400000" flipH="1" flipV="1">
            <a:off x="8525300" y="1995912"/>
            <a:ext cx="914262" cy="178046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9C1229F2-63B6-4E6E-9310-61891F47DA3E}"/>
              </a:ext>
            </a:extLst>
          </p:cNvPr>
          <p:cNvSpPr txBox="1"/>
          <p:nvPr/>
        </p:nvSpPr>
        <p:spPr>
          <a:xfrm>
            <a:off x="8819082" y="2608472"/>
            <a:ext cx="55721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a:t>
            </a:r>
          </a:p>
        </p:txBody>
      </p:sp>
      <p:sp>
        <p:nvSpPr>
          <p:cNvPr id="25" name="Arrow: Left 24">
            <a:extLst>
              <a:ext uri="{FF2B5EF4-FFF2-40B4-BE49-F238E27FC236}">
                <a16:creationId xmlns:a16="http://schemas.microsoft.com/office/drawing/2014/main" id="{0A0D7EA4-BA1B-4CBE-9D2F-61D8AE11AE18}"/>
              </a:ext>
            </a:extLst>
          </p:cNvPr>
          <p:cNvSpPr/>
          <p:nvPr/>
        </p:nvSpPr>
        <p:spPr>
          <a:xfrm flipV="1">
            <a:off x="2151938" y="1839835"/>
            <a:ext cx="1386599" cy="5232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3A8FF9F-58D1-4CFE-8C14-7E0829733C4E}"/>
              </a:ext>
            </a:extLst>
          </p:cNvPr>
          <p:cNvSpPr txBox="1"/>
          <p:nvPr/>
        </p:nvSpPr>
        <p:spPr>
          <a:xfrm>
            <a:off x="2567523" y="1431508"/>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4b</a:t>
            </a:r>
          </a:p>
        </p:txBody>
      </p:sp>
      <p:sp>
        <p:nvSpPr>
          <p:cNvPr id="28" name="Arrow: U-Turn 27">
            <a:extLst>
              <a:ext uri="{FF2B5EF4-FFF2-40B4-BE49-F238E27FC236}">
                <a16:creationId xmlns:a16="http://schemas.microsoft.com/office/drawing/2014/main" id="{5736C380-8290-476D-8C4B-C30D9E562EA1}"/>
              </a:ext>
            </a:extLst>
          </p:cNvPr>
          <p:cNvSpPr/>
          <p:nvPr/>
        </p:nvSpPr>
        <p:spPr>
          <a:xfrm rot="10800000" flipV="1">
            <a:off x="4099803" y="4614321"/>
            <a:ext cx="3540668" cy="605382"/>
          </a:xfrm>
          <a:prstGeom prst="uturnArrow">
            <a:avLst>
              <a:gd name="adj1" fmla="val 25000"/>
              <a:gd name="adj2" fmla="val 25000"/>
              <a:gd name="adj3" fmla="val 25000"/>
              <a:gd name="adj4" fmla="val 43750"/>
              <a:gd name="adj5" fmla="val 1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9AD6CE7C-3124-4443-8610-2D1065B1081B}"/>
              </a:ext>
            </a:extLst>
          </p:cNvPr>
          <p:cNvSpPr txBox="1"/>
          <p:nvPr/>
        </p:nvSpPr>
        <p:spPr>
          <a:xfrm>
            <a:off x="5728330" y="4698584"/>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4a</a:t>
            </a:r>
          </a:p>
        </p:txBody>
      </p:sp>
      <p:sp>
        <p:nvSpPr>
          <p:cNvPr id="31" name="Arrow: Bent 30">
            <a:extLst>
              <a:ext uri="{FF2B5EF4-FFF2-40B4-BE49-F238E27FC236}">
                <a16:creationId xmlns:a16="http://schemas.microsoft.com/office/drawing/2014/main" id="{61D4B4C5-2973-4695-ADA5-9EE5C7121568}"/>
              </a:ext>
            </a:extLst>
          </p:cNvPr>
          <p:cNvSpPr/>
          <p:nvPr/>
        </p:nvSpPr>
        <p:spPr>
          <a:xfrm rot="5400000" flipH="1" flipV="1">
            <a:off x="313028" y="2507223"/>
            <a:ext cx="3171688" cy="3015268"/>
          </a:xfrm>
          <a:prstGeom prst="bentArrow">
            <a:avLst>
              <a:gd name="adj1" fmla="val 6577"/>
              <a:gd name="adj2" fmla="val 7071"/>
              <a:gd name="adj3" fmla="val 9538"/>
              <a:gd name="adj4" fmla="val 1576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B2AC3A70-315B-4283-8C33-D455C41ABED6}"/>
              </a:ext>
            </a:extLst>
          </p:cNvPr>
          <p:cNvSpPr txBox="1"/>
          <p:nvPr/>
        </p:nvSpPr>
        <p:spPr>
          <a:xfrm>
            <a:off x="511194" y="4634569"/>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5</a:t>
            </a:r>
          </a:p>
        </p:txBody>
      </p:sp>
      <p:sp>
        <p:nvSpPr>
          <p:cNvPr id="33" name="Text Placeholder 2">
            <a:extLst>
              <a:ext uri="{FF2B5EF4-FFF2-40B4-BE49-F238E27FC236}">
                <a16:creationId xmlns:a16="http://schemas.microsoft.com/office/drawing/2014/main" id="{66DB464F-38C0-4A1D-A667-1C09B0E1791E}"/>
              </a:ext>
            </a:extLst>
          </p:cNvPr>
          <p:cNvSpPr txBox="1">
            <a:spLocks/>
          </p:cNvSpPr>
          <p:nvPr/>
        </p:nvSpPr>
        <p:spPr>
          <a:xfrm>
            <a:off x="914400" y="3781974"/>
            <a:ext cx="7204595" cy="839823"/>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Step 5: Perform SSR</a:t>
            </a:r>
          </a:p>
          <a:p>
            <a:r>
              <a:rPr lang="en-US" dirty="0"/>
              <a:t>Step 6: Send response to GPU</a:t>
            </a:r>
          </a:p>
        </p:txBody>
      </p:sp>
      <p:sp>
        <p:nvSpPr>
          <p:cNvPr id="34" name="Arrow: Bent 33">
            <a:extLst>
              <a:ext uri="{FF2B5EF4-FFF2-40B4-BE49-F238E27FC236}">
                <a16:creationId xmlns:a16="http://schemas.microsoft.com/office/drawing/2014/main" id="{041D576A-7DC3-44A0-986B-E57432EC77D1}"/>
              </a:ext>
            </a:extLst>
          </p:cNvPr>
          <p:cNvSpPr/>
          <p:nvPr/>
        </p:nvSpPr>
        <p:spPr>
          <a:xfrm rot="10800000" flipH="1">
            <a:off x="1191065" y="2417752"/>
            <a:ext cx="8681595" cy="1363256"/>
          </a:xfrm>
          <a:prstGeom prst="bentArrow">
            <a:avLst>
              <a:gd name="adj1" fmla="val 13468"/>
              <a:gd name="adj2" fmla="val 10516"/>
              <a:gd name="adj3" fmla="val 9538"/>
              <a:gd name="adj4" fmla="val 1576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23760A7A-32C8-424B-AD08-935ABD59AF34}"/>
              </a:ext>
            </a:extLst>
          </p:cNvPr>
          <p:cNvSpPr txBox="1"/>
          <p:nvPr/>
        </p:nvSpPr>
        <p:spPr>
          <a:xfrm>
            <a:off x="1234027" y="2946762"/>
            <a:ext cx="722833"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390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838C-5F69-4545-82A4-A8D00FF5E176}"/>
              </a:ext>
            </a:extLst>
          </p:cNvPr>
          <p:cNvSpPr>
            <a:spLocks noGrp="1"/>
          </p:cNvSpPr>
          <p:nvPr>
            <p:ph type="title"/>
          </p:nvPr>
        </p:nvSpPr>
        <p:spPr>
          <a:xfrm>
            <a:off x="391236" y="447261"/>
            <a:ext cx="11409528" cy="640540"/>
          </a:xfrm>
        </p:spPr>
        <p:txBody>
          <a:bodyPr>
            <a:noAutofit/>
          </a:bodyPr>
          <a:lstStyle/>
          <a:p>
            <a:r>
              <a:rPr lang="en-US" sz="2800" dirty="0"/>
              <a:t>System Service Requests Can Lead to Difficulties</a:t>
            </a:r>
          </a:p>
        </p:txBody>
      </p:sp>
      <p:sp>
        <p:nvSpPr>
          <p:cNvPr id="3" name="Slide Number Placeholder 2">
            <a:extLst>
              <a:ext uri="{FF2B5EF4-FFF2-40B4-BE49-F238E27FC236}">
                <a16:creationId xmlns:a16="http://schemas.microsoft.com/office/drawing/2014/main" id="{9238F79B-45F1-477A-8E9A-F00B41E9706F}"/>
              </a:ext>
            </a:extLst>
          </p:cNvPr>
          <p:cNvSpPr>
            <a:spLocks noGrp="1"/>
          </p:cNvSpPr>
          <p:nvPr>
            <p:ph type="sldNum" sz="quarter" idx="4"/>
          </p:nvPr>
        </p:nvSpPr>
        <p:spPr/>
        <p:txBody>
          <a:bodyPr/>
          <a:lstStyle/>
          <a:p>
            <a:fld id="{959A88F6-A667-2F47-A1AA-6AA2965AA51F}" type="slidenum">
              <a:rPr lang="en-US" smtClean="0"/>
              <a:pPr/>
              <a:t>9</a:t>
            </a:fld>
            <a:endParaRPr lang="en-US" dirty="0"/>
          </a:p>
        </p:txBody>
      </p:sp>
      <p:sp>
        <p:nvSpPr>
          <p:cNvPr id="12" name="Text Placeholder 2">
            <a:extLst>
              <a:ext uri="{FF2B5EF4-FFF2-40B4-BE49-F238E27FC236}">
                <a16:creationId xmlns:a16="http://schemas.microsoft.com/office/drawing/2014/main" id="{E78B75DB-29F4-461B-BDC0-384C30BA00C5}"/>
              </a:ext>
            </a:extLst>
          </p:cNvPr>
          <p:cNvSpPr txBox="1">
            <a:spLocks/>
          </p:cNvSpPr>
          <p:nvPr/>
        </p:nvSpPr>
        <p:spPr>
          <a:xfrm>
            <a:off x="391236" y="1971674"/>
            <a:ext cx="11070516" cy="4471067"/>
          </a:xfrm>
          <a:prstGeom prst="rect">
            <a:avLst/>
          </a:prstGeom>
        </p:spPr>
        <p:txBody>
          <a:bodyPr/>
          <a:lst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2000" b="0" i="0" kern="120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800" b="0" i="0" kern="120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chemeClr val="tx1">
                  <a:lumMod val="75000"/>
                  <a:lumOff val="25000"/>
                </a:schemeClr>
              </a:buClr>
              <a:buFont typeface="Arial" panose="020B0604020202020204" pitchFamily="34" charset="0"/>
              <a:buNone/>
              <a:defRPr sz="16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GPUs and accelerators can request OS (system) services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These SSRs can interfere with unrelated CPU-based work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Unrelated CPU-Based work can slow down GPU SSR handling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CPUs lose opportunity to sleep because of GPU SSRs</a:t>
            </a:r>
          </a:p>
        </p:txBody>
      </p:sp>
    </p:spTree>
    <p:extLst>
      <p:ext uri="{BB962C8B-B14F-4D97-AF65-F5344CB8AC3E}">
        <p14:creationId xmlns:p14="http://schemas.microsoft.com/office/powerpoint/2010/main" val="30766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MD Red">
  <a:themeElements>
    <a:clrScheme name="Custom 2">
      <a:dk1>
        <a:srgbClr val="0B0B0B"/>
      </a:dk1>
      <a:lt1>
        <a:srgbClr val="FFFFFF"/>
      </a:lt1>
      <a:dk2>
        <a:srgbClr val="626366"/>
      </a:dk2>
      <a:lt2>
        <a:srgbClr val="E7E6E6"/>
      </a:lt2>
      <a:accent1>
        <a:srgbClr val="007B96"/>
      </a:accent1>
      <a:accent2>
        <a:srgbClr val="F16521"/>
      </a:accent2>
      <a:accent3>
        <a:srgbClr val="FF0000"/>
      </a:accent3>
      <a:accent4>
        <a:srgbClr val="9C9EA2"/>
      </a:accent4>
      <a:accent5>
        <a:srgbClr val="626366"/>
      </a:accent5>
      <a:accent6>
        <a:srgbClr val="06060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tranet Document" ma:contentTypeID="0x0101006F5D7F8516FF7242B8C5568E60DC9C760100A6E3459BA1CDDD4FA09FB36D663FA26D" ma:contentTypeVersion="4" ma:contentTypeDescription="This is the Document Base content type used in the Document Portal" ma:contentTypeScope="" ma:versionID="aaa98c5060da3ef705b1dea007bf1cfe">
  <xsd:schema xmlns:xsd="http://www.w3.org/2001/XMLSchema" xmlns:xs="http://www.w3.org/2001/XMLSchema" xmlns:p="http://schemas.microsoft.com/office/2006/metadata/properties" xmlns:ns2="885d8cf7-c0be-4e85-be9e-35e5cebff23e" xmlns:ns3="3a0b85ab-85f1-4620-a34f-dcaab177746e" targetNamespace="http://schemas.microsoft.com/office/2006/metadata/properties" ma:root="true" ma:fieldsID="916068ef93072ce67753df2661c3089d" ns2:_="" ns3:_="">
    <xsd:import namespace="885d8cf7-c0be-4e85-be9e-35e5cebff23e"/>
    <xsd:import namespace="3a0b85ab-85f1-4620-a34f-dcaab177746e"/>
    <xsd:element name="properties">
      <xsd:complexType>
        <xsd:sequence>
          <xsd:element name="documentManagement">
            <xsd:complexType>
              <xsd:all>
                <xsd:element ref="ns2:OwlDocPortalDescription" minOccurs="0"/>
                <xsd:element ref="ns2:k255765643f242eabd3176f846d23983" minOccurs="0"/>
                <xsd:element ref="ns2:TaxCatchAll" minOccurs="0"/>
                <xsd:element ref="ns2:TaxCatchAllLabel" minOccurs="0"/>
                <xsd:element ref="ns2:pf84cad322f14a78889e1a405f9b3474" minOccurs="0"/>
                <xsd:element ref="ns2:c5cb342622a848b0a6eed39e085a69b4" minOccurs="0"/>
                <xsd:element ref="ns2:a786450965b84e2dbf65c5685d9319b8" minOccurs="0"/>
                <xsd:element ref="ns2:e1b67361fee74bbabec8fd71620c9f10" minOccurs="0"/>
                <xsd:element ref="ns2:jb4b0b7bebed475499e7fdbb9de674ab" minOccurs="0"/>
                <xsd:element ref="ns2:OwlReviewExpiryDate" minOccurs="0"/>
                <xsd:element ref="ns2:OwlPromoteItem" minOccurs="0"/>
                <xsd:element ref="ns3:MediaServiceMetadata" minOccurs="0"/>
                <xsd:element ref="ns3:MediaServiceFastMetadata"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d8cf7-c0be-4e85-be9e-35e5cebff23e" elementFormDefault="qualified">
    <xsd:import namespace="http://schemas.microsoft.com/office/2006/documentManagement/types"/>
    <xsd:import namespace="http://schemas.microsoft.com/office/infopath/2007/PartnerControls"/>
    <xsd:element name="OwlDocPortalDescription" ma:index="8" nillable="true" ma:displayName="Description" ma:internalName="OwlDocPortalDescription">
      <xsd:simpleType>
        <xsd:restriction base="dms:Note">
          <xsd:maxLength value="255"/>
        </xsd:restriction>
      </xsd:simpleType>
    </xsd:element>
    <xsd:element name="k255765643f242eabd3176f846d23983" ma:index="9" nillable="true" ma:taxonomy="true" ma:internalName="k255765643f242eabd3176f846d23983" ma:taxonomyFieldName="OwlDocPortalCategory" ma:displayName="Document Category" ma:default="" ma:fieldId="{42557656-43f2-42ea-bd31-76f846d23983}" ma:sspId="54acc8d3-66d8-4f7f-ac2f-7fccaf6b6ed8" ma:termSetId="baebb5cb-5bb8-46a0-91f6-c824dfd044cf"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243fe3e-5f7a-46f6-a9fc-6056ef9c0be1}" ma:internalName="TaxCatchAll" ma:showField="CatchAllData" ma:web="885d8cf7-c0be-4e85-be9e-35e5cebff23e">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1243fe3e-5f7a-46f6-a9fc-6056ef9c0be1}" ma:internalName="TaxCatchAllLabel" ma:readOnly="true" ma:showField="CatchAllDataLabel" ma:web="885d8cf7-c0be-4e85-be9e-35e5cebff23e">
      <xsd:complexType>
        <xsd:complexContent>
          <xsd:extension base="dms:MultiChoiceLookup">
            <xsd:sequence>
              <xsd:element name="Value" type="dms:Lookup" maxOccurs="unbounded" minOccurs="0" nillable="true"/>
            </xsd:sequence>
          </xsd:extension>
        </xsd:complexContent>
      </xsd:complexType>
    </xsd:element>
    <xsd:element name="pf84cad322f14a78889e1a405f9b3474" ma:index="13" nillable="true" ma:taxonomy="true" ma:internalName="pf84cad322f14a78889e1a405f9b3474" ma:taxonomyFieldName="OwlContentTargetOptionsOne" ma:displayName="Target Business Function(s)" ma:default="" ma:fieldId="{9f84cad3-22f1-4a78-889e-1a405f9b3474}" ma:taxonomyMulti="true" ma:sspId="54acc8d3-66d8-4f7f-ac2f-7fccaf6b6ed8" ma:termSetId="f7dde2ef-f60e-4f28-b308-7c0ac16a77dd" ma:anchorId="00000000-0000-0000-0000-000000000000" ma:open="false" ma:isKeyword="false">
      <xsd:complexType>
        <xsd:sequence>
          <xsd:element ref="pc:Terms" minOccurs="0" maxOccurs="1"/>
        </xsd:sequence>
      </xsd:complexType>
    </xsd:element>
    <xsd:element name="c5cb342622a848b0a6eed39e085a69b4" ma:index="15" nillable="true" ma:taxonomy="true" ma:internalName="c5cb342622a848b0a6eed39e085a69b4" ma:taxonomyFieldName="OwlContentTargetOptionsTwo" ma:displayName="Target Region(s)" ma:default="" ma:fieldId="{c5cb3426-22a8-48b0-a6ee-d39e085a69b4}" ma:taxonomyMulti="true" ma:sspId="54acc8d3-66d8-4f7f-ac2f-7fccaf6b6ed8" ma:termSetId="cd3610ff-43d5-489c-bf54-c35b66e5d4f8" ma:anchorId="00000000-0000-0000-0000-000000000000" ma:open="false" ma:isKeyword="false">
      <xsd:complexType>
        <xsd:sequence>
          <xsd:element ref="pc:Terms" minOccurs="0" maxOccurs="1"/>
        </xsd:sequence>
      </xsd:complexType>
    </xsd:element>
    <xsd:element name="a786450965b84e2dbf65c5685d9319b8" ma:index="17" nillable="true" ma:taxonomy="true" ma:internalName="a786450965b84e2dbf65c5685d9319b8" ma:taxonomyFieldName="OwlContentTargetOptionsThree" ma:displayName="Future Targeting Option 1" ma:default="" ma:fieldId="{a7864509-65b8-4e2d-bf65-c5685d9319b8}" ma:taxonomyMulti="true" ma:sspId="54acc8d3-66d8-4f7f-ac2f-7fccaf6b6ed8" ma:termSetId="cc4a1904-abf8-4787-ab6e-ff4d6dacaaee" ma:anchorId="00000000-0000-0000-0000-000000000000" ma:open="false" ma:isKeyword="false">
      <xsd:complexType>
        <xsd:sequence>
          <xsd:element ref="pc:Terms" minOccurs="0" maxOccurs="1"/>
        </xsd:sequence>
      </xsd:complexType>
    </xsd:element>
    <xsd:element name="e1b67361fee74bbabec8fd71620c9f10" ma:index="19" nillable="true" ma:taxonomy="true" ma:internalName="e1b67361fee74bbabec8fd71620c9f10" ma:taxonomyFieldName="OwlContentTargetOptionsFour" ma:displayName="Future Targeting Option 2" ma:default="" ma:fieldId="{e1b67361-fee7-4bba-bec8-fd71620c9f10}" ma:taxonomyMulti="true" ma:sspId="54acc8d3-66d8-4f7f-ac2f-7fccaf6b6ed8" ma:termSetId="3dcaa370-137d-4724-a6a5-e99a24e60f59" ma:anchorId="00000000-0000-0000-0000-000000000000" ma:open="false" ma:isKeyword="false">
      <xsd:complexType>
        <xsd:sequence>
          <xsd:element ref="pc:Terms" minOccurs="0" maxOccurs="1"/>
        </xsd:sequence>
      </xsd:complexType>
    </xsd:element>
    <xsd:element name="jb4b0b7bebed475499e7fdbb9de674ab" ma:index="21" nillable="true" ma:taxonomy="true" ma:internalName="jb4b0b7bebed475499e7fdbb9de674ab" ma:taxonomyFieldName="OwlTags" ma:displayName="Tags" ma:default="" ma:fieldId="{3b4b0b7b-ebed-4754-99e7-fdbb9de674ab}" ma:taxonomyMulti="true" ma:sspId="54acc8d3-66d8-4f7f-ac2f-7fccaf6b6ed8" ma:termSetId="d5d3b5d7-0c64-4e27-95ce-fc4291bd40d6" ma:anchorId="00000000-0000-0000-0000-000000000000" ma:open="false" ma:isKeyword="false">
      <xsd:complexType>
        <xsd:sequence>
          <xsd:element ref="pc:Terms" minOccurs="0" maxOccurs="1"/>
        </xsd:sequence>
      </xsd:complexType>
    </xsd:element>
    <xsd:element name="OwlReviewExpiryDate" ma:index="23" nillable="true" ma:displayName="Review/Expiry Date" ma:format="DateOnly" ma:internalName="OwlReviewExpiryDate" ma:readOnly="false">
      <xsd:simpleType>
        <xsd:restriction base="dms:DateTime"/>
      </xsd:simpleType>
    </xsd:element>
    <xsd:element name="OwlPromoteItem" ma:index="24" nillable="true" ma:displayName="Promote Item" ma:internalName="OwlPromoteItem"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0b85ab-85f1-4620-a34f-dcaab177746e"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Thumbnail" ma:index="27"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5d8cf7-c0be-4e85-be9e-35e5cebff23e">
      <Value>5</Value>
      <Value>52</Value>
      <Value>29</Value>
    </TaxCatchAll>
    <k255765643f242eabd3176f846d23983 xmlns="885d8cf7-c0be-4e85-be9e-35e5cebff23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d9500e2e-074c-44f1-a912-26cbed35f505</TermId>
        </TermInfo>
      </Terms>
    </k255765643f242eabd3176f846d23983>
    <pf84cad322f14a78889e1a405f9b3474 xmlns="885d8cf7-c0be-4e85-be9e-35e5cebff23e">
      <Terms xmlns="http://schemas.microsoft.com/office/infopath/2007/PartnerControls"/>
    </pf84cad322f14a78889e1a405f9b3474>
    <c5cb342622a848b0a6eed39e085a69b4 xmlns="885d8cf7-c0be-4e85-be9e-35e5cebff23e">
      <Terms xmlns="http://schemas.microsoft.com/office/infopath/2007/PartnerControls"/>
    </c5cb342622a848b0a6eed39e085a69b4>
    <OwlPromoteItem xmlns="885d8cf7-c0be-4e85-be9e-35e5cebff23e">false</OwlPromoteItem>
    <a786450965b84e2dbf65c5685d9319b8 xmlns="885d8cf7-c0be-4e85-be9e-35e5cebff23e">
      <Terms xmlns="http://schemas.microsoft.com/office/infopath/2007/PartnerControls"/>
    </a786450965b84e2dbf65c5685d9319b8>
    <e1b67361fee74bbabec8fd71620c9f10 xmlns="885d8cf7-c0be-4e85-be9e-35e5cebff23e">
      <Terms xmlns="http://schemas.microsoft.com/office/infopath/2007/PartnerControls"/>
    </e1b67361fee74bbabec8fd71620c9f10>
    <jb4b0b7bebed475499e7fdbb9de674ab xmlns="885d8cf7-c0be-4e85-be9e-35e5cebff23e">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284a7592-f5b6-4f2e-8acf-8c9ba4a85005</TermId>
        </TermInfo>
        <TermInfo xmlns="http://schemas.microsoft.com/office/infopath/2007/PartnerControls">
          <TermName xmlns="http://schemas.microsoft.com/office/infopath/2007/PartnerControls">Company</TermName>
          <TermId xmlns="http://schemas.microsoft.com/office/infopath/2007/PartnerControls">cc5ff710-2b6c-4cde-be21-867d68fbef69</TermId>
        </TermInfo>
      </Terms>
    </jb4b0b7bebed475499e7fdbb9de674ab>
    <OwlReviewExpiryDate xmlns="885d8cf7-c0be-4e85-be9e-35e5cebff23e" xsi:nil="true"/>
    <OwlDocPortalDescription xmlns="885d8cf7-c0be-4e85-be9e-35e5cebff23e">AMD PowerPoint Template</OwlDocPortalDescription>
    <Thumbnail xmlns="3a0b85ab-85f1-4620-a34f-dcaab177746e">
      <Url xsi:nil="true"/>
      <Description xsi:nil="true"/>
    </Thumbnail>
  </documentManagement>
</p:properties>
</file>

<file path=customXml/itemProps1.xml><?xml version="1.0" encoding="utf-8"?>
<ds:datastoreItem xmlns:ds="http://schemas.openxmlformats.org/officeDocument/2006/customXml" ds:itemID="{3932195E-A218-442E-A8FD-89392841F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d8cf7-c0be-4e85-be9e-35e5cebff23e"/>
    <ds:schemaRef ds:uri="3a0b85ab-85f1-4620-a34f-dcaab17774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ADE423-F558-4306-973E-CD0F412C09B4}">
  <ds:schemaRefs>
    <ds:schemaRef ds:uri="http://schemas.microsoft.com/sharepoint/v3/contenttype/forms"/>
  </ds:schemaRefs>
</ds:datastoreItem>
</file>

<file path=customXml/itemProps3.xml><?xml version="1.0" encoding="utf-8"?>
<ds:datastoreItem xmlns:ds="http://schemas.openxmlformats.org/officeDocument/2006/customXml" ds:itemID="{CD698672-878E-413D-82DC-652A0884EA4D}">
  <ds:schemaRefs>
    <ds:schemaRef ds:uri="3a0b85ab-85f1-4620-a34f-dcaab177746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 ds:uri="885d8cf7-c0be-4e85-be9e-35e5cebff23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12464</TotalTime>
  <Words>1299</Words>
  <Application>Microsoft Office PowerPoint</Application>
  <PresentationFormat>Widescreen</PresentationFormat>
  <Paragraphs>347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AMD Red</vt:lpstr>
      <vt:lpstr>Interference from GPU System Service Requests</vt:lpstr>
      <vt:lpstr>Modern Systems are Powered by Heterogeneity</vt:lpstr>
      <vt:lpstr>Traditional Heterogeneous Computing Driven by CPUs</vt:lpstr>
      <vt:lpstr>Modern Accelerators are Equal Partners</vt:lpstr>
      <vt:lpstr>Accelerators can now Request OS Services</vt:lpstr>
      <vt:lpstr>How a GPU System Service Request Is Handled</vt:lpstr>
      <vt:lpstr>How a GPU System Service Request Is Handled</vt:lpstr>
      <vt:lpstr>How a GPU System Service Request Is Handled</vt:lpstr>
      <vt:lpstr>System Service Requests Can Lead to Difficulties</vt:lpstr>
      <vt:lpstr>Modes of Interference from GPU SSRs</vt:lpstr>
      <vt:lpstr>Modes of Interference from GPU SSRs</vt:lpstr>
      <vt:lpstr>Test Platform Used to Demonstrate this</vt:lpstr>
      <vt:lpstr>CPU Performance W/ SSR-Using GPU Applications</vt:lpstr>
      <vt:lpstr>Indirect CPU Overheads from GPU SSRs</vt:lpstr>
      <vt:lpstr>GPU Performance w/ Concurrent CPU Apps</vt:lpstr>
      <vt:lpstr>PowerPoint Presentation</vt:lpstr>
      <vt:lpstr>Mitigation: Interrupt Coalescing</vt:lpstr>
      <vt:lpstr>Mitigation: Interrupt Steering</vt:lpstr>
      <vt:lpstr>Mitigation: Merged SSR Handler</vt:lpstr>
      <vt:lpstr>Pareto Curve of Mitigation Strategy Tradeoffs</vt:lpstr>
      <vt:lpstr>Driver Modifications To Ensure CPU QoS</vt:lpstr>
      <vt:lpstr>Driver Modifications To Ensure CPU QoS</vt:lpstr>
      <vt:lpstr>Governor to Control CPU QOS</vt:lpstr>
      <vt:lpstr>CPU Performance at Different QOS Levels</vt:lpstr>
      <vt:lpstr>GPU Performance Suffers for CPU QOS</vt:lpstr>
      <vt:lpstr>Summary</vt:lpstr>
      <vt:lpstr>PowerPoint Presentation</vt:lpstr>
      <vt:lpstr>PowerPoint Presentation</vt:lpstr>
      <vt:lpstr>Pareto Curve of Mitigation Strategy Tradeoffs</vt:lpstr>
      <vt:lpstr>SSRs Limit Low-Power Sleep States</vt:lpstr>
      <vt:lpstr>Mitigation Effect on Sleep States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Interference from GPU System Service Requests</dc:title>
  <dc:creator>Joseph.Greathouse@amd.com</dc:creator>
  <cp:lastModifiedBy>Joseph Greathouse</cp:lastModifiedBy>
  <cp:revision>378</cp:revision>
  <dcterms:created xsi:type="dcterms:W3CDTF">2018-03-21T21:22:43Z</dcterms:created>
  <dcterms:modified xsi:type="dcterms:W3CDTF">2018-10-05T23:48:08Z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0x0101006F5D7F8516FF7242B8C5568E60DC9C760100A6E3459BA1CDDD4FA09FB36D663FA26D</vt:lpwstr>
  </property>
  <property fmtid="{D5CDD505-2E9C-101B-9397-08002B2CF9AE}" pid="3" name="Offisync_ProviderInitializationData">
    <vt:lpwstr>https://connect.amd.com</vt:lpwstr>
  </property>
  <property fmtid="{D5CDD505-2E9C-101B-9397-08002B2CF9AE}" pid="4" name="Offisync_UpdateToken">
    <vt:lpwstr>3</vt:lpwstr>
  </property>
  <property fmtid="{D5CDD505-2E9C-101B-9397-08002B2CF9AE}" pid="5" name="Offisync_ServerID">
    <vt:lpwstr>c8115566-aabd-45a3-9fc2-b063a5a2253d</vt:lpwstr>
  </property>
  <property fmtid="{D5CDD505-2E9C-101B-9397-08002B2CF9AE}" pid="6" name="Jive_VersionGuid">
    <vt:lpwstr>0b610f7f-ceea-4111-920c-98cef80bd1e0</vt:lpwstr>
  </property>
  <property fmtid="{D5CDD505-2E9C-101B-9397-08002B2CF9AE}" pid="7" name="Jive_LatestUserAccountName">
    <vt:lpwstr>jrobbers</vt:lpwstr>
  </property>
  <property fmtid="{D5CDD505-2E9C-101B-9397-08002B2CF9AE}" pid="8" name="Offisync_UniqueId">
    <vt:lpwstr>17957</vt:lpwstr>
  </property>
  <property fmtid="{D5CDD505-2E9C-101B-9397-08002B2CF9AE}" pid="9" name="OwlContentTargetOptionsFour">
    <vt:lpwstr/>
  </property>
  <property fmtid="{D5CDD505-2E9C-101B-9397-08002B2CF9AE}" pid="10" name="OwlTags">
    <vt:lpwstr>5;#Brand|284a7592-f5b6-4f2e-8acf-8c9ba4a85005;#52;#Company|cc5ff710-2b6c-4cde-be21-867d68fbef69</vt:lpwstr>
  </property>
  <property fmtid="{D5CDD505-2E9C-101B-9397-08002B2CF9AE}" pid="11" name="OwlDocPortalCategory">
    <vt:lpwstr>29;#Template|d9500e2e-074c-44f1-a912-26cbed35f505</vt:lpwstr>
  </property>
  <property fmtid="{D5CDD505-2E9C-101B-9397-08002B2CF9AE}" pid="12" name="OwlContentTargetOptionsTwo">
    <vt:lpwstr/>
  </property>
  <property fmtid="{D5CDD505-2E9C-101B-9397-08002B2CF9AE}" pid="13" name="OwlContentTargetOptionsThree">
    <vt:lpwstr/>
  </property>
  <property fmtid="{D5CDD505-2E9C-101B-9397-08002B2CF9AE}" pid="14" name="OwlContentTargetOptionsOne">
    <vt:lpwstr/>
  </property>
  <property fmtid="{D5CDD505-2E9C-101B-9397-08002B2CF9AE}" pid="15" name="xd_Signature">
    <vt:bool>false</vt:bool>
  </property>
  <property fmtid="{D5CDD505-2E9C-101B-9397-08002B2CF9AE}" pid="16" name="xd_ProgID">
    <vt:lpwstr/>
  </property>
  <property fmtid="{D5CDD505-2E9C-101B-9397-08002B2CF9AE}" pid="17" name="_SourceUrl">
    <vt:lpwstr/>
  </property>
  <property fmtid="{D5CDD505-2E9C-101B-9397-08002B2CF9AE}" pid="18" name="_SharedFileIndex">
    <vt:lpwstr/>
  </property>
  <property fmtid="{D5CDD505-2E9C-101B-9397-08002B2CF9AE}" pid="19" name="ComplianceAssetId">
    <vt:lpwstr/>
  </property>
  <property fmtid="{D5CDD505-2E9C-101B-9397-08002B2CF9AE}" pid="20" name="TemplateUrl">
    <vt:lpwstr/>
  </property>
  <property fmtid="{D5CDD505-2E9C-101B-9397-08002B2CF9AE}" pid="21" name="URL">
    <vt:lpwstr/>
  </property>
</Properties>
</file>