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notesSlides/notesSlide23.xml" ContentType="application/vnd.openxmlformats-officedocument.presentationml.notesSlide+xml"/>
  <Override PartName="/ppt/charts/chart5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6.xml" ContentType="application/vnd.openxmlformats-officedocument.presentationml.notesSlide+xml"/>
  <Override PartName="/ppt/charts/chart11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42"/>
  </p:notesMasterIdLst>
  <p:sldIdLst>
    <p:sldId id="256" r:id="rId2"/>
    <p:sldId id="298" r:id="rId3"/>
    <p:sldId id="257" r:id="rId4"/>
    <p:sldId id="337" r:id="rId5"/>
    <p:sldId id="398" r:id="rId6"/>
    <p:sldId id="302" r:id="rId7"/>
    <p:sldId id="397" r:id="rId8"/>
    <p:sldId id="395" r:id="rId9"/>
    <p:sldId id="300" r:id="rId10"/>
    <p:sldId id="366" r:id="rId11"/>
    <p:sldId id="306" r:id="rId12"/>
    <p:sldId id="307" r:id="rId13"/>
    <p:sldId id="315" r:id="rId14"/>
    <p:sldId id="332" r:id="rId15"/>
    <p:sldId id="400" r:id="rId16"/>
    <p:sldId id="410" r:id="rId17"/>
    <p:sldId id="401" r:id="rId18"/>
    <p:sldId id="402" r:id="rId19"/>
    <p:sldId id="403" r:id="rId20"/>
    <p:sldId id="405" r:id="rId21"/>
    <p:sldId id="406" r:id="rId22"/>
    <p:sldId id="407" r:id="rId23"/>
    <p:sldId id="286" r:id="rId24"/>
    <p:sldId id="267" r:id="rId25"/>
    <p:sldId id="411" r:id="rId26"/>
    <p:sldId id="415" r:id="rId27"/>
    <p:sldId id="408" r:id="rId28"/>
    <p:sldId id="409" r:id="rId29"/>
    <p:sldId id="412" r:id="rId30"/>
    <p:sldId id="334" r:id="rId31"/>
    <p:sldId id="414" r:id="rId32"/>
    <p:sldId id="353" r:id="rId33"/>
    <p:sldId id="413" r:id="rId34"/>
    <p:sldId id="417" r:id="rId35"/>
    <p:sldId id="416" r:id="rId36"/>
    <p:sldId id="418" r:id="rId37"/>
    <p:sldId id="273" r:id="rId38"/>
    <p:sldId id="333" r:id="rId39"/>
    <p:sldId id="285" r:id="rId40"/>
    <p:sldId id="325" r:id="rId41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82185" autoAdjust="0"/>
  </p:normalViewPr>
  <p:slideViewPr>
    <p:cSldViewPr>
      <p:cViewPr>
        <p:scale>
          <a:sx n="66" d="100"/>
          <a:sy n="66" d="100"/>
        </p:scale>
        <p:origin x="-11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ISKSTATION\jlgreathouse\Backups\Proposal\Figure%20Sources\Intro_CodeComplexity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greathouse\Documents\School\Work\Watchpoints\Experimentals\ASPLOS2012%20Camera%20Copy\Grac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greathouse\Documents\School\Work\HITM\Results\Performanc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greathouse\Documents\School\Work\HITM\Results\Performanc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greathouse\Desktop\sharing_percentag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greathouse\Documents\School\Work\HITM\Results\Performanc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greathouse\Documents\School\Work\HITM\Results\Performanc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greathouse\Documents\School\Work\Watchpoints\Experimentals\ASPLOS2012%20Camera%20Copy\Tain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greathouse\Documents\School\Work\Watchpoints\Experimentals\ASPLOS2012%20Camera%20Copy\Rerun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greathouse\Documents\School\Work\Watchpoints\Experimentals\ASPLOS2012%20Camera%20Copy\Rerun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greathouse\Documents\School\Work\Watchpoints\Experimentals\ASPLOS2012%20Camera%20Copy\Gra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CVE!$B$1</c:f>
              <c:strCache>
                <c:ptCount val="1"/>
                <c:pt idx="0">
                  <c:v>CVE Candidates</c:v>
                </c:pt>
              </c:strCache>
            </c:strRef>
          </c:tx>
          <c:invertIfNegative val="0"/>
          <c:cat>
            <c:numRef>
              <c:f>CVE!$A$2:$A$10</c:f>
              <c:numCache>
                <c:formatCode>General</c:formatCode>
                <c:ptCount val="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</c:numCache>
            </c:numRef>
          </c:cat>
          <c:val>
            <c:numRef>
              <c:f>CVE!$B$2:$B$10</c:f>
              <c:numCache>
                <c:formatCode>General</c:formatCode>
                <c:ptCount val="9"/>
                <c:pt idx="0">
                  <c:v>1246</c:v>
                </c:pt>
                <c:pt idx="1">
                  <c:v>1587</c:v>
                </c:pt>
                <c:pt idx="2">
                  <c:v>2434</c:v>
                </c:pt>
                <c:pt idx="3">
                  <c:v>1596</c:v>
                </c:pt>
                <c:pt idx="4">
                  <c:v>2769</c:v>
                </c:pt>
                <c:pt idx="5">
                  <c:v>4889</c:v>
                </c:pt>
                <c:pt idx="6">
                  <c:v>7245</c:v>
                </c:pt>
                <c:pt idx="7">
                  <c:v>6743</c:v>
                </c:pt>
                <c:pt idx="8">
                  <c:v>7291</c:v>
                </c:pt>
              </c:numCache>
            </c:numRef>
          </c:val>
        </c:ser>
        <c:ser>
          <c:idx val="1"/>
          <c:order val="1"/>
          <c:tx>
            <c:strRef>
              <c:f>CVE!$C$1</c:f>
              <c:strCache>
                <c:ptCount val="1"/>
                <c:pt idx="0">
                  <c:v>CERT Vulnerabilities</c:v>
                </c:pt>
              </c:strCache>
            </c:strRef>
          </c:tx>
          <c:invertIfNegative val="0"/>
          <c:cat>
            <c:numRef>
              <c:f>CVE!$A$2:$A$10</c:f>
              <c:numCache>
                <c:formatCode>General</c:formatCode>
                <c:ptCount val="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</c:numCache>
            </c:numRef>
          </c:cat>
          <c:val>
            <c:numRef>
              <c:f>CVE!$C$2:$C$10</c:f>
              <c:numCache>
                <c:formatCode>General</c:formatCode>
                <c:ptCount val="9"/>
                <c:pt idx="0">
                  <c:v>1090</c:v>
                </c:pt>
                <c:pt idx="1">
                  <c:v>2437</c:v>
                </c:pt>
                <c:pt idx="2">
                  <c:v>4129</c:v>
                </c:pt>
                <c:pt idx="3">
                  <c:v>3784</c:v>
                </c:pt>
                <c:pt idx="4">
                  <c:v>3780</c:v>
                </c:pt>
                <c:pt idx="5">
                  <c:v>5990</c:v>
                </c:pt>
                <c:pt idx="6">
                  <c:v>8064</c:v>
                </c:pt>
                <c:pt idx="7">
                  <c:v>7236</c:v>
                </c:pt>
                <c:pt idx="8">
                  <c:v>8077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97602816"/>
        <c:axId val="252562240"/>
      </c:barChart>
      <c:catAx>
        <c:axId val="19760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2562240"/>
        <c:crosses val="autoZero"/>
        <c:auto val="1"/>
        <c:lblAlgn val="ctr"/>
        <c:lblOffset val="100"/>
        <c:noMultiLvlLbl val="0"/>
      </c:catAx>
      <c:valAx>
        <c:axId val="252562240"/>
        <c:scaling>
          <c:orientation val="minMax"/>
          <c:max val="9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7602816"/>
        <c:crosses val="autoZero"/>
        <c:crossBetween val="between"/>
        <c:majorUnit val="3000"/>
        <c:minorUnit val="1000"/>
      </c:valAx>
    </c:plotArea>
    <c:legend>
      <c:legendPos val="l"/>
      <c:layout>
        <c:manualLayout>
          <c:xMode val="edge"/>
          <c:yMode val="edge"/>
          <c:x val="0.120809319417817"/>
          <c:y val="0.12594169289019405"/>
          <c:w val="0.39537500110776647"/>
          <c:h val="0.3307484271358214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89143153980753"/>
          <c:y val="4.7031113298337708E-2"/>
          <c:w val="0.86001134623797026"/>
          <c:h val="0.61839867672790894"/>
        </c:manualLayout>
      </c:layout>
      <c:barChart>
        <c:barDir val="col"/>
        <c:grouping val="clustered"/>
        <c:varyColors val="0"/>
        <c:ser>
          <c:idx val="4"/>
          <c:order val="0"/>
          <c:tx>
            <c:v>RC+Bitmap</c:v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('Extra Runtime'!$M$2,'Extra Runtime'!$O$2:$X$2)</c:f>
              <c:strCache>
                <c:ptCount val="11"/>
                <c:pt idx="0">
                  <c:v>312.swim_m</c:v>
                </c:pt>
                <c:pt idx="1">
                  <c:v>316.applu_m</c:v>
                </c:pt>
                <c:pt idx="2">
                  <c:v>318.galgel_m</c:v>
                </c:pt>
                <c:pt idx="3">
                  <c:v>320.equake_m</c:v>
                </c:pt>
                <c:pt idx="4">
                  <c:v>324.apsi_m</c:v>
                </c:pt>
                <c:pt idx="5">
                  <c:v>326.gafort_m</c:v>
                </c:pt>
                <c:pt idx="6">
                  <c:v>328.fma3d_m</c:v>
                </c:pt>
                <c:pt idx="7">
                  <c:v>330.art_m</c:v>
                </c:pt>
                <c:pt idx="8">
                  <c:v>332.ammp_m</c:v>
                </c:pt>
                <c:pt idx="10">
                  <c:v>GeoMean</c:v>
                </c:pt>
              </c:strCache>
            </c:strRef>
          </c:cat>
          <c:val>
            <c:numRef>
              <c:f>('Extra Runtime'!$M$38,'Extra Runtime'!$O$38:$X$38)</c:f>
              <c:numCache>
                <c:formatCode>_(* #,##0.00_);_(* \(#,##0.00\);_(* "-"??_);_(@_)</c:formatCode>
                <c:ptCount val="11"/>
                <c:pt idx="0">
                  <c:v>0.93685835465605249</c:v>
                </c:pt>
                <c:pt idx="1">
                  <c:v>0.87828541923174575</c:v>
                </c:pt>
                <c:pt idx="2">
                  <c:v>0.8531528494625974</c:v>
                </c:pt>
                <c:pt idx="3">
                  <c:v>0.97897607384181318</c:v>
                </c:pt>
                <c:pt idx="4">
                  <c:v>0.99888125943302375</c:v>
                </c:pt>
                <c:pt idx="5">
                  <c:v>0.97764287683639939</c:v>
                </c:pt>
                <c:pt idx="6">
                  <c:v>0.97520234808403017</c:v>
                </c:pt>
                <c:pt idx="7">
                  <c:v>0.99978756925942547</c:v>
                </c:pt>
                <c:pt idx="8">
                  <c:v>0.42195614117133301</c:v>
                </c:pt>
                <c:pt idx="10">
                  <c:v>0.85556267619103465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650560"/>
        <c:axId val="273719296"/>
      </c:barChart>
      <c:catAx>
        <c:axId val="203650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73719296"/>
        <c:crosses val="autoZero"/>
        <c:auto val="1"/>
        <c:lblAlgn val="ctr"/>
        <c:lblOffset val="100"/>
        <c:noMultiLvlLbl val="0"/>
      </c:catAx>
      <c:valAx>
        <c:axId val="273719296"/>
        <c:scaling>
          <c:orientation val="minMax"/>
          <c:max val="1"/>
        </c:scaling>
        <c:delete val="0"/>
        <c:axPos val="l"/>
        <c:majorGridlines/>
        <c:numFmt formatCode="_(* #,##0.0_);_(* \(#,##0.0\);_(* &quot;-&quot;?_);_(@_)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36505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15890776810794"/>
          <c:y val="4.1819553805774276E-2"/>
          <c:w val="0.87107208638393874"/>
          <c:h val="0.61818460192475944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('Aggregate Performance'!$B$36:$H$36,'Aggregate Performance'!$I$36,'Aggregate Performance'!$I$35,'Aggregate Performance'!$I$34,'Aggregate Performance'!$I$37,'Aggregate Performance'!$J$36:$V$36)</c:f>
                <c:numCache>
                  <c:formatCode>General</c:formatCode>
                  <c:ptCount val="24"/>
                  <c:pt idx="0">
                    <c:v>0.60014057388834385</c:v>
                  </c:pt>
                  <c:pt idx="1">
                    <c:v>7.5719464485833097</c:v>
                  </c:pt>
                  <c:pt idx="2">
                    <c:v>7.7473276616979536</c:v>
                  </c:pt>
                  <c:pt idx="3">
                    <c:v>7.9769840689368827</c:v>
                  </c:pt>
                  <c:pt idx="4">
                    <c:v>0.84348360696712754</c:v>
                  </c:pt>
                  <c:pt idx="5">
                    <c:v>0.53695244154114863</c:v>
                  </c:pt>
                  <c:pt idx="6">
                    <c:v>0.53437278527158605</c:v>
                  </c:pt>
                  <c:pt idx="11">
                    <c:v>0.19988156493283912</c:v>
                  </c:pt>
                  <c:pt idx="12">
                    <c:v>2.8795887073290585</c:v>
                  </c:pt>
                  <c:pt idx="13">
                    <c:v>3.5371761789673135</c:v>
                  </c:pt>
                  <c:pt idx="14">
                    <c:v>3.9625252150158934</c:v>
                  </c:pt>
                  <c:pt idx="15">
                    <c:v>1.9557789596527637</c:v>
                  </c:pt>
                  <c:pt idx="16">
                    <c:v>6.4025999340072942E-2</c:v>
                  </c:pt>
                  <c:pt idx="17">
                    <c:v>14.80295974301036</c:v>
                  </c:pt>
                  <c:pt idx="18">
                    <c:v>7.9619570900538594</c:v>
                  </c:pt>
                  <c:pt idx="19">
                    <c:v>10.696258194424072</c:v>
                  </c:pt>
                  <c:pt idx="20">
                    <c:v>11.103523303964716</c:v>
                  </c:pt>
                  <c:pt idx="21">
                    <c:v>1.0088501636862535</c:v>
                  </c:pt>
                  <c:pt idx="22">
                    <c:v>8.7819022087327223</c:v>
                  </c:pt>
                  <c:pt idx="23">
                    <c:v>19.746974307232602</c:v>
                  </c:pt>
                </c:numCache>
              </c:numRef>
            </c:plus>
            <c:minus>
              <c:numRef>
                <c:f>('Aggregate Performance'!$B$36:$H$36,'Aggregate Performance'!$I$36,'Aggregate Performance'!$I$35,'Aggregate Performance'!$I$34,'Aggregate Performance'!$I$37,'Aggregate Performance'!$J$36:$V$36)</c:f>
                <c:numCache>
                  <c:formatCode>General</c:formatCode>
                  <c:ptCount val="24"/>
                  <c:pt idx="0">
                    <c:v>0.60014057388834385</c:v>
                  </c:pt>
                  <c:pt idx="1">
                    <c:v>7.5719464485833097</c:v>
                  </c:pt>
                  <c:pt idx="2">
                    <c:v>7.7473276616979536</c:v>
                  </c:pt>
                  <c:pt idx="3">
                    <c:v>7.9769840689368827</c:v>
                  </c:pt>
                  <c:pt idx="4">
                    <c:v>0.84348360696712754</c:v>
                  </c:pt>
                  <c:pt idx="5">
                    <c:v>0.53695244154114863</c:v>
                  </c:pt>
                  <c:pt idx="6">
                    <c:v>0.53437278527158605</c:v>
                  </c:pt>
                  <c:pt idx="11">
                    <c:v>0.19988156493283912</c:v>
                  </c:pt>
                  <c:pt idx="12">
                    <c:v>2.8795887073290585</c:v>
                  </c:pt>
                  <c:pt idx="13">
                    <c:v>3.5371761789673135</c:v>
                  </c:pt>
                  <c:pt idx="14">
                    <c:v>3.9625252150158934</c:v>
                  </c:pt>
                  <c:pt idx="15">
                    <c:v>1.9557789596527637</c:v>
                  </c:pt>
                  <c:pt idx="16">
                    <c:v>6.4025999340072942E-2</c:v>
                  </c:pt>
                  <c:pt idx="17">
                    <c:v>14.80295974301036</c:v>
                  </c:pt>
                  <c:pt idx="18">
                    <c:v>7.9619570900538594</c:v>
                  </c:pt>
                  <c:pt idx="19">
                    <c:v>10.696258194424072</c:v>
                  </c:pt>
                  <c:pt idx="20">
                    <c:v>11.103523303964716</c:v>
                  </c:pt>
                  <c:pt idx="21">
                    <c:v>1.0088501636862535</c:v>
                  </c:pt>
                  <c:pt idx="22">
                    <c:v>8.7819022087327223</c:v>
                  </c:pt>
                  <c:pt idx="23">
                    <c:v>19.746974307232602</c:v>
                  </c:pt>
                </c:numCache>
              </c:numRef>
            </c:minus>
            <c:spPr>
              <a:ln w="25400"/>
            </c:spPr>
          </c:errBars>
          <c:cat>
            <c:strRef>
              <c:f>('Aggregate Performance'!$B$2:$H$2,'Aggregate Performance'!$F$26,'Aggregate Performance'!$H$26,'Aggregate Performance'!$L$26,'Aggregate Performance'!$M$26,'Aggregate Performance'!$J$2:$V$2,'Aggregate Performance'!$U$26,'Aggregate Performance'!$V$26)</c:f>
              <c:strCache>
                <c:ptCount val="26"/>
                <c:pt idx="0">
                  <c:v>histogram</c:v>
                </c:pt>
                <c:pt idx="1">
                  <c:v>kmeans</c:v>
                </c:pt>
                <c:pt idx="2">
                  <c:v>linear_regression</c:v>
                </c:pt>
                <c:pt idx="3">
                  <c:v>matrix_multiply</c:v>
                </c:pt>
                <c:pt idx="4">
                  <c:v>pca</c:v>
                </c:pt>
                <c:pt idx="5">
                  <c:v>string_match</c:v>
                </c:pt>
                <c:pt idx="6">
                  <c:v>word_count</c:v>
                </c:pt>
                <c:pt idx="8">
                  <c:v>GeoMean</c:v>
                </c:pt>
                <c:pt idx="11">
                  <c:v>blackscholes</c:v>
                </c:pt>
                <c:pt idx="12">
                  <c:v>bodytrack</c:v>
                </c:pt>
                <c:pt idx="13">
                  <c:v>facesim</c:v>
                </c:pt>
                <c:pt idx="14">
                  <c:v>ferret</c:v>
                </c:pt>
                <c:pt idx="15">
                  <c:v>freqmine</c:v>
                </c:pt>
                <c:pt idx="16">
                  <c:v>raytrace</c:v>
                </c:pt>
                <c:pt idx="17">
                  <c:v>swaptions</c:v>
                </c:pt>
                <c:pt idx="18">
                  <c:v>fluidanimate</c:v>
                </c:pt>
                <c:pt idx="19">
                  <c:v>vips</c:v>
                </c:pt>
                <c:pt idx="20">
                  <c:v>x264</c:v>
                </c:pt>
                <c:pt idx="21">
                  <c:v>canneal</c:v>
                </c:pt>
                <c:pt idx="22">
                  <c:v>dedup</c:v>
                </c:pt>
                <c:pt idx="23">
                  <c:v>streamcluster</c:v>
                </c:pt>
                <c:pt idx="25">
                  <c:v>GeoMean</c:v>
                </c:pt>
              </c:strCache>
            </c:strRef>
          </c:cat>
          <c:val>
            <c:numRef>
              <c:f>('Aggregate Performance'!$B$27:$H$27,'Aggregate Performance'!$G$28,'Aggregate Performance'!$I$28,'Aggregate Performance'!$J$28,'Aggregate Performance'!$K$28,'Aggregate Performance'!$J$27:$V$27,'Aggregate Performance'!$U$28,'Aggregate Performance'!$W$28)</c:f>
              <c:numCache>
                <c:formatCode>General</c:formatCode>
                <c:ptCount val="26"/>
                <c:pt idx="0">
                  <c:v>48.14825581395349</c:v>
                </c:pt>
                <c:pt idx="1">
                  <c:v>98.429118773946342</c:v>
                </c:pt>
                <c:pt idx="2">
                  <c:v>261.20958083832335</c:v>
                </c:pt>
                <c:pt idx="3">
                  <c:v>278.48737083811716</c:v>
                </c:pt>
                <c:pt idx="4">
                  <c:v>121.33272394881169</c:v>
                </c:pt>
                <c:pt idx="5">
                  <c:v>28.040293040293037</c:v>
                </c:pt>
                <c:pt idx="6">
                  <c:v>23.549946865037192</c:v>
                </c:pt>
                <c:pt idx="8">
                  <c:v>83.210562117645637</c:v>
                </c:pt>
                <c:pt idx="11">
                  <c:v>28.465</c:v>
                </c:pt>
                <c:pt idx="12">
                  <c:v>119.35297105129509</c:v>
                </c:pt>
                <c:pt idx="13">
                  <c:v>103.96866410115447</c:v>
                </c:pt>
                <c:pt idx="14">
                  <c:v>80.058718861209954</c:v>
                </c:pt>
                <c:pt idx="15">
                  <c:v>123.46864991815529</c:v>
                </c:pt>
                <c:pt idx="16">
                  <c:v>5.3480959097320175</c:v>
                </c:pt>
                <c:pt idx="17">
                  <c:v>65.907216494845372</c:v>
                </c:pt>
                <c:pt idx="18">
                  <c:v>137.16427104722794</c:v>
                </c:pt>
                <c:pt idx="19">
                  <c:v>164.49390469154045</c:v>
                </c:pt>
                <c:pt idx="20">
                  <c:v>109.12324929971986</c:v>
                </c:pt>
                <c:pt idx="21">
                  <c:v>36.279111429595133</c:v>
                </c:pt>
                <c:pt idx="22">
                  <c:v>99.129722814498919</c:v>
                </c:pt>
                <c:pt idx="23">
                  <c:v>207.88528428093645</c:v>
                </c:pt>
                <c:pt idx="25">
                  <c:v>74.72605553996425</c:v>
                </c:pt>
              </c:numCache>
            </c:numRef>
          </c:val>
        </c:ser>
        <c:ser>
          <c:idx val="0"/>
          <c:order val="0"/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('Aggregate Performance'!$B$35:$H$35,'Aggregate Performance'!$I$37,'Aggregate Performance'!$I$36,'Aggregate Performance'!$I$35,'Aggregate Performance'!$I$34,'Aggregate Performance'!$J$35:$V$35)</c:f>
                <c:numCache>
                  <c:formatCode>General</c:formatCode>
                  <c:ptCount val="24"/>
                  <c:pt idx="0">
                    <c:v>0.14892766640463451</c:v>
                  </c:pt>
                  <c:pt idx="1">
                    <c:v>0.79500578545025025</c:v>
                  </c:pt>
                  <c:pt idx="2">
                    <c:v>0.54243884254589059</c:v>
                  </c:pt>
                  <c:pt idx="3">
                    <c:v>0.21149487520815904</c:v>
                  </c:pt>
                  <c:pt idx="4">
                    <c:v>0.13202614493545622</c:v>
                  </c:pt>
                  <c:pt idx="5">
                    <c:v>0.26825895486335732</c:v>
                  </c:pt>
                  <c:pt idx="6">
                    <c:v>2.6140044974006891</c:v>
                  </c:pt>
                  <c:pt idx="11">
                    <c:v>0.15679999999999988</c:v>
                  </c:pt>
                  <c:pt idx="12">
                    <c:v>1.915007628650029</c:v>
                  </c:pt>
                  <c:pt idx="13">
                    <c:v>0.7769639921205217</c:v>
                  </c:pt>
                  <c:pt idx="14">
                    <c:v>3.8871783772687789</c:v>
                  </c:pt>
                  <c:pt idx="15">
                    <c:v>1.7019700168043845</c:v>
                  </c:pt>
                  <c:pt idx="16">
                    <c:v>9.0658722837491795E-3</c:v>
                  </c:pt>
                  <c:pt idx="17">
                    <c:v>11.32602875363726</c:v>
                  </c:pt>
                  <c:pt idx="18">
                    <c:v>6.4565937637076063</c:v>
                  </c:pt>
                  <c:pt idx="19">
                    <c:v>36.581325576574059</c:v>
                  </c:pt>
                  <c:pt idx="20">
                    <c:v>5.616027611897171</c:v>
                  </c:pt>
                  <c:pt idx="21">
                    <c:v>0.52737345013721038</c:v>
                  </c:pt>
                  <c:pt idx="22">
                    <c:v>9.8166820199237801</c:v>
                  </c:pt>
                  <c:pt idx="23">
                    <c:v>28.529422613091405</c:v>
                  </c:pt>
                </c:numCache>
              </c:numRef>
            </c:plus>
            <c:minus>
              <c:numRef>
                <c:f>('Aggregate Performance'!$B$35:$H$35,'Aggregate Performance'!$I$37,'Aggregate Performance'!$I$36,'Aggregate Performance'!$I$35,'Aggregate Performance'!$I$34,'Aggregate Performance'!$J$35:$V$35)</c:f>
                <c:numCache>
                  <c:formatCode>General</c:formatCode>
                  <c:ptCount val="24"/>
                  <c:pt idx="0">
                    <c:v>0.14892766640463451</c:v>
                  </c:pt>
                  <c:pt idx="1">
                    <c:v>0.79500578545025025</c:v>
                  </c:pt>
                  <c:pt idx="2">
                    <c:v>0.54243884254589059</c:v>
                  </c:pt>
                  <c:pt idx="3">
                    <c:v>0.21149487520815904</c:v>
                  </c:pt>
                  <c:pt idx="4">
                    <c:v>0.13202614493545622</c:v>
                  </c:pt>
                  <c:pt idx="5">
                    <c:v>0.26825895486335732</c:v>
                  </c:pt>
                  <c:pt idx="6">
                    <c:v>2.6140044974006891</c:v>
                  </c:pt>
                  <c:pt idx="11">
                    <c:v>0.15679999999999988</c:v>
                  </c:pt>
                  <c:pt idx="12">
                    <c:v>1.915007628650029</c:v>
                  </c:pt>
                  <c:pt idx="13">
                    <c:v>0.7769639921205217</c:v>
                  </c:pt>
                  <c:pt idx="14">
                    <c:v>3.8871783772687789</c:v>
                  </c:pt>
                  <c:pt idx="15">
                    <c:v>1.7019700168043845</c:v>
                  </c:pt>
                  <c:pt idx="16">
                    <c:v>9.0658722837491795E-3</c:v>
                  </c:pt>
                  <c:pt idx="17">
                    <c:v>11.32602875363726</c:v>
                  </c:pt>
                  <c:pt idx="18">
                    <c:v>6.4565937637076063</c:v>
                  </c:pt>
                  <c:pt idx="19">
                    <c:v>36.581325576574059</c:v>
                  </c:pt>
                  <c:pt idx="20">
                    <c:v>5.616027611897171</c:v>
                  </c:pt>
                  <c:pt idx="21">
                    <c:v>0.52737345013721038</c:v>
                  </c:pt>
                  <c:pt idx="22">
                    <c:v>9.8166820199237801</c:v>
                  </c:pt>
                  <c:pt idx="23">
                    <c:v>28.529422613091405</c:v>
                  </c:pt>
                </c:numCache>
              </c:numRef>
            </c:minus>
            <c:spPr>
              <a:ln w="25400"/>
            </c:spPr>
          </c:errBars>
          <c:cat>
            <c:strRef>
              <c:f>('Aggregate Performance'!$B$2:$H$2,'Aggregate Performance'!$F$26,'Aggregate Performance'!$H$26,'Aggregate Performance'!$L$26,'Aggregate Performance'!$M$26,'Aggregate Performance'!$J$2:$V$2,'Aggregate Performance'!$U$26,'Aggregate Performance'!$V$26)</c:f>
              <c:strCache>
                <c:ptCount val="26"/>
                <c:pt idx="0">
                  <c:v>histogram</c:v>
                </c:pt>
                <c:pt idx="1">
                  <c:v>kmeans</c:v>
                </c:pt>
                <c:pt idx="2">
                  <c:v>linear_regression</c:v>
                </c:pt>
                <c:pt idx="3">
                  <c:v>matrix_multiply</c:v>
                </c:pt>
                <c:pt idx="4">
                  <c:v>pca</c:v>
                </c:pt>
                <c:pt idx="5">
                  <c:v>string_match</c:v>
                </c:pt>
                <c:pt idx="6">
                  <c:v>word_count</c:v>
                </c:pt>
                <c:pt idx="8">
                  <c:v>GeoMean</c:v>
                </c:pt>
                <c:pt idx="11">
                  <c:v>blackscholes</c:v>
                </c:pt>
                <c:pt idx="12">
                  <c:v>bodytrack</c:v>
                </c:pt>
                <c:pt idx="13">
                  <c:v>facesim</c:v>
                </c:pt>
                <c:pt idx="14">
                  <c:v>ferret</c:v>
                </c:pt>
                <c:pt idx="15">
                  <c:v>freqmine</c:v>
                </c:pt>
                <c:pt idx="16">
                  <c:v>raytrace</c:v>
                </c:pt>
                <c:pt idx="17">
                  <c:v>swaptions</c:v>
                </c:pt>
                <c:pt idx="18">
                  <c:v>fluidanimate</c:v>
                </c:pt>
                <c:pt idx="19">
                  <c:v>vips</c:v>
                </c:pt>
                <c:pt idx="20">
                  <c:v>x264</c:v>
                </c:pt>
                <c:pt idx="21">
                  <c:v>canneal</c:v>
                </c:pt>
                <c:pt idx="22">
                  <c:v>dedup</c:v>
                </c:pt>
                <c:pt idx="23">
                  <c:v>streamcluster</c:v>
                </c:pt>
                <c:pt idx="25">
                  <c:v>GeoMean</c:v>
                </c:pt>
              </c:strCache>
            </c:strRef>
          </c:cat>
          <c:val>
            <c:numRef>
              <c:f>('Aggregate Performance'!$B$25:$H$25,'Aggregate Performance'!$G$26,'Aggregate Performance'!$I$26,'Aggregate Performance'!$J$26,'Aggregate Performance'!$K$26,'Aggregate Performance'!$J$25:$V$25,'Aggregate Performance'!$U$26,'Aggregate Performance'!$W$26)</c:f>
              <c:numCache>
                <c:formatCode>General</c:formatCode>
                <c:ptCount val="26"/>
                <c:pt idx="0">
                  <c:v>6.2238372093023244</c:v>
                </c:pt>
                <c:pt idx="1">
                  <c:v>12.140996168582374</c:v>
                </c:pt>
                <c:pt idx="2">
                  <c:v>16.640718562874252</c:v>
                </c:pt>
                <c:pt idx="3">
                  <c:v>5.4552238805970159</c:v>
                </c:pt>
                <c:pt idx="4">
                  <c:v>10.76691042047532</c:v>
                </c:pt>
                <c:pt idx="5">
                  <c:v>8.8600732600732588</c:v>
                </c:pt>
                <c:pt idx="6">
                  <c:v>4.3034006376195535</c:v>
                </c:pt>
                <c:pt idx="8">
                  <c:v>8.3440475534631382</c:v>
                </c:pt>
                <c:pt idx="11">
                  <c:v>5.4399999999999986</c:v>
                </c:pt>
                <c:pt idx="12">
                  <c:v>15.547486033519554</c:v>
                </c:pt>
                <c:pt idx="13">
                  <c:v>21.312809235843869</c:v>
                </c:pt>
                <c:pt idx="14">
                  <c:v>24.185053380782914</c:v>
                </c:pt>
                <c:pt idx="15">
                  <c:v>9.1783502953526437</c:v>
                </c:pt>
                <c:pt idx="16">
                  <c:v>3.3791255289139639</c:v>
                </c:pt>
                <c:pt idx="17">
                  <c:v>29.842783505154639</c:v>
                </c:pt>
                <c:pt idx="18">
                  <c:v>58.328542094455848</c:v>
                </c:pt>
                <c:pt idx="19">
                  <c:v>134.57874645979558</c:v>
                </c:pt>
                <c:pt idx="20">
                  <c:v>34.271988795518205</c:v>
                </c:pt>
                <c:pt idx="21">
                  <c:v>17.05087782156933</c:v>
                </c:pt>
                <c:pt idx="22">
                  <c:v>53.734754797441369</c:v>
                </c:pt>
                <c:pt idx="23">
                  <c:v>168.58639910813827</c:v>
                </c:pt>
                <c:pt idx="25">
                  <c:v>25.227999424223441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203767808"/>
        <c:axId val="273723904"/>
      </c:barChart>
      <c:catAx>
        <c:axId val="203767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700"/>
            </a:pPr>
            <a:endParaRPr lang="en-US"/>
          </a:p>
        </c:txPr>
        <c:crossAx val="273723904"/>
        <c:crosses val="autoZero"/>
        <c:auto val="1"/>
        <c:lblAlgn val="ctr"/>
        <c:lblOffset val="100"/>
        <c:noMultiLvlLbl val="0"/>
      </c:catAx>
      <c:valAx>
        <c:axId val="273723904"/>
        <c:scaling>
          <c:orientation val="minMax"/>
          <c:max val="3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Race Detector Slowdown (x</a:t>
                </a:r>
                <a:r>
                  <a:rPr lang="en-US" sz="1800" dirty="0"/>
                  <a:t>)</a:t>
                </a:r>
              </a:p>
            </c:rich>
          </c:tx>
          <c:layout>
            <c:manualLayout>
              <c:xMode val="edge"/>
              <c:yMode val="edge"/>
              <c:x val="8.771929824561403E-3"/>
              <c:y val="2.9306649168853887E-3"/>
            </c:manualLayout>
          </c:layout>
          <c:overlay val="0"/>
        </c:title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03767808"/>
        <c:crosses val="autoZero"/>
        <c:crossBetween val="between"/>
        <c:minorUnit val="25"/>
      </c:valAx>
    </c:plotArea>
    <c:plotVisOnly val="1"/>
    <c:dispBlanksAs val="gap"/>
    <c:showDLblsOverMax val="0"/>
  </c:chart>
  <c:spPr>
    <a:ln w="3175"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62089607220151"/>
          <c:y val="4.1819553805774276E-2"/>
          <c:w val="0.86814810977575174"/>
          <c:h val="0.61818460192475944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('Aggregate Performance'!$B$36:$H$36,'Aggregate Performance'!$I$36,'Aggregate Performance'!$I$35,'Aggregate Performance'!$I$34,'Aggregate Performance'!$I$37,'Aggregate Performance'!$J$36:$V$36)</c:f>
                <c:numCache>
                  <c:formatCode>General</c:formatCode>
                  <c:ptCount val="24"/>
                  <c:pt idx="0">
                    <c:v>0.60014057388834385</c:v>
                  </c:pt>
                  <c:pt idx="1">
                    <c:v>7.5719464485833106</c:v>
                  </c:pt>
                  <c:pt idx="2">
                    <c:v>7.7473276616979527</c:v>
                  </c:pt>
                  <c:pt idx="3">
                    <c:v>7.9769840689368818</c:v>
                  </c:pt>
                  <c:pt idx="4">
                    <c:v>0.84348360696712754</c:v>
                  </c:pt>
                  <c:pt idx="5">
                    <c:v>0.53695244154114852</c:v>
                  </c:pt>
                  <c:pt idx="6">
                    <c:v>0.53437278527158594</c:v>
                  </c:pt>
                  <c:pt idx="11">
                    <c:v>0.19988156493283915</c:v>
                  </c:pt>
                  <c:pt idx="12">
                    <c:v>2.8795887073290585</c:v>
                  </c:pt>
                  <c:pt idx="13">
                    <c:v>3.5371761789673144</c:v>
                  </c:pt>
                  <c:pt idx="14">
                    <c:v>3.9625252150158934</c:v>
                  </c:pt>
                  <c:pt idx="15">
                    <c:v>1.9557789596527637</c:v>
                  </c:pt>
                  <c:pt idx="16">
                    <c:v>6.4025999340072956E-2</c:v>
                  </c:pt>
                  <c:pt idx="17">
                    <c:v>14.80295974301036</c:v>
                  </c:pt>
                  <c:pt idx="18">
                    <c:v>7.9619570900538594</c:v>
                  </c:pt>
                  <c:pt idx="19">
                    <c:v>10.69625819442407</c:v>
                  </c:pt>
                  <c:pt idx="20">
                    <c:v>11.103523303964716</c:v>
                  </c:pt>
                  <c:pt idx="21">
                    <c:v>1.0088501636862539</c:v>
                  </c:pt>
                  <c:pt idx="22">
                    <c:v>8.7819022087327205</c:v>
                  </c:pt>
                  <c:pt idx="23">
                    <c:v>19.746974307232605</c:v>
                  </c:pt>
                </c:numCache>
              </c:numRef>
            </c:plus>
            <c:minus>
              <c:numRef>
                <c:f>('Aggregate Performance'!$B$36:$H$36,'Aggregate Performance'!$I$36,'Aggregate Performance'!$I$35,'Aggregate Performance'!$I$34,'Aggregate Performance'!$I$37,'Aggregate Performance'!$J$36:$V$36)</c:f>
                <c:numCache>
                  <c:formatCode>General</c:formatCode>
                  <c:ptCount val="24"/>
                  <c:pt idx="0">
                    <c:v>0.60014057388834385</c:v>
                  </c:pt>
                  <c:pt idx="1">
                    <c:v>7.5719464485833106</c:v>
                  </c:pt>
                  <c:pt idx="2">
                    <c:v>7.7473276616979527</c:v>
                  </c:pt>
                  <c:pt idx="3">
                    <c:v>7.9769840689368818</c:v>
                  </c:pt>
                  <c:pt idx="4">
                    <c:v>0.84348360696712754</c:v>
                  </c:pt>
                  <c:pt idx="5">
                    <c:v>0.53695244154114852</c:v>
                  </c:pt>
                  <c:pt idx="6">
                    <c:v>0.53437278527158594</c:v>
                  </c:pt>
                  <c:pt idx="11">
                    <c:v>0.19988156493283915</c:v>
                  </c:pt>
                  <c:pt idx="12">
                    <c:v>2.8795887073290585</c:v>
                  </c:pt>
                  <c:pt idx="13">
                    <c:v>3.5371761789673144</c:v>
                  </c:pt>
                  <c:pt idx="14">
                    <c:v>3.9625252150158934</c:v>
                  </c:pt>
                  <c:pt idx="15">
                    <c:v>1.9557789596527637</c:v>
                  </c:pt>
                  <c:pt idx="16">
                    <c:v>6.4025999340072956E-2</c:v>
                  </c:pt>
                  <c:pt idx="17">
                    <c:v>14.80295974301036</c:v>
                  </c:pt>
                  <c:pt idx="18">
                    <c:v>7.9619570900538594</c:v>
                  </c:pt>
                  <c:pt idx="19">
                    <c:v>10.69625819442407</c:v>
                  </c:pt>
                  <c:pt idx="20">
                    <c:v>11.103523303964716</c:v>
                  </c:pt>
                  <c:pt idx="21">
                    <c:v>1.0088501636862539</c:v>
                  </c:pt>
                  <c:pt idx="22">
                    <c:v>8.7819022087327205</c:v>
                  </c:pt>
                  <c:pt idx="23">
                    <c:v>19.746974307232605</c:v>
                  </c:pt>
                </c:numCache>
              </c:numRef>
            </c:minus>
            <c:spPr>
              <a:ln w="25400"/>
            </c:spPr>
          </c:errBars>
          <c:cat>
            <c:strRef>
              <c:f>('Aggregate Performance'!$B$2:$H$2,'Aggregate Performance'!$F$26,'Aggregate Performance'!$H$26,'Aggregate Performance'!$L$26,'Aggregate Performance'!$M$26,'Aggregate Performance'!$J$2:$V$2,'Aggregate Performance'!$U$26,'Aggregate Performance'!$V$26)</c:f>
              <c:strCache>
                <c:ptCount val="26"/>
                <c:pt idx="0">
                  <c:v>histogram</c:v>
                </c:pt>
                <c:pt idx="1">
                  <c:v>kmeans</c:v>
                </c:pt>
                <c:pt idx="2">
                  <c:v>linear_regression</c:v>
                </c:pt>
                <c:pt idx="3">
                  <c:v>matrix_multiply</c:v>
                </c:pt>
                <c:pt idx="4">
                  <c:v>pca</c:v>
                </c:pt>
                <c:pt idx="5">
                  <c:v>string_match</c:v>
                </c:pt>
                <c:pt idx="6">
                  <c:v>word_count</c:v>
                </c:pt>
                <c:pt idx="8">
                  <c:v>GeoMean</c:v>
                </c:pt>
                <c:pt idx="11">
                  <c:v>blackscholes</c:v>
                </c:pt>
                <c:pt idx="12">
                  <c:v>bodytrack</c:v>
                </c:pt>
                <c:pt idx="13">
                  <c:v>facesim</c:v>
                </c:pt>
                <c:pt idx="14">
                  <c:v>ferret</c:v>
                </c:pt>
                <c:pt idx="15">
                  <c:v>freqmine</c:v>
                </c:pt>
                <c:pt idx="16">
                  <c:v>raytrace</c:v>
                </c:pt>
                <c:pt idx="17">
                  <c:v>swaptions</c:v>
                </c:pt>
                <c:pt idx="18">
                  <c:v>fluidanimate</c:v>
                </c:pt>
                <c:pt idx="19">
                  <c:v>vips</c:v>
                </c:pt>
                <c:pt idx="20">
                  <c:v>x264</c:v>
                </c:pt>
                <c:pt idx="21">
                  <c:v>canneal</c:v>
                </c:pt>
                <c:pt idx="22">
                  <c:v>dedup</c:v>
                </c:pt>
                <c:pt idx="23">
                  <c:v>streamcluster</c:v>
                </c:pt>
                <c:pt idx="25">
                  <c:v>GeoMean</c:v>
                </c:pt>
              </c:strCache>
            </c:strRef>
          </c:cat>
          <c:val>
            <c:numRef>
              <c:f>('Aggregate Performance'!$B$27:$H$27,'Aggregate Performance'!$G$28,'Aggregate Performance'!$I$28,'Aggregate Performance'!$J$28,'Aggregate Performance'!$K$28,'Aggregate Performance'!$J$27:$V$27,'Aggregate Performance'!$U$28,'Aggregate Performance'!$W$28)</c:f>
              <c:numCache>
                <c:formatCode>General</c:formatCode>
                <c:ptCount val="26"/>
                <c:pt idx="0">
                  <c:v>48.148255813953497</c:v>
                </c:pt>
                <c:pt idx="1">
                  <c:v>98.429118773946342</c:v>
                </c:pt>
                <c:pt idx="2">
                  <c:v>261.2095808383234</c:v>
                </c:pt>
                <c:pt idx="3">
                  <c:v>278.4873708381171</c:v>
                </c:pt>
                <c:pt idx="4">
                  <c:v>121.33272394881169</c:v>
                </c:pt>
                <c:pt idx="5">
                  <c:v>28.040293040293033</c:v>
                </c:pt>
                <c:pt idx="6">
                  <c:v>23.549946865037189</c:v>
                </c:pt>
                <c:pt idx="8">
                  <c:v>83.210562117645622</c:v>
                </c:pt>
                <c:pt idx="11">
                  <c:v>28.464999999999996</c:v>
                </c:pt>
                <c:pt idx="12">
                  <c:v>119.35297105129507</c:v>
                </c:pt>
                <c:pt idx="13">
                  <c:v>103.96866410115447</c:v>
                </c:pt>
                <c:pt idx="14">
                  <c:v>80.05871886120994</c:v>
                </c:pt>
                <c:pt idx="15">
                  <c:v>123.46864991815529</c:v>
                </c:pt>
                <c:pt idx="16">
                  <c:v>5.3480959097320175</c:v>
                </c:pt>
                <c:pt idx="17">
                  <c:v>65.9072164948454</c:v>
                </c:pt>
                <c:pt idx="18">
                  <c:v>137.16427104722794</c:v>
                </c:pt>
                <c:pt idx="19">
                  <c:v>164.49390469154039</c:v>
                </c:pt>
                <c:pt idx="20">
                  <c:v>109.12324929971986</c:v>
                </c:pt>
                <c:pt idx="21">
                  <c:v>36.279111429595133</c:v>
                </c:pt>
                <c:pt idx="22">
                  <c:v>99.129722814498891</c:v>
                </c:pt>
                <c:pt idx="23">
                  <c:v>207.88528428093647</c:v>
                </c:pt>
                <c:pt idx="25">
                  <c:v>74.72605553996425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0558080"/>
        <c:axId val="252565696"/>
      </c:barChart>
      <c:catAx>
        <c:axId val="200558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700"/>
            </a:pPr>
            <a:endParaRPr lang="en-US"/>
          </a:p>
        </c:txPr>
        <c:crossAx val="252565696"/>
        <c:crosses val="autoZero"/>
        <c:auto val="1"/>
        <c:lblAlgn val="ctr"/>
        <c:lblOffset val="100"/>
        <c:noMultiLvlLbl val="0"/>
      </c:catAx>
      <c:valAx>
        <c:axId val="252565696"/>
        <c:scaling>
          <c:orientation val="minMax"/>
          <c:max val="3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Race Detector Slowdown (x</a:t>
                </a:r>
                <a:r>
                  <a:rPr lang="en-US" sz="1800" dirty="0"/>
                  <a:t>)</a:t>
                </a:r>
              </a:p>
            </c:rich>
          </c:tx>
          <c:layout>
            <c:manualLayout>
              <c:xMode val="edge"/>
              <c:yMode val="edge"/>
              <c:x val="8.771929824561403E-3"/>
              <c:y val="2.7777777777777779E-3"/>
            </c:manualLayout>
          </c:layout>
          <c:overlay val="0"/>
        </c:title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00558080"/>
        <c:crosses val="autoZero"/>
        <c:crossBetween val="between"/>
        <c:majorUnit val="50"/>
        <c:minorUnit val="2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 w="3175"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144287885067"/>
          <c:y val="4.1819553805774276E-2"/>
          <c:w val="0.8688498641617165"/>
          <c:h val="0.6181846019247594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('Small (Fixed Code)'!$A$2:$A$11,'Small (Fixed Code)'!$A$13:$A$21)</c:f>
              <c:strCache>
                <c:ptCount val="19"/>
                <c:pt idx="0">
                  <c:v>histogram</c:v>
                </c:pt>
                <c:pt idx="1">
                  <c:v>kmeans</c:v>
                </c:pt>
                <c:pt idx="2">
                  <c:v>linear_regression</c:v>
                </c:pt>
                <c:pt idx="3">
                  <c:v>matrix_multiply</c:v>
                </c:pt>
                <c:pt idx="4">
                  <c:v>pca</c:v>
                </c:pt>
                <c:pt idx="5">
                  <c:v>string_match</c:v>
                </c:pt>
                <c:pt idx="6">
                  <c:v>word_count</c:v>
                </c:pt>
                <c:pt idx="7">
                  <c:v>blackscholes</c:v>
                </c:pt>
                <c:pt idx="8">
                  <c:v>bodytrack</c:v>
                </c:pt>
                <c:pt idx="9">
                  <c:v>facesim</c:v>
                </c:pt>
                <c:pt idx="10">
                  <c:v>freqmine</c:v>
                </c:pt>
                <c:pt idx="11">
                  <c:v>raytrace</c:v>
                </c:pt>
                <c:pt idx="12">
                  <c:v>swaptions</c:v>
                </c:pt>
                <c:pt idx="13">
                  <c:v>fluidanimate</c:v>
                </c:pt>
                <c:pt idx="14">
                  <c:v>vips</c:v>
                </c:pt>
                <c:pt idx="15">
                  <c:v>x264</c:v>
                </c:pt>
                <c:pt idx="16">
                  <c:v>canneal</c:v>
                </c:pt>
                <c:pt idx="17">
                  <c:v>dedup</c:v>
                </c:pt>
                <c:pt idx="18">
                  <c:v>streamcluster</c:v>
                </c:pt>
              </c:strCache>
            </c:strRef>
          </c:cat>
          <c:val>
            <c:numRef>
              <c:f>('Small (Fixed Code)'!$D$2:$D$11,'Small (Fixed Code)'!$D$13:$D$21)</c:f>
              <c:numCache>
                <c:formatCode>General</c:formatCode>
                <c:ptCount val="19"/>
                <c:pt idx="0">
                  <c:v>7.9849129047215541E-5</c:v>
                </c:pt>
                <c:pt idx="1">
                  <c:v>1.1519874427498382E-3</c:v>
                </c:pt>
                <c:pt idx="2">
                  <c:v>2.3675663361270421E-5</c:v>
                </c:pt>
                <c:pt idx="3">
                  <c:v>8.4682929251938981E-6</c:v>
                </c:pt>
                <c:pt idx="4">
                  <c:v>1.9398371665369972E-5</c:v>
                </c:pt>
                <c:pt idx="5">
                  <c:v>7.4787827429086077E-5</c:v>
                </c:pt>
                <c:pt idx="6">
                  <c:v>2.4551777943098041E-2</c:v>
                </c:pt>
                <c:pt idx="7">
                  <c:v>3.6514916284761375E-4</c:v>
                </c:pt>
                <c:pt idx="8">
                  <c:v>1.2407643771385803</c:v>
                </c:pt>
                <c:pt idx="9">
                  <c:v>0.24108791917752348</c:v>
                </c:pt>
                <c:pt idx="10">
                  <c:v>0.60988632060631109</c:v>
                </c:pt>
                <c:pt idx="11">
                  <c:v>6.7052952329806916E-4</c:v>
                </c:pt>
                <c:pt idx="12">
                  <c:v>0.22956050213278847</c:v>
                </c:pt>
                <c:pt idx="13">
                  <c:v>8.63464077317488E-2</c:v>
                </c:pt>
                <c:pt idx="14">
                  <c:v>0.54612704098329856</c:v>
                </c:pt>
                <c:pt idx="15">
                  <c:v>0.48583682761235425</c:v>
                </c:pt>
                <c:pt idx="16">
                  <c:v>0.19270514524978086</c:v>
                </c:pt>
                <c:pt idx="17">
                  <c:v>2.8840059856637938</c:v>
                </c:pt>
                <c:pt idx="18">
                  <c:v>0.18590640255475158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321408"/>
        <c:axId val="252566848"/>
      </c:barChart>
      <c:catAx>
        <c:axId val="2023214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700"/>
            </a:pPr>
            <a:endParaRPr lang="en-US"/>
          </a:p>
        </c:txPr>
        <c:crossAx val="252566848"/>
        <c:crosses val="autoZero"/>
        <c:auto val="1"/>
        <c:lblAlgn val="ctr"/>
        <c:lblOffset val="100"/>
        <c:noMultiLvlLbl val="0"/>
      </c:catAx>
      <c:valAx>
        <c:axId val="252566848"/>
        <c:scaling>
          <c:orientation val="minMax"/>
          <c:max val="3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tx1"/>
                    </a:solidFill>
                  </a:defRPr>
                </a:pPr>
                <a:r>
                  <a:rPr lang="en-US" sz="1800">
                    <a:solidFill>
                      <a:schemeClr val="tx1"/>
                    </a:solidFill>
                  </a:rPr>
                  <a:t>% Write-Sharing Events</a:t>
                </a:r>
              </a:p>
            </c:rich>
          </c:tx>
          <c:layout>
            <c:manualLayout>
              <c:xMode val="edge"/>
              <c:yMode val="edge"/>
              <c:x val="8.771929824561403E-3"/>
              <c:y val="6.1043744531933508E-2"/>
            </c:manualLayout>
          </c:layout>
          <c:overlay val="0"/>
        </c:title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02321408"/>
        <c:crosses val="autoZero"/>
        <c:crossBetween val="between"/>
        <c:majorUnit val="0.5"/>
        <c:minorUnit val="0.25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60627618916057"/>
          <c:y val="4.1819553805774276E-2"/>
          <c:w val="0.8681627296587926"/>
          <c:h val="0.61818460192475944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('Aggregate Performance'!$B$37:$H$37,'Aggregate Performance'!$D$39,'Aggregate Performance'!$E$39,'Aggregate Performance'!$F$39,'Aggregate Performance'!$G$39,'Aggregate Performance'!$J$37:$V$37,'Aggregate Performance'!$W$37,'Aggregate Performance'!$X$37)</c:f>
                <c:numCache>
                  <c:formatCode>General</c:formatCode>
                  <c:ptCount val="26"/>
                  <c:pt idx="0">
                    <c:v>0.13232332396578086</c:v>
                  </c:pt>
                  <c:pt idx="1">
                    <c:v>0.46074590322369602</c:v>
                  </c:pt>
                  <c:pt idx="2">
                    <c:v>0.34135732334572122</c:v>
                  </c:pt>
                  <c:pt idx="3">
                    <c:v>1.6428370429814576</c:v>
                  </c:pt>
                  <c:pt idx="4">
                    <c:v>9.9186456534099382E-2</c:v>
                  </c:pt>
                  <c:pt idx="5">
                    <c:v>0.12767946048012677</c:v>
                  </c:pt>
                  <c:pt idx="6">
                    <c:v>3.4177776680716403</c:v>
                  </c:pt>
                  <c:pt idx="11">
                    <c:v>0.17853326761545255</c:v>
                  </c:pt>
                  <c:pt idx="12">
                    <c:v>0.84074350961166633</c:v>
                  </c:pt>
                  <c:pt idx="13">
                    <c:v>0.11069481847725188</c:v>
                  </c:pt>
                  <c:pt idx="14">
                    <c:v>0.46730139238280122</c:v>
                  </c:pt>
                  <c:pt idx="15">
                    <c:v>2.5970437272188884</c:v>
                  </c:pt>
                  <c:pt idx="16">
                    <c:v>2.0627321217880391E-2</c:v>
                  </c:pt>
                  <c:pt idx="17">
                    <c:v>0.96557783949901976</c:v>
                  </c:pt>
                  <c:pt idx="18">
                    <c:v>0.25115915124955535</c:v>
                  </c:pt>
                  <c:pt idx="19">
                    <c:v>0.26188760988670917</c:v>
                  </c:pt>
                  <c:pt idx="20">
                    <c:v>0.24690467805820804</c:v>
                  </c:pt>
                  <c:pt idx="21">
                    <c:v>1.5802354373240245E-2</c:v>
                  </c:pt>
                  <c:pt idx="22">
                    <c:v>0.3697119663644905</c:v>
                  </c:pt>
                  <c:pt idx="23">
                    <c:v>0.1874695248846362</c:v>
                  </c:pt>
                </c:numCache>
              </c:numRef>
            </c:plus>
            <c:minus>
              <c:numRef>
                <c:f>('Aggregate Performance'!$B$37:$H$37,'Aggregate Performance'!$C$39,'Aggregate Performance'!$D$39,'Aggregate Performance'!$E$39,'Aggregate Performance'!$F$39,'Aggregate Performance'!$J$37:$V$37,'Aggregate Performance'!$W$37,'Aggregate Performance'!$X$37)</c:f>
                <c:numCache>
                  <c:formatCode>General</c:formatCode>
                  <c:ptCount val="26"/>
                  <c:pt idx="0">
                    <c:v>0.13232332396578086</c:v>
                  </c:pt>
                  <c:pt idx="1">
                    <c:v>0.46074590322369602</c:v>
                  </c:pt>
                  <c:pt idx="2">
                    <c:v>0.34135732334572122</c:v>
                  </c:pt>
                  <c:pt idx="3">
                    <c:v>1.6428370429814576</c:v>
                  </c:pt>
                  <c:pt idx="4">
                    <c:v>9.9186456534099382E-2</c:v>
                  </c:pt>
                  <c:pt idx="5">
                    <c:v>0.12767946048012677</c:v>
                  </c:pt>
                  <c:pt idx="6">
                    <c:v>3.4177776680716403</c:v>
                  </c:pt>
                  <c:pt idx="11">
                    <c:v>0.17853326761545255</c:v>
                  </c:pt>
                  <c:pt idx="12">
                    <c:v>0.84074350961166633</c:v>
                  </c:pt>
                  <c:pt idx="13">
                    <c:v>0.11069481847725188</c:v>
                  </c:pt>
                  <c:pt idx="14">
                    <c:v>0.46730139238280122</c:v>
                  </c:pt>
                  <c:pt idx="15">
                    <c:v>2.5970437272188884</c:v>
                  </c:pt>
                  <c:pt idx="16">
                    <c:v>2.0627321217880391E-2</c:v>
                  </c:pt>
                  <c:pt idx="17">
                    <c:v>0.96557783949901976</c:v>
                  </c:pt>
                  <c:pt idx="18">
                    <c:v>0.25115915124955535</c:v>
                  </c:pt>
                  <c:pt idx="19">
                    <c:v>0.26188760988670917</c:v>
                  </c:pt>
                  <c:pt idx="20">
                    <c:v>0.24690467805820804</c:v>
                  </c:pt>
                  <c:pt idx="21">
                    <c:v>1.5802354373240245E-2</c:v>
                  </c:pt>
                  <c:pt idx="22">
                    <c:v>0.3697119663644905</c:v>
                  </c:pt>
                  <c:pt idx="23">
                    <c:v>0.1874695248846362</c:v>
                  </c:pt>
                </c:numCache>
              </c:numRef>
            </c:minus>
            <c:spPr>
              <a:ln w="25400"/>
            </c:spPr>
          </c:errBars>
          <c:cat>
            <c:strRef>
              <c:f>('Aggregate Performance'!$B$2:$H$2,'Aggregate Performance'!$F$26,'Aggregate Performance'!$H$26,'Aggregate Performance'!$L$26,'Aggregate Performance'!$M$26,'Aggregate Performance'!$J$2:$V$2,'Aggregate Performance'!$U$26,'Aggregate Performance'!$V$26)</c:f>
              <c:strCache>
                <c:ptCount val="26"/>
                <c:pt idx="0">
                  <c:v>histogram</c:v>
                </c:pt>
                <c:pt idx="1">
                  <c:v>kmeans</c:v>
                </c:pt>
                <c:pt idx="2">
                  <c:v>linear_regression</c:v>
                </c:pt>
                <c:pt idx="3">
                  <c:v>matrix_multiply</c:v>
                </c:pt>
                <c:pt idx="4">
                  <c:v>pca</c:v>
                </c:pt>
                <c:pt idx="5">
                  <c:v>string_match</c:v>
                </c:pt>
                <c:pt idx="6">
                  <c:v>word_count</c:v>
                </c:pt>
                <c:pt idx="8">
                  <c:v>GeoMean</c:v>
                </c:pt>
                <c:pt idx="11">
                  <c:v>blackscholes</c:v>
                </c:pt>
                <c:pt idx="12">
                  <c:v>bodytrack</c:v>
                </c:pt>
                <c:pt idx="13">
                  <c:v>facesim</c:v>
                </c:pt>
                <c:pt idx="14">
                  <c:v>ferret</c:v>
                </c:pt>
                <c:pt idx="15">
                  <c:v>freqmine</c:v>
                </c:pt>
                <c:pt idx="16">
                  <c:v>raytrace</c:v>
                </c:pt>
                <c:pt idx="17">
                  <c:v>swaptions</c:v>
                </c:pt>
                <c:pt idx="18">
                  <c:v>fluidanimate</c:v>
                </c:pt>
                <c:pt idx="19">
                  <c:v>vips</c:v>
                </c:pt>
                <c:pt idx="20">
                  <c:v>x264</c:v>
                </c:pt>
                <c:pt idx="21">
                  <c:v>canneal</c:v>
                </c:pt>
                <c:pt idx="22">
                  <c:v>dedup</c:v>
                </c:pt>
                <c:pt idx="23">
                  <c:v>streamcluster</c:v>
                </c:pt>
                <c:pt idx="25">
                  <c:v>GeoMean</c:v>
                </c:pt>
              </c:strCache>
            </c:strRef>
          </c:cat>
          <c:val>
            <c:numRef>
              <c:f>('Aggregate Performance'!$B$38:$H$38,'Aggregate Performance'!$G$39,'Aggregate Performance'!$I$39,'Aggregate Performance'!$J$39,'Aggregate Performance'!$K$39,'Aggregate Performance'!$J$38:$V$38,'Aggregate Performance'!$U$39,'Aggregate Performance'!$W$39)</c:f>
              <c:numCache>
                <c:formatCode>General</c:formatCode>
                <c:ptCount val="26"/>
                <c:pt idx="0">
                  <c:v>7.7361046240074751</c:v>
                </c:pt>
                <c:pt idx="1">
                  <c:v>8.1071699065892453</c:v>
                </c:pt>
                <c:pt idx="2">
                  <c:v>15.697013314141778</c:v>
                </c:pt>
                <c:pt idx="3">
                  <c:v>51.04966852572872</c:v>
                </c:pt>
                <c:pt idx="4">
                  <c:v>11.269038118685796</c:v>
                </c:pt>
                <c:pt idx="5">
                  <c:v>3.1647924590706134</c:v>
                </c:pt>
                <c:pt idx="6">
                  <c:v>5.4724040004938876</c:v>
                </c:pt>
                <c:pt idx="8">
                  <c:v>9.9724458165521455</c:v>
                </c:pt>
                <c:pt idx="11">
                  <c:v>5.232536764705884</c:v>
                </c:pt>
                <c:pt idx="12">
                  <c:v>7.6766733087250518</c:v>
                </c:pt>
                <c:pt idx="13">
                  <c:v>4.8782243087082131</c:v>
                </c:pt>
                <c:pt idx="14">
                  <c:v>3.3102560329605653</c:v>
                </c:pt>
                <c:pt idx="15">
                  <c:v>13.452161439150158</c:v>
                </c:pt>
                <c:pt idx="16">
                  <c:v>1.5826863678103347</c:v>
                </c:pt>
                <c:pt idx="17">
                  <c:v>2.2084808705414978</c:v>
                </c:pt>
                <c:pt idx="18">
                  <c:v>2.3515806519749352</c:v>
                </c:pt>
                <c:pt idx="19">
                  <c:v>1.2222873894926776</c:v>
                </c:pt>
                <c:pt idx="20">
                  <c:v>3.1840360928803193</c:v>
                </c:pt>
                <c:pt idx="21">
                  <c:v>2.1276975771711952</c:v>
                </c:pt>
                <c:pt idx="22">
                  <c:v>1.8447971557361433</c:v>
                </c:pt>
                <c:pt idx="23">
                  <c:v>1.2331082778960731</c:v>
                </c:pt>
                <c:pt idx="25">
                  <c:v>2.9620285890847824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2798080"/>
        <c:axId val="271872512"/>
      </c:barChart>
      <c:catAx>
        <c:axId val="202798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700"/>
            </a:pPr>
            <a:endParaRPr lang="en-US"/>
          </a:p>
        </c:txPr>
        <c:crossAx val="271872512"/>
        <c:crosses val="autoZero"/>
        <c:auto val="1"/>
        <c:lblAlgn val="ctr"/>
        <c:lblOffset val="100"/>
        <c:noMultiLvlLbl val="0"/>
      </c:catAx>
      <c:valAx>
        <c:axId val="271872512"/>
        <c:scaling>
          <c:orientation val="minMax"/>
          <c:max val="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Demand-driven Analysis Speedup (x</a:t>
                </a:r>
                <a:r>
                  <a:rPr lang="en-US" sz="1800" dirty="0"/>
                  <a:t>)</a:t>
                </a:r>
              </a:p>
            </c:rich>
          </c:tx>
          <c:overlay val="0"/>
        </c:title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02798080"/>
        <c:crosses val="autoZero"/>
        <c:crossBetween val="between"/>
        <c:majorUnit val="2"/>
        <c:minorUnit val="1"/>
      </c:valAx>
    </c:plotArea>
    <c:plotVisOnly val="1"/>
    <c:dispBlanksAs val="gap"/>
    <c:showDLblsOverMax val="0"/>
  </c:chart>
  <c:spPr>
    <a:ln w="3175"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60627618916057"/>
          <c:y val="4.1819553805774276E-2"/>
          <c:w val="0.8681627296587926"/>
          <c:h val="0.61818460192475944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('Aggregate Performance'!$B$37:$H$37,'Aggregate Performance'!$D$39,'Aggregate Performance'!$E$39,'Aggregate Performance'!$F$39,'Aggregate Performance'!$G$39,'Aggregate Performance'!$J$37:$V$37,'Aggregate Performance'!$W$37,'Aggregate Performance'!$X$37)</c:f>
                <c:numCache>
                  <c:formatCode>General</c:formatCode>
                  <c:ptCount val="26"/>
                  <c:pt idx="0">
                    <c:v>0.13232332396578086</c:v>
                  </c:pt>
                  <c:pt idx="1">
                    <c:v>0.46074590322369602</c:v>
                  </c:pt>
                  <c:pt idx="2">
                    <c:v>0.34135732334572122</c:v>
                  </c:pt>
                  <c:pt idx="3">
                    <c:v>1.6428370429814576</c:v>
                  </c:pt>
                  <c:pt idx="4">
                    <c:v>9.9186456534099382E-2</c:v>
                  </c:pt>
                  <c:pt idx="5">
                    <c:v>0.12767946048012677</c:v>
                  </c:pt>
                  <c:pt idx="6">
                    <c:v>3.4177776680716403</c:v>
                  </c:pt>
                  <c:pt idx="11">
                    <c:v>0.17853326761545255</c:v>
                  </c:pt>
                  <c:pt idx="12">
                    <c:v>0.84074350961166633</c:v>
                  </c:pt>
                  <c:pt idx="13">
                    <c:v>0.11069481847725188</c:v>
                  </c:pt>
                  <c:pt idx="14">
                    <c:v>0.46730139238280122</c:v>
                  </c:pt>
                  <c:pt idx="15">
                    <c:v>2.5970437272188884</c:v>
                  </c:pt>
                  <c:pt idx="16">
                    <c:v>2.0627321217880391E-2</c:v>
                  </c:pt>
                  <c:pt idx="17">
                    <c:v>0.96557783949901976</c:v>
                  </c:pt>
                  <c:pt idx="18">
                    <c:v>0.25115915124955535</c:v>
                  </c:pt>
                  <c:pt idx="19">
                    <c:v>0.26188760988670917</c:v>
                  </c:pt>
                  <c:pt idx="20">
                    <c:v>0.24690467805820804</c:v>
                  </c:pt>
                  <c:pt idx="21">
                    <c:v>1.5802354373240245E-2</c:v>
                  </c:pt>
                  <c:pt idx="22">
                    <c:v>0.3697119663644905</c:v>
                  </c:pt>
                  <c:pt idx="23">
                    <c:v>0.1874695248846362</c:v>
                  </c:pt>
                </c:numCache>
              </c:numRef>
            </c:plus>
            <c:minus>
              <c:numRef>
                <c:f>('Aggregate Performance'!$B$37:$H$37,'Aggregate Performance'!$C$39,'Aggregate Performance'!$D$39,'Aggregate Performance'!$E$39,'Aggregate Performance'!$F$39,'Aggregate Performance'!$J$37:$V$37,'Aggregate Performance'!$W$37,'Aggregate Performance'!$X$37)</c:f>
                <c:numCache>
                  <c:formatCode>General</c:formatCode>
                  <c:ptCount val="26"/>
                  <c:pt idx="0">
                    <c:v>0.13232332396578086</c:v>
                  </c:pt>
                  <c:pt idx="1">
                    <c:v>0.46074590322369602</c:v>
                  </c:pt>
                  <c:pt idx="2">
                    <c:v>0.34135732334572122</c:v>
                  </c:pt>
                  <c:pt idx="3">
                    <c:v>1.6428370429814576</c:v>
                  </c:pt>
                  <c:pt idx="4">
                    <c:v>9.9186456534099382E-2</c:v>
                  </c:pt>
                  <c:pt idx="5">
                    <c:v>0.12767946048012677</c:v>
                  </c:pt>
                  <c:pt idx="6">
                    <c:v>3.4177776680716403</c:v>
                  </c:pt>
                  <c:pt idx="11">
                    <c:v>0.17853326761545255</c:v>
                  </c:pt>
                  <c:pt idx="12">
                    <c:v>0.84074350961166633</c:v>
                  </c:pt>
                  <c:pt idx="13">
                    <c:v>0.11069481847725188</c:v>
                  </c:pt>
                  <c:pt idx="14">
                    <c:v>0.46730139238280122</c:v>
                  </c:pt>
                  <c:pt idx="15">
                    <c:v>2.5970437272188884</c:v>
                  </c:pt>
                  <c:pt idx="16">
                    <c:v>2.0627321217880391E-2</c:v>
                  </c:pt>
                  <c:pt idx="17">
                    <c:v>0.96557783949901976</c:v>
                  </c:pt>
                  <c:pt idx="18">
                    <c:v>0.25115915124955535</c:v>
                  </c:pt>
                  <c:pt idx="19">
                    <c:v>0.26188760988670917</c:v>
                  </c:pt>
                  <c:pt idx="20">
                    <c:v>0.24690467805820804</c:v>
                  </c:pt>
                  <c:pt idx="21">
                    <c:v>1.5802354373240245E-2</c:v>
                  </c:pt>
                  <c:pt idx="22">
                    <c:v>0.3697119663644905</c:v>
                  </c:pt>
                  <c:pt idx="23">
                    <c:v>0.1874695248846362</c:v>
                  </c:pt>
                </c:numCache>
              </c:numRef>
            </c:minus>
            <c:spPr>
              <a:ln w="25400"/>
            </c:spPr>
          </c:errBars>
          <c:cat>
            <c:strRef>
              <c:f>('Aggregate Performance'!$B$2:$H$2,'Aggregate Performance'!$F$26,'Aggregate Performance'!$H$26,'Aggregate Performance'!$L$26,'Aggregate Performance'!$M$26,'Aggregate Performance'!$J$2:$V$2,'Aggregate Performance'!$U$26,'Aggregate Performance'!$V$26)</c:f>
              <c:strCache>
                <c:ptCount val="26"/>
                <c:pt idx="0">
                  <c:v>histogram</c:v>
                </c:pt>
                <c:pt idx="1">
                  <c:v>kmeans</c:v>
                </c:pt>
                <c:pt idx="2">
                  <c:v>linear_regression</c:v>
                </c:pt>
                <c:pt idx="3">
                  <c:v>matrix_multiply</c:v>
                </c:pt>
                <c:pt idx="4">
                  <c:v>pca</c:v>
                </c:pt>
                <c:pt idx="5">
                  <c:v>string_match</c:v>
                </c:pt>
                <c:pt idx="6">
                  <c:v>word_count</c:v>
                </c:pt>
                <c:pt idx="8">
                  <c:v>GeoMean</c:v>
                </c:pt>
                <c:pt idx="11">
                  <c:v>blackscholes</c:v>
                </c:pt>
                <c:pt idx="12">
                  <c:v>bodytrack</c:v>
                </c:pt>
                <c:pt idx="13">
                  <c:v>facesim</c:v>
                </c:pt>
                <c:pt idx="14">
                  <c:v>ferret</c:v>
                </c:pt>
                <c:pt idx="15">
                  <c:v>freqmine</c:v>
                </c:pt>
                <c:pt idx="16">
                  <c:v>raytrace</c:v>
                </c:pt>
                <c:pt idx="17">
                  <c:v>swaptions</c:v>
                </c:pt>
                <c:pt idx="18">
                  <c:v>fluidanimate</c:v>
                </c:pt>
                <c:pt idx="19">
                  <c:v>vips</c:v>
                </c:pt>
                <c:pt idx="20">
                  <c:v>x264</c:v>
                </c:pt>
                <c:pt idx="21">
                  <c:v>canneal</c:v>
                </c:pt>
                <c:pt idx="22">
                  <c:v>dedup</c:v>
                </c:pt>
                <c:pt idx="23">
                  <c:v>streamcluster</c:v>
                </c:pt>
                <c:pt idx="25">
                  <c:v>GeoMean</c:v>
                </c:pt>
              </c:strCache>
            </c:strRef>
          </c:cat>
          <c:val>
            <c:numRef>
              <c:f>('Aggregate Performance'!$B$38:$H$38,'Aggregate Performance'!$G$39,'Aggregate Performance'!$I$39,'Aggregate Performance'!$J$39,'Aggregate Performance'!$K$39,'Aggregate Performance'!$J$38:$V$38,'Aggregate Performance'!$U$39,'Aggregate Performance'!$W$39)</c:f>
              <c:numCache>
                <c:formatCode>General</c:formatCode>
                <c:ptCount val="26"/>
                <c:pt idx="0">
                  <c:v>7.7361046240074751</c:v>
                </c:pt>
                <c:pt idx="1">
                  <c:v>8.1071699065892453</c:v>
                </c:pt>
                <c:pt idx="2">
                  <c:v>15.697013314141778</c:v>
                </c:pt>
                <c:pt idx="3">
                  <c:v>51.04966852572872</c:v>
                </c:pt>
                <c:pt idx="4">
                  <c:v>11.269038118685796</c:v>
                </c:pt>
                <c:pt idx="5">
                  <c:v>3.1647924590706134</c:v>
                </c:pt>
                <c:pt idx="6">
                  <c:v>5.4724040004938876</c:v>
                </c:pt>
                <c:pt idx="8">
                  <c:v>9.9724458165521455</c:v>
                </c:pt>
                <c:pt idx="11">
                  <c:v>5.232536764705884</c:v>
                </c:pt>
                <c:pt idx="12">
                  <c:v>7.6766733087250518</c:v>
                </c:pt>
                <c:pt idx="13">
                  <c:v>4.8782243087082131</c:v>
                </c:pt>
                <c:pt idx="14">
                  <c:v>3.3102560329605653</c:v>
                </c:pt>
                <c:pt idx="15">
                  <c:v>13.452161439150158</c:v>
                </c:pt>
                <c:pt idx="16">
                  <c:v>1.5826863678103347</c:v>
                </c:pt>
                <c:pt idx="17">
                  <c:v>2.2084808705414978</c:v>
                </c:pt>
                <c:pt idx="18">
                  <c:v>2.3515806519749352</c:v>
                </c:pt>
                <c:pt idx="19">
                  <c:v>1.2222873894926776</c:v>
                </c:pt>
                <c:pt idx="20">
                  <c:v>3.1840360928803193</c:v>
                </c:pt>
                <c:pt idx="21">
                  <c:v>2.1276975771711952</c:v>
                </c:pt>
                <c:pt idx="22">
                  <c:v>1.8447971557361433</c:v>
                </c:pt>
                <c:pt idx="23">
                  <c:v>1.2331082778960731</c:v>
                </c:pt>
                <c:pt idx="25">
                  <c:v>2.9620285890847824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2903040"/>
        <c:axId val="271874816"/>
      </c:barChart>
      <c:catAx>
        <c:axId val="202903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700"/>
            </a:pPr>
            <a:endParaRPr lang="en-US"/>
          </a:p>
        </c:txPr>
        <c:crossAx val="271874816"/>
        <c:crosses val="autoZero"/>
        <c:auto val="1"/>
        <c:lblAlgn val="ctr"/>
        <c:lblOffset val="100"/>
        <c:noMultiLvlLbl val="0"/>
      </c:catAx>
      <c:valAx>
        <c:axId val="271874816"/>
        <c:scaling>
          <c:orientation val="minMax"/>
          <c:max val="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b="1" i="0" baseline="0" dirty="0" smtClean="0">
                    <a:effectLst/>
                  </a:rPr>
                  <a:t>Demand-driven Analysis Speedup (x)</a:t>
                </a:r>
                <a:endParaRPr lang="en-US" dirty="0">
                  <a:effectLst/>
                </a:endParaRPr>
              </a:p>
            </c:rich>
          </c:tx>
          <c:overlay val="0"/>
        </c:title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02903040"/>
        <c:crosses val="autoZero"/>
        <c:crossBetween val="between"/>
        <c:majorUnit val="2"/>
        <c:minorUnit val="1"/>
      </c:valAx>
    </c:plotArea>
    <c:plotVisOnly val="1"/>
    <c:dispBlanksAs val="gap"/>
    <c:showDLblsOverMax val="0"/>
  </c:chart>
  <c:spPr>
    <a:ln w="3175"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MINEMU</c:v>
          </c:tx>
          <c:invertIfNegative val="0"/>
          <c:cat>
            <c:strRef>
              <c:f>'Extra Runtime'!$B$2:$O$2</c:f>
              <c:strCache>
                <c:ptCount val="14"/>
                <c:pt idx="0">
                  <c:v>164.gzip</c:v>
                </c:pt>
                <c:pt idx="1">
                  <c:v>175.vpr</c:v>
                </c:pt>
                <c:pt idx="2">
                  <c:v>176.gcc</c:v>
                </c:pt>
                <c:pt idx="3">
                  <c:v>181.mcf</c:v>
                </c:pt>
                <c:pt idx="4">
                  <c:v>186.crafty</c:v>
                </c:pt>
                <c:pt idx="5">
                  <c:v>197.parse</c:v>
                </c:pt>
                <c:pt idx="6">
                  <c:v>252.eon</c:v>
                </c:pt>
                <c:pt idx="7">
                  <c:v>253.perlbmk</c:v>
                </c:pt>
                <c:pt idx="8">
                  <c:v>254.gap</c:v>
                </c:pt>
                <c:pt idx="9">
                  <c:v>255.vortex</c:v>
                </c:pt>
                <c:pt idx="10">
                  <c:v>256.bzip2</c:v>
                </c:pt>
                <c:pt idx="11">
                  <c:v>300.twolf</c:v>
                </c:pt>
                <c:pt idx="13">
                  <c:v>GeoMean</c:v>
                </c:pt>
              </c:strCache>
            </c:strRef>
          </c:cat>
          <c:val>
            <c:numRef>
              <c:f>'Extra Runtime'!$B$26:$O$26</c:f>
              <c:numCache>
                <c:formatCode>_(* #,##0.000_);_(* \(#,##0.000\);_(* "-"??_);_(@_)</c:formatCode>
                <c:ptCount val="14"/>
                <c:pt idx="0">
                  <c:v>2.4279999999999999</c:v>
                </c:pt>
                <c:pt idx="1">
                  <c:v>1.9790000000000001</c:v>
                </c:pt>
                <c:pt idx="2">
                  <c:v>4.2919999999999998</c:v>
                </c:pt>
                <c:pt idx="3">
                  <c:v>2.306</c:v>
                </c:pt>
                <c:pt idx="4">
                  <c:v>3.1989999999999998</c:v>
                </c:pt>
                <c:pt idx="5">
                  <c:v>2.411</c:v>
                </c:pt>
                <c:pt idx="6">
                  <c:v>2.294</c:v>
                </c:pt>
                <c:pt idx="7">
                  <c:v>3.4609999999999999</c:v>
                </c:pt>
                <c:pt idx="8">
                  <c:v>3.5259999999999998</c:v>
                </c:pt>
                <c:pt idx="9">
                  <c:v>3.4</c:v>
                </c:pt>
                <c:pt idx="10">
                  <c:v>2.2999999999999998</c:v>
                </c:pt>
                <c:pt idx="11">
                  <c:v>2.048</c:v>
                </c:pt>
                <c:pt idx="13">
                  <c:v>2.7206327029565651</c:v>
                </c:pt>
              </c:numCache>
            </c:numRef>
          </c:val>
        </c:ser>
        <c:ser>
          <c:idx val="1"/>
          <c:order val="1"/>
          <c:tx>
            <c:v>Umbra</c:v>
          </c:tx>
          <c:invertIfNegative val="0"/>
          <c:val>
            <c:numRef>
              <c:f>'Extra Runtime'!$B$27:$O$27</c:f>
              <c:numCache>
                <c:formatCode>_(* #,##0.000_);_(* \(#,##0.000\);_(* "-"??_);_(@_)</c:formatCode>
                <c:ptCount val="14"/>
                <c:pt idx="0">
                  <c:v>2.5529999999999999</c:v>
                </c:pt>
                <c:pt idx="1">
                  <c:v>3.298</c:v>
                </c:pt>
                <c:pt idx="2">
                  <c:v>4.8339999999999996</c:v>
                </c:pt>
                <c:pt idx="3">
                  <c:v>3.4860000000000002</c:v>
                </c:pt>
                <c:pt idx="4">
                  <c:v>7.0270000000000001</c:v>
                </c:pt>
                <c:pt idx="5">
                  <c:v>4.08</c:v>
                </c:pt>
                <c:pt idx="6">
                  <c:v>5.6520000000000001</c:v>
                </c:pt>
                <c:pt idx="7">
                  <c:v>6.8170000000000002</c:v>
                </c:pt>
                <c:pt idx="8">
                  <c:v>6.5970000000000004</c:v>
                </c:pt>
                <c:pt idx="9">
                  <c:v>7.1449999999999996</c:v>
                </c:pt>
                <c:pt idx="10">
                  <c:v>3.7989999999999999</c:v>
                </c:pt>
                <c:pt idx="11">
                  <c:v>2.79</c:v>
                </c:pt>
                <c:pt idx="13">
                  <c:v>4.5479457201738862</c:v>
                </c:pt>
              </c:numCache>
            </c:numRef>
          </c:val>
        </c:ser>
        <c:ser>
          <c:idx val="5"/>
          <c:order val="2"/>
          <c:tx>
            <c:v>Watchpoint</c:v>
          </c:tx>
          <c:spPr>
            <a:solidFill>
              <a:srgbClr val="FF0000"/>
            </a:solidFill>
          </c:spPr>
          <c:invertIfNegative val="0"/>
          <c:val>
            <c:numRef>
              <c:f>'Extra Runtime'!$B$33:$O$33</c:f>
              <c:numCache>
                <c:formatCode>_(* #,##0.000_);_(* \(#,##0.000\);_(* "-"??_);_(@_)</c:formatCode>
                <c:ptCount val="14"/>
                <c:pt idx="0">
                  <c:v>1.0114761319961185</c:v>
                </c:pt>
                <c:pt idx="1">
                  <c:v>1.0015036106192823</c:v>
                </c:pt>
                <c:pt idx="2">
                  <c:v>1.0024938266550008</c:v>
                </c:pt>
                <c:pt idx="3">
                  <c:v>1.0086984084653055</c:v>
                </c:pt>
                <c:pt idx="4">
                  <c:v>1.0000030590339555</c:v>
                </c:pt>
                <c:pt idx="5">
                  <c:v>1.005737290900887</c:v>
                </c:pt>
                <c:pt idx="6">
                  <c:v>1.3226631845467751</c:v>
                </c:pt>
                <c:pt idx="7">
                  <c:v>1.0370057642078718</c:v>
                </c:pt>
                <c:pt idx="8">
                  <c:v>1.0448552479268807</c:v>
                </c:pt>
                <c:pt idx="9">
                  <c:v>21.521022080549741</c:v>
                </c:pt>
                <c:pt idx="10">
                  <c:v>1.015938376326966</c:v>
                </c:pt>
                <c:pt idx="11">
                  <c:v>1.0052150868664336</c:v>
                </c:pt>
                <c:pt idx="12">
                  <c:v>0</c:v>
                </c:pt>
                <c:pt idx="13">
                  <c:v>1.3363936662536646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062784"/>
        <c:axId val="261210112"/>
      </c:barChart>
      <c:catAx>
        <c:axId val="203062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61210112"/>
        <c:crosses val="autoZero"/>
        <c:auto val="1"/>
        <c:lblAlgn val="ctr"/>
        <c:lblOffset val="100"/>
        <c:noMultiLvlLbl val="0"/>
      </c:catAx>
      <c:valAx>
        <c:axId val="261210112"/>
        <c:scaling>
          <c:orientation val="minMax"/>
          <c:max val="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Slowdown (x)</a:t>
                </a:r>
              </a:p>
            </c:rich>
          </c:tx>
          <c:overlay val="0"/>
        </c:title>
        <c:numFmt formatCode="_(* #,##0.000_);_(* \(#,##0.0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3062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235769097465889"/>
          <c:y val="7.025153986334709E-2"/>
          <c:w val="0.18462120148832625"/>
          <c:h val="0.29955331287552911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51393805484945"/>
          <c:y val="4.7031113298337708E-2"/>
          <c:w val="0.77970820167415045"/>
          <c:h val="0.61575404636920383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'Extra Runtime'!$A$37</c:f>
              <c:strCache>
                <c:ptCount val="1"/>
                <c:pt idx="0">
                  <c:v>RC+Bitmap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'Extra Runtime'!$B$2:$J$2</c:f>
              <c:strCache>
                <c:ptCount val="9"/>
                <c:pt idx="0">
                  <c:v>histogram</c:v>
                </c:pt>
                <c:pt idx="1">
                  <c:v>kmeans</c:v>
                </c:pt>
                <c:pt idx="2">
                  <c:v>linear_regression</c:v>
                </c:pt>
                <c:pt idx="3">
                  <c:v>matrix_multiply</c:v>
                </c:pt>
                <c:pt idx="4">
                  <c:v>pca</c:v>
                </c:pt>
                <c:pt idx="5">
                  <c:v>string_match</c:v>
                </c:pt>
                <c:pt idx="6">
                  <c:v>word_count</c:v>
                </c:pt>
                <c:pt idx="8">
                  <c:v>GeoMean</c:v>
                </c:pt>
              </c:strCache>
            </c:strRef>
          </c:cat>
          <c:val>
            <c:numRef>
              <c:f>'Extra Runtime'!$B$37:$J$37</c:f>
              <c:numCache>
                <c:formatCode>_(* #,##0.00_);_(* \(#,##0.00\);_(* "-"??_);_(@_)</c:formatCode>
                <c:ptCount val="9"/>
                <c:pt idx="0">
                  <c:v>5.9938825685227277</c:v>
                </c:pt>
                <c:pt idx="1">
                  <c:v>10.136151355747746</c:v>
                </c:pt>
                <c:pt idx="2">
                  <c:v>17.060466214715376</c:v>
                </c:pt>
                <c:pt idx="3">
                  <c:v>3.9245911119625481</c:v>
                </c:pt>
                <c:pt idx="4">
                  <c:v>26.836386158365187</c:v>
                </c:pt>
                <c:pt idx="5">
                  <c:v>6.3221316503911682</c:v>
                </c:pt>
                <c:pt idx="6">
                  <c:v>7.0108226892516505</c:v>
                </c:pt>
                <c:pt idx="8">
                  <c:v>9.0148904640413345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408896"/>
        <c:axId val="261212416"/>
      </c:barChart>
      <c:catAx>
        <c:axId val="203408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61212416"/>
        <c:crosses val="autoZero"/>
        <c:auto val="1"/>
        <c:lblAlgn val="ctr"/>
        <c:lblOffset val="100"/>
        <c:noMultiLvlLbl val="0"/>
      </c:catAx>
      <c:valAx>
        <c:axId val="2612124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Speedup (x)</a:t>
                </a:r>
              </a:p>
            </c:rich>
          </c:tx>
          <c:overlay val="0"/>
        </c:title>
        <c:numFmt formatCode="_(* #,##0_);_(* \(#,##0\);_(* &quot;-&quot;_);_(@_)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34088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55204571671406"/>
          <c:y val="4.7031113298337708E-2"/>
          <c:w val="0.85189436331351021"/>
          <c:h val="0.61648129921259842"/>
        </c:manualLayout>
      </c:layout>
      <c:barChart>
        <c:barDir val="col"/>
        <c:grouping val="clustered"/>
        <c:varyColors val="0"/>
        <c:ser>
          <c:idx val="4"/>
          <c:order val="0"/>
          <c:tx>
            <c:v>RC+Bitmap</c:v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('Extra Runtime'!$L$2:$M$2,'Extra Runtime'!$P$2:$Z$2)</c:f>
              <c:strCache>
                <c:ptCount val="13"/>
                <c:pt idx="0">
                  <c:v>blackscholes</c:v>
                </c:pt>
                <c:pt idx="1">
                  <c:v>bodytrack</c:v>
                </c:pt>
                <c:pt idx="2">
                  <c:v>freqmine</c:v>
                </c:pt>
                <c:pt idx="3">
                  <c:v>raytrace</c:v>
                </c:pt>
                <c:pt idx="4">
                  <c:v>swaptions</c:v>
                </c:pt>
                <c:pt idx="5">
                  <c:v>fluidanimate</c:v>
                </c:pt>
                <c:pt idx="6">
                  <c:v>vips</c:v>
                </c:pt>
                <c:pt idx="7">
                  <c:v>x264</c:v>
                </c:pt>
                <c:pt idx="8">
                  <c:v>canneal</c:v>
                </c:pt>
                <c:pt idx="9">
                  <c:v>dedup</c:v>
                </c:pt>
                <c:pt idx="10">
                  <c:v>streamcluster</c:v>
                </c:pt>
                <c:pt idx="12">
                  <c:v>GeoMean</c:v>
                </c:pt>
              </c:strCache>
            </c:strRef>
          </c:cat>
          <c:val>
            <c:numRef>
              <c:f>('Extra Runtime'!$L$37:$M$37,'Extra Runtime'!$P$37:$Z$37)</c:f>
              <c:numCache>
                <c:formatCode>_(* #,##0.00_);_(* \(#,##0.00\);_(* "-"??_);_(@_)</c:formatCode>
                <c:ptCount val="13"/>
                <c:pt idx="0">
                  <c:v>19.529468247608754</c:v>
                </c:pt>
                <c:pt idx="1">
                  <c:v>5.4979071922797402</c:v>
                </c:pt>
                <c:pt idx="2">
                  <c:v>5.4919161890364974</c:v>
                </c:pt>
                <c:pt idx="3">
                  <c:v>3.1903746070116905</c:v>
                </c:pt>
                <c:pt idx="4">
                  <c:v>24.260792445573021</c:v>
                </c:pt>
                <c:pt idx="5">
                  <c:v>11.560265866816016</c:v>
                </c:pt>
                <c:pt idx="6">
                  <c:v>13.368462780511285</c:v>
                </c:pt>
                <c:pt idx="7">
                  <c:v>2.1127815661412686</c:v>
                </c:pt>
                <c:pt idx="8">
                  <c:v>0.99697164641004699</c:v>
                </c:pt>
                <c:pt idx="9">
                  <c:v>12.008018995704179</c:v>
                </c:pt>
                <c:pt idx="10">
                  <c:v>5.760803121095913</c:v>
                </c:pt>
                <c:pt idx="12">
                  <c:v>6.5957409400084135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409408"/>
        <c:axId val="261214144"/>
      </c:barChart>
      <c:catAx>
        <c:axId val="2034094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61214144"/>
        <c:crosses val="autoZero"/>
        <c:auto val="1"/>
        <c:lblAlgn val="ctr"/>
        <c:lblOffset val="100"/>
        <c:noMultiLvlLbl val="0"/>
      </c:catAx>
      <c:valAx>
        <c:axId val="261214144"/>
        <c:scaling>
          <c:orientation val="minMax"/>
        </c:scaling>
        <c:delete val="0"/>
        <c:axPos val="l"/>
        <c:majorGridlines/>
        <c:numFmt formatCode="_(* #,##0_);_(* \(#,##0\);_(* &quot;-&quot;_);_(@_)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34094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4"/>
          <c:order val="0"/>
          <c:tx>
            <c:v>RC+Bitmap</c:v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'Extra Runtime'!$B$2:$J$2</c:f>
              <c:strCache>
                <c:ptCount val="9"/>
                <c:pt idx="0">
                  <c:v>histogram</c:v>
                </c:pt>
                <c:pt idx="1">
                  <c:v>kmeans</c:v>
                </c:pt>
                <c:pt idx="2">
                  <c:v>linear_regression</c:v>
                </c:pt>
                <c:pt idx="3">
                  <c:v>matrix_multiply</c:v>
                </c:pt>
                <c:pt idx="4">
                  <c:v>pca</c:v>
                </c:pt>
                <c:pt idx="5">
                  <c:v>string_match</c:v>
                </c:pt>
                <c:pt idx="6">
                  <c:v>word_count</c:v>
                </c:pt>
                <c:pt idx="8">
                  <c:v>GeoMean</c:v>
                </c:pt>
              </c:strCache>
            </c:strRef>
          </c:cat>
          <c:val>
            <c:numRef>
              <c:f>'Extra Runtime'!$B$38:$J$38</c:f>
              <c:numCache>
                <c:formatCode>_(* #,##0.00_);_(* \(#,##0.00\);_(* "-"??_);_(@_)</c:formatCode>
                <c:ptCount val="9"/>
                <c:pt idx="0">
                  <c:v>0.9881135467369131</c:v>
                </c:pt>
                <c:pt idx="1">
                  <c:v>0.77568869165069498</c:v>
                </c:pt>
                <c:pt idx="2">
                  <c:v>0.99768549018347186</c:v>
                </c:pt>
                <c:pt idx="3">
                  <c:v>0.54390774282982257</c:v>
                </c:pt>
                <c:pt idx="4">
                  <c:v>0.90913073775123476</c:v>
                </c:pt>
                <c:pt idx="5">
                  <c:v>0.99957688557797186</c:v>
                </c:pt>
                <c:pt idx="6">
                  <c:v>0.84571230259877883</c:v>
                </c:pt>
                <c:pt idx="8">
                  <c:v>0.84964943359821865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649536"/>
        <c:axId val="261216448"/>
      </c:barChart>
      <c:catAx>
        <c:axId val="203649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61216448"/>
        <c:crosses val="autoZero"/>
        <c:auto val="1"/>
        <c:lblAlgn val="ctr"/>
        <c:lblOffset val="100"/>
        <c:noMultiLvlLbl val="0"/>
      </c:catAx>
      <c:valAx>
        <c:axId val="261216448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Performance vs Grace</a:t>
                </a:r>
              </a:p>
            </c:rich>
          </c:tx>
          <c:overlay val="0"/>
        </c:title>
        <c:numFmt formatCode="_(* #,##0.0_);_(* \(#,##0.0\);_(* &quot;-&quot;?_);_(@_)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3649536"/>
        <c:crosses val="autoZero"/>
        <c:crossBetween val="between"/>
        <c:majorUnit val="0.1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9D29D-8310-4EDD-9298-96DFB7AF31C1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C861F-453D-4B2F-BB18-AD0B2F5680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65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talk was given at Intel Labs in Santa Clara on November 29, 2011. (Thanks to Gilles </a:t>
            </a:r>
            <a:r>
              <a:rPr lang="en-US" baseline="0" dirty="0" err="1" smtClean="0"/>
              <a:t>Pokam</a:t>
            </a:r>
            <a:r>
              <a:rPr lang="en-US" baseline="0" dirty="0" smtClean="0"/>
              <a:t>). This is basically a mix of my ISCA 2011 talk along with some preliminary slides about my ASPLOS 2012 paper. See those slides for detailed notes of what all the animations mean.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08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025E-64AB-4CFF-9E64-0345E260D44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025E-64AB-4CFF-9E64-0345E260D44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55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33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33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73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23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35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83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86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025E-64AB-4CFF-9E64-0345E260D44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87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821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010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010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851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492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930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726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case the projector is clipping.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025E-64AB-4CFF-9E64-0345E260D44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64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90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94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55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025E-64AB-4CFF-9E64-0345E260D44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025E-64AB-4CFF-9E64-0345E260D44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27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025E-64AB-4CFF-9E64-0345E260D44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72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025E-64AB-4CFF-9E64-0345E260D44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79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altLang="en-US" dirty="0" smtClean="0"/>
              <a:t>Title of Presentation</a:t>
            </a:r>
            <a:endParaRPr lang="en-US" alt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0" y="3429000"/>
            <a:ext cx="91440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 baseline="0"/>
            </a:lvl1pPr>
          </a:lstStyle>
          <a:p>
            <a:r>
              <a:rPr lang="en-US" altLang="en-US" dirty="0" smtClean="0"/>
              <a:t>Authors</a:t>
            </a:r>
            <a:endParaRPr lang="en-US" altLang="en-US" dirty="0"/>
          </a:p>
        </p:txBody>
      </p:sp>
      <p:sp>
        <p:nvSpPr>
          <p:cNvPr id="20583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3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038600"/>
            <a:ext cx="9144000" cy="1524000"/>
          </a:xfrm>
        </p:spPr>
        <p:txBody>
          <a:bodyPr/>
          <a:lstStyle>
            <a:lvl1pPr algn="ctr">
              <a:buNone/>
              <a:defRPr sz="2000" baseline="0"/>
            </a:lvl1pPr>
          </a:lstStyle>
          <a:p>
            <a:pPr lvl="0"/>
            <a:r>
              <a:rPr lang="en-US" dirty="0" smtClean="0"/>
              <a:t>Presentation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2E9FC7-48F1-444A-B9DB-2EAF8B39F4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ECC0CC0-907B-4EFB-9551-C839E9B3B71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19838"/>
            <a:ext cx="2133600" cy="46196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AC5898B9-ED2C-4925-9C9E-7644545534B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C48A6C3-5D25-43E7-B229-76FED0D286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5D69C9-1510-470B-A70C-5DC55A5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8AADE0-43F2-45DA-AAC4-38BD0E9DB83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C43652-29FC-4863-885F-EF39FB62647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19838"/>
            <a:ext cx="2133600" cy="46196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AC5898B9-ED2C-4925-9C9E-7644545534B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6" name="Picture 5" descr="wordmark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324600"/>
            <a:ext cx="2632257" cy="310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0517CB-9D1E-4D5D-A1DD-C4CFF3EDCE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1D935E-CED4-4B22-B759-A7163D5AB4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0480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0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9838"/>
            <a:ext cx="2133600" cy="461962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fld id="{AC5898B9-ED2C-4925-9C9E-7644545534B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2050" name="Picture 2" descr="C:\Users\jlgreathouse\Desktop\BlockM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76" y="6294985"/>
            <a:ext cx="533401" cy="36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26.png"/><Relationship Id="rId5" Type="http://schemas.microsoft.com/office/2007/relationships/hdphoto" Target="../media/hdphoto1.wdp"/><Relationship Id="rId10" Type="http://schemas.openxmlformats.org/officeDocument/2006/relationships/image" Target="../media/image25.png"/><Relationship Id="rId4" Type="http://schemas.openxmlformats.org/officeDocument/2006/relationships/image" Target="../media/image31.jpeg"/><Relationship Id="rId9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wmf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8610600" cy="2743200"/>
          </a:xfrm>
        </p:spPr>
        <p:txBody>
          <a:bodyPr anchor="ctr"/>
          <a:lstStyle/>
          <a:p>
            <a:pPr algn="ctr"/>
            <a:r>
              <a:rPr lang="en-US" sz="5400" dirty="0"/>
              <a:t>On-Demand </a:t>
            </a:r>
            <a:r>
              <a:rPr lang="en-US" sz="5400" dirty="0" smtClean="0"/>
              <a:t>Dynamic</a:t>
            </a:r>
            <a:br>
              <a:rPr lang="en-US" sz="5400" dirty="0" smtClean="0"/>
            </a:br>
            <a:r>
              <a:rPr lang="en-US" sz="5400" dirty="0" smtClean="0"/>
              <a:t>Software </a:t>
            </a:r>
            <a:r>
              <a:rPr lang="en-US" sz="5400" dirty="0"/>
              <a:t>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62400"/>
            <a:ext cx="9144000" cy="1742364"/>
          </a:xfrm>
        </p:spPr>
        <p:txBody>
          <a:bodyPr anchor="ctr"/>
          <a:lstStyle/>
          <a:p>
            <a:r>
              <a:rPr lang="en-US" sz="2400" dirty="0" smtClean="0"/>
              <a:t>Joseph L. Greathouse</a:t>
            </a:r>
            <a:endParaRPr lang="en-US" sz="2400" dirty="0"/>
          </a:p>
          <a:p>
            <a:r>
              <a:rPr lang="en-US" sz="2400" dirty="0" smtClean="0"/>
              <a:t>Ph.D. Candidate</a:t>
            </a:r>
          </a:p>
          <a:p>
            <a:r>
              <a:rPr lang="en-US" sz="2400" dirty="0" smtClean="0"/>
              <a:t>Advanced Computer Architecture Laboratory</a:t>
            </a:r>
          </a:p>
          <a:p>
            <a:r>
              <a:rPr lang="en-US" sz="2400" dirty="0" smtClean="0"/>
              <a:t>University of Michigan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-26158" y="5704764"/>
            <a:ext cx="917015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 sz="2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800" dirty="0" smtClean="0"/>
          </a:p>
          <a:p>
            <a:r>
              <a:rPr lang="en-US" sz="1800" dirty="0" smtClean="0"/>
              <a:t>November 29, 2011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7346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Problem Statement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Background Information</a:t>
            </a:r>
          </a:p>
          <a:p>
            <a:pPr lvl="1"/>
            <a:r>
              <a:rPr lang="en-US" dirty="0" smtClean="0"/>
              <a:t>Demand-Driven Dynamic Dataflow Analysis</a:t>
            </a:r>
          </a:p>
          <a:p>
            <a:pPr lvl="1"/>
            <a:endParaRPr lang="en-US" dirty="0" smtClean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Proposed Solutions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Demand-Driven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Data Race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Detection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Unlimited Hardware Watchpoints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40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Dataflow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41438" lvl="4" indent="0">
              <a:buNone/>
            </a:pPr>
            <a:endParaRPr lang="en-US" b="1" dirty="0" smtClean="0"/>
          </a:p>
          <a:p>
            <a:r>
              <a:rPr lang="en-US" b="1" dirty="0" smtClean="0"/>
              <a:t>Associate</a:t>
            </a:r>
            <a:r>
              <a:rPr lang="en-US" dirty="0" smtClean="0"/>
              <a:t> meta-data with program values</a:t>
            </a:r>
          </a:p>
          <a:p>
            <a:endParaRPr lang="en-US" dirty="0" smtClean="0"/>
          </a:p>
          <a:p>
            <a:r>
              <a:rPr lang="en-US" b="1" dirty="0" smtClean="0"/>
              <a:t>Propagate/Clear</a:t>
            </a:r>
            <a:r>
              <a:rPr lang="en-US" dirty="0" smtClean="0"/>
              <a:t> meta-data while executing</a:t>
            </a:r>
          </a:p>
          <a:p>
            <a:endParaRPr lang="en-US" dirty="0"/>
          </a:p>
          <a:p>
            <a:r>
              <a:rPr lang="en-US" b="1" dirty="0" smtClean="0"/>
              <a:t>Check</a:t>
            </a:r>
            <a:r>
              <a:rPr lang="en-US" dirty="0" smtClean="0"/>
              <a:t> meta-data for safety &amp; correctness</a:t>
            </a:r>
          </a:p>
          <a:p>
            <a:endParaRPr lang="en-US" b="1" dirty="0"/>
          </a:p>
          <a:p>
            <a:r>
              <a:rPr lang="en-US" dirty="0" smtClean="0"/>
              <a:t>Forms </a:t>
            </a:r>
            <a:r>
              <a:rPr lang="en-US" dirty="0" err="1" smtClean="0"/>
              <a:t>dataflows</a:t>
            </a:r>
            <a:r>
              <a:rPr lang="en-US" dirty="0" smtClean="0"/>
              <a:t> of meta/shadow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058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57200" y="4952999"/>
            <a:ext cx="190500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+= y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590800" y="4953000"/>
            <a:ext cx="190500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z = y * 75</a:t>
            </a:r>
          </a:p>
        </p:txBody>
      </p:sp>
      <p:sp>
        <p:nvSpPr>
          <p:cNvPr id="7" name="Right Arrow 6"/>
          <p:cNvSpPr/>
          <p:nvPr/>
        </p:nvSpPr>
        <p:spPr>
          <a:xfrm rot="7682756">
            <a:off x="2044897" y="4537118"/>
            <a:ext cx="800611" cy="23626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Down Arrow 9"/>
          <p:cNvSpPr/>
          <p:nvPr/>
        </p:nvSpPr>
        <p:spPr>
          <a:xfrm>
            <a:off x="3429000" y="4267199"/>
            <a:ext cx="228600" cy="6858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ounded Rectangle 18"/>
          <p:cNvSpPr/>
          <p:nvPr/>
        </p:nvSpPr>
        <p:spPr>
          <a:xfrm>
            <a:off x="2590800" y="3809999"/>
            <a:ext cx="190500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y = x * 1024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196840" y="3810000"/>
            <a:ext cx="173736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 = x + 42</a:t>
            </a:r>
            <a:endParaRPr lang="en-US" sz="2400" dirty="0"/>
          </a:p>
        </p:txBody>
      </p:sp>
      <p:sp>
        <p:nvSpPr>
          <p:cNvPr id="44" name="Pentagon 43"/>
          <p:cNvSpPr/>
          <p:nvPr/>
        </p:nvSpPr>
        <p:spPr>
          <a:xfrm flipH="1">
            <a:off x="6934200" y="3807226"/>
            <a:ext cx="1828800" cy="6096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Check w</a:t>
            </a:r>
            <a:endParaRPr lang="en-US" sz="2400" dirty="0"/>
          </a:p>
        </p:txBody>
      </p:sp>
      <p:sp>
        <p:nvSpPr>
          <p:cNvPr id="45" name="Pentagon 44"/>
          <p:cNvSpPr/>
          <p:nvPr/>
        </p:nvSpPr>
        <p:spPr>
          <a:xfrm flipH="1">
            <a:off x="6925559" y="3810882"/>
            <a:ext cx="1828800" cy="60960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Check w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Taint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12" name="Right Arrow 11"/>
          <p:cNvSpPr/>
          <p:nvPr/>
        </p:nvSpPr>
        <p:spPr>
          <a:xfrm rot="5400000">
            <a:off x="5489993" y="3196931"/>
            <a:ext cx="1080823" cy="228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ight Arrow 13"/>
          <p:cNvSpPr/>
          <p:nvPr/>
        </p:nvSpPr>
        <p:spPr>
          <a:xfrm rot="5400000">
            <a:off x="3062825" y="3216107"/>
            <a:ext cx="960950" cy="228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Down Arrow 15"/>
          <p:cNvSpPr/>
          <p:nvPr/>
        </p:nvSpPr>
        <p:spPr>
          <a:xfrm>
            <a:off x="3429001" y="1828799"/>
            <a:ext cx="228600" cy="684917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Rounded Rectangle 37"/>
          <p:cNvSpPr/>
          <p:nvPr/>
        </p:nvSpPr>
        <p:spPr>
          <a:xfrm>
            <a:off x="5181600" y="2514600"/>
            <a:ext cx="173736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validate(x)</a:t>
            </a:r>
            <a:endParaRPr lang="en-US" sz="2400" dirty="0"/>
          </a:p>
        </p:txBody>
      </p:sp>
      <p:sp>
        <p:nvSpPr>
          <p:cNvPr id="47" name="Right Arrow 46"/>
          <p:cNvSpPr/>
          <p:nvPr/>
        </p:nvSpPr>
        <p:spPr>
          <a:xfrm>
            <a:off x="4133771" y="2748095"/>
            <a:ext cx="1080823" cy="228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ounded Rectangle 17"/>
          <p:cNvSpPr/>
          <p:nvPr/>
        </p:nvSpPr>
        <p:spPr>
          <a:xfrm>
            <a:off x="2286000" y="2516492"/>
            <a:ext cx="251460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x = </a:t>
            </a:r>
            <a:r>
              <a:rPr lang="en-US" sz="2400" dirty="0" err="1"/>
              <a:t>read_input</a:t>
            </a:r>
            <a:r>
              <a:rPr lang="en-US" sz="2400" dirty="0"/>
              <a:t>()</a:t>
            </a:r>
          </a:p>
        </p:txBody>
      </p:sp>
      <p:sp>
        <p:nvSpPr>
          <p:cNvPr id="23" name="Right Arrow 22"/>
          <p:cNvSpPr/>
          <p:nvPr/>
        </p:nvSpPr>
        <p:spPr>
          <a:xfrm flipH="1">
            <a:off x="6781800" y="2506744"/>
            <a:ext cx="1828800" cy="6096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Clear</a:t>
            </a:r>
            <a:endParaRPr lang="en-US" sz="2400" dirty="0"/>
          </a:p>
        </p:txBody>
      </p:sp>
      <p:sp>
        <p:nvSpPr>
          <p:cNvPr id="61" name="Rounded Rectangle 60"/>
          <p:cNvSpPr/>
          <p:nvPr/>
        </p:nvSpPr>
        <p:spPr>
          <a:xfrm>
            <a:off x="304800" y="4798707"/>
            <a:ext cx="1905000" cy="609600"/>
          </a:xfrm>
          <a:prstGeom prst="roundRect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+= y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2438400" y="4798708"/>
            <a:ext cx="1905000" cy="609600"/>
          </a:xfrm>
          <a:prstGeom prst="roundRect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z = y * 75</a:t>
            </a:r>
          </a:p>
        </p:txBody>
      </p:sp>
      <p:sp>
        <p:nvSpPr>
          <p:cNvPr id="63" name="Right Arrow 62"/>
          <p:cNvSpPr/>
          <p:nvPr/>
        </p:nvSpPr>
        <p:spPr>
          <a:xfrm rot="7682756">
            <a:off x="1892497" y="4382826"/>
            <a:ext cx="800611" cy="236267"/>
          </a:xfrm>
          <a:prstGeom prst="rightArrow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4" name="Rounded Rectangle 63"/>
          <p:cNvSpPr/>
          <p:nvPr/>
        </p:nvSpPr>
        <p:spPr>
          <a:xfrm>
            <a:off x="2438400" y="3655707"/>
            <a:ext cx="1905000" cy="609600"/>
          </a:xfrm>
          <a:prstGeom prst="roundRect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y = x * 1024</a:t>
            </a:r>
          </a:p>
        </p:txBody>
      </p:sp>
      <p:sp>
        <p:nvSpPr>
          <p:cNvPr id="65" name="Right Arrow 64"/>
          <p:cNvSpPr/>
          <p:nvPr/>
        </p:nvSpPr>
        <p:spPr>
          <a:xfrm rot="5400000">
            <a:off x="2893617" y="3078623"/>
            <a:ext cx="994566" cy="228600"/>
          </a:xfrm>
          <a:prstGeom prst="rightArrow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7" name="Rounded Rectangle 66"/>
          <p:cNvSpPr/>
          <p:nvPr/>
        </p:nvSpPr>
        <p:spPr>
          <a:xfrm>
            <a:off x="2133600" y="2362200"/>
            <a:ext cx="2514600" cy="609600"/>
          </a:xfrm>
          <a:prstGeom prst="roundRect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x = </a:t>
            </a:r>
            <a:r>
              <a:rPr lang="en-US" sz="2400" dirty="0" err="1"/>
              <a:t>read_input</a:t>
            </a:r>
            <a:r>
              <a:rPr lang="en-US" sz="2400" dirty="0"/>
              <a:t>()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1371600" y="3116344"/>
            <a:ext cx="2003612" cy="68390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Propagate</a:t>
            </a:r>
            <a:endParaRPr lang="en-US" sz="2400" dirty="0"/>
          </a:p>
        </p:txBody>
      </p:sp>
      <p:sp>
        <p:nvSpPr>
          <p:cNvPr id="68" name="Right Arrow 67"/>
          <p:cNvSpPr/>
          <p:nvPr/>
        </p:nvSpPr>
        <p:spPr>
          <a:xfrm rot="5400000">
            <a:off x="3086100" y="4455806"/>
            <a:ext cx="609600" cy="228601"/>
          </a:xfrm>
          <a:prstGeom prst="rightArrow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6" name="Down Arrow 65"/>
          <p:cNvSpPr/>
          <p:nvPr/>
        </p:nvSpPr>
        <p:spPr>
          <a:xfrm>
            <a:off x="3352801" y="1752600"/>
            <a:ext cx="228600" cy="701040"/>
          </a:xfrm>
          <a:prstGeom prst="downArrow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Right Arrow 38"/>
          <p:cNvSpPr/>
          <p:nvPr/>
        </p:nvSpPr>
        <p:spPr>
          <a:xfrm flipH="1">
            <a:off x="3505200" y="1905000"/>
            <a:ext cx="1907240" cy="5486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Associate</a:t>
            </a:r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2286000" y="1219200"/>
            <a:ext cx="2514599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Input</a:t>
            </a:r>
            <a:endParaRPr lang="en-US" sz="2400" dirty="0"/>
          </a:p>
        </p:txBody>
      </p:sp>
      <p:sp>
        <p:nvSpPr>
          <p:cNvPr id="5" name="Pentagon 4"/>
          <p:cNvSpPr/>
          <p:nvPr/>
        </p:nvSpPr>
        <p:spPr>
          <a:xfrm rot="16200000">
            <a:off x="1141476" y="5030724"/>
            <a:ext cx="612648" cy="13716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2400" dirty="0" smtClean="0">
                <a:solidFill>
                  <a:schemeClr val="dk1"/>
                </a:solidFill>
              </a:rPr>
              <a:t>Check a</a:t>
            </a:r>
            <a:endParaRPr lang="en-US" sz="2400" dirty="0">
              <a:solidFill>
                <a:schemeClr val="dk1"/>
              </a:solidFill>
            </a:endParaRPr>
          </a:p>
        </p:txBody>
      </p:sp>
      <p:sp>
        <p:nvSpPr>
          <p:cNvPr id="46" name="Pentagon 45"/>
          <p:cNvSpPr/>
          <p:nvPr/>
        </p:nvSpPr>
        <p:spPr>
          <a:xfrm rot="16200000">
            <a:off x="1141476" y="5030724"/>
            <a:ext cx="612648" cy="1371600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2400" dirty="0" smtClean="0">
                <a:solidFill>
                  <a:schemeClr val="dk1"/>
                </a:solidFill>
              </a:rPr>
              <a:t>Check a</a:t>
            </a:r>
            <a:endParaRPr lang="en-US" sz="2400" dirty="0">
              <a:solidFill>
                <a:schemeClr val="dk1"/>
              </a:solidFill>
            </a:endParaRPr>
          </a:p>
        </p:txBody>
      </p:sp>
      <p:sp>
        <p:nvSpPr>
          <p:cNvPr id="37" name="Pentagon 36"/>
          <p:cNvSpPr/>
          <p:nvPr/>
        </p:nvSpPr>
        <p:spPr>
          <a:xfrm flipH="1">
            <a:off x="4343400" y="4876800"/>
            <a:ext cx="1828800" cy="6096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Check z</a:t>
            </a:r>
            <a:endParaRPr lang="en-US" sz="2400" dirty="0"/>
          </a:p>
        </p:txBody>
      </p:sp>
      <p:sp>
        <p:nvSpPr>
          <p:cNvPr id="41" name="Pentagon 40"/>
          <p:cNvSpPr/>
          <p:nvPr/>
        </p:nvSpPr>
        <p:spPr>
          <a:xfrm flipH="1">
            <a:off x="4343400" y="4876800"/>
            <a:ext cx="1828800" cy="609600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Check z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304800" y="1170056"/>
            <a:ext cx="180066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381000" y="1219200"/>
            <a:ext cx="342900" cy="381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9" name="Rounded Rectangle 68"/>
          <p:cNvSpPr/>
          <p:nvPr/>
        </p:nvSpPr>
        <p:spPr>
          <a:xfrm>
            <a:off x="381000" y="1676400"/>
            <a:ext cx="342900" cy="381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dk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" y="1219200"/>
            <a:ext cx="130536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/>
              <a:t>Data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62000" y="1657290"/>
            <a:ext cx="130536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/>
              <a:t>Meta-data</a:t>
            </a:r>
          </a:p>
        </p:txBody>
      </p:sp>
    </p:spTree>
    <p:extLst>
      <p:ext uri="{BB962C8B-B14F-4D97-AF65-F5344CB8AC3E}">
        <p14:creationId xmlns:p14="http://schemas.microsoft.com/office/powerpoint/2010/main" val="195466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7" grpId="0" animBg="1"/>
      <p:bldP spid="10" grpId="0" animBg="1"/>
      <p:bldP spid="19" grpId="0" animBg="1"/>
      <p:bldP spid="20" grpId="0" animBg="1"/>
      <p:bldP spid="44" grpId="0" animBg="1"/>
      <p:bldP spid="44" grpId="1" animBg="1"/>
      <p:bldP spid="45" grpId="0" animBg="1"/>
      <p:bldP spid="12" grpId="0" animBg="1"/>
      <p:bldP spid="14" grpId="0" animBg="1"/>
      <p:bldP spid="16" grpId="0" animBg="1"/>
      <p:bldP spid="38" grpId="0" animBg="1"/>
      <p:bldP spid="47" grpId="0" animBg="1"/>
      <p:bldP spid="18" grpId="0" animBg="1"/>
      <p:bldP spid="23" grpId="0" animBg="1"/>
      <p:bldP spid="23" grpId="1" animBg="1"/>
      <p:bldP spid="61" grpId="0" animBg="1"/>
      <p:bldP spid="62" grpId="0" animBg="1"/>
      <p:bldP spid="63" grpId="0" animBg="1"/>
      <p:bldP spid="64" grpId="0" animBg="1"/>
      <p:bldP spid="65" grpId="0" animBg="1"/>
      <p:bldP spid="67" grpId="0" animBg="1"/>
      <p:bldP spid="40" grpId="0" animBg="1"/>
      <p:bldP spid="40" grpId="1" animBg="1"/>
      <p:bldP spid="68" grpId="0" animBg="1"/>
      <p:bldP spid="66" grpId="0" animBg="1"/>
      <p:bldP spid="39" grpId="0" animBg="1"/>
      <p:bldP spid="39" grpId="1" animBg="1"/>
      <p:bldP spid="5" grpId="0" animBg="1"/>
      <p:bldP spid="5" grpId="1" animBg="1"/>
      <p:bldP spid="46" grpId="0" animBg="1"/>
      <p:bldP spid="37" grpId="0" animBg="1"/>
      <p:bldP spid="37" grpId="1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Demand-Driven Dataflow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3652-29FC-4863-885F-EF39FB626472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66800"/>
            <a:ext cx="8229600" cy="50641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Only Analyze Shadowed Data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914400" y="1884362"/>
            <a:ext cx="7315200" cy="26114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1447800" y="2829719"/>
            <a:ext cx="2743200" cy="990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Native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Application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7957" y="3495775"/>
            <a:ext cx="1142886" cy="857164"/>
          </a:xfrm>
          <a:prstGeom prst="rect">
            <a:avLst/>
          </a:prstGeom>
          <a:noFill/>
        </p:spPr>
      </p:pic>
      <p:sp>
        <p:nvSpPr>
          <p:cNvPr id="23" name="Down Arrow 22"/>
          <p:cNvSpPr/>
          <p:nvPr/>
        </p:nvSpPr>
        <p:spPr bwMode="auto">
          <a:xfrm rot="10800000">
            <a:off x="4114800" y="4419599"/>
            <a:ext cx="457200" cy="914400"/>
          </a:xfrm>
          <a:prstGeom prst="downArrow">
            <a:avLst/>
          </a:prstGeom>
          <a:solidFill>
            <a:srgbClr val="FF0000"/>
          </a:solidFill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4953000" y="2362200"/>
            <a:ext cx="2743200" cy="1925638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lumMod val="100000"/>
                  <a:alpha val="60000"/>
                </a:schemeClr>
              </a:gs>
              <a:gs pos="35000">
                <a:schemeClr val="dk1">
                  <a:tint val="37000"/>
                  <a:satMod val="300000"/>
                  <a:lumMod val="50000"/>
                  <a:lumOff val="50000"/>
                  <a:alpha val="60000"/>
                </a:schemeClr>
              </a:gs>
              <a:gs pos="100000">
                <a:schemeClr val="dk1">
                  <a:tint val="15000"/>
                  <a:satMod val="350000"/>
                  <a:lumMod val="0"/>
                  <a:lumOff val="100000"/>
                  <a:alpha val="6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dk1">
                    <a:alpha val="50000"/>
                  </a:schemeClr>
                </a:solidFill>
                <a:effectLst/>
                <a:latin typeface="Verdana" pitchFamily="34" charset="0"/>
              </a:rPr>
              <a:t>Instrumented</a:t>
            </a:r>
            <a:b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dk1">
                    <a:alpha val="50000"/>
                  </a:schemeClr>
                </a:solidFill>
                <a:effectLst/>
                <a:latin typeface="Verdana" pitchFamily="34" charset="0"/>
              </a:rPr>
            </a:b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dk1">
                    <a:alpha val="50000"/>
                  </a:schemeClr>
                </a:solidFill>
                <a:effectLst/>
                <a:latin typeface="Verdana" pitchFamily="34" charset="0"/>
              </a:rPr>
              <a:t>Application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4953000" y="2362200"/>
            <a:ext cx="2743200" cy="19256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Instrumented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Application</a:t>
            </a:r>
          </a:p>
        </p:txBody>
      </p:sp>
      <p:pic>
        <p:nvPicPr>
          <p:cNvPr id="26" name="Picture 2" descr="C:\Users\jgreathx\AppData\Local\Microsoft\Windows\Temporary Internet Files\Content.IE5\1MI2RH4L\MC90043385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3157" y="3352914"/>
            <a:ext cx="1142886" cy="1142886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 bwMode="auto">
          <a:xfrm>
            <a:off x="914400" y="5257800"/>
            <a:ext cx="7315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</a:rPr>
              <a:t>Meta-Data Detection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37" y="1977826"/>
            <a:ext cx="560663" cy="8534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88" y="1977601"/>
            <a:ext cx="559815" cy="852118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2628900" y="3427476"/>
            <a:ext cx="381000" cy="3809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628900" y="5021271"/>
            <a:ext cx="381000" cy="3809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2598730" y="3429000"/>
            <a:ext cx="381000" cy="3809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Callout 30"/>
          <p:cNvSpPr/>
          <p:nvPr/>
        </p:nvSpPr>
        <p:spPr>
          <a:xfrm>
            <a:off x="3509470" y="4487969"/>
            <a:ext cx="2083281" cy="914301"/>
          </a:xfrm>
          <a:prstGeom prst="wedgeEllipseCallout">
            <a:avLst>
              <a:gd name="adj1" fmla="val -35711"/>
              <a:gd name="adj2" fmla="val 5905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Non-Shadowed Data</a:t>
            </a:r>
            <a:endParaRPr lang="en-US" b="1" dirty="0"/>
          </a:p>
        </p:txBody>
      </p:sp>
      <p:sp>
        <p:nvSpPr>
          <p:cNvPr id="32" name="Oval Callout 31"/>
          <p:cNvSpPr/>
          <p:nvPr/>
        </p:nvSpPr>
        <p:spPr>
          <a:xfrm>
            <a:off x="3433575" y="4487969"/>
            <a:ext cx="2235721" cy="914301"/>
          </a:xfrm>
          <a:prstGeom prst="wedgeEllipseCallout">
            <a:avLst>
              <a:gd name="adj1" fmla="val -35711"/>
              <a:gd name="adj2" fmla="val 590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Shadowed Data</a:t>
            </a:r>
            <a:endParaRPr lang="en-US" b="1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99" y="3505200"/>
            <a:ext cx="1143000" cy="857250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4800600" y="3352800"/>
            <a:ext cx="381000" cy="3809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598730" y="3427475"/>
            <a:ext cx="381000" cy="3809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3276600" y="3962400"/>
            <a:ext cx="2209800" cy="419100"/>
          </a:xfrm>
          <a:prstGeom prst="rect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b="1" dirty="0" smtClean="0">
                <a:solidFill>
                  <a:schemeClr val="dk1"/>
                </a:solidFill>
                <a:latin typeface="+mn-lt"/>
              </a:rPr>
              <a:t>No meta-data</a:t>
            </a:r>
            <a:endParaRPr lang="en-US" sz="2400" b="1" dirty="0">
              <a:solidFill>
                <a:schemeClr val="dk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922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22685 L -3.33333E-6 -3.7037E-6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mph" presetSubtype="0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21667 -2.22222E-6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27205 -0.0044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3" grpId="0" animBg="1"/>
      <p:bldP spid="23" grpId="1" animBg="1"/>
      <p:bldP spid="25" grpId="0" animBg="1"/>
      <p:bldP spid="25" grpId="1" animBg="1"/>
      <p:bldP spid="19" grpId="0" animBg="1"/>
      <p:bldP spid="19" grpId="1" animBg="1"/>
      <p:bldP spid="19" grpId="2" animBg="1"/>
      <p:bldP spid="24" grpId="0" animBg="1"/>
      <p:bldP spid="24" grpId="1" animBg="1"/>
      <p:bldP spid="24" grpId="2" animBg="1"/>
      <p:bldP spid="29" grpId="0" animBg="1"/>
      <p:bldP spid="29" grpId="1" animBg="1"/>
      <p:bldP spid="29" grpId="2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28" grpId="0" animBg="1"/>
      <p:bldP spid="2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Meta-Data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3652-29FC-4863-885F-EF39FB626472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66800"/>
            <a:ext cx="8229600" cy="50641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No additional overhead when no meta-data</a:t>
            </a:r>
          </a:p>
          <a:p>
            <a:pPr lvl="1"/>
            <a:r>
              <a:rPr lang="en-US" dirty="0" smtClean="0"/>
              <a:t>Needs hardware support</a:t>
            </a:r>
          </a:p>
          <a:p>
            <a:r>
              <a:rPr lang="en-US" dirty="0" smtClean="0"/>
              <a:t>Take a fault when touching shadowed data</a:t>
            </a:r>
          </a:p>
          <a:p>
            <a:r>
              <a:rPr lang="en-US" dirty="0" smtClean="0"/>
              <a:t>Solution: Virtual Memory Watchpoints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09470" y="3732582"/>
            <a:ext cx="227685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786320" y="3732581"/>
            <a:ext cx="227685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flipV="1">
            <a:off x="1991570" y="4719215"/>
            <a:ext cx="227685" cy="68305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74147" y="5402270"/>
            <a:ext cx="106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V→P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603941" y="4727260"/>
            <a:ext cx="1062530" cy="1206275"/>
            <a:chOff x="1574147" y="4719215"/>
            <a:chExt cx="1062530" cy="1206275"/>
          </a:xfrm>
        </p:grpSpPr>
        <p:sp>
          <p:nvSpPr>
            <p:cNvPr id="14" name="Down Arrow 13"/>
            <p:cNvSpPr/>
            <p:nvPr/>
          </p:nvSpPr>
          <p:spPr>
            <a:xfrm flipV="1">
              <a:off x="1991570" y="4719215"/>
              <a:ext cx="227685" cy="683055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74147" y="5402270"/>
              <a:ext cx="1062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V→P</a:t>
              </a: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232620" y="3732580"/>
            <a:ext cx="2276850" cy="986635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839780" y="3732580"/>
            <a:ext cx="948687" cy="986635"/>
            <a:chOff x="1839780" y="3732580"/>
            <a:chExt cx="948687" cy="986635"/>
          </a:xfrm>
        </p:grpSpPr>
        <p:sp>
          <p:nvSpPr>
            <p:cNvPr id="20" name="Rounded Rectangle 19"/>
            <p:cNvSpPr/>
            <p:nvPr/>
          </p:nvSpPr>
          <p:spPr>
            <a:xfrm>
              <a:off x="1839780" y="3732580"/>
              <a:ext cx="379475" cy="98663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598730" y="3732580"/>
              <a:ext cx="189737" cy="98663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08516" y="4719214"/>
            <a:ext cx="1593794" cy="1637163"/>
            <a:chOff x="1556076" y="4719214"/>
            <a:chExt cx="1062530" cy="1637163"/>
          </a:xfrm>
        </p:grpSpPr>
        <p:sp>
          <p:nvSpPr>
            <p:cNvPr id="27" name="Down Arrow 26"/>
            <p:cNvSpPr/>
            <p:nvPr/>
          </p:nvSpPr>
          <p:spPr>
            <a:xfrm flipV="1">
              <a:off x="1973500" y="4719214"/>
              <a:ext cx="177689" cy="683055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56076" y="5402270"/>
              <a:ext cx="10625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FAULT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232620" y="3732580"/>
            <a:ext cx="227685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9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0" grpId="1" animBg="1"/>
      <p:bldP spid="11" grpId="0"/>
      <p:bldP spid="11" grpId="1"/>
      <p:bldP spid="19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by Ho et al.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From “Practical Taint-Based Protection using Demand Emulation”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906001"/>
              </p:ext>
            </p:extLst>
          </p:nvPr>
        </p:nvGraphicFramePr>
        <p:xfrm>
          <a:off x="473670" y="3049525"/>
          <a:ext cx="8196660" cy="13716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098330"/>
                <a:gridCol w="40983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System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Slowdown (normalized)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Taint Analysis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101.7x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/>
                        <a:t>On-Demand Taint Analysis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/>
                        <a:t>1.98x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65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Problem Statement</a:t>
            </a:r>
          </a:p>
          <a:p>
            <a:pPr lvl="3"/>
            <a:endParaRPr lang="en-US" dirty="0" smtClean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Background Information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Demand-Driven Dynamic Dataflow Analysis</a:t>
            </a:r>
          </a:p>
          <a:p>
            <a:pPr lvl="1"/>
            <a:endParaRPr lang="en-US" dirty="0" smtClean="0"/>
          </a:p>
          <a:p>
            <a:r>
              <a:rPr lang="en-US" dirty="0"/>
              <a:t>Proposed Solutions</a:t>
            </a:r>
          </a:p>
          <a:p>
            <a:pPr lvl="1"/>
            <a:r>
              <a:rPr lang="en-US" dirty="0"/>
              <a:t>Demand-Driven Data Race Detection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Unlimited Hardware Watchpoints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34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Data Race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600" dirty="0" smtClean="0"/>
          </a:p>
          <a:p>
            <a:r>
              <a:rPr lang="en-US" dirty="0" smtClean="0"/>
              <a:t>Add checks around every memory access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Find inter-thread sharing events</a:t>
            </a:r>
          </a:p>
          <a:p>
            <a:endParaRPr lang="en-US" dirty="0" smtClean="0"/>
          </a:p>
          <a:p>
            <a:r>
              <a:rPr lang="en-US" dirty="0" smtClean="0"/>
              <a:t>Synchronization between write-shared accesses?</a:t>
            </a:r>
          </a:p>
          <a:p>
            <a:pPr lvl="1"/>
            <a:r>
              <a:rPr lang="en-US" sz="2800" dirty="0" smtClean="0"/>
              <a:t>No? Data race.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55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5595730" y="101496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Thread 2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5367130" y="131976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mylen</a:t>
            </a:r>
            <a:r>
              <a:rPr lang="en-US" sz="1600" dirty="0" smtClean="0"/>
              <a:t>=large</a:t>
            </a:r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2133600" y="101496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Thread 1</a:t>
            </a:r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1905000" y="131976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mylen</a:t>
            </a:r>
            <a:r>
              <a:rPr lang="en-US" sz="1600" dirty="0" smtClean="0"/>
              <a:t>=small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1905000" y="1636776"/>
            <a:ext cx="18288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if(</a:t>
            </a:r>
            <a:r>
              <a:rPr lang="en-US" sz="2000" dirty="0" err="1" smtClean="0"/>
              <a:t>ptr</a:t>
            </a:r>
            <a:r>
              <a:rPr lang="en-US" sz="2000" dirty="0" smtClean="0"/>
              <a:t>==NULL)</a:t>
            </a:r>
            <a:endParaRPr lang="en-US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5334000" y="3444705"/>
            <a:ext cx="18288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if(</a:t>
            </a:r>
            <a:r>
              <a:rPr lang="en-US" sz="2000" dirty="0" err="1" smtClean="0"/>
              <a:t>ptr</a:t>
            </a:r>
            <a:r>
              <a:rPr lang="en-US" sz="2000" dirty="0" smtClean="0"/>
              <a:t>==NULL)</a:t>
            </a:r>
            <a:endParaRPr lang="en-US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1219200" y="2038745"/>
            <a:ext cx="32004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len1=</a:t>
            </a:r>
            <a:r>
              <a:rPr lang="en-US" sz="2000" dirty="0" err="1" smtClean="0"/>
              <a:t>thread_local</a:t>
            </a:r>
            <a:r>
              <a:rPr lang="en-US" sz="2000" dirty="0" smtClean="0"/>
              <a:t>-</a:t>
            </a:r>
            <a:r>
              <a:rPr lang="en-US" sz="2000" dirty="0"/>
              <a:t>&gt;</a:t>
            </a:r>
            <a:r>
              <a:rPr lang="en-US" sz="2000" dirty="0" err="1"/>
              <a:t>mylen</a:t>
            </a:r>
            <a:r>
              <a:rPr lang="en-US" sz="2000" dirty="0"/>
              <a:t>;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767840" y="2438855"/>
            <a:ext cx="2103120" cy="40233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ptr</a:t>
            </a:r>
            <a:r>
              <a:rPr lang="en-US" sz="2000" dirty="0" smtClean="0"/>
              <a:t>=</a:t>
            </a:r>
            <a:r>
              <a:rPr lang="en-US" sz="2000" dirty="0" err="1" smtClean="0"/>
              <a:t>malloc</a:t>
            </a:r>
            <a:r>
              <a:rPr lang="en-US" sz="2000" dirty="0" smtClean="0"/>
              <a:t>(len1);</a:t>
            </a:r>
            <a:endParaRPr lang="en-US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1295400" y="2841195"/>
            <a:ext cx="30480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memcpy</a:t>
            </a:r>
            <a:r>
              <a:rPr lang="en-US" sz="2000" dirty="0" smtClean="0"/>
              <a:t>(</a:t>
            </a:r>
            <a:r>
              <a:rPr lang="en-US" sz="2000" dirty="0" err="1" smtClean="0"/>
              <a:t>ptr</a:t>
            </a:r>
            <a:r>
              <a:rPr lang="en-US" sz="2000" dirty="0" smtClean="0"/>
              <a:t>, data1, len1)</a:t>
            </a:r>
            <a:endParaRPr lang="en-US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4648200" y="3849624"/>
            <a:ext cx="3200400" cy="40011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25000"/>
                </a:schemeClr>
              </a:gs>
              <a:gs pos="35000">
                <a:schemeClr val="dk1">
                  <a:tint val="37000"/>
                  <a:satMod val="300000"/>
                  <a:alpha val="25000"/>
                </a:schemeClr>
              </a:gs>
              <a:gs pos="100000">
                <a:schemeClr val="dk1">
                  <a:tint val="15000"/>
                  <a:satMod val="350000"/>
                  <a:alpha val="25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len2=</a:t>
            </a:r>
            <a:r>
              <a:rPr lang="en-US" dirty="0" err="1" smtClean="0"/>
              <a:t>thread_local</a:t>
            </a:r>
            <a:r>
              <a:rPr lang="en-US" dirty="0" smtClean="0"/>
              <a:t>-</a:t>
            </a:r>
            <a:r>
              <a:rPr lang="en-US" dirty="0"/>
              <a:t>&gt;</a:t>
            </a:r>
            <a:r>
              <a:rPr lang="en-US" dirty="0" err="1"/>
              <a:t>mylen</a:t>
            </a:r>
            <a:r>
              <a:rPr lang="en-US" dirty="0"/>
              <a:t>;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196840" y="4254186"/>
            <a:ext cx="2103120" cy="40011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25000"/>
                </a:schemeClr>
              </a:gs>
              <a:gs pos="35000">
                <a:schemeClr val="dk1">
                  <a:tint val="37000"/>
                  <a:satMod val="300000"/>
                  <a:alpha val="25000"/>
                </a:schemeClr>
              </a:gs>
              <a:gs pos="100000">
                <a:schemeClr val="dk1">
                  <a:tint val="15000"/>
                  <a:satMod val="350000"/>
                  <a:alpha val="25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 smtClean="0"/>
              <a:t>ptr</a:t>
            </a:r>
            <a:r>
              <a:rPr lang="en-US" dirty="0" smtClean="0"/>
              <a:t>=</a:t>
            </a:r>
            <a:r>
              <a:rPr lang="en-US" dirty="0" err="1" smtClean="0"/>
              <a:t>malloc</a:t>
            </a:r>
            <a:r>
              <a:rPr lang="en-US" dirty="0" smtClean="0"/>
              <a:t>(len2);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724400" y="4654296"/>
            <a:ext cx="3048000" cy="40011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25000"/>
                </a:schemeClr>
              </a:gs>
              <a:gs pos="35000">
                <a:schemeClr val="dk1">
                  <a:tint val="37000"/>
                  <a:satMod val="300000"/>
                  <a:alpha val="25000"/>
                </a:schemeClr>
              </a:gs>
              <a:gs pos="100000">
                <a:schemeClr val="dk1">
                  <a:tint val="15000"/>
                  <a:satMod val="350000"/>
                  <a:alpha val="25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/>
              <a:t>memcpy</a:t>
            </a:r>
            <a:r>
              <a:rPr lang="en-US" dirty="0"/>
              <a:t>(</a:t>
            </a:r>
            <a:r>
              <a:rPr lang="en-US" dirty="0" err="1"/>
              <a:t>ptr</a:t>
            </a:r>
            <a:r>
              <a:rPr lang="en-US" dirty="0"/>
              <a:t>, data2</a:t>
            </a:r>
            <a:r>
              <a:rPr lang="en-US" dirty="0" smtClean="0"/>
              <a:t>, len2)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Data Race Detection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6248" y="6318504"/>
            <a:ext cx="2133600" cy="461962"/>
          </a:xfrm>
        </p:spPr>
        <p:txBody>
          <a:bodyPr/>
          <a:lstStyle/>
          <a:p>
            <a:fld id="{AC5898B9-ED2C-4925-9C9E-7644545534BD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pic>
        <p:nvPicPr>
          <p:cNvPr id="1027" name="Picture 3" descr="C:\Users\jlgreathouse\AppData\Local\Microsoft\Windows\Temporary Internet Files\Content.IE5\QZ2QA16U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285920"/>
            <a:ext cx="611820" cy="6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jlgreathouse\AppData\Local\Microsoft\Windows\Temporary Internet Files\Content.IE5\2QPCT3YO\MC90043160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775" y="151362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lgreathouse\AppData\Local\Microsoft\Windows\Temporary Internet Files\Content.IE5\EO3CB8M9\MC90044131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0" y="1493931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jlgreathouse\AppData\Local\Microsoft\Windows\Temporary Internet Files\Content.IE5\EO3CB8M9\MC90044131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0" y="189367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jlgreathouse\AppData\Local\Microsoft\Windows\Temporary Internet Files\Content.IE5\2QPCT3YO\MC90043160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775" y="191596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jlgreathouse\AppData\Local\Microsoft\Windows\Temporary Internet Files\Content.IE5\EO3CB8M9\MC90044131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0" y="269835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jlgreathouse\AppData\Local\Microsoft\Windows\Temporary Internet Files\Content.IE5\2QPCT3YO\MC90043160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30" y="332841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C:\Users\jlgreathouse\AppData\Local\Microsoft\Windows\Temporary Internet Files\Content.IE5\EO3CB8M9\MC90044131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0" y="2308447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jlgreathouse\AppData\Local\Microsoft\Windows\Temporary Internet Files\Content.IE5\2QPCT3YO\MC90043160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775" y="231829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jlgreathouse\AppData\Local\Microsoft\Windows\Temporary Internet Files\Content.IE5\2QPCT3YO\MC90043160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775" y="27157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ight Arrow 21"/>
          <p:cNvSpPr/>
          <p:nvPr/>
        </p:nvSpPr>
        <p:spPr>
          <a:xfrm rot="766155">
            <a:off x="2376093" y="3023662"/>
            <a:ext cx="3261705" cy="27561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983480" y="2189682"/>
            <a:ext cx="2529840" cy="461665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400" kern="1200" dirty="0" err="1">
                <a:latin typeface="Arial" charset="0"/>
              </a:rPr>
              <a:t>p</a:t>
            </a:r>
            <a:r>
              <a:rPr lang="en-US" sz="2400" kern="1200" dirty="0" err="1" smtClean="0">
                <a:latin typeface="Arial" charset="0"/>
              </a:rPr>
              <a:t>tr</a:t>
            </a:r>
            <a:r>
              <a:rPr lang="en-US" sz="2400" kern="1200" dirty="0" smtClean="0">
                <a:latin typeface="Arial" charset="0"/>
              </a:rPr>
              <a:t> write-shared?</a:t>
            </a:r>
            <a:endParaRPr lang="en-US" sz="2400" kern="1200" dirty="0">
              <a:latin typeface="Arial" charset="0"/>
            </a:endParaRPr>
          </a:p>
        </p:txBody>
      </p:sp>
      <p:sp>
        <p:nvSpPr>
          <p:cNvPr id="64" name="Content Placeholder 2"/>
          <p:cNvSpPr txBox="1">
            <a:spLocks/>
          </p:cNvSpPr>
          <p:nvPr/>
        </p:nvSpPr>
        <p:spPr bwMode="auto">
          <a:xfrm>
            <a:off x="4962525" y="2179731"/>
            <a:ext cx="2529840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r>
              <a:rPr lang="en-US" sz="2400" kern="1200" dirty="0" smtClean="0">
                <a:latin typeface="Arial" charset="0"/>
              </a:rPr>
              <a:t>Interleaved Synchronization?</a:t>
            </a:r>
            <a:endParaRPr lang="en-US" sz="2400" kern="1200" dirty="0">
              <a:latin typeface="Arial" charset="0"/>
            </a:endParaRPr>
          </a:p>
        </p:txBody>
      </p:sp>
      <p:sp>
        <p:nvSpPr>
          <p:cNvPr id="65" name="Down Arrow 64"/>
          <p:cNvSpPr/>
          <p:nvPr/>
        </p:nvSpPr>
        <p:spPr bwMode="auto">
          <a:xfrm>
            <a:off x="548599" y="1618488"/>
            <a:ext cx="201171" cy="340147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TIME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solidFill>
                <a:schemeClr val="tx1"/>
              </a:solidFill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70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0.00023 L -0.10312 -0.0011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12 -0.00115 L 0.09826 -0.0006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26 -0.00069 L -0.00243 -0.0006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0.00023 L -0.10312 -0.00115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4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0.00023 L -0.10312 -0.00115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0.00023 L -0.10312 -0.00115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12 -0.00115 L 0.09826 -0.00069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2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12 -0.00115 L 0.09826 -0.00069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2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12 -0.00115 L 0.09826 -0.00069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26 -0.00069 L -0.00243 -0.00069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26 -0.00069 L -0.00243 -0.00069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26 -0.00069 L -0.00243 -0.00069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3" grpId="0" build="p" animBg="1"/>
      <p:bldP spid="63" grpId="1" build="p" animBg="1"/>
      <p:bldP spid="6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1219200" y="3914561"/>
            <a:ext cx="76200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 Race Detection is Slow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230461"/>
              </p:ext>
            </p:extLst>
          </p:nvPr>
        </p:nvGraphicFramePr>
        <p:xfrm>
          <a:off x="228600" y="1600200"/>
          <a:ext cx="8686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08567" y="1321557"/>
            <a:ext cx="2977896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Phoenix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80367" y="1321556"/>
            <a:ext cx="457200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PARSEC</a:t>
            </a:r>
          </a:p>
        </p:txBody>
      </p:sp>
    </p:spTree>
    <p:extLst>
      <p:ext uri="{BB962C8B-B14F-4D97-AF65-F5344CB8AC3E}">
        <p14:creationId xmlns:p14="http://schemas.microsoft.com/office/powerpoint/2010/main" val="231674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799"/>
            <a:ext cx="8305800" cy="198120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500" dirty="0" smtClean="0"/>
              <a:t>NIST: SW errors cost U.S. ~$60 billion/year as of 2002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500" dirty="0" smtClean="0"/>
              <a:t>FBI CCS: Security Issues $67 billion/year as of 2005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100" dirty="0" smtClean="0"/>
              <a:t>&gt;⅓ from viruses, network intrusion, etc.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Errors Abound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80830" y="2973630"/>
            <a:ext cx="7315200" cy="2875935"/>
            <a:chOff x="975655" y="3330985"/>
            <a:chExt cx="7315200" cy="2875935"/>
          </a:xfrm>
        </p:grpSpPr>
        <p:grpSp>
          <p:nvGrpSpPr>
            <p:cNvPr id="13" name="Group 12"/>
            <p:cNvGrpSpPr/>
            <p:nvPr/>
          </p:nvGrpSpPr>
          <p:grpSpPr>
            <a:xfrm>
              <a:off x="975655" y="3330985"/>
              <a:ext cx="7315200" cy="2875935"/>
              <a:chOff x="5232925" y="2590799"/>
              <a:chExt cx="4748981" cy="2285999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5232925" y="2590799"/>
                <a:ext cx="4748981" cy="2285999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334000" y="2667000"/>
                <a:ext cx="4503175" cy="318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Cataloged Software Vulnerabilities</a:t>
                </a:r>
                <a:endParaRPr lang="en-US" sz="2000" dirty="0"/>
              </a:p>
            </p:txBody>
          </p:sp>
        </p:grpSp>
        <p:graphicFrame>
          <p:nvGraphicFramePr>
            <p:cNvPr id="17" name="Chart 1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99283585"/>
                </p:ext>
              </p:extLst>
            </p:nvPr>
          </p:nvGraphicFramePr>
          <p:xfrm>
            <a:off x="1297535" y="3801108"/>
            <a:ext cx="6770380" cy="2283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5073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1874E-6 L 0 0.14435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Inter-thread Sharing is What’s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“</a:t>
            </a:r>
            <a:r>
              <a:rPr lang="en-US" sz="2250" dirty="0" smtClean="0"/>
              <a:t>Data races ... </a:t>
            </a:r>
            <a:r>
              <a:rPr lang="en-US" sz="2250" dirty="0"/>
              <a:t>a</a:t>
            </a:r>
            <a:r>
              <a:rPr lang="en-US" sz="2250" dirty="0" smtClean="0"/>
              <a:t>re failures </a:t>
            </a:r>
            <a:r>
              <a:rPr lang="en-US" sz="2250" dirty="0"/>
              <a:t>in programs that </a:t>
            </a:r>
            <a:r>
              <a:rPr lang="en-US" sz="2250" b="1" dirty="0"/>
              <a:t>access and update </a:t>
            </a:r>
            <a:r>
              <a:rPr lang="en-US" sz="2250" b="1" dirty="0" smtClean="0"/>
              <a:t>shared data</a:t>
            </a:r>
            <a:r>
              <a:rPr lang="en-US" sz="2250" dirty="0" smtClean="0"/>
              <a:t> </a:t>
            </a:r>
            <a:r>
              <a:rPr lang="en-US" sz="2250" dirty="0"/>
              <a:t>in critical sections</a:t>
            </a:r>
            <a:r>
              <a:rPr lang="en-US" sz="2250" dirty="0" smtClean="0"/>
              <a:t>” – </a:t>
            </a:r>
            <a:r>
              <a:rPr lang="en-US" sz="2250" dirty="0" err="1" smtClean="0"/>
              <a:t>Netzer</a:t>
            </a:r>
            <a:r>
              <a:rPr lang="en-US" sz="2250" dirty="0" smtClean="0"/>
              <a:t> &amp; Miller, 1992</a:t>
            </a:r>
            <a:endParaRPr lang="en-US" sz="22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05000" y="2121395"/>
            <a:ext cx="18288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if(</a:t>
            </a:r>
            <a:r>
              <a:rPr lang="en-US" sz="2000" dirty="0" err="1" smtClean="0"/>
              <a:t>ptr</a:t>
            </a:r>
            <a:r>
              <a:rPr lang="en-US" sz="2000" dirty="0" smtClean="0"/>
              <a:t>==NULL)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334000" y="3929324"/>
            <a:ext cx="18288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if(</a:t>
            </a:r>
            <a:r>
              <a:rPr lang="en-US" sz="2000" dirty="0" err="1" smtClean="0"/>
              <a:t>ptr</a:t>
            </a:r>
            <a:r>
              <a:rPr lang="en-US" sz="2000" dirty="0" smtClean="0"/>
              <a:t>==NULL)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219200" y="2510494"/>
            <a:ext cx="32004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len1=</a:t>
            </a:r>
            <a:r>
              <a:rPr lang="en-US" sz="2000" dirty="0" err="1" smtClean="0"/>
              <a:t>thread_local</a:t>
            </a:r>
            <a:r>
              <a:rPr lang="en-US" sz="2000" dirty="0" smtClean="0"/>
              <a:t>-</a:t>
            </a:r>
            <a:r>
              <a:rPr lang="en-US" sz="2000" dirty="0"/>
              <a:t>&gt;</a:t>
            </a:r>
            <a:r>
              <a:rPr lang="en-US" sz="2000" dirty="0" err="1"/>
              <a:t>mylen</a:t>
            </a:r>
            <a:r>
              <a:rPr lang="en-US" sz="2000" dirty="0"/>
              <a:t>;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67840" y="2923474"/>
            <a:ext cx="2103120" cy="40233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ptr</a:t>
            </a:r>
            <a:r>
              <a:rPr lang="en-US" sz="2000" dirty="0" smtClean="0"/>
              <a:t>=</a:t>
            </a:r>
            <a:r>
              <a:rPr lang="en-US" sz="2000" dirty="0" err="1" smtClean="0"/>
              <a:t>malloc</a:t>
            </a:r>
            <a:r>
              <a:rPr lang="en-US" sz="2000" dirty="0" smtClean="0"/>
              <a:t>(len1);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1295400" y="3325814"/>
            <a:ext cx="30480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memcpy</a:t>
            </a:r>
            <a:r>
              <a:rPr lang="en-US" sz="2000" dirty="0" smtClean="0"/>
              <a:t>(</a:t>
            </a:r>
            <a:r>
              <a:rPr lang="en-US" sz="2000" dirty="0" err="1" smtClean="0"/>
              <a:t>ptr</a:t>
            </a:r>
            <a:r>
              <a:rPr lang="en-US" sz="2000" dirty="0" smtClean="0"/>
              <a:t>, data1, len1)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4648200" y="4334243"/>
            <a:ext cx="3200400" cy="40011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25000"/>
                </a:schemeClr>
              </a:gs>
              <a:gs pos="35000">
                <a:schemeClr val="dk1">
                  <a:tint val="37000"/>
                  <a:satMod val="300000"/>
                  <a:alpha val="25000"/>
                </a:schemeClr>
              </a:gs>
              <a:gs pos="100000">
                <a:schemeClr val="dk1">
                  <a:tint val="15000"/>
                  <a:satMod val="350000"/>
                  <a:alpha val="25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len2=</a:t>
            </a:r>
            <a:r>
              <a:rPr lang="en-US" dirty="0" err="1" smtClean="0"/>
              <a:t>thread_local</a:t>
            </a:r>
            <a:r>
              <a:rPr lang="en-US" dirty="0" smtClean="0"/>
              <a:t>-</a:t>
            </a:r>
            <a:r>
              <a:rPr lang="en-US" dirty="0"/>
              <a:t>&gt;</a:t>
            </a:r>
            <a:r>
              <a:rPr lang="en-US" dirty="0" err="1"/>
              <a:t>mylen</a:t>
            </a:r>
            <a:r>
              <a:rPr lang="en-US" dirty="0"/>
              <a:t>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96840" y="4738805"/>
            <a:ext cx="2103120" cy="40011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25000"/>
                </a:schemeClr>
              </a:gs>
              <a:gs pos="35000">
                <a:schemeClr val="dk1">
                  <a:tint val="37000"/>
                  <a:satMod val="300000"/>
                  <a:alpha val="25000"/>
                </a:schemeClr>
              </a:gs>
              <a:gs pos="100000">
                <a:schemeClr val="dk1">
                  <a:tint val="15000"/>
                  <a:satMod val="350000"/>
                  <a:alpha val="25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 smtClean="0"/>
              <a:t>ptr</a:t>
            </a:r>
            <a:r>
              <a:rPr lang="en-US" dirty="0" smtClean="0"/>
              <a:t>=</a:t>
            </a:r>
            <a:r>
              <a:rPr lang="en-US" dirty="0" err="1" smtClean="0"/>
              <a:t>malloc</a:t>
            </a:r>
            <a:r>
              <a:rPr lang="en-US" dirty="0" smtClean="0"/>
              <a:t>(len2);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724400" y="5138915"/>
            <a:ext cx="3048000" cy="40011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25000"/>
                </a:schemeClr>
              </a:gs>
              <a:gs pos="35000">
                <a:schemeClr val="dk1">
                  <a:tint val="37000"/>
                  <a:satMod val="300000"/>
                  <a:alpha val="25000"/>
                </a:schemeClr>
              </a:gs>
              <a:gs pos="100000">
                <a:schemeClr val="dk1">
                  <a:tint val="15000"/>
                  <a:satMod val="350000"/>
                  <a:alpha val="25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memcpy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ptr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data2, len2)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4" name="Picture 2" descr="C:\Users\jlgreathouse\AppData\Local\Microsoft\Windows\Temporary Internet Files\Content.IE5\2QPCT3YO\MC90043160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95" y="201167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jlgreathouse\AppData\Local\Microsoft\Windows\Temporary Internet Files\Content.IE5\2QPCT3YO\MC90043160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95" y="240058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jlgreathouse\AppData\Local\Microsoft\Windows\Temporary Internet Files\Content.IE5\2QPCT3YO\MC90043160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95" y="280291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jlgreathouse\AppData\Local\Microsoft\Windows\Temporary Internet Files\Content.IE5\2QPCT3YO\MC90043160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95" y="320038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jlgreathouse\AppData\Local\Microsoft\Windows\Temporary Internet Files\Content.IE5\2QPCT3YO\MC90043160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30" y="381303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4852400" y="1870674"/>
            <a:ext cx="2816380" cy="914400"/>
          </a:xfrm>
          <a:prstGeom prst="wedgeEllipseCallout">
            <a:avLst>
              <a:gd name="adj1" fmla="val -53300"/>
              <a:gd name="adj2" fmla="val 4453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Thread-local data</a:t>
            </a:r>
          </a:p>
          <a:p>
            <a:pPr algn="ctr"/>
            <a:r>
              <a:rPr lang="en-US" b="1" dirty="0" smtClean="0"/>
              <a:t>NO SHARING</a:t>
            </a:r>
            <a:endParaRPr lang="en-US" b="1" dirty="0"/>
          </a:p>
        </p:txBody>
      </p:sp>
      <p:sp>
        <p:nvSpPr>
          <p:cNvPr id="57" name="Oval Callout 56"/>
          <p:cNvSpPr/>
          <p:nvPr/>
        </p:nvSpPr>
        <p:spPr>
          <a:xfrm>
            <a:off x="4956020" y="2825490"/>
            <a:ext cx="3337626" cy="1088028"/>
          </a:xfrm>
          <a:prstGeom prst="wedgeEllipseCallout">
            <a:avLst>
              <a:gd name="adj1" fmla="val -55065"/>
              <a:gd name="adj2" fmla="val 391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Shared data</a:t>
            </a:r>
          </a:p>
          <a:p>
            <a:pPr algn="ctr"/>
            <a:r>
              <a:rPr lang="en-US" b="1" dirty="0" smtClean="0"/>
              <a:t>NO INTER-THREAD SHARING EVENTS</a:t>
            </a:r>
            <a:endParaRPr lang="en-US" b="1" dirty="0"/>
          </a:p>
        </p:txBody>
      </p:sp>
      <p:sp>
        <p:nvSpPr>
          <p:cNvPr id="59" name="Down Arrow 58"/>
          <p:cNvSpPr/>
          <p:nvPr/>
        </p:nvSpPr>
        <p:spPr bwMode="auto">
          <a:xfrm>
            <a:off x="548599" y="2011675"/>
            <a:ext cx="201171" cy="340147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TIME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solidFill>
                <a:schemeClr val="tx1"/>
              </a:solidFill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9" name="Right Arrow 28"/>
          <p:cNvSpPr/>
          <p:nvPr/>
        </p:nvSpPr>
        <p:spPr>
          <a:xfrm rot="766155">
            <a:off x="2376092" y="3496711"/>
            <a:ext cx="3261705" cy="27561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7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7" grpId="0" animBg="1"/>
      <p:bldP spid="57" grpId="1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Little Inter-Thread Sharing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08567" y="1321557"/>
            <a:ext cx="2977896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Phoenix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80367" y="1321556"/>
            <a:ext cx="457200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PARSEC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213125"/>
              </p:ext>
            </p:extLst>
          </p:nvPr>
        </p:nvGraphicFramePr>
        <p:xfrm>
          <a:off x="228600" y="1600200"/>
          <a:ext cx="8686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651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Demand-Driven Analysis!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77250" y="1905000"/>
            <a:ext cx="7452350" cy="2286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447800" y="2524919"/>
            <a:ext cx="2743200" cy="990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Multi-threaded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Application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4953000" y="2057400"/>
            <a:ext cx="2743200" cy="1925638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lumMod val="100000"/>
                  <a:alpha val="60000"/>
                </a:schemeClr>
              </a:gs>
              <a:gs pos="35000">
                <a:schemeClr val="dk1">
                  <a:tint val="37000"/>
                  <a:satMod val="300000"/>
                  <a:lumMod val="50000"/>
                  <a:lumOff val="50000"/>
                  <a:alpha val="60000"/>
                </a:schemeClr>
              </a:gs>
              <a:gs pos="100000">
                <a:schemeClr val="dk1">
                  <a:tint val="15000"/>
                  <a:satMod val="350000"/>
                  <a:lumMod val="0"/>
                  <a:lumOff val="100000"/>
                  <a:alpha val="6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dk1">
                    <a:alpha val="50000"/>
                  </a:schemeClr>
                </a:solidFill>
                <a:effectLst/>
                <a:latin typeface="Verdana" pitchFamily="34" charset="0"/>
              </a:rPr>
              <a:t>Software</a:t>
            </a:r>
            <a:b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dk1">
                    <a:alpha val="50000"/>
                  </a:schemeClr>
                </a:solidFill>
                <a:effectLst/>
                <a:latin typeface="Verdana" pitchFamily="34" charset="0"/>
              </a:rPr>
            </a:b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dk1">
                    <a:alpha val="50000"/>
                  </a:schemeClr>
                </a:solidFill>
                <a:effectLst/>
                <a:latin typeface="Verdana" pitchFamily="34" charset="0"/>
              </a:rPr>
              <a:t>Race Detector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4953000" y="2057400"/>
            <a:ext cx="2743200" cy="19256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Software</a:t>
            </a:r>
            <a:b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</a:b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Race Detector</a:t>
            </a:r>
          </a:p>
        </p:txBody>
      </p:sp>
      <p:pic>
        <p:nvPicPr>
          <p:cNvPr id="11" name="Picture 2" descr="C:\Users\jgreathx\AppData\Local\Microsoft\Windows\Temporary Internet Files\Content.IE5\1MI2RH4L\MC90043385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3157" y="3048114"/>
            <a:ext cx="1142886" cy="1142886"/>
          </a:xfrm>
          <a:prstGeom prst="rect">
            <a:avLst/>
          </a:prstGeom>
          <a:noFill/>
        </p:spPr>
      </p:pic>
      <p:sp>
        <p:nvSpPr>
          <p:cNvPr id="15" name="Rounded Rectangle 14"/>
          <p:cNvSpPr/>
          <p:nvPr/>
        </p:nvSpPr>
        <p:spPr>
          <a:xfrm>
            <a:off x="1676400" y="3133825"/>
            <a:ext cx="381000" cy="3809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628900" y="4648200"/>
            <a:ext cx="381000" cy="3809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52" y="2362199"/>
            <a:ext cx="1828800" cy="1371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52" y="2362199"/>
            <a:ext cx="1828800" cy="137160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6172200" y="4648200"/>
            <a:ext cx="381000" cy="3809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800600" y="3352800"/>
            <a:ext cx="381000" cy="3809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25" y="2362314"/>
            <a:ext cx="1843548" cy="1371600"/>
          </a:xfrm>
          <a:prstGeom prst="rect">
            <a:avLst/>
          </a:prstGeom>
        </p:spPr>
      </p:pic>
      <p:sp>
        <p:nvSpPr>
          <p:cNvPr id="30" name="Oval Callout 29"/>
          <p:cNvSpPr/>
          <p:nvPr/>
        </p:nvSpPr>
        <p:spPr>
          <a:xfrm>
            <a:off x="3867905" y="3931925"/>
            <a:ext cx="1509283" cy="914301"/>
          </a:xfrm>
          <a:prstGeom prst="wedgeEllipseCallout">
            <a:avLst>
              <a:gd name="adj1" fmla="val -35711"/>
              <a:gd name="adj2" fmla="val 5905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Local Access</a:t>
            </a:r>
            <a:endParaRPr lang="en-US" b="1" dirty="0"/>
          </a:p>
        </p:txBody>
      </p:sp>
      <p:sp>
        <p:nvSpPr>
          <p:cNvPr id="31" name="Oval Callout 30"/>
          <p:cNvSpPr/>
          <p:nvPr/>
        </p:nvSpPr>
        <p:spPr>
          <a:xfrm>
            <a:off x="3543299" y="3931925"/>
            <a:ext cx="2235721" cy="914301"/>
          </a:xfrm>
          <a:prstGeom prst="wedgeEllipseCallout">
            <a:avLst>
              <a:gd name="adj1" fmla="val -35711"/>
              <a:gd name="adj2" fmla="val 590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Inter-thread sharing</a:t>
            </a:r>
            <a:endParaRPr lang="en-US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2628900" y="4648200"/>
            <a:ext cx="381000" cy="3809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676400" y="3133825"/>
            <a:ext cx="381000" cy="3809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543299" y="3134520"/>
            <a:ext cx="381000" cy="3809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914400" y="4953000"/>
            <a:ext cx="7315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Inter-thread Sharing Monitor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7" y="1911325"/>
            <a:ext cx="560663" cy="85341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98" y="1911100"/>
            <a:ext cx="559815" cy="85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5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16112 L -3.33333E-6 4.44444E-6 " pathEditMode="relative" rAng="0" ptsTypes="AA">
                                      <p:cBhvr>
                                        <p:cTn id="27" dur="1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16112 L -3.33333E-6 4.44444E-6 " pathEditMode="relative" rAng="0" ptsTypes="AA">
                                      <p:cBhvr>
                                        <p:cTn id="54" dur="1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21667 -2.22222E-6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16112 L -3.33333E-6 4.44444E-6 " pathEditMode="relative" rAng="0" ptsTypes="AA">
                                      <p:cBhvr>
                                        <p:cTn id="122" dur="1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23" grpId="0" animBg="1"/>
      <p:bldP spid="23" grpId="1" animBg="1"/>
      <p:bldP spid="23" grpId="2" animBg="1"/>
      <p:bldP spid="22" grpId="0" animBg="1"/>
      <p:bldP spid="22" grpId="1" animBg="1"/>
      <p:bldP spid="22" grpId="2" animBg="1"/>
      <p:bldP spid="25" grpId="0" animBg="1"/>
      <p:bldP spid="25" grpId="1" animBg="1"/>
      <p:bldP spid="25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Inter-thread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Memory Watchpoints?</a:t>
            </a:r>
          </a:p>
          <a:p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pPr lvl="1">
              <a:buClr>
                <a:srgbClr val="FF0000"/>
              </a:buClr>
              <a:buSzPct val="100000"/>
              <a:buFont typeface="Arial" pitchFamily="34" charset="0"/>
              <a:buChar char="–"/>
            </a:pPr>
            <a:r>
              <a:rPr lang="en-US" dirty="0" smtClean="0"/>
              <a:t>~100% of accesses cause page faults</a:t>
            </a:r>
          </a:p>
          <a:p>
            <a:r>
              <a:rPr lang="en-US" dirty="0"/>
              <a:t>Granularity </a:t>
            </a:r>
            <a:r>
              <a:rPr lang="en-US" dirty="0" smtClean="0"/>
              <a:t>Gap</a:t>
            </a:r>
          </a:p>
          <a:p>
            <a:r>
              <a:rPr lang="en-US" dirty="0"/>
              <a:t>Per-process not per-thread</a:t>
            </a:r>
          </a:p>
          <a:p>
            <a:r>
              <a:rPr lang="en-US" dirty="0" smtClean="0"/>
              <a:t>Must </a:t>
            </a:r>
            <a:r>
              <a:rPr lang="en-US" dirty="0"/>
              <a:t>go through the kernel on faults</a:t>
            </a:r>
          </a:p>
          <a:p>
            <a:r>
              <a:rPr lang="en-US" dirty="0" err="1"/>
              <a:t>Syscalls</a:t>
            </a:r>
            <a:r>
              <a:rPr lang="en-US" dirty="0"/>
              <a:t> for setting/removing </a:t>
            </a:r>
            <a:r>
              <a:rPr lang="en-US" dirty="0" smtClean="0"/>
              <a:t>meta-data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sp>
        <p:nvSpPr>
          <p:cNvPr id="7" name="Down Arrow 6"/>
          <p:cNvSpPr/>
          <p:nvPr/>
        </p:nvSpPr>
        <p:spPr>
          <a:xfrm flipV="1">
            <a:off x="1991570" y="3216972"/>
            <a:ext cx="227685" cy="68305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080830" y="2230337"/>
            <a:ext cx="1517900" cy="986635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598730" y="2230336"/>
            <a:ext cx="151790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179160" y="2230337"/>
            <a:ext cx="151790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721424" y="2230335"/>
            <a:ext cx="151790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598730" y="2230334"/>
            <a:ext cx="1517900" cy="986635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5179160" y="2230337"/>
            <a:ext cx="1517900" cy="986635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721424" y="2230337"/>
            <a:ext cx="1517900" cy="986635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080830" y="2533917"/>
            <a:ext cx="1517900" cy="4933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598730" y="2533920"/>
            <a:ext cx="1517900" cy="4933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203524" y="2533916"/>
            <a:ext cx="1517900" cy="4933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6721424" y="2533919"/>
            <a:ext cx="1517900" cy="4933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1080830" y="2533914"/>
            <a:ext cx="910740" cy="4933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2219254" y="2533915"/>
            <a:ext cx="379476" cy="4933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080830" y="2230337"/>
            <a:ext cx="151790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 flipV="1">
            <a:off x="1308515" y="3216972"/>
            <a:ext cx="227685" cy="68305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 flipV="1">
            <a:off x="1725937" y="3218438"/>
            <a:ext cx="227685" cy="68305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4572000" y="3216969"/>
            <a:ext cx="1593794" cy="1637163"/>
            <a:chOff x="1556076" y="4719214"/>
            <a:chExt cx="1062530" cy="1637163"/>
          </a:xfrm>
        </p:grpSpPr>
        <p:sp>
          <p:nvSpPr>
            <p:cNvPr id="40" name="Down Arrow 39"/>
            <p:cNvSpPr/>
            <p:nvPr/>
          </p:nvSpPr>
          <p:spPr>
            <a:xfrm flipV="1">
              <a:off x="1973500" y="4719214"/>
              <a:ext cx="177689" cy="683055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556076" y="5402270"/>
              <a:ext cx="10625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FAULT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340046" y="3233842"/>
            <a:ext cx="1593794" cy="1637163"/>
            <a:chOff x="1556076" y="4719214"/>
            <a:chExt cx="1062530" cy="1637163"/>
          </a:xfrm>
        </p:grpSpPr>
        <p:sp>
          <p:nvSpPr>
            <p:cNvPr id="43" name="Down Arrow 42"/>
            <p:cNvSpPr/>
            <p:nvPr/>
          </p:nvSpPr>
          <p:spPr>
            <a:xfrm flipV="1">
              <a:off x="1973500" y="4719214"/>
              <a:ext cx="177689" cy="683055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556076" y="5402270"/>
              <a:ext cx="10625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FAULT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5464668" y="2533913"/>
            <a:ext cx="1251367" cy="4933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rved Down Arrow 45"/>
          <p:cNvSpPr/>
          <p:nvPr/>
        </p:nvSpPr>
        <p:spPr>
          <a:xfrm>
            <a:off x="1080830" y="1607520"/>
            <a:ext cx="4553700" cy="1116131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Inter-Thread Sharing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080830" y="2533912"/>
            <a:ext cx="341527" cy="4933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5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2" animBg="1"/>
      <p:bldP spid="7" grpId="3" animBg="1"/>
      <p:bldP spid="15" grpId="0" animBg="1"/>
      <p:bldP spid="15" grpId="1" animBg="1"/>
      <p:bldP spid="15" grpId="2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45" grpId="0" animBg="1"/>
      <p:bldP spid="46" grpId="0" animBg="1"/>
      <p:bldP spid="46" grpId="1" animBg="1"/>
      <p:bldP spid="47" grpId="0" animBg="1"/>
      <p:bldP spid="4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342026" cy="636587"/>
          </a:xfrm>
        </p:spPr>
        <p:txBody>
          <a:bodyPr/>
          <a:lstStyle/>
          <a:p>
            <a:r>
              <a:rPr lang="en-US" dirty="0" smtClean="0"/>
              <a:t>Hardware Sharing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Hardware Performance Counters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Intel’s HITM event: W→R Data Sharing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14400" y="4712920"/>
            <a:ext cx="7315200" cy="13769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432810" y="5077915"/>
            <a:ext cx="18288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956048" y="5077915"/>
            <a:ext cx="18288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432810" y="5535115"/>
            <a:ext cx="18288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956048" y="5535115"/>
            <a:ext cx="18288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261610" y="5077915"/>
            <a:ext cx="9144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Verdana" pitchFamily="34" charset="0"/>
              </a:rPr>
              <a:t>S</a:t>
            </a: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261610" y="5535115"/>
            <a:ext cx="9144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Verdana" pitchFamily="34" charset="0"/>
              </a:rPr>
              <a:t>M</a:t>
            </a: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784848" y="5077915"/>
            <a:ext cx="9144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Verdana" pitchFamily="34" charset="0"/>
              </a:rPr>
              <a:t>S</a:t>
            </a: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784848" y="5535115"/>
            <a:ext cx="9144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Verdana" pitchFamily="34" charset="0"/>
              </a:rPr>
              <a:t>I</a:t>
            </a: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116630" y="5612840"/>
            <a:ext cx="910740" cy="303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ctagon 16"/>
          <p:cNvSpPr/>
          <p:nvPr/>
        </p:nvSpPr>
        <p:spPr bwMode="auto">
          <a:xfrm>
            <a:off x="5527548" y="5306515"/>
            <a:ext cx="685800" cy="685800"/>
          </a:xfrm>
          <a:prstGeom prst="octagon">
            <a:avLst/>
          </a:prstGeom>
          <a:solidFill>
            <a:srgbClr val="FF0000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HITM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1683415"/>
            <a:ext cx="7315200" cy="25045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232620" y="1835206"/>
            <a:ext cx="1608435" cy="110047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>
                <a:solidFill>
                  <a:schemeClr val="dk1"/>
                </a:solidFill>
                <a:latin typeface="Verdana" pitchFamily="34" charset="0"/>
              </a:rPr>
              <a:t>Pipeline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32619" y="2935683"/>
            <a:ext cx="1608435" cy="110047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 smtClean="0">
                <a:solidFill>
                  <a:schemeClr val="dk1"/>
                </a:solidFill>
                <a:latin typeface="Verdana" pitchFamily="34" charset="0"/>
              </a:rPr>
              <a:t>Cache</a:t>
            </a:r>
            <a:endParaRPr lang="en-US" sz="2400" dirty="0">
              <a:solidFill>
                <a:schemeClr val="dk1"/>
              </a:solidFill>
              <a:latin typeface="Verdana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281785" y="2138785"/>
            <a:ext cx="1593795" cy="4553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>
                <a:latin typeface="Verdana" pitchFamily="34" charset="0"/>
              </a:rPr>
              <a:t>0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281785" y="2594155"/>
            <a:ext cx="1593795" cy="4553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 smtClean="0">
                <a:latin typeface="Verdana" pitchFamily="34" charset="0"/>
              </a:rPr>
              <a:t>0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281785" y="3049525"/>
            <a:ext cx="1593795" cy="4553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>
                <a:latin typeface="Verdana" pitchFamily="34" charset="0"/>
              </a:rPr>
              <a:t>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281785" y="3504895"/>
            <a:ext cx="1593795" cy="4553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>
                <a:latin typeface="Verdana" pitchFamily="34" charset="0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81785" y="1683415"/>
            <a:ext cx="159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Perf</a:t>
            </a:r>
            <a:r>
              <a:rPr lang="en-US" sz="2400" dirty="0" smtClean="0"/>
              <a:t>. </a:t>
            </a:r>
            <a:r>
              <a:rPr lang="en-US" sz="2400" dirty="0" err="1" smtClean="0"/>
              <a:t>Ctrs</a:t>
            </a:r>
            <a:endParaRPr lang="en-US" sz="2400" dirty="0" smtClean="0"/>
          </a:p>
        </p:txBody>
      </p:sp>
      <p:sp>
        <p:nvSpPr>
          <p:cNvPr id="26" name="Rounded Rectangle 25"/>
          <p:cNvSpPr/>
          <p:nvPr/>
        </p:nvSpPr>
        <p:spPr>
          <a:xfrm>
            <a:off x="3281784" y="2138785"/>
            <a:ext cx="1593795" cy="4553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>
                <a:latin typeface="Verdana" pitchFamily="34" charset="0"/>
              </a:rPr>
              <a:t>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281783" y="2138785"/>
            <a:ext cx="1593795" cy="4553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 smtClean="0">
                <a:latin typeface="Verdana" pitchFamily="34" charset="0"/>
              </a:rPr>
              <a:t>2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2750520" y="2265262"/>
            <a:ext cx="531265" cy="240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3281785" y="3049525"/>
            <a:ext cx="1593795" cy="4553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 smtClean="0">
                <a:latin typeface="Verdana" pitchFamily="34" charset="0"/>
              </a:rPr>
              <a:t>1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2767890" y="3157028"/>
            <a:ext cx="531265" cy="240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281785" y="2594155"/>
            <a:ext cx="1593795" cy="4553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 smtClean="0">
                <a:latin typeface="Verdana" pitchFamily="34" charset="0"/>
              </a:rPr>
              <a:t>-1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2767890" y="2701658"/>
            <a:ext cx="531265" cy="240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ctagon 32"/>
          <p:cNvSpPr/>
          <p:nvPr/>
        </p:nvSpPr>
        <p:spPr bwMode="auto">
          <a:xfrm>
            <a:off x="4615890" y="2410360"/>
            <a:ext cx="822960" cy="822960"/>
          </a:xfrm>
          <a:prstGeom prst="octagon">
            <a:avLst/>
          </a:prstGeom>
          <a:solidFill>
            <a:srgbClr val="FF0000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FAULT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53622" y="4681728"/>
            <a:ext cx="159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Core 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51131" y="4681728"/>
            <a:ext cx="159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Core 2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027371" y="2138785"/>
            <a:ext cx="1185978" cy="4553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 smtClean="0">
                <a:latin typeface="Verdana" pitchFamily="34" charset="0"/>
              </a:rPr>
              <a:t>-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027371" y="2594155"/>
            <a:ext cx="1185978" cy="4553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>
                <a:latin typeface="Verdana" pitchFamily="34" charset="0"/>
              </a:rPr>
              <a:t>-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027371" y="3049525"/>
            <a:ext cx="1185978" cy="4553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 smtClean="0">
                <a:latin typeface="Verdana" pitchFamily="34" charset="0"/>
              </a:rPr>
              <a:t>-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027371" y="3504895"/>
            <a:ext cx="1185978" cy="4553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>
                <a:latin typeface="Verdana" pitchFamily="34" charset="0"/>
              </a:rPr>
              <a:t>-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7371" y="1683415"/>
            <a:ext cx="1185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PEBS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5027370" y="2594155"/>
            <a:ext cx="1185978" cy="4553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 smtClean="0">
                <a:latin typeface="Verdana" pitchFamily="34" charset="0"/>
              </a:rPr>
              <a:t>Armed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4572000" y="2701658"/>
            <a:ext cx="531265" cy="240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6621165" y="2145080"/>
            <a:ext cx="1442005" cy="181518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248028" y="1683414"/>
            <a:ext cx="1981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Debug Store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621165" y="2145080"/>
            <a:ext cx="14420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EFLAGS</a:t>
            </a:r>
          </a:p>
          <a:p>
            <a:pPr algn="ctr"/>
            <a:r>
              <a:rPr lang="en-US" sz="1600" dirty="0" smtClean="0"/>
              <a:t>EIP</a:t>
            </a:r>
          </a:p>
          <a:p>
            <a:pPr algn="ctr"/>
            <a:r>
              <a:rPr lang="en-US" sz="1600" dirty="0" err="1" smtClean="0"/>
              <a:t>RegVals</a:t>
            </a:r>
            <a:endParaRPr lang="en-US" sz="1600" dirty="0" smtClean="0"/>
          </a:p>
          <a:p>
            <a:pPr algn="ctr"/>
            <a:r>
              <a:rPr lang="en-US" sz="1600" dirty="0" err="1" smtClean="0"/>
              <a:t>MemInfo</a:t>
            </a:r>
            <a:endParaRPr lang="en-US" sz="1600" dirty="0" smtClean="0"/>
          </a:p>
        </p:txBody>
      </p:sp>
      <p:sp>
        <p:nvSpPr>
          <p:cNvPr id="52" name="Right Arrow 51"/>
          <p:cNvSpPr/>
          <p:nvPr/>
        </p:nvSpPr>
        <p:spPr>
          <a:xfrm>
            <a:off x="2773714" y="2683689"/>
            <a:ext cx="2329551" cy="240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>
            <a:off x="6183676" y="2701658"/>
            <a:ext cx="531265" cy="240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ctagon 53"/>
          <p:cNvSpPr/>
          <p:nvPr/>
        </p:nvSpPr>
        <p:spPr bwMode="auto">
          <a:xfrm>
            <a:off x="6856295" y="3198752"/>
            <a:ext cx="1005840" cy="1005840"/>
          </a:xfrm>
          <a:prstGeom prst="octagon">
            <a:avLst/>
          </a:prstGeom>
          <a:solidFill>
            <a:srgbClr val="FF0000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Precise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Fault</a:t>
            </a:r>
          </a:p>
        </p:txBody>
      </p:sp>
    </p:spTree>
    <p:extLst>
      <p:ext uri="{BB962C8B-B14F-4D97-AF65-F5344CB8AC3E}">
        <p14:creationId xmlns:p14="http://schemas.microsoft.com/office/powerpoint/2010/main" val="121265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8" grpId="0" animBg="1"/>
      <p:bldP spid="9" grpId="0" animBg="1"/>
      <p:bldP spid="18" grpId="0" animBg="1"/>
      <p:bldP spid="19" grpId="0" animBg="1"/>
      <p:bldP spid="19" grpId="1" animBg="1"/>
      <p:bldP spid="20" grpId="0" animBg="1"/>
      <p:bldP spid="22" grpId="0" animBg="1"/>
      <p:bldP spid="22" grpId="1" animBg="1"/>
      <p:bldP spid="23" grpId="0" animBg="1"/>
      <p:bldP spid="24" grpId="0"/>
      <p:bldP spid="26" grpId="0" animBg="1"/>
      <p:bldP spid="26" grpId="1" animBg="1"/>
      <p:bldP spid="27" grpId="0" animBg="1"/>
      <p:bldP spid="25" grpId="0" animBg="1"/>
      <p:bldP spid="25" grpId="1" animBg="1"/>
      <p:bldP spid="25" grpId="2" animBg="1"/>
      <p:bldP spid="25" grpId="3" animBg="1"/>
      <p:bldP spid="29" grpId="0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1" grpId="2" animBg="1"/>
      <p:bldP spid="31" grpId="3" animBg="1"/>
      <p:bldP spid="33" grpId="0" animBg="1"/>
      <p:bldP spid="33" grpId="1" animBg="1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/>
      <p:bldP spid="45" grpId="0" animBg="1"/>
      <p:bldP spid="45" grpId="1" animBg="1"/>
      <p:bldP spid="47" grpId="0" animBg="1"/>
      <p:bldP spid="47" grpId="1" animBg="1"/>
      <p:bldP spid="48" grpId="0" animBg="1"/>
      <p:bldP spid="49" grpId="0"/>
      <p:bldP spid="50" grpId="0"/>
      <p:bldP spid="52" grpId="0" animBg="1"/>
      <p:bldP spid="52" grpId="2" animBg="1"/>
      <p:bldP spid="53" grpId="0" animBg="1"/>
      <p:bldP spid="53" grpId="1" animBg="1"/>
      <p:bldP spid="5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342026" cy="636587"/>
          </a:xfrm>
        </p:spPr>
        <p:txBody>
          <a:bodyPr/>
          <a:lstStyle/>
          <a:p>
            <a:r>
              <a:rPr lang="en-US" dirty="0" smtClean="0"/>
              <a:t>Potential Accuracy &amp; </a:t>
            </a:r>
            <a:r>
              <a:rPr lang="en-US" dirty="0" err="1" smtClean="0"/>
              <a:t>Perf</a:t>
            </a:r>
            <a:r>
              <a:rPr lang="en-US" dirty="0" smtClean="0"/>
              <a:t>.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Limitations of Performance Counters</a:t>
            </a:r>
          </a:p>
          <a:p>
            <a:pPr lvl="1"/>
            <a:r>
              <a:rPr lang="en-US" dirty="0" smtClean="0"/>
              <a:t>HITM only finds W→R Data Sharing</a:t>
            </a:r>
          </a:p>
          <a:p>
            <a:pPr lvl="1"/>
            <a:r>
              <a:rPr lang="en-US" dirty="0" smtClean="0"/>
              <a:t>Hardware </a:t>
            </a:r>
            <a:r>
              <a:rPr lang="en-US" dirty="0" err="1" smtClean="0"/>
              <a:t>prefetcher</a:t>
            </a:r>
            <a:r>
              <a:rPr lang="en-US" dirty="0" smtClean="0"/>
              <a:t> events aren’t counted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Limitations of Cache Events</a:t>
            </a:r>
          </a:p>
          <a:p>
            <a:pPr lvl="1"/>
            <a:r>
              <a:rPr lang="en-US" dirty="0" smtClean="0"/>
              <a:t>SMT </a:t>
            </a:r>
            <a:r>
              <a:rPr lang="en-US" dirty="0"/>
              <a:t>sharing can’t be counted</a:t>
            </a:r>
          </a:p>
          <a:p>
            <a:pPr lvl="1"/>
            <a:r>
              <a:rPr lang="en-US" dirty="0" smtClean="0"/>
              <a:t>Cache eviction causes missed events</a:t>
            </a:r>
            <a:endParaRPr lang="en-US" dirty="0"/>
          </a:p>
          <a:p>
            <a:pPr lvl="1"/>
            <a:r>
              <a:rPr lang="en-US" dirty="0" smtClean="0"/>
              <a:t>False sharing, etc…</a:t>
            </a:r>
          </a:p>
          <a:p>
            <a:pPr lvl="2"/>
            <a:endParaRPr lang="en-US" dirty="0"/>
          </a:p>
          <a:p>
            <a:r>
              <a:rPr lang="en-US" dirty="0" smtClean="0"/>
              <a:t>PEBS events still go through the kernel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4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Demand-Driven Analysis on Real HW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3590143" y="1618934"/>
            <a:ext cx="1394085" cy="7794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Execute Instruction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590143" y="4579482"/>
            <a:ext cx="1394085" cy="7794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SW Race Detection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712034" y="4579483"/>
            <a:ext cx="1394085" cy="7794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Enable Analysis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6203435" y="3033000"/>
            <a:ext cx="1394085" cy="7794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Disable Analysis</a:t>
            </a:r>
            <a:endParaRPr lang="en-US" sz="2000" dirty="0"/>
          </a:p>
        </p:txBody>
      </p:sp>
      <p:sp>
        <p:nvSpPr>
          <p:cNvPr id="6" name="Down Arrow 5"/>
          <p:cNvSpPr/>
          <p:nvPr/>
        </p:nvSpPr>
        <p:spPr>
          <a:xfrm>
            <a:off x="4159773" y="2398423"/>
            <a:ext cx="239842" cy="52215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2570815" y="3297834"/>
            <a:ext cx="640080" cy="26982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4159773" y="3869953"/>
            <a:ext cx="239842" cy="6858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ent Arrow 15"/>
          <p:cNvSpPr/>
          <p:nvPr/>
        </p:nvSpPr>
        <p:spPr>
          <a:xfrm rot="5400000" flipH="1">
            <a:off x="6844071" y="3320321"/>
            <a:ext cx="2890978" cy="524651"/>
          </a:xfrm>
          <a:prstGeom prst="bentArrow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984228" y="4826829"/>
            <a:ext cx="685800" cy="27432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>
            <a:off x="4984228" y="1871518"/>
            <a:ext cx="3566160" cy="27432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6767308" y="3812489"/>
            <a:ext cx="274320" cy="65456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6763317" y="2092375"/>
            <a:ext cx="274320" cy="9144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2106119" y="4826829"/>
            <a:ext cx="1484024" cy="27432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1271916" y="3957632"/>
            <a:ext cx="274320" cy="59436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Bent Arrow 23"/>
          <p:cNvSpPr/>
          <p:nvPr/>
        </p:nvSpPr>
        <p:spPr>
          <a:xfrm>
            <a:off x="1334126" y="1873766"/>
            <a:ext cx="2241027" cy="1166728"/>
          </a:xfrm>
          <a:prstGeom prst="bentArrow">
            <a:avLst>
              <a:gd name="adj1" fmla="val 13437"/>
              <a:gd name="adj2" fmla="val 14079"/>
              <a:gd name="adj3" fmla="val 12152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lowchart: Decision 7"/>
          <p:cNvSpPr/>
          <p:nvPr/>
        </p:nvSpPr>
        <p:spPr>
          <a:xfrm>
            <a:off x="247340" y="2920574"/>
            <a:ext cx="2323475" cy="1004341"/>
          </a:xfrm>
          <a:prstGeom prst="flowChartDecis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HITM</a:t>
            </a:r>
          </a:p>
          <a:p>
            <a:pPr algn="ctr"/>
            <a:r>
              <a:rPr lang="en-US" dirty="0" smtClean="0"/>
              <a:t>Interrupt?</a:t>
            </a:r>
            <a:endParaRPr lang="en-US" dirty="0"/>
          </a:p>
        </p:txBody>
      </p:sp>
      <p:sp>
        <p:nvSpPr>
          <p:cNvPr id="10" name="Flowchart: Decision 9"/>
          <p:cNvSpPr/>
          <p:nvPr/>
        </p:nvSpPr>
        <p:spPr>
          <a:xfrm>
            <a:off x="5683774" y="4467055"/>
            <a:ext cx="2433406" cy="1004341"/>
          </a:xfrm>
          <a:prstGeom prst="flowChartDecisi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Sharing Recently?</a:t>
            </a:r>
            <a:endParaRPr lang="en-US" dirty="0"/>
          </a:p>
        </p:txBody>
      </p:sp>
      <p:sp>
        <p:nvSpPr>
          <p:cNvPr id="5" name="Flowchart: Decision 4"/>
          <p:cNvSpPr/>
          <p:nvPr/>
        </p:nvSpPr>
        <p:spPr>
          <a:xfrm>
            <a:off x="3125447" y="2920575"/>
            <a:ext cx="2323475" cy="1004341"/>
          </a:xfrm>
          <a:prstGeom prst="flowChartDecisi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Analysis</a:t>
            </a:r>
          </a:p>
          <a:p>
            <a:pPr algn="ctr"/>
            <a:r>
              <a:rPr lang="en-US" dirty="0" smtClean="0"/>
              <a:t>Enabled?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570815" y="2928502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1836" y="2474832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30143" y="4097723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99615" y="3962619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YES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910308" y="5174305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YES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46984" y="3962619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YES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47340" y="1484026"/>
            <a:ext cx="5422688" cy="2613697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4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1" grpId="0" animBg="1"/>
      <p:bldP spid="6" grpId="0" animBg="1"/>
      <p:bldP spid="12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2" grpId="0" animBg="1"/>
      <p:bldP spid="21" grpId="0" animBg="1"/>
      <p:bldP spid="23" grpId="0" animBg="1"/>
      <p:bldP spid="24" grpId="0" animBg="1"/>
      <p:bldP spid="8" grpId="0" animBg="1"/>
      <p:bldP spid="10" grpId="0" animBg="1"/>
      <p:bldP spid="5" grpId="0" animBg="1"/>
      <p:bldP spid="25" grpId="0"/>
      <p:bldP spid="27" grpId="0"/>
      <p:bldP spid="28" grpId="0"/>
      <p:bldP spid="29" grpId="0"/>
      <p:bldP spid="30" grpId="0"/>
      <p:bldP spid="31" grpId="0"/>
      <p:bldP spid="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219200" y="4478891"/>
            <a:ext cx="76200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Increases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028795"/>
              </p:ext>
            </p:extLst>
          </p:nvPr>
        </p:nvGraphicFramePr>
        <p:xfrm>
          <a:off x="228600" y="1600200"/>
          <a:ext cx="8686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08567" y="1321557"/>
            <a:ext cx="2977896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Phoenix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80367" y="1321556"/>
            <a:ext cx="457200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PARSEC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227007" y="1783222"/>
            <a:ext cx="693173" cy="4426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51x</a:t>
            </a:r>
            <a:endParaRPr lang="en-US" sz="20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10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219200" y="4478891"/>
            <a:ext cx="76200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19200" y="4478891"/>
            <a:ext cx="76200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Demand-Driven Analysis Accuracy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772421"/>
              </p:ext>
            </p:extLst>
          </p:nvPr>
        </p:nvGraphicFramePr>
        <p:xfrm>
          <a:off x="228600" y="1600200"/>
          <a:ext cx="8686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1316736" y="1051560"/>
            <a:ext cx="822960" cy="576072"/>
          </a:xfrm>
          <a:prstGeom prst="wedgeRoundRectCallout">
            <a:avLst>
              <a:gd name="adj1" fmla="val -10339"/>
              <a:gd name="adj2" fmla="val 36981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1/1</a:t>
            </a:r>
            <a:endParaRPr lang="en-US" sz="2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2364947" y="1051560"/>
            <a:ext cx="822960" cy="576072"/>
          </a:xfrm>
          <a:prstGeom prst="wedgeRoundRectCallout">
            <a:avLst>
              <a:gd name="adj1" fmla="val 284336"/>
              <a:gd name="adj2" fmla="val 44852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2/4</a:t>
            </a:r>
            <a:endParaRPr lang="en-US" sz="2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3448882" y="1051560"/>
            <a:ext cx="822960" cy="576072"/>
          </a:xfrm>
          <a:prstGeom prst="wedgeRoundRectCallout">
            <a:avLst>
              <a:gd name="adj1" fmla="val 188493"/>
              <a:gd name="adj2" fmla="val 48127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3/3</a:t>
            </a:r>
            <a:endParaRPr lang="en-US" sz="2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4617720" y="1051560"/>
            <a:ext cx="822960" cy="576072"/>
          </a:xfrm>
          <a:prstGeom prst="wedgeRoundRectCallout">
            <a:avLst>
              <a:gd name="adj1" fmla="val 83447"/>
              <a:gd name="adj2" fmla="val 23382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4/4</a:t>
            </a:r>
            <a:endParaRPr lang="en-US" sz="2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5655581" y="1051560"/>
            <a:ext cx="822960" cy="576072"/>
          </a:xfrm>
          <a:prstGeom prst="wedgeRoundRectCallout">
            <a:avLst>
              <a:gd name="adj1" fmla="val 96202"/>
              <a:gd name="adj2" fmla="val 53476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3/3</a:t>
            </a:r>
            <a:endParaRPr lang="en-US" sz="2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6726173" y="1051560"/>
            <a:ext cx="822960" cy="576072"/>
          </a:xfrm>
          <a:prstGeom prst="wedgeRoundRectCallout">
            <a:avLst>
              <a:gd name="adj1" fmla="val 0"/>
              <a:gd name="adj2" fmla="val 48382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4/4</a:t>
            </a:r>
            <a:endParaRPr lang="en-US" sz="2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7827005" y="1051560"/>
            <a:ext cx="822960" cy="576072"/>
          </a:xfrm>
          <a:prstGeom prst="wedgeRoundRectCallout">
            <a:avLst>
              <a:gd name="adj1" fmla="val -26898"/>
              <a:gd name="adj2" fmla="val 53241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4/4</a:t>
            </a:r>
            <a:endParaRPr lang="en-US" sz="2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" name="Rounded Rectangular Callout 38"/>
          <p:cNvSpPr/>
          <p:nvPr/>
        </p:nvSpPr>
        <p:spPr>
          <a:xfrm>
            <a:off x="2364947" y="1051560"/>
            <a:ext cx="822960" cy="576072"/>
          </a:xfrm>
          <a:prstGeom prst="wedgeRoundRectCallout">
            <a:avLst>
              <a:gd name="adj1" fmla="val 284336"/>
              <a:gd name="adj2" fmla="val 448523"/>
              <a:gd name="adj3" fmla="val 16667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2/4</a:t>
            </a:r>
          </a:p>
        </p:txBody>
      </p:sp>
      <p:sp>
        <p:nvSpPr>
          <p:cNvPr id="40" name="Rounded Rectangular Callout 39"/>
          <p:cNvSpPr/>
          <p:nvPr/>
        </p:nvSpPr>
        <p:spPr>
          <a:xfrm>
            <a:off x="4617720" y="1051560"/>
            <a:ext cx="822960" cy="576072"/>
          </a:xfrm>
          <a:prstGeom prst="wedgeRoundRectCallout">
            <a:avLst>
              <a:gd name="adj1" fmla="val 83447"/>
              <a:gd name="adj2" fmla="val 233823"/>
              <a:gd name="adj3" fmla="val 16667"/>
            </a:avLst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4/4</a:t>
            </a:r>
          </a:p>
        </p:txBody>
      </p:sp>
      <p:sp>
        <p:nvSpPr>
          <p:cNvPr id="41" name="Rounded Rectangular Callout 40"/>
          <p:cNvSpPr/>
          <p:nvPr/>
        </p:nvSpPr>
        <p:spPr>
          <a:xfrm>
            <a:off x="6726173" y="1051560"/>
            <a:ext cx="822960" cy="576072"/>
          </a:xfrm>
          <a:prstGeom prst="wedgeRoundRectCallout">
            <a:avLst>
              <a:gd name="adj1" fmla="val 0"/>
              <a:gd name="adj2" fmla="val 483823"/>
              <a:gd name="adj3" fmla="val 16667"/>
            </a:avLst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4/4</a:t>
            </a:r>
          </a:p>
        </p:txBody>
      </p:sp>
      <p:sp>
        <p:nvSpPr>
          <p:cNvPr id="42" name="Rounded Rectangular Callout 41"/>
          <p:cNvSpPr/>
          <p:nvPr/>
        </p:nvSpPr>
        <p:spPr>
          <a:xfrm>
            <a:off x="2364947" y="1051560"/>
            <a:ext cx="822960" cy="576072"/>
          </a:xfrm>
          <a:prstGeom prst="wedgeRoundRectCallout">
            <a:avLst>
              <a:gd name="adj1" fmla="val 284336"/>
              <a:gd name="adj2" fmla="val 448523"/>
              <a:gd name="adj3" fmla="val 16667"/>
            </a:avLst>
          </a:prstGeom>
          <a:pattFill prst="solidDmnd">
            <a:fgClr>
              <a:srgbClr val="FF0000"/>
            </a:fgClr>
            <a:bgClr>
              <a:srgbClr val="00B050"/>
            </a:bgClr>
          </a:patt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2/4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2286000" y="2513147"/>
            <a:ext cx="4572000" cy="173664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Accuracy vs. Continuous Analysis: </a:t>
            </a:r>
            <a:r>
              <a:rPr lang="en-US" sz="3200" dirty="0">
                <a:solidFill>
                  <a:schemeClr val="tx1"/>
                </a:solidFill>
                <a:latin typeface="Arial" charset="0"/>
              </a:rPr>
              <a:t>97%</a:t>
            </a:r>
          </a:p>
        </p:txBody>
      </p:sp>
    </p:spTree>
    <p:extLst>
      <p:ext uri="{BB962C8B-B14F-4D97-AF65-F5344CB8AC3E}">
        <p14:creationId xmlns:p14="http://schemas.microsoft.com/office/powerpoint/2010/main" val="70679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9" grpId="0" animBg="1"/>
      <p:bldP spid="39" grpId="1" animBg="1"/>
      <p:bldP spid="40" grpId="0" animBg="1"/>
      <p:bldP spid="41" grpId="0" animBg="1"/>
      <p:bldP spid="42" grpId="0" animBg="1"/>
      <p:bldP spid="4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Problem Statement</a:t>
            </a:r>
          </a:p>
          <a:p>
            <a:pPr lvl="3"/>
            <a:endParaRPr lang="en-US" dirty="0" smtClean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Background Information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Demand-Driven Dynamic Dataflow Analysis</a:t>
            </a:r>
          </a:p>
          <a:p>
            <a:pPr lvl="1"/>
            <a:endParaRPr lang="en-US" dirty="0" smtClean="0"/>
          </a:p>
          <a:p>
            <a:r>
              <a:rPr lang="en-US" dirty="0"/>
              <a:t>Proposed Solutions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Demand-Driven Data Race Detection</a:t>
            </a:r>
          </a:p>
          <a:p>
            <a:pPr lvl="1"/>
            <a:r>
              <a:rPr lang="en-US" dirty="0"/>
              <a:t>Unlimited Hardware Watchpoints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039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57200" y="1066800"/>
            <a:ext cx="822960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In spite of proposed solutions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Plays a Role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pic>
        <p:nvPicPr>
          <p:cNvPr id="1027" name="Picture 3" descr="C:\Users\jlgreathouse\Desktop\Intel_Core2_Core-i7_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289" y="1066800"/>
            <a:ext cx="145721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85" y="1066800"/>
            <a:ext cx="1223682" cy="914400"/>
          </a:xfrm>
        </p:spPr>
      </p:pic>
      <p:pic>
        <p:nvPicPr>
          <p:cNvPr id="1029" name="Picture 5" descr="C:\Users\jlgreathouse\Desktop\power7-die_610x4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667" y="1068334"/>
            <a:ext cx="115483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lgreathouse\Desktop\TILERA-1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884" y="1066800"/>
            <a:ext cx="123567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lgreathouse\Desktop\Fermi_Die_FINA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176" y="1066800"/>
            <a:ext cx="92456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27038" y="1066800"/>
            <a:ext cx="12069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entium3_di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6083" y="1066800"/>
            <a:ext cx="872836" cy="9144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 rot="20880000">
            <a:off x="373270" y="3196346"/>
            <a:ext cx="2630303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Hardware Data Race Recording</a:t>
            </a:r>
            <a:endParaRPr lang="en-US" sz="2400" dirty="0"/>
          </a:p>
        </p:txBody>
      </p:sp>
      <p:sp>
        <p:nvSpPr>
          <p:cNvPr id="30" name="Rounded Rectangle 29"/>
          <p:cNvSpPr/>
          <p:nvPr/>
        </p:nvSpPr>
        <p:spPr>
          <a:xfrm rot="720000">
            <a:off x="6218466" y="3208054"/>
            <a:ext cx="2742921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Deterministic Execution/Replay</a:t>
            </a:r>
            <a:endParaRPr lang="en-US" sz="2400" dirty="0"/>
          </a:p>
        </p:txBody>
      </p:sp>
      <p:sp>
        <p:nvSpPr>
          <p:cNvPr id="31" name="Rounded Rectangle 30"/>
          <p:cNvSpPr/>
          <p:nvPr/>
        </p:nvSpPr>
        <p:spPr>
          <a:xfrm rot="20880000">
            <a:off x="6005821" y="4731698"/>
            <a:ext cx="2957914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Atomicity Violation Detectors</a:t>
            </a:r>
            <a:endParaRPr lang="en-US" sz="2400" dirty="0"/>
          </a:p>
        </p:txBody>
      </p:sp>
      <p:sp>
        <p:nvSpPr>
          <p:cNvPr id="26" name="Rounded Rectangle 25"/>
          <p:cNvSpPr/>
          <p:nvPr/>
        </p:nvSpPr>
        <p:spPr>
          <a:xfrm rot="720000">
            <a:off x="339523" y="4701189"/>
            <a:ext cx="2664422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Bug-Free Memory Models</a:t>
            </a:r>
            <a:endParaRPr lang="en-US" sz="2400" dirty="0"/>
          </a:p>
        </p:txBody>
      </p:sp>
      <p:sp>
        <p:nvSpPr>
          <p:cNvPr id="46" name="Rounded Rectangle 45"/>
          <p:cNvSpPr/>
          <p:nvPr/>
        </p:nvSpPr>
        <p:spPr>
          <a:xfrm>
            <a:off x="3529727" y="2932902"/>
            <a:ext cx="2084545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Bulk Memory Commits</a:t>
            </a:r>
            <a:endParaRPr lang="en-US" sz="24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1219200" y="3966337"/>
            <a:ext cx="6553200" cy="1869744"/>
            <a:chOff x="1447800" y="3966337"/>
            <a:chExt cx="6553200" cy="186974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474" y="3988231"/>
              <a:ext cx="1769326" cy="1371599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664" y="3988231"/>
              <a:ext cx="1733136" cy="1371599"/>
            </a:xfrm>
            <a:prstGeom prst="rect">
              <a:avLst/>
            </a:prstGeom>
          </p:spPr>
        </p:pic>
        <p:sp>
          <p:nvSpPr>
            <p:cNvPr id="42" name="Rounded Rectangle 41"/>
            <p:cNvSpPr/>
            <p:nvPr/>
          </p:nvSpPr>
          <p:spPr>
            <a:xfrm>
              <a:off x="3268834" y="4419600"/>
              <a:ext cx="2965680" cy="11430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TRANSACTIONAL</a:t>
              </a:r>
            </a:p>
            <a:p>
              <a:pPr algn="ctr"/>
              <a:r>
                <a:rPr lang="en-US" sz="2400" b="1" dirty="0" smtClean="0"/>
                <a:t>MEMORY</a:t>
              </a:r>
              <a:endParaRPr lang="en-US" sz="2400" b="1" dirty="0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435" y="3966337"/>
              <a:ext cx="1800477" cy="704949"/>
            </a:xfrm>
            <a:prstGeom prst="rect">
              <a:avLst/>
            </a:prstGeom>
          </p:spPr>
        </p:pic>
        <p:pic>
          <p:nvPicPr>
            <p:cNvPr id="44" name="Picture 2" descr="C:\Users\jlgreathouse\AppData\Local\Microsoft\Windows\Temporary Internet Files\Content.IE5\2QPCT3YO\MC900055224[1].wm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837" y="4464481"/>
              <a:ext cx="1573163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3" descr="C:\Users\jlgreathouse\AppData\Local\Microsoft\Windows\Temporary Internet Files\Content.IE5\QZ2QA16U\MC900354221[1].wmf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4464481"/>
              <a:ext cx="1629919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Vertical Scroll 23"/>
          <p:cNvSpPr/>
          <p:nvPr/>
        </p:nvSpPr>
        <p:spPr>
          <a:xfrm>
            <a:off x="5181600" y="5230208"/>
            <a:ext cx="1051560" cy="91440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IBM BG/Q</a:t>
            </a:r>
            <a:endParaRPr lang="en-US" b="1" dirty="0"/>
          </a:p>
        </p:txBody>
      </p:sp>
      <p:sp>
        <p:nvSpPr>
          <p:cNvPr id="25" name="Vertical Scroll 24"/>
          <p:cNvSpPr/>
          <p:nvPr/>
        </p:nvSpPr>
        <p:spPr>
          <a:xfrm flipH="1">
            <a:off x="2880360" y="5228149"/>
            <a:ext cx="1005840" cy="91440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AMD ASF?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3487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0" grpId="0" animBg="1"/>
      <p:bldP spid="31" grpId="0" animBg="1"/>
      <p:bldP spid="26" grpId="0" animBg="1"/>
      <p:bldP spid="46" grpId="0" animBg="1"/>
      <p:bldP spid="24" grpId="0" animBg="1"/>
      <p:bldP spid="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Watchpoints Globally Useful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Byte/Word Accurate and Per-Thread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30</a:t>
            </a:fld>
            <a:endParaRPr lang="en-US" altLang="en-US" dirty="0"/>
          </a:p>
        </p:txBody>
      </p:sp>
      <p:sp>
        <p:nvSpPr>
          <p:cNvPr id="5" name="Down Arrow 4"/>
          <p:cNvSpPr/>
          <p:nvPr/>
        </p:nvSpPr>
        <p:spPr>
          <a:xfrm flipV="1">
            <a:off x="1991570" y="2897738"/>
            <a:ext cx="227685" cy="68305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80830" y="1911103"/>
            <a:ext cx="1517900" cy="986635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598730" y="1911102"/>
            <a:ext cx="151790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179160" y="1911103"/>
            <a:ext cx="151790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721424" y="1911101"/>
            <a:ext cx="151790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598730" y="1911100"/>
            <a:ext cx="1517900" cy="986635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179160" y="1911103"/>
            <a:ext cx="1517900" cy="986635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721424" y="1911103"/>
            <a:ext cx="1517900" cy="986635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80830" y="2214683"/>
            <a:ext cx="1517900" cy="4933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598730" y="2214686"/>
            <a:ext cx="1517900" cy="4933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203524" y="2214682"/>
            <a:ext cx="1517900" cy="4933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721424" y="2214685"/>
            <a:ext cx="1517900" cy="4933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080830" y="2214680"/>
            <a:ext cx="910740" cy="4933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219254" y="2214681"/>
            <a:ext cx="379476" cy="4933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080830" y="1911103"/>
            <a:ext cx="151790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080830" y="3808474"/>
            <a:ext cx="30358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385020" y="3808473"/>
            <a:ext cx="30358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688600" y="3808475"/>
            <a:ext cx="30358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991570" y="3808475"/>
            <a:ext cx="30358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295150" y="3808475"/>
            <a:ext cx="30358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598730" y="3808474"/>
            <a:ext cx="30358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902920" y="3808473"/>
            <a:ext cx="30358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206500" y="3808475"/>
            <a:ext cx="30358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3509470" y="3808475"/>
            <a:ext cx="30358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813050" y="3808475"/>
            <a:ext cx="30358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203524" y="3808471"/>
            <a:ext cx="30358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5507714" y="3808470"/>
            <a:ext cx="30358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811294" y="3808472"/>
            <a:ext cx="30358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6114264" y="3808472"/>
            <a:ext cx="30358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6417844" y="3808472"/>
            <a:ext cx="30358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6721424" y="3808471"/>
            <a:ext cx="30358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7025614" y="3808470"/>
            <a:ext cx="30358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7329194" y="3808472"/>
            <a:ext cx="30358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7632164" y="3808472"/>
            <a:ext cx="30358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7935744" y="3808472"/>
            <a:ext cx="30358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1080830" y="3808468"/>
            <a:ext cx="303580" cy="9866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1385020" y="3808467"/>
            <a:ext cx="303580" cy="9866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688600" y="3808469"/>
            <a:ext cx="303580" cy="9866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1991570" y="3808469"/>
            <a:ext cx="303580" cy="9866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2295150" y="3808469"/>
            <a:ext cx="303580" cy="9866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2598730" y="3808468"/>
            <a:ext cx="303580" cy="9866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2902920" y="3808467"/>
            <a:ext cx="303580" cy="9866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3206500" y="3808469"/>
            <a:ext cx="303580" cy="9866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3509470" y="3808469"/>
            <a:ext cx="303580" cy="9866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3813050" y="3808469"/>
            <a:ext cx="303580" cy="9866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5203524" y="3808465"/>
            <a:ext cx="303580" cy="9866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5507714" y="3808464"/>
            <a:ext cx="303580" cy="9866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5811294" y="3808466"/>
            <a:ext cx="303580" cy="9866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6114264" y="3808466"/>
            <a:ext cx="303580" cy="9866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6417844" y="3808466"/>
            <a:ext cx="303580" cy="9866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6721424" y="3808465"/>
            <a:ext cx="303580" cy="9866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7025614" y="3808464"/>
            <a:ext cx="303580" cy="9866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7329194" y="3808466"/>
            <a:ext cx="303580" cy="9866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7632164" y="3808466"/>
            <a:ext cx="303580" cy="9866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7935744" y="3808466"/>
            <a:ext cx="303580" cy="9866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own Arrow 61"/>
          <p:cNvSpPr/>
          <p:nvPr/>
        </p:nvSpPr>
        <p:spPr>
          <a:xfrm flipV="1">
            <a:off x="2010678" y="4795110"/>
            <a:ext cx="227685" cy="68305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8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3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Watchpoint-Based Software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Taint analysis / Dynamic dataflow analysis</a:t>
            </a:r>
          </a:p>
          <a:p>
            <a:pPr lvl="3"/>
            <a:endParaRPr lang="en-US" dirty="0"/>
          </a:p>
          <a:p>
            <a:r>
              <a:rPr lang="en-US" sz="2800" dirty="0" smtClean="0"/>
              <a:t>Data Race Detection</a:t>
            </a:r>
          </a:p>
          <a:p>
            <a:pPr lvl="3"/>
            <a:endParaRPr lang="en-US" dirty="0"/>
          </a:p>
          <a:p>
            <a:r>
              <a:rPr lang="en-US" sz="2800" dirty="0" smtClean="0"/>
              <a:t>Deterministic Execution</a:t>
            </a:r>
          </a:p>
          <a:p>
            <a:pPr lvl="3"/>
            <a:endParaRPr lang="en-US" dirty="0"/>
          </a:p>
          <a:p>
            <a:r>
              <a:rPr lang="en-US" sz="2800" dirty="0" smtClean="0"/>
              <a:t>Canary-Based Bounds Checking</a:t>
            </a:r>
          </a:p>
          <a:p>
            <a:pPr lvl="3"/>
            <a:endParaRPr lang="en-US" dirty="0"/>
          </a:p>
          <a:p>
            <a:r>
              <a:rPr lang="en-US" sz="2800" dirty="0" smtClean="0"/>
              <a:t>Speculative Program Optimization</a:t>
            </a:r>
          </a:p>
          <a:p>
            <a:pPr lvl="3"/>
            <a:endParaRPr lang="en-US" dirty="0" smtClean="0"/>
          </a:p>
          <a:p>
            <a:r>
              <a:rPr lang="en-US" sz="2800" dirty="0" smtClean="0"/>
              <a:t>Hybrid Transactional Memory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000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analyses require watchpoint ranges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Better stored as base + length</a:t>
            </a:r>
            <a:endParaRPr lang="en-US" dirty="0"/>
          </a:p>
          <a:p>
            <a:r>
              <a:rPr lang="en-US" dirty="0" smtClean="0"/>
              <a:t>Some need large # of small watchpoints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Better stored as bitmaps</a:t>
            </a:r>
          </a:p>
          <a:p>
            <a:r>
              <a:rPr lang="en-US" dirty="0" smtClean="0"/>
              <a:t>Need a large number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32</a:t>
            </a:fld>
            <a:endParaRPr lang="en-US" alt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49565" y="1683415"/>
            <a:ext cx="7772400" cy="987552"/>
            <a:chOff x="549565" y="1835205"/>
            <a:chExt cx="7772400" cy="987552"/>
          </a:xfrm>
        </p:grpSpPr>
        <p:sp>
          <p:nvSpPr>
            <p:cNvPr id="5" name="Rounded Rectangle 4"/>
            <p:cNvSpPr/>
            <p:nvPr/>
          </p:nvSpPr>
          <p:spPr>
            <a:xfrm>
              <a:off x="549565" y="1835205"/>
              <a:ext cx="7772400" cy="98755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49565" y="1835205"/>
              <a:ext cx="258043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179160" y="1835205"/>
              <a:ext cx="3142805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49565" y="3805728"/>
            <a:ext cx="7772400" cy="989382"/>
            <a:chOff x="549565" y="3275380"/>
            <a:chExt cx="7772400" cy="989382"/>
          </a:xfrm>
        </p:grpSpPr>
        <p:sp>
          <p:nvSpPr>
            <p:cNvPr id="10" name="Rounded Rectangle 9"/>
            <p:cNvSpPr/>
            <p:nvPr/>
          </p:nvSpPr>
          <p:spPr>
            <a:xfrm>
              <a:off x="549565" y="3277210"/>
              <a:ext cx="7772400" cy="98755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25460" y="3277210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36641" y="3276295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253063" y="3276295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557253" y="3277210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868434" y="3276295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184856" y="3276295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489046" y="3277210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800227" y="3276295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116649" y="3276295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420839" y="3277210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732020" y="3276295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048442" y="3276295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352632" y="3277210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663813" y="3276295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4980235" y="3276295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284425" y="3277210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595606" y="3276295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5912028" y="3276295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6216218" y="3277210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527399" y="3276295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6843821" y="3276295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148011" y="3277210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7459192" y="3276295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7775614" y="3276295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8079194" y="3275380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267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Best of Both Worlds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 Watchpoints in Main Memory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Cache watchpoints on-chip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33</a:t>
            </a:fld>
            <a:endParaRPr lang="en-US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134" y="1695450"/>
            <a:ext cx="1594921" cy="157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5" y="3760089"/>
            <a:ext cx="7909058" cy="233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21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Demand-Driven Taint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34</a:t>
            </a:fld>
            <a:endParaRPr lang="en-US" alt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26939"/>
              </p:ext>
            </p:extLst>
          </p:nvPr>
        </p:nvGraphicFramePr>
        <p:xfrm>
          <a:off x="170090" y="1379835"/>
          <a:ext cx="8727925" cy="4477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08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Watchpoint-Based Data Race Detection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35</a:t>
            </a:fld>
            <a:endParaRPr lang="en-US" alt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5586348"/>
              </p:ext>
            </p:extLst>
          </p:nvPr>
        </p:nvGraphicFramePr>
        <p:xfrm>
          <a:off x="0" y="1683415"/>
          <a:ext cx="4040736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001597"/>
              </p:ext>
            </p:extLst>
          </p:nvPr>
        </p:nvGraphicFramePr>
        <p:xfrm>
          <a:off x="3737155" y="1683415"/>
          <a:ext cx="5233447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29040" y="1321557"/>
            <a:ext cx="2977896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Phoenix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4315" y="1321556"/>
            <a:ext cx="4572000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PARSEC</a:t>
            </a:r>
          </a:p>
        </p:txBody>
      </p:sp>
    </p:spTree>
    <p:extLst>
      <p:ext uri="{BB962C8B-B14F-4D97-AF65-F5344CB8AC3E}">
        <p14:creationId xmlns:p14="http://schemas.microsoft.com/office/powerpoint/2010/main" val="414839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Watchpoint-Based Grace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36</a:t>
            </a:fld>
            <a:endParaRPr lang="en-US" alt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09914"/>
              </p:ext>
            </p:extLst>
          </p:nvPr>
        </p:nvGraphicFramePr>
        <p:xfrm>
          <a:off x="0" y="1783221"/>
          <a:ext cx="3737155" cy="3543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513312"/>
              </p:ext>
            </p:extLst>
          </p:nvPr>
        </p:nvGraphicFramePr>
        <p:xfrm>
          <a:off x="3777064" y="1783221"/>
          <a:ext cx="5366936" cy="3406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29040" y="1321557"/>
            <a:ext cx="2977896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Phoenix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4315" y="1321556"/>
            <a:ext cx="4572000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SPEC OMP2001</a:t>
            </a:r>
          </a:p>
        </p:txBody>
      </p:sp>
    </p:spTree>
    <p:extLst>
      <p:ext uri="{BB962C8B-B14F-4D97-AF65-F5344CB8AC3E}">
        <p14:creationId xmlns:p14="http://schemas.microsoft.com/office/powerpoint/2010/main" val="371334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481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Difference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38</a:t>
            </a:fld>
            <a:endParaRPr lang="en-US" alt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9482465"/>
              </p:ext>
            </p:extLst>
          </p:nvPr>
        </p:nvGraphicFramePr>
        <p:xfrm>
          <a:off x="228600" y="1600200"/>
          <a:ext cx="8686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08567" y="1321557"/>
            <a:ext cx="2977896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Phoenix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80367" y="1321556"/>
            <a:ext cx="457200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PARSEC</a:t>
            </a:r>
          </a:p>
        </p:txBody>
      </p:sp>
    </p:spTree>
    <p:extLst>
      <p:ext uri="{BB962C8B-B14F-4D97-AF65-F5344CB8AC3E}">
        <p14:creationId xmlns:p14="http://schemas.microsoft.com/office/powerpoint/2010/main" val="414888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on Real 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39</a:t>
            </a:fld>
            <a:endParaRPr lang="en-US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153183"/>
              </p:ext>
            </p:extLst>
          </p:nvPr>
        </p:nvGraphicFramePr>
        <p:xfrm>
          <a:off x="457200" y="1066800"/>
          <a:ext cx="8458200" cy="2199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14400"/>
                <a:gridCol w="990600"/>
                <a:gridCol w="990600"/>
                <a:gridCol w="914400"/>
                <a:gridCol w="1143000"/>
                <a:gridCol w="914400"/>
                <a:gridCol w="914400"/>
                <a:gridCol w="1676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/>
                        <a:t>kmeans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/>
                        <a:t>facesim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ferret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/>
                        <a:t>freqmine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/>
                        <a:t>vips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x264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/>
                        <a:t>streamcluster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W→W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1/1 (100%)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0/1</a:t>
                      </a:r>
                      <a:br>
                        <a:rPr lang="en-US" sz="1700" dirty="0" smtClean="0"/>
                      </a:br>
                      <a:r>
                        <a:rPr lang="en-US" sz="1700" dirty="0" smtClean="0"/>
                        <a:t>(0%)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1/1 (100%)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1/1</a:t>
                      </a:r>
                      <a:br>
                        <a:rPr lang="en-US" sz="1700" dirty="0" smtClean="0"/>
                      </a:br>
                      <a:r>
                        <a:rPr lang="en-US" sz="1700" dirty="0" smtClean="0"/>
                        <a:t>(100%)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R→W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0/1</a:t>
                      </a:r>
                      <a:br>
                        <a:rPr lang="en-US" sz="1700" dirty="0" smtClean="0"/>
                      </a:br>
                      <a:r>
                        <a:rPr lang="en-US" sz="1700" dirty="0" smtClean="0"/>
                        <a:t>(0%)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2/2 (100%)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2/2</a:t>
                      </a:r>
                      <a:r>
                        <a:rPr lang="en-US" sz="1700" baseline="0" dirty="0" smtClean="0"/>
                        <a:t> (100%)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1/1 (100%)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3/3 (100%)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1/1</a:t>
                      </a:r>
                      <a:br>
                        <a:rPr lang="en-US" sz="1700" dirty="0" smtClean="0"/>
                      </a:br>
                      <a:r>
                        <a:rPr lang="en-US" sz="1700" dirty="0" smtClean="0"/>
                        <a:t>(100%)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W→R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2/2 (100%)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1/1 (100%)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2/2 (100%)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1/1 (100%)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3/3/ (100%)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1/1</a:t>
                      </a:r>
                      <a:br>
                        <a:rPr lang="en-US" sz="1700" dirty="0" smtClean="0"/>
                      </a:br>
                      <a:r>
                        <a:rPr lang="en-US" sz="1700" dirty="0" smtClean="0"/>
                        <a:t>(100%)</a:t>
                      </a:r>
                      <a:endParaRPr lang="en-US" sz="17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17982"/>
              </p:ext>
            </p:extLst>
          </p:nvPr>
        </p:nvGraphicFramePr>
        <p:xfrm>
          <a:off x="457200" y="3505200"/>
          <a:ext cx="8458197" cy="2438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14400"/>
                <a:gridCol w="1219200"/>
                <a:gridCol w="1219200"/>
                <a:gridCol w="1219200"/>
                <a:gridCol w="990600"/>
                <a:gridCol w="1676400"/>
                <a:gridCol w="121919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Spider</a:t>
                      </a:r>
                      <a:br>
                        <a:rPr lang="en-US" sz="1700" dirty="0" smtClean="0"/>
                      </a:br>
                      <a:r>
                        <a:rPr lang="en-US" sz="1700" dirty="0" smtClean="0"/>
                        <a:t>Monkey-0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Spider</a:t>
                      </a:r>
                      <a:br>
                        <a:rPr lang="en-US" sz="1700" dirty="0" smtClean="0"/>
                      </a:br>
                      <a:r>
                        <a:rPr lang="en-US" sz="1700" dirty="0" smtClean="0"/>
                        <a:t>Monkey-1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Spider</a:t>
                      </a:r>
                      <a:br>
                        <a:rPr lang="en-US" sz="1700" dirty="0" smtClean="0"/>
                      </a:br>
                      <a:r>
                        <a:rPr lang="en-US" sz="1700" dirty="0" smtClean="0"/>
                        <a:t>Monkey-2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NSPR-1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Memcached-1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Apache-1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W→W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9/9</a:t>
                      </a:r>
                      <a:br>
                        <a:rPr lang="en-US" sz="1700" dirty="0" smtClean="0"/>
                      </a:br>
                      <a:r>
                        <a:rPr lang="en-US" sz="1700" dirty="0" smtClean="0"/>
                        <a:t>(100%)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1/1</a:t>
                      </a:r>
                      <a:br>
                        <a:rPr lang="en-US" sz="1700" dirty="0" smtClean="0"/>
                      </a:br>
                      <a:r>
                        <a:rPr lang="en-US" sz="1700" dirty="0" smtClean="0"/>
                        <a:t>(100%)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1/1</a:t>
                      </a:r>
                      <a:r>
                        <a:rPr lang="en-US" sz="1700" baseline="0" dirty="0" smtClean="0"/>
                        <a:t/>
                      </a:r>
                      <a:br>
                        <a:rPr lang="en-US" sz="1700" baseline="0" dirty="0" smtClean="0"/>
                      </a:br>
                      <a:r>
                        <a:rPr lang="en-US" sz="1700" baseline="0" dirty="0" smtClean="0"/>
                        <a:t>(100%)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3/3</a:t>
                      </a:r>
                      <a:br>
                        <a:rPr lang="en-US" sz="1700" dirty="0" smtClean="0"/>
                      </a:br>
                      <a:r>
                        <a:rPr lang="en-US" sz="1700" dirty="0" smtClean="0"/>
                        <a:t>(100%)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1/1</a:t>
                      </a:r>
                      <a:br>
                        <a:rPr lang="en-US" sz="1700" dirty="0" smtClean="0"/>
                      </a:br>
                      <a:r>
                        <a:rPr lang="en-US" sz="1700" dirty="0" smtClean="0"/>
                        <a:t>(100%)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R→W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3/3</a:t>
                      </a:r>
                      <a:br>
                        <a:rPr lang="en-US" sz="1700" dirty="0" smtClean="0"/>
                      </a:br>
                      <a:r>
                        <a:rPr lang="en-US" sz="1700" dirty="0" smtClean="0"/>
                        <a:t>(100%)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1/1 (100%)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1/1</a:t>
                      </a:r>
                      <a:br>
                        <a:rPr lang="en-US" sz="1700" dirty="0" smtClean="0"/>
                      </a:br>
                      <a:r>
                        <a:rPr lang="en-US" sz="1700" dirty="0" smtClean="0"/>
                        <a:t>(100%)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1/1</a:t>
                      </a:r>
                      <a:br>
                        <a:rPr lang="en-US" sz="1700" dirty="0" smtClean="0"/>
                      </a:br>
                      <a:r>
                        <a:rPr lang="en-US" sz="1700" dirty="0" smtClean="0"/>
                        <a:t>(100%)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7/7</a:t>
                      </a:r>
                      <a:br>
                        <a:rPr lang="en-US" sz="1700" dirty="0" smtClean="0"/>
                      </a:br>
                      <a:r>
                        <a:rPr lang="en-US" sz="1700" dirty="0" smtClean="0"/>
                        <a:t>(100%)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W→R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8/8</a:t>
                      </a:r>
                      <a:r>
                        <a:rPr lang="en-US" sz="1700" baseline="0" dirty="0" smtClean="0"/>
                        <a:t> (100%)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1/1</a:t>
                      </a:r>
                      <a:br>
                        <a:rPr lang="en-US" sz="1700" dirty="0" smtClean="0"/>
                      </a:br>
                      <a:r>
                        <a:rPr lang="en-US" sz="1700" dirty="0" smtClean="0"/>
                        <a:t>(100%)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2/2 (100%)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4/4</a:t>
                      </a:r>
                      <a:br>
                        <a:rPr lang="en-US" sz="1700" dirty="0" smtClean="0"/>
                      </a:br>
                      <a:r>
                        <a:rPr lang="en-US" sz="1700" dirty="0" smtClean="0"/>
                        <a:t>(100%)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2/2</a:t>
                      </a:r>
                      <a:br>
                        <a:rPr lang="en-US" sz="1700" dirty="0" smtClean="0"/>
                      </a:br>
                      <a:r>
                        <a:rPr lang="en-US" sz="1700" dirty="0" smtClean="0"/>
                        <a:t>(100%)</a:t>
                      </a:r>
                      <a:endParaRPr lang="en-US" sz="17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454379"/>
              </p:ext>
            </p:extLst>
          </p:nvPr>
        </p:nvGraphicFramePr>
        <p:xfrm>
          <a:off x="457200" y="1066800"/>
          <a:ext cx="8458200" cy="2199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14400"/>
                <a:gridCol w="990600"/>
                <a:gridCol w="990600"/>
                <a:gridCol w="914400"/>
                <a:gridCol w="1143000"/>
                <a:gridCol w="914400"/>
                <a:gridCol w="914400"/>
                <a:gridCol w="1676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/>
                        <a:t>kmeans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/>
                        <a:t>facesim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ferret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/>
                        <a:t>freqmine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/>
                        <a:t>vips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x264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/>
                        <a:t>streamcluster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W→W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1/1 (100%)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0/1</a:t>
                      </a:r>
                      <a:br>
                        <a:rPr lang="en-US" sz="1700" dirty="0" smtClean="0"/>
                      </a:br>
                      <a:r>
                        <a:rPr lang="en-US" sz="1700" dirty="0" smtClean="0"/>
                        <a:t>(0%)</a:t>
                      </a:r>
                      <a:endParaRPr lang="en-US" sz="17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1/1 (100%)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1/1</a:t>
                      </a:r>
                      <a:br>
                        <a:rPr lang="en-US" sz="1700" dirty="0" smtClean="0"/>
                      </a:br>
                      <a:r>
                        <a:rPr lang="en-US" sz="1700" dirty="0" smtClean="0"/>
                        <a:t>(100%)</a:t>
                      </a:r>
                      <a:endParaRPr lang="en-US" sz="1700" dirty="0"/>
                    </a:p>
                  </a:txBody>
                  <a:tcPr>
                    <a:solidFill>
                      <a:srgbClr val="CBCBC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R→W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0/1</a:t>
                      </a:r>
                      <a:br>
                        <a:rPr lang="en-US" sz="1700" dirty="0" smtClean="0"/>
                      </a:br>
                      <a:r>
                        <a:rPr lang="en-US" sz="1700" dirty="0" smtClean="0"/>
                        <a:t>(0%)</a:t>
                      </a:r>
                      <a:endParaRPr lang="en-US" sz="17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2/2 (100%)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2/2</a:t>
                      </a:r>
                      <a:r>
                        <a:rPr lang="en-US" sz="1700" baseline="0" dirty="0" smtClean="0"/>
                        <a:t> (100%)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1/1 (100%)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3/3 (100%)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1/1</a:t>
                      </a:r>
                      <a:br>
                        <a:rPr lang="en-US" sz="1700" dirty="0" smtClean="0"/>
                      </a:br>
                      <a:r>
                        <a:rPr lang="en-US" sz="1700" dirty="0" smtClean="0"/>
                        <a:t>(100%)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W→R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2/2 (100%)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1/1 (100%)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2/2 (100%)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1/1 (100%)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3/3/ (100%)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1/1</a:t>
                      </a:r>
                      <a:br>
                        <a:rPr lang="en-US" sz="1700" dirty="0" smtClean="0"/>
                      </a:br>
                      <a:r>
                        <a:rPr lang="en-US" sz="1700" dirty="0" smtClean="0"/>
                        <a:t>(100%)</a:t>
                      </a:r>
                      <a:endParaRPr lang="en-US" sz="17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90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Modern Bug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595730" y="101496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Thread 2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5367130" y="131976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mylen</a:t>
            </a:r>
            <a:r>
              <a:rPr lang="en-US" sz="1600" dirty="0" smtClean="0"/>
              <a:t>=large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0" y="101496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Thread 1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905000" y="131976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mylen</a:t>
            </a:r>
            <a:r>
              <a:rPr lang="en-US" sz="1600" dirty="0" smtClean="0"/>
              <a:t>=small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996957" y="5029200"/>
            <a:ext cx="1219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err="1" smtClean="0">
                <a:latin typeface="Lucida Console" pitchFamily="49" charset="0"/>
              </a:rPr>
              <a:t>ptr</a:t>
            </a:r>
            <a:endParaRPr lang="en-US" sz="2000" dirty="0" smtClean="0">
              <a:latin typeface="Lucida Console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01757" y="5463570"/>
            <a:ext cx="6096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latin typeface="Lucida Console" pitchFamily="49" charset="0"/>
              </a:rPr>
              <a:t>∅</a:t>
            </a:r>
            <a:endParaRPr lang="en-US" sz="2000" dirty="0" smtClean="0">
              <a:latin typeface="Lucida Console" pitchFamily="49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371600" y="2753990"/>
            <a:ext cx="6400800" cy="523220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800" kern="1200" dirty="0">
                <a:latin typeface="Arial" charset="0"/>
              </a:rPr>
              <a:t>Nov. 2010 </a:t>
            </a:r>
            <a:r>
              <a:rPr lang="en-US" sz="2800" kern="1200" dirty="0" err="1">
                <a:latin typeface="Arial" charset="0"/>
              </a:rPr>
              <a:t>OpenSSL</a:t>
            </a:r>
            <a:r>
              <a:rPr lang="en-US" sz="2800" kern="1200" dirty="0">
                <a:latin typeface="Arial" charset="0"/>
              </a:rPr>
              <a:t> </a:t>
            </a:r>
            <a:r>
              <a:rPr lang="en-US" sz="2800" kern="1200" dirty="0" smtClean="0">
                <a:latin typeface="Arial" charset="0"/>
              </a:rPr>
              <a:t>Security </a:t>
            </a:r>
            <a:r>
              <a:rPr lang="en-US" sz="2800" kern="1200" dirty="0">
                <a:latin typeface="Arial" charset="0"/>
              </a:rPr>
              <a:t>Flaw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7951" y="2372068"/>
            <a:ext cx="45193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if(</a:t>
            </a:r>
            <a:r>
              <a:rPr lang="en-US" sz="2800" dirty="0" err="1" smtClean="0">
                <a:latin typeface="+mn-lt"/>
              </a:rPr>
              <a:t>ptr</a:t>
            </a:r>
            <a:r>
              <a:rPr lang="en-US" sz="2800" dirty="0" smtClean="0">
                <a:latin typeface="+mn-lt"/>
              </a:rPr>
              <a:t> == NULL) {</a:t>
            </a:r>
          </a:p>
          <a:p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  </a:t>
            </a:r>
            <a:r>
              <a:rPr lang="en-US" sz="2800" dirty="0" err="1" smtClean="0">
                <a:latin typeface="+mn-lt"/>
              </a:rPr>
              <a:t>len</a:t>
            </a:r>
            <a:r>
              <a:rPr lang="en-US" sz="2800" dirty="0" smtClean="0">
                <a:latin typeface="+mn-lt"/>
              </a:rPr>
              <a:t>=</a:t>
            </a:r>
            <a:r>
              <a:rPr lang="en-US" sz="2800" dirty="0" err="1" smtClean="0">
                <a:latin typeface="+mn-lt"/>
              </a:rPr>
              <a:t>thread_local</a:t>
            </a:r>
            <a:r>
              <a:rPr lang="en-US" sz="2800" dirty="0" smtClean="0">
                <a:latin typeface="+mn-lt"/>
              </a:rPr>
              <a:t>-&gt;</a:t>
            </a:r>
            <a:r>
              <a:rPr lang="en-US" sz="2800" dirty="0" err="1" smtClean="0">
                <a:latin typeface="+mn-lt"/>
              </a:rPr>
              <a:t>mylen</a:t>
            </a:r>
            <a:r>
              <a:rPr lang="en-US" sz="2800" dirty="0" smtClean="0">
                <a:latin typeface="+mn-lt"/>
              </a:rPr>
              <a:t>;</a:t>
            </a:r>
          </a:p>
          <a:p>
            <a:r>
              <a:rPr lang="en-US" sz="2800" dirty="0" smtClean="0">
                <a:latin typeface="+mn-lt"/>
              </a:rPr>
              <a:t>   </a:t>
            </a:r>
            <a:r>
              <a:rPr lang="en-US" sz="2800" dirty="0" err="1" smtClean="0">
                <a:latin typeface="+mn-lt"/>
              </a:rPr>
              <a:t>ptr</a:t>
            </a:r>
            <a:r>
              <a:rPr lang="en-US" sz="2800" dirty="0" smtClean="0">
                <a:latin typeface="+mn-lt"/>
              </a:rPr>
              <a:t>=</a:t>
            </a:r>
            <a:r>
              <a:rPr lang="en-US" sz="2800" dirty="0" err="1" smtClean="0">
                <a:latin typeface="+mn-lt"/>
              </a:rPr>
              <a:t>malloc</a:t>
            </a:r>
            <a:r>
              <a:rPr lang="en-US" sz="2800" dirty="0" smtClean="0">
                <a:latin typeface="+mn-lt"/>
              </a:rPr>
              <a:t>(</a:t>
            </a:r>
            <a:r>
              <a:rPr lang="en-US" sz="2800" dirty="0" err="1" smtClean="0">
                <a:latin typeface="+mn-lt"/>
              </a:rPr>
              <a:t>len</a:t>
            </a:r>
            <a:r>
              <a:rPr lang="en-US" sz="2800" dirty="0" smtClean="0">
                <a:latin typeface="+mn-lt"/>
              </a:rPr>
              <a:t>);</a:t>
            </a:r>
          </a:p>
          <a:p>
            <a:r>
              <a:rPr lang="en-US" sz="2800" dirty="0" smtClean="0">
                <a:latin typeface="+mn-lt"/>
              </a:rPr>
              <a:t>   </a:t>
            </a:r>
            <a:r>
              <a:rPr lang="en-US" sz="2800" dirty="0" err="1" smtClean="0">
                <a:latin typeface="+mn-lt"/>
              </a:rPr>
              <a:t>memcpy</a:t>
            </a:r>
            <a:r>
              <a:rPr lang="en-US" sz="2800" dirty="0" smtClean="0">
                <a:latin typeface="+mn-lt"/>
              </a:rPr>
              <a:t>(</a:t>
            </a:r>
            <a:r>
              <a:rPr lang="en-US" sz="2800" dirty="0" err="1" smtClean="0">
                <a:latin typeface="+mn-lt"/>
              </a:rPr>
              <a:t>ptr</a:t>
            </a:r>
            <a:r>
              <a:rPr lang="en-US" sz="2800" dirty="0" smtClean="0">
                <a:latin typeface="+mn-lt"/>
              </a:rPr>
              <a:t>, data, </a:t>
            </a:r>
            <a:r>
              <a:rPr lang="en-US" sz="2800" dirty="0" err="1" smtClean="0">
                <a:latin typeface="+mn-lt"/>
              </a:rPr>
              <a:t>len</a:t>
            </a:r>
            <a:r>
              <a:rPr lang="en-US" sz="2800" dirty="0" smtClean="0">
                <a:latin typeface="+mn-lt"/>
              </a:rPr>
              <a:t>);</a:t>
            </a:r>
          </a:p>
          <a:p>
            <a:r>
              <a:rPr lang="en-US" sz="2800" dirty="0" smtClean="0">
                <a:latin typeface="+mn-lt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0507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8" grpId="0"/>
      <p:bldP spid="10" grpId="0"/>
      <p:bldP spid="11" grpId="0"/>
      <p:bldP spid="12" grpId="0"/>
      <p:bldP spid="13" grpId="1"/>
      <p:bldP spid="9" grpId="1" uiExpand="1" build="p" animBg="1"/>
      <p:bldP spid="5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Width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40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447800"/>
            <a:ext cx="457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22898" y="1447800"/>
            <a:ext cx="9144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28800" y="1447800"/>
            <a:ext cx="914400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1447800"/>
            <a:ext cx="9144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8450" y="1447800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0" y="1447800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86400" y="1447800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82603" y="1447800"/>
            <a:ext cx="9144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97003" y="1447800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229600" y="1447800"/>
            <a:ext cx="4572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686800" y="1447800"/>
            <a:ext cx="457200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" y="1447800"/>
            <a:ext cx="457200" cy="914400"/>
          </a:xfrm>
          <a:prstGeom prst="rect">
            <a:avLst/>
          </a:prstGeom>
          <a:solidFill>
            <a:srgbClr val="2DFF8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2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of a Modern Bug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905000" y="1636776"/>
            <a:ext cx="18288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if(</a:t>
            </a:r>
            <a:r>
              <a:rPr lang="en-US" sz="2000" dirty="0" err="1" smtClean="0"/>
              <a:t>ptr</a:t>
            </a:r>
            <a:r>
              <a:rPr lang="en-US" sz="2000" dirty="0" smtClean="0"/>
              <a:t>==NULL)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5334000" y="2039112"/>
            <a:ext cx="18288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if(</a:t>
            </a:r>
            <a:r>
              <a:rPr lang="en-US" sz="2000" dirty="0" err="1" smtClean="0"/>
              <a:t>ptr</a:t>
            </a:r>
            <a:r>
              <a:rPr lang="en-US" sz="2000" dirty="0" smtClean="0"/>
              <a:t>==NULL)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4724400" y="4654296"/>
            <a:ext cx="3048000" cy="40011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memcpy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</a:rPr>
              <a:t>ptr</a:t>
            </a:r>
            <a:r>
              <a:rPr lang="en-US" sz="2000" dirty="0" smtClean="0">
                <a:solidFill>
                  <a:schemeClr val="tx1"/>
                </a:solidFill>
              </a:rPr>
              <a:t>, data2, len2)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96957" y="5029200"/>
            <a:ext cx="1219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err="1" smtClean="0">
                <a:latin typeface="Lucida Console" pitchFamily="49" charset="0"/>
              </a:rPr>
              <a:t>ptr</a:t>
            </a:r>
            <a:endParaRPr lang="en-US" sz="2000" dirty="0" smtClean="0">
              <a:latin typeface="Lucida Console" pitchFamily="49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349253" y="5181600"/>
            <a:ext cx="11430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181600" y="5130775"/>
            <a:ext cx="1143000" cy="18288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956547" y="5189732"/>
            <a:ext cx="1143000" cy="5384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0800000">
            <a:off x="3108960" y="5130774"/>
            <a:ext cx="1005840" cy="18288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956547" y="5187218"/>
            <a:ext cx="1143000" cy="5410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956547" y="5222214"/>
            <a:ext cx="1143000" cy="87378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1956547" y="5187218"/>
            <a:ext cx="1143000" cy="5410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956547" y="5181600"/>
            <a:ext cx="1143000" cy="541004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6349253" y="5181600"/>
            <a:ext cx="11430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LEAKED</a:t>
            </a:r>
            <a:endParaRPr lang="en-US" sz="1700" dirty="0"/>
          </a:p>
        </p:txBody>
      </p:sp>
      <p:sp>
        <p:nvSpPr>
          <p:cNvPr id="39" name="Down Arrow 38"/>
          <p:cNvSpPr/>
          <p:nvPr/>
        </p:nvSpPr>
        <p:spPr bwMode="auto">
          <a:xfrm>
            <a:off x="548599" y="1621177"/>
            <a:ext cx="201171" cy="340147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TIME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solidFill>
                <a:schemeClr val="tx1"/>
              </a:solidFill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95730" y="101496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Thread 2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5367130" y="131976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mylen</a:t>
            </a:r>
            <a:r>
              <a:rPr lang="en-US" sz="1600" dirty="0" smtClean="0"/>
              <a:t>=large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2133600" y="101496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Thread 1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1905000" y="131976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mylen</a:t>
            </a:r>
            <a:r>
              <a:rPr lang="en-US" sz="1600" dirty="0" smtClean="0"/>
              <a:t>=small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4301757" y="5463570"/>
            <a:ext cx="6096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latin typeface="Lucida Console" pitchFamily="49" charset="0"/>
              </a:rPr>
              <a:t>∅</a:t>
            </a:r>
            <a:endParaRPr lang="en-US" sz="2000" dirty="0" smtClean="0">
              <a:latin typeface="Lucida Console" pitchFamily="49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48200" y="2443674"/>
            <a:ext cx="32004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len2=</a:t>
            </a:r>
            <a:r>
              <a:rPr lang="en-US" sz="2000" dirty="0" err="1" smtClean="0"/>
              <a:t>thread_local</a:t>
            </a:r>
            <a:r>
              <a:rPr lang="en-US" sz="2000" dirty="0" smtClean="0"/>
              <a:t>-</a:t>
            </a:r>
            <a:r>
              <a:rPr lang="en-US" sz="2000" dirty="0"/>
              <a:t>&gt;</a:t>
            </a:r>
            <a:r>
              <a:rPr lang="en-US" sz="2000" dirty="0" err="1"/>
              <a:t>mylen</a:t>
            </a:r>
            <a:r>
              <a:rPr lang="en-US" sz="2000" dirty="0"/>
              <a:t>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96840" y="2843784"/>
            <a:ext cx="2103120" cy="40011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ptr</a:t>
            </a:r>
            <a:r>
              <a:rPr lang="en-US" sz="2000" dirty="0" smtClean="0">
                <a:solidFill>
                  <a:schemeClr val="tx1"/>
                </a:solidFill>
              </a:rPr>
              <a:t>=</a:t>
            </a:r>
            <a:r>
              <a:rPr lang="en-US" sz="2000" dirty="0" err="1" smtClean="0">
                <a:solidFill>
                  <a:schemeClr val="tx1"/>
                </a:solidFill>
              </a:rPr>
              <a:t>malloc</a:t>
            </a:r>
            <a:r>
              <a:rPr lang="en-US" sz="2000" dirty="0" smtClean="0">
                <a:solidFill>
                  <a:schemeClr val="tx1"/>
                </a:solidFill>
              </a:rPr>
              <a:t>(len2);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19200" y="3449514"/>
            <a:ext cx="32004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len1=</a:t>
            </a:r>
            <a:r>
              <a:rPr lang="en-US" sz="2000" dirty="0" err="1" smtClean="0"/>
              <a:t>thread_local</a:t>
            </a:r>
            <a:r>
              <a:rPr lang="en-US" sz="2000" dirty="0" smtClean="0"/>
              <a:t>-</a:t>
            </a:r>
            <a:r>
              <a:rPr lang="en-US" sz="2000" dirty="0"/>
              <a:t>&gt;</a:t>
            </a:r>
            <a:r>
              <a:rPr lang="en-US" sz="2000" dirty="0" err="1"/>
              <a:t>mylen</a:t>
            </a:r>
            <a:r>
              <a:rPr lang="en-US" sz="2000" dirty="0"/>
              <a:t>;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67840" y="3849624"/>
            <a:ext cx="2103120" cy="40233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ptr</a:t>
            </a:r>
            <a:r>
              <a:rPr lang="en-US" sz="2000" dirty="0" smtClean="0"/>
              <a:t>=</a:t>
            </a:r>
            <a:r>
              <a:rPr lang="en-US" sz="2000" dirty="0" err="1" smtClean="0"/>
              <a:t>malloc</a:t>
            </a:r>
            <a:r>
              <a:rPr lang="en-US" sz="2000" dirty="0" smtClean="0"/>
              <a:t>(len1);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1295400" y="4251960"/>
            <a:ext cx="30480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memcpy</a:t>
            </a:r>
            <a:r>
              <a:rPr lang="en-US" sz="2000" dirty="0" smtClean="0"/>
              <a:t>(</a:t>
            </a:r>
            <a:r>
              <a:rPr lang="en-US" sz="2000" dirty="0" err="1" smtClean="0"/>
              <a:t>ptr</a:t>
            </a:r>
            <a:r>
              <a:rPr lang="en-US" sz="2000" dirty="0" smtClean="0"/>
              <a:t>, data1, len1)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5304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1" grpId="0" animBg="1"/>
      <p:bldP spid="33" grpId="0" animBg="1"/>
      <p:bldP spid="44" grpId="0"/>
      <p:bldP spid="17" grpId="0" animBg="1"/>
      <p:bldP spid="18" grpId="0" animBg="1"/>
      <p:bldP spid="18" grpId="1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7" grpId="0" animBg="1"/>
      <p:bldP spid="39" grpId="0" animBg="1"/>
      <p:bldP spid="46" grpId="0"/>
      <p:bldP spid="46" grpId="1"/>
      <p:bldP spid="47" grpId="0" animBg="1"/>
      <p:bldP spid="32" grpId="0" animBg="1"/>
      <p:bldP spid="4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Software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600200"/>
          </a:xfrm>
        </p:spPr>
        <p:txBody>
          <a:bodyPr/>
          <a:lstStyle/>
          <a:p>
            <a:r>
              <a:rPr lang="en-US" dirty="0" smtClean="0"/>
              <a:t>Analyze the program as it runs</a:t>
            </a:r>
          </a:p>
          <a:p>
            <a:pPr lvl="1">
              <a:buClr>
                <a:srgbClr val="00B050"/>
              </a:buClr>
              <a:buSzPct val="80000"/>
              <a:buFont typeface="Arial" pitchFamily="34" charset="0"/>
              <a:buChar char="+"/>
            </a:pPr>
            <a:r>
              <a:rPr lang="en-US" dirty="0" smtClean="0"/>
              <a:t>System state, find errors on any executed path</a:t>
            </a:r>
          </a:p>
          <a:p>
            <a:pPr lvl="1">
              <a:buClr>
                <a:srgbClr val="FF0000"/>
              </a:buClr>
              <a:buSzPct val="80000"/>
              <a:buFont typeface="Arial" pitchFamily="34" charset="0"/>
              <a:buChar char="–"/>
            </a:pPr>
            <a:r>
              <a:rPr lang="en-US" dirty="0" smtClean="0"/>
              <a:t>LARGE runtime overheads, only test one 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381000" y="2971800"/>
            <a:ext cx="2155126" cy="2319754"/>
            <a:chOff x="381000" y="2971800"/>
            <a:chExt cx="2155126" cy="2319754"/>
          </a:xfrm>
        </p:grpSpPr>
        <p:pic>
          <p:nvPicPr>
            <p:cNvPr id="10" name="Picture 20" descr="C:\Users\Joe\AppData\Local\Microsoft\Windows\Temporary Internet Files\Content.IE5\0XJQFR4A\MCj01298860000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971800"/>
              <a:ext cx="2155126" cy="2260764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685800" y="4953000"/>
              <a:ext cx="152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 Black" pitchFamily="34" charset="0"/>
                </a:rPr>
                <a:t>Developer</a:t>
              </a:r>
              <a:endParaRPr lang="en-US" dirty="0">
                <a:latin typeface="Arial Black" pitchFamily="34" charset="0"/>
              </a:endParaRPr>
            </a:p>
          </p:txBody>
        </p:sp>
      </p:grpSp>
      <p:pic>
        <p:nvPicPr>
          <p:cNvPr id="20" name="Picture 22" descr="C:\Users\Joe\AppData\Local\Microsoft\Windows\Temporary Internet Files\Content.IE5\L7A2IK3N\MCj0433858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2327" y="4876800"/>
            <a:ext cx="871673" cy="914400"/>
          </a:xfrm>
          <a:prstGeom prst="rect">
            <a:avLst/>
          </a:prstGeom>
          <a:noFill/>
        </p:spPr>
      </p:pic>
      <p:grpSp>
        <p:nvGrpSpPr>
          <p:cNvPr id="38" name="Group 37"/>
          <p:cNvGrpSpPr/>
          <p:nvPr/>
        </p:nvGrpSpPr>
        <p:grpSpPr>
          <a:xfrm>
            <a:off x="5181600" y="3606225"/>
            <a:ext cx="1752600" cy="1499175"/>
            <a:chOff x="4268094" y="3738536"/>
            <a:chExt cx="1353804" cy="1499175"/>
          </a:xfrm>
        </p:grpSpPr>
        <p:sp>
          <p:nvSpPr>
            <p:cNvPr id="39" name="TextBox 38"/>
            <p:cNvSpPr txBox="1"/>
            <p:nvPr/>
          </p:nvSpPr>
          <p:spPr>
            <a:xfrm>
              <a:off x="4268094" y="4652936"/>
              <a:ext cx="13538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 Black" pitchFamily="34" charset="0"/>
                </a:rPr>
                <a:t>Instrumented Program</a:t>
              </a:r>
              <a:endParaRPr lang="en-US" sz="1600" dirty="0">
                <a:latin typeface="Arial Black" pitchFamily="34" charset="0"/>
              </a:endParaRPr>
            </a:p>
          </p:txBody>
        </p:sp>
        <p:pic>
          <p:nvPicPr>
            <p:cNvPr id="40" name="Picture 31" descr="C:\Users\Joe\AppData\Local\Microsoft\Windows\Temporary Internet Files\Content.IE5\L7A2IK3N\MPj03961210000[1]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21260" y="3738536"/>
              <a:ext cx="647471" cy="951139"/>
            </a:xfrm>
            <a:prstGeom prst="rect">
              <a:avLst/>
            </a:prstGeom>
            <a:noFill/>
          </p:spPr>
        </p:pic>
      </p:grpSp>
      <p:grpSp>
        <p:nvGrpSpPr>
          <p:cNvPr id="37" name="Group 36"/>
          <p:cNvGrpSpPr/>
          <p:nvPr/>
        </p:nvGrpSpPr>
        <p:grpSpPr>
          <a:xfrm>
            <a:off x="6758305" y="3352800"/>
            <a:ext cx="2080895" cy="2126397"/>
            <a:chOff x="6553200" y="3352800"/>
            <a:chExt cx="1828800" cy="2126397"/>
          </a:xfrm>
        </p:grpSpPr>
        <p:pic>
          <p:nvPicPr>
            <p:cNvPr id="11" name="Picture 19" descr="C:\Users\Joe\AppData\Local\Microsoft\Windows\Temporary Internet Files\Content.IE5\0XJQFR4A\MCj04348450000[1]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34200" y="3352800"/>
              <a:ext cx="1273744" cy="1336178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6553200" y="4648200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 Black" pitchFamily="34" charset="0"/>
                </a:rPr>
                <a:t>In-House</a:t>
              </a:r>
            </a:p>
            <a:p>
              <a:pPr algn="ctr"/>
              <a:r>
                <a:rPr lang="en-US" sz="1600" dirty="0" smtClean="0">
                  <a:latin typeface="Arial Black" pitchFamily="34" charset="0"/>
                </a:rPr>
                <a:t>Test Machine(s)</a:t>
              </a:r>
              <a:endParaRPr lang="en-US" sz="1600" dirty="0">
                <a:latin typeface="Arial Black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962400" y="57912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 Black" pitchFamily="34" charset="0"/>
              </a:rPr>
              <a:t>LONG run time</a:t>
            </a:r>
            <a:endParaRPr lang="en-US" dirty="0">
              <a:latin typeface="Arial Black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867400" y="4495800"/>
            <a:ext cx="1298448" cy="1499616"/>
            <a:chOff x="5486400" y="2514600"/>
            <a:chExt cx="1828800" cy="2108775"/>
          </a:xfrm>
        </p:grpSpPr>
        <p:sp>
          <p:nvSpPr>
            <p:cNvPr id="48" name="TextBox 47"/>
            <p:cNvSpPr txBox="1"/>
            <p:nvPr/>
          </p:nvSpPr>
          <p:spPr>
            <a:xfrm>
              <a:off x="5486400" y="4038600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 Black" pitchFamily="34" charset="0"/>
                </a:rPr>
                <a:t>Analysis Results</a:t>
              </a:r>
              <a:endParaRPr lang="en-US" dirty="0">
                <a:latin typeface="Arial Black" pitchFamily="34" charset="0"/>
              </a:endParaRPr>
            </a:p>
          </p:txBody>
        </p:sp>
        <p:grpSp>
          <p:nvGrpSpPr>
            <p:cNvPr id="49" name="Group 13"/>
            <p:cNvGrpSpPr/>
            <p:nvPr/>
          </p:nvGrpSpPr>
          <p:grpSpPr>
            <a:xfrm>
              <a:off x="5486400" y="2514600"/>
              <a:ext cx="1828800" cy="1635125"/>
              <a:chOff x="3651250" y="2611437"/>
              <a:chExt cx="1841500" cy="1635125"/>
            </a:xfrm>
          </p:grpSpPr>
          <p:pic>
            <p:nvPicPr>
              <p:cNvPr id="50" name="Picture 4" descr="C:\Users\Joe\AppData\Local\Microsoft\Windows\Temporary Internet Files\Content.IE5\76OEA6WG\MCj04247980000[1].wmf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651250" y="2611437"/>
                <a:ext cx="1841500" cy="1635125"/>
              </a:xfrm>
              <a:prstGeom prst="rect">
                <a:avLst/>
              </a:prstGeom>
              <a:noFill/>
            </p:spPr>
          </p:pic>
          <p:pic>
            <p:nvPicPr>
              <p:cNvPr id="51" name="Picture 26" descr="C:\Users\Joe\AppData\Local\Microsoft\Windows\Temporary Internet Files\Content.IE5\URLUNLMX\MCj04325370000[1]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20715430" flipH="1">
                <a:off x="4552168" y="3456518"/>
                <a:ext cx="725184" cy="482021"/>
              </a:xfrm>
              <a:prstGeom prst="rect">
                <a:avLst/>
              </a:prstGeom>
              <a:noFill/>
            </p:spPr>
          </p:pic>
          <p:pic>
            <p:nvPicPr>
              <p:cNvPr id="52" name="Picture 51" descr="C:\Users\Joe\AppData\Local\Microsoft\Windows\Temporary Internet Files\Content.IE5\0XJQFR4A\MCj04039650000[1].wm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 rot="20930708">
                <a:off x="3850333" y="3114267"/>
                <a:ext cx="732769" cy="488509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46" name="Group 45"/>
          <p:cNvGrpSpPr/>
          <p:nvPr/>
        </p:nvGrpSpPr>
        <p:grpSpPr>
          <a:xfrm>
            <a:off x="3810000" y="2667000"/>
            <a:ext cx="2057400" cy="1905000"/>
            <a:chOff x="3886200" y="2667000"/>
            <a:chExt cx="2057400" cy="1905000"/>
          </a:xfrm>
        </p:grpSpPr>
        <p:sp>
          <p:nvSpPr>
            <p:cNvPr id="13" name="TextBox 12"/>
            <p:cNvSpPr txBox="1"/>
            <p:nvPr/>
          </p:nvSpPr>
          <p:spPr>
            <a:xfrm>
              <a:off x="3886200" y="2667000"/>
              <a:ext cx="2057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 Black" pitchFamily="34" charset="0"/>
                </a:rPr>
                <a:t>Analysis Instrumentation</a:t>
              </a:r>
              <a:endParaRPr lang="en-US" sz="1600" dirty="0">
                <a:latin typeface="Arial Black" pitchFamily="34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267200" y="3200400"/>
              <a:ext cx="1371600" cy="13716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grinder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43400" y="3200400"/>
              <a:ext cx="1165861" cy="1371600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2286000" y="3505200"/>
            <a:ext cx="1219200" cy="1122277"/>
            <a:chOff x="4503539" y="4119536"/>
            <a:chExt cx="941777" cy="1122277"/>
          </a:xfrm>
        </p:grpSpPr>
        <p:sp>
          <p:nvSpPr>
            <p:cNvPr id="14" name="TextBox 13"/>
            <p:cNvSpPr txBox="1"/>
            <p:nvPr/>
          </p:nvSpPr>
          <p:spPr>
            <a:xfrm>
              <a:off x="4503539" y="4657038"/>
              <a:ext cx="9417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 Black" pitchFamily="34" charset="0"/>
                </a:rPr>
                <a:t>Program</a:t>
              </a:r>
              <a:endParaRPr lang="en-US" sz="1600" dirty="0">
                <a:latin typeface="Arial Black" pitchFamily="34" charset="0"/>
              </a:endParaRPr>
            </a:p>
          </p:txBody>
        </p:sp>
        <p:pic>
          <p:nvPicPr>
            <p:cNvPr id="28" name="Picture 31" descr="C:\Users\Joe\AppData\Local\Microsoft\Windows\Temporary Internet Files\Content.IE5\L7A2IK3N\MPj03961210000[1]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29980" y="4119536"/>
              <a:ext cx="396276" cy="58213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50584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32 -0.05602 C 0.12292 -0.05417 0.10451 -0.05209 0.08108 -0.04283 C 0.05746 -0.03357 0.02899 -0.01713 1.38889E-6 4.07407E-6 " pathEditMode="relative" rAng="8303580" ptsTypes="aaA">
                                      <p:cBhvr>
                                        <p:cTn id="10" dur="1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66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9.25926E-6 C 0.03889 -0.01204 0.07796 -0.02408 0.10973 -0.02871 C 0.1415 -0.03334 0.16615 -0.03056 0.19098 -0.02778 " pathEditMode="relative" ptsTypes="aaA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4.06199E-6 C -0.05 0.03216 -0.09982 0.06454 -0.16875 0.06362 C -0.2375 0.06269 -0.32517 0.02823 -0.41267 -0.00601 " pathEditMode="relative" rAng="0" ptsTypes="aaA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00" y="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572000" y="1066800"/>
            <a:ext cx="403860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3"/>
            <a:endParaRPr lang="en-US" dirty="0" smtClean="0"/>
          </a:p>
          <a:p>
            <a:r>
              <a:rPr lang="en-US" dirty="0" smtClean="0"/>
              <a:t>Taint Analysis</a:t>
            </a:r>
            <a:br>
              <a:rPr lang="en-US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e.g.TaintCheck</a:t>
            </a:r>
            <a:r>
              <a:rPr lang="en-US" sz="2400" dirty="0" smtClean="0"/>
              <a:t>)</a:t>
            </a:r>
            <a:endParaRPr lang="en-US" sz="2400" dirty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Dynamic Bounds Checking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114800" cy="5064125"/>
          </a:xfrm>
        </p:spPr>
        <p:txBody>
          <a:bodyPr/>
          <a:lstStyle/>
          <a:p>
            <a:pPr lvl="3"/>
            <a:endParaRPr lang="en-US" dirty="0" smtClean="0"/>
          </a:p>
          <a:p>
            <a:r>
              <a:rPr lang="en-US" dirty="0" smtClean="0"/>
              <a:t>Data Race Detection</a:t>
            </a:r>
            <a:br>
              <a:rPr lang="en-US" dirty="0" smtClean="0"/>
            </a:br>
            <a:r>
              <a:rPr lang="en-US" sz="2400" dirty="0" smtClean="0"/>
              <a:t>(e.g. Inspector XE)</a:t>
            </a:r>
            <a:endParaRPr lang="en-US" dirty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Memory Checking</a:t>
            </a:r>
            <a:br>
              <a:rPr lang="en-US" dirty="0" smtClean="0"/>
            </a:br>
            <a:r>
              <a:rPr lang="en-US" sz="2400" dirty="0" smtClean="0"/>
              <a:t>(e.g. </a:t>
            </a:r>
            <a:r>
              <a:rPr lang="en-US" sz="2400" dirty="0" err="1" smtClean="0"/>
              <a:t>MemCheck</a:t>
            </a:r>
            <a:r>
              <a:rPr lang="en-US" sz="2400" dirty="0" smtClean="0"/>
              <a:t>)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Overheads: How Large?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79738" y="2362200"/>
            <a:ext cx="2176272" cy="704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4000" b="1" u="none">
                <a:solidFill>
                  <a:srgbClr val="FF0000"/>
                </a:solidFill>
              </a:defRPr>
            </a:lvl1pPr>
          </a:lstStyle>
          <a:p>
            <a:pPr algn="ctr"/>
            <a:r>
              <a:rPr lang="en-US" dirty="0"/>
              <a:t>2</a:t>
            </a:r>
            <a:r>
              <a:rPr lang="en-US" dirty="0" smtClean="0"/>
              <a:t>-200x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16898" y="4087224"/>
            <a:ext cx="190195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4000" b="1" u="none">
                <a:solidFill>
                  <a:srgbClr val="FF0000"/>
                </a:solidFill>
              </a:defRPr>
            </a:lvl1pPr>
          </a:lstStyle>
          <a:p>
            <a:pPr algn="ctr"/>
            <a:r>
              <a:rPr lang="en-US" dirty="0" smtClean="0"/>
              <a:t>10-80x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19200" y="4087224"/>
            <a:ext cx="210312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 b="1" u="sng"/>
            </a:lvl1pPr>
          </a:lstStyle>
          <a:p>
            <a:pPr algn="ctr"/>
            <a:r>
              <a:rPr lang="en-US" sz="4000" u="none" dirty="0" smtClean="0">
                <a:solidFill>
                  <a:srgbClr val="FF0000"/>
                </a:solidFill>
              </a:rPr>
              <a:t>5-50x</a:t>
            </a:r>
            <a:endParaRPr lang="en-US" sz="4000" u="none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2383221"/>
            <a:ext cx="210312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 b="1" u="sng"/>
            </a:lvl1pPr>
          </a:lstStyle>
          <a:p>
            <a:pPr algn="ctr"/>
            <a:r>
              <a:rPr lang="en-US" sz="4000" u="none" dirty="0" smtClean="0">
                <a:solidFill>
                  <a:srgbClr val="FF0000"/>
                </a:solidFill>
              </a:rPr>
              <a:t>2-300x</a:t>
            </a:r>
            <a:endParaRPr lang="en-US" sz="4000" u="none" dirty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475022" y="4740947"/>
            <a:ext cx="4114800" cy="91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Symbolic Execution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00044" y="5308488"/>
            <a:ext cx="2103120" cy="704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 b="1" u="sng"/>
            </a:lvl1pPr>
          </a:lstStyle>
          <a:p>
            <a:pPr algn="ctr"/>
            <a:r>
              <a:rPr lang="en-US" sz="4000" u="none" dirty="0" smtClean="0">
                <a:solidFill>
                  <a:srgbClr val="FF0000"/>
                </a:solidFill>
              </a:rPr>
              <a:t>10-200x</a:t>
            </a:r>
            <a:endParaRPr lang="en-US" sz="4000" u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4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Could use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Data Race Detection: HARD, CORD, etc.</a:t>
            </a:r>
          </a:p>
          <a:p>
            <a:r>
              <a:rPr lang="en-US" dirty="0" smtClean="0"/>
              <a:t>Taint Analysis: </a:t>
            </a:r>
            <a:r>
              <a:rPr lang="en-US" dirty="0" err="1" smtClean="0"/>
              <a:t>Raksha</a:t>
            </a:r>
            <a:r>
              <a:rPr lang="en-US" dirty="0" smtClean="0"/>
              <a:t>, </a:t>
            </a:r>
            <a:r>
              <a:rPr lang="en-US" dirty="0" err="1" smtClean="0"/>
              <a:t>FlexiTaint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Bounds Checking: </a:t>
            </a:r>
            <a:r>
              <a:rPr lang="en-US" dirty="0" err="1" smtClean="0"/>
              <a:t>HardBound</a:t>
            </a:r>
            <a:endParaRPr lang="en-US" dirty="0"/>
          </a:p>
          <a:p>
            <a:endParaRPr lang="en-US" dirty="0" smtClean="0"/>
          </a:p>
          <a:p>
            <a:pPr>
              <a:buClr>
                <a:srgbClr val="FF0000"/>
              </a:buClr>
              <a:buSzPct val="80000"/>
              <a:buFont typeface="Arial" pitchFamily="34" charset="0"/>
              <a:buChar char="–"/>
            </a:pPr>
            <a:r>
              <a:rPr lang="en-US" dirty="0" smtClean="0"/>
              <a:t>None Currently Exist; Bugs Are Here Now</a:t>
            </a:r>
          </a:p>
          <a:p>
            <a:pPr>
              <a:buClr>
                <a:srgbClr val="FF0000"/>
              </a:buClr>
              <a:buSzPct val="80000"/>
              <a:buFont typeface="Arial" pitchFamily="34" charset="0"/>
              <a:buChar char="–"/>
            </a:pPr>
            <a:r>
              <a:rPr lang="en-US" dirty="0" smtClean="0"/>
              <a:t>Single-Use Specialization</a:t>
            </a:r>
          </a:p>
          <a:p>
            <a:pPr lvl="1">
              <a:buClr>
                <a:srgbClr val="FF0000"/>
              </a:buClr>
              <a:buSzPct val="80000"/>
              <a:buFont typeface="Arial" pitchFamily="34" charset="0"/>
              <a:buChar char="–"/>
            </a:pPr>
            <a:r>
              <a:rPr lang="en-US" dirty="0" smtClean="0"/>
              <a:t>Won’t be built due to HW, power, verification costs</a:t>
            </a:r>
          </a:p>
          <a:p>
            <a:pPr lvl="1">
              <a:buClr>
                <a:srgbClr val="FF0000"/>
              </a:buClr>
              <a:buSzPct val="80000"/>
              <a:buFont typeface="Arial" pitchFamily="34" charset="0"/>
              <a:buChar char="–"/>
            </a:pPr>
            <a:r>
              <a:rPr lang="en-US" dirty="0" smtClean="0"/>
              <a:t>Unchangeable algorithms locked in HW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48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Accelerate SW Analyses Using Existing HW</a:t>
            </a:r>
          </a:p>
          <a:p>
            <a:endParaRPr lang="en-US" dirty="0" smtClean="0"/>
          </a:p>
          <a:p>
            <a:r>
              <a:rPr lang="en-US" dirty="0" smtClean="0"/>
              <a:t>Run Tests </a:t>
            </a:r>
            <a:r>
              <a:rPr lang="en-US" b="1" dirty="0" smtClean="0"/>
              <a:t>On Demand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/>
              <a:t>O</a:t>
            </a:r>
            <a:r>
              <a:rPr lang="en-US" dirty="0" smtClean="0"/>
              <a:t>nly </a:t>
            </a:r>
            <a:r>
              <a:rPr lang="en-US" dirty="0"/>
              <a:t>W</a:t>
            </a:r>
            <a:r>
              <a:rPr lang="en-US" dirty="0" smtClean="0"/>
              <a:t>hen Needed</a:t>
            </a:r>
          </a:p>
          <a:p>
            <a:endParaRPr lang="en-US" b="1" dirty="0" smtClean="0"/>
          </a:p>
          <a:p>
            <a:r>
              <a:rPr lang="en-US" dirty="0" smtClean="0"/>
              <a:t>Explore Future </a:t>
            </a:r>
            <a:r>
              <a:rPr lang="en-US" b="1" dirty="0" smtClean="0"/>
              <a:t>Generic HW Additions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478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ich">
  <a:themeElements>
    <a:clrScheme name="UMich">
      <a:dk1>
        <a:srgbClr val="000000"/>
      </a:dk1>
      <a:lt1>
        <a:srgbClr val="FFFFFF"/>
      </a:lt1>
      <a:dk2>
        <a:srgbClr val="000099"/>
      </a:dk2>
      <a:lt2>
        <a:srgbClr val="5F5F5F"/>
      </a:lt2>
      <a:accent1>
        <a:srgbClr val="CC9900"/>
      </a:accent1>
      <a:accent2>
        <a:srgbClr val="000099"/>
      </a:accent2>
      <a:accent3>
        <a:srgbClr val="FFFFFF"/>
      </a:accent3>
      <a:accent4>
        <a:srgbClr val="000000"/>
      </a:accent4>
      <a:accent5>
        <a:srgbClr val="E2CAAA"/>
      </a:accent5>
      <a:accent6>
        <a:srgbClr val="00008A"/>
      </a:accent6>
      <a:hlink>
        <a:srgbClr val="996600"/>
      </a:hlink>
      <a:folHlink>
        <a:srgbClr val="AFBF39"/>
      </a:folHlink>
    </a:clrScheme>
    <a:fontScheme name="Office Them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600" dirty="0" smtClean="0"/>
        </a:defPPr>
      </a:lstStyle>
    </a:txDef>
  </a:objectDefaults>
  <a:extraClrSchemeLst>
    <a:extraClrScheme>
      <a:clrScheme name="Office Them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Umich</Template>
  <TotalTime>37431</TotalTime>
  <Words>1346</Words>
  <Application>Microsoft Office PowerPoint</Application>
  <PresentationFormat>On-screen Show (4:3)</PresentationFormat>
  <Paragraphs>549</Paragraphs>
  <Slides>40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Umich</vt:lpstr>
      <vt:lpstr>On-Demand Dynamic Software Analysis</vt:lpstr>
      <vt:lpstr>Software Errors Abound</vt:lpstr>
      <vt:lpstr>Hardware Plays a Role</vt:lpstr>
      <vt:lpstr>Example of a Modern Bug</vt:lpstr>
      <vt:lpstr>Example of a Modern Bug</vt:lpstr>
      <vt:lpstr>Dynamic Software Analysis</vt:lpstr>
      <vt:lpstr>Runtime Overheads: How Large?</vt:lpstr>
      <vt:lpstr>Could use Hardware</vt:lpstr>
      <vt:lpstr>Goals of this Talk</vt:lpstr>
      <vt:lpstr>Outline</vt:lpstr>
      <vt:lpstr>Dynamic Dataflow Analysis</vt:lpstr>
      <vt:lpstr>Example: Taint Analysis</vt:lpstr>
      <vt:lpstr>Demand-Driven Dataflow Analysis</vt:lpstr>
      <vt:lpstr>Finding Meta-Data</vt:lpstr>
      <vt:lpstr>Results by Ho et al.</vt:lpstr>
      <vt:lpstr>Outline</vt:lpstr>
      <vt:lpstr>Software Data Race Detection</vt:lpstr>
      <vt:lpstr>Example of Data Race Detection</vt:lpstr>
      <vt:lpstr>SW Race Detection is Slow</vt:lpstr>
      <vt:lpstr>Inter-thread Sharing is What’s Important</vt:lpstr>
      <vt:lpstr>Very Little Inter-Thread Sharing</vt:lpstr>
      <vt:lpstr>Use Demand-Driven Analysis!</vt:lpstr>
      <vt:lpstr>Finding Inter-thread Sharing</vt:lpstr>
      <vt:lpstr>Hardware Sharing Detector</vt:lpstr>
      <vt:lpstr>Potential Accuracy &amp; Perf. Problems</vt:lpstr>
      <vt:lpstr>Demand-Driven Analysis on Real HW</vt:lpstr>
      <vt:lpstr>Performance Increases</vt:lpstr>
      <vt:lpstr>Demand-Driven Analysis Accuracy</vt:lpstr>
      <vt:lpstr>Outline</vt:lpstr>
      <vt:lpstr>Watchpoints Globally Useful</vt:lpstr>
      <vt:lpstr>Watchpoint-Based Software Analyses</vt:lpstr>
      <vt:lpstr>Challenges</vt:lpstr>
      <vt:lpstr>The Best of Both Worlds</vt:lpstr>
      <vt:lpstr>Demand-Driven Taint Analysis</vt:lpstr>
      <vt:lpstr>Watchpoint-Based Data Race Detection</vt:lpstr>
      <vt:lpstr>Watchpoint-Based Grace System</vt:lpstr>
      <vt:lpstr>BACKUP SLIDES</vt:lpstr>
      <vt:lpstr>Performance Difference</vt:lpstr>
      <vt:lpstr>Accuracy on Real Hardware</vt:lpstr>
      <vt:lpstr>Width Test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On-Demand Dynamic Software Analysis</dc:title>
  <dc:creator>Joseph L. Greathouse</dc:creator>
  <cp:lastModifiedBy>Joseph L. Greathouse</cp:lastModifiedBy>
  <cp:revision>361</cp:revision>
  <dcterms:created xsi:type="dcterms:W3CDTF">2011-05-12T21:19:48Z</dcterms:created>
  <dcterms:modified xsi:type="dcterms:W3CDTF">2011-12-22T21:54:38Z</dcterms:modified>
</cp:coreProperties>
</file>