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0"/>
  </p:notesMasterIdLst>
  <p:sldIdLst>
    <p:sldId id="256" r:id="rId2"/>
    <p:sldId id="257" r:id="rId3"/>
    <p:sldId id="278" r:id="rId4"/>
    <p:sldId id="291" r:id="rId5"/>
    <p:sldId id="282" r:id="rId6"/>
    <p:sldId id="260" r:id="rId7"/>
    <p:sldId id="279" r:id="rId8"/>
    <p:sldId id="259" r:id="rId9"/>
    <p:sldId id="261" r:id="rId10"/>
    <p:sldId id="281" r:id="rId11"/>
    <p:sldId id="262" r:id="rId12"/>
    <p:sldId id="286" r:id="rId13"/>
    <p:sldId id="265" r:id="rId14"/>
    <p:sldId id="266" r:id="rId15"/>
    <p:sldId id="267" r:id="rId16"/>
    <p:sldId id="287" r:id="rId17"/>
    <p:sldId id="269" r:id="rId18"/>
    <p:sldId id="294" r:id="rId19"/>
    <p:sldId id="280" r:id="rId20"/>
    <p:sldId id="292" r:id="rId21"/>
    <p:sldId id="272" r:id="rId22"/>
    <p:sldId id="273" r:id="rId23"/>
    <p:sldId id="297" r:id="rId24"/>
    <p:sldId id="296" r:id="rId25"/>
    <p:sldId id="283" r:id="rId26"/>
    <p:sldId id="264" r:id="rId27"/>
    <p:sldId id="288" r:id="rId28"/>
    <p:sldId id="285" r:id="rId2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2521" autoAdjust="0"/>
  </p:normalViewPr>
  <p:slideViewPr>
    <p:cSldViewPr>
      <p:cViewPr varScale="1">
        <p:scale>
          <a:sx n="60" d="100"/>
          <a:sy n="60" d="100"/>
        </p:scale>
        <p:origin x="-1344" y="-84"/>
      </p:cViewPr>
      <p:guideLst>
        <p:guide orient="horz" pos="2160"/>
        <p:guide pos="2880"/>
      </p:guideLst>
    </p:cSldViewPr>
  </p:slideViewPr>
  <p:outlineViewPr>
    <p:cViewPr>
      <p:scale>
        <a:sx n="33" d="100"/>
        <a:sy n="33" d="100"/>
      </p:scale>
      <p:origin x="0" y="7344"/>
    </p:cViewPr>
  </p:outlineViewPr>
  <p:notesTextViewPr>
    <p:cViewPr>
      <p:scale>
        <a:sx n="1" d="1"/>
        <a:sy n="1" d="1"/>
      </p:scale>
      <p:origin x="0" y="0"/>
    </p:cViewPr>
  </p:notesTextViewPr>
  <p:sorterViewPr>
    <p:cViewPr>
      <p:scale>
        <a:sx n="100" d="100"/>
        <a:sy n="100" d="100"/>
      </p:scale>
      <p:origin x="0" y="39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lgreathouse\Desktop\sharing_percentag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lgreathouse\Desktop\sharing_percentag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62089607220151"/>
          <c:y val="4.1819553805774276E-2"/>
          <c:w val="0.86814810977575174"/>
          <c:h val="0.61818460192475944"/>
        </c:manualLayout>
      </c:layout>
      <c:barChart>
        <c:barDir val="col"/>
        <c:grouping val="clustered"/>
        <c:varyColors val="0"/>
        <c:ser>
          <c:idx val="1"/>
          <c:order val="0"/>
          <c:spPr>
            <a:solidFill>
              <a:schemeClr val="accent1">
                <a:lumMod val="60000"/>
                <a:lumOff val="40000"/>
              </a:schemeClr>
            </a:solidFill>
            <a:ln>
              <a:solidFill>
                <a:schemeClr val="accent1"/>
              </a:solidFill>
            </a:ln>
          </c:spPr>
          <c:invertIfNegative val="0"/>
          <c:errBars>
            <c:errBarType val="both"/>
            <c:errValType val="cust"/>
            <c:noEndCap val="0"/>
            <c:pl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7.5719464485833106</c:v>
                  </c:pt>
                  <c:pt idx="2">
                    <c:v>7.7473276616979527</c:v>
                  </c:pt>
                  <c:pt idx="3">
                    <c:v>7.9769840689368818</c:v>
                  </c:pt>
                  <c:pt idx="4">
                    <c:v>0.84348360696712754</c:v>
                  </c:pt>
                  <c:pt idx="5">
                    <c:v>0.53695244154114852</c:v>
                  </c:pt>
                  <c:pt idx="6">
                    <c:v>0.53437278527158594</c:v>
                  </c:pt>
                  <c:pt idx="11">
                    <c:v>0.19988156493283915</c:v>
                  </c:pt>
                  <c:pt idx="12">
                    <c:v>2.8795887073290585</c:v>
                  </c:pt>
                  <c:pt idx="13">
                    <c:v>3.5371761789673144</c:v>
                  </c:pt>
                  <c:pt idx="14">
                    <c:v>3.9625252150158934</c:v>
                  </c:pt>
                  <c:pt idx="15">
                    <c:v>1.9557789596527637</c:v>
                  </c:pt>
                  <c:pt idx="16">
                    <c:v>6.4025999340072956E-2</c:v>
                  </c:pt>
                  <c:pt idx="17">
                    <c:v>14.80295974301036</c:v>
                  </c:pt>
                  <c:pt idx="18">
                    <c:v>7.9619570900538594</c:v>
                  </c:pt>
                  <c:pt idx="19">
                    <c:v>10.69625819442407</c:v>
                  </c:pt>
                  <c:pt idx="20">
                    <c:v>11.103523303964716</c:v>
                  </c:pt>
                  <c:pt idx="21">
                    <c:v>1.0088501636862539</c:v>
                  </c:pt>
                  <c:pt idx="22">
                    <c:v>8.7819022087327205</c:v>
                  </c:pt>
                  <c:pt idx="23">
                    <c:v>19.746974307232605</c:v>
                  </c:pt>
                </c:numCache>
              </c:numRef>
            </c:plus>
            <c:min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7.5719464485833106</c:v>
                  </c:pt>
                  <c:pt idx="2">
                    <c:v>7.7473276616979527</c:v>
                  </c:pt>
                  <c:pt idx="3">
                    <c:v>7.9769840689368818</c:v>
                  </c:pt>
                  <c:pt idx="4">
                    <c:v>0.84348360696712754</c:v>
                  </c:pt>
                  <c:pt idx="5">
                    <c:v>0.53695244154114852</c:v>
                  </c:pt>
                  <c:pt idx="6">
                    <c:v>0.53437278527158594</c:v>
                  </c:pt>
                  <c:pt idx="11">
                    <c:v>0.19988156493283915</c:v>
                  </c:pt>
                  <c:pt idx="12">
                    <c:v>2.8795887073290585</c:v>
                  </c:pt>
                  <c:pt idx="13">
                    <c:v>3.5371761789673144</c:v>
                  </c:pt>
                  <c:pt idx="14">
                    <c:v>3.9625252150158934</c:v>
                  </c:pt>
                  <c:pt idx="15">
                    <c:v>1.9557789596527637</c:v>
                  </c:pt>
                  <c:pt idx="16">
                    <c:v>6.4025999340072956E-2</c:v>
                  </c:pt>
                  <c:pt idx="17">
                    <c:v>14.80295974301036</c:v>
                  </c:pt>
                  <c:pt idx="18">
                    <c:v>7.9619570900538594</c:v>
                  </c:pt>
                  <c:pt idx="19">
                    <c:v>10.69625819442407</c:v>
                  </c:pt>
                  <c:pt idx="20">
                    <c:v>11.103523303964716</c:v>
                  </c:pt>
                  <c:pt idx="21">
                    <c:v>1.0088501636862539</c:v>
                  </c:pt>
                  <c:pt idx="22">
                    <c:v>8.7819022087327205</c:v>
                  </c:pt>
                  <c:pt idx="23">
                    <c:v>19.746974307232605</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Performance'!$B$27:$H$27,'Aggregate Performance'!$G$28,'Aggregate Performance'!$I$28,'Aggregate Performance'!$J$28,'Aggregate Performance'!$K$28,'Aggregate Performance'!$J$27:$V$27,'Aggregate Performance'!$U$28,'Aggregate Performance'!$W$28)</c:f>
              <c:numCache>
                <c:formatCode>General</c:formatCode>
                <c:ptCount val="26"/>
                <c:pt idx="0">
                  <c:v>48.148255813953497</c:v>
                </c:pt>
                <c:pt idx="1">
                  <c:v>98.429118773946342</c:v>
                </c:pt>
                <c:pt idx="2">
                  <c:v>261.2095808383234</c:v>
                </c:pt>
                <c:pt idx="3">
                  <c:v>278.4873708381171</c:v>
                </c:pt>
                <c:pt idx="4">
                  <c:v>121.33272394881169</c:v>
                </c:pt>
                <c:pt idx="5">
                  <c:v>28.040293040293033</c:v>
                </c:pt>
                <c:pt idx="6">
                  <c:v>23.549946865037189</c:v>
                </c:pt>
                <c:pt idx="8">
                  <c:v>83.210562117645622</c:v>
                </c:pt>
                <c:pt idx="11">
                  <c:v>28.464999999999996</c:v>
                </c:pt>
                <c:pt idx="12">
                  <c:v>119.35297105129507</c:v>
                </c:pt>
                <c:pt idx="13">
                  <c:v>103.96866410115447</c:v>
                </c:pt>
                <c:pt idx="14">
                  <c:v>80.05871886120994</c:v>
                </c:pt>
                <c:pt idx="15">
                  <c:v>123.46864991815529</c:v>
                </c:pt>
                <c:pt idx="16">
                  <c:v>5.3480959097320175</c:v>
                </c:pt>
                <c:pt idx="17">
                  <c:v>65.9072164948454</c:v>
                </c:pt>
                <c:pt idx="18">
                  <c:v>137.16427104722794</c:v>
                </c:pt>
                <c:pt idx="19">
                  <c:v>164.49390469154039</c:v>
                </c:pt>
                <c:pt idx="20">
                  <c:v>109.12324929971986</c:v>
                </c:pt>
                <c:pt idx="21">
                  <c:v>36.279111429595133</c:v>
                </c:pt>
                <c:pt idx="22">
                  <c:v>99.129722814498891</c:v>
                </c:pt>
                <c:pt idx="23">
                  <c:v>207.88528428093647</c:v>
                </c:pt>
                <c:pt idx="25">
                  <c:v>74.72605553996425</c:v>
                </c:pt>
              </c:numCache>
            </c:numRef>
          </c:val>
        </c:ser>
        <c:dLbls>
          <c:showLegendKey val="0"/>
          <c:showVal val="0"/>
          <c:showCatName val="0"/>
          <c:showSerName val="0"/>
          <c:showPercent val="0"/>
          <c:showBubbleSize val="0"/>
        </c:dLbls>
        <c:gapWidth val="50"/>
        <c:axId val="354513408"/>
        <c:axId val="179500096"/>
      </c:barChart>
      <c:catAx>
        <c:axId val="354513408"/>
        <c:scaling>
          <c:orientation val="minMax"/>
        </c:scaling>
        <c:delete val="0"/>
        <c:axPos val="b"/>
        <c:majorTickMark val="out"/>
        <c:minorTickMark val="none"/>
        <c:tickLblPos val="nextTo"/>
        <c:txPr>
          <a:bodyPr/>
          <a:lstStyle/>
          <a:p>
            <a:pPr>
              <a:defRPr sz="1700"/>
            </a:pPr>
            <a:endParaRPr lang="en-US"/>
          </a:p>
        </c:txPr>
        <c:crossAx val="179500096"/>
        <c:crosses val="autoZero"/>
        <c:auto val="1"/>
        <c:lblAlgn val="ctr"/>
        <c:lblOffset val="100"/>
        <c:noMultiLvlLbl val="0"/>
      </c:catAx>
      <c:valAx>
        <c:axId val="179500096"/>
        <c:scaling>
          <c:orientation val="minMax"/>
          <c:max val="300"/>
        </c:scaling>
        <c:delete val="0"/>
        <c:axPos val="l"/>
        <c:majorGridlines/>
        <c:title>
          <c:tx>
            <c:rich>
              <a:bodyPr rot="-5400000" vert="horz"/>
              <a:lstStyle/>
              <a:p>
                <a:pPr>
                  <a:defRPr sz="1800"/>
                </a:pPr>
                <a:r>
                  <a:rPr lang="en-US" sz="1800" dirty="0" smtClean="0"/>
                  <a:t>Race Detector Slowdown (x</a:t>
                </a:r>
                <a:r>
                  <a:rPr lang="en-US" sz="1800" dirty="0"/>
                  <a:t>)</a:t>
                </a:r>
              </a:p>
            </c:rich>
          </c:tx>
          <c:layout>
            <c:manualLayout>
              <c:xMode val="edge"/>
              <c:yMode val="edge"/>
              <c:x val="8.771929824561403E-3"/>
              <c:y val="2.7777777777777779E-3"/>
            </c:manualLayout>
          </c:layout>
          <c:overlay val="0"/>
        </c:title>
        <c:numFmt formatCode="General" sourceLinked="1"/>
        <c:majorTickMark val="out"/>
        <c:minorTickMark val="in"/>
        <c:tickLblPos val="nextTo"/>
        <c:txPr>
          <a:bodyPr/>
          <a:lstStyle/>
          <a:p>
            <a:pPr>
              <a:defRPr sz="1800"/>
            </a:pPr>
            <a:endParaRPr lang="en-US"/>
          </a:p>
        </c:txPr>
        <c:crossAx val="354513408"/>
        <c:crosses val="autoZero"/>
        <c:crossBetween val="between"/>
        <c:majorUnit val="50"/>
        <c:minorUnit val="25"/>
      </c:valAx>
      <c:spPr>
        <a:noFill/>
        <a:ln w="25400">
          <a:noFill/>
        </a:ln>
      </c:spPr>
    </c:plotArea>
    <c:plotVisOnly val="1"/>
    <c:dispBlanksAs val="gap"/>
    <c:showDLblsOverMax val="0"/>
  </c:chart>
  <c:spPr>
    <a:ln w="3175">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39268775613574"/>
          <c:y val="4.0270778652668426E-2"/>
          <c:w val="0.86960146429064789"/>
          <c:h val="0.62023731408573923"/>
        </c:manualLayout>
      </c:layout>
      <c:barChart>
        <c:barDir val="col"/>
        <c:grouping val="clustered"/>
        <c:varyColors val="0"/>
        <c:ser>
          <c:idx val="0"/>
          <c:order val="0"/>
          <c:invertIfNegative val="0"/>
          <c:cat>
            <c:strRef>
              <c:f>('Small (Fixed Code)'!$A$2:$A$11,'Small (Fixed Code)'!$A$13:$A$21)</c:f>
              <c:strCache>
                <c:ptCount val="19"/>
                <c:pt idx="0">
                  <c:v>histogram</c:v>
                </c:pt>
                <c:pt idx="1">
                  <c:v>kmeans</c:v>
                </c:pt>
                <c:pt idx="2">
                  <c:v>linear_regression</c:v>
                </c:pt>
                <c:pt idx="3">
                  <c:v>matrix_multiply</c:v>
                </c:pt>
                <c:pt idx="4">
                  <c:v>pca</c:v>
                </c:pt>
                <c:pt idx="5">
                  <c:v>string_match</c:v>
                </c:pt>
                <c:pt idx="6">
                  <c:v>word_count</c:v>
                </c:pt>
                <c:pt idx="7">
                  <c:v>blackscholes</c:v>
                </c:pt>
                <c:pt idx="8">
                  <c:v>bodytrack</c:v>
                </c:pt>
                <c:pt idx="9">
                  <c:v>facesim</c:v>
                </c:pt>
                <c:pt idx="10">
                  <c:v>freqmine</c:v>
                </c:pt>
                <c:pt idx="11">
                  <c:v>raytrace</c:v>
                </c:pt>
                <c:pt idx="12">
                  <c:v>swaptions</c:v>
                </c:pt>
                <c:pt idx="13">
                  <c:v>fluidanimate</c:v>
                </c:pt>
                <c:pt idx="14">
                  <c:v>vips</c:v>
                </c:pt>
                <c:pt idx="15">
                  <c:v>x264</c:v>
                </c:pt>
                <c:pt idx="16">
                  <c:v>canneal</c:v>
                </c:pt>
                <c:pt idx="17">
                  <c:v>dedup</c:v>
                </c:pt>
                <c:pt idx="18">
                  <c:v>streamcluster</c:v>
                </c:pt>
              </c:strCache>
            </c:strRef>
          </c:cat>
          <c:val>
            <c:numRef>
              <c:f>('Small (Fixed Code)'!$D$2:$D$11,'Small (Fixed Code)'!$D$13:$D$21)</c:f>
              <c:numCache>
                <c:formatCode>General</c:formatCode>
                <c:ptCount val="19"/>
                <c:pt idx="0">
                  <c:v>7.9849129047215541E-5</c:v>
                </c:pt>
                <c:pt idx="1">
                  <c:v>1.1519874427498382E-3</c:v>
                </c:pt>
                <c:pt idx="2">
                  <c:v>2.3675663361270421E-5</c:v>
                </c:pt>
                <c:pt idx="3">
                  <c:v>8.4682929251938981E-6</c:v>
                </c:pt>
                <c:pt idx="4">
                  <c:v>1.9398371665369972E-5</c:v>
                </c:pt>
                <c:pt idx="5">
                  <c:v>7.4787827429086077E-5</c:v>
                </c:pt>
                <c:pt idx="6">
                  <c:v>2.4551777943098041E-2</c:v>
                </c:pt>
                <c:pt idx="7">
                  <c:v>3.6514916284761375E-4</c:v>
                </c:pt>
                <c:pt idx="8">
                  <c:v>1.2407643771385803</c:v>
                </c:pt>
                <c:pt idx="9">
                  <c:v>0.24108791917752348</c:v>
                </c:pt>
                <c:pt idx="10">
                  <c:v>0.60988632060631109</c:v>
                </c:pt>
                <c:pt idx="11">
                  <c:v>6.7052952329806916E-4</c:v>
                </c:pt>
                <c:pt idx="12">
                  <c:v>0.22956050213278847</c:v>
                </c:pt>
                <c:pt idx="13">
                  <c:v>8.63464077317488E-2</c:v>
                </c:pt>
                <c:pt idx="14">
                  <c:v>0.54612704098329856</c:v>
                </c:pt>
                <c:pt idx="15">
                  <c:v>0.48583682761235425</c:v>
                </c:pt>
                <c:pt idx="16">
                  <c:v>0.19270514524978086</c:v>
                </c:pt>
                <c:pt idx="17">
                  <c:v>2.8840059856637938</c:v>
                </c:pt>
                <c:pt idx="18">
                  <c:v>0.18590640255475158</c:v>
                </c:pt>
              </c:numCache>
            </c:numRef>
          </c:val>
        </c:ser>
        <c:dLbls>
          <c:showLegendKey val="0"/>
          <c:showVal val="0"/>
          <c:showCatName val="0"/>
          <c:showSerName val="0"/>
          <c:showPercent val="0"/>
          <c:showBubbleSize val="0"/>
        </c:dLbls>
        <c:gapWidth val="150"/>
        <c:axId val="158547968"/>
        <c:axId val="179501824"/>
      </c:barChart>
      <c:catAx>
        <c:axId val="158547968"/>
        <c:scaling>
          <c:orientation val="minMax"/>
        </c:scaling>
        <c:delete val="0"/>
        <c:axPos val="b"/>
        <c:majorTickMark val="out"/>
        <c:minorTickMark val="none"/>
        <c:tickLblPos val="nextTo"/>
        <c:txPr>
          <a:bodyPr/>
          <a:lstStyle/>
          <a:p>
            <a:pPr>
              <a:defRPr sz="1700"/>
            </a:pPr>
            <a:endParaRPr lang="en-US"/>
          </a:p>
        </c:txPr>
        <c:crossAx val="179501824"/>
        <c:crosses val="autoZero"/>
        <c:auto val="1"/>
        <c:lblAlgn val="ctr"/>
        <c:lblOffset val="100"/>
        <c:noMultiLvlLbl val="0"/>
      </c:catAx>
      <c:valAx>
        <c:axId val="179501824"/>
        <c:scaling>
          <c:orientation val="minMax"/>
          <c:max val="100"/>
        </c:scaling>
        <c:delete val="0"/>
        <c:axPos val="l"/>
        <c:majorGridlines/>
        <c:title>
          <c:tx>
            <c:rich>
              <a:bodyPr rot="-5400000" vert="horz"/>
              <a:lstStyle/>
              <a:p>
                <a:pPr>
                  <a:defRPr sz="1800"/>
                </a:pPr>
                <a:r>
                  <a:rPr lang="en-US" sz="1800"/>
                  <a:t>% Write-Sharing Events</a:t>
                </a:r>
              </a:p>
            </c:rich>
          </c:tx>
          <c:layout/>
          <c:overlay val="0"/>
        </c:title>
        <c:numFmt formatCode="General" sourceLinked="1"/>
        <c:majorTickMark val="out"/>
        <c:minorTickMark val="none"/>
        <c:tickLblPos val="nextTo"/>
        <c:txPr>
          <a:bodyPr/>
          <a:lstStyle/>
          <a:p>
            <a:pPr>
              <a:defRPr sz="1800"/>
            </a:pPr>
            <a:endParaRPr lang="en-US"/>
          </a:p>
        </c:txPr>
        <c:crossAx val="1585479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144287885067"/>
          <c:y val="4.1819553805774276E-2"/>
          <c:w val="0.8688498641617165"/>
          <c:h val="0.61818460192475944"/>
        </c:manualLayout>
      </c:layout>
      <c:barChart>
        <c:barDir val="col"/>
        <c:grouping val="clustered"/>
        <c:varyColors val="0"/>
        <c:ser>
          <c:idx val="0"/>
          <c:order val="0"/>
          <c:invertIfNegative val="0"/>
          <c:cat>
            <c:strRef>
              <c:f>('Small (Fixed Code)'!$A$2:$A$11,'Small (Fixed Code)'!$A$13:$A$21)</c:f>
              <c:strCache>
                <c:ptCount val="19"/>
                <c:pt idx="0">
                  <c:v>histogram</c:v>
                </c:pt>
                <c:pt idx="1">
                  <c:v>kmeans</c:v>
                </c:pt>
                <c:pt idx="2">
                  <c:v>linear_regression</c:v>
                </c:pt>
                <c:pt idx="3">
                  <c:v>matrix_multiply</c:v>
                </c:pt>
                <c:pt idx="4">
                  <c:v>pca</c:v>
                </c:pt>
                <c:pt idx="5">
                  <c:v>string_match</c:v>
                </c:pt>
                <c:pt idx="6">
                  <c:v>word_count</c:v>
                </c:pt>
                <c:pt idx="7">
                  <c:v>blackscholes</c:v>
                </c:pt>
                <c:pt idx="8">
                  <c:v>bodytrack</c:v>
                </c:pt>
                <c:pt idx="9">
                  <c:v>facesim</c:v>
                </c:pt>
                <c:pt idx="10">
                  <c:v>freqmine</c:v>
                </c:pt>
                <c:pt idx="11">
                  <c:v>raytrace</c:v>
                </c:pt>
                <c:pt idx="12">
                  <c:v>swaptions</c:v>
                </c:pt>
                <c:pt idx="13">
                  <c:v>fluidanimate</c:v>
                </c:pt>
                <c:pt idx="14">
                  <c:v>vips</c:v>
                </c:pt>
                <c:pt idx="15">
                  <c:v>x264</c:v>
                </c:pt>
                <c:pt idx="16">
                  <c:v>canneal</c:v>
                </c:pt>
                <c:pt idx="17">
                  <c:v>dedup</c:v>
                </c:pt>
                <c:pt idx="18">
                  <c:v>streamcluster</c:v>
                </c:pt>
              </c:strCache>
            </c:strRef>
          </c:cat>
          <c:val>
            <c:numRef>
              <c:f>('Small (Fixed Code)'!$D$2:$D$11,'Small (Fixed Code)'!$D$13:$D$21)</c:f>
              <c:numCache>
                <c:formatCode>General</c:formatCode>
                <c:ptCount val="19"/>
                <c:pt idx="0">
                  <c:v>7.9849129047215541E-5</c:v>
                </c:pt>
                <c:pt idx="1">
                  <c:v>1.1519874427498382E-3</c:v>
                </c:pt>
                <c:pt idx="2">
                  <c:v>2.3675663361270421E-5</c:v>
                </c:pt>
                <c:pt idx="3">
                  <c:v>8.4682929251938981E-6</c:v>
                </c:pt>
                <c:pt idx="4">
                  <c:v>1.9398371665369972E-5</c:v>
                </c:pt>
                <c:pt idx="5">
                  <c:v>7.4787827429086077E-5</c:v>
                </c:pt>
                <c:pt idx="6">
                  <c:v>2.4551777943098041E-2</c:v>
                </c:pt>
                <c:pt idx="7">
                  <c:v>3.6514916284761375E-4</c:v>
                </c:pt>
                <c:pt idx="8">
                  <c:v>1.2407643771385803</c:v>
                </c:pt>
                <c:pt idx="9">
                  <c:v>0.24108791917752348</c:v>
                </c:pt>
                <c:pt idx="10">
                  <c:v>0.60988632060631109</c:v>
                </c:pt>
                <c:pt idx="11">
                  <c:v>6.7052952329806916E-4</c:v>
                </c:pt>
                <c:pt idx="12">
                  <c:v>0.22956050213278847</c:v>
                </c:pt>
                <c:pt idx="13">
                  <c:v>8.63464077317488E-2</c:v>
                </c:pt>
                <c:pt idx="14">
                  <c:v>0.54612704098329856</c:v>
                </c:pt>
                <c:pt idx="15">
                  <c:v>0.48583682761235425</c:v>
                </c:pt>
                <c:pt idx="16">
                  <c:v>0.19270514524978086</c:v>
                </c:pt>
                <c:pt idx="17">
                  <c:v>2.8840059856637938</c:v>
                </c:pt>
                <c:pt idx="18">
                  <c:v>0.18590640255475158</c:v>
                </c:pt>
              </c:numCache>
            </c:numRef>
          </c:val>
        </c:ser>
        <c:dLbls>
          <c:showLegendKey val="0"/>
          <c:showVal val="0"/>
          <c:showCatName val="0"/>
          <c:showSerName val="0"/>
          <c:showPercent val="0"/>
          <c:showBubbleSize val="0"/>
        </c:dLbls>
        <c:gapWidth val="150"/>
        <c:axId val="158548480"/>
        <c:axId val="179667520"/>
      </c:barChart>
      <c:catAx>
        <c:axId val="158548480"/>
        <c:scaling>
          <c:orientation val="minMax"/>
        </c:scaling>
        <c:delete val="0"/>
        <c:axPos val="b"/>
        <c:majorTickMark val="out"/>
        <c:minorTickMark val="none"/>
        <c:tickLblPos val="nextTo"/>
        <c:txPr>
          <a:bodyPr/>
          <a:lstStyle/>
          <a:p>
            <a:pPr>
              <a:defRPr sz="1700"/>
            </a:pPr>
            <a:endParaRPr lang="en-US"/>
          </a:p>
        </c:txPr>
        <c:crossAx val="179667520"/>
        <c:crosses val="autoZero"/>
        <c:auto val="1"/>
        <c:lblAlgn val="ctr"/>
        <c:lblOffset val="100"/>
        <c:noMultiLvlLbl val="0"/>
      </c:catAx>
      <c:valAx>
        <c:axId val="179667520"/>
        <c:scaling>
          <c:orientation val="minMax"/>
          <c:max val="3"/>
        </c:scaling>
        <c:delete val="0"/>
        <c:axPos val="l"/>
        <c:majorGridlines/>
        <c:title>
          <c:tx>
            <c:rich>
              <a:bodyPr rot="-5400000" vert="horz"/>
              <a:lstStyle/>
              <a:p>
                <a:pPr>
                  <a:defRPr sz="1800">
                    <a:solidFill>
                      <a:schemeClr val="tx1"/>
                    </a:solidFill>
                  </a:defRPr>
                </a:pPr>
                <a:r>
                  <a:rPr lang="en-US" sz="1800">
                    <a:solidFill>
                      <a:schemeClr val="tx1"/>
                    </a:solidFill>
                  </a:rPr>
                  <a:t>% Write-Sharing Events</a:t>
                </a:r>
              </a:p>
            </c:rich>
          </c:tx>
          <c:layout>
            <c:manualLayout>
              <c:xMode val="edge"/>
              <c:yMode val="edge"/>
              <c:x val="8.771929824561403E-3"/>
              <c:y val="6.1043744531933508E-2"/>
            </c:manualLayout>
          </c:layout>
          <c:overlay val="0"/>
        </c:title>
        <c:numFmt formatCode="General" sourceLinked="1"/>
        <c:majorTickMark val="out"/>
        <c:minorTickMark val="in"/>
        <c:tickLblPos val="nextTo"/>
        <c:txPr>
          <a:bodyPr/>
          <a:lstStyle/>
          <a:p>
            <a:pPr>
              <a:defRPr sz="1800"/>
            </a:pPr>
            <a:endParaRPr lang="en-US"/>
          </a:p>
        </c:txPr>
        <c:crossAx val="158548480"/>
        <c:crosses val="autoZero"/>
        <c:crossBetween val="between"/>
        <c:majorUnit val="0.5"/>
        <c:minorUnit val="0.25"/>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15890776810794"/>
          <c:y val="4.1819553805774276E-2"/>
          <c:w val="0.87107208638393874"/>
          <c:h val="0.61818460192475944"/>
        </c:manualLayout>
      </c:layout>
      <c:barChart>
        <c:barDir val="col"/>
        <c:grouping val="clustered"/>
        <c:varyColors val="0"/>
        <c:ser>
          <c:idx val="1"/>
          <c:order val="1"/>
          <c:spPr>
            <a:solidFill>
              <a:schemeClr val="accent1">
                <a:lumMod val="60000"/>
                <a:lumOff val="40000"/>
              </a:schemeClr>
            </a:solidFill>
            <a:ln>
              <a:solidFill>
                <a:schemeClr val="accent1"/>
              </a:solidFill>
            </a:ln>
          </c:spPr>
          <c:invertIfNegative val="0"/>
          <c:errBars>
            <c:errBarType val="both"/>
            <c:errValType val="cust"/>
            <c:noEndCap val="0"/>
            <c:pl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7.5719464485833097</c:v>
                  </c:pt>
                  <c:pt idx="2">
                    <c:v>7.7473276616979536</c:v>
                  </c:pt>
                  <c:pt idx="3">
                    <c:v>7.9769840689368827</c:v>
                  </c:pt>
                  <c:pt idx="4">
                    <c:v>0.84348360696712754</c:v>
                  </c:pt>
                  <c:pt idx="5">
                    <c:v>0.53695244154114863</c:v>
                  </c:pt>
                  <c:pt idx="6">
                    <c:v>0.53437278527158605</c:v>
                  </c:pt>
                  <c:pt idx="11">
                    <c:v>0.19988156493283912</c:v>
                  </c:pt>
                  <c:pt idx="12">
                    <c:v>2.8795887073290585</c:v>
                  </c:pt>
                  <c:pt idx="13">
                    <c:v>3.5371761789673135</c:v>
                  </c:pt>
                  <c:pt idx="14">
                    <c:v>3.9625252150158934</c:v>
                  </c:pt>
                  <c:pt idx="15">
                    <c:v>1.9557789596527637</c:v>
                  </c:pt>
                  <c:pt idx="16">
                    <c:v>6.4025999340072942E-2</c:v>
                  </c:pt>
                  <c:pt idx="17">
                    <c:v>14.80295974301036</c:v>
                  </c:pt>
                  <c:pt idx="18">
                    <c:v>7.9619570900538594</c:v>
                  </c:pt>
                  <c:pt idx="19">
                    <c:v>10.696258194424072</c:v>
                  </c:pt>
                  <c:pt idx="20">
                    <c:v>11.103523303964716</c:v>
                  </c:pt>
                  <c:pt idx="21">
                    <c:v>1.0088501636862535</c:v>
                  </c:pt>
                  <c:pt idx="22">
                    <c:v>8.7819022087327223</c:v>
                  </c:pt>
                  <c:pt idx="23">
                    <c:v>19.746974307232602</c:v>
                  </c:pt>
                </c:numCache>
              </c:numRef>
            </c:plus>
            <c:min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7.5719464485833097</c:v>
                  </c:pt>
                  <c:pt idx="2">
                    <c:v>7.7473276616979536</c:v>
                  </c:pt>
                  <c:pt idx="3">
                    <c:v>7.9769840689368827</c:v>
                  </c:pt>
                  <c:pt idx="4">
                    <c:v>0.84348360696712754</c:v>
                  </c:pt>
                  <c:pt idx="5">
                    <c:v>0.53695244154114863</c:v>
                  </c:pt>
                  <c:pt idx="6">
                    <c:v>0.53437278527158605</c:v>
                  </c:pt>
                  <c:pt idx="11">
                    <c:v>0.19988156493283912</c:v>
                  </c:pt>
                  <c:pt idx="12">
                    <c:v>2.8795887073290585</c:v>
                  </c:pt>
                  <c:pt idx="13">
                    <c:v>3.5371761789673135</c:v>
                  </c:pt>
                  <c:pt idx="14">
                    <c:v>3.9625252150158934</c:v>
                  </c:pt>
                  <c:pt idx="15">
                    <c:v>1.9557789596527637</c:v>
                  </c:pt>
                  <c:pt idx="16">
                    <c:v>6.4025999340072942E-2</c:v>
                  </c:pt>
                  <c:pt idx="17">
                    <c:v>14.80295974301036</c:v>
                  </c:pt>
                  <c:pt idx="18">
                    <c:v>7.9619570900538594</c:v>
                  </c:pt>
                  <c:pt idx="19">
                    <c:v>10.696258194424072</c:v>
                  </c:pt>
                  <c:pt idx="20">
                    <c:v>11.103523303964716</c:v>
                  </c:pt>
                  <c:pt idx="21">
                    <c:v>1.0088501636862535</c:v>
                  </c:pt>
                  <c:pt idx="22">
                    <c:v>8.7819022087327223</c:v>
                  </c:pt>
                  <c:pt idx="23">
                    <c:v>19.746974307232602</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Performance'!$B$27:$H$27,'Aggregate Performance'!$G$28,'Aggregate Performance'!$I$28,'Aggregate Performance'!$J$28,'Aggregate Performance'!$K$28,'Aggregate Performance'!$J$27:$V$27,'Aggregate Performance'!$U$28,'Aggregate Performance'!$W$28)</c:f>
              <c:numCache>
                <c:formatCode>General</c:formatCode>
                <c:ptCount val="26"/>
                <c:pt idx="0">
                  <c:v>48.14825581395349</c:v>
                </c:pt>
                <c:pt idx="1">
                  <c:v>98.429118773946342</c:v>
                </c:pt>
                <c:pt idx="2">
                  <c:v>261.20958083832335</c:v>
                </c:pt>
                <c:pt idx="3">
                  <c:v>278.48737083811716</c:v>
                </c:pt>
                <c:pt idx="4">
                  <c:v>121.33272394881169</c:v>
                </c:pt>
                <c:pt idx="5">
                  <c:v>28.040293040293037</c:v>
                </c:pt>
                <c:pt idx="6">
                  <c:v>23.549946865037192</c:v>
                </c:pt>
                <c:pt idx="8">
                  <c:v>83.210562117645637</c:v>
                </c:pt>
                <c:pt idx="11">
                  <c:v>28.465</c:v>
                </c:pt>
                <c:pt idx="12">
                  <c:v>119.35297105129509</c:v>
                </c:pt>
                <c:pt idx="13">
                  <c:v>103.96866410115447</c:v>
                </c:pt>
                <c:pt idx="14">
                  <c:v>80.058718861209954</c:v>
                </c:pt>
                <c:pt idx="15">
                  <c:v>123.46864991815529</c:v>
                </c:pt>
                <c:pt idx="16">
                  <c:v>5.3480959097320175</c:v>
                </c:pt>
                <c:pt idx="17">
                  <c:v>65.907216494845372</c:v>
                </c:pt>
                <c:pt idx="18">
                  <c:v>137.16427104722794</c:v>
                </c:pt>
                <c:pt idx="19">
                  <c:v>164.49390469154045</c:v>
                </c:pt>
                <c:pt idx="20">
                  <c:v>109.12324929971986</c:v>
                </c:pt>
                <c:pt idx="21">
                  <c:v>36.279111429595133</c:v>
                </c:pt>
                <c:pt idx="22">
                  <c:v>99.129722814498919</c:v>
                </c:pt>
                <c:pt idx="23">
                  <c:v>207.88528428093645</c:v>
                </c:pt>
                <c:pt idx="25">
                  <c:v>74.72605553996425</c:v>
                </c:pt>
              </c:numCache>
            </c:numRef>
          </c:val>
        </c:ser>
        <c:ser>
          <c:idx val="0"/>
          <c:order val="0"/>
          <c:spPr>
            <a:solidFill>
              <a:schemeClr val="accent2"/>
            </a:solidFill>
            <a:ln>
              <a:solidFill>
                <a:schemeClr val="tx1"/>
              </a:solidFill>
            </a:ln>
          </c:spPr>
          <c:invertIfNegative val="0"/>
          <c:errBars>
            <c:errBarType val="both"/>
            <c:errValType val="cust"/>
            <c:noEndCap val="0"/>
            <c:plus>
              <c:numRef>
                <c:f>('Aggregate Performance'!$B$35:$H$35,'Aggregate Performance'!$I$37,'Aggregate Performance'!$I$36,'Aggregate Performance'!$I$35,'Aggregate Performance'!$I$34,'Aggregate Performance'!$J$35:$V$35)</c:f>
                <c:numCache>
                  <c:formatCode>General</c:formatCode>
                  <c:ptCount val="24"/>
                  <c:pt idx="0">
                    <c:v>0.14892766640463451</c:v>
                  </c:pt>
                  <c:pt idx="1">
                    <c:v>0.79500578545025025</c:v>
                  </c:pt>
                  <c:pt idx="2">
                    <c:v>0.54243884254589059</c:v>
                  </c:pt>
                  <c:pt idx="3">
                    <c:v>0.21149487520815904</c:v>
                  </c:pt>
                  <c:pt idx="4">
                    <c:v>0.13202614493545622</c:v>
                  </c:pt>
                  <c:pt idx="5">
                    <c:v>0.26825895486335732</c:v>
                  </c:pt>
                  <c:pt idx="6">
                    <c:v>2.6140044974006891</c:v>
                  </c:pt>
                  <c:pt idx="11">
                    <c:v>0.15679999999999988</c:v>
                  </c:pt>
                  <c:pt idx="12">
                    <c:v>1.915007628650029</c:v>
                  </c:pt>
                  <c:pt idx="13">
                    <c:v>0.7769639921205217</c:v>
                  </c:pt>
                  <c:pt idx="14">
                    <c:v>3.8871783772687789</c:v>
                  </c:pt>
                  <c:pt idx="15">
                    <c:v>1.7019700168043845</c:v>
                  </c:pt>
                  <c:pt idx="16">
                    <c:v>9.0658722837491795E-3</c:v>
                  </c:pt>
                  <c:pt idx="17">
                    <c:v>11.32602875363726</c:v>
                  </c:pt>
                  <c:pt idx="18">
                    <c:v>6.4565937637076063</c:v>
                  </c:pt>
                  <c:pt idx="19">
                    <c:v>36.581325576574059</c:v>
                  </c:pt>
                  <c:pt idx="20">
                    <c:v>5.616027611897171</c:v>
                  </c:pt>
                  <c:pt idx="21">
                    <c:v>0.52737345013721038</c:v>
                  </c:pt>
                  <c:pt idx="22">
                    <c:v>9.8166820199237801</c:v>
                  </c:pt>
                  <c:pt idx="23">
                    <c:v>28.529422613091405</c:v>
                  </c:pt>
                </c:numCache>
              </c:numRef>
            </c:plus>
            <c:minus>
              <c:numRef>
                <c:f>('Aggregate Performance'!$B$35:$H$35,'Aggregate Performance'!$I$37,'Aggregate Performance'!$I$36,'Aggregate Performance'!$I$35,'Aggregate Performance'!$I$34,'Aggregate Performance'!$J$35:$V$35)</c:f>
                <c:numCache>
                  <c:formatCode>General</c:formatCode>
                  <c:ptCount val="24"/>
                  <c:pt idx="0">
                    <c:v>0.14892766640463451</c:v>
                  </c:pt>
                  <c:pt idx="1">
                    <c:v>0.79500578545025025</c:v>
                  </c:pt>
                  <c:pt idx="2">
                    <c:v>0.54243884254589059</c:v>
                  </c:pt>
                  <c:pt idx="3">
                    <c:v>0.21149487520815904</c:v>
                  </c:pt>
                  <c:pt idx="4">
                    <c:v>0.13202614493545622</c:v>
                  </c:pt>
                  <c:pt idx="5">
                    <c:v>0.26825895486335732</c:v>
                  </c:pt>
                  <c:pt idx="6">
                    <c:v>2.6140044974006891</c:v>
                  </c:pt>
                  <c:pt idx="11">
                    <c:v>0.15679999999999988</c:v>
                  </c:pt>
                  <c:pt idx="12">
                    <c:v>1.915007628650029</c:v>
                  </c:pt>
                  <c:pt idx="13">
                    <c:v>0.7769639921205217</c:v>
                  </c:pt>
                  <c:pt idx="14">
                    <c:v>3.8871783772687789</c:v>
                  </c:pt>
                  <c:pt idx="15">
                    <c:v>1.7019700168043845</c:v>
                  </c:pt>
                  <c:pt idx="16">
                    <c:v>9.0658722837491795E-3</c:v>
                  </c:pt>
                  <c:pt idx="17">
                    <c:v>11.32602875363726</c:v>
                  </c:pt>
                  <c:pt idx="18">
                    <c:v>6.4565937637076063</c:v>
                  </c:pt>
                  <c:pt idx="19">
                    <c:v>36.581325576574059</c:v>
                  </c:pt>
                  <c:pt idx="20">
                    <c:v>5.616027611897171</c:v>
                  </c:pt>
                  <c:pt idx="21">
                    <c:v>0.52737345013721038</c:v>
                  </c:pt>
                  <c:pt idx="22">
                    <c:v>9.8166820199237801</c:v>
                  </c:pt>
                  <c:pt idx="23">
                    <c:v>28.529422613091405</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Performance'!$B$25:$H$25,'Aggregate Performance'!$G$26,'Aggregate Performance'!$I$26,'Aggregate Performance'!$J$26,'Aggregate Performance'!$K$26,'Aggregate Performance'!$J$25:$V$25,'Aggregate Performance'!$U$26,'Aggregate Performance'!$W$26)</c:f>
              <c:numCache>
                <c:formatCode>General</c:formatCode>
                <c:ptCount val="26"/>
                <c:pt idx="0">
                  <c:v>6.2238372093023244</c:v>
                </c:pt>
                <c:pt idx="1">
                  <c:v>12.140996168582374</c:v>
                </c:pt>
                <c:pt idx="2">
                  <c:v>16.640718562874252</c:v>
                </c:pt>
                <c:pt idx="3">
                  <c:v>5.4552238805970159</c:v>
                </c:pt>
                <c:pt idx="4">
                  <c:v>10.76691042047532</c:v>
                </c:pt>
                <c:pt idx="5">
                  <c:v>8.8600732600732588</c:v>
                </c:pt>
                <c:pt idx="6">
                  <c:v>4.3034006376195535</c:v>
                </c:pt>
                <c:pt idx="8">
                  <c:v>8.3440475534631382</c:v>
                </c:pt>
                <c:pt idx="11">
                  <c:v>5.4399999999999986</c:v>
                </c:pt>
                <c:pt idx="12">
                  <c:v>15.547486033519554</c:v>
                </c:pt>
                <c:pt idx="13">
                  <c:v>21.312809235843869</c:v>
                </c:pt>
                <c:pt idx="14">
                  <c:v>24.185053380782914</c:v>
                </c:pt>
                <c:pt idx="15">
                  <c:v>9.1783502953526437</c:v>
                </c:pt>
                <c:pt idx="16">
                  <c:v>3.3791255289139639</c:v>
                </c:pt>
                <c:pt idx="17">
                  <c:v>29.842783505154639</c:v>
                </c:pt>
                <c:pt idx="18">
                  <c:v>58.328542094455848</c:v>
                </c:pt>
                <c:pt idx="19">
                  <c:v>134.57874645979558</c:v>
                </c:pt>
                <c:pt idx="20">
                  <c:v>34.271988795518205</c:v>
                </c:pt>
                <c:pt idx="21">
                  <c:v>17.05087782156933</c:v>
                </c:pt>
                <c:pt idx="22">
                  <c:v>53.734754797441369</c:v>
                </c:pt>
                <c:pt idx="23">
                  <c:v>168.58639910813827</c:v>
                </c:pt>
                <c:pt idx="25">
                  <c:v>25.227999424223441</c:v>
                </c:pt>
              </c:numCache>
            </c:numRef>
          </c:val>
        </c:ser>
        <c:dLbls>
          <c:showLegendKey val="0"/>
          <c:showVal val="0"/>
          <c:showCatName val="0"/>
          <c:showSerName val="0"/>
          <c:showPercent val="0"/>
          <c:showBubbleSize val="0"/>
        </c:dLbls>
        <c:gapWidth val="24"/>
        <c:axId val="158594560"/>
        <c:axId val="179673280"/>
      </c:barChart>
      <c:catAx>
        <c:axId val="158594560"/>
        <c:scaling>
          <c:orientation val="minMax"/>
        </c:scaling>
        <c:delete val="0"/>
        <c:axPos val="b"/>
        <c:majorTickMark val="out"/>
        <c:minorTickMark val="none"/>
        <c:tickLblPos val="nextTo"/>
        <c:txPr>
          <a:bodyPr/>
          <a:lstStyle/>
          <a:p>
            <a:pPr>
              <a:defRPr sz="1700"/>
            </a:pPr>
            <a:endParaRPr lang="en-US"/>
          </a:p>
        </c:txPr>
        <c:crossAx val="179673280"/>
        <c:crosses val="autoZero"/>
        <c:auto val="1"/>
        <c:lblAlgn val="ctr"/>
        <c:lblOffset val="100"/>
        <c:noMultiLvlLbl val="0"/>
      </c:catAx>
      <c:valAx>
        <c:axId val="179673280"/>
        <c:scaling>
          <c:orientation val="minMax"/>
          <c:max val="300"/>
        </c:scaling>
        <c:delete val="0"/>
        <c:axPos val="l"/>
        <c:majorGridlines/>
        <c:title>
          <c:tx>
            <c:rich>
              <a:bodyPr rot="-5400000" vert="horz"/>
              <a:lstStyle/>
              <a:p>
                <a:pPr>
                  <a:defRPr sz="1800"/>
                </a:pPr>
                <a:r>
                  <a:rPr lang="en-US" sz="1800" dirty="0" smtClean="0"/>
                  <a:t>Race Detector Slowdown (x</a:t>
                </a:r>
                <a:r>
                  <a:rPr lang="en-US" sz="1800" dirty="0"/>
                  <a:t>)</a:t>
                </a:r>
              </a:p>
            </c:rich>
          </c:tx>
          <c:layout>
            <c:manualLayout>
              <c:xMode val="edge"/>
              <c:yMode val="edge"/>
              <c:x val="8.771929824561403E-3"/>
              <c:y val="2.9306649168853887E-3"/>
            </c:manualLayout>
          </c:layout>
          <c:overlay val="0"/>
        </c:title>
        <c:numFmt formatCode="General" sourceLinked="1"/>
        <c:majorTickMark val="out"/>
        <c:minorTickMark val="in"/>
        <c:tickLblPos val="nextTo"/>
        <c:txPr>
          <a:bodyPr/>
          <a:lstStyle/>
          <a:p>
            <a:pPr>
              <a:defRPr sz="1800"/>
            </a:pPr>
            <a:endParaRPr lang="en-US"/>
          </a:p>
        </c:txPr>
        <c:crossAx val="158594560"/>
        <c:crosses val="autoZero"/>
        <c:crossBetween val="between"/>
        <c:minorUnit val="25"/>
      </c:valAx>
    </c:plotArea>
    <c:plotVisOnly val="1"/>
    <c:dispBlanksAs val="gap"/>
    <c:showDLblsOverMax val="0"/>
  </c:chart>
  <c:spPr>
    <a:ln w="3175">
      <a:noFill/>
    </a:ln>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60627618916057"/>
          <c:y val="4.1819553805774276E-2"/>
          <c:w val="0.8681627296587926"/>
          <c:h val="0.61818460192475944"/>
        </c:manualLayout>
      </c:layout>
      <c:barChart>
        <c:barDir val="col"/>
        <c:grouping val="clustered"/>
        <c:varyColors val="0"/>
        <c:ser>
          <c:idx val="1"/>
          <c:order val="0"/>
          <c:spPr>
            <a:solidFill>
              <a:schemeClr val="accent2"/>
            </a:solidFill>
            <a:ln>
              <a:solidFill>
                <a:schemeClr val="tx1"/>
              </a:solidFill>
            </a:ln>
          </c:spPr>
          <c:invertIfNegative val="0"/>
          <c:errBars>
            <c:errBarType val="both"/>
            <c:errValType val="cust"/>
            <c:noEndCap val="0"/>
            <c:plus>
              <c:numRef>
                <c:f>('Aggregate Performance'!$B$37:$H$37,'Aggregate Performance'!$D$39,'Aggregate Performance'!$E$39,'Aggregate Performance'!$F$39,'Aggregate Performance'!$G$39,'Aggregate Performance'!$J$37:$V$37,'Aggregate Performance'!$W$37,'Aggregate Performance'!$X$37)</c:f>
                <c:numCache>
                  <c:formatCode>General</c:formatCode>
                  <c:ptCount val="26"/>
                  <c:pt idx="0">
                    <c:v>0.13232332396578086</c:v>
                  </c:pt>
                  <c:pt idx="1">
                    <c:v>0.46074590322369602</c:v>
                  </c:pt>
                  <c:pt idx="2">
                    <c:v>0.34135732334572122</c:v>
                  </c:pt>
                  <c:pt idx="3">
                    <c:v>1.6428370429814576</c:v>
                  </c:pt>
                  <c:pt idx="4">
                    <c:v>9.9186456534099382E-2</c:v>
                  </c:pt>
                  <c:pt idx="5">
                    <c:v>0.12767946048012677</c:v>
                  </c:pt>
                  <c:pt idx="6">
                    <c:v>3.4177776680716403</c:v>
                  </c:pt>
                  <c:pt idx="11">
                    <c:v>0.17853326761545255</c:v>
                  </c:pt>
                  <c:pt idx="12">
                    <c:v>0.84074350961166633</c:v>
                  </c:pt>
                  <c:pt idx="13">
                    <c:v>0.11069481847725188</c:v>
                  </c:pt>
                  <c:pt idx="14">
                    <c:v>0.46730139238280122</c:v>
                  </c:pt>
                  <c:pt idx="15">
                    <c:v>2.5970437272188884</c:v>
                  </c:pt>
                  <c:pt idx="16">
                    <c:v>2.0627321217880391E-2</c:v>
                  </c:pt>
                  <c:pt idx="17">
                    <c:v>0.96557783949901976</c:v>
                  </c:pt>
                  <c:pt idx="18">
                    <c:v>0.25115915124955535</c:v>
                  </c:pt>
                  <c:pt idx="19">
                    <c:v>0.26188760988670917</c:v>
                  </c:pt>
                  <c:pt idx="20">
                    <c:v>0.24690467805820804</c:v>
                  </c:pt>
                  <c:pt idx="21">
                    <c:v>1.5802354373240245E-2</c:v>
                  </c:pt>
                  <c:pt idx="22">
                    <c:v>0.3697119663644905</c:v>
                  </c:pt>
                  <c:pt idx="23">
                    <c:v>0.1874695248846362</c:v>
                  </c:pt>
                </c:numCache>
              </c:numRef>
            </c:plus>
            <c:minus>
              <c:numRef>
                <c:f>('Aggregate Performance'!$B$37:$H$37,'Aggregate Performance'!$C$39,'Aggregate Performance'!$D$39,'Aggregate Performance'!$E$39,'Aggregate Performance'!$F$39,'Aggregate Performance'!$J$37:$V$37,'Aggregate Performance'!$W$37,'Aggregate Performance'!$X$37)</c:f>
                <c:numCache>
                  <c:formatCode>General</c:formatCode>
                  <c:ptCount val="26"/>
                  <c:pt idx="0">
                    <c:v>0.13232332396578086</c:v>
                  </c:pt>
                  <c:pt idx="1">
                    <c:v>0.46074590322369602</c:v>
                  </c:pt>
                  <c:pt idx="2">
                    <c:v>0.34135732334572122</c:v>
                  </c:pt>
                  <c:pt idx="3">
                    <c:v>1.6428370429814576</c:v>
                  </c:pt>
                  <c:pt idx="4">
                    <c:v>9.9186456534099382E-2</c:v>
                  </c:pt>
                  <c:pt idx="5">
                    <c:v>0.12767946048012677</c:v>
                  </c:pt>
                  <c:pt idx="6">
                    <c:v>3.4177776680716403</c:v>
                  </c:pt>
                  <c:pt idx="11">
                    <c:v>0.17853326761545255</c:v>
                  </c:pt>
                  <c:pt idx="12">
                    <c:v>0.84074350961166633</c:v>
                  </c:pt>
                  <c:pt idx="13">
                    <c:v>0.11069481847725188</c:v>
                  </c:pt>
                  <c:pt idx="14">
                    <c:v>0.46730139238280122</c:v>
                  </c:pt>
                  <c:pt idx="15">
                    <c:v>2.5970437272188884</c:v>
                  </c:pt>
                  <c:pt idx="16">
                    <c:v>2.0627321217880391E-2</c:v>
                  </c:pt>
                  <c:pt idx="17">
                    <c:v>0.96557783949901976</c:v>
                  </c:pt>
                  <c:pt idx="18">
                    <c:v>0.25115915124955535</c:v>
                  </c:pt>
                  <c:pt idx="19">
                    <c:v>0.26188760988670917</c:v>
                  </c:pt>
                  <c:pt idx="20">
                    <c:v>0.24690467805820804</c:v>
                  </c:pt>
                  <c:pt idx="21">
                    <c:v>1.5802354373240245E-2</c:v>
                  </c:pt>
                  <c:pt idx="22">
                    <c:v>0.3697119663644905</c:v>
                  </c:pt>
                  <c:pt idx="23">
                    <c:v>0.1874695248846362</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Performance'!$B$38:$H$38,'Aggregate Performance'!$G$39,'Aggregate Performance'!$I$39,'Aggregate Performance'!$J$39,'Aggregate Performance'!$K$39,'Aggregate Performance'!$J$38:$V$38,'Aggregate Performance'!$U$39,'Aggregate Performance'!$W$39)</c:f>
              <c:numCache>
                <c:formatCode>General</c:formatCode>
                <c:ptCount val="26"/>
                <c:pt idx="0">
                  <c:v>7.7361046240074751</c:v>
                </c:pt>
                <c:pt idx="1">
                  <c:v>8.1071699065892453</c:v>
                </c:pt>
                <c:pt idx="2">
                  <c:v>15.697013314141778</c:v>
                </c:pt>
                <c:pt idx="3">
                  <c:v>51.04966852572872</c:v>
                </c:pt>
                <c:pt idx="4">
                  <c:v>11.269038118685796</c:v>
                </c:pt>
                <c:pt idx="5">
                  <c:v>3.1647924590706134</c:v>
                </c:pt>
                <c:pt idx="6">
                  <c:v>5.4724040004938876</c:v>
                </c:pt>
                <c:pt idx="8">
                  <c:v>9.9724458165521455</c:v>
                </c:pt>
                <c:pt idx="11">
                  <c:v>5.232536764705884</c:v>
                </c:pt>
                <c:pt idx="12">
                  <c:v>7.6766733087250518</c:v>
                </c:pt>
                <c:pt idx="13">
                  <c:v>4.8782243087082131</c:v>
                </c:pt>
                <c:pt idx="14">
                  <c:v>3.3102560329605653</c:v>
                </c:pt>
                <c:pt idx="15">
                  <c:v>13.452161439150158</c:v>
                </c:pt>
                <c:pt idx="16">
                  <c:v>1.5826863678103347</c:v>
                </c:pt>
                <c:pt idx="17">
                  <c:v>2.2084808705414978</c:v>
                </c:pt>
                <c:pt idx="18">
                  <c:v>2.3515806519749352</c:v>
                </c:pt>
                <c:pt idx="19">
                  <c:v>1.2222873894926776</c:v>
                </c:pt>
                <c:pt idx="20">
                  <c:v>3.1840360928803193</c:v>
                </c:pt>
                <c:pt idx="21">
                  <c:v>2.1276975771711952</c:v>
                </c:pt>
                <c:pt idx="22">
                  <c:v>1.8447971557361433</c:v>
                </c:pt>
                <c:pt idx="23">
                  <c:v>1.2331082778960731</c:v>
                </c:pt>
                <c:pt idx="25">
                  <c:v>2.9620285890847824</c:v>
                </c:pt>
              </c:numCache>
            </c:numRef>
          </c:val>
        </c:ser>
        <c:dLbls>
          <c:showLegendKey val="0"/>
          <c:showVal val="0"/>
          <c:showCatName val="0"/>
          <c:showSerName val="0"/>
          <c:showPercent val="0"/>
          <c:showBubbleSize val="0"/>
        </c:dLbls>
        <c:gapWidth val="50"/>
        <c:axId val="159232000"/>
        <c:axId val="179674432"/>
      </c:barChart>
      <c:catAx>
        <c:axId val="159232000"/>
        <c:scaling>
          <c:orientation val="minMax"/>
        </c:scaling>
        <c:delete val="0"/>
        <c:axPos val="b"/>
        <c:majorTickMark val="out"/>
        <c:minorTickMark val="none"/>
        <c:tickLblPos val="nextTo"/>
        <c:txPr>
          <a:bodyPr/>
          <a:lstStyle/>
          <a:p>
            <a:pPr>
              <a:defRPr sz="1700"/>
            </a:pPr>
            <a:endParaRPr lang="en-US"/>
          </a:p>
        </c:txPr>
        <c:crossAx val="179674432"/>
        <c:crosses val="autoZero"/>
        <c:auto val="1"/>
        <c:lblAlgn val="ctr"/>
        <c:lblOffset val="100"/>
        <c:noMultiLvlLbl val="0"/>
      </c:catAx>
      <c:valAx>
        <c:axId val="179674432"/>
        <c:scaling>
          <c:orientation val="minMax"/>
          <c:max val="20"/>
          <c:min val="0"/>
        </c:scaling>
        <c:delete val="0"/>
        <c:axPos val="l"/>
        <c:majorGridlines/>
        <c:title>
          <c:tx>
            <c:rich>
              <a:bodyPr rot="-5400000" vert="horz"/>
              <a:lstStyle/>
              <a:p>
                <a:pPr>
                  <a:defRPr sz="1800"/>
                </a:pPr>
                <a:r>
                  <a:rPr lang="en-US" sz="1800" dirty="0" smtClean="0"/>
                  <a:t>Demand-driven Analysis Speedup (x</a:t>
                </a:r>
                <a:r>
                  <a:rPr lang="en-US" sz="1800" dirty="0"/>
                  <a:t>)</a:t>
                </a:r>
              </a:p>
            </c:rich>
          </c:tx>
          <c:overlay val="0"/>
        </c:title>
        <c:numFmt formatCode="General" sourceLinked="1"/>
        <c:majorTickMark val="out"/>
        <c:minorTickMark val="in"/>
        <c:tickLblPos val="nextTo"/>
        <c:txPr>
          <a:bodyPr/>
          <a:lstStyle/>
          <a:p>
            <a:pPr>
              <a:defRPr sz="1800"/>
            </a:pPr>
            <a:endParaRPr lang="en-US"/>
          </a:p>
        </c:txPr>
        <c:crossAx val="159232000"/>
        <c:crosses val="autoZero"/>
        <c:crossBetween val="between"/>
        <c:majorUnit val="2"/>
        <c:minorUnit val="1"/>
      </c:valAx>
    </c:plotArea>
    <c:plotVisOnly val="1"/>
    <c:dispBlanksAs val="gap"/>
    <c:showDLblsOverMax val="0"/>
  </c:chart>
  <c:spPr>
    <a:ln w="3175">
      <a:noFill/>
    </a:ln>
  </c:spPr>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60627618916057"/>
          <c:y val="4.1819553805774276E-2"/>
          <c:w val="0.8681627296587926"/>
          <c:h val="0.61818460192475944"/>
        </c:manualLayout>
      </c:layout>
      <c:barChart>
        <c:barDir val="col"/>
        <c:grouping val="clustered"/>
        <c:varyColors val="0"/>
        <c:ser>
          <c:idx val="1"/>
          <c:order val="0"/>
          <c:spPr>
            <a:solidFill>
              <a:schemeClr val="accent2"/>
            </a:solidFill>
            <a:ln>
              <a:solidFill>
                <a:schemeClr val="tx1"/>
              </a:solidFill>
            </a:ln>
          </c:spPr>
          <c:invertIfNegative val="0"/>
          <c:errBars>
            <c:errBarType val="both"/>
            <c:errValType val="cust"/>
            <c:noEndCap val="0"/>
            <c:plus>
              <c:numRef>
                <c:f>('Aggregate Performance'!$B$37:$H$37,'Aggregate Performance'!$D$39,'Aggregate Performance'!$E$39,'Aggregate Performance'!$F$39,'Aggregate Performance'!$G$39,'Aggregate Performance'!$J$37:$V$37,'Aggregate Performance'!$W$37,'Aggregate Performance'!$X$37)</c:f>
                <c:numCache>
                  <c:formatCode>General</c:formatCode>
                  <c:ptCount val="26"/>
                  <c:pt idx="0">
                    <c:v>0.13232332396578086</c:v>
                  </c:pt>
                  <c:pt idx="1">
                    <c:v>0.46074590322369602</c:v>
                  </c:pt>
                  <c:pt idx="2">
                    <c:v>0.34135732334572122</c:v>
                  </c:pt>
                  <c:pt idx="3">
                    <c:v>1.6428370429814576</c:v>
                  </c:pt>
                  <c:pt idx="4">
                    <c:v>9.9186456534099382E-2</c:v>
                  </c:pt>
                  <c:pt idx="5">
                    <c:v>0.12767946048012677</c:v>
                  </c:pt>
                  <c:pt idx="6">
                    <c:v>3.4177776680716403</c:v>
                  </c:pt>
                  <c:pt idx="11">
                    <c:v>0.17853326761545255</c:v>
                  </c:pt>
                  <c:pt idx="12">
                    <c:v>0.84074350961166633</c:v>
                  </c:pt>
                  <c:pt idx="13">
                    <c:v>0.11069481847725188</c:v>
                  </c:pt>
                  <c:pt idx="14">
                    <c:v>0.46730139238280122</c:v>
                  </c:pt>
                  <c:pt idx="15">
                    <c:v>2.5970437272188884</c:v>
                  </c:pt>
                  <c:pt idx="16">
                    <c:v>2.0627321217880391E-2</c:v>
                  </c:pt>
                  <c:pt idx="17">
                    <c:v>0.96557783949901976</c:v>
                  </c:pt>
                  <c:pt idx="18">
                    <c:v>0.25115915124955535</c:v>
                  </c:pt>
                  <c:pt idx="19">
                    <c:v>0.26188760988670917</c:v>
                  </c:pt>
                  <c:pt idx="20">
                    <c:v>0.24690467805820804</c:v>
                  </c:pt>
                  <c:pt idx="21">
                    <c:v>1.5802354373240245E-2</c:v>
                  </c:pt>
                  <c:pt idx="22">
                    <c:v>0.3697119663644905</c:v>
                  </c:pt>
                  <c:pt idx="23">
                    <c:v>0.1874695248846362</c:v>
                  </c:pt>
                </c:numCache>
              </c:numRef>
            </c:plus>
            <c:minus>
              <c:numRef>
                <c:f>('Aggregate Performance'!$B$37:$H$37,'Aggregate Performance'!$C$39,'Aggregate Performance'!$D$39,'Aggregate Performance'!$E$39,'Aggregate Performance'!$F$39,'Aggregate Performance'!$J$37:$V$37,'Aggregate Performance'!$W$37,'Aggregate Performance'!$X$37)</c:f>
                <c:numCache>
                  <c:formatCode>General</c:formatCode>
                  <c:ptCount val="26"/>
                  <c:pt idx="0">
                    <c:v>0.13232332396578086</c:v>
                  </c:pt>
                  <c:pt idx="1">
                    <c:v>0.46074590322369602</c:v>
                  </c:pt>
                  <c:pt idx="2">
                    <c:v>0.34135732334572122</c:v>
                  </c:pt>
                  <c:pt idx="3">
                    <c:v>1.6428370429814576</c:v>
                  </c:pt>
                  <c:pt idx="4">
                    <c:v>9.9186456534099382E-2</c:v>
                  </c:pt>
                  <c:pt idx="5">
                    <c:v>0.12767946048012677</c:v>
                  </c:pt>
                  <c:pt idx="6">
                    <c:v>3.4177776680716403</c:v>
                  </c:pt>
                  <c:pt idx="11">
                    <c:v>0.17853326761545255</c:v>
                  </c:pt>
                  <c:pt idx="12">
                    <c:v>0.84074350961166633</c:v>
                  </c:pt>
                  <c:pt idx="13">
                    <c:v>0.11069481847725188</c:v>
                  </c:pt>
                  <c:pt idx="14">
                    <c:v>0.46730139238280122</c:v>
                  </c:pt>
                  <c:pt idx="15">
                    <c:v>2.5970437272188884</c:v>
                  </c:pt>
                  <c:pt idx="16">
                    <c:v>2.0627321217880391E-2</c:v>
                  </c:pt>
                  <c:pt idx="17">
                    <c:v>0.96557783949901976</c:v>
                  </c:pt>
                  <c:pt idx="18">
                    <c:v>0.25115915124955535</c:v>
                  </c:pt>
                  <c:pt idx="19">
                    <c:v>0.26188760988670917</c:v>
                  </c:pt>
                  <c:pt idx="20">
                    <c:v>0.24690467805820804</c:v>
                  </c:pt>
                  <c:pt idx="21">
                    <c:v>1.5802354373240245E-2</c:v>
                  </c:pt>
                  <c:pt idx="22">
                    <c:v>0.3697119663644905</c:v>
                  </c:pt>
                  <c:pt idx="23">
                    <c:v>0.1874695248846362</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Performance'!$B$38:$H$38,'Aggregate Performance'!$G$39,'Aggregate Performance'!$I$39,'Aggregate Performance'!$J$39,'Aggregate Performance'!$K$39,'Aggregate Performance'!$J$38:$V$38,'Aggregate Performance'!$U$39,'Aggregate Performance'!$W$39)</c:f>
              <c:numCache>
                <c:formatCode>General</c:formatCode>
                <c:ptCount val="26"/>
                <c:pt idx="0">
                  <c:v>7.7361046240074751</c:v>
                </c:pt>
                <c:pt idx="1">
                  <c:v>8.1071699065892453</c:v>
                </c:pt>
                <c:pt idx="2">
                  <c:v>15.697013314141778</c:v>
                </c:pt>
                <c:pt idx="3">
                  <c:v>51.04966852572872</c:v>
                </c:pt>
                <c:pt idx="4">
                  <c:v>11.269038118685796</c:v>
                </c:pt>
                <c:pt idx="5">
                  <c:v>3.1647924590706134</c:v>
                </c:pt>
                <c:pt idx="6">
                  <c:v>5.4724040004938876</c:v>
                </c:pt>
                <c:pt idx="8">
                  <c:v>9.9724458165521455</c:v>
                </c:pt>
                <c:pt idx="11">
                  <c:v>5.232536764705884</c:v>
                </c:pt>
                <c:pt idx="12">
                  <c:v>7.6766733087250518</c:v>
                </c:pt>
                <c:pt idx="13">
                  <c:v>4.8782243087082131</c:v>
                </c:pt>
                <c:pt idx="14">
                  <c:v>3.3102560329605653</c:v>
                </c:pt>
                <c:pt idx="15">
                  <c:v>13.452161439150158</c:v>
                </c:pt>
                <c:pt idx="16">
                  <c:v>1.5826863678103347</c:v>
                </c:pt>
                <c:pt idx="17">
                  <c:v>2.2084808705414978</c:v>
                </c:pt>
                <c:pt idx="18">
                  <c:v>2.3515806519749352</c:v>
                </c:pt>
                <c:pt idx="19">
                  <c:v>1.2222873894926776</c:v>
                </c:pt>
                <c:pt idx="20">
                  <c:v>3.1840360928803193</c:v>
                </c:pt>
                <c:pt idx="21">
                  <c:v>2.1276975771711952</c:v>
                </c:pt>
                <c:pt idx="22">
                  <c:v>1.8447971557361433</c:v>
                </c:pt>
                <c:pt idx="23">
                  <c:v>1.2331082778960731</c:v>
                </c:pt>
                <c:pt idx="25">
                  <c:v>2.9620285890847824</c:v>
                </c:pt>
              </c:numCache>
            </c:numRef>
          </c:val>
        </c:ser>
        <c:dLbls>
          <c:showLegendKey val="0"/>
          <c:showVal val="0"/>
          <c:showCatName val="0"/>
          <c:showSerName val="0"/>
          <c:showPercent val="0"/>
          <c:showBubbleSize val="0"/>
        </c:dLbls>
        <c:gapWidth val="50"/>
        <c:axId val="159414272"/>
        <c:axId val="271887168"/>
      </c:barChart>
      <c:catAx>
        <c:axId val="159414272"/>
        <c:scaling>
          <c:orientation val="minMax"/>
        </c:scaling>
        <c:delete val="0"/>
        <c:axPos val="b"/>
        <c:majorTickMark val="out"/>
        <c:minorTickMark val="none"/>
        <c:tickLblPos val="nextTo"/>
        <c:txPr>
          <a:bodyPr/>
          <a:lstStyle/>
          <a:p>
            <a:pPr>
              <a:defRPr sz="1700"/>
            </a:pPr>
            <a:endParaRPr lang="en-US"/>
          </a:p>
        </c:txPr>
        <c:crossAx val="271887168"/>
        <c:crosses val="autoZero"/>
        <c:auto val="1"/>
        <c:lblAlgn val="ctr"/>
        <c:lblOffset val="100"/>
        <c:noMultiLvlLbl val="0"/>
      </c:catAx>
      <c:valAx>
        <c:axId val="271887168"/>
        <c:scaling>
          <c:orientation val="minMax"/>
          <c:max val="20"/>
          <c:min val="0"/>
        </c:scaling>
        <c:delete val="0"/>
        <c:axPos val="l"/>
        <c:majorGridlines/>
        <c:title>
          <c:tx>
            <c:rich>
              <a:bodyPr rot="-5400000" vert="horz"/>
              <a:lstStyle/>
              <a:p>
                <a:pPr>
                  <a:defRPr sz="1800"/>
                </a:pPr>
                <a:r>
                  <a:rPr lang="en-US" sz="1800" b="1" i="0" baseline="0" dirty="0" smtClean="0">
                    <a:effectLst/>
                  </a:rPr>
                  <a:t>Demand-driven Analysis Speedup (x)</a:t>
                </a:r>
                <a:endParaRPr lang="en-US" dirty="0">
                  <a:effectLst/>
                </a:endParaRPr>
              </a:p>
            </c:rich>
          </c:tx>
          <c:overlay val="0"/>
        </c:title>
        <c:numFmt formatCode="General" sourceLinked="1"/>
        <c:majorTickMark val="out"/>
        <c:minorTickMark val="in"/>
        <c:tickLblPos val="nextTo"/>
        <c:txPr>
          <a:bodyPr/>
          <a:lstStyle/>
          <a:p>
            <a:pPr>
              <a:defRPr sz="1800"/>
            </a:pPr>
            <a:endParaRPr lang="en-US"/>
          </a:p>
        </c:txPr>
        <c:crossAx val="159414272"/>
        <c:crosses val="autoZero"/>
        <c:crossBetween val="between"/>
        <c:majorUnit val="2"/>
        <c:minorUnit val="1"/>
      </c:valAx>
    </c:plotArea>
    <c:plotVisOnly val="1"/>
    <c:dispBlanksAs val="gap"/>
    <c:showDLblsOverMax val="0"/>
  </c:chart>
  <c:spPr>
    <a:ln w="3175">
      <a:noFill/>
    </a:ln>
  </c:spPr>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69E9D29D-8310-4EDD-9298-96DFB7AF31C1}" type="datetimeFigureOut">
              <a:rPr lang="en-US" smtClean="0"/>
              <a:pPr/>
              <a:t>6/12/2011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570C861F-453D-4B2F-BB18-AD0B2F568068}" type="slidenum">
              <a:rPr lang="en-US" smtClean="0"/>
              <a:pPr/>
              <a:t>‹#›</a:t>
            </a:fld>
            <a:endParaRPr lang="en-US"/>
          </a:p>
        </p:txBody>
      </p:sp>
    </p:spTree>
    <p:extLst>
      <p:ext uri="{BB962C8B-B14F-4D97-AF65-F5344CB8AC3E}">
        <p14:creationId xmlns:p14="http://schemas.microsoft.com/office/powerpoint/2010/main" val="166336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Why am I standing in front of a computer architecture conference talking about software data race detectors?</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a:t>
            </a:fld>
            <a:endParaRPr lang="en-US"/>
          </a:p>
        </p:txBody>
      </p:sp>
    </p:spTree>
    <p:extLst>
      <p:ext uri="{BB962C8B-B14F-4D97-AF65-F5344CB8AC3E}">
        <p14:creationId xmlns:p14="http://schemas.microsoft.com/office/powerpoint/2010/main" val="182930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this lack of inter-thread sharing events is even more pronounced in real</a:t>
            </a:r>
            <a:r>
              <a:rPr lang="en-US" baseline="0" dirty="0" smtClean="0"/>
              <a:t> parallel </a:t>
            </a:r>
            <a:r>
              <a:rPr lang="en-US" dirty="0" smtClean="0"/>
              <a:t>programs. This</a:t>
            </a:r>
            <a:r>
              <a:rPr lang="en-US" baseline="0" dirty="0" smtClean="0"/>
              <a:t> chart lists the same benchmarks I showed previously, except this Y-Axis lists the percentage of memory operations that are participating in inter-thread sharing events.  These may be a little hard to see, so let me zoom in so that the Y-Axis is from 0 to 3%, rather than 0 to 100. *click*</a:t>
            </a:r>
          </a:p>
          <a:p>
            <a:endParaRPr lang="en-US" baseline="0" dirty="0" smtClean="0"/>
          </a:p>
          <a:p>
            <a:r>
              <a:rPr lang="en-US" baseline="0" dirty="0" smtClean="0"/>
              <a:t>The Phoenix suite has very little data sharing, as to be expected of data-parallel programs build using </a:t>
            </a:r>
            <a:r>
              <a:rPr lang="en-US" baseline="0" dirty="0" err="1" smtClean="0"/>
              <a:t>MapReduce</a:t>
            </a:r>
            <a:r>
              <a:rPr lang="en-US" baseline="0" dirty="0" smtClean="0"/>
              <a:t> style parallelism.</a:t>
            </a:r>
          </a:p>
          <a:p>
            <a:r>
              <a:rPr lang="en-US" baseline="0" dirty="0" smtClean="0"/>
              <a:t>The PARSEC suite has many different styles of parallelism, and thus each program has different amounts of sharing events. Still, even the benchmark with the highest amount of sharing, </a:t>
            </a:r>
            <a:r>
              <a:rPr lang="en-US" baseline="0" dirty="0" err="1" smtClean="0"/>
              <a:t>dedup</a:t>
            </a:r>
            <a:r>
              <a:rPr lang="en-US" baseline="0" dirty="0" smtClean="0"/>
              <a:t>, has less than 3% of its memory operating actively participating in sharing events.</a:t>
            </a:r>
            <a:endParaRPr lang="en-US" dirty="0" smtClean="0"/>
          </a:p>
          <a:p>
            <a:endParaRPr lang="en-US" dirty="0" smtClean="0"/>
          </a:p>
          <a:p>
            <a:r>
              <a:rPr lang="en-US" baseline="0" dirty="0" smtClean="0"/>
              <a:t>These numbers make sense, since w</a:t>
            </a:r>
            <a:r>
              <a:rPr lang="en-US" dirty="0" smtClean="0"/>
              <a:t>ell-written, scalable</a:t>
            </a:r>
            <a:r>
              <a:rPr lang="en-US" baseline="0" dirty="0" smtClean="0"/>
              <a:t> parallel programs try to avoid inter-thread sharing. Communication between threads can become very expensive as the execution cores become further apart. Even shared variables should attempt to stick to a single core for long periods of time to avoid the overheads of data movement.</a:t>
            </a:r>
          </a:p>
          <a:p>
            <a:endParaRPr lang="en-US" baseline="0" dirty="0" smtClean="0"/>
          </a:p>
          <a:p>
            <a:r>
              <a:rPr lang="en-US" baseline="0" dirty="0" smtClean="0"/>
              <a:t>We can take advantage of this fact, therefore, to accelerate our data race detector. </a:t>
            </a:r>
            <a:r>
              <a:rPr lang="en-US" baseline="0" dirty="0" smtClean="0">
                <a:sym typeface="Wingdings" pitchFamily="2" charset="2"/>
              </a:rPr>
              <a: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ferret is missing because the version of Pin we used to find these numbers had an internal error that crashed while running it.</a:t>
            </a:r>
          </a:p>
        </p:txBody>
      </p:sp>
      <p:sp>
        <p:nvSpPr>
          <p:cNvPr id="4" name="Slide Number Placeholder 3"/>
          <p:cNvSpPr>
            <a:spLocks noGrp="1"/>
          </p:cNvSpPr>
          <p:nvPr>
            <p:ph type="sldNum" sz="quarter" idx="10"/>
          </p:nvPr>
        </p:nvSpPr>
        <p:spPr/>
        <p:txBody>
          <a:bodyPr/>
          <a:lstStyle/>
          <a:p>
            <a:fld id="{570C861F-453D-4B2F-BB18-AD0B2F568068}" type="slidenum">
              <a:rPr lang="en-US" smtClean="0"/>
              <a:pPr/>
              <a:t>10</a:t>
            </a:fld>
            <a:endParaRPr lang="en-US"/>
          </a:p>
        </p:txBody>
      </p:sp>
    </p:spTree>
    <p:extLst>
      <p:ext uri="{BB962C8B-B14F-4D97-AF65-F5344CB8AC3E}">
        <p14:creationId xmlns:p14="http://schemas.microsoft.com/office/powerpoint/2010/main" val="326553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these local accesses cannot be the cause of a race, sending them</a:t>
            </a:r>
            <a:r>
              <a:rPr lang="en-US" baseline="0" dirty="0" smtClean="0"/>
              <a:t> through the race detector is a waste of time. Therefore, d</a:t>
            </a:r>
            <a:r>
              <a:rPr lang="en-US" dirty="0" smtClean="0"/>
              <a:t>emand-driven race detection is a technique that only sends instructions through the software race detector if they’re participating in an inter-thread sharing event.</a:t>
            </a:r>
          </a:p>
          <a:p>
            <a:endParaRPr lang="en-US" dirty="0" smtClean="0"/>
          </a:p>
          <a:p>
            <a:r>
              <a:rPr lang="en-US" dirty="0" smtClean="0"/>
              <a:t>Let</a:t>
            </a:r>
            <a:r>
              <a:rPr lang="en-US" baseline="0" dirty="0" smtClean="0"/>
              <a:t> me try to illustrate this point. I’m showing a multi-threaded application that’s going to run some instructions from each thread. The software race detector over here would normally receive each of these instructions, grind on it for a while, and then allow the program state to update.  Finally, we’ve added this unit at the bottom called the inter-thread sharing monitor. This box will receive instructions and tell us if they’re participating in a sharing event.</a:t>
            </a:r>
          </a:p>
          <a:p>
            <a:endParaRPr lang="en-US" baseline="0" dirty="0" smtClean="0"/>
          </a:p>
          <a:p>
            <a:r>
              <a:rPr lang="en-US" baseline="0" dirty="0" smtClean="0"/>
              <a:t>{go through example}</a:t>
            </a:r>
          </a:p>
          <a:p>
            <a:endParaRPr lang="en-US" baseline="0" dirty="0" smtClean="0"/>
          </a:p>
          <a:p>
            <a:r>
              <a:rPr lang="en-US" baseline="0" dirty="0" smtClean="0"/>
              <a:t>What this has allowed us to do is keep the slow race detector disabled </a:t>
            </a:r>
            <a:r>
              <a:rPr lang="en-US" baseline="0" smtClean="0"/>
              <a:t>for 2 </a:t>
            </a:r>
            <a:r>
              <a:rPr lang="en-US" baseline="0" dirty="0" smtClean="0"/>
              <a:t>of </a:t>
            </a:r>
            <a:r>
              <a:rPr lang="en-US" baseline="0" smtClean="0"/>
              <a:t>these 3 </a:t>
            </a:r>
            <a:r>
              <a:rPr lang="en-US" baseline="0" dirty="0" smtClean="0"/>
              <a:t>instructions. Or, hopefully, for the 97 or more percent of instructions in our benchmarks.</a:t>
            </a:r>
          </a:p>
        </p:txBody>
      </p:sp>
      <p:sp>
        <p:nvSpPr>
          <p:cNvPr id="4" name="Slide Number Placeholder 3"/>
          <p:cNvSpPr>
            <a:spLocks noGrp="1"/>
          </p:cNvSpPr>
          <p:nvPr>
            <p:ph type="sldNum" sz="quarter" idx="10"/>
          </p:nvPr>
        </p:nvSpPr>
        <p:spPr/>
        <p:txBody>
          <a:bodyPr/>
          <a:lstStyle/>
          <a:p>
            <a:fld id="{570C861F-453D-4B2F-BB18-AD0B2F568068}" type="slidenum">
              <a:rPr lang="en-US" smtClean="0"/>
              <a:pPr/>
              <a:t>11</a:t>
            </a:fld>
            <a:endParaRPr lang="en-US"/>
          </a:p>
        </p:txBody>
      </p:sp>
    </p:spTree>
    <p:extLst>
      <p:ext uri="{BB962C8B-B14F-4D97-AF65-F5344CB8AC3E}">
        <p14:creationId xmlns:p14="http://schemas.microsoft.com/office/powerpoint/2010/main" val="99248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question now bec</a:t>
            </a:r>
            <a:r>
              <a:rPr lang="en-US" baseline="0" dirty="0" smtClean="0"/>
              <a:t>omes: how do we perform this inter-thread sharing detection? It must be able to check each memory operation for active write-sharing with all other thread.</a:t>
            </a:r>
          </a:p>
          <a:p>
            <a:endParaRPr lang="en-US" baseline="0" dirty="0" smtClean="0"/>
          </a:p>
          <a:p>
            <a:r>
              <a:rPr lang="en-US" baseline="0" dirty="0" smtClean="0"/>
              <a:t>It also must be able to signal the software race detector in some way so that sharing instructions can be caught and analyzed.</a:t>
            </a:r>
          </a:p>
          <a:p>
            <a:endParaRPr lang="en-US" baseline="0" dirty="0" smtClean="0"/>
          </a:p>
          <a:p>
            <a:r>
              <a:rPr lang="en-US" baseline="0" dirty="0" smtClean="0"/>
              <a:t>Now, the simplest way to do this would be to use binary instrumentation to write a sharing monitor in software. In fact, this is easy enough that it’s been done before. The SW race detector used in this work checks for inter-thread sharing before sending each access through the rest of the race detection algorithm.</a:t>
            </a:r>
          </a:p>
          <a:p>
            <a:endParaRPr lang="en-US" baseline="0" dirty="0" smtClean="0"/>
          </a:p>
          <a:p>
            <a:r>
              <a:rPr lang="en-US" baseline="0" dirty="0" smtClean="0"/>
              <a:t>As demonstrated by the previous overhead numbers, however, this is slow. It still takes time to run these checks in SW, meaning you may not gain a lot of performance over just running the race detection on every instruction.</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12</a:t>
            </a:fld>
            <a:endParaRPr lang="en-US"/>
          </a:p>
        </p:txBody>
      </p:sp>
    </p:spTree>
    <p:extLst>
      <p:ext uri="{BB962C8B-B14F-4D97-AF65-F5344CB8AC3E}">
        <p14:creationId xmlns:p14="http://schemas.microsoft.com/office/powerpoint/2010/main" val="77088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From here on out, my notes are actual</a:t>
            </a:r>
            <a:r>
              <a:rPr lang="en-US" baseline="0" dirty="0" smtClean="0"/>
              <a:t> notes instead of a practice script)</a:t>
            </a:r>
            <a:endParaRPr lang="en-US" dirty="0" smtClean="0"/>
          </a:p>
          <a:p>
            <a:r>
              <a:rPr lang="en-US" dirty="0" smtClean="0"/>
              <a:t>So we would like to have</a:t>
            </a:r>
            <a:r>
              <a:rPr lang="en-US" baseline="0" dirty="0" smtClean="0"/>
              <a:t> a hardware system that does these checks. An idea hardware system would need two big features.</a:t>
            </a:r>
          </a:p>
          <a:p>
            <a:pPr marL="228600" indent="-228600">
              <a:buAutoNum type="arabicPeriod"/>
            </a:pPr>
            <a:r>
              <a:rPr lang="en-US" baseline="0" dirty="0" smtClean="0"/>
              <a:t>The ability to follow read/write sets between multiple threads. This animation shows one thread writing (changing its write setup in the blue hardware unit) and another thread reading from the same location – This leads to the hardware informing “someone” that W-&gt;R data sharing has happened.</a:t>
            </a:r>
          </a:p>
          <a:p>
            <a:pPr marL="228600" indent="-228600">
              <a:buAutoNum type="arabicPeriod"/>
            </a:pPr>
            <a:r>
              <a:rPr lang="en-US" baseline="0" dirty="0" smtClean="0"/>
              <a:t>However, you also need user-level faults. If, instead, you take SLOW kernel faults on every sharing event, you may spend FAR more time in the sharing monitor, trying to turn on the race detector, than you gain back by skipping race detection. That’s what this animation attempts to show.</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13</a:t>
            </a:fld>
            <a:endParaRPr lang="en-US"/>
          </a:p>
        </p:txBody>
      </p:sp>
    </p:spTree>
    <p:extLst>
      <p:ext uri="{BB962C8B-B14F-4D97-AF65-F5344CB8AC3E}">
        <p14:creationId xmlns:p14="http://schemas.microsoft.com/office/powerpoint/2010/main" val="214196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a:t>
            </a:r>
            <a:r>
              <a:rPr lang="en-US" baseline="0" dirty="0" smtClean="0"/>
              <a:t> hardware doesn’t have those things. So what if we want to build this system right now? Is there any way around the lack of these mechanisms?</a:t>
            </a:r>
          </a:p>
          <a:p>
            <a:pPr marL="228600" indent="-228600">
              <a:buAutoNum type="arabicPeriod"/>
            </a:pPr>
            <a:r>
              <a:rPr lang="en-US" baseline="0" dirty="0" smtClean="0"/>
              <a:t>To avoid the need for user-level fast faults, you can enable the detector for a long time. This means that, while you’ll take a slow kernel fault on a sharing event, you’ll amortize this slowdown because you’ll skip most of them by having the detector already on (and send instructions through it rather than through the sharing detector). While you may send non-shared instructions through the detector, if the theory that “shared instructions are dynamically next to one another”, then you’ll still keep the detector off most of the time and get speedups.</a:t>
            </a:r>
          </a:p>
          <a:p>
            <a:pPr marL="228600" indent="-228600">
              <a:buAutoNum type="arabicPeriod"/>
            </a:pPr>
            <a:r>
              <a:rPr lang="en-US" baseline="0" dirty="0" smtClean="0"/>
              <a:t>The solution to the read/write set problem is our second technique:</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14</a:t>
            </a:fld>
            <a:endParaRPr lang="en-US"/>
          </a:p>
        </p:txBody>
      </p:sp>
    </p:spTree>
    <p:extLst>
      <p:ext uri="{BB962C8B-B14F-4D97-AF65-F5344CB8AC3E}">
        <p14:creationId xmlns:p14="http://schemas.microsoft.com/office/powerpoint/2010/main" val="91929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use hardware performance counters to detect inter-thread sharing events. In other words, these can be used to, in a sense, take the place of read/write sets. On the Nehalem-and-newer processors from Intel, there is a cache event called (colloquially) “HITM” that indicates that a cache-line in processor 1 is in the modified state, and another processor tries to load some piece of data from the cache line.</a:t>
            </a:r>
          </a:p>
          <a:p>
            <a:endParaRPr lang="en-US" baseline="0" dirty="0" smtClean="0"/>
          </a:p>
          <a:p>
            <a:r>
              <a:rPr lang="en-US" baseline="0" dirty="0" smtClean="0"/>
              <a:t>The hardware performance counters on Nehalem+ processors can count this event. Therefore, if you set the counter to -1, you can take a fault to the kernel any time one thread (processor) reads data written by another. The handler can set the counter back to -1 and then take another fault the next time the HITM event happens. This is indicative of write-to-read (W-&gt;R) data sharing between two threads.</a:t>
            </a:r>
          </a:p>
          <a:p>
            <a:endParaRPr lang="en-US" baseline="0" dirty="0" smtClean="0"/>
          </a:p>
          <a:p>
            <a:r>
              <a:rPr lang="en-US" baseline="0" dirty="0" smtClean="0"/>
              <a:t>There are limitations to this, however.</a:t>
            </a:r>
          </a:p>
          <a:p>
            <a:pPr marL="228600" indent="-228600">
              <a:buAutoNum type="arabicPeriod"/>
            </a:pPr>
            <a:r>
              <a:rPr lang="en-US" baseline="0" dirty="0" smtClean="0"/>
              <a:t>Hyper-Threading (SMT) doesn’t play well with this. If two threads are on the same core, their sharing will take place in the same local cache and therefore not cause a HITM event. We solved this by disabling hyper-threading.</a:t>
            </a:r>
          </a:p>
          <a:p>
            <a:pPr marL="228600" indent="-228600">
              <a:buAutoNum type="arabicPeriod"/>
            </a:pPr>
            <a:r>
              <a:rPr lang="en-US" baseline="0" dirty="0" smtClean="0"/>
              <a:t>If one thread writes a piece of data and then evicts it from the cache before a second thread reads it, the second thread will handle this miss through the LLC or main memory. This also won’t cause a HITM event.</a:t>
            </a:r>
          </a:p>
          <a:p>
            <a:pPr marL="228600" indent="-228600">
              <a:buAutoNum type="arabicPeriod"/>
            </a:pPr>
            <a:r>
              <a:rPr lang="en-US" baseline="0" dirty="0" smtClean="0"/>
              <a:t>There are others listed in the paper. Probably the biggest ones are that we can’t DIRECTLY observe W-&gt;W and R-&gt;W sharing. (We can solve W-&gt;W but R-&gt;W will need different performance counter events). Note that we can still observe W-&gt;W and R-&gt;W data races if they occur in the time period where we’re keeping the race detector enabled after seeing an event.</a:t>
            </a:r>
          </a:p>
        </p:txBody>
      </p:sp>
      <p:sp>
        <p:nvSpPr>
          <p:cNvPr id="4" name="Slide Number Placeholder 3"/>
          <p:cNvSpPr>
            <a:spLocks noGrp="1"/>
          </p:cNvSpPr>
          <p:nvPr>
            <p:ph type="sldNum" sz="quarter" idx="10"/>
          </p:nvPr>
        </p:nvSpPr>
        <p:spPr/>
        <p:txBody>
          <a:bodyPr/>
          <a:lstStyle/>
          <a:p>
            <a:fld id="{570C861F-453D-4B2F-BB18-AD0B2F568068}" type="slidenum">
              <a:rPr lang="en-US" smtClean="0"/>
              <a:pPr/>
              <a:t>15</a:t>
            </a:fld>
            <a:endParaRPr lang="en-US"/>
          </a:p>
        </p:txBody>
      </p:sp>
    </p:spTree>
    <p:extLst>
      <p:ext uri="{BB962C8B-B14F-4D97-AF65-F5344CB8AC3E}">
        <p14:creationId xmlns:p14="http://schemas.microsoft.com/office/powerpoint/2010/main" val="409348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a</a:t>
            </a:r>
            <a:r>
              <a:rPr lang="en-US" baseline="0" dirty="0" smtClean="0"/>
              <a:t> high-level overview of the total algorithm for how to perform demand-driven race detector within the limitations of current hardware.</a:t>
            </a:r>
          </a:p>
          <a:p>
            <a:pPr marL="228600" indent="-228600">
              <a:buAutoNum type="arabicPeriod"/>
            </a:pPr>
            <a:r>
              <a:rPr lang="en-US" baseline="0" dirty="0" smtClean="0"/>
              <a:t>You start by executing an instruction</a:t>
            </a:r>
          </a:p>
          <a:p>
            <a:pPr marL="228600" indent="-228600">
              <a:buAutoNum type="arabicPeriod"/>
            </a:pPr>
            <a:r>
              <a:rPr lang="en-US" baseline="0" dirty="0" smtClean="0"/>
              <a:t>Before finishing any memory operation, you need to see if your software race detector is enabled. (We do this with binary instrumentation, the same way we do race detection)</a:t>
            </a:r>
          </a:p>
          <a:p>
            <a:pPr marL="228600" indent="-228600">
              <a:buAutoNum type="arabicPeriod"/>
            </a:pPr>
            <a:r>
              <a:rPr lang="en-US" baseline="0" dirty="0" smtClean="0"/>
              <a:t>If it’s enabled, run the instruction through the software </a:t>
            </a:r>
            <a:r>
              <a:rPr lang="en-US" baseline="0" dirty="0" err="1" smtClean="0"/>
              <a:t>racedetector</a:t>
            </a:r>
            <a:r>
              <a:rPr lang="en-US" baseline="0" dirty="0" smtClean="0"/>
              <a:t>.</a:t>
            </a:r>
          </a:p>
          <a:p>
            <a:pPr marL="228600" indent="-228600">
              <a:buAutoNum type="arabicPeriod"/>
            </a:pPr>
            <a:r>
              <a:rPr lang="en-US" baseline="0" dirty="0" smtClean="0"/>
              <a:t>The SW RD also keeps track of whether sharing is happening. So after finishing the detection on this instruction, check to see if any “recent” instructions have shared data between two threads.</a:t>
            </a:r>
          </a:p>
          <a:p>
            <a:pPr marL="228600" indent="-228600">
              <a:buAutoNum type="arabicPeriod"/>
            </a:pPr>
            <a:r>
              <a:rPr lang="en-US" baseline="0" dirty="0" smtClean="0"/>
              <a:t>If so, great, continue in this loop.</a:t>
            </a:r>
          </a:p>
          <a:p>
            <a:pPr marL="228600" indent="-228600">
              <a:buAutoNum type="arabicPeriod"/>
            </a:pPr>
            <a:r>
              <a:rPr lang="en-US" baseline="0" dirty="0" smtClean="0"/>
              <a:t>If not, however, you can disable your race detector and leave the “race detect all instructions for some period of time” part of the algorithm.</a:t>
            </a:r>
          </a:p>
          <a:p>
            <a:pPr marL="228600" indent="-228600">
              <a:buAutoNum type="arabicPeriod"/>
            </a:pPr>
            <a:r>
              <a:rPr lang="en-US" baseline="0" dirty="0" smtClean="0"/>
              <a:t>That means when you run the next instruction, rather than going down to the SW race detector, you instead simply execute the instruction and see if hardware interrupts you with a HITM event.</a:t>
            </a:r>
          </a:p>
          <a:p>
            <a:pPr marL="228600" indent="-228600">
              <a:buAutoNum type="arabicPeriod"/>
            </a:pPr>
            <a:r>
              <a:rPr lang="en-US" baseline="0" dirty="0" smtClean="0"/>
              <a:t>If so, enable the race detector and run this instruction through it.</a:t>
            </a:r>
          </a:p>
          <a:p>
            <a:pPr marL="228600" indent="-228600">
              <a:buAutoNum type="arabicPeriod"/>
            </a:pPr>
            <a:r>
              <a:rPr lang="en-US" baseline="0" dirty="0" smtClean="0"/>
              <a:t>However, if the hardware doesn’t inform you of a HITM event, then this instruction can commit with no more overhead.</a:t>
            </a:r>
          </a:p>
          <a:p>
            <a:pPr marL="0" indent="0">
              <a:buNone/>
            </a:pPr>
            <a:endParaRPr lang="en-US" baseline="0" dirty="0" smtClean="0"/>
          </a:p>
          <a:p>
            <a:pPr marL="0" indent="0">
              <a:buNone/>
            </a:pPr>
            <a:r>
              <a:rPr lang="en-US" baseline="0" dirty="0" smtClean="0"/>
              <a:t>What we’d like to see happen is that we execute within the loop in the red box. In this case, the only overhead we’ll see is the overhead of checking to see if analysis is enabled (and this can be eliminated if you, for instance, keep two copies of the code around, as has been proposed in the literature and as Pin enables you to do with some effort. We don’t do this however). Before the “HITM interrupt” box takes no time (it’s done in hardware), this can result in a big performance win.</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16</a:t>
            </a:fld>
            <a:endParaRPr lang="en-US"/>
          </a:p>
        </p:txBody>
      </p:sp>
    </p:spTree>
    <p:extLst>
      <p:ext uri="{BB962C8B-B14F-4D97-AF65-F5344CB8AC3E}">
        <p14:creationId xmlns:p14="http://schemas.microsoft.com/office/powerpoint/2010/main" val="222048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built this demand-driven system into Intel’s Inspector XE race detector, a commercial happens-before race detector</a:t>
            </a:r>
            <a:r>
              <a:rPr lang="en-US" baseline="0" dirty="0" smtClean="0"/>
              <a:t> built using Pin. We ran all of our tests on a quad core </a:t>
            </a:r>
            <a:r>
              <a:rPr lang="en-US" baseline="0" dirty="0" err="1" smtClean="0"/>
              <a:t>Core</a:t>
            </a:r>
            <a:r>
              <a:rPr lang="en-US" baseline="0" dirty="0" smtClean="0"/>
              <a:t> i7 Nehalem processor with SMT disabled, and this system was running Linux with a custom kernel driver to interface with the performance counters.</a:t>
            </a:r>
          </a:p>
          <a:p>
            <a:endParaRPr lang="en-US" baseline="0" dirty="0" smtClean="0"/>
          </a:p>
          <a:p>
            <a:r>
              <a:rPr lang="en-US" baseline="0" dirty="0" smtClean="0"/>
              <a:t>We had two categories of tests to verify that this system works. The first set were performance tests to verify that this demand-driven scheme shown on the previous slide actually accelerates a software data race detector. For this, we ran two different benchmark suites (which were also used to gather the race detector slowdowns shown earlier in the talk). The Phoenix shared memory map-reduce suite out of Stanford is a collection of small data parallel applications that are basically a best-case scenario for our demand-driven tool. Because there are only a few hundred inter-thread sharing events within the billions of dynamic instructions in these programs, they should spend the vast majority of their time running on the native hardware.</a:t>
            </a:r>
          </a:p>
          <a:p>
            <a:endParaRPr lang="en-US" baseline="0" dirty="0" smtClean="0"/>
          </a:p>
          <a:p>
            <a:r>
              <a:rPr lang="en-US" baseline="0" dirty="0" smtClean="0"/>
              <a:t>The PARSEC suite out of Princeton is a collection of concurrent programs with a variety of parallelization styles. Some are highly data parallel (e.g. </a:t>
            </a:r>
            <a:r>
              <a:rPr lang="en-US" baseline="0" dirty="0" err="1" smtClean="0"/>
              <a:t>freqmine</a:t>
            </a:r>
            <a:r>
              <a:rPr lang="en-US" baseline="0" dirty="0" smtClean="0"/>
              <a:t>), while others use software pipelining, etc. Therefore, we expect to see different degrees of speedups in these benchmarks.</a:t>
            </a:r>
          </a:p>
          <a:p>
            <a:endParaRPr lang="en-US" baseline="0" dirty="0" smtClean="0"/>
          </a:p>
          <a:p>
            <a:r>
              <a:rPr lang="en-US" baseline="0" dirty="0" smtClean="0"/>
              <a:t>The second set of tests are to ascertain the accuracy of a demand-</a:t>
            </a:r>
            <a:r>
              <a:rPr lang="en-US" baseline="0" dirty="0" err="1" smtClean="0"/>
              <a:t>dirven</a:t>
            </a:r>
            <a:r>
              <a:rPr lang="en-US" baseline="0" dirty="0" smtClean="0"/>
              <a:t> data race detector versus a continuous-analysis race detector. If our technique were able to speed up analysis but now found no errors, it wouldn’t be worth very much.  These tests will compare the percentage of races found with our demand-analysis tool versus all those found with the unmodified tool. This isn’t guaranteed to be all the races in the programs, but it should give us an idea of the tradeoffs caused by our demand-analysis technique.</a:t>
            </a:r>
          </a:p>
          <a:p>
            <a:endParaRPr lang="en-US" baseline="0" dirty="0" smtClean="0"/>
          </a:p>
          <a:p>
            <a:r>
              <a:rPr lang="en-US" baseline="0" dirty="0" smtClean="0"/>
              <a:t>We first searched for all the races in the performance benchmarks, so that it was possible to directly compare performance </a:t>
            </a:r>
            <a:r>
              <a:rPr lang="en-US" baseline="0" dirty="0" err="1" smtClean="0"/>
              <a:t>vs</a:t>
            </a:r>
            <a:r>
              <a:rPr lang="en-US" baseline="0" dirty="0" smtClean="0"/>
              <a:t> accuracy. We also added in benchmarks from a pre-release version of the </a:t>
            </a:r>
            <a:r>
              <a:rPr lang="en-US" dirty="0" err="1" smtClean="0"/>
              <a:t>RADBench</a:t>
            </a:r>
            <a:r>
              <a:rPr lang="en-US" dirty="0" smtClean="0"/>
              <a:t> suite (described in HotPar’11), which contains applications such as the Squid proxy server, Apache </a:t>
            </a:r>
            <a:r>
              <a:rPr lang="en-US" dirty="0" err="1" smtClean="0"/>
              <a:t>httpd</a:t>
            </a:r>
            <a:r>
              <a:rPr lang="en-US" dirty="0" smtClean="0"/>
              <a:t> server, and Mozilla JavaScript engine.</a:t>
            </a:r>
            <a:r>
              <a:rPr lang="en-US" baseline="0" dirty="0" smtClean="0"/>
              <a:t> These things are</a:t>
            </a:r>
            <a:r>
              <a:rPr lang="en-US" dirty="0" smtClean="0"/>
              <a:t> similar to GUI or server</a:t>
            </a:r>
            <a:r>
              <a:rPr lang="en-US" baseline="0" dirty="0" smtClean="0"/>
              <a:t> apps, in that they’re very </a:t>
            </a:r>
            <a:r>
              <a:rPr lang="en-US" dirty="0" smtClean="0"/>
              <a:t>heterogeneous code versus the homogenous PARSEC/Phoenix benchmarks.</a:t>
            </a:r>
          </a:p>
          <a:p>
            <a:endParaRPr lang="en-US" dirty="0" smtClean="0"/>
          </a:p>
          <a:p>
            <a:r>
              <a:rPr lang="en-US" dirty="0" smtClean="0"/>
              <a:t>Last thing to note: these were run on a real computer, not in simulation, so we ran them a number of times and present</a:t>
            </a:r>
            <a:r>
              <a:rPr lang="en-US" baseline="0" dirty="0" smtClean="0"/>
              <a:t> each bar with a 95% confidence interval.</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17</a:t>
            </a:fld>
            <a:endParaRPr lang="en-US"/>
          </a:p>
        </p:txBody>
      </p:sp>
    </p:spTree>
    <p:extLst>
      <p:ext uri="{BB962C8B-B14F-4D97-AF65-F5344CB8AC3E}">
        <p14:creationId xmlns:p14="http://schemas.microsoft.com/office/powerpoint/2010/main" val="132126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a:t>
            </a:r>
            <a:r>
              <a:rPr lang="en-US" baseline="0" dirty="0" smtClean="0"/>
              <a:t> performance difference between the continuous-analysis tool (shown earlier in the talk; yellow) versus our demand-driven analysis tool (blue). This has lowered the slowdowns of Phoenix suite from 83x to 8x, and the PARSEC suite from 75x to 25x. However, it’s a little hard to see just what this means as far as improvement, so that’s the next slide.</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18</a:t>
            </a:fld>
            <a:endParaRPr lang="en-US"/>
          </a:p>
        </p:txBody>
      </p:sp>
    </p:spTree>
    <p:extLst>
      <p:ext uri="{BB962C8B-B14F-4D97-AF65-F5344CB8AC3E}">
        <p14:creationId xmlns:p14="http://schemas.microsoft.com/office/powerpoint/2010/main" val="359219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a:t>
            </a:r>
            <a:r>
              <a:rPr lang="en-US" baseline="0" dirty="0" smtClean="0"/>
              <a:t> graph has a different Y-Axis (both in meaning and in scale). This is the performance improvement (in number of times) of the demand-driven tool over the continuous analysis tool. The Phoenix suite sees a pretty strong set of improvements, with a geometric mean of 10x, while the PARSEC suite is a little lower (as expected) at 3x. Note that </a:t>
            </a:r>
            <a:r>
              <a:rPr lang="en-US" baseline="0" dirty="0" err="1" smtClean="0"/>
              <a:t>matrix_multiply</a:t>
            </a:r>
            <a:r>
              <a:rPr lang="en-US" baseline="0" dirty="0" smtClean="0"/>
              <a:t> is about 51x faster because it has very little data sharing, but was particularly slow in the continuous analysis tool.</a:t>
            </a:r>
            <a:endParaRPr lang="en-US" dirty="0" smtClean="0"/>
          </a:p>
          <a:p>
            <a:r>
              <a:rPr lang="en-US" dirty="0" smtClean="0"/>
              <a:t>Dashed line is 1x</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19</a:t>
            </a:fld>
            <a:endParaRPr lang="en-US"/>
          </a:p>
        </p:txBody>
      </p:sp>
    </p:spTree>
    <p:extLst>
      <p:ext uri="{BB962C8B-B14F-4D97-AF65-F5344CB8AC3E}">
        <p14:creationId xmlns:p14="http://schemas.microsoft.com/office/powerpoint/2010/main" val="21356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because</a:t>
            </a:r>
            <a:r>
              <a:rPr lang="en-US" baseline="0" dirty="0" smtClean="0"/>
              <a:t> concurrency bugs still matter, and as I’ll show today, existing hardware can help. Architects have begun to rely on larger degrees of parallelism to increase the performance of their chips. As we’ve moved from *click*</a:t>
            </a:r>
          </a:p>
          <a:p>
            <a:endParaRPr lang="en-US" baseline="0" dirty="0" smtClean="0"/>
          </a:p>
          <a:p>
            <a:r>
              <a:rPr lang="en-US" baseline="0" dirty="0" smtClean="0"/>
              <a:t>one to two to four to six to eight to 100 to 400+ cores, life has become more complicated for software developers. SW requires more parallelism each generation, but concurrency bugs remain a vexing problem. *click*</a:t>
            </a:r>
          </a:p>
          <a:p>
            <a:endParaRPr lang="en-US" baseline="0" dirty="0" smtClean="0"/>
          </a:p>
          <a:p>
            <a:r>
              <a:rPr lang="en-US" baseline="0" dirty="0" smtClean="0"/>
              <a:t>This is in spite of research over the last decade into hardware to help solve such problems. Works such as *click* </a:t>
            </a:r>
          </a:p>
          <a:p>
            <a:endParaRPr lang="en-US" baseline="0" dirty="0" smtClean="0"/>
          </a:p>
          <a:p>
            <a:r>
              <a:rPr lang="en-US" baseline="0" dirty="0" smtClean="0"/>
              <a:t>Hardware race recorders, deterministic execution systems, atomicity violation detectors, bug-free memory models, bulk </a:t>
            </a:r>
            <a:r>
              <a:rPr lang="en-US" baseline="0" smtClean="0"/>
              <a:t>commits and *click</a:t>
            </a:r>
            <a:r>
              <a:rPr lang="en-US" baseline="0" dirty="0" smtClean="0"/>
              <a:t>*, transactional memory.</a:t>
            </a:r>
          </a:p>
          <a:p>
            <a:endParaRPr lang="en-US" baseline="0" dirty="0" smtClean="0"/>
          </a:p>
          <a:p>
            <a:r>
              <a:rPr lang="en-US" baseline="0" dirty="0" smtClean="0"/>
              <a:t>Unfortunately, none of these proposals have made their way into existing hardware. The closest thing we have to real HW for concurrency bug mitigation are *click*</a:t>
            </a:r>
          </a:p>
          <a:p>
            <a:endParaRPr lang="en-US" baseline="0" dirty="0" smtClean="0"/>
          </a:p>
          <a:p>
            <a:r>
              <a:rPr lang="en-US" baseline="0" dirty="0" smtClean="0"/>
              <a:t>transactional memory proposals like Sun’s Rock and AMD’s Advanced Synchronization Facility. These may or may not end up in released products. The point remains, however, that there is little existing hardware support for fixing concurrency bugs. That’s a problem, because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2</a:t>
            </a:fld>
            <a:endParaRPr lang="en-US"/>
          </a:p>
        </p:txBody>
      </p:sp>
    </p:spTree>
    <p:extLst>
      <p:ext uri="{BB962C8B-B14F-4D97-AF65-F5344CB8AC3E}">
        <p14:creationId xmlns:p14="http://schemas.microsoft.com/office/powerpoint/2010/main" val="2759290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since we were able to get such performance gains, the next important question is</a:t>
            </a:r>
            <a:r>
              <a:rPr lang="en-US" baseline="0" dirty="0" smtClean="0"/>
              <a:t> what type of accuracy we’re able to see versus the continuous analysis tool. The bubbles here, in particular, are pointing to all the races in Phoenix and PARSEC that had data races observed by the regular Inspector XE. The data in the bubbles shows the proportion of these races that the demand-driven analysis found.</a:t>
            </a:r>
          </a:p>
          <a:p>
            <a:endParaRPr lang="en-US" baseline="0" dirty="0" smtClean="0"/>
          </a:p>
          <a:p>
            <a:r>
              <a:rPr lang="en-US" baseline="0" dirty="0" smtClean="0"/>
              <a:t>The demand-driven tool found most of these, but it did miss two in the program </a:t>
            </a:r>
            <a:r>
              <a:rPr lang="en-US" baseline="0" dirty="0" err="1" smtClean="0"/>
              <a:t>facesim</a:t>
            </a:r>
            <a:r>
              <a:rPr lang="en-US" baseline="0" dirty="0" smtClean="0"/>
              <a:t> (which is why this bubble animates red). This was caused by the previously mentioned cache eviction issues. The first write and the subsequent accesses to the variable are so far apart in the program that the data is no longer in the first cache by the time the second access occurs. While we were able to manually schedule the threads such that they were close enough together to be caught, this was labor intensive and was only possible because we knew where the race already was.</a:t>
            </a:r>
          </a:p>
          <a:p>
            <a:endParaRPr lang="en-US" baseline="0" dirty="0" smtClean="0"/>
          </a:p>
          <a:p>
            <a:r>
              <a:rPr lang="en-US" baseline="0" dirty="0" smtClean="0"/>
              <a:t>The green bubbles denote real races that we were able to report to the PARSEC developers (x264 had already been reported by someone else to those </a:t>
            </a:r>
            <a:r>
              <a:rPr lang="en-US" baseline="0" dirty="0" err="1" smtClean="0"/>
              <a:t>devs</a:t>
            </a:r>
            <a:r>
              <a:rPr lang="en-US" baseline="0" dirty="0" smtClean="0"/>
              <a:t>, but it was not yet patched in PARSEC.) Our demand-driven tool was able to find these, including one in </a:t>
            </a:r>
            <a:r>
              <a:rPr lang="en-US" baseline="0" dirty="0" err="1" smtClean="0"/>
              <a:t>facesim</a:t>
            </a:r>
            <a:r>
              <a:rPr lang="en-US" baseline="0" dirty="0" smtClean="0"/>
              <a:t>.</a:t>
            </a:r>
          </a:p>
          <a:p>
            <a:endParaRPr lang="en-US" dirty="0" smtClean="0"/>
          </a:p>
          <a:p>
            <a:r>
              <a:rPr lang="en-US" dirty="0" smtClean="0"/>
              <a:t>Amusing </a:t>
            </a:r>
            <a:r>
              <a:rPr lang="en-US" baseline="0" dirty="0" smtClean="0"/>
              <a:t>anecdote: For the race in </a:t>
            </a:r>
            <a:r>
              <a:rPr lang="en-US" baseline="0" dirty="0" err="1" smtClean="0"/>
              <a:t>freqmine</a:t>
            </a:r>
            <a:r>
              <a:rPr lang="en-US" baseline="0" dirty="0" smtClean="0"/>
              <a:t>, and on the demand-driven tool, we were able to find that there was a race, recompile with debug symbols on, and rerun the benchmark a few times to help hunt down the race all before the continuous analysis tool returned for the first time.</a:t>
            </a:r>
          </a:p>
          <a:p>
            <a:endParaRPr lang="en-US" baseline="0" dirty="0" smtClean="0"/>
          </a:p>
          <a:p>
            <a:r>
              <a:rPr lang="en-US" baseline="0" dirty="0" smtClean="0"/>
              <a:t>If you add in the </a:t>
            </a:r>
            <a:r>
              <a:rPr lang="en-US" baseline="0" dirty="0" err="1" smtClean="0"/>
              <a:t>RADBench</a:t>
            </a:r>
            <a:r>
              <a:rPr lang="en-US" baseline="0" dirty="0" smtClean="0"/>
              <a:t> benchmarks (that we don’t show here; check  the backup slides), our demand-driven analysis tool was able to detect 97% of the races seen by the continuous analysis tool. The two in </a:t>
            </a:r>
            <a:r>
              <a:rPr lang="en-US" baseline="0" dirty="0" err="1" smtClean="0"/>
              <a:t>facesim</a:t>
            </a:r>
            <a:r>
              <a:rPr lang="en-US" baseline="0" dirty="0" smtClean="0"/>
              <a:t> were the only ones missed.</a:t>
            </a:r>
            <a:endParaRPr lang="en-US"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20</a:t>
            </a:fld>
            <a:endParaRPr lang="en-US"/>
          </a:p>
        </p:txBody>
      </p:sp>
    </p:spTree>
    <p:extLst>
      <p:ext uri="{BB962C8B-B14F-4D97-AF65-F5344CB8AC3E}">
        <p14:creationId xmlns:p14="http://schemas.microsoft.com/office/powerpoint/2010/main" val="2135601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a:t>
            </a:r>
            <a:r>
              <a:rPr lang="en-US" baseline="0" dirty="0" smtClean="0"/>
              <a:t> of things you could add to this demand-driven analysis mechanism to make it better, though we only briefly discuss them. For instance, if you had user-level faults, you would be able to get better performance since the race detector could be disabled for longer periods of time. Similarly, if you had some sort of application specific hardware to do the race detection (rather than running e.g. a binary instrumentation software tool), you might be able to eliminate most of the overhead entirely.</a:t>
            </a:r>
          </a:p>
          <a:p>
            <a:endParaRPr lang="en-US" baseline="0" dirty="0" smtClean="0"/>
          </a:p>
          <a:p>
            <a:r>
              <a:rPr lang="en-US" baseline="0" dirty="0" smtClean="0"/>
              <a:t>Similarly, there are techniques that could yield higher accuracy. Better performance counters, for instance. If a performance counter that could detector when one processor performs a read-for-ownership (RFO) on a line that is shared or exclusive in another cache, we could directly detect R-&gt;W sharing. Or if you could inform software of cache evictions and misses (like Informing Memory Operations or </a:t>
            </a:r>
            <a:r>
              <a:rPr lang="en-US" baseline="0" dirty="0" err="1" smtClean="0"/>
              <a:t>ECMon</a:t>
            </a:r>
            <a:r>
              <a:rPr lang="en-US" baseline="0" dirty="0" smtClean="0"/>
              <a:t> propose to do), we might be able to detect the </a:t>
            </a:r>
            <a:r>
              <a:rPr lang="en-US" baseline="0" dirty="0" err="1" smtClean="0"/>
              <a:t>facesim</a:t>
            </a:r>
            <a:r>
              <a:rPr lang="en-US" baseline="0" dirty="0" smtClean="0"/>
              <a:t> races that we previously missed.</a:t>
            </a:r>
          </a:p>
          <a:p>
            <a:endParaRPr lang="en-US" baseline="0" dirty="0" smtClean="0"/>
          </a:p>
          <a:p>
            <a:r>
              <a:rPr lang="en-US" baseline="0" dirty="0" smtClean="0"/>
              <a:t>The point is, however, that you can add these in piecemeal, rather than in one big chunk. This means that our demand-driven software analysis proposal can enable a smooth transition from what we’ve presented here to a potential ideal system with hardware race detection, etc.</a:t>
            </a:r>
          </a:p>
          <a:p>
            <a:endParaRPr lang="en-US" baseline="0" dirty="0" smtClean="0"/>
          </a:p>
          <a:p>
            <a:r>
              <a:rPr lang="en-US" baseline="0" dirty="0" smtClean="0"/>
              <a:t>Last point: You can probably combine this with sampling. While </a:t>
            </a:r>
            <a:r>
              <a:rPr lang="en-US" baseline="0" dirty="0" err="1" smtClean="0"/>
              <a:t>LiteRace</a:t>
            </a:r>
            <a:r>
              <a:rPr lang="en-US" baseline="0" dirty="0" smtClean="0"/>
              <a:t> and PACER are great works, doing demand-driven analysis on top of them should allow you to see more races under a particular performance overhead.</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21</a:t>
            </a:fld>
            <a:endParaRPr lang="en-US"/>
          </a:p>
        </p:txBody>
      </p:sp>
    </p:spTree>
    <p:extLst>
      <p:ext uri="{BB962C8B-B14F-4D97-AF65-F5344CB8AC3E}">
        <p14:creationId xmlns:p14="http://schemas.microsoft.com/office/powerpoint/2010/main" val="2226216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example was originally longer.</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23</a:t>
            </a:fld>
            <a:endParaRPr lang="en-US"/>
          </a:p>
        </p:txBody>
      </p:sp>
    </p:spTree>
    <p:extLst>
      <p:ext uri="{BB962C8B-B14F-4D97-AF65-F5344CB8AC3E}">
        <p14:creationId xmlns:p14="http://schemas.microsoft.com/office/powerpoint/2010/main" val="1576494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This runs OK.</a:t>
            </a:r>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24</a:t>
            </a:fld>
            <a:endParaRPr lang="en-US"/>
          </a:p>
        </p:txBody>
      </p:sp>
    </p:spTree>
    <p:extLst>
      <p:ext uri="{BB962C8B-B14F-4D97-AF65-F5344CB8AC3E}">
        <p14:creationId xmlns:p14="http://schemas.microsoft.com/office/powerpoint/2010/main" val="1578544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runs OK.</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25</a:t>
            </a:fld>
            <a:endParaRPr lang="en-US"/>
          </a:p>
        </p:txBody>
      </p:sp>
    </p:spTree>
    <p:extLst>
      <p:ext uri="{BB962C8B-B14F-4D97-AF65-F5344CB8AC3E}">
        <p14:creationId xmlns:p14="http://schemas.microsoft.com/office/powerpoint/2010/main" val="265632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a:t>
            </a:r>
            <a:r>
              <a:rPr lang="en-US" baseline="0" dirty="0" smtClean="0"/>
              <a:t> complicated algorithm diagram from the paper.</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26</a:t>
            </a:fld>
            <a:endParaRPr lang="en-US"/>
          </a:p>
        </p:txBody>
      </p:sp>
    </p:spTree>
    <p:extLst>
      <p:ext uri="{BB962C8B-B14F-4D97-AF65-F5344CB8AC3E}">
        <p14:creationId xmlns:p14="http://schemas.microsoft.com/office/powerpoint/2010/main" val="205760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original</a:t>
            </a:r>
            <a:r>
              <a:rPr lang="en-US" baseline="0" dirty="0" smtClean="0"/>
              <a:t> complicated algorithm diagram from the paper.</a:t>
            </a:r>
            <a:endParaRPr lang="en-US"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27</a:t>
            </a:fld>
            <a:endParaRPr lang="en-US"/>
          </a:p>
        </p:txBody>
      </p:sp>
    </p:spTree>
    <p:extLst>
      <p:ext uri="{BB962C8B-B14F-4D97-AF65-F5344CB8AC3E}">
        <p14:creationId xmlns:p14="http://schemas.microsoft.com/office/powerpoint/2010/main" val="1319196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of all the races. Note that this is when we can detect RFOs that cause HITMs (see the paper.)</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28</a:t>
            </a:fld>
            <a:endParaRPr lang="en-US"/>
          </a:p>
        </p:txBody>
      </p:sp>
    </p:spTree>
    <p:extLst>
      <p:ext uri="{BB962C8B-B14F-4D97-AF65-F5344CB8AC3E}">
        <p14:creationId xmlns:p14="http://schemas.microsoft.com/office/powerpoint/2010/main" val="289137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Concurrency bugs matter right now. Let me go</a:t>
            </a:r>
            <a:r>
              <a:rPr lang="en-US" baseline="0" dirty="0" smtClean="0"/>
              <a:t> through an example of a </a:t>
            </a:r>
            <a:r>
              <a:rPr lang="en-US" baseline="0" dirty="0" err="1" smtClean="0"/>
              <a:t>pretety</a:t>
            </a:r>
            <a:r>
              <a:rPr lang="en-US" baseline="0" dirty="0" smtClean="0"/>
              <a:t> severe concurrency error from only a few months ago. This was a data race in </a:t>
            </a:r>
            <a:r>
              <a:rPr lang="en-US" baseline="0" dirty="0" err="1" smtClean="0"/>
              <a:t>OpenSSL</a:t>
            </a:r>
            <a:r>
              <a:rPr lang="en-US" baseline="0" dirty="0" smtClean="0"/>
              <a:t> that ended up allowing remote code exploitation, a worrisome security flaw. *click*</a:t>
            </a:r>
          </a:p>
          <a:p>
            <a:endParaRPr lang="en-US" baseline="0" dirty="0" smtClean="0"/>
          </a:p>
          <a:p>
            <a:r>
              <a:rPr lang="en-US" baseline="0" dirty="0" smtClean="0"/>
              <a:t>This code checks a global pointer, and if it is null, attempts to allocate a buffer of thread-local size, then copy some thread-local data into it. However, there are no locks, so problems can arise when two copies of this code are run in parallel. </a:t>
            </a:r>
            <a:r>
              <a:rPr lang="en-US" dirty="0" smtClean="0"/>
              <a:t>In this schedule, the accesses to the global pointer are interleaved in a particularly bad way </a:t>
            </a:r>
            <a:r>
              <a:rPr lang="en-US" baseline="0" dirty="0" smtClean="0"/>
              <a:t>*click*</a:t>
            </a:r>
          </a:p>
          <a:p>
            <a:endParaRPr lang="en-US" baseline="0" dirty="0" smtClean="0"/>
          </a:p>
          <a:p>
            <a:r>
              <a:rPr lang="en-US" baseline="0" dirty="0" smtClean="0"/>
              <a:t>In this case, thread 1 checks the global pointer to see if it should allocate a buffer. The pointer is null, so it will attempt to do so *click*</a:t>
            </a:r>
          </a:p>
          <a:p>
            <a:r>
              <a:rPr lang="en-US" baseline="0" dirty="0" smtClean="0"/>
              <a:t>Thread 2 does the same. *click*</a:t>
            </a:r>
          </a:p>
          <a:p>
            <a:r>
              <a:rPr lang="en-US" baseline="0" dirty="0" smtClean="0"/>
              <a:t>In this dynamic instruction ordering, thread 2 then allocates a large buffer to the global pointer, based off its thread-local length. *click*</a:t>
            </a:r>
          </a:p>
          <a:p>
            <a:r>
              <a:rPr lang="en-US" baseline="0" dirty="0" smtClean="0"/>
              <a:t>Thread 1 then attempts to do the same, allocating a small buffer to the global pointer. The first thing to notice here is that the large buffer has now been leaked. *click*</a:t>
            </a:r>
          </a:p>
          <a:p>
            <a:r>
              <a:rPr lang="en-US" baseline="0" dirty="0" smtClean="0"/>
              <a:t>Thread 1 then successfully copies its small amount of data into the small buffer *click*</a:t>
            </a:r>
          </a:p>
          <a:p>
            <a:r>
              <a:rPr lang="en-US" baseline="0" dirty="0" smtClean="0"/>
              <a:t>The question then becomes: what happens when thread 2 attempts to copy its data into the global buffer? *click*</a:t>
            </a:r>
          </a:p>
          <a:p>
            <a:r>
              <a:rPr lang="en-US" baseline="0" dirty="0" smtClean="0"/>
              <a:t>In this case, a large amount of data is copied into the small buffer, resulting in a buffer overflow that could lead to security problems such as heap smashing attacks.</a:t>
            </a:r>
          </a:p>
          <a:p>
            <a:endParaRPr lang="en-US" baseline="0" dirty="0" smtClean="0"/>
          </a:p>
          <a:p>
            <a:r>
              <a:rPr lang="en-US" baseline="0" dirty="0" smtClean="0"/>
              <a:t>Errors such as this are why concurrency bugs are important.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3</a:t>
            </a:fld>
            <a:endParaRPr lang="en-US"/>
          </a:p>
        </p:txBody>
      </p:sp>
    </p:spTree>
    <p:extLst>
      <p:ext uri="{BB962C8B-B14F-4D97-AF65-F5344CB8AC3E}">
        <p14:creationId xmlns:p14="http://schemas.microsoft.com/office/powerpoint/2010/main" val="313305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this talk, then,</a:t>
            </a:r>
            <a:r>
              <a:rPr lang="en-US" baseline="0" dirty="0" smtClean="0"/>
              <a:t> is to describe a way to use existing hardware to make debugging parallel programs faster.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because concurrency bugs matter, and because they can’t wait for hardware to solve the</a:t>
            </a:r>
            <a:r>
              <a:rPr lang="en-US" baseline="0" dirty="0" smtClean="0"/>
              <a:t> problem some day,</a:t>
            </a:r>
            <a:r>
              <a:rPr lang="en-US" dirty="0" smtClean="0"/>
              <a:t> software developers have come up with techniques such as SOFTWARE DATA RACE DETECTION</a:t>
            </a:r>
            <a:r>
              <a:rPr lang="en-US" baseline="0" dirty="0" smtClean="0"/>
              <a:t> to find flaws in parallel programs. As the title of this talk suggests, we’ll start by looking into software data race detectors, then find ways to make them better. </a:t>
            </a:r>
            <a:r>
              <a:rPr lang="en-US" baseline="0" dirty="0" smtClean="0">
                <a:sym typeface="Wingdings" pitchFamily="2" charset="2"/>
              </a:rPr>
              <a:t></a:t>
            </a:r>
            <a:endParaRPr lang="en-US"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4</a:t>
            </a:fld>
            <a:endParaRPr lang="en-US"/>
          </a:p>
        </p:txBody>
      </p:sp>
    </p:spTree>
    <p:extLst>
      <p:ext uri="{BB962C8B-B14F-4D97-AF65-F5344CB8AC3E}">
        <p14:creationId xmlns:p14="http://schemas.microsoft.com/office/powerpoint/2010/main" val="357980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dynamic software data race detector is a tool that adds analysis checks around the memory accesses in a program.  These</a:t>
            </a:r>
            <a:r>
              <a:rPr lang="en-US" baseline="0" dirty="0" smtClean="0"/>
              <a:t> checks look for a number of things in order to identify possible data races.</a:t>
            </a:r>
          </a:p>
          <a:p>
            <a:endParaRPr lang="en-US" baseline="0" dirty="0" smtClean="0"/>
          </a:p>
          <a:p>
            <a:r>
              <a:rPr lang="en-US" baseline="0" dirty="0" smtClean="0"/>
              <a:t>First: They determine if a memory operation is participating in an inter-thread sharing event. This checks if one thread has written to a shared variable that another thread has read from or written to recently. In other words, does this access move information from one thread to another.</a:t>
            </a:r>
          </a:p>
          <a:p>
            <a:endParaRPr lang="en-US" baseline="0" dirty="0" smtClean="0"/>
          </a:p>
          <a:p>
            <a:r>
              <a:rPr lang="en-US" dirty="0" smtClean="0"/>
              <a:t>Next: If two accesses are participating in a sharing event, the software race detector then</a:t>
            </a:r>
            <a:r>
              <a:rPr lang="en-US" baseline="0" dirty="0" smtClean="0"/>
              <a:t> checks if there is some kind of synchronization point between the memory operations. This could be a lock, </a:t>
            </a:r>
            <a:r>
              <a:rPr lang="en-US" baseline="0" dirty="0" err="1" smtClean="0"/>
              <a:t>mutex</a:t>
            </a:r>
            <a:r>
              <a:rPr lang="en-US" baseline="0" dirty="0" smtClean="0"/>
              <a:t>, memory fence, etc. If no such synchronization point exists, then it would be possible to reorder these accesses in such a way that the output of the program could be affected. In other words, this memory operation is participating in a data race. The SW detector would then record this along with some amount of debugging information and report it to the developer.</a:t>
            </a:r>
          </a:p>
          <a:p>
            <a:endParaRPr lang="en-US" baseline="0" dirty="0" smtClean="0"/>
          </a:p>
          <a:p>
            <a:r>
              <a:rPr lang="en-US" baseline="0" dirty="0" smtClean="0"/>
              <a:t>Let’s show how this type of analysis would work on our previous example </a:t>
            </a:r>
            <a:r>
              <a:rPr lang="en-US" baseline="0" dirty="0" smtClean="0">
                <a:sym typeface="Wingdings" pitchFamily="2" charset="2"/>
              </a:rPr>
              <a:t></a:t>
            </a:r>
            <a:endParaRPr lang="en-US" dirty="0" smtClean="0"/>
          </a:p>
          <a:p>
            <a:endParaRPr lang="en-US" dirty="0" smtClean="0"/>
          </a:p>
          <a:p>
            <a:r>
              <a:rPr lang="en-US" dirty="0" smtClean="0"/>
              <a:t>NOTE: You have to check each access, because if their dynamic orders change, races can appear different places.</a:t>
            </a:r>
          </a:p>
          <a:p>
            <a:r>
              <a:rPr lang="en-US" dirty="0" smtClean="0"/>
              <a:t>(It has been shown that some</a:t>
            </a:r>
            <a:r>
              <a:rPr lang="en-US" baseline="0" dirty="0" smtClean="0"/>
              <a:t> accesses can be statically proven to not contain races– you need not check those. Not the focus of this work).</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5</a:t>
            </a:fld>
            <a:endParaRPr lang="en-US"/>
          </a:p>
        </p:txBody>
      </p:sp>
    </p:spTree>
    <p:extLst>
      <p:ext uri="{BB962C8B-B14F-4D97-AF65-F5344CB8AC3E}">
        <p14:creationId xmlns:p14="http://schemas.microsoft.com/office/powerpoint/2010/main" val="101033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When the first memory</a:t>
            </a:r>
            <a:r>
              <a:rPr lang="en-US" baseline="0" dirty="0" smtClean="0"/>
              <a:t> operation is executed, the race detector runs its checks for inter-thread sharing and interleaved synchronization. In this example, the global pointer has yet to be shared with another thread, so the detector will declare this access race-free. *click*</a:t>
            </a:r>
          </a:p>
          <a:p>
            <a:r>
              <a:rPr lang="en-US" dirty="0" smtClean="0"/>
              <a:t>*click* The same checks occur on each of the subsequent memory accesses. Because</a:t>
            </a:r>
            <a:r>
              <a:rPr lang="en-US" baseline="0" dirty="0" smtClean="0"/>
              <a:t> </a:t>
            </a:r>
            <a:r>
              <a:rPr lang="en-US" dirty="0" smtClean="0"/>
              <a:t>none of these accesses</a:t>
            </a:r>
            <a:r>
              <a:rPr lang="en-US" baseline="0" dirty="0" smtClean="0"/>
              <a:t> cause write-sharing to the pointer, they are also marked as data-race free, and the program continues as normal.</a:t>
            </a:r>
          </a:p>
          <a:p>
            <a:endParaRPr lang="en-US" baseline="0" dirty="0" smtClean="0"/>
          </a:p>
          <a:p>
            <a:r>
              <a:rPr lang="en-US" baseline="0" dirty="0" smtClean="0"/>
              <a:t>*click* When we run the code snippet in the second thread, it again is run through the race detection algorithm. *click*</a:t>
            </a:r>
          </a:p>
          <a:p>
            <a:endParaRPr lang="en-US" baseline="0" dirty="0" smtClean="0"/>
          </a:p>
          <a:p>
            <a:r>
              <a:rPr lang="en-US" baseline="0" dirty="0" smtClean="0"/>
              <a:t>The first thing the race detector looks for is an inter-thread sharing event. In particular, it is checking if one or both threads that access a variable wrote to it recently. In this case, this access causes write-sharing to occur, as Thread 1 wrote to the pointer, and Thread 2 is reading it. *click*</a:t>
            </a:r>
          </a:p>
          <a:p>
            <a:endParaRPr lang="en-US" baseline="0" dirty="0" smtClean="0"/>
          </a:p>
          <a:p>
            <a:r>
              <a:rPr lang="en-US" baseline="0" dirty="0" smtClean="0"/>
              <a:t>The next check is to see if there is a synchronization operation interleaved with these two accesses. Because this is not the case *click*</a:t>
            </a:r>
          </a:p>
          <a:p>
            <a:endParaRPr lang="en-US" baseline="0" dirty="0" smtClean="0"/>
          </a:p>
          <a:p>
            <a:r>
              <a:rPr lang="en-US" baseline="0" dirty="0" smtClean="0"/>
              <a:t>The race detector considers this access a data race and will emit the appropriate debugging information. One of the powers of a tool like a software race detector is that it is able to observe this data race even though the output of the program with this dynamic instruction ordering is correct. Unfortunately, software race detectors also have their down-sides.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6</a:t>
            </a:fld>
            <a:endParaRPr lang="en-US"/>
          </a:p>
        </p:txBody>
      </p:sp>
    </p:spTree>
    <p:extLst>
      <p:ext uri="{BB962C8B-B14F-4D97-AF65-F5344CB8AC3E}">
        <p14:creationId xmlns:p14="http://schemas.microsoft.com/office/powerpoint/2010/main" val="101033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particular, SW data race detection is extremely slow. This chart shows</a:t>
            </a:r>
            <a:r>
              <a:rPr lang="en-US" baseline="0" dirty="0" smtClean="0"/>
              <a:t> the slowdowns caused by a commercial software data race detector over a series of multi-threaded benchmarks. The X-Axis lists the benchmarks across these two suites, as well as the geometric means within each suite. The left side is the Phoenix shared-memory </a:t>
            </a:r>
            <a:r>
              <a:rPr lang="en-US" baseline="0" dirty="0" err="1" smtClean="0"/>
              <a:t>MapReduce</a:t>
            </a:r>
            <a:r>
              <a:rPr lang="en-US" baseline="0" dirty="0" smtClean="0"/>
              <a:t> suite, while the right is the PARSEC  suite.</a:t>
            </a:r>
          </a:p>
          <a:p>
            <a:endParaRPr lang="en-US" baseline="0" dirty="0" smtClean="0"/>
          </a:p>
          <a:p>
            <a:r>
              <a:rPr lang="en-US" baseline="0" dirty="0" smtClean="0"/>
              <a:t>The Y-Axis shows the slowdown caused by the data race detector over running the benchmarks normally. This lists slowdowns in multiples, such as a “100 times slowdown”, not percentages. The </a:t>
            </a:r>
            <a:r>
              <a:rPr lang="en-US" dirty="0" smtClean="0"/>
              <a:t>Dashed line is</a:t>
            </a:r>
            <a:r>
              <a:rPr lang="en-US" baseline="0" dirty="0" smtClean="0"/>
              <a:t> illustrative of a </a:t>
            </a:r>
            <a:r>
              <a:rPr lang="en-US" dirty="0" smtClean="0"/>
              <a:t>75x slowdown.</a:t>
            </a:r>
          </a:p>
          <a:p>
            <a:r>
              <a:rPr lang="en-US" dirty="0" smtClean="0"/>
              <a:t/>
            </a:r>
            <a:br>
              <a:rPr lang="en-US" dirty="0" smtClean="0"/>
            </a:br>
            <a:r>
              <a:rPr lang="en-US" dirty="0" smtClean="0"/>
              <a:t>As</a:t>
            </a:r>
            <a:r>
              <a:rPr lang="en-US" baseline="0" dirty="0" smtClean="0"/>
              <a:t> you can see, SW race detection can significantly impact the performance of the application under test. The geometric mean across the Phoenix suite is an 83x, while the PARSEC suite sees a 75x slowdown. Some applications, such as </a:t>
            </a:r>
            <a:r>
              <a:rPr lang="en-US" baseline="0" dirty="0" err="1" smtClean="0"/>
              <a:t>matrix_multiply</a:t>
            </a:r>
            <a:r>
              <a:rPr lang="en-US" baseline="0" dirty="0" smtClean="0"/>
              <a:t>, are much worse, seeing nearly 300x performance decreases. This is unfortunate for a dynamic analysis tool, as it can severely limit the number of inputs and thread schedules you can test before shipping the program.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7</a:t>
            </a:fld>
            <a:endParaRPr lang="en-US"/>
          </a:p>
        </p:txBody>
      </p:sp>
    </p:spTree>
    <p:extLst>
      <p:ext uri="{BB962C8B-B14F-4D97-AF65-F5344CB8AC3E}">
        <p14:creationId xmlns:p14="http://schemas.microsoft.com/office/powerpoint/2010/main" val="286657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the goal of this work is to improve parallel program debugging by accelerating software data race detection. We do this using two techniques.</a:t>
            </a:r>
          </a:p>
          <a:p>
            <a:endParaRPr lang="en-US" baseline="0" dirty="0" smtClean="0"/>
          </a:p>
          <a:p>
            <a:r>
              <a:rPr lang="en-US" baseline="0" dirty="0" smtClean="0"/>
              <a:t>The first is demand-driven data race detection. This means enabling the software data race detector only when it absolutely must run. If many of the memory accesses that go through a software race detector need not be checked, we can potentially speed up the analysis a great deal.</a:t>
            </a:r>
            <a:endParaRPr lang="en-US" dirty="0" smtClean="0"/>
          </a:p>
          <a:p>
            <a:endParaRPr lang="en-US" dirty="0" smtClean="0"/>
          </a:p>
          <a:p>
            <a:r>
              <a:rPr lang="en-US" dirty="0" smtClean="0"/>
              <a:t>Our </a:t>
            </a:r>
            <a:r>
              <a:rPr lang="en-US" baseline="0" dirty="0" smtClean="0"/>
              <a:t>second technique for accelerating race detection is to design a mechanism for observing sharing events with existing hardware. Though it is possible to detect inter-thread sharing in software, or to design new hardware to do so, both have their downsides. We avoid these pitfalls with our design, and use it to build our demand-driven race detector on a real system.</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8</a:t>
            </a:fld>
            <a:endParaRPr lang="en-US"/>
          </a:p>
        </p:txBody>
      </p:sp>
    </p:spTree>
    <p:extLst>
      <p:ext uri="{BB962C8B-B14F-4D97-AF65-F5344CB8AC3E}">
        <p14:creationId xmlns:p14="http://schemas.microsoft.com/office/powerpoint/2010/main" val="357980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question we must answer when looking to speed up race detection is: WHY is software race detection stuff so slow? *click*</a:t>
            </a:r>
          </a:p>
          <a:p>
            <a:r>
              <a:rPr lang="en-US" dirty="0" smtClean="0"/>
              <a:t>A</a:t>
            </a:r>
            <a:r>
              <a:rPr lang="en-US" baseline="0" dirty="0" smtClean="0"/>
              <a:t> major part of the problem is the requirement that we send every memory access through the complicated race detection algorithm.</a:t>
            </a:r>
          </a:p>
          <a:p>
            <a:endParaRPr lang="en-US" baseline="0" dirty="0" smtClean="0"/>
          </a:p>
          <a:p>
            <a:r>
              <a:rPr lang="en-US" baseline="0" dirty="0" smtClean="0"/>
              <a:t>In fact, as </a:t>
            </a:r>
            <a:r>
              <a:rPr lang="en-US" baseline="0" dirty="0" err="1" smtClean="0"/>
              <a:t>Netzer</a:t>
            </a:r>
            <a:r>
              <a:rPr lang="en-US" baseline="0" dirty="0" smtClean="0"/>
              <a:t> and Miller described in the 1992 paper formalizing race conditions, data races are bugs that occur when a program _accesses shared data_. This means that some of the checks in this example are completely unnecessary.</a:t>
            </a:r>
          </a:p>
          <a:p>
            <a:endParaRPr lang="en-US" baseline="0" dirty="0" smtClean="0"/>
          </a:p>
          <a:p>
            <a:r>
              <a:rPr lang="en-US" baseline="0" dirty="0" smtClean="0"/>
              <a:t>For instance, *click* the second dynamic memory operation shown here is completely thread-local. It is impossible for this access to cause a data race, as this is not shared data. *click*</a:t>
            </a:r>
          </a:p>
          <a:p>
            <a:endParaRPr lang="en-US" baseline="0" dirty="0" smtClean="0"/>
          </a:p>
          <a:p>
            <a:r>
              <a:rPr lang="en-US" baseline="0" dirty="0" smtClean="0"/>
              <a:t>In a related manner, while the third and fourth memory operations operate on shared data *click*, they are not participating in dynamic inter-thread sharing events. Both dynamic accesses to the shared global pointer only occur within a single thread, so they cannot participate in a race that is not caught by the first check. *click*</a:t>
            </a:r>
          </a:p>
          <a:p>
            <a:endParaRPr lang="en-US" baseline="0" dirty="0" smtClean="0"/>
          </a:p>
          <a:p>
            <a:r>
              <a:rPr lang="en-US" baseline="0" dirty="0" smtClean="0"/>
              <a:t>So as we can see, out of this five instructions we originally sent through the race detector, only two (or maybe one, depending on what happens before these snippets are run) need to be sent through the slow software race detection algorithm.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9</a:t>
            </a:fld>
            <a:endParaRPr lang="en-US"/>
          </a:p>
        </p:txBody>
      </p:sp>
    </p:spTree>
    <p:extLst>
      <p:ext uri="{BB962C8B-B14F-4D97-AF65-F5344CB8AC3E}">
        <p14:creationId xmlns:p14="http://schemas.microsoft.com/office/powerpoint/2010/main" val="284442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hasCustomPrompt="1"/>
          </p:nvPr>
        </p:nvSpPr>
        <p:spPr>
          <a:xfrm>
            <a:off x="914400" y="1524000"/>
            <a:ext cx="7623175" cy="1752600"/>
          </a:xfrm>
        </p:spPr>
        <p:txBody>
          <a:bodyPr/>
          <a:lstStyle>
            <a:lvl1pPr>
              <a:defRPr sz="4400"/>
            </a:lvl1pPr>
          </a:lstStyle>
          <a:p>
            <a:r>
              <a:rPr lang="en-US" altLang="en-US" dirty="0" smtClean="0"/>
              <a:t>Title of Presentation</a:t>
            </a:r>
            <a:endParaRPr lang="en-US" altLang="en-US" dirty="0"/>
          </a:p>
        </p:txBody>
      </p:sp>
      <p:sp>
        <p:nvSpPr>
          <p:cNvPr id="205827" name="Rectangle 3"/>
          <p:cNvSpPr>
            <a:spLocks noGrp="1" noChangeArrowheads="1"/>
          </p:cNvSpPr>
          <p:nvPr>
            <p:ph type="subTitle" idx="1" hasCustomPrompt="1"/>
          </p:nvPr>
        </p:nvSpPr>
        <p:spPr>
          <a:xfrm>
            <a:off x="0" y="3429000"/>
            <a:ext cx="9144000" cy="533400"/>
          </a:xfrm>
        </p:spPr>
        <p:txBody>
          <a:bodyPr/>
          <a:lstStyle>
            <a:lvl1pPr marL="0" indent="0" algn="ctr">
              <a:buFont typeface="Wingdings" pitchFamily="2" charset="2"/>
              <a:buNone/>
              <a:defRPr sz="2200" baseline="0"/>
            </a:lvl1pPr>
          </a:lstStyle>
          <a:p>
            <a:r>
              <a:rPr lang="en-US" altLang="en-US" dirty="0" smtClean="0"/>
              <a:t>Authors</a:t>
            </a:r>
            <a:endParaRPr lang="en-US" altLang="en-US" dirty="0"/>
          </a:p>
        </p:txBody>
      </p:sp>
      <p:sp>
        <p:nvSpPr>
          <p:cNvPr id="20583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20583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16" name="Text Placeholder 15"/>
          <p:cNvSpPr>
            <a:spLocks noGrp="1"/>
          </p:cNvSpPr>
          <p:nvPr>
            <p:ph type="body" sz="quarter" idx="10" hasCustomPrompt="1"/>
          </p:nvPr>
        </p:nvSpPr>
        <p:spPr>
          <a:xfrm>
            <a:off x="0" y="4038600"/>
            <a:ext cx="9144000" cy="1524000"/>
          </a:xfrm>
        </p:spPr>
        <p:txBody>
          <a:bodyPr/>
          <a:lstStyle>
            <a:lvl1pPr algn="ctr">
              <a:buNone/>
              <a:defRPr sz="2000" baseline="0"/>
            </a:lvl1pPr>
          </a:lstStyle>
          <a:p>
            <a:pPr lvl="0"/>
            <a:r>
              <a:rPr lang="en-US" dirty="0" smtClean="0"/>
              <a:t>Presentation Information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9D2E9FC7-48F1-444A-B9DB-2EAF8B39F4E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0ECC0CC0-907B-4EFB-9551-C839E9B3B71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506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19838"/>
            <a:ext cx="2133600" cy="461962"/>
          </a:xfrm>
          <a:prstGeom prst="rect">
            <a:avLst/>
          </a:prstGeom>
        </p:spPr>
        <p:txBody>
          <a:bodyPr/>
          <a:lstStyle>
            <a:lvl1pPr>
              <a:defRPr sz="1400"/>
            </a:lvl1pPr>
          </a:lstStyle>
          <a:p>
            <a:fld id="{AC5898B9-ED2C-4925-9C9E-7644545534BD}" type="slidenum">
              <a:rPr lang="en-US" altLang="en-US" smtClean="0"/>
              <a:pPr/>
              <a:t>‹#›</a:t>
            </a:fld>
            <a:endParaRPr lang="en-US"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324600"/>
            <a:ext cx="2133600" cy="457200"/>
          </a:xfrm>
          <a:prstGeom prst="rect">
            <a:avLst/>
          </a:prstGeom>
        </p:spPr>
        <p:txBody>
          <a:bodyPr/>
          <a:lstStyle>
            <a:lvl1pPr>
              <a:defRPr/>
            </a:lvl1pPr>
          </a:lstStyle>
          <a:p>
            <a:fld id="{1C48A6C3-5D25-43E7-B229-76FED0D2868A}"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324600"/>
            <a:ext cx="2133600" cy="457200"/>
          </a:xfrm>
          <a:prstGeom prst="rect">
            <a:avLst/>
          </a:prstGeom>
        </p:spPr>
        <p:txBody>
          <a:bodyPr/>
          <a:lstStyle>
            <a:lvl1pPr>
              <a:defRPr/>
            </a:lvl1pPr>
          </a:lstStyle>
          <a:p>
            <a:fld id="{E85D69C9-1510-470B-A70C-5DC55A57FD77}"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a:prstGeom prst="rect">
            <a:avLst/>
          </a:prstGeom>
        </p:spPr>
        <p:txBody>
          <a:bodyPr/>
          <a:lstStyle>
            <a:lvl1pPr>
              <a:defRPr/>
            </a:lvl1pPr>
          </a:lstStyle>
          <a:p>
            <a:fld id="{F08AADE0-43F2-45DA-AAC4-38BD0E9DB83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324600"/>
            <a:ext cx="2133600" cy="457200"/>
          </a:xfrm>
          <a:prstGeom prst="rect">
            <a:avLst/>
          </a:prstGeom>
        </p:spPr>
        <p:txBody>
          <a:bodyPr/>
          <a:lstStyle>
            <a:lvl1pPr>
              <a:defRPr/>
            </a:lvl1pPr>
          </a:lstStyle>
          <a:p>
            <a:fld id="{1FC43652-29FC-4863-885F-EF39FB62647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19838"/>
            <a:ext cx="2133600" cy="461962"/>
          </a:xfrm>
          <a:prstGeom prst="rect">
            <a:avLst/>
          </a:prstGeom>
        </p:spPr>
        <p:txBody>
          <a:bodyPr/>
          <a:lstStyle>
            <a:lvl1pPr>
              <a:defRPr sz="1400"/>
            </a:lvl1pPr>
          </a:lstStyle>
          <a:p>
            <a:fld id="{AC5898B9-ED2C-4925-9C9E-7644545534BD}" type="slidenum">
              <a:rPr lang="en-US" altLang="en-US" smtClean="0"/>
              <a:pPr/>
              <a:t>‹#›</a:t>
            </a:fld>
            <a:endParaRPr lang="en-US" altLang="en-US" dirty="0"/>
          </a:p>
        </p:txBody>
      </p:sp>
      <p:pic>
        <p:nvPicPr>
          <p:cNvPr id="6" name="Picture 5" descr="wordmark.gif"/>
          <p:cNvPicPr>
            <a:picLocks noChangeAspect="1"/>
          </p:cNvPicPr>
          <p:nvPr userDrawn="1"/>
        </p:nvPicPr>
        <p:blipFill>
          <a:blip r:embed="rId2" cstate="print"/>
          <a:stretch>
            <a:fillRect/>
          </a:stretch>
        </p:blipFill>
        <p:spPr>
          <a:xfrm>
            <a:off x="457200" y="6324600"/>
            <a:ext cx="2632257" cy="31021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CB0517CB-9D1E-4D5D-A1DD-C4CFF3EDCEA7}"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4A1D935E-CED4-4B22-B759-A7163D5AB4C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204803" name="Rectangle 3"/>
          <p:cNvSpPr>
            <a:spLocks noGrp="1" noChangeArrowheads="1"/>
          </p:cNvSpPr>
          <p:nvPr>
            <p:ph type="body" idx="1"/>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0480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20480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
        <p:nvSpPr>
          <p:cNvPr id="9" name="Slide Number Placeholder 5"/>
          <p:cNvSpPr>
            <a:spLocks noGrp="1"/>
          </p:cNvSpPr>
          <p:nvPr>
            <p:ph type="sldNum" sz="quarter" idx="4"/>
          </p:nvPr>
        </p:nvSpPr>
        <p:spPr>
          <a:xfrm>
            <a:off x="6553200" y="6319838"/>
            <a:ext cx="2133600" cy="461962"/>
          </a:xfrm>
          <a:prstGeom prst="rect">
            <a:avLst/>
          </a:prstGeom>
        </p:spPr>
        <p:txBody>
          <a:bodyPr/>
          <a:lstStyle>
            <a:lvl1pPr algn="r">
              <a:defRPr sz="1600"/>
            </a:lvl1pPr>
          </a:lstStyle>
          <a:p>
            <a:fld id="{AC5898B9-ED2C-4925-9C9E-7644545534BD}" type="slidenum">
              <a:rPr lang="en-US" altLang="en-US" smtClean="0"/>
              <a:pPr/>
              <a:t>‹#›</a:t>
            </a:fld>
            <a:endParaRPr lang="en-US" altLang="en-US" dirty="0"/>
          </a:p>
        </p:txBody>
      </p:sp>
      <p:pic>
        <p:nvPicPr>
          <p:cNvPr id="8" name="Picture 2" descr="C:\Users\jlgreathouse\Desktop\Intel-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6800" y="6275813"/>
            <a:ext cx="615885" cy="4077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lgreathouse\Desktop\BlockM.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7676" y="6294985"/>
            <a:ext cx="533401" cy="36944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22.jpe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wmf"/><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wmf"/></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8001000" cy="2743200"/>
          </a:xfrm>
        </p:spPr>
        <p:txBody>
          <a:bodyPr anchor="ctr"/>
          <a:lstStyle/>
          <a:p>
            <a:pPr algn="ctr"/>
            <a:r>
              <a:rPr lang="en-US" b="1" dirty="0" smtClean="0"/>
              <a:t>Demand-Driven Software Race Detection using Hardware</a:t>
            </a:r>
            <a:br>
              <a:rPr lang="en-US" b="1" dirty="0" smtClean="0"/>
            </a:br>
            <a:r>
              <a:rPr lang="en-US" b="1" dirty="0" smtClean="0"/>
              <a:t>Performance </a:t>
            </a:r>
            <a:r>
              <a:rPr lang="en-US" b="1" dirty="0"/>
              <a:t>Counters</a:t>
            </a:r>
            <a:r>
              <a:rPr lang="en-US" dirty="0"/>
              <a:t> </a:t>
            </a:r>
          </a:p>
        </p:txBody>
      </p:sp>
      <p:sp>
        <p:nvSpPr>
          <p:cNvPr id="3" name="Subtitle 2"/>
          <p:cNvSpPr>
            <a:spLocks noGrp="1"/>
          </p:cNvSpPr>
          <p:nvPr>
            <p:ph type="subTitle" idx="1"/>
          </p:nvPr>
        </p:nvSpPr>
        <p:spPr>
          <a:xfrm>
            <a:off x="0" y="3962400"/>
            <a:ext cx="9144000" cy="1143000"/>
          </a:xfrm>
        </p:spPr>
        <p:txBody>
          <a:bodyPr anchor="ctr"/>
          <a:lstStyle/>
          <a:p>
            <a:r>
              <a:rPr lang="en-US" sz="2400" b="1" dirty="0" smtClean="0"/>
              <a:t>Joseph L. Greathouse</a:t>
            </a:r>
            <a:r>
              <a:rPr lang="en-US" sz="2400" baseline="30000" dirty="0" smtClean="0"/>
              <a:t>†</a:t>
            </a:r>
            <a:r>
              <a:rPr lang="en-US" sz="2400" dirty="0" smtClean="0"/>
              <a:t>, </a:t>
            </a:r>
            <a:r>
              <a:rPr lang="en-US" sz="2400" dirty="0" err="1" smtClean="0"/>
              <a:t>Zhiqiang</a:t>
            </a:r>
            <a:r>
              <a:rPr lang="en-US" sz="2400" dirty="0" smtClean="0"/>
              <a:t> Ma</a:t>
            </a:r>
            <a:r>
              <a:rPr lang="en-US" sz="2400" baseline="30000" dirty="0"/>
              <a:t>‡</a:t>
            </a:r>
            <a:r>
              <a:rPr lang="en-US" sz="2400" dirty="0" smtClean="0"/>
              <a:t>, Matthew I. Frank</a:t>
            </a:r>
            <a:r>
              <a:rPr lang="en-US" sz="2400" baseline="30000" dirty="0"/>
              <a:t>‡</a:t>
            </a:r>
            <a:r>
              <a:rPr lang="en-US" sz="2400" dirty="0" smtClean="0"/>
              <a:t/>
            </a:r>
            <a:br>
              <a:rPr lang="en-US" sz="2400" dirty="0" smtClean="0"/>
            </a:br>
            <a:r>
              <a:rPr lang="en-US" sz="2400" dirty="0" smtClean="0"/>
              <a:t>Ramesh </a:t>
            </a:r>
            <a:r>
              <a:rPr lang="en-US" sz="2400" dirty="0" err="1" smtClean="0"/>
              <a:t>Peri</a:t>
            </a:r>
            <a:r>
              <a:rPr lang="en-US" sz="2400" baseline="30000" dirty="0"/>
              <a:t>‡</a:t>
            </a:r>
            <a:r>
              <a:rPr lang="en-US" sz="2400" dirty="0" smtClean="0"/>
              <a:t>, Todd Austin</a:t>
            </a:r>
            <a:r>
              <a:rPr lang="en-US" sz="2400" baseline="30000" dirty="0"/>
              <a:t>†</a:t>
            </a:r>
            <a:endParaRPr lang="en-US" sz="2400" b="1" dirty="0"/>
          </a:p>
        </p:txBody>
      </p:sp>
      <p:sp>
        <p:nvSpPr>
          <p:cNvPr id="4" name="Text Placeholder 3"/>
          <p:cNvSpPr>
            <a:spLocks noGrp="1"/>
          </p:cNvSpPr>
          <p:nvPr>
            <p:ph type="body" sz="quarter" idx="10"/>
          </p:nvPr>
        </p:nvSpPr>
        <p:spPr>
          <a:xfrm>
            <a:off x="0" y="5105400"/>
            <a:ext cx="4572000" cy="457200"/>
          </a:xfrm>
        </p:spPr>
        <p:txBody>
          <a:bodyPr/>
          <a:lstStyle/>
          <a:p>
            <a:r>
              <a:rPr lang="en-US" sz="2200" baseline="30000" dirty="0" smtClean="0"/>
              <a:t>†</a:t>
            </a:r>
            <a:r>
              <a:rPr lang="en-US" sz="2200" dirty="0" smtClean="0"/>
              <a:t>University of Michigan</a:t>
            </a:r>
            <a:endParaRPr lang="en-US" sz="2200" dirty="0"/>
          </a:p>
        </p:txBody>
      </p:sp>
      <p:sp>
        <p:nvSpPr>
          <p:cNvPr id="5" name="Text Placeholder 3"/>
          <p:cNvSpPr txBox="1">
            <a:spLocks/>
          </p:cNvSpPr>
          <p:nvPr/>
        </p:nvSpPr>
        <p:spPr bwMode="auto">
          <a:xfrm>
            <a:off x="4572000" y="5105400"/>
            <a:ext cx="457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chemeClr val="accent1"/>
              </a:buClr>
              <a:buSzPct val="65000"/>
              <a:buFont typeface="Wingdings" pitchFamily="2" charset="2"/>
              <a:buNone/>
              <a:defRPr sz="2000" baseline="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sz="2200" baseline="30000" dirty="0" smtClean="0"/>
              <a:t>‡</a:t>
            </a:r>
            <a:r>
              <a:rPr lang="en-US" sz="2200" dirty="0" smtClean="0"/>
              <a:t>Intel Corporation</a:t>
            </a:r>
            <a:endParaRPr lang="en-US" sz="2200" dirty="0"/>
          </a:p>
        </p:txBody>
      </p:sp>
      <p:sp>
        <p:nvSpPr>
          <p:cNvPr id="9" name="Subtitle 2"/>
          <p:cNvSpPr txBox="1">
            <a:spLocks/>
          </p:cNvSpPr>
          <p:nvPr/>
        </p:nvSpPr>
        <p:spPr bwMode="auto">
          <a:xfrm>
            <a:off x="-26158" y="5704764"/>
            <a:ext cx="9170158"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accent1"/>
              </a:buClr>
              <a:buSzPct val="65000"/>
              <a:buFont typeface="Wingdings" pitchFamily="2" charset="2"/>
              <a:buNone/>
              <a:defRPr sz="2200" baseline="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sz="1800" dirty="0" smtClean="0"/>
              <a:t>ISCA-38</a:t>
            </a:r>
          </a:p>
          <a:p>
            <a:r>
              <a:rPr lang="en-US" sz="1800" dirty="0" smtClean="0"/>
              <a:t>June 6, 2011</a:t>
            </a:r>
            <a:endParaRPr lang="en-US" sz="1800" dirty="0"/>
          </a:p>
        </p:txBody>
      </p:sp>
      <p:pic>
        <p:nvPicPr>
          <p:cNvPr id="3078" name="Picture 6" descr="C:\Users\jlgreathouse\Desktop\Inte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791200"/>
            <a:ext cx="828616" cy="54864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lgreathouse\Desktop\Block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475" y="5791200"/>
            <a:ext cx="792125"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60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Little Inter-Thread Sharing</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10</a:t>
            </a:fld>
            <a:endParaRPr lang="en-US" altLang="en-US" dirty="0"/>
          </a:p>
        </p:txBody>
      </p:sp>
      <p:sp>
        <p:nvSpPr>
          <p:cNvPr id="9" name="TextBox 8"/>
          <p:cNvSpPr txBox="1"/>
          <p:nvPr/>
        </p:nvSpPr>
        <p:spPr>
          <a:xfrm>
            <a:off x="1208567" y="1321557"/>
            <a:ext cx="2977896"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10" name="TextBox 9"/>
          <p:cNvSpPr txBox="1"/>
          <p:nvPr/>
        </p:nvSpPr>
        <p:spPr>
          <a:xfrm>
            <a:off x="4180367" y="1321556"/>
            <a:ext cx="4572000" cy="461665"/>
          </a:xfrm>
          <a:prstGeom prst="rect">
            <a:avLst/>
          </a:prstGeom>
          <a:noFill/>
          <a:ln w="25400">
            <a:solidFill>
              <a:schemeClr val="tx1"/>
            </a:solidFill>
          </a:ln>
        </p:spPr>
        <p:txBody>
          <a:bodyPr wrap="square" rtlCol="0">
            <a:spAutoFit/>
          </a:bodyPr>
          <a:lstStyle/>
          <a:p>
            <a:pPr algn="ctr"/>
            <a:r>
              <a:rPr lang="en-US" sz="2400" dirty="0" smtClean="0"/>
              <a:t>PARSEC</a:t>
            </a:r>
          </a:p>
        </p:txBody>
      </p:sp>
      <p:graphicFrame>
        <p:nvGraphicFramePr>
          <p:cNvPr id="15" name="Chart 14"/>
          <p:cNvGraphicFramePr>
            <a:graphicFrameLocks/>
          </p:cNvGraphicFramePr>
          <p:nvPr>
            <p:extLst>
              <p:ext uri="{D42A27DB-BD31-4B8C-83A1-F6EECF244321}">
                <p14:modId xmlns:p14="http://schemas.microsoft.com/office/powerpoint/2010/main" val="1206827500"/>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2526380405"/>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42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xit" presetSubtype="4" fill="hold" grpId="0" nodeType="withEffect">
                                  <p:stCondLst>
                                    <p:cond delay="0"/>
                                  </p:stCondLst>
                                  <p:childTnLst>
                                    <p:animEffect transition="out" filter="wipe(down)">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 1: Demand-Driven Analysis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11</a:t>
            </a:fld>
            <a:endParaRPr lang="en-US" altLang="en-US" dirty="0"/>
          </a:p>
        </p:txBody>
      </p:sp>
      <p:sp>
        <p:nvSpPr>
          <p:cNvPr id="5" name="Rectangle 4"/>
          <p:cNvSpPr/>
          <p:nvPr/>
        </p:nvSpPr>
        <p:spPr bwMode="auto">
          <a:xfrm>
            <a:off x="914400" y="1905000"/>
            <a:ext cx="7315200" cy="2286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Verdana" pitchFamily="34" charset="0"/>
            </a:endParaRPr>
          </a:p>
        </p:txBody>
      </p:sp>
      <p:sp>
        <p:nvSpPr>
          <p:cNvPr id="6" name="Rounded Rectangle 5"/>
          <p:cNvSpPr/>
          <p:nvPr/>
        </p:nvSpPr>
        <p:spPr bwMode="auto">
          <a:xfrm>
            <a:off x="1447800" y="2524919"/>
            <a:ext cx="27432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Multi-threaded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Application</a:t>
            </a:r>
          </a:p>
        </p:txBody>
      </p:sp>
      <p:sp>
        <p:nvSpPr>
          <p:cNvPr id="9" name="Rounded Rectangle 8"/>
          <p:cNvSpPr/>
          <p:nvPr/>
        </p:nvSpPr>
        <p:spPr bwMode="auto">
          <a:xfrm>
            <a:off x="4953000" y="2057400"/>
            <a:ext cx="2743200" cy="1925638"/>
          </a:xfrm>
          <a:prstGeom prst="roundRect">
            <a:avLst/>
          </a:prstGeom>
          <a:gradFill>
            <a:gsLst>
              <a:gs pos="0">
                <a:schemeClr val="dk1">
                  <a:tint val="50000"/>
                  <a:satMod val="300000"/>
                  <a:lumMod val="100000"/>
                  <a:alpha val="60000"/>
                </a:schemeClr>
              </a:gs>
              <a:gs pos="35000">
                <a:schemeClr val="dk1">
                  <a:tint val="37000"/>
                  <a:satMod val="300000"/>
                  <a:lumMod val="50000"/>
                  <a:lumOff val="50000"/>
                  <a:alpha val="60000"/>
                </a:schemeClr>
              </a:gs>
              <a:gs pos="100000">
                <a:schemeClr val="dk1">
                  <a:tint val="15000"/>
                  <a:satMod val="350000"/>
                  <a:lumMod val="0"/>
                  <a:lumOff val="100000"/>
                  <a:alpha val="6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dk1">
                    <a:alpha val="50000"/>
                  </a:schemeClr>
                </a:solidFill>
                <a:effectLst/>
                <a:latin typeface="Verdana" pitchFamily="34" charset="0"/>
              </a:rPr>
              <a:t>Software</a:t>
            </a:r>
            <a:br>
              <a:rPr kumimoji="0" lang="en-US" sz="2400" i="0" u="none" strike="noStrike" cap="none" normalizeH="0" baseline="0" dirty="0" smtClean="0">
                <a:ln>
                  <a:noFill/>
                </a:ln>
                <a:solidFill>
                  <a:schemeClr val="dk1">
                    <a:alpha val="50000"/>
                  </a:schemeClr>
                </a:solidFill>
                <a:effectLst/>
                <a:latin typeface="Verdana" pitchFamily="34" charset="0"/>
              </a:rPr>
            </a:br>
            <a:r>
              <a:rPr kumimoji="0" lang="en-US" sz="2400" i="0" u="none" strike="noStrike" cap="none" normalizeH="0" baseline="0" dirty="0" smtClean="0">
                <a:ln>
                  <a:noFill/>
                </a:ln>
                <a:solidFill>
                  <a:schemeClr val="dk1">
                    <a:alpha val="50000"/>
                  </a:schemeClr>
                </a:solidFill>
                <a:effectLst/>
                <a:latin typeface="Verdana" pitchFamily="34" charset="0"/>
              </a:rPr>
              <a:t>Race Detector</a:t>
            </a:r>
          </a:p>
        </p:txBody>
      </p:sp>
      <p:sp>
        <p:nvSpPr>
          <p:cNvPr id="10" name="Rounded Rectangle 9"/>
          <p:cNvSpPr/>
          <p:nvPr/>
        </p:nvSpPr>
        <p:spPr bwMode="auto">
          <a:xfrm>
            <a:off x="4953000" y="2057400"/>
            <a:ext cx="2743200" cy="192563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Software</a:t>
            </a:r>
            <a:br>
              <a:rPr kumimoji="0" lang="en-US" sz="2400" i="0" u="none" strike="noStrike" cap="none" normalizeH="0" baseline="0" dirty="0" smtClean="0">
                <a:ln>
                  <a:noFill/>
                </a:ln>
                <a:effectLst/>
                <a:latin typeface="Verdana" pitchFamily="34" charset="0"/>
              </a:rPr>
            </a:br>
            <a:r>
              <a:rPr kumimoji="0" lang="en-US" sz="2400" i="0" u="none" strike="noStrike" cap="none" normalizeH="0" baseline="0" dirty="0" smtClean="0">
                <a:ln>
                  <a:noFill/>
                </a:ln>
                <a:effectLst/>
                <a:latin typeface="Verdana" pitchFamily="34" charset="0"/>
              </a:rPr>
              <a:t>Race Detector</a:t>
            </a:r>
          </a:p>
        </p:txBody>
      </p:sp>
      <p:pic>
        <p:nvPicPr>
          <p:cNvPr id="11" name="Picture 2" descr="C:\Users\jgreathx\AppData\Local\Microsoft\Windows\Temporary Internet Files\Content.IE5\1MI2RH4L\MC900433858[1].png"/>
          <p:cNvPicPr>
            <a:picLocks noChangeAspect="1" noChangeArrowheads="1"/>
          </p:cNvPicPr>
          <p:nvPr/>
        </p:nvPicPr>
        <p:blipFill>
          <a:blip r:embed="rId3" cstate="print"/>
          <a:srcRect/>
          <a:stretch>
            <a:fillRect/>
          </a:stretch>
        </p:blipFill>
        <p:spPr bwMode="auto">
          <a:xfrm>
            <a:off x="5753157" y="3048114"/>
            <a:ext cx="1142886" cy="1142886"/>
          </a:xfrm>
          <a:prstGeom prst="rect">
            <a:avLst/>
          </a:prstGeom>
          <a:noFill/>
        </p:spPr>
      </p:pic>
      <p:sp>
        <p:nvSpPr>
          <p:cNvPr id="15" name="Rounded Rectangle 14"/>
          <p:cNvSpPr/>
          <p:nvPr/>
        </p:nvSpPr>
        <p:spPr>
          <a:xfrm>
            <a:off x="1676400" y="313382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ounded Rectangle 16"/>
          <p:cNvSpPr/>
          <p:nvPr/>
        </p:nvSpPr>
        <p:spPr>
          <a:xfrm>
            <a:off x="2628900" y="46482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1901952" y="2362199"/>
            <a:ext cx="1828800" cy="1371600"/>
          </a:xfrm>
          <a:prstGeom prst="rect">
            <a:avLst/>
          </a:prstGeom>
        </p:spPr>
      </p:pic>
      <p:pic>
        <p:nvPicPr>
          <p:cNvPr id="24" name="Picture 2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1901952" y="2362199"/>
            <a:ext cx="1828800" cy="1371600"/>
          </a:xfrm>
          <a:prstGeom prst="rect">
            <a:avLst/>
          </a:prstGeom>
        </p:spPr>
      </p:pic>
      <p:sp>
        <p:nvSpPr>
          <p:cNvPr id="27" name="Rounded Rectangle 26"/>
          <p:cNvSpPr/>
          <p:nvPr/>
        </p:nvSpPr>
        <p:spPr>
          <a:xfrm>
            <a:off x="6172200" y="46482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ounded Rectangle 27"/>
          <p:cNvSpPr/>
          <p:nvPr/>
        </p:nvSpPr>
        <p:spPr>
          <a:xfrm>
            <a:off x="4800600" y="33528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9" name="Picture 28"/>
          <p:cNvPicPr>
            <a:picLocks noChangeAspect="1"/>
          </p:cNvPicPr>
          <p:nvPr/>
        </p:nvPicPr>
        <p:blipFill>
          <a:blip r:embed="rId8" cstate="print">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1903125" y="2362314"/>
            <a:ext cx="1843548" cy="1371600"/>
          </a:xfrm>
          <a:prstGeom prst="rect">
            <a:avLst/>
          </a:prstGeom>
        </p:spPr>
      </p:pic>
      <p:sp>
        <p:nvSpPr>
          <p:cNvPr id="30" name="Oval Callout 29"/>
          <p:cNvSpPr/>
          <p:nvPr/>
        </p:nvSpPr>
        <p:spPr>
          <a:xfrm>
            <a:off x="3867905" y="3931925"/>
            <a:ext cx="1509283" cy="914301"/>
          </a:xfrm>
          <a:prstGeom prst="wedgeEllipseCallout">
            <a:avLst>
              <a:gd name="adj1" fmla="val -35711"/>
              <a:gd name="adj2" fmla="val 5905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t>Local Access</a:t>
            </a:r>
            <a:endParaRPr lang="en-US" b="1" dirty="0"/>
          </a:p>
        </p:txBody>
      </p:sp>
      <p:sp>
        <p:nvSpPr>
          <p:cNvPr id="31" name="Oval Callout 30"/>
          <p:cNvSpPr/>
          <p:nvPr/>
        </p:nvSpPr>
        <p:spPr>
          <a:xfrm>
            <a:off x="3543299" y="3931925"/>
            <a:ext cx="2235721" cy="914301"/>
          </a:xfrm>
          <a:prstGeom prst="wedgeEllipseCallout">
            <a:avLst>
              <a:gd name="adj1" fmla="val -35711"/>
              <a:gd name="adj2" fmla="val 590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Inter-thread sharing</a:t>
            </a:r>
            <a:endParaRPr lang="en-US" b="1" dirty="0"/>
          </a:p>
        </p:txBody>
      </p:sp>
      <p:sp>
        <p:nvSpPr>
          <p:cNvPr id="23" name="Rounded Rectangle 22"/>
          <p:cNvSpPr/>
          <p:nvPr/>
        </p:nvSpPr>
        <p:spPr>
          <a:xfrm>
            <a:off x="2628900" y="46482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ounded Rectangle 21"/>
          <p:cNvSpPr/>
          <p:nvPr/>
        </p:nvSpPr>
        <p:spPr>
          <a:xfrm>
            <a:off x="1676400" y="313382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ounded Rectangle 24"/>
          <p:cNvSpPr/>
          <p:nvPr/>
        </p:nvSpPr>
        <p:spPr>
          <a:xfrm>
            <a:off x="3543299" y="313452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bwMode="auto">
          <a:xfrm>
            <a:off x="914400" y="4953000"/>
            <a:ext cx="7315200" cy="38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Inter-thread Sharing Monitor</a:t>
            </a:r>
          </a:p>
        </p:txBody>
      </p:sp>
    </p:spTree>
    <p:extLst>
      <p:ext uri="{BB962C8B-B14F-4D97-AF65-F5344CB8AC3E}">
        <p14:creationId xmlns:p14="http://schemas.microsoft.com/office/powerpoint/2010/main" val="318523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0 0 L 0 0.25 E" pathEditMode="relative" ptsTypes="">
                                      <p:cBhvr>
                                        <p:cTn id="9" dur="1000" fill="hold"/>
                                        <p:tgtEl>
                                          <p:spTgt spid="15"/>
                                        </p:tgtEl>
                                        <p:attrNameLst>
                                          <p:attrName>ppt_x</p:attrName>
                                          <p:attrName>ppt_y</p:attrName>
                                        </p:attrNameLst>
                                      </p:cBhvr>
                                    </p:animMotion>
                                  </p:childTnLst>
                                </p:cTn>
                              </p:par>
                            </p:childTnLst>
                          </p:cTn>
                        </p:par>
                        <p:par>
                          <p:cTn id="10" fill="hold">
                            <p:stCondLst>
                              <p:cond delay="1000"/>
                            </p:stCondLst>
                            <p:childTnLst>
                              <p:par>
                                <p:cTn id="11" presetID="1" presetClass="exit" presetSubtype="0" fill="hold" grpId="2" nodeType="after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par>
                          <p:cTn id="21" fill="hold">
                            <p:stCondLst>
                              <p:cond delay="0"/>
                            </p:stCondLst>
                            <p:childTnLst>
                              <p:par>
                                <p:cTn id="22" presetID="42" presetClass="path" presetSubtype="0" accel="50000" decel="50000" fill="hold" grpId="1" nodeType="afterEffect">
                                  <p:stCondLst>
                                    <p:cond delay="0"/>
                                  </p:stCondLst>
                                  <p:childTnLst>
                                    <p:animMotion origin="layout" path="M -3.33333E-6 -0.16112 L -3.33333E-6 4.44444E-6 " pathEditMode="relative" rAng="0" ptsTypes="AA">
                                      <p:cBhvr>
                                        <p:cTn id="23" dur="1000" spd="-100000" fill="hold"/>
                                        <p:tgtEl>
                                          <p:spTgt spid="17"/>
                                        </p:tgtEl>
                                        <p:attrNameLst>
                                          <p:attrName>ppt_x</p:attrName>
                                          <p:attrName>ppt_y</p:attrName>
                                        </p:attrNameLst>
                                      </p:cBhvr>
                                      <p:rCtr x="0" y="8056"/>
                                    </p:animMotion>
                                  </p:childTnLst>
                                </p:cTn>
                              </p:par>
                            </p:childTnLst>
                          </p:cTn>
                        </p:par>
                        <p:par>
                          <p:cTn id="24" fill="hold">
                            <p:stCondLst>
                              <p:cond delay="1000"/>
                            </p:stCondLst>
                            <p:childTnLst>
                              <p:par>
                                <p:cTn id="25" presetID="1" presetClass="exit" presetSubtype="0" fill="hold" grpId="2" nodeType="after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par>
                          <p:cTn id="33" fill="hold">
                            <p:stCondLst>
                              <p:cond delay="0"/>
                            </p:stCondLst>
                            <p:childTnLst>
                              <p:par>
                                <p:cTn id="34" presetID="42" presetClass="path" presetSubtype="0" accel="50000" decel="50000" fill="hold" grpId="1" nodeType="afterEffect">
                                  <p:stCondLst>
                                    <p:cond delay="0"/>
                                  </p:stCondLst>
                                  <p:childTnLst>
                                    <p:animMotion origin="layout" path="M 0 0 L 0 0.25 E" pathEditMode="relative" ptsTypes="">
                                      <p:cBhvr>
                                        <p:cTn id="35" dur="1000" fill="hold"/>
                                        <p:tgtEl>
                                          <p:spTgt spid="25"/>
                                        </p:tgtEl>
                                        <p:attrNameLst>
                                          <p:attrName>ppt_x</p:attrName>
                                          <p:attrName>ppt_y</p:attrName>
                                        </p:attrNameLst>
                                      </p:cBhvr>
                                    </p:animMotion>
                                  </p:childTnLst>
                                </p:cTn>
                              </p:par>
                            </p:childTnLst>
                          </p:cTn>
                        </p:par>
                        <p:par>
                          <p:cTn id="36" fill="hold">
                            <p:stCondLst>
                              <p:cond delay="1000"/>
                            </p:stCondLst>
                            <p:childTnLst>
                              <p:par>
                                <p:cTn id="37" presetID="1" presetClass="exit" presetSubtype="0" fill="hold" grpId="2" nodeType="after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1"/>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par>
                          <p:cTn id="48" fill="hold">
                            <p:stCondLst>
                              <p:cond delay="0"/>
                            </p:stCondLst>
                            <p:childTnLst>
                              <p:par>
                                <p:cTn id="49" presetID="42" presetClass="path" presetSubtype="0" accel="50000" decel="50000" fill="hold" grpId="1" nodeType="afterEffect">
                                  <p:stCondLst>
                                    <p:cond delay="0"/>
                                  </p:stCondLst>
                                  <p:childTnLst>
                                    <p:animMotion origin="layout" path="M -3.33333E-6 -0.16112 L -3.33333E-6 4.44444E-6 " pathEditMode="relative" rAng="0" ptsTypes="AA">
                                      <p:cBhvr>
                                        <p:cTn id="50" dur="1000" spd="-100000" fill="hold"/>
                                        <p:tgtEl>
                                          <p:spTgt spid="27"/>
                                        </p:tgtEl>
                                        <p:attrNameLst>
                                          <p:attrName>ppt_x</p:attrName>
                                          <p:attrName>ppt_y</p:attrName>
                                        </p:attrNameLst>
                                      </p:cBhvr>
                                      <p:rCtr x="0" y="8056"/>
                                    </p:animMotion>
                                  </p:childTnLst>
                                </p:cTn>
                              </p:par>
                            </p:childTnLst>
                          </p:cTn>
                        </p:par>
                        <p:par>
                          <p:cTn id="51" fill="hold">
                            <p:stCondLst>
                              <p:cond delay="1000"/>
                            </p:stCondLst>
                            <p:childTnLst>
                              <p:par>
                                <p:cTn id="52" presetID="1" presetClass="exit" presetSubtype="0" fill="hold" grpId="2" nodeType="afterEffect">
                                  <p:stCondLst>
                                    <p:cond delay="0"/>
                                  </p:stCondLst>
                                  <p:childTnLst>
                                    <p:set>
                                      <p:cBhvr>
                                        <p:cTn id="53" dur="1" fill="hold">
                                          <p:stCondLst>
                                            <p:cond delay="0"/>
                                          </p:stCondLst>
                                        </p:cTn>
                                        <p:tgtEl>
                                          <p:spTgt spid="27"/>
                                        </p:tgtEl>
                                        <p:attrNameLst>
                                          <p:attrName>style.visibility</p:attrName>
                                        </p:attrNameLst>
                                      </p:cBhvr>
                                      <p:to>
                                        <p:strVal val="hidden"/>
                                      </p:to>
                                    </p:set>
                                  </p:childTnLst>
                                </p:cTn>
                              </p:par>
                              <p:par>
                                <p:cTn id="54" presetID="9" presetClass="emph" presetSubtype="0" grpId="0" nodeType="withEffect">
                                  <p:stCondLst>
                                    <p:cond delay="0"/>
                                  </p:stCondLst>
                                  <p:childTnLst>
                                    <p:set>
                                      <p:cBhvr rctx="PPT">
                                        <p:cTn id="55" dur="indefinite"/>
                                        <p:tgtEl>
                                          <p:spTgt spid="6"/>
                                        </p:tgtEl>
                                        <p:attrNameLst>
                                          <p:attrName>style.opacity</p:attrName>
                                        </p:attrNameLst>
                                      </p:cBhvr>
                                      <p:to>
                                        <p:strVal val="0.5"/>
                                      </p:to>
                                    </p:set>
                                    <p:animEffect filter="image" prLst="opacity: 0.5">
                                      <p:cBhvr rctx="IE">
                                        <p:cTn id="56" dur="indefinite"/>
                                        <p:tgtEl>
                                          <p:spTgt spid="6"/>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nodeType="afterEffect">
                                  <p:stCondLst>
                                    <p:cond delay="500"/>
                                  </p:stCondLst>
                                  <p:childTnLst>
                                    <p:set>
                                      <p:cBhvr>
                                        <p:cTn id="61" dur="1" fill="hold">
                                          <p:stCondLst>
                                            <p:cond delay="0"/>
                                          </p:stCondLst>
                                        </p:cTn>
                                        <p:tgtEl>
                                          <p:spTgt spid="11"/>
                                        </p:tgtEl>
                                        <p:attrNameLst>
                                          <p:attrName>style.visibility</p:attrName>
                                        </p:attrNameLst>
                                      </p:cBhvr>
                                      <p:to>
                                        <p:strVal val="visible"/>
                                      </p:to>
                                    </p:set>
                                  </p:childTnLst>
                                </p:cTn>
                              </p:par>
                            </p:childTnLst>
                          </p:cTn>
                        </p:par>
                        <p:par>
                          <p:cTn id="62" fill="hold">
                            <p:stCondLst>
                              <p:cond delay="1500"/>
                            </p:stCondLst>
                            <p:childTnLst>
                              <p:par>
                                <p:cTn id="63" presetID="8" presetClass="emph" presetSubtype="0" fill="hold" nodeType="afterEffect">
                                  <p:stCondLst>
                                    <p:cond delay="500"/>
                                  </p:stCondLst>
                                  <p:childTnLst>
                                    <p:animRot by="10800000">
                                      <p:cBhvr>
                                        <p:cTn id="64" dur="2000" fill="hold"/>
                                        <p:tgtEl>
                                          <p:spTgt spid="11"/>
                                        </p:tgtEl>
                                        <p:attrNameLst>
                                          <p:attrName>r</p:attrName>
                                        </p:attrNameLst>
                                      </p:cBhvr>
                                    </p:animRot>
                                  </p:childTnLst>
                                </p:cTn>
                              </p:par>
                            </p:childTnLst>
                          </p:cTn>
                        </p:par>
                        <p:par>
                          <p:cTn id="65" fill="hold">
                            <p:stCondLst>
                              <p:cond delay="4000"/>
                            </p:stCondLst>
                            <p:childTnLst>
                              <p:par>
                                <p:cTn id="66" presetID="8" presetClass="emph" presetSubtype="0" fill="hold" nodeType="afterEffect">
                                  <p:stCondLst>
                                    <p:cond delay="500"/>
                                  </p:stCondLst>
                                  <p:childTnLst>
                                    <p:animRot by="10800000">
                                      <p:cBhvr>
                                        <p:cTn id="67" dur="2000" fill="hold"/>
                                        <p:tgtEl>
                                          <p:spTgt spid="11"/>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1"/>
                                        </p:tgtEl>
                                        <p:attrNameLst>
                                          <p:attrName>style.visibility</p:attrName>
                                        </p:attrNameLst>
                                      </p:cBhvr>
                                      <p:to>
                                        <p:strVal val="hidden"/>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par>
                          <p:cTn id="75" fill="hold">
                            <p:stCondLst>
                              <p:cond delay="0"/>
                            </p:stCondLst>
                            <p:childTnLst>
                              <p:par>
                                <p:cTn id="76" presetID="35" presetClass="path" presetSubtype="0" accel="50000" decel="50000" fill="hold" grpId="1" nodeType="afterEffect">
                                  <p:stCondLst>
                                    <p:cond delay="0"/>
                                  </p:stCondLst>
                                  <p:childTnLst>
                                    <p:animMotion origin="layout" path="M 0 -2.22222E-6 L -0.21667 -2.22222E-6 " pathEditMode="relative" rAng="0" ptsTypes="AA">
                                      <p:cBhvr>
                                        <p:cTn id="77" dur="1000" fill="hold"/>
                                        <p:tgtEl>
                                          <p:spTgt spid="28"/>
                                        </p:tgtEl>
                                        <p:attrNameLst>
                                          <p:attrName>ppt_x</p:attrName>
                                          <p:attrName>ppt_y</p:attrName>
                                        </p:attrNameLst>
                                      </p:cBhvr>
                                      <p:rCtr x="-10833" y="0"/>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28"/>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9" presetClass="emph" presetSubtype="0" grpId="1" nodeType="withEffect">
                                  <p:stCondLst>
                                    <p:cond delay="0"/>
                                  </p:stCondLst>
                                  <p:childTnLst>
                                    <p:set>
                                      <p:cBhvr rctx="PPT">
                                        <p:cTn id="84" dur="indefinite"/>
                                        <p:tgtEl>
                                          <p:spTgt spid="6"/>
                                        </p:tgtEl>
                                        <p:attrNameLst>
                                          <p:attrName>style.opacity</p:attrName>
                                        </p:attrNameLst>
                                      </p:cBhvr>
                                      <p:to>
                                        <p:strVal val="1"/>
                                      </p:to>
                                    </p:set>
                                    <p:animEffect filter="image" prLst="opacity: 1">
                                      <p:cBhvr rctx="IE">
                                        <p:cTn id="85" dur="indefinite"/>
                                        <p:tgtEl>
                                          <p:spTgt spid="6"/>
                                        </p:tgtEl>
                                      </p:cBhvr>
                                    </p:animEffect>
                                  </p:childTnLst>
                                </p:cTn>
                              </p:par>
                              <p:par>
                                <p:cTn id="86" presetID="1" presetClass="exit" presetSubtype="0" fill="hold" nodeType="withEffect">
                                  <p:stCondLst>
                                    <p:cond delay="0"/>
                                  </p:stCondLst>
                                  <p:childTnLst>
                                    <p:set>
                                      <p:cBhvr>
                                        <p:cTn id="87" dur="1" fill="hold">
                                          <p:stCondLst>
                                            <p:cond delay="0"/>
                                          </p:stCondLst>
                                        </p:cTn>
                                        <p:tgtEl>
                                          <p:spTgt spid="21"/>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cTn>
                              </p:par>
                            </p:childTnLst>
                          </p:cTn>
                        </p:par>
                        <p:par>
                          <p:cTn id="94" fill="hold">
                            <p:stCondLst>
                              <p:cond delay="0"/>
                            </p:stCondLst>
                            <p:childTnLst>
                              <p:par>
                                <p:cTn id="95" presetID="42" presetClass="path" presetSubtype="0" accel="50000" decel="50000" fill="hold" grpId="1" nodeType="afterEffect">
                                  <p:stCondLst>
                                    <p:cond delay="0"/>
                                  </p:stCondLst>
                                  <p:childTnLst>
                                    <p:animMotion origin="layout" path="M 0 0 L 0 0.25 E" pathEditMode="relative" ptsTypes="">
                                      <p:cBhvr>
                                        <p:cTn id="96" dur="1000" fill="hold"/>
                                        <p:tgtEl>
                                          <p:spTgt spid="22"/>
                                        </p:tgtEl>
                                        <p:attrNameLst>
                                          <p:attrName>ppt_x</p:attrName>
                                          <p:attrName>ppt_y</p:attrName>
                                        </p:attrNameLst>
                                      </p:cBhvr>
                                    </p:animMotion>
                                  </p:childTnLst>
                                </p:cTn>
                              </p:par>
                            </p:childTnLst>
                          </p:cTn>
                        </p:par>
                        <p:par>
                          <p:cTn id="97" fill="hold">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22"/>
                                        </p:tgtEl>
                                        <p:attrNameLst>
                                          <p:attrName>style.visibility</p:attrName>
                                        </p:attrNameLst>
                                      </p:cBhvr>
                                      <p:to>
                                        <p:strVal val="hidden"/>
                                      </p:to>
                                    </p:set>
                                  </p:childTnLst>
                                </p:cTn>
                              </p:par>
                              <p:par>
                                <p:cTn id="100" presetID="1" presetClass="entr" presetSubtype="0" fill="hold" grpId="4" nodeType="withEffect">
                                  <p:stCondLst>
                                    <p:cond delay="0"/>
                                  </p:stCondLst>
                                  <p:childTnLst>
                                    <p:set>
                                      <p:cBhvr>
                                        <p:cTn id="101" dur="1" fill="hold">
                                          <p:stCondLst>
                                            <p:cond delay="0"/>
                                          </p:stCondLst>
                                        </p:cTn>
                                        <p:tgtEl>
                                          <p:spTgt spid="30"/>
                                        </p:tgtEl>
                                        <p:attrNameLst>
                                          <p:attrName>style.visibility</p:attrName>
                                        </p:attrNameLst>
                                      </p:cBhvr>
                                      <p:to>
                                        <p:strVal val="visible"/>
                                      </p:to>
                                    </p:set>
                                  </p:childTnLst>
                                </p:cTn>
                              </p:par>
                            </p:childTnLst>
                          </p:cTn>
                        </p:par>
                        <p:par>
                          <p:cTn id="102" fill="hold">
                            <p:stCondLst>
                              <p:cond delay="1000"/>
                            </p:stCondLst>
                            <p:childTnLst>
                              <p:par>
                                <p:cTn id="103" presetID="1" presetClass="exit" presetSubtype="0" fill="hold" grpId="5" nodeType="afterEffect">
                                  <p:stCondLst>
                                    <p:cond delay="500"/>
                                  </p:stCondLst>
                                  <p:childTnLst>
                                    <p:set>
                                      <p:cBhvr>
                                        <p:cTn id="104" dur="1" fill="hold">
                                          <p:stCondLst>
                                            <p:cond delay="0"/>
                                          </p:stCondLst>
                                        </p:cTn>
                                        <p:tgtEl>
                                          <p:spTgt spid="30"/>
                                        </p:tgtEl>
                                        <p:attrNameLst>
                                          <p:attrName>style.visibility</p:attrName>
                                        </p:attrNameLst>
                                      </p:cBhvr>
                                      <p:to>
                                        <p:strVal val="hidden"/>
                                      </p:to>
                                    </p:set>
                                  </p:childTnLst>
                                </p:cTn>
                              </p:par>
                            </p:childTnLst>
                          </p:cTn>
                        </p:par>
                        <p:par>
                          <p:cTn id="105" fill="hold">
                            <p:stCondLst>
                              <p:cond delay="1500"/>
                            </p:stCondLst>
                            <p:childTnLst>
                              <p:par>
                                <p:cTn id="106" presetID="1"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childTnLst>
                                </p:cTn>
                              </p:par>
                            </p:childTnLst>
                          </p:cTn>
                        </p:par>
                        <p:par>
                          <p:cTn id="108" fill="hold">
                            <p:stCondLst>
                              <p:cond delay="1500"/>
                            </p:stCondLst>
                            <p:childTnLst>
                              <p:par>
                                <p:cTn id="109" presetID="42" presetClass="path" presetSubtype="0" accel="50000" decel="50000" fill="hold" grpId="1" nodeType="afterEffect">
                                  <p:stCondLst>
                                    <p:cond delay="0"/>
                                  </p:stCondLst>
                                  <p:childTnLst>
                                    <p:animMotion origin="layout" path="M -3.33333E-6 -0.16112 L -3.33333E-6 4.44444E-6 " pathEditMode="relative" rAng="0" ptsTypes="AA">
                                      <p:cBhvr>
                                        <p:cTn id="110" dur="1000" spd="-100000" fill="hold"/>
                                        <p:tgtEl>
                                          <p:spTgt spid="23"/>
                                        </p:tgtEl>
                                        <p:attrNameLst>
                                          <p:attrName>ppt_x</p:attrName>
                                          <p:attrName>ppt_y</p:attrName>
                                        </p:attrNameLst>
                                      </p:cBhvr>
                                      <p:rCtr x="0" y="8056"/>
                                    </p:animMotion>
                                  </p:childTnLst>
                                </p:cTn>
                              </p:par>
                            </p:childTnLst>
                          </p:cTn>
                        </p:par>
                        <p:par>
                          <p:cTn id="111" fill="hold">
                            <p:stCondLst>
                              <p:cond delay="2500"/>
                            </p:stCondLst>
                            <p:childTnLst>
                              <p:par>
                                <p:cTn id="112" presetID="1" presetClass="exit" presetSubtype="0" fill="hold" grpId="2" nodeType="after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p:stCondLst>
                              <p:cond delay="2500"/>
                            </p:stCondLst>
                            <p:childTnLst>
                              <p:par>
                                <p:cTn id="117" presetID="1" presetClass="entr" presetSubtype="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5" grpId="0" animBg="1"/>
      <p:bldP spid="15" grpId="1" animBg="1"/>
      <p:bldP spid="15" grpId="2" animBg="1"/>
      <p:bldP spid="17" grpId="0" animBg="1"/>
      <p:bldP spid="17" grpId="1" animBg="1"/>
      <p:bldP spid="17" grpId="2" animBg="1"/>
      <p:bldP spid="27" grpId="0" animBg="1"/>
      <p:bldP spid="27" grpId="1" animBg="1"/>
      <p:bldP spid="27" grpId="2" animBg="1"/>
      <p:bldP spid="28" grpId="0" animBg="1"/>
      <p:bldP spid="28" grpId="1" animBg="1"/>
      <p:bldP spid="28" grpId="2" animBg="1"/>
      <p:bldP spid="30" grpId="0" animBg="1"/>
      <p:bldP spid="30" grpId="1" animBg="1"/>
      <p:bldP spid="30" grpId="4" animBg="1"/>
      <p:bldP spid="30" grpId="5" animBg="1"/>
      <p:bldP spid="31" grpId="0" animBg="1"/>
      <p:bldP spid="31" grpId="1" animBg="1"/>
      <p:bldP spid="23" grpId="0" animBg="1"/>
      <p:bldP spid="23" grpId="1" animBg="1"/>
      <p:bldP spid="23" grpId="2" animBg="1"/>
      <p:bldP spid="22" grpId="0" animBg="1"/>
      <p:bldP spid="22" grpId="1" animBg="1"/>
      <p:bldP spid="22" grpId="2" animBg="1"/>
      <p:bldP spid="25" grpId="0" animBg="1"/>
      <p:bldP spid="25" grpId="1" animBg="1"/>
      <p:bldP spid="2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Inter-thread Sharing Monitor</a:t>
            </a:r>
            <a:endParaRPr lang="en-US" dirty="0"/>
          </a:p>
        </p:txBody>
      </p:sp>
      <p:sp>
        <p:nvSpPr>
          <p:cNvPr id="3" name="Content Placeholder 2"/>
          <p:cNvSpPr>
            <a:spLocks noGrp="1"/>
          </p:cNvSpPr>
          <p:nvPr>
            <p:ph idx="1"/>
          </p:nvPr>
        </p:nvSpPr>
        <p:spPr/>
        <p:txBody>
          <a:bodyPr/>
          <a:lstStyle/>
          <a:p>
            <a:pPr marL="1341438" lvl="4" indent="0">
              <a:buNone/>
            </a:pPr>
            <a:endParaRPr lang="en-US" dirty="0" smtClean="0"/>
          </a:p>
          <a:p>
            <a:r>
              <a:rPr lang="en-US" dirty="0" smtClean="0"/>
              <a:t>Check each memory op. for write-sharing</a:t>
            </a:r>
          </a:p>
          <a:p>
            <a:endParaRPr lang="en-US" dirty="0" smtClean="0"/>
          </a:p>
          <a:p>
            <a:r>
              <a:rPr lang="en-US" dirty="0" smtClean="0"/>
              <a:t>Signal software race detector on sharing</a:t>
            </a:r>
          </a:p>
          <a:p>
            <a:endParaRPr lang="en-US" dirty="0" smtClean="0"/>
          </a:p>
          <a:p>
            <a:endParaRPr lang="en-US" dirty="0"/>
          </a:p>
          <a:p>
            <a:r>
              <a:rPr lang="en-US" dirty="0" smtClean="0"/>
              <a:t>Possible to do in software</a:t>
            </a:r>
          </a:p>
          <a:p>
            <a:pPr lvl="1">
              <a:buClr>
                <a:srgbClr val="00B050"/>
              </a:buClr>
              <a:buSzPct val="100000"/>
              <a:buFont typeface="Arial" pitchFamily="34" charset="0"/>
              <a:buChar char="+"/>
            </a:pPr>
            <a:r>
              <a:rPr lang="en-US" dirty="0" smtClean="0"/>
              <a:t>Can be built now with instrumentation</a:t>
            </a:r>
          </a:p>
          <a:p>
            <a:pPr lvl="1">
              <a:buClr>
                <a:srgbClr val="FF0000"/>
              </a:buClr>
              <a:buSzPct val="100000"/>
              <a:buFont typeface="Arial" pitchFamily="34" charset="0"/>
              <a:buChar char="–"/>
            </a:pPr>
            <a:r>
              <a:rPr lang="en-US" dirty="0" smtClean="0"/>
              <a:t>Slow. May take as long as race detection</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12</a:t>
            </a:fld>
            <a:endParaRPr lang="en-US" altLang="en-US" dirty="0"/>
          </a:p>
        </p:txBody>
      </p:sp>
    </p:spTree>
    <p:extLst>
      <p:ext uri="{BB962C8B-B14F-4D97-AF65-F5344CB8AC3E}">
        <p14:creationId xmlns:p14="http://schemas.microsoft.com/office/powerpoint/2010/main" val="2916656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Follow read/write sets of threads</a:t>
            </a:r>
          </a:p>
          <a:p>
            <a:endParaRPr lang="en-US" dirty="0" smtClean="0"/>
          </a:p>
          <a:p>
            <a:endParaRPr lang="en-US" dirty="0"/>
          </a:p>
          <a:p>
            <a:endParaRPr lang="en-US" dirty="0" smtClean="0"/>
          </a:p>
          <a:p>
            <a:r>
              <a:rPr lang="en-US" dirty="0" smtClean="0"/>
              <a:t>Fast user-level faults</a:t>
            </a:r>
            <a:endParaRPr lang="en-US" dirty="0"/>
          </a:p>
        </p:txBody>
      </p:sp>
      <p:sp>
        <p:nvSpPr>
          <p:cNvPr id="24" name="Rectangle 23"/>
          <p:cNvSpPr/>
          <p:nvPr/>
        </p:nvSpPr>
        <p:spPr bwMode="auto">
          <a:xfrm>
            <a:off x="2974916" y="1677430"/>
            <a:ext cx="2795263" cy="15997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eaLnBrk="0" hangingPunct="0"/>
            <a:r>
              <a:rPr lang="en-US" sz="2400" dirty="0" smtClean="0">
                <a:solidFill>
                  <a:schemeClr val="tx1"/>
                </a:solidFill>
                <a:latin typeface="Verdana" pitchFamily="34" charset="0"/>
              </a:rPr>
              <a:t>Sharing </a:t>
            </a:r>
            <a:r>
              <a:rPr lang="en-US" sz="2400" dirty="0">
                <a:solidFill>
                  <a:schemeClr val="tx1"/>
                </a:solidFill>
                <a:latin typeface="Verdana" pitchFamily="34" charset="0"/>
              </a:rPr>
              <a:t>Monitor</a:t>
            </a:r>
          </a:p>
        </p:txBody>
      </p:sp>
      <p:sp>
        <p:nvSpPr>
          <p:cNvPr id="17" name="TextBox 16"/>
          <p:cNvSpPr txBox="1"/>
          <p:nvPr/>
        </p:nvSpPr>
        <p:spPr>
          <a:xfrm>
            <a:off x="529653" y="2147592"/>
            <a:ext cx="1538990" cy="830997"/>
          </a:xfrm>
          <a:prstGeom prst="rect">
            <a:avLst/>
          </a:prstGeom>
          <a:noFill/>
        </p:spPr>
        <p:txBody>
          <a:bodyPr wrap="square" rtlCol="0">
            <a:spAutoFit/>
          </a:bodyPr>
          <a:lstStyle/>
          <a:p>
            <a:pPr algn="ctr"/>
            <a:r>
              <a:rPr lang="en-US" sz="2400" u="sng" dirty="0" smtClean="0"/>
              <a:t>Thread 1</a:t>
            </a:r>
          </a:p>
          <a:p>
            <a:pPr algn="ctr"/>
            <a:r>
              <a:rPr lang="en-US" sz="2400" dirty="0" smtClean="0">
                <a:solidFill>
                  <a:schemeClr val="tx1">
                    <a:lumMod val="50000"/>
                    <a:lumOff val="50000"/>
                  </a:schemeClr>
                </a:solidFill>
              </a:rPr>
              <a:t>WRITE Y</a:t>
            </a:r>
          </a:p>
        </p:txBody>
      </p:sp>
      <p:sp>
        <p:nvSpPr>
          <p:cNvPr id="2" name="Title 1"/>
          <p:cNvSpPr>
            <a:spLocks noGrp="1"/>
          </p:cNvSpPr>
          <p:nvPr>
            <p:ph type="title"/>
          </p:nvPr>
        </p:nvSpPr>
        <p:spPr/>
        <p:txBody>
          <a:bodyPr/>
          <a:lstStyle/>
          <a:p>
            <a:r>
              <a:rPr lang="en-US" dirty="0" smtClean="0"/>
              <a:t>Ideal Hardware Sharing Detector</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13</a:t>
            </a:fld>
            <a:endParaRPr lang="en-US" altLang="en-US" dirty="0"/>
          </a:p>
        </p:txBody>
      </p:sp>
      <p:sp>
        <p:nvSpPr>
          <p:cNvPr id="11" name="TextBox 10"/>
          <p:cNvSpPr txBox="1"/>
          <p:nvPr/>
        </p:nvSpPr>
        <p:spPr>
          <a:xfrm>
            <a:off x="6967330" y="2147768"/>
            <a:ext cx="1487122" cy="830997"/>
          </a:xfrm>
          <a:prstGeom prst="rect">
            <a:avLst/>
          </a:prstGeom>
          <a:noFill/>
        </p:spPr>
        <p:txBody>
          <a:bodyPr wrap="square" rtlCol="0">
            <a:spAutoFit/>
          </a:bodyPr>
          <a:lstStyle/>
          <a:p>
            <a:pPr algn="ctr"/>
            <a:r>
              <a:rPr lang="en-US" sz="2400" u="sng" dirty="0" smtClean="0"/>
              <a:t>Thread 2</a:t>
            </a:r>
          </a:p>
          <a:p>
            <a:pPr algn="ctr"/>
            <a:r>
              <a:rPr lang="en-US" sz="2400" dirty="0" smtClean="0">
                <a:solidFill>
                  <a:schemeClr val="tx1">
                    <a:lumMod val="50000"/>
                    <a:lumOff val="50000"/>
                  </a:schemeClr>
                </a:solidFill>
              </a:rPr>
              <a:t>READ Y</a:t>
            </a:r>
          </a:p>
        </p:txBody>
      </p:sp>
      <p:sp>
        <p:nvSpPr>
          <p:cNvPr id="12" name="TextBox 11"/>
          <p:cNvSpPr txBox="1"/>
          <p:nvPr/>
        </p:nvSpPr>
        <p:spPr>
          <a:xfrm>
            <a:off x="529653" y="2147592"/>
            <a:ext cx="1538990" cy="830997"/>
          </a:xfrm>
          <a:prstGeom prst="rect">
            <a:avLst/>
          </a:prstGeom>
          <a:noFill/>
        </p:spPr>
        <p:txBody>
          <a:bodyPr wrap="square" rtlCol="0">
            <a:spAutoFit/>
          </a:bodyPr>
          <a:lstStyle/>
          <a:p>
            <a:pPr algn="ctr"/>
            <a:r>
              <a:rPr lang="en-US" sz="2400" u="sng" dirty="0" smtClean="0"/>
              <a:t>Thread 1</a:t>
            </a:r>
          </a:p>
          <a:p>
            <a:pPr algn="ctr"/>
            <a:r>
              <a:rPr lang="en-US" sz="2400" dirty="0" smtClean="0"/>
              <a:t>WRITE Y</a:t>
            </a:r>
          </a:p>
        </p:txBody>
      </p:sp>
      <p:sp>
        <p:nvSpPr>
          <p:cNvPr id="13" name="TextBox 12"/>
          <p:cNvSpPr txBox="1"/>
          <p:nvPr/>
        </p:nvSpPr>
        <p:spPr>
          <a:xfrm>
            <a:off x="2975548" y="2072039"/>
            <a:ext cx="1538990" cy="1200329"/>
          </a:xfrm>
          <a:prstGeom prst="rect">
            <a:avLst/>
          </a:prstGeom>
          <a:noFill/>
        </p:spPr>
        <p:txBody>
          <a:bodyPr wrap="square" rtlCol="0">
            <a:spAutoFit/>
          </a:bodyPr>
          <a:lstStyle/>
          <a:p>
            <a:pPr algn="ctr"/>
            <a:r>
              <a:rPr lang="en-US" sz="2400" u="sng" dirty="0" smtClean="0"/>
              <a:t>T1</a:t>
            </a:r>
          </a:p>
          <a:p>
            <a:pPr algn="ctr"/>
            <a:r>
              <a:rPr lang="en-US" sz="2400" dirty="0" smtClean="0"/>
              <a:t>R</a:t>
            </a:r>
            <a:r>
              <a:rPr lang="en-US" sz="2400" dirty="0"/>
              <a:t>: </a:t>
            </a:r>
            <a:r>
              <a:rPr lang="en-US" sz="2400" dirty="0" smtClean="0"/>
              <a:t>∅</a:t>
            </a:r>
          </a:p>
          <a:p>
            <a:pPr algn="ctr"/>
            <a:r>
              <a:rPr lang="en-US" sz="2400" dirty="0" smtClean="0"/>
              <a:t>W</a:t>
            </a:r>
            <a:r>
              <a:rPr lang="en-US" sz="2400" dirty="0"/>
              <a:t>: </a:t>
            </a:r>
            <a:r>
              <a:rPr lang="en-US" sz="2400" dirty="0" smtClean="0"/>
              <a:t>∅</a:t>
            </a:r>
            <a:endParaRPr lang="en-US" sz="2400" dirty="0"/>
          </a:p>
        </p:txBody>
      </p:sp>
      <p:sp>
        <p:nvSpPr>
          <p:cNvPr id="14" name="TextBox 13"/>
          <p:cNvSpPr txBox="1"/>
          <p:nvPr/>
        </p:nvSpPr>
        <p:spPr>
          <a:xfrm>
            <a:off x="4514538" y="2072039"/>
            <a:ext cx="1538990" cy="1200329"/>
          </a:xfrm>
          <a:prstGeom prst="rect">
            <a:avLst/>
          </a:prstGeom>
          <a:noFill/>
        </p:spPr>
        <p:txBody>
          <a:bodyPr wrap="square" rtlCol="0">
            <a:spAutoFit/>
          </a:bodyPr>
          <a:lstStyle/>
          <a:p>
            <a:pPr algn="ctr"/>
            <a:r>
              <a:rPr lang="en-US" sz="2400" u="sng" dirty="0" smtClean="0"/>
              <a:t>T2</a:t>
            </a:r>
          </a:p>
          <a:p>
            <a:pPr algn="ctr"/>
            <a:r>
              <a:rPr lang="en-US" sz="2400" dirty="0" smtClean="0"/>
              <a:t>R</a:t>
            </a:r>
            <a:r>
              <a:rPr lang="en-US" sz="2400" dirty="0"/>
              <a:t>: </a:t>
            </a:r>
            <a:r>
              <a:rPr lang="en-US" sz="2400" dirty="0" smtClean="0"/>
              <a:t>∅</a:t>
            </a:r>
          </a:p>
          <a:p>
            <a:pPr algn="ctr"/>
            <a:r>
              <a:rPr lang="en-US" sz="2400" dirty="0" smtClean="0"/>
              <a:t>W</a:t>
            </a:r>
            <a:r>
              <a:rPr lang="en-US" sz="2400" dirty="0"/>
              <a:t>: </a:t>
            </a:r>
            <a:r>
              <a:rPr lang="en-US" sz="2400" dirty="0" smtClean="0"/>
              <a:t>∅</a:t>
            </a:r>
            <a:endParaRPr lang="en-US" sz="2400" dirty="0"/>
          </a:p>
        </p:txBody>
      </p:sp>
      <p:sp>
        <p:nvSpPr>
          <p:cNvPr id="18" name="TextBox 17"/>
          <p:cNvSpPr txBox="1"/>
          <p:nvPr/>
        </p:nvSpPr>
        <p:spPr>
          <a:xfrm>
            <a:off x="6967330" y="2147768"/>
            <a:ext cx="1487122" cy="830997"/>
          </a:xfrm>
          <a:prstGeom prst="rect">
            <a:avLst/>
          </a:prstGeom>
          <a:noFill/>
        </p:spPr>
        <p:txBody>
          <a:bodyPr wrap="square" rtlCol="0">
            <a:spAutoFit/>
          </a:bodyPr>
          <a:lstStyle/>
          <a:p>
            <a:pPr algn="ctr"/>
            <a:r>
              <a:rPr lang="en-US" sz="2400" u="sng" dirty="0" smtClean="0"/>
              <a:t>Thread 2</a:t>
            </a:r>
          </a:p>
          <a:p>
            <a:pPr algn="ctr"/>
            <a:r>
              <a:rPr lang="en-US" sz="2400" dirty="0" smtClean="0"/>
              <a:t>READ Y</a:t>
            </a:r>
          </a:p>
        </p:txBody>
      </p:sp>
      <p:sp>
        <p:nvSpPr>
          <p:cNvPr id="20" name="TextBox 19"/>
          <p:cNvSpPr txBox="1"/>
          <p:nvPr/>
        </p:nvSpPr>
        <p:spPr>
          <a:xfrm>
            <a:off x="2974916" y="2071581"/>
            <a:ext cx="1538990" cy="1200329"/>
          </a:xfrm>
          <a:prstGeom prst="rect">
            <a:avLst/>
          </a:prstGeom>
          <a:noFill/>
        </p:spPr>
        <p:txBody>
          <a:bodyPr wrap="square" rtlCol="0">
            <a:spAutoFit/>
          </a:bodyPr>
          <a:lstStyle/>
          <a:p>
            <a:pPr algn="ctr"/>
            <a:r>
              <a:rPr lang="en-US" sz="2400" u="sng" dirty="0" smtClean="0"/>
              <a:t>T1</a:t>
            </a:r>
          </a:p>
          <a:p>
            <a:pPr algn="ctr"/>
            <a:r>
              <a:rPr lang="en-US" sz="2400" dirty="0" smtClean="0"/>
              <a:t>R</a:t>
            </a:r>
            <a:r>
              <a:rPr lang="en-US" sz="2400" dirty="0"/>
              <a:t>: ∅</a:t>
            </a:r>
          </a:p>
          <a:p>
            <a:pPr algn="ctr"/>
            <a:r>
              <a:rPr lang="en-US" sz="2400" dirty="0" smtClean="0"/>
              <a:t>W</a:t>
            </a:r>
            <a:r>
              <a:rPr lang="en-US" sz="2400" dirty="0"/>
              <a:t>: </a:t>
            </a:r>
            <a:r>
              <a:rPr lang="en-US" sz="2400" dirty="0" smtClean="0"/>
              <a:t>{Y}</a:t>
            </a:r>
            <a:endParaRPr lang="en-US" sz="2400" dirty="0"/>
          </a:p>
        </p:txBody>
      </p:sp>
      <p:sp>
        <p:nvSpPr>
          <p:cNvPr id="23" name="Octagon 22"/>
          <p:cNvSpPr/>
          <p:nvPr/>
        </p:nvSpPr>
        <p:spPr bwMode="auto">
          <a:xfrm>
            <a:off x="3965898" y="1931528"/>
            <a:ext cx="1097280" cy="1097280"/>
          </a:xfrm>
          <a:prstGeom prst="octagon">
            <a:avLst/>
          </a:prstGeom>
          <a:solidFill>
            <a:srgbClr val="FF0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mn-lt"/>
              </a:rPr>
              <a:t>W-&gt;R</a:t>
            </a:r>
          </a:p>
          <a:p>
            <a:pPr marL="0" marR="0" indent="0" algn="ctr" defTabSz="914400" rtl="0" eaLnBrk="0" fontAlgn="base" latinLnBrk="0" hangingPunct="0">
              <a:lnSpc>
                <a:spcPct val="100000"/>
              </a:lnSpc>
              <a:spcBef>
                <a:spcPct val="0"/>
              </a:spcBef>
              <a:spcAft>
                <a:spcPct val="0"/>
              </a:spcAft>
              <a:buClrTx/>
              <a:buSzTx/>
              <a:buFontTx/>
              <a:buNone/>
              <a:tabLst/>
            </a:pPr>
            <a:r>
              <a:rPr lang="en-US" sz="1900" b="1" dirty="0" smtClean="0">
                <a:latin typeface="+mn-lt"/>
              </a:rPr>
              <a:t>Sharing</a:t>
            </a:r>
            <a:endParaRPr kumimoji="0" lang="en-US" sz="1900" b="1" i="0" u="none" strike="noStrike" cap="none" normalizeH="0" baseline="0" dirty="0" smtClean="0">
              <a:ln>
                <a:noFill/>
              </a:ln>
              <a:solidFill>
                <a:schemeClr val="tx1"/>
              </a:solidFill>
              <a:effectLst/>
              <a:latin typeface="+mn-lt"/>
            </a:endParaRPr>
          </a:p>
        </p:txBody>
      </p:sp>
      <p:sp>
        <p:nvSpPr>
          <p:cNvPr id="35" name="Rectangle 34"/>
          <p:cNvSpPr/>
          <p:nvPr/>
        </p:nvSpPr>
        <p:spPr bwMode="auto">
          <a:xfrm>
            <a:off x="914400" y="3977380"/>
            <a:ext cx="7315200" cy="1143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Verdana" pitchFamily="34" charset="0"/>
            </a:endParaRPr>
          </a:p>
        </p:txBody>
      </p:sp>
      <p:sp>
        <p:nvSpPr>
          <p:cNvPr id="36" name="Rounded Rectangle 35"/>
          <p:cNvSpPr/>
          <p:nvPr/>
        </p:nvSpPr>
        <p:spPr bwMode="auto">
          <a:xfrm>
            <a:off x="1432810" y="4136351"/>
            <a:ext cx="27432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Multi-threaded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Application</a:t>
            </a:r>
          </a:p>
        </p:txBody>
      </p:sp>
      <p:sp>
        <p:nvSpPr>
          <p:cNvPr id="37" name="Rounded Rectangle 36"/>
          <p:cNvSpPr/>
          <p:nvPr/>
        </p:nvSpPr>
        <p:spPr bwMode="auto">
          <a:xfrm>
            <a:off x="4953000" y="4136351"/>
            <a:ext cx="27432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Software</a:t>
            </a:r>
            <a:br>
              <a:rPr kumimoji="0" lang="en-US" sz="2400" i="0" u="none" strike="noStrike" cap="none" normalizeH="0" baseline="0" dirty="0" smtClean="0">
                <a:ln>
                  <a:noFill/>
                </a:ln>
                <a:effectLst/>
                <a:latin typeface="Verdana" pitchFamily="34" charset="0"/>
              </a:rPr>
            </a:br>
            <a:r>
              <a:rPr kumimoji="0" lang="en-US" sz="2400" i="0" u="none" strike="noStrike" cap="none" normalizeH="0" baseline="0" dirty="0" smtClean="0">
                <a:ln>
                  <a:noFill/>
                </a:ln>
                <a:effectLst/>
                <a:latin typeface="Verdana" pitchFamily="34" charset="0"/>
              </a:rPr>
              <a:t>Race Detector</a:t>
            </a:r>
          </a:p>
        </p:txBody>
      </p:sp>
      <p:sp>
        <p:nvSpPr>
          <p:cNvPr id="38" name="Rectangle 37"/>
          <p:cNvSpPr/>
          <p:nvPr/>
        </p:nvSpPr>
        <p:spPr bwMode="auto">
          <a:xfrm>
            <a:off x="914400" y="5507630"/>
            <a:ext cx="7315200" cy="38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solidFill>
                  <a:schemeClr val="tx1"/>
                </a:solidFill>
                <a:latin typeface="Verdana" pitchFamily="34" charset="0"/>
              </a:rPr>
              <a:t>Inter-thread Sharing Monitor</a:t>
            </a:r>
          </a:p>
        </p:txBody>
      </p:sp>
      <p:sp>
        <p:nvSpPr>
          <p:cNvPr id="39" name="Rounded Rectangle 38"/>
          <p:cNvSpPr/>
          <p:nvPr/>
        </p:nvSpPr>
        <p:spPr>
          <a:xfrm>
            <a:off x="6172200" y="538708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ounded Rectangle 39"/>
          <p:cNvSpPr/>
          <p:nvPr/>
        </p:nvSpPr>
        <p:spPr>
          <a:xfrm>
            <a:off x="1676400" y="4507951"/>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Octagon 42"/>
          <p:cNvSpPr/>
          <p:nvPr/>
        </p:nvSpPr>
        <p:spPr bwMode="auto">
          <a:xfrm>
            <a:off x="4229100" y="5082279"/>
            <a:ext cx="685800" cy="685800"/>
          </a:xfrm>
          <a:prstGeom prst="octagon">
            <a:avLst/>
          </a:prstGeom>
          <a:solidFill>
            <a:srgbClr val="FF0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900" b="1" i="0" u="none" strike="noStrike" cap="none" normalizeH="0" baseline="0" dirty="0" smtClean="0">
              <a:ln>
                <a:noFill/>
              </a:ln>
              <a:solidFill>
                <a:schemeClr val="tx1"/>
              </a:solidFill>
              <a:effectLst/>
              <a:latin typeface="+mn-lt"/>
            </a:endParaRPr>
          </a:p>
        </p:txBody>
      </p:sp>
      <p:pic>
        <p:nvPicPr>
          <p:cNvPr id="44" name="Picture 2" descr="C:\Users\jgreathx\AppData\Local\Microsoft\Windows\Temporary Internet Files\Content.IE5\1MI2RH4L\MC900433858[1].png"/>
          <p:cNvPicPr>
            <a:picLocks noChangeAspect="1" noChangeArrowheads="1"/>
          </p:cNvPicPr>
          <p:nvPr/>
        </p:nvPicPr>
        <p:blipFill>
          <a:blip r:embed="rId3" cstate="print"/>
          <a:srcRect/>
          <a:stretch>
            <a:fillRect/>
          </a:stretch>
        </p:blipFill>
        <p:spPr bwMode="auto">
          <a:xfrm>
            <a:off x="4000557" y="4853736"/>
            <a:ext cx="1142886" cy="1142886"/>
          </a:xfrm>
          <a:prstGeom prst="rect">
            <a:avLst/>
          </a:prstGeom>
          <a:noFill/>
        </p:spPr>
      </p:pic>
      <p:sp>
        <p:nvSpPr>
          <p:cNvPr id="45" name="Rounded Rectangle 44"/>
          <p:cNvSpPr/>
          <p:nvPr/>
        </p:nvSpPr>
        <p:spPr>
          <a:xfrm>
            <a:off x="5145260" y="435838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31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1.38889E-6 -4.81481E-6 L 0.21302 -0.00023 " pathEditMode="relative" rAng="0" ptsTypes="AA">
                                      <p:cBhvr>
                                        <p:cTn id="28" dur="1000" fill="hold"/>
                                        <p:tgtEl>
                                          <p:spTgt spid="12">
                                            <p:txEl>
                                              <p:pRg st="1" end="1"/>
                                            </p:txEl>
                                          </p:spTgt>
                                        </p:tgtEl>
                                        <p:attrNameLst>
                                          <p:attrName>ppt_x</p:attrName>
                                          <p:attrName>ppt_y</p:attrName>
                                        </p:attrNameLst>
                                      </p:cBhvr>
                                      <p:rCtr x="10642" y="-23"/>
                                    </p:animMotion>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12">
                                            <p:txEl>
                                              <p:pRg st="1" end="1"/>
                                            </p:txEl>
                                          </p:spTgt>
                                        </p:tgtEl>
                                        <p:attrNameLst>
                                          <p:attrName>style.visibility</p:attrName>
                                        </p:attrNameLst>
                                      </p:cBhvr>
                                      <p:to>
                                        <p:strVal val="hidden"/>
                                      </p:to>
                                    </p:set>
                                  </p:childTnLst>
                                </p:cTn>
                              </p:par>
                            </p:childTnLst>
                          </p:cTn>
                        </p:par>
                        <p:par>
                          <p:cTn id="32" fill="hold">
                            <p:stCondLst>
                              <p:cond delay="1000"/>
                            </p:stCondLst>
                            <p:childTnLst>
                              <p:par>
                                <p:cTn id="33" presetID="1" presetClass="exit" presetSubtype="0" fill="hold" grpId="1" nodeType="after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3.33333E-6 3.06358E-6 L -0.17379 -0.00232 " pathEditMode="relative" rAng="0" ptsTypes="AA">
                                      <p:cBhvr>
                                        <p:cTn id="41" dur="1000" fill="hold"/>
                                        <p:tgtEl>
                                          <p:spTgt spid="18">
                                            <p:txEl>
                                              <p:pRg st="1" end="1"/>
                                            </p:txEl>
                                          </p:spTgt>
                                        </p:tgtEl>
                                        <p:attrNameLst>
                                          <p:attrName>ppt_x</p:attrName>
                                          <p:attrName>ppt_y</p:attrName>
                                        </p:attrNameLst>
                                      </p:cBhvr>
                                      <p:rCtr x="-8698" y="-116"/>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18">
                                            <p:txEl>
                                              <p:pRg st="1" end="1"/>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0"/>
                            </p:stCondLst>
                            <p:childTnLst>
                              <p:par>
                                <p:cTn id="66" presetID="42" presetClass="path" presetSubtype="0" accel="50000" decel="50000" fill="hold" grpId="1" nodeType="afterEffect">
                                  <p:stCondLst>
                                    <p:cond delay="0"/>
                                  </p:stCondLst>
                                  <p:childTnLst>
                                    <p:animMotion origin="layout" path="M 3.33333E-6 2.96296E-6 L -0.00087 0.15393 " pathEditMode="relative" rAng="0" ptsTypes="AA">
                                      <p:cBhvr>
                                        <p:cTn id="67" dur="1000" fill="hold"/>
                                        <p:tgtEl>
                                          <p:spTgt spid="40"/>
                                        </p:tgtEl>
                                        <p:attrNameLst>
                                          <p:attrName>ppt_x</p:attrName>
                                          <p:attrName>ppt_y</p:attrName>
                                        </p:attrNameLst>
                                      </p:cBhvr>
                                      <p:rCtr x="-52" y="7685"/>
                                    </p:animMotion>
                                  </p:childTnLst>
                                </p:cTn>
                              </p:par>
                            </p:childTnLst>
                          </p:cTn>
                        </p:par>
                        <p:par>
                          <p:cTn id="68" fill="hold">
                            <p:stCondLst>
                              <p:cond delay="1000"/>
                            </p:stCondLst>
                            <p:childTnLst>
                              <p:par>
                                <p:cTn id="69" presetID="1" presetClass="exit" presetSubtype="0" fill="hold" grpId="2" nodeType="afterEffect">
                                  <p:stCondLst>
                                    <p:cond delay="0"/>
                                  </p:stCondLst>
                                  <p:childTnLst>
                                    <p:set>
                                      <p:cBhvr>
                                        <p:cTn id="70" dur="1" fill="hold">
                                          <p:stCondLst>
                                            <p:cond delay="0"/>
                                          </p:stCondLst>
                                        </p:cTn>
                                        <p:tgtEl>
                                          <p:spTgt spid="4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par>
                          <p:cTn id="73" fill="hold">
                            <p:stCondLst>
                              <p:cond delay="1000"/>
                            </p:stCondLst>
                            <p:childTnLst>
                              <p:par>
                                <p:cTn id="74" presetID="1" presetClass="exit" presetSubtype="0" fill="hold" grpId="1"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par>
                          <p:cTn id="79" fill="hold">
                            <p:stCondLst>
                              <p:cond delay="2000"/>
                            </p:stCondLst>
                            <p:childTnLst>
                              <p:par>
                                <p:cTn id="80" presetID="8" presetClass="emph" presetSubtype="0" fill="hold" nodeType="afterEffect">
                                  <p:stCondLst>
                                    <p:cond delay="0"/>
                                  </p:stCondLst>
                                  <p:childTnLst>
                                    <p:animRot by="10800000">
                                      <p:cBhvr>
                                        <p:cTn id="81" dur="2000" fill="hold"/>
                                        <p:tgtEl>
                                          <p:spTgt spid="44"/>
                                        </p:tgtEl>
                                        <p:attrNameLst>
                                          <p:attrName>r</p:attrName>
                                        </p:attrNameLst>
                                      </p:cBhvr>
                                    </p:animRot>
                                  </p:childTnLst>
                                </p:cTn>
                              </p:par>
                            </p:childTnLst>
                          </p:cTn>
                        </p:par>
                        <p:par>
                          <p:cTn id="82" fill="hold">
                            <p:stCondLst>
                              <p:cond delay="4000"/>
                            </p:stCondLst>
                            <p:childTnLst>
                              <p:par>
                                <p:cTn id="83" presetID="8" presetClass="emph" presetSubtype="0" fill="hold" nodeType="afterEffect">
                                  <p:stCondLst>
                                    <p:cond delay="500"/>
                                  </p:stCondLst>
                                  <p:childTnLst>
                                    <p:animRot by="10800000">
                                      <p:cBhvr>
                                        <p:cTn id="84" dur="2000" fill="hold"/>
                                        <p:tgtEl>
                                          <p:spTgt spid="44"/>
                                        </p:tgtEl>
                                        <p:attrNameLst>
                                          <p:attrName>r</p:attrName>
                                        </p:attrNameLst>
                                      </p:cBhvr>
                                    </p:animRot>
                                  </p:childTnLst>
                                </p:cTn>
                              </p:par>
                            </p:childTnLst>
                          </p:cTn>
                        </p:par>
                        <p:par>
                          <p:cTn id="85" fill="hold">
                            <p:stCondLst>
                              <p:cond delay="6500"/>
                            </p:stCondLst>
                            <p:childTnLst>
                              <p:par>
                                <p:cTn id="86" presetID="1" presetClass="exit" presetSubtype="0" fill="hold" nodeType="afterEffect">
                                  <p:stCondLst>
                                    <p:cond delay="500"/>
                                  </p:stCondLst>
                                  <p:childTnLst>
                                    <p:set>
                                      <p:cBhvr>
                                        <p:cTn id="87" dur="1" fill="hold">
                                          <p:stCondLst>
                                            <p:cond delay="0"/>
                                          </p:stCondLst>
                                        </p:cTn>
                                        <p:tgtEl>
                                          <p:spTgt spid="44"/>
                                        </p:tgtEl>
                                        <p:attrNameLst>
                                          <p:attrName>style.visibility</p:attrName>
                                        </p:attrNameLst>
                                      </p:cBhvr>
                                      <p:to>
                                        <p:strVal val="hidden"/>
                                      </p:to>
                                    </p:set>
                                  </p:childTnLst>
                                </p:cTn>
                              </p:par>
                            </p:childTnLst>
                          </p:cTn>
                        </p:par>
                        <p:par>
                          <p:cTn id="88" fill="hold">
                            <p:stCondLst>
                              <p:cond delay="7000"/>
                            </p:stCondLst>
                            <p:childTnLst>
                              <p:par>
                                <p:cTn id="89" presetID="1"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par>
                          <p:cTn id="91" fill="hold">
                            <p:stCondLst>
                              <p:cond delay="7000"/>
                            </p:stCondLst>
                            <p:childTnLst>
                              <p:par>
                                <p:cTn id="92" presetID="42" presetClass="path" presetSubtype="0" accel="50000" decel="50000" fill="hold" grpId="1" nodeType="afterEffect">
                                  <p:stCondLst>
                                    <p:cond delay="0"/>
                                  </p:stCondLst>
                                  <p:childTnLst>
                                    <p:animMotion origin="layout" path="M -0.00139 -0.10579 L -3.33333E-6 2.22222E-6 " pathEditMode="relative" rAng="0" ptsTypes="AA">
                                      <p:cBhvr>
                                        <p:cTn id="93" dur="1000" spd="-100000" fill="hold"/>
                                        <p:tgtEl>
                                          <p:spTgt spid="39"/>
                                        </p:tgtEl>
                                        <p:attrNameLst>
                                          <p:attrName>ppt_x</p:attrName>
                                          <p:attrName>ppt_y</p:attrName>
                                        </p:attrNameLst>
                                      </p:cBhvr>
                                      <p:rCtr x="69" y="5278"/>
                                    </p:animMotion>
                                  </p:childTnLst>
                                </p:cTn>
                              </p:par>
                            </p:childTnLst>
                          </p:cTn>
                        </p:par>
                        <p:par>
                          <p:cTn id="94" fill="hold">
                            <p:stCondLst>
                              <p:cond delay="8000"/>
                            </p:stCondLst>
                            <p:childTnLst>
                              <p:par>
                                <p:cTn id="95" presetID="1" presetClass="exit" presetSubtype="0" fill="hold" grpId="2" nodeType="afterEffect">
                                  <p:stCondLst>
                                    <p:cond delay="0"/>
                                  </p:stCondLst>
                                  <p:childTnLst>
                                    <p:set>
                                      <p:cBhvr>
                                        <p:cTn id="96" dur="1" fill="hold">
                                          <p:stCondLst>
                                            <p:cond delay="0"/>
                                          </p:stCondLst>
                                        </p:cTn>
                                        <p:tgtEl>
                                          <p:spTgt spid="39"/>
                                        </p:tgtEl>
                                        <p:attrNameLst>
                                          <p:attrName>style.visibility</p:attrName>
                                        </p:attrNameLst>
                                      </p:cBhvr>
                                      <p:to>
                                        <p:strVal val="hidden"/>
                                      </p:to>
                                    </p:set>
                                  </p:childTnLst>
                                </p:cTn>
                              </p:par>
                            </p:childTnLst>
                          </p:cTn>
                        </p:par>
                        <p:par>
                          <p:cTn id="97" fill="hold">
                            <p:stCondLst>
                              <p:cond delay="8000"/>
                            </p:stCondLst>
                            <p:childTnLst>
                              <p:par>
                                <p:cTn id="98" presetID="1" presetClass="entr" presetSubtype="0" fill="hold" grpId="0" nodeType="afterEffect">
                                  <p:stCondLst>
                                    <p:cond delay="500"/>
                                  </p:stCondLst>
                                  <p:childTnLst>
                                    <p:set>
                                      <p:cBhvr>
                                        <p:cTn id="99" dur="1" fill="hold">
                                          <p:stCondLst>
                                            <p:cond delay="0"/>
                                          </p:stCondLst>
                                        </p:cTn>
                                        <p:tgtEl>
                                          <p:spTgt spid="45"/>
                                        </p:tgtEl>
                                        <p:attrNameLst>
                                          <p:attrName>style.visibility</p:attrName>
                                        </p:attrNameLst>
                                      </p:cBhvr>
                                      <p:to>
                                        <p:strVal val="visible"/>
                                      </p:to>
                                    </p:set>
                                  </p:childTnLst>
                                </p:cTn>
                              </p:par>
                            </p:childTnLst>
                          </p:cTn>
                        </p:par>
                        <p:par>
                          <p:cTn id="100" fill="hold">
                            <p:stCondLst>
                              <p:cond delay="8500"/>
                            </p:stCondLst>
                            <p:childTnLst>
                              <p:par>
                                <p:cTn id="101" presetID="35" presetClass="path" presetSubtype="0" accel="50000" decel="50000" fill="hold" grpId="1" nodeType="afterEffect">
                                  <p:stCondLst>
                                    <p:cond delay="0"/>
                                  </p:stCondLst>
                                  <p:childTnLst>
                                    <p:animMotion origin="layout" path="M 0 -2.22222E-6 L -0.21667 -2.22222E-6 " pathEditMode="relative" rAng="0" ptsTypes="AA">
                                      <p:cBhvr>
                                        <p:cTn id="102" dur="1000" fill="hold"/>
                                        <p:tgtEl>
                                          <p:spTgt spid="45"/>
                                        </p:tgtEl>
                                        <p:attrNameLst>
                                          <p:attrName>ppt_x</p:attrName>
                                          <p:attrName>ppt_y</p:attrName>
                                        </p:attrNameLst>
                                      </p:cBhvr>
                                      <p:rCtr x="-10833" y="0"/>
                                    </p:animMotion>
                                  </p:childTnLst>
                                </p:cTn>
                              </p:par>
                            </p:childTnLst>
                          </p:cTn>
                        </p:par>
                        <p:par>
                          <p:cTn id="103" fill="hold">
                            <p:stCondLst>
                              <p:cond delay="9500"/>
                            </p:stCondLst>
                            <p:childTnLst>
                              <p:par>
                                <p:cTn id="104" presetID="1" presetClass="exit" presetSubtype="0" fill="hold" grpId="2" nodeType="afterEffect">
                                  <p:stCondLst>
                                    <p:cond delay="0"/>
                                  </p:stCondLst>
                                  <p:childTnLst>
                                    <p:set>
                                      <p:cBhvr>
                                        <p:cTn id="105"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P spid="13" grpId="0"/>
      <p:bldP spid="13" grpId="1"/>
      <p:bldP spid="14" grpId="0"/>
      <p:bldP spid="18" grpId="0"/>
      <p:bldP spid="20" grpId="0"/>
      <p:bldP spid="23" grpId="0" animBg="1"/>
      <p:bldP spid="35" grpId="0" animBg="1"/>
      <p:bldP spid="36" grpId="0" animBg="1"/>
      <p:bldP spid="37" grpId="0" animBg="1"/>
      <p:bldP spid="38" grpId="0" animBg="1"/>
      <p:bldP spid="39" grpId="0" animBg="1"/>
      <p:bldP spid="39" grpId="1" animBg="1"/>
      <p:bldP spid="39" grpId="2" animBg="1"/>
      <p:bldP spid="40" grpId="0" animBg="1"/>
      <p:bldP spid="40" grpId="1" animBg="1"/>
      <p:bldP spid="40" grpId="2" animBg="1"/>
      <p:bldP spid="43" grpId="0" animBg="1"/>
      <p:bldP spid="43" grpId="1" animBg="1"/>
      <p:bldP spid="45" grpId="0" animBg="1"/>
      <p:bldP spid="45" grpId="1" animBg="1"/>
      <p:bldP spid="45"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Existing Hardware</a:t>
            </a:r>
            <a:endParaRPr lang="en-US" dirty="0"/>
          </a:p>
        </p:txBody>
      </p:sp>
      <p:sp>
        <p:nvSpPr>
          <p:cNvPr id="3" name="Content Placeholder 2"/>
          <p:cNvSpPr>
            <a:spLocks noGrp="1"/>
          </p:cNvSpPr>
          <p:nvPr>
            <p:ph idx="1"/>
          </p:nvPr>
        </p:nvSpPr>
        <p:spPr/>
        <p:txBody>
          <a:bodyPr/>
          <a:lstStyle/>
          <a:p>
            <a:r>
              <a:rPr lang="en-US" dirty="0" smtClean="0"/>
              <a:t>Fast faults</a:t>
            </a:r>
          </a:p>
          <a:p>
            <a:pPr lvl="1"/>
            <a:r>
              <a:rPr lang="en-US" dirty="0" smtClean="0"/>
              <a:t>Solution: Enable detector for long periods of time</a:t>
            </a:r>
          </a:p>
          <a:p>
            <a:endParaRPr lang="en-US" dirty="0"/>
          </a:p>
          <a:p>
            <a:endParaRPr lang="en-US" dirty="0" smtClean="0"/>
          </a:p>
          <a:p>
            <a:endParaRPr lang="en-US" dirty="0"/>
          </a:p>
          <a:p>
            <a:endParaRPr lang="en-US" dirty="0" smtClean="0"/>
          </a:p>
          <a:p>
            <a:pPr lvl="3"/>
            <a:endParaRPr lang="en-US" dirty="0"/>
          </a:p>
          <a:p>
            <a:r>
              <a:rPr lang="en-US" dirty="0" smtClean="0"/>
              <a:t>Read/write sets</a:t>
            </a:r>
          </a:p>
          <a:p>
            <a:pPr lvl="1"/>
            <a:r>
              <a:rPr lang="en-US" dirty="0" smtClean="0"/>
              <a:t>Solution:</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14</a:t>
            </a:fld>
            <a:endParaRPr lang="en-US" altLang="en-US" dirty="0"/>
          </a:p>
        </p:txBody>
      </p:sp>
      <p:sp>
        <p:nvSpPr>
          <p:cNvPr id="7" name="Rectangle 6"/>
          <p:cNvSpPr/>
          <p:nvPr/>
        </p:nvSpPr>
        <p:spPr bwMode="auto">
          <a:xfrm>
            <a:off x="914400" y="2396594"/>
            <a:ext cx="7315200" cy="1143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Verdana" pitchFamily="34" charset="0"/>
            </a:endParaRPr>
          </a:p>
        </p:txBody>
      </p:sp>
      <p:sp>
        <p:nvSpPr>
          <p:cNvPr id="8" name="Rounded Rectangle 7"/>
          <p:cNvSpPr/>
          <p:nvPr/>
        </p:nvSpPr>
        <p:spPr bwMode="auto">
          <a:xfrm>
            <a:off x="1432810" y="2555565"/>
            <a:ext cx="27432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Multi-threaded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Application</a:t>
            </a:r>
          </a:p>
        </p:txBody>
      </p:sp>
      <p:sp>
        <p:nvSpPr>
          <p:cNvPr id="9" name="Rounded Rectangle 8"/>
          <p:cNvSpPr/>
          <p:nvPr/>
        </p:nvSpPr>
        <p:spPr bwMode="auto">
          <a:xfrm>
            <a:off x="4953000" y="2555565"/>
            <a:ext cx="27432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Software</a:t>
            </a:r>
            <a:br>
              <a:rPr kumimoji="0" lang="en-US" sz="2400" i="0" u="none" strike="noStrike" cap="none" normalizeH="0" baseline="0" dirty="0" smtClean="0">
                <a:ln>
                  <a:noFill/>
                </a:ln>
                <a:effectLst/>
                <a:latin typeface="Verdana" pitchFamily="34" charset="0"/>
              </a:rPr>
            </a:br>
            <a:r>
              <a:rPr kumimoji="0" lang="en-US" sz="2400" i="0" u="none" strike="noStrike" cap="none" normalizeH="0" baseline="0" dirty="0" smtClean="0">
                <a:ln>
                  <a:noFill/>
                </a:ln>
                <a:effectLst/>
                <a:latin typeface="Verdana" pitchFamily="34" charset="0"/>
              </a:rPr>
              <a:t>Race Detector</a:t>
            </a:r>
          </a:p>
        </p:txBody>
      </p:sp>
      <p:sp>
        <p:nvSpPr>
          <p:cNvPr id="10" name="Rectangle 9"/>
          <p:cNvSpPr/>
          <p:nvPr/>
        </p:nvSpPr>
        <p:spPr bwMode="auto">
          <a:xfrm>
            <a:off x="914400" y="3926844"/>
            <a:ext cx="7315200" cy="38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a:solidFill>
                  <a:schemeClr val="tx1"/>
                </a:solidFill>
                <a:latin typeface="Verdana" pitchFamily="34" charset="0"/>
              </a:rPr>
              <a:t>Inter-thread Sharing Monitor</a:t>
            </a:r>
            <a:endParaRPr lang="en-US" sz="2400" dirty="0">
              <a:solidFill>
                <a:schemeClr val="tx1"/>
              </a:solidFill>
              <a:latin typeface="Verdana" pitchFamily="34" charset="0"/>
            </a:endParaRPr>
          </a:p>
        </p:txBody>
      </p:sp>
      <p:sp>
        <p:nvSpPr>
          <p:cNvPr id="11" name="Rounded Rectangle 10"/>
          <p:cNvSpPr/>
          <p:nvPr/>
        </p:nvSpPr>
        <p:spPr>
          <a:xfrm>
            <a:off x="6172200" y="3806294"/>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ounded Rectangle 11"/>
          <p:cNvSpPr/>
          <p:nvPr/>
        </p:nvSpPr>
        <p:spPr>
          <a:xfrm>
            <a:off x="1676400" y="292716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ounded Rectangle 12"/>
          <p:cNvSpPr/>
          <p:nvPr/>
        </p:nvSpPr>
        <p:spPr>
          <a:xfrm>
            <a:off x="3543299" y="292786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ounded Rectangle 13"/>
          <p:cNvSpPr/>
          <p:nvPr/>
        </p:nvSpPr>
        <p:spPr>
          <a:xfrm>
            <a:off x="1676400" y="292716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ctagon 14"/>
          <p:cNvSpPr/>
          <p:nvPr/>
        </p:nvSpPr>
        <p:spPr bwMode="auto">
          <a:xfrm>
            <a:off x="4229100" y="3501493"/>
            <a:ext cx="685800" cy="685800"/>
          </a:xfrm>
          <a:prstGeom prst="octagon">
            <a:avLst/>
          </a:prstGeom>
          <a:solidFill>
            <a:srgbClr val="FF0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900" b="1" i="0" u="none" strike="noStrike" cap="none" normalizeH="0" baseline="0" dirty="0" smtClean="0">
              <a:ln>
                <a:noFill/>
              </a:ln>
              <a:solidFill>
                <a:schemeClr val="tx1"/>
              </a:solidFill>
              <a:effectLst/>
              <a:latin typeface="+mn-lt"/>
            </a:endParaRPr>
          </a:p>
        </p:txBody>
      </p:sp>
      <p:pic>
        <p:nvPicPr>
          <p:cNvPr id="16" name="Picture 2" descr="C:\Users\jgreathx\AppData\Local\Microsoft\Windows\Temporary Internet Files\Content.IE5\1MI2RH4L\MC900433858[1].png"/>
          <p:cNvPicPr>
            <a:picLocks noChangeAspect="1" noChangeArrowheads="1"/>
          </p:cNvPicPr>
          <p:nvPr/>
        </p:nvPicPr>
        <p:blipFill>
          <a:blip r:embed="rId3" cstate="print"/>
          <a:srcRect/>
          <a:stretch>
            <a:fillRect/>
          </a:stretch>
        </p:blipFill>
        <p:spPr bwMode="auto">
          <a:xfrm>
            <a:off x="4000557" y="3272950"/>
            <a:ext cx="1142886" cy="1142886"/>
          </a:xfrm>
          <a:prstGeom prst="rect">
            <a:avLst/>
          </a:prstGeom>
          <a:noFill/>
        </p:spPr>
      </p:pic>
      <p:sp>
        <p:nvSpPr>
          <p:cNvPr id="17" name="Rounded Rectangle 16"/>
          <p:cNvSpPr/>
          <p:nvPr/>
        </p:nvSpPr>
        <p:spPr>
          <a:xfrm>
            <a:off x="5145260" y="2777594"/>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ounded Rectangle 20"/>
          <p:cNvSpPr/>
          <p:nvPr/>
        </p:nvSpPr>
        <p:spPr>
          <a:xfrm>
            <a:off x="5147077" y="2765669"/>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ounded Rectangle 23"/>
          <p:cNvSpPr/>
          <p:nvPr/>
        </p:nvSpPr>
        <p:spPr>
          <a:xfrm>
            <a:off x="5147077" y="2765668"/>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Callout 24"/>
          <p:cNvSpPr/>
          <p:nvPr/>
        </p:nvSpPr>
        <p:spPr>
          <a:xfrm>
            <a:off x="2127182" y="3202944"/>
            <a:ext cx="1797117" cy="914400"/>
          </a:xfrm>
          <a:prstGeom prst="wedgeEllipseCallout">
            <a:avLst>
              <a:gd name="adj1" fmla="val -55742"/>
              <a:gd name="adj2" fmla="val -5306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t>NO SHARING</a:t>
            </a:r>
            <a:endParaRPr lang="en-US" b="1" dirty="0"/>
          </a:p>
        </p:txBody>
      </p:sp>
    </p:spTree>
    <p:extLst>
      <p:ext uri="{BB962C8B-B14F-4D97-AF65-F5344CB8AC3E}">
        <p14:creationId xmlns:p14="http://schemas.microsoft.com/office/powerpoint/2010/main" val="4263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grpId="1" nodeType="afterEffect">
                                  <p:stCondLst>
                                    <p:cond delay="0"/>
                                  </p:stCondLst>
                                  <p:childTnLst>
                                    <p:animMotion origin="layout" path="M 3.33333E-6 2.96296E-6 L -0.00087 0.15393 " pathEditMode="relative" rAng="0" ptsTypes="AA">
                                      <p:cBhvr>
                                        <p:cTn id="21" dur="1000" fill="hold"/>
                                        <p:tgtEl>
                                          <p:spTgt spid="12"/>
                                        </p:tgtEl>
                                        <p:attrNameLst>
                                          <p:attrName>ppt_x</p:attrName>
                                          <p:attrName>ppt_y</p:attrName>
                                        </p:attrNameLst>
                                      </p:cBhvr>
                                      <p:rCtr x="-52" y="7685"/>
                                    </p:animMotion>
                                  </p:childTnLst>
                                </p:cTn>
                              </p:par>
                            </p:childTnLst>
                          </p:cTn>
                        </p:par>
                        <p:par>
                          <p:cTn id="22" fill="hold">
                            <p:stCondLst>
                              <p:cond delay="1000"/>
                            </p:stCondLst>
                            <p:childTnLst>
                              <p:par>
                                <p:cTn id="23" presetID="1" presetClass="exit" presetSubtype="0" fill="hold" grpId="2" nodeType="after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1000"/>
                            </p:stCondLst>
                            <p:childTnLst>
                              <p:par>
                                <p:cTn id="28" presetID="1" presetClass="exit" presetSubtype="0" fill="hold" grpId="1" nodeType="afterEffect">
                                  <p:stCondLst>
                                    <p:cond delay="1000"/>
                                  </p:stCondLst>
                                  <p:childTnLst>
                                    <p:set>
                                      <p:cBhvr>
                                        <p:cTn id="29" dur="1" fill="hold">
                                          <p:stCondLst>
                                            <p:cond delay="0"/>
                                          </p:stCondLst>
                                        </p:cTn>
                                        <p:tgtEl>
                                          <p:spTgt spid="15"/>
                                        </p:tgtEl>
                                        <p:attrNameLst>
                                          <p:attrName>style.visibility</p:attrName>
                                        </p:attrNameLst>
                                      </p:cBhvr>
                                      <p:to>
                                        <p:strVal val="hidden"/>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2000"/>
                            </p:stCondLst>
                            <p:childTnLst>
                              <p:par>
                                <p:cTn id="34" presetID="8" presetClass="emph" presetSubtype="0" fill="hold" nodeType="afterEffect">
                                  <p:stCondLst>
                                    <p:cond delay="0"/>
                                  </p:stCondLst>
                                  <p:childTnLst>
                                    <p:animRot by="10800000">
                                      <p:cBhvr>
                                        <p:cTn id="35" dur="2000" fill="hold"/>
                                        <p:tgtEl>
                                          <p:spTgt spid="16"/>
                                        </p:tgtEl>
                                        <p:attrNameLst>
                                          <p:attrName>r</p:attrName>
                                        </p:attrNameLst>
                                      </p:cBhvr>
                                    </p:animRot>
                                  </p:childTnLst>
                                </p:cTn>
                              </p:par>
                            </p:childTnLst>
                          </p:cTn>
                        </p:par>
                        <p:par>
                          <p:cTn id="36" fill="hold">
                            <p:stCondLst>
                              <p:cond delay="4000"/>
                            </p:stCondLst>
                            <p:childTnLst>
                              <p:par>
                                <p:cTn id="37" presetID="8" presetClass="emph" presetSubtype="0" fill="hold" nodeType="afterEffect">
                                  <p:stCondLst>
                                    <p:cond delay="500"/>
                                  </p:stCondLst>
                                  <p:childTnLst>
                                    <p:animRot by="10800000">
                                      <p:cBhvr>
                                        <p:cTn id="38" dur="2000" fill="hold"/>
                                        <p:tgtEl>
                                          <p:spTgt spid="16"/>
                                        </p:tgtEl>
                                        <p:attrNameLst>
                                          <p:attrName>r</p:attrName>
                                        </p:attrNameLst>
                                      </p:cBhvr>
                                    </p:animRot>
                                  </p:childTnLst>
                                </p:cTn>
                              </p:par>
                            </p:childTnLst>
                          </p:cTn>
                        </p:par>
                        <p:par>
                          <p:cTn id="39" fill="hold">
                            <p:stCondLst>
                              <p:cond delay="6500"/>
                            </p:stCondLst>
                            <p:childTnLst>
                              <p:par>
                                <p:cTn id="40" presetID="1" presetClass="exit" presetSubtype="0" fill="hold" nodeType="afterEffect">
                                  <p:stCondLst>
                                    <p:cond delay="500"/>
                                  </p:stCondLst>
                                  <p:childTnLst>
                                    <p:set>
                                      <p:cBhvr>
                                        <p:cTn id="41" dur="1" fill="hold">
                                          <p:stCondLst>
                                            <p:cond delay="0"/>
                                          </p:stCondLst>
                                        </p:cTn>
                                        <p:tgtEl>
                                          <p:spTgt spid="16"/>
                                        </p:tgtEl>
                                        <p:attrNameLst>
                                          <p:attrName>style.visibility</p:attrName>
                                        </p:attrNameLst>
                                      </p:cBhvr>
                                      <p:to>
                                        <p:strVal val="hidden"/>
                                      </p:to>
                                    </p:set>
                                  </p:childTnLst>
                                </p:cTn>
                              </p:par>
                            </p:childTnLst>
                          </p:cTn>
                        </p:par>
                        <p:par>
                          <p:cTn id="42" fill="hold">
                            <p:stCondLst>
                              <p:cond delay="7000"/>
                            </p:stCondLst>
                            <p:childTnLst>
                              <p:par>
                                <p:cTn id="43" presetID="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par>
                          <p:cTn id="45" fill="hold">
                            <p:stCondLst>
                              <p:cond delay="7000"/>
                            </p:stCondLst>
                            <p:childTnLst>
                              <p:par>
                                <p:cTn id="46" presetID="42" presetClass="path" presetSubtype="0" accel="50000" decel="50000" fill="hold" grpId="1" nodeType="afterEffect">
                                  <p:stCondLst>
                                    <p:cond delay="0"/>
                                  </p:stCondLst>
                                  <p:childTnLst>
                                    <p:animMotion origin="layout" path="M -0.00139 -0.10579 L -3.33333E-6 2.22222E-6 " pathEditMode="relative" rAng="0" ptsTypes="AA">
                                      <p:cBhvr>
                                        <p:cTn id="47" dur="1000" spd="-100000" fill="hold"/>
                                        <p:tgtEl>
                                          <p:spTgt spid="11"/>
                                        </p:tgtEl>
                                        <p:attrNameLst>
                                          <p:attrName>ppt_x</p:attrName>
                                          <p:attrName>ppt_y</p:attrName>
                                        </p:attrNameLst>
                                      </p:cBhvr>
                                      <p:rCtr x="69" y="5278"/>
                                    </p:animMotion>
                                  </p:childTnLst>
                                </p:cTn>
                              </p:par>
                            </p:childTnLst>
                          </p:cTn>
                        </p:par>
                        <p:par>
                          <p:cTn id="48" fill="hold">
                            <p:stCondLst>
                              <p:cond delay="8000"/>
                            </p:stCondLst>
                            <p:childTnLst>
                              <p:par>
                                <p:cTn id="49" presetID="1" presetClass="exit" presetSubtype="0" fill="hold" grpId="2" nodeType="after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par>
                          <p:cTn id="51" fill="hold">
                            <p:stCondLst>
                              <p:cond delay="8000"/>
                            </p:stCondLst>
                            <p:childTnLst>
                              <p:par>
                                <p:cTn id="52" presetID="1" presetClass="entr" presetSubtype="0" fill="hold" grpId="0" nodeType="afterEffect">
                                  <p:stCondLst>
                                    <p:cond delay="500"/>
                                  </p:stCondLst>
                                  <p:childTnLst>
                                    <p:set>
                                      <p:cBhvr>
                                        <p:cTn id="53" dur="1" fill="hold">
                                          <p:stCondLst>
                                            <p:cond delay="0"/>
                                          </p:stCondLst>
                                        </p:cTn>
                                        <p:tgtEl>
                                          <p:spTgt spid="17"/>
                                        </p:tgtEl>
                                        <p:attrNameLst>
                                          <p:attrName>style.visibility</p:attrName>
                                        </p:attrNameLst>
                                      </p:cBhvr>
                                      <p:to>
                                        <p:strVal val="visible"/>
                                      </p:to>
                                    </p:set>
                                  </p:childTnLst>
                                </p:cTn>
                              </p:par>
                            </p:childTnLst>
                          </p:cTn>
                        </p:par>
                        <p:par>
                          <p:cTn id="54" fill="hold">
                            <p:stCondLst>
                              <p:cond delay="8500"/>
                            </p:stCondLst>
                            <p:childTnLst>
                              <p:par>
                                <p:cTn id="55" presetID="35" presetClass="path" presetSubtype="0" accel="50000" decel="50000" fill="hold" grpId="1" nodeType="afterEffect">
                                  <p:stCondLst>
                                    <p:cond delay="0"/>
                                  </p:stCondLst>
                                  <p:childTnLst>
                                    <p:animMotion origin="layout" path="M 0 -2.22222E-6 L -0.21667 -2.22222E-6 " pathEditMode="relative" rAng="0" ptsTypes="AA">
                                      <p:cBhvr>
                                        <p:cTn id="56" dur="1000" fill="hold"/>
                                        <p:tgtEl>
                                          <p:spTgt spid="17"/>
                                        </p:tgtEl>
                                        <p:attrNameLst>
                                          <p:attrName>ppt_x</p:attrName>
                                          <p:attrName>ppt_y</p:attrName>
                                        </p:attrNameLst>
                                      </p:cBhvr>
                                      <p:rCtr x="-10833" y="0"/>
                                    </p:animMotion>
                                  </p:childTnLst>
                                </p:cTn>
                              </p:par>
                            </p:childTnLst>
                          </p:cTn>
                        </p:par>
                        <p:par>
                          <p:cTn id="57" fill="hold">
                            <p:stCondLst>
                              <p:cond delay="9500"/>
                            </p:stCondLst>
                            <p:childTnLst>
                              <p:par>
                                <p:cTn id="58" presetID="1" presetClass="exit" presetSubtype="0" fill="hold" grpId="2" nodeType="afterEffect">
                                  <p:stCondLst>
                                    <p:cond delay="0"/>
                                  </p:stCondLst>
                                  <p:childTnLst>
                                    <p:set>
                                      <p:cBhvr>
                                        <p:cTn id="59" dur="1" fill="hold">
                                          <p:stCondLst>
                                            <p:cond delay="0"/>
                                          </p:stCondLst>
                                        </p:cTn>
                                        <p:tgtEl>
                                          <p:spTgt spid="1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par>
                          <p:cTn id="64" fill="hold">
                            <p:stCondLst>
                              <p:cond delay="0"/>
                            </p:stCondLst>
                            <p:childTnLst>
                              <p:par>
                                <p:cTn id="65" presetID="63" presetClass="path" presetSubtype="0" accel="50000" decel="50000" fill="hold" grpId="3" nodeType="afterEffect">
                                  <p:stCondLst>
                                    <p:cond delay="0"/>
                                  </p:stCondLst>
                                  <p:childTnLst>
                                    <p:animMotion origin="layout" path="M -3.33333E-6 -4.41564E-6 L 0.17483 -4.41564E-6 " pathEditMode="relative" rAng="0" ptsTypes="AA">
                                      <p:cBhvr>
                                        <p:cTn id="66" dur="1000" fill="hold"/>
                                        <p:tgtEl>
                                          <p:spTgt spid="13"/>
                                        </p:tgtEl>
                                        <p:attrNameLst>
                                          <p:attrName>ppt_x</p:attrName>
                                          <p:attrName>ppt_y</p:attrName>
                                        </p:attrNameLst>
                                      </p:cBhvr>
                                      <p:rCtr x="8733" y="0"/>
                                    </p:animMotion>
                                  </p:childTnLst>
                                </p:cTn>
                              </p:par>
                            </p:childTnLst>
                          </p:cTn>
                        </p:par>
                        <p:par>
                          <p:cTn id="67" fill="hold">
                            <p:stCondLst>
                              <p:cond delay="1000"/>
                            </p:stCondLst>
                            <p:childTnLst>
                              <p:par>
                                <p:cTn id="68" presetID="1" presetClass="exit" presetSubtype="0" fill="hold" grpId="2" nodeType="after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par>
                          <p:cTn id="70" fill="hold">
                            <p:stCondLst>
                              <p:cond delay="1000"/>
                            </p:stCondLst>
                            <p:childTnLst>
                              <p:par>
                                <p:cTn id="71" presetID="1" presetClass="entr" presetSubtype="0" fill="hold" grpId="0" nodeType="afterEffect">
                                  <p:stCondLst>
                                    <p:cond delay="500"/>
                                  </p:stCondLst>
                                  <p:childTnLst>
                                    <p:set>
                                      <p:cBhvr>
                                        <p:cTn id="72" dur="1" fill="hold">
                                          <p:stCondLst>
                                            <p:cond delay="0"/>
                                          </p:stCondLst>
                                        </p:cTn>
                                        <p:tgtEl>
                                          <p:spTgt spid="21"/>
                                        </p:tgtEl>
                                        <p:attrNameLst>
                                          <p:attrName>style.visibility</p:attrName>
                                        </p:attrNameLst>
                                      </p:cBhvr>
                                      <p:to>
                                        <p:strVal val="visible"/>
                                      </p:to>
                                    </p:set>
                                  </p:childTnLst>
                                </p:cTn>
                              </p:par>
                            </p:childTnLst>
                          </p:cTn>
                        </p:par>
                        <p:par>
                          <p:cTn id="73" fill="hold">
                            <p:stCondLst>
                              <p:cond delay="1500"/>
                            </p:stCondLst>
                            <p:childTnLst>
                              <p:par>
                                <p:cTn id="74" presetID="35" presetClass="path" presetSubtype="0" accel="50000" decel="50000" fill="hold" grpId="1" nodeType="afterEffect">
                                  <p:stCondLst>
                                    <p:cond delay="0"/>
                                  </p:stCondLst>
                                  <p:childTnLst>
                                    <p:animMotion origin="layout" path="M 0 -2.22222E-6 L -0.21667 -2.22222E-6 " pathEditMode="relative" rAng="0" ptsTypes="AA">
                                      <p:cBhvr>
                                        <p:cTn id="75" dur="1000" fill="hold"/>
                                        <p:tgtEl>
                                          <p:spTgt spid="21"/>
                                        </p:tgtEl>
                                        <p:attrNameLst>
                                          <p:attrName>ppt_x</p:attrName>
                                          <p:attrName>ppt_y</p:attrName>
                                        </p:attrNameLst>
                                      </p:cBhvr>
                                      <p:rCtr x="-10833" y="0"/>
                                    </p:animMotion>
                                  </p:childTnLst>
                                </p:cTn>
                              </p:par>
                            </p:childTnLst>
                          </p:cTn>
                        </p:par>
                        <p:par>
                          <p:cTn id="76" fill="hold">
                            <p:stCondLst>
                              <p:cond delay="2500"/>
                            </p:stCondLst>
                            <p:childTnLst>
                              <p:par>
                                <p:cTn id="77" presetID="1" presetClass="exit" presetSubtype="0" fill="hold" grpId="2" nodeType="afterEffect">
                                  <p:stCondLst>
                                    <p:cond delay="0"/>
                                  </p:stCondLst>
                                  <p:childTnLst>
                                    <p:set>
                                      <p:cBhvr>
                                        <p:cTn id="78" dur="1" fill="hold">
                                          <p:stCondLst>
                                            <p:cond delay="0"/>
                                          </p:stCondLst>
                                        </p:cTn>
                                        <p:tgtEl>
                                          <p:spTgt spid="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50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25"/>
                                        </p:tgtEl>
                                        <p:attrNameLst>
                                          <p:attrName>style.visibility</p:attrName>
                                        </p:attrNameLst>
                                      </p:cBhvr>
                                      <p:to>
                                        <p:strVal val="hidden"/>
                                      </p:to>
                                    </p:set>
                                  </p:childTnLst>
                                </p:cTn>
                              </p:par>
                            </p:childTnLst>
                          </p:cTn>
                        </p:par>
                        <p:par>
                          <p:cTn id="90" fill="hold">
                            <p:stCondLst>
                              <p:cond delay="0"/>
                            </p:stCondLst>
                            <p:childTnLst>
                              <p:par>
                                <p:cTn id="91" presetID="63" presetClass="path" presetSubtype="0" accel="50000" decel="50000" fill="hold" grpId="3" nodeType="afterEffect">
                                  <p:stCondLst>
                                    <p:cond delay="0"/>
                                  </p:stCondLst>
                                  <p:childTnLst>
                                    <p:animMotion origin="layout" path="M 3.33333E-6 -4.41564E-6 L 0.37725 -4.41564E-6 " pathEditMode="relative" rAng="0" ptsTypes="AA">
                                      <p:cBhvr>
                                        <p:cTn id="92" dur="1000" fill="hold"/>
                                        <p:tgtEl>
                                          <p:spTgt spid="14"/>
                                        </p:tgtEl>
                                        <p:attrNameLst>
                                          <p:attrName>ppt_x</p:attrName>
                                          <p:attrName>ppt_y</p:attrName>
                                        </p:attrNameLst>
                                      </p:cBhvr>
                                      <p:rCtr x="18854" y="0"/>
                                    </p:animMotion>
                                  </p:childTnLst>
                                </p:cTn>
                              </p:par>
                            </p:childTnLst>
                          </p:cTn>
                        </p:par>
                        <p:par>
                          <p:cTn id="93" fill="hold">
                            <p:stCondLst>
                              <p:cond delay="1000"/>
                            </p:stCondLst>
                            <p:childTnLst>
                              <p:par>
                                <p:cTn id="94" presetID="1" presetClass="exit" presetSubtype="0" fill="hold" grpId="2" nodeType="afterEffect">
                                  <p:stCondLst>
                                    <p:cond delay="0"/>
                                  </p:stCondLst>
                                  <p:childTnLst>
                                    <p:set>
                                      <p:cBhvr>
                                        <p:cTn id="95" dur="1" fill="hold">
                                          <p:stCondLst>
                                            <p:cond delay="0"/>
                                          </p:stCondLst>
                                        </p:cTn>
                                        <p:tgtEl>
                                          <p:spTgt spid="14"/>
                                        </p:tgtEl>
                                        <p:attrNameLst>
                                          <p:attrName>style.visibility</p:attrName>
                                        </p:attrNameLst>
                                      </p:cBhvr>
                                      <p:to>
                                        <p:strVal val="hidden"/>
                                      </p:to>
                                    </p:set>
                                  </p:childTnLst>
                                </p:cTn>
                              </p:par>
                            </p:childTnLst>
                          </p:cTn>
                        </p:par>
                        <p:par>
                          <p:cTn id="96" fill="hold">
                            <p:stCondLst>
                              <p:cond delay="1000"/>
                            </p:stCondLst>
                            <p:childTnLst>
                              <p:par>
                                <p:cTn id="97" presetID="1" presetClass="entr" presetSubtype="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par>
                          <p:cTn id="99" fill="hold">
                            <p:stCondLst>
                              <p:cond delay="1000"/>
                            </p:stCondLst>
                            <p:childTnLst>
                              <p:par>
                                <p:cTn id="100" presetID="35" presetClass="path" presetSubtype="0" accel="50000" decel="50000" fill="hold" grpId="1" nodeType="afterEffect">
                                  <p:stCondLst>
                                    <p:cond delay="0"/>
                                  </p:stCondLst>
                                  <p:childTnLst>
                                    <p:animMotion origin="layout" path="M 0 -2.22222E-6 L -0.21667 -2.22222E-6 " pathEditMode="relative" rAng="0" ptsTypes="AA">
                                      <p:cBhvr>
                                        <p:cTn id="101" dur="1000" fill="hold"/>
                                        <p:tgtEl>
                                          <p:spTgt spid="24"/>
                                        </p:tgtEl>
                                        <p:attrNameLst>
                                          <p:attrName>ppt_x</p:attrName>
                                          <p:attrName>ppt_y</p:attrName>
                                        </p:attrNameLst>
                                      </p:cBhvr>
                                      <p:rCtr x="-10833" y="0"/>
                                    </p:animMotion>
                                  </p:childTnLst>
                                </p:cTn>
                              </p:par>
                            </p:childTnLst>
                          </p:cTn>
                        </p:par>
                        <p:par>
                          <p:cTn id="102" fill="hold">
                            <p:stCondLst>
                              <p:cond delay="2000"/>
                            </p:stCondLst>
                            <p:childTnLst>
                              <p:par>
                                <p:cTn id="103" presetID="1" presetClass="exit" presetSubtype="0" fill="hold" grpId="2" nodeType="afterEffect">
                                  <p:stCondLst>
                                    <p:cond delay="0"/>
                                  </p:stCondLst>
                                  <p:childTnLst>
                                    <p:set>
                                      <p:cBhvr>
                                        <p:cTn id="104" dur="1" fill="hold">
                                          <p:stCondLst>
                                            <p:cond delay="0"/>
                                          </p:stCondLst>
                                        </p:cTn>
                                        <p:tgtEl>
                                          <p:spTgt spid="2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1" grpId="2" animBg="1"/>
      <p:bldP spid="12" grpId="0" animBg="1"/>
      <p:bldP spid="12" grpId="1" animBg="1"/>
      <p:bldP spid="12" grpId="2" animBg="1"/>
      <p:bldP spid="13" grpId="0" animBg="1"/>
      <p:bldP spid="13" grpId="2" animBg="1"/>
      <p:bldP spid="13" grpId="3" animBg="1"/>
      <p:bldP spid="14" grpId="0" animBg="1"/>
      <p:bldP spid="14" grpId="2" animBg="1"/>
      <p:bldP spid="14" grpId="3" animBg="1"/>
      <p:bldP spid="15" grpId="0" animBg="1"/>
      <p:bldP spid="15" grpId="1" animBg="1"/>
      <p:bldP spid="17" grpId="0" animBg="1"/>
      <p:bldP spid="17" grpId="1" animBg="1"/>
      <p:bldP spid="17" grpId="2" animBg="1"/>
      <p:bldP spid="21" grpId="0" animBg="1"/>
      <p:bldP spid="21" grpId="1" animBg="1"/>
      <p:bldP spid="21" grpId="2" animBg="1"/>
      <p:bldP spid="24" grpId="0" animBg="1"/>
      <p:bldP spid="24" grpId="1" animBg="1"/>
      <p:bldP spid="24" grpId="2" animBg="1"/>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342026" cy="636587"/>
          </a:xfrm>
        </p:spPr>
        <p:txBody>
          <a:bodyPr/>
          <a:lstStyle/>
          <a:p>
            <a:r>
              <a:rPr lang="en-US" dirty="0" smtClean="0"/>
              <a:t>Technique 2: Hardware Sharing Detector</a:t>
            </a:r>
            <a:endParaRPr lang="en-US" dirty="0"/>
          </a:p>
        </p:txBody>
      </p:sp>
      <p:sp>
        <p:nvSpPr>
          <p:cNvPr id="3" name="Content Placeholder 2"/>
          <p:cNvSpPr>
            <a:spLocks noGrp="1"/>
          </p:cNvSpPr>
          <p:nvPr>
            <p:ph idx="1"/>
          </p:nvPr>
        </p:nvSpPr>
        <p:spPr/>
        <p:txBody>
          <a:bodyPr/>
          <a:lstStyle/>
          <a:p>
            <a:r>
              <a:rPr lang="en-US" dirty="0" smtClean="0"/>
              <a:t> Hardware Performance Counters</a:t>
            </a:r>
          </a:p>
          <a:p>
            <a:pPr lvl="1"/>
            <a:r>
              <a:rPr lang="en-US" dirty="0" smtClean="0"/>
              <a:t>Interrupt on cache coherency events</a:t>
            </a:r>
          </a:p>
          <a:p>
            <a:pPr lvl="1"/>
            <a:r>
              <a:rPr lang="en-US" dirty="0" smtClean="0"/>
              <a:t>Intel’s HITM event: W→R Data Sharing</a:t>
            </a:r>
          </a:p>
          <a:p>
            <a:pPr lvl="1"/>
            <a:endParaRPr lang="en-US" dirty="0"/>
          </a:p>
          <a:p>
            <a:pPr lvl="2"/>
            <a:endParaRPr lang="en-US" dirty="0" smtClean="0"/>
          </a:p>
          <a:p>
            <a:pPr lvl="3"/>
            <a:endParaRPr lang="en-US" dirty="0" smtClean="0"/>
          </a:p>
          <a:p>
            <a:r>
              <a:rPr lang="en-US" dirty="0" smtClean="0"/>
              <a:t>Limitations of this method:</a:t>
            </a:r>
          </a:p>
          <a:p>
            <a:pPr lvl="1"/>
            <a:r>
              <a:rPr lang="en-US" dirty="0"/>
              <a:t>SMT sharing can’t be counted</a:t>
            </a:r>
          </a:p>
          <a:p>
            <a:pPr lvl="1"/>
            <a:r>
              <a:rPr lang="en-US" dirty="0" smtClean="0"/>
              <a:t>Cache eviction</a:t>
            </a:r>
            <a:endParaRPr lang="en-US" dirty="0"/>
          </a:p>
          <a:p>
            <a:pPr lvl="1"/>
            <a:r>
              <a:rPr lang="en-US" dirty="0" smtClean="0"/>
              <a:t>Others in paper</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15</a:t>
            </a:fld>
            <a:endParaRPr lang="en-US" altLang="en-US" dirty="0"/>
          </a:p>
        </p:txBody>
      </p:sp>
      <p:sp>
        <p:nvSpPr>
          <p:cNvPr id="5" name="Rectangle 4"/>
          <p:cNvSpPr/>
          <p:nvPr/>
        </p:nvSpPr>
        <p:spPr bwMode="auto">
          <a:xfrm>
            <a:off x="914400" y="2665475"/>
            <a:ext cx="7315200" cy="1143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Verdana" pitchFamily="34" charset="0"/>
            </a:endParaRPr>
          </a:p>
        </p:txBody>
      </p:sp>
      <p:sp>
        <p:nvSpPr>
          <p:cNvPr id="6" name="Rounded Rectangle 5"/>
          <p:cNvSpPr/>
          <p:nvPr/>
        </p:nvSpPr>
        <p:spPr bwMode="auto">
          <a:xfrm>
            <a:off x="1432810" y="2796490"/>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7" name="Rounded Rectangle 6"/>
          <p:cNvSpPr/>
          <p:nvPr/>
        </p:nvSpPr>
        <p:spPr bwMode="auto">
          <a:xfrm>
            <a:off x="4956048" y="2796490"/>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10" name="Rounded Rectangle 9"/>
          <p:cNvSpPr/>
          <p:nvPr/>
        </p:nvSpPr>
        <p:spPr bwMode="auto">
          <a:xfrm>
            <a:off x="1432810" y="3253690"/>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11" name="Rounded Rectangle 10"/>
          <p:cNvSpPr/>
          <p:nvPr/>
        </p:nvSpPr>
        <p:spPr bwMode="auto">
          <a:xfrm>
            <a:off x="4956048" y="3253690"/>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12" name="Rounded Rectangle 11"/>
          <p:cNvSpPr/>
          <p:nvPr/>
        </p:nvSpPr>
        <p:spPr bwMode="auto">
          <a:xfrm>
            <a:off x="3261610" y="2796490"/>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S</a:t>
            </a:r>
            <a:endParaRPr kumimoji="0" lang="en-US" sz="2400" i="0" u="none" strike="noStrike" cap="none" normalizeH="0" baseline="0" dirty="0" smtClean="0">
              <a:ln>
                <a:noFill/>
              </a:ln>
              <a:effectLst/>
              <a:latin typeface="Verdana" pitchFamily="34" charset="0"/>
            </a:endParaRPr>
          </a:p>
        </p:txBody>
      </p:sp>
      <p:sp>
        <p:nvSpPr>
          <p:cNvPr id="13" name="Rounded Rectangle 12"/>
          <p:cNvSpPr/>
          <p:nvPr/>
        </p:nvSpPr>
        <p:spPr bwMode="auto">
          <a:xfrm>
            <a:off x="3261610" y="3253690"/>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M</a:t>
            </a:r>
            <a:endParaRPr kumimoji="0" lang="en-US" sz="2400" i="0" u="none" strike="noStrike" cap="none" normalizeH="0" baseline="0" dirty="0" smtClean="0">
              <a:ln>
                <a:noFill/>
              </a:ln>
              <a:effectLst/>
              <a:latin typeface="Verdana" pitchFamily="34" charset="0"/>
            </a:endParaRPr>
          </a:p>
        </p:txBody>
      </p:sp>
      <p:sp>
        <p:nvSpPr>
          <p:cNvPr id="14" name="Rounded Rectangle 13"/>
          <p:cNvSpPr/>
          <p:nvPr/>
        </p:nvSpPr>
        <p:spPr bwMode="auto">
          <a:xfrm>
            <a:off x="6784848" y="2796490"/>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S</a:t>
            </a:r>
            <a:endParaRPr kumimoji="0" lang="en-US" sz="2400" i="0" u="none" strike="noStrike" cap="none" normalizeH="0" baseline="0" dirty="0" smtClean="0">
              <a:ln>
                <a:noFill/>
              </a:ln>
              <a:effectLst/>
              <a:latin typeface="Verdana" pitchFamily="34" charset="0"/>
            </a:endParaRPr>
          </a:p>
        </p:txBody>
      </p:sp>
      <p:sp>
        <p:nvSpPr>
          <p:cNvPr id="15" name="Rounded Rectangle 14"/>
          <p:cNvSpPr/>
          <p:nvPr/>
        </p:nvSpPr>
        <p:spPr bwMode="auto">
          <a:xfrm>
            <a:off x="6784848" y="3253690"/>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I</a:t>
            </a:r>
            <a:endParaRPr kumimoji="0" lang="en-US" sz="2400" i="0" u="none" strike="noStrike" cap="none" normalizeH="0" baseline="0" dirty="0" smtClean="0">
              <a:ln>
                <a:noFill/>
              </a:ln>
              <a:effectLst/>
              <a:latin typeface="Verdana" pitchFamily="34" charset="0"/>
            </a:endParaRPr>
          </a:p>
        </p:txBody>
      </p:sp>
      <p:sp>
        <p:nvSpPr>
          <p:cNvPr id="16" name="Right Arrow 15"/>
          <p:cNvSpPr/>
          <p:nvPr/>
        </p:nvSpPr>
        <p:spPr>
          <a:xfrm>
            <a:off x="4116630" y="3331415"/>
            <a:ext cx="910740" cy="303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ctagon 16"/>
          <p:cNvSpPr/>
          <p:nvPr/>
        </p:nvSpPr>
        <p:spPr bwMode="auto">
          <a:xfrm>
            <a:off x="5527548" y="3025090"/>
            <a:ext cx="685800" cy="685800"/>
          </a:xfrm>
          <a:prstGeom prst="octagon">
            <a:avLst/>
          </a:prstGeom>
          <a:solidFill>
            <a:srgbClr val="FF0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mn-lt"/>
              </a:rPr>
              <a:t>HITM</a:t>
            </a:r>
          </a:p>
        </p:txBody>
      </p:sp>
    </p:spTree>
    <p:extLst>
      <p:ext uri="{BB962C8B-B14F-4D97-AF65-F5344CB8AC3E}">
        <p14:creationId xmlns:p14="http://schemas.microsoft.com/office/powerpoint/2010/main" val="121265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Demand-Driven Analysis on Real HW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16</a:t>
            </a:fld>
            <a:endParaRPr lang="en-US" altLang="en-US" dirty="0"/>
          </a:p>
        </p:txBody>
      </p:sp>
      <p:sp>
        <p:nvSpPr>
          <p:cNvPr id="3" name="Rectangle 2"/>
          <p:cNvSpPr/>
          <p:nvPr/>
        </p:nvSpPr>
        <p:spPr>
          <a:xfrm>
            <a:off x="3590143" y="1618934"/>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Execute Instruction</a:t>
            </a:r>
            <a:endParaRPr lang="en-US" sz="2000" dirty="0"/>
          </a:p>
        </p:txBody>
      </p:sp>
      <p:sp>
        <p:nvSpPr>
          <p:cNvPr id="7" name="Rectangle 6"/>
          <p:cNvSpPr/>
          <p:nvPr/>
        </p:nvSpPr>
        <p:spPr>
          <a:xfrm>
            <a:off x="3590143" y="4579482"/>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SW Race Detection</a:t>
            </a:r>
            <a:endParaRPr lang="en-US" sz="2000" dirty="0"/>
          </a:p>
        </p:txBody>
      </p:sp>
      <p:sp>
        <p:nvSpPr>
          <p:cNvPr id="9" name="Rectangle 8"/>
          <p:cNvSpPr/>
          <p:nvPr/>
        </p:nvSpPr>
        <p:spPr>
          <a:xfrm>
            <a:off x="712034" y="4579483"/>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Enable Analysis</a:t>
            </a:r>
            <a:endParaRPr lang="en-US" sz="2000" dirty="0"/>
          </a:p>
        </p:txBody>
      </p:sp>
      <p:sp>
        <p:nvSpPr>
          <p:cNvPr id="11" name="Rectangle 10"/>
          <p:cNvSpPr/>
          <p:nvPr/>
        </p:nvSpPr>
        <p:spPr>
          <a:xfrm>
            <a:off x="6203435" y="3033000"/>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Disable Analysis</a:t>
            </a:r>
            <a:endParaRPr lang="en-US" sz="2000" dirty="0"/>
          </a:p>
        </p:txBody>
      </p:sp>
      <p:sp>
        <p:nvSpPr>
          <p:cNvPr id="6" name="Down Arrow 5"/>
          <p:cNvSpPr/>
          <p:nvPr/>
        </p:nvSpPr>
        <p:spPr>
          <a:xfrm>
            <a:off x="4159773" y="2398423"/>
            <a:ext cx="239842" cy="5221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Left Arrow 11"/>
          <p:cNvSpPr/>
          <p:nvPr/>
        </p:nvSpPr>
        <p:spPr>
          <a:xfrm>
            <a:off x="2570815" y="3297834"/>
            <a:ext cx="640080" cy="269823"/>
          </a:xfrm>
          <a:prstGeom prst="lef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Down Arrow 14"/>
          <p:cNvSpPr/>
          <p:nvPr/>
        </p:nvSpPr>
        <p:spPr>
          <a:xfrm>
            <a:off x="4159773" y="3869953"/>
            <a:ext cx="239842" cy="685800"/>
          </a:xfrm>
          <a:prstGeom prst="down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Bent Arrow 15"/>
          <p:cNvSpPr/>
          <p:nvPr/>
        </p:nvSpPr>
        <p:spPr>
          <a:xfrm rot="5400000" flipH="1">
            <a:off x="6844071" y="3320321"/>
            <a:ext cx="2890978" cy="524651"/>
          </a:xfrm>
          <a:prstGeom prst="bent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Right Arrow 17"/>
          <p:cNvSpPr/>
          <p:nvPr/>
        </p:nvSpPr>
        <p:spPr>
          <a:xfrm>
            <a:off x="4984228" y="4826829"/>
            <a:ext cx="685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Left Arrow 18"/>
          <p:cNvSpPr/>
          <p:nvPr/>
        </p:nvSpPr>
        <p:spPr>
          <a:xfrm>
            <a:off x="4984228" y="1871518"/>
            <a:ext cx="3566160" cy="27432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Up Arrow 19"/>
          <p:cNvSpPr/>
          <p:nvPr/>
        </p:nvSpPr>
        <p:spPr>
          <a:xfrm>
            <a:off x="6767308" y="3812489"/>
            <a:ext cx="274320" cy="654566"/>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Up Arrow 21"/>
          <p:cNvSpPr/>
          <p:nvPr/>
        </p:nvSpPr>
        <p:spPr>
          <a:xfrm>
            <a:off x="6763317" y="2092375"/>
            <a:ext cx="274320" cy="914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2106119" y="4826829"/>
            <a:ext cx="1484024"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wn Arrow 22"/>
          <p:cNvSpPr/>
          <p:nvPr/>
        </p:nvSpPr>
        <p:spPr>
          <a:xfrm>
            <a:off x="1271916" y="3957632"/>
            <a:ext cx="274320" cy="594360"/>
          </a:xfrm>
          <a:prstGeom prst="down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 Arrow 23"/>
          <p:cNvSpPr/>
          <p:nvPr/>
        </p:nvSpPr>
        <p:spPr>
          <a:xfrm>
            <a:off x="1334126" y="1873766"/>
            <a:ext cx="2241027" cy="1166728"/>
          </a:xfrm>
          <a:prstGeom prst="bentArrow">
            <a:avLst>
              <a:gd name="adj1" fmla="val 13437"/>
              <a:gd name="adj2" fmla="val 14079"/>
              <a:gd name="adj3" fmla="val 12152"/>
              <a:gd name="adj4" fmla="val 43750"/>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Flowchart: Decision 7"/>
          <p:cNvSpPr/>
          <p:nvPr/>
        </p:nvSpPr>
        <p:spPr>
          <a:xfrm>
            <a:off x="247340" y="2920574"/>
            <a:ext cx="2323475" cy="1004341"/>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HITM</a:t>
            </a:r>
          </a:p>
          <a:p>
            <a:pPr algn="ctr"/>
            <a:r>
              <a:rPr lang="en-US" dirty="0" smtClean="0"/>
              <a:t>Interrupt?</a:t>
            </a:r>
            <a:endParaRPr lang="en-US" dirty="0"/>
          </a:p>
        </p:txBody>
      </p:sp>
      <p:sp>
        <p:nvSpPr>
          <p:cNvPr id="10" name="Flowchart: Decision 9"/>
          <p:cNvSpPr/>
          <p:nvPr/>
        </p:nvSpPr>
        <p:spPr>
          <a:xfrm>
            <a:off x="5683774" y="4467055"/>
            <a:ext cx="2433406" cy="1004341"/>
          </a:xfrm>
          <a:prstGeom prst="flowChartDecisi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Sharing Recently?</a:t>
            </a:r>
            <a:endParaRPr lang="en-US" dirty="0"/>
          </a:p>
        </p:txBody>
      </p:sp>
      <p:sp>
        <p:nvSpPr>
          <p:cNvPr id="5" name="Flowchart: Decision 4"/>
          <p:cNvSpPr/>
          <p:nvPr/>
        </p:nvSpPr>
        <p:spPr>
          <a:xfrm>
            <a:off x="3125447" y="2920575"/>
            <a:ext cx="2323475" cy="1004341"/>
          </a:xfrm>
          <a:prstGeom prst="flowChartDecisi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Analysis</a:t>
            </a:r>
          </a:p>
          <a:p>
            <a:pPr algn="ctr"/>
            <a:r>
              <a:rPr lang="en-US" dirty="0" smtClean="0"/>
              <a:t>Enabled?</a:t>
            </a:r>
            <a:endParaRPr lang="en-US" dirty="0"/>
          </a:p>
        </p:txBody>
      </p:sp>
      <p:sp>
        <p:nvSpPr>
          <p:cNvPr id="25" name="TextBox 24"/>
          <p:cNvSpPr txBox="1"/>
          <p:nvPr/>
        </p:nvSpPr>
        <p:spPr>
          <a:xfrm>
            <a:off x="2570815" y="2928502"/>
            <a:ext cx="640080" cy="369332"/>
          </a:xfrm>
          <a:prstGeom prst="rect">
            <a:avLst/>
          </a:prstGeom>
          <a:noFill/>
        </p:spPr>
        <p:txBody>
          <a:bodyPr wrap="square" rtlCol="0">
            <a:spAutoFit/>
          </a:bodyPr>
          <a:lstStyle/>
          <a:p>
            <a:pPr algn="ctr"/>
            <a:r>
              <a:rPr lang="en-US" b="1" dirty="0" smtClean="0"/>
              <a:t>NO</a:t>
            </a:r>
          </a:p>
        </p:txBody>
      </p:sp>
      <p:sp>
        <p:nvSpPr>
          <p:cNvPr id="27" name="TextBox 26"/>
          <p:cNvSpPr txBox="1"/>
          <p:nvPr/>
        </p:nvSpPr>
        <p:spPr>
          <a:xfrm>
            <a:off x="631836" y="2474832"/>
            <a:ext cx="640080" cy="369332"/>
          </a:xfrm>
          <a:prstGeom prst="rect">
            <a:avLst/>
          </a:prstGeom>
          <a:noFill/>
        </p:spPr>
        <p:txBody>
          <a:bodyPr wrap="square" rtlCol="0">
            <a:spAutoFit/>
          </a:bodyPr>
          <a:lstStyle/>
          <a:p>
            <a:pPr algn="ctr"/>
            <a:r>
              <a:rPr lang="en-US" b="1" dirty="0" smtClean="0"/>
              <a:t>NO</a:t>
            </a:r>
          </a:p>
        </p:txBody>
      </p:sp>
      <p:sp>
        <p:nvSpPr>
          <p:cNvPr id="28" name="TextBox 27"/>
          <p:cNvSpPr txBox="1"/>
          <p:nvPr/>
        </p:nvSpPr>
        <p:spPr>
          <a:xfrm>
            <a:off x="7030143" y="4097723"/>
            <a:ext cx="640080" cy="369332"/>
          </a:xfrm>
          <a:prstGeom prst="rect">
            <a:avLst/>
          </a:prstGeom>
          <a:noFill/>
        </p:spPr>
        <p:txBody>
          <a:bodyPr wrap="square" rtlCol="0">
            <a:spAutoFit/>
          </a:bodyPr>
          <a:lstStyle/>
          <a:p>
            <a:pPr algn="ctr"/>
            <a:r>
              <a:rPr lang="en-US" b="1" dirty="0" smtClean="0"/>
              <a:t>NO</a:t>
            </a:r>
          </a:p>
        </p:txBody>
      </p:sp>
      <p:sp>
        <p:nvSpPr>
          <p:cNvPr id="29" name="TextBox 28"/>
          <p:cNvSpPr txBox="1"/>
          <p:nvPr/>
        </p:nvSpPr>
        <p:spPr>
          <a:xfrm>
            <a:off x="4399615" y="3962619"/>
            <a:ext cx="640080" cy="369332"/>
          </a:xfrm>
          <a:prstGeom prst="rect">
            <a:avLst/>
          </a:prstGeom>
          <a:noFill/>
        </p:spPr>
        <p:txBody>
          <a:bodyPr wrap="square" rtlCol="0">
            <a:spAutoFit/>
          </a:bodyPr>
          <a:lstStyle/>
          <a:p>
            <a:pPr algn="ctr"/>
            <a:r>
              <a:rPr lang="en-US" b="1" dirty="0" smtClean="0"/>
              <a:t>YES</a:t>
            </a:r>
          </a:p>
        </p:txBody>
      </p:sp>
      <p:sp>
        <p:nvSpPr>
          <p:cNvPr id="30" name="TextBox 29"/>
          <p:cNvSpPr txBox="1"/>
          <p:nvPr/>
        </p:nvSpPr>
        <p:spPr>
          <a:xfrm>
            <a:off x="7910308" y="5174305"/>
            <a:ext cx="640080" cy="369332"/>
          </a:xfrm>
          <a:prstGeom prst="rect">
            <a:avLst/>
          </a:prstGeom>
          <a:noFill/>
        </p:spPr>
        <p:txBody>
          <a:bodyPr wrap="square" rtlCol="0">
            <a:spAutoFit/>
          </a:bodyPr>
          <a:lstStyle/>
          <a:p>
            <a:pPr algn="ctr"/>
            <a:r>
              <a:rPr lang="en-US" b="1" dirty="0" smtClean="0"/>
              <a:t>YES</a:t>
            </a:r>
          </a:p>
        </p:txBody>
      </p:sp>
      <p:sp>
        <p:nvSpPr>
          <p:cNvPr id="31" name="TextBox 30"/>
          <p:cNvSpPr txBox="1"/>
          <p:nvPr/>
        </p:nvSpPr>
        <p:spPr>
          <a:xfrm>
            <a:off x="1546984" y="3962619"/>
            <a:ext cx="640080" cy="369332"/>
          </a:xfrm>
          <a:prstGeom prst="rect">
            <a:avLst/>
          </a:prstGeom>
          <a:noFill/>
        </p:spPr>
        <p:txBody>
          <a:bodyPr wrap="square" rtlCol="0">
            <a:spAutoFit/>
          </a:bodyPr>
          <a:lstStyle/>
          <a:p>
            <a:pPr algn="ctr"/>
            <a:r>
              <a:rPr lang="en-US" b="1" dirty="0" smtClean="0"/>
              <a:t>YES</a:t>
            </a:r>
          </a:p>
        </p:txBody>
      </p:sp>
      <p:sp>
        <p:nvSpPr>
          <p:cNvPr id="32" name="Rounded Rectangle 31"/>
          <p:cNvSpPr/>
          <p:nvPr/>
        </p:nvSpPr>
        <p:spPr>
          <a:xfrm>
            <a:off x="247340" y="1484026"/>
            <a:ext cx="5422688" cy="2613697"/>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37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6" grpId="0" animBg="1"/>
      <p:bldP spid="12" grpId="0" animBg="1"/>
      <p:bldP spid="15" grpId="0" animBg="1"/>
      <p:bldP spid="16" grpId="0" animBg="1"/>
      <p:bldP spid="18" grpId="0" animBg="1"/>
      <p:bldP spid="19" grpId="0" animBg="1"/>
      <p:bldP spid="20" grpId="0" animBg="1"/>
      <p:bldP spid="22" grpId="0" animBg="1"/>
      <p:bldP spid="21" grpId="0" animBg="1"/>
      <p:bldP spid="23" grpId="0" animBg="1"/>
      <p:bldP spid="24" grpId="0" animBg="1"/>
      <p:bldP spid="8" grpId="0" animBg="1"/>
      <p:bldP spid="10" grpId="0" animBg="1"/>
      <p:bldP spid="5" grpId="0" animBg="1"/>
      <p:bldP spid="25" grpId="0"/>
      <p:bldP spid="27" grpId="0"/>
      <p:bldP spid="28" grpId="0"/>
      <p:bldP spid="29" grpId="0"/>
      <p:bldP spid="30" grpId="0"/>
      <p:bldP spid="31"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Evaluation</a:t>
            </a:r>
            <a:endParaRPr lang="en-US" dirty="0"/>
          </a:p>
        </p:txBody>
      </p:sp>
      <p:sp>
        <p:nvSpPr>
          <p:cNvPr id="3" name="Content Placeholder 2"/>
          <p:cNvSpPr>
            <a:spLocks noGrp="1"/>
          </p:cNvSpPr>
          <p:nvPr>
            <p:ph idx="1"/>
          </p:nvPr>
        </p:nvSpPr>
        <p:spPr/>
        <p:txBody>
          <a:bodyPr/>
          <a:lstStyle/>
          <a:p>
            <a:r>
              <a:rPr lang="en-US" dirty="0" smtClean="0"/>
              <a:t>Modified Intel Inspector XE Race Detector</a:t>
            </a:r>
          </a:p>
          <a:p>
            <a:r>
              <a:rPr lang="en-US" dirty="0" smtClean="0"/>
              <a:t>Linux on 4-core Core i7, no Hyper-Threading</a:t>
            </a:r>
          </a:p>
          <a:p>
            <a:pPr lvl="3"/>
            <a:endParaRPr lang="en-US" dirty="0"/>
          </a:p>
          <a:p>
            <a:r>
              <a:rPr lang="en-US" dirty="0" smtClean="0"/>
              <a:t>Performance Tests:</a:t>
            </a:r>
          </a:p>
          <a:p>
            <a:pPr lvl="1"/>
            <a:r>
              <a:rPr lang="en-US" dirty="0" smtClean="0"/>
              <a:t>Phoenix Suite</a:t>
            </a:r>
          </a:p>
          <a:p>
            <a:pPr lvl="1"/>
            <a:r>
              <a:rPr lang="en-US" dirty="0" smtClean="0"/>
              <a:t>PARSEC</a:t>
            </a:r>
          </a:p>
          <a:p>
            <a:r>
              <a:rPr lang="en-US" dirty="0" smtClean="0"/>
              <a:t>Accuracy Tests:</a:t>
            </a:r>
          </a:p>
          <a:p>
            <a:pPr lvl="1"/>
            <a:r>
              <a:rPr lang="en-US" dirty="0" smtClean="0"/>
              <a:t>Phoenix Suite</a:t>
            </a:r>
          </a:p>
          <a:p>
            <a:pPr lvl="1"/>
            <a:r>
              <a:rPr lang="en-US" dirty="0" smtClean="0"/>
              <a:t>PARSEC</a:t>
            </a:r>
          </a:p>
          <a:p>
            <a:pPr lvl="1"/>
            <a:r>
              <a:rPr lang="en-US" dirty="0" smtClean="0"/>
              <a:t>Pre-release version of </a:t>
            </a:r>
            <a:r>
              <a:rPr lang="en-US" dirty="0" err="1" smtClean="0"/>
              <a:t>RADBench</a:t>
            </a:r>
            <a:endParaRPr lang="en-US" dirty="0" smtClean="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17</a:t>
            </a:fld>
            <a:endParaRPr lang="en-US" altLang="en-US" dirty="0"/>
          </a:p>
        </p:txBody>
      </p:sp>
      <p:sp>
        <p:nvSpPr>
          <p:cNvPr id="6" name="TextBox 5"/>
          <p:cNvSpPr txBox="1"/>
          <p:nvPr/>
        </p:nvSpPr>
        <p:spPr>
          <a:xfrm>
            <a:off x="4684939" y="3580789"/>
            <a:ext cx="3035800" cy="769441"/>
          </a:xfrm>
          <a:prstGeom prst="rect">
            <a:avLst/>
          </a:prstGeom>
          <a:noFill/>
        </p:spPr>
        <p:txBody>
          <a:bodyPr wrap="square" rtlCol="0">
            <a:spAutoFit/>
          </a:bodyPr>
          <a:lstStyle/>
          <a:p>
            <a:pPr algn="ctr"/>
            <a:r>
              <a:rPr lang="en-US" sz="4400" dirty="0" smtClean="0"/>
              <a:t>Simulation</a:t>
            </a:r>
          </a:p>
        </p:txBody>
      </p:sp>
      <p:sp>
        <p:nvSpPr>
          <p:cNvPr id="5" name="&quot;No&quot; Symbol 4"/>
          <p:cNvSpPr/>
          <p:nvPr/>
        </p:nvSpPr>
        <p:spPr>
          <a:xfrm>
            <a:off x="5745639" y="3508309"/>
            <a:ext cx="914400" cy="914400"/>
          </a:xfrm>
          <a:prstGeom prst="noSmoking">
            <a:avLst>
              <a:gd name="adj" fmla="val 826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87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Difference</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18</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1146667798"/>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08567" y="1321557"/>
            <a:ext cx="2977896"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7" name="TextBox 6"/>
          <p:cNvSpPr txBox="1"/>
          <p:nvPr/>
        </p:nvSpPr>
        <p:spPr>
          <a:xfrm>
            <a:off x="4180367" y="1321556"/>
            <a:ext cx="4572000" cy="461665"/>
          </a:xfrm>
          <a:prstGeom prst="rect">
            <a:avLst/>
          </a:prstGeom>
          <a:noFill/>
          <a:ln w="25400">
            <a:solidFill>
              <a:schemeClr val="tx1"/>
            </a:solidFill>
          </a:ln>
        </p:spPr>
        <p:txBody>
          <a:bodyPr wrap="square" rtlCol="0">
            <a:spAutoFit/>
          </a:bodyPr>
          <a:lstStyle/>
          <a:p>
            <a:pPr algn="ctr"/>
            <a:r>
              <a:rPr lang="en-US" sz="2400" dirty="0" smtClean="0"/>
              <a:t>PARSEC</a:t>
            </a:r>
          </a:p>
        </p:txBody>
      </p:sp>
    </p:spTree>
    <p:extLst>
      <p:ext uri="{BB962C8B-B14F-4D97-AF65-F5344CB8AC3E}">
        <p14:creationId xmlns:p14="http://schemas.microsoft.com/office/powerpoint/2010/main" val="1580235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219200" y="447889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Performance Increases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19</a:t>
            </a:fld>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val="985192477"/>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08567" y="1321557"/>
            <a:ext cx="2977896"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12" name="TextBox 11"/>
          <p:cNvSpPr txBox="1"/>
          <p:nvPr/>
        </p:nvSpPr>
        <p:spPr>
          <a:xfrm>
            <a:off x="4180367" y="1321556"/>
            <a:ext cx="4572000" cy="461665"/>
          </a:xfrm>
          <a:prstGeom prst="rect">
            <a:avLst/>
          </a:prstGeom>
          <a:noFill/>
          <a:ln w="25400">
            <a:solidFill>
              <a:schemeClr val="tx1"/>
            </a:solidFill>
          </a:ln>
        </p:spPr>
        <p:txBody>
          <a:bodyPr wrap="square" rtlCol="0">
            <a:spAutoFit/>
          </a:bodyPr>
          <a:lstStyle/>
          <a:p>
            <a:pPr algn="ctr"/>
            <a:r>
              <a:rPr lang="en-US" sz="2400" dirty="0" smtClean="0"/>
              <a:t>PARSEC</a:t>
            </a:r>
          </a:p>
        </p:txBody>
      </p:sp>
      <p:sp>
        <p:nvSpPr>
          <p:cNvPr id="13" name="Rounded Rectangle 12"/>
          <p:cNvSpPr/>
          <p:nvPr/>
        </p:nvSpPr>
        <p:spPr>
          <a:xfrm>
            <a:off x="2227007" y="1783222"/>
            <a:ext cx="693173" cy="442674"/>
          </a:xfrm>
          <a:prstGeom prst="round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000" dirty="0" smtClean="0">
                <a:solidFill>
                  <a:schemeClr val="tx1"/>
                </a:solidFill>
                <a:latin typeface="Arial" charset="0"/>
              </a:rPr>
              <a:t>51x</a:t>
            </a:r>
            <a:endParaRPr lang="en-US" sz="2000" dirty="0">
              <a:solidFill>
                <a:schemeClr val="tx1"/>
              </a:solidFill>
              <a:latin typeface="Arial" charset="0"/>
            </a:endParaRPr>
          </a:p>
        </p:txBody>
      </p:sp>
    </p:spTree>
    <p:extLst>
      <p:ext uri="{BB962C8B-B14F-4D97-AF65-F5344CB8AC3E}">
        <p14:creationId xmlns:p14="http://schemas.microsoft.com/office/powerpoint/2010/main" val="19924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pPr>
            <a:endParaRPr lang="en-US" dirty="0" smtClean="0"/>
          </a:p>
          <a:p>
            <a:pPr marL="0" indent="0">
              <a:buNone/>
            </a:pPr>
            <a:endParaRPr lang="en-US" dirty="0"/>
          </a:p>
          <a:p>
            <a:pPr marL="0" indent="0" algn="ctr">
              <a:buNone/>
            </a:pPr>
            <a:r>
              <a:rPr lang="en-US" dirty="0" smtClean="0"/>
              <a:t>In spite of proposed hardware solutions</a:t>
            </a:r>
            <a:endParaRPr lang="en-US" dirty="0"/>
          </a:p>
        </p:txBody>
      </p:sp>
      <p:sp>
        <p:nvSpPr>
          <p:cNvPr id="2" name="Title 1"/>
          <p:cNvSpPr>
            <a:spLocks noGrp="1"/>
          </p:cNvSpPr>
          <p:nvPr>
            <p:ph type="title"/>
          </p:nvPr>
        </p:nvSpPr>
        <p:spPr/>
        <p:txBody>
          <a:bodyPr/>
          <a:lstStyle/>
          <a:p>
            <a:r>
              <a:rPr lang="en-US" dirty="0" smtClean="0"/>
              <a:t>Concurrency Bugs Still Matter</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a:t>
            </a:fld>
            <a:endParaRPr lang="en-US" altLang="en-US" dirty="0"/>
          </a:p>
        </p:txBody>
      </p:sp>
      <p:pic>
        <p:nvPicPr>
          <p:cNvPr id="1027" name="Picture 3" descr="C:\Users\jlgreathouse\Desktop\Intel_Core2_Core-i7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289" y="1066800"/>
            <a:ext cx="1457211"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04485" y="1066800"/>
            <a:ext cx="1223682" cy="914400"/>
          </a:xfrm>
        </p:spPr>
      </p:pic>
      <p:pic>
        <p:nvPicPr>
          <p:cNvPr id="1029" name="Picture 5" descr="C:\Users\jlgreathouse\Desktop\power7-die_610x4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5667" y="1068334"/>
            <a:ext cx="1154832"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lgreathouse\Desktop\TILERA-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3884" y="1066800"/>
            <a:ext cx="123567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lgreathouse\Desktop\Fermi_Die_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7176" y="1066800"/>
            <a:ext cx="92456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8" cstate="print"/>
          <a:srcRect/>
          <a:stretch>
            <a:fillRect/>
          </a:stretch>
        </p:blipFill>
        <p:spPr bwMode="auto">
          <a:xfrm>
            <a:off x="4127038" y="1066800"/>
            <a:ext cx="1206962" cy="914400"/>
          </a:xfrm>
          <a:prstGeom prst="rect">
            <a:avLst/>
          </a:prstGeom>
          <a:noFill/>
          <a:ln w="9525">
            <a:noFill/>
            <a:miter lim="800000"/>
            <a:headEnd/>
            <a:tailEnd/>
          </a:ln>
        </p:spPr>
      </p:pic>
      <p:pic>
        <p:nvPicPr>
          <p:cNvPr id="7" name="Picture 6" descr="pentium3_die.jpg"/>
          <p:cNvPicPr>
            <a:picLocks noChangeAspect="1"/>
          </p:cNvPicPr>
          <p:nvPr/>
        </p:nvPicPr>
        <p:blipFill>
          <a:blip r:embed="rId9" cstate="print"/>
          <a:stretch>
            <a:fillRect/>
          </a:stretch>
        </p:blipFill>
        <p:spPr>
          <a:xfrm>
            <a:off x="516083" y="1066800"/>
            <a:ext cx="872836" cy="914400"/>
          </a:xfrm>
          <a:prstGeom prst="rect">
            <a:avLst/>
          </a:prstGeom>
        </p:spPr>
      </p:pic>
      <p:sp>
        <p:nvSpPr>
          <p:cNvPr id="21" name="Rounded Rectangle 20"/>
          <p:cNvSpPr/>
          <p:nvPr/>
        </p:nvSpPr>
        <p:spPr>
          <a:xfrm rot="20880000">
            <a:off x="373270" y="3196346"/>
            <a:ext cx="2630303"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Hardware Data Race Recording</a:t>
            </a:r>
            <a:endParaRPr lang="en-US" sz="2400" dirty="0"/>
          </a:p>
        </p:txBody>
      </p:sp>
      <p:sp>
        <p:nvSpPr>
          <p:cNvPr id="30" name="Rounded Rectangle 29"/>
          <p:cNvSpPr/>
          <p:nvPr/>
        </p:nvSpPr>
        <p:spPr>
          <a:xfrm rot="720000">
            <a:off x="6218466" y="3208054"/>
            <a:ext cx="2742921"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Deterministic Execution/Replay</a:t>
            </a:r>
            <a:endParaRPr lang="en-US" sz="2400" dirty="0"/>
          </a:p>
        </p:txBody>
      </p:sp>
      <p:sp>
        <p:nvSpPr>
          <p:cNvPr id="31" name="Rounded Rectangle 30"/>
          <p:cNvSpPr/>
          <p:nvPr/>
        </p:nvSpPr>
        <p:spPr>
          <a:xfrm rot="20880000">
            <a:off x="6005821" y="4731698"/>
            <a:ext cx="2957914"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Atomicity Violation Detectors</a:t>
            </a:r>
            <a:endParaRPr lang="en-US" sz="2400" dirty="0"/>
          </a:p>
        </p:txBody>
      </p:sp>
      <p:sp>
        <p:nvSpPr>
          <p:cNvPr id="26" name="Rounded Rectangle 25"/>
          <p:cNvSpPr/>
          <p:nvPr/>
        </p:nvSpPr>
        <p:spPr>
          <a:xfrm rot="720000">
            <a:off x="339523" y="4701189"/>
            <a:ext cx="2664422"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Bug-Free Memory Models</a:t>
            </a:r>
            <a:endParaRPr lang="en-US" sz="2400" dirty="0"/>
          </a:p>
        </p:txBody>
      </p:sp>
      <p:sp>
        <p:nvSpPr>
          <p:cNvPr id="46" name="Rounded Rectangle 45"/>
          <p:cNvSpPr/>
          <p:nvPr/>
        </p:nvSpPr>
        <p:spPr>
          <a:xfrm>
            <a:off x="3529727" y="2932902"/>
            <a:ext cx="2084545"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Bulk Memory Commits</a:t>
            </a:r>
            <a:endParaRPr lang="en-US" sz="2400" dirty="0"/>
          </a:p>
        </p:txBody>
      </p:sp>
      <p:grpSp>
        <p:nvGrpSpPr>
          <p:cNvPr id="39" name="Group 38"/>
          <p:cNvGrpSpPr/>
          <p:nvPr/>
        </p:nvGrpSpPr>
        <p:grpSpPr>
          <a:xfrm>
            <a:off x="1219200" y="3966337"/>
            <a:ext cx="6553200" cy="1869744"/>
            <a:chOff x="1447800" y="3966337"/>
            <a:chExt cx="6553200" cy="1869744"/>
          </a:xfrm>
        </p:grpSpPr>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4474" y="3988231"/>
              <a:ext cx="1769326" cy="1371599"/>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0664" y="3988231"/>
              <a:ext cx="1733136" cy="1371599"/>
            </a:xfrm>
            <a:prstGeom prst="rect">
              <a:avLst/>
            </a:prstGeom>
          </p:spPr>
        </p:pic>
        <p:sp>
          <p:nvSpPr>
            <p:cNvPr id="42" name="Rounded Rectangle 41"/>
            <p:cNvSpPr/>
            <p:nvPr/>
          </p:nvSpPr>
          <p:spPr>
            <a:xfrm>
              <a:off x="3268834" y="4419600"/>
              <a:ext cx="296568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TRANSACTIONAL</a:t>
              </a:r>
            </a:p>
            <a:p>
              <a:pPr algn="ctr"/>
              <a:r>
                <a:rPr lang="en-US" sz="2400" b="1" dirty="0" smtClean="0"/>
                <a:t>MEMORY</a:t>
              </a:r>
              <a:endParaRPr lang="en-US" sz="2400" b="1" dirty="0"/>
            </a:p>
          </p:txBody>
        </p:sp>
        <p:pic>
          <p:nvPicPr>
            <p:cNvPr id="43" name="Picture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1435" y="3966337"/>
              <a:ext cx="1800477" cy="704949"/>
            </a:xfrm>
            <a:prstGeom prst="rect">
              <a:avLst/>
            </a:prstGeom>
          </p:spPr>
        </p:pic>
        <p:pic>
          <p:nvPicPr>
            <p:cNvPr id="44" name="Picture 2" descr="C:\Users\jlgreathouse\AppData\Local\Microsoft\Windows\Temporary Internet Files\Content.IE5\2QPCT3YO\MC90005522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7837" y="4464481"/>
              <a:ext cx="157316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jlgreathouse\AppData\Local\Microsoft\Windows\Temporary Internet Files\Content.IE5\QZ2QA16U\MC900354221[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47800" y="4464481"/>
              <a:ext cx="1629919"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Vertical Scroll 23"/>
          <p:cNvSpPr/>
          <p:nvPr/>
        </p:nvSpPr>
        <p:spPr>
          <a:xfrm>
            <a:off x="5181600" y="5230208"/>
            <a:ext cx="1051560" cy="9144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AMD</a:t>
            </a:r>
          </a:p>
          <a:p>
            <a:pPr algn="ctr"/>
            <a:r>
              <a:rPr lang="en-US" b="1" dirty="0" smtClean="0"/>
              <a:t>ASF</a:t>
            </a:r>
            <a:br>
              <a:rPr lang="en-US" b="1" dirty="0" smtClean="0"/>
            </a:br>
            <a:r>
              <a:rPr lang="en-US" b="1" dirty="0" smtClean="0"/>
              <a:t>?</a:t>
            </a:r>
            <a:endParaRPr lang="en-US" b="1" dirty="0"/>
          </a:p>
        </p:txBody>
      </p:sp>
      <p:sp>
        <p:nvSpPr>
          <p:cNvPr id="35" name="Vertical Scroll 34"/>
          <p:cNvSpPr/>
          <p:nvPr/>
        </p:nvSpPr>
        <p:spPr>
          <a:xfrm flipH="1">
            <a:off x="2880360" y="5228149"/>
            <a:ext cx="1005840" cy="9144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Sun</a:t>
            </a:r>
          </a:p>
          <a:p>
            <a:pPr algn="ctr"/>
            <a:r>
              <a:rPr lang="en-US" b="1" dirty="0" smtClean="0"/>
              <a:t>Rock?</a:t>
            </a:r>
            <a:endParaRPr lang="en-US" b="1" dirty="0"/>
          </a:p>
        </p:txBody>
      </p:sp>
    </p:spTree>
    <p:extLst>
      <p:ext uri="{BB962C8B-B14F-4D97-AF65-F5344CB8AC3E}">
        <p14:creationId xmlns:p14="http://schemas.microsoft.com/office/powerpoint/2010/main" val="5348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2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02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03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125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1250"/>
                            </p:stCondLst>
                            <p:childTnLst>
                              <p:par>
                                <p:cTn id="37" presetID="1" presetClass="entr" presetSubtype="0" fill="hold" grpId="0" nodeType="afterEffect">
                                  <p:stCondLst>
                                    <p:cond delay="1250"/>
                                  </p:stCondLst>
                                  <p:childTnLst>
                                    <p:set>
                                      <p:cBhvr>
                                        <p:cTn id="38" dur="1" fill="hold">
                                          <p:stCondLst>
                                            <p:cond delay="0"/>
                                          </p:stCondLst>
                                        </p:cTn>
                                        <p:tgtEl>
                                          <p:spTgt spid="31"/>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1250"/>
                                  </p:stCondLst>
                                  <p:childTnLst>
                                    <p:set>
                                      <p:cBhvr>
                                        <p:cTn id="41" dur="1" fill="hold">
                                          <p:stCondLst>
                                            <p:cond delay="0"/>
                                          </p:stCondLst>
                                        </p:cTn>
                                        <p:tgtEl>
                                          <p:spTgt spid="26"/>
                                        </p:tgtEl>
                                        <p:attrNameLst>
                                          <p:attrName>style.visibility</p:attrName>
                                        </p:attrNameLst>
                                      </p:cBhvr>
                                      <p:to>
                                        <p:strVal val="visible"/>
                                      </p:to>
                                    </p:set>
                                  </p:childTnLst>
                                </p:cTn>
                              </p:par>
                            </p:childTnLst>
                          </p:cTn>
                        </p:par>
                        <p:par>
                          <p:cTn id="42" fill="hold">
                            <p:stCondLst>
                              <p:cond delay="3750"/>
                            </p:stCondLst>
                            <p:childTnLst>
                              <p:par>
                                <p:cTn id="43" presetID="1" presetClass="entr" presetSubtype="0" fill="hold" grpId="0" nodeType="afterEffect">
                                  <p:stCondLst>
                                    <p:cond delay="125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2000" fill="hold"/>
                                        <p:tgtEl>
                                          <p:spTgt spid="39"/>
                                        </p:tgtEl>
                                        <p:attrNameLst>
                                          <p:attrName>ppt_x</p:attrName>
                                        </p:attrNameLst>
                                      </p:cBhvr>
                                      <p:tavLst>
                                        <p:tav tm="0">
                                          <p:val>
                                            <p:strVal val="#ppt_x"/>
                                          </p:val>
                                        </p:tav>
                                        <p:tav tm="100000">
                                          <p:val>
                                            <p:strVal val="#ppt_x"/>
                                          </p:val>
                                        </p:tav>
                                      </p:tavLst>
                                    </p:anim>
                                    <p:anim calcmode="lin" valueType="num">
                                      <p:cBhvr additive="base">
                                        <p:cTn id="50" dur="2000" fill="hold"/>
                                        <p:tgtEl>
                                          <p:spTgt spid="39"/>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20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1" grpId="0" animBg="1"/>
      <p:bldP spid="26" grpId="0" animBg="1"/>
      <p:bldP spid="46" grpId="0" animBg="1"/>
      <p:bldP spid="24" grpId="1" animBg="1"/>
      <p:bldP spid="3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19200" y="447889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447889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Demand-Driven Analysis Accuracy</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20</a:t>
            </a:fld>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val="114621507"/>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p:cNvSpPr/>
          <p:nvPr/>
        </p:nvSpPr>
        <p:spPr>
          <a:xfrm>
            <a:off x="1316736" y="1051560"/>
            <a:ext cx="822960" cy="576072"/>
          </a:xfrm>
          <a:prstGeom prst="wedgeRoundRectCallout">
            <a:avLst>
              <a:gd name="adj1" fmla="val -10339"/>
              <a:gd name="adj2" fmla="val 369819"/>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solidFill>
                  <a:schemeClr val="tx1"/>
                </a:solidFill>
                <a:latin typeface="Arial" charset="0"/>
              </a:rPr>
              <a:t>1/1</a:t>
            </a:r>
            <a:endParaRPr lang="en-US" sz="2800" dirty="0">
              <a:solidFill>
                <a:schemeClr val="tx1"/>
              </a:solidFill>
              <a:latin typeface="Arial" charset="0"/>
            </a:endParaRPr>
          </a:p>
        </p:txBody>
      </p:sp>
      <p:sp>
        <p:nvSpPr>
          <p:cNvPr id="26" name="Rounded Rectangular Callout 25"/>
          <p:cNvSpPr/>
          <p:nvPr/>
        </p:nvSpPr>
        <p:spPr>
          <a:xfrm>
            <a:off x="2364947" y="1051560"/>
            <a:ext cx="822960" cy="576072"/>
          </a:xfrm>
          <a:prstGeom prst="wedgeRoundRectCallout">
            <a:avLst>
              <a:gd name="adj1" fmla="val 284336"/>
              <a:gd name="adj2" fmla="val 448523"/>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solidFill>
                  <a:schemeClr val="tx1"/>
                </a:solidFill>
                <a:latin typeface="Arial" charset="0"/>
              </a:rPr>
              <a:t>2/4</a:t>
            </a:r>
            <a:endParaRPr lang="en-US" sz="2800" dirty="0">
              <a:solidFill>
                <a:schemeClr val="tx1"/>
              </a:solidFill>
              <a:latin typeface="Arial" charset="0"/>
            </a:endParaRPr>
          </a:p>
        </p:txBody>
      </p:sp>
      <p:sp>
        <p:nvSpPr>
          <p:cNvPr id="27" name="Rounded Rectangular Callout 26"/>
          <p:cNvSpPr/>
          <p:nvPr/>
        </p:nvSpPr>
        <p:spPr>
          <a:xfrm>
            <a:off x="3448882" y="1051560"/>
            <a:ext cx="822960" cy="576072"/>
          </a:xfrm>
          <a:prstGeom prst="wedgeRoundRectCallout">
            <a:avLst>
              <a:gd name="adj1" fmla="val 188493"/>
              <a:gd name="adj2" fmla="val 481272"/>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3/3</a:t>
            </a:r>
            <a:endParaRPr lang="en-US" sz="2800" dirty="0">
              <a:solidFill>
                <a:schemeClr val="tx1"/>
              </a:solidFill>
              <a:latin typeface="Arial" charset="0"/>
            </a:endParaRPr>
          </a:p>
        </p:txBody>
      </p:sp>
      <p:sp>
        <p:nvSpPr>
          <p:cNvPr id="28" name="Rounded Rectangular Callout 27"/>
          <p:cNvSpPr/>
          <p:nvPr/>
        </p:nvSpPr>
        <p:spPr>
          <a:xfrm>
            <a:off x="4617720" y="1051560"/>
            <a:ext cx="822960" cy="576072"/>
          </a:xfrm>
          <a:prstGeom prst="wedgeRoundRectCallout">
            <a:avLst>
              <a:gd name="adj1" fmla="val 83447"/>
              <a:gd name="adj2" fmla="val 233823"/>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4/4</a:t>
            </a:r>
            <a:endParaRPr lang="en-US" sz="2800" dirty="0">
              <a:solidFill>
                <a:schemeClr val="tx1"/>
              </a:solidFill>
              <a:latin typeface="Arial" charset="0"/>
            </a:endParaRPr>
          </a:p>
        </p:txBody>
      </p:sp>
      <p:sp>
        <p:nvSpPr>
          <p:cNvPr id="29" name="Rounded Rectangular Callout 28"/>
          <p:cNvSpPr/>
          <p:nvPr/>
        </p:nvSpPr>
        <p:spPr>
          <a:xfrm>
            <a:off x="5655581" y="1051560"/>
            <a:ext cx="822960" cy="576072"/>
          </a:xfrm>
          <a:prstGeom prst="wedgeRoundRectCallout">
            <a:avLst>
              <a:gd name="adj1" fmla="val 96202"/>
              <a:gd name="adj2" fmla="val 534762"/>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3/3</a:t>
            </a:r>
            <a:endParaRPr lang="en-US" sz="2800" dirty="0">
              <a:solidFill>
                <a:schemeClr val="tx1"/>
              </a:solidFill>
              <a:latin typeface="Arial" charset="0"/>
            </a:endParaRPr>
          </a:p>
        </p:txBody>
      </p:sp>
      <p:sp>
        <p:nvSpPr>
          <p:cNvPr id="30" name="Rounded Rectangular Callout 29"/>
          <p:cNvSpPr/>
          <p:nvPr/>
        </p:nvSpPr>
        <p:spPr>
          <a:xfrm>
            <a:off x="6726173" y="1051560"/>
            <a:ext cx="822960" cy="576072"/>
          </a:xfrm>
          <a:prstGeom prst="wedgeRoundRectCallout">
            <a:avLst>
              <a:gd name="adj1" fmla="val 0"/>
              <a:gd name="adj2" fmla="val 483823"/>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4/4</a:t>
            </a:r>
            <a:endParaRPr lang="en-US" sz="2800" dirty="0">
              <a:solidFill>
                <a:schemeClr val="tx1"/>
              </a:solidFill>
              <a:latin typeface="Arial" charset="0"/>
            </a:endParaRPr>
          </a:p>
        </p:txBody>
      </p:sp>
      <p:sp>
        <p:nvSpPr>
          <p:cNvPr id="31" name="Rounded Rectangular Callout 30"/>
          <p:cNvSpPr/>
          <p:nvPr/>
        </p:nvSpPr>
        <p:spPr>
          <a:xfrm>
            <a:off x="7827005" y="1051560"/>
            <a:ext cx="822960" cy="576072"/>
          </a:xfrm>
          <a:prstGeom prst="wedgeRoundRectCallout">
            <a:avLst>
              <a:gd name="adj1" fmla="val -26898"/>
              <a:gd name="adj2" fmla="val 532414"/>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4/4</a:t>
            </a:r>
            <a:endParaRPr lang="en-US" sz="2800" dirty="0">
              <a:solidFill>
                <a:schemeClr val="tx1"/>
              </a:solidFill>
              <a:latin typeface="Arial" charset="0"/>
            </a:endParaRPr>
          </a:p>
        </p:txBody>
      </p:sp>
      <p:sp>
        <p:nvSpPr>
          <p:cNvPr id="39" name="Rounded Rectangular Callout 38"/>
          <p:cNvSpPr/>
          <p:nvPr/>
        </p:nvSpPr>
        <p:spPr>
          <a:xfrm>
            <a:off x="2364947" y="1051560"/>
            <a:ext cx="822960" cy="576072"/>
          </a:xfrm>
          <a:prstGeom prst="wedgeRoundRectCallout">
            <a:avLst>
              <a:gd name="adj1" fmla="val 284336"/>
              <a:gd name="adj2" fmla="val 448523"/>
              <a:gd name="adj3" fmla="val 16667"/>
            </a:avLst>
          </a:prstGeom>
          <a:solidFill>
            <a:srgbClr val="FF0000"/>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a:t>2/4</a:t>
            </a:r>
          </a:p>
        </p:txBody>
      </p:sp>
      <p:sp>
        <p:nvSpPr>
          <p:cNvPr id="40" name="Rounded Rectangular Callout 39"/>
          <p:cNvSpPr/>
          <p:nvPr/>
        </p:nvSpPr>
        <p:spPr>
          <a:xfrm>
            <a:off x="4617720" y="1051560"/>
            <a:ext cx="822960" cy="576072"/>
          </a:xfrm>
          <a:prstGeom prst="wedgeRoundRectCallout">
            <a:avLst>
              <a:gd name="adj1" fmla="val 83447"/>
              <a:gd name="adj2" fmla="val 233823"/>
              <a:gd name="adj3" fmla="val 16667"/>
            </a:avLst>
          </a:prstGeom>
          <a:solidFill>
            <a:srgbClr val="00B050"/>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a:t>4/4</a:t>
            </a:r>
          </a:p>
        </p:txBody>
      </p:sp>
      <p:sp>
        <p:nvSpPr>
          <p:cNvPr id="41" name="Rounded Rectangular Callout 40"/>
          <p:cNvSpPr/>
          <p:nvPr/>
        </p:nvSpPr>
        <p:spPr>
          <a:xfrm>
            <a:off x="6726173" y="1051560"/>
            <a:ext cx="822960" cy="576072"/>
          </a:xfrm>
          <a:prstGeom prst="wedgeRoundRectCallout">
            <a:avLst>
              <a:gd name="adj1" fmla="val 0"/>
              <a:gd name="adj2" fmla="val 483823"/>
              <a:gd name="adj3" fmla="val 16667"/>
            </a:avLst>
          </a:prstGeom>
          <a:solidFill>
            <a:srgbClr val="00B050"/>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a:t>4/4</a:t>
            </a:r>
          </a:p>
        </p:txBody>
      </p:sp>
      <p:sp>
        <p:nvSpPr>
          <p:cNvPr id="42" name="Rounded Rectangular Callout 41"/>
          <p:cNvSpPr/>
          <p:nvPr/>
        </p:nvSpPr>
        <p:spPr>
          <a:xfrm>
            <a:off x="2364947" y="1051560"/>
            <a:ext cx="822960" cy="576072"/>
          </a:xfrm>
          <a:prstGeom prst="wedgeRoundRectCallout">
            <a:avLst>
              <a:gd name="adj1" fmla="val 284336"/>
              <a:gd name="adj2" fmla="val 448523"/>
              <a:gd name="adj3" fmla="val 16667"/>
            </a:avLst>
          </a:prstGeom>
          <a:pattFill prst="solidDmnd">
            <a:fgClr>
              <a:srgbClr val="FF0000"/>
            </a:fgClr>
            <a:bgClr>
              <a:srgbClr val="00B050"/>
            </a:bgClr>
          </a:patt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a:t>2/4</a:t>
            </a:r>
          </a:p>
        </p:txBody>
      </p:sp>
      <p:sp>
        <p:nvSpPr>
          <p:cNvPr id="43" name="Rounded Rectangle 42"/>
          <p:cNvSpPr/>
          <p:nvPr/>
        </p:nvSpPr>
        <p:spPr>
          <a:xfrm>
            <a:off x="2286000" y="2513147"/>
            <a:ext cx="4572000" cy="1736646"/>
          </a:xfrm>
          <a:prstGeom prst="round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smtClean="0">
                <a:solidFill>
                  <a:schemeClr val="tx1"/>
                </a:solidFill>
                <a:latin typeface="Arial" charset="0"/>
              </a:rPr>
              <a:t>Accuracy vs. Continuous Analysis: </a:t>
            </a:r>
            <a:r>
              <a:rPr lang="en-US" sz="3200" dirty="0">
                <a:solidFill>
                  <a:schemeClr val="tx1"/>
                </a:solidFill>
                <a:latin typeface="Arial" charset="0"/>
              </a:rPr>
              <a:t>97%</a:t>
            </a:r>
          </a:p>
        </p:txBody>
      </p:sp>
    </p:spTree>
    <p:extLst>
      <p:ext uri="{BB962C8B-B14F-4D97-AF65-F5344CB8AC3E}">
        <p14:creationId xmlns:p14="http://schemas.microsoft.com/office/powerpoint/2010/main" val="9627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6" grpId="1" animBg="1"/>
      <p:bldP spid="27" grpId="0" animBg="1"/>
      <p:bldP spid="28" grpId="0" animBg="1"/>
      <p:bldP spid="28" grpId="1" animBg="1"/>
      <p:bldP spid="29" grpId="0" animBg="1"/>
      <p:bldP spid="30" grpId="0" animBg="1"/>
      <p:bldP spid="30" grpId="1" animBg="1"/>
      <p:bldP spid="31" grpId="0" animBg="1"/>
      <p:bldP spid="39" grpId="0" animBg="1"/>
      <p:bldP spid="39" grpId="1"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a:t>Better Performance</a:t>
            </a:r>
          </a:p>
          <a:p>
            <a:pPr lvl="1"/>
            <a:r>
              <a:rPr lang="en-US" dirty="0"/>
              <a:t>Fast user-level faults</a:t>
            </a:r>
          </a:p>
          <a:p>
            <a:pPr lvl="1"/>
            <a:r>
              <a:rPr lang="en-US" dirty="0"/>
              <a:t>Application specific hardware</a:t>
            </a:r>
          </a:p>
          <a:p>
            <a:r>
              <a:rPr lang="en-US" dirty="0" smtClean="0"/>
              <a:t>More Accuracy</a:t>
            </a:r>
          </a:p>
          <a:p>
            <a:pPr lvl="1"/>
            <a:r>
              <a:rPr lang="en-US" dirty="0" smtClean="0"/>
              <a:t>Better performance counters</a:t>
            </a:r>
          </a:p>
          <a:p>
            <a:pPr lvl="1"/>
            <a:r>
              <a:rPr lang="en-US" dirty="0" smtClean="0"/>
              <a:t>Inform SW on cache evictions/misses</a:t>
            </a:r>
          </a:p>
          <a:p>
            <a:r>
              <a:rPr lang="en-US" dirty="0" smtClean="0"/>
              <a:t>Smooth </a:t>
            </a:r>
            <a:r>
              <a:rPr lang="en-US" dirty="0"/>
              <a:t>transition to ideal hardware</a:t>
            </a:r>
          </a:p>
          <a:p>
            <a:endParaRPr lang="en-US" dirty="0" smtClean="0"/>
          </a:p>
          <a:p>
            <a:r>
              <a:rPr lang="en-US" dirty="0" smtClean="0"/>
              <a:t>Combine sampling &amp; demand-driven analysis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21</a:t>
            </a:fld>
            <a:endParaRPr lang="en-US" altLang="en-US" dirty="0"/>
          </a:p>
        </p:txBody>
      </p:sp>
    </p:spTree>
    <p:extLst>
      <p:ext uri="{BB962C8B-B14F-4D97-AF65-F5344CB8AC3E}">
        <p14:creationId xmlns:p14="http://schemas.microsoft.com/office/powerpoint/2010/main" val="3554655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22</a:t>
            </a:fld>
            <a:endParaRPr lang="en-US" altLang="en-US" dirty="0"/>
          </a:p>
        </p:txBody>
      </p:sp>
    </p:spTree>
    <p:extLst>
      <p:ext uri="{BB962C8B-B14F-4D97-AF65-F5344CB8AC3E}">
        <p14:creationId xmlns:p14="http://schemas.microsoft.com/office/powerpoint/2010/main" val="1834812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 Bugs Matter </a:t>
            </a:r>
            <a:r>
              <a:rPr lang="en-US" u="sng" dirty="0" smtClean="0"/>
              <a:t>NOW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23</a:t>
            </a:fld>
            <a:endParaRPr lang="en-US" altLang="en-US" dirty="0"/>
          </a:p>
        </p:txBody>
      </p:sp>
      <p:sp>
        <p:nvSpPr>
          <p:cNvPr id="5" name="TextBox 4"/>
          <p:cNvSpPr txBox="1"/>
          <p:nvPr/>
        </p:nvSpPr>
        <p:spPr>
          <a:xfrm>
            <a:off x="2447951" y="2638961"/>
            <a:ext cx="4519379" cy="2246769"/>
          </a:xfrm>
          <a:prstGeom prst="rect">
            <a:avLst/>
          </a:prstGeom>
          <a:noFill/>
        </p:spPr>
        <p:txBody>
          <a:bodyPr wrap="square" rtlCol="0">
            <a:spAutoFit/>
          </a:bodyPr>
          <a:lstStyle/>
          <a:p>
            <a:r>
              <a:rPr lang="en-US" sz="2800" dirty="0" smtClean="0">
                <a:latin typeface="+mn-lt"/>
              </a:rPr>
              <a:t>if(</a:t>
            </a:r>
            <a:r>
              <a:rPr lang="en-US" sz="2800" dirty="0" err="1" smtClean="0">
                <a:latin typeface="+mn-lt"/>
              </a:rPr>
              <a:t>ptr</a:t>
            </a:r>
            <a:r>
              <a:rPr lang="en-US" sz="2800" dirty="0" smtClean="0">
                <a:latin typeface="+mn-lt"/>
              </a:rPr>
              <a:t> == NULL) {</a:t>
            </a:r>
          </a:p>
          <a:p>
            <a:r>
              <a:rPr lang="en-US" sz="2800" dirty="0">
                <a:latin typeface="+mn-lt"/>
              </a:rPr>
              <a:t> </a:t>
            </a:r>
            <a:r>
              <a:rPr lang="en-US" sz="2800" dirty="0" smtClean="0">
                <a:latin typeface="+mn-lt"/>
              </a:rPr>
              <a:t>  </a:t>
            </a:r>
            <a:r>
              <a:rPr lang="en-US" sz="2800" dirty="0" err="1" smtClean="0">
                <a:latin typeface="+mn-lt"/>
              </a:rPr>
              <a:t>len</a:t>
            </a:r>
            <a:r>
              <a:rPr lang="en-US" sz="2800" dirty="0" smtClean="0">
                <a:latin typeface="+mn-lt"/>
              </a:rPr>
              <a:t>=</a:t>
            </a:r>
            <a:r>
              <a:rPr lang="en-US" sz="2800" dirty="0" err="1" smtClean="0">
                <a:latin typeface="+mn-lt"/>
              </a:rPr>
              <a:t>thread_local</a:t>
            </a:r>
            <a:r>
              <a:rPr lang="en-US" sz="2800" dirty="0" smtClean="0">
                <a:latin typeface="+mn-lt"/>
              </a:rPr>
              <a:t>-&gt;</a:t>
            </a:r>
            <a:r>
              <a:rPr lang="en-US" sz="2800" dirty="0" err="1" smtClean="0">
                <a:latin typeface="+mn-lt"/>
              </a:rPr>
              <a:t>mylen</a:t>
            </a:r>
            <a:r>
              <a:rPr lang="en-US" sz="2800" dirty="0" smtClean="0">
                <a:latin typeface="+mn-lt"/>
              </a:rPr>
              <a:t>;</a:t>
            </a:r>
          </a:p>
          <a:p>
            <a:r>
              <a:rPr lang="en-US" sz="2800" dirty="0" smtClean="0">
                <a:latin typeface="+mn-lt"/>
              </a:rPr>
              <a:t>   </a:t>
            </a:r>
            <a:r>
              <a:rPr lang="en-US" sz="2800" dirty="0" err="1" smtClean="0">
                <a:latin typeface="+mn-lt"/>
              </a:rPr>
              <a:t>ptr</a:t>
            </a:r>
            <a:r>
              <a:rPr lang="en-US" sz="2800" dirty="0" smtClean="0">
                <a:latin typeface="+mn-lt"/>
              </a:rPr>
              <a:t>=</a:t>
            </a:r>
            <a:r>
              <a:rPr lang="en-US" sz="2800" dirty="0" err="1" smtClean="0">
                <a:latin typeface="+mn-lt"/>
              </a:rPr>
              <a:t>malloc</a:t>
            </a:r>
            <a:r>
              <a:rPr lang="en-US" sz="2800" dirty="0" smtClean="0">
                <a:latin typeface="+mn-lt"/>
              </a:rPr>
              <a:t>(</a:t>
            </a:r>
            <a:r>
              <a:rPr lang="en-US" sz="2800" dirty="0" err="1" smtClean="0">
                <a:latin typeface="+mn-lt"/>
              </a:rPr>
              <a:t>len</a:t>
            </a:r>
            <a:r>
              <a:rPr lang="en-US" sz="2800" dirty="0" smtClean="0">
                <a:latin typeface="+mn-lt"/>
              </a:rPr>
              <a:t>);</a:t>
            </a:r>
          </a:p>
          <a:p>
            <a:r>
              <a:rPr lang="en-US" sz="2800" dirty="0" smtClean="0">
                <a:latin typeface="+mn-lt"/>
              </a:rPr>
              <a:t>   </a:t>
            </a:r>
            <a:r>
              <a:rPr lang="en-US" sz="2800" dirty="0" err="1" smtClean="0">
                <a:latin typeface="+mn-lt"/>
              </a:rPr>
              <a:t>memcpy</a:t>
            </a:r>
            <a:r>
              <a:rPr lang="en-US" sz="2800" dirty="0" smtClean="0">
                <a:latin typeface="+mn-lt"/>
              </a:rPr>
              <a:t>(</a:t>
            </a:r>
            <a:r>
              <a:rPr lang="en-US" sz="2800" dirty="0" err="1" smtClean="0">
                <a:latin typeface="+mn-lt"/>
              </a:rPr>
              <a:t>ptr</a:t>
            </a:r>
            <a:r>
              <a:rPr lang="en-US" sz="2800" dirty="0" smtClean="0">
                <a:latin typeface="+mn-lt"/>
              </a:rPr>
              <a:t>, data, </a:t>
            </a:r>
            <a:r>
              <a:rPr lang="en-US" sz="2800" dirty="0" err="1" smtClean="0">
                <a:latin typeface="+mn-lt"/>
              </a:rPr>
              <a:t>len</a:t>
            </a:r>
            <a:r>
              <a:rPr lang="en-US" sz="2800" dirty="0" smtClean="0">
                <a:latin typeface="+mn-lt"/>
              </a:rPr>
              <a:t>);</a:t>
            </a:r>
          </a:p>
          <a:p>
            <a:r>
              <a:rPr lang="en-US" sz="2800" dirty="0" smtClean="0">
                <a:latin typeface="+mn-lt"/>
              </a:rPr>
              <a:t>}</a:t>
            </a:r>
          </a:p>
        </p:txBody>
      </p:sp>
      <p:sp>
        <p:nvSpPr>
          <p:cNvPr id="44" name="TextBox 43"/>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48" name="TextBox 47"/>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9" name="Content Placeholder 2"/>
          <p:cNvSpPr>
            <a:spLocks noGrp="1"/>
          </p:cNvSpPr>
          <p:nvPr>
            <p:ph idx="1"/>
          </p:nvPr>
        </p:nvSpPr>
        <p:spPr>
          <a:xfrm>
            <a:off x="1371600" y="1920225"/>
            <a:ext cx="6400800" cy="523220"/>
          </a:xfr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marL="0" indent="0" algn="ctr">
              <a:spcBef>
                <a:spcPct val="0"/>
              </a:spcBef>
              <a:buNone/>
            </a:pPr>
            <a:r>
              <a:rPr lang="en-US" sz="2800" kern="1200" dirty="0">
                <a:latin typeface="Arial" charset="0"/>
              </a:rPr>
              <a:t>Nov. 2010 </a:t>
            </a:r>
            <a:r>
              <a:rPr lang="en-US" sz="2800" kern="1200" dirty="0" err="1">
                <a:latin typeface="Arial" charset="0"/>
              </a:rPr>
              <a:t>OpenSSL</a:t>
            </a:r>
            <a:r>
              <a:rPr lang="en-US" sz="2800" kern="1200" dirty="0">
                <a:latin typeface="Arial" charset="0"/>
              </a:rPr>
              <a:t> </a:t>
            </a:r>
            <a:r>
              <a:rPr lang="en-US" sz="2800" kern="1200" dirty="0" smtClean="0">
                <a:latin typeface="Arial" charset="0"/>
              </a:rPr>
              <a:t>Security </a:t>
            </a:r>
            <a:r>
              <a:rPr lang="en-US" sz="2800" kern="1200" dirty="0">
                <a:latin typeface="Arial" charset="0"/>
              </a:rPr>
              <a:t>Flaw</a:t>
            </a:r>
          </a:p>
        </p:txBody>
      </p:sp>
      <p:sp>
        <p:nvSpPr>
          <p:cNvPr id="10" name="TextBox 9"/>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11" name="TextBox 10"/>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Tree>
    <p:extLst>
      <p:ext uri="{BB962C8B-B14F-4D97-AF65-F5344CB8AC3E}">
        <p14:creationId xmlns:p14="http://schemas.microsoft.com/office/powerpoint/2010/main" val="366218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xEl>
                                              <p:pRg st="0" end="0"/>
                                            </p:txEl>
                                          </p:spTgt>
                                        </p:tgtEl>
                                      </p:cBhvr>
                                    </p:animEffect>
                                    <p:set>
                                      <p:cBhvr>
                                        <p:cTn id="30" dur="1" fill="hold">
                                          <p:stCondLst>
                                            <p:cond delay="499"/>
                                          </p:stCondLst>
                                        </p:cTn>
                                        <p:tgtEl>
                                          <p:spTgt spid="9">
                                            <p:txEl>
                                              <p:pRg st="0" end="0"/>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bg/>
                                          </p:spTgt>
                                        </p:tgtEl>
                                      </p:cBhvr>
                                    </p:animEffect>
                                    <p:set>
                                      <p:cBhvr>
                                        <p:cTn id="33" dur="1" fill="hold">
                                          <p:stCondLst>
                                            <p:cond delay="4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P spid="48" grpId="0"/>
      <p:bldP spid="9" grpId="0" build="p" animBg="1"/>
      <p:bldP spid="9" grpId="1" build="p"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 Bugs Matter </a:t>
            </a:r>
            <a:r>
              <a:rPr lang="en-US" u="sng" dirty="0" smtClean="0"/>
              <a:t>NOW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24</a:t>
            </a:fld>
            <a:endParaRPr lang="en-US" altLang="en-US" dirty="0"/>
          </a:p>
        </p:txBody>
      </p:sp>
      <p:sp>
        <p:nvSpPr>
          <p:cNvPr id="22" name="TextBox 21"/>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23" name="TextBox 22"/>
          <p:cNvSpPr txBox="1"/>
          <p:nvPr/>
        </p:nvSpPr>
        <p:spPr>
          <a:xfrm>
            <a:off x="1905000" y="1636776"/>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31" name="TextBox 30"/>
          <p:cNvSpPr txBox="1"/>
          <p:nvPr/>
        </p:nvSpPr>
        <p:spPr>
          <a:xfrm>
            <a:off x="5334000" y="3444705"/>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44" name="TextBox 43"/>
          <p:cNvSpPr txBox="1"/>
          <p:nvPr/>
        </p:nvSpPr>
        <p:spPr>
          <a:xfrm>
            <a:off x="3996957" y="5029200"/>
            <a:ext cx="1219200" cy="523220"/>
          </a:xfrm>
          <a:prstGeom prst="rect">
            <a:avLst/>
          </a:prstGeom>
          <a:noFill/>
        </p:spPr>
        <p:txBody>
          <a:bodyPr wrap="square" rtlCol="0" anchor="ctr">
            <a:spAutoFit/>
          </a:bodyPr>
          <a:lstStyle/>
          <a:p>
            <a:pPr algn="ctr"/>
            <a:r>
              <a:rPr lang="en-US" sz="2800" dirty="0" err="1" smtClean="0">
                <a:latin typeface="Lucida Console" pitchFamily="49" charset="0"/>
              </a:rPr>
              <a:t>ptr</a:t>
            </a:r>
            <a:endParaRPr lang="en-US" sz="2000" dirty="0" smtClean="0">
              <a:latin typeface="Lucida Console" pitchFamily="49" charset="0"/>
            </a:endParaRPr>
          </a:p>
        </p:txBody>
      </p:sp>
      <p:sp>
        <p:nvSpPr>
          <p:cNvPr id="45" name="TextBox 44"/>
          <p:cNvSpPr txBox="1"/>
          <p:nvPr/>
        </p:nvSpPr>
        <p:spPr>
          <a:xfrm>
            <a:off x="4301757" y="5463570"/>
            <a:ext cx="609600" cy="523220"/>
          </a:xfrm>
          <a:prstGeom prst="rect">
            <a:avLst/>
          </a:prstGeom>
          <a:noFill/>
        </p:spPr>
        <p:txBody>
          <a:bodyPr wrap="square" rtlCol="0" anchor="ctr">
            <a:spAutoFit/>
          </a:bodyPr>
          <a:lstStyle/>
          <a:p>
            <a:pPr algn="ctr"/>
            <a:r>
              <a:rPr lang="en-US" sz="2800" dirty="0">
                <a:latin typeface="Lucida Console" pitchFamily="49" charset="0"/>
              </a:rPr>
              <a:t>∅</a:t>
            </a:r>
            <a:endParaRPr lang="en-US" sz="2000" dirty="0" smtClean="0">
              <a:latin typeface="Lucida Console" pitchFamily="49" charset="0"/>
            </a:endParaRPr>
          </a:p>
        </p:txBody>
      </p:sp>
      <p:sp>
        <p:nvSpPr>
          <p:cNvPr id="47" name="Rounded Rectangle 46"/>
          <p:cNvSpPr/>
          <p:nvPr/>
        </p:nvSpPr>
        <p:spPr>
          <a:xfrm>
            <a:off x="1956547" y="5184648"/>
            <a:ext cx="1143000" cy="5384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ight Arrow 48"/>
          <p:cNvSpPr/>
          <p:nvPr/>
        </p:nvSpPr>
        <p:spPr>
          <a:xfrm rot="10800000">
            <a:off x="3108960" y="5129784"/>
            <a:ext cx="100584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ounded Rectangle 49"/>
          <p:cNvSpPr/>
          <p:nvPr/>
        </p:nvSpPr>
        <p:spPr>
          <a:xfrm>
            <a:off x="1956547" y="5184648"/>
            <a:ext cx="1143000" cy="541004"/>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TextBox 58"/>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19" name="TextBox 18"/>
          <p:cNvSpPr txBox="1"/>
          <p:nvPr/>
        </p:nvSpPr>
        <p:spPr>
          <a:xfrm>
            <a:off x="1219200" y="2036515"/>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29" name="TextBox 28"/>
          <p:cNvSpPr txBox="1"/>
          <p:nvPr/>
        </p:nvSpPr>
        <p:spPr>
          <a:xfrm>
            <a:off x="1767840" y="2438855"/>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30" name="TextBox 29"/>
          <p:cNvSpPr txBox="1"/>
          <p:nvPr/>
        </p:nvSpPr>
        <p:spPr>
          <a:xfrm>
            <a:off x="1295400" y="2841195"/>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
        <p:nvSpPr>
          <p:cNvPr id="21" name="TextBox 20"/>
          <p:cNvSpPr txBox="1"/>
          <p:nvPr/>
        </p:nvSpPr>
        <p:spPr>
          <a:xfrm>
            <a:off x="4648200" y="3849624"/>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len2=</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32" name="TextBox 31"/>
          <p:cNvSpPr txBox="1"/>
          <p:nvPr/>
        </p:nvSpPr>
        <p:spPr>
          <a:xfrm>
            <a:off x="5196840" y="4254186"/>
            <a:ext cx="210312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ptr</a:t>
            </a:r>
            <a:r>
              <a:rPr lang="en-US" sz="2000" dirty="0" smtClean="0">
                <a:solidFill>
                  <a:schemeClr val="tx1"/>
                </a:solidFill>
              </a:rPr>
              <a:t>=</a:t>
            </a:r>
            <a:r>
              <a:rPr lang="en-US" sz="2000" dirty="0" err="1" smtClean="0">
                <a:solidFill>
                  <a:schemeClr val="tx1"/>
                </a:solidFill>
              </a:rPr>
              <a:t>malloc</a:t>
            </a:r>
            <a:r>
              <a:rPr lang="en-US" sz="2000" dirty="0" smtClean="0">
                <a:solidFill>
                  <a:schemeClr val="tx1"/>
                </a:solidFill>
              </a:rPr>
              <a:t>(len2);</a:t>
            </a:r>
            <a:endParaRPr lang="en-US" sz="2000" dirty="0">
              <a:solidFill>
                <a:schemeClr val="tx1"/>
              </a:solidFill>
            </a:endParaRPr>
          </a:p>
        </p:txBody>
      </p:sp>
      <p:sp>
        <p:nvSpPr>
          <p:cNvPr id="33" name="TextBox 32"/>
          <p:cNvSpPr txBox="1"/>
          <p:nvPr/>
        </p:nvSpPr>
        <p:spPr>
          <a:xfrm>
            <a:off x="4724400" y="4654296"/>
            <a:ext cx="304800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memcpy</a:t>
            </a:r>
            <a:r>
              <a:rPr lang="en-US" sz="2000" dirty="0" smtClean="0">
                <a:solidFill>
                  <a:schemeClr val="tx1"/>
                </a:solidFill>
              </a:rPr>
              <a:t>(</a:t>
            </a:r>
            <a:r>
              <a:rPr lang="en-US" sz="2000" dirty="0" err="1" smtClean="0">
                <a:solidFill>
                  <a:schemeClr val="tx1"/>
                </a:solidFill>
              </a:rPr>
              <a:t>ptr</a:t>
            </a:r>
            <a:r>
              <a:rPr lang="en-US" sz="2000" dirty="0" smtClean="0">
                <a:solidFill>
                  <a:schemeClr val="tx1"/>
                </a:solidFill>
              </a:rPr>
              <a:t>, data2, len2)</a:t>
            </a:r>
            <a:endParaRPr lang="en-US" sz="2000" dirty="0">
              <a:solidFill>
                <a:schemeClr val="tx1"/>
              </a:solidFill>
            </a:endParaRPr>
          </a:p>
        </p:txBody>
      </p:sp>
      <p:sp>
        <p:nvSpPr>
          <p:cNvPr id="24" name="Down Arrow 23"/>
          <p:cNvSpPr/>
          <p:nvPr/>
        </p:nvSpPr>
        <p:spPr bwMode="auto">
          <a:xfrm>
            <a:off x="548599" y="1618488"/>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25" name="TextBox 24"/>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26" name="TextBox 25"/>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Tree>
    <p:extLst>
      <p:ext uri="{BB962C8B-B14F-4D97-AF65-F5344CB8AC3E}">
        <p14:creationId xmlns:p14="http://schemas.microsoft.com/office/powerpoint/2010/main" val="22284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23"/>
                                        </p:tgtEl>
                                        <p:attrNameLst>
                                          <p:attrName>fillcolor</p:attrName>
                                        </p:attrNameLst>
                                      </p:cBhvr>
                                      <p:to>
                                        <a:srgbClr val="0066FF"/>
                                      </p:to>
                                    </p:animClr>
                                    <p:set>
                                      <p:cBhvr>
                                        <p:cTn id="42" dur="500" fill="hold"/>
                                        <p:tgtEl>
                                          <p:spTgt spid="23"/>
                                        </p:tgtEl>
                                        <p:attrNameLst>
                                          <p:attrName>fill.type</p:attrName>
                                        </p:attrNameLst>
                                      </p:cBhvr>
                                      <p:to>
                                        <p:strVal val="solid"/>
                                      </p:to>
                                    </p:set>
                                    <p:set>
                                      <p:cBhvr>
                                        <p:cTn id="43" dur="500" fill="hold"/>
                                        <p:tgtEl>
                                          <p:spTgt spid="23"/>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9"/>
                                        </p:tgtEl>
                                        <p:attrNameLst>
                                          <p:attrName>fillcolor</p:attrName>
                                        </p:attrNameLst>
                                      </p:cBhvr>
                                      <p:to>
                                        <a:srgbClr val="0066FF"/>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29"/>
                                        </p:tgtEl>
                                        <p:attrNameLst>
                                          <p:attrName>fillcolor</p:attrName>
                                        </p:attrNameLst>
                                      </p:cBhvr>
                                      <p:to>
                                        <a:srgbClr val="0066FF"/>
                                      </p:to>
                                    </p:animClr>
                                    <p:set>
                                      <p:cBhvr>
                                        <p:cTn id="53" dur="500" fill="hold"/>
                                        <p:tgtEl>
                                          <p:spTgt spid="29"/>
                                        </p:tgtEl>
                                        <p:attrNameLst>
                                          <p:attrName>fill.type</p:attrName>
                                        </p:attrNameLst>
                                      </p:cBhvr>
                                      <p:to>
                                        <p:strVal val="solid"/>
                                      </p:to>
                                    </p:set>
                                    <p:set>
                                      <p:cBhvr>
                                        <p:cTn id="54" dur="500" fill="hold"/>
                                        <p:tgtEl>
                                          <p:spTgt spid="29"/>
                                        </p:tgtEl>
                                        <p:attrNameLst>
                                          <p:attrName>fill.on</p:attrName>
                                        </p:attrNameLst>
                                      </p:cBhvr>
                                      <p:to>
                                        <p:strVal val="tru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0"/>
                                        </p:tgtEl>
                                        <p:attrNameLst>
                                          <p:attrName>fillcolor</p:attrName>
                                        </p:attrNameLst>
                                      </p:cBhvr>
                                      <p:to>
                                        <a:srgbClr val="0066FF"/>
                                      </p:to>
                                    </p:animClr>
                                    <p:set>
                                      <p:cBhvr>
                                        <p:cTn id="66" dur="500" fill="hold"/>
                                        <p:tgtEl>
                                          <p:spTgt spid="30"/>
                                        </p:tgtEl>
                                        <p:attrNameLst>
                                          <p:attrName>fill.type</p:attrName>
                                        </p:attrNameLst>
                                      </p:cBhvr>
                                      <p:to>
                                        <p:strVal val="solid"/>
                                      </p:to>
                                    </p:set>
                                    <p:set>
                                      <p:cBhvr>
                                        <p:cTn id="67" dur="500" fill="hold"/>
                                        <p:tgtEl>
                                          <p:spTgt spid="30"/>
                                        </p:tgtEl>
                                        <p:attrNameLst>
                                          <p:attrName>fill.on</p:attrName>
                                        </p:attrNameLst>
                                      </p:cBhvr>
                                      <p:to>
                                        <p:strVal val="true"/>
                                      </p:to>
                                    </p:set>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1"/>
                                        </p:tgtEl>
                                        <p:attrNameLst>
                                          <p:attrName>fillcolor</p:attrName>
                                        </p:attrNameLst>
                                      </p:cBhvr>
                                      <p:to>
                                        <a:srgbClr val="0066FF"/>
                                      </p:to>
                                    </p:animClr>
                                    <p:set>
                                      <p:cBhvr>
                                        <p:cTn id="76" dur="500" fill="hold"/>
                                        <p:tgtEl>
                                          <p:spTgt spid="31"/>
                                        </p:tgtEl>
                                        <p:attrNameLst>
                                          <p:attrName>fill.type</p:attrName>
                                        </p:attrNameLst>
                                      </p:cBhvr>
                                      <p:to>
                                        <p:strVal val="solid"/>
                                      </p:to>
                                    </p:set>
                                    <p:set>
                                      <p:cBhvr>
                                        <p:cTn id="77" dur="500" fill="hold"/>
                                        <p:tgtEl>
                                          <p:spTgt spid="31"/>
                                        </p:tgtEl>
                                        <p:attrNameLst>
                                          <p:attrName>fill.on</p:attrName>
                                        </p:attrNameLst>
                                      </p:cBhvr>
                                      <p:to>
                                        <p:strVal val="true"/>
                                      </p:to>
                                    </p:set>
                                  </p:childTnLst>
                                </p:cTn>
                              </p:par>
                            </p:childTnLst>
                          </p:cTn>
                        </p:par>
                        <p:par>
                          <p:cTn id="78" fill="hold">
                            <p:stCondLst>
                              <p:cond delay="500"/>
                            </p:stCondLst>
                            <p:childTnLst>
                              <p:par>
                                <p:cTn id="79" presetID="9" presetClass="emph" presetSubtype="0" grpId="1" nodeType="afterEffect">
                                  <p:stCondLst>
                                    <p:cond delay="0"/>
                                  </p:stCondLst>
                                  <p:childTnLst>
                                    <p:set>
                                      <p:cBhvr rctx="PPT">
                                        <p:cTn id="80" dur="indefinite"/>
                                        <p:tgtEl>
                                          <p:spTgt spid="32"/>
                                        </p:tgtEl>
                                        <p:attrNameLst>
                                          <p:attrName>style.opacity</p:attrName>
                                        </p:attrNameLst>
                                      </p:cBhvr>
                                      <p:to>
                                        <p:strVal val="0.5"/>
                                      </p:to>
                                    </p:set>
                                    <p:animEffect filter="image" prLst="opacity: 0.5">
                                      <p:cBhvr rctx="IE">
                                        <p:cTn id="81" dur="indefinite"/>
                                        <p:tgtEl>
                                          <p:spTgt spid="32"/>
                                        </p:tgtEl>
                                      </p:cBhvr>
                                    </p:animEffect>
                                  </p:childTnLst>
                                </p:cTn>
                              </p:par>
                            </p:childTnLst>
                          </p:cTn>
                        </p:par>
                        <p:par>
                          <p:cTn id="82" fill="hold">
                            <p:stCondLst>
                              <p:cond delay="500"/>
                            </p:stCondLst>
                            <p:childTnLst>
                              <p:par>
                                <p:cTn id="83" presetID="9" presetClass="emph" presetSubtype="0" grpId="1" nodeType="afterEffect">
                                  <p:stCondLst>
                                    <p:cond delay="0"/>
                                  </p:stCondLst>
                                  <p:childTnLst>
                                    <p:set>
                                      <p:cBhvr rctx="PPT">
                                        <p:cTn id="84" dur="indefinite"/>
                                        <p:tgtEl>
                                          <p:spTgt spid="33"/>
                                        </p:tgtEl>
                                        <p:attrNameLst>
                                          <p:attrName>style.opacity</p:attrName>
                                        </p:attrNameLst>
                                      </p:cBhvr>
                                      <p:to>
                                        <p:strVal val="0.5"/>
                                      </p:to>
                                    </p:set>
                                    <p:animEffect filter="image" prLst="opacity: 0.5">
                                      <p:cBhvr rctx="IE">
                                        <p:cTn id="85" dur="indefinite"/>
                                        <p:tgtEl>
                                          <p:spTgt spid="33"/>
                                        </p:tgtEl>
                                      </p:cBhvr>
                                    </p:animEffect>
                                  </p:childTnLst>
                                </p:cTn>
                              </p:par>
                              <p:par>
                                <p:cTn id="86" presetID="9" presetClass="emph" presetSubtype="0" nodeType="withEffect">
                                  <p:stCondLst>
                                    <p:cond delay="0"/>
                                  </p:stCondLst>
                                  <p:childTnLst>
                                    <p:set>
                                      <p:cBhvr rctx="PPT">
                                        <p:cTn id="87" dur="indefinite"/>
                                        <p:tgtEl>
                                          <p:spTgt spid="21"/>
                                        </p:tgtEl>
                                        <p:attrNameLst>
                                          <p:attrName>style.opacity</p:attrName>
                                        </p:attrNameLst>
                                      </p:cBhvr>
                                      <p:to>
                                        <p:strVal val="0.5"/>
                                      </p:to>
                                    </p:set>
                                    <p:animEffect filter="image" prLst="opacity: 0.5">
                                      <p:cBhvr rctx="IE">
                                        <p:cTn id="88" dur="indefinite"/>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9"/>
                                        </p:tgtEl>
                                      </p:cBhvr>
                                    </p:animEffect>
                                    <p:set>
                                      <p:cBhvr>
                                        <p:cTn id="96" dur="1" fill="hold">
                                          <p:stCondLst>
                                            <p:cond delay="499"/>
                                          </p:stCondLst>
                                        </p:cTn>
                                        <p:tgtEl>
                                          <p:spTgt spid="2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0"/>
                                        </p:tgtEl>
                                      </p:cBhvr>
                                    </p:animEffect>
                                    <p:set>
                                      <p:cBhvr>
                                        <p:cTn id="99" dur="1" fill="hold">
                                          <p:stCondLst>
                                            <p:cond delay="499"/>
                                          </p:stCondLst>
                                        </p:cTn>
                                        <p:tgtEl>
                                          <p:spTgt spid="30"/>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1"/>
                                        </p:tgtEl>
                                      </p:cBhvr>
                                    </p:animEffect>
                                    <p:set>
                                      <p:cBhvr>
                                        <p:cTn id="102" dur="1" fill="hold">
                                          <p:stCondLst>
                                            <p:cond delay="499"/>
                                          </p:stCondLst>
                                        </p:cTn>
                                        <p:tgtEl>
                                          <p:spTgt spid="31"/>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32"/>
                                        </p:tgtEl>
                                      </p:cBhvr>
                                    </p:animEffect>
                                    <p:set>
                                      <p:cBhvr>
                                        <p:cTn id="105" dur="1" fill="hold">
                                          <p:stCondLst>
                                            <p:cond delay="499"/>
                                          </p:stCondLst>
                                        </p:cTn>
                                        <p:tgtEl>
                                          <p:spTgt spid="32"/>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33"/>
                                        </p:tgtEl>
                                      </p:cBhvr>
                                    </p:animEffect>
                                    <p:set>
                                      <p:cBhvr>
                                        <p:cTn id="108" dur="1" fill="hold">
                                          <p:stCondLst>
                                            <p:cond delay="499"/>
                                          </p:stCondLst>
                                        </p:cTn>
                                        <p:tgtEl>
                                          <p:spTgt spid="3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4"/>
                                        </p:tgtEl>
                                      </p:cBhvr>
                                    </p:animEffect>
                                    <p:set>
                                      <p:cBhvr>
                                        <p:cTn id="111" dur="1" fill="hold">
                                          <p:stCondLst>
                                            <p:cond delay="499"/>
                                          </p:stCondLst>
                                        </p:cTn>
                                        <p:tgtEl>
                                          <p:spTgt spid="4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7"/>
                                        </p:tgtEl>
                                      </p:cBhvr>
                                    </p:animEffect>
                                    <p:set>
                                      <p:cBhvr>
                                        <p:cTn id="114" dur="1" fill="hold">
                                          <p:stCondLst>
                                            <p:cond delay="499"/>
                                          </p:stCondLst>
                                        </p:cTn>
                                        <p:tgtEl>
                                          <p:spTgt spid="4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1" grpId="0" animBg="1"/>
      <p:bldP spid="31" grpId="1" animBg="1"/>
      <p:bldP spid="44" grpId="0"/>
      <p:bldP spid="44" grpId="1"/>
      <p:bldP spid="45" grpId="0"/>
      <p:bldP spid="45" grpId="1"/>
      <p:bldP spid="47" grpId="0" animBg="1"/>
      <p:bldP spid="47" grpId="1" animBg="1"/>
      <p:bldP spid="49" grpId="0" animBg="1"/>
      <p:bldP spid="49" grpId="1" animBg="1"/>
      <p:bldP spid="50" grpId="0" animBg="1"/>
      <p:bldP spid="50" grpId="1" animBg="1"/>
      <p:bldP spid="19" grpId="0" animBg="1"/>
      <p:bldP spid="19" grpId="1" animBg="1"/>
      <p:bldP spid="29" grpId="0" animBg="1"/>
      <p:bldP spid="29" grpId="1" animBg="1"/>
      <p:bldP spid="30" grpId="0" animBg="1"/>
      <p:bldP spid="30" grpId="1" animBg="1"/>
      <p:bldP spid="21" grpId="0" animBg="1"/>
      <p:bldP spid="21" grpId="1" animBg="1"/>
      <p:bldP spid="32" grpId="0" animBg="1"/>
      <p:bldP spid="32" grpId="1" animBg="1"/>
      <p:bldP spid="32" grpId="2" animBg="1"/>
      <p:bldP spid="33" grpId="0" animBg="1"/>
      <p:bldP spid="33" grpId="1" animBg="1"/>
      <p:bldP spid="33" grpId="2"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 Bugs Matter </a:t>
            </a:r>
            <a:r>
              <a:rPr lang="en-US" u="sng" dirty="0" smtClean="0"/>
              <a:t>NOW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25</a:t>
            </a:fld>
            <a:endParaRPr lang="en-US" altLang="en-US" dirty="0"/>
          </a:p>
        </p:txBody>
      </p:sp>
      <p:sp>
        <p:nvSpPr>
          <p:cNvPr id="22" name="TextBox 21"/>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23" name="TextBox 22"/>
          <p:cNvSpPr txBox="1"/>
          <p:nvPr/>
        </p:nvSpPr>
        <p:spPr>
          <a:xfrm>
            <a:off x="1905000" y="3447288"/>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31" name="TextBox 30"/>
          <p:cNvSpPr txBox="1"/>
          <p:nvPr/>
        </p:nvSpPr>
        <p:spPr>
          <a:xfrm>
            <a:off x="5367130" y="1636406"/>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44" name="TextBox 43"/>
          <p:cNvSpPr txBox="1"/>
          <p:nvPr/>
        </p:nvSpPr>
        <p:spPr>
          <a:xfrm>
            <a:off x="3996957" y="5029200"/>
            <a:ext cx="1219200" cy="523220"/>
          </a:xfrm>
          <a:prstGeom prst="rect">
            <a:avLst/>
          </a:prstGeom>
          <a:noFill/>
        </p:spPr>
        <p:txBody>
          <a:bodyPr wrap="square" rtlCol="0" anchor="ctr">
            <a:spAutoFit/>
          </a:bodyPr>
          <a:lstStyle/>
          <a:p>
            <a:pPr algn="ctr"/>
            <a:r>
              <a:rPr lang="en-US" sz="2800" dirty="0" err="1" smtClean="0">
                <a:latin typeface="Lucida Console" pitchFamily="49" charset="0"/>
              </a:rPr>
              <a:t>ptr</a:t>
            </a:r>
            <a:endParaRPr lang="en-US" sz="2000" dirty="0" smtClean="0">
              <a:latin typeface="Lucida Console" pitchFamily="49" charset="0"/>
            </a:endParaRPr>
          </a:p>
        </p:txBody>
      </p:sp>
      <p:sp>
        <p:nvSpPr>
          <p:cNvPr id="17" name="Rounded Rectangle 16"/>
          <p:cNvSpPr/>
          <p:nvPr/>
        </p:nvSpPr>
        <p:spPr>
          <a:xfrm>
            <a:off x="6349253" y="5184648"/>
            <a:ext cx="1143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5181600" y="5129784"/>
            <a:ext cx="114300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6349253" y="5184648"/>
            <a:ext cx="1143000" cy="914400"/>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TextBox 34"/>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21" name="TextBox 20"/>
          <p:cNvSpPr txBox="1"/>
          <p:nvPr/>
        </p:nvSpPr>
        <p:spPr>
          <a:xfrm>
            <a:off x="4681330" y="2025217"/>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len2=</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25" name="Down Arrow 24"/>
          <p:cNvSpPr/>
          <p:nvPr/>
        </p:nvSpPr>
        <p:spPr bwMode="auto">
          <a:xfrm>
            <a:off x="548599" y="1618488"/>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32" name="TextBox 31"/>
          <p:cNvSpPr txBox="1"/>
          <p:nvPr/>
        </p:nvSpPr>
        <p:spPr>
          <a:xfrm>
            <a:off x="5229970" y="2436626"/>
            <a:ext cx="210312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ptr</a:t>
            </a:r>
            <a:r>
              <a:rPr lang="en-US" sz="2000" dirty="0" smtClean="0">
                <a:solidFill>
                  <a:schemeClr val="tx1"/>
                </a:solidFill>
              </a:rPr>
              <a:t>=</a:t>
            </a:r>
            <a:r>
              <a:rPr lang="en-US" sz="2000" dirty="0" err="1" smtClean="0">
                <a:solidFill>
                  <a:schemeClr val="tx1"/>
                </a:solidFill>
              </a:rPr>
              <a:t>malloc</a:t>
            </a:r>
            <a:r>
              <a:rPr lang="en-US" sz="2000" dirty="0" smtClean="0">
                <a:solidFill>
                  <a:schemeClr val="tx1"/>
                </a:solidFill>
              </a:rPr>
              <a:t>(len2);</a:t>
            </a:r>
            <a:endParaRPr lang="en-US" sz="2000" dirty="0">
              <a:solidFill>
                <a:schemeClr val="tx1"/>
              </a:solidFill>
            </a:endParaRPr>
          </a:p>
        </p:txBody>
      </p:sp>
      <p:sp>
        <p:nvSpPr>
          <p:cNvPr id="33" name="TextBox 32"/>
          <p:cNvSpPr txBox="1"/>
          <p:nvPr/>
        </p:nvSpPr>
        <p:spPr>
          <a:xfrm>
            <a:off x="4757530" y="2843784"/>
            <a:ext cx="304800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memcpy</a:t>
            </a:r>
            <a:r>
              <a:rPr lang="en-US" sz="2000" dirty="0" smtClean="0">
                <a:solidFill>
                  <a:schemeClr val="tx1"/>
                </a:solidFill>
              </a:rPr>
              <a:t>(</a:t>
            </a:r>
            <a:r>
              <a:rPr lang="en-US" sz="2000" dirty="0" err="1" smtClean="0">
                <a:solidFill>
                  <a:schemeClr val="tx1"/>
                </a:solidFill>
              </a:rPr>
              <a:t>ptr</a:t>
            </a:r>
            <a:r>
              <a:rPr lang="en-US" sz="2000" dirty="0" smtClean="0">
                <a:solidFill>
                  <a:schemeClr val="tx1"/>
                </a:solidFill>
              </a:rPr>
              <a:t>, data2, len2)</a:t>
            </a:r>
            <a:endParaRPr lang="en-US" sz="2000" dirty="0">
              <a:solidFill>
                <a:schemeClr val="tx1"/>
              </a:solidFill>
            </a:endParaRPr>
          </a:p>
        </p:txBody>
      </p:sp>
      <p:sp>
        <p:nvSpPr>
          <p:cNvPr id="26" name="TextBox 25"/>
          <p:cNvSpPr txBox="1"/>
          <p:nvPr/>
        </p:nvSpPr>
        <p:spPr>
          <a:xfrm>
            <a:off x="1219200" y="3847398"/>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29" name="TextBox 28"/>
          <p:cNvSpPr txBox="1"/>
          <p:nvPr/>
        </p:nvSpPr>
        <p:spPr>
          <a:xfrm>
            <a:off x="1767840" y="4247508"/>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30" name="TextBox 29"/>
          <p:cNvSpPr txBox="1"/>
          <p:nvPr/>
        </p:nvSpPr>
        <p:spPr>
          <a:xfrm>
            <a:off x="1295400" y="4654296"/>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
        <p:nvSpPr>
          <p:cNvPr id="24" name="TextBox 23"/>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27" name="TextBox 26"/>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
        <p:nvSpPr>
          <p:cNvPr id="28" name="TextBox 27"/>
          <p:cNvSpPr txBox="1"/>
          <p:nvPr/>
        </p:nvSpPr>
        <p:spPr>
          <a:xfrm>
            <a:off x="4301757" y="5463570"/>
            <a:ext cx="609600" cy="523220"/>
          </a:xfrm>
          <a:prstGeom prst="rect">
            <a:avLst/>
          </a:prstGeom>
          <a:noFill/>
        </p:spPr>
        <p:txBody>
          <a:bodyPr wrap="square" rtlCol="0" anchor="ctr">
            <a:spAutoFit/>
          </a:bodyPr>
          <a:lstStyle/>
          <a:p>
            <a:pPr algn="ctr"/>
            <a:r>
              <a:rPr lang="en-US" sz="2800" dirty="0">
                <a:latin typeface="Lucida Console" pitchFamily="49" charset="0"/>
              </a:rPr>
              <a:t>∅</a:t>
            </a:r>
            <a:endParaRPr lang="en-US" sz="2000" dirty="0" smtClean="0">
              <a:latin typeface="Lucida Console" pitchFamily="49" charset="0"/>
            </a:endParaRPr>
          </a:p>
        </p:txBody>
      </p:sp>
    </p:spTree>
    <p:extLst>
      <p:ext uri="{BB962C8B-B14F-4D97-AF65-F5344CB8AC3E}">
        <p14:creationId xmlns:p14="http://schemas.microsoft.com/office/powerpoint/2010/main" val="12506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31"/>
                                        </p:tgtEl>
                                        <p:attrNameLst>
                                          <p:attrName>fillcolor</p:attrName>
                                        </p:attrNameLst>
                                      </p:cBhvr>
                                      <p:to>
                                        <a:srgbClr val="0066FF"/>
                                      </p:to>
                                    </p:animClr>
                                    <p:set>
                                      <p:cBhvr>
                                        <p:cTn id="39" dur="500" fill="hold"/>
                                        <p:tgtEl>
                                          <p:spTgt spid="31"/>
                                        </p:tgtEl>
                                        <p:attrNameLst>
                                          <p:attrName>fill.type</p:attrName>
                                        </p:attrNameLst>
                                      </p:cBhvr>
                                      <p:to>
                                        <p:strVal val="solid"/>
                                      </p:to>
                                    </p:set>
                                    <p:set>
                                      <p:cBhvr>
                                        <p:cTn id="40" dur="500" fill="hold"/>
                                        <p:tgtEl>
                                          <p:spTgt spid="31"/>
                                        </p:tgtEl>
                                        <p:attrNameLst>
                                          <p:attrName>fill.on</p:attrName>
                                        </p:attrNameLst>
                                      </p:cBhvr>
                                      <p:to>
                                        <p:strVal val="true"/>
                                      </p:to>
                                    </p:set>
                                  </p:childTnLst>
                                </p:cTn>
                              </p:par>
                            </p:childTnLst>
                          </p:cTn>
                        </p:par>
                        <p:par>
                          <p:cTn id="41" fill="hold">
                            <p:stCondLst>
                              <p:cond delay="500"/>
                            </p:stCondLst>
                            <p:childTnLst>
                              <p:par>
                                <p:cTn id="42" presetID="1" presetClass="emph" presetSubtype="2" fill="hold" nodeType="afterEffect">
                                  <p:stCondLst>
                                    <p:cond delay="500"/>
                                  </p:stCondLst>
                                  <p:childTnLst>
                                    <p:animClr clrSpc="rgb" dir="cw">
                                      <p:cBhvr>
                                        <p:cTn id="43" dur="500" fill="hold"/>
                                        <p:tgtEl>
                                          <p:spTgt spid="21"/>
                                        </p:tgtEl>
                                        <p:attrNameLst>
                                          <p:attrName>fillcolor</p:attrName>
                                        </p:attrNameLst>
                                      </p:cBhvr>
                                      <p:to>
                                        <a:srgbClr val="0066FF"/>
                                      </p:to>
                                    </p:animClr>
                                    <p:set>
                                      <p:cBhvr>
                                        <p:cTn id="44" dur="500" fill="hold"/>
                                        <p:tgtEl>
                                          <p:spTgt spid="21"/>
                                        </p:tgtEl>
                                        <p:attrNameLst>
                                          <p:attrName>fill.type</p:attrName>
                                        </p:attrNameLst>
                                      </p:cBhvr>
                                      <p:to>
                                        <p:strVal val="solid"/>
                                      </p:to>
                                    </p:set>
                                    <p:set>
                                      <p:cBhvr>
                                        <p:cTn id="45" dur="500" fill="hold"/>
                                        <p:tgtEl>
                                          <p:spTgt spid="21"/>
                                        </p:tgtEl>
                                        <p:attrNameLst>
                                          <p:attrName>fill.on</p:attrName>
                                        </p:attrNameLst>
                                      </p:cBhvr>
                                      <p:to>
                                        <p:strVal val="true"/>
                                      </p:to>
                                    </p:set>
                                  </p:childTnLst>
                                </p:cTn>
                              </p:par>
                            </p:childTnLst>
                          </p:cTn>
                        </p:par>
                        <p:par>
                          <p:cTn id="46" fill="hold">
                            <p:stCondLst>
                              <p:cond delay="1500"/>
                            </p:stCondLst>
                            <p:childTnLst>
                              <p:par>
                                <p:cTn id="47" presetID="1" presetClass="emph" presetSubtype="2" fill="hold" nodeType="afterEffect">
                                  <p:stCondLst>
                                    <p:cond delay="500"/>
                                  </p:stCondLst>
                                  <p:childTnLst>
                                    <p:animClr clrSpc="rgb" dir="cw">
                                      <p:cBhvr>
                                        <p:cTn id="48" dur="500" fill="hold"/>
                                        <p:tgtEl>
                                          <p:spTgt spid="32"/>
                                        </p:tgtEl>
                                        <p:attrNameLst>
                                          <p:attrName>fillcolor</p:attrName>
                                        </p:attrNameLst>
                                      </p:cBhvr>
                                      <p:to>
                                        <a:srgbClr val="0066FF"/>
                                      </p:to>
                                    </p:animClr>
                                    <p:set>
                                      <p:cBhvr>
                                        <p:cTn id="49" dur="500" fill="hold"/>
                                        <p:tgtEl>
                                          <p:spTgt spid="32"/>
                                        </p:tgtEl>
                                        <p:attrNameLst>
                                          <p:attrName>fill.type</p:attrName>
                                        </p:attrNameLst>
                                      </p:cBhvr>
                                      <p:to>
                                        <p:strVal val="solid"/>
                                      </p:to>
                                    </p:set>
                                    <p:set>
                                      <p:cBhvr>
                                        <p:cTn id="50" dur="500" fill="hold"/>
                                        <p:tgtEl>
                                          <p:spTgt spid="32"/>
                                        </p:tgtEl>
                                        <p:attrNameLst>
                                          <p:attrName>fill.on</p:attrName>
                                        </p:attrNameLst>
                                      </p:cBhvr>
                                      <p:to>
                                        <p:strVal val="true"/>
                                      </p:to>
                                    </p:set>
                                  </p:childTnLst>
                                </p:cTn>
                              </p:par>
                            </p:childTnLst>
                          </p:cTn>
                        </p:par>
                        <p:par>
                          <p:cTn id="51" fill="hold">
                            <p:stCondLst>
                              <p:cond delay="25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hidden"/>
                                      </p:to>
                                    </p:set>
                                  </p:childTnLst>
                                </p:cTn>
                              </p:par>
                            </p:childTnLst>
                          </p:cTn>
                        </p:par>
                        <p:par>
                          <p:cTn id="59" fill="hold">
                            <p:stCondLst>
                              <p:cond delay="2500"/>
                            </p:stCondLst>
                            <p:childTnLst>
                              <p:par>
                                <p:cTn id="60" presetID="1" presetClass="emph" presetSubtype="2" fill="hold" nodeType="afterEffect">
                                  <p:stCondLst>
                                    <p:cond delay="500"/>
                                  </p:stCondLst>
                                  <p:childTnLst>
                                    <p:animClr clrSpc="rgb" dir="cw">
                                      <p:cBhvr>
                                        <p:cTn id="61" dur="500" fill="hold"/>
                                        <p:tgtEl>
                                          <p:spTgt spid="33"/>
                                        </p:tgtEl>
                                        <p:attrNameLst>
                                          <p:attrName>fillcolor</p:attrName>
                                        </p:attrNameLst>
                                      </p:cBhvr>
                                      <p:to>
                                        <a:srgbClr val="0066FF"/>
                                      </p:to>
                                    </p:animClr>
                                    <p:set>
                                      <p:cBhvr>
                                        <p:cTn id="62" dur="500" fill="hold"/>
                                        <p:tgtEl>
                                          <p:spTgt spid="33"/>
                                        </p:tgtEl>
                                        <p:attrNameLst>
                                          <p:attrName>fill.type</p:attrName>
                                        </p:attrNameLst>
                                      </p:cBhvr>
                                      <p:to>
                                        <p:strVal val="solid"/>
                                      </p:to>
                                    </p:set>
                                    <p:set>
                                      <p:cBhvr>
                                        <p:cTn id="63" dur="500" fill="hold"/>
                                        <p:tgtEl>
                                          <p:spTgt spid="33"/>
                                        </p:tgtEl>
                                        <p:attrNameLst>
                                          <p:attrName>fill.on</p:attrName>
                                        </p:attrNameLst>
                                      </p:cBhvr>
                                      <p:to>
                                        <p:strVal val="true"/>
                                      </p:to>
                                    </p:set>
                                  </p:childTnLst>
                                </p:cTn>
                              </p:par>
                            </p:childTnLst>
                          </p:cTn>
                        </p:par>
                        <p:par>
                          <p:cTn id="64" fill="hold">
                            <p:stCondLst>
                              <p:cond delay="3500"/>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4000"/>
                            </p:stCondLst>
                            <p:childTnLst>
                              <p:par>
                                <p:cTn id="69" presetID="1" presetClass="emph" presetSubtype="2" fill="hold" nodeType="afterEffect">
                                  <p:stCondLst>
                                    <p:cond delay="500"/>
                                  </p:stCondLst>
                                  <p:childTnLst>
                                    <p:animClr clrSpc="rgb" dir="cw">
                                      <p:cBhvr>
                                        <p:cTn id="70" dur="500" fill="hold"/>
                                        <p:tgtEl>
                                          <p:spTgt spid="23"/>
                                        </p:tgtEl>
                                        <p:attrNameLst>
                                          <p:attrName>fillcolor</p:attrName>
                                        </p:attrNameLst>
                                      </p:cBhvr>
                                      <p:to>
                                        <a:srgbClr val="0066FF"/>
                                      </p:to>
                                    </p:animClr>
                                    <p:set>
                                      <p:cBhvr>
                                        <p:cTn id="71" dur="500" fill="hold"/>
                                        <p:tgtEl>
                                          <p:spTgt spid="23"/>
                                        </p:tgtEl>
                                        <p:attrNameLst>
                                          <p:attrName>fill.type</p:attrName>
                                        </p:attrNameLst>
                                      </p:cBhvr>
                                      <p:to>
                                        <p:strVal val="solid"/>
                                      </p:to>
                                    </p:set>
                                    <p:set>
                                      <p:cBhvr>
                                        <p:cTn id="72" dur="500" fill="hold"/>
                                        <p:tgtEl>
                                          <p:spTgt spid="23"/>
                                        </p:tgtEl>
                                        <p:attrNameLst>
                                          <p:attrName>fill.on</p:attrName>
                                        </p:attrNameLst>
                                      </p:cBhvr>
                                      <p:to>
                                        <p:strVal val="true"/>
                                      </p:to>
                                    </p:set>
                                  </p:childTnLst>
                                </p:cTn>
                              </p:par>
                            </p:childTnLst>
                          </p:cTn>
                        </p:par>
                        <p:par>
                          <p:cTn id="73" fill="hold">
                            <p:stCondLst>
                              <p:cond delay="5000"/>
                            </p:stCondLst>
                            <p:childTnLst>
                              <p:par>
                                <p:cTn id="74" presetID="9" presetClass="emph" presetSubtype="0" grpId="1" nodeType="afterEffect">
                                  <p:stCondLst>
                                    <p:cond delay="0"/>
                                  </p:stCondLst>
                                  <p:childTnLst>
                                    <p:set>
                                      <p:cBhvr rctx="PPT">
                                        <p:cTn id="75" dur="indefinite"/>
                                        <p:tgtEl>
                                          <p:spTgt spid="29"/>
                                        </p:tgtEl>
                                        <p:attrNameLst>
                                          <p:attrName>style.opacity</p:attrName>
                                        </p:attrNameLst>
                                      </p:cBhvr>
                                      <p:to>
                                        <p:strVal val="0.5"/>
                                      </p:to>
                                    </p:set>
                                    <p:animEffect filter="image" prLst="opacity: 0.5">
                                      <p:cBhvr rctx="IE">
                                        <p:cTn id="76" dur="indefinite"/>
                                        <p:tgtEl>
                                          <p:spTgt spid="29"/>
                                        </p:tgtEl>
                                      </p:cBhvr>
                                    </p:animEffect>
                                  </p:childTnLst>
                                </p:cTn>
                              </p:par>
                            </p:childTnLst>
                          </p:cTn>
                        </p:par>
                        <p:par>
                          <p:cTn id="77" fill="hold">
                            <p:stCondLst>
                              <p:cond delay="5000"/>
                            </p:stCondLst>
                            <p:childTnLst>
                              <p:par>
                                <p:cTn id="78" presetID="9" presetClass="emph" presetSubtype="0" grpId="1" nodeType="afterEffect">
                                  <p:stCondLst>
                                    <p:cond delay="0"/>
                                  </p:stCondLst>
                                  <p:childTnLst>
                                    <p:set>
                                      <p:cBhvr rctx="PPT">
                                        <p:cTn id="79" dur="indefinite"/>
                                        <p:tgtEl>
                                          <p:spTgt spid="30"/>
                                        </p:tgtEl>
                                        <p:attrNameLst>
                                          <p:attrName>style.opacity</p:attrName>
                                        </p:attrNameLst>
                                      </p:cBhvr>
                                      <p:to>
                                        <p:strVal val="0.5"/>
                                      </p:to>
                                    </p:set>
                                    <p:animEffect filter="image" prLst="opacity: 0.5">
                                      <p:cBhvr rctx="IE">
                                        <p:cTn id="80" dur="indefinite"/>
                                        <p:tgtEl>
                                          <p:spTgt spid="30"/>
                                        </p:tgtEl>
                                      </p:cBhvr>
                                    </p:animEffect>
                                  </p:childTnLst>
                                </p:cTn>
                              </p:par>
                            </p:childTnLst>
                          </p:cTn>
                        </p:par>
                        <p:par>
                          <p:cTn id="81" fill="hold">
                            <p:stCondLst>
                              <p:cond delay="5000"/>
                            </p:stCondLst>
                            <p:childTnLst>
                              <p:par>
                                <p:cTn id="82" presetID="9" presetClass="emph" presetSubtype="0" nodeType="afterEffect">
                                  <p:stCondLst>
                                    <p:cond delay="0"/>
                                  </p:stCondLst>
                                  <p:childTnLst>
                                    <p:set>
                                      <p:cBhvr rctx="PPT">
                                        <p:cTn id="83" dur="indefinite"/>
                                        <p:tgtEl>
                                          <p:spTgt spid="26"/>
                                        </p:tgtEl>
                                        <p:attrNameLst>
                                          <p:attrName>style.opacity</p:attrName>
                                        </p:attrNameLst>
                                      </p:cBhvr>
                                      <p:to>
                                        <p:strVal val="0.5"/>
                                      </p:to>
                                    </p:set>
                                    <p:animEffect filter="image" prLst="opacity: 0.5">
                                      <p:cBhvr rctx="IE">
                                        <p:cTn id="84" dur="indefinite"/>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1"/>
                                        </p:tgtEl>
                                      </p:cBhvr>
                                    </p:animEffect>
                                    <p:set>
                                      <p:cBhvr>
                                        <p:cTn id="98" dur="1" fill="hold">
                                          <p:stCondLst>
                                            <p:cond delay="499"/>
                                          </p:stCondLst>
                                        </p:cTn>
                                        <p:tgtEl>
                                          <p:spTgt spid="3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3"/>
                                        </p:tgtEl>
                                      </p:cBhvr>
                                    </p:animEffect>
                                    <p:set>
                                      <p:cBhvr>
                                        <p:cTn id="104" dur="1" fill="hold">
                                          <p:stCondLst>
                                            <p:cond delay="499"/>
                                          </p:stCondLst>
                                        </p:cTn>
                                        <p:tgtEl>
                                          <p:spTgt spid="3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4"/>
                                        </p:tgtEl>
                                      </p:cBhvr>
                                    </p:animEffect>
                                    <p:set>
                                      <p:cBhvr>
                                        <p:cTn id="107" dur="1" fill="hold">
                                          <p:stCondLst>
                                            <p:cond delay="499"/>
                                          </p:stCondLst>
                                        </p:cTn>
                                        <p:tgtEl>
                                          <p:spTgt spid="4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7"/>
                                        </p:tgtEl>
                                      </p:cBhvr>
                                    </p:animEffect>
                                    <p:set>
                                      <p:cBhvr>
                                        <p:cTn id="110" dur="1" fill="hold">
                                          <p:stCondLst>
                                            <p:cond delay="499"/>
                                          </p:stCondLst>
                                        </p:cTn>
                                        <p:tgtEl>
                                          <p:spTgt spid="17"/>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9"/>
                                        </p:tgtEl>
                                      </p:cBhvr>
                                    </p:animEffect>
                                    <p:set>
                                      <p:cBhvr>
                                        <p:cTn id="116" dur="1" fill="hold">
                                          <p:stCondLst>
                                            <p:cond delay="499"/>
                                          </p:stCondLst>
                                        </p:cTn>
                                        <p:tgtEl>
                                          <p:spTgt spid="19"/>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21"/>
                                        </p:tgtEl>
                                      </p:cBhvr>
                                    </p:animEffect>
                                    <p:set>
                                      <p:cBhvr>
                                        <p:cTn id="119" dur="1" fill="hold">
                                          <p:stCondLst>
                                            <p:cond delay="499"/>
                                          </p:stCondLst>
                                        </p:cTn>
                                        <p:tgtEl>
                                          <p:spTgt spid="2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1" grpId="0" animBg="1"/>
      <p:bldP spid="31" grpId="1" animBg="1"/>
      <p:bldP spid="44" grpId="0"/>
      <p:bldP spid="44" grpId="1"/>
      <p:bldP spid="17" grpId="0" animBg="1"/>
      <p:bldP spid="17" grpId="1" animBg="1"/>
      <p:bldP spid="18" grpId="0" animBg="1"/>
      <p:bldP spid="18" grpId="1" animBg="1"/>
      <p:bldP spid="19" grpId="0" animBg="1"/>
      <p:bldP spid="19" grpId="1" animBg="1"/>
      <p:bldP spid="21" grpId="0" animBg="1"/>
      <p:bldP spid="21" grpId="1" animBg="1"/>
      <p:bldP spid="32" grpId="0" animBg="1"/>
      <p:bldP spid="32" grpId="1" animBg="1"/>
      <p:bldP spid="33" grpId="0" animBg="1"/>
      <p:bldP spid="33" grpId="1" animBg="1"/>
      <p:bldP spid="26" grpId="0" animBg="1"/>
      <p:bldP spid="26" grpId="1" animBg="1"/>
      <p:bldP spid="29" grpId="0" animBg="1"/>
      <p:bldP spid="29" grpId="1" animBg="1"/>
      <p:bldP spid="29" grpId="2" animBg="1"/>
      <p:bldP spid="30" grpId="0" animBg="1"/>
      <p:bldP spid="30" grpId="1" animBg="1"/>
      <p:bldP spid="30" grpId="2" animBg="1"/>
      <p:bldP spid="28" grpId="0"/>
      <p:bldP spid="2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Demand-Driven Analysis Algorithm</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26</a:t>
            </a:fld>
            <a:endParaRPr lang="en-US" alt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686800" cy="28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7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Demand-Driven Analysis on Real HW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27</a:t>
            </a:fld>
            <a:endParaRPr lang="en-US"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686800" cy="261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386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on Real Hardware</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28</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2218820713"/>
              </p:ext>
            </p:extLst>
          </p:nvPr>
        </p:nvGraphicFramePr>
        <p:xfrm>
          <a:off x="457200" y="1066800"/>
          <a:ext cx="8458200" cy="2199640"/>
        </p:xfrm>
        <a:graphic>
          <a:graphicData uri="http://schemas.openxmlformats.org/drawingml/2006/table">
            <a:tbl>
              <a:tblPr firstRow="1" bandRow="1">
                <a:tableStyleId>{073A0DAA-6AF3-43AB-8588-CEC1D06C72B9}</a:tableStyleId>
              </a:tblPr>
              <a:tblGrid>
                <a:gridCol w="914400"/>
                <a:gridCol w="990600"/>
                <a:gridCol w="990600"/>
                <a:gridCol w="914400"/>
                <a:gridCol w="1143000"/>
                <a:gridCol w="914400"/>
                <a:gridCol w="914400"/>
                <a:gridCol w="1676400"/>
              </a:tblGrid>
              <a:tr h="370840">
                <a:tc>
                  <a:txBody>
                    <a:bodyPr/>
                    <a:lstStyle/>
                    <a:p>
                      <a:pPr algn="ctr"/>
                      <a:endParaRPr lang="en-US" sz="1700" dirty="0"/>
                    </a:p>
                  </a:txBody>
                  <a:tcPr/>
                </a:tc>
                <a:tc>
                  <a:txBody>
                    <a:bodyPr/>
                    <a:lstStyle/>
                    <a:p>
                      <a:pPr algn="ctr"/>
                      <a:r>
                        <a:rPr lang="en-US" sz="1700" dirty="0" err="1" smtClean="0"/>
                        <a:t>kmeans</a:t>
                      </a:r>
                      <a:endParaRPr lang="en-US" sz="1700" dirty="0"/>
                    </a:p>
                  </a:txBody>
                  <a:tcPr/>
                </a:tc>
                <a:tc>
                  <a:txBody>
                    <a:bodyPr/>
                    <a:lstStyle/>
                    <a:p>
                      <a:pPr algn="ctr"/>
                      <a:r>
                        <a:rPr lang="en-US" sz="1700" dirty="0" err="1" smtClean="0"/>
                        <a:t>facesim</a:t>
                      </a:r>
                      <a:endParaRPr lang="en-US" sz="1700" dirty="0"/>
                    </a:p>
                  </a:txBody>
                  <a:tcPr/>
                </a:tc>
                <a:tc>
                  <a:txBody>
                    <a:bodyPr/>
                    <a:lstStyle/>
                    <a:p>
                      <a:pPr algn="ctr"/>
                      <a:r>
                        <a:rPr lang="en-US" sz="1700" dirty="0" smtClean="0"/>
                        <a:t>ferret</a:t>
                      </a:r>
                      <a:endParaRPr lang="en-US" sz="1700" dirty="0"/>
                    </a:p>
                  </a:txBody>
                  <a:tcPr/>
                </a:tc>
                <a:tc>
                  <a:txBody>
                    <a:bodyPr/>
                    <a:lstStyle/>
                    <a:p>
                      <a:pPr algn="ctr"/>
                      <a:r>
                        <a:rPr lang="en-US" sz="1700" dirty="0" err="1" smtClean="0"/>
                        <a:t>freqmine</a:t>
                      </a:r>
                      <a:endParaRPr lang="en-US" sz="1700" dirty="0"/>
                    </a:p>
                  </a:txBody>
                  <a:tcPr/>
                </a:tc>
                <a:tc>
                  <a:txBody>
                    <a:bodyPr/>
                    <a:lstStyle/>
                    <a:p>
                      <a:pPr algn="ctr"/>
                      <a:r>
                        <a:rPr lang="en-US" sz="1700" dirty="0" err="1" smtClean="0"/>
                        <a:t>vips</a:t>
                      </a:r>
                      <a:endParaRPr lang="en-US" sz="1700" dirty="0"/>
                    </a:p>
                  </a:txBody>
                  <a:tcPr/>
                </a:tc>
                <a:tc>
                  <a:txBody>
                    <a:bodyPr/>
                    <a:lstStyle/>
                    <a:p>
                      <a:pPr algn="ctr"/>
                      <a:r>
                        <a:rPr lang="en-US" sz="1700" dirty="0" smtClean="0"/>
                        <a:t>x264</a:t>
                      </a:r>
                      <a:endParaRPr lang="en-US" sz="1700" dirty="0"/>
                    </a:p>
                  </a:txBody>
                  <a:tcPr/>
                </a:tc>
                <a:tc>
                  <a:txBody>
                    <a:bodyPr/>
                    <a:lstStyle/>
                    <a:p>
                      <a:pPr algn="ctr"/>
                      <a:r>
                        <a:rPr lang="en-US" sz="1700" dirty="0" err="1" smtClean="0"/>
                        <a:t>streamcluster</a:t>
                      </a:r>
                      <a:endParaRPr lang="en-US" sz="1700" dirty="0"/>
                    </a:p>
                  </a:txBody>
                  <a:tcPr/>
                </a:tc>
              </a:tr>
              <a:tr h="370840">
                <a:tc>
                  <a:txBody>
                    <a:bodyPr/>
                    <a:lstStyle/>
                    <a:p>
                      <a:pPr algn="ctr"/>
                      <a:r>
                        <a:rPr lang="en-US" sz="1700" dirty="0" smtClean="0"/>
                        <a:t>W→W</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R→</a:t>
                      </a:r>
                      <a:r>
                        <a:rPr lang="en-US" sz="1700" dirty="0" smtClean="0"/>
                        <a:t>W</a:t>
                      </a:r>
                    </a:p>
                  </a:txBody>
                  <a:tcPr/>
                </a:tc>
                <a:tc>
                  <a:txBody>
                    <a:bodyPr/>
                    <a:lstStyle/>
                    <a:p>
                      <a:pPr algn="ctr"/>
                      <a:r>
                        <a:rPr lang="en-US" sz="1700" dirty="0" smtClean="0"/>
                        <a:t>-</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2/2</a:t>
                      </a:r>
                      <a:r>
                        <a:rPr lang="en-US" sz="1700" baseline="0" dirty="0" smtClean="0"/>
                        <a:t>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W→R</a:t>
                      </a:r>
                    </a:p>
                  </a:txBody>
                  <a:tcPr/>
                </a:tc>
                <a:tc>
                  <a:txBody>
                    <a:bodyPr/>
                    <a:lstStyle/>
                    <a:p>
                      <a:pPr algn="ctr"/>
                      <a:r>
                        <a:rPr lang="en-US" sz="1700" dirty="0" smtClean="0"/>
                        <a:t>-</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217982"/>
              </p:ext>
            </p:extLst>
          </p:nvPr>
        </p:nvGraphicFramePr>
        <p:xfrm>
          <a:off x="457200" y="3505200"/>
          <a:ext cx="8458197" cy="2438400"/>
        </p:xfrm>
        <a:graphic>
          <a:graphicData uri="http://schemas.openxmlformats.org/drawingml/2006/table">
            <a:tbl>
              <a:tblPr firstRow="1" bandRow="1">
                <a:tableStyleId>{073A0DAA-6AF3-43AB-8588-CEC1D06C72B9}</a:tableStyleId>
              </a:tblPr>
              <a:tblGrid>
                <a:gridCol w="914400"/>
                <a:gridCol w="1219200"/>
                <a:gridCol w="1219200"/>
                <a:gridCol w="1219200"/>
                <a:gridCol w="990600"/>
                <a:gridCol w="1676400"/>
                <a:gridCol w="1219197"/>
              </a:tblGrid>
              <a:tr h="370840">
                <a:tc>
                  <a:txBody>
                    <a:bodyPr/>
                    <a:lstStyle/>
                    <a:p>
                      <a:pPr algn="ctr"/>
                      <a:endParaRPr lang="en-US" sz="1700" dirty="0"/>
                    </a:p>
                  </a:txBody>
                  <a:tcPr/>
                </a:tc>
                <a:tc>
                  <a:txBody>
                    <a:bodyPr/>
                    <a:lstStyle/>
                    <a:p>
                      <a:pPr algn="ctr"/>
                      <a:r>
                        <a:rPr lang="en-US" sz="1700" dirty="0" smtClean="0"/>
                        <a:t>Spider</a:t>
                      </a:r>
                      <a:br>
                        <a:rPr lang="en-US" sz="1700" dirty="0" smtClean="0"/>
                      </a:br>
                      <a:r>
                        <a:rPr lang="en-US" sz="1700" dirty="0" smtClean="0"/>
                        <a:t>Monkey-0</a:t>
                      </a:r>
                      <a:endParaRPr lang="en-US" sz="1700" dirty="0"/>
                    </a:p>
                  </a:txBody>
                  <a:tcPr/>
                </a:tc>
                <a:tc>
                  <a:txBody>
                    <a:bodyPr/>
                    <a:lstStyle/>
                    <a:p>
                      <a:pPr algn="ctr"/>
                      <a:r>
                        <a:rPr lang="en-US" sz="1700" dirty="0" smtClean="0"/>
                        <a:t>Spider</a:t>
                      </a:r>
                      <a:br>
                        <a:rPr lang="en-US" sz="1700" dirty="0" smtClean="0"/>
                      </a:br>
                      <a:r>
                        <a:rPr lang="en-US" sz="1700" dirty="0" smtClean="0"/>
                        <a:t>Monkey-1</a:t>
                      </a:r>
                      <a:endParaRPr lang="en-US" sz="1700" dirty="0"/>
                    </a:p>
                  </a:txBody>
                  <a:tcPr/>
                </a:tc>
                <a:tc>
                  <a:txBody>
                    <a:bodyPr/>
                    <a:lstStyle/>
                    <a:p>
                      <a:pPr algn="ctr"/>
                      <a:r>
                        <a:rPr lang="en-US" sz="1700" dirty="0" smtClean="0"/>
                        <a:t>Spider</a:t>
                      </a:r>
                      <a:br>
                        <a:rPr lang="en-US" sz="1700" dirty="0" smtClean="0"/>
                      </a:br>
                      <a:r>
                        <a:rPr lang="en-US" sz="1700" dirty="0" smtClean="0"/>
                        <a:t>Monkey-2</a:t>
                      </a:r>
                      <a:endParaRPr lang="en-US" sz="1700" dirty="0"/>
                    </a:p>
                  </a:txBody>
                  <a:tcPr/>
                </a:tc>
                <a:tc>
                  <a:txBody>
                    <a:bodyPr/>
                    <a:lstStyle/>
                    <a:p>
                      <a:pPr algn="ctr"/>
                      <a:r>
                        <a:rPr lang="en-US" sz="1700" dirty="0" smtClean="0"/>
                        <a:t>NSPR-1</a:t>
                      </a:r>
                      <a:endParaRPr lang="en-US" sz="1700" dirty="0"/>
                    </a:p>
                  </a:txBody>
                  <a:tcPr/>
                </a:tc>
                <a:tc>
                  <a:txBody>
                    <a:bodyPr/>
                    <a:lstStyle/>
                    <a:p>
                      <a:pPr algn="ctr"/>
                      <a:r>
                        <a:rPr lang="en-US" sz="1700" dirty="0" smtClean="0"/>
                        <a:t>Memcached-1</a:t>
                      </a:r>
                      <a:endParaRPr lang="en-US" sz="1700" dirty="0"/>
                    </a:p>
                  </a:txBody>
                  <a:tcPr/>
                </a:tc>
                <a:tc>
                  <a:txBody>
                    <a:bodyPr/>
                    <a:lstStyle/>
                    <a:p>
                      <a:pPr algn="ctr"/>
                      <a:r>
                        <a:rPr lang="en-US" sz="1700" dirty="0" smtClean="0"/>
                        <a:t>Apache-1</a:t>
                      </a:r>
                      <a:endParaRPr lang="en-US" sz="1700" dirty="0"/>
                    </a:p>
                  </a:txBody>
                  <a:tcPr/>
                </a:tc>
              </a:tr>
              <a:tr h="370840">
                <a:tc>
                  <a:txBody>
                    <a:bodyPr/>
                    <a:lstStyle/>
                    <a:p>
                      <a:pPr algn="ctr"/>
                      <a:r>
                        <a:rPr lang="en-US" sz="1700" dirty="0" smtClean="0"/>
                        <a:t>W→W</a:t>
                      </a:r>
                      <a:endParaRPr lang="en-US" sz="1700" dirty="0"/>
                    </a:p>
                  </a:txBody>
                  <a:tcPr/>
                </a:tc>
                <a:tc>
                  <a:txBody>
                    <a:bodyPr/>
                    <a:lstStyle/>
                    <a:p>
                      <a:pPr algn="ctr"/>
                      <a:r>
                        <a:rPr lang="en-US" sz="1700" dirty="0" smtClean="0"/>
                        <a:t>9/9</a:t>
                      </a:r>
                      <a:br>
                        <a:rPr lang="en-US" sz="1700" dirty="0" smtClean="0"/>
                      </a:br>
                      <a:r>
                        <a:rPr lang="en-US" sz="1700" dirty="0" smtClean="0"/>
                        <a:t>(100%)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c>
                  <a:txBody>
                    <a:bodyPr/>
                    <a:lstStyle/>
                    <a:p>
                      <a:pPr algn="ctr"/>
                      <a:r>
                        <a:rPr lang="en-US" sz="1700" dirty="0" smtClean="0"/>
                        <a:t>1/1</a:t>
                      </a:r>
                      <a:r>
                        <a:rPr lang="en-US" sz="1700" baseline="0" dirty="0" smtClean="0"/>
                        <a:t/>
                      </a:r>
                      <a:br>
                        <a:rPr lang="en-US" sz="1700" baseline="0" dirty="0" smtClean="0"/>
                      </a:br>
                      <a:r>
                        <a:rPr lang="en-US" sz="1700" baseline="0" dirty="0" smtClean="0"/>
                        <a:t>(100%)</a:t>
                      </a:r>
                      <a:endParaRPr lang="en-US" sz="1700" dirty="0"/>
                    </a:p>
                  </a:txBody>
                  <a:tcPr/>
                </a:tc>
                <a:tc>
                  <a:txBody>
                    <a:bodyPr/>
                    <a:lstStyle/>
                    <a:p>
                      <a:pPr algn="ctr"/>
                      <a:r>
                        <a:rPr lang="en-US" sz="1700" dirty="0" smtClean="0"/>
                        <a:t>3/3</a:t>
                      </a:r>
                      <a:br>
                        <a:rPr lang="en-US" sz="1700" dirty="0" smtClean="0"/>
                      </a:br>
                      <a:r>
                        <a:rPr lang="en-US" sz="1700" dirty="0" smtClean="0"/>
                        <a:t>(100%)</a:t>
                      </a:r>
                      <a:endParaRPr lang="en-US" sz="1700" dirty="0"/>
                    </a:p>
                  </a:txBody>
                  <a:tcPr/>
                </a:tc>
                <a:tc>
                  <a:txBody>
                    <a:bodyPr/>
                    <a:lstStyle/>
                    <a:p>
                      <a:pPr algn="ctr"/>
                      <a:r>
                        <a:rPr lang="en-US" sz="1700" dirty="0" smtClean="0"/>
                        <a:t>-</a:t>
                      </a:r>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R→W</a:t>
                      </a:r>
                    </a:p>
                  </a:txBody>
                  <a:tcPr/>
                </a:tc>
                <a:tc>
                  <a:txBody>
                    <a:bodyPr/>
                    <a:lstStyle/>
                    <a:p>
                      <a:pPr algn="ctr"/>
                      <a:r>
                        <a:rPr lang="en-US" sz="1700" dirty="0" smtClean="0"/>
                        <a:t>3/3</a:t>
                      </a:r>
                      <a:br>
                        <a:rPr lang="en-US" sz="1700" dirty="0" smtClean="0"/>
                      </a:br>
                      <a:r>
                        <a:rPr lang="en-US" sz="1700" dirty="0" smtClean="0"/>
                        <a:t>(100%)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1/1</a:t>
                      </a:r>
                      <a:br>
                        <a:rPr lang="en-US" sz="1700" dirty="0" smtClean="0"/>
                      </a:br>
                      <a:r>
                        <a:rPr lang="en-US" sz="1700" dirty="0" smtClean="0"/>
                        <a:t>(100%)</a:t>
                      </a:r>
                    </a:p>
                  </a:txBody>
                  <a:tcPr/>
                </a:tc>
                <a:tc>
                  <a:txBody>
                    <a:bodyPr/>
                    <a:lstStyle/>
                    <a:p>
                      <a:pPr algn="ctr"/>
                      <a:r>
                        <a:rPr lang="en-US" sz="1700" dirty="0" smtClean="0"/>
                        <a:t>1/1</a:t>
                      </a:r>
                      <a:br>
                        <a:rPr lang="en-US" sz="1700" dirty="0" smtClean="0"/>
                      </a:br>
                      <a:r>
                        <a:rPr lang="en-US" sz="1700" dirty="0" smtClean="0"/>
                        <a:t>(100%)</a:t>
                      </a:r>
                    </a:p>
                  </a:txBody>
                  <a:tcPr/>
                </a:tc>
                <a:tc>
                  <a:txBody>
                    <a:bodyPr/>
                    <a:lstStyle/>
                    <a:p>
                      <a:pPr algn="ctr"/>
                      <a:r>
                        <a:rPr lang="en-US" sz="1700" dirty="0" smtClean="0"/>
                        <a:t>7/7</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W→R</a:t>
                      </a:r>
                    </a:p>
                  </a:txBody>
                  <a:tcPr/>
                </a:tc>
                <a:tc>
                  <a:txBody>
                    <a:bodyPr/>
                    <a:lstStyle/>
                    <a:p>
                      <a:pPr algn="ctr"/>
                      <a:r>
                        <a:rPr lang="en-US" sz="1700" dirty="0" smtClean="0"/>
                        <a:t>8/8</a:t>
                      </a:r>
                      <a:r>
                        <a:rPr lang="en-US" sz="1700" baseline="0" dirty="0" smtClean="0"/>
                        <a:t>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4/4</a:t>
                      </a:r>
                      <a:br>
                        <a:rPr lang="en-US" sz="1700" dirty="0" smtClean="0"/>
                      </a:br>
                      <a:r>
                        <a:rPr lang="en-US" sz="1700" dirty="0" smtClean="0"/>
                        <a:t>(100%)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2/2</a:t>
                      </a:r>
                      <a:br>
                        <a:rPr lang="en-US" sz="1700" dirty="0" smtClean="0"/>
                      </a:br>
                      <a:r>
                        <a:rPr lang="en-US" sz="1700" dirty="0" smtClean="0"/>
                        <a:t>(100%)</a:t>
                      </a:r>
                      <a:endParaRPr lang="en-US" sz="17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98454379"/>
              </p:ext>
            </p:extLst>
          </p:nvPr>
        </p:nvGraphicFramePr>
        <p:xfrm>
          <a:off x="457200" y="1066800"/>
          <a:ext cx="8458200" cy="2199640"/>
        </p:xfrm>
        <a:graphic>
          <a:graphicData uri="http://schemas.openxmlformats.org/drawingml/2006/table">
            <a:tbl>
              <a:tblPr firstRow="1" bandRow="1">
                <a:tableStyleId>{073A0DAA-6AF3-43AB-8588-CEC1D06C72B9}</a:tableStyleId>
              </a:tblPr>
              <a:tblGrid>
                <a:gridCol w="914400"/>
                <a:gridCol w="990600"/>
                <a:gridCol w="990600"/>
                <a:gridCol w="914400"/>
                <a:gridCol w="1143000"/>
                <a:gridCol w="914400"/>
                <a:gridCol w="914400"/>
                <a:gridCol w="1676400"/>
              </a:tblGrid>
              <a:tr h="370840">
                <a:tc>
                  <a:txBody>
                    <a:bodyPr/>
                    <a:lstStyle/>
                    <a:p>
                      <a:pPr algn="ctr"/>
                      <a:endParaRPr lang="en-US" sz="1700" dirty="0"/>
                    </a:p>
                  </a:txBody>
                  <a:tcPr/>
                </a:tc>
                <a:tc>
                  <a:txBody>
                    <a:bodyPr/>
                    <a:lstStyle/>
                    <a:p>
                      <a:pPr algn="ctr"/>
                      <a:r>
                        <a:rPr lang="en-US" sz="1700" dirty="0" err="1" smtClean="0"/>
                        <a:t>kmeans</a:t>
                      </a:r>
                      <a:endParaRPr lang="en-US" sz="1700" dirty="0"/>
                    </a:p>
                  </a:txBody>
                  <a:tcPr/>
                </a:tc>
                <a:tc>
                  <a:txBody>
                    <a:bodyPr/>
                    <a:lstStyle/>
                    <a:p>
                      <a:pPr algn="ctr"/>
                      <a:r>
                        <a:rPr lang="en-US" sz="1700" dirty="0" err="1" smtClean="0"/>
                        <a:t>facesim</a:t>
                      </a:r>
                      <a:endParaRPr lang="en-US" sz="1700" dirty="0"/>
                    </a:p>
                  </a:txBody>
                  <a:tcPr/>
                </a:tc>
                <a:tc>
                  <a:txBody>
                    <a:bodyPr/>
                    <a:lstStyle/>
                    <a:p>
                      <a:pPr algn="ctr"/>
                      <a:r>
                        <a:rPr lang="en-US" sz="1700" dirty="0" smtClean="0"/>
                        <a:t>ferret</a:t>
                      </a:r>
                      <a:endParaRPr lang="en-US" sz="1700" dirty="0"/>
                    </a:p>
                  </a:txBody>
                  <a:tcPr/>
                </a:tc>
                <a:tc>
                  <a:txBody>
                    <a:bodyPr/>
                    <a:lstStyle/>
                    <a:p>
                      <a:pPr algn="ctr"/>
                      <a:r>
                        <a:rPr lang="en-US" sz="1700" dirty="0" err="1" smtClean="0"/>
                        <a:t>freqmine</a:t>
                      </a:r>
                      <a:endParaRPr lang="en-US" sz="1700" dirty="0"/>
                    </a:p>
                  </a:txBody>
                  <a:tcPr/>
                </a:tc>
                <a:tc>
                  <a:txBody>
                    <a:bodyPr/>
                    <a:lstStyle/>
                    <a:p>
                      <a:pPr algn="ctr"/>
                      <a:r>
                        <a:rPr lang="en-US" sz="1700" dirty="0" err="1" smtClean="0"/>
                        <a:t>vips</a:t>
                      </a:r>
                      <a:endParaRPr lang="en-US" sz="1700" dirty="0"/>
                    </a:p>
                  </a:txBody>
                  <a:tcPr/>
                </a:tc>
                <a:tc>
                  <a:txBody>
                    <a:bodyPr/>
                    <a:lstStyle/>
                    <a:p>
                      <a:pPr algn="ctr"/>
                      <a:r>
                        <a:rPr lang="en-US" sz="1700" dirty="0" smtClean="0"/>
                        <a:t>x264</a:t>
                      </a:r>
                      <a:endParaRPr lang="en-US" sz="1700" dirty="0"/>
                    </a:p>
                  </a:txBody>
                  <a:tcPr/>
                </a:tc>
                <a:tc>
                  <a:txBody>
                    <a:bodyPr/>
                    <a:lstStyle/>
                    <a:p>
                      <a:pPr algn="ctr"/>
                      <a:r>
                        <a:rPr lang="en-US" sz="1700" dirty="0" err="1" smtClean="0"/>
                        <a:t>streamcluster</a:t>
                      </a:r>
                      <a:endParaRPr lang="en-US" sz="1700" dirty="0"/>
                    </a:p>
                  </a:txBody>
                  <a:tcPr/>
                </a:tc>
              </a:tr>
              <a:tr h="370840">
                <a:tc>
                  <a:txBody>
                    <a:bodyPr/>
                    <a:lstStyle/>
                    <a:p>
                      <a:pPr algn="ctr"/>
                      <a:r>
                        <a:rPr lang="en-US" sz="1700" dirty="0" smtClean="0"/>
                        <a:t>W→W</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solidFill>
                      <a:srgbClr val="FF0000"/>
                    </a:solidFill>
                  </a:tcPr>
                </a:tc>
                <a:tc>
                  <a:txBody>
                    <a:bodyPr/>
                    <a:lstStyle/>
                    <a:p>
                      <a:pPr algn="ctr"/>
                      <a:r>
                        <a:rPr lang="en-US" sz="1700" dirty="0" smtClean="0"/>
                        <a:t>-</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solidFill>
                      <a:srgbClr val="CBCBCB"/>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R→W</a:t>
                      </a:r>
                    </a:p>
                  </a:txBody>
                  <a:tcPr/>
                </a:tc>
                <a:tc>
                  <a:txBody>
                    <a:bodyPr/>
                    <a:lstStyle/>
                    <a:p>
                      <a:pPr algn="ctr"/>
                      <a:r>
                        <a:rPr lang="en-US" sz="1700" dirty="0" smtClean="0"/>
                        <a:t>-</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solidFill>
                      <a:srgbClr val="FF0000"/>
                    </a:solidFill>
                  </a:tcPr>
                </a:tc>
                <a:tc>
                  <a:txBody>
                    <a:bodyPr/>
                    <a:lstStyle/>
                    <a:p>
                      <a:pPr algn="ctr"/>
                      <a:r>
                        <a:rPr lang="en-US" sz="1700" dirty="0" smtClean="0"/>
                        <a:t>2/2 (100%)</a:t>
                      </a:r>
                      <a:endParaRPr lang="en-US" sz="1700" dirty="0"/>
                    </a:p>
                  </a:txBody>
                  <a:tcPr/>
                </a:tc>
                <a:tc>
                  <a:txBody>
                    <a:bodyPr/>
                    <a:lstStyle/>
                    <a:p>
                      <a:pPr algn="ctr"/>
                      <a:r>
                        <a:rPr lang="en-US" sz="1700" dirty="0" smtClean="0"/>
                        <a:t>2/2</a:t>
                      </a:r>
                      <a:r>
                        <a:rPr lang="en-US" sz="1700" baseline="0" dirty="0" smtClean="0"/>
                        <a:t>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W→R</a:t>
                      </a:r>
                    </a:p>
                  </a:txBody>
                  <a:tcPr/>
                </a:tc>
                <a:tc>
                  <a:txBody>
                    <a:bodyPr/>
                    <a:lstStyle/>
                    <a:p>
                      <a:pPr algn="ctr"/>
                      <a:r>
                        <a:rPr lang="en-US" sz="1700" dirty="0" smtClean="0"/>
                        <a:t>-</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bl>
          </a:graphicData>
        </a:graphic>
      </p:graphicFrame>
    </p:spTree>
    <p:extLst>
      <p:ext uri="{BB962C8B-B14F-4D97-AF65-F5344CB8AC3E}">
        <p14:creationId xmlns:p14="http://schemas.microsoft.com/office/powerpoint/2010/main" val="9059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 Bugs Matter </a:t>
            </a:r>
            <a:r>
              <a:rPr lang="en-US" u="sng" dirty="0" smtClean="0"/>
              <a:t>NOW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a:t>
            </a:fld>
            <a:endParaRPr lang="en-US" altLang="en-US" dirty="0"/>
          </a:p>
        </p:txBody>
      </p:sp>
      <p:sp>
        <p:nvSpPr>
          <p:cNvPr id="23" name="TextBox 22"/>
          <p:cNvSpPr txBox="1"/>
          <p:nvPr/>
        </p:nvSpPr>
        <p:spPr>
          <a:xfrm>
            <a:off x="1905000" y="1636776"/>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31" name="TextBox 30"/>
          <p:cNvSpPr txBox="1"/>
          <p:nvPr/>
        </p:nvSpPr>
        <p:spPr>
          <a:xfrm>
            <a:off x="5334000" y="2039112"/>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33" name="TextBox 32"/>
          <p:cNvSpPr txBox="1"/>
          <p:nvPr/>
        </p:nvSpPr>
        <p:spPr>
          <a:xfrm>
            <a:off x="4724400" y="4654296"/>
            <a:ext cx="304800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memcpy</a:t>
            </a:r>
            <a:r>
              <a:rPr lang="en-US" sz="2000" dirty="0" smtClean="0">
                <a:solidFill>
                  <a:schemeClr val="tx1"/>
                </a:solidFill>
              </a:rPr>
              <a:t>(</a:t>
            </a:r>
            <a:r>
              <a:rPr lang="en-US" sz="2000" dirty="0" err="1" smtClean="0">
                <a:solidFill>
                  <a:schemeClr val="tx1"/>
                </a:solidFill>
              </a:rPr>
              <a:t>ptr</a:t>
            </a:r>
            <a:r>
              <a:rPr lang="en-US" sz="2000" dirty="0" smtClean="0">
                <a:solidFill>
                  <a:schemeClr val="tx1"/>
                </a:solidFill>
              </a:rPr>
              <a:t>, data2, len2)</a:t>
            </a:r>
            <a:endParaRPr lang="en-US" sz="2000" dirty="0">
              <a:solidFill>
                <a:schemeClr val="tx1"/>
              </a:solidFill>
            </a:endParaRPr>
          </a:p>
        </p:txBody>
      </p:sp>
      <p:sp>
        <p:nvSpPr>
          <p:cNvPr id="44" name="TextBox 43"/>
          <p:cNvSpPr txBox="1"/>
          <p:nvPr/>
        </p:nvSpPr>
        <p:spPr>
          <a:xfrm>
            <a:off x="3996957" y="5029200"/>
            <a:ext cx="1219200" cy="523220"/>
          </a:xfrm>
          <a:prstGeom prst="rect">
            <a:avLst/>
          </a:prstGeom>
          <a:noFill/>
        </p:spPr>
        <p:txBody>
          <a:bodyPr wrap="square" rtlCol="0" anchor="ctr">
            <a:spAutoFit/>
          </a:bodyPr>
          <a:lstStyle/>
          <a:p>
            <a:pPr algn="ctr"/>
            <a:r>
              <a:rPr lang="en-US" sz="2800" dirty="0" err="1" smtClean="0">
                <a:latin typeface="Lucida Console" pitchFamily="49" charset="0"/>
              </a:rPr>
              <a:t>ptr</a:t>
            </a:r>
            <a:endParaRPr lang="en-US" sz="2000" dirty="0" smtClean="0">
              <a:latin typeface="Lucida Console" pitchFamily="49" charset="0"/>
            </a:endParaRPr>
          </a:p>
        </p:txBody>
      </p:sp>
      <p:sp>
        <p:nvSpPr>
          <p:cNvPr id="17" name="Rounded Rectangle 16"/>
          <p:cNvSpPr/>
          <p:nvPr/>
        </p:nvSpPr>
        <p:spPr>
          <a:xfrm>
            <a:off x="6349253" y="5181600"/>
            <a:ext cx="1143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5181600" y="5130775"/>
            <a:ext cx="114300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ounded Rectangle 20"/>
          <p:cNvSpPr/>
          <p:nvPr/>
        </p:nvSpPr>
        <p:spPr>
          <a:xfrm>
            <a:off x="1956547" y="5189732"/>
            <a:ext cx="1143000" cy="5384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ight Arrow 23"/>
          <p:cNvSpPr/>
          <p:nvPr/>
        </p:nvSpPr>
        <p:spPr>
          <a:xfrm rot="10800000">
            <a:off x="3108960" y="5130774"/>
            <a:ext cx="100584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ounded Rectangle 24"/>
          <p:cNvSpPr/>
          <p:nvPr/>
        </p:nvSpPr>
        <p:spPr>
          <a:xfrm>
            <a:off x="1956547" y="5187218"/>
            <a:ext cx="1143000" cy="541004"/>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ounded Rectangle 25"/>
          <p:cNvSpPr/>
          <p:nvPr/>
        </p:nvSpPr>
        <p:spPr>
          <a:xfrm>
            <a:off x="1956547" y="5222214"/>
            <a:ext cx="1143000" cy="873786"/>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ounded Rectangle 26"/>
          <p:cNvSpPr/>
          <p:nvPr/>
        </p:nvSpPr>
        <p:spPr>
          <a:xfrm>
            <a:off x="1956547" y="5187218"/>
            <a:ext cx="1143000" cy="541004"/>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ounded Rectangle 27"/>
          <p:cNvSpPr/>
          <p:nvPr/>
        </p:nvSpPr>
        <p:spPr>
          <a:xfrm>
            <a:off x="1956547" y="5181600"/>
            <a:ext cx="1143000" cy="541004"/>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ounded Rectangle 36"/>
          <p:cNvSpPr/>
          <p:nvPr/>
        </p:nvSpPr>
        <p:spPr>
          <a:xfrm>
            <a:off x="6349253" y="5181600"/>
            <a:ext cx="1143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700" dirty="0" smtClean="0"/>
              <a:t>LEAKED</a:t>
            </a:r>
            <a:endParaRPr lang="en-US" sz="1700" dirty="0"/>
          </a:p>
        </p:txBody>
      </p:sp>
      <p:sp>
        <p:nvSpPr>
          <p:cNvPr id="39" name="Down Arrow 38"/>
          <p:cNvSpPr/>
          <p:nvPr/>
        </p:nvSpPr>
        <p:spPr bwMode="auto">
          <a:xfrm>
            <a:off x="548599" y="1621177"/>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40" name="TextBox 39"/>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41" name="TextBox 40"/>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42" name="TextBox 41"/>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43" name="TextBox 42"/>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
        <p:nvSpPr>
          <p:cNvPr id="46" name="TextBox 45"/>
          <p:cNvSpPr txBox="1"/>
          <p:nvPr/>
        </p:nvSpPr>
        <p:spPr>
          <a:xfrm>
            <a:off x="4301757" y="5463570"/>
            <a:ext cx="609600" cy="523220"/>
          </a:xfrm>
          <a:prstGeom prst="rect">
            <a:avLst/>
          </a:prstGeom>
          <a:noFill/>
        </p:spPr>
        <p:txBody>
          <a:bodyPr wrap="square" rtlCol="0" anchor="ctr">
            <a:spAutoFit/>
          </a:bodyPr>
          <a:lstStyle/>
          <a:p>
            <a:pPr algn="ctr"/>
            <a:r>
              <a:rPr lang="en-US" sz="2800" dirty="0">
                <a:latin typeface="Lucida Console" pitchFamily="49" charset="0"/>
              </a:rPr>
              <a:t>∅</a:t>
            </a:r>
            <a:endParaRPr lang="en-US" sz="2000" dirty="0" smtClean="0">
              <a:latin typeface="Lucida Console" pitchFamily="49" charset="0"/>
            </a:endParaRPr>
          </a:p>
        </p:txBody>
      </p:sp>
      <p:sp>
        <p:nvSpPr>
          <p:cNvPr id="47" name="TextBox 46"/>
          <p:cNvSpPr txBox="1"/>
          <p:nvPr/>
        </p:nvSpPr>
        <p:spPr>
          <a:xfrm>
            <a:off x="4648200" y="2443674"/>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len2=</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32" name="TextBox 31"/>
          <p:cNvSpPr txBox="1"/>
          <p:nvPr/>
        </p:nvSpPr>
        <p:spPr>
          <a:xfrm>
            <a:off x="5196840" y="2843784"/>
            <a:ext cx="210312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ptr</a:t>
            </a:r>
            <a:r>
              <a:rPr lang="en-US" sz="2000" dirty="0" smtClean="0">
                <a:solidFill>
                  <a:schemeClr val="tx1"/>
                </a:solidFill>
              </a:rPr>
              <a:t>=</a:t>
            </a:r>
            <a:r>
              <a:rPr lang="en-US" sz="2000" dirty="0" err="1" smtClean="0">
                <a:solidFill>
                  <a:schemeClr val="tx1"/>
                </a:solidFill>
              </a:rPr>
              <a:t>malloc</a:t>
            </a:r>
            <a:r>
              <a:rPr lang="en-US" sz="2000" dirty="0" smtClean="0">
                <a:solidFill>
                  <a:schemeClr val="tx1"/>
                </a:solidFill>
              </a:rPr>
              <a:t>(len2);</a:t>
            </a:r>
            <a:endParaRPr lang="en-US" sz="2000" dirty="0">
              <a:solidFill>
                <a:schemeClr val="tx1"/>
              </a:solidFill>
            </a:endParaRPr>
          </a:p>
        </p:txBody>
      </p:sp>
      <p:sp>
        <p:nvSpPr>
          <p:cNvPr id="48" name="TextBox 47"/>
          <p:cNvSpPr txBox="1"/>
          <p:nvPr/>
        </p:nvSpPr>
        <p:spPr>
          <a:xfrm>
            <a:off x="1219200" y="3449514"/>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29" name="TextBox 28"/>
          <p:cNvSpPr txBox="1"/>
          <p:nvPr/>
        </p:nvSpPr>
        <p:spPr>
          <a:xfrm>
            <a:off x="1767840" y="3849624"/>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30" name="TextBox 29"/>
          <p:cNvSpPr txBox="1"/>
          <p:nvPr/>
        </p:nvSpPr>
        <p:spPr>
          <a:xfrm>
            <a:off x="1295400" y="4251960"/>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
        <p:nvSpPr>
          <p:cNvPr id="34" name="Content Placeholder 2"/>
          <p:cNvSpPr>
            <a:spLocks noGrp="1"/>
          </p:cNvSpPr>
          <p:nvPr>
            <p:ph idx="1"/>
          </p:nvPr>
        </p:nvSpPr>
        <p:spPr>
          <a:xfrm>
            <a:off x="1371600" y="2969157"/>
            <a:ext cx="6400800" cy="523220"/>
          </a:xfr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marL="0" indent="0" algn="ctr">
              <a:spcBef>
                <a:spcPct val="0"/>
              </a:spcBef>
              <a:buNone/>
            </a:pPr>
            <a:r>
              <a:rPr lang="en-US" sz="2800" kern="1200" dirty="0">
                <a:latin typeface="Arial" charset="0"/>
              </a:rPr>
              <a:t>Nov. 2010 </a:t>
            </a:r>
            <a:r>
              <a:rPr lang="en-US" sz="2800" kern="1200" dirty="0" err="1">
                <a:latin typeface="Arial" charset="0"/>
              </a:rPr>
              <a:t>OpenSSL</a:t>
            </a:r>
            <a:r>
              <a:rPr lang="en-US" sz="2800" kern="1200" dirty="0">
                <a:latin typeface="Arial" charset="0"/>
              </a:rPr>
              <a:t> </a:t>
            </a:r>
            <a:r>
              <a:rPr lang="en-US" sz="2800" kern="1200" dirty="0" smtClean="0">
                <a:latin typeface="Arial" charset="0"/>
              </a:rPr>
              <a:t>Security </a:t>
            </a:r>
            <a:r>
              <a:rPr lang="en-US" sz="2800" kern="1200" dirty="0">
                <a:latin typeface="Arial" charset="0"/>
              </a:rPr>
              <a:t>Flaw</a:t>
            </a:r>
          </a:p>
        </p:txBody>
      </p:sp>
    </p:spTree>
    <p:extLst>
      <p:ext uri="{BB962C8B-B14F-4D97-AF65-F5344CB8AC3E}">
        <p14:creationId xmlns:p14="http://schemas.microsoft.com/office/powerpoint/2010/main" val="2413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4">
                                            <p:txEl>
                                              <p:pRg st="0" end="0"/>
                                            </p:txEl>
                                          </p:spTgt>
                                        </p:tgtEl>
                                      </p:cBhvr>
                                    </p:animEffect>
                                    <p:set>
                                      <p:cBhvr>
                                        <p:cTn id="7" dur="1" fill="hold">
                                          <p:stCondLst>
                                            <p:cond delay="499"/>
                                          </p:stCondLst>
                                        </p:cTn>
                                        <p:tgtEl>
                                          <p:spTgt spid="34">
                                            <p:txEl>
                                              <p:pRg st="0" end="0"/>
                                            </p:txEl>
                                          </p:spTgt>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34">
                                            <p:bg/>
                                          </p:spTgt>
                                        </p:tgtEl>
                                      </p:cBhvr>
                                    </p:animEffect>
                                    <p:set>
                                      <p:cBhvr>
                                        <p:cTn id="10" dur="1" fill="hold">
                                          <p:stCondLst>
                                            <p:cond delay="499"/>
                                          </p:stCondLst>
                                        </p:cTn>
                                        <p:tgtEl>
                                          <p:spTgt spid="34">
                                            <p:bg/>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23"/>
                                        </p:tgtEl>
                                        <p:attrNameLst>
                                          <p:attrName>fillcolor</p:attrName>
                                        </p:attrNameLst>
                                      </p:cBhvr>
                                      <p:to>
                                        <a:srgbClr val="0066FF"/>
                                      </p:to>
                                    </p:animClr>
                                    <p:set>
                                      <p:cBhvr>
                                        <p:cTn id="60" dur="500" fill="hold"/>
                                        <p:tgtEl>
                                          <p:spTgt spid="23"/>
                                        </p:tgtEl>
                                        <p:attrNameLst>
                                          <p:attrName>fill.type</p:attrName>
                                        </p:attrNameLst>
                                      </p:cBhvr>
                                      <p:to>
                                        <p:strVal val="solid"/>
                                      </p:to>
                                    </p:set>
                                    <p:set>
                                      <p:cBhvr>
                                        <p:cTn id="61" dur="500" fill="hold"/>
                                        <p:tgtEl>
                                          <p:spTgt spid="23"/>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1"/>
                                        </p:tgtEl>
                                        <p:attrNameLst>
                                          <p:attrName>fillcolor</p:attrName>
                                        </p:attrNameLst>
                                      </p:cBhvr>
                                      <p:to>
                                        <a:srgbClr val="0066FF"/>
                                      </p:to>
                                    </p:animClr>
                                    <p:set>
                                      <p:cBhvr>
                                        <p:cTn id="66" dur="500" fill="hold"/>
                                        <p:tgtEl>
                                          <p:spTgt spid="31"/>
                                        </p:tgtEl>
                                        <p:attrNameLst>
                                          <p:attrName>fill.type</p:attrName>
                                        </p:attrNameLst>
                                      </p:cBhvr>
                                      <p:to>
                                        <p:strVal val="solid"/>
                                      </p:to>
                                    </p:set>
                                    <p:set>
                                      <p:cBhvr>
                                        <p:cTn id="67" dur="500" fill="hold"/>
                                        <p:tgtEl>
                                          <p:spTgt spid="31"/>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47"/>
                                        </p:tgtEl>
                                        <p:attrNameLst>
                                          <p:attrName>fillcolor</p:attrName>
                                        </p:attrNameLst>
                                      </p:cBhvr>
                                      <p:to>
                                        <a:srgbClr val="0066FF"/>
                                      </p:to>
                                    </p:animClr>
                                    <p:set>
                                      <p:cBhvr>
                                        <p:cTn id="72" dur="500" fill="hold"/>
                                        <p:tgtEl>
                                          <p:spTgt spid="47"/>
                                        </p:tgtEl>
                                        <p:attrNameLst>
                                          <p:attrName>fill.type</p:attrName>
                                        </p:attrNameLst>
                                      </p:cBhvr>
                                      <p:to>
                                        <p:strVal val="solid"/>
                                      </p:to>
                                    </p:set>
                                    <p:set>
                                      <p:cBhvr>
                                        <p:cTn id="73" dur="500" fill="hold"/>
                                        <p:tgtEl>
                                          <p:spTgt spid="47"/>
                                        </p:tgtEl>
                                        <p:attrNameLst>
                                          <p:attrName>fill.on</p:attrName>
                                        </p:attrNameLst>
                                      </p:cBhvr>
                                      <p:to>
                                        <p:strVal val="true"/>
                                      </p:to>
                                    </p:set>
                                  </p:childTnLst>
                                </p:cTn>
                              </p:par>
                            </p:childTnLst>
                          </p:cTn>
                        </p:par>
                        <p:par>
                          <p:cTn id="74" fill="hold">
                            <p:stCondLst>
                              <p:cond delay="500"/>
                            </p:stCondLst>
                            <p:childTnLst>
                              <p:par>
                                <p:cTn id="75" presetID="1" presetClass="emph" presetSubtype="2" fill="hold" nodeType="afterEffect">
                                  <p:stCondLst>
                                    <p:cond delay="0"/>
                                  </p:stCondLst>
                                  <p:childTnLst>
                                    <p:animClr clrSpc="rgb" dir="cw">
                                      <p:cBhvr>
                                        <p:cTn id="76" dur="500" fill="hold"/>
                                        <p:tgtEl>
                                          <p:spTgt spid="32"/>
                                        </p:tgtEl>
                                        <p:attrNameLst>
                                          <p:attrName>fillcolor</p:attrName>
                                        </p:attrNameLst>
                                      </p:cBhvr>
                                      <p:to>
                                        <a:srgbClr val="0066FF"/>
                                      </p:to>
                                    </p:animClr>
                                    <p:set>
                                      <p:cBhvr>
                                        <p:cTn id="77" dur="500" fill="hold"/>
                                        <p:tgtEl>
                                          <p:spTgt spid="32"/>
                                        </p:tgtEl>
                                        <p:attrNameLst>
                                          <p:attrName>fill.type</p:attrName>
                                        </p:attrNameLst>
                                      </p:cBhvr>
                                      <p:to>
                                        <p:strVal val="solid"/>
                                      </p:to>
                                    </p:set>
                                    <p:set>
                                      <p:cBhvr>
                                        <p:cTn id="78" dur="500" fill="hold"/>
                                        <p:tgtEl>
                                          <p:spTgt spid="32"/>
                                        </p:tgtEl>
                                        <p:attrNameLst>
                                          <p:attrName>fill.on</p:attrName>
                                        </p:attrNameLst>
                                      </p:cBhvr>
                                      <p:to>
                                        <p:strVal val="true"/>
                                      </p:to>
                                    </p:se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xit"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mph" presetSubtype="2" fill="hold" nodeType="clickEffect">
                                  <p:stCondLst>
                                    <p:cond delay="0"/>
                                  </p:stCondLst>
                                  <p:childTnLst>
                                    <p:animClr clrSpc="rgb" dir="cw">
                                      <p:cBhvr>
                                        <p:cTn id="90" dur="500" fill="hold"/>
                                        <p:tgtEl>
                                          <p:spTgt spid="48"/>
                                        </p:tgtEl>
                                        <p:attrNameLst>
                                          <p:attrName>fillcolor</p:attrName>
                                        </p:attrNameLst>
                                      </p:cBhvr>
                                      <p:to>
                                        <a:srgbClr val="0066FF"/>
                                      </p:to>
                                    </p:animClr>
                                    <p:set>
                                      <p:cBhvr>
                                        <p:cTn id="91" dur="500" fill="hold"/>
                                        <p:tgtEl>
                                          <p:spTgt spid="48"/>
                                        </p:tgtEl>
                                        <p:attrNameLst>
                                          <p:attrName>fill.type</p:attrName>
                                        </p:attrNameLst>
                                      </p:cBhvr>
                                      <p:to>
                                        <p:strVal val="solid"/>
                                      </p:to>
                                    </p:set>
                                    <p:set>
                                      <p:cBhvr>
                                        <p:cTn id="92" dur="500" fill="hold"/>
                                        <p:tgtEl>
                                          <p:spTgt spid="48"/>
                                        </p:tgtEl>
                                        <p:attrNameLst>
                                          <p:attrName>fill.on</p:attrName>
                                        </p:attrNameLst>
                                      </p:cBhvr>
                                      <p:to>
                                        <p:strVal val="true"/>
                                      </p:to>
                                    </p:set>
                                  </p:childTnLst>
                                </p:cTn>
                              </p:par>
                            </p:childTnLst>
                          </p:cTn>
                        </p:par>
                        <p:par>
                          <p:cTn id="93" fill="hold">
                            <p:stCondLst>
                              <p:cond delay="500"/>
                            </p:stCondLst>
                            <p:childTnLst>
                              <p:par>
                                <p:cTn id="94" presetID="1" presetClass="emph" presetSubtype="2" fill="hold" nodeType="afterEffect">
                                  <p:stCondLst>
                                    <p:cond delay="0"/>
                                  </p:stCondLst>
                                  <p:childTnLst>
                                    <p:animClr clrSpc="rgb" dir="cw">
                                      <p:cBhvr>
                                        <p:cTn id="95" dur="500" fill="hold"/>
                                        <p:tgtEl>
                                          <p:spTgt spid="29"/>
                                        </p:tgtEl>
                                        <p:attrNameLst>
                                          <p:attrName>fillcolor</p:attrName>
                                        </p:attrNameLst>
                                      </p:cBhvr>
                                      <p:to>
                                        <a:srgbClr val="0066FF"/>
                                      </p:to>
                                    </p:animClr>
                                    <p:set>
                                      <p:cBhvr>
                                        <p:cTn id="96" dur="500" fill="hold"/>
                                        <p:tgtEl>
                                          <p:spTgt spid="29"/>
                                        </p:tgtEl>
                                        <p:attrNameLst>
                                          <p:attrName>fill.type</p:attrName>
                                        </p:attrNameLst>
                                      </p:cBhvr>
                                      <p:to>
                                        <p:strVal val="solid"/>
                                      </p:to>
                                    </p:set>
                                    <p:set>
                                      <p:cBhvr>
                                        <p:cTn id="97" dur="500" fill="hold"/>
                                        <p:tgtEl>
                                          <p:spTgt spid="29"/>
                                        </p:tgtEl>
                                        <p:attrNameLst>
                                          <p:attrName>fill.on</p:attrName>
                                        </p:attrNameLst>
                                      </p:cBhvr>
                                      <p:to>
                                        <p:strVal val="true"/>
                                      </p:to>
                                    </p:set>
                                  </p:childTnLst>
                                </p:cTn>
                              </p:par>
                            </p:childTnLst>
                          </p:cTn>
                        </p:par>
                        <p:par>
                          <p:cTn id="98" fill="hold">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par>
                          <p:cTn id="101" fill="hold">
                            <p:stCondLst>
                              <p:cond delay="1000"/>
                            </p:stCondLst>
                            <p:childTnLst>
                              <p:par>
                                <p:cTn id="102" presetID="1" presetClass="exit" presetSubtype="0" fill="hold" grpId="1" nodeType="afterEffect">
                                  <p:stCondLst>
                                    <p:cond delay="0"/>
                                  </p:stCondLst>
                                  <p:childTnLst>
                                    <p:set>
                                      <p:cBhvr>
                                        <p:cTn id="103" dur="1" fill="hold">
                                          <p:stCondLst>
                                            <p:cond delay="0"/>
                                          </p:stCondLst>
                                        </p:cTn>
                                        <p:tgtEl>
                                          <p:spTgt spid="18"/>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childTnLst>
                          </p:cTn>
                        </p:par>
                        <p:par>
                          <p:cTn id="106" fill="hold">
                            <p:stCondLst>
                              <p:cond delay="1000"/>
                            </p:stCondLst>
                            <p:childTnLst>
                              <p:par>
                                <p:cTn id="107" presetID="1" presetClass="entr" presetSubtype="0"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30"/>
                                        </p:tgtEl>
                                        <p:attrNameLst>
                                          <p:attrName>fillcolor</p:attrName>
                                        </p:attrNameLst>
                                      </p:cBhvr>
                                      <p:to>
                                        <a:srgbClr val="0066FF"/>
                                      </p:to>
                                    </p:animClr>
                                    <p:set>
                                      <p:cBhvr>
                                        <p:cTn id="113" dur="500" fill="hold"/>
                                        <p:tgtEl>
                                          <p:spTgt spid="30"/>
                                        </p:tgtEl>
                                        <p:attrNameLst>
                                          <p:attrName>fill.type</p:attrName>
                                        </p:attrNameLst>
                                      </p:cBhvr>
                                      <p:to>
                                        <p:strVal val="solid"/>
                                      </p:to>
                                    </p:set>
                                    <p:set>
                                      <p:cBhvr>
                                        <p:cTn id="114" dur="500" fill="hold"/>
                                        <p:tgtEl>
                                          <p:spTgt spid="30"/>
                                        </p:tgtEl>
                                        <p:attrNameLst>
                                          <p:attrName>fill.on</p:attrName>
                                        </p:attrNameLst>
                                      </p:cBhvr>
                                      <p:to>
                                        <p:strVal val="true"/>
                                      </p:to>
                                    </p:set>
                                  </p:childTnLst>
                                </p:cTn>
                              </p:par>
                            </p:childTnLst>
                          </p:cTn>
                        </p:par>
                        <p:par>
                          <p:cTn id="115" fill="hold">
                            <p:stCondLst>
                              <p:cond delay="500"/>
                            </p:stCondLst>
                            <p:childTnLst>
                              <p:par>
                                <p:cTn id="116" presetID="22" presetClass="entr" presetSubtype="1"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wipe(up)">
                                      <p:cBhvr>
                                        <p:cTn id="118" dur="500"/>
                                        <p:tgtEl>
                                          <p:spTgt spid="25"/>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mph" presetSubtype="2" fill="hold" nodeType="clickEffect">
                                  <p:stCondLst>
                                    <p:cond delay="0"/>
                                  </p:stCondLst>
                                  <p:childTnLst>
                                    <p:animClr clrSpc="rgb" dir="cw">
                                      <p:cBhvr>
                                        <p:cTn id="122" dur="500" fill="hold"/>
                                        <p:tgtEl>
                                          <p:spTgt spid="33"/>
                                        </p:tgtEl>
                                        <p:attrNameLst>
                                          <p:attrName>fillcolor</p:attrName>
                                        </p:attrNameLst>
                                      </p:cBhvr>
                                      <p:to>
                                        <a:srgbClr val="0066FF"/>
                                      </p:to>
                                    </p:animClr>
                                    <p:set>
                                      <p:cBhvr>
                                        <p:cTn id="123" dur="500" fill="hold"/>
                                        <p:tgtEl>
                                          <p:spTgt spid="33"/>
                                        </p:tgtEl>
                                        <p:attrNameLst>
                                          <p:attrName>fill.type</p:attrName>
                                        </p:attrNameLst>
                                      </p:cBhvr>
                                      <p:to>
                                        <p:strVal val="solid"/>
                                      </p:to>
                                    </p:set>
                                    <p:set>
                                      <p:cBhvr>
                                        <p:cTn id="124" dur="500" fill="hold"/>
                                        <p:tgtEl>
                                          <p:spTgt spid="33"/>
                                        </p:tgtEl>
                                        <p:attrNameLst>
                                          <p:attrName>fill.on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par>
                                <p:cTn id="129" presetID="22" presetClass="entr" presetSubtype="1"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1000"/>
                                        <p:tgtEl>
                                          <p:spTgt spid="26"/>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wipe(up)">
                                      <p:cBhvr>
                                        <p:cTn id="1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3" grpId="0" animBg="1"/>
      <p:bldP spid="44" grpId="0"/>
      <p:bldP spid="17" grpId="0" animBg="1"/>
      <p:bldP spid="18" grpId="0" animBg="1"/>
      <p:bldP spid="18" grpId="1" animBg="1"/>
      <p:bldP spid="21" grpId="0" animBg="1"/>
      <p:bldP spid="24" grpId="0" animBg="1"/>
      <p:bldP spid="25" grpId="0" animBg="1"/>
      <p:bldP spid="26" grpId="0" animBg="1"/>
      <p:bldP spid="27" grpId="0" animBg="1"/>
      <p:bldP spid="28" grpId="0" animBg="1"/>
      <p:bldP spid="37" grpId="0" animBg="1"/>
      <p:bldP spid="39" grpId="0" animBg="1"/>
      <p:bldP spid="40" grpId="0"/>
      <p:bldP spid="41" grpId="0"/>
      <p:bldP spid="42" grpId="0"/>
      <p:bldP spid="43" grpId="0"/>
      <p:bldP spid="46" grpId="0"/>
      <p:bldP spid="46" grpId="1"/>
      <p:bldP spid="47" grpId="0" animBg="1"/>
      <p:bldP spid="32" grpId="0" animBg="1"/>
      <p:bldP spid="48" grpId="0" animBg="1"/>
      <p:bldP spid="29" grpId="0" animBg="1"/>
      <p:bldP spid="30" grpId="0" animBg="1"/>
      <p:bldP spid="34" grpId="1"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 in One Sentence</a:t>
            </a:r>
            <a:endParaRPr lang="en-US" dirty="0"/>
          </a:p>
        </p:txBody>
      </p:sp>
      <p:sp>
        <p:nvSpPr>
          <p:cNvPr id="3" name="Content Placeholder 2"/>
          <p:cNvSpPr>
            <a:spLocks noGrp="1"/>
          </p:cNvSpPr>
          <p:nvPr>
            <p:ph idx="1"/>
          </p:nvPr>
        </p:nvSpPr>
        <p:spPr/>
        <p:txBody>
          <a:bodyPr/>
          <a:lstStyle/>
          <a:p>
            <a:pPr marL="0" indent="0">
              <a:buNone/>
            </a:pPr>
            <a:endParaRPr lang="en-US" sz="3200" dirty="0" smtClean="0"/>
          </a:p>
          <a:p>
            <a:pPr marL="0" indent="0">
              <a:buNone/>
            </a:pPr>
            <a:endParaRPr lang="en-US" sz="3200" dirty="0" smtClean="0"/>
          </a:p>
          <a:p>
            <a:pPr marL="0" indent="0" algn="ctr">
              <a:buNone/>
            </a:pPr>
            <a:r>
              <a:rPr lang="en-US" sz="3900" dirty="0" smtClean="0"/>
              <a:t>Speed up software race detection with existing hardware support.</a:t>
            </a:r>
            <a:endParaRPr lang="en-US" sz="3200" dirty="0"/>
          </a:p>
          <a:p>
            <a:pPr marL="0" indent="0">
              <a:buNone/>
            </a:pPr>
            <a:endParaRPr lang="en-US" sz="3200" dirty="0" smtClean="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a:t>
            </a:fld>
            <a:endParaRPr lang="en-US" altLang="en-US" dirty="0"/>
          </a:p>
        </p:txBody>
      </p:sp>
    </p:spTree>
    <p:extLst>
      <p:ext uri="{BB962C8B-B14F-4D97-AF65-F5344CB8AC3E}">
        <p14:creationId xmlns:p14="http://schemas.microsoft.com/office/powerpoint/2010/main" val="837757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Data Race Detection</a:t>
            </a:r>
            <a:endParaRPr lang="en-US" dirty="0"/>
          </a:p>
        </p:txBody>
      </p:sp>
      <p:sp>
        <p:nvSpPr>
          <p:cNvPr id="3" name="Content Placeholder 2"/>
          <p:cNvSpPr>
            <a:spLocks noGrp="1"/>
          </p:cNvSpPr>
          <p:nvPr>
            <p:ph idx="1"/>
          </p:nvPr>
        </p:nvSpPr>
        <p:spPr/>
        <p:txBody>
          <a:bodyPr/>
          <a:lstStyle/>
          <a:p>
            <a:endParaRPr lang="en-US" sz="2600" dirty="0" smtClean="0"/>
          </a:p>
          <a:p>
            <a:r>
              <a:rPr lang="en-US" dirty="0" smtClean="0"/>
              <a:t>Add checks around every memory access</a:t>
            </a:r>
            <a:endParaRPr lang="en-US" dirty="0"/>
          </a:p>
          <a:p>
            <a:endParaRPr lang="en-US" dirty="0" smtClean="0"/>
          </a:p>
          <a:p>
            <a:r>
              <a:rPr lang="en-US" dirty="0" smtClean="0"/>
              <a:t>Find inter-thread sharing events</a:t>
            </a:r>
          </a:p>
          <a:p>
            <a:endParaRPr lang="en-US" dirty="0" smtClean="0"/>
          </a:p>
          <a:p>
            <a:r>
              <a:rPr lang="en-US" dirty="0" smtClean="0"/>
              <a:t>Synchronization between write-shared accesses?</a:t>
            </a:r>
          </a:p>
          <a:p>
            <a:pPr lvl="1"/>
            <a:r>
              <a:rPr lang="en-US" sz="2800" dirty="0" smtClean="0"/>
              <a:t>No? Data race.</a:t>
            </a:r>
            <a:endParaRPr lang="en-US" sz="28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a:t>
            </a:fld>
            <a:endParaRPr lang="en-US" altLang="en-US" dirty="0"/>
          </a:p>
        </p:txBody>
      </p:sp>
    </p:spTree>
    <p:extLst>
      <p:ext uri="{BB962C8B-B14F-4D97-AF65-F5344CB8AC3E}">
        <p14:creationId xmlns:p14="http://schemas.microsoft.com/office/powerpoint/2010/main" val="4135766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49" name="TextBox 48"/>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50" name="TextBox 49"/>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51" name="TextBox 50"/>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
        <p:nvSpPr>
          <p:cNvPr id="52" name="TextBox 51"/>
          <p:cNvSpPr txBox="1"/>
          <p:nvPr/>
        </p:nvSpPr>
        <p:spPr>
          <a:xfrm>
            <a:off x="1905000" y="1636776"/>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53" name="TextBox 52"/>
          <p:cNvSpPr txBox="1"/>
          <p:nvPr/>
        </p:nvSpPr>
        <p:spPr>
          <a:xfrm>
            <a:off x="5334000" y="3444705"/>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55" name="TextBox 54"/>
          <p:cNvSpPr txBox="1"/>
          <p:nvPr/>
        </p:nvSpPr>
        <p:spPr>
          <a:xfrm>
            <a:off x="1219200" y="2038745"/>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56" name="TextBox 55"/>
          <p:cNvSpPr txBox="1"/>
          <p:nvPr/>
        </p:nvSpPr>
        <p:spPr>
          <a:xfrm>
            <a:off x="1767840" y="2438855"/>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57" name="TextBox 56"/>
          <p:cNvSpPr txBox="1"/>
          <p:nvPr/>
        </p:nvSpPr>
        <p:spPr>
          <a:xfrm>
            <a:off x="1295400" y="2841195"/>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
        <p:nvSpPr>
          <p:cNvPr id="58" name="TextBox 57"/>
          <p:cNvSpPr txBox="1"/>
          <p:nvPr/>
        </p:nvSpPr>
        <p:spPr>
          <a:xfrm>
            <a:off x="4648200" y="3849624"/>
            <a:ext cx="32004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smtClean="0"/>
              <a:t>len2=</a:t>
            </a:r>
            <a:r>
              <a:rPr lang="en-US" dirty="0" err="1" smtClean="0"/>
              <a:t>thread_local</a:t>
            </a:r>
            <a:r>
              <a:rPr lang="en-US" dirty="0" smtClean="0"/>
              <a:t>-</a:t>
            </a:r>
            <a:r>
              <a:rPr lang="en-US" dirty="0"/>
              <a:t>&gt;</a:t>
            </a:r>
            <a:r>
              <a:rPr lang="en-US" dirty="0" err="1"/>
              <a:t>mylen</a:t>
            </a:r>
            <a:r>
              <a:rPr lang="en-US" dirty="0"/>
              <a:t>;</a:t>
            </a:r>
          </a:p>
        </p:txBody>
      </p:sp>
      <p:sp>
        <p:nvSpPr>
          <p:cNvPr id="59" name="TextBox 58"/>
          <p:cNvSpPr txBox="1"/>
          <p:nvPr/>
        </p:nvSpPr>
        <p:spPr>
          <a:xfrm>
            <a:off x="5196840" y="4254186"/>
            <a:ext cx="210312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err="1" smtClean="0"/>
              <a:t>ptr</a:t>
            </a:r>
            <a:r>
              <a:rPr lang="en-US" dirty="0" smtClean="0"/>
              <a:t>=</a:t>
            </a:r>
            <a:r>
              <a:rPr lang="en-US" dirty="0" err="1" smtClean="0"/>
              <a:t>malloc</a:t>
            </a:r>
            <a:r>
              <a:rPr lang="en-US" dirty="0" smtClean="0"/>
              <a:t>(len2);</a:t>
            </a:r>
            <a:endParaRPr lang="en-US" dirty="0"/>
          </a:p>
        </p:txBody>
      </p:sp>
      <p:sp>
        <p:nvSpPr>
          <p:cNvPr id="60" name="TextBox 59"/>
          <p:cNvSpPr txBox="1"/>
          <p:nvPr/>
        </p:nvSpPr>
        <p:spPr>
          <a:xfrm>
            <a:off x="4724400" y="4654296"/>
            <a:ext cx="30480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err="1"/>
              <a:t>memcpy</a:t>
            </a:r>
            <a:r>
              <a:rPr lang="en-US" dirty="0"/>
              <a:t>(</a:t>
            </a:r>
            <a:r>
              <a:rPr lang="en-US" dirty="0" err="1"/>
              <a:t>ptr</a:t>
            </a:r>
            <a:r>
              <a:rPr lang="en-US" dirty="0"/>
              <a:t>, data2</a:t>
            </a:r>
            <a:r>
              <a:rPr lang="en-US" dirty="0" smtClean="0"/>
              <a:t>, len2)</a:t>
            </a:r>
            <a:endParaRPr lang="en-US" dirty="0"/>
          </a:p>
        </p:txBody>
      </p:sp>
      <p:sp>
        <p:nvSpPr>
          <p:cNvPr id="2" name="Title 1"/>
          <p:cNvSpPr>
            <a:spLocks noGrp="1"/>
          </p:cNvSpPr>
          <p:nvPr>
            <p:ph type="title"/>
          </p:nvPr>
        </p:nvSpPr>
        <p:spPr/>
        <p:txBody>
          <a:bodyPr/>
          <a:lstStyle/>
          <a:p>
            <a:r>
              <a:rPr lang="en-US" dirty="0" smtClean="0"/>
              <a:t>Example of Data Race Detection</a:t>
            </a:r>
            <a:endParaRPr lang="en-US" dirty="0"/>
          </a:p>
        </p:txBody>
      </p:sp>
      <p:sp>
        <p:nvSpPr>
          <p:cNvPr id="4" name="Slide Number Placeholder 3"/>
          <p:cNvSpPr>
            <a:spLocks noGrp="1"/>
          </p:cNvSpPr>
          <p:nvPr>
            <p:ph type="sldNum" sz="quarter" idx="12"/>
          </p:nvPr>
        </p:nvSpPr>
        <p:spPr>
          <a:xfrm>
            <a:off x="6556248" y="6318504"/>
            <a:ext cx="2133600" cy="461962"/>
          </a:xfrm>
        </p:spPr>
        <p:txBody>
          <a:bodyPr/>
          <a:lstStyle/>
          <a:p>
            <a:fld id="{AC5898B9-ED2C-4925-9C9E-7644545534BD}" type="slidenum">
              <a:rPr lang="en-US" altLang="en-US" smtClean="0"/>
              <a:pPr/>
              <a:t>6</a:t>
            </a:fld>
            <a:endParaRPr lang="en-US" altLang="en-US" dirty="0"/>
          </a:p>
        </p:txBody>
      </p:sp>
      <p:pic>
        <p:nvPicPr>
          <p:cNvPr id="1027" name="Picture 3" descr="C:\Users\jlgreathouse\AppData\Local\Microsoft\Windows\Temporary Internet Files\Content.IE5\QZ2QA16U\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285920"/>
            <a:ext cx="611820" cy="611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jlgreathouse\AppData\Local\Microsoft\Windows\Temporary Internet Files\Content.IE5\2QPCT3YO\MC90043160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775" y="15136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0" y="149393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0" y="189367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jlgreathouse\AppData\Local\Microsoft\Windows\Temporary Internet Files\Content.IE5\2QPCT3YO\MC90043160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775" y="191596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0" y="26983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jlgreathouse\AppData\Local\Microsoft\Windows\Temporary Internet Files\Content.IE5\2QPCT3YO\MC90043160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530" y="33284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0" y="230844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jlgreathouse\AppData\Local\Microsoft\Windows\Temporary Internet Files\Content.IE5\2QPCT3YO\MC90043160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775" y="2318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jlgreathouse\AppData\Local\Microsoft\Windows\Temporary Internet Files\Content.IE5\2QPCT3YO\MC90043160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775" y="27157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a:xfrm rot="766155">
            <a:off x="2376093" y="3023662"/>
            <a:ext cx="3261705" cy="275617"/>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2"/>
          <p:cNvSpPr>
            <a:spLocks noGrp="1"/>
          </p:cNvSpPr>
          <p:nvPr>
            <p:ph idx="1"/>
          </p:nvPr>
        </p:nvSpPr>
        <p:spPr>
          <a:xfrm>
            <a:off x="4983480" y="2189682"/>
            <a:ext cx="2529840" cy="461665"/>
          </a:xfr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marL="0" indent="0" algn="ctr">
              <a:spcBef>
                <a:spcPct val="0"/>
              </a:spcBef>
              <a:buNone/>
            </a:pPr>
            <a:r>
              <a:rPr lang="en-US" sz="2400" kern="1200" dirty="0" err="1">
                <a:latin typeface="Arial" charset="0"/>
              </a:rPr>
              <a:t>p</a:t>
            </a:r>
            <a:r>
              <a:rPr lang="en-US" sz="2400" kern="1200" dirty="0" err="1" smtClean="0">
                <a:latin typeface="Arial" charset="0"/>
              </a:rPr>
              <a:t>tr</a:t>
            </a:r>
            <a:r>
              <a:rPr lang="en-US" sz="2400" kern="1200" dirty="0" smtClean="0">
                <a:latin typeface="Arial" charset="0"/>
              </a:rPr>
              <a:t> write-shared?</a:t>
            </a:r>
            <a:endParaRPr lang="en-US" sz="2400" kern="1200" dirty="0">
              <a:latin typeface="Arial" charset="0"/>
            </a:endParaRPr>
          </a:p>
        </p:txBody>
      </p:sp>
      <p:sp>
        <p:nvSpPr>
          <p:cNvPr id="64" name="Content Placeholder 2"/>
          <p:cNvSpPr txBox="1">
            <a:spLocks/>
          </p:cNvSpPr>
          <p:nvPr/>
        </p:nvSpPr>
        <p:spPr bwMode="auto">
          <a:xfrm>
            <a:off x="4962525" y="2179731"/>
            <a:ext cx="2529840" cy="830997"/>
          </a:xfrm>
          <a:prstGeom prst="rect">
            <a:avLst/>
          </a:prstGeom>
          <a:solidFill>
            <a:schemeClr val="bg1"/>
          </a:solidFill>
          <a:ln w="9525">
            <a:solidFill>
              <a:schemeClr val="tx1"/>
            </a:solidFill>
            <a:miter lim="800000"/>
            <a:headEnd/>
            <a:tailEnd/>
          </a:ln>
          <a:effectLst>
            <a:outerShdw blurRad="292100" dist="139700" dir="2700000" algn="tl" rotWithShape="0">
              <a:srgbClr val="333333">
                <a:alpha val="65000"/>
              </a:srgbClr>
            </a:outerShdw>
          </a:effectLst>
        </p:spPr>
        <p:txBody>
          <a:bodyPr vert="horz" wrap="squar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spcBef>
                <a:spcPct val="0"/>
              </a:spcBef>
              <a:buFont typeface="Wingdings" pitchFamily="2" charset="2"/>
              <a:buNone/>
            </a:pPr>
            <a:r>
              <a:rPr lang="en-US" sz="2400" kern="1200" dirty="0" smtClean="0">
                <a:latin typeface="Arial" charset="0"/>
              </a:rPr>
              <a:t>Interleaved Synchronization?</a:t>
            </a:r>
            <a:endParaRPr lang="en-US" sz="2400" kern="1200" dirty="0">
              <a:latin typeface="Arial" charset="0"/>
            </a:endParaRPr>
          </a:p>
        </p:txBody>
      </p:sp>
      <p:sp>
        <p:nvSpPr>
          <p:cNvPr id="65" name="Down Arrow 64"/>
          <p:cNvSpPr/>
          <p:nvPr/>
        </p:nvSpPr>
        <p:spPr bwMode="auto">
          <a:xfrm>
            <a:off x="548599" y="1618488"/>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6255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500"/>
                                  </p:stCondLst>
                                  <p:childTnLst>
                                    <p:animMotion origin="layout" path="M -8.33333E-7 -0.00023 L -0.10312 -0.00115 " pathEditMode="relative" rAng="0" ptsTypes="AA">
                                      <p:cBhvr>
                                        <p:cTn id="9" dur="1000" fill="hold"/>
                                        <p:tgtEl>
                                          <p:spTgt spid="17"/>
                                        </p:tgtEl>
                                        <p:attrNameLst>
                                          <p:attrName>ppt_x</p:attrName>
                                          <p:attrName>ppt_y</p:attrName>
                                        </p:attrNameLst>
                                      </p:cBhvr>
                                      <p:rCtr x="-5156" y="-46"/>
                                    </p:animMotion>
                                  </p:childTnLst>
                                </p:cTn>
                              </p:par>
                            </p:childTnLst>
                          </p:cTn>
                        </p:par>
                        <p:par>
                          <p:cTn id="10" fill="hold">
                            <p:stCondLst>
                              <p:cond delay="1500"/>
                            </p:stCondLst>
                            <p:childTnLst>
                              <p:par>
                                <p:cTn id="11" presetID="63" presetClass="path" presetSubtype="0" accel="50000" decel="50000" fill="hold" nodeType="afterEffect">
                                  <p:stCondLst>
                                    <p:cond delay="0"/>
                                  </p:stCondLst>
                                  <p:childTnLst>
                                    <p:animMotion origin="layout" path="M -0.10312 -0.00115 L 0.09826 -0.00069 " pathEditMode="relative" rAng="0" ptsTypes="AA">
                                      <p:cBhvr>
                                        <p:cTn id="12" dur="1000" fill="hold"/>
                                        <p:tgtEl>
                                          <p:spTgt spid="17"/>
                                        </p:tgtEl>
                                        <p:attrNameLst>
                                          <p:attrName>ppt_x</p:attrName>
                                          <p:attrName>ppt_y</p:attrName>
                                        </p:attrNameLst>
                                      </p:cBhvr>
                                      <p:rCtr x="10069" y="23"/>
                                    </p:animMotion>
                                  </p:childTnLst>
                                </p:cTn>
                              </p:par>
                            </p:childTnLst>
                          </p:cTn>
                        </p:par>
                        <p:par>
                          <p:cTn id="13" fill="hold">
                            <p:stCondLst>
                              <p:cond delay="2500"/>
                            </p:stCondLst>
                            <p:childTnLst>
                              <p:par>
                                <p:cTn id="14" presetID="35" presetClass="path" presetSubtype="0" accel="50000" decel="50000" fill="hold" nodeType="afterEffect">
                                  <p:stCondLst>
                                    <p:cond delay="0"/>
                                  </p:stCondLst>
                                  <p:childTnLst>
                                    <p:animMotion origin="layout" path="M 0.09826 -0.00069 L -0.00243 -0.00069 " pathEditMode="relative" rAng="0" ptsTypes="AA">
                                      <p:cBhvr>
                                        <p:cTn id="15" dur="1000" fill="hold"/>
                                        <p:tgtEl>
                                          <p:spTgt spid="17"/>
                                        </p:tgtEl>
                                        <p:attrNameLst>
                                          <p:attrName>ppt_x</p:attrName>
                                          <p:attrName>ppt_y</p:attrName>
                                        </p:attrNameLst>
                                      </p:cBhvr>
                                      <p:rCtr x="-5035" y="0"/>
                                    </p:animMotion>
                                  </p:childTnLst>
                                </p:cTn>
                              </p:par>
                            </p:childTnLst>
                          </p:cTn>
                        </p:par>
                        <p:par>
                          <p:cTn id="16" fill="hold">
                            <p:stCondLst>
                              <p:cond delay="3500"/>
                            </p:stCondLst>
                            <p:childTnLst>
                              <p:par>
                                <p:cTn id="17" presetID="1" presetClass="exit" presetSubtype="0" fill="hold" nodeType="after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par>
                          <p:cTn id="33" fill="hold">
                            <p:stCondLst>
                              <p:cond delay="0"/>
                            </p:stCondLst>
                            <p:childTnLst>
                              <p:par>
                                <p:cTn id="34" presetID="35" presetClass="path" presetSubtype="0" accel="50000" decel="50000" fill="hold" nodeType="afterEffect">
                                  <p:stCondLst>
                                    <p:cond delay="500"/>
                                  </p:stCondLst>
                                  <p:childTnLst>
                                    <p:animMotion origin="layout" path="M -8.33333E-7 -0.00023 L -0.10312 -0.00115 " pathEditMode="relative" rAng="0" ptsTypes="AA">
                                      <p:cBhvr>
                                        <p:cTn id="35" dur="1000" fill="hold"/>
                                        <p:tgtEl>
                                          <p:spTgt spid="38"/>
                                        </p:tgtEl>
                                        <p:attrNameLst>
                                          <p:attrName>ppt_x</p:attrName>
                                          <p:attrName>ppt_y</p:attrName>
                                        </p:attrNameLst>
                                      </p:cBhvr>
                                      <p:rCtr x="-5156" y="-46"/>
                                    </p:animMotion>
                                  </p:childTnLst>
                                </p:cTn>
                              </p:par>
                              <p:par>
                                <p:cTn id="36" presetID="35" presetClass="path" presetSubtype="0" accel="50000" decel="50000" fill="hold" nodeType="withEffect">
                                  <p:stCondLst>
                                    <p:cond delay="500"/>
                                  </p:stCondLst>
                                  <p:childTnLst>
                                    <p:animMotion origin="layout" path="M -8.33333E-7 -0.00023 L -0.10312 -0.00115 " pathEditMode="relative" rAng="0" ptsTypes="AA">
                                      <p:cBhvr>
                                        <p:cTn id="37" dur="1000" fill="hold"/>
                                        <p:tgtEl>
                                          <p:spTgt spid="62"/>
                                        </p:tgtEl>
                                        <p:attrNameLst>
                                          <p:attrName>ppt_x</p:attrName>
                                          <p:attrName>ppt_y</p:attrName>
                                        </p:attrNameLst>
                                      </p:cBhvr>
                                      <p:rCtr x="-5156" y="-46"/>
                                    </p:animMotion>
                                  </p:childTnLst>
                                </p:cTn>
                              </p:par>
                              <p:par>
                                <p:cTn id="38" presetID="35" presetClass="path" presetSubtype="0" accel="50000" decel="50000" fill="hold" nodeType="withEffect">
                                  <p:stCondLst>
                                    <p:cond delay="500"/>
                                  </p:stCondLst>
                                  <p:childTnLst>
                                    <p:animMotion origin="layout" path="M -8.33333E-7 -0.00023 L -0.10312 -0.00115 " pathEditMode="relative" rAng="0" ptsTypes="AA">
                                      <p:cBhvr>
                                        <p:cTn id="39" dur="1000" fill="hold"/>
                                        <p:tgtEl>
                                          <p:spTgt spid="39"/>
                                        </p:tgtEl>
                                        <p:attrNameLst>
                                          <p:attrName>ppt_x</p:attrName>
                                          <p:attrName>ppt_y</p:attrName>
                                        </p:attrNameLst>
                                      </p:cBhvr>
                                      <p:rCtr x="-5156" y="-46"/>
                                    </p:animMotion>
                                  </p:childTnLst>
                                </p:cTn>
                              </p:par>
                            </p:childTnLst>
                          </p:cTn>
                        </p:par>
                        <p:par>
                          <p:cTn id="40" fill="hold">
                            <p:stCondLst>
                              <p:cond delay="1500"/>
                            </p:stCondLst>
                            <p:childTnLst>
                              <p:par>
                                <p:cTn id="41" presetID="63" presetClass="path" presetSubtype="0" accel="50000" decel="50000" fill="hold" nodeType="afterEffect">
                                  <p:stCondLst>
                                    <p:cond delay="0"/>
                                  </p:stCondLst>
                                  <p:childTnLst>
                                    <p:animMotion origin="layout" path="M -0.10312 -0.00115 L 0.09826 -0.00069 " pathEditMode="relative" rAng="0" ptsTypes="AA">
                                      <p:cBhvr>
                                        <p:cTn id="42" dur="1000" fill="hold"/>
                                        <p:tgtEl>
                                          <p:spTgt spid="38"/>
                                        </p:tgtEl>
                                        <p:attrNameLst>
                                          <p:attrName>ppt_x</p:attrName>
                                          <p:attrName>ppt_y</p:attrName>
                                        </p:attrNameLst>
                                      </p:cBhvr>
                                      <p:rCtr x="10069" y="23"/>
                                    </p:animMotion>
                                  </p:childTnLst>
                                </p:cTn>
                              </p:par>
                              <p:par>
                                <p:cTn id="43" presetID="63" presetClass="path" presetSubtype="0" accel="50000" decel="50000" fill="hold" nodeType="withEffect">
                                  <p:stCondLst>
                                    <p:cond delay="0"/>
                                  </p:stCondLst>
                                  <p:childTnLst>
                                    <p:animMotion origin="layout" path="M -0.10312 -0.00115 L 0.09826 -0.00069 " pathEditMode="relative" rAng="0" ptsTypes="AA">
                                      <p:cBhvr>
                                        <p:cTn id="44" dur="1000" fill="hold"/>
                                        <p:tgtEl>
                                          <p:spTgt spid="39"/>
                                        </p:tgtEl>
                                        <p:attrNameLst>
                                          <p:attrName>ppt_x</p:attrName>
                                          <p:attrName>ppt_y</p:attrName>
                                        </p:attrNameLst>
                                      </p:cBhvr>
                                      <p:rCtr x="10069" y="23"/>
                                    </p:animMotion>
                                  </p:childTnLst>
                                </p:cTn>
                              </p:par>
                              <p:par>
                                <p:cTn id="45" presetID="63" presetClass="path" presetSubtype="0" accel="50000" decel="50000" fill="hold" nodeType="withEffect">
                                  <p:stCondLst>
                                    <p:cond delay="0"/>
                                  </p:stCondLst>
                                  <p:childTnLst>
                                    <p:animMotion origin="layout" path="M -0.10312 -0.00115 L 0.09826 -0.00069 " pathEditMode="relative" rAng="0" ptsTypes="AA">
                                      <p:cBhvr>
                                        <p:cTn id="46" dur="1000" fill="hold"/>
                                        <p:tgtEl>
                                          <p:spTgt spid="62"/>
                                        </p:tgtEl>
                                        <p:attrNameLst>
                                          <p:attrName>ppt_x</p:attrName>
                                          <p:attrName>ppt_y</p:attrName>
                                        </p:attrNameLst>
                                      </p:cBhvr>
                                      <p:rCtr x="10069" y="23"/>
                                    </p:animMotion>
                                  </p:childTnLst>
                                </p:cTn>
                              </p:par>
                            </p:childTnLst>
                          </p:cTn>
                        </p:par>
                        <p:par>
                          <p:cTn id="47" fill="hold">
                            <p:stCondLst>
                              <p:cond delay="2500"/>
                            </p:stCondLst>
                            <p:childTnLst>
                              <p:par>
                                <p:cTn id="48" presetID="35" presetClass="path" presetSubtype="0" accel="50000" decel="50000" fill="hold" nodeType="afterEffect">
                                  <p:stCondLst>
                                    <p:cond delay="0"/>
                                  </p:stCondLst>
                                  <p:childTnLst>
                                    <p:animMotion origin="layout" path="M 0.09826 -0.00069 L -0.00243 -0.00069 " pathEditMode="relative" rAng="0" ptsTypes="AA">
                                      <p:cBhvr>
                                        <p:cTn id="49" dur="1000" fill="hold"/>
                                        <p:tgtEl>
                                          <p:spTgt spid="38"/>
                                        </p:tgtEl>
                                        <p:attrNameLst>
                                          <p:attrName>ppt_x</p:attrName>
                                          <p:attrName>ppt_y</p:attrName>
                                        </p:attrNameLst>
                                      </p:cBhvr>
                                      <p:rCtr x="-5035" y="0"/>
                                    </p:animMotion>
                                  </p:childTnLst>
                                </p:cTn>
                              </p:par>
                              <p:par>
                                <p:cTn id="50" presetID="35" presetClass="path" presetSubtype="0" accel="50000" decel="50000" fill="hold" nodeType="withEffect">
                                  <p:stCondLst>
                                    <p:cond delay="0"/>
                                  </p:stCondLst>
                                  <p:childTnLst>
                                    <p:animMotion origin="layout" path="M 0.09826 -0.00069 L -0.00243 -0.00069 " pathEditMode="relative" rAng="0" ptsTypes="AA">
                                      <p:cBhvr>
                                        <p:cTn id="51" dur="1000" fill="hold"/>
                                        <p:tgtEl>
                                          <p:spTgt spid="62"/>
                                        </p:tgtEl>
                                        <p:attrNameLst>
                                          <p:attrName>ppt_x</p:attrName>
                                          <p:attrName>ppt_y</p:attrName>
                                        </p:attrNameLst>
                                      </p:cBhvr>
                                      <p:rCtr x="-5035" y="0"/>
                                    </p:animMotion>
                                  </p:childTnLst>
                                </p:cTn>
                              </p:par>
                              <p:par>
                                <p:cTn id="52" presetID="35" presetClass="path" presetSubtype="0" accel="50000" decel="50000" fill="hold" nodeType="withEffect">
                                  <p:stCondLst>
                                    <p:cond delay="0"/>
                                  </p:stCondLst>
                                  <p:childTnLst>
                                    <p:animMotion origin="layout" path="M 0.09826 -0.00069 L -0.00243 -0.00069 " pathEditMode="relative" rAng="0" ptsTypes="AA">
                                      <p:cBhvr>
                                        <p:cTn id="53" dur="1000" fill="hold"/>
                                        <p:tgtEl>
                                          <p:spTgt spid="39"/>
                                        </p:tgtEl>
                                        <p:attrNameLst>
                                          <p:attrName>ppt_x</p:attrName>
                                          <p:attrName>ppt_y</p:attrName>
                                        </p:attrNameLst>
                                      </p:cBhvr>
                                      <p:rCtr x="-5035" y="0"/>
                                    </p:animMotion>
                                  </p:childTnLst>
                                </p:cTn>
                              </p:par>
                            </p:childTnLst>
                          </p:cTn>
                        </p:par>
                        <p:par>
                          <p:cTn id="54" fill="hold">
                            <p:stCondLst>
                              <p:cond delay="3500"/>
                            </p:stCondLst>
                            <p:childTnLst>
                              <p:par>
                                <p:cTn id="55" presetID="1" presetClass="exit" presetSubtype="0" fill="hold" nodeType="afterEffect">
                                  <p:stCondLst>
                                    <p:cond delay="0"/>
                                  </p:stCondLst>
                                  <p:childTnLst>
                                    <p:set>
                                      <p:cBhvr>
                                        <p:cTn id="56" dur="1" fill="hold">
                                          <p:stCondLst>
                                            <p:cond delay="0"/>
                                          </p:stCondLst>
                                        </p:cTn>
                                        <p:tgtEl>
                                          <p:spTgt spid="38"/>
                                        </p:tgtEl>
                                        <p:attrNameLst>
                                          <p:attrName>style.visibility</p:attrName>
                                        </p:attrNameLst>
                                      </p:cBhvr>
                                      <p:to>
                                        <p:strVal val="hidden"/>
                                      </p:to>
                                    </p:set>
                                  </p:childTnLst>
                                </p:cTn>
                              </p:par>
                            </p:childTnLst>
                          </p:cTn>
                        </p:par>
                        <p:par>
                          <p:cTn id="57" fill="hold">
                            <p:stCondLst>
                              <p:cond delay="3500"/>
                            </p:stCondLst>
                            <p:childTnLst>
                              <p:par>
                                <p:cTn id="58" presetID="1"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3500"/>
                            </p:stCondLst>
                            <p:childTnLst>
                              <p:par>
                                <p:cTn id="61" presetID="1" presetClass="exit" presetSubtype="0" fill="hold" nodeType="afterEffect">
                                  <p:stCondLst>
                                    <p:cond delay="0"/>
                                  </p:stCondLst>
                                  <p:childTnLst>
                                    <p:set>
                                      <p:cBhvr>
                                        <p:cTn id="62" dur="1" fill="hold">
                                          <p:stCondLst>
                                            <p:cond delay="0"/>
                                          </p:stCondLst>
                                        </p:cTn>
                                        <p:tgtEl>
                                          <p:spTgt spid="62"/>
                                        </p:tgtEl>
                                        <p:attrNameLst>
                                          <p:attrName>style.visibility</p:attrName>
                                        </p:attrNameLst>
                                      </p:cBhvr>
                                      <p:to>
                                        <p:strVal val="hidden"/>
                                      </p:to>
                                    </p:set>
                                  </p:childTnLst>
                                </p:cTn>
                              </p:par>
                            </p:childTnLst>
                          </p:cTn>
                        </p:par>
                        <p:par>
                          <p:cTn id="63" fill="hold">
                            <p:stCondLst>
                              <p:cond delay="3500"/>
                            </p:stCondLst>
                            <p:childTnLst>
                              <p:par>
                                <p:cTn id="64" presetID="1" presetClass="entr" presetSubtype="0"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childTnLst>
                                </p:cTn>
                              </p:par>
                            </p:childTnLst>
                          </p:cTn>
                        </p:par>
                        <p:par>
                          <p:cTn id="66" fill="hold">
                            <p:stCondLst>
                              <p:cond delay="3500"/>
                            </p:stCondLst>
                            <p:childTnLst>
                              <p:par>
                                <p:cTn id="67" presetID="1" presetClass="exit" presetSubtype="0" fill="hold" nodeType="afterEffect">
                                  <p:stCondLst>
                                    <p:cond delay="0"/>
                                  </p:stCondLst>
                                  <p:childTnLst>
                                    <p:set>
                                      <p:cBhvr>
                                        <p:cTn id="68" dur="1" fill="hold">
                                          <p:stCondLst>
                                            <p:cond delay="0"/>
                                          </p:stCondLst>
                                        </p:cTn>
                                        <p:tgtEl>
                                          <p:spTgt spid="39"/>
                                        </p:tgtEl>
                                        <p:attrNameLst>
                                          <p:attrName>style.visibility</p:attrName>
                                        </p:attrNameLst>
                                      </p:cBhvr>
                                      <p:to>
                                        <p:strVal val="hidden"/>
                                      </p:to>
                                    </p:set>
                                  </p:childTnLst>
                                </p:cTn>
                              </p:par>
                            </p:childTnLst>
                          </p:cTn>
                        </p:par>
                        <p:par>
                          <p:cTn id="69" fill="hold">
                            <p:stCondLst>
                              <p:cond delay="3500"/>
                            </p:stCondLst>
                            <p:childTnLst>
                              <p:par>
                                <p:cTn id="70" presetID="1" presetClass="entr" presetSubtype="0"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3">
                                            <p:bg/>
                                          </p:spTgt>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63">
                                            <p:txEl>
                                              <p:pRg st="0" end="0"/>
                                            </p:txEl>
                                          </p:spTgt>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63">
                                            <p:bg/>
                                          </p:spTgt>
                                        </p:tgtEl>
                                        <p:attrNameLst>
                                          <p:attrName>style.visibility</p:attrName>
                                        </p:attrNameLst>
                                      </p:cBhvr>
                                      <p:to>
                                        <p:strVal val="hidden"/>
                                      </p:to>
                                    </p:set>
                                  </p:childTnLst>
                                </p:cTn>
                              </p:par>
                            </p:childTnLst>
                          </p:cTn>
                        </p:par>
                        <p:par>
                          <p:cTn id="92" fill="hold">
                            <p:stCondLst>
                              <p:cond delay="0"/>
                            </p:stCondLst>
                            <p:childTnLst>
                              <p:par>
                                <p:cTn id="93" presetID="1" presetClass="entr" presetSubtype="0" fill="hold" grpId="0" nodeType="afterEffect">
                                  <p:stCondLst>
                                    <p:cond delay="0"/>
                                  </p:stCondLst>
                                  <p:childTnLst>
                                    <p:set>
                                      <p:cBhvr>
                                        <p:cTn id="94" dur="1" fill="hold">
                                          <p:stCondLst>
                                            <p:cond delay="0"/>
                                          </p:stCondLst>
                                        </p:cTn>
                                        <p:tgtEl>
                                          <p:spTgt spid="64">
                                            <p:bg/>
                                          </p:spTgt>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3" grpId="0" build="p" animBg="1"/>
      <p:bldP spid="63" grpId="1" build="p" animBg="1"/>
      <p:bldP spid="6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219200" y="391456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SW Race Detection is Slow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a:t>
            </a:fld>
            <a:endParaRPr lang="en-US" altLang="en-US" dirty="0"/>
          </a:p>
        </p:txBody>
      </p:sp>
      <p:graphicFrame>
        <p:nvGraphicFramePr>
          <p:cNvPr id="15" name="Chart 14"/>
          <p:cNvGraphicFramePr>
            <a:graphicFrameLocks/>
          </p:cNvGraphicFramePr>
          <p:nvPr>
            <p:extLst>
              <p:ext uri="{D42A27DB-BD31-4B8C-83A1-F6EECF244321}">
                <p14:modId xmlns:p14="http://schemas.microsoft.com/office/powerpoint/2010/main" val="934477509"/>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208567" y="1321557"/>
            <a:ext cx="2977896"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19" name="TextBox 18"/>
          <p:cNvSpPr txBox="1"/>
          <p:nvPr/>
        </p:nvSpPr>
        <p:spPr>
          <a:xfrm>
            <a:off x="4180367" y="1321556"/>
            <a:ext cx="4572000" cy="461665"/>
          </a:xfrm>
          <a:prstGeom prst="rect">
            <a:avLst/>
          </a:prstGeom>
          <a:noFill/>
          <a:ln w="25400">
            <a:solidFill>
              <a:schemeClr val="tx1"/>
            </a:solidFill>
          </a:ln>
        </p:spPr>
        <p:txBody>
          <a:bodyPr wrap="square" rtlCol="0">
            <a:spAutoFit/>
          </a:bodyPr>
          <a:lstStyle/>
          <a:p>
            <a:pPr algn="ctr"/>
            <a:r>
              <a:rPr lang="en-US" sz="2400" dirty="0" smtClean="0"/>
              <a:t>PARSEC</a:t>
            </a:r>
          </a:p>
        </p:txBody>
      </p:sp>
    </p:spTree>
    <p:extLst>
      <p:ext uri="{BB962C8B-B14F-4D97-AF65-F5344CB8AC3E}">
        <p14:creationId xmlns:p14="http://schemas.microsoft.com/office/powerpoint/2010/main" val="4111600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this Work</a:t>
            </a:r>
            <a:endParaRPr lang="en-US" dirty="0"/>
          </a:p>
        </p:txBody>
      </p:sp>
      <p:sp>
        <p:nvSpPr>
          <p:cNvPr id="3" name="Content Placeholder 2"/>
          <p:cNvSpPr>
            <a:spLocks noGrp="1"/>
          </p:cNvSpPr>
          <p:nvPr>
            <p:ph idx="1"/>
          </p:nvPr>
        </p:nvSpPr>
        <p:spPr/>
        <p:txBody>
          <a:bodyPr/>
          <a:lstStyle/>
          <a:p>
            <a:pPr marL="0" indent="0">
              <a:buNone/>
            </a:pPr>
            <a:r>
              <a:rPr lang="en-US" sz="3200" dirty="0" smtClean="0"/>
              <a:t>Accelerate Software Data Race Detection</a:t>
            </a:r>
          </a:p>
          <a:p>
            <a:pPr marL="0" indent="0">
              <a:buNone/>
            </a:pPr>
            <a:endParaRPr lang="en-US" dirty="0"/>
          </a:p>
          <a:p>
            <a:pPr marL="0" indent="0">
              <a:buNone/>
            </a:pPr>
            <a:r>
              <a:rPr lang="en-US" sz="3200" dirty="0" smtClean="0"/>
              <a:t>Technique #1: </a:t>
            </a:r>
            <a:r>
              <a:rPr lang="en-US" sz="3200" i="1" dirty="0" smtClean="0"/>
              <a:t>Making it Fast</a:t>
            </a:r>
            <a:endParaRPr lang="en-US" sz="3200" dirty="0" smtClean="0"/>
          </a:p>
          <a:p>
            <a:pPr marL="0" indent="0">
              <a:buNone/>
            </a:pPr>
            <a:r>
              <a:rPr lang="en-US" dirty="0"/>
              <a:t>	</a:t>
            </a:r>
            <a:r>
              <a:rPr lang="en-US" dirty="0" smtClean="0"/>
              <a:t>Demand-Driven Data Race Detection</a:t>
            </a:r>
          </a:p>
          <a:p>
            <a:pPr marL="0" indent="0">
              <a:buNone/>
            </a:pPr>
            <a:endParaRPr lang="en-US" dirty="0"/>
          </a:p>
          <a:p>
            <a:pPr marL="0" indent="0">
              <a:buNone/>
            </a:pPr>
            <a:r>
              <a:rPr lang="en-US" sz="3200" dirty="0" smtClean="0"/>
              <a:t>Technique #2: </a:t>
            </a:r>
            <a:r>
              <a:rPr lang="en-US" sz="3200" i="1" dirty="0" smtClean="0"/>
              <a:t>Keeping it Real</a:t>
            </a:r>
          </a:p>
          <a:p>
            <a:pPr marL="0" indent="0">
              <a:buNone/>
            </a:pPr>
            <a:r>
              <a:rPr lang="en-US" dirty="0"/>
              <a:t>	</a:t>
            </a:r>
            <a:r>
              <a:rPr lang="en-US" dirty="0" smtClean="0"/>
              <a:t>Find sharing events with existing HW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8</a:t>
            </a:fld>
            <a:endParaRPr lang="en-US" altLang="en-US" dirty="0"/>
          </a:p>
        </p:txBody>
      </p:sp>
    </p:spTree>
    <p:extLst>
      <p:ext uri="{BB962C8B-B14F-4D97-AF65-F5344CB8AC3E}">
        <p14:creationId xmlns:p14="http://schemas.microsoft.com/office/powerpoint/2010/main" val="84814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Inter-thread Sharing is What’s Important</a:t>
            </a:r>
            <a:endParaRPr lang="en-US" dirty="0"/>
          </a:p>
        </p:txBody>
      </p:sp>
      <p:sp>
        <p:nvSpPr>
          <p:cNvPr id="3" name="Content Placeholder 2"/>
          <p:cNvSpPr>
            <a:spLocks noGrp="1"/>
          </p:cNvSpPr>
          <p:nvPr>
            <p:ph idx="1"/>
          </p:nvPr>
        </p:nvSpPr>
        <p:spPr/>
        <p:txBody>
          <a:bodyPr/>
          <a:lstStyle/>
          <a:p>
            <a:pPr marL="0" indent="0">
              <a:buNone/>
            </a:pPr>
            <a:r>
              <a:rPr lang="en-US" sz="2400" dirty="0" smtClean="0"/>
              <a:t>“</a:t>
            </a:r>
            <a:r>
              <a:rPr lang="en-US" sz="2250" dirty="0" smtClean="0"/>
              <a:t>Data races ... </a:t>
            </a:r>
            <a:r>
              <a:rPr lang="en-US" sz="2250" dirty="0"/>
              <a:t>a</a:t>
            </a:r>
            <a:r>
              <a:rPr lang="en-US" sz="2250" dirty="0" smtClean="0"/>
              <a:t>re failures </a:t>
            </a:r>
            <a:r>
              <a:rPr lang="en-US" sz="2250" dirty="0"/>
              <a:t>in programs that </a:t>
            </a:r>
            <a:r>
              <a:rPr lang="en-US" sz="2250" b="1" dirty="0"/>
              <a:t>access and update </a:t>
            </a:r>
            <a:r>
              <a:rPr lang="en-US" sz="2250" b="1" dirty="0" smtClean="0"/>
              <a:t>shared data</a:t>
            </a:r>
            <a:r>
              <a:rPr lang="en-US" sz="2250" dirty="0" smtClean="0"/>
              <a:t> </a:t>
            </a:r>
            <a:r>
              <a:rPr lang="en-US" sz="2250" dirty="0"/>
              <a:t>in critical sections</a:t>
            </a:r>
            <a:r>
              <a:rPr lang="en-US" sz="2250" dirty="0" smtClean="0"/>
              <a:t>” – </a:t>
            </a:r>
            <a:r>
              <a:rPr lang="en-US" sz="2250" dirty="0" err="1" smtClean="0"/>
              <a:t>Netzer</a:t>
            </a:r>
            <a:r>
              <a:rPr lang="en-US" sz="2250" dirty="0" smtClean="0"/>
              <a:t> &amp; Miller, 1992</a:t>
            </a:r>
            <a:endParaRPr lang="en-US" sz="225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9</a:t>
            </a:fld>
            <a:endParaRPr lang="en-US" altLang="en-US" dirty="0"/>
          </a:p>
        </p:txBody>
      </p:sp>
      <p:sp>
        <p:nvSpPr>
          <p:cNvPr id="21" name="TextBox 20"/>
          <p:cNvSpPr txBox="1"/>
          <p:nvPr/>
        </p:nvSpPr>
        <p:spPr>
          <a:xfrm>
            <a:off x="1905000" y="2121395"/>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22" name="TextBox 21"/>
          <p:cNvSpPr txBox="1"/>
          <p:nvPr/>
        </p:nvSpPr>
        <p:spPr>
          <a:xfrm>
            <a:off x="5334000" y="3929324"/>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23" name="TextBox 22"/>
          <p:cNvSpPr txBox="1"/>
          <p:nvPr/>
        </p:nvSpPr>
        <p:spPr>
          <a:xfrm>
            <a:off x="1219200" y="2510494"/>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24" name="TextBox 23"/>
          <p:cNvSpPr txBox="1"/>
          <p:nvPr/>
        </p:nvSpPr>
        <p:spPr>
          <a:xfrm>
            <a:off x="1767840" y="2923474"/>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25" name="TextBox 24"/>
          <p:cNvSpPr txBox="1"/>
          <p:nvPr/>
        </p:nvSpPr>
        <p:spPr>
          <a:xfrm>
            <a:off x="1295400" y="3325814"/>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
        <p:nvSpPr>
          <p:cNvPr id="26" name="TextBox 25"/>
          <p:cNvSpPr txBox="1"/>
          <p:nvPr/>
        </p:nvSpPr>
        <p:spPr>
          <a:xfrm>
            <a:off x="4648200" y="4334243"/>
            <a:ext cx="32004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smtClean="0"/>
              <a:t>len2=</a:t>
            </a:r>
            <a:r>
              <a:rPr lang="en-US" dirty="0" err="1" smtClean="0"/>
              <a:t>thread_local</a:t>
            </a:r>
            <a:r>
              <a:rPr lang="en-US" dirty="0" smtClean="0"/>
              <a:t>-</a:t>
            </a:r>
            <a:r>
              <a:rPr lang="en-US" dirty="0"/>
              <a:t>&gt;</a:t>
            </a:r>
            <a:r>
              <a:rPr lang="en-US" dirty="0" err="1"/>
              <a:t>mylen</a:t>
            </a:r>
            <a:r>
              <a:rPr lang="en-US" dirty="0"/>
              <a:t>;</a:t>
            </a:r>
          </a:p>
        </p:txBody>
      </p:sp>
      <p:sp>
        <p:nvSpPr>
          <p:cNvPr id="27" name="TextBox 26"/>
          <p:cNvSpPr txBox="1"/>
          <p:nvPr/>
        </p:nvSpPr>
        <p:spPr>
          <a:xfrm>
            <a:off x="5196840" y="4738805"/>
            <a:ext cx="210312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err="1" smtClean="0"/>
              <a:t>ptr</a:t>
            </a:r>
            <a:r>
              <a:rPr lang="en-US" dirty="0" smtClean="0"/>
              <a:t>=</a:t>
            </a:r>
            <a:r>
              <a:rPr lang="en-US" dirty="0" err="1" smtClean="0"/>
              <a:t>malloc</a:t>
            </a:r>
            <a:r>
              <a:rPr lang="en-US" dirty="0" smtClean="0"/>
              <a:t>(len2);</a:t>
            </a:r>
            <a:endParaRPr lang="en-US" dirty="0"/>
          </a:p>
        </p:txBody>
      </p:sp>
      <p:sp>
        <p:nvSpPr>
          <p:cNvPr id="28" name="TextBox 27"/>
          <p:cNvSpPr txBox="1"/>
          <p:nvPr/>
        </p:nvSpPr>
        <p:spPr>
          <a:xfrm>
            <a:off x="4724400" y="5138915"/>
            <a:ext cx="30480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lumMod val="50000"/>
                    <a:lumOff val="50000"/>
                  </a:schemeClr>
                </a:solidFill>
              </a:rPr>
              <a:t>memcpy</a:t>
            </a:r>
            <a:r>
              <a:rPr lang="en-US" sz="2000" dirty="0" smtClean="0">
                <a:solidFill>
                  <a:schemeClr val="tx1">
                    <a:lumMod val="50000"/>
                    <a:lumOff val="50000"/>
                  </a:schemeClr>
                </a:solidFill>
              </a:rPr>
              <a:t>(</a:t>
            </a:r>
            <a:r>
              <a:rPr lang="en-US" sz="2000" dirty="0" err="1" smtClean="0">
                <a:solidFill>
                  <a:schemeClr val="tx1">
                    <a:lumMod val="50000"/>
                    <a:lumOff val="50000"/>
                  </a:schemeClr>
                </a:solidFill>
              </a:rPr>
              <a:t>ptr</a:t>
            </a:r>
            <a:r>
              <a:rPr lang="en-US" sz="2000" dirty="0" smtClean="0">
                <a:solidFill>
                  <a:schemeClr val="tx1">
                    <a:lumMod val="50000"/>
                    <a:lumOff val="50000"/>
                  </a:schemeClr>
                </a:solidFill>
              </a:rPr>
              <a:t>, data2, len2)</a:t>
            </a:r>
            <a:endParaRPr lang="en-US" sz="2000" dirty="0">
              <a:solidFill>
                <a:schemeClr val="tx1">
                  <a:lumMod val="50000"/>
                  <a:lumOff val="50000"/>
                </a:schemeClr>
              </a:solidFill>
            </a:endParaRPr>
          </a:p>
        </p:txBody>
      </p:sp>
      <p:pic>
        <p:nvPicPr>
          <p:cNvPr id="44" name="Picture 2" descr="C:\Users\jlgreathouse\AppData\Local\Microsoft\Windows\Temporary Internet Files\Content.IE5\2QPCT3YO\MC9004316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695" y="20116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jlgreathouse\AppData\Local\Microsoft\Windows\Temporary Internet Files\Content.IE5\2QPCT3YO\MC9004316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695" y="24005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jlgreathouse\AppData\Local\Microsoft\Windows\Temporary Internet Files\Content.IE5\2QPCT3YO\MC9004316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695" y="28029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jlgreathouse\AppData\Local\Microsoft\Windows\Temporary Internet Files\Content.IE5\2QPCT3YO\MC9004316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695" y="320038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jlgreathouse\AppData\Local\Microsoft\Windows\Temporary Internet Files\Content.IE5\2QPCT3YO\MC9004316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830" y="381303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4852400" y="1870674"/>
            <a:ext cx="2816380" cy="914400"/>
          </a:xfrm>
          <a:prstGeom prst="wedgeEllipseCallout">
            <a:avLst>
              <a:gd name="adj1" fmla="val -53300"/>
              <a:gd name="adj2" fmla="val 4453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Thread-local data</a:t>
            </a:r>
          </a:p>
          <a:p>
            <a:pPr algn="ctr"/>
            <a:r>
              <a:rPr lang="en-US" b="1" dirty="0" smtClean="0"/>
              <a:t>NO SHARING</a:t>
            </a:r>
            <a:endParaRPr lang="en-US" b="1" dirty="0"/>
          </a:p>
        </p:txBody>
      </p:sp>
      <p:sp>
        <p:nvSpPr>
          <p:cNvPr id="57" name="Oval Callout 56"/>
          <p:cNvSpPr/>
          <p:nvPr/>
        </p:nvSpPr>
        <p:spPr>
          <a:xfrm>
            <a:off x="4956020" y="2825490"/>
            <a:ext cx="3337626" cy="1088028"/>
          </a:xfrm>
          <a:prstGeom prst="wedgeEllipseCallout">
            <a:avLst>
              <a:gd name="adj1" fmla="val -55065"/>
              <a:gd name="adj2" fmla="val 391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Shared data</a:t>
            </a:r>
          </a:p>
          <a:p>
            <a:pPr algn="ctr"/>
            <a:r>
              <a:rPr lang="en-US" b="1" dirty="0" smtClean="0"/>
              <a:t>NO INTER-THREAD SHARING EVENTS</a:t>
            </a:r>
            <a:endParaRPr lang="en-US" b="1" dirty="0"/>
          </a:p>
        </p:txBody>
      </p:sp>
      <p:sp>
        <p:nvSpPr>
          <p:cNvPr id="59" name="Down Arrow 58"/>
          <p:cNvSpPr/>
          <p:nvPr/>
        </p:nvSpPr>
        <p:spPr bwMode="auto">
          <a:xfrm>
            <a:off x="548599" y="2011675"/>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29" name="Right Arrow 28"/>
          <p:cNvSpPr/>
          <p:nvPr/>
        </p:nvSpPr>
        <p:spPr>
          <a:xfrm rot="766155">
            <a:off x="2376092" y="3496711"/>
            <a:ext cx="3261705" cy="275617"/>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19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7" grpId="0" animBg="1"/>
      <p:bldP spid="57" grpId="1" animBg="1"/>
      <p:bldP spid="29" grpId="0" animBg="1"/>
    </p:bldLst>
  </p:timing>
</p:sld>
</file>

<file path=ppt/theme/theme1.xml><?xml version="1.0" encoding="utf-8"?>
<a:theme xmlns:a="http://schemas.openxmlformats.org/drawingml/2006/main" name="Umich">
  <a:themeElements>
    <a:clrScheme name="UMich">
      <a:dk1>
        <a:srgbClr val="000000"/>
      </a:dk1>
      <a:lt1>
        <a:srgbClr val="FFFFFF"/>
      </a:lt1>
      <a:dk2>
        <a:srgbClr val="000099"/>
      </a:dk2>
      <a:lt2>
        <a:srgbClr val="5F5F5F"/>
      </a:lt2>
      <a:accent1>
        <a:srgbClr val="CC9900"/>
      </a:accent1>
      <a:accent2>
        <a:srgbClr val="000099"/>
      </a:accent2>
      <a:accent3>
        <a:srgbClr val="FFFFFF"/>
      </a:accent3>
      <a:accent4>
        <a:srgbClr val="000000"/>
      </a:accent4>
      <a:accent5>
        <a:srgbClr val="E2CAAA"/>
      </a:accent5>
      <a:accent6>
        <a:srgbClr val="00008A"/>
      </a:accent6>
      <a:hlink>
        <a:srgbClr val="996600"/>
      </a:hlink>
      <a:folHlink>
        <a:srgbClr val="AFBF39"/>
      </a:folHlink>
    </a:clrScheme>
    <a:fontScheme name="Office Them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600" dirty="0" smtClean="0"/>
        </a:defPPr>
      </a:lstStyle>
    </a:txDef>
  </a:objectDefaults>
  <a:extraClrSchemeLst>
    <a:extraClrScheme>
      <a:clrScheme name="Office Them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Umich</Template>
  <TotalTime>23770</TotalTime>
  <Words>5553</Words>
  <Application>Microsoft Office PowerPoint</Application>
  <PresentationFormat>On-screen Show (4:3)</PresentationFormat>
  <Paragraphs>583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Umich</vt:lpstr>
      <vt:lpstr>Demand-Driven Software Race Detection using Hardware Performance Counters </vt:lpstr>
      <vt:lpstr>Concurrency Bugs Still Matter</vt:lpstr>
      <vt:lpstr>Concurrency Bugs Matter NOW</vt:lpstr>
      <vt:lpstr>This Talk in One Sentence</vt:lpstr>
      <vt:lpstr>Software Data Race Detection</vt:lpstr>
      <vt:lpstr>Example of Data Race Detection</vt:lpstr>
      <vt:lpstr>SW Race Detection is Slow</vt:lpstr>
      <vt:lpstr>Goal of this Work</vt:lpstr>
      <vt:lpstr>Inter-thread Sharing is What’s Important</vt:lpstr>
      <vt:lpstr>Very Little Inter-Thread Sharing</vt:lpstr>
      <vt:lpstr>Technique 1: Demand-Driven Analysis</vt:lpstr>
      <vt:lpstr>Inter-thread Sharing Monitor</vt:lpstr>
      <vt:lpstr>Ideal Hardware Sharing Detector</vt:lpstr>
      <vt:lpstr>Limitations of Existing Hardware</vt:lpstr>
      <vt:lpstr>Technique 2: Hardware Sharing Detector</vt:lpstr>
      <vt:lpstr>Demand-Driven Analysis on Real HW</vt:lpstr>
      <vt:lpstr>Experimental Evaluation</vt:lpstr>
      <vt:lpstr>Performance Difference</vt:lpstr>
      <vt:lpstr>Performance Increases</vt:lpstr>
      <vt:lpstr>Demand-Driven Analysis Accuracy</vt:lpstr>
      <vt:lpstr>Future Directions</vt:lpstr>
      <vt:lpstr>BACKUP SLIDES</vt:lpstr>
      <vt:lpstr>Concurrency Bugs Matter NOW</vt:lpstr>
      <vt:lpstr>Concurrency Bugs Matter NOW</vt:lpstr>
      <vt:lpstr>Concurrency Bugs Matter NOW</vt:lpstr>
      <vt:lpstr>Demand-Driven Analysis Algorithm</vt:lpstr>
      <vt:lpstr>Demand-Driven Analysis on Real HW</vt:lpstr>
      <vt:lpstr>Accuracy on Real Hardware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Demand-Driven Software Race Detection using Hardware Performance Counters</dc:title>
  <dc:creator>Joseph L. Greathouse</dc:creator>
  <cp:lastModifiedBy>Joseph L. Greathouse</cp:lastModifiedBy>
  <cp:revision>220</cp:revision>
  <dcterms:created xsi:type="dcterms:W3CDTF">2011-05-12T21:19:48Z</dcterms:created>
  <dcterms:modified xsi:type="dcterms:W3CDTF">2011-06-12T22:48:32Z</dcterms:modified>
</cp:coreProperties>
</file>