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1"/>
  </p:notesMasterIdLst>
  <p:handoutMasterIdLst>
    <p:handoutMasterId r:id="rId42"/>
  </p:handoutMasterIdLst>
  <p:sldIdLst>
    <p:sldId id="256" r:id="rId2"/>
    <p:sldId id="301" r:id="rId3"/>
    <p:sldId id="303" r:id="rId4"/>
    <p:sldId id="328" r:id="rId5"/>
    <p:sldId id="350" r:id="rId6"/>
    <p:sldId id="351" r:id="rId7"/>
    <p:sldId id="352" r:id="rId8"/>
    <p:sldId id="332" r:id="rId9"/>
    <p:sldId id="385" r:id="rId10"/>
    <p:sldId id="411" r:id="rId11"/>
    <p:sldId id="391" r:id="rId12"/>
    <p:sldId id="405" r:id="rId13"/>
    <p:sldId id="398" r:id="rId14"/>
    <p:sldId id="408" r:id="rId15"/>
    <p:sldId id="366" r:id="rId16"/>
    <p:sldId id="367" r:id="rId17"/>
    <p:sldId id="368" r:id="rId18"/>
    <p:sldId id="369" r:id="rId19"/>
    <p:sldId id="370" r:id="rId20"/>
    <p:sldId id="383" r:id="rId21"/>
    <p:sldId id="376" r:id="rId22"/>
    <p:sldId id="377" r:id="rId23"/>
    <p:sldId id="378" r:id="rId24"/>
    <p:sldId id="379" r:id="rId25"/>
    <p:sldId id="380" r:id="rId26"/>
    <p:sldId id="381" r:id="rId27"/>
    <p:sldId id="403" r:id="rId28"/>
    <p:sldId id="404" r:id="rId29"/>
    <p:sldId id="359" r:id="rId30"/>
    <p:sldId id="324" r:id="rId31"/>
    <p:sldId id="315" r:id="rId32"/>
    <p:sldId id="410" r:id="rId33"/>
    <p:sldId id="348" r:id="rId34"/>
    <p:sldId id="316" r:id="rId35"/>
    <p:sldId id="318" r:id="rId36"/>
    <p:sldId id="407" r:id="rId37"/>
    <p:sldId id="406" r:id="rId38"/>
    <p:sldId id="412" r:id="rId39"/>
    <p:sldId id="413" r:id="rId40"/>
  </p:sldIdLst>
  <p:sldSz cx="9144000" cy="6858000" type="screen4x3"/>
  <p:notesSz cx="6934200" cy="9232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CC00"/>
    <a:srgbClr val="F6F98F"/>
    <a:srgbClr val="FF6B6B"/>
    <a:srgbClr val="00FF99"/>
    <a:srgbClr val="33CC33"/>
    <a:srgbClr val="D1D6FF"/>
    <a:srgbClr val="FF9966"/>
    <a:srgbClr val="FF00FF"/>
    <a:srgbClr val="990000"/>
    <a:srgbClr val="00823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54" autoAdjust="0"/>
    <p:restoredTop sz="70057" autoAdjust="0"/>
  </p:normalViewPr>
  <p:slideViewPr>
    <p:cSldViewPr snapToGrid="0">
      <p:cViewPr>
        <p:scale>
          <a:sx n="75" d="100"/>
          <a:sy n="75" d="100"/>
        </p:scale>
        <p:origin x="-4584" y="-13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VBOXSVR\Dropbox\Research\Projects\Viper\reliabilit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ocuments\no_fault_performanc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ocuments\no_fault_performanc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BOXSVR\Dropbox\Research\Projects\Viper\reliability.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Research\Projects\TopGear_win\no_fault_performanc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Research\Projects\TopGear_win\no_fault_performanc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plotArea>
      <c:layout/>
      <c:scatterChart>
        <c:scatterStyle val="smoothMarker"/>
        <c:ser>
          <c:idx val="0"/>
          <c:order val="0"/>
          <c:tx>
            <c:strRef>
              <c:f>Sheet1!$B$1</c:f>
              <c:strCache>
                <c:ptCount val="1"/>
                <c:pt idx="0">
                  <c:v>CMP</c:v>
                </c:pt>
              </c:strCache>
            </c:strRef>
          </c:tx>
          <c:spPr>
            <a:ln w="38100">
              <a:solidFill>
                <a:srgbClr val="FF0000"/>
              </a:solidFill>
            </a:ln>
          </c:spPr>
          <c:marker>
            <c:symbol val="none"/>
          </c:marker>
          <c:xVal>
            <c:numRef>
              <c:f>Sheet1!$A$2:$A$102</c:f>
              <c:numCache>
                <c:formatCode>General</c:formatCode>
                <c:ptCount val="101"/>
                <c:pt idx="0">
                  <c:v>0</c:v>
                </c:pt>
                <c:pt idx="1">
                  <c:v>10</c:v>
                </c:pt>
                <c:pt idx="2">
                  <c:v>20</c:v>
                </c:pt>
                <c:pt idx="3">
                  <c:v>30</c:v>
                </c:pt>
                <c:pt idx="4">
                  <c:v>40</c:v>
                </c:pt>
                <c:pt idx="5">
                  <c:v>50</c:v>
                </c:pt>
                <c:pt idx="6">
                  <c:v>60</c:v>
                </c:pt>
                <c:pt idx="7">
                  <c:v>70</c:v>
                </c:pt>
                <c:pt idx="8">
                  <c:v>80</c:v>
                </c:pt>
                <c:pt idx="9">
                  <c:v>90</c:v>
                </c:pt>
                <c:pt idx="10">
                  <c:v>100</c:v>
                </c:pt>
                <c:pt idx="11">
                  <c:v>110</c:v>
                </c:pt>
                <c:pt idx="12">
                  <c:v>120</c:v>
                </c:pt>
                <c:pt idx="13">
                  <c:v>130</c:v>
                </c:pt>
                <c:pt idx="14">
                  <c:v>140</c:v>
                </c:pt>
                <c:pt idx="15">
                  <c:v>150</c:v>
                </c:pt>
                <c:pt idx="16">
                  <c:v>160</c:v>
                </c:pt>
                <c:pt idx="17">
                  <c:v>170</c:v>
                </c:pt>
                <c:pt idx="18">
                  <c:v>180</c:v>
                </c:pt>
                <c:pt idx="19">
                  <c:v>190</c:v>
                </c:pt>
                <c:pt idx="20">
                  <c:v>200</c:v>
                </c:pt>
                <c:pt idx="21">
                  <c:v>210</c:v>
                </c:pt>
                <c:pt idx="22">
                  <c:v>220</c:v>
                </c:pt>
                <c:pt idx="23">
                  <c:v>230</c:v>
                </c:pt>
                <c:pt idx="24">
                  <c:v>240</c:v>
                </c:pt>
                <c:pt idx="25">
                  <c:v>250</c:v>
                </c:pt>
                <c:pt idx="26">
                  <c:v>260</c:v>
                </c:pt>
                <c:pt idx="27">
                  <c:v>270</c:v>
                </c:pt>
                <c:pt idx="28">
                  <c:v>280</c:v>
                </c:pt>
                <c:pt idx="29">
                  <c:v>290</c:v>
                </c:pt>
                <c:pt idx="30">
                  <c:v>300</c:v>
                </c:pt>
                <c:pt idx="31">
                  <c:v>310</c:v>
                </c:pt>
                <c:pt idx="32">
                  <c:v>320</c:v>
                </c:pt>
                <c:pt idx="33">
                  <c:v>330</c:v>
                </c:pt>
                <c:pt idx="34">
                  <c:v>340</c:v>
                </c:pt>
                <c:pt idx="35">
                  <c:v>350</c:v>
                </c:pt>
                <c:pt idx="36">
                  <c:v>360</c:v>
                </c:pt>
                <c:pt idx="37">
                  <c:v>370</c:v>
                </c:pt>
                <c:pt idx="38">
                  <c:v>380</c:v>
                </c:pt>
                <c:pt idx="39">
                  <c:v>390</c:v>
                </c:pt>
                <c:pt idx="40">
                  <c:v>400</c:v>
                </c:pt>
                <c:pt idx="41">
                  <c:v>410</c:v>
                </c:pt>
                <c:pt idx="42">
                  <c:v>420</c:v>
                </c:pt>
                <c:pt idx="43">
                  <c:v>430</c:v>
                </c:pt>
                <c:pt idx="44">
                  <c:v>440</c:v>
                </c:pt>
                <c:pt idx="45">
                  <c:v>450</c:v>
                </c:pt>
                <c:pt idx="46">
                  <c:v>460</c:v>
                </c:pt>
                <c:pt idx="47">
                  <c:v>470</c:v>
                </c:pt>
                <c:pt idx="48">
                  <c:v>480</c:v>
                </c:pt>
                <c:pt idx="49">
                  <c:v>490</c:v>
                </c:pt>
                <c:pt idx="50">
                  <c:v>500</c:v>
                </c:pt>
                <c:pt idx="51">
                  <c:v>510</c:v>
                </c:pt>
                <c:pt idx="52">
                  <c:v>520</c:v>
                </c:pt>
                <c:pt idx="53">
                  <c:v>530</c:v>
                </c:pt>
                <c:pt idx="54">
                  <c:v>540</c:v>
                </c:pt>
                <c:pt idx="55">
                  <c:v>550</c:v>
                </c:pt>
                <c:pt idx="56">
                  <c:v>560</c:v>
                </c:pt>
                <c:pt idx="57">
                  <c:v>570</c:v>
                </c:pt>
                <c:pt idx="58">
                  <c:v>580</c:v>
                </c:pt>
                <c:pt idx="59">
                  <c:v>590</c:v>
                </c:pt>
                <c:pt idx="60">
                  <c:v>600</c:v>
                </c:pt>
                <c:pt idx="61">
                  <c:v>610</c:v>
                </c:pt>
                <c:pt idx="62">
                  <c:v>620</c:v>
                </c:pt>
                <c:pt idx="63">
                  <c:v>630</c:v>
                </c:pt>
                <c:pt idx="64">
                  <c:v>640</c:v>
                </c:pt>
                <c:pt idx="65">
                  <c:v>650</c:v>
                </c:pt>
                <c:pt idx="66">
                  <c:v>660</c:v>
                </c:pt>
                <c:pt idx="67">
                  <c:v>670</c:v>
                </c:pt>
                <c:pt idx="68">
                  <c:v>680</c:v>
                </c:pt>
                <c:pt idx="69">
                  <c:v>690</c:v>
                </c:pt>
                <c:pt idx="70">
                  <c:v>700</c:v>
                </c:pt>
                <c:pt idx="71">
                  <c:v>710</c:v>
                </c:pt>
                <c:pt idx="72">
                  <c:v>720</c:v>
                </c:pt>
                <c:pt idx="73">
                  <c:v>730</c:v>
                </c:pt>
                <c:pt idx="74">
                  <c:v>740</c:v>
                </c:pt>
                <c:pt idx="75">
                  <c:v>750</c:v>
                </c:pt>
                <c:pt idx="76">
                  <c:v>760</c:v>
                </c:pt>
                <c:pt idx="77">
                  <c:v>770</c:v>
                </c:pt>
                <c:pt idx="78">
                  <c:v>780</c:v>
                </c:pt>
                <c:pt idx="79">
                  <c:v>790</c:v>
                </c:pt>
                <c:pt idx="80">
                  <c:v>800</c:v>
                </c:pt>
                <c:pt idx="81">
                  <c:v>810</c:v>
                </c:pt>
                <c:pt idx="82">
                  <c:v>820</c:v>
                </c:pt>
                <c:pt idx="83">
                  <c:v>830</c:v>
                </c:pt>
                <c:pt idx="84">
                  <c:v>840</c:v>
                </c:pt>
                <c:pt idx="85">
                  <c:v>850</c:v>
                </c:pt>
                <c:pt idx="86">
                  <c:v>860</c:v>
                </c:pt>
                <c:pt idx="87">
                  <c:v>870</c:v>
                </c:pt>
                <c:pt idx="88">
                  <c:v>880</c:v>
                </c:pt>
                <c:pt idx="89">
                  <c:v>890</c:v>
                </c:pt>
                <c:pt idx="90">
                  <c:v>900</c:v>
                </c:pt>
                <c:pt idx="91">
                  <c:v>910</c:v>
                </c:pt>
                <c:pt idx="92">
                  <c:v>920</c:v>
                </c:pt>
                <c:pt idx="93">
                  <c:v>930</c:v>
                </c:pt>
                <c:pt idx="94">
                  <c:v>940</c:v>
                </c:pt>
                <c:pt idx="95">
                  <c:v>950</c:v>
                </c:pt>
                <c:pt idx="96">
                  <c:v>960</c:v>
                </c:pt>
                <c:pt idx="97">
                  <c:v>970</c:v>
                </c:pt>
                <c:pt idx="98">
                  <c:v>980</c:v>
                </c:pt>
                <c:pt idx="99">
                  <c:v>990</c:v>
                </c:pt>
                <c:pt idx="100">
                  <c:v>1000</c:v>
                </c:pt>
              </c:numCache>
            </c:numRef>
          </c:xVal>
          <c:yVal>
            <c:numRef>
              <c:f>Sheet1!$B$2:$B$102</c:f>
              <c:numCache>
                <c:formatCode>General</c:formatCode>
                <c:ptCount val="101"/>
                <c:pt idx="0">
                  <c:v>128</c:v>
                </c:pt>
                <c:pt idx="1">
                  <c:v>122.74123102671366</c:v>
                </c:pt>
                <c:pt idx="2">
                  <c:v>118.62527396813461</c:v>
                </c:pt>
                <c:pt idx="3">
                  <c:v>114.64733982464575</c:v>
                </c:pt>
                <c:pt idx="4">
                  <c:v>110.80280018909441</c:v>
                </c:pt>
                <c:pt idx="5">
                  <c:v>107.0871818615467</c:v>
                </c:pt>
                <c:pt idx="6">
                  <c:v>103.49616164462839</c:v>
                </c:pt>
                <c:pt idx="7">
                  <c:v>100.02556131339711</c:v>
                </c:pt>
                <c:pt idx="8">
                  <c:v>96.671342753892759</c:v>
                </c:pt>
                <c:pt idx="9">
                  <c:v>93.429603264710067</c:v>
                </c:pt>
                <c:pt idx="10">
                  <c:v>90.296571016125768</c:v>
                </c:pt>
                <c:pt idx="11">
                  <c:v>87.268600661498837</c:v>
                </c:pt>
                <c:pt idx="12">
                  <c:v>84.342169095835018</c:v>
                </c:pt>
                <c:pt idx="13">
                  <c:v>81.513871356582882</c:v>
                </c:pt>
                <c:pt idx="14">
                  <c:v>78.780416661891053</c:v>
                </c:pt>
                <c:pt idx="15">
                  <c:v>76.138624581716002</c:v>
                </c:pt>
                <c:pt idx="16">
                  <c:v>73.585421337327716</c:v>
                </c:pt>
                <c:pt idx="17">
                  <c:v>71.11783622490556</c:v>
                </c:pt>
                <c:pt idx="18">
                  <c:v>68.732998159063925</c:v>
                </c:pt>
                <c:pt idx="19">
                  <c:v>66.428132332286182</c:v>
                </c:pt>
                <c:pt idx="20">
                  <c:v>64.200556986379922</c:v>
                </c:pt>
                <c:pt idx="21">
                  <c:v>62.047680292196468</c:v>
                </c:pt>
                <c:pt idx="22">
                  <c:v>59.966997333985482</c:v>
                </c:pt>
                <c:pt idx="23">
                  <c:v>57.956087194874272</c:v>
                </c:pt>
                <c:pt idx="24">
                  <c:v>56.012610140082089</c:v>
                </c:pt>
                <c:pt idx="25">
                  <c:v>54.134304894591018</c:v>
                </c:pt>
                <c:pt idx="26">
                  <c:v>52.318986012106706</c:v>
                </c:pt>
                <c:pt idx="27">
                  <c:v>50.564541332247153</c:v>
                </c:pt>
                <c:pt idx="28">
                  <c:v>48.868929523001256</c:v>
                </c:pt>
                <c:pt idx="29">
                  <c:v>47.230177705597512</c:v>
                </c:pt>
                <c:pt idx="30">
                  <c:v>45.646379159019574</c:v>
                </c:pt>
                <c:pt idx="31">
                  <c:v>44.115691101497539</c:v>
                </c:pt>
                <c:pt idx="32">
                  <c:v>42.636332546394073</c:v>
                </c:pt>
                <c:pt idx="33">
                  <c:v>41.206582229990111</c:v>
                </c:pt>
                <c:pt idx="34">
                  <c:v>39.824776608759763</c:v>
                </c:pt>
                <c:pt idx="35">
                  <c:v>38.489307923803494</c:v>
                </c:pt>
                <c:pt idx="36">
                  <c:v>37.198622330188087</c:v>
                </c:pt>
                <c:pt idx="37">
                  <c:v>35.951218089016393</c:v>
                </c:pt>
                <c:pt idx="38">
                  <c:v>34.745643820123867</c:v>
                </c:pt>
                <c:pt idx="39">
                  <c:v>33.580496813367922</c:v>
                </c:pt>
                <c:pt idx="40">
                  <c:v>32.454421396546564</c:v>
                </c:pt>
                <c:pt idx="41">
                  <c:v>31.366107358045994</c:v>
                </c:pt>
                <c:pt idx="42">
                  <c:v>30.314288422382894</c:v>
                </c:pt>
                <c:pt idx="43">
                  <c:v>29.297740776867151</c:v>
                </c:pt>
                <c:pt idx="44">
                  <c:v>28.315281647671032</c:v>
                </c:pt>
                <c:pt idx="45">
                  <c:v>27.365767923647685</c:v>
                </c:pt>
                <c:pt idx="46">
                  <c:v>26.448094826298192</c:v>
                </c:pt>
                <c:pt idx="47">
                  <c:v>25.561194624339336</c:v>
                </c:pt>
                <c:pt idx="48">
                  <c:v>24.704035391376589</c:v>
                </c:pt>
                <c:pt idx="49">
                  <c:v>23.87561980523672</c:v>
                </c:pt>
                <c:pt idx="50">
                  <c:v>23.074983987563307</c:v>
                </c:pt>
                <c:pt idx="51">
                  <c:v>22.301196382324619</c:v>
                </c:pt>
                <c:pt idx="52">
                  <c:v>21.553356671929265</c:v>
                </c:pt>
                <c:pt idx="53">
                  <c:v>20.830594729688432</c:v>
                </c:pt>
                <c:pt idx="54">
                  <c:v>20.132069607405757</c:v>
                </c:pt>
                <c:pt idx="55">
                  <c:v>19.45696855691709</c:v>
                </c:pt>
                <c:pt idx="56">
                  <c:v>18.804506084441449</c:v>
                </c:pt>
                <c:pt idx="57">
                  <c:v>18.173923036643075</c:v>
                </c:pt>
                <c:pt idx="58">
                  <c:v>17.56448571734111</c:v>
                </c:pt>
                <c:pt idx="59">
                  <c:v>16.975485033839188</c:v>
                </c:pt>
                <c:pt idx="60">
                  <c:v>16.406235671881699</c:v>
                </c:pt>
                <c:pt idx="61">
                  <c:v>15.856075298276714</c:v>
                </c:pt>
                <c:pt idx="62">
                  <c:v>15.324363790257866</c:v>
                </c:pt>
                <c:pt idx="63">
                  <c:v>14.810482490688562</c:v>
                </c:pt>
                <c:pt idx="64">
                  <c:v>14.313833488241746</c:v>
                </c:pt>
                <c:pt idx="65">
                  <c:v>13.833838921718039</c:v>
                </c:pt>
                <c:pt idx="66">
                  <c:v>13.369940307692417</c:v>
                </c:pt>
                <c:pt idx="67">
                  <c:v>12.921597890707451</c:v>
                </c:pt>
                <c:pt idx="68">
                  <c:v>12.069512518828674</c:v>
                </c:pt>
                <c:pt idx="69">
                  <c:v>11.664778145302067</c:v>
                </c:pt>
                <c:pt idx="70">
                  <c:v>11.273615978014815</c:v>
                </c:pt>
                <c:pt idx="71">
                  <c:v>10.895570891842262</c:v>
                </c:pt>
                <c:pt idx="72">
                  <c:v>10.530203023649975</c:v>
                </c:pt>
                <c:pt idx="73">
                  <c:v>10.177087260504099</c:v>
                </c:pt>
                <c:pt idx="74">
                  <c:v>9.8358127450437607</c:v>
                </c:pt>
                <c:pt idx="75">
                  <c:v>9.5059823974402491</c:v>
                </c:pt>
                <c:pt idx="76">
                  <c:v>9.1872124533865058</c:v>
                </c:pt>
                <c:pt idx="77">
                  <c:v>8.8791320175796411</c:v>
                </c:pt>
                <c:pt idx="78">
                  <c:v>8.5813826321766342</c:v>
                </c:pt>
                <c:pt idx="79">
                  <c:v>8.2936178597214205</c:v>
                </c:pt>
                <c:pt idx="80">
                  <c:v>8.0155028800578343</c:v>
                </c:pt>
                <c:pt idx="81">
                  <c:v>7.7467141007595854</c:v>
                </c:pt>
                <c:pt idx="82">
                  <c:v>7.4869387806238823</c:v>
                </c:pt>
                <c:pt idx="83">
                  <c:v>7.2358746657906892</c:v>
                </c:pt>
                <c:pt idx="84">
                  <c:v>6.993229638064248</c:v>
                </c:pt>
                <c:pt idx="85">
                  <c:v>6.758721375027597</c:v>
                </c:pt>
                <c:pt idx="86">
                  <c:v>6.5320770215547252</c:v>
                </c:pt>
                <c:pt idx="87">
                  <c:v>6.313032872338078</c:v>
                </c:pt>
                <c:pt idx="88">
                  <c:v>6.1013340650620949</c:v>
                </c:pt>
                <c:pt idx="89">
                  <c:v>5.8967342838657046</c:v>
                </c:pt>
                <c:pt idx="90">
                  <c:v>5.6989954727488445</c:v>
                </c:pt>
                <c:pt idx="91">
                  <c:v>5.5078875585894558</c:v>
                </c:pt>
                <c:pt idx="92">
                  <c:v>5.3231881834487424</c:v>
                </c:pt>
                <c:pt idx="93">
                  <c:v>5.144682445853185</c:v>
                </c:pt>
                <c:pt idx="94">
                  <c:v>4.9721626507523133</c:v>
                </c:pt>
                <c:pt idx="95">
                  <c:v>4.805428067861313</c:v>
                </c:pt>
                <c:pt idx="96">
                  <c:v>4.6442846981072403</c:v>
                </c:pt>
                <c:pt idx="97">
                  <c:v>4.4885450479071816</c:v>
                </c:pt>
                <c:pt idx="98">
                  <c:v>4.3380279110156454</c:v>
                </c:pt>
                <c:pt idx="99">
                  <c:v>4.1925581576874258</c:v>
                </c:pt>
                <c:pt idx="100">
                  <c:v>4.1925581576874258</c:v>
                </c:pt>
              </c:numCache>
            </c:numRef>
          </c:yVal>
          <c:smooth val="1"/>
        </c:ser>
        <c:dLbls/>
        <c:axId val="94879104"/>
        <c:axId val="96298496"/>
      </c:scatterChart>
      <c:valAx>
        <c:axId val="94879104"/>
        <c:scaling>
          <c:orientation val="minMax"/>
          <c:max val="1000"/>
        </c:scaling>
        <c:axPos val="b"/>
        <c:title>
          <c:tx>
            <c:rich>
              <a:bodyPr/>
              <a:lstStyle/>
              <a:p>
                <a:pPr>
                  <a:defRPr/>
                </a:pPr>
                <a:r>
                  <a:rPr lang="en-US" dirty="0" smtClean="0"/>
                  <a:t>Faults</a:t>
                </a:r>
                <a:endParaRPr lang="en-US" dirty="0"/>
              </a:p>
            </c:rich>
          </c:tx>
          <c:layout/>
        </c:title>
        <c:numFmt formatCode="General" sourceLinked="1"/>
        <c:tickLblPos val="nextTo"/>
        <c:crossAx val="96298496"/>
        <c:crosses val="autoZero"/>
        <c:crossBetween val="midCat"/>
      </c:valAx>
      <c:valAx>
        <c:axId val="96298496"/>
        <c:scaling>
          <c:orientation val="minMax"/>
        </c:scaling>
        <c:axPos val="l"/>
        <c:majorGridlines/>
        <c:title>
          <c:tx>
            <c:rich>
              <a:bodyPr rot="-5400000" vert="horz"/>
              <a:lstStyle/>
              <a:p>
                <a:pPr>
                  <a:defRPr/>
                </a:pPr>
                <a:r>
                  <a:rPr lang="en-US" dirty="0" smtClean="0"/>
                  <a:t>Max IPC</a:t>
                </a:r>
              </a:p>
            </c:rich>
          </c:tx>
          <c:layout/>
        </c:title>
        <c:numFmt formatCode="General" sourceLinked="1"/>
        <c:tickLblPos val="nextTo"/>
        <c:crossAx val="94879104"/>
        <c:crosses val="autoZero"/>
        <c:crossBetween val="midCat"/>
      </c:valAx>
    </c:plotArea>
    <c:plotVisOnly val="1"/>
    <c:dispBlanksAs val="gap"/>
  </c:chart>
  <c:txPr>
    <a:bodyPr/>
    <a:lstStyle/>
    <a:p>
      <a:pPr>
        <a:defRPr sz="1800" b="1">
          <a:latin typeface="Arial Narrow" pitchFamily="34" charset="0"/>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
  <c:chart>
    <c:autoTitleDeleted val="1"/>
    <c:plotArea>
      <c:layout/>
      <c:barChart>
        <c:barDir val="col"/>
        <c:grouping val="clustered"/>
        <c:ser>
          <c:idx val="0"/>
          <c:order val="0"/>
          <c:tx>
            <c:strRef>
              <c:f>Sheet3!$C$1</c:f>
              <c:strCache>
                <c:ptCount val="1"/>
                <c:pt idx="0">
                  <c:v>Viper</c:v>
                </c:pt>
              </c:strCache>
            </c:strRef>
          </c:tx>
          <c:cat>
            <c:multiLvlStrRef>
              <c:f>Sheet3!$A$2:$B$34</c:f>
              <c:multiLvlStrCache>
                <c:ptCount val="33"/>
                <c:lvl>
                  <c:pt idx="0">
                    <c:v>basicmath</c:v>
                  </c:pt>
                  <c:pt idx="1">
                    <c:v>cjpeg</c:v>
                  </c:pt>
                  <c:pt idx="2">
                    <c:v>crc</c:v>
                  </c:pt>
                  <c:pt idx="3">
                    <c:v>dijkstra</c:v>
                  </c:pt>
                  <c:pt idx="4">
                    <c:v>fft</c:v>
                  </c:pt>
                  <c:pt idx="5">
                    <c:v>gs</c:v>
                  </c:pt>
                  <c:pt idx="6">
                    <c:v>lout</c:v>
                  </c:pt>
                  <c:pt idx="7">
                    <c:v>patricia</c:v>
                  </c:pt>
                  <c:pt idx="8">
                    <c:v>qsort</c:v>
                  </c:pt>
                  <c:pt idx="9">
                    <c:v>rawcaudio</c:v>
                  </c:pt>
                  <c:pt idx="10">
                    <c:v>rawdaudio</c:v>
                  </c:pt>
                  <c:pt idx="11">
                    <c:v>rijndael</c:v>
                  </c:pt>
                  <c:pt idx="12">
                    <c:v>say</c:v>
                  </c:pt>
                  <c:pt idx="13">
                    <c:v>susan</c:v>
                  </c:pt>
                  <c:pt idx="14">
                    <c:v>toast</c:v>
                  </c:pt>
                  <c:pt idx="15">
                    <c:v>untoast</c:v>
                  </c:pt>
                  <c:pt idx="16">
                    <c:v>401.bzip2</c:v>
                  </c:pt>
                  <c:pt idx="17">
                    <c:v>410.bwaves</c:v>
                  </c:pt>
                  <c:pt idx="18">
                    <c:v>429.mcf</c:v>
                  </c:pt>
                  <c:pt idx="19">
                    <c:v>433.milc</c:v>
                  </c:pt>
                  <c:pt idx="20">
                    <c:v>436.cactusADM</c:v>
                  </c:pt>
                  <c:pt idx="21">
                    <c:v>437.leslie3d</c:v>
                  </c:pt>
                  <c:pt idx="22">
                    <c:v>444.namd</c:v>
                  </c:pt>
                  <c:pt idx="23">
                    <c:v>447.dealII</c:v>
                  </c:pt>
                  <c:pt idx="24">
                    <c:v>456.hmmer</c:v>
                  </c:pt>
                  <c:pt idx="25">
                    <c:v>459.GemsFDTD</c:v>
                  </c:pt>
                  <c:pt idx="26">
                    <c:v>462.libquantum</c:v>
                  </c:pt>
                  <c:pt idx="27">
                    <c:v>464.h264ref</c:v>
                  </c:pt>
                  <c:pt idx="28">
                    <c:v>470.lbm</c:v>
                  </c:pt>
                  <c:pt idx="29">
                    <c:v>471.omnetpp</c:v>
                  </c:pt>
                  <c:pt idx="30">
                    <c:v>473.astar</c:v>
                  </c:pt>
                  <c:pt idx="31">
                    <c:v>998.specrand</c:v>
                  </c:pt>
                  <c:pt idx="32">
                    <c:v>999.specrand</c:v>
                  </c:pt>
                </c:lvl>
                <c:lvl>
                  <c:pt idx="0">
                    <c:v>MiBench</c:v>
                  </c:pt>
                  <c:pt idx="16">
                    <c:v>SPEC 2006</c:v>
                  </c:pt>
                </c:lvl>
              </c:multiLvlStrCache>
            </c:multiLvlStrRef>
          </c:cat>
          <c:val>
            <c:numRef>
              <c:f>Sheet3!$C$2:$C$34</c:f>
              <c:numCache>
                <c:formatCode>General</c:formatCode>
                <c:ptCount val="33"/>
                <c:pt idx="0">
                  <c:v>1.1214756703378139</c:v>
                </c:pt>
                <c:pt idx="1">
                  <c:v>1.6120227555372888</c:v>
                </c:pt>
                <c:pt idx="2">
                  <c:v>2.913257252197992</c:v>
                </c:pt>
                <c:pt idx="3">
                  <c:v>2.1046503990024186</c:v>
                </c:pt>
                <c:pt idx="4">
                  <c:v>2.3345439814946554</c:v>
                </c:pt>
                <c:pt idx="5">
                  <c:v>1.4707315641323748</c:v>
                </c:pt>
                <c:pt idx="6">
                  <c:v>1.7348801362917297</c:v>
                </c:pt>
                <c:pt idx="7">
                  <c:v>1.5083945015534954</c:v>
                </c:pt>
                <c:pt idx="8">
                  <c:v>1.6464150573070306</c:v>
                </c:pt>
                <c:pt idx="9">
                  <c:v>1.7412069188798103</c:v>
                </c:pt>
                <c:pt idx="10">
                  <c:v>2.359223028323965</c:v>
                </c:pt>
                <c:pt idx="11">
                  <c:v>2.0688204742813587</c:v>
                </c:pt>
                <c:pt idx="12">
                  <c:v>1.3443906297971702</c:v>
                </c:pt>
                <c:pt idx="13">
                  <c:v>1.71698536205191</c:v>
                </c:pt>
                <c:pt idx="14">
                  <c:v>2.5565238003544266</c:v>
                </c:pt>
                <c:pt idx="15">
                  <c:v>2.7427445040782543</c:v>
                </c:pt>
                <c:pt idx="16">
                  <c:v>1.6322098757085535</c:v>
                </c:pt>
                <c:pt idx="17">
                  <c:v>3.1769153447173384</c:v>
                </c:pt>
                <c:pt idx="18">
                  <c:v>1.5657144070213858</c:v>
                </c:pt>
                <c:pt idx="19">
                  <c:v>2.1776046929493491</c:v>
                </c:pt>
                <c:pt idx="20">
                  <c:v>0.73277168324724762</c:v>
                </c:pt>
                <c:pt idx="21">
                  <c:v>0.95225222200480675</c:v>
                </c:pt>
                <c:pt idx="22">
                  <c:v>1.6280760683302344</c:v>
                </c:pt>
                <c:pt idx="23">
                  <c:v>1.8999396939821245</c:v>
                </c:pt>
                <c:pt idx="24">
                  <c:v>1.2976814497774478</c:v>
                </c:pt>
                <c:pt idx="25">
                  <c:v>1.879253969471091</c:v>
                </c:pt>
                <c:pt idx="26">
                  <c:v>2.1339703459248844</c:v>
                </c:pt>
                <c:pt idx="27">
                  <c:v>1.8019930624932927</c:v>
                </c:pt>
                <c:pt idx="28">
                  <c:v>2.2858474454388253</c:v>
                </c:pt>
                <c:pt idx="29">
                  <c:v>1.437760586669752</c:v>
                </c:pt>
                <c:pt idx="30">
                  <c:v>2.4561967816370287</c:v>
                </c:pt>
                <c:pt idx="31">
                  <c:v>1.625884089775826</c:v>
                </c:pt>
                <c:pt idx="32">
                  <c:v>1.625884089775826</c:v>
                </c:pt>
              </c:numCache>
            </c:numRef>
          </c:val>
        </c:ser>
        <c:dLbls/>
        <c:gapWidth val="50"/>
        <c:axId val="96225920"/>
        <c:axId val="96231808"/>
      </c:barChart>
      <c:catAx>
        <c:axId val="96225920"/>
        <c:scaling>
          <c:orientation val="minMax"/>
        </c:scaling>
        <c:axPos val="b"/>
        <c:tickLblPos val="nextTo"/>
        <c:crossAx val="96231808"/>
        <c:crosses val="autoZero"/>
        <c:auto val="1"/>
        <c:lblAlgn val="ctr"/>
        <c:lblOffset val="100"/>
      </c:catAx>
      <c:valAx>
        <c:axId val="96231808"/>
        <c:scaling>
          <c:orientation val="minMax"/>
        </c:scaling>
        <c:axPos val="l"/>
        <c:majorGridlines/>
        <c:title>
          <c:tx>
            <c:rich>
              <a:bodyPr rot="-5400000" vert="horz"/>
              <a:lstStyle/>
              <a:p>
                <a:pPr>
                  <a:defRPr sz="1600"/>
                </a:pPr>
                <a:r>
                  <a:rPr lang="en-US" sz="1600" dirty="0" smtClean="0"/>
                  <a:t>Relative</a:t>
                </a:r>
                <a:r>
                  <a:rPr lang="en-US" sz="1600" baseline="0" dirty="0" smtClean="0"/>
                  <a:t> IPC</a:t>
                </a:r>
                <a:endParaRPr lang="en-US" sz="1600" dirty="0"/>
              </a:p>
            </c:rich>
          </c:tx>
          <c:layout/>
        </c:title>
        <c:numFmt formatCode="General" sourceLinked="1"/>
        <c:tickLblPos val="nextTo"/>
        <c:crossAx val="96225920"/>
        <c:crosses val="autoZero"/>
        <c:crossBetween val="between"/>
      </c:valAx>
    </c:plotArea>
    <c:plotVisOnly val="1"/>
    <c:dispBlanksAs val="gap"/>
  </c:chart>
  <c:txPr>
    <a:bodyPr/>
    <a:lstStyle/>
    <a:p>
      <a:pPr>
        <a:defRPr sz="1400" b="1">
          <a:latin typeface="Arial Narrow"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Sheet3!$C$37</c:f>
              <c:strCache>
                <c:ptCount val="1"/>
                <c:pt idx="0">
                  <c:v>OoO</c:v>
                </c:pt>
              </c:strCache>
            </c:strRef>
          </c:tx>
          <c:cat>
            <c:multiLvlStrRef>
              <c:f>Sheet3!$A$38:$B$70</c:f>
              <c:multiLvlStrCache>
                <c:ptCount val="33"/>
                <c:lvl>
                  <c:pt idx="0">
                    <c:v>basicmath</c:v>
                  </c:pt>
                  <c:pt idx="1">
                    <c:v>cjpeg</c:v>
                  </c:pt>
                  <c:pt idx="2">
                    <c:v>crc</c:v>
                  </c:pt>
                  <c:pt idx="3">
                    <c:v>dijkstra</c:v>
                  </c:pt>
                  <c:pt idx="4">
                    <c:v>fft</c:v>
                  </c:pt>
                  <c:pt idx="5">
                    <c:v>gs</c:v>
                  </c:pt>
                  <c:pt idx="6">
                    <c:v>lout</c:v>
                  </c:pt>
                  <c:pt idx="7">
                    <c:v>patricia</c:v>
                  </c:pt>
                  <c:pt idx="8">
                    <c:v>qsort</c:v>
                  </c:pt>
                  <c:pt idx="9">
                    <c:v>rawcaudio</c:v>
                  </c:pt>
                  <c:pt idx="10">
                    <c:v>rawdaudio</c:v>
                  </c:pt>
                  <c:pt idx="11">
                    <c:v>rijndael</c:v>
                  </c:pt>
                  <c:pt idx="12">
                    <c:v>say</c:v>
                  </c:pt>
                  <c:pt idx="13">
                    <c:v>susan</c:v>
                  </c:pt>
                  <c:pt idx="14">
                    <c:v>toast</c:v>
                  </c:pt>
                  <c:pt idx="15">
                    <c:v>untoast</c:v>
                  </c:pt>
                  <c:pt idx="16">
                    <c:v>401.bzip2</c:v>
                  </c:pt>
                  <c:pt idx="17">
                    <c:v>410.bwaves</c:v>
                  </c:pt>
                  <c:pt idx="18">
                    <c:v>429.mcf</c:v>
                  </c:pt>
                  <c:pt idx="19">
                    <c:v>433.milc</c:v>
                  </c:pt>
                  <c:pt idx="20">
                    <c:v>436.cactusADM</c:v>
                  </c:pt>
                  <c:pt idx="21">
                    <c:v>437.leslie3d</c:v>
                  </c:pt>
                  <c:pt idx="22">
                    <c:v>444.namd</c:v>
                  </c:pt>
                  <c:pt idx="23">
                    <c:v>447.dealII</c:v>
                  </c:pt>
                  <c:pt idx="24">
                    <c:v>456.hmmer</c:v>
                  </c:pt>
                  <c:pt idx="25">
                    <c:v>459.GemsFDTD</c:v>
                  </c:pt>
                  <c:pt idx="26">
                    <c:v>462.libquantum</c:v>
                  </c:pt>
                  <c:pt idx="27">
                    <c:v>464.h264ref</c:v>
                  </c:pt>
                  <c:pt idx="28">
                    <c:v>470.lbm</c:v>
                  </c:pt>
                  <c:pt idx="29">
                    <c:v>471.omnetpp</c:v>
                  </c:pt>
                  <c:pt idx="30">
                    <c:v>473.astar</c:v>
                  </c:pt>
                  <c:pt idx="31">
                    <c:v>998.specrand</c:v>
                  </c:pt>
                  <c:pt idx="32">
                    <c:v>999.specrand</c:v>
                  </c:pt>
                </c:lvl>
                <c:lvl>
                  <c:pt idx="0">
                    <c:v>MiBench</c:v>
                  </c:pt>
                  <c:pt idx="16">
                    <c:v>SPEC 2006</c:v>
                  </c:pt>
                </c:lvl>
              </c:multiLvlStrCache>
            </c:multiLvlStrRef>
          </c:cat>
          <c:val>
            <c:numRef>
              <c:f>Sheet3!$C$38:$C$70</c:f>
              <c:numCache>
                <c:formatCode>General</c:formatCode>
                <c:ptCount val="33"/>
                <c:pt idx="0">
                  <c:v>2.1822686083386205</c:v>
                </c:pt>
                <c:pt idx="1">
                  <c:v>2.8979428819435982</c:v>
                </c:pt>
                <c:pt idx="2">
                  <c:v>3.7268524737554931</c:v>
                </c:pt>
                <c:pt idx="3">
                  <c:v>3.5372162926226984</c:v>
                </c:pt>
                <c:pt idx="4">
                  <c:v>2.6787326648692913</c:v>
                </c:pt>
                <c:pt idx="5">
                  <c:v>2.2067531047609359</c:v>
                </c:pt>
                <c:pt idx="6">
                  <c:v>1.9711494146925985</c:v>
                </c:pt>
                <c:pt idx="7">
                  <c:v>1.901130754965993</c:v>
                </c:pt>
                <c:pt idx="8">
                  <c:v>2.2452728708440497</c:v>
                </c:pt>
                <c:pt idx="9">
                  <c:v>2.543332632247616</c:v>
                </c:pt>
                <c:pt idx="10">
                  <c:v>2.8547444795337569</c:v>
                </c:pt>
                <c:pt idx="11">
                  <c:v>2.567892669218367</c:v>
                </c:pt>
                <c:pt idx="12">
                  <c:v>2.4799632212976972</c:v>
                </c:pt>
                <c:pt idx="13">
                  <c:v>3.2137093205451306</c:v>
                </c:pt>
                <c:pt idx="14">
                  <c:v>2.9752290636047571</c:v>
                </c:pt>
                <c:pt idx="15">
                  <c:v>3.4479539246941777</c:v>
                </c:pt>
                <c:pt idx="16">
                  <c:v>2.4240633137284426</c:v>
                </c:pt>
                <c:pt idx="17">
                  <c:v>2.6286774848165582</c:v>
                </c:pt>
                <c:pt idx="18">
                  <c:v>2.2947758498625079</c:v>
                </c:pt>
                <c:pt idx="19">
                  <c:v>2.1293353986632781</c:v>
                </c:pt>
                <c:pt idx="20">
                  <c:v>2.5846486833412059</c:v>
                </c:pt>
                <c:pt idx="21">
                  <c:v>2.5183265098546617</c:v>
                </c:pt>
                <c:pt idx="22">
                  <c:v>2.1498046822310468</c:v>
                </c:pt>
                <c:pt idx="23">
                  <c:v>2.5157997642748811</c:v>
                </c:pt>
                <c:pt idx="24">
                  <c:v>2.5125252494974637</c:v>
                </c:pt>
                <c:pt idx="25">
                  <c:v>2.4622159112570725</c:v>
                </c:pt>
                <c:pt idx="26">
                  <c:v>2.9373270415137589</c:v>
                </c:pt>
                <c:pt idx="27">
                  <c:v>2.6957498662781383</c:v>
                </c:pt>
                <c:pt idx="28">
                  <c:v>2.9245889319054648</c:v>
                </c:pt>
                <c:pt idx="29">
                  <c:v>1.802544784058725</c:v>
                </c:pt>
                <c:pt idx="30">
                  <c:v>1.9595537308160182</c:v>
                </c:pt>
                <c:pt idx="31">
                  <c:v>2.6052795256105901</c:v>
                </c:pt>
                <c:pt idx="32">
                  <c:v>2.6052795256105852</c:v>
                </c:pt>
              </c:numCache>
            </c:numRef>
          </c:val>
        </c:ser>
        <c:ser>
          <c:idx val="1"/>
          <c:order val="1"/>
          <c:tx>
            <c:strRef>
              <c:f>Sheet3!$D$37</c:f>
              <c:strCache>
                <c:ptCount val="1"/>
                <c:pt idx="0">
                  <c:v>Viper</c:v>
                </c:pt>
              </c:strCache>
            </c:strRef>
          </c:tx>
          <c:cat>
            <c:multiLvlStrRef>
              <c:f>Sheet3!$A$38:$B$70</c:f>
              <c:multiLvlStrCache>
                <c:ptCount val="33"/>
                <c:lvl>
                  <c:pt idx="0">
                    <c:v>basicmath</c:v>
                  </c:pt>
                  <c:pt idx="1">
                    <c:v>cjpeg</c:v>
                  </c:pt>
                  <c:pt idx="2">
                    <c:v>crc</c:v>
                  </c:pt>
                  <c:pt idx="3">
                    <c:v>dijkstra</c:v>
                  </c:pt>
                  <c:pt idx="4">
                    <c:v>fft</c:v>
                  </c:pt>
                  <c:pt idx="5">
                    <c:v>gs</c:v>
                  </c:pt>
                  <c:pt idx="6">
                    <c:v>lout</c:v>
                  </c:pt>
                  <c:pt idx="7">
                    <c:v>patricia</c:v>
                  </c:pt>
                  <c:pt idx="8">
                    <c:v>qsort</c:v>
                  </c:pt>
                  <c:pt idx="9">
                    <c:v>rawcaudio</c:v>
                  </c:pt>
                  <c:pt idx="10">
                    <c:v>rawdaudio</c:v>
                  </c:pt>
                  <c:pt idx="11">
                    <c:v>rijndael</c:v>
                  </c:pt>
                  <c:pt idx="12">
                    <c:v>say</c:v>
                  </c:pt>
                  <c:pt idx="13">
                    <c:v>susan</c:v>
                  </c:pt>
                  <c:pt idx="14">
                    <c:v>toast</c:v>
                  </c:pt>
                  <c:pt idx="15">
                    <c:v>untoast</c:v>
                  </c:pt>
                  <c:pt idx="16">
                    <c:v>401.bzip2</c:v>
                  </c:pt>
                  <c:pt idx="17">
                    <c:v>410.bwaves</c:v>
                  </c:pt>
                  <c:pt idx="18">
                    <c:v>429.mcf</c:v>
                  </c:pt>
                  <c:pt idx="19">
                    <c:v>433.milc</c:v>
                  </c:pt>
                  <c:pt idx="20">
                    <c:v>436.cactusADM</c:v>
                  </c:pt>
                  <c:pt idx="21">
                    <c:v>437.leslie3d</c:v>
                  </c:pt>
                  <c:pt idx="22">
                    <c:v>444.namd</c:v>
                  </c:pt>
                  <c:pt idx="23">
                    <c:v>447.dealII</c:v>
                  </c:pt>
                  <c:pt idx="24">
                    <c:v>456.hmmer</c:v>
                  </c:pt>
                  <c:pt idx="25">
                    <c:v>459.GemsFDTD</c:v>
                  </c:pt>
                  <c:pt idx="26">
                    <c:v>462.libquantum</c:v>
                  </c:pt>
                  <c:pt idx="27">
                    <c:v>464.h264ref</c:v>
                  </c:pt>
                  <c:pt idx="28">
                    <c:v>470.lbm</c:v>
                  </c:pt>
                  <c:pt idx="29">
                    <c:v>471.omnetpp</c:v>
                  </c:pt>
                  <c:pt idx="30">
                    <c:v>473.astar</c:v>
                  </c:pt>
                  <c:pt idx="31">
                    <c:v>998.specrand</c:v>
                  </c:pt>
                  <c:pt idx="32">
                    <c:v>999.specrand</c:v>
                  </c:pt>
                </c:lvl>
                <c:lvl>
                  <c:pt idx="0">
                    <c:v>MiBench</c:v>
                  </c:pt>
                  <c:pt idx="16">
                    <c:v>SPEC 2006</c:v>
                  </c:pt>
                </c:lvl>
              </c:multiLvlStrCache>
            </c:multiLvlStrRef>
          </c:cat>
          <c:val>
            <c:numRef>
              <c:f>Sheet3!$D$38:$D$70</c:f>
              <c:numCache>
                <c:formatCode>General</c:formatCode>
                <c:ptCount val="33"/>
                <c:pt idx="0">
                  <c:v>1.1214756703378139</c:v>
                </c:pt>
                <c:pt idx="1">
                  <c:v>1.6120227555372888</c:v>
                </c:pt>
                <c:pt idx="2">
                  <c:v>2.913257252197992</c:v>
                </c:pt>
                <c:pt idx="3">
                  <c:v>2.1046503990024186</c:v>
                </c:pt>
                <c:pt idx="4">
                  <c:v>2.3345439814946554</c:v>
                </c:pt>
                <c:pt idx="5">
                  <c:v>1.4707315641323748</c:v>
                </c:pt>
                <c:pt idx="6">
                  <c:v>1.7348801362917297</c:v>
                </c:pt>
                <c:pt idx="7">
                  <c:v>1.5083945015534954</c:v>
                </c:pt>
                <c:pt idx="8">
                  <c:v>1.6464150573070306</c:v>
                </c:pt>
                <c:pt idx="9">
                  <c:v>1.7412069188798103</c:v>
                </c:pt>
                <c:pt idx="10">
                  <c:v>2.359223028323965</c:v>
                </c:pt>
                <c:pt idx="11">
                  <c:v>2.0688204742813587</c:v>
                </c:pt>
                <c:pt idx="12">
                  <c:v>1.3443906297971702</c:v>
                </c:pt>
                <c:pt idx="13">
                  <c:v>1.71698536205191</c:v>
                </c:pt>
                <c:pt idx="14">
                  <c:v>2.5565238003544266</c:v>
                </c:pt>
                <c:pt idx="15">
                  <c:v>2.7427445040782543</c:v>
                </c:pt>
                <c:pt idx="16">
                  <c:v>1.6322098757085535</c:v>
                </c:pt>
                <c:pt idx="17">
                  <c:v>3.1769153447173384</c:v>
                </c:pt>
                <c:pt idx="18">
                  <c:v>1.5657144070213858</c:v>
                </c:pt>
                <c:pt idx="19">
                  <c:v>2.1776046929493491</c:v>
                </c:pt>
                <c:pt idx="20">
                  <c:v>0.73277168324724762</c:v>
                </c:pt>
                <c:pt idx="21">
                  <c:v>0.95225222200480675</c:v>
                </c:pt>
                <c:pt idx="22">
                  <c:v>1.6280760683302344</c:v>
                </c:pt>
                <c:pt idx="23">
                  <c:v>1.8999396939821245</c:v>
                </c:pt>
                <c:pt idx="24">
                  <c:v>1.2976814497774478</c:v>
                </c:pt>
                <c:pt idx="25">
                  <c:v>1.879253969471091</c:v>
                </c:pt>
                <c:pt idx="26">
                  <c:v>2.1339703459248844</c:v>
                </c:pt>
                <c:pt idx="27">
                  <c:v>1.8019930624932927</c:v>
                </c:pt>
                <c:pt idx="28">
                  <c:v>2.2858474454388253</c:v>
                </c:pt>
                <c:pt idx="29">
                  <c:v>1.437760586669752</c:v>
                </c:pt>
                <c:pt idx="30">
                  <c:v>2.4561967816370287</c:v>
                </c:pt>
                <c:pt idx="31">
                  <c:v>1.625884089775826</c:v>
                </c:pt>
                <c:pt idx="32">
                  <c:v>1.625884089775826</c:v>
                </c:pt>
              </c:numCache>
            </c:numRef>
          </c:val>
        </c:ser>
        <c:dLbls/>
        <c:gapWidth val="28"/>
        <c:overlap val="65"/>
        <c:axId val="94920704"/>
        <c:axId val="94922240"/>
      </c:barChart>
      <c:catAx>
        <c:axId val="94920704"/>
        <c:scaling>
          <c:orientation val="minMax"/>
        </c:scaling>
        <c:axPos val="b"/>
        <c:tickLblPos val="nextTo"/>
        <c:crossAx val="94922240"/>
        <c:crosses val="autoZero"/>
        <c:auto val="1"/>
        <c:lblAlgn val="ctr"/>
        <c:lblOffset val="100"/>
      </c:catAx>
      <c:valAx>
        <c:axId val="94922240"/>
        <c:scaling>
          <c:orientation val="minMax"/>
        </c:scaling>
        <c:axPos val="l"/>
        <c:majorGridlines/>
        <c:title>
          <c:tx>
            <c:rich>
              <a:bodyPr rot="-5400000" vert="horz"/>
              <a:lstStyle/>
              <a:p>
                <a:pPr>
                  <a:defRPr sz="1600"/>
                </a:pPr>
                <a:r>
                  <a:rPr lang="en-US" sz="1600" dirty="0" smtClean="0"/>
                  <a:t>Relative IPC</a:t>
                </a:r>
                <a:endParaRPr lang="en-US" sz="1600" dirty="0"/>
              </a:p>
            </c:rich>
          </c:tx>
          <c:layout/>
        </c:title>
        <c:numFmt formatCode="General" sourceLinked="1"/>
        <c:tickLblPos val="nextTo"/>
        <c:crossAx val="94920704"/>
        <c:crosses val="autoZero"/>
        <c:crossBetween val="between"/>
      </c:valAx>
    </c:plotArea>
    <c:legend>
      <c:legendPos val="r"/>
      <c:layout>
        <c:manualLayout>
          <c:xMode val="edge"/>
          <c:yMode val="edge"/>
          <c:x val="0.75600284339457591"/>
          <c:y val="3.6451311924567437E-2"/>
          <c:w val="0.20078728006221447"/>
          <c:h val="0.10954231974921631"/>
        </c:manualLayout>
      </c:layout>
      <c:overlay val="1"/>
      <c:txPr>
        <a:bodyPr/>
        <a:lstStyle/>
        <a:p>
          <a:pPr>
            <a:defRPr sz="1800"/>
          </a:pPr>
          <a:endParaRPr lang="en-US"/>
        </a:p>
      </c:txPr>
    </c:legend>
    <c:plotVisOnly val="1"/>
    <c:dispBlanksAs val="gap"/>
  </c:chart>
  <c:txPr>
    <a:bodyPr/>
    <a:lstStyle/>
    <a:p>
      <a:pPr>
        <a:defRPr sz="1400" b="1">
          <a:latin typeface="Arial Narrow" pitchFamily="34" charset="0"/>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lineChart>
        <c:grouping val="standard"/>
        <c:ser>
          <c:idx val="0"/>
          <c:order val="0"/>
          <c:tx>
            <c:v>StageNet</c:v>
          </c:tx>
          <c:marker>
            <c:symbol val="none"/>
          </c:marker>
          <c:cat>
            <c:numRef>
              <c:f>Performance!$B$14:$CW$14</c:f>
              <c:numCache>
                <c:formatCode>General</c:formatCode>
                <c:ptCount val="100"/>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pt idx="66">
                  <c:v>670</c:v>
                </c:pt>
                <c:pt idx="67">
                  <c:v>680</c:v>
                </c:pt>
                <c:pt idx="68">
                  <c:v>690</c:v>
                </c:pt>
                <c:pt idx="69">
                  <c:v>700</c:v>
                </c:pt>
                <c:pt idx="70">
                  <c:v>710</c:v>
                </c:pt>
                <c:pt idx="71">
                  <c:v>720</c:v>
                </c:pt>
                <c:pt idx="72">
                  <c:v>730</c:v>
                </c:pt>
                <c:pt idx="73">
                  <c:v>740</c:v>
                </c:pt>
                <c:pt idx="74">
                  <c:v>750</c:v>
                </c:pt>
                <c:pt idx="75">
                  <c:v>760</c:v>
                </c:pt>
                <c:pt idx="76">
                  <c:v>770</c:v>
                </c:pt>
                <c:pt idx="77">
                  <c:v>780</c:v>
                </c:pt>
                <c:pt idx="78">
                  <c:v>790</c:v>
                </c:pt>
                <c:pt idx="79">
                  <c:v>800</c:v>
                </c:pt>
                <c:pt idx="80">
                  <c:v>810</c:v>
                </c:pt>
                <c:pt idx="81">
                  <c:v>820</c:v>
                </c:pt>
                <c:pt idx="82">
                  <c:v>830</c:v>
                </c:pt>
                <c:pt idx="83">
                  <c:v>840</c:v>
                </c:pt>
                <c:pt idx="84">
                  <c:v>850</c:v>
                </c:pt>
                <c:pt idx="85">
                  <c:v>860</c:v>
                </c:pt>
                <c:pt idx="86">
                  <c:v>870</c:v>
                </c:pt>
                <c:pt idx="87">
                  <c:v>880</c:v>
                </c:pt>
                <c:pt idx="88">
                  <c:v>890</c:v>
                </c:pt>
                <c:pt idx="89">
                  <c:v>900</c:v>
                </c:pt>
                <c:pt idx="90">
                  <c:v>910</c:v>
                </c:pt>
                <c:pt idx="91">
                  <c:v>920</c:v>
                </c:pt>
                <c:pt idx="92">
                  <c:v>930</c:v>
                </c:pt>
                <c:pt idx="93">
                  <c:v>940</c:v>
                </c:pt>
                <c:pt idx="94">
                  <c:v>950</c:v>
                </c:pt>
                <c:pt idx="95">
                  <c:v>960</c:v>
                </c:pt>
                <c:pt idx="96">
                  <c:v>970</c:v>
                </c:pt>
                <c:pt idx="97">
                  <c:v>980</c:v>
                </c:pt>
                <c:pt idx="98">
                  <c:v>990</c:v>
                </c:pt>
                <c:pt idx="99">
                  <c:v>1000</c:v>
                </c:pt>
              </c:numCache>
            </c:numRef>
          </c:cat>
          <c:val>
            <c:numRef>
              <c:f>Performance!$B$16:$CW$16</c:f>
              <c:numCache>
                <c:formatCode>General</c:formatCode>
                <c:ptCount val="100"/>
                <c:pt idx="0">
                  <c:v>86.179859043759635</c:v>
                </c:pt>
                <c:pt idx="1">
                  <c:v>82.790389235658893</c:v>
                </c:pt>
                <c:pt idx="2">
                  <c:v>79.773578759147213</c:v>
                </c:pt>
                <c:pt idx="3">
                  <c:v>77.079355504970309</c:v>
                </c:pt>
                <c:pt idx="4">
                  <c:v>74.664499021403103</c:v>
                </c:pt>
                <c:pt idx="5">
                  <c:v>72.491701584979836</c:v>
                </c:pt>
                <c:pt idx="6">
                  <c:v>70.528757954142151</c:v>
                </c:pt>
                <c:pt idx="7">
                  <c:v>68.747866169282247</c:v>
                </c:pt>
                <c:pt idx="8">
                  <c:v>67.125024179817913</c:v>
                </c:pt>
                <c:pt idx="9">
                  <c:v>65.639509164814442</c:v>
                </c:pt>
                <c:pt idx="10">
                  <c:v>64.273428213666804</c:v>
                </c:pt>
                <c:pt idx="11">
                  <c:v>63.01133058665922</c:v>
                </c:pt>
                <c:pt idx="12">
                  <c:v>61.839873115632336</c:v>
                </c:pt>
                <c:pt idx="13">
                  <c:v>60.747531461696347</c:v>
                </c:pt>
                <c:pt idx="14">
                  <c:v>59.724350945100589</c:v>
                </c:pt>
                <c:pt idx="15">
                  <c:v>58.761731523741901</c:v>
                </c:pt>
                <c:pt idx="16">
                  <c:v>57.852242240109931</c:v>
                </c:pt>
                <c:pt idx="17">
                  <c:v>56.989461097907586</c:v>
                </c:pt>
                <c:pt idx="18">
                  <c:v>56.167836883115676</c:v>
                </c:pt>
                <c:pt idx="19">
                  <c:v>55.38256992193503</c:v>
                </c:pt>
                <c:pt idx="20">
                  <c:v>54.629509180239666</c:v>
                </c:pt>
                <c:pt idx="21">
                  <c:v>53.905063464879916</c:v>
                </c:pt>
                <c:pt idx="22">
                  <c:v>53.206124794129792</c:v>
                </c:pt>
                <c:pt idx="23">
                  <c:v>52.530002269457398</c:v>
                </c:pt>
                <c:pt idx="24">
                  <c:v>51.874365009380334</c:v>
                </c:pt>
                <c:pt idx="25">
                  <c:v>51.237192903419839</c:v>
                </c:pt>
                <c:pt idx="26">
                  <c:v>50.616734114388279</c:v>
                </c:pt>
                <c:pt idx="27">
                  <c:v>50.011468404133709</c:v>
                </c:pt>
                <c:pt idx="28">
                  <c:v>49.420075484623254</c:v>
                </c:pt>
                <c:pt idx="29">
                  <c:v>48.841407705632577</c:v>
                </c:pt>
                <c:pt idx="30">
                  <c:v>48.2744664847026</c:v>
                </c:pt>
                <c:pt idx="31">
                  <c:v>47.718381966480386</c:v>
                </c:pt>
                <c:pt idx="32">
                  <c:v>47.172395468854688</c:v>
                </c:pt>
                <c:pt idx="33">
                  <c:v>46.635844333954665</c:v>
                </c:pt>
                <c:pt idx="34">
                  <c:v>46.108148854425671</c:v>
                </c:pt>
                <c:pt idx="35">
                  <c:v>45.588800990567051</c:v>
                </c:pt>
                <c:pt idx="36">
                  <c:v>45.077354632897297</c:v>
                </c:pt>
                <c:pt idx="37">
                  <c:v>44.573417198349148</c:v>
                </c:pt>
                <c:pt idx="38">
                  <c:v>44.076642377325321</c:v>
                </c:pt>
                <c:pt idx="39">
                  <c:v>43.586723873894499</c:v>
                </c:pt>
                <c:pt idx="40">
                  <c:v>43.103390003023435</c:v>
                </c:pt>
                <c:pt idx="41">
                  <c:v>42.626399027394392</c:v>
                </c:pt>
                <c:pt idx="42">
                  <c:v>42.155535132454588</c:v>
                </c:pt>
                <c:pt idx="43">
                  <c:v>41.690604952234523</c:v>
                </c:pt>
                <c:pt idx="44">
                  <c:v>41.231434570459747</c:v>
                </c:pt>
                <c:pt idx="45">
                  <c:v>40.777866931823915</c:v>
                </c:pt>
                <c:pt idx="46">
                  <c:v>40.329759607218946</c:v>
                </c:pt>
                <c:pt idx="47">
                  <c:v>39.88698286441921</c:v>
                </c:pt>
                <c:pt idx="48">
                  <c:v>39.449418002365604</c:v>
                </c:pt>
                <c:pt idx="49">
                  <c:v>39.016955912930818</c:v>
                </c:pt>
                <c:pt idx="50">
                  <c:v>38.589495838997365</c:v>
                </c:pt>
                <c:pt idx="51">
                  <c:v>38.166944301951759</c:v>
                </c:pt>
                <c:pt idx="52">
                  <c:v>37.749214175384154</c:v>
                </c:pt>
                <c:pt idx="53">
                  <c:v>37.336223884964156</c:v>
                </c:pt>
                <c:pt idx="54">
                  <c:v>36.927896717208014</c:v>
                </c:pt>
                <c:pt idx="55">
                  <c:v>36.52416022222188</c:v>
                </c:pt>
                <c:pt idx="56">
                  <c:v>36.1249456975494</c:v>
                </c:pt>
                <c:pt idx="57">
                  <c:v>35.730187742016199</c:v>
                </c:pt>
                <c:pt idx="58">
                  <c:v>35.339823869986084</c:v>
                </c:pt>
                <c:pt idx="59">
                  <c:v>34.953794177757203</c:v>
                </c:pt>
                <c:pt idx="60">
                  <c:v>34.572041054960152</c:v>
                </c:pt>
                <c:pt idx="61">
                  <c:v>34.194508934798186</c:v>
                </c:pt>
                <c:pt idx="62">
                  <c:v>33.821144077813749</c:v>
                </c:pt>
                <c:pt idx="63">
                  <c:v>33.451894384594397</c:v>
                </c:pt>
                <c:pt idx="64">
                  <c:v>33.086709233458791</c:v>
                </c:pt>
                <c:pt idx="65">
                  <c:v>32.72553933970736</c:v>
                </c:pt>
                <c:pt idx="66">
                  <c:v>32.368336633489214</c:v>
                </c:pt>
                <c:pt idx="67">
                  <c:v>32.015054153741147</c:v>
                </c:pt>
                <c:pt idx="68">
                  <c:v>31.665645956003466</c:v>
                </c:pt>
                <c:pt idx="69">
                  <c:v>31.320067032217654</c:v>
                </c:pt>
                <c:pt idx="70">
                  <c:v>30.978273240871339</c:v>
                </c:pt>
                <c:pt idx="71">
                  <c:v>30.640221246078912</c:v>
                </c:pt>
                <c:pt idx="72">
                  <c:v>30.305868464380335</c:v>
                </c:pt>
                <c:pt idx="73">
                  <c:v>29.975173018207332</c:v>
                </c:pt>
                <c:pt idx="74">
                  <c:v>29.648093695109772</c:v>
                </c:pt>
                <c:pt idx="75">
                  <c:v>29.324589911959524</c:v>
                </c:pt>
                <c:pt idx="76">
                  <c:v>29.004621683456516</c:v>
                </c:pt>
                <c:pt idx="77">
                  <c:v>28.688149594353582</c:v>
                </c:pt>
                <c:pt idx="78">
                  <c:v>28.375134774897312</c:v>
                </c:pt>
                <c:pt idx="79">
                  <c:v>28.065538879050219</c:v>
                </c:pt>
                <c:pt idx="80">
                  <c:v>27.75932406511976</c:v>
                </c:pt>
                <c:pt idx="81">
                  <c:v>27.456452978470349</c:v>
                </c:pt>
                <c:pt idx="82">
                  <c:v>27.15688873603937</c:v>
                </c:pt>
                <c:pt idx="83">
                  <c:v>26.86059491241587</c:v>
                </c:pt>
                <c:pt idx="84">
                  <c:v>26.567535527274064</c:v>
                </c:pt>
                <c:pt idx="85">
                  <c:v>26.277675033981904</c:v>
                </c:pt>
                <c:pt idx="86">
                  <c:v>25.990978309229671</c:v>
                </c:pt>
                <c:pt idx="87">
                  <c:v>25.707410643544641</c:v>
                </c:pt>
                <c:pt idx="88">
                  <c:v>25.426937732576313</c:v>
                </c:pt>
                <c:pt idx="89">
                  <c:v>25.149525669052295</c:v>
                </c:pt>
                <c:pt idx="90">
                  <c:v>24.875140935318662</c:v>
                </c:pt>
                <c:pt idx="91">
                  <c:v>24.603750396390364</c:v>
                </c:pt>
                <c:pt idx="92">
                  <c:v>24.33532129344735</c:v>
                </c:pt>
                <c:pt idx="93">
                  <c:v>24.069821237720809</c:v>
                </c:pt>
                <c:pt idx="94">
                  <c:v>23.807218204721593</c:v>
                </c:pt>
                <c:pt idx="95">
                  <c:v>23.547480528769313</c:v>
                </c:pt>
                <c:pt idx="96">
                  <c:v>23.290576897786217</c:v>
                </c:pt>
                <c:pt idx="97">
                  <c:v>23.036476348324907</c:v>
                </c:pt>
                <c:pt idx="98">
                  <c:v>22.785148260803023</c:v>
                </c:pt>
                <c:pt idx="99">
                  <c:v>22.536562354921738</c:v>
                </c:pt>
              </c:numCache>
            </c:numRef>
          </c:val>
        </c:ser>
        <c:ser>
          <c:idx val="1"/>
          <c:order val="1"/>
          <c:tx>
            <c:v>CMP</c:v>
          </c:tx>
          <c:spPr>
            <a:ln>
              <a:solidFill>
                <a:srgbClr val="FF0000"/>
              </a:solidFill>
            </a:ln>
          </c:spPr>
          <c:marker>
            <c:symbol val="none"/>
          </c:marker>
          <c:cat>
            <c:numRef>
              <c:f>Performance!$B$14:$CW$14</c:f>
              <c:numCache>
                <c:formatCode>General</c:formatCode>
                <c:ptCount val="100"/>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pt idx="66">
                  <c:v>670</c:v>
                </c:pt>
                <c:pt idx="67">
                  <c:v>680</c:v>
                </c:pt>
                <c:pt idx="68">
                  <c:v>690</c:v>
                </c:pt>
                <c:pt idx="69">
                  <c:v>700</c:v>
                </c:pt>
                <c:pt idx="70">
                  <c:v>710</c:v>
                </c:pt>
                <c:pt idx="71">
                  <c:v>720</c:v>
                </c:pt>
                <c:pt idx="72">
                  <c:v>730</c:v>
                </c:pt>
                <c:pt idx="73">
                  <c:v>740</c:v>
                </c:pt>
                <c:pt idx="74">
                  <c:v>750</c:v>
                </c:pt>
                <c:pt idx="75">
                  <c:v>760</c:v>
                </c:pt>
                <c:pt idx="76">
                  <c:v>770</c:v>
                </c:pt>
                <c:pt idx="77">
                  <c:v>780</c:v>
                </c:pt>
                <c:pt idx="78">
                  <c:v>790</c:v>
                </c:pt>
                <c:pt idx="79">
                  <c:v>800</c:v>
                </c:pt>
                <c:pt idx="80">
                  <c:v>810</c:v>
                </c:pt>
                <c:pt idx="81">
                  <c:v>820</c:v>
                </c:pt>
                <c:pt idx="82">
                  <c:v>830</c:v>
                </c:pt>
                <c:pt idx="83">
                  <c:v>840</c:v>
                </c:pt>
                <c:pt idx="84">
                  <c:v>850</c:v>
                </c:pt>
                <c:pt idx="85">
                  <c:v>860</c:v>
                </c:pt>
                <c:pt idx="86">
                  <c:v>870</c:v>
                </c:pt>
                <c:pt idx="87">
                  <c:v>880</c:v>
                </c:pt>
                <c:pt idx="88">
                  <c:v>890</c:v>
                </c:pt>
                <c:pt idx="89">
                  <c:v>900</c:v>
                </c:pt>
                <c:pt idx="90">
                  <c:v>910</c:v>
                </c:pt>
                <c:pt idx="91">
                  <c:v>920</c:v>
                </c:pt>
                <c:pt idx="92">
                  <c:v>930</c:v>
                </c:pt>
                <c:pt idx="93">
                  <c:v>940</c:v>
                </c:pt>
                <c:pt idx="94">
                  <c:v>950</c:v>
                </c:pt>
                <c:pt idx="95">
                  <c:v>960</c:v>
                </c:pt>
                <c:pt idx="96">
                  <c:v>970</c:v>
                </c:pt>
                <c:pt idx="97">
                  <c:v>980</c:v>
                </c:pt>
                <c:pt idx="98">
                  <c:v>990</c:v>
                </c:pt>
                <c:pt idx="99">
                  <c:v>1000</c:v>
                </c:pt>
              </c:numCache>
            </c:numRef>
          </c:cat>
          <c:val>
            <c:numRef>
              <c:f>Performance!$B$31:$CW$31</c:f>
              <c:numCache>
                <c:formatCode>General</c:formatCode>
                <c:ptCount val="100"/>
                <c:pt idx="0">
                  <c:v>122.74123102671366</c:v>
                </c:pt>
                <c:pt idx="1">
                  <c:v>118.62527396813461</c:v>
                </c:pt>
                <c:pt idx="2">
                  <c:v>114.64733982464575</c:v>
                </c:pt>
                <c:pt idx="3">
                  <c:v>110.80280018909441</c:v>
                </c:pt>
                <c:pt idx="4">
                  <c:v>107.0871818615467</c:v>
                </c:pt>
                <c:pt idx="5">
                  <c:v>103.49616164462839</c:v>
                </c:pt>
                <c:pt idx="6">
                  <c:v>100.02556131339711</c:v>
                </c:pt>
                <c:pt idx="7">
                  <c:v>96.671342753892759</c:v>
                </c:pt>
                <c:pt idx="8">
                  <c:v>93.429603264710067</c:v>
                </c:pt>
                <c:pt idx="9">
                  <c:v>90.296571016125768</c:v>
                </c:pt>
                <c:pt idx="10">
                  <c:v>87.268600661498837</c:v>
                </c:pt>
                <c:pt idx="11">
                  <c:v>84.342169095835018</c:v>
                </c:pt>
                <c:pt idx="12">
                  <c:v>81.513871356582882</c:v>
                </c:pt>
                <c:pt idx="13">
                  <c:v>78.780416661891053</c:v>
                </c:pt>
                <c:pt idx="14">
                  <c:v>76.138624581716002</c:v>
                </c:pt>
                <c:pt idx="15">
                  <c:v>73.585421337327716</c:v>
                </c:pt>
                <c:pt idx="16">
                  <c:v>71.11783622490556</c:v>
                </c:pt>
                <c:pt idx="17">
                  <c:v>68.732998159063925</c:v>
                </c:pt>
                <c:pt idx="18">
                  <c:v>66.428132332286182</c:v>
                </c:pt>
                <c:pt idx="19">
                  <c:v>64.200556986379922</c:v>
                </c:pt>
                <c:pt idx="20">
                  <c:v>62.047680292196468</c:v>
                </c:pt>
                <c:pt idx="21">
                  <c:v>59.966997333985482</c:v>
                </c:pt>
                <c:pt idx="22">
                  <c:v>57.956087194874272</c:v>
                </c:pt>
                <c:pt idx="23">
                  <c:v>56.012610140082089</c:v>
                </c:pt>
                <c:pt idx="24">
                  <c:v>54.134304894591018</c:v>
                </c:pt>
                <c:pt idx="25">
                  <c:v>52.318986012106706</c:v>
                </c:pt>
                <c:pt idx="26">
                  <c:v>50.564541332247153</c:v>
                </c:pt>
                <c:pt idx="27">
                  <c:v>48.868929523001256</c:v>
                </c:pt>
                <c:pt idx="28">
                  <c:v>47.230177705597512</c:v>
                </c:pt>
                <c:pt idx="29">
                  <c:v>45.646379159019574</c:v>
                </c:pt>
                <c:pt idx="30">
                  <c:v>44.115691101497539</c:v>
                </c:pt>
                <c:pt idx="31">
                  <c:v>42.636332546394073</c:v>
                </c:pt>
                <c:pt idx="32">
                  <c:v>41.206582229990111</c:v>
                </c:pt>
                <c:pt idx="33">
                  <c:v>39.824776608759763</c:v>
                </c:pt>
                <c:pt idx="34">
                  <c:v>38.489307923803494</c:v>
                </c:pt>
                <c:pt idx="35">
                  <c:v>37.198622330188087</c:v>
                </c:pt>
                <c:pt idx="36">
                  <c:v>35.951218089016393</c:v>
                </c:pt>
                <c:pt idx="37">
                  <c:v>34.745643820123867</c:v>
                </c:pt>
                <c:pt idx="38">
                  <c:v>33.580496813367922</c:v>
                </c:pt>
                <c:pt idx="39">
                  <c:v>32.454421396546564</c:v>
                </c:pt>
                <c:pt idx="40">
                  <c:v>31.366107358045994</c:v>
                </c:pt>
                <c:pt idx="41">
                  <c:v>30.314288422382894</c:v>
                </c:pt>
                <c:pt idx="42">
                  <c:v>29.297740776867151</c:v>
                </c:pt>
                <c:pt idx="43">
                  <c:v>28.315281647671032</c:v>
                </c:pt>
                <c:pt idx="44">
                  <c:v>27.365767923647685</c:v>
                </c:pt>
                <c:pt idx="45">
                  <c:v>26.448094826298192</c:v>
                </c:pt>
                <c:pt idx="46">
                  <c:v>25.561194624339336</c:v>
                </c:pt>
                <c:pt idx="47">
                  <c:v>24.704035391376589</c:v>
                </c:pt>
                <c:pt idx="48">
                  <c:v>23.87561980523672</c:v>
                </c:pt>
                <c:pt idx="49">
                  <c:v>23.074983987563307</c:v>
                </c:pt>
                <c:pt idx="50">
                  <c:v>22.301196382324619</c:v>
                </c:pt>
                <c:pt idx="51">
                  <c:v>21.553356671929265</c:v>
                </c:pt>
                <c:pt idx="52">
                  <c:v>20.830594729688432</c:v>
                </c:pt>
                <c:pt idx="53">
                  <c:v>20.132069607405757</c:v>
                </c:pt>
                <c:pt idx="54">
                  <c:v>19.45696855691709</c:v>
                </c:pt>
                <c:pt idx="55">
                  <c:v>18.804506084441449</c:v>
                </c:pt>
                <c:pt idx="56">
                  <c:v>18.173923036643075</c:v>
                </c:pt>
                <c:pt idx="57">
                  <c:v>17.56448571734111</c:v>
                </c:pt>
                <c:pt idx="58">
                  <c:v>16.975485033839188</c:v>
                </c:pt>
                <c:pt idx="59">
                  <c:v>16.406235671881699</c:v>
                </c:pt>
                <c:pt idx="60">
                  <c:v>15.856075298276714</c:v>
                </c:pt>
                <c:pt idx="61">
                  <c:v>15.324363790257866</c:v>
                </c:pt>
                <c:pt idx="62">
                  <c:v>14.810482490688562</c:v>
                </c:pt>
                <c:pt idx="63">
                  <c:v>14.313833488241746</c:v>
                </c:pt>
                <c:pt idx="64">
                  <c:v>13.833838921718039</c:v>
                </c:pt>
                <c:pt idx="65">
                  <c:v>13.369940307692417</c:v>
                </c:pt>
                <c:pt idx="66">
                  <c:v>12.921597890707451</c:v>
                </c:pt>
                <c:pt idx="67">
                  <c:v>12.488290015256839</c:v>
                </c:pt>
                <c:pt idx="68">
                  <c:v>12.069512518828674</c:v>
                </c:pt>
                <c:pt idx="69">
                  <c:v>11.664778145302067</c:v>
                </c:pt>
                <c:pt idx="70">
                  <c:v>11.273615978014815</c:v>
                </c:pt>
                <c:pt idx="71">
                  <c:v>10.895570891842262</c:v>
                </c:pt>
                <c:pt idx="72">
                  <c:v>10.530203023649975</c:v>
                </c:pt>
                <c:pt idx="73">
                  <c:v>10.177087260504099</c:v>
                </c:pt>
                <c:pt idx="74">
                  <c:v>9.8358127450437607</c:v>
                </c:pt>
                <c:pt idx="75">
                  <c:v>9.5059823974402491</c:v>
                </c:pt>
                <c:pt idx="76">
                  <c:v>9.1872124533865058</c:v>
                </c:pt>
                <c:pt idx="77">
                  <c:v>8.8791320175796411</c:v>
                </c:pt>
                <c:pt idx="78">
                  <c:v>8.5813826321766342</c:v>
                </c:pt>
                <c:pt idx="79">
                  <c:v>8.2936178597214205</c:v>
                </c:pt>
                <c:pt idx="80">
                  <c:v>8.0155028800578343</c:v>
                </c:pt>
                <c:pt idx="81">
                  <c:v>7.7467141007595854</c:v>
                </c:pt>
                <c:pt idx="82">
                  <c:v>7.4869387806238823</c:v>
                </c:pt>
                <c:pt idx="83">
                  <c:v>7.2358746657906892</c:v>
                </c:pt>
                <c:pt idx="84">
                  <c:v>6.993229638064248</c:v>
                </c:pt>
                <c:pt idx="85">
                  <c:v>6.758721375027597</c:v>
                </c:pt>
                <c:pt idx="86">
                  <c:v>6.5320770215547252</c:v>
                </c:pt>
                <c:pt idx="87">
                  <c:v>6.313032872338078</c:v>
                </c:pt>
                <c:pt idx="88">
                  <c:v>6.1013340650620949</c:v>
                </c:pt>
                <c:pt idx="89">
                  <c:v>5.8967342838657046</c:v>
                </c:pt>
                <c:pt idx="90">
                  <c:v>5.6989954727488445</c:v>
                </c:pt>
                <c:pt idx="91">
                  <c:v>5.5078875585894558</c:v>
                </c:pt>
                <c:pt idx="92">
                  <c:v>5.3231881834487424</c:v>
                </c:pt>
                <c:pt idx="93">
                  <c:v>5.144682445853185</c:v>
                </c:pt>
                <c:pt idx="94">
                  <c:v>4.9721626507523133</c:v>
                </c:pt>
                <c:pt idx="95">
                  <c:v>4.805428067861313</c:v>
                </c:pt>
                <c:pt idx="96">
                  <c:v>4.6442846981072403</c:v>
                </c:pt>
                <c:pt idx="97">
                  <c:v>4.4885450479071816</c:v>
                </c:pt>
                <c:pt idx="98">
                  <c:v>4.3380279110156454</c:v>
                </c:pt>
                <c:pt idx="99">
                  <c:v>4.1925581576874258</c:v>
                </c:pt>
              </c:numCache>
            </c:numRef>
          </c:val>
        </c:ser>
        <c:ser>
          <c:idx val="2"/>
          <c:order val="2"/>
          <c:tx>
            <c:strRef>
              <c:f>Performance!$B$41</c:f>
              <c:strCache>
                <c:ptCount val="1"/>
                <c:pt idx="0">
                  <c:v>Bulletproof</c:v>
                </c:pt>
              </c:strCache>
            </c:strRef>
          </c:tx>
          <c:spPr>
            <a:ln>
              <a:solidFill>
                <a:schemeClr val="tx1"/>
              </a:solidFill>
            </a:ln>
          </c:spPr>
          <c:marker>
            <c:symbol val="none"/>
          </c:marker>
          <c:cat>
            <c:numRef>
              <c:f>Performance!$B$14:$CW$14</c:f>
              <c:numCache>
                <c:formatCode>General</c:formatCode>
                <c:ptCount val="100"/>
                <c:pt idx="0">
                  <c:v>10</c:v>
                </c:pt>
                <c:pt idx="1">
                  <c:v>20</c:v>
                </c:pt>
                <c:pt idx="2">
                  <c:v>30</c:v>
                </c:pt>
                <c:pt idx="3">
                  <c:v>40</c:v>
                </c:pt>
                <c:pt idx="4">
                  <c:v>50</c:v>
                </c:pt>
                <c:pt idx="5">
                  <c:v>60</c:v>
                </c:pt>
                <c:pt idx="6">
                  <c:v>70</c:v>
                </c:pt>
                <c:pt idx="7">
                  <c:v>80</c:v>
                </c:pt>
                <c:pt idx="8">
                  <c:v>90</c:v>
                </c:pt>
                <c:pt idx="9">
                  <c:v>100</c:v>
                </c:pt>
                <c:pt idx="10">
                  <c:v>110</c:v>
                </c:pt>
                <c:pt idx="11">
                  <c:v>120</c:v>
                </c:pt>
                <c:pt idx="12">
                  <c:v>130</c:v>
                </c:pt>
                <c:pt idx="13">
                  <c:v>140</c:v>
                </c:pt>
                <c:pt idx="14">
                  <c:v>150</c:v>
                </c:pt>
                <c:pt idx="15">
                  <c:v>160</c:v>
                </c:pt>
                <c:pt idx="16">
                  <c:v>170</c:v>
                </c:pt>
                <c:pt idx="17">
                  <c:v>180</c:v>
                </c:pt>
                <c:pt idx="18">
                  <c:v>190</c:v>
                </c:pt>
                <c:pt idx="19">
                  <c:v>200</c:v>
                </c:pt>
                <c:pt idx="20">
                  <c:v>210</c:v>
                </c:pt>
                <c:pt idx="21">
                  <c:v>220</c:v>
                </c:pt>
                <c:pt idx="22">
                  <c:v>230</c:v>
                </c:pt>
                <c:pt idx="23">
                  <c:v>240</c:v>
                </c:pt>
                <c:pt idx="24">
                  <c:v>250</c:v>
                </c:pt>
                <c:pt idx="25">
                  <c:v>260</c:v>
                </c:pt>
                <c:pt idx="26">
                  <c:v>270</c:v>
                </c:pt>
                <c:pt idx="27">
                  <c:v>280</c:v>
                </c:pt>
                <c:pt idx="28">
                  <c:v>290</c:v>
                </c:pt>
                <c:pt idx="29">
                  <c:v>300</c:v>
                </c:pt>
                <c:pt idx="30">
                  <c:v>310</c:v>
                </c:pt>
                <c:pt idx="31">
                  <c:v>320</c:v>
                </c:pt>
                <c:pt idx="32">
                  <c:v>330</c:v>
                </c:pt>
                <c:pt idx="33">
                  <c:v>340</c:v>
                </c:pt>
                <c:pt idx="34">
                  <c:v>350</c:v>
                </c:pt>
                <c:pt idx="35">
                  <c:v>360</c:v>
                </c:pt>
                <c:pt idx="36">
                  <c:v>370</c:v>
                </c:pt>
                <c:pt idx="37">
                  <c:v>380</c:v>
                </c:pt>
                <c:pt idx="38">
                  <c:v>390</c:v>
                </c:pt>
                <c:pt idx="39">
                  <c:v>400</c:v>
                </c:pt>
                <c:pt idx="40">
                  <c:v>410</c:v>
                </c:pt>
                <c:pt idx="41">
                  <c:v>420</c:v>
                </c:pt>
                <c:pt idx="42">
                  <c:v>430</c:v>
                </c:pt>
                <c:pt idx="43">
                  <c:v>440</c:v>
                </c:pt>
                <c:pt idx="44">
                  <c:v>450</c:v>
                </c:pt>
                <c:pt idx="45">
                  <c:v>460</c:v>
                </c:pt>
                <c:pt idx="46">
                  <c:v>470</c:v>
                </c:pt>
                <c:pt idx="47">
                  <c:v>480</c:v>
                </c:pt>
                <c:pt idx="48">
                  <c:v>490</c:v>
                </c:pt>
                <c:pt idx="49">
                  <c:v>500</c:v>
                </c:pt>
                <c:pt idx="50">
                  <c:v>510</c:v>
                </c:pt>
                <c:pt idx="51">
                  <c:v>520</c:v>
                </c:pt>
                <c:pt idx="52">
                  <c:v>530</c:v>
                </c:pt>
                <c:pt idx="53">
                  <c:v>540</c:v>
                </c:pt>
                <c:pt idx="54">
                  <c:v>550</c:v>
                </c:pt>
                <c:pt idx="55">
                  <c:v>560</c:v>
                </c:pt>
                <c:pt idx="56">
                  <c:v>570</c:v>
                </c:pt>
                <c:pt idx="57">
                  <c:v>580</c:v>
                </c:pt>
                <c:pt idx="58">
                  <c:v>590</c:v>
                </c:pt>
                <c:pt idx="59">
                  <c:v>600</c:v>
                </c:pt>
                <c:pt idx="60">
                  <c:v>610</c:v>
                </c:pt>
                <c:pt idx="61">
                  <c:v>620</c:v>
                </c:pt>
                <c:pt idx="62">
                  <c:v>630</c:v>
                </c:pt>
                <c:pt idx="63">
                  <c:v>640</c:v>
                </c:pt>
                <c:pt idx="64">
                  <c:v>650</c:v>
                </c:pt>
                <c:pt idx="65">
                  <c:v>660</c:v>
                </c:pt>
                <c:pt idx="66">
                  <c:v>670</c:v>
                </c:pt>
                <c:pt idx="67">
                  <c:v>680</c:v>
                </c:pt>
                <c:pt idx="68">
                  <c:v>690</c:v>
                </c:pt>
                <c:pt idx="69">
                  <c:v>700</c:v>
                </c:pt>
                <c:pt idx="70">
                  <c:v>710</c:v>
                </c:pt>
                <c:pt idx="71">
                  <c:v>720</c:v>
                </c:pt>
                <c:pt idx="72">
                  <c:v>730</c:v>
                </c:pt>
                <c:pt idx="73">
                  <c:v>740</c:v>
                </c:pt>
                <c:pt idx="74">
                  <c:v>750</c:v>
                </c:pt>
                <c:pt idx="75">
                  <c:v>760</c:v>
                </c:pt>
                <c:pt idx="76">
                  <c:v>770</c:v>
                </c:pt>
                <c:pt idx="77">
                  <c:v>780</c:v>
                </c:pt>
                <c:pt idx="78">
                  <c:v>790</c:v>
                </c:pt>
                <c:pt idx="79">
                  <c:v>800</c:v>
                </c:pt>
                <c:pt idx="80">
                  <c:v>810</c:v>
                </c:pt>
                <c:pt idx="81">
                  <c:v>820</c:v>
                </c:pt>
                <c:pt idx="82">
                  <c:v>830</c:v>
                </c:pt>
                <c:pt idx="83">
                  <c:v>840</c:v>
                </c:pt>
                <c:pt idx="84">
                  <c:v>850</c:v>
                </c:pt>
                <c:pt idx="85">
                  <c:v>860</c:v>
                </c:pt>
                <c:pt idx="86">
                  <c:v>870</c:v>
                </c:pt>
                <c:pt idx="87">
                  <c:v>880</c:v>
                </c:pt>
                <c:pt idx="88">
                  <c:v>890</c:v>
                </c:pt>
                <c:pt idx="89">
                  <c:v>900</c:v>
                </c:pt>
                <c:pt idx="90">
                  <c:v>910</c:v>
                </c:pt>
                <c:pt idx="91">
                  <c:v>920</c:v>
                </c:pt>
                <c:pt idx="92">
                  <c:v>930</c:v>
                </c:pt>
                <c:pt idx="93">
                  <c:v>940</c:v>
                </c:pt>
                <c:pt idx="94">
                  <c:v>950</c:v>
                </c:pt>
                <c:pt idx="95">
                  <c:v>960</c:v>
                </c:pt>
                <c:pt idx="96">
                  <c:v>970</c:v>
                </c:pt>
                <c:pt idx="97">
                  <c:v>980</c:v>
                </c:pt>
                <c:pt idx="98">
                  <c:v>990</c:v>
                </c:pt>
                <c:pt idx="99">
                  <c:v>1000</c:v>
                </c:pt>
              </c:numCache>
            </c:numRef>
          </c:cat>
          <c:val>
            <c:numRef>
              <c:f>Performance!$B$46:$CW$46</c:f>
              <c:numCache>
                <c:formatCode>General</c:formatCode>
                <c:ptCount val="100"/>
                <c:pt idx="0">
                  <c:v>100.80767143832338</c:v>
                </c:pt>
                <c:pt idx="1">
                  <c:v>92.103132994900449</c:v>
                </c:pt>
                <c:pt idx="2">
                  <c:v>86.24827192888425</c:v>
                </c:pt>
                <c:pt idx="3">
                  <c:v>82.101283481230112</c:v>
                </c:pt>
                <c:pt idx="4">
                  <c:v>78.984318382525046</c:v>
                </c:pt>
                <c:pt idx="5">
                  <c:v>76.494786232424474</c:v>
                </c:pt>
                <c:pt idx="6">
                  <c:v>74.393409013394646</c:v>
                </c:pt>
                <c:pt idx="7">
                  <c:v>72.53780738983852</c:v>
                </c:pt>
                <c:pt idx="8">
                  <c:v>70.843099791593801</c:v>
                </c:pt>
                <c:pt idx="9">
                  <c:v>69.258527107925289</c:v>
                </c:pt>
                <c:pt idx="10">
                  <c:v>67.753584742276928</c:v>
                </c:pt>
                <c:pt idx="11">
                  <c:v>66.309795011465368</c:v>
                </c:pt>
                <c:pt idx="12">
                  <c:v>64.915825743428186</c:v>
                </c:pt>
                <c:pt idx="13">
                  <c:v>63.564594048572758</c:v>
                </c:pt>
                <c:pt idx="14">
                  <c:v>62.251547822993651</c:v>
                </c:pt>
                <c:pt idx="15">
                  <c:v>60.973645960548275</c:v>
                </c:pt>
                <c:pt idx="16">
                  <c:v>59.728753088440058</c:v>
                </c:pt>
                <c:pt idx="17">
                  <c:v>58.515280230331179</c:v>
                </c:pt>
                <c:pt idx="18">
                  <c:v>57.331971375549976</c:v>
                </c:pt>
                <c:pt idx="19">
                  <c:v>56.177776615489272</c:v>
                </c:pt>
                <c:pt idx="20">
                  <c:v>55.051776643611369</c:v>
                </c:pt>
                <c:pt idx="21">
                  <c:v>53.953137733997366</c:v>
                </c:pt>
                <c:pt idx="22">
                  <c:v>52.881084807988316</c:v>
                </c:pt>
                <c:pt idx="23">
                  <c:v>51.834885237982014</c:v>
                </c:pt>
                <c:pt idx="24">
                  <c:v>50.81383902719714</c:v>
                </c:pt>
                <c:pt idx="25">
                  <c:v>49.817272777918845</c:v>
                </c:pt>
                <c:pt idx="26">
                  <c:v>48.844535913010546</c:v>
                </c:pt>
                <c:pt idx="27">
                  <c:v>47.894998239751956</c:v>
                </c:pt>
                <c:pt idx="28">
                  <c:v>46.968048315424404</c:v>
                </c:pt>
                <c:pt idx="29">
                  <c:v>46.063092293789865</c:v>
                </c:pt>
                <c:pt idx="30">
                  <c:v>45.179553061968235</c:v>
                </c:pt>
                <c:pt idx="31">
                  <c:v>44.316869554557492</c:v>
                </c:pt>
                <c:pt idx="32">
                  <c:v>43.474496177728469</c:v>
                </c:pt>
                <c:pt idx="33">
                  <c:v>42.651902303252541</c:v>
                </c:pt>
                <c:pt idx="34">
                  <c:v>41.848571808576878</c:v>
                </c:pt>
                <c:pt idx="35">
                  <c:v>41.06400264865006</c:v>
                </c:pt>
                <c:pt idx="36">
                  <c:v>40.297706450893394</c:v>
                </c:pt>
                <c:pt idx="37">
                  <c:v>39.549208128092602</c:v>
                </c:pt>
                <c:pt idx="38">
                  <c:v>38.818045505994327</c:v>
                </c:pt>
                <c:pt idx="39">
                  <c:v>38.103768963586106</c:v>
                </c:pt>
                <c:pt idx="40">
                  <c:v>37.405941084750509</c:v>
                </c:pt>
                <c:pt idx="41">
                  <c:v>36.724136320410111</c:v>
                </c:pt>
                <c:pt idx="42">
                  <c:v>36.057940660534797</c:v>
                </c:pt>
                <c:pt idx="43">
                  <c:v>35.406951315537832</c:v>
                </c:pt>
                <c:pt idx="44">
                  <c:v>34.770776406680966</c:v>
                </c:pt>
                <c:pt idx="45">
                  <c:v>34.149034665168223</c:v>
                </c:pt>
                <c:pt idx="46">
                  <c:v>33.541355139645056</c:v>
                </c:pt>
                <c:pt idx="47">
                  <c:v>32.947376911844536</c:v>
                </c:pt>
                <c:pt idx="48">
                  <c:v>32.366748820139698</c:v>
                </c:pt>
                <c:pt idx="49">
                  <c:v>31.799129190773236</c:v>
                </c:pt>
                <c:pt idx="50">
                  <c:v>31.244185576546784</c:v>
                </c:pt>
                <c:pt idx="51">
                  <c:v>30.701594502758436</c:v>
                </c:pt>
                <c:pt idx="52">
                  <c:v>30.171041220186339</c:v>
                </c:pt>
                <c:pt idx="53">
                  <c:v>29.652219464920702</c:v>
                </c:pt>
                <c:pt idx="54">
                  <c:v>29.144831224853757</c:v>
                </c:pt>
                <c:pt idx="55">
                  <c:v>28.648586512642112</c:v>
                </c:pt>
                <c:pt idx="56">
                  <c:v>28.163203144961606</c:v>
                </c:pt>
                <c:pt idx="57">
                  <c:v>27.688406527879476</c:v>
                </c:pt>
                <c:pt idx="58">
                  <c:v>27.223929448174076</c:v>
                </c:pt>
                <c:pt idx="59">
                  <c:v>26.769511870436645</c:v>
                </c:pt>
                <c:pt idx="60">
                  <c:v>26.32490073979471</c:v>
                </c:pt>
                <c:pt idx="61">
                  <c:v>25.889849790100602</c:v>
                </c:pt>
                <c:pt idx="62">
                  <c:v>25.464119357433677</c:v>
                </c:pt>
                <c:pt idx="63">
                  <c:v>25.047476198768294</c:v>
                </c:pt>
                <c:pt idx="64">
                  <c:v>24.639693315664175</c:v>
                </c:pt>
                <c:pt idx="65">
                  <c:v>24.240549782839693</c:v>
                </c:pt>
                <c:pt idx="66">
                  <c:v>23.849830581492448</c:v>
                </c:pt>
                <c:pt idx="67">
                  <c:v>23.467326437235091</c:v>
                </c:pt>
                <c:pt idx="68">
                  <c:v>23.092833662518579</c:v>
                </c:pt>
                <c:pt idx="69">
                  <c:v>22.726154003417758</c:v>
                </c:pt>
                <c:pt idx="70">
                  <c:v>22.367094490658616</c:v>
                </c:pt>
                <c:pt idx="71">
                  <c:v>22.015467294768971</c:v>
                </c:pt>
                <c:pt idx="72">
                  <c:v>21.671089585238448</c:v>
                </c:pt>
                <c:pt idx="73">
                  <c:v>21.333783393576034</c:v>
                </c:pt>
                <c:pt idx="74">
                  <c:v>21.003375480157388</c:v>
                </c:pt>
                <c:pt idx="75">
                  <c:v>20.679697204756312</c:v>
                </c:pt>
                <c:pt idx="76">
                  <c:v>20.362584400658317</c:v>
                </c:pt>
                <c:pt idx="77">
                  <c:v>20.051877252256727</c:v>
                </c:pt>
                <c:pt idx="78">
                  <c:v>19.747420176034584</c:v>
                </c:pt>
                <c:pt idx="79">
                  <c:v>19.449061704838531</c:v>
                </c:pt>
                <c:pt idx="80">
                  <c:v>19.156654375353003</c:v>
                </c:pt>
                <c:pt idx="81">
                  <c:v>18.870054618686158</c:v>
                </c:pt>
                <c:pt idx="82">
                  <c:v>18.589122653980919</c:v>
                </c:pt>
                <c:pt idx="83">
                  <c:v>18.313722384967416</c:v>
                </c:pt>
                <c:pt idx="84">
                  <c:v>18.043721299374809</c:v>
                </c:pt>
                <c:pt idx="85">
                  <c:v>17.778990371123527</c:v>
                </c:pt>
                <c:pt idx="86">
                  <c:v>17.519403965220487</c:v>
                </c:pt>
                <c:pt idx="87">
                  <c:v>17.264839745282284</c:v>
                </c:pt>
                <c:pt idx="88">
                  <c:v>17.015178583613555</c:v>
                </c:pt>
                <c:pt idx="89">
                  <c:v>16.770304473769471</c:v>
                </c:pt>
                <c:pt idx="90">
                  <c:v>16.530104445533471</c:v>
                </c:pt>
                <c:pt idx="91">
                  <c:v>16.294468482243161</c:v>
                </c:pt>
                <c:pt idx="92">
                  <c:v>16.063289440399338</c:v>
                </c:pt>
                <c:pt idx="93">
                  <c:v>15.836462971494662</c:v>
                </c:pt>
                <c:pt idx="94">
                  <c:v>15.613887446000366</c:v>
                </c:pt>
                <c:pt idx="95">
                  <c:v>15.395463879451345</c:v>
                </c:pt>
                <c:pt idx="96">
                  <c:v>15.18109586057108</c:v>
                </c:pt>
                <c:pt idx="97">
                  <c:v>14.970689481380132</c:v>
                </c:pt>
                <c:pt idx="98">
                  <c:v>14.764153269232882</c:v>
                </c:pt>
                <c:pt idx="99">
                  <c:v>14.561398120729299</c:v>
                </c:pt>
              </c:numCache>
            </c:numRef>
          </c:val>
        </c:ser>
        <c:ser>
          <c:idx val="3"/>
          <c:order val="3"/>
          <c:tx>
            <c:v>Viper</c:v>
          </c:tx>
          <c:spPr>
            <a:ln w="57150">
              <a:solidFill>
                <a:schemeClr val="tx2"/>
              </a:solidFill>
            </a:ln>
          </c:spPr>
          <c:marker>
            <c:symbol val="none"/>
          </c:marker>
          <c:val>
            <c:numRef>
              <c:f>Performance!$B$61:$CW$61</c:f>
              <c:numCache>
                <c:formatCode>General</c:formatCode>
                <c:ptCount val="100"/>
                <c:pt idx="0">
                  <c:v>99.569359315359776</c:v>
                </c:pt>
                <c:pt idx="1">
                  <c:v>96.254681476509006</c:v>
                </c:pt>
                <c:pt idx="2">
                  <c:v>93.33037609188284</c:v>
                </c:pt>
                <c:pt idx="3">
                  <c:v>90.745274468240112</c:v>
                </c:pt>
                <c:pt idx="4">
                  <c:v>88.454942164815094</c:v>
                </c:pt>
                <c:pt idx="5">
                  <c:v>86.42079257784664</c:v>
                </c:pt>
                <c:pt idx="6">
                  <c:v>84.609317202710514</c:v>
                </c:pt>
                <c:pt idx="7">
                  <c:v>82.991417215546321</c:v>
                </c:pt>
                <c:pt idx="8">
                  <c:v>81.541823037835783</c:v>
                </c:pt>
                <c:pt idx="9">
                  <c:v>80.23859030286016</c:v>
                </c:pt>
                <c:pt idx="10">
                  <c:v>79.062662167364451</c:v>
                </c:pt>
                <c:pt idx="11">
                  <c:v>77.997489235501661</c:v>
                </c:pt>
                <c:pt idx="12">
                  <c:v>77.028699511634258</c:v>
                </c:pt>
                <c:pt idx="13">
                  <c:v>76.143811796764169</c:v>
                </c:pt>
                <c:pt idx="14">
                  <c:v>75.331986810167123</c:v>
                </c:pt>
                <c:pt idx="15">
                  <c:v>74.583811070516589</c:v>
                </c:pt>
                <c:pt idx="16">
                  <c:v>73.891109224410798</c:v>
                </c:pt>
                <c:pt idx="17">
                  <c:v>73.246781077811718</c:v>
                </c:pt>
                <c:pt idx="18">
                  <c:v>72.644660078786302</c:v>
                </c:pt>
                <c:pt idx="19">
                  <c:v>72.079390427945086</c:v>
                </c:pt>
                <c:pt idx="20">
                  <c:v>71.546320364640607</c:v>
                </c:pt>
                <c:pt idx="21">
                  <c:v>71.041409499733419</c:v>
                </c:pt>
                <c:pt idx="22">
                  <c:v>70.561148345995377</c:v>
                </c:pt>
                <c:pt idx="23">
                  <c:v>70.102488440592765</c:v>
                </c:pt>
                <c:pt idx="24">
                  <c:v>69.662781665428398</c:v>
                </c:pt>
                <c:pt idx="25">
                  <c:v>69.239727554641817</c:v>
                </c:pt>
                <c:pt idx="26">
                  <c:v>68.831327537929099</c:v>
                </c:pt>
                <c:pt idx="27">
                  <c:v>68.435845206730122</c:v>
                </c:pt>
                <c:pt idx="28">
                  <c:v>68.051771810501904</c:v>
                </c:pt>
                <c:pt idx="29">
                  <c:v>67.677796294649241</c:v>
                </c:pt>
                <c:pt idx="30">
                  <c:v>67.312779282300312</c:v>
                </c:pt>
                <c:pt idx="31">
                  <c:v>66.955730480805371</c:v>
                </c:pt>
                <c:pt idx="32">
                  <c:v>66.605789062166338</c:v>
                </c:pt>
                <c:pt idx="33">
                  <c:v>66.26220662594352</c:v>
                </c:pt>
                <c:pt idx="34">
                  <c:v>65.924332404711308</c:v>
                </c:pt>
                <c:pt idx="35">
                  <c:v>65.591600416879913</c:v>
                </c:pt>
                <c:pt idx="36">
                  <c:v>65.263518310553565</c:v>
                </c:pt>
                <c:pt idx="37">
                  <c:v>64.939657675837068</c:v>
                </c:pt>
                <c:pt idx="38">
                  <c:v>64.619645632300234</c:v>
                </c:pt>
                <c:pt idx="39">
                  <c:v>64.303157523754194</c:v>
                </c:pt>
                <c:pt idx="40">
                  <c:v>63.989910574584648</c:v>
                </c:pt>
                <c:pt idx="41">
                  <c:v>63.679658381074233</c:v>
                </c:pt>
                <c:pt idx="42">
                  <c:v>63.372186127805811</c:v>
                </c:pt>
                <c:pt idx="43">
                  <c:v>63.067306433705085</c:v>
                </c:pt>
                <c:pt idx="44">
                  <c:v>62.764855744844191</c:v>
                </c:pt>
                <c:pt idx="45">
                  <c:v>62.464691202036924</c:v>
                </c:pt>
                <c:pt idx="46">
                  <c:v>62.166687920729842</c:v>
                </c:pt>
                <c:pt idx="47">
                  <c:v>61.870736628918714</c:v>
                </c:pt>
                <c:pt idx="48">
                  <c:v>61.576741615964821</c:v>
                </c:pt>
                <c:pt idx="49">
                  <c:v>61.284618951387408</c:v>
                </c:pt>
                <c:pt idx="50">
                  <c:v>60.994294938095827</c:v>
                </c:pt>
                <c:pt idx="51">
                  <c:v>60.705704769202569</c:v>
                </c:pt>
                <c:pt idx="52">
                  <c:v>60.418791361620386</c:v>
                </c:pt>
                <c:pt idx="53">
                  <c:v>60.1335043431733</c:v>
                </c:pt>
                <c:pt idx="54">
                  <c:v>59.849799173015036</c:v>
                </c:pt>
                <c:pt idx="55">
                  <c:v>59.567636377808185</c:v>
                </c:pt>
                <c:pt idx="56">
                  <c:v>59.286980888426065</c:v>
                </c:pt>
                <c:pt idx="57">
                  <c:v>59.00780146394623</c:v>
                </c:pt>
                <c:pt idx="58">
                  <c:v>58.730070191445677</c:v>
                </c:pt>
                <c:pt idx="59">
                  <c:v>58.453762051619492</c:v>
                </c:pt>
                <c:pt idx="60">
                  <c:v>58.178854541559886</c:v>
                </c:pt>
                <c:pt idx="61">
                  <c:v>57.905327347170413</c:v>
                </c:pt>
                <c:pt idx="62">
                  <c:v>57.633162058683475</c:v>
                </c:pt>
                <c:pt idx="63">
                  <c:v>57.362341923606223</c:v>
                </c:pt>
                <c:pt idx="64">
                  <c:v>57.092851632169278</c:v>
                </c:pt>
                <c:pt idx="65">
                  <c:v>56.824677130999497</c:v>
                </c:pt>
                <c:pt idx="66">
                  <c:v>56.55780546130211</c:v>
                </c:pt>
                <c:pt idx="67">
                  <c:v>56.292224618325911</c:v>
                </c:pt>
                <c:pt idx="68">
                  <c:v>56.027923429310093</c:v>
                </c:pt>
                <c:pt idx="69">
                  <c:v>55.764891447480615</c:v>
                </c:pt>
                <c:pt idx="70">
                  <c:v>55.503118859982813</c:v>
                </c:pt>
                <c:pt idx="71">
                  <c:v>55.242596407916523</c:v>
                </c:pt>
                <c:pt idx="72">
                  <c:v>54.983315316880578</c:v>
                </c:pt>
                <c:pt idx="73">
                  <c:v>54.725267236643248</c:v>
                </c:pt>
                <c:pt idx="74">
                  <c:v>54.468444188737799</c:v>
                </c:pt>
                <c:pt idx="75">
                  <c:v>54.21283852093979</c:v>
                </c:pt>
                <c:pt idx="76">
                  <c:v>53.95844286772035</c:v>
                </c:pt>
                <c:pt idx="77">
                  <c:v>53.705250115889385</c:v>
                </c:pt>
                <c:pt idx="78">
                  <c:v>53.453253374744655</c:v>
                </c:pt>
                <c:pt idx="79">
                  <c:v>53.202445950135029</c:v>
                </c:pt>
                <c:pt idx="80">
                  <c:v>52.952821321921299</c:v>
                </c:pt>
                <c:pt idx="81">
                  <c:v>52.704373124388766</c:v>
                </c:pt>
                <c:pt idx="82">
                  <c:v>52.457095129222189</c:v>
                </c:pt>
                <c:pt idx="83">
                  <c:v>52.210981230706452</c:v>
                </c:pt>
                <c:pt idx="84">
                  <c:v>51.966025432859503</c:v>
                </c:pt>
                <c:pt idx="85">
                  <c:v>51.722221838243982</c:v>
                </c:pt>
                <c:pt idx="86">
                  <c:v>51.479564638236099</c:v>
                </c:pt>
                <c:pt idx="87">
                  <c:v>51.238048104560256</c:v>
                </c:pt>
                <c:pt idx="88">
                  <c:v>50.997666581922672</c:v>
                </c:pt>
                <c:pt idx="89">
                  <c:v>50.758414481599957</c:v>
                </c:pt>
                <c:pt idx="90">
                  <c:v>50.520286275856094</c:v>
                </c:pt>
                <c:pt idx="91">
                  <c:v>50.283276493079931</c:v>
                </c:pt>
                <c:pt idx="92">
                  <c:v>50.04737971354745</c:v>
                </c:pt>
                <c:pt idx="93">
                  <c:v>49.812590565727263</c:v>
                </c:pt>
                <c:pt idx="94">
                  <c:v>49.578903723057692</c:v>
                </c:pt>
                <c:pt idx="95">
                  <c:v>49.346313901133449</c:v>
                </c:pt>
                <c:pt idx="96">
                  <c:v>49.114815855247883</c:v>
                </c:pt>
                <c:pt idx="97">
                  <c:v>48.88440437824454</c:v>
                </c:pt>
                <c:pt idx="98">
                  <c:v>48.655074298636855</c:v>
                </c:pt>
                <c:pt idx="99">
                  <c:v>48.426820478960991</c:v>
                </c:pt>
              </c:numCache>
            </c:numRef>
          </c:val>
        </c:ser>
        <c:dLbls/>
        <c:marker val="1"/>
        <c:axId val="96402432"/>
        <c:axId val="96416896"/>
      </c:lineChart>
      <c:catAx>
        <c:axId val="96402432"/>
        <c:scaling>
          <c:orientation val="minMax"/>
        </c:scaling>
        <c:axPos val="b"/>
        <c:title>
          <c:tx>
            <c:rich>
              <a:bodyPr/>
              <a:lstStyle/>
              <a:p>
                <a:pPr>
                  <a:defRPr/>
                </a:pPr>
                <a:r>
                  <a:rPr lang="en-US"/>
                  <a:t>Faults</a:t>
                </a:r>
              </a:p>
            </c:rich>
          </c:tx>
          <c:layout/>
        </c:title>
        <c:numFmt formatCode="General" sourceLinked="1"/>
        <c:tickLblPos val="nextTo"/>
        <c:txPr>
          <a:bodyPr/>
          <a:lstStyle/>
          <a:p>
            <a:pPr>
              <a:defRPr sz="1800"/>
            </a:pPr>
            <a:endParaRPr lang="en-US"/>
          </a:p>
        </c:txPr>
        <c:crossAx val="96416896"/>
        <c:crosses val="autoZero"/>
        <c:auto val="1"/>
        <c:lblAlgn val="ctr"/>
        <c:lblOffset val="100"/>
        <c:tickLblSkip val="9"/>
      </c:catAx>
      <c:valAx>
        <c:axId val="96416896"/>
        <c:scaling>
          <c:orientation val="minMax"/>
        </c:scaling>
        <c:axPos val="l"/>
        <c:majorGridlines/>
        <c:title>
          <c:tx>
            <c:rich>
              <a:bodyPr rot="-5400000" vert="horz"/>
              <a:lstStyle/>
              <a:p>
                <a:pPr>
                  <a:defRPr/>
                </a:pPr>
                <a:r>
                  <a:rPr lang="en-US"/>
                  <a:t>Max IPC</a:t>
                </a:r>
              </a:p>
            </c:rich>
          </c:tx>
          <c:layout/>
        </c:title>
        <c:numFmt formatCode="General" sourceLinked="1"/>
        <c:tickLblPos val="nextTo"/>
        <c:crossAx val="96402432"/>
        <c:crosses val="autoZero"/>
        <c:crossBetween val="between"/>
      </c:valAx>
    </c:plotArea>
    <c:legend>
      <c:legendPos val="r"/>
      <c:layout/>
      <c:spPr>
        <a:ln w="38100"/>
      </c:spPr>
    </c:legend>
    <c:plotVisOnly val="1"/>
    <c:dispBlanksAs val="gap"/>
  </c:chart>
  <c:txPr>
    <a:bodyPr/>
    <a:lstStyle/>
    <a:p>
      <a:pPr>
        <a:defRPr sz="2000" b="1">
          <a:latin typeface="Arial Narrow" pitchFamily="34" charset="0"/>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8.2981627296587909E-2"/>
          <c:y val="3.2215617507079429E-2"/>
          <c:w val="0.9017405949256343"/>
          <c:h val="0.53136007455589795"/>
        </c:manualLayout>
      </c:layout>
      <c:barChart>
        <c:barDir val="col"/>
        <c:grouping val="clustered"/>
        <c:ser>
          <c:idx val="1"/>
          <c:order val="0"/>
          <c:tx>
            <c:strRef>
              <c:f>Sheet1!$D$1</c:f>
              <c:strCache>
                <c:ptCount val="1"/>
                <c:pt idx="0">
                  <c:v>Viper</c:v>
                </c:pt>
              </c:strCache>
            </c:strRef>
          </c:tx>
          <c:dPt>
            <c:idx val="16"/>
            <c:spPr>
              <a:solidFill>
                <a:srgbClr val="FF0000"/>
              </a:solidFill>
            </c:spPr>
          </c:dPt>
          <c:dPt>
            <c:idx val="35"/>
            <c:spPr>
              <a:solidFill>
                <a:srgbClr val="FF0000"/>
              </a:solidFill>
            </c:spPr>
          </c:dPt>
          <c:cat>
            <c:multiLvlStrRef>
              <c:f>Sheet1!$A$2:$B$37</c:f>
              <c:multiLvlStrCache>
                <c:ptCount val="36"/>
                <c:lvl>
                  <c:pt idx="0">
                    <c:v>basicmath_small</c:v>
                  </c:pt>
                  <c:pt idx="1">
                    <c:v>cjpeg</c:v>
                  </c:pt>
                  <c:pt idx="2">
                    <c:v>crc</c:v>
                  </c:pt>
                  <c:pt idx="3">
                    <c:v>dijkstra_small</c:v>
                  </c:pt>
                  <c:pt idx="4">
                    <c:v>fft</c:v>
                  </c:pt>
                  <c:pt idx="5">
                    <c:v>gs</c:v>
                  </c:pt>
                  <c:pt idx="6">
                    <c:v>lout</c:v>
                  </c:pt>
                  <c:pt idx="7">
                    <c:v>patricia</c:v>
                  </c:pt>
                  <c:pt idx="8">
                    <c:v>qsort_small</c:v>
                  </c:pt>
                  <c:pt idx="9">
                    <c:v>rawcaudio</c:v>
                  </c:pt>
                  <c:pt idx="10">
                    <c:v>rawdaudio</c:v>
                  </c:pt>
                  <c:pt idx="11">
                    <c:v>rijndael</c:v>
                  </c:pt>
                  <c:pt idx="12">
                    <c:v>say</c:v>
                  </c:pt>
                  <c:pt idx="13">
                    <c:v>susan</c:v>
                  </c:pt>
                  <c:pt idx="14">
                    <c:v>toast</c:v>
                  </c:pt>
                  <c:pt idx="15">
                    <c:v>untoast</c:v>
                  </c:pt>
                  <c:pt idx="16">
                    <c:v>GeomMean</c:v>
                  </c:pt>
                  <c:pt idx="18">
                    <c:v>astar</c:v>
                  </c:pt>
                  <c:pt idx="19">
                    <c:v>bwaves</c:v>
                  </c:pt>
                  <c:pt idx="20">
                    <c:v>bzip2</c:v>
                  </c:pt>
                  <c:pt idx="21">
                    <c:v>cactusADM</c:v>
                  </c:pt>
                  <c:pt idx="22">
                    <c:v>dealII</c:v>
                  </c:pt>
                  <c:pt idx="23">
                    <c:v>GemsFDTD</c:v>
                  </c:pt>
                  <c:pt idx="24">
                    <c:v>h264ref</c:v>
                  </c:pt>
                  <c:pt idx="25">
                    <c:v>hmmer</c:v>
                  </c:pt>
                  <c:pt idx="26">
                    <c:v>lbm</c:v>
                  </c:pt>
                  <c:pt idx="27">
                    <c:v>leslie3d</c:v>
                  </c:pt>
                  <c:pt idx="28">
                    <c:v>libquantum</c:v>
                  </c:pt>
                  <c:pt idx="29">
                    <c:v>mcf</c:v>
                  </c:pt>
                  <c:pt idx="30">
                    <c:v>milc</c:v>
                  </c:pt>
                  <c:pt idx="31">
                    <c:v>namd</c:v>
                  </c:pt>
                  <c:pt idx="32">
                    <c:v>omnetpp</c:v>
                  </c:pt>
                  <c:pt idx="33">
                    <c:v>specrand_f</c:v>
                  </c:pt>
                  <c:pt idx="34">
                    <c:v>specrand_i</c:v>
                  </c:pt>
                  <c:pt idx="35">
                    <c:v>GeomMean</c:v>
                  </c:pt>
                </c:lvl>
                <c:lvl>
                  <c:pt idx="0">
                    <c:v>MiBench</c:v>
                  </c:pt>
                  <c:pt idx="18">
                    <c:v>SPEC 2006</c:v>
                  </c:pt>
                </c:lvl>
              </c:multiLvlStrCache>
            </c:multiLvlStrRef>
          </c:cat>
          <c:val>
            <c:numRef>
              <c:f>Sheet1!$D$2:$D$37</c:f>
              <c:numCache>
                <c:formatCode>General</c:formatCode>
                <c:ptCount val="36"/>
                <c:pt idx="0">
                  <c:v>1.1214756703378139</c:v>
                </c:pt>
                <c:pt idx="1">
                  <c:v>1.6120227555372888</c:v>
                </c:pt>
                <c:pt idx="2">
                  <c:v>2.913257252197992</c:v>
                </c:pt>
                <c:pt idx="3">
                  <c:v>2.1046503990024186</c:v>
                </c:pt>
                <c:pt idx="4">
                  <c:v>2.3345439814946554</c:v>
                </c:pt>
                <c:pt idx="5">
                  <c:v>1.4707315641323748</c:v>
                </c:pt>
                <c:pt idx="6">
                  <c:v>1.7348801362917297</c:v>
                </c:pt>
                <c:pt idx="7">
                  <c:v>1.5083945015534954</c:v>
                </c:pt>
                <c:pt idx="8">
                  <c:v>1.6464150573070306</c:v>
                </c:pt>
                <c:pt idx="9">
                  <c:v>1.7412069188798103</c:v>
                </c:pt>
                <c:pt idx="10">
                  <c:v>2.359223028323965</c:v>
                </c:pt>
                <c:pt idx="11">
                  <c:v>2.0688204742813587</c:v>
                </c:pt>
                <c:pt idx="12">
                  <c:v>1.3443906297971702</c:v>
                </c:pt>
                <c:pt idx="13">
                  <c:v>1.71698536205191</c:v>
                </c:pt>
                <c:pt idx="14">
                  <c:v>2.5565238003544266</c:v>
                </c:pt>
                <c:pt idx="15">
                  <c:v>2.7427445040782543</c:v>
                </c:pt>
                <c:pt idx="16">
                  <c:v>1.87101828170613</c:v>
                </c:pt>
                <c:pt idx="18">
                  <c:v>2.4561967816370287</c:v>
                </c:pt>
                <c:pt idx="19">
                  <c:v>3.1769153447173384</c:v>
                </c:pt>
                <c:pt idx="20">
                  <c:v>1.6322098757085535</c:v>
                </c:pt>
                <c:pt idx="21">
                  <c:v>0.73277168324724762</c:v>
                </c:pt>
                <c:pt idx="22">
                  <c:v>1.8999396939821245</c:v>
                </c:pt>
                <c:pt idx="23">
                  <c:v>1.879253969471091</c:v>
                </c:pt>
                <c:pt idx="24">
                  <c:v>1.8019930624932927</c:v>
                </c:pt>
                <c:pt idx="25">
                  <c:v>1.2976814497774478</c:v>
                </c:pt>
                <c:pt idx="26">
                  <c:v>2.2858474454388253</c:v>
                </c:pt>
                <c:pt idx="27">
                  <c:v>0.95225222200480675</c:v>
                </c:pt>
                <c:pt idx="28">
                  <c:v>2.1339703459248844</c:v>
                </c:pt>
                <c:pt idx="29">
                  <c:v>1.5657144070213858</c:v>
                </c:pt>
                <c:pt idx="30">
                  <c:v>2.1776046929493491</c:v>
                </c:pt>
                <c:pt idx="31">
                  <c:v>1.6280760683302344</c:v>
                </c:pt>
                <c:pt idx="32">
                  <c:v>1.437760586669752</c:v>
                </c:pt>
                <c:pt idx="33">
                  <c:v>1.625884089775826</c:v>
                </c:pt>
                <c:pt idx="34">
                  <c:v>1.625884089775826</c:v>
                </c:pt>
                <c:pt idx="35">
                  <c:v>1.6920168499183417</c:v>
                </c:pt>
              </c:numCache>
            </c:numRef>
          </c:val>
        </c:ser>
        <c:dLbls/>
        <c:gapWidth val="60"/>
        <c:axId val="96467200"/>
        <c:axId val="97333248"/>
      </c:barChart>
      <c:catAx>
        <c:axId val="96467200"/>
        <c:scaling>
          <c:orientation val="minMax"/>
        </c:scaling>
        <c:axPos val="b"/>
        <c:tickLblPos val="nextTo"/>
        <c:crossAx val="97333248"/>
        <c:crosses val="autoZero"/>
        <c:auto val="1"/>
        <c:lblAlgn val="ctr"/>
        <c:lblOffset val="100"/>
      </c:catAx>
      <c:valAx>
        <c:axId val="97333248"/>
        <c:scaling>
          <c:orientation val="minMax"/>
        </c:scaling>
        <c:axPos val="l"/>
        <c:majorGridlines/>
        <c:title>
          <c:tx>
            <c:rich>
              <a:bodyPr rot="-5400000" vert="horz"/>
              <a:lstStyle/>
              <a:p>
                <a:pPr>
                  <a:defRPr/>
                </a:pPr>
                <a:r>
                  <a:rPr lang="en-US"/>
                  <a:t>Relative IPC</a:t>
                </a:r>
              </a:p>
            </c:rich>
          </c:tx>
          <c:layout/>
        </c:title>
        <c:numFmt formatCode="General" sourceLinked="1"/>
        <c:tickLblPos val="nextTo"/>
        <c:crossAx val="96467200"/>
        <c:crosses val="autoZero"/>
        <c:crossBetween val="between"/>
      </c:valAx>
    </c:plotArea>
    <c:plotVisOnly val="1"/>
    <c:dispBlanksAs val="gap"/>
  </c:chart>
  <c:spPr>
    <a:ln>
      <a:noFill/>
    </a:ln>
  </c:spPr>
  <c:txPr>
    <a:bodyPr/>
    <a:lstStyle/>
    <a:p>
      <a:pPr>
        <a:defRPr sz="1400" b="1">
          <a:latin typeface="Arial Narrow" pitchFamily="34" charset="0"/>
        </a:defRPr>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2981627296587909E-2"/>
          <c:y val="3.2215617507079429E-2"/>
          <c:w val="0.9017405949256343"/>
          <c:h val="0.53136007455589795"/>
        </c:manualLayout>
      </c:layout>
      <c:barChart>
        <c:barDir val="col"/>
        <c:grouping val="clustered"/>
        <c:ser>
          <c:idx val="1"/>
          <c:order val="0"/>
          <c:tx>
            <c:strRef>
              <c:f>Sheet1!$D$1</c:f>
              <c:strCache>
                <c:ptCount val="1"/>
                <c:pt idx="0">
                  <c:v>Viper</c:v>
                </c:pt>
              </c:strCache>
            </c:strRef>
          </c:tx>
          <c:dPt>
            <c:idx val="16"/>
            <c:spPr>
              <a:solidFill>
                <a:srgbClr val="FF0000"/>
              </a:solidFill>
            </c:spPr>
          </c:dPt>
          <c:dPt>
            <c:idx val="35"/>
            <c:spPr>
              <a:solidFill>
                <a:srgbClr val="FF0000"/>
              </a:solidFill>
            </c:spPr>
          </c:dPt>
          <c:cat>
            <c:multiLvlStrRef>
              <c:f>Sheet1!$A$2:$B$37</c:f>
              <c:multiLvlStrCache>
                <c:ptCount val="36"/>
                <c:lvl>
                  <c:pt idx="0">
                    <c:v>basicmath_small</c:v>
                  </c:pt>
                  <c:pt idx="1">
                    <c:v>cjpeg</c:v>
                  </c:pt>
                  <c:pt idx="2">
                    <c:v>crc</c:v>
                  </c:pt>
                  <c:pt idx="3">
                    <c:v>dijkstra_small</c:v>
                  </c:pt>
                  <c:pt idx="4">
                    <c:v>fft</c:v>
                  </c:pt>
                  <c:pt idx="5">
                    <c:v>gs</c:v>
                  </c:pt>
                  <c:pt idx="6">
                    <c:v>lout</c:v>
                  </c:pt>
                  <c:pt idx="7">
                    <c:v>patricia</c:v>
                  </c:pt>
                  <c:pt idx="8">
                    <c:v>qsort_small</c:v>
                  </c:pt>
                  <c:pt idx="9">
                    <c:v>rawcaudio</c:v>
                  </c:pt>
                  <c:pt idx="10">
                    <c:v>rawdaudio</c:v>
                  </c:pt>
                  <c:pt idx="11">
                    <c:v>rijndael</c:v>
                  </c:pt>
                  <c:pt idx="12">
                    <c:v>say</c:v>
                  </c:pt>
                  <c:pt idx="13">
                    <c:v>susan</c:v>
                  </c:pt>
                  <c:pt idx="14">
                    <c:v>toast</c:v>
                  </c:pt>
                  <c:pt idx="15">
                    <c:v>untoast</c:v>
                  </c:pt>
                  <c:pt idx="16">
                    <c:v>GeomMean</c:v>
                  </c:pt>
                  <c:pt idx="18">
                    <c:v>astar</c:v>
                  </c:pt>
                  <c:pt idx="19">
                    <c:v>bwaves</c:v>
                  </c:pt>
                  <c:pt idx="20">
                    <c:v>bzip2</c:v>
                  </c:pt>
                  <c:pt idx="21">
                    <c:v>cactusADM</c:v>
                  </c:pt>
                  <c:pt idx="22">
                    <c:v>dealII</c:v>
                  </c:pt>
                  <c:pt idx="23">
                    <c:v>GemsFDTD</c:v>
                  </c:pt>
                  <c:pt idx="24">
                    <c:v>h264ref</c:v>
                  </c:pt>
                  <c:pt idx="25">
                    <c:v>hmmer</c:v>
                  </c:pt>
                  <c:pt idx="26">
                    <c:v>lbm</c:v>
                  </c:pt>
                  <c:pt idx="27">
                    <c:v>leslie3d</c:v>
                  </c:pt>
                  <c:pt idx="28">
                    <c:v>libquantum</c:v>
                  </c:pt>
                  <c:pt idx="29">
                    <c:v>mcf</c:v>
                  </c:pt>
                  <c:pt idx="30">
                    <c:v>milc</c:v>
                  </c:pt>
                  <c:pt idx="31">
                    <c:v>namd</c:v>
                  </c:pt>
                  <c:pt idx="32">
                    <c:v>omnetpp</c:v>
                  </c:pt>
                  <c:pt idx="33">
                    <c:v>specrand_f</c:v>
                  </c:pt>
                  <c:pt idx="34">
                    <c:v>specrand_i</c:v>
                  </c:pt>
                  <c:pt idx="35">
                    <c:v>GeomMean</c:v>
                  </c:pt>
                </c:lvl>
                <c:lvl>
                  <c:pt idx="0">
                    <c:v>MiBench</c:v>
                  </c:pt>
                  <c:pt idx="18">
                    <c:v>SPEC 2006</c:v>
                  </c:pt>
                </c:lvl>
              </c:multiLvlStrCache>
            </c:multiLvlStrRef>
          </c:cat>
          <c:val>
            <c:numRef>
              <c:f>Sheet1!$D$2:$D$37</c:f>
              <c:numCache>
                <c:formatCode>General</c:formatCode>
                <c:ptCount val="36"/>
                <c:pt idx="0">
                  <c:v>1.1214756703378139</c:v>
                </c:pt>
                <c:pt idx="1">
                  <c:v>1.6120227555372888</c:v>
                </c:pt>
                <c:pt idx="2">
                  <c:v>2.913257252197992</c:v>
                </c:pt>
                <c:pt idx="3">
                  <c:v>2.1046503990024186</c:v>
                </c:pt>
                <c:pt idx="4">
                  <c:v>2.3345439814946554</c:v>
                </c:pt>
                <c:pt idx="5">
                  <c:v>1.4707315641323748</c:v>
                </c:pt>
                <c:pt idx="6">
                  <c:v>1.7348801362917297</c:v>
                </c:pt>
                <c:pt idx="7">
                  <c:v>1.5083945015534954</c:v>
                </c:pt>
                <c:pt idx="8">
                  <c:v>1.6464150573070306</c:v>
                </c:pt>
                <c:pt idx="9">
                  <c:v>1.7412069188798103</c:v>
                </c:pt>
                <c:pt idx="10">
                  <c:v>2.359223028323965</c:v>
                </c:pt>
                <c:pt idx="11">
                  <c:v>2.0688204742813587</c:v>
                </c:pt>
                <c:pt idx="12">
                  <c:v>1.3443906297971702</c:v>
                </c:pt>
                <c:pt idx="13">
                  <c:v>1.71698536205191</c:v>
                </c:pt>
                <c:pt idx="14">
                  <c:v>2.5565238003544266</c:v>
                </c:pt>
                <c:pt idx="15">
                  <c:v>2.7427445040782543</c:v>
                </c:pt>
                <c:pt idx="16">
                  <c:v>1.87101828170613</c:v>
                </c:pt>
                <c:pt idx="18">
                  <c:v>2.4561967816370287</c:v>
                </c:pt>
                <c:pt idx="19">
                  <c:v>3.1769153447173384</c:v>
                </c:pt>
                <c:pt idx="20">
                  <c:v>1.6322098757085535</c:v>
                </c:pt>
                <c:pt idx="21">
                  <c:v>0.73277168324724762</c:v>
                </c:pt>
                <c:pt idx="22">
                  <c:v>1.8999396939821245</c:v>
                </c:pt>
                <c:pt idx="23">
                  <c:v>1.879253969471091</c:v>
                </c:pt>
                <c:pt idx="24">
                  <c:v>1.8019930624932927</c:v>
                </c:pt>
                <c:pt idx="25">
                  <c:v>1.2976814497774478</c:v>
                </c:pt>
                <c:pt idx="26">
                  <c:v>2.2858474454388253</c:v>
                </c:pt>
                <c:pt idx="27">
                  <c:v>0.95225222200480675</c:v>
                </c:pt>
                <c:pt idx="28">
                  <c:v>2.1339703459248844</c:v>
                </c:pt>
                <c:pt idx="29">
                  <c:v>1.5657144070213858</c:v>
                </c:pt>
                <c:pt idx="30">
                  <c:v>2.1776046929493491</c:v>
                </c:pt>
                <c:pt idx="31">
                  <c:v>1.6280760683302344</c:v>
                </c:pt>
                <c:pt idx="32">
                  <c:v>1.437760586669752</c:v>
                </c:pt>
                <c:pt idx="33">
                  <c:v>1.625884089775826</c:v>
                </c:pt>
                <c:pt idx="34">
                  <c:v>1.625884089775826</c:v>
                </c:pt>
                <c:pt idx="35">
                  <c:v>1.6920168499183417</c:v>
                </c:pt>
              </c:numCache>
            </c:numRef>
          </c:val>
        </c:ser>
        <c:ser>
          <c:idx val="2"/>
          <c:order val="1"/>
          <c:tx>
            <c:strRef>
              <c:f>Sheet1!$E$1</c:f>
              <c:strCache>
                <c:ptCount val="1"/>
                <c:pt idx="0">
                  <c:v>OoO</c:v>
                </c:pt>
              </c:strCache>
            </c:strRef>
          </c:tx>
          <c:spPr>
            <a:solidFill>
              <a:schemeClr val="accent1"/>
            </a:solidFill>
          </c:spPr>
          <c:dPt>
            <c:idx val="19"/>
          </c:dPt>
          <c:cat>
            <c:multiLvlStrRef>
              <c:f>Sheet1!$A$2:$B$37</c:f>
              <c:multiLvlStrCache>
                <c:ptCount val="36"/>
                <c:lvl>
                  <c:pt idx="0">
                    <c:v>basicmath_small</c:v>
                  </c:pt>
                  <c:pt idx="1">
                    <c:v>cjpeg</c:v>
                  </c:pt>
                  <c:pt idx="2">
                    <c:v>crc</c:v>
                  </c:pt>
                  <c:pt idx="3">
                    <c:v>dijkstra_small</c:v>
                  </c:pt>
                  <c:pt idx="4">
                    <c:v>fft</c:v>
                  </c:pt>
                  <c:pt idx="5">
                    <c:v>gs</c:v>
                  </c:pt>
                  <c:pt idx="6">
                    <c:v>lout</c:v>
                  </c:pt>
                  <c:pt idx="7">
                    <c:v>patricia</c:v>
                  </c:pt>
                  <c:pt idx="8">
                    <c:v>qsort_small</c:v>
                  </c:pt>
                  <c:pt idx="9">
                    <c:v>rawcaudio</c:v>
                  </c:pt>
                  <c:pt idx="10">
                    <c:v>rawdaudio</c:v>
                  </c:pt>
                  <c:pt idx="11">
                    <c:v>rijndael</c:v>
                  </c:pt>
                  <c:pt idx="12">
                    <c:v>say</c:v>
                  </c:pt>
                  <c:pt idx="13">
                    <c:v>susan</c:v>
                  </c:pt>
                  <c:pt idx="14">
                    <c:v>toast</c:v>
                  </c:pt>
                  <c:pt idx="15">
                    <c:v>untoast</c:v>
                  </c:pt>
                  <c:pt idx="16">
                    <c:v>GeomMean</c:v>
                  </c:pt>
                  <c:pt idx="18">
                    <c:v>astar</c:v>
                  </c:pt>
                  <c:pt idx="19">
                    <c:v>bwaves</c:v>
                  </c:pt>
                  <c:pt idx="20">
                    <c:v>bzip2</c:v>
                  </c:pt>
                  <c:pt idx="21">
                    <c:v>cactusADM</c:v>
                  </c:pt>
                  <c:pt idx="22">
                    <c:v>dealII</c:v>
                  </c:pt>
                  <c:pt idx="23">
                    <c:v>GemsFDTD</c:v>
                  </c:pt>
                  <c:pt idx="24">
                    <c:v>h264ref</c:v>
                  </c:pt>
                  <c:pt idx="25">
                    <c:v>hmmer</c:v>
                  </c:pt>
                  <c:pt idx="26">
                    <c:v>lbm</c:v>
                  </c:pt>
                  <c:pt idx="27">
                    <c:v>leslie3d</c:v>
                  </c:pt>
                  <c:pt idx="28">
                    <c:v>libquantum</c:v>
                  </c:pt>
                  <c:pt idx="29">
                    <c:v>mcf</c:v>
                  </c:pt>
                  <c:pt idx="30">
                    <c:v>milc</c:v>
                  </c:pt>
                  <c:pt idx="31">
                    <c:v>namd</c:v>
                  </c:pt>
                  <c:pt idx="32">
                    <c:v>omnetpp</c:v>
                  </c:pt>
                  <c:pt idx="33">
                    <c:v>specrand_f</c:v>
                  </c:pt>
                  <c:pt idx="34">
                    <c:v>specrand_i</c:v>
                  </c:pt>
                  <c:pt idx="35">
                    <c:v>GeomMean</c:v>
                  </c:pt>
                </c:lvl>
                <c:lvl>
                  <c:pt idx="0">
                    <c:v>MiBench</c:v>
                  </c:pt>
                  <c:pt idx="18">
                    <c:v>SPEC 2006</c:v>
                  </c:pt>
                </c:lvl>
              </c:multiLvlStrCache>
            </c:multiLvlStrRef>
          </c:cat>
          <c:val>
            <c:numRef>
              <c:f>Sheet1!$E$2:$E$37</c:f>
              <c:numCache>
                <c:formatCode>General</c:formatCode>
                <c:ptCount val="36"/>
                <c:pt idx="0">
                  <c:v>2.1822686083386205</c:v>
                </c:pt>
                <c:pt idx="1">
                  <c:v>2.8979428819435982</c:v>
                </c:pt>
                <c:pt idx="2">
                  <c:v>3.7268524737554931</c:v>
                </c:pt>
                <c:pt idx="3">
                  <c:v>3.5372162926226984</c:v>
                </c:pt>
                <c:pt idx="4">
                  <c:v>2.6787326648692913</c:v>
                </c:pt>
                <c:pt idx="5">
                  <c:v>2.2067531047609359</c:v>
                </c:pt>
                <c:pt idx="6">
                  <c:v>1.9711494146925985</c:v>
                </c:pt>
                <c:pt idx="7">
                  <c:v>1.901130754965993</c:v>
                </c:pt>
                <c:pt idx="8">
                  <c:v>2.2452728708440497</c:v>
                </c:pt>
                <c:pt idx="9">
                  <c:v>2.543332632247616</c:v>
                </c:pt>
                <c:pt idx="10">
                  <c:v>2.8547444795337569</c:v>
                </c:pt>
                <c:pt idx="11">
                  <c:v>2.567892669218367</c:v>
                </c:pt>
                <c:pt idx="12">
                  <c:v>2.4799632212976972</c:v>
                </c:pt>
                <c:pt idx="13">
                  <c:v>3.2137093205451306</c:v>
                </c:pt>
                <c:pt idx="14">
                  <c:v>2.9752290636047571</c:v>
                </c:pt>
                <c:pt idx="15">
                  <c:v>3.4479539246941777</c:v>
                </c:pt>
                <c:pt idx="16">
                  <c:v>2.6610186116867691</c:v>
                </c:pt>
                <c:pt idx="18">
                  <c:v>1.9595537308160182</c:v>
                </c:pt>
                <c:pt idx="19">
                  <c:v>2.6286774848165582</c:v>
                </c:pt>
                <c:pt idx="20">
                  <c:v>2.4240633137284426</c:v>
                </c:pt>
                <c:pt idx="21">
                  <c:v>2.5846486833412059</c:v>
                </c:pt>
                <c:pt idx="22">
                  <c:v>2.5157997642748811</c:v>
                </c:pt>
                <c:pt idx="23">
                  <c:v>2.4622159112570725</c:v>
                </c:pt>
                <c:pt idx="24">
                  <c:v>2.6957498662781383</c:v>
                </c:pt>
                <c:pt idx="25">
                  <c:v>2.5125252494974637</c:v>
                </c:pt>
                <c:pt idx="26">
                  <c:v>2.9245889319054648</c:v>
                </c:pt>
                <c:pt idx="27">
                  <c:v>2.5183265098546617</c:v>
                </c:pt>
                <c:pt idx="28">
                  <c:v>2.9373270415137589</c:v>
                </c:pt>
                <c:pt idx="29">
                  <c:v>2.2947758498625079</c:v>
                </c:pt>
                <c:pt idx="30">
                  <c:v>2.1293353986632781</c:v>
                </c:pt>
                <c:pt idx="31">
                  <c:v>2.1498046822310468</c:v>
                </c:pt>
                <c:pt idx="32">
                  <c:v>1.802544784058725</c:v>
                </c:pt>
                <c:pt idx="33">
                  <c:v>2.6052795256105852</c:v>
                </c:pt>
                <c:pt idx="34">
                  <c:v>2.6052795256105901</c:v>
                </c:pt>
                <c:pt idx="35">
                  <c:v>2.4367344420356107</c:v>
                </c:pt>
              </c:numCache>
            </c:numRef>
          </c:val>
        </c:ser>
        <c:dLbls/>
        <c:gapWidth val="50"/>
        <c:axId val="97376128"/>
        <c:axId val="97377664"/>
      </c:barChart>
      <c:catAx>
        <c:axId val="97376128"/>
        <c:scaling>
          <c:orientation val="minMax"/>
        </c:scaling>
        <c:axPos val="b"/>
        <c:tickLblPos val="nextTo"/>
        <c:crossAx val="97377664"/>
        <c:crosses val="autoZero"/>
        <c:auto val="1"/>
        <c:lblAlgn val="ctr"/>
        <c:lblOffset val="100"/>
      </c:catAx>
      <c:valAx>
        <c:axId val="97377664"/>
        <c:scaling>
          <c:orientation val="minMax"/>
        </c:scaling>
        <c:axPos val="l"/>
        <c:majorGridlines/>
        <c:title>
          <c:tx>
            <c:rich>
              <a:bodyPr rot="-5400000" vert="horz"/>
              <a:lstStyle/>
              <a:p>
                <a:pPr>
                  <a:defRPr/>
                </a:pPr>
                <a:r>
                  <a:rPr lang="en-US"/>
                  <a:t>Relative IPC</a:t>
                </a:r>
              </a:p>
            </c:rich>
          </c:tx>
          <c:layout/>
        </c:title>
        <c:numFmt formatCode="General" sourceLinked="1"/>
        <c:tickLblPos val="nextTo"/>
        <c:crossAx val="97376128"/>
        <c:crosses val="autoZero"/>
        <c:crossBetween val="between"/>
      </c:valAx>
    </c:plotArea>
    <c:legend>
      <c:legendPos val="t"/>
      <c:layout>
        <c:manualLayout>
          <c:xMode val="edge"/>
          <c:yMode val="edge"/>
          <c:x val="0.65636264216972884"/>
          <c:y val="2.4390251709318134E-2"/>
          <c:w val="0.2706080489938758"/>
          <c:h val="9.7976153247600423E-2"/>
        </c:manualLayout>
      </c:layout>
      <c:txPr>
        <a:bodyPr/>
        <a:lstStyle/>
        <a:p>
          <a:pPr>
            <a:defRPr sz="1800"/>
          </a:pPr>
          <a:endParaRPr lang="en-US"/>
        </a:p>
      </c:txPr>
    </c:legend>
    <c:plotVisOnly val="1"/>
    <c:dispBlanksAs val="gap"/>
  </c:chart>
  <c:txPr>
    <a:bodyPr/>
    <a:lstStyle/>
    <a:p>
      <a:pPr>
        <a:defRPr sz="1400" b="1">
          <a:latin typeface="Arial Narrow" pitchFamily="34" charset="0"/>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0.07577</cdr:x>
      <cdr:y>0.41142</cdr:y>
    </cdr:from>
    <cdr:to>
      <cdr:x>0.98955</cdr:x>
      <cdr:y>0.41142</cdr:y>
    </cdr:to>
    <cdr:cxnSp macro="">
      <cdr:nvCxnSpPr>
        <cdr:cNvPr id="3" name="Straight Connector 2"/>
        <cdr:cNvCxnSpPr/>
      </cdr:nvCxnSpPr>
      <cdr:spPr>
        <a:xfrm xmlns:a="http://schemas.openxmlformats.org/drawingml/2006/main">
          <a:off x="643394" y="2163170"/>
          <a:ext cx="7758752" cy="0"/>
        </a:xfrm>
        <a:prstGeom xmlns:a="http://schemas.openxmlformats.org/drawingml/2006/main" prst="line">
          <a:avLst/>
        </a:prstGeom>
        <a:ln xmlns:a="http://schemas.openxmlformats.org/drawingml/2006/main" w="38100">
          <a:solidFill>
            <a:schemeClr val="accent1">
              <a:lumMod val="60000"/>
              <a:lumOff val="4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04242" cy="461804"/>
          </a:xfrm>
          <a:prstGeom prst="rect">
            <a:avLst/>
          </a:prstGeom>
        </p:spPr>
        <p:txBody>
          <a:bodyPr vert="horz" lIns="91157" tIns="45578" rIns="91157" bIns="45578" rtlCol="0"/>
          <a:lstStyle>
            <a:lvl1pPr algn="l">
              <a:defRPr sz="1200"/>
            </a:lvl1pPr>
          </a:lstStyle>
          <a:p>
            <a:endParaRPr lang="en-US"/>
          </a:p>
        </p:txBody>
      </p:sp>
      <p:sp>
        <p:nvSpPr>
          <p:cNvPr id="3" name="Date Placeholder 2"/>
          <p:cNvSpPr>
            <a:spLocks noGrp="1"/>
          </p:cNvSpPr>
          <p:nvPr>
            <p:ph type="dt" sz="quarter" idx="1"/>
          </p:nvPr>
        </p:nvSpPr>
        <p:spPr>
          <a:xfrm>
            <a:off x="3928382" y="1"/>
            <a:ext cx="3004241" cy="461804"/>
          </a:xfrm>
          <a:prstGeom prst="rect">
            <a:avLst/>
          </a:prstGeom>
        </p:spPr>
        <p:txBody>
          <a:bodyPr vert="horz" lIns="91157" tIns="45578" rIns="91157" bIns="45578" rtlCol="0"/>
          <a:lstStyle>
            <a:lvl1pPr algn="r">
              <a:defRPr sz="1200"/>
            </a:lvl1pPr>
          </a:lstStyle>
          <a:p>
            <a:fld id="{C8050D69-81CD-4BB4-A4EB-77EC04D3C395}" type="datetimeFigureOut">
              <a:rPr lang="en-US" smtClean="0"/>
              <a:pPr/>
              <a:t>2/7/2015</a:t>
            </a:fld>
            <a:endParaRPr lang="en-US"/>
          </a:p>
        </p:txBody>
      </p:sp>
      <p:sp>
        <p:nvSpPr>
          <p:cNvPr id="4" name="Footer Placeholder 3"/>
          <p:cNvSpPr>
            <a:spLocks noGrp="1"/>
          </p:cNvSpPr>
          <p:nvPr>
            <p:ph type="ftr" sz="quarter" idx="2"/>
          </p:nvPr>
        </p:nvSpPr>
        <p:spPr>
          <a:xfrm>
            <a:off x="0" y="8769510"/>
            <a:ext cx="3004242" cy="461804"/>
          </a:xfrm>
          <a:prstGeom prst="rect">
            <a:avLst/>
          </a:prstGeom>
        </p:spPr>
        <p:txBody>
          <a:bodyPr vert="horz" lIns="91157" tIns="45578" rIns="91157" bIns="45578" rtlCol="0" anchor="b"/>
          <a:lstStyle>
            <a:lvl1pPr algn="l">
              <a:defRPr sz="1200"/>
            </a:lvl1pPr>
          </a:lstStyle>
          <a:p>
            <a:endParaRPr lang="en-US"/>
          </a:p>
        </p:txBody>
      </p:sp>
      <p:sp>
        <p:nvSpPr>
          <p:cNvPr id="5" name="Slide Number Placeholder 4"/>
          <p:cNvSpPr>
            <a:spLocks noGrp="1"/>
          </p:cNvSpPr>
          <p:nvPr>
            <p:ph type="sldNum" sz="quarter" idx="3"/>
          </p:nvPr>
        </p:nvSpPr>
        <p:spPr>
          <a:xfrm>
            <a:off x="3928382" y="8769510"/>
            <a:ext cx="3004241" cy="461804"/>
          </a:xfrm>
          <a:prstGeom prst="rect">
            <a:avLst/>
          </a:prstGeom>
        </p:spPr>
        <p:txBody>
          <a:bodyPr vert="horz" lIns="91157" tIns="45578" rIns="91157" bIns="45578" rtlCol="0" anchor="b"/>
          <a:lstStyle>
            <a:lvl1pPr algn="r">
              <a:defRPr sz="1200"/>
            </a:lvl1pPr>
          </a:lstStyle>
          <a:p>
            <a:fld id="{C9CF409F-3F80-4AA8-9220-4C742E8EA772}" type="slidenum">
              <a:rPr lang="en-US" smtClean="0"/>
              <a:pPr/>
              <a:t>‹#›</a:t>
            </a:fld>
            <a:endParaRPr lang="en-US"/>
          </a:p>
        </p:txBody>
      </p:sp>
    </p:spTree>
    <p:extLst>
      <p:ext uri="{BB962C8B-B14F-4D97-AF65-F5344CB8AC3E}">
        <p14:creationId xmlns:p14="http://schemas.microsoft.com/office/powerpoint/2010/main" xmlns="" val="1945842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69" tIns="46184" rIns="92369" bIns="46184" rtlCol="0"/>
          <a:lstStyle>
            <a:lvl1pPr algn="l">
              <a:defRPr sz="1200"/>
            </a:lvl1pPr>
          </a:lstStyle>
          <a:p>
            <a:endParaRPr lang="en-US"/>
          </a:p>
        </p:txBody>
      </p:sp>
      <p:sp>
        <p:nvSpPr>
          <p:cNvPr id="3" name="Date Placeholder 2"/>
          <p:cNvSpPr>
            <a:spLocks noGrp="1"/>
          </p:cNvSpPr>
          <p:nvPr>
            <p:ph type="dt" idx="1"/>
          </p:nvPr>
        </p:nvSpPr>
        <p:spPr>
          <a:xfrm>
            <a:off x="3927776" y="0"/>
            <a:ext cx="3004820" cy="461645"/>
          </a:xfrm>
          <a:prstGeom prst="rect">
            <a:avLst/>
          </a:prstGeom>
        </p:spPr>
        <p:txBody>
          <a:bodyPr vert="horz" lIns="92369" tIns="46184" rIns="92369" bIns="46184" rtlCol="0"/>
          <a:lstStyle>
            <a:lvl1pPr algn="r">
              <a:defRPr sz="1200"/>
            </a:lvl1pPr>
          </a:lstStyle>
          <a:p>
            <a:fld id="{74A72AEC-675B-493A-A9C8-597F857ABAAA}" type="datetimeFigureOut">
              <a:rPr lang="en-US" smtClean="0"/>
              <a:pPr/>
              <a:t>2/7/2015</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69" tIns="46184" rIns="92369" bIns="46184" rtlCol="0" anchor="ctr"/>
          <a:lstStyle/>
          <a:p>
            <a:endParaRPr lang="en-US"/>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69" tIns="46184" rIns="92369" bIns="461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2"/>
            <a:ext cx="3004820" cy="461645"/>
          </a:xfrm>
          <a:prstGeom prst="rect">
            <a:avLst/>
          </a:prstGeom>
        </p:spPr>
        <p:txBody>
          <a:bodyPr vert="horz" lIns="92369" tIns="46184" rIns="92369" bIns="46184" rtlCol="0" anchor="b"/>
          <a:lstStyle>
            <a:lvl1pPr algn="l">
              <a:defRPr sz="1200"/>
            </a:lvl1pPr>
          </a:lstStyle>
          <a:p>
            <a:endParaRPr lang="en-US"/>
          </a:p>
        </p:txBody>
      </p:sp>
      <p:sp>
        <p:nvSpPr>
          <p:cNvPr id="7" name="Slide Number Placeholder 6"/>
          <p:cNvSpPr>
            <a:spLocks noGrp="1"/>
          </p:cNvSpPr>
          <p:nvPr>
            <p:ph type="sldNum" sz="quarter" idx="5"/>
          </p:nvPr>
        </p:nvSpPr>
        <p:spPr>
          <a:xfrm>
            <a:off x="3927776" y="8769652"/>
            <a:ext cx="3004820" cy="461645"/>
          </a:xfrm>
          <a:prstGeom prst="rect">
            <a:avLst/>
          </a:prstGeom>
        </p:spPr>
        <p:txBody>
          <a:bodyPr vert="horz" lIns="92369" tIns="46184" rIns="92369" bIns="46184" rtlCol="0" anchor="b"/>
          <a:lstStyle>
            <a:lvl1pPr algn="r">
              <a:defRPr sz="1200"/>
            </a:lvl1pPr>
          </a:lstStyle>
          <a:p>
            <a:fld id="{A3E638CE-C2E9-4805-9BC6-9E44F61840FD}" type="slidenum">
              <a:rPr lang="en-US" smtClean="0"/>
              <a:pPr/>
              <a:t>‹#›</a:t>
            </a:fld>
            <a:endParaRPr lang="en-US"/>
          </a:p>
        </p:txBody>
      </p:sp>
    </p:spTree>
    <p:extLst>
      <p:ext uri="{BB962C8B-B14F-4D97-AF65-F5344CB8AC3E}">
        <p14:creationId xmlns:p14="http://schemas.microsoft.com/office/powerpoint/2010/main" xmlns="" val="1360538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E638CE-C2E9-4805-9BC6-9E44F61840F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think about our proposed service-oriented architecture, imagin</a:t>
            </a:r>
            <a:r>
              <a:rPr lang="en-US" baseline="0" dirty="0" smtClean="0"/>
              <a:t>e that you have to accomplish a particular task at the DMV – such as renew your driving license.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What you will have to do is jump from desk to desk in the right sequence to accomplish all the services needed: check-in, take the vision test, take a picture, pay the fee, and retire your new license. </a:t>
            </a:r>
            <a:endParaRPr lang="en-US" dirty="0" smtClean="0"/>
          </a:p>
          <a:p>
            <a:endParaRPr lang="en-US" baseline="0" dirty="0" smtClean="0"/>
          </a:p>
          <a:p>
            <a:r>
              <a:rPr lang="en-US" dirty="0" smtClean="0"/>
              <a:t>Similarly, in</a:t>
            </a:r>
            <a:r>
              <a:rPr lang="en-US" baseline="0" dirty="0" smtClean="0"/>
              <a:t> a service-oriented architecture we divide the functions offered by the ISA in “Services”. </a:t>
            </a:r>
          </a:p>
          <a:p>
            <a:r>
              <a:rPr lang="en-US" baseline="0" dirty="0" smtClean="0"/>
              <a:t>Multiple hardware components, called clusters, can accomplish these services. For instance, imagine a processor with 5 different types of services: red, blue, yellow, green and cyan</a:t>
            </a:r>
          </a:p>
          <a:p>
            <a:endParaRPr lang="en-US" baseline="0" dirty="0" smtClean="0"/>
          </a:p>
          <a:p>
            <a:r>
              <a:rPr lang="en-US" dirty="0" smtClean="0"/>
              <a:t>Multiple</a:t>
            </a:r>
            <a:r>
              <a:rPr lang="en-US" baseline="0" dirty="0" smtClean="0"/>
              <a:t> clusters (shown as desks) can accomplish each of the services, such that if one cluster fails others can be used. </a:t>
            </a:r>
          </a:p>
          <a:p>
            <a:r>
              <a:rPr lang="en-US" baseline="0" dirty="0" smtClean="0"/>
              <a:t>Instructions will have to access the available clusters based on their needs. Different instructions might need different services. </a:t>
            </a:r>
          </a:p>
          <a:p>
            <a:endParaRPr lang="en-US" baseline="0" dirty="0" smtClean="0"/>
          </a:p>
          <a:p>
            <a:r>
              <a:rPr lang="en-US" dirty="0" smtClean="0"/>
              <a:t>The question</a:t>
            </a:r>
            <a:r>
              <a:rPr lang="en-US" baseline="0" dirty="0" smtClean="0"/>
              <a:t> is, how can instructions figure out which clusters are available and can provide the services require?</a:t>
            </a:r>
          </a:p>
          <a:p>
            <a:endParaRPr lang="en-US" baseline="0" dirty="0" smtClean="0"/>
          </a:p>
          <a:p>
            <a:r>
              <a:rPr lang="en-US" baseline="0" dirty="0" smtClean="0"/>
              <a:t>In classic </a:t>
            </a:r>
            <a:r>
              <a:rPr lang="en-US" baseline="0" dirty="0" err="1" smtClean="0"/>
              <a:t>uarch</a:t>
            </a:r>
            <a:r>
              <a:rPr lang="en-US" baseline="0" dirty="0" smtClean="0"/>
              <a:t> a centralized controller would tell each instruction where to go, but this would constitute a single point of failure in the system. </a:t>
            </a:r>
          </a:p>
          <a:p>
            <a:endParaRPr lang="en-US" baseline="0" dirty="0" smtClean="0"/>
          </a:p>
          <a:p>
            <a:r>
              <a:rPr lang="en-US" baseline="0" dirty="0" smtClean="0"/>
              <a:t>TODO:</a:t>
            </a:r>
          </a:p>
          <a:p>
            <a:r>
              <a:rPr lang="en-US" baseline="0" dirty="0" smtClean="0"/>
              <a:t>Remove the front sheet of the list</a:t>
            </a:r>
          </a:p>
          <a:p>
            <a:endParaRPr lang="en-US" baseline="0" dirty="0" smtClean="0"/>
          </a:p>
          <a:p>
            <a:r>
              <a:rPr lang="en-US" baseline="0" dirty="0" smtClean="0"/>
              <a:t>Bring up instructions now</a:t>
            </a:r>
          </a:p>
          <a:p>
            <a:endParaRPr lang="en-US" baseline="0" dirty="0" smtClean="0"/>
          </a:p>
          <a:p>
            <a:r>
              <a:rPr lang="en-US" baseline="0" dirty="0" smtClean="0"/>
              <a:t>Smooth the movements </a:t>
            </a:r>
          </a:p>
          <a:p>
            <a:endParaRPr lang="en-US" baseline="0" dirty="0" smtClean="0"/>
          </a:p>
          <a:p>
            <a:endParaRPr lang="en-US" baseline="0" dirty="0" smtClean="0"/>
          </a:p>
          <a:p>
            <a:r>
              <a:rPr lang="en-US" baseline="0" dirty="0" smtClean="0"/>
              <a:t>RED X on the TODO LIST when I talk about single controls</a:t>
            </a:r>
          </a:p>
        </p:txBody>
      </p:sp>
      <p:sp>
        <p:nvSpPr>
          <p:cNvPr id="4" name="Slide Number Placeholder 3"/>
          <p:cNvSpPr>
            <a:spLocks noGrp="1"/>
          </p:cNvSpPr>
          <p:nvPr>
            <p:ph type="sldNum" sz="quarter" idx="10"/>
          </p:nvPr>
        </p:nvSpPr>
        <p:spPr/>
        <p:txBody>
          <a:bodyPr/>
          <a:lstStyle/>
          <a:p>
            <a:fld id="{A3E638CE-C2E9-4805-9BC6-9E44F61840FD}" type="slidenum">
              <a:rPr lang="en-US" smtClean="0"/>
              <a:pPr/>
              <a:t>10</a:t>
            </a:fld>
            <a:endParaRPr lang="en-US"/>
          </a:p>
        </p:txBody>
      </p:sp>
    </p:spTree>
    <p:extLst>
      <p:ext uri="{BB962C8B-B14F-4D97-AF65-F5344CB8AC3E}">
        <p14:creationId xmlns:p14="http://schemas.microsoft.com/office/powerpoint/2010/main" xmlns="" val="315477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Therefore, we organized our</a:t>
            </a:r>
            <a:r>
              <a:rPr lang="en-US" baseline="0" dirty="0" smtClean="0"/>
              <a:t> design to have a redundant set of instruction controllers, that we call BSUs. </a:t>
            </a:r>
            <a:endParaRPr lang="en-US" dirty="0" smtClean="0"/>
          </a:p>
          <a:p>
            <a:endParaRPr lang="en-US" dirty="0" smtClean="0"/>
          </a:p>
          <a:p>
            <a:r>
              <a:rPr lang="en-US" dirty="0" smtClean="0"/>
              <a:t>Each TODO list </a:t>
            </a:r>
            <a:r>
              <a:rPr lang="en-US" baseline="0" dirty="0" smtClean="0"/>
              <a:t>contains an execution plans for a bunch of instructions – bundle -  defining exactly which clusters will perform the different services needed by the instructions in the bundle. </a:t>
            </a:r>
          </a:p>
          <a:p>
            <a:endParaRPr lang="en-US" baseline="0" dirty="0" smtClean="0"/>
          </a:p>
          <a:p>
            <a:r>
              <a:rPr lang="en-US" baseline="0" dirty="0" smtClean="0"/>
              <a:t>Say that different people have different TODO lists</a:t>
            </a:r>
          </a:p>
          <a:p>
            <a:endParaRPr lang="en-US" baseline="0" dirty="0" smtClean="0"/>
          </a:p>
          <a:p>
            <a:r>
              <a:rPr lang="en-US" baseline="0" dirty="0" smtClean="0"/>
              <a:t>Reconnect the example w/ microprocessors (with words)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3E638CE-C2E9-4805-9BC6-9E44F61840FD}" type="slidenum">
              <a:rPr lang="en-US" smtClean="0"/>
              <a:pPr/>
              <a:t>11</a:t>
            </a:fld>
            <a:endParaRPr lang="en-US"/>
          </a:p>
        </p:txBody>
      </p:sp>
    </p:spTree>
    <p:extLst>
      <p:ext uri="{BB962C8B-B14F-4D97-AF65-F5344CB8AC3E}">
        <p14:creationId xmlns:p14="http://schemas.microsoft.com/office/powerpoint/2010/main" xmlns="" val="2830302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An ISA is partitioned in different services needed by its instructions. </a:t>
            </a:r>
          </a:p>
          <a:p>
            <a:r>
              <a:rPr lang="en-US" baseline="0" dirty="0" smtClean="0"/>
              <a:t>A Viper processor can execute an ISA as long as all the services it needed are provided by some hardware clusters. </a:t>
            </a:r>
          </a:p>
          <a:p>
            <a:endParaRPr lang="en-US" baseline="0" dirty="0" smtClean="0"/>
          </a:p>
          <a:p>
            <a:r>
              <a:rPr lang="en-US" baseline="0" dirty="0" smtClean="0"/>
              <a:t>Instructions are divided in bundles, each composed of a sequence of instructions typically terminating w/ a control instruction (similar to Basic Blocks)</a:t>
            </a:r>
          </a:p>
          <a:p>
            <a:endParaRPr lang="en-US" baseline="0" dirty="0" smtClean="0"/>
          </a:p>
          <a:p>
            <a:r>
              <a:rPr lang="en-US" baseline="0" dirty="0" smtClean="0"/>
              <a:t>Clusters are the hardware components that perform the services required by the ISA. A hardware cluster can perform one or more services, depending on how the system is designed</a:t>
            </a:r>
          </a:p>
          <a:p>
            <a:endParaRPr lang="en-US" baseline="0" dirty="0" smtClean="0"/>
          </a:p>
          <a:p>
            <a:r>
              <a:rPr lang="en-US" baseline="0" dirty="0" smtClean="0"/>
              <a:t>Say the TODO list becomes BSU</a:t>
            </a:r>
          </a:p>
          <a:p>
            <a:endParaRPr lang="en-US" baseline="0" dirty="0" smtClean="0"/>
          </a:p>
          <a:p>
            <a:r>
              <a:rPr lang="en-US" baseline="0" dirty="0" smtClean="0"/>
              <a:t>Finally, a Virtual Pipeline is an ordered sequence of clusters that can service at least all the services needed by a bundle</a:t>
            </a:r>
          </a:p>
        </p:txBody>
      </p:sp>
      <p:sp>
        <p:nvSpPr>
          <p:cNvPr id="4" name="Slide Number Placeholder 3"/>
          <p:cNvSpPr>
            <a:spLocks noGrp="1"/>
          </p:cNvSpPr>
          <p:nvPr>
            <p:ph type="sldNum" sz="quarter" idx="10"/>
          </p:nvPr>
        </p:nvSpPr>
        <p:spPr/>
        <p:txBody>
          <a:bodyPr/>
          <a:lstStyle/>
          <a:p>
            <a:fld id="{A3E638CE-C2E9-4805-9BC6-9E44F61840FD}" type="slidenum">
              <a:rPr lang="en-US" smtClean="0"/>
              <a:pPr/>
              <a:t>12</a:t>
            </a:fld>
            <a:endParaRPr lang="en-US"/>
          </a:p>
        </p:txBody>
      </p:sp>
    </p:spTree>
    <p:extLst>
      <p:ext uri="{BB962C8B-B14F-4D97-AF65-F5344CB8AC3E}">
        <p14:creationId xmlns:p14="http://schemas.microsoft.com/office/powerpoint/2010/main" xmlns="" val="41210005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we organize</a:t>
            </a:r>
            <a:r>
              <a:rPr lang="en-US" baseline="0" dirty="0" smtClean="0"/>
              <a:t> a system so can it behave like this?</a:t>
            </a:r>
          </a:p>
          <a:p>
            <a:endParaRPr lang="en-US" baseline="0" dirty="0" smtClean="0"/>
          </a:p>
          <a:p>
            <a:r>
              <a:rPr lang="en-US" baseline="0" dirty="0" smtClean="0"/>
              <a:t>First, we organize the system in a Sea of redundant clusters, which eliminates single point of failures. Some of these clusters need connections to some memory elements or other special hardware modules. Clusters perform a subset of the needed services.</a:t>
            </a:r>
          </a:p>
          <a:p>
            <a:endParaRPr lang="en-US" baseline="0" dirty="0" smtClean="0"/>
          </a:p>
          <a:p>
            <a:r>
              <a:rPr lang="en-US" baseline="0" dirty="0" smtClean="0"/>
              <a:t>Second, hardware clusters are connected through a homogenous interconnect, which allows point to point communication among any of them.</a:t>
            </a:r>
          </a:p>
          <a:p>
            <a:endParaRPr lang="en-US" baseline="0" dirty="0" smtClean="0"/>
          </a:p>
          <a:p>
            <a:r>
              <a:rPr lang="en-US" baseline="0" dirty="0" smtClean="0"/>
              <a:t>Third, we organize the control logic of the system in redundant BSUs, which allows to avoid reliance on centralized controls. </a:t>
            </a:r>
          </a:p>
          <a:p>
            <a:endParaRPr lang="en-US" baseline="0" dirty="0" smtClean="0"/>
          </a:p>
          <a:p>
            <a:endParaRPr lang="en-US" baseline="0" dirty="0" smtClean="0"/>
          </a:p>
          <a:p>
            <a:r>
              <a:rPr lang="en-US" baseline="0" dirty="0" smtClean="0"/>
              <a:t>Say the BSUs are the control logic!</a:t>
            </a:r>
          </a:p>
        </p:txBody>
      </p:sp>
      <p:sp>
        <p:nvSpPr>
          <p:cNvPr id="4" name="Slide Number Placeholder 3"/>
          <p:cNvSpPr>
            <a:spLocks noGrp="1"/>
          </p:cNvSpPr>
          <p:nvPr>
            <p:ph type="sldNum" sz="quarter" idx="10"/>
          </p:nvPr>
        </p:nvSpPr>
        <p:spPr/>
        <p:txBody>
          <a:bodyPr/>
          <a:lstStyle/>
          <a:p>
            <a:fld id="{5CBA88B2-A545-4437-A43B-7566BAFBAB2A}" type="slidenum">
              <a:rPr lang="en-US" smtClean="0"/>
              <a:pPr/>
              <a:t>13</a:t>
            </a:fld>
            <a:endParaRPr lang="en-US"/>
          </a:p>
        </p:txBody>
      </p:sp>
    </p:spTree>
    <p:extLst>
      <p:ext uri="{BB962C8B-B14F-4D97-AF65-F5344CB8AC3E}">
        <p14:creationId xmlns:p14="http://schemas.microsoft.com/office/powerpoint/2010/main" xmlns="" val="2684383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Let’s go through some of the most important problems on how Viper can 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the next slides we will see through simple examples how Viper handles regular executions and exceptions and changes in the program flow.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will consider 4 different execution scenarios that might happen when during program execution and analyze how they are handled in Viper</a:t>
            </a:r>
            <a:endParaRPr lang="en-US" dirty="0" smtClean="0"/>
          </a:p>
          <a:p>
            <a:endParaRPr lang="en-US" dirty="0" smtClean="0"/>
          </a:p>
          <a:p>
            <a:endParaRPr lang="en-US" dirty="0" smtClean="0"/>
          </a:p>
          <a:p>
            <a:r>
              <a:rPr lang="en-US" dirty="0" smtClean="0"/>
              <a:t>Bring</a:t>
            </a:r>
            <a:r>
              <a:rPr lang="en-US" baseline="0" dirty="0" smtClean="0"/>
              <a:t> list in the next slides (right top)</a:t>
            </a:r>
          </a:p>
          <a:p>
            <a:r>
              <a:rPr lang="en-US" baseline="0" dirty="0" smtClean="0"/>
              <a:t>Make the talk match the list</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14</a:t>
            </a:fld>
            <a:endParaRPr lang="en-US"/>
          </a:p>
        </p:txBody>
      </p:sp>
    </p:spTree>
    <p:extLst>
      <p:ext uri="{BB962C8B-B14F-4D97-AF65-F5344CB8AC3E}">
        <p14:creationId xmlns:p14="http://schemas.microsoft.com/office/powerpoint/2010/main" xmlns="" val="37852116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sake of simplicity, let’s consider</a:t>
            </a:r>
            <a:r>
              <a:rPr lang="en-US" baseline="0" dirty="0" smtClean="0"/>
              <a:t> two bundles each consisting of a single instruction. </a:t>
            </a:r>
          </a:p>
          <a:p>
            <a:endParaRPr lang="en-US" baseline="0" dirty="0" smtClean="0"/>
          </a:p>
          <a:p>
            <a:r>
              <a:rPr lang="en-US" baseline="0" dirty="0" smtClean="0"/>
              <a:t>The first bundle, starting at address 4013c3 is assigned to the first BSU entry. As you can see, the fields containing the VP configuration are empty. However, since this BSU needs work, the available Clusters propose to accomplish its services. </a:t>
            </a:r>
          </a:p>
          <a:p>
            <a:endParaRPr lang="en-US" baseline="0" dirty="0" smtClean="0"/>
          </a:p>
          <a:p>
            <a:r>
              <a:rPr lang="en-US" baseline="0" dirty="0" smtClean="0"/>
              <a:t>For instance, both F0 and F1 propose their services to this BSU. The BSU grants the service to F0, inserting it in its Virtual Pipeline. </a:t>
            </a:r>
          </a:p>
          <a:p>
            <a:endParaRPr lang="en-US" baseline="0" dirty="0" smtClean="0"/>
          </a:p>
          <a:p>
            <a:r>
              <a:rPr lang="en-US" baseline="0" dirty="0" smtClean="0"/>
              <a:t>TODO:</a:t>
            </a:r>
          </a:p>
          <a:p>
            <a:endParaRPr lang="en-US" baseline="0" dirty="0" smtClean="0"/>
          </a:p>
          <a:p>
            <a:r>
              <a:rPr lang="en-US" baseline="0" dirty="0" smtClean="0"/>
              <a:t>Make the clusters closer look like slide 13, grow BSU </a:t>
            </a:r>
          </a:p>
          <a:p>
            <a:endParaRPr lang="en-US" baseline="0" dirty="0" smtClean="0"/>
          </a:p>
          <a:p>
            <a:r>
              <a:rPr lang="en-US" baseline="0" dirty="0" smtClean="0"/>
              <a:t>Colors/not making the BSU disappear </a:t>
            </a:r>
          </a:p>
        </p:txBody>
      </p:sp>
      <p:sp>
        <p:nvSpPr>
          <p:cNvPr id="4" name="Slide Number Placeholder 3"/>
          <p:cNvSpPr>
            <a:spLocks noGrp="1"/>
          </p:cNvSpPr>
          <p:nvPr>
            <p:ph type="sldNum" sz="quarter" idx="10"/>
          </p:nvPr>
        </p:nvSpPr>
        <p:spPr/>
        <p:txBody>
          <a:bodyPr/>
          <a:lstStyle/>
          <a:p>
            <a:fld id="{A3E638CE-C2E9-4805-9BC6-9E44F61840FD}" type="slidenum">
              <a:rPr lang="en-US" smtClean="0"/>
              <a:pPr/>
              <a:t>15</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order, all the needed</a:t>
            </a:r>
            <a:r>
              <a:rPr lang="en-US" dirty="0" smtClean="0"/>
              <a:t> services</a:t>
            </a:r>
            <a:r>
              <a:rPr lang="en-US" baseline="0" dirty="0" smtClean="0"/>
              <a:t> are assigned and a Virtual Pipeline to execute the first bundle is created. </a:t>
            </a:r>
          </a:p>
          <a:p>
            <a:endParaRPr lang="en-US" baseline="0" dirty="0" smtClean="0"/>
          </a:p>
          <a:p>
            <a:r>
              <a:rPr lang="en-US" baseline="0" dirty="0" smtClean="0"/>
              <a:t>The service request negotiation allows a fully decentralized resource allocation (each cluster and BSU operate fully independently).</a:t>
            </a:r>
          </a:p>
          <a:p>
            <a:endParaRPr lang="en-US" baseline="0" dirty="0" smtClean="0"/>
          </a:p>
          <a:p>
            <a:r>
              <a:rPr lang="en-US" baseline="0" dirty="0" smtClean="0"/>
              <a:t>TODO:</a:t>
            </a:r>
          </a:p>
          <a:p>
            <a:r>
              <a:rPr lang="en-US" baseline="0" dirty="0" smtClean="0"/>
              <a:t>Make the line grow little by little</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16</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Eventually, F0</a:t>
            </a:r>
            <a:r>
              <a:rPr lang="en-US" baseline="0" dirty="0" smtClean="0"/>
              <a:t> will fetch the whole bundle (in this case is a single instruction) and communicates to the BSU the starting address of the next bundle.</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17</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a:t>
            </a:r>
            <a:r>
              <a:rPr lang="en-US" baseline="0" dirty="0" smtClean="0"/>
              <a:t> this information the first BSU can assign another entry to the following bundle</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18</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can then create</a:t>
            </a:r>
            <a:r>
              <a:rPr lang="en-US" baseline="0" dirty="0" smtClean="0"/>
              <a:t> his own virtual pipeline and execute as well. </a:t>
            </a:r>
          </a:p>
          <a:p>
            <a:endParaRPr lang="en-US" baseline="0" dirty="0" smtClean="0"/>
          </a:p>
          <a:p>
            <a:r>
              <a:rPr lang="en-US" baseline="0" dirty="0" smtClean="0"/>
              <a:t>This mechanism allows us to have a fully distributed control logic.</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19</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multiple</a:t>
            </a:r>
            <a:r>
              <a:rPr lang="en-US" baseline="0" dirty="0" smtClean="0"/>
              <a:t> sources of hardware faults in silicon devices. For example problems in productions might escape testing and can manifest later on when the device is in the field. </a:t>
            </a:r>
          </a:p>
          <a:p>
            <a:endParaRPr lang="en-US" baseline="0" dirty="0" smtClean="0"/>
          </a:p>
          <a:p>
            <a:r>
              <a:rPr lang="en-US" baseline="0" dirty="0" smtClean="0"/>
              <a:t>More concerns to the safety of the device in the field are linked to transient faults. Since transistors are so tiny the amount of energy needed to flip some bits in the system, thus altering its status, is really low. For this reason high energy particles that hit the device might seriously undermine the correctness of the system. </a:t>
            </a:r>
          </a:p>
          <a:p>
            <a:endParaRPr lang="en-US" baseline="0" dirty="0" smtClean="0"/>
          </a:p>
          <a:p>
            <a:r>
              <a:rPr lang="en-US" baseline="0" dirty="0" smtClean="0"/>
              <a:t>Finally, due to the reduced size of interconnect and transistor devices there are also problems connected to the wear out of its components. </a:t>
            </a:r>
          </a:p>
          <a:p>
            <a:endParaRPr lang="en-US" baseline="0" dirty="0" smtClean="0"/>
          </a:p>
          <a:p>
            <a:r>
              <a:rPr lang="en-US" baseline="0" dirty="0" smtClean="0"/>
              <a:t>These phenomena threaten the lifetime of the device, and for instance, some products already started suffering from these issues. </a:t>
            </a:r>
          </a:p>
          <a:p>
            <a:endParaRPr lang="en-US" baseline="0" dirty="0" smtClean="0"/>
          </a:p>
          <a:p>
            <a:r>
              <a:rPr lang="en-US" baseline="0" dirty="0" smtClean="0"/>
              <a:t>To make things even worse, component reliability is expected to degrade even more in the future, as </a:t>
            </a:r>
            <a:r>
              <a:rPr lang="en-US" baseline="0" dirty="0" err="1" smtClean="0"/>
              <a:t>xperts</a:t>
            </a:r>
            <a:r>
              <a:rPr lang="en-US" baseline="0" dirty="0" smtClean="0"/>
              <a:t> already warn that future technology will be even more susceptible to failures</a:t>
            </a:r>
          </a:p>
          <a:p>
            <a:endParaRPr lang="en-US" baseline="0" dirty="0" smtClean="0"/>
          </a:p>
          <a:p>
            <a:endParaRPr lang="en-US" baseline="0" dirty="0" smtClean="0"/>
          </a:p>
          <a:p>
            <a:r>
              <a:rPr lang="en-US" baseline="0" dirty="0" smtClean="0"/>
              <a:t>Notes:</a:t>
            </a:r>
          </a:p>
          <a:p>
            <a:r>
              <a:rPr lang="en-US" baseline="0" dirty="0" smtClean="0"/>
              <a:t>Make sure I say test in the first, do not use </a:t>
            </a:r>
            <a:r>
              <a:rPr lang="en-US" baseline="0" dirty="0" err="1" smtClean="0"/>
              <a:t>acronims</a:t>
            </a:r>
            <a:r>
              <a:rPr lang="en-US" baseline="0" dirty="0" smtClean="0"/>
              <a:t> the first time</a:t>
            </a:r>
          </a:p>
        </p:txBody>
      </p:sp>
      <p:sp>
        <p:nvSpPr>
          <p:cNvPr id="4" name="Slide Number Placeholder 3"/>
          <p:cNvSpPr>
            <a:spLocks noGrp="1"/>
          </p:cNvSpPr>
          <p:nvPr>
            <p:ph type="sldNum" sz="quarter" idx="10"/>
          </p:nvPr>
        </p:nvSpPr>
        <p:spPr/>
        <p:txBody>
          <a:bodyPr/>
          <a:lstStyle/>
          <a:p>
            <a:pPr>
              <a:defRPr/>
            </a:pPr>
            <a:fld id="{FE23126C-6CB8-4E72-B01A-A83A3EFF2C26}"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Viper</a:t>
            </a:r>
            <a:r>
              <a:rPr lang="en-US" baseline="0" dirty="0" smtClean="0"/>
              <a:t> needs a mechanism to negotiate services between the BSUs and the clusters. Several solutions are possible to accomplish this task: Queues, Broadcasts and Tokens. </a:t>
            </a:r>
          </a:p>
          <a:p>
            <a:endParaRPr lang="en-US" baseline="0" dirty="0" smtClean="0"/>
          </a:p>
          <a:p>
            <a:r>
              <a:rPr lang="en-US" baseline="0" dirty="0" smtClean="0"/>
              <a:t>Note that, since hardware resource allocation is done dynamically, careless cluster allocation can cause starvation and deadlock. This event is avoided if the oldest bundle is served first.</a:t>
            </a:r>
          </a:p>
        </p:txBody>
      </p:sp>
      <p:sp>
        <p:nvSpPr>
          <p:cNvPr id="4" name="Slide Number Placeholder 3"/>
          <p:cNvSpPr>
            <a:spLocks noGrp="1"/>
          </p:cNvSpPr>
          <p:nvPr>
            <p:ph type="sldNum" sz="quarter" idx="10"/>
          </p:nvPr>
        </p:nvSpPr>
        <p:spPr/>
        <p:txBody>
          <a:bodyPr/>
          <a:lstStyle/>
          <a:p>
            <a:fld id="{A3E638CE-C2E9-4805-9BC6-9E44F61840FD}" type="slidenum">
              <a:rPr lang="en-US" smtClean="0"/>
              <a:pPr/>
              <a:t>20</a:t>
            </a:fld>
            <a:endParaRPr lang="en-US"/>
          </a:p>
        </p:txBody>
      </p:sp>
    </p:spTree>
    <p:extLst>
      <p:ext uri="{BB962C8B-B14F-4D97-AF65-F5344CB8AC3E}">
        <p14:creationId xmlns:p14="http://schemas.microsoft.com/office/powerpoint/2010/main" xmlns="" val="37620452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Spell the numbers</a:t>
            </a:r>
            <a:r>
              <a:rPr lang="en-US" baseline="0" dirty="0" smtClean="0"/>
              <a:t> out</a:t>
            </a:r>
            <a:endParaRPr lang="en-US" dirty="0" smtClean="0"/>
          </a:p>
          <a:p>
            <a:endParaRPr lang="en-US" dirty="0" smtClean="0"/>
          </a:p>
          <a:p>
            <a:r>
              <a:rPr lang="en-US" dirty="0" smtClean="0"/>
              <a:t>Since following</a:t>
            </a:r>
            <a:r>
              <a:rPr lang="en-US" baseline="0" dirty="0" smtClean="0"/>
              <a:t> instructions can be executed by different hardware clusters, it might occur that data produced by a cluster is required by a different one. For instance, in our example the register A is produced by the first bundle in cluster E0 and is needed by the second bundle in cluster E1. </a:t>
            </a:r>
          </a:p>
          <a:p>
            <a:endParaRPr lang="en-US" baseline="0" dirty="0" smtClean="0"/>
          </a:p>
          <a:p>
            <a:r>
              <a:rPr lang="en-US" baseline="0" dirty="0" smtClean="0"/>
              <a:t>To handle inter-cluster data dependency we introduce tags to the BSUs. Two sets of tags are needed for each bundle: the input tags and the output tags. </a:t>
            </a:r>
          </a:p>
          <a:p>
            <a:endParaRPr lang="en-US" baseline="0" dirty="0" smtClean="0"/>
          </a:p>
        </p:txBody>
      </p:sp>
      <p:sp>
        <p:nvSpPr>
          <p:cNvPr id="4" name="Slide Number Placeholder 3"/>
          <p:cNvSpPr>
            <a:spLocks noGrp="1"/>
          </p:cNvSpPr>
          <p:nvPr>
            <p:ph type="sldNum" sz="quarter" idx="10"/>
          </p:nvPr>
        </p:nvSpPr>
        <p:spPr/>
        <p:txBody>
          <a:bodyPr/>
          <a:lstStyle/>
          <a:p>
            <a:fld id="{A3E638CE-C2E9-4805-9BC6-9E44F61840FD}" type="slidenum">
              <a:rPr lang="en-US" smtClean="0"/>
              <a:pPr/>
              <a:t>21</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each architectural register is associated a tag. For instance, our architecture supports 4 registers: A, B, C, and D. The input tags for the first bundle are: </a:t>
            </a:r>
            <a:r>
              <a:rPr lang="en-US" sz="1200" b="1" i="0" u="none" strike="noStrike" kern="1200" dirty="0" smtClean="0">
                <a:solidFill>
                  <a:schemeClr val="tx1"/>
                </a:solidFill>
                <a:effectLst/>
                <a:latin typeface="+mn-lt"/>
                <a:ea typeface="+mn-ea"/>
                <a:cs typeface="+mn-cs"/>
              </a:rPr>
              <a:t>1, 5, 6, 10. </a:t>
            </a:r>
            <a:endParaRPr lang="en-US" sz="1200" b="0" i="0" u="none" strike="noStrike" kern="1200" dirty="0" smtClean="0">
              <a:solidFill>
                <a:schemeClr val="tx1"/>
              </a:solidFill>
              <a:effectLst/>
              <a:latin typeface="+mn-lt"/>
              <a:ea typeface="+mn-ea"/>
              <a:cs typeface="+mn-cs"/>
            </a:endParaRPr>
          </a:p>
          <a:p>
            <a:endParaRPr lang="en-US" dirty="0" smtClean="0"/>
          </a:p>
          <a:p>
            <a:r>
              <a:rPr lang="en-US" dirty="0" smtClean="0"/>
              <a:t>Since this bundle</a:t>
            </a:r>
            <a:r>
              <a:rPr lang="en-US" baseline="0" dirty="0" smtClean="0"/>
              <a:t> writes to register A, a new tag 13 is associated to this register. </a:t>
            </a:r>
          </a:p>
          <a:p>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22</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a:t>
            </a:r>
            <a:r>
              <a:rPr lang="en-US" baseline="0" dirty="0" smtClean="0"/>
              <a:t> new bundle is generated the output tags of the previous bundle are copied as the input tags of the next. Therefore, the instructions in the next bundle will know which tags are associated to the architectural registers, and therefore can ask for the correct values to the other clusters. </a:t>
            </a:r>
          </a:p>
          <a:p>
            <a:endParaRPr lang="en-US" sz="1200" b="0" i="0" u="none" strike="noStrike" kern="1200" baseline="0" dirty="0" smtClean="0">
              <a:solidFill>
                <a:schemeClr val="tx1"/>
              </a:solidFill>
              <a:effectLst/>
              <a:latin typeface="+mn-lt"/>
              <a:ea typeface="+mn-ea"/>
              <a:cs typeface="+mn-cs"/>
            </a:endParaRPr>
          </a:p>
          <a:p>
            <a:r>
              <a:rPr lang="en-US" sz="1200" b="0" i="0" u="none" strike="noStrike" kern="1200" baseline="0" dirty="0" smtClean="0">
                <a:solidFill>
                  <a:schemeClr val="tx1"/>
                </a:solidFill>
                <a:effectLst/>
                <a:latin typeface="+mn-lt"/>
                <a:ea typeface="+mn-ea"/>
                <a:cs typeface="+mn-cs"/>
              </a:rPr>
              <a:t>In our current </a:t>
            </a:r>
            <a:r>
              <a:rPr lang="en-US" sz="1200" b="0" i="0" u="none" strike="noStrike" kern="1200" baseline="0" dirty="0" err="1" smtClean="0">
                <a:solidFill>
                  <a:schemeClr val="tx1"/>
                </a:solidFill>
                <a:effectLst/>
                <a:latin typeface="+mn-lt"/>
                <a:ea typeface="+mn-ea"/>
                <a:cs typeface="+mn-cs"/>
              </a:rPr>
              <a:t>uarchitecture</a:t>
            </a:r>
            <a:r>
              <a:rPr lang="en-US" sz="1200" b="0" i="0" u="none" strike="noStrike" kern="1200" baseline="0" dirty="0" smtClean="0">
                <a:solidFill>
                  <a:schemeClr val="tx1"/>
                </a:solidFill>
                <a:effectLst/>
                <a:latin typeface="+mn-lt"/>
                <a:ea typeface="+mn-ea"/>
                <a:cs typeface="+mn-cs"/>
              </a:rPr>
              <a:t>:</a:t>
            </a:r>
          </a:p>
          <a:p>
            <a:r>
              <a:rPr lang="en-US" sz="1200" b="0" i="0" u="none" strike="noStrike" kern="1200" baseline="0" dirty="0" smtClean="0">
                <a:solidFill>
                  <a:schemeClr val="tx1"/>
                </a:solidFill>
                <a:effectLst/>
                <a:latin typeface="+mn-lt"/>
                <a:ea typeface="+mn-ea"/>
                <a:cs typeface="+mn-cs"/>
              </a:rPr>
              <a:t>Tag generation is serialized (a bundle needs to know its previous tags before generating the new ones). A x86-based ISA needs 768 bits of storage to maintain tags.</a:t>
            </a:r>
            <a:endParaRPr lang="en-US" sz="1200" b="0" i="0" u="none" strike="noStrike" kern="1200" dirty="0" smtClean="0">
              <a:solidFill>
                <a:schemeClr val="tx1"/>
              </a:solidFill>
              <a:effectLst/>
              <a:latin typeface="+mn-lt"/>
              <a:ea typeface="+mn-ea"/>
              <a:cs typeface="+mn-cs"/>
            </a:endParaRPr>
          </a:p>
          <a:p>
            <a:endParaRPr lang="en-US" dirty="0" smtClean="0"/>
          </a:p>
          <a:p>
            <a:r>
              <a:rPr lang="en-US" dirty="0" smtClean="0"/>
              <a:t>Optimizations</a:t>
            </a:r>
            <a:r>
              <a:rPr lang="en-US" baseline="0" dirty="0" smtClean="0"/>
              <a:t> however, are possible: bundles are already created sequentially and tags can be offset by their ID. This would save room and probably improve performance, but it will also requires a more complex operand distribution scheme.</a:t>
            </a:r>
          </a:p>
          <a:p>
            <a:endParaRPr lang="en-US" baseline="0" dirty="0" smtClean="0"/>
          </a:p>
          <a:p>
            <a:r>
              <a:rPr lang="en-US" baseline="0" dirty="0" smtClean="0"/>
              <a:t>TODO:</a:t>
            </a:r>
          </a:p>
          <a:p>
            <a:r>
              <a:rPr lang="en-US" baseline="0" dirty="0" smtClean="0"/>
              <a:t>Fix spacing</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23</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this example we analyze what happens when we need to correct program flow, for instance due to a branch </a:t>
            </a:r>
            <a:r>
              <a:rPr lang="en-US" baseline="0" dirty="0" err="1" smtClean="0"/>
              <a:t>misprediction</a:t>
            </a:r>
            <a:r>
              <a:rPr lang="en-US" baseline="0" dirty="0" smtClean="0"/>
              <a:t>. </a:t>
            </a:r>
          </a:p>
          <a:p>
            <a:endParaRPr lang="en-US" baseline="0" dirty="0" smtClean="0"/>
          </a:p>
          <a:p>
            <a:r>
              <a:rPr lang="en-US" baseline="0" dirty="0" smtClean="0"/>
              <a:t>The BSUs are linked together to form an ordered list of in-flight bundles.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24</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a cluster in a Virtual Pipeline detects a </a:t>
            </a:r>
            <a:r>
              <a:rPr lang="en-US" baseline="0" dirty="0" err="1" smtClean="0"/>
              <a:t>misprediction</a:t>
            </a:r>
            <a:r>
              <a:rPr lang="en-US" baseline="0" dirty="0" smtClean="0"/>
              <a:t> it communicated the correct program counter to its BSU. Which, first, updates its NPC field.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25</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a:t>
            </a:r>
            <a:r>
              <a:rPr lang="en-US" baseline="0" dirty="0" smtClean="0"/>
              <a:t> the BSU is notified, it proceeds to follow the linked list, cancelling all the in-flight bundles on the wrong program path. In this example, the following bundle also cancels all the instructions in flight on the clusters in its virtual pipeline. </a:t>
            </a:r>
          </a:p>
          <a:p>
            <a:endParaRPr lang="en-US" baseline="0" dirty="0" smtClean="0"/>
          </a:p>
          <a:p>
            <a:r>
              <a:rPr lang="en-US" baseline="0" dirty="0" smtClean="0"/>
              <a:t>Execution will then resume starting w/ the correct NPC.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26</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a:t>
            </a:r>
            <a:r>
              <a:rPr lang="en-US" baseline="0" dirty="0" smtClean="0"/>
              <a:t> last example we show how Viper handles exceptions and faults in instructions. The main issue to solve is that BSUs cannot change program flow in the middle of the bundle. Therefore, if an exception is detected during a bundle execution, its instructions are split on multiple bundles, each composed of a single instruction.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27</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the exception can be handled precisely, as the handler is allowed to diverge program execution at exact location where it happened.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28</a:t>
            </a:fld>
            <a:endParaRPr lang="en-US"/>
          </a:p>
        </p:txBody>
      </p:sp>
    </p:spTree>
    <p:extLst>
      <p:ext uri="{BB962C8B-B14F-4D97-AF65-F5344CB8AC3E}">
        <p14:creationId xmlns:p14="http://schemas.microsoft.com/office/powerpoint/2010/main" xmlns="" val="6522210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Putting everything together, Viper can better handle faults since each fault disable arbitrarily small portions of the design, and faults in the control logic (in our case in the BSUs) do not cause large portions of the system to be disabled.</a:t>
            </a:r>
          </a:p>
          <a:p>
            <a:endParaRPr lang="en-US" baseline="0" dirty="0" smtClean="0"/>
          </a:p>
          <a:p>
            <a:r>
              <a:rPr lang="en-US" baseline="0" dirty="0" smtClean="0"/>
              <a:t>Viper can handle runtime faults through periodic hardware tests and full system checkpoint. </a:t>
            </a:r>
            <a:br>
              <a:rPr lang="en-US" baseline="0" dirty="0" smtClean="0"/>
            </a:br>
            <a:r>
              <a:rPr lang="en-US" baseline="0" dirty="0" smtClean="0"/>
              <a:t>The system is periodically </a:t>
            </a:r>
            <a:r>
              <a:rPr lang="en-US" baseline="0" dirty="0" err="1" smtClean="0"/>
              <a:t>checkpointed</a:t>
            </a:r>
            <a:endParaRPr lang="en-US" baseline="0" dirty="0" smtClean="0"/>
          </a:p>
          <a:p>
            <a:r>
              <a:rPr lang="en-US" baseline="0" dirty="0" smtClean="0"/>
              <a:t>HW faults can either be detected through tests or through monitoring SW symptoms. When a fault is detected:</a:t>
            </a:r>
          </a:p>
          <a:p>
            <a:pPr marL="914400" lvl="1" indent="-457200">
              <a:buFont typeface="+mj-lt"/>
              <a:buAutoNum type="alphaLcPeriod"/>
            </a:pPr>
            <a:r>
              <a:rPr lang="en-US" sz="2400" dirty="0" smtClean="0"/>
              <a:t>The</a:t>
            </a:r>
            <a:r>
              <a:rPr lang="en-US" sz="2400" baseline="0" dirty="0" smtClean="0"/>
              <a:t> f</a:t>
            </a:r>
            <a:r>
              <a:rPr lang="en-US" sz="2400" dirty="0" smtClean="0"/>
              <a:t>aulty component is diagnosed and disabled</a:t>
            </a:r>
          </a:p>
          <a:p>
            <a:pPr marL="914400" lvl="1" indent="-457200">
              <a:buFont typeface="+mj-lt"/>
              <a:buAutoNum type="alphaLcPeriod"/>
            </a:pPr>
            <a:r>
              <a:rPr lang="en-US" sz="2400" dirty="0" smtClean="0"/>
              <a:t>System state is restored to the previous checkpoint</a:t>
            </a:r>
          </a:p>
          <a:p>
            <a:pPr marL="914400" lvl="1" indent="-457200">
              <a:buFont typeface="+mj-lt"/>
              <a:buAutoNum type="alphaLcPeriod"/>
            </a:pPr>
            <a:r>
              <a:rPr lang="en-US" sz="2400" dirty="0" smtClean="0"/>
              <a:t>Program execution is restarted from the saved</a:t>
            </a:r>
            <a:r>
              <a:rPr lang="en-US" sz="2400" baseline="0" dirty="0" smtClean="0"/>
              <a:t> state</a:t>
            </a:r>
            <a:endParaRPr lang="en-US" sz="2400" dirty="0" smtClean="0"/>
          </a:p>
          <a:p>
            <a:endParaRPr lang="en-US" baseline="0" dirty="0" smtClean="0"/>
          </a:p>
          <a:p>
            <a:r>
              <a:rPr lang="en-US" baseline="0" dirty="0" smtClean="0"/>
              <a:t>Animate the stuff in the Box</a:t>
            </a:r>
          </a:p>
          <a:p>
            <a:endParaRPr lang="en-US" dirty="0"/>
          </a:p>
        </p:txBody>
      </p:sp>
      <p:sp>
        <p:nvSpPr>
          <p:cNvPr id="4" name="Slide Number Placeholder 3"/>
          <p:cNvSpPr>
            <a:spLocks noGrp="1"/>
          </p:cNvSpPr>
          <p:nvPr>
            <p:ph type="sldNum" sz="quarter" idx="10"/>
          </p:nvPr>
        </p:nvSpPr>
        <p:spPr/>
        <p:txBody>
          <a:bodyPr/>
          <a:lstStyle/>
          <a:p>
            <a:fld id="{5CBA88B2-A545-4437-A43B-7566BAFBAB2A}" type="slidenum">
              <a:rPr lang="en-US" smtClean="0"/>
              <a:pPr/>
              <a:t>29</a:t>
            </a:fld>
            <a:endParaRPr lang="en-US"/>
          </a:p>
        </p:txBody>
      </p:sp>
    </p:spTree>
    <p:extLst>
      <p:ext uri="{BB962C8B-B14F-4D97-AF65-F5344CB8AC3E}">
        <p14:creationId xmlns:p14="http://schemas.microsoft.com/office/powerpoint/2010/main" xmlns="" val="2684383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this slide I show an example on how faults affect current CMP systems. Let’s assume that we have a digital design w/ 8 cores and some large caches. </a:t>
            </a:r>
          </a:p>
          <a:p>
            <a:r>
              <a:rPr lang="en-US" baseline="0" dirty="0" smtClean="0"/>
              <a:t/>
            </a:r>
            <a:br>
              <a:rPr lang="en-US" baseline="0" dirty="0" smtClean="0"/>
            </a:br>
            <a:r>
              <a:rPr lang="en-US" baseline="0" dirty="0" smtClean="0"/>
              <a:t>This system in general unfortunately cannot handle well hardware faults: a single event is sufficient to turn off a whole core. Some elements of the CMP – such as the caches - are more modular and therefore can be disabled with finer granularity. However, overall as the fault number increases the system becomes unusable.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3</a:t>
            </a:fld>
            <a:endParaRPr lang="en-US"/>
          </a:p>
        </p:txBody>
      </p:sp>
    </p:spTree>
    <p:extLst>
      <p:ext uri="{BB962C8B-B14F-4D97-AF65-F5344CB8AC3E}">
        <p14:creationId xmlns:p14="http://schemas.microsoft.com/office/powerpoint/2010/main" xmlns="" val="34146806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evaluated</a:t>
            </a:r>
            <a:r>
              <a:rPr lang="en-US" baseline="0" dirty="0" smtClean="0"/>
              <a:t> a Viper configuration against CMPs composed of 4 </a:t>
            </a:r>
            <a:r>
              <a:rPr lang="en-US" baseline="0" dirty="0" err="1" smtClean="0"/>
              <a:t>OoO</a:t>
            </a:r>
            <a:r>
              <a:rPr lang="en-US" baseline="0" dirty="0" smtClean="0"/>
              <a:t> cores and 6 In-order designs – each of these 3 designs occupies about the same area, 90M transistors. </a:t>
            </a:r>
          </a:p>
          <a:p>
            <a:endParaRPr lang="en-US" baseline="0" dirty="0" smtClean="0"/>
          </a:p>
          <a:p>
            <a:r>
              <a:rPr lang="en-US" baseline="0" dirty="0" smtClean="0"/>
              <a:t>We evaluated performance and fault behavior on two different benchmark suites, Spec2006 and </a:t>
            </a:r>
            <a:r>
              <a:rPr lang="en-US" baseline="0" dirty="0" err="1" smtClean="0"/>
              <a:t>MIBench</a:t>
            </a:r>
            <a:endParaRPr lang="en-US" baseline="0" dirty="0" smtClean="0"/>
          </a:p>
          <a:p>
            <a:endParaRPr lang="en-US" baseline="0" dirty="0" smtClean="0"/>
          </a:p>
          <a:p>
            <a:r>
              <a:rPr lang="en-US" baseline="0" dirty="0" smtClean="0"/>
              <a:t>Organize it in a table?</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30</a:t>
            </a:fld>
            <a:endParaRPr lang="en-US"/>
          </a:p>
        </p:txBody>
      </p:sp>
    </p:spTree>
    <p:extLst>
      <p:ext uri="{BB962C8B-B14F-4D97-AF65-F5344CB8AC3E}">
        <p14:creationId xmlns:p14="http://schemas.microsoft.com/office/powerpoint/2010/main" xmlns="" val="27481939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 </a:t>
            </a:r>
          </a:p>
          <a:p>
            <a:endParaRPr lang="en-US" dirty="0" smtClean="0"/>
          </a:p>
          <a:p>
            <a:r>
              <a:rPr lang="en-US" dirty="0" smtClean="0"/>
              <a:t>Single thread</a:t>
            </a:r>
            <a:r>
              <a:rPr lang="en-US" baseline="0" dirty="0" smtClean="0"/>
              <a:t> </a:t>
            </a:r>
            <a:r>
              <a:rPr lang="en-US" dirty="0" smtClean="0"/>
              <a:t>performance reduction</a:t>
            </a:r>
            <a:r>
              <a:rPr lang="en-US" baseline="0" dirty="0" smtClean="0"/>
              <a:t> is very limited, only about 25%. </a:t>
            </a:r>
          </a:p>
          <a:p>
            <a:r>
              <a:rPr lang="en-US" baseline="0" dirty="0" smtClean="0"/>
              <a:t>In some cases we even see an improvement in total IPC, this is due to the fact that Viper can expose more ILP (more hardware can participate to execute a program)</a:t>
            </a:r>
          </a:p>
          <a:p>
            <a:endParaRPr lang="en-US" baseline="0" dirty="0" smtClean="0"/>
          </a:p>
          <a:p>
            <a:r>
              <a:rPr lang="en-US" baseline="0" dirty="0" smtClean="0"/>
              <a:t>Talk more the graph</a:t>
            </a:r>
          </a:p>
          <a:p>
            <a:endParaRPr lang="en-US" baseline="0" dirty="0" smtClean="0"/>
          </a:p>
          <a:p>
            <a:r>
              <a:rPr lang="en-US" baseline="0" dirty="0" smtClean="0"/>
              <a:t>Viper enables reliable </a:t>
            </a:r>
            <a:r>
              <a:rPr lang="en-US" baseline="0" dirty="0" err="1" smtClean="0"/>
              <a:t>OoO</a:t>
            </a:r>
            <a:r>
              <a:rPr lang="en-US" baseline="0" dirty="0" smtClean="0"/>
              <a:t> execution - high performance reliability</a:t>
            </a:r>
          </a:p>
          <a:p>
            <a:endParaRPr lang="en-US" baseline="0" dirty="0" smtClean="0"/>
          </a:p>
          <a:p>
            <a:r>
              <a:rPr lang="en-US" baseline="0" dirty="0" smtClean="0"/>
              <a:t>TODO:</a:t>
            </a:r>
          </a:p>
          <a:p>
            <a:r>
              <a:rPr lang="en-US" baseline="0" dirty="0" smtClean="0"/>
              <a:t>Remove the mean bar, put lines for mean, make the bars wider</a:t>
            </a:r>
          </a:p>
        </p:txBody>
      </p:sp>
      <p:sp>
        <p:nvSpPr>
          <p:cNvPr id="4" name="Slide Number Placeholder 3"/>
          <p:cNvSpPr>
            <a:spLocks noGrp="1"/>
          </p:cNvSpPr>
          <p:nvPr>
            <p:ph type="sldNum" sz="quarter" idx="10"/>
          </p:nvPr>
        </p:nvSpPr>
        <p:spPr/>
        <p:txBody>
          <a:bodyPr/>
          <a:lstStyle/>
          <a:p>
            <a:fld id="{A3E638CE-C2E9-4805-9BC6-9E44F61840FD}" type="slidenum">
              <a:rPr lang="en-US" smtClean="0"/>
              <a:pPr/>
              <a:t>31</a:t>
            </a:fld>
            <a:endParaRPr lang="en-US"/>
          </a:p>
        </p:txBody>
      </p:sp>
    </p:spTree>
    <p:extLst>
      <p:ext uri="{BB962C8B-B14F-4D97-AF65-F5344CB8AC3E}">
        <p14:creationId xmlns:p14="http://schemas.microsoft.com/office/powerpoint/2010/main" xmlns="" val="27549918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Single thread</a:t>
            </a:r>
            <a:r>
              <a:rPr lang="en-US" baseline="0" dirty="0" smtClean="0"/>
              <a:t> </a:t>
            </a:r>
            <a:r>
              <a:rPr lang="en-US" dirty="0" smtClean="0"/>
              <a:t>performance reduction</a:t>
            </a:r>
            <a:r>
              <a:rPr lang="en-US" baseline="0" dirty="0" smtClean="0"/>
              <a:t> is very limited, only about 25%. </a:t>
            </a:r>
          </a:p>
          <a:p>
            <a:r>
              <a:rPr lang="en-US" baseline="0" dirty="0" smtClean="0"/>
              <a:t>In some cases we even see an improvement in total IPC, this is due to the fact that Viper can expose more ILP (more hardware can participate to execute a program)</a:t>
            </a:r>
          </a:p>
          <a:p>
            <a:endParaRPr lang="en-US" baseline="0" dirty="0" smtClean="0"/>
          </a:p>
          <a:p>
            <a:endParaRPr lang="en-US" baseline="0" dirty="0" smtClean="0"/>
          </a:p>
          <a:p>
            <a:r>
              <a:rPr lang="en-US" baseline="0" dirty="0" smtClean="0"/>
              <a:t>TODO:</a:t>
            </a:r>
          </a:p>
          <a:p>
            <a:r>
              <a:rPr lang="en-US" baseline="0" dirty="0" smtClean="0"/>
              <a:t>Same as previous </a:t>
            </a:r>
          </a:p>
          <a:p>
            <a:r>
              <a:rPr lang="en-US" baseline="0" dirty="0" smtClean="0"/>
              <a:t>Overlap the bars</a:t>
            </a:r>
          </a:p>
        </p:txBody>
      </p:sp>
      <p:sp>
        <p:nvSpPr>
          <p:cNvPr id="4" name="Slide Number Placeholder 3"/>
          <p:cNvSpPr>
            <a:spLocks noGrp="1"/>
          </p:cNvSpPr>
          <p:nvPr>
            <p:ph type="sldNum" sz="quarter" idx="10"/>
          </p:nvPr>
        </p:nvSpPr>
        <p:spPr/>
        <p:txBody>
          <a:bodyPr/>
          <a:lstStyle/>
          <a:p>
            <a:fld id="{A3E638CE-C2E9-4805-9BC6-9E44F61840FD}" type="slidenum">
              <a:rPr lang="en-US" smtClean="0"/>
              <a:pPr/>
              <a:t>32</a:t>
            </a:fld>
            <a:endParaRPr lang="en-US"/>
          </a:p>
        </p:txBody>
      </p:sp>
    </p:spTree>
    <p:extLst>
      <p:ext uri="{BB962C8B-B14F-4D97-AF65-F5344CB8AC3E}">
        <p14:creationId xmlns:p14="http://schemas.microsoft.com/office/powerpoint/2010/main" xmlns="" val="27549918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the chart better</a:t>
            </a:r>
            <a:r>
              <a:rPr lang="en-US" baseline="0" dirty="0" smtClean="0"/>
              <a:t>, call the previous works by name</a:t>
            </a:r>
          </a:p>
          <a:p>
            <a:endParaRPr lang="en-US" baseline="0" dirty="0" smtClean="0"/>
          </a:p>
          <a:p>
            <a:r>
              <a:rPr lang="en-US" baseline="0" dirty="0" smtClean="0"/>
              <a:t>Check the spelling</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33</a:t>
            </a:fld>
            <a:endParaRPr lang="en-US"/>
          </a:p>
        </p:txBody>
      </p:sp>
    </p:spTree>
    <p:extLst>
      <p:ext uri="{BB962C8B-B14F-4D97-AF65-F5344CB8AC3E}">
        <p14:creationId xmlns:p14="http://schemas.microsoft.com/office/powerpoint/2010/main" xmlns="" val="4385139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Performance</a:t>
            </a:r>
            <a:r>
              <a:rPr lang="en-US" baseline="0" dirty="0" smtClean="0"/>
              <a:t> degradation is much more graceful, and is between the two CMPs. </a:t>
            </a:r>
          </a:p>
          <a:p>
            <a:r>
              <a:rPr lang="en-US" baseline="0" dirty="0" smtClean="0"/>
              <a:t>In Viper, the slope of this curve can be made less steep organizing the services so that smaller clusters can service them – this option is not possible in the other tow configurations. </a:t>
            </a:r>
          </a:p>
          <a:p>
            <a:endParaRPr lang="en-US" baseline="0" dirty="0" smtClean="0"/>
          </a:p>
          <a:p>
            <a:endParaRPr lang="en-US" baseline="0" dirty="0" smtClean="0"/>
          </a:p>
          <a:p>
            <a:endParaRPr lang="en-US" baseline="0" dirty="0" smtClean="0"/>
          </a:p>
          <a:p>
            <a:r>
              <a:rPr lang="en-US" baseline="0" dirty="0" smtClean="0"/>
              <a:t>TODO:</a:t>
            </a:r>
          </a:p>
          <a:p>
            <a:r>
              <a:rPr lang="en-US" baseline="0" dirty="0" smtClean="0"/>
              <a:t>Fat Viper line</a:t>
            </a:r>
          </a:p>
          <a:p>
            <a:endParaRPr lang="en-US" dirty="0" smtClean="0"/>
          </a:p>
          <a:p>
            <a:r>
              <a:rPr lang="en-US" dirty="0" smtClean="0"/>
              <a:t>Say that we start lower because:</a:t>
            </a:r>
          </a:p>
          <a:p>
            <a:r>
              <a:rPr lang="en-US" dirty="0" smtClean="0"/>
              <a:t>1 more area</a:t>
            </a:r>
          </a:p>
          <a:p>
            <a:r>
              <a:rPr lang="en-US" dirty="0" smtClean="0"/>
              <a:t>2 lower baseline</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34</a:t>
            </a:fld>
            <a:endParaRPr lang="en-US"/>
          </a:p>
        </p:txBody>
      </p:sp>
    </p:spTree>
    <p:extLst>
      <p:ext uri="{BB962C8B-B14F-4D97-AF65-F5344CB8AC3E}">
        <p14:creationId xmlns:p14="http://schemas.microsoft.com/office/powerpoint/2010/main" xmlns="" val="6032826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35</a:t>
            </a:fld>
            <a:endParaRPr lang="en-US"/>
          </a:p>
        </p:txBody>
      </p:sp>
    </p:spTree>
    <p:extLst>
      <p:ext uri="{BB962C8B-B14F-4D97-AF65-F5344CB8AC3E}">
        <p14:creationId xmlns:p14="http://schemas.microsoft.com/office/powerpoint/2010/main" xmlns="" val="42655582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question</a:t>
            </a:r>
            <a:r>
              <a:rPr lang="en-US" baseline="0" dirty="0" smtClean="0"/>
              <a:t> is, how can instructions figure out which clusters are available and can provide the services require?</a:t>
            </a:r>
          </a:p>
          <a:p>
            <a:endParaRPr lang="en-US" baseline="0" dirty="0" smtClean="0"/>
          </a:p>
          <a:p>
            <a:r>
              <a:rPr lang="en-US" baseline="0" dirty="0" smtClean="0"/>
              <a:t>In classic </a:t>
            </a:r>
            <a:r>
              <a:rPr lang="en-US" baseline="0" dirty="0" err="1" smtClean="0"/>
              <a:t>uarch</a:t>
            </a:r>
            <a:r>
              <a:rPr lang="en-US" baseline="0" dirty="0" smtClean="0"/>
              <a:t> a centralized controller would tell each instruction where to go, but this would constitute a single point of failure in the system.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37</a:t>
            </a:fld>
            <a:endParaRPr lang="en-US"/>
          </a:p>
        </p:txBody>
      </p:sp>
    </p:spTree>
    <p:extLst>
      <p:ext uri="{BB962C8B-B14F-4D97-AF65-F5344CB8AC3E}">
        <p14:creationId xmlns:p14="http://schemas.microsoft.com/office/powerpoint/2010/main" xmlns="" val="24005240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 </a:t>
            </a:r>
          </a:p>
          <a:p>
            <a:endParaRPr lang="en-US" dirty="0" smtClean="0"/>
          </a:p>
          <a:p>
            <a:r>
              <a:rPr lang="en-US" dirty="0" smtClean="0"/>
              <a:t>Single thread</a:t>
            </a:r>
            <a:r>
              <a:rPr lang="en-US" baseline="0" dirty="0" smtClean="0"/>
              <a:t> </a:t>
            </a:r>
            <a:r>
              <a:rPr lang="en-US" dirty="0" smtClean="0"/>
              <a:t>performance reduction</a:t>
            </a:r>
            <a:r>
              <a:rPr lang="en-US" baseline="0" dirty="0" smtClean="0"/>
              <a:t> is very limited, only about 25%. </a:t>
            </a:r>
          </a:p>
          <a:p>
            <a:r>
              <a:rPr lang="en-US" baseline="0" dirty="0" smtClean="0"/>
              <a:t>In some cases we even see an improvement in total IPC, this is due to the fact that Viper can expose more ILP (more hardware can participate to execute a program)</a:t>
            </a:r>
          </a:p>
          <a:p>
            <a:endParaRPr lang="en-US" baseline="0" dirty="0" smtClean="0"/>
          </a:p>
          <a:p>
            <a:r>
              <a:rPr lang="en-US" baseline="0" dirty="0" smtClean="0"/>
              <a:t>Talk more the graph</a:t>
            </a:r>
          </a:p>
          <a:p>
            <a:endParaRPr lang="en-US" baseline="0" dirty="0" smtClean="0"/>
          </a:p>
          <a:p>
            <a:r>
              <a:rPr lang="en-US" baseline="0" dirty="0" smtClean="0"/>
              <a:t>Viper enables reliable </a:t>
            </a:r>
            <a:r>
              <a:rPr lang="en-US" baseline="0" dirty="0" err="1" smtClean="0"/>
              <a:t>OoO</a:t>
            </a:r>
            <a:r>
              <a:rPr lang="en-US" baseline="0" dirty="0" smtClean="0"/>
              <a:t> execution - high performance reliability</a:t>
            </a:r>
          </a:p>
          <a:p>
            <a:endParaRPr lang="en-US" baseline="0" dirty="0" smtClean="0"/>
          </a:p>
          <a:p>
            <a:r>
              <a:rPr lang="en-US" baseline="0" dirty="0" smtClean="0"/>
              <a:t>TODO:</a:t>
            </a:r>
          </a:p>
          <a:p>
            <a:r>
              <a:rPr lang="en-US" baseline="0" dirty="0" smtClean="0"/>
              <a:t>Remove the mean bar, put lines for mean, make the bars wider</a:t>
            </a:r>
          </a:p>
        </p:txBody>
      </p:sp>
      <p:sp>
        <p:nvSpPr>
          <p:cNvPr id="4" name="Slide Number Placeholder 3"/>
          <p:cNvSpPr>
            <a:spLocks noGrp="1"/>
          </p:cNvSpPr>
          <p:nvPr>
            <p:ph type="sldNum" sz="quarter" idx="10"/>
          </p:nvPr>
        </p:nvSpPr>
        <p:spPr/>
        <p:txBody>
          <a:bodyPr/>
          <a:lstStyle/>
          <a:p>
            <a:fld id="{A3E638CE-C2E9-4805-9BC6-9E44F61840FD}" type="slidenum">
              <a:rPr lang="en-US" smtClean="0"/>
              <a:pPr/>
              <a:t>38</a:t>
            </a:fld>
            <a:endParaRPr lang="en-US"/>
          </a:p>
        </p:txBody>
      </p:sp>
    </p:spTree>
    <p:extLst>
      <p:ext uri="{BB962C8B-B14F-4D97-AF65-F5344CB8AC3E}">
        <p14:creationId xmlns:p14="http://schemas.microsoft.com/office/powerpoint/2010/main" xmlns="" val="27549918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Single thread</a:t>
            </a:r>
            <a:r>
              <a:rPr lang="en-US" baseline="0" dirty="0" smtClean="0"/>
              <a:t> </a:t>
            </a:r>
            <a:r>
              <a:rPr lang="en-US" dirty="0" smtClean="0"/>
              <a:t>performance reduction</a:t>
            </a:r>
            <a:r>
              <a:rPr lang="en-US" baseline="0" dirty="0" smtClean="0"/>
              <a:t> is very limited, only about 25%. </a:t>
            </a:r>
          </a:p>
          <a:p>
            <a:r>
              <a:rPr lang="en-US" baseline="0" dirty="0" smtClean="0"/>
              <a:t>In some cases we even see an improvement in total IPC, this is due to the fact that Viper can expose more ILP (more hardware can participate to execute a program)</a:t>
            </a:r>
          </a:p>
          <a:p>
            <a:endParaRPr lang="en-US" baseline="0" dirty="0" smtClean="0"/>
          </a:p>
          <a:p>
            <a:endParaRPr lang="en-US" baseline="0" dirty="0" smtClean="0"/>
          </a:p>
          <a:p>
            <a:r>
              <a:rPr lang="en-US" baseline="0" dirty="0" smtClean="0"/>
              <a:t>TODO:</a:t>
            </a:r>
          </a:p>
          <a:p>
            <a:r>
              <a:rPr lang="en-US" baseline="0" dirty="0" smtClean="0"/>
              <a:t>Same as previous </a:t>
            </a:r>
          </a:p>
          <a:p>
            <a:r>
              <a:rPr lang="en-US" baseline="0" dirty="0" smtClean="0"/>
              <a:t>Overlap the bars</a:t>
            </a:r>
          </a:p>
        </p:txBody>
      </p:sp>
      <p:sp>
        <p:nvSpPr>
          <p:cNvPr id="4" name="Slide Number Placeholder 3"/>
          <p:cNvSpPr>
            <a:spLocks noGrp="1"/>
          </p:cNvSpPr>
          <p:nvPr>
            <p:ph type="sldNum" sz="quarter" idx="10"/>
          </p:nvPr>
        </p:nvSpPr>
        <p:spPr/>
        <p:txBody>
          <a:bodyPr/>
          <a:lstStyle/>
          <a:p>
            <a:fld id="{A3E638CE-C2E9-4805-9BC6-9E44F61840FD}" type="slidenum">
              <a:rPr lang="en-US" smtClean="0"/>
              <a:pPr/>
              <a:t>39</a:t>
            </a:fld>
            <a:endParaRPr lang="en-US"/>
          </a:p>
        </p:txBody>
      </p:sp>
    </p:spTree>
    <p:extLst>
      <p:ext uri="{BB962C8B-B14F-4D97-AF65-F5344CB8AC3E}">
        <p14:creationId xmlns:p14="http://schemas.microsoft.com/office/powerpoint/2010/main" xmlns="" val="2754991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better</a:t>
            </a:r>
            <a:r>
              <a:rPr lang="en-US" baseline="0" dirty="0" smtClean="0"/>
              <a:t> analyze this issue I performed a study on a CMP where 2 billion of transistors are used for to fit 128 small in-order cores (in this study we don’t consider the transistors used in caches)</a:t>
            </a:r>
          </a:p>
          <a:p>
            <a:endParaRPr lang="en-US" baseline="0" dirty="0" smtClean="0"/>
          </a:p>
          <a:p>
            <a:r>
              <a:rPr lang="en-US" baseline="0" dirty="0" smtClean="0"/>
              <a:t>This graph shows the maximum system throughput of the system. As you can see its performance degrade very steeply as fault number increases. </a:t>
            </a:r>
          </a:p>
          <a:p>
            <a:r>
              <a:rPr lang="en-US" baseline="0" dirty="0" smtClean="0"/>
              <a:t>Ideally, what we would like to see is a system that is capable of better coping w/ faults, and more gracefully degrade its throughput has faults accumulate in the system. </a:t>
            </a:r>
            <a:endParaRPr lang="en-US" dirty="0"/>
          </a:p>
        </p:txBody>
      </p:sp>
      <p:sp>
        <p:nvSpPr>
          <p:cNvPr id="4" name="Slide Number Placeholder 3"/>
          <p:cNvSpPr>
            <a:spLocks noGrp="1"/>
          </p:cNvSpPr>
          <p:nvPr>
            <p:ph type="sldNum" sz="quarter" idx="10"/>
          </p:nvPr>
        </p:nvSpPr>
        <p:spPr/>
        <p:txBody>
          <a:bodyPr/>
          <a:lstStyle/>
          <a:p>
            <a:fld id="{A3E638CE-C2E9-4805-9BC6-9E44F61840FD}" type="slidenum">
              <a:rPr lang="en-US" smtClean="0"/>
              <a:pPr/>
              <a:t>4</a:t>
            </a:fld>
            <a:endParaRPr lang="en-US"/>
          </a:p>
        </p:txBody>
      </p:sp>
    </p:spTree>
    <p:extLst>
      <p:ext uri="{BB962C8B-B14F-4D97-AF65-F5344CB8AC3E}">
        <p14:creationId xmlns:p14="http://schemas.microsoft.com/office/powerpoint/2010/main" xmlns="" val="571492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Which are the limits of current u-architectures? We can find three major bottlenecks to system reliability. </a:t>
            </a:r>
          </a:p>
          <a:p>
            <a:r>
              <a:rPr lang="en-US" baseline="0" dirty="0" smtClean="0"/>
              <a:t>The first problem is the fact that current designs have single point of failures: for instance, a single fault in the fetch unit of this pipeline show will cause the whole core to become unusable. </a:t>
            </a:r>
          </a:p>
          <a:p>
            <a:r>
              <a:rPr lang="en-US" baseline="0" dirty="0" smtClean="0"/>
              <a:t>A fault in any of its unique components has a very high impact on the number of transistors that become un-usable.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CBA88B2-A545-4437-A43B-7566BAFBAB2A}" type="slidenum">
              <a:rPr lang="en-US" smtClean="0"/>
              <a:pPr/>
              <a:t>5</a:t>
            </a:fld>
            <a:endParaRPr lang="en-US"/>
          </a:p>
        </p:txBody>
      </p:sp>
    </p:spTree>
    <p:extLst>
      <p:ext uri="{BB962C8B-B14F-4D97-AF65-F5344CB8AC3E}">
        <p14:creationId xmlns:p14="http://schemas.microsoft.com/office/powerpoint/2010/main" xmlns="" val="1761639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second issue is that components are very tightly connected:</a:t>
            </a:r>
            <a:r>
              <a:rPr lang="en-US" baseline="0" dirty="0" smtClean="0"/>
              <a:t> due to the fact that each module is rigidly connected to a lot of neighbors, a faulty component cannot easily be substituted by another one available. </a:t>
            </a:r>
            <a:endParaRPr lang="en-US" dirty="0"/>
          </a:p>
        </p:txBody>
      </p:sp>
      <p:sp>
        <p:nvSpPr>
          <p:cNvPr id="4" name="Slide Number Placeholder 3"/>
          <p:cNvSpPr>
            <a:spLocks noGrp="1"/>
          </p:cNvSpPr>
          <p:nvPr>
            <p:ph type="sldNum" sz="quarter" idx="10"/>
          </p:nvPr>
        </p:nvSpPr>
        <p:spPr/>
        <p:txBody>
          <a:bodyPr/>
          <a:lstStyle/>
          <a:p>
            <a:fld id="{5CBA88B2-A545-4437-A43B-7566BAFBAB2A}" type="slidenum">
              <a:rPr lang="en-US" smtClean="0"/>
              <a:pPr/>
              <a:t>6</a:t>
            </a:fld>
            <a:endParaRPr lang="en-US"/>
          </a:p>
        </p:txBody>
      </p:sp>
    </p:spTree>
    <p:extLst>
      <p:ext uri="{BB962C8B-B14F-4D97-AF65-F5344CB8AC3E}">
        <p14:creationId xmlns:p14="http://schemas.microsoft.com/office/powerpoint/2010/main" xmlns="" val="1761639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 and last</a:t>
            </a:r>
            <a:r>
              <a:rPr lang="en-US" baseline="0" dirty="0" smtClean="0"/>
              <a:t> issue is the centralized control logic. Even if hardware modules can be made redundant, typical designs rely on a centralized control logic to route information, instructions and controlling hardware modules. Therefore, a fault in the control logic causes a whole design to go down. </a:t>
            </a:r>
            <a:endParaRPr lang="en-US" dirty="0"/>
          </a:p>
        </p:txBody>
      </p:sp>
      <p:sp>
        <p:nvSpPr>
          <p:cNvPr id="4" name="Slide Number Placeholder 3"/>
          <p:cNvSpPr>
            <a:spLocks noGrp="1"/>
          </p:cNvSpPr>
          <p:nvPr>
            <p:ph type="sldNum" sz="quarter" idx="10"/>
          </p:nvPr>
        </p:nvSpPr>
        <p:spPr/>
        <p:txBody>
          <a:bodyPr/>
          <a:lstStyle/>
          <a:p>
            <a:fld id="{5CBA88B2-A545-4437-A43B-7566BAFBAB2A}" type="slidenum">
              <a:rPr lang="en-US" smtClean="0"/>
              <a:pPr/>
              <a:t>7</a:t>
            </a:fld>
            <a:endParaRPr lang="en-US"/>
          </a:p>
        </p:txBody>
      </p:sp>
    </p:spTree>
    <p:extLst>
      <p:ext uri="{BB962C8B-B14F-4D97-AF65-F5344CB8AC3E}">
        <p14:creationId xmlns:p14="http://schemas.microsoft.com/office/powerpoint/2010/main" xmlns="" val="1761639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a:t>
            </a:r>
            <a:r>
              <a:rPr lang="en-US" baseline="0" dirty="0" smtClean="0"/>
              <a:t> we want to design a truly reliable system we need to get rid of all these three bottlenecks. </a:t>
            </a:r>
          </a:p>
          <a:p>
            <a:endParaRPr lang="en-US" baseline="0" dirty="0" smtClean="0"/>
          </a:p>
          <a:p>
            <a:r>
              <a:rPr lang="en-US" baseline="0" dirty="0" smtClean="0"/>
              <a:t>First, we need to avoid single point of failures: we do so organizing the processor in hardware clusters – which are redundant hardware units, that can be disabled independently. </a:t>
            </a:r>
          </a:p>
          <a:p>
            <a:endParaRPr lang="en-US" baseline="0" dirty="0" smtClean="0"/>
          </a:p>
          <a:p>
            <a:r>
              <a:rPr lang="en-US" baseline="0" dirty="0" smtClean="0"/>
              <a:t>Second, we organize the components so they can freely communicate w/ each others. We do this connecting the hardware clusters through a homogenous communication system.</a:t>
            </a:r>
          </a:p>
          <a:p>
            <a:endParaRPr lang="en-US" baseline="0" dirty="0" smtClean="0"/>
          </a:p>
          <a:p>
            <a:r>
              <a:rPr lang="en-US" baseline="0" dirty="0" smtClean="0"/>
              <a:t>Third, we need to avoid the system from relying on centralized control logic. Therefore a reliable system should be based on decentralized and redundant controls. </a:t>
            </a:r>
          </a:p>
          <a:p>
            <a:endParaRPr lang="en-US" baseline="0" dirty="0" smtClean="0"/>
          </a:p>
          <a:p>
            <a:r>
              <a:rPr lang="en-US" baseline="0" dirty="0" smtClean="0"/>
              <a:t>In our work we proposed a new Service-Oriented </a:t>
            </a:r>
            <a:r>
              <a:rPr lang="en-US" baseline="0" dirty="0" err="1" smtClean="0"/>
              <a:t>uarch</a:t>
            </a:r>
            <a:r>
              <a:rPr lang="en-US" baseline="0" dirty="0" smtClean="0"/>
              <a:t>, VIPER, which offers a solution to address all these three issue. </a:t>
            </a:r>
          </a:p>
          <a:p>
            <a:endParaRPr lang="en-US" baseline="0" dirty="0" smtClean="0"/>
          </a:p>
          <a:p>
            <a:endParaRPr lang="en-US" baseline="0" dirty="0" smtClean="0"/>
          </a:p>
          <a:p>
            <a:endParaRPr lang="en-US" baseline="0" dirty="0" smtClean="0"/>
          </a:p>
          <a:p>
            <a:r>
              <a:rPr lang="en-US" baseline="0" dirty="0" smtClean="0"/>
              <a:t>More spacing between the blue and black, make blue stuff appear from right</a:t>
            </a:r>
          </a:p>
          <a:p>
            <a:r>
              <a:rPr lang="en-US" baseline="0" dirty="0" smtClean="0"/>
              <a:t> </a:t>
            </a:r>
          </a:p>
          <a:p>
            <a:r>
              <a:rPr lang="en-US" baseline="0" dirty="0" smtClean="0"/>
              <a:t>Show up VIPER later, make it colored, maybe boxed</a:t>
            </a:r>
            <a:endParaRPr lang="en-US" dirty="0"/>
          </a:p>
        </p:txBody>
      </p:sp>
      <p:sp>
        <p:nvSpPr>
          <p:cNvPr id="4" name="Slide Number Placeholder 3"/>
          <p:cNvSpPr>
            <a:spLocks noGrp="1"/>
          </p:cNvSpPr>
          <p:nvPr>
            <p:ph type="sldNum" sz="quarter" idx="10"/>
          </p:nvPr>
        </p:nvSpPr>
        <p:spPr/>
        <p:txBody>
          <a:bodyPr/>
          <a:lstStyle/>
          <a:p>
            <a:fld id="{5CBA88B2-A545-4437-A43B-7566BAFBAB2A}" type="slidenum">
              <a:rPr lang="en-US" smtClean="0"/>
              <a:pPr/>
              <a:t>8</a:t>
            </a:fld>
            <a:endParaRPr lang="en-US"/>
          </a:p>
        </p:txBody>
      </p:sp>
    </p:spTree>
    <p:extLst>
      <p:ext uri="{BB962C8B-B14F-4D97-AF65-F5344CB8AC3E}">
        <p14:creationId xmlns:p14="http://schemas.microsoft.com/office/powerpoint/2010/main" xmlns="" val="176163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think about our proposed service-oriented architecture, imagin</a:t>
            </a:r>
            <a:r>
              <a:rPr lang="en-US" baseline="0" dirty="0" smtClean="0"/>
              <a:t>e that you have to accomplish a particular task at the DMV – such as renew your driving license.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What you will have to do is jump from desk to desk in the right sequence to accomplish all the services needed: check-in, take the vision test, take a picture, pay the fee, and retire your new license. </a:t>
            </a:r>
            <a:endParaRPr lang="en-US" dirty="0" smtClean="0"/>
          </a:p>
          <a:p>
            <a:endParaRPr lang="en-US" baseline="0" dirty="0" smtClean="0"/>
          </a:p>
          <a:p>
            <a:r>
              <a:rPr lang="en-US" dirty="0" smtClean="0"/>
              <a:t>Similarly, in</a:t>
            </a:r>
            <a:r>
              <a:rPr lang="en-US" baseline="0" dirty="0" smtClean="0"/>
              <a:t> a service-oriented architecture we divide the functions offered by the ISA in “Services”. </a:t>
            </a:r>
          </a:p>
          <a:p>
            <a:r>
              <a:rPr lang="en-US" baseline="0" dirty="0" smtClean="0"/>
              <a:t>Multiple hardware components, called clusters, can accomplish these services. For instance, imagine a processor with 5 different types of services: red, blue, yellow, green and cyan</a:t>
            </a:r>
          </a:p>
          <a:p>
            <a:endParaRPr lang="en-US" baseline="0" dirty="0" smtClean="0"/>
          </a:p>
          <a:p>
            <a:r>
              <a:rPr lang="en-US" dirty="0" smtClean="0"/>
              <a:t>Multiple</a:t>
            </a:r>
            <a:r>
              <a:rPr lang="en-US" baseline="0" dirty="0" smtClean="0"/>
              <a:t> clusters (shown as desks) can accomplish each of the services, such that if one cluster fails others can be used. </a:t>
            </a:r>
          </a:p>
          <a:p>
            <a:r>
              <a:rPr lang="en-US" baseline="0" dirty="0" smtClean="0"/>
              <a:t>Instructions will have to access the available clusters based on their needs. Different instructions might need different services. </a:t>
            </a:r>
          </a:p>
          <a:p>
            <a:endParaRPr lang="en-US" baseline="0" dirty="0" smtClean="0"/>
          </a:p>
          <a:p>
            <a:r>
              <a:rPr lang="en-US" baseline="0" dirty="0" smtClean="0"/>
              <a:t>Say that the list is out of the office and people look it up</a:t>
            </a:r>
          </a:p>
          <a:p>
            <a:endParaRPr lang="en-US" baseline="0" dirty="0" smtClean="0"/>
          </a:p>
          <a:p>
            <a:r>
              <a:rPr lang="en-US" dirty="0" smtClean="0"/>
              <a:t>The question</a:t>
            </a:r>
            <a:r>
              <a:rPr lang="en-US" baseline="0" dirty="0" smtClean="0"/>
              <a:t> is, how can instructions figure out which clusters are available and can provide the services require?</a:t>
            </a:r>
          </a:p>
          <a:p>
            <a:endParaRPr lang="en-US" baseline="0" dirty="0" smtClean="0"/>
          </a:p>
          <a:p>
            <a:r>
              <a:rPr lang="en-US" baseline="0" dirty="0" smtClean="0"/>
              <a:t>In classic </a:t>
            </a:r>
            <a:r>
              <a:rPr lang="en-US" baseline="0" dirty="0" err="1" smtClean="0"/>
              <a:t>uarch</a:t>
            </a:r>
            <a:r>
              <a:rPr lang="en-US" baseline="0" dirty="0" smtClean="0"/>
              <a:t> a centralized controller would tell each instruction where to go, but this would constitute a single point of failure in the system. </a:t>
            </a:r>
          </a:p>
          <a:p>
            <a:endParaRPr lang="en-US" baseline="0" dirty="0" smtClean="0"/>
          </a:p>
        </p:txBody>
      </p:sp>
      <p:sp>
        <p:nvSpPr>
          <p:cNvPr id="4" name="Slide Number Placeholder 3"/>
          <p:cNvSpPr>
            <a:spLocks noGrp="1"/>
          </p:cNvSpPr>
          <p:nvPr>
            <p:ph type="sldNum" sz="quarter" idx="10"/>
          </p:nvPr>
        </p:nvSpPr>
        <p:spPr/>
        <p:txBody>
          <a:bodyPr/>
          <a:lstStyle/>
          <a:p>
            <a:fld id="{A3E638CE-C2E9-4805-9BC6-9E44F61840FD}" type="slidenum">
              <a:rPr lang="en-US" smtClean="0"/>
              <a:pPr/>
              <a:t>9</a:t>
            </a:fld>
            <a:endParaRPr lang="en-US"/>
          </a:p>
        </p:txBody>
      </p:sp>
    </p:spTree>
    <p:extLst>
      <p:ext uri="{BB962C8B-B14F-4D97-AF65-F5344CB8AC3E}">
        <p14:creationId xmlns:p14="http://schemas.microsoft.com/office/powerpoint/2010/main" xmlns="" val="315477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05826" name="Rectangle 2"/>
          <p:cNvSpPr>
            <a:spLocks noGrp="1" noChangeArrowheads="1"/>
          </p:cNvSpPr>
          <p:nvPr>
            <p:ph type="ctrTitle" hasCustomPrompt="1"/>
          </p:nvPr>
        </p:nvSpPr>
        <p:spPr>
          <a:xfrm>
            <a:off x="914400" y="1524000"/>
            <a:ext cx="7623175" cy="1752600"/>
          </a:xfrm>
        </p:spPr>
        <p:txBody>
          <a:bodyPr/>
          <a:lstStyle>
            <a:lvl1pPr>
              <a:defRPr sz="4400"/>
            </a:lvl1pPr>
          </a:lstStyle>
          <a:p>
            <a:r>
              <a:rPr lang="en-US" altLang="en-US" dirty="0" smtClean="0"/>
              <a:t>Title of Presentation</a:t>
            </a:r>
            <a:endParaRPr lang="en-US" altLang="en-US" dirty="0"/>
          </a:p>
        </p:txBody>
      </p:sp>
      <p:sp>
        <p:nvSpPr>
          <p:cNvPr id="205827" name="Rectangle 3"/>
          <p:cNvSpPr>
            <a:spLocks noGrp="1" noChangeArrowheads="1"/>
          </p:cNvSpPr>
          <p:nvPr>
            <p:ph type="subTitle" idx="1" hasCustomPrompt="1"/>
          </p:nvPr>
        </p:nvSpPr>
        <p:spPr>
          <a:xfrm>
            <a:off x="0" y="3429000"/>
            <a:ext cx="9144000" cy="533400"/>
          </a:xfrm>
        </p:spPr>
        <p:txBody>
          <a:bodyPr/>
          <a:lstStyle>
            <a:lvl1pPr marL="0" indent="0" algn="ctr">
              <a:buFont typeface="Wingdings" pitchFamily="2" charset="2"/>
              <a:buNone/>
              <a:defRPr sz="2200" baseline="0"/>
            </a:lvl1pPr>
          </a:lstStyle>
          <a:p>
            <a:r>
              <a:rPr lang="en-US" altLang="en-US" dirty="0" smtClean="0"/>
              <a:t>Authors</a:t>
            </a:r>
            <a:endParaRPr lang="en-US" altLang="en-US" dirty="0"/>
          </a:p>
        </p:txBody>
      </p:sp>
      <p:sp>
        <p:nvSpPr>
          <p:cNvPr id="20583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205832"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
        <p:nvSpPr>
          <p:cNvPr id="16" name="Text Placeholder 15"/>
          <p:cNvSpPr>
            <a:spLocks noGrp="1"/>
          </p:cNvSpPr>
          <p:nvPr>
            <p:ph type="body" sz="quarter" idx="10" hasCustomPrompt="1"/>
          </p:nvPr>
        </p:nvSpPr>
        <p:spPr>
          <a:xfrm>
            <a:off x="0" y="4038600"/>
            <a:ext cx="9144000" cy="1524000"/>
          </a:xfrm>
        </p:spPr>
        <p:txBody>
          <a:bodyPr/>
          <a:lstStyle>
            <a:lvl1pPr algn="ctr">
              <a:buNone/>
              <a:defRPr sz="2000" baseline="0"/>
            </a:lvl1pPr>
          </a:lstStyle>
          <a:p>
            <a:pPr lvl="0"/>
            <a:r>
              <a:rPr lang="en-US" dirty="0" smtClean="0"/>
              <a:t>Presentation Information</a:t>
            </a:r>
          </a:p>
        </p:txBody>
      </p:sp>
      <p:pic>
        <p:nvPicPr>
          <p:cNvPr id="19" name="Picture 18" descr="wordmark.gif"/>
          <p:cNvPicPr>
            <a:picLocks noChangeAspect="1"/>
          </p:cNvPicPr>
          <p:nvPr/>
        </p:nvPicPr>
        <p:blipFill>
          <a:blip r:embed="rId2" cstate="print"/>
          <a:stretch>
            <a:fillRect/>
          </a:stretch>
        </p:blipFill>
        <p:spPr>
          <a:xfrm>
            <a:off x="609600" y="6248400"/>
            <a:ext cx="3232897" cy="38100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B4D81BC-5C76-48B4-9A0D-E2FF8D455E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636587"/>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066800"/>
            <a:ext cx="8229600" cy="506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CB4D81BC-5C76-48B4-9A0D-E2FF8D455E66}" type="slidenum">
              <a:rPr lang="en-US" smtClean="0"/>
              <a:pPr/>
              <a:t>‹#›</a:t>
            </a:fld>
            <a:endParaRPr lang="en-US"/>
          </a:p>
        </p:txBody>
      </p:sp>
      <p:pic>
        <p:nvPicPr>
          <p:cNvPr id="7" name="Picture 6" descr="wordmark.gif"/>
          <p:cNvPicPr>
            <a:picLocks noChangeAspect="1"/>
          </p:cNvPicPr>
          <p:nvPr/>
        </p:nvPicPr>
        <p:blipFill>
          <a:blip r:embed="rId2" cstate="print"/>
          <a:stretch>
            <a:fillRect/>
          </a:stretch>
        </p:blipFill>
        <p:spPr>
          <a:xfrm>
            <a:off x="457200" y="6324600"/>
            <a:ext cx="2632257" cy="310214"/>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24600"/>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324600"/>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3638"/>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US" dirty="0"/>
          </a:p>
        </p:txBody>
      </p:sp>
      <p:sp>
        <p:nvSpPr>
          <p:cNvPr id="3" name="Date Placeholder 2"/>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324600"/>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CB4D81BC-5C76-48B4-9A0D-E2FF8D455E66}" type="slidenum">
              <a:rPr lang="en-US" smtClean="0"/>
              <a:pPr/>
              <a:t>‹#›</a:t>
            </a:fld>
            <a:endParaRPr lang="en-US"/>
          </a:p>
        </p:txBody>
      </p:sp>
      <p:pic>
        <p:nvPicPr>
          <p:cNvPr id="6" name="Picture 5" descr="wordmark.gif"/>
          <p:cNvPicPr>
            <a:picLocks noChangeAspect="1"/>
          </p:cNvPicPr>
          <p:nvPr/>
        </p:nvPicPr>
        <p:blipFill>
          <a:blip r:embed="rId2" cstate="print"/>
          <a:stretch>
            <a:fillRect/>
          </a:stretch>
        </p:blipFill>
        <p:spPr>
          <a:xfrm>
            <a:off x="457200" y="6324600"/>
            <a:ext cx="2632257" cy="31021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CB4D81BC-5C76-48B4-9A0D-E2FF8D455E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bwMode="auto">
          <a:xfrm>
            <a:off x="457200" y="277813"/>
            <a:ext cx="8229600" cy="636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US" altLang="en-US" dirty="0" smtClean="0"/>
          </a:p>
        </p:txBody>
      </p:sp>
      <p:sp>
        <p:nvSpPr>
          <p:cNvPr id="204803" name="Rectangle 3"/>
          <p:cNvSpPr>
            <a:spLocks noGrp="1" noChangeArrowheads="1"/>
          </p:cNvSpPr>
          <p:nvPr>
            <p:ph type="body" idx="1"/>
          </p:nvPr>
        </p:nvSpPr>
        <p:spPr bwMode="auto">
          <a:xfrm>
            <a:off x="457200" y="1066800"/>
            <a:ext cx="8229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20480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20480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
        <p:nvSpPr>
          <p:cNvPr id="9" name="Slide Number Placeholder 5"/>
          <p:cNvSpPr>
            <a:spLocks noGrp="1"/>
          </p:cNvSpPr>
          <p:nvPr>
            <p:ph type="sldNum" sz="quarter" idx="4"/>
          </p:nvPr>
        </p:nvSpPr>
        <p:spPr>
          <a:xfrm>
            <a:off x="6553200" y="6319838"/>
            <a:ext cx="2133600" cy="461962"/>
          </a:xfrm>
          <a:prstGeom prst="rect">
            <a:avLst/>
          </a:prstGeom>
        </p:spPr>
        <p:txBody>
          <a:bodyPr/>
          <a:lstStyle>
            <a:lvl1pPr algn="r">
              <a:defRPr sz="1400"/>
            </a:lvl1pPr>
          </a:lstStyle>
          <a:p>
            <a:fld id="{CB4D81BC-5C76-48B4-9A0D-E2FF8D455E66}" type="slidenum">
              <a:rPr lang="en-US" smtClean="0"/>
              <a:pPr/>
              <a:t>‹#›</a:t>
            </a:fld>
            <a:endParaRPr lang="en-US"/>
          </a:p>
        </p:txBody>
      </p:sp>
      <p:pic>
        <p:nvPicPr>
          <p:cNvPr id="10" name="Picture 9" descr="wordmark.gif"/>
          <p:cNvPicPr>
            <a:picLocks noChangeAspect="1"/>
          </p:cNvPicPr>
          <p:nvPr/>
        </p:nvPicPr>
        <p:blipFill>
          <a:blip r:embed="rId14" cstate="print"/>
          <a:stretch>
            <a:fillRect/>
          </a:stretch>
        </p:blipFill>
        <p:spPr>
          <a:xfrm>
            <a:off x="457200" y="6324600"/>
            <a:ext cx="2632257" cy="31021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7.png"/><Relationship Id="rId7"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9.png"/><Relationship Id="rId4" Type="http://schemas.openxmlformats.org/officeDocument/2006/relationships/image" Target="../media/image12.png"/><Relationship Id="rId9" Type="http://schemas.openxmlformats.org/officeDocument/2006/relationships/image" Target="../media/image18.png"/></Relationships>
</file>

<file path=ppt/slides/_rels/slide11.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2.png"/><Relationship Id="rId5" Type="http://schemas.openxmlformats.org/officeDocument/2006/relationships/image" Target="../media/image14.png"/><Relationship Id="rId10" Type="http://schemas.openxmlformats.org/officeDocument/2006/relationships/image" Target="../media/image21.png"/><Relationship Id="rId4" Type="http://schemas.openxmlformats.org/officeDocument/2006/relationships/image" Target="../media/image13.png"/><Relationship Id="rId9"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2.xml"/><Relationship Id="rId7" Type="http://schemas.openxmlformats.org/officeDocument/2006/relationships/image" Target="../media/image5.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oleObject" Target="../embeddings/oleObject1.bin"/><Relationship Id="rId4" Type="http://schemas.openxmlformats.org/officeDocument/2006/relationships/notesSlide" Target="../notesSlides/notesSlide2.xml"/><Relationship Id="rId9" Type="http://schemas.openxmlformats.org/officeDocument/2006/relationships/image" Target="../media/image7.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27.png"/></Relationships>
</file>

<file path=ppt/slides/_rels/slide3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84795"/>
            <a:ext cx="7623175" cy="2207333"/>
          </a:xfrm>
        </p:spPr>
        <p:txBody>
          <a:bodyPr/>
          <a:lstStyle/>
          <a:p>
            <a:pPr algn="ctr"/>
            <a:r>
              <a:rPr lang="en-US" dirty="0"/>
              <a:t>Viper: Virtual Pipelines for </a:t>
            </a:r>
            <a:r>
              <a:rPr lang="en-US" dirty="0" smtClean="0"/>
              <a:t>Enhanced </a:t>
            </a:r>
            <a:r>
              <a:rPr lang="en-US" dirty="0"/>
              <a:t>Reliability</a:t>
            </a:r>
          </a:p>
        </p:txBody>
      </p:sp>
      <p:sp>
        <p:nvSpPr>
          <p:cNvPr id="3" name="Subtitle 2"/>
          <p:cNvSpPr>
            <a:spLocks noGrp="1"/>
          </p:cNvSpPr>
          <p:nvPr>
            <p:ph type="subTitle" idx="1"/>
          </p:nvPr>
        </p:nvSpPr>
        <p:spPr>
          <a:xfrm>
            <a:off x="0" y="3429000"/>
            <a:ext cx="9144000" cy="533400"/>
          </a:xfrm>
        </p:spPr>
        <p:txBody>
          <a:bodyPr/>
          <a:lstStyle/>
          <a:p>
            <a:r>
              <a:rPr lang="en-US" b="1" dirty="0"/>
              <a:t>Andrea </a:t>
            </a:r>
            <a:r>
              <a:rPr lang="en-US" b="1" dirty="0" err="1"/>
              <a:t>Pellegrini</a:t>
            </a:r>
            <a:r>
              <a:rPr lang="en-US" dirty="0"/>
              <a:t>, Joseph </a:t>
            </a:r>
            <a:r>
              <a:rPr lang="en-US" dirty="0" err="1"/>
              <a:t>Greathouse</a:t>
            </a:r>
            <a:r>
              <a:rPr lang="en-US" dirty="0"/>
              <a:t>, Valeria </a:t>
            </a:r>
            <a:r>
              <a:rPr lang="en-US" dirty="0" err="1"/>
              <a:t>Bertacco</a:t>
            </a:r>
            <a:endParaRPr lang="en-US" dirty="0"/>
          </a:p>
        </p:txBody>
      </p:sp>
      <p:sp>
        <p:nvSpPr>
          <p:cNvPr id="4" name="Text Placeholder 3"/>
          <p:cNvSpPr>
            <a:spLocks noGrp="1"/>
          </p:cNvSpPr>
          <p:nvPr>
            <p:ph type="body" sz="quarter" idx="10"/>
          </p:nvPr>
        </p:nvSpPr>
        <p:spPr>
          <a:xfrm>
            <a:off x="457200" y="3962400"/>
            <a:ext cx="8153400" cy="2209800"/>
          </a:xfrm>
        </p:spPr>
        <p:txBody>
          <a:bodyPr/>
          <a:lstStyle/>
          <a:p>
            <a:endParaRPr lang="en-US" dirty="0" smtClean="0"/>
          </a:p>
          <a:p>
            <a:r>
              <a:rPr lang="en-US" dirty="0" smtClean="0"/>
              <a:t>University of Michigan,</a:t>
            </a:r>
          </a:p>
          <a:p>
            <a:r>
              <a:rPr lang="en-US" i="1" dirty="0" smtClean="0"/>
              <a:t>Advanced Computer Architecture Laboratory</a:t>
            </a:r>
          </a:p>
          <a:p>
            <a:endParaRPr lang="en-US" dirty="0" smtClean="0"/>
          </a:p>
          <a:p>
            <a:endParaRPr lang="en-US" dirty="0"/>
          </a:p>
        </p:txBody>
      </p:sp>
      <p:sp>
        <p:nvSpPr>
          <p:cNvPr id="5" name="TextBox 4"/>
          <p:cNvSpPr txBox="1"/>
          <p:nvPr/>
        </p:nvSpPr>
        <p:spPr>
          <a:xfrm>
            <a:off x="7424057" y="6411686"/>
            <a:ext cx="1287597" cy="369332"/>
          </a:xfrm>
          <a:prstGeom prst="rect">
            <a:avLst/>
          </a:prstGeom>
          <a:noFill/>
        </p:spPr>
        <p:txBody>
          <a:bodyPr wrap="none" rtlCol="0">
            <a:spAutoFit/>
          </a:bodyPr>
          <a:lstStyle/>
          <a:p>
            <a:r>
              <a:rPr lang="en-US" dirty="0" smtClean="0"/>
              <a:t>ISCA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75037" y="2955129"/>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Service-Oriented </a:t>
            </a:r>
            <a:r>
              <a:rPr lang="en-US" dirty="0"/>
              <a:t>µ-</a:t>
            </a:r>
            <a:r>
              <a:rPr lang="en-US" dirty="0" smtClean="0"/>
              <a:t>Architecture</a:t>
            </a:r>
            <a:endParaRPr lang="en-US"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10</a:t>
            </a:fld>
            <a:endParaRPr lang="en-US"/>
          </a:p>
        </p:txBody>
      </p:sp>
      <p:sp>
        <p:nvSpPr>
          <p:cNvPr id="6" name="Frame 5"/>
          <p:cNvSpPr/>
          <p:nvPr/>
        </p:nvSpPr>
        <p:spPr>
          <a:xfrm>
            <a:off x="2236668" y="1589314"/>
            <a:ext cx="5508172" cy="4386943"/>
          </a:xfrm>
          <a:prstGeom prst="frame">
            <a:avLst>
              <a:gd name="adj1" fmla="val 35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2040725" y="3548754"/>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440038" y="3548753"/>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20986101">
            <a:off x="2369094" y="1718992"/>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698280">
            <a:off x="3269366" y="1689994"/>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4022044">
            <a:off x="2357200" y="5069779"/>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7" name="Picture 3"/>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064752" y="170823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8" name="Picture 4"/>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9282458">
            <a:off x="6816353" y="5024590"/>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9"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072767">
            <a:off x="2320159" y="2637493"/>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 name="Picture 5"/>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1905">
            <a:off x="3193363" y="5069778"/>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 name="Picture 5"/>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1905">
            <a:off x="3942428" y="5061995"/>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2" name="Picture 5"/>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7239813">
            <a:off x="4387678" y="4356187"/>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3" name="Picture 4"/>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2386">
            <a:off x="6080209" y="5117339"/>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4" name="Picture 4"/>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4993860">
            <a:off x="5195058" y="4945435"/>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5"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386381">
            <a:off x="3733611" y="2570650"/>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414517">
            <a:off x="5126598" y="245002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7" name="Picture 3"/>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867880" y="1689993"/>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8"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94620">
            <a:off x="4395191" y="2590909"/>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263536" y="3197780"/>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0" name="Picture 6"/>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777726" y="1743513"/>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 name="Picture 6"/>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774006">
            <a:off x="5736164" y="2574152"/>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2" name="Picture 6"/>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228183">
            <a:off x="6145801" y="4116598"/>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3" name="Picture 6"/>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3641505">
            <a:off x="6886471" y="1688207"/>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8" name="Arc 57"/>
          <p:cNvSpPr/>
          <p:nvPr/>
        </p:nvSpPr>
        <p:spPr>
          <a:xfrm>
            <a:off x="257175" y="3782785"/>
            <a:ext cx="3372715" cy="2541815"/>
          </a:xfrm>
          <a:prstGeom prst="arc">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3667125" y="3533775"/>
            <a:ext cx="1724025" cy="1590675"/>
          </a:xfrm>
          <a:custGeom>
            <a:avLst/>
            <a:gdLst>
              <a:gd name="connsiteX0" fmla="*/ 0 w 1724025"/>
              <a:gd name="connsiteY0" fmla="*/ 1590675 h 1590675"/>
              <a:gd name="connsiteX1" fmla="*/ 152400 w 1724025"/>
              <a:gd name="connsiteY1" fmla="*/ 838200 h 1590675"/>
              <a:gd name="connsiteX2" fmla="*/ 161925 w 1724025"/>
              <a:gd name="connsiteY2" fmla="*/ 742950 h 1590675"/>
              <a:gd name="connsiteX3" fmla="*/ 247650 w 1724025"/>
              <a:gd name="connsiteY3" fmla="*/ 590550 h 1590675"/>
              <a:gd name="connsiteX4" fmla="*/ 333375 w 1724025"/>
              <a:gd name="connsiteY4" fmla="*/ 409575 h 1590675"/>
              <a:gd name="connsiteX5" fmla="*/ 390525 w 1724025"/>
              <a:gd name="connsiteY5" fmla="*/ 342900 h 1590675"/>
              <a:gd name="connsiteX6" fmla="*/ 447675 w 1724025"/>
              <a:gd name="connsiteY6" fmla="*/ 285750 h 1590675"/>
              <a:gd name="connsiteX7" fmla="*/ 504825 w 1724025"/>
              <a:gd name="connsiteY7" fmla="*/ 200025 h 1590675"/>
              <a:gd name="connsiteX8" fmla="*/ 571500 w 1724025"/>
              <a:gd name="connsiteY8" fmla="*/ 152400 h 1590675"/>
              <a:gd name="connsiteX9" fmla="*/ 600075 w 1724025"/>
              <a:gd name="connsiteY9" fmla="*/ 123825 h 1590675"/>
              <a:gd name="connsiteX10" fmla="*/ 714375 w 1724025"/>
              <a:gd name="connsiteY10" fmla="*/ 76200 h 1590675"/>
              <a:gd name="connsiteX11" fmla="*/ 866775 w 1724025"/>
              <a:gd name="connsiteY11" fmla="*/ 19050 h 1590675"/>
              <a:gd name="connsiteX12" fmla="*/ 923925 w 1724025"/>
              <a:gd name="connsiteY12" fmla="*/ 9525 h 1590675"/>
              <a:gd name="connsiteX13" fmla="*/ 971550 w 1724025"/>
              <a:gd name="connsiteY13" fmla="*/ 0 h 1590675"/>
              <a:gd name="connsiteX14" fmla="*/ 1219200 w 1724025"/>
              <a:gd name="connsiteY14" fmla="*/ 9525 h 1590675"/>
              <a:gd name="connsiteX15" fmla="*/ 1276350 w 1724025"/>
              <a:gd name="connsiteY15" fmla="*/ 19050 h 1590675"/>
              <a:gd name="connsiteX16" fmla="*/ 1390650 w 1724025"/>
              <a:gd name="connsiteY16" fmla="*/ 28575 h 1590675"/>
              <a:gd name="connsiteX17" fmla="*/ 1485900 w 1724025"/>
              <a:gd name="connsiteY17" fmla="*/ 57150 h 1590675"/>
              <a:gd name="connsiteX18" fmla="*/ 1514475 w 1724025"/>
              <a:gd name="connsiteY18" fmla="*/ 76200 h 1590675"/>
              <a:gd name="connsiteX19" fmla="*/ 1543050 w 1724025"/>
              <a:gd name="connsiteY19" fmla="*/ 85725 h 1590675"/>
              <a:gd name="connsiteX20" fmla="*/ 1571625 w 1724025"/>
              <a:gd name="connsiteY20" fmla="*/ 104775 h 1590675"/>
              <a:gd name="connsiteX21" fmla="*/ 1638300 w 1724025"/>
              <a:gd name="connsiteY21" fmla="*/ 142875 h 1590675"/>
              <a:gd name="connsiteX22" fmla="*/ 1657350 w 1724025"/>
              <a:gd name="connsiteY22" fmla="*/ 171450 h 1590675"/>
              <a:gd name="connsiteX23" fmla="*/ 1685925 w 1724025"/>
              <a:gd name="connsiteY23" fmla="*/ 190500 h 1590675"/>
              <a:gd name="connsiteX24" fmla="*/ 1724025 w 1724025"/>
              <a:gd name="connsiteY24" fmla="*/ 238125 h 1590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724025" h="1590675">
                <a:moveTo>
                  <a:pt x="0" y="1590675"/>
                </a:moveTo>
                <a:cubicBezTo>
                  <a:pt x="97437" y="1274004"/>
                  <a:pt x="46645" y="1456461"/>
                  <a:pt x="152400" y="838200"/>
                </a:cubicBezTo>
                <a:cubicBezTo>
                  <a:pt x="157780" y="806748"/>
                  <a:pt x="153385" y="773694"/>
                  <a:pt x="161925" y="742950"/>
                </a:cubicBezTo>
                <a:cubicBezTo>
                  <a:pt x="176781" y="689470"/>
                  <a:pt x="223620" y="638610"/>
                  <a:pt x="247650" y="590550"/>
                </a:cubicBezTo>
                <a:cubicBezTo>
                  <a:pt x="301388" y="483074"/>
                  <a:pt x="265800" y="507867"/>
                  <a:pt x="333375" y="409575"/>
                </a:cubicBezTo>
                <a:cubicBezTo>
                  <a:pt x="349958" y="385454"/>
                  <a:pt x="370670" y="364409"/>
                  <a:pt x="390525" y="342900"/>
                </a:cubicBezTo>
                <a:cubicBezTo>
                  <a:pt x="408798" y="323104"/>
                  <a:pt x="432731" y="308166"/>
                  <a:pt x="447675" y="285750"/>
                </a:cubicBezTo>
                <a:cubicBezTo>
                  <a:pt x="466725" y="257175"/>
                  <a:pt x="476250" y="219075"/>
                  <a:pt x="504825" y="200025"/>
                </a:cubicBezTo>
                <a:cubicBezTo>
                  <a:pt x="527440" y="184948"/>
                  <a:pt x="550825" y="170122"/>
                  <a:pt x="571500" y="152400"/>
                </a:cubicBezTo>
                <a:cubicBezTo>
                  <a:pt x="581727" y="143634"/>
                  <a:pt x="588711" y="131057"/>
                  <a:pt x="600075" y="123825"/>
                </a:cubicBezTo>
                <a:cubicBezTo>
                  <a:pt x="699699" y="60428"/>
                  <a:pt x="643324" y="101575"/>
                  <a:pt x="714375" y="76200"/>
                </a:cubicBezTo>
                <a:cubicBezTo>
                  <a:pt x="755163" y="61633"/>
                  <a:pt x="820113" y="30715"/>
                  <a:pt x="866775" y="19050"/>
                </a:cubicBezTo>
                <a:cubicBezTo>
                  <a:pt x="885511" y="14366"/>
                  <a:pt x="904924" y="12980"/>
                  <a:pt x="923925" y="9525"/>
                </a:cubicBezTo>
                <a:cubicBezTo>
                  <a:pt x="939853" y="6629"/>
                  <a:pt x="955675" y="3175"/>
                  <a:pt x="971550" y="0"/>
                </a:cubicBezTo>
                <a:cubicBezTo>
                  <a:pt x="1054100" y="3175"/>
                  <a:pt x="1136750" y="4372"/>
                  <a:pt x="1219200" y="9525"/>
                </a:cubicBezTo>
                <a:cubicBezTo>
                  <a:pt x="1238475" y="10730"/>
                  <a:pt x="1257155" y="16917"/>
                  <a:pt x="1276350" y="19050"/>
                </a:cubicBezTo>
                <a:cubicBezTo>
                  <a:pt x="1314348" y="23272"/>
                  <a:pt x="1352550" y="25400"/>
                  <a:pt x="1390650" y="28575"/>
                </a:cubicBezTo>
                <a:cubicBezTo>
                  <a:pt x="1435265" y="37498"/>
                  <a:pt x="1444129" y="36265"/>
                  <a:pt x="1485900" y="57150"/>
                </a:cubicBezTo>
                <a:cubicBezTo>
                  <a:pt x="1496139" y="62270"/>
                  <a:pt x="1504236" y="71080"/>
                  <a:pt x="1514475" y="76200"/>
                </a:cubicBezTo>
                <a:cubicBezTo>
                  <a:pt x="1523455" y="80690"/>
                  <a:pt x="1534070" y="81235"/>
                  <a:pt x="1543050" y="85725"/>
                </a:cubicBezTo>
                <a:cubicBezTo>
                  <a:pt x="1553289" y="90845"/>
                  <a:pt x="1561686" y="99095"/>
                  <a:pt x="1571625" y="104775"/>
                </a:cubicBezTo>
                <a:cubicBezTo>
                  <a:pt x="1656218" y="153114"/>
                  <a:pt x="1568682" y="96463"/>
                  <a:pt x="1638300" y="142875"/>
                </a:cubicBezTo>
                <a:cubicBezTo>
                  <a:pt x="1644650" y="152400"/>
                  <a:pt x="1649255" y="163355"/>
                  <a:pt x="1657350" y="171450"/>
                </a:cubicBezTo>
                <a:cubicBezTo>
                  <a:pt x="1665445" y="179545"/>
                  <a:pt x="1677131" y="183171"/>
                  <a:pt x="1685925" y="190500"/>
                </a:cubicBezTo>
                <a:cubicBezTo>
                  <a:pt x="1714721" y="214497"/>
                  <a:pt x="1711005" y="212086"/>
                  <a:pt x="1724025" y="238125"/>
                </a:cubicBezTo>
              </a:path>
            </a:pathLst>
          </a:cu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5429250" y="3810000"/>
            <a:ext cx="371475" cy="1219200"/>
          </a:xfrm>
          <a:custGeom>
            <a:avLst/>
            <a:gdLst>
              <a:gd name="connsiteX0" fmla="*/ 0 w 371475"/>
              <a:gd name="connsiteY0" fmla="*/ 0 h 1219200"/>
              <a:gd name="connsiteX1" fmla="*/ 104775 w 371475"/>
              <a:gd name="connsiteY1" fmla="*/ 323850 h 1219200"/>
              <a:gd name="connsiteX2" fmla="*/ 133350 w 371475"/>
              <a:gd name="connsiteY2" fmla="*/ 390525 h 1219200"/>
              <a:gd name="connsiteX3" fmla="*/ 152400 w 371475"/>
              <a:gd name="connsiteY3" fmla="*/ 447675 h 1219200"/>
              <a:gd name="connsiteX4" fmla="*/ 209550 w 371475"/>
              <a:gd name="connsiteY4" fmla="*/ 542925 h 1219200"/>
              <a:gd name="connsiteX5" fmla="*/ 247650 w 371475"/>
              <a:gd name="connsiteY5" fmla="*/ 600075 h 1219200"/>
              <a:gd name="connsiteX6" fmla="*/ 266700 w 371475"/>
              <a:gd name="connsiteY6" fmla="*/ 628650 h 1219200"/>
              <a:gd name="connsiteX7" fmla="*/ 295275 w 371475"/>
              <a:gd name="connsiteY7" fmla="*/ 666750 h 1219200"/>
              <a:gd name="connsiteX8" fmla="*/ 333375 w 371475"/>
              <a:gd name="connsiteY8" fmla="*/ 723900 h 1219200"/>
              <a:gd name="connsiteX9" fmla="*/ 352425 w 371475"/>
              <a:gd name="connsiteY9" fmla="*/ 781050 h 1219200"/>
              <a:gd name="connsiteX10" fmla="*/ 371475 w 371475"/>
              <a:gd name="connsiteY10" fmla="*/ 895350 h 1219200"/>
              <a:gd name="connsiteX11" fmla="*/ 352425 w 371475"/>
              <a:gd name="connsiteY11" fmla="*/ 1171575 h 1219200"/>
              <a:gd name="connsiteX12" fmla="*/ 342900 w 371475"/>
              <a:gd name="connsiteY12" fmla="*/ 1200150 h 1219200"/>
              <a:gd name="connsiteX13" fmla="*/ 333375 w 371475"/>
              <a:gd name="connsiteY13" fmla="*/ 121920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1475" h="1219200">
                <a:moveTo>
                  <a:pt x="0" y="0"/>
                </a:moveTo>
                <a:cubicBezTo>
                  <a:pt x="22395" y="134370"/>
                  <a:pt x="15979" y="116659"/>
                  <a:pt x="104775" y="323850"/>
                </a:cubicBezTo>
                <a:cubicBezTo>
                  <a:pt x="114300" y="346075"/>
                  <a:pt x="124670" y="367957"/>
                  <a:pt x="133350" y="390525"/>
                </a:cubicBezTo>
                <a:cubicBezTo>
                  <a:pt x="140558" y="409267"/>
                  <a:pt x="143420" y="429714"/>
                  <a:pt x="152400" y="447675"/>
                </a:cubicBezTo>
                <a:cubicBezTo>
                  <a:pt x="168959" y="480793"/>
                  <a:pt x="189011" y="512117"/>
                  <a:pt x="209550" y="542925"/>
                </a:cubicBezTo>
                <a:lnTo>
                  <a:pt x="247650" y="600075"/>
                </a:lnTo>
                <a:cubicBezTo>
                  <a:pt x="254000" y="609600"/>
                  <a:pt x="259831" y="619492"/>
                  <a:pt x="266700" y="628650"/>
                </a:cubicBezTo>
                <a:lnTo>
                  <a:pt x="295275" y="666750"/>
                </a:lnTo>
                <a:cubicBezTo>
                  <a:pt x="326787" y="761285"/>
                  <a:pt x="273917" y="616876"/>
                  <a:pt x="333375" y="723900"/>
                </a:cubicBezTo>
                <a:cubicBezTo>
                  <a:pt x="343127" y="741453"/>
                  <a:pt x="347555" y="761569"/>
                  <a:pt x="352425" y="781050"/>
                </a:cubicBezTo>
                <a:cubicBezTo>
                  <a:pt x="368158" y="843983"/>
                  <a:pt x="360326" y="806160"/>
                  <a:pt x="371475" y="895350"/>
                </a:cubicBezTo>
                <a:cubicBezTo>
                  <a:pt x="365490" y="1044977"/>
                  <a:pt x="380547" y="1073148"/>
                  <a:pt x="352425" y="1171575"/>
                </a:cubicBezTo>
                <a:cubicBezTo>
                  <a:pt x="349667" y="1181229"/>
                  <a:pt x="346629" y="1190828"/>
                  <a:pt x="342900" y="1200150"/>
                </a:cubicBezTo>
                <a:cubicBezTo>
                  <a:pt x="340263" y="1206742"/>
                  <a:pt x="336550" y="1212850"/>
                  <a:pt x="333375" y="1219200"/>
                </a:cubicBezTo>
              </a:path>
            </a:pathLst>
          </a:cu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5772150" y="3686175"/>
            <a:ext cx="2266950" cy="1343025"/>
          </a:xfrm>
          <a:custGeom>
            <a:avLst/>
            <a:gdLst>
              <a:gd name="connsiteX0" fmla="*/ 0 w 2266950"/>
              <a:gd name="connsiteY0" fmla="*/ 1343025 h 1343025"/>
              <a:gd name="connsiteX1" fmla="*/ 342900 w 2266950"/>
              <a:gd name="connsiteY1" fmla="*/ 781050 h 1343025"/>
              <a:gd name="connsiteX2" fmla="*/ 457200 w 2266950"/>
              <a:gd name="connsiteY2" fmla="*/ 533400 h 1343025"/>
              <a:gd name="connsiteX3" fmla="*/ 552450 w 2266950"/>
              <a:gd name="connsiteY3" fmla="*/ 352425 h 1343025"/>
              <a:gd name="connsiteX4" fmla="*/ 609600 w 2266950"/>
              <a:gd name="connsiteY4" fmla="*/ 238125 h 1343025"/>
              <a:gd name="connsiteX5" fmla="*/ 647700 w 2266950"/>
              <a:gd name="connsiteY5" fmla="*/ 171450 h 1343025"/>
              <a:gd name="connsiteX6" fmla="*/ 676275 w 2266950"/>
              <a:gd name="connsiteY6" fmla="*/ 142875 h 1343025"/>
              <a:gd name="connsiteX7" fmla="*/ 704850 w 2266950"/>
              <a:gd name="connsiteY7" fmla="*/ 85725 h 1343025"/>
              <a:gd name="connsiteX8" fmla="*/ 733425 w 2266950"/>
              <a:gd name="connsiteY8" fmla="*/ 66675 h 1343025"/>
              <a:gd name="connsiteX9" fmla="*/ 771525 w 2266950"/>
              <a:gd name="connsiteY9" fmla="*/ 28575 h 1343025"/>
              <a:gd name="connsiteX10" fmla="*/ 800100 w 2266950"/>
              <a:gd name="connsiteY10" fmla="*/ 19050 h 1343025"/>
              <a:gd name="connsiteX11" fmla="*/ 885825 w 2266950"/>
              <a:gd name="connsiteY11" fmla="*/ 0 h 1343025"/>
              <a:gd name="connsiteX12" fmla="*/ 1228725 w 2266950"/>
              <a:gd name="connsiteY12" fmla="*/ 19050 h 1343025"/>
              <a:gd name="connsiteX13" fmla="*/ 1257300 w 2266950"/>
              <a:gd name="connsiteY13" fmla="*/ 28575 h 1343025"/>
              <a:gd name="connsiteX14" fmla="*/ 1295400 w 2266950"/>
              <a:gd name="connsiteY14" fmla="*/ 38100 h 1343025"/>
              <a:gd name="connsiteX15" fmla="*/ 1381125 w 2266950"/>
              <a:gd name="connsiteY15" fmla="*/ 85725 h 1343025"/>
              <a:gd name="connsiteX16" fmla="*/ 1438275 w 2266950"/>
              <a:gd name="connsiteY16" fmla="*/ 104775 h 1343025"/>
              <a:gd name="connsiteX17" fmla="*/ 1485900 w 2266950"/>
              <a:gd name="connsiteY17" fmla="*/ 133350 h 1343025"/>
              <a:gd name="connsiteX18" fmla="*/ 1524000 w 2266950"/>
              <a:gd name="connsiteY18" fmla="*/ 142875 h 1343025"/>
              <a:gd name="connsiteX19" fmla="*/ 1590675 w 2266950"/>
              <a:gd name="connsiteY19" fmla="*/ 171450 h 1343025"/>
              <a:gd name="connsiteX20" fmla="*/ 1666875 w 2266950"/>
              <a:gd name="connsiteY20" fmla="*/ 209550 h 1343025"/>
              <a:gd name="connsiteX21" fmla="*/ 1790700 w 2266950"/>
              <a:gd name="connsiteY21" fmla="*/ 238125 h 1343025"/>
              <a:gd name="connsiteX22" fmla="*/ 1857375 w 2266950"/>
              <a:gd name="connsiteY22" fmla="*/ 247650 h 1343025"/>
              <a:gd name="connsiteX23" fmla="*/ 2124075 w 2266950"/>
              <a:gd name="connsiteY23" fmla="*/ 228600 h 1343025"/>
              <a:gd name="connsiteX24" fmla="*/ 2238375 w 2266950"/>
              <a:gd name="connsiteY24" fmla="*/ 209550 h 1343025"/>
              <a:gd name="connsiteX25" fmla="*/ 2266950 w 2266950"/>
              <a:gd name="connsiteY25" fmla="*/ 200025 h 134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66950" h="1343025">
                <a:moveTo>
                  <a:pt x="0" y="1343025"/>
                </a:moveTo>
                <a:cubicBezTo>
                  <a:pt x="86428" y="1083742"/>
                  <a:pt x="-33170" y="1426910"/>
                  <a:pt x="342900" y="781050"/>
                </a:cubicBezTo>
                <a:cubicBezTo>
                  <a:pt x="388649" y="702481"/>
                  <a:pt x="414855" y="613855"/>
                  <a:pt x="457200" y="533400"/>
                </a:cubicBezTo>
                <a:cubicBezTo>
                  <a:pt x="488950" y="473075"/>
                  <a:pt x="527132" y="415719"/>
                  <a:pt x="552450" y="352425"/>
                </a:cubicBezTo>
                <a:cubicBezTo>
                  <a:pt x="584896" y="271310"/>
                  <a:pt x="557194" y="334202"/>
                  <a:pt x="609600" y="238125"/>
                </a:cubicBezTo>
                <a:cubicBezTo>
                  <a:pt x="624310" y="211157"/>
                  <a:pt x="628400" y="194610"/>
                  <a:pt x="647700" y="171450"/>
                </a:cubicBezTo>
                <a:cubicBezTo>
                  <a:pt x="656324" y="161102"/>
                  <a:pt x="666750" y="152400"/>
                  <a:pt x="676275" y="142875"/>
                </a:cubicBezTo>
                <a:cubicBezTo>
                  <a:pt x="684022" y="119634"/>
                  <a:pt x="686386" y="104189"/>
                  <a:pt x="704850" y="85725"/>
                </a:cubicBezTo>
                <a:cubicBezTo>
                  <a:pt x="712945" y="77630"/>
                  <a:pt x="724733" y="74125"/>
                  <a:pt x="733425" y="66675"/>
                </a:cubicBezTo>
                <a:cubicBezTo>
                  <a:pt x="747062" y="54986"/>
                  <a:pt x="756910" y="39014"/>
                  <a:pt x="771525" y="28575"/>
                </a:cubicBezTo>
                <a:cubicBezTo>
                  <a:pt x="779695" y="22739"/>
                  <a:pt x="790446" y="21808"/>
                  <a:pt x="800100" y="19050"/>
                </a:cubicBezTo>
                <a:cubicBezTo>
                  <a:pt x="831487" y="10082"/>
                  <a:pt x="853089" y="6547"/>
                  <a:pt x="885825" y="0"/>
                </a:cubicBezTo>
                <a:cubicBezTo>
                  <a:pt x="960814" y="2586"/>
                  <a:pt x="1125352" y="-1625"/>
                  <a:pt x="1228725" y="19050"/>
                </a:cubicBezTo>
                <a:cubicBezTo>
                  <a:pt x="1238570" y="21019"/>
                  <a:pt x="1247646" y="25817"/>
                  <a:pt x="1257300" y="28575"/>
                </a:cubicBezTo>
                <a:cubicBezTo>
                  <a:pt x="1269887" y="32171"/>
                  <a:pt x="1282700" y="34925"/>
                  <a:pt x="1295400" y="38100"/>
                </a:cubicBezTo>
                <a:cubicBezTo>
                  <a:pt x="1319567" y="52600"/>
                  <a:pt x="1353796" y="74793"/>
                  <a:pt x="1381125" y="85725"/>
                </a:cubicBezTo>
                <a:cubicBezTo>
                  <a:pt x="1399769" y="93183"/>
                  <a:pt x="1419994" y="96466"/>
                  <a:pt x="1438275" y="104775"/>
                </a:cubicBezTo>
                <a:cubicBezTo>
                  <a:pt x="1455129" y="112436"/>
                  <a:pt x="1468982" y="125831"/>
                  <a:pt x="1485900" y="133350"/>
                </a:cubicBezTo>
                <a:cubicBezTo>
                  <a:pt x="1497863" y="138667"/>
                  <a:pt x="1511697" y="138401"/>
                  <a:pt x="1524000" y="142875"/>
                </a:cubicBezTo>
                <a:cubicBezTo>
                  <a:pt x="1546724" y="151138"/>
                  <a:pt x="1569048" y="160636"/>
                  <a:pt x="1590675" y="171450"/>
                </a:cubicBezTo>
                <a:cubicBezTo>
                  <a:pt x="1651849" y="202037"/>
                  <a:pt x="1581180" y="183182"/>
                  <a:pt x="1666875" y="209550"/>
                </a:cubicBezTo>
                <a:cubicBezTo>
                  <a:pt x="1693165" y="217639"/>
                  <a:pt x="1757975" y="232671"/>
                  <a:pt x="1790700" y="238125"/>
                </a:cubicBezTo>
                <a:cubicBezTo>
                  <a:pt x="1812845" y="241816"/>
                  <a:pt x="1835150" y="244475"/>
                  <a:pt x="1857375" y="247650"/>
                </a:cubicBezTo>
                <a:cubicBezTo>
                  <a:pt x="2238371" y="231085"/>
                  <a:pt x="1972494" y="253863"/>
                  <a:pt x="2124075" y="228600"/>
                </a:cubicBezTo>
                <a:cubicBezTo>
                  <a:pt x="2172462" y="220535"/>
                  <a:pt x="2193480" y="220774"/>
                  <a:pt x="2238375" y="209550"/>
                </a:cubicBezTo>
                <a:cubicBezTo>
                  <a:pt x="2248115" y="207115"/>
                  <a:pt x="2266950" y="200025"/>
                  <a:pt x="2266950" y="200025"/>
                </a:cubicBezTo>
              </a:path>
            </a:pathLst>
          </a:cu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647693" y="3094884"/>
            <a:ext cx="1141887" cy="797165"/>
            <a:chOff x="-18438" y="1802196"/>
            <a:chExt cx="1141887" cy="797165"/>
          </a:xfrm>
        </p:grpSpPr>
        <p:pic>
          <p:nvPicPr>
            <p:cNvPr id="49" name="Picture 8"/>
            <p:cNvPicPr>
              <a:picLocks noChangeAspect="1" noChangeArrowheads="1"/>
            </p:cNvPicPr>
            <p:nvPr/>
          </p:nvPicPr>
          <p:blipFill>
            <a:blip r:embed="rId9"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20079" y="1995991"/>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4" name="Picture 8"/>
            <p:cNvPicPr>
              <a:picLocks noChangeAspect="1" noChangeArrowheads="1"/>
            </p:cNvPicPr>
            <p:nvPr/>
          </p:nvPicPr>
          <p:blipFill>
            <a:blip r:embed="rId9"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245887" y="1920272"/>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5" name="Picture 8"/>
            <p:cNvPicPr>
              <a:picLocks noChangeAspect="1" noChangeArrowheads="1"/>
            </p:cNvPicPr>
            <p:nvPr/>
          </p:nvPicPr>
          <p:blipFill>
            <a:blip r:embed="rId9"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8438" y="1802196"/>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pic>
        <p:nvPicPr>
          <p:cNvPr id="56"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37696" y="3008728"/>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3"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89580" y="3066514"/>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4" name="Picture 8"/>
          <p:cNvPicPr>
            <a:picLocks noChangeAspect="1" noChangeArrowheads="1"/>
          </p:cNvPicPr>
          <p:nvPr/>
        </p:nvPicPr>
        <p:blipFill>
          <a:blip r:embed="rId9"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479296" y="3725742"/>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5" name="Group 4"/>
          <p:cNvGrpSpPr/>
          <p:nvPr/>
        </p:nvGrpSpPr>
        <p:grpSpPr>
          <a:xfrm>
            <a:off x="505381" y="3805630"/>
            <a:ext cx="1141887" cy="797165"/>
            <a:chOff x="46415" y="4284181"/>
            <a:chExt cx="1141887" cy="797165"/>
          </a:xfrm>
        </p:grpSpPr>
        <p:pic>
          <p:nvPicPr>
            <p:cNvPr id="65" name="Picture 8"/>
            <p:cNvPicPr>
              <a:picLocks noChangeAspect="1" noChangeArrowheads="1"/>
            </p:cNvPicPr>
            <p:nvPr/>
          </p:nvPicPr>
          <p:blipFill>
            <a:blip r:embed="rId9"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84932" y="4477976"/>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6" name="Picture 8"/>
            <p:cNvPicPr>
              <a:picLocks noChangeAspect="1" noChangeArrowheads="1"/>
            </p:cNvPicPr>
            <p:nvPr/>
          </p:nvPicPr>
          <p:blipFill>
            <a:blip r:embed="rId9"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310740" y="4402257"/>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7" name="Picture 8"/>
            <p:cNvPicPr>
              <a:picLocks noChangeAspect="1" noChangeArrowheads="1"/>
            </p:cNvPicPr>
            <p:nvPr/>
          </p:nvPicPr>
          <p:blipFill>
            <a:blip r:embed="rId9"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6415" y="4284181"/>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pic>
        <p:nvPicPr>
          <p:cNvPr id="3080" name="Picture 8"/>
          <p:cNvPicPr>
            <a:picLocks noChangeAspect="1" noChangeArrowheads="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076325" y="3407025"/>
            <a:ext cx="819150" cy="819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8" name="Multiply 67"/>
          <p:cNvSpPr/>
          <p:nvPr/>
        </p:nvSpPr>
        <p:spPr>
          <a:xfrm>
            <a:off x="1521096" y="2889116"/>
            <a:ext cx="893824" cy="85262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42526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63"/>
                                        </p:tgtEl>
                                      </p:cBhvr>
                                    </p:animEffect>
                                    <p:anim calcmode="lin" valueType="num">
                                      <p:cBhvr>
                                        <p:cTn id="7" dur="2000"/>
                                        <p:tgtEl>
                                          <p:spTgt spid="6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63"/>
                                        </p:tgtEl>
                                        <p:attrNameLst>
                                          <p:attrName>ppt_h</p:attrName>
                                        </p:attrNameLst>
                                      </p:cBhvr>
                                      <p:tavLst>
                                        <p:tav tm="0">
                                          <p:val>
                                            <p:strVal val="ppt_h"/>
                                          </p:val>
                                        </p:tav>
                                        <p:tav tm="100000">
                                          <p:val>
                                            <p:strVal val="ppt_h"/>
                                          </p:val>
                                        </p:tav>
                                      </p:tavLst>
                                    </p:anim>
                                    <p:set>
                                      <p:cBhvr>
                                        <p:cTn id="9" dur="1" fill="hold">
                                          <p:stCondLst>
                                            <p:cond delay="1999"/>
                                          </p:stCondLst>
                                        </p:cTn>
                                        <p:tgtEl>
                                          <p:spTgt spid="63"/>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0" presetClass="path" presetSubtype="0" accel="50000" decel="50000" fill="hold" nodeType="clickEffect">
                                  <p:stCondLst>
                                    <p:cond delay="0"/>
                                  </p:stCondLst>
                                  <p:childTnLst>
                                    <p:animMotion origin="layout" path="M 0.05208 -0.00787 C 0.09375 -1.48148E-6 0.13663 0.01065 0.17188 0.04213 C 0.17257 0.04352 0.17292 0.04514 0.17396 0.0463 C 0.17483 0.04722 0.17639 0.04676 0.17708 0.04769 C 0.17778 0.04861 0.1776 0.05046 0.17813 0.05185 C 0.17934 0.05486 0.18056 0.05787 0.18229 0.06019 C 0.18524 0.06412 0.18819 0.06852 0.19063 0.07269 C 0.19288 0.07662 0.19427 0.08171 0.19688 0.08519 C 0.19965 0.08889 0.20295 0.09352 0.20521 0.09769 C 0.20608 0.09931 0.20625 0.10162 0.20729 0.10324 C 0.2092 0.10625 0.21215 0.1081 0.21354 0.11158 C 0.21719 0.12107 0.22153 0.12986 0.225 0.13935 C 0.22708 0.14468 0.225 0.14283 0.22708 0.14908 C 0.22951 0.15648 0.23264 0.16389 0.23542 0.1713 C 0.23611 0.17708 0.23854 0.18496 0.23854 0.19074 " pathEditMode="relative" ptsTypes="ffffffffffffffA">
                                      <p:cBhvr>
                                        <p:cTn id="13" dur="2000" fill="hold"/>
                                        <p:tgtEl>
                                          <p:spTgt spid="3080"/>
                                        </p:tgtEl>
                                        <p:attrNameLst>
                                          <p:attrName>ppt_x</p:attrName>
                                          <p:attrName>ppt_y</p:attrName>
                                        </p:attrNameLst>
                                      </p:cBhvr>
                                    </p:animMotion>
                                  </p:childTnLst>
                                </p:cTn>
                              </p:par>
                              <p:par>
                                <p:cTn id="14" presetID="22" presetClass="entr" presetSubtype="8" fill="hold" grpId="0" nodeType="withEffect">
                                  <p:stCondLst>
                                    <p:cond delay="0"/>
                                  </p:stCondLst>
                                  <p:childTnLst>
                                    <p:set>
                                      <p:cBhvr>
                                        <p:cTn id="15" dur="1" fill="hold">
                                          <p:stCondLst>
                                            <p:cond delay="0"/>
                                          </p:stCondLst>
                                        </p:cTn>
                                        <p:tgtEl>
                                          <p:spTgt spid="58"/>
                                        </p:tgtEl>
                                        <p:attrNameLst>
                                          <p:attrName>style.visibility</p:attrName>
                                        </p:attrNameLst>
                                      </p:cBhvr>
                                      <p:to>
                                        <p:strVal val="visible"/>
                                      </p:to>
                                    </p:set>
                                    <p:animEffect transition="in" filter="wipe(left)">
                                      <p:cBhvr>
                                        <p:cTn id="16" dur="2000"/>
                                        <p:tgtEl>
                                          <p:spTgt spid="58"/>
                                        </p:tgtEl>
                                      </p:cBhvr>
                                    </p:animEffect>
                                  </p:childTnLst>
                                </p:cTn>
                              </p:par>
                            </p:childTnLst>
                          </p:cTn>
                        </p:par>
                        <p:par>
                          <p:cTn id="17" fill="hold">
                            <p:stCondLst>
                              <p:cond delay="2000"/>
                            </p:stCondLst>
                            <p:childTnLst>
                              <p:par>
                                <p:cTn id="18" presetID="0" presetClass="path" presetSubtype="0" accel="50000" decel="50000" fill="hold" nodeType="afterEffect">
                                  <p:stCondLst>
                                    <p:cond delay="0"/>
                                  </p:stCondLst>
                                  <p:childTnLst>
                                    <p:animMotion origin="layout" path="M 0.23854 0.19074 C 0.23299 0.17963 0.23628 0.16203 0.24063 0.15046 C 0.24201 0.13727 0.24479 0.12546 0.24792 0.11296 C 0.24878 0.10926 0.24983 0.10555 0.25104 0.10185 C 0.25226 0.09815 0.25521 0.09074 0.25521 0.09074 C 0.25608 0.08356 0.25799 0.08055 0.25938 0.07407 C 0.26302 0.0574 0.26771 0.0419 0.27188 0.02546 C 0.27309 0.02037 0.27656 0.01643 0.27813 0.01157 C 0.2816 0.00092 0.28733 -0.01366 0.29479 -0.02037 C 0.29757 -0.02616 0.30174 -0.02709 0.30625 -0.0301 C 0.31319 -0.03473 0.3184 -0.03704 0.32604 -0.03843 C 0.33299 -0.04144 0.34792 -0.0426 0.34792 -0.0426 C 0.37153 -0.04121 0.38681 -0.03959 0.40729 -0.02593 C 0.41007 -0.02408 0.41979 -0.02084 0.41979 -0.0176 " pathEditMode="relative" ptsTypes="fffffffffffffA">
                                      <p:cBhvr>
                                        <p:cTn id="19" dur="1500" fill="hold"/>
                                        <p:tgtEl>
                                          <p:spTgt spid="3080"/>
                                        </p:tgtEl>
                                        <p:attrNameLst>
                                          <p:attrName>ppt_x</p:attrName>
                                          <p:attrName>ppt_y</p:attrName>
                                        </p:attrNameLst>
                                      </p:cBhvr>
                                    </p:animMotion>
                                  </p:childTnLst>
                                </p:cTn>
                              </p:par>
                              <p:par>
                                <p:cTn id="20" presetID="22" presetClass="entr" presetSubtype="4" fill="hold" grpId="0" nodeType="with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wipe(down)">
                                      <p:cBhvr>
                                        <p:cTn id="22" dur="1500"/>
                                        <p:tgtEl>
                                          <p:spTgt spid="59"/>
                                        </p:tgtEl>
                                      </p:cBhvr>
                                    </p:animEffect>
                                  </p:childTnLst>
                                </p:cTn>
                              </p:par>
                            </p:childTnLst>
                          </p:cTn>
                        </p:par>
                        <p:par>
                          <p:cTn id="23" fill="hold">
                            <p:stCondLst>
                              <p:cond delay="3500"/>
                            </p:stCondLst>
                            <p:childTnLst>
                              <p:par>
                                <p:cTn id="24" presetID="0" presetClass="path" presetSubtype="0" accel="50000" decel="50000" fill="hold" nodeType="afterEffect">
                                  <p:stCondLst>
                                    <p:cond delay="0"/>
                                  </p:stCondLst>
                                  <p:childTnLst>
                                    <p:animMotion origin="layout" path="M 0.41979 -0.01759 C 0.42153 -0.00602 0.4217 0.00532 0.42292 0.01713 C 0.42379 0.02592 0.42656 0.03495 0.42813 0.04352 C 0.43038 0.05532 0.43264 0.0669 0.44063 0.07407 C 0.44323 0.07916 0.44722 0.08449 0.45104 0.08796 C 0.45261 0.09398 0.45469 0.09861 0.45625 0.10463 C 0.4566 0.10602 0.45729 0.10879 0.45729 0.10879 C 0.45608 0.15555 0.45625 0.13565 0.45625 0.16852 " pathEditMode="relative" ptsTypes="fffffffA">
                                      <p:cBhvr>
                                        <p:cTn id="25" dur="2000" fill="hold"/>
                                        <p:tgtEl>
                                          <p:spTgt spid="3080"/>
                                        </p:tgtEl>
                                        <p:attrNameLst>
                                          <p:attrName>ppt_x</p:attrName>
                                          <p:attrName>ppt_y</p:attrName>
                                        </p:attrNameLst>
                                      </p:cBhvr>
                                    </p:animMotion>
                                  </p:childTnLst>
                                </p:cTn>
                              </p:par>
                              <p:par>
                                <p:cTn id="26" presetID="22" presetClass="entr" presetSubtype="1" fill="hold" grpId="0" nodeType="with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wipe(up)">
                                      <p:cBhvr>
                                        <p:cTn id="28" dur="1500"/>
                                        <p:tgtEl>
                                          <p:spTgt spid="60"/>
                                        </p:tgtEl>
                                      </p:cBhvr>
                                    </p:animEffect>
                                  </p:childTnLst>
                                </p:cTn>
                              </p:par>
                            </p:childTnLst>
                          </p:cTn>
                        </p:par>
                        <p:par>
                          <p:cTn id="29" fill="hold">
                            <p:stCondLst>
                              <p:cond delay="5500"/>
                            </p:stCondLst>
                            <p:childTnLst>
                              <p:par>
                                <p:cTn id="30" presetID="0" presetClass="path" presetSubtype="0" accel="50000" decel="50000" fill="hold" nodeType="afterEffect">
                                  <p:stCondLst>
                                    <p:cond delay="0"/>
                                  </p:stCondLst>
                                  <p:childTnLst>
                                    <p:animMotion origin="layout" path="M 0.46146 0.16991 C 0.46701 0.1625 0.46997 0.15324 0.47396 0.14491 C 0.47708 0.1382 0.48177 0.13056 0.48542 0.12408 C 0.4875 0.11551 0.49167 0.10903 0.49375 0.10046 C 0.49566 0.09283 0.49878 0.08496 0.50208 0.07824 C 0.50417 0.06667 0.50156 0.07801 0.50521 0.06852 C 0.50712 0.0632 0.50799 0.05602 0.50938 0.05046 C 0.51094 0.04398 0.51875 0.03195 0.52188 0.02546 C 0.52257 0.02431 0.52222 0.02246 0.52292 0.0213 C 0.52778 0.01181 0.53455 0.00023 0.54167 -0.00648 C 0.54878 -0.01319 0.55764 -0.01412 0.56563 -0.01759 C 0.57674 -0.01713 0.59271 -0.01736 0.60521 -0.01481 C 0.61441 -0.01296 0.62257 -0.00671 0.63125 -0.0037 C 0.64045 0.0044 0.65469 0.01134 0.66563 0.01435 C 0.67813 0.01389 0.69063 0.01389 0.70313 0.01296 C 0.70885 0.0125 0.71476 0.01019 0.72083 0.01019 " pathEditMode="relative" ptsTypes="fffffffffffffffA">
                                      <p:cBhvr>
                                        <p:cTn id="31" dur="2000" fill="hold"/>
                                        <p:tgtEl>
                                          <p:spTgt spid="3080"/>
                                        </p:tgtEl>
                                        <p:attrNameLst>
                                          <p:attrName>ppt_x</p:attrName>
                                          <p:attrName>ppt_y</p:attrName>
                                        </p:attrNameLst>
                                      </p:cBhvr>
                                    </p:animMotion>
                                  </p:childTnLst>
                                </p:cTn>
                              </p:par>
                              <p:par>
                                <p:cTn id="32" presetID="22" presetClass="entr" presetSubtype="8" fill="hold" grpId="0" nodeType="with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wipe(left)">
                                      <p:cBhvr>
                                        <p:cTn id="34" dur="1500"/>
                                        <p:tgtEl>
                                          <p:spTgt spid="61"/>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3080"/>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0" presetClass="path" presetSubtype="0" accel="50000" decel="50000" fill="hold" nodeType="clickEffect">
                                  <p:stCondLst>
                                    <p:cond delay="0"/>
                                  </p:stCondLst>
                                  <p:childTnLst>
                                    <p:animMotion origin="layout" path="M 1.38889E-6 1.85014E-8 C 0.03298 0.00208 0.06545 0.0037 0.09861 0.00185 C 0.11146 -0.00393 0.09236 0.00416 0.12465 -0.00162 C 0.13594 -0.0037 0.14444 -0.01411 0.15486 -0.01804 C 0.15989 -0.02498 0.1684 -0.03515 0.17535 -0.03816 C 0.17812 -0.04371 0.17951 -0.04903 0.18229 -0.05458 C 0.18559 -0.07007 0.18038 -0.0488 0.18767 -0.06568 C 0.18941 -0.06961 0.18906 -0.07447 0.19045 -0.0784 C 0.19323 -0.08719 0.19583 -0.09598 0.2 -0.10384 C 0.20434 -0.12697 0.21007 -0.14986 0.21371 -0.17322 C 0.21823 -0.1642 0.21927 -0.15079 0.22048 -0.14038 C 0.22239 -0.12303 0.22361 -0.10592 0.22743 -0.08927 C 0.22951 -0.08025 0.23021 -0.06869 0.23281 -0.06013 C 0.23472 -0.05412 0.24392 -0.04741 0.24392 -0.04741 C 0.24618 -0.0481 0.24878 -0.04764 0.25069 -0.04926 C 0.25191 -0.05019 0.25104 -0.05342 0.25208 -0.05458 C 0.25347 -0.0562 0.25573 -0.05574 0.25746 -0.05643 C 0.26406 -0.05042 0.27135 -0.04602 0.27812 -0.04001 C 0.28194 -0.03677 0.28767 -0.03677 0.29184 -0.03446 C 0.29948 -0.0303 0.30521 -0.02521 0.31371 -0.02359 C 0.33038 -0.02035 0.36667 -0.02035 0.37517 -0.01989 C 0.38333 -0.01341 0.39253 -0.0074 0.40139 -0.00347 C 0.40989 0.00046 0.40121 -0.00347 0.40955 1.85014E-8 C 0.41094 0.00069 0.41371 0.00185 0.41371 0.00185 C 0.40694 0.02891 0.40816 0.07817 0.41927 0.10777 C 0.42066 0.11725 0.42413 0.12627 0.42743 0.13506 C 0.42899 0.14362 0.43003 0.14824 0.43559 0.15333 C 0.43802 0.16628 0.44305 0.17692 0.44514 0.18987 C 0.45104 0.17808 0.45035 0.16327 0.45625 0.15148 C 0.45851 0.13807 0.4625 0.12627 0.4658 0.11332 C 0.46701 0.1087 0.47969 0.09389 0.4809 0.09135 C 0.48385 0.08511 0.48576 0.08094 0.49045 0.07678 C 0.49253 0.06869 0.49792 0.06383 0.50278 0.05851 C 0.50555 0.0555 0.50677 0.05065 0.50955 0.04764 C 0.51059 0.04648 0.5125 0.04672 0.51371 0.04579 C 0.51667 0.04371 0.51892 0.04024 0.52187 0.03839 C 0.52378 0.03723 0.52552 0.03585 0.52743 0.03469 C 0.52951 0.02636 0.53229 0.02636 0.53837 0.02382 C 0.54114 0.02266 0.54653 0.02012 0.54653 0.02012 C 0.57743 0.0222 0.60538 0.02451 0.63698 0.02567 C 0.64826 0.02752 0.65989 0.02729 0.67118 0.02937 C 0.67847 0.03076 0.68576 0.03931 0.69323 0.04024 C 0.69739 0.0407 0.70139 0.04024 0.70555 0.04024 " pathEditMode="relative" ptsTypes="ffffffffffffffffffffffffffffffffffffffffffA">
                                      <p:cBhvr>
                                        <p:cTn id="54" dur="5000" fill="hold"/>
                                        <p:tgtEl>
                                          <p:spTgt spid="3"/>
                                        </p:tgtEl>
                                        <p:attrNameLst>
                                          <p:attrName>ppt_x</p:attrName>
                                          <p:attrName>ppt_y</p:attrName>
                                        </p:attrNameLst>
                                      </p:cBhvr>
                                    </p:animMotion>
                                  </p:childTnLst>
                                </p:cTn>
                              </p:par>
                              <p:par>
                                <p:cTn id="55" presetID="1" presetClass="exit" presetSubtype="0" fill="hold" nodeType="withEffect">
                                  <p:stCondLst>
                                    <p:cond delay="5000"/>
                                  </p:stCondLst>
                                  <p:childTnLst>
                                    <p:set>
                                      <p:cBhvr>
                                        <p:cTn id="56" dur="1" fill="hold">
                                          <p:stCondLst>
                                            <p:cond delay="0"/>
                                          </p:stCondLst>
                                        </p:cTn>
                                        <p:tgtEl>
                                          <p:spTgt spid="3"/>
                                        </p:tgtEl>
                                        <p:attrNameLst>
                                          <p:attrName>style.visibility</p:attrName>
                                        </p:attrNameLst>
                                      </p:cBhvr>
                                      <p:to>
                                        <p:strVal val="hidden"/>
                                      </p:to>
                                    </p:set>
                                  </p:childTnLst>
                                </p:cTn>
                              </p:par>
                              <p:par>
                                <p:cTn id="57" presetID="0" presetClass="path" presetSubtype="0" accel="50000" decel="50000" fill="hold" nodeType="withEffect">
                                  <p:stCondLst>
                                    <p:cond delay="2000"/>
                                  </p:stCondLst>
                                  <p:childTnLst>
                                    <p:animMotion origin="layout" path="M -4.72222E-6 -3.80204E-6 C 0.00938 -0.01179 0.01789 -0.02174 0.03021 -0.02729 C 0.04254 -0.03839 0.05782 -0.04163 0.07257 -0.04371 C 0.0908 -0.04302 0.1092 -0.04302 0.12743 -0.04186 C 0.13212 -0.04163 0.13976 -0.03284 0.13976 -0.03284 C 0.14532 -0.02174 0.14618 -0.01064 0.14931 0.00185 C 0.15052 0.01411 0.1533 0.02266 0.15486 0.03469 C 0.15539 0.06337 0.15539 0.09181 0.15625 0.12049 C 0.1566 0.13228 0.15608 0.12997 0.16164 0.13506 C 0.17101 0.12257 0.16667 0.10592 0.16997 0.0895 C 0.17066 0.0858 0.17188 0.0821 0.17257 0.0784 C 0.17361 0.07239 0.17535 0.06036 0.17535 0.06036 C 0.17639 0.03376 0.17743 0.00786 0.17257 -0.01827 C 0.17084 -0.0407 0.17275 -0.06406 0.16858 -0.0858 C 0.16806 -0.09251 0.16806 -0.09921 0.16719 -0.10569 C 0.16545 -0.11887 0.15695 -0.12581 0.16858 -0.11864 C 0.17431 -0.10638 0.18473 -0.1013 0.19323 -0.09297 C 0.19532 -0.09089 0.19653 -0.08788 0.19861 -0.0858 C 0.21407 -0.07054 0.23177 -0.06198 0.2507 -0.05828 C 0.26094 -0.05365 0.24879 -0.05874 0.26997 -0.05481 C 0.27795 -0.05342 0.28473 -0.05042 0.29323 -0.04926 C 0.32552 -0.03469 0.29844 -0.04556 0.37813 -0.04741 C 0.3842 -0.05019 0.38993 -0.0525 0.39601 -0.05481 C 0.39879 -0.05597 0.40122 -0.05712 0.404 -0.05828 C 0.40556 -0.05897 0.40834 -0.06013 0.40834 -0.06013 C 0.41823 -0.06938 0.40556 -0.05851 0.41789 -0.06568 C 0.4224 -0.06822 0.42535 -0.07262 0.43004 -0.0747 C 0.43091 -0.07632 0.43438 -0.08464 0.43698 -0.08395 C 0.43837 -0.08349 0.43889 -0.08025 0.43959 -0.0784 C 0.44098 -0.07169 0.44167 -0.06452 0.44393 -0.05828 C 0.44618 -0.05204 0.45052 -0.04764 0.45348 -0.04186 C 0.45695 -0.02359 0.45139 -0.04949 0.46146 -0.02197 C 0.46979 -0.00023 0.47882 0.02012 0.48907 0.04024 C 0.49792 0.05759 0.50243 0.07932 0.51789 0.08765 C 0.52223 0.09551 0.525 0.09783 0.53143 0.10222 C 0.5342 0.10592 0.5375 0.10893 0.53976 0.11309 C 0.54601 0.12604 0.54254 0.12165 0.54931 0.12789 C 0.55087 0.13367 0.55035 0.13784 0.55764 0.13136 C 0.56146 0.12812 0.56354 0.12211 0.56719 0.11864 C 0.57257 0.11378 0.57674 0.10846 0.58229 0.10407 C 0.58785 0.09389 0.5974 0.08164 0.60556 0.07493 C 0.60973 0.0636 0.61268 0.05458 0.62066 0.04741 C 0.62466 0.03908 0.63716 0.02058 0.64393 0.01457 C 0.65452 -0.00694 0.67639 -0.01896 0.69184 -0.03284 C 0.70278 -0.03099 0.71233 -0.02914 0.72327 -0.02914 " pathEditMode="relative" ptsTypes="ffffffffffffffffffffffffffffffffffffffffffffA">
                                      <p:cBhvr>
                                        <p:cTn id="58" dur="5000" fill="hold"/>
                                        <p:tgtEl>
                                          <p:spTgt spid="5"/>
                                        </p:tgtEl>
                                        <p:attrNameLst>
                                          <p:attrName>ppt_x</p:attrName>
                                          <p:attrName>ppt_y</p:attrName>
                                        </p:attrNameLst>
                                      </p:cBhvr>
                                    </p:animMotion>
                                  </p:childTnLst>
                                </p:cTn>
                              </p:par>
                              <p:par>
                                <p:cTn id="59" presetID="1" presetClass="exit" presetSubtype="0" fill="hold" nodeType="withEffect">
                                  <p:stCondLst>
                                    <p:cond delay="7000"/>
                                  </p:stCondLst>
                                  <p:childTnLst>
                                    <p:set>
                                      <p:cBhvr>
                                        <p:cTn id="60" dur="1" fill="hold">
                                          <p:stCondLst>
                                            <p:cond delay="0"/>
                                          </p:stCondLst>
                                        </p:cTn>
                                        <p:tgtEl>
                                          <p:spTgt spid="5"/>
                                        </p:tgtEl>
                                        <p:attrNameLst>
                                          <p:attrName>style.visibility</p:attrName>
                                        </p:attrNameLst>
                                      </p:cBhvr>
                                      <p:to>
                                        <p:strVal val="hidden"/>
                                      </p:to>
                                    </p:set>
                                  </p:childTnLst>
                                </p:cTn>
                              </p:par>
                              <p:par>
                                <p:cTn id="61" presetID="0" presetClass="path" presetSubtype="0" accel="50000" decel="50000" fill="hold" nodeType="withEffect">
                                  <p:stCondLst>
                                    <p:cond delay="1000"/>
                                  </p:stCondLst>
                                  <p:childTnLst>
                                    <p:animMotion origin="layout" path="M 4.16667E-6 -5.08788E-6 C 0.00607 -0.00163 0.0118 -0.00394 0.01788 -0.00556 C 0.02934 -0.01342 0.0434 -0.01273 0.05625 -0.01458 C 0.07691 -0.02082 0.09653 -0.02244 0.11788 -0.02383 C 0.13611 -0.0273 0.15434 -0.0273 0.17257 -0.031 C 0.18524 -0.03655 0.19774 -0.04164 0.21094 -0.04395 C 0.21823 -0.04719 0.22534 -0.0495 0.23281 -0.05112 C 0.23507 -0.05228 0.2375 -0.05343 0.23975 -0.05482 C 0.24132 -0.05575 0.24236 -0.0576 0.24392 -0.05852 C 0.25156 -0.06291 0.26041 -0.06476 0.26857 -0.06754 C 0.2783 -0.07425 0.28923 -0.08095 0.3 -0.08396 C 0.30451 -0.08789 0.30781 -0.09298 0.31232 -0.09668 C 0.31319 -0.0983 0.31666 -0.10686 0.31927 -0.10593 C 0.32066 -0.10547 0.31979 -0.102 0.32048 -0.10038 C 0.32187 -0.09714 0.32656 -0.08997 0.32882 -0.08766 C 0.34375 -0.0717 0.36111 -0.0613 0.37673 -0.04742 C 0.38038 -0.04025 0.38177 -0.03216 0.3835 -0.02383 C 0.38437 -0.00579 0.3835 0.02682 0.39184 0.0437 C 0.39305 0.05758 0.39514 0.0703 0.39705 0.08394 C 0.39757 0.10522 0.39757 0.12649 0.39861 0.14777 C 0.39913 0.16026 0.39913 0.15748 0.40555 0.15309 C 0.40816 0.14338 0.41198 0.13389 0.41649 0.1258 C 0.41788 0.11701 0.42014 0.10892 0.42187 0.10036 C 0.42621 0.05388 0.42361 0.06081 0.43837 0.02913 C 0.44184 0.0215 0.44114 0.01387 0.44791 0.01086 C 0.4526 -0.00163 0.4559 0.00068 0.46441 -0.00556 C 0.47517 -0.01389 0.49149 -0.0192 0.50416 -0.02198 C 0.53142 -0.03678 0.58316 -0.03031 0.60694 -0.031 C 0.62448 -0.03586 0.61146 -0.03285 0.64653 -0.03285 " pathEditMode="relative" ptsTypes="ffffffffffffffffffffffffffffA">
                                      <p:cBhvr>
                                        <p:cTn id="62" dur="5000" fill="hold"/>
                                        <p:tgtEl>
                                          <p:spTgt spid="64"/>
                                        </p:tgtEl>
                                        <p:attrNameLst>
                                          <p:attrName>ppt_x</p:attrName>
                                          <p:attrName>ppt_y</p:attrName>
                                        </p:attrNameLst>
                                      </p:cBhvr>
                                    </p:animMotion>
                                  </p:childTnLst>
                                </p:cTn>
                              </p:par>
                              <p:par>
                                <p:cTn id="63" presetID="1" presetClass="exit" presetSubtype="0" fill="hold" nodeType="withEffect">
                                  <p:stCondLst>
                                    <p:cond delay="6000"/>
                                  </p:stCondLst>
                                  <p:childTnLst>
                                    <p:set>
                                      <p:cBhvr>
                                        <p:cTn id="64" dur="1" fill="hold">
                                          <p:stCondLst>
                                            <p:cond delay="0"/>
                                          </p:stCondLst>
                                        </p:cTn>
                                        <p:tgtEl>
                                          <p:spTgt spid="64"/>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Service-Oriented µ-Architecture</a:t>
            </a:r>
          </a:p>
        </p:txBody>
      </p:sp>
      <p:sp>
        <p:nvSpPr>
          <p:cNvPr id="4" name="Slide Number Placeholder 3"/>
          <p:cNvSpPr>
            <a:spLocks noGrp="1"/>
          </p:cNvSpPr>
          <p:nvPr>
            <p:ph type="sldNum" sz="quarter" idx="12"/>
          </p:nvPr>
        </p:nvSpPr>
        <p:spPr/>
        <p:txBody>
          <a:bodyPr/>
          <a:lstStyle/>
          <a:p>
            <a:fld id="{CB4D81BC-5C76-48B4-9A0D-E2FF8D455E66}" type="slidenum">
              <a:rPr lang="en-US" smtClean="0"/>
              <a:pPr/>
              <a:t>11</a:t>
            </a:fld>
            <a:endParaRPr lang="en-US"/>
          </a:p>
        </p:txBody>
      </p:sp>
      <p:sp>
        <p:nvSpPr>
          <p:cNvPr id="6" name="Frame 5"/>
          <p:cNvSpPr/>
          <p:nvPr/>
        </p:nvSpPr>
        <p:spPr>
          <a:xfrm>
            <a:off x="2236668" y="1589314"/>
            <a:ext cx="5508172" cy="4386943"/>
          </a:xfrm>
          <a:prstGeom prst="frame">
            <a:avLst>
              <a:gd name="adj1" fmla="val 35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2040725" y="3548754"/>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440038" y="3548753"/>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20986101">
            <a:off x="2369094" y="1718992"/>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698280">
            <a:off x="3269366" y="1689994"/>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4022044">
            <a:off x="2357200" y="5069779"/>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7"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064752" y="170823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8"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9282458">
            <a:off x="6816353" y="5024590"/>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9"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072767">
            <a:off x="2320159" y="2637493"/>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1905">
            <a:off x="3193363" y="5069778"/>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1905">
            <a:off x="3942428" y="5061995"/>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2"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7239813">
            <a:off x="4387678" y="4356187"/>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3"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2386">
            <a:off x="6080209" y="5117339"/>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4"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4993860">
            <a:off x="5195058" y="4945435"/>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5"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386381">
            <a:off x="3733611" y="2570650"/>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414517">
            <a:off x="5126598" y="245002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7"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867880" y="1689993"/>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8"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94620">
            <a:off x="4395191" y="2590909"/>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263536" y="3197780"/>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0"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777726" y="1743513"/>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774006">
            <a:off x="5736164" y="2574152"/>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2"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228183">
            <a:off x="6145801" y="4116598"/>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3"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3641505">
            <a:off x="6886471" y="1688207"/>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5" name="Picture 4"/>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762125" y="1521299"/>
            <a:ext cx="460457" cy="5479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2" name="Picture 5"/>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1762125" y="3064332"/>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5" name="Picture 4"/>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1735899" y="4343990"/>
            <a:ext cx="475593" cy="517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8" name="Picture 6"/>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762124" y="2322851"/>
            <a:ext cx="422357" cy="51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 name="Picture 6"/>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751845" y="5080648"/>
            <a:ext cx="422357" cy="51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4" name="Picture 6"/>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282198" y="5375407"/>
            <a:ext cx="422357" cy="51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7" name="Picture 6"/>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220191" y="1564538"/>
            <a:ext cx="422357" cy="51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0" name="Picture 6"/>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680962" y="1456417"/>
            <a:ext cx="422357" cy="51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3" name="Picture 4"/>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100409" y="1400510"/>
            <a:ext cx="475593" cy="517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6" name="Picture 5"/>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687512" y="5437375"/>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4" name="Explosion 2 53"/>
          <p:cNvSpPr/>
          <p:nvPr/>
        </p:nvSpPr>
        <p:spPr>
          <a:xfrm>
            <a:off x="1336844" y="2915125"/>
            <a:ext cx="1244343" cy="858135"/>
          </a:xfrm>
          <a:prstGeom prst="irregularSeal2">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9" name="Picture 6"/>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76436" y="5507123"/>
            <a:ext cx="422357" cy="51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92" name="Group 91"/>
          <p:cNvGrpSpPr/>
          <p:nvPr/>
        </p:nvGrpSpPr>
        <p:grpSpPr>
          <a:xfrm>
            <a:off x="88580" y="2811377"/>
            <a:ext cx="1141887" cy="797165"/>
            <a:chOff x="-18438" y="1802196"/>
            <a:chExt cx="1141887" cy="797165"/>
          </a:xfrm>
        </p:grpSpPr>
        <p:pic>
          <p:nvPicPr>
            <p:cNvPr id="96" name="Picture 8"/>
            <p:cNvPicPr>
              <a:picLocks noChangeAspect="1" noChangeArrowheads="1"/>
            </p:cNvPicPr>
            <p:nvPr/>
          </p:nvPicPr>
          <p:blipFill>
            <a:blip r:embed="rId12"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20079" y="1995991"/>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7" name="Picture 8"/>
            <p:cNvPicPr>
              <a:picLocks noChangeAspect="1" noChangeArrowheads="1"/>
            </p:cNvPicPr>
            <p:nvPr/>
          </p:nvPicPr>
          <p:blipFill>
            <a:blip r:embed="rId12"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245887" y="1920272"/>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8" name="Picture 8"/>
            <p:cNvPicPr>
              <a:picLocks noChangeAspect="1" noChangeArrowheads="1"/>
            </p:cNvPicPr>
            <p:nvPr/>
          </p:nvPicPr>
          <p:blipFill>
            <a:blip r:embed="rId12"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8438" y="1802196"/>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pic>
        <p:nvPicPr>
          <p:cNvPr id="99" name="Picture 8"/>
          <p:cNvPicPr>
            <a:picLocks noChangeAspect="1" noChangeArrowheads="1"/>
          </p:cNvPicPr>
          <p:nvPr/>
        </p:nvPicPr>
        <p:blipFill>
          <a:blip r:embed="rId12"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90455" y="3608542"/>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100" name="Group 99"/>
          <p:cNvGrpSpPr/>
          <p:nvPr/>
        </p:nvGrpSpPr>
        <p:grpSpPr>
          <a:xfrm>
            <a:off x="106592" y="4129879"/>
            <a:ext cx="1141887" cy="797165"/>
            <a:chOff x="46415" y="4284181"/>
            <a:chExt cx="1141887" cy="797165"/>
          </a:xfrm>
        </p:grpSpPr>
        <p:pic>
          <p:nvPicPr>
            <p:cNvPr id="101" name="Picture 8"/>
            <p:cNvPicPr>
              <a:picLocks noChangeAspect="1" noChangeArrowheads="1"/>
            </p:cNvPicPr>
            <p:nvPr/>
          </p:nvPicPr>
          <p:blipFill>
            <a:blip r:embed="rId12"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84932" y="4477976"/>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 name="Picture 8"/>
            <p:cNvPicPr>
              <a:picLocks noChangeAspect="1" noChangeArrowheads="1"/>
            </p:cNvPicPr>
            <p:nvPr/>
          </p:nvPicPr>
          <p:blipFill>
            <a:blip r:embed="rId12"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310740" y="4402257"/>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 name="Picture 8"/>
            <p:cNvPicPr>
              <a:picLocks noChangeAspect="1" noChangeArrowheads="1"/>
            </p:cNvPicPr>
            <p:nvPr/>
          </p:nvPicPr>
          <p:blipFill>
            <a:blip r:embed="rId12"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6415" y="4284181"/>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xmlns="" val="228194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nodeType="clickEffect">
                                  <p:stCondLst>
                                    <p:cond delay="2000"/>
                                  </p:stCondLst>
                                  <p:childTnLst>
                                    <p:animMotion origin="layout" path="M -5.55556E-6 4.09806E-6 C -0.00487 0.00925 -0.00712 0.01989 -0.01233 0.02914 C -0.01563 0.04209 -0.02587 0.05088 -0.03282 0.06013 C -0.03508 0.06314 -0.03837 0.071 -0.03837 0.071 C -0.0415 0.08326 -0.0481 0.09598 -0.05747 0.10037 C -0.06042 0.11193 -0.05417 0.11286 -0.04792 0.11679 C -0.04341 0.11957 -0.04046 0.12373 -0.0356 0.12581 C -0.03473 0.12396 -0.03421 0.12142 -0.03282 0.12026 C -0.03039 0.11818 -0.02466 0.11679 -0.02466 0.11679 C -0.01789 0.11008 -0.01719 0.10453 -0.01233 0.09482 C -0.01146 0.09297 -0.00955 0.08927 -0.00955 0.08927 C -0.00469 0.06452 -0.00192 0.03932 0.00694 0.01642 C 0.01024 -0.01295 0.01527 -0.04949 0.03159 -0.07123 C 0.03906 -0.09251 0.05225 -0.09875 0.06857 -0.10407 C 0.06996 -0.10523 0.071 -0.10708 0.07256 -0.10777 C 0.07604 -0.10962 0.0835 -0.11147 0.0835 -0.11147 C 0.10781 -0.11078 0.13211 -0.1124 0.15624 -0.10962 C 0.1651 -0.1087 0.17465 -0.08326 0.1809 -0.07493 C 0.18472 -0.05504 0.18836 -0.034 0.19322 -0.01457 C 0.19357 0.01526 0.19322 0.0451 0.19461 0.0747 C 0.19479 0.07678 0.19652 0.07123 0.19722 0.06938 C 0.19826 0.06637 0.19913 0.06314 0.19999 0.06013 C 0.20173 0.05342 0.20399 0.04787 0.20694 0.04186 C 0.20902 0.02983 0.21371 0.01711 0.21926 0.00717 C 0.22222 -0.00486 0.22534 -0.01943 0.23159 -0.02937 C 0.23263 -0.03099 0.23437 -0.03145 0.23558 -0.03284 C 0.23715 -0.03446 0.23854 -0.03631 0.23975 -0.03839 C 0.24183 -0.04186 0.2434 -0.04556 0.24531 -0.04926 C 0.24826 -0.05504 0.25347 -0.05805 0.25624 -0.06383 C 0.25711 -0.06568 0.25763 -0.06799 0.25885 -0.06938 C 0.26406 -0.07516 0.27551 -0.08557 0.28229 -0.0895 C 0.2894 -0.09366 0.28558 -0.08904 0.29183 -0.0932 C 0.2993 -0.09806 0.3059 -0.10615 0.31371 -0.10962 C 0.32343 -0.11887 0.33472 -0.12858 0.34652 -0.13136 C 0.35364 -0.13783 0.34739 -0.13321 0.35763 -0.13691 C 0.36041 -0.13783 0.36319 -0.13899 0.36579 -0.14061 C 0.36736 -0.14154 0.3684 -0.14362 0.36996 -0.14431 C 0.37621 -0.14685 0.38767 -0.14847 0.39461 -0.14963 C 0.41388 -0.15842 0.43298 -0.16304 0.45347 -0.16605 C 0.46284 -0.16536 0.47847 -0.16119 0.48906 -0.1642 C 0.51232 -0.16374 0.53558 -0.16351 0.55885 -0.16258 C 0.57187 -0.16212 0.58263 -0.15171 0.59461 -0.14778 C 0.59635 -0.14593 0.59791 -0.14385 0.59999 -0.14246 C 0.60173 -0.1413 0.60381 -0.142 0.60555 -0.14061 C 0.61128 -0.13622 0.61961 -0.11887 0.62465 -0.11147 C 0.63593 -0.09505 0.64704 -0.08025 0.65486 -0.06036 C 0.65624 -0.05273 0.6592 -0.04625 0.66024 -0.03839 C 0.66145 -0.02891 0.66197 -0.02012 0.6644 -0.0111 C 0.66701 0.01018 0.66666 0.03168 0.66996 0.05273 C 0.66857 -0.00116 0.6677 -0.00254 0.66996 -0.05666 C 0.67031 -0.06591 0.67378 -0.07932 0.67951 -0.08395 C 0.6835 -0.09135 0.68541 -0.09413 0.69183 -0.0969 C 0.70433 -0.10916 0.72222 -0.10592 0.73697 -0.10592 " pathEditMode="relative" ptsTypes="ffffffffffffffffffffffffffffffffffffffffffffffffffffA">
                                      <p:cBhvr>
                                        <p:cTn id="18" dur="5000" fill="hold"/>
                                        <p:tgtEl>
                                          <p:spTgt spid="100"/>
                                        </p:tgtEl>
                                        <p:attrNameLst>
                                          <p:attrName>ppt_x</p:attrName>
                                          <p:attrName>ppt_y</p:attrName>
                                        </p:attrNameLst>
                                      </p:cBhvr>
                                    </p:animMotion>
                                  </p:childTnLst>
                                </p:cTn>
                              </p:par>
                              <p:par>
                                <p:cTn id="19" presetID="0" presetClass="path" presetSubtype="0" accel="50000" decel="50000" fill="hold" nodeType="withEffect">
                                  <p:stCondLst>
                                    <p:cond delay="1000"/>
                                  </p:stCondLst>
                                  <p:childTnLst>
                                    <p:animMotion origin="layout" path="M 4.16667E-6 2.11841E-6 C 0.01093 0.00069 0.02187 0.00069 0.03281 0.00185 C 0.04045 0.00254 0.03645 0.0037 0.04253 0.0074 C 0.04513 0.00902 0.05069 0.0111 0.05069 0.0111 C 0.05451 0.01781 0.05781 0.02451 0.06163 0.03122 C 0.06354 0.03862 0.06753 0.04371 0.06979 0.05111 C 0.07222 0.05944 0.07291 0.0673 0.07673 0.07493 C 0.07795 0.06221 0.07934 0.03746 0.09045 0.03307 C 0.09809 0.01665 0.11354 0.0266 0.12743 0.02752 C 0.14861 0.037 0.13263 0.03145 0.17673 0.02937 C 0.18454 0.0266 0.18802 0.02035 0.19444 0.0148 C 0.20486 -0.00624 0.20243 -0.02105 0.20816 -0.04371 C 0.21006 -0.08765 0.2026 -0.07308 0.22604 -0.07655 C 0.23211 -0.08488 0.23506 -0.09575 0.24253 -0.10199 C 0.24583 -0.11147 0.24739 -0.11933 0.25208 -0.12766 C 0.25572 -0.14246 0.25937 -0.16027 0.26579 -0.17322 C 0.26753 -0.18224 0.26979 -0.20051 0.26979 -0.20051 C 0.27274 -0.25116 0.26979 -0.21254 0.27256 -0.16952 C 0.27291 -0.16374 0.27534 -0.15865 0.27673 -0.1531 C 0.27725 -0.15125 0.27934 -0.15194 0.28072 -0.15125 C 0.2868 -0.13945 0.29826 -0.13945 0.30816 -0.13668 C 0.30868 -0.12882 0.3092 -0.12095 0.30954 -0.11309 C 0.31093 -0.07632 0.30937 -0.03839 0.32743 -0.00902 C 0.33298 2.11841E-6 0.33802 0.01087 0.34652 0.0148 C 0.35052 0.02243 0.36423 0.03191 0.37118 0.03469 C 0.37725 0.04001 0.38142 0.04787 0.38767 0.05296 C 0.39201 0.06152 0.38871 0.06545 0.39583 0.06221 C 0.40017 0.04487 0.40225 0.02798 0.41371 0.01642 C 0.41649 0.00601 0.41302 0.01573 0.41909 0.0074 C 0.42031 0.00578 0.42048 0.00301 0.42187 0.00185 C 0.4243 -0.00023 0.43003 -0.00162 0.43003 -0.00162 C 0.43958 -0.01018 0.42743 -0.00023 0.44253 -0.00717 C 0.45816 -0.01411 0.43559 -0.0081 0.45069 -0.01272 C 0.45781 -0.0148 0.46423 -0.01665 0.47118 -0.01989 C 0.47031 -0.01619 0.46996 -0.01226 0.4684 -0.00902 C 0.46753 -0.00717 0.46649 -0.00555 0.46579 -0.00347 C 0.46458 2.11841E-6 0.46302 0.0074 0.46302 0.0074 C 0.46458 0.03423 0.46128 0.04024 0.48072 0.04394 C 0.49027 0.0481 0.49704 0.04648 0.50677 0.04394 C 0.51215 0.03908 0.51927 0.03793 0.52465 0.03307 C 0.53454 0.02428 0.54322 0.01619 0.55486 0.0111 C 0.56145 0.00439 0.56649 -0.00093 0.57256 -0.00902 C 0.57517 -0.01249 0.57899 -0.01249 0.58211 -0.01457 C 0.58958 -0.01943 0.59722 -0.02266 0.60538 -0.02544 C 0.61788 -0.037 0.61649 -0.03585 0.63281 -0.03816 C 0.64045 -0.04163 0.64739 -0.037 0.65486 -0.03446 C 0.66423 -0.02521 0.67066 -0.02683 0.68072 -0.02174 C 0.68593 -0.0192 0.68958 -0.01388 0.69444 -0.01087 C 0.70017 -0.0074 0.70642 -0.00601 0.71232 -0.00347 C 0.71805 -0.0037 0.75208 2.11841E-6 0.76163 -0.01272 " pathEditMode="relative" ptsTypes="fffffffffffffffffffffffffffffffffffffffffffffffffA">
                                      <p:cBhvr>
                                        <p:cTn id="20" dur="5000" fill="hold"/>
                                        <p:tgtEl>
                                          <p:spTgt spid="99"/>
                                        </p:tgtEl>
                                        <p:attrNameLst>
                                          <p:attrName>ppt_x</p:attrName>
                                          <p:attrName>ppt_y</p:attrName>
                                        </p:attrNameLst>
                                      </p:cBhvr>
                                    </p:animMotion>
                                  </p:childTnLst>
                                </p:cTn>
                              </p:par>
                              <p:par>
                                <p:cTn id="21" presetID="0" presetClass="path" presetSubtype="0" accel="50000" decel="50000" fill="hold" nodeType="withEffect">
                                  <p:stCondLst>
                                    <p:cond delay="0"/>
                                  </p:stCondLst>
                                  <p:childTnLst>
                                    <p:animMotion origin="layout" path="M 0.06493 -0.00416 C 0.06753 -0.00647 0.07101 -0.00694 0.07309 -0.00971 C 0.0816 -0.02104 0.08472 -0.0333 0.09514 -0.04255 C 0.09948 -0.05111 0.10347 -0.06267 0.10885 -0.06984 C 0.11042 -0.07724 0.11285 -0.08071 0.11701 -0.08626 C 0.12205 -0.10615 0.11632 -0.06706 0.11562 -0.06244 C 0.1158 -0.04486 0.1066 0.0185 0.12118 0.0488 C 0.1276 0.06221 0.13733 0.0747 0.14705 0.08349 C 0.14965 0.0858 0.1526 0.08742 0.15538 0.08904 C 0.15798 0.09066 0.16354 0.09251 0.16354 0.09251 C 0.18038 0.09182 0.19739 0.09182 0.21423 0.09066 C 0.22396 0.08997 0.23021 0.08002 0.23889 0.07609 C 0.24253 0.07678 0.24635 0.07655 0.24983 0.07794 C 0.25625 0.08025 0.25955 0.09158 0.26493 0.09621 C 0.26719 0.105 0.27048 0.11147 0.27726 0.11448 C 0.28055 0.12789 0.27552 0.11194 0.2842 0.1235 C 0.28507 0.12466 0.28733 0.13738 0.28958 0.14177 C 0.2908 0.15033 0.29167 0.15911 0.29375 0.16744 C 0.29479 0.18201 0.29566 0.19912 0.29913 0.213 C 0.30121 0.30551 0.29358 0.28354 0.31285 0.25671 C 0.31667 0.24445 0.3191 0.23428 0.32517 0.22387 C 0.32726 0.2204 0.32882 0.2167 0.33073 0.213 C 0.33281 0.20884 0.33889 0.20213 0.33889 0.20213 C 0.33941 0.20028 0.33941 0.1982 0.34028 0.19658 C 0.34132 0.19473 0.34375 0.19496 0.34444 0.19288 C 0.34566 0.18964 0.34462 0.18525 0.34583 0.18201 C 0.3467 0.17947 0.35764 0.16998 0.35937 0.16744 C 0.3684 0.15541 0.37552 0.13668 0.38819 0.1309 C 0.3908 0.12743 0.39236 0.12304 0.39514 0.12003 C 0.39618 0.11887 0.39792 0.11911 0.39913 0.11818 C 0.41337 0.10847 0.42639 0.1013 0.44167 0.09621 C 0.44705 0.09135 0.4533 0.08812 0.45937 0.08534 C 0.46371 0.07956 0.47014 0.07447 0.47587 0.07077 C 0.48021 0.068 0.48524 0.068 0.48958 0.06522 C 0.49496 0.06152 0.5 0.05851 0.50608 0.0562 C 0.50972 0.05666 0.51423 0.05458 0.51701 0.05782 C 0.51944 0.06083 0.51805 0.06638 0.5184 0.07077 C 0.51892 0.07748 0.51927 0.08395 0.51979 0.09066 C 0.52048 0.14848 0.52101 0.1938 0.52378 0.24769 C 0.53142 0.24075 0.53455 0.22133 0.5375 0.2093 C 0.53854 0.20514 0.54201 0.20259 0.54305 0.19843 C 0.5441 0.19427 0.54392 0.18941 0.54583 0.18571 C 0.55156 0.17461 0.55729 0.1716 0.56632 0.16744 C 0.56823 0.16652 0.57864 0.15842 0.58003 0.15819 C 0.59097 0.15657 0.60191 0.15703 0.61285 0.15657 C 0.6118 0.14038 0.60555 0.11009 0.61701 0.09991 C 0.62882 0.07632 0.64792 0.0791 0.66354 0.06522 C 0.6651 0.06545 0.68941 0.06707 0.69514 0.06892 C 0.70851 0.07355 0.72048 0.08557 0.73351 0.09066 C 0.74097 0.0976 0.7493 0.09829 0.75816 0.09991 C 0.77587 0.09898 0.79479 0.09621 0.81285 0.09621 " pathEditMode="relative" ptsTypes="ffffffffffffffffffffffffffffffffffffffffffffffffffA">
                                      <p:cBhvr>
                                        <p:cTn id="22" dur="5000" fill="hold"/>
                                        <p:tgtEl>
                                          <p:spTgt spid="92"/>
                                        </p:tgtEl>
                                        <p:attrNameLst>
                                          <p:attrName>ppt_x</p:attrName>
                                          <p:attrName>ppt_y</p:attrName>
                                        </p:attrNameLst>
                                      </p:cBhvr>
                                    </p:animMotion>
                                  </p:childTnLst>
                                </p:cTn>
                              </p:par>
                              <p:par>
                                <p:cTn id="23" presetID="1" presetClass="exit" presetSubtype="0" fill="hold" nodeType="withEffect">
                                  <p:stCondLst>
                                    <p:cond delay="5000"/>
                                  </p:stCondLst>
                                  <p:childTnLst>
                                    <p:set>
                                      <p:cBhvr>
                                        <p:cTn id="24" dur="1" fill="hold">
                                          <p:stCondLst>
                                            <p:cond delay="0"/>
                                          </p:stCondLst>
                                        </p:cTn>
                                        <p:tgtEl>
                                          <p:spTgt spid="92"/>
                                        </p:tgtEl>
                                        <p:attrNameLst>
                                          <p:attrName>style.visibility</p:attrName>
                                        </p:attrNameLst>
                                      </p:cBhvr>
                                      <p:to>
                                        <p:strVal val="hidden"/>
                                      </p:to>
                                    </p:set>
                                  </p:childTnLst>
                                </p:cTn>
                              </p:par>
                              <p:par>
                                <p:cTn id="25" presetID="1" presetClass="exit" presetSubtype="0" fill="hold" nodeType="withEffect">
                                  <p:stCondLst>
                                    <p:cond delay="7000"/>
                                  </p:stCondLst>
                                  <p:childTnLst>
                                    <p:set>
                                      <p:cBhvr>
                                        <p:cTn id="26" dur="1" fill="hold">
                                          <p:stCondLst>
                                            <p:cond delay="0"/>
                                          </p:stCondLst>
                                        </p:cTn>
                                        <p:tgtEl>
                                          <p:spTgt spid="100"/>
                                        </p:tgtEl>
                                        <p:attrNameLst>
                                          <p:attrName>style.visibility</p:attrName>
                                        </p:attrNameLst>
                                      </p:cBhvr>
                                      <p:to>
                                        <p:strVal val="hidden"/>
                                      </p:to>
                                    </p:set>
                                  </p:childTnLst>
                                </p:cTn>
                              </p:par>
                              <p:par>
                                <p:cTn id="27" presetID="1" presetClass="exit" presetSubtype="0" fill="hold" nodeType="withEffect">
                                  <p:stCondLst>
                                    <p:cond delay="6000"/>
                                  </p:stCondLst>
                                  <p:childTnLst>
                                    <p:set>
                                      <p:cBhvr>
                                        <p:cTn id="28" dur="1" fill="hold">
                                          <p:stCondLst>
                                            <p:cond delay="0"/>
                                          </p:stCondLst>
                                        </p:cTn>
                                        <p:tgtEl>
                                          <p:spTgt spid="9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p:cTn id="33" dur="1000" fill="hold"/>
                                        <p:tgtEl>
                                          <p:spTgt spid="54"/>
                                        </p:tgtEl>
                                        <p:attrNameLst>
                                          <p:attrName>ppt_w</p:attrName>
                                        </p:attrNameLst>
                                      </p:cBhvr>
                                      <p:tavLst>
                                        <p:tav tm="0">
                                          <p:val>
                                            <p:fltVal val="0"/>
                                          </p:val>
                                        </p:tav>
                                        <p:tav tm="100000">
                                          <p:val>
                                            <p:strVal val="#ppt_w"/>
                                          </p:val>
                                        </p:tav>
                                      </p:tavLst>
                                    </p:anim>
                                    <p:anim calcmode="lin" valueType="num">
                                      <p:cBhvr>
                                        <p:cTn id="34" dur="1000" fill="hold"/>
                                        <p:tgtEl>
                                          <p:spTgt spid="54"/>
                                        </p:tgtEl>
                                        <p:attrNameLst>
                                          <p:attrName>ppt_h</p:attrName>
                                        </p:attrNameLst>
                                      </p:cBhvr>
                                      <p:tavLst>
                                        <p:tav tm="0">
                                          <p:val>
                                            <p:fltVal val="0"/>
                                          </p:val>
                                        </p:tav>
                                        <p:tav tm="100000">
                                          <p:val>
                                            <p:strVal val="#ppt_h"/>
                                          </p:val>
                                        </p:tav>
                                      </p:tavLst>
                                    </p:anim>
                                    <p:anim calcmode="lin" valueType="num">
                                      <p:cBhvr>
                                        <p:cTn id="35" dur="1000" fill="hold"/>
                                        <p:tgtEl>
                                          <p:spTgt spid="54"/>
                                        </p:tgtEl>
                                        <p:attrNameLst>
                                          <p:attrName>style.rotation</p:attrName>
                                        </p:attrNameLst>
                                      </p:cBhvr>
                                      <p:tavLst>
                                        <p:tav tm="0">
                                          <p:val>
                                            <p:fltVal val="90"/>
                                          </p:val>
                                        </p:tav>
                                        <p:tav tm="100000">
                                          <p:val>
                                            <p:fltVal val="0"/>
                                          </p:val>
                                        </p:tav>
                                      </p:tavLst>
                                    </p:anim>
                                    <p:animEffect transition="in" filter="fade">
                                      <p:cBhvr>
                                        <p:cTn id="36"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Viper - Overview</a:t>
            </a:r>
            <a:endParaRPr lang="en-US" dirty="0"/>
          </a:p>
        </p:txBody>
      </p:sp>
      <p:sp>
        <p:nvSpPr>
          <p:cNvPr id="3" name="Content Placeholder 2"/>
          <p:cNvSpPr>
            <a:spLocks noGrp="1"/>
          </p:cNvSpPr>
          <p:nvPr>
            <p:ph idx="1"/>
          </p:nvPr>
        </p:nvSpPr>
        <p:spPr>
          <a:xfrm>
            <a:off x="457199" y="1043050"/>
            <a:ext cx="8497019" cy="5064125"/>
          </a:xfrm>
        </p:spPr>
        <p:txBody>
          <a:bodyPr/>
          <a:lstStyle/>
          <a:p>
            <a:r>
              <a:rPr lang="en-US" sz="2000" dirty="0" smtClean="0"/>
              <a:t>HW </a:t>
            </a:r>
            <a:r>
              <a:rPr lang="en-US" sz="2000" dirty="0"/>
              <a:t>units can </a:t>
            </a:r>
            <a:r>
              <a:rPr lang="en-US" sz="2000" b="1" dirty="0"/>
              <a:t>perform services</a:t>
            </a:r>
            <a:r>
              <a:rPr lang="en-US" sz="2000" dirty="0"/>
              <a:t> for </a:t>
            </a:r>
            <a:r>
              <a:rPr lang="en-US" sz="2000" dirty="0" smtClean="0"/>
              <a:t>instructions</a:t>
            </a:r>
            <a:endParaRPr lang="en-US" sz="2000" i="1" dirty="0"/>
          </a:p>
          <a:p>
            <a:endParaRPr lang="en-US" sz="2000" dirty="0" smtClean="0"/>
          </a:p>
          <a:p>
            <a:pPr marL="0" indent="0">
              <a:buNone/>
            </a:pPr>
            <a:endParaRPr lang="en-US" sz="2000" b="1" dirty="0" smtClean="0"/>
          </a:p>
          <a:p>
            <a:r>
              <a:rPr lang="en-US" sz="2000" b="1" dirty="0" smtClean="0"/>
              <a:t>Bundles</a:t>
            </a:r>
            <a:r>
              <a:rPr lang="en-US" sz="2000" dirty="0" smtClean="0"/>
              <a:t> </a:t>
            </a:r>
            <a:r>
              <a:rPr lang="en-US" sz="2000" dirty="0"/>
              <a:t>are instruction sequences terminating with a control instruction (JMP</a:t>
            </a:r>
            <a:r>
              <a:rPr lang="en-US" sz="2000" dirty="0" smtClean="0"/>
              <a:t>)</a:t>
            </a:r>
          </a:p>
          <a:p>
            <a:endParaRPr lang="en-US" sz="2000" b="1" dirty="0" smtClean="0"/>
          </a:p>
          <a:p>
            <a:pPr marL="0" indent="0">
              <a:buNone/>
            </a:pPr>
            <a:endParaRPr lang="en-US" sz="2000" dirty="0" smtClean="0"/>
          </a:p>
          <a:p>
            <a:r>
              <a:rPr lang="en-US" sz="2000" dirty="0" smtClean="0"/>
              <a:t>A </a:t>
            </a:r>
            <a:r>
              <a:rPr lang="en-US" sz="2000" b="1" dirty="0" smtClean="0"/>
              <a:t>Virtual Pipeline</a:t>
            </a:r>
            <a:r>
              <a:rPr lang="en-US" sz="2000" dirty="0" smtClean="0"/>
              <a:t> is the ordered sequence of HW units that can complete the instructions in a bundle</a:t>
            </a:r>
          </a:p>
          <a:p>
            <a:endParaRPr lang="en-US" sz="2000" dirty="0"/>
          </a:p>
          <a:p>
            <a:r>
              <a:rPr lang="en-US" sz="2000" b="1" dirty="0" smtClean="0"/>
              <a:t>Bundle Scheduling Unit</a:t>
            </a:r>
            <a:r>
              <a:rPr lang="en-US" sz="2000" dirty="0" smtClean="0"/>
              <a:t> allows instructions to use and be scheduled on  the available HW units</a:t>
            </a:r>
            <a:endParaRPr lang="en-US" sz="2000" dirty="0"/>
          </a:p>
          <a:p>
            <a:pPr marL="0" indent="0">
              <a:buNone/>
            </a:pPr>
            <a:endParaRPr lang="en-US" sz="2000" dirty="0" smtClean="0"/>
          </a:p>
          <a:p>
            <a:pPr marL="0" indent="0">
              <a:buNone/>
            </a:pPr>
            <a:endParaRPr lang="en-US" sz="1000" dirty="0" smtClean="0"/>
          </a:p>
          <a:p>
            <a:r>
              <a:rPr lang="en-US" sz="2000" dirty="0" smtClean="0"/>
              <a:t>An </a:t>
            </a:r>
            <a:r>
              <a:rPr lang="en-US" sz="2000" b="1" dirty="0"/>
              <a:t>ISA</a:t>
            </a:r>
            <a:r>
              <a:rPr lang="en-US" sz="2000" dirty="0"/>
              <a:t> is defined as the set of services needed by its instructions</a:t>
            </a:r>
          </a:p>
          <a:p>
            <a:endParaRPr lang="en-US" sz="2000" dirty="0" smtClean="0"/>
          </a:p>
          <a:p>
            <a:pPr lvl="1"/>
            <a:endParaRPr lang="en-US" sz="1800"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12</a:t>
            </a:fld>
            <a:endParaRPr lang="en-US"/>
          </a:p>
        </p:txBody>
      </p:sp>
      <p:sp>
        <p:nvSpPr>
          <p:cNvPr id="5" name="TextBox 4"/>
          <p:cNvSpPr txBox="1"/>
          <p:nvPr/>
        </p:nvSpPr>
        <p:spPr>
          <a:xfrm>
            <a:off x="5856198" y="2596285"/>
            <a:ext cx="2772648" cy="861774"/>
          </a:xfrm>
          <a:prstGeom prst="rect">
            <a:avLst/>
          </a:prstGeom>
          <a:solidFill>
            <a:srgbClr val="F6F98F"/>
          </a:solidFill>
          <a:ln w="28575">
            <a:solidFill>
              <a:schemeClr val="tx1"/>
            </a:solidFill>
          </a:ln>
        </p:spPr>
        <p:txBody>
          <a:bodyPr wrap="square" rtlCol="0">
            <a:spAutoFit/>
          </a:bodyPr>
          <a:lstStyle/>
          <a:p>
            <a:r>
              <a:rPr lang="en-US" sz="1600" b="1" dirty="0">
                <a:latin typeface="Courier New" pitchFamily="49" charset="0"/>
                <a:cs typeface="Courier New" pitchFamily="49" charset="0"/>
              </a:rPr>
              <a:t>4013c3:</a:t>
            </a:r>
            <a:r>
              <a:rPr lang="en-US" sz="1600" b="1" dirty="0" smtClean="0">
                <a:latin typeface="Courier New" pitchFamily="49" charset="0"/>
                <a:cs typeface="Courier New" pitchFamily="49" charset="0"/>
              </a:rPr>
              <a:t>add </a:t>
            </a:r>
            <a:r>
              <a:rPr lang="en-US" sz="1600" b="1" dirty="0">
                <a:latin typeface="Courier New" pitchFamily="49" charset="0"/>
                <a:cs typeface="Courier New" pitchFamily="49" charset="0"/>
              </a:rPr>
              <a:t>%al</a:t>
            </a:r>
            <a:r>
              <a:rPr lang="en-US" sz="1600" b="1" dirty="0" smtClean="0">
                <a:latin typeface="Courier New" pitchFamily="49" charset="0"/>
                <a:cs typeface="Courier New" pitchFamily="49" charset="0"/>
              </a:rPr>
              <a:t>,[%</a:t>
            </a:r>
            <a:r>
              <a:rPr lang="en-US" sz="1600" b="1" dirty="0" err="1">
                <a:latin typeface="Courier New" pitchFamily="49" charset="0"/>
                <a:cs typeface="Courier New" pitchFamily="49" charset="0"/>
              </a:rPr>
              <a:t>ebx</a:t>
            </a:r>
            <a:r>
              <a:rPr lang="en-US" sz="1600" b="1" dirty="0" smtClean="0">
                <a:latin typeface="Courier New" pitchFamily="49" charset="0"/>
                <a:cs typeface="Courier New" pitchFamily="49" charset="0"/>
              </a:rPr>
              <a:t>]</a:t>
            </a:r>
          </a:p>
          <a:p>
            <a:r>
              <a:rPr lang="en-US" sz="1600" b="1" dirty="0" smtClean="0">
                <a:latin typeface="Courier New" pitchFamily="49" charset="0"/>
                <a:cs typeface="Courier New" pitchFamily="49" charset="0"/>
              </a:rPr>
              <a:t>4013c5:div cl</a:t>
            </a:r>
          </a:p>
          <a:p>
            <a:r>
              <a:rPr lang="en-US" sz="1600" b="1" dirty="0" smtClean="0">
                <a:latin typeface="Courier New" pitchFamily="49" charset="0"/>
                <a:cs typeface="Courier New" pitchFamily="49" charset="0"/>
              </a:rPr>
              <a:t>4013c8:</a:t>
            </a:r>
            <a:r>
              <a:rPr lang="en-US" sz="1600" b="1" dirty="0" smtClean="0">
                <a:solidFill>
                  <a:srgbClr val="FF0000"/>
                </a:solidFill>
                <a:latin typeface="Courier New" pitchFamily="49" charset="0"/>
                <a:cs typeface="Courier New" pitchFamily="49" charset="0"/>
              </a:rPr>
              <a:t>jmp 40140a</a:t>
            </a:r>
            <a:endParaRPr lang="en-US" sz="1600" b="1" dirty="0">
              <a:solidFill>
                <a:srgbClr val="FF0000"/>
              </a:solidFill>
              <a:latin typeface="Courier New" pitchFamily="49" charset="0"/>
              <a:cs typeface="Courier New" pitchFamily="49" charset="0"/>
            </a:endParaRPr>
          </a:p>
        </p:txBody>
      </p:sp>
      <p:pic>
        <p:nvPicPr>
          <p:cNvPr id="26"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20986101">
            <a:off x="1585405" y="1504593"/>
            <a:ext cx="617246" cy="5987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9"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414517">
            <a:off x="2254534" y="1504927"/>
            <a:ext cx="616558" cy="5981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 name="Picture 6"/>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228183">
            <a:off x="2862303" y="1526122"/>
            <a:ext cx="559829" cy="5430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31" name="Group 30"/>
          <p:cNvGrpSpPr/>
          <p:nvPr/>
        </p:nvGrpSpPr>
        <p:grpSpPr>
          <a:xfrm>
            <a:off x="2000331" y="2843758"/>
            <a:ext cx="1141887" cy="679089"/>
            <a:chOff x="-18438" y="1802196"/>
            <a:chExt cx="1141887" cy="797165"/>
          </a:xfrm>
        </p:grpSpPr>
        <p:pic>
          <p:nvPicPr>
            <p:cNvPr id="32" name="Picture 8"/>
            <p:cNvPicPr>
              <a:picLocks noChangeAspect="1" noChangeArrowheads="1"/>
            </p:cNvPicPr>
            <p:nvPr/>
          </p:nvPicPr>
          <p:blipFill>
            <a:blip r:embed="rId6"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20079" y="1995991"/>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3" name="Picture 8"/>
            <p:cNvPicPr>
              <a:picLocks noChangeAspect="1" noChangeArrowheads="1"/>
            </p:cNvPicPr>
            <p:nvPr/>
          </p:nvPicPr>
          <p:blipFill>
            <a:blip r:embed="rId6"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245887" y="1920272"/>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4" name="Picture 8"/>
            <p:cNvPicPr>
              <a:picLocks noChangeAspect="1" noChangeArrowheads="1"/>
            </p:cNvPicPr>
            <p:nvPr/>
          </p:nvPicPr>
          <p:blipFill>
            <a:blip r:embed="rId6" cstate="print">
              <a:clrChange>
                <a:clrFrom>
                  <a:srgbClr val="FFFFFF"/>
                </a:clrFrom>
                <a:clrTo>
                  <a:srgbClr val="FFFFFF">
                    <a:alpha val="0"/>
                  </a:srgbClr>
                </a:clrTo>
              </a:clrChange>
              <a:duotone>
                <a:schemeClr val="accent2">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8438" y="1802196"/>
              <a:ext cx="603370" cy="6033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sp>
        <p:nvSpPr>
          <p:cNvPr id="35" name="Rectangle 34"/>
          <p:cNvSpPr/>
          <p:nvPr/>
        </p:nvSpPr>
        <p:spPr>
          <a:xfrm>
            <a:off x="7097197" y="3940811"/>
            <a:ext cx="449114" cy="325842"/>
          </a:xfrm>
          <a:prstGeom prst="rect">
            <a:avLst/>
          </a:prstGeom>
          <a:solidFill>
            <a:srgbClr val="00FF99"/>
          </a:solidFill>
          <a:ln w="571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7835288" y="4090852"/>
            <a:ext cx="449114" cy="391521"/>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351869" y="4228015"/>
            <a:ext cx="449114" cy="355923"/>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6048711" y="4002489"/>
            <a:ext cx="2501661" cy="483080"/>
          </a:xfrm>
          <a:custGeom>
            <a:avLst/>
            <a:gdLst>
              <a:gd name="connsiteX0" fmla="*/ 0 w 2501661"/>
              <a:gd name="connsiteY0" fmla="*/ 483080 h 483080"/>
              <a:gd name="connsiteX1" fmla="*/ 672861 w 2501661"/>
              <a:gd name="connsiteY1" fmla="*/ 448574 h 483080"/>
              <a:gd name="connsiteX2" fmla="*/ 776378 w 2501661"/>
              <a:gd name="connsiteY2" fmla="*/ 414068 h 483080"/>
              <a:gd name="connsiteX3" fmla="*/ 828136 w 2501661"/>
              <a:gd name="connsiteY3" fmla="*/ 396816 h 483080"/>
              <a:gd name="connsiteX4" fmla="*/ 983412 w 2501661"/>
              <a:gd name="connsiteY4" fmla="*/ 293299 h 483080"/>
              <a:gd name="connsiteX5" fmla="*/ 1035170 w 2501661"/>
              <a:gd name="connsiteY5" fmla="*/ 258793 h 483080"/>
              <a:gd name="connsiteX6" fmla="*/ 1173193 w 2501661"/>
              <a:gd name="connsiteY6" fmla="*/ 103517 h 483080"/>
              <a:gd name="connsiteX7" fmla="*/ 1276710 w 2501661"/>
              <a:gd name="connsiteY7" fmla="*/ 34506 h 483080"/>
              <a:gd name="connsiteX8" fmla="*/ 1328468 w 2501661"/>
              <a:gd name="connsiteY8" fmla="*/ 0 h 483080"/>
              <a:gd name="connsiteX9" fmla="*/ 1466491 w 2501661"/>
              <a:gd name="connsiteY9" fmla="*/ 17253 h 483080"/>
              <a:gd name="connsiteX10" fmla="*/ 1587261 w 2501661"/>
              <a:gd name="connsiteY10" fmla="*/ 51759 h 483080"/>
              <a:gd name="connsiteX11" fmla="*/ 1639019 w 2501661"/>
              <a:gd name="connsiteY11" fmla="*/ 86265 h 483080"/>
              <a:gd name="connsiteX12" fmla="*/ 1725283 w 2501661"/>
              <a:gd name="connsiteY12" fmla="*/ 189782 h 483080"/>
              <a:gd name="connsiteX13" fmla="*/ 1828800 w 2501661"/>
              <a:gd name="connsiteY13" fmla="*/ 258793 h 483080"/>
              <a:gd name="connsiteX14" fmla="*/ 1984076 w 2501661"/>
              <a:gd name="connsiteY14" fmla="*/ 379563 h 483080"/>
              <a:gd name="connsiteX15" fmla="*/ 2139351 w 2501661"/>
              <a:gd name="connsiteY15" fmla="*/ 431321 h 483080"/>
              <a:gd name="connsiteX16" fmla="*/ 2191110 w 2501661"/>
              <a:gd name="connsiteY16" fmla="*/ 448574 h 483080"/>
              <a:gd name="connsiteX17" fmla="*/ 2294627 w 2501661"/>
              <a:gd name="connsiteY17" fmla="*/ 414068 h 483080"/>
              <a:gd name="connsiteX18" fmla="*/ 2346385 w 2501661"/>
              <a:gd name="connsiteY18" fmla="*/ 396816 h 483080"/>
              <a:gd name="connsiteX19" fmla="*/ 2467155 w 2501661"/>
              <a:gd name="connsiteY19" fmla="*/ 362310 h 483080"/>
              <a:gd name="connsiteX20" fmla="*/ 2501661 w 2501661"/>
              <a:gd name="connsiteY20" fmla="*/ 345057 h 48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501661" h="483080">
                <a:moveTo>
                  <a:pt x="0" y="483080"/>
                </a:moveTo>
                <a:cubicBezTo>
                  <a:pt x="311755" y="420728"/>
                  <a:pt x="-167672" y="511615"/>
                  <a:pt x="672861" y="448574"/>
                </a:cubicBezTo>
                <a:cubicBezTo>
                  <a:pt x="709131" y="445854"/>
                  <a:pt x="741872" y="425570"/>
                  <a:pt x="776378" y="414068"/>
                </a:cubicBezTo>
                <a:lnTo>
                  <a:pt x="828136" y="396816"/>
                </a:lnTo>
                <a:lnTo>
                  <a:pt x="983412" y="293299"/>
                </a:lnTo>
                <a:lnTo>
                  <a:pt x="1035170" y="258793"/>
                </a:lnTo>
                <a:cubicBezTo>
                  <a:pt x="1076658" y="196562"/>
                  <a:pt x="1102286" y="150788"/>
                  <a:pt x="1173193" y="103517"/>
                </a:cubicBezTo>
                <a:lnTo>
                  <a:pt x="1276710" y="34506"/>
                </a:lnTo>
                <a:lnTo>
                  <a:pt x="1328468" y="0"/>
                </a:lnTo>
                <a:cubicBezTo>
                  <a:pt x="1374476" y="5751"/>
                  <a:pt x="1420756" y="9630"/>
                  <a:pt x="1466491" y="17253"/>
                </a:cubicBezTo>
                <a:cubicBezTo>
                  <a:pt x="1509817" y="24474"/>
                  <a:pt x="1546239" y="38085"/>
                  <a:pt x="1587261" y="51759"/>
                </a:cubicBezTo>
                <a:cubicBezTo>
                  <a:pt x="1604514" y="63261"/>
                  <a:pt x="1624357" y="71603"/>
                  <a:pt x="1639019" y="86265"/>
                </a:cubicBezTo>
                <a:cubicBezTo>
                  <a:pt x="1738695" y="185941"/>
                  <a:pt x="1598103" y="90864"/>
                  <a:pt x="1725283" y="189782"/>
                </a:cubicBezTo>
                <a:cubicBezTo>
                  <a:pt x="1758018" y="215243"/>
                  <a:pt x="1799476" y="229469"/>
                  <a:pt x="1828800" y="258793"/>
                </a:cubicBezTo>
                <a:cubicBezTo>
                  <a:pt x="1873457" y="303450"/>
                  <a:pt x="1922170" y="358928"/>
                  <a:pt x="1984076" y="379563"/>
                </a:cubicBezTo>
                <a:lnTo>
                  <a:pt x="2139351" y="431321"/>
                </a:lnTo>
                <a:lnTo>
                  <a:pt x="2191110" y="448574"/>
                </a:lnTo>
                <a:lnTo>
                  <a:pt x="2294627" y="414068"/>
                </a:lnTo>
                <a:cubicBezTo>
                  <a:pt x="2311880" y="408317"/>
                  <a:pt x="2328742" y="401227"/>
                  <a:pt x="2346385" y="396816"/>
                </a:cubicBezTo>
                <a:cubicBezTo>
                  <a:pt x="2390010" y="385910"/>
                  <a:pt x="2425904" y="378811"/>
                  <a:pt x="2467155" y="362310"/>
                </a:cubicBezTo>
                <a:cubicBezTo>
                  <a:pt x="2479095" y="357534"/>
                  <a:pt x="2490159" y="350808"/>
                  <a:pt x="2501661" y="345057"/>
                </a:cubicBezTo>
              </a:path>
            </a:pathLst>
          </a:custGeom>
          <a:noFill/>
          <a:ln w="57150">
            <a:solidFill>
              <a:schemeClr val="tx1"/>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7062968" y="1353237"/>
            <a:ext cx="449114" cy="325842"/>
          </a:xfrm>
          <a:prstGeom prst="rect">
            <a:avLst/>
          </a:prstGeom>
          <a:solidFill>
            <a:srgbClr val="00FF99"/>
          </a:solidFill>
          <a:ln w="571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7801059" y="1503278"/>
            <a:ext cx="449114" cy="391521"/>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317640" y="1640441"/>
            <a:ext cx="449114" cy="355923"/>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7097197" y="1836304"/>
            <a:ext cx="449114" cy="325842"/>
          </a:xfrm>
          <a:prstGeom prst="rect">
            <a:avLst/>
          </a:prstGeom>
          <a:solidFill>
            <a:srgbClr val="00FF99"/>
          </a:solidFill>
          <a:ln w="571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6"/>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589480" y="5256971"/>
            <a:ext cx="422357" cy="51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4" name="Rectangle 43"/>
          <p:cNvSpPr/>
          <p:nvPr/>
        </p:nvSpPr>
        <p:spPr>
          <a:xfrm>
            <a:off x="7284815" y="5360002"/>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7186640" y="529266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7086458" y="523339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Tree>
    <p:extLst>
      <p:ext uri="{BB962C8B-B14F-4D97-AF65-F5344CB8AC3E}">
        <p14:creationId xmlns:p14="http://schemas.microsoft.com/office/powerpoint/2010/main" xmlns="" val="197664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5" grpId="0" animBg="1"/>
      <p:bldP spid="36" grpId="0" animBg="1"/>
      <p:bldP spid="37" grpId="0" animBg="1"/>
      <p:bldP spid="13" grpId="0" animBg="1"/>
      <p:bldP spid="39" grpId="0" animBg="1"/>
      <p:bldP spid="40" grpId="0" animBg="1"/>
      <p:bldP spid="41" grpId="0" animBg="1"/>
      <p:bldP spid="42" grpId="0" animBg="1"/>
      <p:bldP spid="44" grpId="0" animBg="1"/>
      <p:bldP spid="45" grpId="0" animBg="1"/>
      <p:bldP spid="4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733C65-0B06-48DB-A37E-189234C0B939}" type="slidenum">
              <a:rPr lang="en-US" smtClean="0"/>
              <a:pPr/>
              <a:t>13</a:t>
            </a:fld>
            <a:endParaRPr lang="en-US"/>
          </a:p>
        </p:txBody>
      </p:sp>
      <p:sp>
        <p:nvSpPr>
          <p:cNvPr id="4" name="Title 3"/>
          <p:cNvSpPr>
            <a:spLocks noGrp="1"/>
          </p:cNvSpPr>
          <p:nvPr>
            <p:ph type="title"/>
          </p:nvPr>
        </p:nvSpPr>
        <p:spPr/>
        <p:txBody>
          <a:bodyPr>
            <a:noAutofit/>
          </a:bodyPr>
          <a:lstStyle/>
          <a:p>
            <a:r>
              <a:rPr lang="en-US" dirty="0"/>
              <a:t>Viper Hardware Organization </a:t>
            </a:r>
          </a:p>
        </p:txBody>
      </p:sp>
      <p:grpSp>
        <p:nvGrpSpPr>
          <p:cNvPr id="46" name="Group 45"/>
          <p:cNvGrpSpPr/>
          <p:nvPr/>
        </p:nvGrpSpPr>
        <p:grpSpPr>
          <a:xfrm>
            <a:off x="5657809" y="1981864"/>
            <a:ext cx="1908662" cy="3005667"/>
            <a:chOff x="5710957" y="2937933"/>
            <a:chExt cx="1908662" cy="3005667"/>
          </a:xfrm>
        </p:grpSpPr>
        <p:cxnSp>
          <p:nvCxnSpPr>
            <p:cNvPr id="34" name="Straight Connector 33"/>
            <p:cNvCxnSpPr/>
            <p:nvPr/>
          </p:nvCxnSpPr>
          <p:spPr>
            <a:xfrm>
              <a:off x="5710957" y="3048000"/>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324600" y="3090333"/>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934200" y="3124200"/>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543800" y="3124200"/>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710957" y="2937933"/>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715000" y="35814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715000" y="41148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715000" y="47244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715000" y="53340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791200" y="59436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4528375" y="1947997"/>
            <a:ext cx="4102102" cy="1236133"/>
            <a:chOff x="2476496" y="2079760"/>
            <a:chExt cx="4102102" cy="1236133"/>
          </a:xfrm>
        </p:grpSpPr>
        <p:cxnSp>
          <p:nvCxnSpPr>
            <p:cNvPr id="75" name="Straight Connector 74"/>
            <p:cNvCxnSpPr/>
            <p:nvPr/>
          </p:nvCxnSpPr>
          <p:spPr>
            <a:xfrm>
              <a:off x="6324598" y="2113627"/>
              <a:ext cx="0" cy="12022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2476496" y="2079760"/>
              <a:ext cx="4102102" cy="1236133"/>
              <a:chOff x="2476496" y="2079760"/>
              <a:chExt cx="4102102" cy="1236133"/>
            </a:xfrm>
          </p:grpSpPr>
          <p:cxnSp>
            <p:nvCxnSpPr>
              <p:cNvPr id="77" name="Straight Connector 76"/>
              <p:cNvCxnSpPr/>
              <p:nvPr/>
            </p:nvCxnSpPr>
            <p:spPr>
              <a:xfrm flipH="1">
                <a:off x="5630331" y="2113627"/>
                <a:ext cx="70273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5630331" y="2702060"/>
                <a:ext cx="694267"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5630331" y="3315893"/>
                <a:ext cx="69426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rot="10800000">
                <a:off x="2658531" y="2079760"/>
                <a:ext cx="694267" cy="1202267"/>
                <a:chOff x="1744133" y="2357966"/>
                <a:chExt cx="694267" cy="1202267"/>
              </a:xfrm>
            </p:grpSpPr>
            <p:cxnSp>
              <p:nvCxnSpPr>
                <p:cNvPr id="88" name="Straight Connector 87"/>
                <p:cNvCxnSpPr/>
                <p:nvPr/>
              </p:nvCxnSpPr>
              <p:spPr>
                <a:xfrm>
                  <a:off x="2438400" y="2357967"/>
                  <a:ext cx="0" cy="12022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10800000" flipV="1">
                  <a:off x="1744133" y="2357966"/>
                  <a:ext cx="694267"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V="1">
                  <a:off x="1744133" y="2946400"/>
                  <a:ext cx="694267"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a:off x="1744133" y="3560233"/>
                  <a:ext cx="69426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2476496" y="2342226"/>
                <a:ext cx="364067"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73" name="Rectangle 72"/>
              <p:cNvSpPr/>
              <p:nvPr/>
            </p:nvSpPr>
            <p:spPr>
              <a:xfrm>
                <a:off x="6189131" y="2359160"/>
                <a:ext cx="389467"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RF</a:t>
                </a:r>
                <a:endParaRPr lang="en-US" dirty="0"/>
              </a:p>
            </p:txBody>
          </p:sp>
        </p:grpSp>
      </p:grpSp>
      <p:grpSp>
        <p:nvGrpSpPr>
          <p:cNvPr id="10" name="Group 9"/>
          <p:cNvGrpSpPr/>
          <p:nvPr/>
        </p:nvGrpSpPr>
        <p:grpSpPr>
          <a:xfrm>
            <a:off x="4144710" y="890059"/>
            <a:ext cx="4817717" cy="5026596"/>
            <a:chOff x="2064256" y="1021822"/>
            <a:chExt cx="4817717" cy="5026596"/>
          </a:xfrm>
        </p:grpSpPr>
        <p:sp>
          <p:nvSpPr>
            <p:cNvPr id="32" name="Frame 31"/>
            <p:cNvSpPr/>
            <p:nvPr/>
          </p:nvSpPr>
          <p:spPr>
            <a:xfrm>
              <a:off x="2950025" y="1462842"/>
              <a:ext cx="3092755" cy="4276936"/>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TextBox 4"/>
            <p:cNvSpPr txBox="1"/>
            <p:nvPr/>
          </p:nvSpPr>
          <p:spPr>
            <a:xfrm>
              <a:off x="4058754" y="1383854"/>
              <a:ext cx="1016625" cy="369332"/>
            </a:xfrm>
            <a:prstGeom prst="rect">
              <a:avLst/>
            </a:prstGeom>
            <a:noFill/>
          </p:spPr>
          <p:txBody>
            <a:bodyPr wrap="none" rtlCol="0">
              <a:spAutoFit/>
            </a:bodyPr>
            <a:lstStyle/>
            <a:p>
              <a:r>
                <a:rPr lang="en-US" b="1" dirty="0" smtClean="0">
                  <a:latin typeface="Arial Narrow" pitchFamily="34" charset="0"/>
                </a:rPr>
                <a:t>Crossbar</a:t>
              </a:r>
              <a:endParaRPr lang="en-US" b="1" dirty="0">
                <a:latin typeface="Arial Narrow" pitchFamily="34" charset="0"/>
              </a:endParaRPr>
            </a:p>
          </p:txBody>
        </p:sp>
        <p:sp>
          <p:nvSpPr>
            <p:cNvPr id="95" name="Rectangle 94"/>
            <p:cNvSpPr/>
            <p:nvPr/>
          </p:nvSpPr>
          <p:spPr>
            <a:xfrm>
              <a:off x="2292661" y="516584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96" name="Rectangle 95"/>
            <p:cNvSpPr/>
            <p:nvPr/>
          </p:nvSpPr>
          <p:spPr>
            <a:xfrm>
              <a:off x="2194486" y="509850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97" name="Rectangle 96"/>
            <p:cNvSpPr/>
            <p:nvPr/>
          </p:nvSpPr>
          <p:spPr>
            <a:xfrm>
              <a:off x="2094304" y="503923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98" name="Rectangle 97"/>
            <p:cNvSpPr/>
            <p:nvPr/>
          </p:nvSpPr>
          <p:spPr>
            <a:xfrm>
              <a:off x="3078636" y="5735152"/>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99" name="Rectangle 98"/>
            <p:cNvSpPr/>
            <p:nvPr/>
          </p:nvSpPr>
          <p:spPr>
            <a:xfrm>
              <a:off x="2980461" y="566781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0" name="Rectangle 99"/>
            <p:cNvSpPr/>
            <p:nvPr/>
          </p:nvSpPr>
          <p:spPr>
            <a:xfrm>
              <a:off x="2880279" y="560854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1" name="Rectangle 100"/>
            <p:cNvSpPr/>
            <p:nvPr/>
          </p:nvSpPr>
          <p:spPr>
            <a:xfrm>
              <a:off x="5094332" y="5735152"/>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2" name="Rectangle 101"/>
            <p:cNvSpPr/>
            <p:nvPr/>
          </p:nvSpPr>
          <p:spPr>
            <a:xfrm>
              <a:off x="4996157" y="566781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3" name="Rectangle 102"/>
            <p:cNvSpPr/>
            <p:nvPr/>
          </p:nvSpPr>
          <p:spPr>
            <a:xfrm>
              <a:off x="4895975" y="560854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4" name="Rectangle 103"/>
            <p:cNvSpPr/>
            <p:nvPr/>
          </p:nvSpPr>
          <p:spPr>
            <a:xfrm>
              <a:off x="6123414" y="550895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5" name="Rectangle 104"/>
            <p:cNvSpPr/>
            <p:nvPr/>
          </p:nvSpPr>
          <p:spPr>
            <a:xfrm>
              <a:off x="6025239" y="544161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6" name="Rectangle 105"/>
            <p:cNvSpPr/>
            <p:nvPr/>
          </p:nvSpPr>
          <p:spPr>
            <a:xfrm>
              <a:off x="5925057" y="5382348"/>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7" name="Rectangle 106"/>
            <p:cNvSpPr/>
            <p:nvPr/>
          </p:nvSpPr>
          <p:spPr>
            <a:xfrm>
              <a:off x="5405775" y="1148428"/>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8" name="Rectangle 107"/>
            <p:cNvSpPr/>
            <p:nvPr/>
          </p:nvSpPr>
          <p:spPr>
            <a:xfrm>
              <a:off x="5307600" y="108108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09" name="Rectangle 108"/>
            <p:cNvSpPr/>
            <p:nvPr/>
          </p:nvSpPr>
          <p:spPr>
            <a:xfrm>
              <a:off x="5207418" y="1021822"/>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0" name="Rectangle 109"/>
            <p:cNvSpPr/>
            <p:nvPr/>
          </p:nvSpPr>
          <p:spPr>
            <a:xfrm>
              <a:off x="6191750" y="171773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1" name="Rectangle 110"/>
            <p:cNvSpPr/>
            <p:nvPr/>
          </p:nvSpPr>
          <p:spPr>
            <a:xfrm>
              <a:off x="6093575" y="165039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2" name="Rectangle 111"/>
            <p:cNvSpPr/>
            <p:nvPr/>
          </p:nvSpPr>
          <p:spPr>
            <a:xfrm>
              <a:off x="5993393" y="159112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3" name="Rectangle 112"/>
            <p:cNvSpPr/>
            <p:nvPr/>
          </p:nvSpPr>
          <p:spPr>
            <a:xfrm>
              <a:off x="2262613" y="149813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4" name="Rectangle 113"/>
            <p:cNvSpPr/>
            <p:nvPr/>
          </p:nvSpPr>
          <p:spPr>
            <a:xfrm>
              <a:off x="2164438" y="1430792"/>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5" name="Rectangle 114"/>
            <p:cNvSpPr/>
            <p:nvPr/>
          </p:nvSpPr>
          <p:spPr>
            <a:xfrm>
              <a:off x="2064256" y="137152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6" name="Rectangle 115"/>
            <p:cNvSpPr/>
            <p:nvPr/>
          </p:nvSpPr>
          <p:spPr>
            <a:xfrm>
              <a:off x="3405194" y="1148428"/>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7" name="Rectangle 116"/>
            <p:cNvSpPr/>
            <p:nvPr/>
          </p:nvSpPr>
          <p:spPr>
            <a:xfrm>
              <a:off x="3307019" y="108108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18" name="Rectangle 117"/>
            <p:cNvSpPr/>
            <p:nvPr/>
          </p:nvSpPr>
          <p:spPr>
            <a:xfrm>
              <a:off x="3206837" y="1021822"/>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7" name="Group 46"/>
          <p:cNvGrpSpPr/>
          <p:nvPr/>
        </p:nvGrpSpPr>
        <p:grpSpPr>
          <a:xfrm>
            <a:off x="5433252" y="1753264"/>
            <a:ext cx="2277533" cy="3462867"/>
            <a:chOff x="5486400" y="2709333"/>
            <a:chExt cx="2277533" cy="3462867"/>
          </a:xfrm>
        </p:grpSpPr>
        <p:sp>
          <p:nvSpPr>
            <p:cNvPr id="48" name="Rectangle 47"/>
            <p:cNvSpPr/>
            <p:nvPr/>
          </p:nvSpPr>
          <p:spPr>
            <a:xfrm>
              <a:off x="7314819" y="2709333"/>
              <a:ext cx="449114" cy="457200"/>
            </a:xfrm>
            <a:prstGeom prst="rect">
              <a:avLst/>
            </a:prstGeom>
            <a:solidFill>
              <a:schemeClr val="accent2">
                <a:lumMod val="20000"/>
                <a:lumOff val="80000"/>
              </a:schemeClr>
            </a:soli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314819" y="3310466"/>
              <a:ext cx="449114" cy="457200"/>
            </a:xfrm>
            <a:prstGeom prst="rect">
              <a:avLst/>
            </a:prstGeom>
            <a:solidFill>
              <a:schemeClr val="accent2">
                <a:lumMod val="20000"/>
                <a:lumOff val="80000"/>
              </a:schemeClr>
            </a:soli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7314819" y="3911599"/>
              <a:ext cx="449114" cy="457200"/>
            </a:xfrm>
            <a:prstGeom prst="rect">
              <a:avLst/>
            </a:prstGeom>
            <a:solidFill>
              <a:srgbClr val="00FF99"/>
            </a:solidFill>
            <a:ln w="571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7314819" y="4512732"/>
              <a:ext cx="449114" cy="457200"/>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7314819" y="5113865"/>
              <a:ext cx="449114" cy="457200"/>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7314819" y="5715000"/>
              <a:ext cx="449114" cy="457200"/>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705600" y="2709333"/>
              <a:ext cx="449114" cy="457200"/>
            </a:xfrm>
            <a:prstGeom prst="rect">
              <a:avLst/>
            </a:prstGeom>
            <a:solidFill>
              <a:srgbClr val="00FF99"/>
            </a:solidFill>
            <a:ln w="571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705600" y="3310466"/>
              <a:ext cx="449114" cy="457200"/>
            </a:xfrm>
            <a:prstGeom prst="rect">
              <a:avLst/>
            </a:prstGeom>
            <a:solidFill>
              <a:srgbClr val="00FF99"/>
            </a:solidFill>
            <a:ln w="571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705600" y="3911599"/>
              <a:ext cx="449114" cy="457200"/>
            </a:xfrm>
            <a:prstGeom prst="rect">
              <a:avLst/>
            </a:prstGeom>
            <a:solidFill>
              <a:srgbClr val="00FF99"/>
            </a:solidFill>
            <a:ln w="57150">
              <a:solidFill>
                <a:srgbClr val="00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705600" y="4512732"/>
              <a:ext cx="449114" cy="457200"/>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6705600" y="5113865"/>
              <a:ext cx="449114" cy="457200"/>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6705600" y="5715000"/>
              <a:ext cx="449114" cy="457200"/>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6095619" y="2709333"/>
              <a:ext cx="449114" cy="457200"/>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6095619" y="3310466"/>
              <a:ext cx="449114" cy="457200"/>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6095619" y="3911599"/>
              <a:ext cx="449114" cy="457200"/>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6095619" y="4512732"/>
              <a:ext cx="449114" cy="457200"/>
            </a:xfrm>
            <a:prstGeom prst="rect">
              <a:avLst/>
            </a:prstGeom>
            <a:solidFill>
              <a:srgbClr val="FFCC00"/>
            </a:solidFill>
            <a:ln w="571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6095619" y="5113865"/>
              <a:ext cx="449114" cy="457200"/>
            </a:xfrm>
            <a:prstGeom prst="rect">
              <a:avLst/>
            </a:prstGeom>
            <a:solidFill>
              <a:srgbClr val="FFCC00"/>
            </a:solidFill>
            <a:ln w="571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6095619" y="5715000"/>
              <a:ext cx="449114" cy="457200"/>
            </a:xfrm>
            <a:prstGeom prst="rect">
              <a:avLst/>
            </a:prstGeom>
            <a:solidFill>
              <a:srgbClr val="FF000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5486400" y="2709333"/>
              <a:ext cx="449114" cy="457200"/>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5486400" y="3310466"/>
              <a:ext cx="449114" cy="457200"/>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5486400" y="3911599"/>
              <a:ext cx="449114" cy="457200"/>
            </a:xfrm>
            <a:prstGeom prst="rect">
              <a:avLst/>
            </a:prstGeom>
            <a:solidFill>
              <a:srgbClr val="0070C0"/>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5486400" y="4512732"/>
              <a:ext cx="449114" cy="457200"/>
            </a:xfrm>
            <a:prstGeom prst="rect">
              <a:avLst/>
            </a:prstGeom>
            <a:solidFill>
              <a:srgbClr val="FFCC00"/>
            </a:solidFill>
            <a:ln w="571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5486400" y="5113865"/>
              <a:ext cx="449114" cy="457200"/>
            </a:xfrm>
            <a:prstGeom prst="rect">
              <a:avLst/>
            </a:prstGeom>
            <a:solidFill>
              <a:srgbClr val="FFCC00"/>
            </a:solidFill>
            <a:ln w="571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5486400" y="5715000"/>
              <a:ext cx="449114" cy="457200"/>
            </a:xfrm>
            <a:prstGeom prst="rect">
              <a:avLst/>
            </a:prstGeom>
            <a:solidFill>
              <a:srgbClr val="FFCC00"/>
            </a:solidFill>
            <a:ln w="571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Rectangle 82"/>
          <p:cNvSpPr/>
          <p:nvPr/>
        </p:nvSpPr>
        <p:spPr>
          <a:xfrm>
            <a:off x="501621" y="1266925"/>
            <a:ext cx="3394104" cy="1200329"/>
          </a:xfrm>
          <a:prstGeom prst="rect">
            <a:avLst/>
          </a:prstGeom>
        </p:spPr>
        <p:txBody>
          <a:bodyPr wrap="square">
            <a:spAutoFit/>
          </a:bodyPr>
          <a:lstStyle/>
          <a:p>
            <a:pPr marL="457200"/>
            <a:r>
              <a:rPr lang="en-US" sz="2400" b="1" dirty="0" smtClean="0">
                <a:solidFill>
                  <a:schemeClr val="tx2"/>
                </a:solidFill>
                <a:latin typeface="Arial Narrow" pitchFamily="34" charset="0"/>
              </a:rPr>
              <a:t>Sea of </a:t>
            </a:r>
            <a:r>
              <a:rPr lang="en-US" sz="2400" b="1" dirty="0">
                <a:solidFill>
                  <a:schemeClr val="tx2"/>
                </a:solidFill>
                <a:latin typeface="Arial Narrow" pitchFamily="34" charset="0"/>
              </a:rPr>
              <a:t>redundant </a:t>
            </a:r>
            <a:br>
              <a:rPr lang="en-US" sz="2400" b="1" dirty="0">
                <a:solidFill>
                  <a:schemeClr val="tx2"/>
                </a:solidFill>
                <a:latin typeface="Arial Narrow" pitchFamily="34" charset="0"/>
              </a:rPr>
            </a:br>
            <a:r>
              <a:rPr lang="en-US" sz="2400" b="1" dirty="0" smtClean="0">
                <a:solidFill>
                  <a:schemeClr val="tx2"/>
                </a:solidFill>
                <a:latin typeface="Arial Narrow" pitchFamily="34" charset="0"/>
              </a:rPr>
              <a:t>HW modules</a:t>
            </a:r>
          </a:p>
          <a:p>
            <a:pPr marL="457200" indent="-457200">
              <a:buFont typeface="Arial" pitchFamily="34" charset="0"/>
              <a:buChar char="-"/>
            </a:pPr>
            <a:r>
              <a:rPr lang="en-US" sz="2400" b="1" strike="sngStrike" dirty="0" smtClean="0">
                <a:solidFill>
                  <a:srgbClr val="FF0000"/>
                </a:solidFill>
                <a:latin typeface="Arial Narrow" pitchFamily="34" charset="0"/>
              </a:rPr>
              <a:t>Single point of failure</a:t>
            </a:r>
            <a:endParaRPr lang="en-US" sz="2400" b="1" strike="sngStrike" dirty="0">
              <a:solidFill>
                <a:srgbClr val="FF0000"/>
              </a:solidFill>
              <a:latin typeface="Arial Narrow" pitchFamily="34" charset="0"/>
            </a:endParaRPr>
          </a:p>
        </p:txBody>
      </p:sp>
      <p:sp>
        <p:nvSpPr>
          <p:cNvPr id="84" name="Rectangle 83"/>
          <p:cNvSpPr/>
          <p:nvPr/>
        </p:nvSpPr>
        <p:spPr>
          <a:xfrm>
            <a:off x="501621" y="2589608"/>
            <a:ext cx="3276598" cy="1569660"/>
          </a:xfrm>
          <a:prstGeom prst="rect">
            <a:avLst/>
          </a:prstGeom>
          <a:solidFill>
            <a:schemeClr val="bg1"/>
          </a:solidFill>
        </p:spPr>
        <p:txBody>
          <a:bodyPr wrap="square">
            <a:spAutoFit/>
          </a:bodyPr>
          <a:lstStyle/>
          <a:p>
            <a:pPr marL="457200"/>
            <a:r>
              <a:rPr lang="en-US" sz="2400" b="1" dirty="0" smtClean="0">
                <a:solidFill>
                  <a:schemeClr val="tx2"/>
                </a:solidFill>
                <a:latin typeface="Arial Narrow" pitchFamily="34" charset="0"/>
              </a:rPr>
              <a:t>Homogenous module</a:t>
            </a:r>
            <a:br>
              <a:rPr lang="en-US" sz="2400" b="1" dirty="0" smtClean="0">
                <a:solidFill>
                  <a:schemeClr val="tx2"/>
                </a:solidFill>
                <a:latin typeface="Arial Narrow" pitchFamily="34" charset="0"/>
              </a:rPr>
            </a:br>
            <a:r>
              <a:rPr lang="en-US" sz="2400" b="1" dirty="0" smtClean="0">
                <a:solidFill>
                  <a:schemeClr val="tx2"/>
                </a:solidFill>
                <a:latin typeface="Arial Narrow" pitchFamily="34" charset="0"/>
              </a:rPr>
              <a:t>interconnect</a:t>
            </a:r>
          </a:p>
          <a:p>
            <a:pPr marL="457200" indent="-457200">
              <a:buFont typeface="Arial" pitchFamily="34" charset="0"/>
              <a:buChar char="-"/>
            </a:pPr>
            <a:r>
              <a:rPr lang="en-US" sz="2400" b="1" strike="sngStrike" dirty="0">
                <a:solidFill>
                  <a:srgbClr val="FF0000"/>
                </a:solidFill>
                <a:latin typeface="Arial Narrow" pitchFamily="34" charset="0"/>
              </a:rPr>
              <a:t>Rigidly connected </a:t>
            </a:r>
            <a:r>
              <a:rPr lang="en-US" sz="2400" b="1" strike="sngStrike" dirty="0" smtClean="0">
                <a:solidFill>
                  <a:srgbClr val="FF0000"/>
                </a:solidFill>
                <a:latin typeface="Arial Narrow" pitchFamily="34" charset="0"/>
              </a:rPr>
              <a:t>hardware modules</a:t>
            </a:r>
            <a:endParaRPr lang="en-US" sz="2400" b="1" strike="sngStrike" dirty="0">
              <a:solidFill>
                <a:srgbClr val="FF0000"/>
              </a:solidFill>
              <a:latin typeface="Arial Narrow" pitchFamily="34" charset="0"/>
            </a:endParaRPr>
          </a:p>
        </p:txBody>
      </p:sp>
      <p:sp>
        <p:nvSpPr>
          <p:cNvPr id="85" name="Rectangle 84"/>
          <p:cNvSpPr/>
          <p:nvPr/>
        </p:nvSpPr>
        <p:spPr>
          <a:xfrm>
            <a:off x="501621" y="4281621"/>
            <a:ext cx="4384541" cy="1200329"/>
          </a:xfrm>
          <a:prstGeom prst="rect">
            <a:avLst/>
          </a:prstGeom>
          <a:noFill/>
        </p:spPr>
        <p:txBody>
          <a:bodyPr wrap="square">
            <a:spAutoFit/>
          </a:bodyPr>
          <a:lstStyle/>
          <a:p>
            <a:pPr marL="457200"/>
            <a:r>
              <a:rPr lang="en-US" sz="2400" b="1" dirty="0" smtClean="0">
                <a:solidFill>
                  <a:schemeClr val="tx2"/>
                </a:solidFill>
                <a:latin typeface="Arial Narrow" pitchFamily="34" charset="0"/>
              </a:rPr>
              <a:t>Bundle </a:t>
            </a:r>
            <a:r>
              <a:rPr lang="en-US" sz="2400" b="1" dirty="0">
                <a:solidFill>
                  <a:schemeClr val="tx2"/>
                </a:solidFill>
                <a:latin typeface="Arial Narrow" pitchFamily="34" charset="0"/>
              </a:rPr>
              <a:t>Scheduling Units (BSU</a:t>
            </a:r>
            <a:r>
              <a:rPr lang="en-US" sz="2400" b="1" dirty="0" smtClean="0">
                <a:solidFill>
                  <a:schemeClr val="tx2"/>
                </a:solidFill>
                <a:latin typeface="Arial Narrow" pitchFamily="34" charset="0"/>
              </a:rPr>
              <a:t>) to schedule HW modules</a:t>
            </a:r>
          </a:p>
          <a:p>
            <a:pPr marL="457200" indent="-457200">
              <a:buFont typeface="Arial" pitchFamily="34" charset="0"/>
              <a:buChar char="-"/>
            </a:pPr>
            <a:r>
              <a:rPr lang="en-US" sz="2400" b="1" strike="sngStrike" dirty="0">
                <a:solidFill>
                  <a:srgbClr val="FF0000"/>
                </a:solidFill>
                <a:latin typeface="Arial Narrow" pitchFamily="34" charset="0"/>
              </a:rPr>
              <a:t>Centralized control </a:t>
            </a:r>
            <a:r>
              <a:rPr lang="en-US" sz="2400" b="1" strike="sngStrike" dirty="0" smtClean="0">
                <a:solidFill>
                  <a:srgbClr val="FF0000"/>
                </a:solidFill>
                <a:latin typeface="Arial Narrow" pitchFamily="34" charset="0"/>
              </a:rPr>
              <a:t>logic</a:t>
            </a:r>
            <a:endParaRPr lang="en-US" sz="2400" b="1" strike="sngStrike" dirty="0">
              <a:solidFill>
                <a:srgbClr val="FF0000"/>
              </a:solidFill>
              <a:latin typeface="Arial Narrow" pitchFamily="34" charset="0"/>
            </a:endParaRPr>
          </a:p>
        </p:txBody>
      </p:sp>
      <p:grpSp>
        <p:nvGrpSpPr>
          <p:cNvPr id="86" name="Group 85"/>
          <p:cNvGrpSpPr/>
          <p:nvPr/>
        </p:nvGrpSpPr>
        <p:grpSpPr>
          <a:xfrm>
            <a:off x="244446" y="1201637"/>
            <a:ext cx="477724" cy="658123"/>
            <a:chOff x="5817900" y="920987"/>
            <a:chExt cx="477724" cy="658123"/>
          </a:xfrm>
        </p:grpSpPr>
        <p:sp>
          <p:nvSpPr>
            <p:cNvPr id="87" name="Rectangle 86"/>
            <p:cNvSpPr/>
            <p:nvPr/>
          </p:nvSpPr>
          <p:spPr>
            <a:xfrm>
              <a:off x="5864065" y="1286121"/>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Lightning Bolt 91"/>
            <p:cNvSpPr/>
            <p:nvPr/>
          </p:nvSpPr>
          <p:spPr>
            <a:xfrm>
              <a:off x="5817900" y="920987"/>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p:cNvGrpSpPr/>
          <p:nvPr/>
        </p:nvGrpSpPr>
        <p:grpSpPr>
          <a:xfrm>
            <a:off x="28737" y="2460251"/>
            <a:ext cx="971972" cy="723879"/>
            <a:chOff x="6725798" y="1824145"/>
            <a:chExt cx="971972" cy="723879"/>
          </a:xfrm>
        </p:grpSpPr>
        <p:sp>
          <p:nvSpPr>
            <p:cNvPr id="122" name="Rectangle 121"/>
            <p:cNvSpPr/>
            <p:nvPr/>
          </p:nvSpPr>
          <p:spPr>
            <a:xfrm>
              <a:off x="7013953" y="2215804"/>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3" name="Straight Arrow Connector 122"/>
            <p:cNvCxnSpPr/>
            <p:nvPr/>
          </p:nvCxnSpPr>
          <p:spPr>
            <a:xfrm>
              <a:off x="6725798" y="2199026"/>
              <a:ext cx="280728"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flipV="1">
              <a:off x="6739828" y="2369331"/>
              <a:ext cx="266698"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5" name="Straight Arrow Connector 124"/>
            <p:cNvCxnSpPr/>
            <p:nvPr/>
          </p:nvCxnSpPr>
          <p:spPr>
            <a:xfrm>
              <a:off x="7458283" y="2377720"/>
              <a:ext cx="239487"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p:nvPr/>
          </p:nvCxnSpPr>
          <p:spPr>
            <a:xfrm flipV="1">
              <a:off x="7458283" y="2207415"/>
              <a:ext cx="239487"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7" name="Lightning Bolt 126"/>
            <p:cNvSpPr/>
            <p:nvPr/>
          </p:nvSpPr>
          <p:spPr>
            <a:xfrm>
              <a:off x="6971148" y="1824145"/>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8" name="Group 127"/>
          <p:cNvGrpSpPr/>
          <p:nvPr/>
        </p:nvGrpSpPr>
        <p:grpSpPr>
          <a:xfrm>
            <a:off x="255379" y="4249614"/>
            <a:ext cx="613151" cy="730764"/>
            <a:chOff x="6866162" y="2907079"/>
            <a:chExt cx="613151" cy="730764"/>
          </a:xfrm>
        </p:grpSpPr>
        <p:grpSp>
          <p:nvGrpSpPr>
            <p:cNvPr id="129" name="Group 128"/>
            <p:cNvGrpSpPr/>
            <p:nvPr/>
          </p:nvGrpSpPr>
          <p:grpSpPr>
            <a:xfrm>
              <a:off x="6866162" y="3057625"/>
              <a:ext cx="613151" cy="580218"/>
              <a:chOff x="7238944" y="3221371"/>
              <a:chExt cx="613151" cy="580218"/>
            </a:xfrm>
          </p:grpSpPr>
          <p:cxnSp>
            <p:nvCxnSpPr>
              <p:cNvPr id="131" name="Straight Arrow Connector 130"/>
              <p:cNvCxnSpPr/>
              <p:nvPr/>
            </p:nvCxnSpPr>
            <p:spPr>
              <a:xfrm>
                <a:off x="7324934" y="3408390"/>
                <a:ext cx="527161"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2" name="Elbow Connector 131"/>
              <p:cNvCxnSpPr/>
              <p:nvPr/>
            </p:nvCxnSpPr>
            <p:spPr>
              <a:xfrm rot="16200000" flipV="1">
                <a:off x="7287920" y="3391737"/>
                <a:ext cx="580217" cy="239487"/>
              </a:xfrm>
              <a:prstGeom prst="bentConnector3">
                <a:avLst>
                  <a:gd name="adj1" fmla="val 38433"/>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3" name="Elbow Connector 132"/>
              <p:cNvCxnSpPr/>
              <p:nvPr/>
            </p:nvCxnSpPr>
            <p:spPr>
              <a:xfrm rot="5400000">
                <a:off x="7194590" y="3391736"/>
                <a:ext cx="580218" cy="239488"/>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a:off x="7238944" y="3652616"/>
                <a:ext cx="613151" cy="0"/>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30" name="Lightning Bolt 129"/>
            <p:cNvSpPr/>
            <p:nvPr/>
          </p:nvSpPr>
          <p:spPr>
            <a:xfrm>
              <a:off x="6934998" y="2907079"/>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833553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4">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5">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Viper’s Execution Model</a:t>
            </a:r>
            <a:endParaRPr lang="en-US" dirty="0"/>
          </a:p>
        </p:txBody>
      </p:sp>
      <p:sp>
        <p:nvSpPr>
          <p:cNvPr id="3" name="Content Placeholder 2"/>
          <p:cNvSpPr>
            <a:spLocks noGrp="1"/>
          </p:cNvSpPr>
          <p:nvPr>
            <p:ph idx="1"/>
          </p:nvPr>
        </p:nvSpPr>
        <p:spPr>
          <a:xfrm>
            <a:off x="457200" y="1066800"/>
            <a:ext cx="8229600" cy="5064125"/>
          </a:xfrm>
        </p:spPr>
        <p:txBody>
          <a:bodyPr/>
          <a:lstStyle/>
          <a:p>
            <a:pPr marL="531812" indent="-514350">
              <a:buSzPct val="100000"/>
              <a:buFont typeface="+mj-lt"/>
              <a:buAutoNum type="arabicPeriod"/>
            </a:pPr>
            <a:r>
              <a:rPr lang="en-US" sz="2800" i="1" dirty="0" smtClean="0"/>
              <a:t>Building </a:t>
            </a:r>
            <a:r>
              <a:rPr lang="en-US" sz="2800" i="1" dirty="0"/>
              <a:t>Virtual </a:t>
            </a:r>
            <a:r>
              <a:rPr lang="en-US" sz="2800" i="1" dirty="0" smtClean="0"/>
              <a:t>Pipelines</a:t>
            </a:r>
          </a:p>
          <a:p>
            <a:pPr marL="531812" indent="-514350">
              <a:buSzPct val="100000"/>
              <a:buFont typeface="+mj-lt"/>
              <a:buAutoNum type="arabicPeriod"/>
            </a:pPr>
            <a:r>
              <a:rPr lang="en-US" sz="2800" i="1" dirty="0" smtClean="0"/>
              <a:t>Inter-Module </a:t>
            </a:r>
            <a:r>
              <a:rPr lang="en-US" sz="2800" i="1" dirty="0"/>
              <a:t>Data </a:t>
            </a:r>
            <a:r>
              <a:rPr lang="en-US" sz="2800" i="1" dirty="0" smtClean="0"/>
              <a:t>Dependencies</a:t>
            </a:r>
          </a:p>
          <a:p>
            <a:pPr marL="531812" indent="-514350">
              <a:buSzPct val="100000"/>
              <a:buFont typeface="+mj-lt"/>
              <a:buAutoNum type="arabicPeriod"/>
            </a:pPr>
            <a:r>
              <a:rPr lang="en-US" sz="2800" i="1" dirty="0" smtClean="0"/>
              <a:t>Handling Program </a:t>
            </a:r>
            <a:r>
              <a:rPr lang="en-US" sz="2800" i="1" dirty="0" err="1"/>
              <a:t>Mispredictions</a:t>
            </a:r>
            <a:endParaRPr lang="en-US" sz="2800" i="1" dirty="0" smtClean="0"/>
          </a:p>
          <a:p>
            <a:pPr marL="531812" indent="-514350">
              <a:buSzPct val="100000"/>
              <a:buFont typeface="+mj-lt"/>
              <a:buAutoNum type="arabicPeriod"/>
            </a:pPr>
            <a:r>
              <a:rPr lang="en-US" sz="2800" i="1" dirty="0" smtClean="0"/>
              <a:t>Handling Precise Exceptions</a:t>
            </a:r>
            <a:endParaRPr lang="en-US" sz="2800" i="1" dirty="0"/>
          </a:p>
          <a:p>
            <a:endParaRPr lang="en-US" sz="3200"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14</a:t>
            </a:fld>
            <a:endParaRPr lang="en-US"/>
          </a:p>
        </p:txBody>
      </p:sp>
    </p:spTree>
    <p:extLst>
      <p:ext uri="{BB962C8B-B14F-4D97-AF65-F5344CB8AC3E}">
        <p14:creationId xmlns:p14="http://schemas.microsoft.com/office/powerpoint/2010/main" xmlns="" val="1957489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ame 23"/>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Content Placeholder 1"/>
          <p:cNvSpPr>
            <a:spLocks noGrp="1"/>
          </p:cNvSpPr>
          <p:nvPr>
            <p:ph idx="1"/>
          </p:nvPr>
        </p:nvSpPr>
        <p:spPr>
          <a:xfrm>
            <a:off x="228606" y="1897524"/>
            <a:ext cx="8686794" cy="654810"/>
          </a:xfrm>
        </p:spPr>
        <p:txBody>
          <a:bodyPr>
            <a:normAutofit/>
          </a:bodyPr>
          <a:lstStyle/>
          <a:p>
            <a:pPr marL="0" indent="0">
              <a:buNone/>
            </a:pPr>
            <a:r>
              <a:rPr lang="en-US" sz="2400" i="1" dirty="0"/>
              <a:t>BSU – Bundle </a:t>
            </a:r>
            <a:r>
              <a:rPr lang="en-US" sz="2400" i="1" dirty="0" smtClean="0"/>
              <a:t>Scheduling </a:t>
            </a:r>
            <a:r>
              <a:rPr lang="en-US" sz="2400" i="1" dirty="0"/>
              <a:t>Unit</a:t>
            </a:r>
          </a:p>
        </p:txBody>
      </p:sp>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15</a:t>
            </a:fld>
            <a:endParaRPr lang="en-US" dirty="0"/>
          </a:p>
        </p:txBody>
      </p:sp>
      <p:sp>
        <p:nvSpPr>
          <p:cNvPr id="4" name="Title 3"/>
          <p:cNvSpPr>
            <a:spLocks noGrp="1"/>
          </p:cNvSpPr>
          <p:nvPr>
            <p:ph type="title"/>
          </p:nvPr>
        </p:nvSpPr>
        <p:spPr/>
        <p:txBody>
          <a:bodyPr>
            <a:noAutofit/>
          </a:bodyPr>
          <a:lstStyle/>
          <a:p>
            <a:r>
              <a:rPr lang="en-US" dirty="0" smtClean="0"/>
              <a:t>1. Building Virtual Pipelines</a:t>
            </a:r>
            <a:endParaRPr lang="en-US" dirty="0"/>
          </a:p>
        </p:txBody>
      </p:sp>
      <p:sp>
        <p:nvSpPr>
          <p:cNvPr id="13" name="TextBox 12"/>
          <p:cNvSpPr txBox="1"/>
          <p:nvPr/>
        </p:nvSpPr>
        <p:spPr>
          <a:xfrm>
            <a:off x="5442583" y="1452993"/>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1847096"/>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18" name="TextBox 17"/>
          <p:cNvSpPr txBox="1"/>
          <p:nvPr/>
        </p:nvSpPr>
        <p:spPr>
          <a:xfrm>
            <a:off x="2134301" y="4273296"/>
            <a:ext cx="2842188" cy="1815882"/>
          </a:xfrm>
          <a:prstGeom prst="rect">
            <a:avLst/>
          </a:prstGeom>
          <a:noFill/>
        </p:spPr>
        <p:txBody>
          <a:bodyPr wrap="none" rtlCol="0">
            <a:spAutoFit/>
          </a:bodyPr>
          <a:lstStyle/>
          <a:p>
            <a:r>
              <a:rPr lang="en-US" sz="2800" b="1" dirty="0" smtClean="0">
                <a:solidFill>
                  <a:srgbClr val="FFC000"/>
                </a:solidFill>
                <a:latin typeface="Arial Narrow" pitchFamily="34" charset="0"/>
              </a:rPr>
              <a:t>Fetch instruction</a:t>
            </a:r>
          </a:p>
          <a:p>
            <a:r>
              <a:rPr lang="en-US" sz="2800" b="1" dirty="0" smtClean="0">
                <a:solidFill>
                  <a:srgbClr val="002060"/>
                </a:solidFill>
                <a:latin typeface="Arial Narrow" pitchFamily="34" charset="0"/>
              </a:rPr>
              <a:t>Register access</a:t>
            </a:r>
          </a:p>
          <a:p>
            <a:r>
              <a:rPr lang="en-US" sz="2800" b="1" dirty="0" smtClean="0">
                <a:solidFill>
                  <a:srgbClr val="FF0000"/>
                </a:solidFill>
                <a:latin typeface="Arial Narrow" pitchFamily="34" charset="0"/>
              </a:rPr>
              <a:t>Execute </a:t>
            </a:r>
          </a:p>
          <a:p>
            <a:r>
              <a:rPr lang="en-US" sz="2800" b="1" dirty="0" smtClean="0">
                <a:solidFill>
                  <a:srgbClr val="00B050"/>
                </a:solidFill>
                <a:latin typeface="Arial Narrow" pitchFamily="34" charset="0"/>
              </a:rPr>
              <a:t>Write back/Commit</a:t>
            </a:r>
          </a:p>
        </p:txBody>
      </p:sp>
      <p:sp>
        <p:nvSpPr>
          <p:cNvPr id="28" name="Rectangle 27"/>
          <p:cNvSpPr/>
          <p:nvPr/>
        </p:nvSpPr>
        <p:spPr>
          <a:xfrm>
            <a:off x="7283789" y="4257817"/>
            <a:ext cx="598333" cy="357813"/>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3791" y="4758562"/>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2904" y="5239584"/>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2904" y="5694738"/>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6022593" y="4257817"/>
            <a:ext cx="598333" cy="357813"/>
          </a:xfrm>
          <a:prstGeom prst="rect">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6022595" y="4758562"/>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6011708" y="5239584"/>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6011708" y="5694738"/>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3" name="Table 22"/>
          <p:cNvGraphicFramePr>
            <a:graphicFrameLocks noGrp="1"/>
          </p:cNvGraphicFramePr>
          <p:nvPr>
            <p:extLst>
              <p:ext uri="{D42A27DB-BD31-4B8C-83A1-F6EECF244321}">
                <p14:modId xmlns:p14="http://schemas.microsoft.com/office/powerpoint/2010/main" xmlns="" val="1494963784"/>
              </p:ext>
            </p:extLst>
          </p:nvPr>
        </p:nvGraphicFramePr>
        <p:xfrm>
          <a:off x="222251"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xmlns="" val="4130630436"/>
              </p:ext>
            </p:extLst>
          </p:nvPr>
        </p:nvGraphicFramePr>
        <p:xfrm>
          <a:off x="220826"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sp>
        <p:nvSpPr>
          <p:cNvPr id="22" name="Content Placeholder 2"/>
          <p:cNvSpPr txBox="1">
            <a:spLocks/>
          </p:cNvSpPr>
          <p:nvPr/>
        </p:nvSpPr>
        <p:spPr bwMode="auto">
          <a:xfrm>
            <a:off x="6431032" y="12228"/>
            <a:ext cx="2712968"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b="1"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36" name="Rectangle 35"/>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9" name="Rectangle 38"/>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0" name="Rectangle 39"/>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4" name="Rectangle 43"/>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7" name="Rectangle 46"/>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8" name="Rectangle 47"/>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nvGrpSpPr>
          <p:cNvPr id="50" name="Group 49"/>
          <p:cNvGrpSpPr/>
          <p:nvPr/>
        </p:nvGrpSpPr>
        <p:grpSpPr>
          <a:xfrm>
            <a:off x="4932655" y="3894111"/>
            <a:ext cx="888580" cy="439872"/>
            <a:chOff x="8019133" y="3928174"/>
            <a:chExt cx="888580" cy="439872"/>
          </a:xfrm>
        </p:grpSpPr>
        <p:sp>
          <p:nvSpPr>
            <p:cNvPr id="51" name="Rectangle 50"/>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2" name="Rectangle 51"/>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3" name="Rectangle 52"/>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7" name="Group 6"/>
          <p:cNvGrpSpPr/>
          <p:nvPr/>
        </p:nvGrpSpPr>
        <p:grpSpPr>
          <a:xfrm>
            <a:off x="4932655" y="3911764"/>
            <a:ext cx="888580" cy="439872"/>
            <a:chOff x="4932655" y="3898147"/>
            <a:chExt cx="888580" cy="439872"/>
          </a:xfrm>
        </p:grpSpPr>
        <p:sp>
          <p:nvSpPr>
            <p:cNvPr id="41" name="Rectangle 40"/>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2" name="Rectangle 41"/>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3" name="Rectangle 42"/>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cxnSp>
        <p:nvCxnSpPr>
          <p:cNvPr id="37" name="Straight Arrow Connector 36"/>
          <p:cNvCxnSpPr>
            <a:stCxn id="32" idx="0"/>
          </p:cNvCxnSpPr>
          <p:nvPr/>
        </p:nvCxnSpPr>
        <p:spPr>
          <a:xfrm flipH="1" flipV="1">
            <a:off x="3370997" y="3136307"/>
            <a:ext cx="2950763" cy="112151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3481431" y="3136307"/>
            <a:ext cx="4009841" cy="112151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Curved Connector 37"/>
          <p:cNvCxnSpPr>
            <a:endCxn id="32" idx="0"/>
          </p:cNvCxnSpPr>
          <p:nvPr/>
        </p:nvCxnSpPr>
        <p:spPr>
          <a:xfrm>
            <a:off x="3370997" y="3136307"/>
            <a:ext cx="2950763" cy="1121510"/>
          </a:xfrm>
          <a:prstGeom prst="curvedConnector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39636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6" presetClass="emph" presetSubtype="0" fill="hold" nodeType="clickEffect">
                                  <p:stCondLst>
                                    <p:cond delay="0"/>
                                  </p:stCondLst>
                                  <p:childTnLst>
                                    <p:animScale>
                                      <p:cBhvr>
                                        <p:cTn id="18" dur="2000" fill="hold"/>
                                        <p:tgtEl>
                                          <p:spTgt spid="7"/>
                                        </p:tgtEl>
                                      </p:cBhvr>
                                      <p:by x="400000" y="400000"/>
                                    </p:animScale>
                                  </p:childTnLst>
                                </p:cTn>
                              </p:par>
                              <p:par>
                                <p:cTn id="19" presetID="42" presetClass="path" presetSubtype="0" accel="50000" decel="50000" fill="hold" nodeType="withEffect">
                                  <p:stCondLst>
                                    <p:cond delay="0"/>
                                  </p:stCondLst>
                                  <p:childTnLst>
                                    <p:animMotion origin="layout" path="M -8.33333E-7 -2.96296E-6 L -0.3125 -0.13518 " pathEditMode="relative" rAng="0" ptsTypes="AA">
                                      <p:cBhvr>
                                        <p:cTn id="20" dur="2000" fill="hold"/>
                                        <p:tgtEl>
                                          <p:spTgt spid="7"/>
                                        </p:tgtEl>
                                        <p:attrNameLst>
                                          <p:attrName>ppt_x</p:attrName>
                                          <p:attrName>ppt_y</p:attrName>
                                        </p:attrNameLst>
                                      </p:cBhvr>
                                      <p:rCtr x="-15625" y="-6759"/>
                                    </p:animMotion>
                                  </p:childTnLst>
                                </p:cTn>
                              </p:par>
                            </p:childTnLst>
                          </p:cTn>
                        </p:par>
                        <p:par>
                          <p:cTn id="21" fill="hold">
                            <p:stCondLst>
                              <p:cond delay="2000"/>
                            </p:stCondLst>
                            <p:childTnLst>
                              <p:par>
                                <p:cTn id="22" presetID="1" presetClass="exit" presetSubtype="0" fill="hold" nodeType="afterEffect">
                                  <p:stCondLst>
                                    <p:cond delay="0"/>
                                  </p:stCondLst>
                                  <p:childTnLst>
                                    <p:set>
                                      <p:cBhvr>
                                        <p:cTn id="23" dur="1" fill="hold">
                                          <p:stCondLst>
                                            <p:cond delay="0"/>
                                          </p:stCondLst>
                                        </p:cTn>
                                        <p:tgtEl>
                                          <p:spTgt spid="7"/>
                                        </p:tgtEl>
                                        <p:attrNameLst>
                                          <p:attrName>style.visibility</p:attrName>
                                        </p:attrNameLst>
                                      </p:cBhvr>
                                      <p:to>
                                        <p:strVal val="hidden"/>
                                      </p:to>
                                    </p:set>
                                  </p:childTnLst>
                                </p:cTn>
                              </p:par>
                            </p:childTnLst>
                          </p:cTn>
                        </p:par>
                        <p:par>
                          <p:cTn id="24" fill="hold">
                            <p:stCondLst>
                              <p:cond delay="2000"/>
                            </p:stCondLst>
                            <p:childTnLst>
                              <p:par>
                                <p:cTn id="25" presetID="10" presetClass="entr" presetSubtype="0"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down)">
                                      <p:cBhvr>
                                        <p:cTn id="32" dur="500"/>
                                        <p:tgtEl>
                                          <p:spTgt spid="37"/>
                                        </p:tgtEl>
                                      </p:cBhvr>
                                    </p:animEffect>
                                  </p:childTnLst>
                                </p:cTn>
                              </p:par>
                            </p:childTnLst>
                          </p:cTn>
                        </p:par>
                        <p:par>
                          <p:cTn id="33" fill="hold">
                            <p:stCondLst>
                              <p:cond delay="500"/>
                            </p:stCondLst>
                            <p:childTnLst>
                              <p:par>
                                <p:cTn id="34" presetID="1" presetClass="entr" presetSubtype="0" fill="hold" nodeType="afterEffect">
                                  <p:stCondLst>
                                    <p:cond delay="0"/>
                                  </p:stCondLst>
                                  <p:childTnLst>
                                    <p:set>
                                      <p:cBhvr>
                                        <p:cTn id="35" dur="1" fill="hold">
                                          <p:stCondLst>
                                            <p:cond delay="0"/>
                                          </p:stCondLst>
                                        </p:cTn>
                                        <p:tgtEl>
                                          <p:spTgt spid="2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nodeType="clickEffect">
                                  <p:stCondLst>
                                    <p:cond delay="0"/>
                                  </p:stCondLst>
                                  <p:childTnLst>
                                    <p:set>
                                      <p:cBhvr>
                                        <p:cTn id="39" dur="1" fill="hold">
                                          <p:stCondLst>
                                            <p:cond delay="0"/>
                                          </p:stCondLst>
                                        </p:cTn>
                                        <p:tgtEl>
                                          <p:spTgt spid="21"/>
                                        </p:tgtEl>
                                        <p:attrNameLst>
                                          <p:attrName>style.visibility</p:attrName>
                                        </p:attrNameLst>
                                      </p:cBhvr>
                                      <p:to>
                                        <p:strVal val="hidden"/>
                                      </p:to>
                                    </p:set>
                                  </p:childTnLst>
                                </p:cTn>
                              </p:par>
                            </p:childTnLst>
                          </p:cTn>
                        </p:par>
                        <p:par>
                          <p:cTn id="40" fill="hold">
                            <p:stCondLst>
                              <p:cond delay="0"/>
                            </p:stCondLst>
                            <p:childTnLst>
                              <p:par>
                                <p:cTn id="41" presetID="22" presetClass="entr" presetSubtype="1" fill="hold" nodeType="after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wipe(up)">
                                      <p:cBhvr>
                                        <p:cTn id="43" dur="500"/>
                                        <p:tgtEl>
                                          <p:spTgt spid="38"/>
                                        </p:tgtEl>
                                      </p:cBhvr>
                                    </p:animEffect>
                                  </p:childTnLst>
                                </p:cTn>
                              </p:par>
                              <p:par>
                                <p:cTn id="44" presetID="1" presetClass="exit" presetSubtype="0" fill="hold" nodeType="withEffect">
                                  <p:stCondLst>
                                    <p:cond delay="0"/>
                                  </p:stCondLst>
                                  <p:childTnLst>
                                    <p:set>
                                      <p:cBhvr>
                                        <p:cTn id="45" dur="1" fill="hold">
                                          <p:stCondLst>
                                            <p:cond delay="0"/>
                                          </p:stCondLst>
                                        </p:cTn>
                                        <p:tgtEl>
                                          <p:spTgt spid="37"/>
                                        </p:tgtEl>
                                        <p:attrNameLst>
                                          <p:attrName>style.visibility</p:attrName>
                                        </p:attrNameLst>
                                      </p:cBhvr>
                                      <p:to>
                                        <p:strVal val="hidden"/>
                                      </p:to>
                                    </p:set>
                                  </p:childTnLst>
                                </p:cTn>
                              </p:par>
                            </p:childTnLst>
                          </p:cTn>
                        </p:par>
                        <p:par>
                          <p:cTn id="46" fill="hold">
                            <p:stCondLst>
                              <p:cond delay="500"/>
                            </p:stCondLst>
                            <p:childTnLst>
                              <p:par>
                                <p:cTn id="47" presetID="1" presetClass="emph" presetSubtype="2" fill="hold" nodeType="afterEffect">
                                  <p:stCondLst>
                                    <p:cond delay="0"/>
                                  </p:stCondLst>
                                  <p:childTnLst>
                                    <p:animClr clrSpc="rgb" dir="cw">
                                      <p:cBhvr>
                                        <p:cTn id="48" dur="1000" fill="hold"/>
                                        <p:tgtEl>
                                          <p:spTgt spid="32"/>
                                        </p:tgtEl>
                                        <p:attrNameLst>
                                          <p:attrName>fillcolor</p:attrName>
                                        </p:attrNameLst>
                                      </p:cBhvr>
                                      <p:to>
                                        <a:srgbClr val="FFCC99"/>
                                      </p:to>
                                    </p:animClr>
                                    <p:set>
                                      <p:cBhvr>
                                        <p:cTn id="49" dur="1000" fill="hold"/>
                                        <p:tgtEl>
                                          <p:spTgt spid="32"/>
                                        </p:tgtEl>
                                        <p:attrNameLst>
                                          <p:attrName>fill.type</p:attrName>
                                        </p:attrNameLst>
                                      </p:cBhvr>
                                      <p:to>
                                        <p:strVal val="solid"/>
                                      </p:to>
                                    </p:set>
                                    <p:set>
                                      <p:cBhvr>
                                        <p:cTn id="50" dur="1000" fill="hold"/>
                                        <p:tgtEl>
                                          <p:spTgt spid="32"/>
                                        </p:tgtEl>
                                        <p:attrNameLst>
                                          <p:attrName>fill.on</p:attrName>
                                        </p:attrNameLst>
                                      </p:cBhvr>
                                      <p:to>
                                        <p:strVal val="true"/>
                                      </p:to>
                                    </p:set>
                                  </p:childTnLst>
                                </p:cTn>
                              </p:par>
                            </p:childTnLst>
                          </p:cTn>
                        </p:par>
                        <p:par>
                          <p:cTn id="51" fill="hold">
                            <p:stCondLst>
                              <p:cond delay="1500"/>
                            </p:stCondLst>
                            <p:childTnLst>
                              <p:par>
                                <p:cTn id="52" presetID="1" presetClass="entr" presetSubtype="0" fill="hold" nodeType="afterEffect">
                                  <p:stCondLst>
                                    <p:cond delay="0"/>
                                  </p:stCondLst>
                                  <p:childTnLst>
                                    <p:set>
                                      <p:cBhvr>
                                        <p:cTn id="53"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3" grpId="0" animBg="1"/>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16</a:t>
            </a:fld>
            <a:endParaRPr lang="en-US" dirty="0"/>
          </a:p>
        </p:txBody>
      </p:sp>
      <p:sp>
        <p:nvSpPr>
          <p:cNvPr id="4" name="Title 3"/>
          <p:cNvSpPr>
            <a:spLocks noGrp="1"/>
          </p:cNvSpPr>
          <p:nvPr>
            <p:ph type="title"/>
          </p:nvPr>
        </p:nvSpPr>
        <p:spPr/>
        <p:txBody>
          <a:bodyPr>
            <a:noAutofit/>
          </a:bodyPr>
          <a:lstStyle/>
          <a:p>
            <a:r>
              <a:rPr lang="en-US" dirty="0" smtClean="0"/>
              <a:t>1. Building </a:t>
            </a:r>
            <a:r>
              <a:rPr lang="en-US" dirty="0"/>
              <a:t>Virtual </a:t>
            </a:r>
            <a:r>
              <a:rPr lang="en-US" dirty="0" smtClean="0"/>
              <a:t>Pipelines</a:t>
            </a:r>
            <a:endParaRPr lang="en-US" dirty="0"/>
          </a:p>
        </p:txBody>
      </p:sp>
      <p:sp>
        <p:nvSpPr>
          <p:cNvPr id="13" name="TextBox 12"/>
          <p:cNvSpPr txBox="1"/>
          <p:nvPr/>
        </p:nvSpPr>
        <p:spPr>
          <a:xfrm>
            <a:off x="5442583" y="1452993"/>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1847096"/>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18" name="TextBox 17"/>
          <p:cNvSpPr txBox="1"/>
          <p:nvPr/>
        </p:nvSpPr>
        <p:spPr>
          <a:xfrm>
            <a:off x="2134301" y="4273296"/>
            <a:ext cx="2842188" cy="1815882"/>
          </a:xfrm>
          <a:prstGeom prst="rect">
            <a:avLst/>
          </a:prstGeom>
          <a:noFill/>
        </p:spPr>
        <p:txBody>
          <a:bodyPr wrap="none" rtlCol="0">
            <a:spAutoFit/>
          </a:bodyPr>
          <a:lstStyle/>
          <a:p>
            <a:r>
              <a:rPr lang="en-US" sz="2800" b="1" dirty="0" smtClean="0">
                <a:solidFill>
                  <a:srgbClr val="FFC000"/>
                </a:solidFill>
                <a:latin typeface="Arial Narrow" pitchFamily="34" charset="0"/>
              </a:rPr>
              <a:t>Fetch instruction</a:t>
            </a:r>
          </a:p>
          <a:p>
            <a:r>
              <a:rPr lang="en-US" sz="2800" b="1" dirty="0" smtClean="0">
                <a:solidFill>
                  <a:srgbClr val="002060"/>
                </a:solidFill>
                <a:latin typeface="Arial Narrow" pitchFamily="34" charset="0"/>
              </a:rPr>
              <a:t>Register access</a:t>
            </a:r>
          </a:p>
          <a:p>
            <a:r>
              <a:rPr lang="en-US" sz="2800" b="1" dirty="0" smtClean="0">
                <a:solidFill>
                  <a:srgbClr val="FF0000"/>
                </a:solidFill>
                <a:latin typeface="Arial Narrow" pitchFamily="34" charset="0"/>
              </a:rPr>
              <a:t>Execute </a:t>
            </a:r>
          </a:p>
          <a:p>
            <a:r>
              <a:rPr lang="en-US" sz="2800" b="1" dirty="0" smtClean="0">
                <a:solidFill>
                  <a:srgbClr val="00B050"/>
                </a:solidFill>
                <a:latin typeface="Arial Narrow" pitchFamily="34" charset="0"/>
              </a:rPr>
              <a:t>Write back/Commit</a:t>
            </a:r>
          </a:p>
        </p:txBody>
      </p:sp>
      <p:sp>
        <p:nvSpPr>
          <p:cNvPr id="28" name="Rectangle 27"/>
          <p:cNvSpPr/>
          <p:nvPr/>
        </p:nvSpPr>
        <p:spPr>
          <a:xfrm>
            <a:off x="7283789" y="4257817"/>
            <a:ext cx="598333" cy="357813"/>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3791" y="4758562"/>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2904" y="5239584"/>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2904" y="5694738"/>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6022593" y="4257817"/>
            <a:ext cx="598333" cy="357813"/>
          </a:xfrm>
          <a:prstGeom prst="rect">
            <a:avLst/>
          </a:prstGeom>
          <a:solidFill>
            <a:schemeClr val="accent1">
              <a:lumMod val="60000"/>
              <a:lumOff val="4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6022595" y="4758562"/>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6011708" y="5239584"/>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6011708" y="5694738"/>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3" name="Table 22"/>
          <p:cNvGraphicFramePr>
            <a:graphicFrameLocks noGrp="1"/>
          </p:cNvGraphicFramePr>
          <p:nvPr>
            <p:extLst>
              <p:ext uri="{D42A27DB-BD31-4B8C-83A1-F6EECF244321}">
                <p14:modId xmlns:p14="http://schemas.microsoft.com/office/powerpoint/2010/main" xmlns="" val="2102707853"/>
              </p:ext>
            </p:extLst>
          </p:nvPr>
        </p:nvGraphicFramePr>
        <p:xfrm>
          <a:off x="222251"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xmlns="" val="1188526426"/>
              </p:ext>
            </p:extLst>
          </p:nvPr>
        </p:nvGraphicFramePr>
        <p:xfrm>
          <a:off x="220826"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cxnSp>
        <p:nvCxnSpPr>
          <p:cNvPr id="21" name="Straight Connector 20"/>
          <p:cNvCxnSpPr>
            <a:stCxn id="32" idx="3"/>
            <a:endCxn id="29" idx="1"/>
          </p:cNvCxnSpPr>
          <p:nvPr/>
        </p:nvCxnSpPr>
        <p:spPr>
          <a:xfrm>
            <a:off x="6620926" y="4436724"/>
            <a:ext cx="662865" cy="49582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34" idx="3"/>
            <a:endCxn id="29" idx="1"/>
          </p:cNvCxnSpPr>
          <p:nvPr/>
        </p:nvCxnSpPr>
        <p:spPr>
          <a:xfrm flipV="1">
            <a:off x="6620927" y="4932553"/>
            <a:ext cx="662864" cy="46685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316318" y="5559229"/>
            <a:ext cx="0" cy="13550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Content Placeholder 1"/>
          <p:cNvSpPr txBox="1">
            <a:spLocks/>
          </p:cNvSpPr>
          <p:nvPr/>
        </p:nvSpPr>
        <p:spPr bwMode="auto">
          <a:xfrm>
            <a:off x="228606" y="1897524"/>
            <a:ext cx="8686794" cy="6548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buFont typeface="Wingdings" pitchFamily="2" charset="2"/>
              <a:buNone/>
            </a:pPr>
            <a:r>
              <a:rPr lang="en-US" sz="2400" i="1" smtClean="0"/>
              <a:t>BSU – Bundle Scheduling Unit</a:t>
            </a:r>
            <a:endParaRPr lang="en-US" sz="2400" i="1" dirty="0"/>
          </a:p>
        </p:txBody>
      </p:sp>
      <p:sp>
        <p:nvSpPr>
          <p:cNvPr id="26" name="Content Placeholder 2"/>
          <p:cNvSpPr txBox="1">
            <a:spLocks/>
          </p:cNvSpPr>
          <p:nvPr/>
        </p:nvSpPr>
        <p:spPr bwMode="auto">
          <a:xfrm>
            <a:off x="6431032" y="12228"/>
            <a:ext cx="2712968"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b="1"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27" name="Frame 26"/>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11" name="Group 10"/>
          <p:cNvGrpSpPr/>
          <p:nvPr/>
        </p:nvGrpSpPr>
        <p:grpSpPr>
          <a:xfrm>
            <a:off x="8019133" y="3928174"/>
            <a:ext cx="888580" cy="439872"/>
            <a:chOff x="8019133" y="3928174"/>
            <a:chExt cx="888580" cy="439872"/>
          </a:xfrm>
        </p:grpSpPr>
        <p:sp>
          <p:nvSpPr>
            <p:cNvPr id="44" name="Rectangle 43"/>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9" name="Group 8"/>
          <p:cNvGrpSpPr/>
          <p:nvPr/>
        </p:nvGrpSpPr>
        <p:grpSpPr>
          <a:xfrm>
            <a:off x="4942882" y="5915469"/>
            <a:ext cx="888580" cy="439872"/>
            <a:chOff x="4942882" y="5915469"/>
            <a:chExt cx="888580" cy="439872"/>
          </a:xfrm>
        </p:grpSpPr>
        <p:sp>
          <p:nvSpPr>
            <p:cNvPr id="51" name="Rectangle 50"/>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2" name="Rectangle 51"/>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3" name="Rectangle 52"/>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10" name="Group 9"/>
          <p:cNvGrpSpPr/>
          <p:nvPr/>
        </p:nvGrpSpPr>
        <p:grpSpPr>
          <a:xfrm>
            <a:off x="8094093" y="5848130"/>
            <a:ext cx="888580" cy="439872"/>
            <a:chOff x="8094093" y="5848130"/>
            <a:chExt cx="888580" cy="439872"/>
          </a:xfrm>
        </p:grpSpPr>
        <p:sp>
          <p:nvSpPr>
            <p:cNvPr id="54" name="Rectangle 53"/>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5" name="Rectangle 54"/>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6" name="Rectangle 55"/>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36" name="Group 35"/>
          <p:cNvGrpSpPr/>
          <p:nvPr/>
        </p:nvGrpSpPr>
        <p:grpSpPr>
          <a:xfrm>
            <a:off x="4936586" y="3927945"/>
            <a:ext cx="888580" cy="439872"/>
            <a:chOff x="8019133" y="3928174"/>
            <a:chExt cx="888580" cy="439872"/>
          </a:xfrm>
        </p:grpSpPr>
        <p:sp>
          <p:nvSpPr>
            <p:cNvPr id="37" name="Rectangle 36"/>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8" name="Rectangle 37"/>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9" name="Rectangle 38"/>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292033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1000" fill="hold"/>
                                        <p:tgtEl>
                                          <p:spTgt spid="29"/>
                                        </p:tgtEl>
                                        <p:attrNameLst>
                                          <p:attrName>fillcolor</p:attrName>
                                        </p:attrNameLst>
                                      </p:cBhvr>
                                      <p:to>
                                        <a:srgbClr val="FFCC66"/>
                                      </p:to>
                                    </p:animClr>
                                    <p:set>
                                      <p:cBhvr>
                                        <p:cTn id="7" dur="1000" fill="hold"/>
                                        <p:tgtEl>
                                          <p:spTgt spid="29"/>
                                        </p:tgtEl>
                                        <p:attrNameLst>
                                          <p:attrName>fill.type</p:attrName>
                                        </p:attrNameLst>
                                      </p:cBhvr>
                                      <p:to>
                                        <p:strVal val="solid"/>
                                      </p:to>
                                    </p:set>
                                    <p:set>
                                      <p:cBhvr>
                                        <p:cTn id="8" dur="1000" fill="hold"/>
                                        <p:tgtEl>
                                          <p:spTgt spid="29"/>
                                        </p:tgtEl>
                                        <p:attrNameLst>
                                          <p:attrName>fill.on</p:attrName>
                                        </p:attrNameLst>
                                      </p:cBhvr>
                                      <p:to>
                                        <p:strVal val="true"/>
                                      </p:to>
                                    </p:set>
                                  </p:childTnLst>
                                </p:cTn>
                              </p:par>
                            </p:childTnLst>
                          </p:cTn>
                        </p:par>
                        <p:par>
                          <p:cTn id="9" fill="hold">
                            <p:stCondLst>
                              <p:cond delay="1000"/>
                            </p:stCondLst>
                            <p:childTnLst>
                              <p:par>
                                <p:cTn id="10" presetID="1" presetClass="emph" presetSubtype="2" fill="hold" nodeType="afterEffect">
                                  <p:stCondLst>
                                    <p:cond delay="0"/>
                                  </p:stCondLst>
                                  <p:childTnLst>
                                    <p:animClr clrSpc="rgb" dir="cw">
                                      <p:cBhvr>
                                        <p:cTn id="11" dur="1000" fill="hold"/>
                                        <p:tgtEl>
                                          <p:spTgt spid="34"/>
                                        </p:tgtEl>
                                        <p:attrNameLst>
                                          <p:attrName>fillcolor</p:attrName>
                                        </p:attrNameLst>
                                      </p:cBhvr>
                                      <p:to>
                                        <a:srgbClr val="FFCC66"/>
                                      </p:to>
                                    </p:animClr>
                                    <p:set>
                                      <p:cBhvr>
                                        <p:cTn id="12" dur="1000" fill="hold"/>
                                        <p:tgtEl>
                                          <p:spTgt spid="34"/>
                                        </p:tgtEl>
                                        <p:attrNameLst>
                                          <p:attrName>fill.type</p:attrName>
                                        </p:attrNameLst>
                                      </p:cBhvr>
                                      <p:to>
                                        <p:strVal val="solid"/>
                                      </p:to>
                                    </p:set>
                                    <p:set>
                                      <p:cBhvr>
                                        <p:cTn id="13" dur="1000" fill="hold"/>
                                        <p:tgtEl>
                                          <p:spTgt spid="34"/>
                                        </p:tgtEl>
                                        <p:attrNameLst>
                                          <p:attrName>fill.on</p:attrName>
                                        </p:attrNameLst>
                                      </p:cBhvr>
                                      <p:to>
                                        <p:strVal val="true"/>
                                      </p:to>
                                    </p:set>
                                  </p:childTnLst>
                                </p:cTn>
                              </p:par>
                            </p:childTnLst>
                          </p:cTn>
                        </p:par>
                        <p:par>
                          <p:cTn id="14" fill="hold">
                            <p:stCondLst>
                              <p:cond delay="2000"/>
                            </p:stCondLst>
                            <p:childTnLst>
                              <p:par>
                                <p:cTn id="15" presetID="1" presetClass="emph" presetSubtype="2" fill="hold" nodeType="afterEffect">
                                  <p:stCondLst>
                                    <p:cond delay="0"/>
                                  </p:stCondLst>
                                  <p:childTnLst>
                                    <p:animClr clrSpc="rgb" dir="cw">
                                      <p:cBhvr>
                                        <p:cTn id="16" dur="1000" fill="hold"/>
                                        <p:tgtEl>
                                          <p:spTgt spid="35"/>
                                        </p:tgtEl>
                                        <p:attrNameLst>
                                          <p:attrName>fillcolor</p:attrName>
                                        </p:attrNameLst>
                                      </p:cBhvr>
                                      <p:to>
                                        <a:srgbClr val="FFCC66"/>
                                      </p:to>
                                    </p:animClr>
                                    <p:set>
                                      <p:cBhvr>
                                        <p:cTn id="17" dur="1000" fill="hold"/>
                                        <p:tgtEl>
                                          <p:spTgt spid="35"/>
                                        </p:tgtEl>
                                        <p:attrNameLst>
                                          <p:attrName>fill.type</p:attrName>
                                        </p:attrNameLst>
                                      </p:cBhvr>
                                      <p:to>
                                        <p:strVal val="solid"/>
                                      </p:to>
                                    </p:set>
                                    <p:set>
                                      <p:cBhvr>
                                        <p:cTn id="18" dur="1000" fill="hold"/>
                                        <p:tgtEl>
                                          <p:spTgt spid="35"/>
                                        </p:tgtEl>
                                        <p:attrNameLst>
                                          <p:attrName>fill.on</p:attrName>
                                        </p:attrNameLst>
                                      </p:cBhvr>
                                      <p:to>
                                        <p:strVal val="true"/>
                                      </p:to>
                                    </p:set>
                                  </p:childTnLst>
                                </p:cTn>
                              </p:par>
                              <p:par>
                                <p:cTn id="19" presetID="10"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par>
                                <p:cTn id="22" presetID="10" presetClass="entr" presetSubtype="0" fill="hold"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fade">
                                      <p:cBhvr>
                                        <p:cTn id="24" dur="500"/>
                                        <p:tgtEl>
                                          <p:spTgt spid="22"/>
                                        </p:tgtEl>
                                      </p:cBhvr>
                                    </p:animEffect>
                                  </p:childTnLst>
                                </p:cTn>
                              </p:par>
                              <p:par>
                                <p:cTn id="25" presetID="10"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par>
                                <p:cTn id="28" presetID="1" presetClass="entr" presetSubtype="0" fill="hold" nodeType="withEffect">
                                  <p:stCondLst>
                                    <p:cond delay="2000"/>
                                  </p:stCondLst>
                                  <p:childTnLst>
                                    <p:set>
                                      <p:cBhvr>
                                        <p:cTn id="29"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ame 25"/>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7" name="Group 46"/>
          <p:cNvGrpSpPr/>
          <p:nvPr/>
        </p:nvGrpSpPr>
        <p:grpSpPr>
          <a:xfrm>
            <a:off x="4942882" y="3928174"/>
            <a:ext cx="888580" cy="439872"/>
            <a:chOff x="8019133" y="3928174"/>
            <a:chExt cx="888580" cy="439872"/>
          </a:xfrm>
        </p:grpSpPr>
        <p:sp>
          <p:nvSpPr>
            <p:cNvPr id="48" name="Rectangle 47"/>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17</a:t>
            </a:fld>
            <a:endParaRPr lang="en-US" dirty="0"/>
          </a:p>
        </p:txBody>
      </p:sp>
      <p:sp>
        <p:nvSpPr>
          <p:cNvPr id="4" name="Title 3"/>
          <p:cNvSpPr>
            <a:spLocks noGrp="1"/>
          </p:cNvSpPr>
          <p:nvPr>
            <p:ph type="title"/>
          </p:nvPr>
        </p:nvSpPr>
        <p:spPr/>
        <p:txBody>
          <a:bodyPr>
            <a:noAutofit/>
          </a:bodyPr>
          <a:lstStyle/>
          <a:p>
            <a:r>
              <a:rPr lang="en-US" dirty="0" smtClean="0"/>
              <a:t>1. Building </a:t>
            </a:r>
            <a:r>
              <a:rPr lang="en-US" dirty="0"/>
              <a:t>Virtual </a:t>
            </a:r>
            <a:r>
              <a:rPr lang="en-US" dirty="0" smtClean="0"/>
              <a:t>Pipelines</a:t>
            </a:r>
            <a:endParaRPr lang="en-US" dirty="0"/>
          </a:p>
        </p:txBody>
      </p:sp>
      <p:sp>
        <p:nvSpPr>
          <p:cNvPr id="13" name="TextBox 12"/>
          <p:cNvSpPr txBox="1"/>
          <p:nvPr/>
        </p:nvSpPr>
        <p:spPr>
          <a:xfrm>
            <a:off x="5442583" y="1452993"/>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1847096"/>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18" name="TextBox 17"/>
          <p:cNvSpPr txBox="1"/>
          <p:nvPr/>
        </p:nvSpPr>
        <p:spPr>
          <a:xfrm>
            <a:off x="2134301" y="4273296"/>
            <a:ext cx="2842188" cy="1815882"/>
          </a:xfrm>
          <a:prstGeom prst="rect">
            <a:avLst/>
          </a:prstGeom>
          <a:noFill/>
        </p:spPr>
        <p:txBody>
          <a:bodyPr wrap="none" rtlCol="0">
            <a:spAutoFit/>
          </a:bodyPr>
          <a:lstStyle/>
          <a:p>
            <a:r>
              <a:rPr lang="en-US" sz="2800" b="1" dirty="0" smtClean="0">
                <a:solidFill>
                  <a:srgbClr val="FFC000"/>
                </a:solidFill>
                <a:latin typeface="Arial Narrow" pitchFamily="34" charset="0"/>
              </a:rPr>
              <a:t>Fetch instruction</a:t>
            </a:r>
          </a:p>
          <a:p>
            <a:r>
              <a:rPr lang="en-US" sz="2800" b="1" dirty="0" smtClean="0">
                <a:solidFill>
                  <a:srgbClr val="002060"/>
                </a:solidFill>
                <a:latin typeface="Arial Narrow" pitchFamily="34" charset="0"/>
              </a:rPr>
              <a:t>Register access</a:t>
            </a:r>
          </a:p>
          <a:p>
            <a:r>
              <a:rPr lang="en-US" sz="2800" b="1" dirty="0" smtClean="0">
                <a:solidFill>
                  <a:srgbClr val="FF0000"/>
                </a:solidFill>
                <a:latin typeface="Arial Narrow" pitchFamily="34" charset="0"/>
              </a:rPr>
              <a:t>Execute </a:t>
            </a:r>
          </a:p>
          <a:p>
            <a:r>
              <a:rPr lang="en-US" sz="2800" b="1" dirty="0" smtClean="0">
                <a:solidFill>
                  <a:srgbClr val="00B050"/>
                </a:solidFill>
                <a:latin typeface="Arial Narrow" pitchFamily="34" charset="0"/>
              </a:rPr>
              <a:t>Write back/Commit</a:t>
            </a:r>
          </a:p>
        </p:txBody>
      </p:sp>
      <p:sp>
        <p:nvSpPr>
          <p:cNvPr id="28" name="Rectangle 27"/>
          <p:cNvSpPr/>
          <p:nvPr/>
        </p:nvSpPr>
        <p:spPr>
          <a:xfrm>
            <a:off x="7283789" y="4257817"/>
            <a:ext cx="598333" cy="357813"/>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3791" y="4758562"/>
            <a:ext cx="598332" cy="347982"/>
          </a:xfrm>
          <a:prstGeom prst="rect">
            <a:avLst/>
          </a:prstGeom>
          <a:solidFill>
            <a:schemeClr val="accent1">
              <a:lumMod val="60000"/>
              <a:lumOff val="4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2904" y="5239584"/>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2904" y="5694738"/>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6008945" y="4257817"/>
            <a:ext cx="598333" cy="357813"/>
          </a:xfrm>
          <a:prstGeom prst="rect">
            <a:avLst/>
          </a:prstGeom>
          <a:solidFill>
            <a:schemeClr val="accent1">
              <a:lumMod val="60000"/>
              <a:lumOff val="4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6008947" y="4758562"/>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98060" y="5239584"/>
            <a:ext cx="609219" cy="319645"/>
          </a:xfrm>
          <a:prstGeom prst="rect">
            <a:avLst/>
          </a:prstGeom>
          <a:solidFill>
            <a:schemeClr val="accent1">
              <a:lumMod val="60000"/>
              <a:lumOff val="4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98060" y="5694738"/>
            <a:ext cx="609219" cy="352808"/>
          </a:xfrm>
          <a:prstGeom prst="rect">
            <a:avLst/>
          </a:prstGeom>
          <a:solidFill>
            <a:schemeClr val="accent1">
              <a:lumMod val="60000"/>
              <a:lumOff val="4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3" name="Table 22"/>
          <p:cNvGraphicFramePr>
            <a:graphicFrameLocks noGrp="1"/>
          </p:cNvGraphicFramePr>
          <p:nvPr>
            <p:extLst>
              <p:ext uri="{D42A27DB-BD31-4B8C-83A1-F6EECF244321}">
                <p14:modId xmlns:p14="http://schemas.microsoft.com/office/powerpoint/2010/main" xmlns="" val="3643607302"/>
              </p:ext>
            </p:extLst>
          </p:nvPr>
        </p:nvGraphicFramePr>
        <p:xfrm>
          <a:off x="222251"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cxnSp>
        <p:nvCxnSpPr>
          <p:cNvPr id="19" name="Straight Arrow Connector 18"/>
          <p:cNvCxnSpPr>
            <a:stCxn id="32" idx="1"/>
          </p:cNvCxnSpPr>
          <p:nvPr/>
        </p:nvCxnSpPr>
        <p:spPr>
          <a:xfrm flipH="1" flipV="1">
            <a:off x="2315910" y="3136308"/>
            <a:ext cx="3693035" cy="1300416"/>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20" name="Table 19"/>
          <p:cNvGraphicFramePr>
            <a:graphicFrameLocks noGrp="1"/>
          </p:cNvGraphicFramePr>
          <p:nvPr>
            <p:extLst>
              <p:ext uri="{D42A27DB-BD31-4B8C-83A1-F6EECF244321}">
                <p14:modId xmlns:p14="http://schemas.microsoft.com/office/powerpoint/2010/main" xmlns="" val="1106333057"/>
              </p:ext>
            </p:extLst>
          </p:nvPr>
        </p:nvGraphicFramePr>
        <p:xfrm>
          <a:off x="220826"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cxnSp>
        <p:nvCxnSpPr>
          <p:cNvPr id="6" name="Straight Connector 5"/>
          <p:cNvCxnSpPr>
            <a:stCxn id="32" idx="3"/>
            <a:endCxn id="29" idx="1"/>
          </p:cNvCxnSpPr>
          <p:nvPr/>
        </p:nvCxnSpPr>
        <p:spPr>
          <a:xfrm>
            <a:off x="6607278" y="4436724"/>
            <a:ext cx="676513" cy="49582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34" idx="3"/>
            <a:endCxn id="29" idx="1"/>
          </p:cNvCxnSpPr>
          <p:nvPr/>
        </p:nvCxnSpPr>
        <p:spPr>
          <a:xfrm flipV="1">
            <a:off x="6607279" y="4932553"/>
            <a:ext cx="676512" cy="46685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34" idx="2"/>
            <a:endCxn id="35" idx="0"/>
          </p:cNvCxnSpPr>
          <p:nvPr/>
        </p:nvCxnSpPr>
        <p:spPr>
          <a:xfrm>
            <a:off x="6302670" y="5559229"/>
            <a:ext cx="0" cy="13550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Content Placeholder 1"/>
          <p:cNvSpPr txBox="1">
            <a:spLocks/>
          </p:cNvSpPr>
          <p:nvPr/>
        </p:nvSpPr>
        <p:spPr bwMode="auto">
          <a:xfrm>
            <a:off x="228606" y="1897524"/>
            <a:ext cx="8686794" cy="6548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buFont typeface="Wingdings" pitchFamily="2" charset="2"/>
              <a:buNone/>
            </a:pPr>
            <a:r>
              <a:rPr lang="en-US" sz="2400" i="1" dirty="0" smtClean="0"/>
              <a:t>BSU – Bundle Scheduling Unit</a:t>
            </a:r>
            <a:endParaRPr lang="en-US" sz="2400" i="1" dirty="0"/>
          </a:p>
        </p:txBody>
      </p:sp>
      <p:sp>
        <p:nvSpPr>
          <p:cNvPr id="25" name="Content Placeholder 2"/>
          <p:cNvSpPr txBox="1">
            <a:spLocks/>
          </p:cNvSpPr>
          <p:nvPr/>
        </p:nvSpPr>
        <p:spPr bwMode="auto">
          <a:xfrm>
            <a:off x="6431032" y="12228"/>
            <a:ext cx="2712968"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b="1"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grpSp>
        <p:nvGrpSpPr>
          <p:cNvPr id="27" name="Group 26"/>
          <p:cNvGrpSpPr/>
          <p:nvPr/>
        </p:nvGrpSpPr>
        <p:grpSpPr>
          <a:xfrm>
            <a:off x="8019133" y="3928174"/>
            <a:ext cx="888580" cy="439872"/>
            <a:chOff x="8019133" y="3928174"/>
            <a:chExt cx="888580" cy="439872"/>
          </a:xfrm>
        </p:grpSpPr>
        <p:sp>
          <p:nvSpPr>
            <p:cNvPr id="36" name="Rectangle 35"/>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7" name="Rectangle 36"/>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8" name="Rectangle 37"/>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39" name="Group 38"/>
          <p:cNvGrpSpPr/>
          <p:nvPr/>
        </p:nvGrpSpPr>
        <p:grpSpPr>
          <a:xfrm>
            <a:off x="4942882" y="5915469"/>
            <a:ext cx="888580" cy="439872"/>
            <a:chOff x="4942882" y="5915469"/>
            <a:chExt cx="888580" cy="439872"/>
          </a:xfrm>
        </p:grpSpPr>
        <p:sp>
          <p:nvSpPr>
            <p:cNvPr id="40" name="Rectangle 39"/>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1" name="Rectangle 40"/>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2" name="Rectangle 41"/>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3" name="Group 42"/>
          <p:cNvGrpSpPr/>
          <p:nvPr/>
        </p:nvGrpSpPr>
        <p:grpSpPr>
          <a:xfrm>
            <a:off x="8094093" y="5848130"/>
            <a:ext cx="888580" cy="439872"/>
            <a:chOff x="8094093" y="5848130"/>
            <a:chExt cx="888580" cy="439872"/>
          </a:xfrm>
        </p:grpSpPr>
        <p:sp>
          <p:nvSpPr>
            <p:cNvPr id="44" name="Rectangle 43"/>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191298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par>
                                <p:cTn id="8" presetID="1" presetClass="entr" presetSubtype="0" fill="hold" nodeType="withEffect">
                                  <p:stCondLst>
                                    <p:cond delay="2000"/>
                                  </p:stCondLst>
                                  <p:childTnLst>
                                    <p:set>
                                      <p:cBhvr>
                                        <p:cTn id="9" dur="1" fill="hold">
                                          <p:stCondLst>
                                            <p:cond delay="0"/>
                                          </p:stCondLst>
                                        </p:cTn>
                                        <p:tgtEl>
                                          <p:spTgt spid="20"/>
                                        </p:tgtEl>
                                        <p:attrNameLst>
                                          <p:attrName>style.visibility</p:attrName>
                                        </p:attrNameLst>
                                      </p:cBhvr>
                                      <p:to>
                                        <p:strVal val="visible"/>
                                      </p:to>
                                    </p:set>
                                  </p:childTnLst>
                                </p:cTn>
                              </p:par>
                              <p:par>
                                <p:cTn id="10" presetID="1" presetClass="exit" presetSubtype="0" fill="hold" nodeType="withEffect">
                                  <p:stCondLst>
                                    <p:cond delay="2000"/>
                                  </p:stCondLst>
                                  <p:childTnLst>
                                    <p:set>
                                      <p:cBhvr>
                                        <p:cTn id="11" dur="1" fill="hold">
                                          <p:stCondLst>
                                            <p:cond delay="0"/>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18</a:t>
            </a:fld>
            <a:endParaRPr lang="en-US" dirty="0"/>
          </a:p>
        </p:txBody>
      </p:sp>
      <p:sp>
        <p:nvSpPr>
          <p:cNvPr id="4" name="Title 3"/>
          <p:cNvSpPr>
            <a:spLocks noGrp="1"/>
          </p:cNvSpPr>
          <p:nvPr>
            <p:ph type="title"/>
          </p:nvPr>
        </p:nvSpPr>
        <p:spPr>
          <a:xfrm>
            <a:off x="457200" y="277813"/>
            <a:ext cx="8229600" cy="636587"/>
          </a:xfrm>
        </p:spPr>
        <p:txBody>
          <a:bodyPr>
            <a:noAutofit/>
          </a:bodyPr>
          <a:lstStyle/>
          <a:p>
            <a:r>
              <a:rPr lang="en-US" dirty="0" smtClean="0"/>
              <a:t>1. Building </a:t>
            </a:r>
            <a:r>
              <a:rPr lang="en-US" dirty="0"/>
              <a:t>Virtual </a:t>
            </a:r>
            <a:r>
              <a:rPr lang="en-US" dirty="0" smtClean="0"/>
              <a:t>Pipelines</a:t>
            </a:r>
            <a:endParaRPr lang="en-US" dirty="0"/>
          </a:p>
        </p:txBody>
      </p:sp>
      <p:sp>
        <p:nvSpPr>
          <p:cNvPr id="13" name="TextBox 12"/>
          <p:cNvSpPr txBox="1"/>
          <p:nvPr/>
        </p:nvSpPr>
        <p:spPr>
          <a:xfrm>
            <a:off x="5442583" y="1452993"/>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1847096"/>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18" name="TextBox 17"/>
          <p:cNvSpPr txBox="1"/>
          <p:nvPr/>
        </p:nvSpPr>
        <p:spPr>
          <a:xfrm>
            <a:off x="2134301" y="4273296"/>
            <a:ext cx="2842188" cy="1815882"/>
          </a:xfrm>
          <a:prstGeom prst="rect">
            <a:avLst/>
          </a:prstGeom>
          <a:noFill/>
        </p:spPr>
        <p:txBody>
          <a:bodyPr wrap="none" rtlCol="0">
            <a:spAutoFit/>
          </a:bodyPr>
          <a:lstStyle/>
          <a:p>
            <a:r>
              <a:rPr lang="en-US" sz="2800" b="1" dirty="0" smtClean="0">
                <a:solidFill>
                  <a:srgbClr val="FFC000"/>
                </a:solidFill>
                <a:latin typeface="Arial Narrow" pitchFamily="34" charset="0"/>
              </a:rPr>
              <a:t>Fetch instruction</a:t>
            </a:r>
          </a:p>
          <a:p>
            <a:r>
              <a:rPr lang="en-US" sz="2800" b="1" dirty="0" smtClean="0">
                <a:solidFill>
                  <a:srgbClr val="002060"/>
                </a:solidFill>
                <a:latin typeface="Arial Narrow" pitchFamily="34" charset="0"/>
              </a:rPr>
              <a:t>Register access</a:t>
            </a:r>
          </a:p>
          <a:p>
            <a:r>
              <a:rPr lang="en-US" sz="2800" b="1" dirty="0" smtClean="0">
                <a:solidFill>
                  <a:srgbClr val="FF0000"/>
                </a:solidFill>
                <a:latin typeface="Arial Narrow" pitchFamily="34" charset="0"/>
              </a:rPr>
              <a:t>Execute </a:t>
            </a:r>
          </a:p>
          <a:p>
            <a:r>
              <a:rPr lang="en-US" sz="2800" b="1" dirty="0" smtClean="0">
                <a:solidFill>
                  <a:srgbClr val="00B050"/>
                </a:solidFill>
                <a:latin typeface="Arial Narrow" pitchFamily="34" charset="0"/>
              </a:rPr>
              <a:t>Write back/Commit</a:t>
            </a:r>
          </a:p>
        </p:txBody>
      </p:sp>
      <p:graphicFrame>
        <p:nvGraphicFramePr>
          <p:cNvPr id="23" name="Table 22"/>
          <p:cNvGraphicFramePr>
            <a:graphicFrameLocks noGrp="1"/>
          </p:cNvGraphicFramePr>
          <p:nvPr>
            <p:extLst>
              <p:ext uri="{D42A27DB-BD31-4B8C-83A1-F6EECF244321}">
                <p14:modId xmlns:p14="http://schemas.microsoft.com/office/powerpoint/2010/main" xmlns="" val="189976447"/>
              </p:ext>
            </p:extLst>
          </p:nvPr>
        </p:nvGraphicFramePr>
        <p:xfrm>
          <a:off x="222251"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cxnSp>
        <p:nvCxnSpPr>
          <p:cNvPr id="19" name="Straight Arrow Connector 18"/>
          <p:cNvCxnSpPr/>
          <p:nvPr/>
        </p:nvCxnSpPr>
        <p:spPr>
          <a:xfrm flipV="1">
            <a:off x="5387101" y="2905567"/>
            <a:ext cx="263832" cy="3"/>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5400000">
            <a:off x="5296459" y="2987667"/>
            <a:ext cx="418744" cy="254548"/>
          </a:xfrm>
          <a:prstGeom prst="bentConnector3">
            <a:avLst>
              <a:gd name="adj1" fmla="val 98526"/>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xmlns="" val="3093268745"/>
              </p:ext>
            </p:extLst>
          </p:nvPr>
        </p:nvGraphicFramePr>
        <p:xfrm>
          <a:off x="220826"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sp>
        <p:nvSpPr>
          <p:cNvPr id="26" name="Content Placeholder 1"/>
          <p:cNvSpPr txBox="1">
            <a:spLocks/>
          </p:cNvSpPr>
          <p:nvPr/>
        </p:nvSpPr>
        <p:spPr bwMode="auto">
          <a:xfrm>
            <a:off x="228606" y="1897524"/>
            <a:ext cx="8686794" cy="6548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buFont typeface="Wingdings" pitchFamily="2" charset="2"/>
              <a:buNone/>
            </a:pPr>
            <a:r>
              <a:rPr lang="en-US" sz="2400" i="1" dirty="0" smtClean="0"/>
              <a:t>BSU – Bundle Scheduling Unit</a:t>
            </a:r>
            <a:endParaRPr lang="en-US" sz="2400" i="1" dirty="0"/>
          </a:p>
        </p:txBody>
      </p:sp>
      <p:sp>
        <p:nvSpPr>
          <p:cNvPr id="27" name="Content Placeholder 2"/>
          <p:cNvSpPr txBox="1">
            <a:spLocks/>
          </p:cNvSpPr>
          <p:nvPr/>
        </p:nvSpPr>
        <p:spPr bwMode="auto">
          <a:xfrm>
            <a:off x="6431032" y="12228"/>
            <a:ext cx="2712968"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b="1"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38" name="Rectangle 37"/>
          <p:cNvSpPr/>
          <p:nvPr/>
        </p:nvSpPr>
        <p:spPr>
          <a:xfrm>
            <a:off x="7283789" y="4257817"/>
            <a:ext cx="598333" cy="357813"/>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39" name="Rectangle 38"/>
          <p:cNvSpPr/>
          <p:nvPr/>
        </p:nvSpPr>
        <p:spPr>
          <a:xfrm>
            <a:off x="7283791" y="4758562"/>
            <a:ext cx="598332" cy="347982"/>
          </a:xfrm>
          <a:prstGeom prst="rect">
            <a:avLst/>
          </a:prstGeom>
          <a:solidFill>
            <a:schemeClr val="accent1">
              <a:lumMod val="60000"/>
              <a:lumOff val="4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40" name="Rectangle 39"/>
          <p:cNvSpPr/>
          <p:nvPr/>
        </p:nvSpPr>
        <p:spPr>
          <a:xfrm>
            <a:off x="7272904" y="5239584"/>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41" name="Rectangle 40"/>
          <p:cNvSpPr/>
          <p:nvPr/>
        </p:nvSpPr>
        <p:spPr>
          <a:xfrm>
            <a:off x="7272904" y="5694738"/>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42" name="Rectangle 41"/>
          <p:cNvSpPr/>
          <p:nvPr/>
        </p:nvSpPr>
        <p:spPr>
          <a:xfrm>
            <a:off x="6008945" y="4257817"/>
            <a:ext cx="598333" cy="357813"/>
          </a:xfrm>
          <a:prstGeom prst="rect">
            <a:avLst/>
          </a:prstGeom>
          <a:solidFill>
            <a:schemeClr val="accent1">
              <a:lumMod val="60000"/>
              <a:lumOff val="4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43" name="Rectangle 42"/>
          <p:cNvSpPr/>
          <p:nvPr/>
        </p:nvSpPr>
        <p:spPr>
          <a:xfrm>
            <a:off x="6008947" y="4758562"/>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44" name="Rectangle 43"/>
          <p:cNvSpPr/>
          <p:nvPr/>
        </p:nvSpPr>
        <p:spPr>
          <a:xfrm>
            <a:off x="5998060" y="5239584"/>
            <a:ext cx="609219" cy="319645"/>
          </a:xfrm>
          <a:prstGeom prst="rect">
            <a:avLst/>
          </a:prstGeom>
          <a:solidFill>
            <a:schemeClr val="accent1">
              <a:lumMod val="60000"/>
              <a:lumOff val="4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45" name="Rectangle 44"/>
          <p:cNvSpPr/>
          <p:nvPr/>
        </p:nvSpPr>
        <p:spPr>
          <a:xfrm>
            <a:off x="5998060" y="5694738"/>
            <a:ext cx="609219" cy="352808"/>
          </a:xfrm>
          <a:prstGeom prst="rect">
            <a:avLst/>
          </a:prstGeom>
          <a:solidFill>
            <a:schemeClr val="accent1">
              <a:lumMod val="60000"/>
              <a:lumOff val="4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cxnSp>
        <p:nvCxnSpPr>
          <p:cNvPr id="46" name="Straight Connector 45"/>
          <p:cNvCxnSpPr>
            <a:stCxn id="42" idx="3"/>
            <a:endCxn id="39" idx="1"/>
          </p:cNvCxnSpPr>
          <p:nvPr/>
        </p:nvCxnSpPr>
        <p:spPr>
          <a:xfrm>
            <a:off x="6607278" y="4436724"/>
            <a:ext cx="676513" cy="49582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44" idx="3"/>
            <a:endCxn id="39" idx="1"/>
          </p:cNvCxnSpPr>
          <p:nvPr/>
        </p:nvCxnSpPr>
        <p:spPr>
          <a:xfrm flipV="1">
            <a:off x="6607279" y="4932553"/>
            <a:ext cx="676512" cy="46685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44" idx="2"/>
            <a:endCxn id="45" idx="0"/>
          </p:cNvCxnSpPr>
          <p:nvPr/>
        </p:nvCxnSpPr>
        <p:spPr>
          <a:xfrm>
            <a:off x="6302670" y="5559229"/>
            <a:ext cx="0" cy="13550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9" name="Frame 48"/>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0" name="Group 49"/>
          <p:cNvGrpSpPr/>
          <p:nvPr/>
        </p:nvGrpSpPr>
        <p:grpSpPr>
          <a:xfrm>
            <a:off x="8019133" y="3928174"/>
            <a:ext cx="888580" cy="439872"/>
            <a:chOff x="8019133" y="3928174"/>
            <a:chExt cx="888580" cy="439872"/>
          </a:xfrm>
        </p:grpSpPr>
        <p:sp>
          <p:nvSpPr>
            <p:cNvPr id="51" name="Rectangle 50"/>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2" name="Rectangle 51"/>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3" name="Rectangle 52"/>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4" name="Group 53"/>
          <p:cNvGrpSpPr/>
          <p:nvPr/>
        </p:nvGrpSpPr>
        <p:grpSpPr>
          <a:xfrm>
            <a:off x="4942882" y="5915469"/>
            <a:ext cx="888580" cy="439872"/>
            <a:chOff x="4942882" y="5915469"/>
            <a:chExt cx="888580" cy="439872"/>
          </a:xfrm>
        </p:grpSpPr>
        <p:sp>
          <p:nvSpPr>
            <p:cNvPr id="55" name="Rectangle 54"/>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6" name="Rectangle 55"/>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7" name="Rectangle 56"/>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8" name="Group 57"/>
          <p:cNvGrpSpPr/>
          <p:nvPr/>
        </p:nvGrpSpPr>
        <p:grpSpPr>
          <a:xfrm>
            <a:off x="8094093" y="5848130"/>
            <a:ext cx="888580" cy="439872"/>
            <a:chOff x="8094093" y="5848130"/>
            <a:chExt cx="888580" cy="439872"/>
          </a:xfrm>
        </p:grpSpPr>
        <p:sp>
          <p:nvSpPr>
            <p:cNvPr id="59" name="Rectangle 58"/>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0" name="Rectangle 59"/>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1" name="Rectangle 60"/>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62" name="Group 61"/>
          <p:cNvGrpSpPr/>
          <p:nvPr/>
        </p:nvGrpSpPr>
        <p:grpSpPr>
          <a:xfrm>
            <a:off x="4940460" y="3928174"/>
            <a:ext cx="888580" cy="439872"/>
            <a:chOff x="8019133" y="3928174"/>
            <a:chExt cx="888580" cy="439872"/>
          </a:xfrm>
        </p:grpSpPr>
        <p:sp>
          <p:nvSpPr>
            <p:cNvPr id="63" name="Rectangle 62"/>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4" name="Rectangle 63"/>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5" name="Rectangle 64"/>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2208711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par>
                                <p:cTn id="8" presetID="22" presetClass="entr" presetSubtype="4" fill="hold"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down)">
                                      <p:cBhvr>
                                        <p:cTn id="10" dur="500"/>
                                        <p:tgtEl>
                                          <p:spTgt spid="37"/>
                                        </p:tgtEl>
                                      </p:cBhvr>
                                    </p:animEffect>
                                  </p:childTnLst>
                                </p:cTn>
                              </p:par>
                              <p:par>
                                <p:cTn id="11" presetID="1" presetClass="entr" presetSubtype="0" fill="hold" nodeType="withEffect">
                                  <p:stCondLst>
                                    <p:cond delay="200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19</a:t>
            </a:fld>
            <a:endParaRPr lang="en-US" dirty="0"/>
          </a:p>
        </p:txBody>
      </p:sp>
      <p:sp>
        <p:nvSpPr>
          <p:cNvPr id="4" name="Title 3"/>
          <p:cNvSpPr>
            <a:spLocks noGrp="1"/>
          </p:cNvSpPr>
          <p:nvPr>
            <p:ph type="title"/>
          </p:nvPr>
        </p:nvSpPr>
        <p:spPr/>
        <p:txBody>
          <a:bodyPr>
            <a:noAutofit/>
          </a:bodyPr>
          <a:lstStyle/>
          <a:p>
            <a:r>
              <a:rPr lang="en-US" dirty="0" smtClean="0"/>
              <a:t>1. Building </a:t>
            </a:r>
            <a:r>
              <a:rPr lang="en-US" dirty="0"/>
              <a:t>Virtual </a:t>
            </a:r>
            <a:r>
              <a:rPr lang="en-US" dirty="0" smtClean="0"/>
              <a:t>Pipelines</a:t>
            </a:r>
            <a:endParaRPr lang="en-US" dirty="0"/>
          </a:p>
        </p:txBody>
      </p:sp>
      <p:sp>
        <p:nvSpPr>
          <p:cNvPr id="13" name="TextBox 12"/>
          <p:cNvSpPr txBox="1"/>
          <p:nvPr/>
        </p:nvSpPr>
        <p:spPr>
          <a:xfrm>
            <a:off x="5442583" y="1452993"/>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1847096"/>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18" name="TextBox 17"/>
          <p:cNvSpPr txBox="1"/>
          <p:nvPr/>
        </p:nvSpPr>
        <p:spPr>
          <a:xfrm>
            <a:off x="2134301" y="4273296"/>
            <a:ext cx="2842188" cy="1815882"/>
          </a:xfrm>
          <a:prstGeom prst="rect">
            <a:avLst/>
          </a:prstGeom>
          <a:noFill/>
        </p:spPr>
        <p:txBody>
          <a:bodyPr wrap="none" rtlCol="0">
            <a:spAutoFit/>
          </a:bodyPr>
          <a:lstStyle/>
          <a:p>
            <a:r>
              <a:rPr lang="en-US" sz="2800" b="1" dirty="0" smtClean="0">
                <a:solidFill>
                  <a:srgbClr val="FFC000"/>
                </a:solidFill>
                <a:latin typeface="Arial Narrow" pitchFamily="34" charset="0"/>
              </a:rPr>
              <a:t>Fetch instruction</a:t>
            </a:r>
          </a:p>
          <a:p>
            <a:r>
              <a:rPr lang="en-US" sz="2800" b="1" dirty="0" smtClean="0">
                <a:solidFill>
                  <a:srgbClr val="002060"/>
                </a:solidFill>
                <a:latin typeface="Arial Narrow" pitchFamily="34" charset="0"/>
              </a:rPr>
              <a:t>Register access</a:t>
            </a:r>
          </a:p>
          <a:p>
            <a:r>
              <a:rPr lang="en-US" sz="2800" b="1" dirty="0" smtClean="0">
                <a:solidFill>
                  <a:srgbClr val="FF0000"/>
                </a:solidFill>
                <a:latin typeface="Arial Narrow" pitchFamily="34" charset="0"/>
              </a:rPr>
              <a:t>Execute </a:t>
            </a:r>
          </a:p>
          <a:p>
            <a:r>
              <a:rPr lang="en-US" sz="2800" b="1" dirty="0" smtClean="0">
                <a:solidFill>
                  <a:srgbClr val="00B050"/>
                </a:solidFill>
                <a:latin typeface="Arial Narrow" pitchFamily="34" charset="0"/>
              </a:rPr>
              <a:t>Write back/Commit</a:t>
            </a:r>
          </a:p>
        </p:txBody>
      </p:sp>
      <p:sp>
        <p:nvSpPr>
          <p:cNvPr id="28" name="Rectangle 27"/>
          <p:cNvSpPr/>
          <p:nvPr/>
        </p:nvSpPr>
        <p:spPr>
          <a:xfrm>
            <a:off x="7270141" y="4257817"/>
            <a:ext cx="598333" cy="357813"/>
          </a:xfrm>
          <a:prstGeom prst="rect">
            <a:avLst/>
          </a:prstGeom>
          <a:solidFill>
            <a:srgbClr val="D1D6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70143" y="4758562"/>
            <a:ext cx="598332" cy="347982"/>
          </a:xfrm>
          <a:prstGeom prst="rect">
            <a:avLst/>
          </a:prstGeom>
          <a:solidFill>
            <a:schemeClr val="accent1">
              <a:lumMod val="60000"/>
              <a:lumOff val="4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59256" y="5239584"/>
            <a:ext cx="609219" cy="319645"/>
          </a:xfrm>
          <a:prstGeom prst="rect">
            <a:avLst/>
          </a:prstGeom>
          <a:solidFill>
            <a:srgbClr val="D1D6FF"/>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59256" y="5694738"/>
            <a:ext cx="609219" cy="352808"/>
          </a:xfrm>
          <a:prstGeom prst="rect">
            <a:avLst/>
          </a:prstGeom>
          <a:solidFill>
            <a:srgbClr val="D1D6FF"/>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6008945" y="4257817"/>
            <a:ext cx="598333" cy="357813"/>
          </a:xfrm>
          <a:prstGeom prst="rect">
            <a:avLst/>
          </a:prstGeom>
          <a:solidFill>
            <a:schemeClr val="accent1">
              <a:lumMod val="60000"/>
              <a:lumOff val="4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6008947" y="4758562"/>
            <a:ext cx="598332" cy="347982"/>
          </a:xfrm>
          <a:prstGeom prst="rect">
            <a:avLst/>
          </a:prstGeom>
          <a:solidFill>
            <a:srgbClr val="D1D6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98060" y="5239584"/>
            <a:ext cx="609219" cy="319645"/>
          </a:xfrm>
          <a:prstGeom prst="rect">
            <a:avLst/>
          </a:prstGeom>
          <a:solidFill>
            <a:schemeClr val="accent1">
              <a:lumMod val="60000"/>
              <a:lumOff val="4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98060" y="5694738"/>
            <a:ext cx="609219" cy="352808"/>
          </a:xfrm>
          <a:prstGeom prst="rect">
            <a:avLst/>
          </a:prstGeom>
          <a:solidFill>
            <a:schemeClr val="accent1">
              <a:lumMod val="60000"/>
              <a:lumOff val="4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14953408"/>
              </p:ext>
            </p:extLst>
          </p:nvPr>
        </p:nvGraphicFramePr>
        <p:xfrm>
          <a:off x="220826" y="2394627"/>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cxnSp>
        <p:nvCxnSpPr>
          <p:cNvPr id="17" name="Straight Connector 16"/>
          <p:cNvCxnSpPr>
            <a:stCxn id="32" idx="3"/>
            <a:endCxn id="29" idx="1"/>
          </p:cNvCxnSpPr>
          <p:nvPr/>
        </p:nvCxnSpPr>
        <p:spPr>
          <a:xfrm>
            <a:off x="6607278" y="4436724"/>
            <a:ext cx="662865" cy="49582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34" idx="3"/>
            <a:endCxn id="29" idx="1"/>
          </p:cNvCxnSpPr>
          <p:nvPr/>
        </p:nvCxnSpPr>
        <p:spPr>
          <a:xfrm flipV="1">
            <a:off x="6607279" y="4932553"/>
            <a:ext cx="662864" cy="46685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302670" y="5559229"/>
            <a:ext cx="0" cy="135509"/>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a:stCxn id="28" idx="1"/>
            <a:endCxn id="33" idx="3"/>
          </p:cNvCxnSpPr>
          <p:nvPr/>
        </p:nvCxnSpPr>
        <p:spPr>
          <a:xfrm flipH="1">
            <a:off x="6607279" y="4436724"/>
            <a:ext cx="662862" cy="495829"/>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33" idx="3"/>
            <a:endCxn id="30" idx="1"/>
          </p:cNvCxnSpPr>
          <p:nvPr/>
        </p:nvCxnSpPr>
        <p:spPr>
          <a:xfrm>
            <a:off x="6607279" y="4932553"/>
            <a:ext cx="651977" cy="466854"/>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30" idx="2"/>
            <a:endCxn id="31" idx="0"/>
          </p:cNvCxnSpPr>
          <p:nvPr/>
        </p:nvCxnSpPr>
        <p:spPr>
          <a:xfrm>
            <a:off x="7563866" y="5559229"/>
            <a:ext cx="0" cy="135509"/>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4" name="Content Placeholder 1"/>
          <p:cNvSpPr txBox="1">
            <a:spLocks/>
          </p:cNvSpPr>
          <p:nvPr/>
        </p:nvSpPr>
        <p:spPr bwMode="auto">
          <a:xfrm>
            <a:off x="228606" y="1897524"/>
            <a:ext cx="8686794" cy="6548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buFont typeface="Wingdings" pitchFamily="2" charset="2"/>
              <a:buNone/>
            </a:pPr>
            <a:r>
              <a:rPr lang="en-US" sz="2400" i="1" dirty="0" smtClean="0"/>
              <a:t>BSU – Bundle Scheduling Unit</a:t>
            </a:r>
            <a:endParaRPr lang="en-US" sz="2400" i="1" dirty="0"/>
          </a:p>
        </p:txBody>
      </p:sp>
      <p:sp>
        <p:nvSpPr>
          <p:cNvPr id="25" name="Content Placeholder 2"/>
          <p:cNvSpPr txBox="1">
            <a:spLocks/>
          </p:cNvSpPr>
          <p:nvPr/>
        </p:nvSpPr>
        <p:spPr bwMode="auto">
          <a:xfrm>
            <a:off x="6431032" y="12228"/>
            <a:ext cx="2712968"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b="1"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26" name="Frame 25"/>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7" name="Group 26"/>
          <p:cNvGrpSpPr/>
          <p:nvPr/>
        </p:nvGrpSpPr>
        <p:grpSpPr>
          <a:xfrm>
            <a:off x="8019133" y="3928174"/>
            <a:ext cx="888580" cy="439872"/>
            <a:chOff x="8019133" y="3928174"/>
            <a:chExt cx="888580" cy="439872"/>
          </a:xfrm>
        </p:grpSpPr>
        <p:sp>
          <p:nvSpPr>
            <p:cNvPr id="36" name="Rectangle 35"/>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7" name="Rectangle 36"/>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8" name="Rectangle 37"/>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39" name="Group 38"/>
          <p:cNvGrpSpPr/>
          <p:nvPr/>
        </p:nvGrpSpPr>
        <p:grpSpPr>
          <a:xfrm>
            <a:off x="4942882" y="5915469"/>
            <a:ext cx="888580" cy="439872"/>
            <a:chOff x="4942882" y="5915469"/>
            <a:chExt cx="888580" cy="439872"/>
          </a:xfrm>
        </p:grpSpPr>
        <p:sp>
          <p:nvSpPr>
            <p:cNvPr id="40" name="Rectangle 39"/>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1" name="Rectangle 40"/>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2" name="Rectangle 41"/>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3" name="Group 42"/>
          <p:cNvGrpSpPr/>
          <p:nvPr/>
        </p:nvGrpSpPr>
        <p:grpSpPr>
          <a:xfrm>
            <a:off x="8094093" y="5848130"/>
            <a:ext cx="888580" cy="439872"/>
            <a:chOff x="8094093" y="5848130"/>
            <a:chExt cx="888580" cy="439872"/>
          </a:xfrm>
        </p:grpSpPr>
        <p:sp>
          <p:nvSpPr>
            <p:cNvPr id="44" name="Rectangle 43"/>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7" name="Group 46"/>
          <p:cNvGrpSpPr/>
          <p:nvPr/>
        </p:nvGrpSpPr>
        <p:grpSpPr>
          <a:xfrm>
            <a:off x="4932655" y="3933481"/>
            <a:ext cx="888580" cy="439872"/>
            <a:chOff x="8019133" y="3928174"/>
            <a:chExt cx="888580" cy="439872"/>
          </a:xfrm>
        </p:grpSpPr>
        <p:sp>
          <p:nvSpPr>
            <p:cNvPr id="48" name="Rectangle 47"/>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862315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330" y="277813"/>
            <a:ext cx="8472946" cy="636587"/>
          </a:xfrm>
        </p:spPr>
        <p:txBody>
          <a:bodyPr/>
          <a:lstStyle/>
          <a:p>
            <a:pPr eaLnBrk="1" fontAlgn="auto" hangingPunct="1">
              <a:spcAft>
                <a:spcPts val="0"/>
              </a:spcAft>
              <a:defRPr/>
            </a:pPr>
            <a:r>
              <a:rPr lang="en-GB" dirty="0" smtClean="0"/>
              <a:t>Reliability Challenges with CMOS Scaling</a:t>
            </a:r>
            <a:endParaRPr lang="en-US" dirty="0"/>
          </a:p>
        </p:txBody>
      </p:sp>
      <p:sp>
        <p:nvSpPr>
          <p:cNvPr id="21" name="Text Box 5"/>
          <p:cNvSpPr txBox="1">
            <a:spLocks noChangeArrowheads="1"/>
          </p:cNvSpPr>
          <p:nvPr/>
        </p:nvSpPr>
        <p:spPr bwMode="auto">
          <a:xfrm>
            <a:off x="7854" y="1430094"/>
            <a:ext cx="2933816" cy="677108"/>
          </a:xfrm>
          <a:prstGeom prst="rect">
            <a:avLst/>
          </a:prstGeom>
          <a:noFill/>
          <a:ln w="57150" cmpd="thinThick" algn="ctr">
            <a:noFill/>
            <a:miter lim="800000"/>
            <a:headEnd/>
            <a:tailEnd/>
          </a:ln>
        </p:spPr>
        <p:txBody>
          <a:bodyPr wrap="none">
            <a:spAutoFit/>
          </a:bodyPr>
          <a:lstStyle/>
          <a:p>
            <a:pPr fontAlgn="auto">
              <a:spcBef>
                <a:spcPts val="0"/>
              </a:spcBef>
              <a:spcAft>
                <a:spcPts val="0"/>
              </a:spcAft>
              <a:defRPr/>
            </a:pPr>
            <a:r>
              <a:rPr lang="en-GB" sz="2000" b="1" i="1" u="sng" dirty="0" smtClean="0">
                <a:solidFill>
                  <a:schemeClr val="accent2">
                    <a:lumMod val="50000"/>
                  </a:schemeClr>
                </a:solidFill>
              </a:rPr>
              <a:t>Manufacturing defects</a:t>
            </a:r>
            <a:endParaRPr lang="en-GB" sz="2000" b="1" i="1" u="sng" dirty="0">
              <a:solidFill>
                <a:schemeClr val="accent2">
                  <a:lumMod val="50000"/>
                </a:schemeClr>
              </a:solidFill>
              <a:cs typeface="+mn-cs"/>
            </a:endParaRPr>
          </a:p>
          <a:p>
            <a:pPr fontAlgn="auto">
              <a:spcBef>
                <a:spcPts val="0"/>
              </a:spcBef>
              <a:spcAft>
                <a:spcPts val="0"/>
              </a:spcAft>
              <a:defRPr/>
            </a:pPr>
            <a:r>
              <a:rPr lang="en-GB" dirty="0" smtClean="0">
                <a:solidFill>
                  <a:schemeClr val="accent2">
                    <a:lumMod val="50000"/>
                  </a:schemeClr>
                </a:solidFill>
                <a:cs typeface="+mn-cs"/>
              </a:rPr>
              <a:t>That escape testing</a:t>
            </a:r>
            <a:endParaRPr lang="en-US" dirty="0">
              <a:solidFill>
                <a:schemeClr val="accent2">
                  <a:lumMod val="50000"/>
                </a:schemeClr>
              </a:solidFill>
              <a:cs typeface="+mn-cs"/>
            </a:endParaRPr>
          </a:p>
        </p:txBody>
      </p:sp>
      <p:sp>
        <p:nvSpPr>
          <p:cNvPr id="34" name="Text Box 4"/>
          <p:cNvSpPr txBox="1">
            <a:spLocks noChangeArrowheads="1"/>
          </p:cNvSpPr>
          <p:nvPr/>
        </p:nvSpPr>
        <p:spPr bwMode="auto">
          <a:xfrm>
            <a:off x="6397490" y="1430094"/>
            <a:ext cx="2648481" cy="954107"/>
          </a:xfrm>
          <a:prstGeom prst="rect">
            <a:avLst/>
          </a:prstGeom>
          <a:noFill/>
          <a:ln w="57150" cmpd="thinThick" algn="ctr">
            <a:noFill/>
            <a:miter lim="800000"/>
            <a:headEnd/>
            <a:tailEnd/>
          </a:ln>
        </p:spPr>
        <p:txBody>
          <a:bodyPr wrap="none">
            <a:spAutoFit/>
          </a:bodyPr>
          <a:lstStyle/>
          <a:p>
            <a:pPr algn="r" fontAlgn="auto">
              <a:spcBef>
                <a:spcPts val="0"/>
              </a:spcBef>
              <a:spcAft>
                <a:spcPts val="0"/>
              </a:spcAft>
              <a:defRPr/>
            </a:pPr>
            <a:r>
              <a:rPr lang="en-GB" sz="2000" b="1" i="1" u="sng" dirty="0">
                <a:solidFill>
                  <a:schemeClr val="accent2">
                    <a:lumMod val="50000"/>
                  </a:schemeClr>
                </a:solidFill>
                <a:cs typeface="+mn-cs"/>
              </a:rPr>
              <a:t>Age-related </a:t>
            </a:r>
            <a:r>
              <a:rPr lang="en-GB" sz="2000" b="1" i="1" u="sng" dirty="0" err="1">
                <a:solidFill>
                  <a:schemeClr val="accent2">
                    <a:lumMod val="50000"/>
                  </a:schemeClr>
                </a:solidFill>
                <a:cs typeface="+mn-cs"/>
              </a:rPr>
              <a:t>wearout</a:t>
            </a:r>
            <a:endParaRPr lang="en-GB" sz="2000" b="1" i="1" u="sng" dirty="0">
              <a:solidFill>
                <a:schemeClr val="accent2">
                  <a:lumMod val="50000"/>
                </a:schemeClr>
              </a:solidFill>
              <a:cs typeface="+mn-cs"/>
            </a:endParaRPr>
          </a:p>
          <a:p>
            <a:pPr algn="r" fontAlgn="auto">
              <a:spcBef>
                <a:spcPts val="0"/>
              </a:spcBef>
              <a:spcAft>
                <a:spcPts val="0"/>
              </a:spcAft>
              <a:defRPr/>
            </a:pPr>
            <a:r>
              <a:rPr lang="en-GB" dirty="0" err="1" smtClean="0">
                <a:solidFill>
                  <a:schemeClr val="accent2">
                    <a:lumMod val="50000"/>
                  </a:schemeClr>
                </a:solidFill>
                <a:cs typeface="+mn-cs"/>
              </a:rPr>
              <a:t>Electromigration</a:t>
            </a:r>
            <a:r>
              <a:rPr lang="en-GB" dirty="0" smtClean="0">
                <a:solidFill>
                  <a:schemeClr val="accent2">
                    <a:lumMod val="50000"/>
                  </a:schemeClr>
                </a:solidFill>
                <a:cs typeface="+mn-cs"/>
              </a:rPr>
              <a:t> &amp;</a:t>
            </a:r>
            <a:endParaRPr lang="en-GB" dirty="0">
              <a:solidFill>
                <a:schemeClr val="accent2">
                  <a:lumMod val="50000"/>
                </a:schemeClr>
              </a:solidFill>
            </a:endParaRPr>
          </a:p>
          <a:p>
            <a:pPr algn="r" fontAlgn="auto">
              <a:spcBef>
                <a:spcPts val="0"/>
              </a:spcBef>
              <a:spcAft>
                <a:spcPts val="0"/>
              </a:spcAft>
              <a:defRPr/>
            </a:pPr>
            <a:r>
              <a:rPr lang="en-GB" dirty="0" smtClean="0">
                <a:solidFill>
                  <a:schemeClr val="accent2">
                    <a:lumMod val="50000"/>
                  </a:schemeClr>
                </a:solidFill>
                <a:cs typeface="+mn-cs"/>
              </a:rPr>
              <a:t>gate-oxide breakdown</a:t>
            </a:r>
            <a:endParaRPr lang="en-US" dirty="0">
              <a:solidFill>
                <a:schemeClr val="accent2">
                  <a:lumMod val="50000"/>
                </a:schemeClr>
              </a:solidFill>
              <a:cs typeface="+mn-cs"/>
            </a:endParaRPr>
          </a:p>
        </p:txBody>
      </p:sp>
      <p:pic>
        <p:nvPicPr>
          <p:cNvPr id="37" name="Picture 31"/>
          <p:cNvPicPr>
            <a:picLocks noChangeAspect="1" noChangeArrowheads="1"/>
          </p:cNvPicPr>
          <p:nvPr/>
        </p:nvPicPr>
        <p:blipFill>
          <a:blip r:embed="rId5" cstate="print"/>
          <a:srcRect/>
          <a:stretch>
            <a:fillRect/>
          </a:stretch>
        </p:blipFill>
        <p:spPr bwMode="auto">
          <a:xfrm>
            <a:off x="1347310" y="2107202"/>
            <a:ext cx="1458913" cy="1103313"/>
          </a:xfrm>
          <a:prstGeom prst="rect">
            <a:avLst/>
          </a:prstGeom>
          <a:noFill/>
          <a:ln w="31750" cmpd="sng">
            <a:noFill/>
            <a:miter lim="800000"/>
            <a:headEnd/>
            <a:tailEnd/>
          </a:ln>
          <a:effectLst>
            <a:outerShdw blurRad="50800" dist="38100" dir="2700000" algn="tl" rotWithShape="0">
              <a:prstClr val="black">
                <a:alpha val="40000"/>
              </a:prstClr>
            </a:outerShdw>
          </a:effectLst>
        </p:spPr>
      </p:pic>
      <p:pic>
        <p:nvPicPr>
          <p:cNvPr id="38" name="Picture 32"/>
          <p:cNvPicPr>
            <a:picLocks noChangeAspect="1" noChangeArrowheads="1"/>
          </p:cNvPicPr>
          <p:nvPr/>
        </p:nvPicPr>
        <p:blipFill>
          <a:blip r:embed="rId6" cstate="print"/>
          <a:srcRect/>
          <a:stretch>
            <a:fillRect/>
          </a:stretch>
        </p:blipFill>
        <p:spPr bwMode="auto">
          <a:xfrm>
            <a:off x="231121" y="2396260"/>
            <a:ext cx="1339850" cy="1111250"/>
          </a:xfrm>
          <a:prstGeom prst="rect">
            <a:avLst/>
          </a:prstGeom>
          <a:noFill/>
          <a:ln w="31750" cmpd="sng">
            <a:noFill/>
            <a:miter lim="800000"/>
            <a:headEnd/>
            <a:tailEnd/>
          </a:ln>
          <a:effectLst>
            <a:outerShdw blurRad="50800" dist="38100" dir="2700000" algn="tl" rotWithShape="0">
              <a:prstClr val="black">
                <a:alpha val="40000"/>
              </a:prstClr>
            </a:outerShdw>
          </a:effectLst>
        </p:spPr>
      </p:pic>
      <p:pic>
        <p:nvPicPr>
          <p:cNvPr id="49" name="Picture 4" descr="PKG60D3"/>
          <p:cNvPicPr>
            <a:picLocks noChangeAspect="1" noChangeArrowheads="1"/>
          </p:cNvPicPr>
          <p:nvPr/>
        </p:nvPicPr>
        <p:blipFill>
          <a:blip r:embed="rId7" cstate="print"/>
          <a:srcRect/>
          <a:stretch>
            <a:fillRect/>
          </a:stretch>
        </p:blipFill>
        <p:spPr>
          <a:xfrm>
            <a:off x="7374192" y="2381312"/>
            <a:ext cx="1656332" cy="1123725"/>
          </a:xfrm>
          <a:prstGeom prst="rect">
            <a:avLst/>
          </a:prstGeom>
          <a:noFill/>
          <a:ln cmpd="sng">
            <a:solidFill>
              <a:schemeClr val="tx1"/>
            </a:solidFill>
          </a:ln>
          <a:effectLst>
            <a:outerShdw blurRad="50800" dist="38100" dir="2700000" algn="tl" rotWithShape="0">
              <a:prstClr val="black">
                <a:alpha val="40000"/>
              </a:prstClr>
            </a:outerShdw>
          </a:effectLst>
        </p:spPr>
      </p:pic>
      <p:pic>
        <p:nvPicPr>
          <p:cNvPr id="17414" name="Picture 6"/>
          <p:cNvPicPr>
            <a:picLocks noChangeAspect="1" noChangeArrowheads="1"/>
          </p:cNvPicPr>
          <p:nvPr/>
        </p:nvPicPr>
        <p:blipFill>
          <a:blip r:embed="rId8" cstate="print"/>
          <a:srcRect/>
          <a:stretch>
            <a:fillRect/>
          </a:stretch>
        </p:blipFill>
        <p:spPr bwMode="auto">
          <a:xfrm>
            <a:off x="6779186" y="2806520"/>
            <a:ext cx="1190011" cy="1145663"/>
          </a:xfrm>
          <a:prstGeom prst="rect">
            <a:avLst/>
          </a:prstGeom>
          <a:noFill/>
          <a:ln w="9525">
            <a:solidFill>
              <a:schemeClr val="tx1">
                <a:lumMod val="50000"/>
                <a:lumOff val="50000"/>
              </a:schemeClr>
            </a:solidFill>
            <a:miter lim="800000"/>
            <a:headEnd/>
            <a:tailEnd/>
          </a:ln>
          <a:effectLst>
            <a:outerShdw blurRad="50800" dist="38100" dir="2700000" algn="tl" rotWithShape="0">
              <a:prstClr val="black">
                <a:alpha val="40000"/>
              </a:prstClr>
            </a:outerShdw>
          </a:effectLst>
        </p:spPr>
      </p:pic>
      <p:sp>
        <p:nvSpPr>
          <p:cNvPr id="23" name="Slide Number Placeholder 22"/>
          <p:cNvSpPr>
            <a:spLocks noGrp="1"/>
          </p:cNvSpPr>
          <p:nvPr>
            <p:ph type="sldNum" sz="quarter" idx="12"/>
          </p:nvPr>
        </p:nvSpPr>
        <p:spPr/>
        <p:txBody>
          <a:bodyPr/>
          <a:lstStyle/>
          <a:p>
            <a:fld id="{CB4D81BC-5C76-48B4-9A0D-E2FF8D455E66}" type="slidenum">
              <a:rPr lang="en-US" smtClean="0"/>
              <a:pPr/>
              <a:t>2</a:t>
            </a:fld>
            <a:endParaRPr lang="en-US"/>
          </a:p>
        </p:txBody>
      </p:sp>
      <p:sp>
        <p:nvSpPr>
          <p:cNvPr id="26" name="Content Placeholder 25605"/>
          <p:cNvSpPr>
            <a:spLocks noGrp="1"/>
          </p:cNvSpPr>
          <p:nvPr>
            <p:ph idx="1"/>
          </p:nvPr>
        </p:nvSpPr>
        <p:spPr>
          <a:xfrm>
            <a:off x="170478" y="5068369"/>
            <a:ext cx="8797699" cy="970873"/>
          </a:xfrm>
          <a:solidFill>
            <a:srgbClr val="F6F98F"/>
          </a:solidFill>
          <a:ln w="38100">
            <a:solidFill>
              <a:schemeClr val="tx1"/>
            </a:solidFill>
          </a:ln>
        </p:spPr>
        <p:txBody>
          <a:bodyPr anchor="ctr" anchorCtr="0"/>
          <a:lstStyle/>
          <a:p>
            <a:pPr marL="2346325" indent="0">
              <a:buNone/>
              <a:tabLst>
                <a:tab pos="2576513" algn="l"/>
              </a:tabLst>
            </a:pPr>
            <a:r>
              <a:rPr lang="en-US" sz="2400" b="1" dirty="0" smtClean="0"/>
              <a:t>“Future technologies will make transistors</a:t>
            </a:r>
            <a:br>
              <a:rPr lang="en-US" sz="2400" b="1" dirty="0" smtClean="0"/>
            </a:br>
            <a:r>
              <a:rPr lang="en-US" sz="2400" b="1" dirty="0" smtClean="0"/>
              <a:t>less and less reliable” </a:t>
            </a:r>
            <a:r>
              <a:rPr lang="en-US" sz="2000" dirty="0" smtClean="0"/>
              <a:t>[</a:t>
            </a:r>
            <a:r>
              <a:rPr lang="en-US" sz="2000" dirty="0" err="1" smtClean="0"/>
              <a:t>Borkar</a:t>
            </a:r>
            <a:r>
              <a:rPr lang="en-US" sz="2000" dirty="0" smtClean="0"/>
              <a:t>, 2005]</a:t>
            </a:r>
            <a:r>
              <a:rPr lang="en-US" sz="2000" b="1" dirty="0" smtClean="0"/>
              <a:t> </a:t>
            </a:r>
            <a:endParaRPr lang="en-US" sz="2000" b="1" dirty="0"/>
          </a:p>
        </p:txBody>
      </p:sp>
      <p:sp>
        <p:nvSpPr>
          <p:cNvPr id="15" name="Text Box 8"/>
          <p:cNvSpPr txBox="1">
            <a:spLocks noChangeArrowheads="1"/>
          </p:cNvSpPr>
          <p:nvPr/>
        </p:nvSpPr>
        <p:spPr bwMode="auto">
          <a:xfrm>
            <a:off x="3532894" y="1430094"/>
            <a:ext cx="2087623" cy="954107"/>
          </a:xfrm>
          <a:prstGeom prst="rect">
            <a:avLst/>
          </a:prstGeom>
          <a:noFill/>
          <a:ln w="57150" cmpd="thinThick" algn="ctr">
            <a:noFill/>
            <a:miter lim="800000"/>
            <a:headEnd/>
            <a:tailEnd/>
          </a:ln>
        </p:spPr>
        <p:txBody>
          <a:bodyPr wrap="none">
            <a:spAutoFit/>
          </a:bodyPr>
          <a:lstStyle/>
          <a:p>
            <a:pPr algn="ctr" fontAlgn="auto">
              <a:spcBef>
                <a:spcPts val="0"/>
              </a:spcBef>
              <a:spcAft>
                <a:spcPts val="0"/>
              </a:spcAft>
              <a:defRPr/>
            </a:pPr>
            <a:r>
              <a:rPr lang="en-GB" sz="2000" b="1" i="1" u="sng" dirty="0" smtClean="0">
                <a:solidFill>
                  <a:schemeClr val="accent2">
                    <a:lumMod val="50000"/>
                  </a:schemeClr>
                </a:solidFill>
                <a:cs typeface="+mn-cs"/>
              </a:rPr>
              <a:t>Transient faults</a:t>
            </a:r>
            <a:endParaRPr lang="en-GB" sz="2000" b="1" i="1" dirty="0" smtClean="0">
              <a:solidFill>
                <a:schemeClr val="accent2">
                  <a:lumMod val="50000"/>
                </a:schemeClr>
              </a:solidFill>
              <a:cs typeface="+mn-cs"/>
            </a:endParaRPr>
          </a:p>
          <a:p>
            <a:pPr algn="ctr" fontAlgn="auto">
              <a:spcBef>
                <a:spcPts val="0"/>
              </a:spcBef>
              <a:spcAft>
                <a:spcPts val="0"/>
              </a:spcAft>
              <a:defRPr/>
            </a:pPr>
            <a:r>
              <a:rPr lang="en-GB" dirty="0" smtClean="0">
                <a:solidFill>
                  <a:schemeClr val="accent2">
                    <a:lumMod val="50000"/>
                  </a:schemeClr>
                </a:solidFill>
                <a:cs typeface="+mn-cs"/>
              </a:rPr>
              <a:t>Natural radiation, </a:t>
            </a:r>
            <a:br>
              <a:rPr lang="en-GB" dirty="0" smtClean="0">
                <a:solidFill>
                  <a:schemeClr val="accent2">
                    <a:lumMod val="50000"/>
                  </a:schemeClr>
                </a:solidFill>
                <a:cs typeface="+mn-cs"/>
              </a:rPr>
            </a:br>
            <a:r>
              <a:rPr lang="en-GB" dirty="0" smtClean="0">
                <a:solidFill>
                  <a:schemeClr val="accent2">
                    <a:lumMod val="50000"/>
                  </a:schemeClr>
                </a:solidFill>
                <a:cs typeface="+mn-cs"/>
              </a:rPr>
              <a:t>noise…</a:t>
            </a:r>
            <a:endParaRPr lang="en-US" dirty="0">
              <a:solidFill>
                <a:schemeClr val="accent2">
                  <a:lumMod val="50000"/>
                </a:schemeClr>
              </a:solidFill>
              <a:cs typeface="+mn-cs"/>
            </a:endParaRPr>
          </a:p>
        </p:txBody>
      </p:sp>
      <p:sp>
        <p:nvSpPr>
          <p:cNvPr id="3" name="Rectangle 2"/>
          <p:cNvSpPr/>
          <p:nvPr/>
        </p:nvSpPr>
        <p:spPr>
          <a:xfrm>
            <a:off x="4159189" y="3624401"/>
            <a:ext cx="4548583" cy="984885"/>
          </a:xfrm>
          <a:prstGeom prst="rect">
            <a:avLst/>
          </a:prstGeom>
          <a:solidFill>
            <a:schemeClr val="bg1"/>
          </a:solidFill>
          <a:ln w="38100">
            <a:solidFill>
              <a:schemeClr val="tx1"/>
            </a:solidFill>
          </a:ln>
        </p:spPr>
        <p:txBody>
          <a:bodyPr wrap="square">
            <a:spAutoFit/>
          </a:bodyPr>
          <a:lstStyle/>
          <a:p>
            <a:pPr marL="1141413">
              <a:buNone/>
            </a:pPr>
            <a:r>
              <a:rPr lang="en-US" sz="2000" dirty="0"/>
              <a:t>Intel Cougar Point chipsets wearing out </a:t>
            </a:r>
            <a:r>
              <a:rPr lang="en-US" sz="2000" dirty="0" smtClean="0"/>
              <a:t>over time</a:t>
            </a:r>
          </a:p>
          <a:p>
            <a:pPr marL="1141413">
              <a:buNone/>
            </a:pPr>
            <a:r>
              <a:rPr lang="en-US" dirty="0" smtClean="0"/>
              <a:t>[Estimated </a:t>
            </a:r>
            <a:r>
              <a:rPr lang="en-US" dirty="0"/>
              <a:t>cost of </a:t>
            </a:r>
            <a:r>
              <a:rPr lang="en-US" dirty="0" smtClean="0"/>
              <a:t>700M$ 2011</a:t>
            </a:r>
            <a:r>
              <a:rPr lang="en-US" dirty="0"/>
              <a:t>]</a:t>
            </a:r>
            <a:endParaRPr lang="en-US" sz="2000" dirty="0"/>
          </a:p>
        </p:txBody>
      </p:sp>
      <p:pic>
        <p:nvPicPr>
          <p:cNvPr id="27" name="Picture 2" descr="http://www.geek.com/gearlog/images/Intel-Sandy-Bridge.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4215892" y="3684476"/>
            <a:ext cx="1130317" cy="879136"/>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16" name="Object 39"/>
          <p:cNvGraphicFramePr>
            <a:graphicFrameLocks noChangeAspect="1"/>
          </p:cNvGraphicFramePr>
          <p:nvPr>
            <p:extLst>
              <p:ext uri="{D42A27DB-BD31-4B8C-83A1-F6EECF244321}">
                <p14:modId xmlns:p14="http://schemas.microsoft.com/office/powerpoint/2010/main" xmlns="" val="3609945376"/>
              </p:ext>
            </p:extLst>
          </p:nvPr>
        </p:nvGraphicFramePr>
        <p:xfrm>
          <a:off x="3771186" y="2289667"/>
          <a:ext cx="1644650" cy="1104900"/>
        </p:xfrm>
        <a:graphic>
          <a:graphicData uri="http://schemas.openxmlformats.org/presentationml/2006/ole">
            <p:oleObj spid="_x0000_s1352" name="Visio" r:id="rId10" imgW="2377440" imgH="1468755" progId="">
              <p:embed/>
            </p:oleObj>
          </a:graphicData>
        </a:graphic>
      </p:graphicFrame>
      <p:pic>
        <p:nvPicPr>
          <p:cNvPr id="25" name="Picture 2" descr="C:\Projects\Prelim\apellegr\Presentation\transistors_scaling.jpg"/>
          <p:cNvPicPr>
            <a:picLocks noChangeAspect="1" noChangeArrowheads="1"/>
          </p:cNvPicPr>
          <p:nvPr/>
        </p:nvPicPr>
        <p:blipFill>
          <a:blip r:embed="rId11" cstate="print">
            <a:clrChange>
              <a:clrFrom>
                <a:srgbClr val="FFFFFF"/>
              </a:clrFrom>
              <a:clrTo>
                <a:srgbClr val="FFFFFF">
                  <a:alpha val="0"/>
                </a:srgbClr>
              </a:clrTo>
            </a:clrChange>
          </a:blip>
          <a:srcRect/>
          <a:stretch>
            <a:fillRect/>
          </a:stretch>
        </p:blipFill>
        <p:spPr bwMode="auto">
          <a:xfrm>
            <a:off x="213995" y="5101451"/>
            <a:ext cx="2346282" cy="913115"/>
          </a:xfrm>
          <a:prstGeom prst="rect">
            <a:avLst/>
          </a:prstGeom>
          <a:solidFill>
            <a:srgbClr val="F6F98F"/>
          </a:solidFill>
        </p:spPr>
      </p:pic>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childTnLst>
                                </p:cTn>
                              </p:par>
                              <p:par>
                                <p:cTn id="8" presetID="10" presetClass="entr" presetSubtype="0" fill="hold"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1000"/>
                                        <p:tgtEl>
                                          <p:spTgt spid="37"/>
                                        </p:tgtEl>
                                      </p:cBhvr>
                                    </p:animEffect>
                                  </p:childTnLst>
                                </p:cTn>
                              </p:par>
                              <p:par>
                                <p:cTn id="11" presetID="10" presetClass="entr" presetSubtype="0"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1000"/>
                                        <p:tgtEl>
                                          <p:spTgt spid="3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1000"/>
                                        <p:tgtEl>
                                          <p:spTgt spid="34"/>
                                        </p:tgtEl>
                                      </p:cBhvr>
                                    </p:animEffect>
                                  </p:childTnLst>
                                </p:cTn>
                              </p:par>
                              <p:par>
                                <p:cTn id="25" presetID="10" presetClass="entr" presetSubtype="0" fill="hold" nodeType="with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fade">
                                      <p:cBhvr>
                                        <p:cTn id="27" dur="1000"/>
                                        <p:tgtEl>
                                          <p:spTgt spid="49"/>
                                        </p:tgtEl>
                                      </p:cBhvr>
                                    </p:animEffect>
                                  </p:childTnLst>
                                </p:cTn>
                              </p:par>
                              <p:par>
                                <p:cTn id="28" presetID="10" presetClass="entr" presetSubtype="0" fill="hold" nodeType="withEffect">
                                  <p:stCondLst>
                                    <p:cond delay="0"/>
                                  </p:stCondLst>
                                  <p:childTnLst>
                                    <p:set>
                                      <p:cBhvr>
                                        <p:cTn id="29" dur="1" fill="hold">
                                          <p:stCondLst>
                                            <p:cond delay="0"/>
                                          </p:stCondLst>
                                        </p:cTn>
                                        <p:tgtEl>
                                          <p:spTgt spid="17414"/>
                                        </p:tgtEl>
                                        <p:attrNameLst>
                                          <p:attrName>style.visibility</p:attrName>
                                        </p:attrNameLst>
                                      </p:cBhvr>
                                      <p:to>
                                        <p:strVal val="visible"/>
                                      </p:to>
                                    </p:set>
                                    <p:animEffect transition="in" filter="fade">
                                      <p:cBhvr>
                                        <p:cTn id="30" dur="1000"/>
                                        <p:tgtEl>
                                          <p:spTgt spid="17414"/>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bg/>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6">
                                            <p:txEl>
                                              <p:pRg st="0" end="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4" grpId="0"/>
      <p:bldP spid="26" grpId="0" uiExpand="1" build="p" animBg="1"/>
      <p:bldP spid="15" grpId="0"/>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Viper’s Distributed Control Logic</a:t>
            </a:r>
            <a:endParaRPr lang="en-US" dirty="0"/>
          </a:p>
        </p:txBody>
      </p:sp>
      <p:sp>
        <p:nvSpPr>
          <p:cNvPr id="3" name="Content Placeholder 2"/>
          <p:cNvSpPr>
            <a:spLocks noGrp="1"/>
          </p:cNvSpPr>
          <p:nvPr>
            <p:ph idx="1"/>
          </p:nvPr>
        </p:nvSpPr>
        <p:spPr/>
        <p:txBody>
          <a:bodyPr/>
          <a:lstStyle/>
          <a:p>
            <a:r>
              <a:rPr lang="en-US" sz="2400" dirty="0" smtClean="0"/>
              <a:t>HW units can negotiate their services with BSU through:</a:t>
            </a:r>
          </a:p>
          <a:p>
            <a:pPr lvl="1"/>
            <a:r>
              <a:rPr lang="en-US" sz="2400" dirty="0" smtClean="0"/>
              <a:t>Queues</a:t>
            </a:r>
          </a:p>
          <a:p>
            <a:pPr lvl="1"/>
            <a:r>
              <a:rPr lang="en-US" sz="2400" dirty="0" smtClean="0"/>
              <a:t>Proposal broadcasts</a:t>
            </a:r>
          </a:p>
          <a:p>
            <a:pPr lvl="1"/>
            <a:r>
              <a:rPr lang="en-US" sz="2400" dirty="0" smtClean="0"/>
              <a:t>Tokens</a:t>
            </a:r>
          </a:p>
          <a:p>
            <a:r>
              <a:rPr lang="en-US" sz="2400" dirty="0" smtClean="0"/>
              <a:t>Resource starvation avoided if the oldest </a:t>
            </a:r>
            <a:r>
              <a:rPr lang="en-US" sz="2400" dirty="0"/>
              <a:t>b</a:t>
            </a:r>
            <a:r>
              <a:rPr lang="en-US" sz="2400" dirty="0" smtClean="0"/>
              <a:t>undle is served first</a:t>
            </a:r>
            <a:endParaRPr lang="en-US" sz="2400"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20</a:t>
            </a:fld>
            <a:endParaRPr lang="en-US" dirty="0"/>
          </a:p>
        </p:txBody>
      </p:sp>
      <p:grpSp>
        <p:nvGrpSpPr>
          <p:cNvPr id="21" name="Group 20"/>
          <p:cNvGrpSpPr/>
          <p:nvPr/>
        </p:nvGrpSpPr>
        <p:grpSpPr>
          <a:xfrm>
            <a:off x="7086510" y="3931310"/>
            <a:ext cx="888580" cy="439872"/>
            <a:chOff x="8019133" y="3928174"/>
            <a:chExt cx="888580" cy="439872"/>
          </a:xfrm>
        </p:grpSpPr>
        <p:sp>
          <p:nvSpPr>
            <p:cNvPr id="22" name="Rectangle 21"/>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3" name="Rectangle 22"/>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4" name="Rectangle 23"/>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25" name="Group 24"/>
          <p:cNvGrpSpPr/>
          <p:nvPr/>
        </p:nvGrpSpPr>
        <p:grpSpPr>
          <a:xfrm>
            <a:off x="5516098" y="5478733"/>
            <a:ext cx="888580" cy="439872"/>
            <a:chOff x="4942882" y="5915469"/>
            <a:chExt cx="888580" cy="439872"/>
          </a:xfrm>
        </p:grpSpPr>
        <p:sp>
          <p:nvSpPr>
            <p:cNvPr id="26" name="Rectangle 25"/>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7" name="Rectangle 26"/>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8" name="Rectangle 27"/>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29" name="Group 28"/>
          <p:cNvGrpSpPr/>
          <p:nvPr/>
        </p:nvGrpSpPr>
        <p:grpSpPr>
          <a:xfrm>
            <a:off x="6296105" y="4669808"/>
            <a:ext cx="888580" cy="439872"/>
            <a:chOff x="8094093" y="5848130"/>
            <a:chExt cx="888580" cy="439872"/>
          </a:xfrm>
        </p:grpSpPr>
        <p:sp>
          <p:nvSpPr>
            <p:cNvPr id="30" name="Rectangle 29"/>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1" name="Rectangle 30"/>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2" name="Rectangle 31"/>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
        <p:nvSpPr>
          <p:cNvPr id="33" name="Rectangle 32"/>
          <p:cNvSpPr/>
          <p:nvPr/>
        </p:nvSpPr>
        <p:spPr>
          <a:xfrm>
            <a:off x="3148513" y="3995072"/>
            <a:ext cx="598333" cy="357813"/>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34" name="Rectangle 33"/>
          <p:cNvSpPr/>
          <p:nvPr/>
        </p:nvSpPr>
        <p:spPr>
          <a:xfrm>
            <a:off x="3148515" y="4495817"/>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5" name="Rectangle 34"/>
          <p:cNvSpPr/>
          <p:nvPr/>
        </p:nvSpPr>
        <p:spPr>
          <a:xfrm>
            <a:off x="3137628" y="4976839"/>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6" name="Rectangle 35"/>
          <p:cNvSpPr/>
          <p:nvPr/>
        </p:nvSpPr>
        <p:spPr>
          <a:xfrm>
            <a:off x="3137628" y="5431993"/>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7" name="Rectangle 36"/>
          <p:cNvSpPr/>
          <p:nvPr/>
        </p:nvSpPr>
        <p:spPr>
          <a:xfrm>
            <a:off x="1887317" y="3995072"/>
            <a:ext cx="598333" cy="357813"/>
          </a:xfrm>
          <a:prstGeom prst="rect">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8" name="Rectangle 37"/>
          <p:cNvSpPr/>
          <p:nvPr/>
        </p:nvSpPr>
        <p:spPr>
          <a:xfrm>
            <a:off x="1887319" y="4495817"/>
            <a:ext cx="598332" cy="347982"/>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9" name="Rectangle 38"/>
          <p:cNvSpPr/>
          <p:nvPr/>
        </p:nvSpPr>
        <p:spPr>
          <a:xfrm>
            <a:off x="1876432" y="4976839"/>
            <a:ext cx="609219" cy="31964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40" name="Rectangle 39"/>
          <p:cNvSpPr/>
          <p:nvPr/>
        </p:nvSpPr>
        <p:spPr>
          <a:xfrm>
            <a:off x="1876432" y="5431993"/>
            <a:ext cx="609219" cy="352808"/>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cxnSp>
        <p:nvCxnSpPr>
          <p:cNvPr id="42" name="Straight Arrow Connector 41"/>
          <p:cNvCxnSpPr>
            <a:stCxn id="33" idx="3"/>
            <a:endCxn id="24" idx="1"/>
          </p:cNvCxnSpPr>
          <p:nvPr/>
        </p:nvCxnSpPr>
        <p:spPr>
          <a:xfrm flipV="1">
            <a:off x="3746846" y="4087943"/>
            <a:ext cx="3339664" cy="86036"/>
          </a:xfrm>
          <a:prstGeom prst="straightConnector1">
            <a:avLst/>
          </a:prstGeom>
          <a:ln w="381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34" idx="3"/>
            <a:endCxn id="24" idx="1"/>
          </p:cNvCxnSpPr>
          <p:nvPr/>
        </p:nvCxnSpPr>
        <p:spPr>
          <a:xfrm flipV="1">
            <a:off x="3746847" y="4087943"/>
            <a:ext cx="3339663" cy="581865"/>
          </a:xfrm>
          <a:prstGeom prst="straightConnector1">
            <a:avLst/>
          </a:prstGeom>
          <a:ln w="381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2" idx="1"/>
            <a:endCxn id="35" idx="3"/>
          </p:cNvCxnSpPr>
          <p:nvPr/>
        </p:nvCxnSpPr>
        <p:spPr>
          <a:xfrm flipH="1">
            <a:off x="3746847" y="4826441"/>
            <a:ext cx="2549258" cy="310221"/>
          </a:xfrm>
          <a:prstGeom prst="straightConnector1">
            <a:avLst/>
          </a:prstGeom>
          <a:ln w="381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28" idx="1"/>
            <a:endCxn id="37" idx="3"/>
          </p:cNvCxnSpPr>
          <p:nvPr/>
        </p:nvCxnSpPr>
        <p:spPr>
          <a:xfrm flipH="1" flipV="1">
            <a:off x="2485650" y="4173979"/>
            <a:ext cx="3030448" cy="1461387"/>
          </a:xfrm>
          <a:prstGeom prst="straightConnector1">
            <a:avLst/>
          </a:prstGeom>
          <a:ln w="381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32" idx="1"/>
            <a:endCxn id="40" idx="3"/>
          </p:cNvCxnSpPr>
          <p:nvPr/>
        </p:nvCxnSpPr>
        <p:spPr>
          <a:xfrm flipH="1">
            <a:off x="2485651" y="4826441"/>
            <a:ext cx="3810454" cy="781956"/>
          </a:xfrm>
          <a:prstGeom prst="straightConnector1">
            <a:avLst/>
          </a:prstGeom>
          <a:ln w="381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1136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down)">
                                      <p:cBhvr>
                                        <p:cTn id="7" dur="500"/>
                                        <p:tgtEl>
                                          <p:spTgt spid="51"/>
                                        </p:tgtEl>
                                      </p:cBhvr>
                                    </p:animEffect>
                                  </p:childTnLst>
                                </p:cTn>
                              </p:par>
                              <p:par>
                                <p:cTn id="8" presetID="22" presetClass="entr" presetSubtype="4" fill="hold" nodeType="with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wipe(down)">
                                      <p:cBhvr>
                                        <p:cTn id="10" dur="500"/>
                                        <p:tgtEl>
                                          <p:spTgt spid="49"/>
                                        </p:tgtEl>
                                      </p:cBhvr>
                                    </p:animEffect>
                                  </p:childTnLst>
                                </p:cTn>
                              </p:par>
                              <p:par>
                                <p:cTn id="11" presetID="22" presetClass="entr" presetSubtype="4" fill="hold" nodeType="with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wipe(down)">
                                      <p:cBhvr>
                                        <p:cTn id="13" dur="500"/>
                                        <p:tgtEl>
                                          <p:spTgt spid="47"/>
                                        </p:tgtEl>
                                      </p:cBhvr>
                                    </p:animEffect>
                                  </p:childTnLst>
                                </p:cTn>
                              </p:par>
                              <p:par>
                                <p:cTn id="14" presetID="22" presetClass="entr" presetSubtype="4" fill="hold" nodeType="with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wipe(down)">
                                      <p:cBhvr>
                                        <p:cTn id="16" dur="500"/>
                                        <p:tgtEl>
                                          <p:spTgt spid="43"/>
                                        </p:tgtEl>
                                      </p:cBhvr>
                                    </p:animEffect>
                                  </p:childTnLst>
                                </p:cTn>
                              </p:par>
                              <p:par>
                                <p:cTn id="17" presetID="22" presetClass="entr" presetSubtype="4"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wipe(down)">
                                      <p:cBhvr>
                                        <p:cTn id="1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21</a:t>
            </a:fld>
            <a:endParaRPr lang="en-US" dirty="0"/>
          </a:p>
        </p:txBody>
      </p:sp>
      <p:sp>
        <p:nvSpPr>
          <p:cNvPr id="28" name="Rectangle 27"/>
          <p:cNvSpPr/>
          <p:nvPr/>
        </p:nvSpPr>
        <p:spPr>
          <a:xfrm>
            <a:off x="7288832" y="4257817"/>
            <a:ext cx="598333" cy="357813"/>
          </a:xfrm>
          <a:prstGeom prst="rect">
            <a:avLst/>
          </a:prstGeom>
          <a:solidFill>
            <a:srgbClr val="D1D6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8834" y="4758562"/>
            <a:ext cx="598332" cy="347982"/>
          </a:xfrm>
          <a:prstGeom prst="rect">
            <a:avLst/>
          </a:prstGeom>
          <a:solidFill>
            <a:schemeClr val="accent1">
              <a:lumMod val="60000"/>
              <a:lumOff val="4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7947" y="5239584"/>
            <a:ext cx="609219" cy="319645"/>
          </a:xfrm>
          <a:prstGeom prst="rect">
            <a:avLst/>
          </a:prstGeom>
          <a:solidFill>
            <a:srgbClr val="D1D6FF"/>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7947" y="5694738"/>
            <a:ext cx="609219" cy="352808"/>
          </a:xfrm>
          <a:prstGeom prst="rect">
            <a:avLst/>
          </a:prstGeom>
          <a:solidFill>
            <a:srgbClr val="D1D6FF"/>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68001" y="4257817"/>
            <a:ext cx="598333" cy="357813"/>
          </a:xfrm>
          <a:prstGeom prst="rect">
            <a:avLst/>
          </a:prstGeom>
          <a:solidFill>
            <a:schemeClr val="accent1">
              <a:lumMod val="60000"/>
              <a:lumOff val="4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68003" y="4758562"/>
            <a:ext cx="598332" cy="347982"/>
          </a:xfrm>
          <a:prstGeom prst="rect">
            <a:avLst/>
          </a:prstGeom>
          <a:solidFill>
            <a:srgbClr val="D1D6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57116" y="5239584"/>
            <a:ext cx="609219" cy="319645"/>
          </a:xfrm>
          <a:prstGeom prst="rect">
            <a:avLst/>
          </a:prstGeom>
          <a:solidFill>
            <a:schemeClr val="accent1">
              <a:lumMod val="60000"/>
              <a:lumOff val="4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57116" y="5694738"/>
            <a:ext cx="609219" cy="352808"/>
          </a:xfrm>
          <a:prstGeom prst="rect">
            <a:avLst/>
          </a:prstGeom>
          <a:solidFill>
            <a:schemeClr val="accent1">
              <a:lumMod val="60000"/>
              <a:lumOff val="4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1626217700"/>
              </p:ext>
            </p:extLst>
          </p:nvPr>
        </p:nvGraphicFramePr>
        <p:xfrm>
          <a:off x="294494" y="2205191"/>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sp>
        <p:nvSpPr>
          <p:cNvPr id="17" name="TextBox 16"/>
          <p:cNvSpPr txBox="1"/>
          <p:nvPr/>
        </p:nvSpPr>
        <p:spPr>
          <a:xfrm>
            <a:off x="665483" y="4164404"/>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9" name="TextBox 18"/>
          <p:cNvSpPr txBox="1"/>
          <p:nvPr/>
        </p:nvSpPr>
        <p:spPr>
          <a:xfrm>
            <a:off x="665483" y="5370377"/>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cxnSp>
        <p:nvCxnSpPr>
          <p:cNvPr id="6" name="Straight Arrow Connector 5"/>
          <p:cNvCxnSpPr/>
          <p:nvPr/>
        </p:nvCxnSpPr>
        <p:spPr>
          <a:xfrm>
            <a:off x="2649196" y="4564514"/>
            <a:ext cx="0" cy="805863"/>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341548" y="5332766"/>
            <a:ext cx="470019" cy="4871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435528" y="4120904"/>
            <a:ext cx="470019" cy="4871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a:stCxn id="30" idx="1"/>
            <a:endCxn id="34" idx="3"/>
          </p:cNvCxnSpPr>
          <p:nvPr/>
        </p:nvCxnSpPr>
        <p:spPr>
          <a:xfrm flipH="1">
            <a:off x="6566335" y="5399407"/>
            <a:ext cx="711612" cy="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7" name="Table 26"/>
          <p:cNvGraphicFramePr>
            <a:graphicFrameLocks noGrp="1"/>
          </p:cNvGraphicFramePr>
          <p:nvPr>
            <p:extLst>
              <p:ext uri="{D42A27DB-BD31-4B8C-83A1-F6EECF244321}">
                <p14:modId xmlns:p14="http://schemas.microsoft.com/office/powerpoint/2010/main" xmlns="" val="3595772511"/>
              </p:ext>
            </p:extLst>
          </p:nvPr>
        </p:nvGraphicFramePr>
        <p:xfrm>
          <a:off x="5477845" y="2205191"/>
          <a:ext cx="3529424" cy="1483360"/>
        </p:xfrm>
        <a:graphic>
          <a:graphicData uri="http://schemas.openxmlformats.org/drawingml/2006/table">
            <a:tbl>
              <a:tblPr firstRow="1" bandRow="1">
                <a:tableStyleId>{5C22544A-7EE6-4342-B048-85BDC9FD1C3A}</a:tableStyleId>
              </a:tblPr>
              <a:tblGrid>
                <a:gridCol w="441178"/>
                <a:gridCol w="441178"/>
                <a:gridCol w="441178"/>
                <a:gridCol w="441178"/>
                <a:gridCol w="441178"/>
                <a:gridCol w="441178"/>
                <a:gridCol w="441178"/>
                <a:gridCol w="441178"/>
              </a:tblGrid>
              <a:tr h="370840">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chemeClr val="tx2">
                        <a:lumMod val="40000"/>
                        <a:lumOff val="60000"/>
                      </a:schemeClr>
                    </a:solidFill>
                  </a:tcPr>
                </a:tc>
              </a:tr>
              <a:tr h="370840">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sp>
        <p:nvSpPr>
          <p:cNvPr id="14" name="TextBox 13"/>
          <p:cNvSpPr txBox="1"/>
          <p:nvPr/>
        </p:nvSpPr>
        <p:spPr>
          <a:xfrm>
            <a:off x="5759870" y="1803160"/>
            <a:ext cx="1230465" cy="400110"/>
          </a:xfrm>
          <a:prstGeom prst="rect">
            <a:avLst/>
          </a:prstGeom>
          <a:noFill/>
        </p:spPr>
        <p:txBody>
          <a:bodyPr wrap="none" rtlCol="0">
            <a:spAutoFit/>
          </a:bodyPr>
          <a:lstStyle/>
          <a:p>
            <a:r>
              <a:rPr lang="en-US" sz="2000" b="1" dirty="0" smtClean="0">
                <a:latin typeface="Arial Narrow" pitchFamily="34" charset="0"/>
              </a:rPr>
              <a:t>Input Tags</a:t>
            </a:r>
            <a:endParaRPr lang="en-US" sz="2000" b="1" dirty="0">
              <a:latin typeface="Arial Narrow" pitchFamily="34" charset="0"/>
            </a:endParaRPr>
          </a:p>
        </p:txBody>
      </p:sp>
      <p:sp>
        <p:nvSpPr>
          <p:cNvPr id="36" name="TextBox 35"/>
          <p:cNvSpPr txBox="1"/>
          <p:nvPr/>
        </p:nvSpPr>
        <p:spPr>
          <a:xfrm>
            <a:off x="7424872" y="1803160"/>
            <a:ext cx="1406795" cy="400110"/>
          </a:xfrm>
          <a:prstGeom prst="rect">
            <a:avLst/>
          </a:prstGeom>
          <a:noFill/>
        </p:spPr>
        <p:txBody>
          <a:bodyPr wrap="none" rtlCol="0">
            <a:spAutoFit/>
          </a:bodyPr>
          <a:lstStyle/>
          <a:p>
            <a:r>
              <a:rPr lang="en-US" sz="2000" b="1" dirty="0" smtClean="0">
                <a:latin typeface="Arial Narrow" pitchFamily="34" charset="0"/>
              </a:rPr>
              <a:t>Output Tags</a:t>
            </a:r>
            <a:endParaRPr lang="en-US" sz="2000" b="1" dirty="0">
              <a:latin typeface="Arial Narrow" pitchFamily="34" charset="0"/>
            </a:endParaRPr>
          </a:p>
        </p:txBody>
      </p:sp>
      <p:sp>
        <p:nvSpPr>
          <p:cNvPr id="26" name="Content Placeholder 1"/>
          <p:cNvSpPr txBox="1">
            <a:spLocks/>
          </p:cNvSpPr>
          <p:nvPr/>
        </p:nvSpPr>
        <p:spPr bwMode="auto">
          <a:xfrm>
            <a:off x="381006" y="1350693"/>
            <a:ext cx="8686794" cy="2557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buFont typeface="Wingdings" pitchFamily="2" charset="2"/>
              <a:buNone/>
            </a:pPr>
            <a:r>
              <a:rPr lang="en-US" sz="2400" i="1" dirty="0" smtClean="0"/>
              <a:t>Clusters might need operands generated by others</a:t>
            </a:r>
            <a:endParaRPr lang="en-US" sz="2400" i="1" dirty="0"/>
          </a:p>
        </p:txBody>
      </p:sp>
      <p:sp>
        <p:nvSpPr>
          <p:cNvPr id="2" name="Rectangle 1"/>
          <p:cNvSpPr/>
          <p:nvPr/>
        </p:nvSpPr>
        <p:spPr>
          <a:xfrm>
            <a:off x="4869712" y="2929740"/>
            <a:ext cx="4003554" cy="830997"/>
          </a:xfrm>
          <a:prstGeom prst="rect">
            <a:avLst/>
          </a:prstGeom>
          <a:solidFill>
            <a:srgbClr val="FFCC00"/>
          </a:solidFill>
          <a:ln>
            <a:noFill/>
          </a:ln>
        </p:spPr>
        <p:txBody>
          <a:bodyPr wrap="square">
            <a:spAutoFit/>
          </a:bodyPr>
          <a:lstStyle/>
          <a:p>
            <a:pPr algn="ctr"/>
            <a:r>
              <a:rPr lang="en-US" sz="2400" dirty="0"/>
              <a:t>Additional storage </a:t>
            </a:r>
            <a:r>
              <a:rPr lang="en-US" sz="2400" dirty="0" smtClean="0"/>
              <a:t>required</a:t>
            </a:r>
          </a:p>
          <a:p>
            <a:pPr algn="ctr"/>
            <a:r>
              <a:rPr lang="en-US" sz="2400" dirty="0" smtClean="0"/>
              <a:t>(768 </a:t>
            </a:r>
            <a:r>
              <a:rPr lang="en-US" sz="2400" dirty="0"/>
              <a:t>bits/BSU for </a:t>
            </a:r>
            <a:r>
              <a:rPr lang="en-US" sz="2400" dirty="0" smtClean="0"/>
              <a:t>x86)</a:t>
            </a:r>
            <a:endParaRPr lang="en-US" sz="2400" dirty="0"/>
          </a:p>
        </p:txBody>
      </p:sp>
      <p:sp>
        <p:nvSpPr>
          <p:cNvPr id="38" name="Frame 37"/>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39" name="Group 38"/>
          <p:cNvGrpSpPr/>
          <p:nvPr/>
        </p:nvGrpSpPr>
        <p:grpSpPr>
          <a:xfrm>
            <a:off x="8019133" y="3928174"/>
            <a:ext cx="888580" cy="439872"/>
            <a:chOff x="8019133" y="3928174"/>
            <a:chExt cx="888580" cy="439872"/>
          </a:xfrm>
        </p:grpSpPr>
        <p:sp>
          <p:nvSpPr>
            <p:cNvPr id="40" name="Rectangle 39"/>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1" name="Rectangle 40"/>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2" name="Rectangle 41"/>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3" name="Group 42"/>
          <p:cNvGrpSpPr/>
          <p:nvPr/>
        </p:nvGrpSpPr>
        <p:grpSpPr>
          <a:xfrm>
            <a:off x="4942882" y="5915469"/>
            <a:ext cx="888580" cy="439872"/>
            <a:chOff x="4942882" y="5915469"/>
            <a:chExt cx="888580" cy="439872"/>
          </a:xfrm>
        </p:grpSpPr>
        <p:sp>
          <p:nvSpPr>
            <p:cNvPr id="44" name="Rectangle 43"/>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7" name="Group 46"/>
          <p:cNvGrpSpPr/>
          <p:nvPr/>
        </p:nvGrpSpPr>
        <p:grpSpPr>
          <a:xfrm>
            <a:off x="8094093" y="5848130"/>
            <a:ext cx="888580" cy="439872"/>
            <a:chOff x="8094093" y="5848130"/>
            <a:chExt cx="888580" cy="439872"/>
          </a:xfrm>
        </p:grpSpPr>
        <p:sp>
          <p:nvSpPr>
            <p:cNvPr id="48" name="Rectangle 47"/>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
        <p:nvSpPr>
          <p:cNvPr id="51" name="Content Placeholder 2"/>
          <p:cNvSpPr txBox="1">
            <a:spLocks/>
          </p:cNvSpPr>
          <p:nvPr/>
        </p:nvSpPr>
        <p:spPr bwMode="auto">
          <a:xfrm>
            <a:off x="6390375" y="12228"/>
            <a:ext cx="2855225"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b="1"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52" name="Title 3"/>
          <p:cNvSpPr>
            <a:spLocks noGrp="1"/>
          </p:cNvSpPr>
          <p:nvPr>
            <p:ph type="title"/>
          </p:nvPr>
        </p:nvSpPr>
        <p:spPr>
          <a:xfrm>
            <a:off x="355600" y="277813"/>
            <a:ext cx="8229600" cy="636587"/>
          </a:xfrm>
        </p:spPr>
        <p:txBody>
          <a:bodyPr>
            <a:noAutofit/>
          </a:bodyPr>
          <a:lstStyle/>
          <a:p>
            <a:r>
              <a:rPr lang="en-US" dirty="0" smtClean="0"/>
              <a:t>2. Inter-Cluster Dependencies</a:t>
            </a:r>
            <a:endParaRPr lang="en-US" sz="4400" dirty="0"/>
          </a:p>
        </p:txBody>
      </p:sp>
      <p:grpSp>
        <p:nvGrpSpPr>
          <p:cNvPr id="53" name="Group 52"/>
          <p:cNvGrpSpPr/>
          <p:nvPr/>
        </p:nvGrpSpPr>
        <p:grpSpPr>
          <a:xfrm>
            <a:off x="4932655" y="3894111"/>
            <a:ext cx="888580" cy="439872"/>
            <a:chOff x="8019133" y="3928174"/>
            <a:chExt cx="888580" cy="439872"/>
          </a:xfrm>
        </p:grpSpPr>
        <p:sp>
          <p:nvSpPr>
            <p:cNvPr id="54" name="Rectangle 53"/>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5" name="Rectangle 54"/>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6" name="Rectangle 55"/>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7" name="Group 56"/>
          <p:cNvGrpSpPr/>
          <p:nvPr/>
        </p:nvGrpSpPr>
        <p:grpSpPr>
          <a:xfrm>
            <a:off x="4932655" y="3899064"/>
            <a:ext cx="888580" cy="439872"/>
            <a:chOff x="4932655" y="3898147"/>
            <a:chExt cx="888580" cy="439872"/>
          </a:xfrm>
        </p:grpSpPr>
        <p:sp>
          <p:nvSpPr>
            <p:cNvPr id="58" name="Rectangle 57"/>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9" name="Rectangle 58"/>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0" name="Rectangle 59"/>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67081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heel(1)">
                                      <p:cBhvr>
                                        <p:cTn id="7" dur="2000"/>
                                        <p:tgtEl>
                                          <p:spTgt spid="24"/>
                                        </p:tgtEl>
                                      </p:cBhvr>
                                    </p:animEffect>
                                  </p:childTnLst>
                                </p:cTn>
                              </p:par>
                            </p:childTnLst>
                          </p:cTn>
                        </p:par>
                        <p:par>
                          <p:cTn id="8" fill="hold">
                            <p:stCondLst>
                              <p:cond delay="2000"/>
                            </p:stCondLst>
                            <p:childTnLst>
                              <p:par>
                                <p:cTn id="9" presetID="14" presetClass="entr" presetSubtype="1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par>
                          <p:cTn id="12" fill="hold">
                            <p:stCondLst>
                              <p:cond delay="2500"/>
                            </p:stCondLst>
                            <p:childTnLst>
                              <p:par>
                                <p:cTn id="13" presetID="21" presetClass="entr" presetSubtype="1"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heel(1)">
                                      <p:cBhvr>
                                        <p:cTn id="15" dur="2000"/>
                                        <p:tgtEl>
                                          <p:spTgt spid="9"/>
                                        </p:tgtEl>
                                      </p:cBhvr>
                                    </p:animEffect>
                                  </p:childTnLst>
                                </p:cTn>
                              </p:par>
                            </p:childTnLst>
                          </p:cTn>
                        </p:par>
                        <p:par>
                          <p:cTn id="16" fill="hold">
                            <p:stCondLst>
                              <p:cond delay="4500"/>
                            </p:stCondLst>
                            <p:childTnLst>
                              <p:par>
                                <p:cTn id="17" presetID="1" presetClass="entr" presetSubtype="0" fill="hold" nodeType="after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500"/>
                                        <p:tgtEl>
                                          <p:spTgt spid="2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fade">
                                      <p:cBhvr>
                                        <p:cTn id="29" dur="500"/>
                                        <p:tgtEl>
                                          <p:spTgt spid="36"/>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1"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4" grpId="0" animBg="1"/>
      <p:bldP spid="14" grpId="0"/>
      <p:bldP spid="36" grpId="0"/>
      <p:bldP spid="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22</a:t>
            </a:fld>
            <a:endParaRPr lang="en-US" dirty="0"/>
          </a:p>
        </p:txBody>
      </p:sp>
      <p:sp>
        <p:nvSpPr>
          <p:cNvPr id="28" name="Rectangle 27"/>
          <p:cNvSpPr/>
          <p:nvPr/>
        </p:nvSpPr>
        <p:spPr>
          <a:xfrm>
            <a:off x="7288832" y="4257817"/>
            <a:ext cx="598333" cy="357813"/>
          </a:xfrm>
          <a:prstGeom prst="rect">
            <a:avLst/>
          </a:prstGeom>
          <a:solidFill>
            <a:srgbClr val="D1D6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8834" y="4758562"/>
            <a:ext cx="598332" cy="347982"/>
          </a:xfrm>
          <a:prstGeom prst="rect">
            <a:avLst/>
          </a:prstGeom>
          <a:solidFill>
            <a:schemeClr val="accent1">
              <a:lumMod val="60000"/>
              <a:lumOff val="4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7947" y="5239584"/>
            <a:ext cx="609219" cy="319645"/>
          </a:xfrm>
          <a:prstGeom prst="rect">
            <a:avLst/>
          </a:prstGeom>
          <a:solidFill>
            <a:srgbClr val="D1D6FF"/>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7947" y="5694738"/>
            <a:ext cx="609219" cy="352808"/>
          </a:xfrm>
          <a:prstGeom prst="rect">
            <a:avLst/>
          </a:prstGeom>
          <a:solidFill>
            <a:srgbClr val="D1D6FF"/>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68001" y="4257817"/>
            <a:ext cx="598333" cy="357813"/>
          </a:xfrm>
          <a:prstGeom prst="rect">
            <a:avLst/>
          </a:prstGeom>
          <a:solidFill>
            <a:schemeClr val="accent1">
              <a:lumMod val="60000"/>
              <a:lumOff val="4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68003" y="4758562"/>
            <a:ext cx="598332" cy="347982"/>
          </a:xfrm>
          <a:prstGeom prst="rect">
            <a:avLst/>
          </a:prstGeom>
          <a:solidFill>
            <a:srgbClr val="D1D6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57116" y="5239584"/>
            <a:ext cx="609219" cy="319645"/>
          </a:xfrm>
          <a:prstGeom prst="rect">
            <a:avLst/>
          </a:prstGeom>
          <a:solidFill>
            <a:schemeClr val="accent1">
              <a:lumMod val="60000"/>
              <a:lumOff val="4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57116" y="5694738"/>
            <a:ext cx="609219" cy="352808"/>
          </a:xfrm>
          <a:prstGeom prst="rect">
            <a:avLst/>
          </a:prstGeom>
          <a:solidFill>
            <a:schemeClr val="accent1">
              <a:lumMod val="60000"/>
              <a:lumOff val="4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651533775"/>
              </p:ext>
            </p:extLst>
          </p:nvPr>
        </p:nvGraphicFramePr>
        <p:xfrm>
          <a:off x="294494" y="2205191"/>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sp>
        <p:nvSpPr>
          <p:cNvPr id="17" name="TextBox 16"/>
          <p:cNvSpPr txBox="1"/>
          <p:nvPr/>
        </p:nvSpPr>
        <p:spPr>
          <a:xfrm>
            <a:off x="665483" y="4164404"/>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9" name="TextBox 18"/>
          <p:cNvSpPr txBox="1"/>
          <p:nvPr/>
        </p:nvSpPr>
        <p:spPr>
          <a:xfrm>
            <a:off x="665483" y="5370377"/>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9" name="Oval 8"/>
          <p:cNvSpPr/>
          <p:nvPr/>
        </p:nvSpPr>
        <p:spPr>
          <a:xfrm>
            <a:off x="2341548" y="5332766"/>
            <a:ext cx="470019" cy="4871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435528" y="4120904"/>
            <a:ext cx="470019" cy="4871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759870" y="1803160"/>
            <a:ext cx="1230465" cy="400110"/>
          </a:xfrm>
          <a:prstGeom prst="rect">
            <a:avLst/>
          </a:prstGeom>
          <a:noFill/>
        </p:spPr>
        <p:txBody>
          <a:bodyPr wrap="none" rtlCol="0">
            <a:spAutoFit/>
          </a:bodyPr>
          <a:lstStyle/>
          <a:p>
            <a:r>
              <a:rPr lang="en-US" sz="2000" b="1" dirty="0" smtClean="0">
                <a:latin typeface="Arial Narrow" pitchFamily="34" charset="0"/>
              </a:rPr>
              <a:t>Input Tags</a:t>
            </a:r>
            <a:endParaRPr lang="en-US" sz="2000" b="1" dirty="0">
              <a:latin typeface="Arial Narrow" pitchFamily="34" charset="0"/>
            </a:endParaRPr>
          </a:p>
        </p:txBody>
      </p:sp>
      <p:sp>
        <p:nvSpPr>
          <p:cNvPr id="36" name="TextBox 35"/>
          <p:cNvSpPr txBox="1"/>
          <p:nvPr/>
        </p:nvSpPr>
        <p:spPr>
          <a:xfrm>
            <a:off x="7424872" y="1803160"/>
            <a:ext cx="1406795" cy="400110"/>
          </a:xfrm>
          <a:prstGeom prst="rect">
            <a:avLst/>
          </a:prstGeom>
          <a:noFill/>
        </p:spPr>
        <p:txBody>
          <a:bodyPr wrap="none" rtlCol="0">
            <a:spAutoFit/>
          </a:bodyPr>
          <a:lstStyle/>
          <a:p>
            <a:r>
              <a:rPr lang="en-US" sz="2000" b="1" dirty="0" smtClean="0">
                <a:latin typeface="Arial Narrow" pitchFamily="34" charset="0"/>
              </a:rPr>
              <a:t>Output Tags</a:t>
            </a:r>
            <a:endParaRPr lang="en-US" sz="2000" b="1" dirty="0">
              <a:latin typeface="Arial Narrow" pitchFamily="34" charset="0"/>
            </a:endParaRPr>
          </a:p>
        </p:txBody>
      </p:sp>
      <p:graphicFrame>
        <p:nvGraphicFramePr>
          <p:cNvPr id="39" name="Table 38"/>
          <p:cNvGraphicFramePr>
            <a:graphicFrameLocks noGrp="1"/>
          </p:cNvGraphicFramePr>
          <p:nvPr>
            <p:extLst>
              <p:ext uri="{D42A27DB-BD31-4B8C-83A1-F6EECF244321}">
                <p14:modId xmlns:p14="http://schemas.microsoft.com/office/powerpoint/2010/main" xmlns="" val="3958663101"/>
              </p:ext>
            </p:extLst>
          </p:nvPr>
        </p:nvGraphicFramePr>
        <p:xfrm>
          <a:off x="5477845" y="2205191"/>
          <a:ext cx="3529424" cy="1483360"/>
        </p:xfrm>
        <a:graphic>
          <a:graphicData uri="http://schemas.openxmlformats.org/drawingml/2006/table">
            <a:tbl>
              <a:tblPr firstRow="1" bandRow="1">
                <a:tableStyleId>{5C22544A-7EE6-4342-B048-85BDC9FD1C3A}</a:tableStyleId>
              </a:tblPr>
              <a:tblGrid>
                <a:gridCol w="441178"/>
                <a:gridCol w="441178"/>
                <a:gridCol w="441178"/>
                <a:gridCol w="441178"/>
                <a:gridCol w="441178"/>
                <a:gridCol w="441178"/>
                <a:gridCol w="441178"/>
                <a:gridCol w="441178"/>
              </a:tblGrid>
              <a:tr h="370840">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chemeClr val="tx2">
                        <a:lumMod val="40000"/>
                        <a:lumOff val="60000"/>
                      </a:schemeClr>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xmlns="" val="4129950225"/>
              </p:ext>
            </p:extLst>
          </p:nvPr>
        </p:nvGraphicFramePr>
        <p:xfrm>
          <a:off x="5476417" y="2203763"/>
          <a:ext cx="3529424" cy="1483360"/>
        </p:xfrm>
        <a:graphic>
          <a:graphicData uri="http://schemas.openxmlformats.org/drawingml/2006/table">
            <a:tbl>
              <a:tblPr firstRow="1" bandRow="1">
                <a:tableStyleId>{5C22544A-7EE6-4342-B048-85BDC9FD1C3A}</a:tableStyleId>
              </a:tblPr>
              <a:tblGrid>
                <a:gridCol w="441178"/>
                <a:gridCol w="441178"/>
                <a:gridCol w="441178"/>
                <a:gridCol w="441178"/>
                <a:gridCol w="441178"/>
                <a:gridCol w="441178"/>
                <a:gridCol w="441178"/>
                <a:gridCol w="441178"/>
              </a:tblGrid>
              <a:tr h="370840">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chemeClr val="tx2">
                        <a:lumMod val="40000"/>
                        <a:lumOff val="60000"/>
                      </a:schemeClr>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rgbClr val="FF0000"/>
                          </a:solidFill>
                          <a:latin typeface="Courier New" pitchFamily="49" charset="0"/>
                          <a:cs typeface="Courier New" pitchFamily="49" charset="0"/>
                        </a:rPr>
                        <a:t>13</a:t>
                      </a:r>
                      <a:endParaRPr lang="en-US" sz="1600" b="1" dirty="0">
                        <a:solidFill>
                          <a:srgbClr val="FF0000"/>
                        </a:solidFill>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cxnSp>
        <p:nvCxnSpPr>
          <p:cNvPr id="6" name="Straight Arrow Connector 5"/>
          <p:cNvCxnSpPr>
            <a:stCxn id="24" idx="0"/>
          </p:cNvCxnSpPr>
          <p:nvPr/>
        </p:nvCxnSpPr>
        <p:spPr>
          <a:xfrm flipV="1">
            <a:off x="2670538" y="2811566"/>
            <a:ext cx="4534389" cy="130933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7204927" y="2512873"/>
            <a:ext cx="470019" cy="43542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ontent Placeholder 1"/>
          <p:cNvSpPr txBox="1">
            <a:spLocks/>
          </p:cNvSpPr>
          <p:nvPr/>
        </p:nvSpPr>
        <p:spPr bwMode="auto">
          <a:xfrm>
            <a:off x="381006" y="1350693"/>
            <a:ext cx="8686794" cy="2557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buFont typeface="Wingdings" pitchFamily="2" charset="2"/>
              <a:buNone/>
            </a:pPr>
            <a:r>
              <a:rPr lang="en-US" sz="2400" i="1" dirty="0" smtClean="0"/>
              <a:t>Clusters might need operands generated by others</a:t>
            </a:r>
            <a:endParaRPr lang="en-US" sz="2400" i="1" dirty="0"/>
          </a:p>
        </p:txBody>
      </p:sp>
      <p:sp>
        <p:nvSpPr>
          <p:cNvPr id="37" name="Frame 36"/>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38" name="Group 37"/>
          <p:cNvGrpSpPr/>
          <p:nvPr/>
        </p:nvGrpSpPr>
        <p:grpSpPr>
          <a:xfrm>
            <a:off x="8019133" y="3928174"/>
            <a:ext cx="888580" cy="439872"/>
            <a:chOff x="8019133" y="3928174"/>
            <a:chExt cx="888580" cy="439872"/>
          </a:xfrm>
        </p:grpSpPr>
        <p:sp>
          <p:nvSpPr>
            <p:cNvPr id="40" name="Rectangle 39"/>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3" name="Rectangle 42"/>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4" name="Rectangle 43"/>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5" name="Group 44"/>
          <p:cNvGrpSpPr/>
          <p:nvPr/>
        </p:nvGrpSpPr>
        <p:grpSpPr>
          <a:xfrm>
            <a:off x="4942882" y="5915469"/>
            <a:ext cx="888580" cy="439872"/>
            <a:chOff x="4942882" y="5915469"/>
            <a:chExt cx="888580" cy="439872"/>
          </a:xfrm>
        </p:grpSpPr>
        <p:sp>
          <p:nvSpPr>
            <p:cNvPr id="46" name="Rectangle 45"/>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7" name="Rectangle 46"/>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8" name="Rectangle 47"/>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9" name="Group 48"/>
          <p:cNvGrpSpPr/>
          <p:nvPr/>
        </p:nvGrpSpPr>
        <p:grpSpPr>
          <a:xfrm>
            <a:off x="8094093" y="5848130"/>
            <a:ext cx="888580" cy="439872"/>
            <a:chOff x="8094093" y="5848130"/>
            <a:chExt cx="888580" cy="439872"/>
          </a:xfrm>
        </p:grpSpPr>
        <p:sp>
          <p:nvSpPr>
            <p:cNvPr id="50" name="Rectangle 49"/>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1" name="Rectangle 50"/>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2" name="Rectangle 51"/>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
        <p:nvSpPr>
          <p:cNvPr id="54" name="Content Placeholder 2"/>
          <p:cNvSpPr txBox="1">
            <a:spLocks/>
          </p:cNvSpPr>
          <p:nvPr/>
        </p:nvSpPr>
        <p:spPr bwMode="auto">
          <a:xfrm>
            <a:off x="6390375" y="12228"/>
            <a:ext cx="2855225"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b="1"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55" name="Title 3"/>
          <p:cNvSpPr>
            <a:spLocks noGrp="1"/>
          </p:cNvSpPr>
          <p:nvPr>
            <p:ph type="title"/>
          </p:nvPr>
        </p:nvSpPr>
        <p:spPr>
          <a:xfrm>
            <a:off x="355600" y="277813"/>
            <a:ext cx="8229600" cy="636587"/>
          </a:xfrm>
        </p:spPr>
        <p:txBody>
          <a:bodyPr>
            <a:noAutofit/>
          </a:bodyPr>
          <a:lstStyle/>
          <a:p>
            <a:r>
              <a:rPr lang="en-US" dirty="0" smtClean="0"/>
              <a:t>2. Inter-Cluster Dependencies</a:t>
            </a:r>
            <a:endParaRPr lang="en-US" sz="4400" dirty="0"/>
          </a:p>
        </p:txBody>
      </p:sp>
      <p:grpSp>
        <p:nvGrpSpPr>
          <p:cNvPr id="53" name="Group 52"/>
          <p:cNvGrpSpPr/>
          <p:nvPr/>
        </p:nvGrpSpPr>
        <p:grpSpPr>
          <a:xfrm>
            <a:off x="4932655" y="3894111"/>
            <a:ext cx="888580" cy="439872"/>
            <a:chOff x="8019133" y="3928174"/>
            <a:chExt cx="888580" cy="439872"/>
          </a:xfrm>
        </p:grpSpPr>
        <p:sp>
          <p:nvSpPr>
            <p:cNvPr id="56" name="Rectangle 55"/>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7" name="Rectangle 56"/>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8" name="Rectangle 57"/>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9" name="Group 58"/>
          <p:cNvGrpSpPr/>
          <p:nvPr/>
        </p:nvGrpSpPr>
        <p:grpSpPr>
          <a:xfrm>
            <a:off x="4932655" y="3899064"/>
            <a:ext cx="888580" cy="439872"/>
            <a:chOff x="4932655" y="3898147"/>
            <a:chExt cx="888580" cy="439872"/>
          </a:xfrm>
        </p:grpSpPr>
        <p:sp>
          <p:nvSpPr>
            <p:cNvPr id="60" name="Rectangle 59"/>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1" name="Rectangle 60"/>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2" name="Rectangle 61"/>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221813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1"/>
                                        </p:tgtEl>
                                        <p:attrNameLst>
                                          <p:attrName>style.visibility</p:attrName>
                                        </p:attrNameLst>
                                      </p:cBhvr>
                                      <p:to>
                                        <p:strVal val="visible"/>
                                      </p:to>
                                    </p:set>
                                  </p:childTnLst>
                                </p:cTn>
                              </p:par>
                            </p:childTnLst>
                          </p:cTn>
                        </p:par>
                        <p:par>
                          <p:cTn id="12" fill="hold">
                            <p:stCondLst>
                              <p:cond delay="0"/>
                            </p:stCondLst>
                            <p:childTnLst>
                              <p:par>
                                <p:cTn id="13" presetID="21" presetClass="entr" presetSubtype="1"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heel(1)">
                                      <p:cBhvr>
                                        <p:cTn id="15"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ame 46"/>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23</a:t>
            </a:fld>
            <a:endParaRPr lang="en-US" dirty="0"/>
          </a:p>
        </p:txBody>
      </p:sp>
      <p:sp>
        <p:nvSpPr>
          <p:cNvPr id="28" name="Rectangle 27"/>
          <p:cNvSpPr/>
          <p:nvPr/>
        </p:nvSpPr>
        <p:spPr>
          <a:xfrm>
            <a:off x="7288832" y="4257817"/>
            <a:ext cx="598333" cy="357813"/>
          </a:xfrm>
          <a:prstGeom prst="rect">
            <a:avLst/>
          </a:prstGeom>
          <a:solidFill>
            <a:srgbClr val="D1D6FF"/>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8834" y="4758562"/>
            <a:ext cx="598332" cy="347982"/>
          </a:xfrm>
          <a:prstGeom prst="rect">
            <a:avLst/>
          </a:prstGeom>
          <a:solidFill>
            <a:schemeClr val="accent1">
              <a:lumMod val="60000"/>
              <a:lumOff val="4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7947" y="5239584"/>
            <a:ext cx="609219" cy="319645"/>
          </a:xfrm>
          <a:prstGeom prst="rect">
            <a:avLst/>
          </a:prstGeom>
          <a:solidFill>
            <a:srgbClr val="D1D6FF"/>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7947" y="5694738"/>
            <a:ext cx="609219" cy="352808"/>
          </a:xfrm>
          <a:prstGeom prst="rect">
            <a:avLst/>
          </a:prstGeom>
          <a:solidFill>
            <a:srgbClr val="D1D6FF"/>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40705" y="4257817"/>
            <a:ext cx="598333" cy="357813"/>
          </a:xfrm>
          <a:prstGeom prst="rect">
            <a:avLst/>
          </a:prstGeom>
          <a:solidFill>
            <a:schemeClr val="accent1">
              <a:lumMod val="60000"/>
              <a:lumOff val="4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40707" y="4758562"/>
            <a:ext cx="598332" cy="347982"/>
          </a:xfrm>
          <a:prstGeom prst="rect">
            <a:avLst/>
          </a:prstGeom>
          <a:solidFill>
            <a:srgbClr val="D1D6FF"/>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29820" y="5239584"/>
            <a:ext cx="609219" cy="319645"/>
          </a:xfrm>
          <a:prstGeom prst="rect">
            <a:avLst/>
          </a:prstGeom>
          <a:solidFill>
            <a:schemeClr val="accent1">
              <a:lumMod val="60000"/>
              <a:lumOff val="4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29820" y="5694738"/>
            <a:ext cx="609219" cy="352808"/>
          </a:xfrm>
          <a:prstGeom prst="rect">
            <a:avLst/>
          </a:prstGeom>
          <a:solidFill>
            <a:schemeClr val="accent1">
              <a:lumMod val="60000"/>
              <a:lumOff val="4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2977454484"/>
              </p:ext>
            </p:extLst>
          </p:nvPr>
        </p:nvGraphicFramePr>
        <p:xfrm>
          <a:off x="282919" y="2205191"/>
          <a:ext cx="5169714" cy="1483360"/>
        </p:xfrm>
        <a:graphic>
          <a:graphicData uri="http://schemas.openxmlformats.org/drawingml/2006/table">
            <a:tbl>
              <a:tblPr firstRow="1" bandRow="1">
                <a:tableStyleId>{5C22544A-7EE6-4342-B048-85BDC9FD1C3A}</a:tableStyleId>
              </a:tblPr>
              <a:tblGrid>
                <a:gridCol w="794068"/>
                <a:gridCol w="999034"/>
                <a:gridCol w="1038542"/>
                <a:gridCol w="671830"/>
                <a:gridCol w="543242"/>
                <a:gridCol w="616268"/>
                <a:gridCol w="50673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r>
                        <a:rPr lang="en-US" sz="1600" b="1" dirty="0" smtClean="0">
                          <a:latin typeface="Courier New" pitchFamily="49" charset="0"/>
                          <a:cs typeface="Courier New" pitchFamily="49" charset="0"/>
                        </a:rPr>
                        <a:t>3</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sp>
        <p:nvSpPr>
          <p:cNvPr id="17" name="TextBox 16"/>
          <p:cNvSpPr txBox="1"/>
          <p:nvPr/>
        </p:nvSpPr>
        <p:spPr>
          <a:xfrm>
            <a:off x="665483" y="4164404"/>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9" name="TextBox 18"/>
          <p:cNvSpPr txBox="1"/>
          <p:nvPr/>
        </p:nvSpPr>
        <p:spPr>
          <a:xfrm>
            <a:off x="665483" y="5370377"/>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9" name="Oval 8"/>
          <p:cNvSpPr/>
          <p:nvPr/>
        </p:nvSpPr>
        <p:spPr>
          <a:xfrm>
            <a:off x="2341548" y="5332766"/>
            <a:ext cx="470019" cy="4871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a:stCxn id="30" idx="1"/>
            <a:endCxn id="34" idx="3"/>
          </p:cNvCxnSpPr>
          <p:nvPr/>
        </p:nvCxnSpPr>
        <p:spPr>
          <a:xfrm flipH="1">
            <a:off x="6539039" y="5399407"/>
            <a:ext cx="738908"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759870" y="1803160"/>
            <a:ext cx="1230465" cy="400110"/>
          </a:xfrm>
          <a:prstGeom prst="rect">
            <a:avLst/>
          </a:prstGeom>
          <a:noFill/>
        </p:spPr>
        <p:txBody>
          <a:bodyPr wrap="none" rtlCol="0">
            <a:spAutoFit/>
          </a:bodyPr>
          <a:lstStyle/>
          <a:p>
            <a:r>
              <a:rPr lang="en-US" sz="2000" b="1" dirty="0" smtClean="0">
                <a:latin typeface="Arial Narrow" pitchFamily="34" charset="0"/>
              </a:rPr>
              <a:t>Input Tags</a:t>
            </a:r>
            <a:endParaRPr lang="en-US" sz="2000" b="1" dirty="0">
              <a:latin typeface="Arial Narrow" pitchFamily="34" charset="0"/>
            </a:endParaRPr>
          </a:p>
        </p:txBody>
      </p:sp>
      <p:sp>
        <p:nvSpPr>
          <p:cNvPr id="36" name="TextBox 35"/>
          <p:cNvSpPr txBox="1"/>
          <p:nvPr/>
        </p:nvSpPr>
        <p:spPr>
          <a:xfrm>
            <a:off x="7424872" y="1803160"/>
            <a:ext cx="1406795" cy="400110"/>
          </a:xfrm>
          <a:prstGeom prst="rect">
            <a:avLst/>
          </a:prstGeom>
          <a:noFill/>
        </p:spPr>
        <p:txBody>
          <a:bodyPr wrap="none" rtlCol="0">
            <a:spAutoFit/>
          </a:bodyPr>
          <a:lstStyle/>
          <a:p>
            <a:r>
              <a:rPr lang="en-US" sz="2000" b="1" dirty="0" smtClean="0">
                <a:latin typeface="Arial Narrow" pitchFamily="34" charset="0"/>
              </a:rPr>
              <a:t>Output Tags</a:t>
            </a:r>
            <a:endParaRPr lang="en-US" sz="2000" b="1" dirty="0">
              <a:latin typeface="Arial Narrow" pitchFamily="34" charset="0"/>
            </a:endParaRPr>
          </a:p>
        </p:txBody>
      </p:sp>
      <p:graphicFrame>
        <p:nvGraphicFramePr>
          <p:cNvPr id="39" name="Table 38"/>
          <p:cNvGraphicFramePr>
            <a:graphicFrameLocks noGrp="1"/>
          </p:cNvGraphicFramePr>
          <p:nvPr>
            <p:extLst>
              <p:ext uri="{D42A27DB-BD31-4B8C-83A1-F6EECF244321}">
                <p14:modId xmlns:p14="http://schemas.microsoft.com/office/powerpoint/2010/main" xmlns="" val="1757086831"/>
              </p:ext>
            </p:extLst>
          </p:nvPr>
        </p:nvGraphicFramePr>
        <p:xfrm>
          <a:off x="5477845" y="2205191"/>
          <a:ext cx="3529424" cy="1483360"/>
        </p:xfrm>
        <a:graphic>
          <a:graphicData uri="http://schemas.openxmlformats.org/drawingml/2006/table">
            <a:tbl>
              <a:tblPr firstRow="1" bandRow="1">
                <a:tableStyleId>{5C22544A-7EE6-4342-B048-85BDC9FD1C3A}</a:tableStyleId>
              </a:tblPr>
              <a:tblGrid>
                <a:gridCol w="441178"/>
                <a:gridCol w="441178"/>
                <a:gridCol w="441178"/>
                <a:gridCol w="441178"/>
                <a:gridCol w="441178"/>
                <a:gridCol w="441178"/>
                <a:gridCol w="441178"/>
                <a:gridCol w="441178"/>
              </a:tblGrid>
              <a:tr h="370840">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chemeClr val="tx2">
                        <a:lumMod val="40000"/>
                        <a:lumOff val="60000"/>
                      </a:schemeClr>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cxnSp>
        <p:nvCxnSpPr>
          <p:cNvPr id="7" name="Straight Arrow Connector 6"/>
          <p:cNvCxnSpPr/>
          <p:nvPr/>
        </p:nvCxnSpPr>
        <p:spPr>
          <a:xfrm flipH="1">
            <a:off x="5693954" y="2606467"/>
            <a:ext cx="1788713" cy="34183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6128937" y="2606467"/>
            <a:ext cx="1827198" cy="34183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607553" y="2606467"/>
            <a:ext cx="1788713" cy="34183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7042536" y="2606467"/>
            <a:ext cx="1827198" cy="34183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40" name="Table 39"/>
          <p:cNvGraphicFramePr>
            <a:graphicFrameLocks noGrp="1"/>
          </p:cNvGraphicFramePr>
          <p:nvPr>
            <p:extLst>
              <p:ext uri="{D42A27DB-BD31-4B8C-83A1-F6EECF244321}">
                <p14:modId xmlns:p14="http://schemas.microsoft.com/office/powerpoint/2010/main" xmlns="" val="3790845048"/>
              </p:ext>
            </p:extLst>
          </p:nvPr>
        </p:nvGraphicFramePr>
        <p:xfrm>
          <a:off x="5476417" y="2203763"/>
          <a:ext cx="3529424" cy="1483360"/>
        </p:xfrm>
        <a:graphic>
          <a:graphicData uri="http://schemas.openxmlformats.org/drawingml/2006/table">
            <a:tbl>
              <a:tblPr firstRow="1" bandRow="1">
                <a:tableStyleId>{5C22544A-7EE6-4342-B048-85BDC9FD1C3A}</a:tableStyleId>
              </a:tblPr>
              <a:tblGrid>
                <a:gridCol w="441178"/>
                <a:gridCol w="441178"/>
                <a:gridCol w="441178"/>
                <a:gridCol w="441178"/>
                <a:gridCol w="441178"/>
                <a:gridCol w="441178"/>
                <a:gridCol w="441178"/>
                <a:gridCol w="441178"/>
              </a:tblGrid>
              <a:tr h="370840">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rgbClr val="33CC33"/>
                    </a:solidFill>
                  </a:tcPr>
                </a:tc>
                <a:tc>
                  <a:txBody>
                    <a:bodyPr/>
                    <a:lstStyle/>
                    <a:p>
                      <a:pPr algn="ctr"/>
                      <a:r>
                        <a:rPr lang="en-US" sz="1600" dirty="0" smtClean="0">
                          <a:latin typeface="Arial Narrow" pitchFamily="34" charset="0"/>
                        </a:rPr>
                        <a:t>RA</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RB</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RC</a:t>
                      </a:r>
                      <a:endParaRPr lang="en-US" sz="1600" dirty="0">
                        <a:latin typeface="Arial Narrow" pitchFamily="34" charset="0"/>
                      </a:endParaRPr>
                    </a:p>
                  </a:txBody>
                  <a:tcPr>
                    <a:solidFill>
                      <a:schemeClr val="tx2">
                        <a:lumMod val="40000"/>
                        <a:lumOff val="60000"/>
                      </a:schemeClr>
                    </a:solidFill>
                  </a:tcPr>
                </a:tc>
                <a:tc>
                  <a:txBody>
                    <a:bodyPr/>
                    <a:lstStyle/>
                    <a:p>
                      <a:pPr algn="ctr"/>
                      <a:r>
                        <a:rPr lang="en-US" sz="1600" dirty="0" smtClean="0">
                          <a:latin typeface="Arial Narrow" pitchFamily="34" charset="0"/>
                        </a:rPr>
                        <a:t>RD</a:t>
                      </a:r>
                      <a:endParaRPr lang="en-US" sz="1600" dirty="0">
                        <a:latin typeface="Arial Narrow" pitchFamily="34" charset="0"/>
                      </a:endParaRPr>
                    </a:p>
                  </a:txBody>
                  <a:tcPr>
                    <a:solidFill>
                      <a:schemeClr val="tx2">
                        <a:lumMod val="40000"/>
                        <a:lumOff val="60000"/>
                      </a:schemeClr>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13</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5</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6</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10</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r>
              <a:tr h="370840">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bl>
          </a:graphicData>
        </a:graphic>
      </p:graphicFrame>
      <p:sp>
        <p:nvSpPr>
          <p:cNvPr id="24" name="Oval 23"/>
          <p:cNvSpPr/>
          <p:nvPr/>
        </p:nvSpPr>
        <p:spPr>
          <a:xfrm>
            <a:off x="5458944" y="2856127"/>
            <a:ext cx="470019" cy="48711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3" name="Straight Arrow Connector 42"/>
          <p:cNvCxnSpPr>
            <a:stCxn id="24" idx="4"/>
            <a:endCxn id="9" idx="0"/>
          </p:cNvCxnSpPr>
          <p:nvPr/>
        </p:nvCxnSpPr>
        <p:spPr>
          <a:xfrm flipH="1">
            <a:off x="2576558" y="3343237"/>
            <a:ext cx="3117396" cy="1989529"/>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480842" y="4939013"/>
            <a:ext cx="834524" cy="400110"/>
          </a:xfrm>
          <a:prstGeom prst="rect">
            <a:avLst/>
          </a:prstGeom>
          <a:noFill/>
        </p:spPr>
        <p:txBody>
          <a:bodyPr wrap="none" rtlCol="0">
            <a:spAutoFit/>
          </a:bodyPr>
          <a:lstStyle/>
          <a:p>
            <a:r>
              <a:rPr lang="en-US" sz="2000" b="1" dirty="0" smtClean="0">
                <a:latin typeface="Arial Narrow" pitchFamily="34" charset="0"/>
              </a:rPr>
              <a:t>Tag 13</a:t>
            </a:r>
            <a:endParaRPr lang="en-US" sz="2000" b="1" dirty="0">
              <a:latin typeface="Arial Narrow" pitchFamily="34" charset="0"/>
            </a:endParaRPr>
          </a:p>
        </p:txBody>
      </p:sp>
      <p:cxnSp>
        <p:nvCxnSpPr>
          <p:cNvPr id="44" name="Straight Arrow Connector 43"/>
          <p:cNvCxnSpPr>
            <a:stCxn id="34" idx="3"/>
            <a:endCxn id="30" idx="1"/>
          </p:cNvCxnSpPr>
          <p:nvPr/>
        </p:nvCxnSpPr>
        <p:spPr>
          <a:xfrm>
            <a:off x="6539039" y="5399407"/>
            <a:ext cx="738908"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502554" y="5459063"/>
            <a:ext cx="734175" cy="400110"/>
          </a:xfrm>
          <a:prstGeom prst="rect">
            <a:avLst/>
          </a:prstGeom>
          <a:noFill/>
        </p:spPr>
        <p:txBody>
          <a:bodyPr wrap="none" rtlCol="0">
            <a:spAutoFit/>
          </a:bodyPr>
          <a:lstStyle/>
          <a:p>
            <a:r>
              <a:rPr lang="en-US" sz="2000" b="1" dirty="0" smtClean="0">
                <a:latin typeface="Arial Narrow" pitchFamily="34" charset="0"/>
              </a:rPr>
              <a:t>Value</a:t>
            </a:r>
            <a:endParaRPr lang="en-US" sz="2000" b="1" dirty="0">
              <a:latin typeface="Arial Narrow" pitchFamily="34" charset="0"/>
            </a:endParaRPr>
          </a:p>
        </p:txBody>
      </p:sp>
      <p:sp>
        <p:nvSpPr>
          <p:cNvPr id="41" name="Content Placeholder 1"/>
          <p:cNvSpPr txBox="1">
            <a:spLocks/>
          </p:cNvSpPr>
          <p:nvPr/>
        </p:nvSpPr>
        <p:spPr bwMode="auto">
          <a:xfrm>
            <a:off x="381006" y="1350693"/>
            <a:ext cx="8686794" cy="2557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buFont typeface="Wingdings" pitchFamily="2" charset="2"/>
              <a:buNone/>
            </a:pPr>
            <a:r>
              <a:rPr lang="en-US" sz="2400" i="1" smtClean="0"/>
              <a:t>Clusters might need operands generated by others</a:t>
            </a:r>
            <a:endParaRPr lang="en-US" sz="2400" i="1" dirty="0"/>
          </a:p>
        </p:txBody>
      </p:sp>
      <p:sp>
        <p:nvSpPr>
          <p:cNvPr id="2" name="Rectangle 1"/>
          <p:cNvSpPr/>
          <p:nvPr/>
        </p:nvSpPr>
        <p:spPr>
          <a:xfrm>
            <a:off x="5311196" y="3343237"/>
            <a:ext cx="3558538" cy="461665"/>
          </a:xfrm>
          <a:prstGeom prst="rect">
            <a:avLst/>
          </a:prstGeom>
          <a:solidFill>
            <a:srgbClr val="FFCC00"/>
          </a:solidFill>
        </p:spPr>
        <p:txBody>
          <a:bodyPr wrap="none">
            <a:spAutoFit/>
          </a:bodyPr>
          <a:lstStyle/>
          <a:p>
            <a:r>
              <a:rPr lang="en-US" sz="2400" dirty="0"/>
              <a:t>Tag creation is </a:t>
            </a:r>
            <a:r>
              <a:rPr lang="en-US" sz="2400" i="1" dirty="0"/>
              <a:t>serialized</a:t>
            </a:r>
          </a:p>
        </p:txBody>
      </p:sp>
      <p:sp>
        <p:nvSpPr>
          <p:cNvPr id="46" name="Content Placeholder 2"/>
          <p:cNvSpPr txBox="1">
            <a:spLocks/>
          </p:cNvSpPr>
          <p:nvPr/>
        </p:nvSpPr>
        <p:spPr bwMode="auto">
          <a:xfrm>
            <a:off x="6390375" y="12228"/>
            <a:ext cx="2855225"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b="1"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grpSp>
        <p:nvGrpSpPr>
          <p:cNvPr id="48" name="Group 47"/>
          <p:cNvGrpSpPr/>
          <p:nvPr/>
        </p:nvGrpSpPr>
        <p:grpSpPr>
          <a:xfrm>
            <a:off x="8019133" y="3928174"/>
            <a:ext cx="888580" cy="439872"/>
            <a:chOff x="8019133" y="3928174"/>
            <a:chExt cx="888580" cy="439872"/>
          </a:xfrm>
        </p:grpSpPr>
        <p:sp>
          <p:nvSpPr>
            <p:cNvPr id="49" name="Rectangle 48"/>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1" name="Rectangle 50"/>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2" name="Group 51"/>
          <p:cNvGrpSpPr/>
          <p:nvPr/>
        </p:nvGrpSpPr>
        <p:grpSpPr>
          <a:xfrm>
            <a:off x="4942882" y="5915469"/>
            <a:ext cx="888580" cy="439872"/>
            <a:chOff x="4942882" y="5915469"/>
            <a:chExt cx="888580" cy="439872"/>
          </a:xfrm>
        </p:grpSpPr>
        <p:sp>
          <p:nvSpPr>
            <p:cNvPr id="53" name="Rectangle 52"/>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4" name="Rectangle 53"/>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5" name="Rectangle 54"/>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6" name="Group 55"/>
          <p:cNvGrpSpPr/>
          <p:nvPr/>
        </p:nvGrpSpPr>
        <p:grpSpPr>
          <a:xfrm>
            <a:off x="8094093" y="5848130"/>
            <a:ext cx="888580" cy="439872"/>
            <a:chOff x="8094093" y="5848130"/>
            <a:chExt cx="888580" cy="439872"/>
          </a:xfrm>
        </p:grpSpPr>
        <p:sp>
          <p:nvSpPr>
            <p:cNvPr id="57" name="Rectangle 56"/>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8" name="Rectangle 57"/>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9" name="Rectangle 58"/>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
        <p:nvSpPr>
          <p:cNvPr id="42" name="Rectangle 41"/>
          <p:cNvSpPr/>
          <p:nvPr/>
        </p:nvSpPr>
        <p:spPr>
          <a:xfrm>
            <a:off x="718636" y="4455060"/>
            <a:ext cx="7580891" cy="1460409"/>
          </a:xfrm>
          <a:prstGeom prst="rect">
            <a:avLst/>
          </a:prstGeom>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en-US" sz="2800" b="1" dirty="0" smtClean="0">
                <a:solidFill>
                  <a:schemeClr val="tx1"/>
                </a:solidFill>
              </a:rPr>
              <a:t>Possible optimization: </a:t>
            </a:r>
            <a:r>
              <a:rPr lang="en-US" sz="2800" dirty="0" smtClean="0">
                <a:solidFill>
                  <a:schemeClr val="tx1"/>
                </a:solidFill>
              </a:rPr>
              <a:t>Tags based bundle ID</a:t>
            </a:r>
          </a:p>
          <a:p>
            <a:pPr marL="342900" indent="-342900">
              <a:buFont typeface="Arial" pitchFamily="34" charset="0"/>
              <a:buChar char="•"/>
            </a:pPr>
            <a:r>
              <a:rPr lang="en-US" sz="2800" dirty="0" smtClean="0">
                <a:solidFill>
                  <a:schemeClr val="tx1"/>
                </a:solidFill>
              </a:rPr>
              <a:t>Does not require serialization</a:t>
            </a:r>
          </a:p>
          <a:p>
            <a:pPr marL="342900" indent="-342900">
              <a:buFont typeface="Arial" pitchFamily="34" charset="0"/>
              <a:buChar char="•"/>
            </a:pPr>
            <a:r>
              <a:rPr lang="en-US" sz="2800" dirty="0" smtClean="0">
                <a:solidFill>
                  <a:schemeClr val="tx1"/>
                </a:solidFill>
              </a:rPr>
              <a:t>Much smaller storage needed</a:t>
            </a:r>
          </a:p>
        </p:txBody>
      </p:sp>
      <p:sp>
        <p:nvSpPr>
          <p:cNvPr id="60" name="Title 3"/>
          <p:cNvSpPr>
            <a:spLocks noGrp="1"/>
          </p:cNvSpPr>
          <p:nvPr>
            <p:ph type="title"/>
          </p:nvPr>
        </p:nvSpPr>
        <p:spPr>
          <a:xfrm>
            <a:off x="355600" y="277813"/>
            <a:ext cx="8229600" cy="636587"/>
          </a:xfrm>
        </p:spPr>
        <p:txBody>
          <a:bodyPr>
            <a:noAutofit/>
          </a:bodyPr>
          <a:lstStyle/>
          <a:p>
            <a:r>
              <a:rPr lang="en-US" dirty="0" smtClean="0"/>
              <a:t>2. Inter-Cluster Dependencies</a:t>
            </a:r>
            <a:endParaRPr lang="en-US" sz="4400" dirty="0"/>
          </a:p>
        </p:txBody>
      </p:sp>
      <p:grpSp>
        <p:nvGrpSpPr>
          <p:cNvPr id="61" name="Group 60"/>
          <p:cNvGrpSpPr/>
          <p:nvPr/>
        </p:nvGrpSpPr>
        <p:grpSpPr>
          <a:xfrm>
            <a:off x="4932655" y="3894111"/>
            <a:ext cx="888580" cy="439872"/>
            <a:chOff x="8019133" y="3928174"/>
            <a:chExt cx="888580" cy="439872"/>
          </a:xfrm>
        </p:grpSpPr>
        <p:sp>
          <p:nvSpPr>
            <p:cNvPr id="62" name="Rectangle 61"/>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3" name="Rectangle 62"/>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4" name="Rectangle 63"/>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65" name="Group 64"/>
          <p:cNvGrpSpPr/>
          <p:nvPr/>
        </p:nvGrpSpPr>
        <p:grpSpPr>
          <a:xfrm>
            <a:off x="4932655" y="3899064"/>
            <a:ext cx="888580" cy="439872"/>
            <a:chOff x="4932655" y="3898147"/>
            <a:chExt cx="888580" cy="439872"/>
          </a:xfrm>
        </p:grpSpPr>
        <p:sp>
          <p:nvSpPr>
            <p:cNvPr id="66" name="Rectangle 65"/>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7" name="Rectangle 66"/>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68" name="Rectangle 67"/>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57575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randombar(horizontal)">
                                      <p:cBhvr>
                                        <p:cTn id="10" dur="500"/>
                                        <p:tgtEl>
                                          <p:spTgt spid="27"/>
                                        </p:tgtEl>
                                      </p:cBhvr>
                                    </p:animEffect>
                                  </p:childTnLst>
                                </p:cTn>
                              </p:par>
                              <p:par>
                                <p:cTn id="11" presetID="14" presetClass="entr" presetSubtype="10" fill="hold"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randombar(horizontal)">
                                      <p:cBhvr>
                                        <p:cTn id="13" dur="500"/>
                                        <p:tgtEl>
                                          <p:spTgt spid="37"/>
                                        </p:tgtEl>
                                      </p:cBhvr>
                                    </p:animEffect>
                                  </p:childTnLst>
                                </p:cTn>
                              </p:par>
                              <p:par>
                                <p:cTn id="14" presetID="14" presetClass="entr" presetSubtype="10" fill="hold"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randombar(horizontal)">
                                      <p:cBhvr>
                                        <p:cTn id="16" dur="500"/>
                                        <p:tgtEl>
                                          <p:spTgt spid="38"/>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1" presetClass="entr" presetSubtype="1"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wheel(1)">
                                      <p:cBhvr>
                                        <p:cTn id="33" dur="2000"/>
                                        <p:tgtEl>
                                          <p:spTgt spid="24"/>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43"/>
                                        </p:tgtEl>
                                        <p:attrNameLst>
                                          <p:attrName>style.visibility</p:attrName>
                                        </p:attrNameLst>
                                      </p:cBhvr>
                                      <p:to>
                                        <p:strVal val="visible"/>
                                      </p:to>
                                    </p:set>
                                    <p:animEffect transition="in" filter="randombar(horizontal)">
                                      <p:cBhvr>
                                        <p:cTn id="38" dur="500"/>
                                        <p:tgtEl>
                                          <p:spTgt spid="43"/>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heel(1)">
                                      <p:cBhvr>
                                        <p:cTn id="43" dur="20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500"/>
                                        <p:tgtEl>
                                          <p:spTgt spid="15"/>
                                        </p:tgtEl>
                                      </p:cBhvr>
                                    </p:animEffect>
                                  </p:childTnLst>
                                </p:cTn>
                              </p:par>
                              <p:par>
                                <p:cTn id="49" presetID="10" presetClass="entr" presetSubtype="0" fill="hold" nodeType="with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grpId="1" nodeType="clickEffect">
                                  <p:stCondLst>
                                    <p:cond delay="0"/>
                                  </p:stCondLst>
                                  <p:childTnLst>
                                    <p:set>
                                      <p:cBhvr>
                                        <p:cTn id="55" dur="1" fill="hold">
                                          <p:stCondLst>
                                            <p:cond delay="0"/>
                                          </p:stCondLst>
                                        </p:cTn>
                                        <p:tgtEl>
                                          <p:spTgt spid="15"/>
                                        </p:tgtEl>
                                        <p:attrNameLst>
                                          <p:attrName>style.visibility</p:attrName>
                                        </p:attrNameLst>
                                      </p:cBhvr>
                                      <p:to>
                                        <p:strVal val="hidden"/>
                                      </p:to>
                                    </p:set>
                                  </p:childTnLst>
                                </p:cTn>
                              </p:par>
                              <p:par>
                                <p:cTn id="56" presetID="1" presetClass="exit" presetSubtype="0" fill="hold" nodeType="withEffect">
                                  <p:stCondLst>
                                    <p:cond delay="0"/>
                                  </p:stCondLst>
                                  <p:childTnLst>
                                    <p:set>
                                      <p:cBhvr>
                                        <p:cTn id="57" dur="1" fill="hold">
                                          <p:stCondLst>
                                            <p:cond delay="0"/>
                                          </p:stCondLst>
                                        </p:cTn>
                                        <p:tgtEl>
                                          <p:spTgt spid="2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fade">
                                      <p:cBhvr>
                                        <p:cTn id="62" dur="500"/>
                                        <p:tgtEl>
                                          <p:spTgt spid="45"/>
                                        </p:tgtEl>
                                      </p:cBhvr>
                                    </p:animEffect>
                                  </p:childTnLst>
                                </p:cTn>
                              </p:par>
                              <p:par>
                                <p:cTn id="63" presetID="10" presetClass="entr" presetSubtype="0" fill="hold" nodeType="with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fade">
                                      <p:cBhvr>
                                        <p:cTn id="65" dur="500"/>
                                        <p:tgtEl>
                                          <p:spTgt spid="44"/>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4" grpId="0" animBg="1"/>
      <p:bldP spid="15" grpId="0"/>
      <p:bldP spid="15" grpId="1"/>
      <p:bldP spid="45" grpId="0"/>
      <p:bldP spid="2" grpId="0" animBg="1"/>
      <p:bldP spid="2" grpId="1" animBg="1"/>
      <p:bldP spid="4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24</a:t>
            </a:fld>
            <a:endParaRPr lang="en-US" dirty="0"/>
          </a:p>
        </p:txBody>
      </p:sp>
      <p:sp>
        <p:nvSpPr>
          <p:cNvPr id="4" name="Title 3"/>
          <p:cNvSpPr>
            <a:spLocks noGrp="1"/>
          </p:cNvSpPr>
          <p:nvPr>
            <p:ph type="title"/>
          </p:nvPr>
        </p:nvSpPr>
        <p:spPr/>
        <p:txBody>
          <a:bodyPr>
            <a:noAutofit/>
          </a:bodyPr>
          <a:lstStyle/>
          <a:p>
            <a:r>
              <a:rPr lang="en-US" dirty="0"/>
              <a:t>3. Handling </a:t>
            </a:r>
            <a:r>
              <a:rPr lang="en-US" dirty="0" err="1"/>
              <a:t>Mispredictions</a:t>
            </a:r>
            <a:endParaRPr lang="en-US" dirty="0"/>
          </a:p>
        </p:txBody>
      </p:sp>
      <p:sp>
        <p:nvSpPr>
          <p:cNvPr id="13" name="TextBox 12"/>
          <p:cNvSpPr txBox="1"/>
          <p:nvPr/>
        </p:nvSpPr>
        <p:spPr>
          <a:xfrm>
            <a:off x="5442583" y="1556024"/>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1950127"/>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28" name="Rectangle 27"/>
          <p:cNvSpPr/>
          <p:nvPr/>
        </p:nvSpPr>
        <p:spPr>
          <a:xfrm>
            <a:off x="7270141" y="4257817"/>
            <a:ext cx="598333" cy="357813"/>
          </a:xfrm>
          <a:prstGeom prst="rect">
            <a:avLst/>
          </a:prstGeom>
          <a:solidFill>
            <a:schemeClr val="accent1">
              <a:lumMod val="40000"/>
              <a:lumOff val="6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70143" y="4758562"/>
            <a:ext cx="598332" cy="347982"/>
          </a:xfrm>
          <a:prstGeom prst="rect">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59256" y="5239584"/>
            <a:ext cx="609219" cy="319645"/>
          </a:xfrm>
          <a:prstGeom prst="rect">
            <a:avLst/>
          </a:prstGeom>
          <a:solidFill>
            <a:schemeClr val="accent1">
              <a:lumMod val="40000"/>
              <a:lumOff val="6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59256" y="5694738"/>
            <a:ext cx="609219" cy="352808"/>
          </a:xfrm>
          <a:prstGeom prst="rect">
            <a:avLst/>
          </a:prstGeom>
          <a:solidFill>
            <a:schemeClr val="accent1">
              <a:lumMod val="40000"/>
              <a:lumOff val="6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81649" y="4257817"/>
            <a:ext cx="598333" cy="357813"/>
          </a:xfrm>
          <a:prstGeom prst="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81651" y="4758562"/>
            <a:ext cx="598332" cy="347982"/>
          </a:xfrm>
          <a:prstGeom prst="rect">
            <a:avLst/>
          </a:prstGeom>
          <a:solidFill>
            <a:schemeClr val="accent1">
              <a:lumMod val="40000"/>
              <a:lumOff val="6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70764" y="5239584"/>
            <a:ext cx="609219" cy="319645"/>
          </a:xfrm>
          <a:prstGeom prst="rect">
            <a:avLst/>
          </a:prstGeom>
          <a:solidFill>
            <a:srgbClr val="92D05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70764" y="5694738"/>
            <a:ext cx="609219" cy="352808"/>
          </a:xfrm>
          <a:prstGeom prst="rect">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380260661"/>
              </p:ext>
            </p:extLst>
          </p:nvPr>
        </p:nvGraphicFramePr>
        <p:xfrm>
          <a:off x="220826" y="2363163"/>
          <a:ext cx="5912618" cy="1483360"/>
        </p:xfrm>
        <a:graphic>
          <a:graphicData uri="http://schemas.openxmlformats.org/drawingml/2006/table">
            <a:tbl>
              <a:tblPr firstRow="1" bandRow="1">
                <a:tableStyleId>{5C22544A-7EE6-4342-B048-85BDC9FD1C3A}</a:tableStyleId>
              </a:tblPr>
              <a:tblGrid>
                <a:gridCol w="794068"/>
                <a:gridCol w="589280"/>
                <a:gridCol w="1108068"/>
                <a:gridCol w="1067791"/>
                <a:gridCol w="690751"/>
                <a:gridCol w="565071"/>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fr-FR" sz="1600" b="1" dirty="0" smtClean="0">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endParaRPr lang="en-US"/>
                    </a:p>
                  </a:txBody>
                  <a:tcPr>
                    <a:solidFill>
                      <a:srgbClr val="D1D6FF"/>
                    </a:solidFill>
                  </a:tcPr>
                </a:tc>
                <a:tc>
                  <a:txBody>
                    <a:bodyPr/>
                    <a:lstStyle/>
                    <a:p>
                      <a:endParaRPr lang="en-US"/>
                    </a:p>
                  </a:txBody>
                  <a:tcPr>
                    <a:solidFill>
                      <a:srgbClr val="D1D6FF"/>
                    </a:solidFill>
                  </a:tcPr>
                </a:tc>
                <a:tc>
                  <a:txBody>
                    <a:bodyPr/>
                    <a:lstStyle/>
                    <a:p>
                      <a:endParaRPr lang="en-US"/>
                    </a:p>
                  </a:txBody>
                  <a:tcPr>
                    <a:solidFill>
                      <a:srgbClr val="D1D6FF"/>
                    </a:solidFill>
                  </a:tcPr>
                </a:tc>
                <a:tc>
                  <a:txBody>
                    <a:bodyPr/>
                    <a:lstStyle/>
                    <a:p>
                      <a:endParaRPr lang="en-US" dirty="0"/>
                    </a:p>
                  </a:txBody>
                  <a:tcPr>
                    <a:solidFill>
                      <a:srgbClr val="D1D6FF"/>
                    </a:solidFill>
                  </a:tcPr>
                </a:tc>
              </a:tr>
            </a:tbl>
          </a:graphicData>
        </a:graphic>
      </p:graphicFrame>
      <p:sp>
        <p:nvSpPr>
          <p:cNvPr id="17" name="TextBox 16"/>
          <p:cNvSpPr txBox="1"/>
          <p:nvPr/>
        </p:nvSpPr>
        <p:spPr>
          <a:xfrm>
            <a:off x="5442583" y="1155914"/>
            <a:ext cx="3540090" cy="400110"/>
          </a:xfrm>
          <a:prstGeom prst="rect">
            <a:avLst/>
          </a:prstGeom>
          <a:solidFill>
            <a:srgbClr val="92D050"/>
          </a:solidFill>
          <a:ln w="28575">
            <a:solidFill>
              <a:schemeClr val="tx1"/>
            </a:solidFill>
          </a:ln>
        </p:spPr>
        <p:txBody>
          <a:bodyPr wrap="square" rtlCol="0">
            <a:spAutoFit/>
          </a:bodyPr>
          <a:lstStyle/>
          <a:p>
            <a:r>
              <a:rPr lang="en-US" sz="2000" b="1" dirty="0" smtClean="0">
                <a:latin typeface="Courier New" pitchFamily="49" charset="0"/>
                <a:cs typeface="Courier New" pitchFamily="49" charset="0"/>
              </a:rPr>
              <a:t>4013c0:jmp</a:t>
            </a:r>
            <a:r>
              <a:rPr lang="en-US" sz="2000" b="1" dirty="0" smtClean="0">
                <a:solidFill>
                  <a:srgbClr val="FF0000"/>
                </a:solidFill>
                <a:latin typeface="Courier New" pitchFamily="49" charset="0"/>
                <a:cs typeface="Courier New" pitchFamily="49" charset="0"/>
              </a:rPr>
              <a:t> </a:t>
            </a:r>
            <a:r>
              <a:rPr lang="en-US" sz="2000" b="1" dirty="0">
                <a:solidFill>
                  <a:srgbClr val="FF0000"/>
                </a:solidFill>
                <a:latin typeface="Courier New" pitchFamily="49" charset="0"/>
                <a:cs typeface="Courier New" pitchFamily="49" charset="0"/>
              </a:rPr>
              <a:t>4013eb</a:t>
            </a:r>
            <a:endParaRPr lang="en-US" sz="2000" b="1" dirty="0">
              <a:latin typeface="Courier New" pitchFamily="49" charset="0"/>
              <a:cs typeface="Courier New" pitchFamily="49" charset="0"/>
            </a:endParaRPr>
          </a:p>
        </p:txBody>
      </p:sp>
      <p:sp>
        <p:nvSpPr>
          <p:cNvPr id="7" name="Oval 6"/>
          <p:cNvSpPr/>
          <p:nvPr/>
        </p:nvSpPr>
        <p:spPr>
          <a:xfrm>
            <a:off x="948799" y="2281108"/>
            <a:ext cx="740301" cy="161300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p:nvPr/>
        </p:nvCxnSpPr>
        <p:spPr>
          <a:xfrm flipV="1">
            <a:off x="6150727" y="2989931"/>
            <a:ext cx="263832" cy="3"/>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0800000" flipV="1">
            <a:off x="6136822" y="2989930"/>
            <a:ext cx="284316" cy="282969"/>
          </a:xfrm>
          <a:prstGeom prst="bentConnector3">
            <a:avLst>
              <a:gd name="adj1" fmla="val 533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6138027" y="3391109"/>
            <a:ext cx="263832" cy="3"/>
          </a:xfrm>
          <a:prstGeom prst="straightConnector1">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flipV="1">
            <a:off x="6124123" y="3391112"/>
            <a:ext cx="277737" cy="257566"/>
          </a:xfrm>
          <a:prstGeom prst="bentConnector3">
            <a:avLst>
              <a:gd name="adj1" fmla="val -4872"/>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3" name="Content Placeholder 2"/>
          <p:cNvSpPr txBox="1">
            <a:spLocks/>
          </p:cNvSpPr>
          <p:nvPr/>
        </p:nvSpPr>
        <p:spPr bwMode="auto">
          <a:xfrm>
            <a:off x="6414559" y="-13172"/>
            <a:ext cx="2729441"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b="1" i="1" dirty="0" err="1" smtClean="0">
                <a:latin typeface="Arial Narrow" pitchFamily="34" charset="0"/>
              </a:rPr>
              <a:t>Mispredictions</a:t>
            </a:r>
            <a:endParaRPr lang="en-US" sz="1800" b="1"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24" name="Frame 23"/>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5" name="Group 24"/>
          <p:cNvGrpSpPr/>
          <p:nvPr/>
        </p:nvGrpSpPr>
        <p:grpSpPr>
          <a:xfrm>
            <a:off x="8019133" y="3928174"/>
            <a:ext cx="888580" cy="439872"/>
            <a:chOff x="8019133" y="3928174"/>
            <a:chExt cx="888580" cy="439872"/>
          </a:xfrm>
        </p:grpSpPr>
        <p:sp>
          <p:nvSpPr>
            <p:cNvPr id="26" name="Rectangle 25"/>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7" name="Rectangle 26"/>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2" name="Rectangle 41"/>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3" name="Group 42"/>
          <p:cNvGrpSpPr/>
          <p:nvPr/>
        </p:nvGrpSpPr>
        <p:grpSpPr>
          <a:xfrm>
            <a:off x="4942882" y="5915469"/>
            <a:ext cx="888580" cy="439872"/>
            <a:chOff x="4942882" y="5915469"/>
            <a:chExt cx="888580" cy="439872"/>
          </a:xfrm>
        </p:grpSpPr>
        <p:sp>
          <p:nvSpPr>
            <p:cNvPr id="44" name="Rectangle 43"/>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7" name="Group 46"/>
          <p:cNvGrpSpPr/>
          <p:nvPr/>
        </p:nvGrpSpPr>
        <p:grpSpPr>
          <a:xfrm>
            <a:off x="8094093" y="5848130"/>
            <a:ext cx="888580" cy="439872"/>
            <a:chOff x="8094093" y="5848130"/>
            <a:chExt cx="888580" cy="439872"/>
          </a:xfrm>
        </p:grpSpPr>
        <p:sp>
          <p:nvSpPr>
            <p:cNvPr id="48" name="Rectangle 47"/>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1" name="Group 50"/>
          <p:cNvGrpSpPr/>
          <p:nvPr/>
        </p:nvGrpSpPr>
        <p:grpSpPr>
          <a:xfrm>
            <a:off x="4932655" y="3894111"/>
            <a:ext cx="888580" cy="439872"/>
            <a:chOff x="8019133" y="3928174"/>
            <a:chExt cx="888580" cy="439872"/>
          </a:xfrm>
        </p:grpSpPr>
        <p:sp>
          <p:nvSpPr>
            <p:cNvPr id="52" name="Rectangle 51"/>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3" name="Rectangle 52"/>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4" name="Rectangle 53"/>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5" name="Group 54"/>
          <p:cNvGrpSpPr/>
          <p:nvPr/>
        </p:nvGrpSpPr>
        <p:grpSpPr>
          <a:xfrm>
            <a:off x="4932655" y="3899064"/>
            <a:ext cx="888580" cy="439872"/>
            <a:chOff x="4932655" y="3898147"/>
            <a:chExt cx="888580" cy="439872"/>
          </a:xfrm>
        </p:grpSpPr>
        <p:sp>
          <p:nvSpPr>
            <p:cNvPr id="56" name="Rectangle 55"/>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7" name="Rectangle 56"/>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8" name="Rectangle 57"/>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322400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down)">
                                      <p:cBhvr>
                                        <p:cTn id="12" dur="500"/>
                                        <p:tgtEl>
                                          <p:spTgt spid="36"/>
                                        </p:tgtEl>
                                      </p:cBhvr>
                                    </p:animEffect>
                                  </p:childTnLst>
                                </p:cTn>
                              </p:par>
                              <p:par>
                                <p:cTn id="13" presetID="22" presetClass="entr" presetSubtype="4" fill="hold"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wipe(down)">
                                      <p:cBhvr>
                                        <p:cTn id="15" dur="500"/>
                                        <p:tgtEl>
                                          <p:spTgt spid="3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wipe(down)">
                                      <p:cBhvr>
                                        <p:cTn id="20" dur="500"/>
                                        <p:tgtEl>
                                          <p:spTgt spid="39"/>
                                        </p:tgtEl>
                                      </p:cBhvr>
                                    </p:animEffect>
                                  </p:childTnLst>
                                </p:cTn>
                              </p:par>
                              <p:par>
                                <p:cTn id="21" presetID="22" presetClass="entr" presetSubtype="4" fill="hold" nodeType="with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wipe(down)">
                                      <p:cBhvr>
                                        <p:cTn id="23"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25</a:t>
            </a:fld>
            <a:endParaRPr lang="en-US" dirty="0"/>
          </a:p>
        </p:txBody>
      </p:sp>
      <p:sp>
        <p:nvSpPr>
          <p:cNvPr id="4" name="Title 3"/>
          <p:cNvSpPr>
            <a:spLocks noGrp="1"/>
          </p:cNvSpPr>
          <p:nvPr>
            <p:ph type="title"/>
          </p:nvPr>
        </p:nvSpPr>
        <p:spPr/>
        <p:txBody>
          <a:bodyPr>
            <a:noAutofit/>
          </a:bodyPr>
          <a:lstStyle/>
          <a:p>
            <a:r>
              <a:rPr lang="en-US" dirty="0" smtClean="0"/>
              <a:t>3. Handling </a:t>
            </a:r>
            <a:r>
              <a:rPr lang="en-US" dirty="0" err="1" smtClean="0"/>
              <a:t>Mispredictions</a:t>
            </a:r>
            <a:endParaRPr lang="en-US" dirty="0"/>
          </a:p>
        </p:txBody>
      </p:sp>
      <p:sp>
        <p:nvSpPr>
          <p:cNvPr id="13" name="TextBox 12"/>
          <p:cNvSpPr txBox="1"/>
          <p:nvPr/>
        </p:nvSpPr>
        <p:spPr>
          <a:xfrm>
            <a:off x="5442583" y="1554128"/>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1948231"/>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18" name="TextBox 17"/>
          <p:cNvSpPr txBox="1"/>
          <p:nvPr/>
        </p:nvSpPr>
        <p:spPr>
          <a:xfrm>
            <a:off x="2134301" y="4273296"/>
            <a:ext cx="2842188" cy="1815882"/>
          </a:xfrm>
          <a:prstGeom prst="rect">
            <a:avLst/>
          </a:prstGeom>
          <a:noFill/>
        </p:spPr>
        <p:txBody>
          <a:bodyPr wrap="none" rtlCol="0">
            <a:spAutoFit/>
          </a:bodyPr>
          <a:lstStyle/>
          <a:p>
            <a:r>
              <a:rPr lang="en-US" sz="2800" b="1" dirty="0" smtClean="0">
                <a:solidFill>
                  <a:srgbClr val="FFC000"/>
                </a:solidFill>
                <a:latin typeface="Arial Narrow" pitchFamily="34" charset="0"/>
              </a:rPr>
              <a:t>Fetch instruction</a:t>
            </a:r>
          </a:p>
          <a:p>
            <a:r>
              <a:rPr lang="en-US" sz="2800" b="1" dirty="0" smtClean="0">
                <a:solidFill>
                  <a:srgbClr val="002060"/>
                </a:solidFill>
                <a:latin typeface="Arial Narrow" pitchFamily="34" charset="0"/>
              </a:rPr>
              <a:t>Register access</a:t>
            </a:r>
          </a:p>
          <a:p>
            <a:r>
              <a:rPr lang="en-US" sz="2800" b="1" dirty="0" smtClean="0">
                <a:solidFill>
                  <a:srgbClr val="FF0000"/>
                </a:solidFill>
                <a:latin typeface="Arial Narrow" pitchFamily="34" charset="0"/>
              </a:rPr>
              <a:t>Execute </a:t>
            </a:r>
          </a:p>
          <a:p>
            <a:r>
              <a:rPr lang="en-US" sz="2800" b="1" dirty="0" smtClean="0">
                <a:solidFill>
                  <a:srgbClr val="00B050"/>
                </a:solidFill>
                <a:latin typeface="Arial Narrow" pitchFamily="34" charset="0"/>
              </a:rPr>
              <a:t>Write back/Commit</a:t>
            </a:r>
          </a:p>
        </p:txBody>
      </p:sp>
      <p:sp>
        <p:nvSpPr>
          <p:cNvPr id="28" name="Rectangle 27"/>
          <p:cNvSpPr/>
          <p:nvPr/>
        </p:nvSpPr>
        <p:spPr>
          <a:xfrm>
            <a:off x="7283789" y="4257817"/>
            <a:ext cx="598333" cy="357813"/>
          </a:xfrm>
          <a:prstGeom prst="rect">
            <a:avLst/>
          </a:prstGeom>
          <a:solidFill>
            <a:schemeClr val="accent1">
              <a:lumMod val="40000"/>
              <a:lumOff val="6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3791" y="4758562"/>
            <a:ext cx="598332" cy="347982"/>
          </a:xfrm>
          <a:prstGeom prst="rect">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2904" y="5239584"/>
            <a:ext cx="609219" cy="319645"/>
          </a:xfrm>
          <a:prstGeom prst="rect">
            <a:avLst/>
          </a:prstGeom>
          <a:solidFill>
            <a:schemeClr val="accent1">
              <a:lumMod val="40000"/>
              <a:lumOff val="6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2904" y="5694738"/>
            <a:ext cx="609219" cy="352808"/>
          </a:xfrm>
          <a:prstGeom prst="rect">
            <a:avLst/>
          </a:prstGeom>
          <a:solidFill>
            <a:schemeClr val="accent1">
              <a:lumMod val="40000"/>
              <a:lumOff val="6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68001" y="4257817"/>
            <a:ext cx="598333" cy="357813"/>
          </a:xfrm>
          <a:prstGeom prst="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68003" y="4758562"/>
            <a:ext cx="598332" cy="347982"/>
          </a:xfrm>
          <a:prstGeom prst="rect">
            <a:avLst/>
          </a:prstGeom>
          <a:solidFill>
            <a:schemeClr val="accent1">
              <a:lumMod val="40000"/>
              <a:lumOff val="6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57116" y="5239584"/>
            <a:ext cx="609219" cy="319645"/>
          </a:xfrm>
          <a:prstGeom prst="rect">
            <a:avLst/>
          </a:prstGeom>
          <a:solidFill>
            <a:srgbClr val="92D05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57116" y="5694738"/>
            <a:ext cx="609219" cy="352808"/>
          </a:xfrm>
          <a:prstGeom prst="rect">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3842156699"/>
              </p:ext>
            </p:extLst>
          </p:nvPr>
        </p:nvGraphicFramePr>
        <p:xfrm>
          <a:off x="220826" y="2374915"/>
          <a:ext cx="5912618" cy="1483360"/>
        </p:xfrm>
        <a:graphic>
          <a:graphicData uri="http://schemas.openxmlformats.org/drawingml/2006/table">
            <a:tbl>
              <a:tblPr firstRow="1" bandRow="1">
                <a:tableStyleId>{5C22544A-7EE6-4342-B048-85BDC9FD1C3A}</a:tableStyleId>
              </a:tblPr>
              <a:tblGrid>
                <a:gridCol w="794068"/>
                <a:gridCol w="589280"/>
                <a:gridCol w="1108068"/>
                <a:gridCol w="1067791"/>
                <a:gridCol w="690751"/>
                <a:gridCol w="565071"/>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fr-FR" sz="1600" b="1" dirty="0" smtClean="0">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endParaRPr lang="en-US" dirty="0"/>
                    </a:p>
                  </a:txBody>
                  <a:tcPr>
                    <a:solidFill>
                      <a:srgbClr val="D1D6FF"/>
                    </a:solidFill>
                  </a:tcPr>
                </a:tc>
                <a:tc>
                  <a:txBody>
                    <a:bodyPr/>
                    <a:lstStyle/>
                    <a:p>
                      <a:endParaRPr lang="en-US"/>
                    </a:p>
                  </a:txBody>
                  <a:tcPr>
                    <a:solidFill>
                      <a:srgbClr val="D1D6FF"/>
                    </a:solidFill>
                  </a:tcPr>
                </a:tc>
                <a:tc>
                  <a:txBody>
                    <a:bodyPr/>
                    <a:lstStyle/>
                    <a:p>
                      <a:endParaRPr lang="en-US"/>
                    </a:p>
                  </a:txBody>
                  <a:tcPr>
                    <a:solidFill>
                      <a:srgbClr val="D1D6FF"/>
                    </a:solidFill>
                  </a:tcPr>
                </a:tc>
                <a:tc>
                  <a:txBody>
                    <a:bodyPr/>
                    <a:lstStyle/>
                    <a:p>
                      <a:endParaRPr lang="en-US" dirty="0"/>
                    </a:p>
                  </a:txBody>
                  <a:tcPr>
                    <a:solidFill>
                      <a:srgbClr val="D1D6FF"/>
                    </a:solidFill>
                  </a:tcPr>
                </a:tc>
              </a:tr>
            </a:tbl>
          </a:graphicData>
        </a:graphic>
      </p:graphicFrame>
      <p:sp>
        <p:nvSpPr>
          <p:cNvPr id="17" name="TextBox 16"/>
          <p:cNvSpPr txBox="1"/>
          <p:nvPr/>
        </p:nvSpPr>
        <p:spPr>
          <a:xfrm>
            <a:off x="5442583" y="1154018"/>
            <a:ext cx="3540090" cy="400110"/>
          </a:xfrm>
          <a:prstGeom prst="rect">
            <a:avLst/>
          </a:prstGeom>
          <a:solidFill>
            <a:srgbClr val="92D050"/>
          </a:solidFill>
          <a:ln w="28575">
            <a:solidFill>
              <a:schemeClr val="tx1"/>
            </a:solidFill>
          </a:ln>
        </p:spPr>
        <p:txBody>
          <a:bodyPr wrap="square" rtlCol="0">
            <a:spAutoFit/>
          </a:bodyPr>
          <a:lstStyle/>
          <a:p>
            <a:r>
              <a:rPr lang="en-US" sz="2000" b="1" dirty="0" smtClean="0">
                <a:latin typeface="Courier New" pitchFamily="49" charset="0"/>
                <a:cs typeface="Courier New" pitchFamily="49" charset="0"/>
              </a:rPr>
              <a:t>4013c0:jmp</a:t>
            </a:r>
            <a:r>
              <a:rPr lang="en-US" sz="2000" b="1" dirty="0" smtClean="0">
                <a:solidFill>
                  <a:srgbClr val="FF0000"/>
                </a:solidFill>
                <a:latin typeface="Courier New" pitchFamily="49" charset="0"/>
                <a:cs typeface="Courier New" pitchFamily="49" charset="0"/>
              </a:rPr>
              <a:t> </a:t>
            </a:r>
            <a:r>
              <a:rPr lang="en-US" sz="2000" b="1" dirty="0">
                <a:solidFill>
                  <a:srgbClr val="FF0000"/>
                </a:solidFill>
                <a:latin typeface="Courier New" pitchFamily="49" charset="0"/>
                <a:cs typeface="Courier New" pitchFamily="49" charset="0"/>
              </a:rPr>
              <a:t>4013eb</a:t>
            </a:r>
            <a:endParaRPr lang="en-US" sz="2000" b="1" dirty="0">
              <a:latin typeface="Courier New" pitchFamily="49" charset="0"/>
              <a:cs typeface="Courier New" pitchFamily="49" charset="0"/>
            </a:endParaRPr>
          </a:p>
        </p:txBody>
      </p:sp>
      <p:sp>
        <p:nvSpPr>
          <p:cNvPr id="25" name="TextBox 24"/>
          <p:cNvSpPr txBox="1"/>
          <p:nvPr/>
        </p:nvSpPr>
        <p:spPr>
          <a:xfrm>
            <a:off x="2051747" y="4101556"/>
            <a:ext cx="2946640" cy="830997"/>
          </a:xfrm>
          <a:prstGeom prst="rect">
            <a:avLst/>
          </a:prstGeom>
          <a:solidFill>
            <a:schemeClr val="bg1"/>
          </a:solidFill>
          <a:ln w="38100">
            <a:solidFill>
              <a:schemeClr val="tx1"/>
            </a:solidFill>
          </a:ln>
        </p:spPr>
        <p:txBody>
          <a:bodyPr wrap="none" rtlCol="0">
            <a:spAutoFit/>
          </a:bodyPr>
          <a:lstStyle/>
          <a:p>
            <a:pPr algn="ctr"/>
            <a:r>
              <a:rPr lang="en-US" sz="2400" b="1" dirty="0" smtClean="0">
                <a:solidFill>
                  <a:srgbClr val="FF0000"/>
                </a:solidFill>
                <a:latin typeface="Arial Narrow" pitchFamily="34" charset="0"/>
              </a:rPr>
              <a:t>Branch </a:t>
            </a:r>
            <a:r>
              <a:rPr lang="en-US" sz="2400" b="1" dirty="0" err="1" smtClean="0">
                <a:solidFill>
                  <a:srgbClr val="FF0000"/>
                </a:solidFill>
                <a:latin typeface="Arial Narrow" pitchFamily="34" charset="0"/>
              </a:rPr>
              <a:t>mispredicted</a:t>
            </a:r>
            <a:r>
              <a:rPr lang="en-US" sz="2400" b="1" dirty="0" smtClean="0">
                <a:solidFill>
                  <a:srgbClr val="FF0000"/>
                </a:solidFill>
                <a:latin typeface="Arial Narrow" pitchFamily="34" charset="0"/>
              </a:rPr>
              <a:t>!</a:t>
            </a:r>
            <a:br>
              <a:rPr lang="en-US" sz="2400" b="1" dirty="0" smtClean="0">
                <a:solidFill>
                  <a:srgbClr val="FF0000"/>
                </a:solidFill>
                <a:latin typeface="Arial Narrow" pitchFamily="34" charset="0"/>
              </a:rPr>
            </a:br>
            <a:r>
              <a:rPr lang="en-US" sz="2400" b="1" dirty="0" smtClean="0">
                <a:solidFill>
                  <a:srgbClr val="FF0000"/>
                </a:solidFill>
                <a:latin typeface="Arial Narrow" pitchFamily="34" charset="0"/>
              </a:rPr>
              <a:t>Correct NPC: </a:t>
            </a:r>
            <a:r>
              <a:rPr lang="en-US" sz="2400" b="1" dirty="0">
                <a:solidFill>
                  <a:srgbClr val="FF0000"/>
                </a:solidFill>
                <a:latin typeface="Courier New" pitchFamily="49" charset="0"/>
                <a:cs typeface="Courier New" pitchFamily="49" charset="0"/>
              </a:rPr>
              <a:t>4013eb</a:t>
            </a:r>
            <a:endParaRPr lang="en-US" sz="2400" b="1" dirty="0">
              <a:solidFill>
                <a:srgbClr val="FF0000"/>
              </a:solidFill>
            </a:endParaRPr>
          </a:p>
        </p:txBody>
      </p:sp>
      <p:graphicFrame>
        <p:nvGraphicFramePr>
          <p:cNvPr id="22" name="Table 21"/>
          <p:cNvGraphicFramePr>
            <a:graphicFrameLocks noGrp="1"/>
          </p:cNvGraphicFramePr>
          <p:nvPr>
            <p:extLst>
              <p:ext uri="{D42A27DB-BD31-4B8C-83A1-F6EECF244321}">
                <p14:modId xmlns:p14="http://schemas.microsoft.com/office/powerpoint/2010/main" xmlns="" val="208554789"/>
              </p:ext>
            </p:extLst>
          </p:nvPr>
        </p:nvGraphicFramePr>
        <p:xfrm>
          <a:off x="218810" y="2374914"/>
          <a:ext cx="5912618" cy="1483360"/>
        </p:xfrm>
        <a:graphic>
          <a:graphicData uri="http://schemas.openxmlformats.org/drawingml/2006/table">
            <a:tbl>
              <a:tblPr firstRow="1" bandRow="1">
                <a:tableStyleId>{5C22544A-7EE6-4342-B048-85BDC9FD1C3A}</a:tableStyleId>
              </a:tblPr>
              <a:tblGrid>
                <a:gridCol w="794068"/>
                <a:gridCol w="589280"/>
                <a:gridCol w="1108068"/>
                <a:gridCol w="1067791"/>
                <a:gridCol w="690751"/>
                <a:gridCol w="565071"/>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rgbClr val="FF0000"/>
                          </a:solidFill>
                          <a:latin typeface="Courier New" pitchFamily="49" charset="0"/>
                          <a:cs typeface="Courier New" pitchFamily="49" charset="0"/>
                        </a:rPr>
                        <a:t>4013eb</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endParaRPr lang="en-US" dirty="0"/>
                    </a:p>
                  </a:txBody>
                  <a:tcPr>
                    <a:solidFill>
                      <a:srgbClr val="D1D6FF"/>
                    </a:solidFill>
                  </a:tcPr>
                </a:tc>
                <a:tc>
                  <a:txBody>
                    <a:bodyPr/>
                    <a:lstStyle/>
                    <a:p>
                      <a:endParaRPr lang="en-US"/>
                    </a:p>
                  </a:txBody>
                  <a:tcPr>
                    <a:solidFill>
                      <a:srgbClr val="D1D6FF"/>
                    </a:solidFill>
                  </a:tcPr>
                </a:tc>
                <a:tc>
                  <a:txBody>
                    <a:bodyPr/>
                    <a:lstStyle/>
                    <a:p>
                      <a:endParaRPr lang="en-US"/>
                    </a:p>
                  </a:txBody>
                  <a:tcPr>
                    <a:solidFill>
                      <a:srgbClr val="D1D6FF"/>
                    </a:solidFill>
                  </a:tcPr>
                </a:tc>
                <a:tc>
                  <a:txBody>
                    <a:bodyPr/>
                    <a:lstStyle/>
                    <a:p>
                      <a:endParaRPr lang="en-US" dirty="0"/>
                    </a:p>
                  </a:txBody>
                  <a:tcPr>
                    <a:solidFill>
                      <a:srgbClr val="D1D6FF"/>
                    </a:solidFill>
                  </a:tcPr>
                </a:tc>
              </a:tr>
            </a:tbl>
          </a:graphicData>
        </a:graphic>
      </p:graphicFrame>
      <p:cxnSp>
        <p:nvCxnSpPr>
          <p:cNvPr id="9" name="Straight Arrow Connector 8"/>
          <p:cNvCxnSpPr>
            <a:stCxn id="25" idx="0"/>
          </p:cNvCxnSpPr>
          <p:nvPr/>
        </p:nvCxnSpPr>
        <p:spPr>
          <a:xfrm flipH="1" flipV="1">
            <a:off x="3171463" y="3144852"/>
            <a:ext cx="353604" cy="9567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Content Placeholder 2"/>
          <p:cNvSpPr txBox="1">
            <a:spLocks/>
          </p:cNvSpPr>
          <p:nvPr/>
        </p:nvSpPr>
        <p:spPr bwMode="auto">
          <a:xfrm>
            <a:off x="6414559" y="-13172"/>
            <a:ext cx="2729441"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b="1" i="1" dirty="0" err="1" smtClean="0">
                <a:latin typeface="Arial Narrow" pitchFamily="34" charset="0"/>
              </a:rPr>
              <a:t>Mispredictions</a:t>
            </a:r>
            <a:endParaRPr lang="en-US" sz="1800" b="1"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26" name="Frame 25"/>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7" name="Group 26"/>
          <p:cNvGrpSpPr/>
          <p:nvPr/>
        </p:nvGrpSpPr>
        <p:grpSpPr>
          <a:xfrm>
            <a:off x="8019133" y="3928174"/>
            <a:ext cx="888580" cy="439872"/>
            <a:chOff x="8019133" y="3928174"/>
            <a:chExt cx="888580" cy="439872"/>
          </a:xfrm>
        </p:grpSpPr>
        <p:sp>
          <p:nvSpPr>
            <p:cNvPr id="36" name="Rectangle 35"/>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7" name="Rectangle 36"/>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8" name="Rectangle 37"/>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39" name="Group 38"/>
          <p:cNvGrpSpPr/>
          <p:nvPr/>
        </p:nvGrpSpPr>
        <p:grpSpPr>
          <a:xfrm>
            <a:off x="4942882" y="5915469"/>
            <a:ext cx="888580" cy="439872"/>
            <a:chOff x="4942882" y="5915469"/>
            <a:chExt cx="888580" cy="439872"/>
          </a:xfrm>
        </p:grpSpPr>
        <p:sp>
          <p:nvSpPr>
            <p:cNvPr id="40" name="Rectangle 39"/>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1" name="Rectangle 40"/>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2" name="Rectangle 41"/>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3" name="Group 42"/>
          <p:cNvGrpSpPr/>
          <p:nvPr/>
        </p:nvGrpSpPr>
        <p:grpSpPr>
          <a:xfrm>
            <a:off x="8094093" y="5848130"/>
            <a:ext cx="888580" cy="439872"/>
            <a:chOff x="8094093" y="5848130"/>
            <a:chExt cx="888580" cy="439872"/>
          </a:xfrm>
        </p:grpSpPr>
        <p:sp>
          <p:nvSpPr>
            <p:cNvPr id="44" name="Rectangle 43"/>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cxnSp>
        <p:nvCxnSpPr>
          <p:cNvPr id="6" name="Straight Arrow Connector 5"/>
          <p:cNvCxnSpPr>
            <a:stCxn id="34" idx="1"/>
            <a:endCxn id="25" idx="3"/>
          </p:cNvCxnSpPr>
          <p:nvPr/>
        </p:nvCxnSpPr>
        <p:spPr>
          <a:xfrm flipH="1" flipV="1">
            <a:off x="4998387" y="4517055"/>
            <a:ext cx="958729" cy="88235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4932655" y="3894111"/>
            <a:ext cx="888580" cy="439872"/>
            <a:chOff x="8019133" y="3928174"/>
            <a:chExt cx="888580" cy="439872"/>
          </a:xfrm>
        </p:grpSpPr>
        <p:sp>
          <p:nvSpPr>
            <p:cNvPr id="48" name="Rectangle 47"/>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1" name="Group 50"/>
          <p:cNvGrpSpPr/>
          <p:nvPr/>
        </p:nvGrpSpPr>
        <p:grpSpPr>
          <a:xfrm>
            <a:off x="4932655" y="3899064"/>
            <a:ext cx="888580" cy="439872"/>
            <a:chOff x="4932655" y="3898147"/>
            <a:chExt cx="888580" cy="439872"/>
          </a:xfrm>
        </p:grpSpPr>
        <p:sp>
          <p:nvSpPr>
            <p:cNvPr id="52" name="Rectangle 51"/>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3" name="Rectangle 52"/>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4" name="Rectangle 53"/>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112311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down)">
                                      <p:cBhvr>
                                        <p:cTn id="11" dur="500"/>
                                        <p:tgtEl>
                                          <p:spTgt spid="25"/>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randombar(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26</a:t>
            </a:fld>
            <a:endParaRPr lang="en-US" dirty="0"/>
          </a:p>
        </p:txBody>
      </p:sp>
      <p:sp>
        <p:nvSpPr>
          <p:cNvPr id="4" name="Title 3"/>
          <p:cNvSpPr>
            <a:spLocks noGrp="1"/>
          </p:cNvSpPr>
          <p:nvPr>
            <p:ph type="title"/>
          </p:nvPr>
        </p:nvSpPr>
        <p:spPr/>
        <p:txBody>
          <a:bodyPr>
            <a:noAutofit/>
          </a:bodyPr>
          <a:lstStyle/>
          <a:p>
            <a:r>
              <a:rPr lang="en-US" dirty="0"/>
              <a:t>3. Handling </a:t>
            </a:r>
            <a:r>
              <a:rPr lang="en-US" dirty="0" err="1"/>
              <a:t>Mispredictions</a:t>
            </a:r>
            <a:endParaRPr lang="en-US" dirty="0"/>
          </a:p>
        </p:txBody>
      </p:sp>
      <p:sp>
        <p:nvSpPr>
          <p:cNvPr id="13" name="TextBox 12"/>
          <p:cNvSpPr txBox="1"/>
          <p:nvPr/>
        </p:nvSpPr>
        <p:spPr>
          <a:xfrm>
            <a:off x="5442583" y="1631276"/>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endParaRPr lang="en-US" sz="2000" b="1" dirty="0">
              <a:latin typeface="Courier New" pitchFamily="49" charset="0"/>
              <a:cs typeface="Courier New" pitchFamily="49" charset="0"/>
            </a:endParaRPr>
          </a:p>
        </p:txBody>
      </p:sp>
      <p:sp>
        <p:nvSpPr>
          <p:cNvPr id="15" name="TextBox 14"/>
          <p:cNvSpPr txBox="1"/>
          <p:nvPr/>
        </p:nvSpPr>
        <p:spPr>
          <a:xfrm>
            <a:off x="5442583" y="2025379"/>
            <a:ext cx="3540090" cy="400110"/>
          </a:xfrm>
          <a:prstGeom prst="rect">
            <a:avLst/>
          </a:prstGeom>
          <a:solidFill>
            <a:srgbClr val="D1D6FF"/>
          </a:solidFill>
          <a:ln w="28575">
            <a:solidFill>
              <a:schemeClr val="tx1"/>
            </a:solidFill>
          </a:ln>
        </p:spPr>
        <p:txBody>
          <a:bodyPr wrap="square" rtlCol="0">
            <a:spAutoFit/>
          </a:bodyPr>
          <a:lstStyle/>
          <a:p>
            <a:r>
              <a:rPr lang="fr-FR" sz="2000" b="1" dirty="0" smtClean="0">
                <a:latin typeface="Courier New" pitchFamily="49" charset="0"/>
                <a:cs typeface="Courier New" pitchFamily="49" charset="0"/>
              </a:rPr>
              <a:t>4013c8:</a:t>
            </a:r>
            <a:r>
              <a:rPr lang="en-US" sz="2000" b="1" dirty="0" smtClean="0">
                <a:latin typeface="Courier New" pitchFamily="49" charset="0"/>
                <a:cs typeface="Courier New" pitchFamily="49" charset="0"/>
              </a:rPr>
              <a:t>or %al,%</a:t>
            </a:r>
            <a:r>
              <a:rPr lang="en-US" sz="2000" b="1" dirty="0" err="1" smtClean="0">
                <a:latin typeface="Courier New" pitchFamily="49" charset="0"/>
                <a:cs typeface="Courier New" pitchFamily="49" charset="0"/>
              </a:rPr>
              <a:t>bl</a:t>
            </a:r>
            <a:endParaRPr lang="en-US" sz="2000" b="1" dirty="0">
              <a:latin typeface="Courier New" pitchFamily="49" charset="0"/>
              <a:cs typeface="Courier New" pitchFamily="49" charset="0"/>
            </a:endParaRPr>
          </a:p>
        </p:txBody>
      </p:sp>
      <p:sp>
        <p:nvSpPr>
          <p:cNvPr id="28" name="Rectangle 27"/>
          <p:cNvSpPr/>
          <p:nvPr/>
        </p:nvSpPr>
        <p:spPr>
          <a:xfrm>
            <a:off x="7270141" y="4257817"/>
            <a:ext cx="598333" cy="357813"/>
          </a:xfrm>
          <a:prstGeom prst="rect">
            <a:avLst/>
          </a:prstGeom>
          <a:solidFill>
            <a:schemeClr val="accent1">
              <a:lumMod val="40000"/>
              <a:lumOff val="60000"/>
            </a:schemeClr>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70143" y="4758562"/>
            <a:ext cx="598332" cy="347982"/>
          </a:xfrm>
          <a:prstGeom prst="rect">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59256" y="5239584"/>
            <a:ext cx="609219" cy="319645"/>
          </a:xfrm>
          <a:prstGeom prst="rect">
            <a:avLst/>
          </a:prstGeom>
          <a:solidFill>
            <a:schemeClr val="accent1">
              <a:lumMod val="40000"/>
              <a:lumOff val="60000"/>
            </a:schemeClr>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59256" y="5694738"/>
            <a:ext cx="609219" cy="352808"/>
          </a:xfrm>
          <a:prstGeom prst="rect">
            <a:avLst/>
          </a:prstGeom>
          <a:solidFill>
            <a:schemeClr val="accent1">
              <a:lumMod val="40000"/>
              <a:lumOff val="60000"/>
            </a:scheme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95297" y="4257817"/>
            <a:ext cx="598333" cy="357813"/>
          </a:xfrm>
          <a:prstGeom prst="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95299" y="4758562"/>
            <a:ext cx="598332" cy="347982"/>
          </a:xfrm>
          <a:prstGeom prst="rect">
            <a:avLst/>
          </a:prstGeom>
          <a:solidFill>
            <a:schemeClr val="accent1">
              <a:lumMod val="40000"/>
              <a:lumOff val="60000"/>
            </a:schemeClr>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84412" y="5239584"/>
            <a:ext cx="609219" cy="319645"/>
          </a:xfrm>
          <a:prstGeom prst="rect">
            <a:avLst/>
          </a:prstGeom>
          <a:solidFill>
            <a:srgbClr val="92D05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84412" y="5694738"/>
            <a:ext cx="609219" cy="352808"/>
          </a:xfrm>
          <a:prstGeom prst="rect">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1604627687"/>
              </p:ext>
            </p:extLst>
          </p:nvPr>
        </p:nvGraphicFramePr>
        <p:xfrm>
          <a:off x="220826" y="2503811"/>
          <a:ext cx="5912618" cy="1483360"/>
        </p:xfrm>
        <a:graphic>
          <a:graphicData uri="http://schemas.openxmlformats.org/drawingml/2006/table">
            <a:tbl>
              <a:tblPr firstRow="1" bandRow="1">
                <a:tableStyleId>{5C22544A-7EE6-4342-B048-85BDC9FD1C3A}</a:tableStyleId>
              </a:tblPr>
              <a:tblGrid>
                <a:gridCol w="794068"/>
                <a:gridCol w="589280"/>
                <a:gridCol w="1108068"/>
                <a:gridCol w="1067791"/>
                <a:gridCol w="690751"/>
                <a:gridCol w="565071"/>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fr-FR" sz="1600" b="1" dirty="0" smtClean="0">
                          <a:solidFill>
                            <a:srgbClr val="FF0000"/>
                          </a:solidFill>
                          <a:latin typeface="Courier New" pitchFamily="49" charset="0"/>
                          <a:cs typeface="Courier New" pitchFamily="49" charset="0"/>
                        </a:rPr>
                        <a:t>4013eb</a:t>
                      </a:r>
                      <a:endParaRPr lang="en-US" sz="1600" b="1" dirty="0">
                        <a:solidFill>
                          <a:srgbClr val="FF0000"/>
                        </a:solidFill>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rgbClr val="D1D6FF"/>
                    </a:solidFill>
                  </a:tcPr>
                </a:tc>
                <a:tc>
                  <a:txBody>
                    <a:bodyPr/>
                    <a:lstStyle/>
                    <a:p>
                      <a:pPr algn="ctr"/>
                      <a:r>
                        <a:rPr lang="en-US" sz="1600" b="1" dirty="0" smtClean="0">
                          <a:latin typeface="Courier New" pitchFamily="49" charset="0"/>
                          <a:cs typeface="Courier New" pitchFamily="49" charset="0"/>
                        </a:rPr>
                        <a:t>-</a:t>
                      </a:r>
                      <a:endParaRPr lang="en-US" sz="1600" b="1" dirty="0">
                        <a:latin typeface="Courier New" pitchFamily="49" charset="0"/>
                        <a:cs typeface="Courier New" pitchFamily="49" charset="0"/>
                      </a:endParaRPr>
                    </a:p>
                  </a:txBody>
                  <a:tcPr>
                    <a:solidFill>
                      <a:srgbClr val="D1D6FF"/>
                    </a:solidFill>
                  </a:tcPr>
                </a:tc>
                <a:tc>
                  <a:txBody>
                    <a:bodyPr/>
                    <a:lstStyle/>
                    <a:p>
                      <a:pPr algn="ctr"/>
                      <a:r>
                        <a:rPr lang="fr-FR"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rgbClr val="D1D6FF"/>
                    </a:solidFill>
                  </a:tcPr>
                </a:tc>
                <a:tc>
                  <a:txBody>
                    <a:bodyPr/>
                    <a:lstStyle/>
                    <a:p>
                      <a:pPr algn="ctr"/>
                      <a:endParaRPr lang="en-US" sz="1600" b="1" dirty="0">
                        <a:latin typeface="Courier New" pitchFamily="49" charset="0"/>
                        <a:cs typeface="Courier New" pitchFamily="49" charset="0"/>
                      </a:endParaRPr>
                    </a:p>
                  </a:txBody>
                  <a:tcPr>
                    <a:solidFill>
                      <a:srgbClr val="D1D6FF"/>
                    </a:solidFill>
                  </a:tcPr>
                </a:tc>
                <a:tc>
                  <a:txBody>
                    <a:bodyPr/>
                    <a:lstStyle/>
                    <a:p>
                      <a:endParaRPr lang="en-US" dirty="0"/>
                    </a:p>
                  </a:txBody>
                  <a:tcPr>
                    <a:solidFill>
                      <a:srgbClr val="D1D6FF"/>
                    </a:solidFill>
                  </a:tcPr>
                </a:tc>
                <a:tc>
                  <a:txBody>
                    <a:bodyPr/>
                    <a:lstStyle/>
                    <a:p>
                      <a:endParaRPr lang="en-US"/>
                    </a:p>
                  </a:txBody>
                  <a:tcPr>
                    <a:solidFill>
                      <a:srgbClr val="D1D6FF"/>
                    </a:solidFill>
                  </a:tcPr>
                </a:tc>
                <a:tc>
                  <a:txBody>
                    <a:bodyPr/>
                    <a:lstStyle/>
                    <a:p>
                      <a:endParaRPr lang="en-US"/>
                    </a:p>
                  </a:txBody>
                  <a:tcPr>
                    <a:solidFill>
                      <a:srgbClr val="D1D6FF"/>
                    </a:solidFill>
                  </a:tcPr>
                </a:tc>
                <a:tc>
                  <a:txBody>
                    <a:bodyPr/>
                    <a:lstStyle/>
                    <a:p>
                      <a:endParaRPr lang="en-US" dirty="0"/>
                    </a:p>
                  </a:txBody>
                  <a:tcPr>
                    <a:solidFill>
                      <a:srgbClr val="D1D6FF"/>
                    </a:solidFill>
                  </a:tcPr>
                </a:tc>
              </a:tr>
            </a:tbl>
          </a:graphicData>
        </a:graphic>
      </p:graphicFrame>
      <p:sp>
        <p:nvSpPr>
          <p:cNvPr id="17" name="TextBox 16"/>
          <p:cNvSpPr txBox="1"/>
          <p:nvPr/>
        </p:nvSpPr>
        <p:spPr>
          <a:xfrm>
            <a:off x="5442583" y="1231166"/>
            <a:ext cx="3540090" cy="400110"/>
          </a:xfrm>
          <a:prstGeom prst="rect">
            <a:avLst/>
          </a:prstGeom>
          <a:solidFill>
            <a:srgbClr val="92D050"/>
          </a:solidFill>
          <a:ln w="28575">
            <a:solidFill>
              <a:schemeClr val="tx1"/>
            </a:solidFill>
          </a:ln>
        </p:spPr>
        <p:txBody>
          <a:bodyPr wrap="square" rtlCol="0">
            <a:spAutoFit/>
          </a:bodyPr>
          <a:lstStyle/>
          <a:p>
            <a:r>
              <a:rPr lang="en-US" sz="2000" b="1" dirty="0" smtClean="0">
                <a:latin typeface="Courier New" pitchFamily="49" charset="0"/>
                <a:cs typeface="Courier New" pitchFamily="49" charset="0"/>
              </a:rPr>
              <a:t>4013c0:jmp</a:t>
            </a:r>
            <a:r>
              <a:rPr lang="en-US" sz="2000" b="1" dirty="0" smtClean="0">
                <a:solidFill>
                  <a:srgbClr val="FF0000"/>
                </a:solidFill>
                <a:latin typeface="Courier New" pitchFamily="49" charset="0"/>
                <a:cs typeface="Courier New" pitchFamily="49" charset="0"/>
              </a:rPr>
              <a:t> </a:t>
            </a:r>
            <a:r>
              <a:rPr lang="en-US" sz="2000" b="1" dirty="0">
                <a:solidFill>
                  <a:srgbClr val="FF0000"/>
                </a:solidFill>
                <a:latin typeface="Courier New" pitchFamily="49" charset="0"/>
                <a:cs typeface="Courier New" pitchFamily="49" charset="0"/>
              </a:rPr>
              <a:t>4013eb</a:t>
            </a:r>
            <a:endParaRPr lang="en-US" sz="2000" b="1" dirty="0">
              <a:latin typeface="Courier New" pitchFamily="49" charset="0"/>
              <a:cs typeface="Courier New" pitchFamily="49" charset="0"/>
            </a:endParaRPr>
          </a:p>
        </p:txBody>
      </p:sp>
      <p:sp>
        <p:nvSpPr>
          <p:cNvPr id="6" name="Oval 5"/>
          <p:cNvSpPr/>
          <p:nvPr/>
        </p:nvSpPr>
        <p:spPr>
          <a:xfrm>
            <a:off x="1115277" y="2833334"/>
            <a:ext cx="314323" cy="40796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Elbow Connector 17"/>
          <p:cNvCxnSpPr>
            <a:stCxn id="6" idx="2"/>
            <a:endCxn id="43" idx="6"/>
          </p:cNvCxnSpPr>
          <p:nvPr/>
        </p:nvCxnSpPr>
        <p:spPr>
          <a:xfrm rot="10800000" flipV="1">
            <a:off x="762789" y="3037313"/>
            <a:ext cx="352488" cy="384145"/>
          </a:xfrm>
          <a:prstGeom prst="curvedConnector3">
            <a:avLst>
              <a:gd name="adj1" fmla="val 50000"/>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448466" y="3595334"/>
            <a:ext cx="314323" cy="40796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48466" y="3217479"/>
            <a:ext cx="314323" cy="40796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110515" y="3217479"/>
            <a:ext cx="314323" cy="40796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p:cNvCxnSpPr/>
          <p:nvPr/>
        </p:nvCxnSpPr>
        <p:spPr>
          <a:xfrm>
            <a:off x="1687500" y="3421459"/>
            <a:ext cx="43529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Elbow Connector 17"/>
          <p:cNvCxnSpPr>
            <a:endCxn id="42" idx="6"/>
          </p:cNvCxnSpPr>
          <p:nvPr/>
        </p:nvCxnSpPr>
        <p:spPr>
          <a:xfrm rot="10800000" flipV="1">
            <a:off x="762790" y="3625438"/>
            <a:ext cx="423863" cy="173875"/>
          </a:xfrm>
          <a:prstGeom prst="curvedConnector3">
            <a:avLst>
              <a:gd name="adj1" fmla="val 50000"/>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1716075" y="3783409"/>
            <a:ext cx="4352925"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Content Placeholder 2"/>
          <p:cNvSpPr txBox="1">
            <a:spLocks/>
          </p:cNvSpPr>
          <p:nvPr/>
        </p:nvSpPr>
        <p:spPr bwMode="auto">
          <a:xfrm>
            <a:off x="6414559" y="12228"/>
            <a:ext cx="2729441"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b="1" i="1" dirty="0" err="1" smtClean="0">
                <a:latin typeface="Arial Narrow" pitchFamily="34" charset="0"/>
              </a:rPr>
              <a:t>Mispredictions</a:t>
            </a:r>
            <a:endParaRPr lang="en-US" sz="1800" b="1" i="1" dirty="0" smtClean="0">
              <a:latin typeface="Arial Narrow" pitchFamily="34" charset="0"/>
            </a:endParaRPr>
          </a:p>
          <a:p>
            <a:pPr marL="0" indent="0">
              <a:spcBef>
                <a:spcPts val="0"/>
              </a:spcBef>
              <a:buClrTx/>
              <a:buSzPct val="100000"/>
              <a:buFont typeface="+mj-lt"/>
              <a:buAutoNum type="arabicPeriod"/>
            </a:pPr>
            <a:r>
              <a:rPr lang="en-US" sz="1800" i="1" dirty="0" smtClean="0">
                <a:latin typeface="Arial Narrow" pitchFamily="34" charset="0"/>
              </a:rPr>
              <a:t>Precise Exceptions</a:t>
            </a:r>
          </a:p>
        </p:txBody>
      </p:sp>
      <p:sp>
        <p:nvSpPr>
          <p:cNvPr id="25" name="Frame 24"/>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6" name="Group 25"/>
          <p:cNvGrpSpPr/>
          <p:nvPr/>
        </p:nvGrpSpPr>
        <p:grpSpPr>
          <a:xfrm>
            <a:off x="8019133" y="3928174"/>
            <a:ext cx="888580" cy="439872"/>
            <a:chOff x="8019133" y="3928174"/>
            <a:chExt cx="888580" cy="439872"/>
          </a:xfrm>
        </p:grpSpPr>
        <p:sp>
          <p:nvSpPr>
            <p:cNvPr id="27" name="Rectangle 26"/>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6" name="Rectangle 35"/>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7" name="Rectangle 36"/>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38" name="Group 37"/>
          <p:cNvGrpSpPr/>
          <p:nvPr/>
        </p:nvGrpSpPr>
        <p:grpSpPr>
          <a:xfrm>
            <a:off x="4942882" y="5915469"/>
            <a:ext cx="888580" cy="439872"/>
            <a:chOff x="4942882" y="5915469"/>
            <a:chExt cx="888580" cy="439872"/>
          </a:xfrm>
        </p:grpSpPr>
        <p:sp>
          <p:nvSpPr>
            <p:cNvPr id="39" name="Rectangle 38"/>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0" name="Rectangle 39"/>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1" name="Rectangle 40"/>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5" name="Group 44"/>
          <p:cNvGrpSpPr/>
          <p:nvPr/>
        </p:nvGrpSpPr>
        <p:grpSpPr>
          <a:xfrm>
            <a:off x="8094093" y="5848130"/>
            <a:ext cx="888580" cy="439872"/>
            <a:chOff x="8094093" y="5848130"/>
            <a:chExt cx="888580" cy="439872"/>
          </a:xfrm>
        </p:grpSpPr>
        <p:sp>
          <p:nvSpPr>
            <p:cNvPr id="46" name="Rectangle 45"/>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7" name="Rectangle 46"/>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1" name="Group 50"/>
          <p:cNvGrpSpPr/>
          <p:nvPr/>
        </p:nvGrpSpPr>
        <p:grpSpPr>
          <a:xfrm>
            <a:off x="4932655" y="3894111"/>
            <a:ext cx="888580" cy="439872"/>
            <a:chOff x="8019133" y="3928174"/>
            <a:chExt cx="888580" cy="439872"/>
          </a:xfrm>
        </p:grpSpPr>
        <p:sp>
          <p:nvSpPr>
            <p:cNvPr id="52" name="Rectangle 51"/>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3" name="Rectangle 52"/>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5" name="Rectangle 54"/>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56" name="Group 55"/>
          <p:cNvGrpSpPr/>
          <p:nvPr/>
        </p:nvGrpSpPr>
        <p:grpSpPr>
          <a:xfrm>
            <a:off x="4932655" y="3899064"/>
            <a:ext cx="888580" cy="439872"/>
            <a:chOff x="4932655" y="3898147"/>
            <a:chExt cx="888580" cy="439872"/>
          </a:xfrm>
        </p:grpSpPr>
        <p:sp>
          <p:nvSpPr>
            <p:cNvPr id="57" name="Rectangle 56"/>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8" name="Rectangle 57"/>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9" name="Rectangle 58"/>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224463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par>
                          <p:cTn id="11" fill="hold">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wipe(down)">
                                      <p:cBhvr>
                                        <p:cTn id="14" dur="500"/>
                                        <p:tgtEl>
                                          <p:spTgt spid="4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barn(inVertical)">
                                      <p:cBhvr>
                                        <p:cTn id="19" dur="500"/>
                                        <p:tgtEl>
                                          <p:spTgt spid="4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mph" presetSubtype="2" fill="hold" nodeType="clickEffect">
                                  <p:stCondLst>
                                    <p:cond delay="0"/>
                                  </p:stCondLst>
                                  <p:childTnLst>
                                    <p:animClr clrSpc="rgb" dir="cw">
                                      <p:cBhvr>
                                        <p:cTn id="23" dur="2000" fill="hold"/>
                                        <p:tgtEl>
                                          <p:spTgt spid="28"/>
                                        </p:tgtEl>
                                        <p:attrNameLst>
                                          <p:attrName>fillcolor</p:attrName>
                                        </p:attrNameLst>
                                      </p:cBhvr>
                                      <p:to>
                                        <a:schemeClr val="bg1"/>
                                      </p:to>
                                    </p:animClr>
                                    <p:set>
                                      <p:cBhvr>
                                        <p:cTn id="24" dur="2000" fill="hold"/>
                                        <p:tgtEl>
                                          <p:spTgt spid="28"/>
                                        </p:tgtEl>
                                        <p:attrNameLst>
                                          <p:attrName>fill.type</p:attrName>
                                        </p:attrNameLst>
                                      </p:cBhvr>
                                      <p:to>
                                        <p:strVal val="solid"/>
                                      </p:to>
                                    </p:set>
                                    <p:set>
                                      <p:cBhvr>
                                        <p:cTn id="25" dur="2000" fill="hold"/>
                                        <p:tgtEl>
                                          <p:spTgt spid="28"/>
                                        </p:tgtEl>
                                        <p:attrNameLst>
                                          <p:attrName>fill.on</p:attrName>
                                        </p:attrNameLst>
                                      </p:cBhvr>
                                      <p:to>
                                        <p:strVal val="true"/>
                                      </p:to>
                                    </p:set>
                                  </p:childTnLst>
                                </p:cTn>
                              </p:par>
                              <p:par>
                                <p:cTn id="26" presetID="1" presetClass="emph" presetSubtype="2" fill="hold" nodeType="withEffect">
                                  <p:stCondLst>
                                    <p:cond delay="0"/>
                                  </p:stCondLst>
                                  <p:childTnLst>
                                    <p:animClr clrSpc="rgb" dir="cw">
                                      <p:cBhvr>
                                        <p:cTn id="27" dur="2000" fill="hold"/>
                                        <p:tgtEl>
                                          <p:spTgt spid="33"/>
                                        </p:tgtEl>
                                        <p:attrNameLst>
                                          <p:attrName>fillcolor</p:attrName>
                                        </p:attrNameLst>
                                      </p:cBhvr>
                                      <p:to>
                                        <a:schemeClr val="bg1"/>
                                      </p:to>
                                    </p:animClr>
                                    <p:set>
                                      <p:cBhvr>
                                        <p:cTn id="28" dur="2000" fill="hold"/>
                                        <p:tgtEl>
                                          <p:spTgt spid="33"/>
                                        </p:tgtEl>
                                        <p:attrNameLst>
                                          <p:attrName>fill.type</p:attrName>
                                        </p:attrNameLst>
                                      </p:cBhvr>
                                      <p:to>
                                        <p:strVal val="solid"/>
                                      </p:to>
                                    </p:set>
                                    <p:set>
                                      <p:cBhvr>
                                        <p:cTn id="29" dur="2000" fill="hold"/>
                                        <p:tgtEl>
                                          <p:spTgt spid="33"/>
                                        </p:tgtEl>
                                        <p:attrNameLst>
                                          <p:attrName>fill.on</p:attrName>
                                        </p:attrNameLst>
                                      </p:cBhvr>
                                      <p:to>
                                        <p:strVal val="true"/>
                                      </p:to>
                                    </p:set>
                                  </p:childTnLst>
                                </p:cTn>
                              </p:par>
                              <p:par>
                                <p:cTn id="30" presetID="1" presetClass="emph" presetSubtype="2" fill="hold" nodeType="withEffect">
                                  <p:stCondLst>
                                    <p:cond delay="0"/>
                                  </p:stCondLst>
                                  <p:childTnLst>
                                    <p:animClr clrSpc="rgb" dir="cw">
                                      <p:cBhvr>
                                        <p:cTn id="31" dur="2000" fill="hold"/>
                                        <p:tgtEl>
                                          <p:spTgt spid="30"/>
                                        </p:tgtEl>
                                        <p:attrNameLst>
                                          <p:attrName>fillcolor</p:attrName>
                                        </p:attrNameLst>
                                      </p:cBhvr>
                                      <p:to>
                                        <a:schemeClr val="bg1"/>
                                      </p:to>
                                    </p:animClr>
                                    <p:set>
                                      <p:cBhvr>
                                        <p:cTn id="32" dur="2000" fill="hold"/>
                                        <p:tgtEl>
                                          <p:spTgt spid="30"/>
                                        </p:tgtEl>
                                        <p:attrNameLst>
                                          <p:attrName>fill.type</p:attrName>
                                        </p:attrNameLst>
                                      </p:cBhvr>
                                      <p:to>
                                        <p:strVal val="solid"/>
                                      </p:to>
                                    </p:set>
                                    <p:set>
                                      <p:cBhvr>
                                        <p:cTn id="33" dur="2000" fill="hold"/>
                                        <p:tgtEl>
                                          <p:spTgt spid="30"/>
                                        </p:tgtEl>
                                        <p:attrNameLst>
                                          <p:attrName>fill.on</p:attrName>
                                        </p:attrNameLst>
                                      </p:cBhvr>
                                      <p:to>
                                        <p:strVal val="true"/>
                                      </p:to>
                                    </p:set>
                                  </p:childTnLst>
                                </p:cTn>
                              </p:par>
                              <p:par>
                                <p:cTn id="34" presetID="1" presetClass="emph" presetSubtype="2" fill="hold" nodeType="withEffect">
                                  <p:stCondLst>
                                    <p:cond delay="0"/>
                                  </p:stCondLst>
                                  <p:childTnLst>
                                    <p:animClr clrSpc="rgb" dir="cw">
                                      <p:cBhvr>
                                        <p:cTn id="35" dur="2000" fill="hold"/>
                                        <p:tgtEl>
                                          <p:spTgt spid="31"/>
                                        </p:tgtEl>
                                        <p:attrNameLst>
                                          <p:attrName>fillcolor</p:attrName>
                                        </p:attrNameLst>
                                      </p:cBhvr>
                                      <p:to>
                                        <a:schemeClr val="bg1"/>
                                      </p:to>
                                    </p:animClr>
                                    <p:set>
                                      <p:cBhvr>
                                        <p:cTn id="36" dur="2000" fill="hold"/>
                                        <p:tgtEl>
                                          <p:spTgt spid="31"/>
                                        </p:tgtEl>
                                        <p:attrNameLst>
                                          <p:attrName>fill.type</p:attrName>
                                        </p:attrNameLst>
                                      </p:cBhvr>
                                      <p:to>
                                        <p:strVal val="solid"/>
                                      </p:to>
                                    </p:set>
                                    <p:set>
                                      <p:cBhvr>
                                        <p:cTn id="37" dur="2000" fill="hold"/>
                                        <p:tgtEl>
                                          <p:spTgt spid="31"/>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wipe(down)">
                                      <p:cBhvr>
                                        <p:cTn id="42" dur="500"/>
                                        <p:tgtEl>
                                          <p:spTgt spid="44"/>
                                        </p:tgtEl>
                                      </p:cBhvr>
                                    </p:animEffect>
                                  </p:childTnLst>
                                </p:cTn>
                              </p:par>
                            </p:childTnLst>
                          </p:cTn>
                        </p:par>
                        <p:par>
                          <p:cTn id="43" fill="hold">
                            <p:stCondLst>
                              <p:cond delay="500"/>
                            </p:stCondLst>
                            <p:childTnLst>
                              <p:par>
                                <p:cTn id="44" presetID="22" presetClass="entr" presetSubtype="4" fill="hold" nodeType="after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wipe(down)">
                                      <p:cBhvr>
                                        <p:cTn id="46" dur="500"/>
                                        <p:tgtEl>
                                          <p:spTgt spid="49"/>
                                        </p:tgtEl>
                                      </p:cBhvr>
                                    </p:animEffect>
                                  </p:childTnLst>
                                </p:cTn>
                              </p:par>
                            </p:childTnLst>
                          </p:cTn>
                        </p:par>
                        <p:par>
                          <p:cTn id="47" fill="hold">
                            <p:stCondLst>
                              <p:cond delay="1000"/>
                            </p:stCondLst>
                            <p:childTnLst>
                              <p:par>
                                <p:cTn id="48" presetID="22" presetClass="entr" presetSubtype="4" fill="hold" grpId="0" nodeType="afterEffect">
                                  <p:stCondLst>
                                    <p:cond delay="0"/>
                                  </p:stCondLst>
                                  <p:childTnLst>
                                    <p:set>
                                      <p:cBhvr>
                                        <p:cTn id="49" dur="1" fill="hold">
                                          <p:stCondLst>
                                            <p:cond delay="0"/>
                                          </p:stCondLst>
                                        </p:cTn>
                                        <p:tgtEl>
                                          <p:spTgt spid="42"/>
                                        </p:tgtEl>
                                        <p:attrNameLst>
                                          <p:attrName>style.visibility</p:attrName>
                                        </p:attrNameLst>
                                      </p:cBhvr>
                                      <p:to>
                                        <p:strVal val="visible"/>
                                      </p:to>
                                    </p:set>
                                    <p:animEffect transition="in" filter="wipe(down)">
                                      <p:cBhvr>
                                        <p:cTn id="50" dur="500"/>
                                        <p:tgtEl>
                                          <p:spTgt spid="42"/>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barn(inVertical)">
                                      <p:cBhvr>
                                        <p:cTn id="55"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2" grpId="0" animBg="1"/>
      <p:bldP spid="43" grpId="0" animBg="1"/>
      <p:bldP spid="4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27</a:t>
            </a:fld>
            <a:endParaRPr lang="en-US" dirty="0"/>
          </a:p>
        </p:txBody>
      </p:sp>
      <p:sp>
        <p:nvSpPr>
          <p:cNvPr id="4" name="Title 3"/>
          <p:cNvSpPr>
            <a:spLocks noGrp="1"/>
          </p:cNvSpPr>
          <p:nvPr>
            <p:ph type="title"/>
          </p:nvPr>
        </p:nvSpPr>
        <p:spPr/>
        <p:txBody>
          <a:bodyPr>
            <a:noAutofit/>
          </a:bodyPr>
          <a:lstStyle/>
          <a:p>
            <a:r>
              <a:rPr lang="en-US" dirty="0" smtClean="0"/>
              <a:t>4. Precise Exceptions</a:t>
            </a:r>
            <a:endParaRPr lang="en-US" dirty="0"/>
          </a:p>
        </p:txBody>
      </p:sp>
      <p:sp>
        <p:nvSpPr>
          <p:cNvPr id="13" name="TextBox 12"/>
          <p:cNvSpPr txBox="1"/>
          <p:nvPr/>
        </p:nvSpPr>
        <p:spPr>
          <a:xfrm>
            <a:off x="5442583" y="1256645"/>
            <a:ext cx="3540090" cy="1015663"/>
          </a:xfrm>
          <a:prstGeom prst="rect">
            <a:avLst/>
          </a:prstGeom>
          <a:solidFill>
            <a:srgbClr val="92D050"/>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t>
            </a:r>
            <a:r>
              <a:rPr lang="en-US" sz="2000" b="1" dirty="0" smtClean="0">
                <a:latin typeface="Courier New" pitchFamily="49" charset="0"/>
                <a:cs typeface="Courier New" pitchFamily="49" charset="0"/>
              </a:rPr>
              <a:t>add </a:t>
            </a:r>
            <a:r>
              <a:rPr lang="en-US" sz="2000" b="1" dirty="0">
                <a:latin typeface="Courier New" pitchFamily="49" charset="0"/>
                <a:cs typeface="Courier New" pitchFamily="49" charset="0"/>
              </a:rPr>
              <a:t>%al</a:t>
            </a:r>
            <a:r>
              <a:rPr lang="en-US" sz="2000" b="1" dirty="0" smtClean="0">
                <a:latin typeface="Courier New" pitchFamily="49" charset="0"/>
                <a:cs typeface="Courier New" pitchFamily="49" charset="0"/>
              </a:rPr>
              <a:t>,[%</a:t>
            </a:r>
            <a:r>
              <a:rPr lang="en-US" sz="2000" b="1" dirty="0" err="1">
                <a:latin typeface="Courier New" pitchFamily="49" charset="0"/>
                <a:cs typeface="Courier New" pitchFamily="49" charset="0"/>
              </a:rPr>
              <a:t>ebx</a:t>
            </a:r>
            <a:r>
              <a:rPr lang="en-US" sz="2000" b="1" dirty="0" smtClean="0">
                <a:latin typeface="Courier New" pitchFamily="49" charset="0"/>
                <a:cs typeface="Courier New" pitchFamily="49" charset="0"/>
              </a:rPr>
              <a:t>]</a:t>
            </a:r>
          </a:p>
          <a:p>
            <a:r>
              <a:rPr lang="en-US" sz="2000" b="1" dirty="0" smtClean="0">
                <a:latin typeface="Courier New" pitchFamily="49" charset="0"/>
                <a:cs typeface="Courier New" pitchFamily="49" charset="0"/>
              </a:rPr>
              <a:t>4013c5:</a:t>
            </a:r>
            <a:r>
              <a:rPr lang="en-US" sz="2000" b="1" dirty="0" smtClean="0">
                <a:solidFill>
                  <a:srgbClr val="FF0000"/>
                </a:solidFill>
                <a:latin typeface="Courier New" pitchFamily="49" charset="0"/>
                <a:cs typeface="Courier New" pitchFamily="49" charset="0"/>
              </a:rPr>
              <a:t>div cl</a:t>
            </a:r>
          </a:p>
          <a:p>
            <a:r>
              <a:rPr lang="en-US" sz="2000" b="1" dirty="0" smtClean="0">
                <a:latin typeface="Courier New" pitchFamily="49" charset="0"/>
                <a:cs typeface="Courier New" pitchFamily="49" charset="0"/>
              </a:rPr>
              <a:t>4013c8:jmp</a:t>
            </a:r>
            <a:r>
              <a:rPr lang="en-US" sz="2000" b="1" dirty="0" smtClean="0">
                <a:solidFill>
                  <a:srgbClr val="FF0000"/>
                </a:solidFill>
                <a:latin typeface="Courier New" pitchFamily="49" charset="0"/>
                <a:cs typeface="Courier New" pitchFamily="49" charset="0"/>
              </a:rPr>
              <a:t> </a:t>
            </a:r>
            <a:r>
              <a:rPr lang="en-US" sz="2000" b="1" dirty="0" smtClean="0">
                <a:latin typeface="Courier New" pitchFamily="49" charset="0"/>
                <a:cs typeface="Courier New" pitchFamily="49" charset="0"/>
              </a:rPr>
              <a:t>40140a</a:t>
            </a:r>
            <a:endParaRPr lang="en-US" sz="2000" b="1" dirty="0">
              <a:latin typeface="Courier New" pitchFamily="49" charset="0"/>
              <a:cs typeface="Courier New" pitchFamily="49" charset="0"/>
            </a:endParaRPr>
          </a:p>
        </p:txBody>
      </p:sp>
      <p:sp>
        <p:nvSpPr>
          <p:cNvPr id="28" name="Rectangle 27"/>
          <p:cNvSpPr/>
          <p:nvPr/>
        </p:nvSpPr>
        <p:spPr>
          <a:xfrm>
            <a:off x="7283789" y="4257817"/>
            <a:ext cx="598333" cy="357813"/>
          </a:xfrm>
          <a:prstGeom prst="rect">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283791" y="4758562"/>
            <a:ext cx="598332" cy="347982"/>
          </a:xfrm>
          <a:prstGeom prst="rect">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272904" y="5239584"/>
            <a:ext cx="609219" cy="319645"/>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272904" y="5694738"/>
            <a:ext cx="609219" cy="352808"/>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78458" y="4257817"/>
            <a:ext cx="598333" cy="357813"/>
          </a:xfrm>
          <a:prstGeom prst="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78460" y="4758562"/>
            <a:ext cx="598332" cy="347982"/>
          </a:xfrm>
          <a:prstGeom prst="rect">
            <a:avLst/>
          </a:prstGeom>
          <a:solidFill>
            <a:schemeClr val="bg1"/>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67573" y="5239584"/>
            <a:ext cx="609219" cy="319645"/>
          </a:xfrm>
          <a:prstGeom prst="rect">
            <a:avLst/>
          </a:prstGeom>
          <a:solidFill>
            <a:srgbClr val="92D05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67573" y="5694738"/>
            <a:ext cx="609219" cy="352808"/>
          </a:xfrm>
          <a:prstGeom prst="rect">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xmlns="" val="802017227"/>
              </p:ext>
            </p:extLst>
          </p:nvPr>
        </p:nvGraphicFramePr>
        <p:xfrm>
          <a:off x="220826" y="2394627"/>
          <a:ext cx="5912618" cy="1483360"/>
        </p:xfrm>
        <a:graphic>
          <a:graphicData uri="http://schemas.openxmlformats.org/drawingml/2006/table">
            <a:tbl>
              <a:tblPr firstRow="1" bandRow="1">
                <a:tableStyleId>{5C22544A-7EE6-4342-B048-85BDC9FD1C3A}</a:tableStyleId>
              </a:tblPr>
              <a:tblGrid>
                <a:gridCol w="794068"/>
                <a:gridCol w="589280"/>
                <a:gridCol w="1108068"/>
                <a:gridCol w="1067791"/>
                <a:gridCol w="690751"/>
                <a:gridCol w="565071"/>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rgbClr val="92D050"/>
                    </a:solidFill>
                  </a:tcPr>
                </a:tc>
                <a:tc>
                  <a:txBody>
                    <a:bodyPr/>
                    <a:lstStyle/>
                    <a:p>
                      <a:pPr algn="ctr"/>
                      <a:endParaRPr lang="en-US" sz="1600" b="1" dirty="0">
                        <a:solidFill>
                          <a:schemeClr val="tx1"/>
                        </a:solidFill>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a:p>
                  </a:txBody>
                  <a:tcPr>
                    <a:solidFill>
                      <a:schemeClr val="bg1">
                        <a:lumMod val="95000"/>
                      </a:schemeClr>
                    </a:solidFill>
                  </a:tcPr>
                </a:tc>
                <a:tc>
                  <a:txBody>
                    <a:bodyPr/>
                    <a:lstStyle/>
                    <a:p>
                      <a:endParaRPr lang="en-US"/>
                    </a:p>
                  </a:txBody>
                  <a:tcPr>
                    <a:solidFill>
                      <a:schemeClr val="bg1">
                        <a:lumMod val="95000"/>
                      </a:schemeClr>
                    </a:solidFill>
                  </a:tcPr>
                </a:tc>
                <a:tc>
                  <a:txBody>
                    <a:bodyPr/>
                    <a:lstStyle/>
                    <a:p>
                      <a:endParaRPr lang="en-US" dirty="0"/>
                    </a:p>
                  </a:txBody>
                  <a:tcPr>
                    <a:solidFill>
                      <a:schemeClr val="bg1">
                        <a:lumMod val="95000"/>
                      </a:schemeClr>
                    </a:solidFill>
                  </a:tcPr>
                </a:tc>
              </a:tr>
            </a:tbl>
          </a:graphicData>
        </a:graphic>
      </p:graphicFrame>
      <p:cxnSp>
        <p:nvCxnSpPr>
          <p:cNvPr id="19" name="Straight Arrow Connector 18"/>
          <p:cNvCxnSpPr/>
          <p:nvPr/>
        </p:nvCxnSpPr>
        <p:spPr>
          <a:xfrm flipH="1" flipV="1">
            <a:off x="3025211" y="3144852"/>
            <a:ext cx="499856" cy="9567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025211" y="4101556"/>
            <a:ext cx="1890621" cy="830997"/>
          </a:xfrm>
          <a:prstGeom prst="rect">
            <a:avLst/>
          </a:prstGeom>
          <a:solidFill>
            <a:schemeClr val="bg1"/>
          </a:solidFill>
          <a:ln w="38100">
            <a:solidFill>
              <a:schemeClr val="tx1"/>
            </a:solidFill>
          </a:ln>
        </p:spPr>
        <p:txBody>
          <a:bodyPr wrap="square" rtlCol="0">
            <a:spAutoFit/>
          </a:bodyPr>
          <a:lstStyle/>
          <a:p>
            <a:pPr algn="ctr"/>
            <a:r>
              <a:rPr lang="en-US" sz="2400" b="1" dirty="0" smtClean="0">
                <a:solidFill>
                  <a:srgbClr val="FF0000"/>
                </a:solidFill>
                <a:latin typeface="Arial Narrow" pitchFamily="34" charset="0"/>
              </a:rPr>
              <a:t>Exception!</a:t>
            </a:r>
          </a:p>
          <a:p>
            <a:pPr algn="ctr"/>
            <a:r>
              <a:rPr lang="en-US" sz="2400" b="1" dirty="0" smtClean="0">
                <a:solidFill>
                  <a:srgbClr val="FF0000"/>
                </a:solidFill>
                <a:latin typeface="Arial Narrow" pitchFamily="34" charset="0"/>
              </a:rPr>
              <a:t>Division by 0</a:t>
            </a:r>
            <a:endParaRPr lang="en-US" sz="2400" b="1" dirty="0">
              <a:solidFill>
                <a:srgbClr val="FF0000"/>
              </a:solidFill>
            </a:endParaRPr>
          </a:p>
        </p:txBody>
      </p:sp>
      <p:sp>
        <p:nvSpPr>
          <p:cNvPr id="17" name="Content Placeholder 2"/>
          <p:cNvSpPr txBox="1">
            <a:spLocks/>
          </p:cNvSpPr>
          <p:nvPr/>
        </p:nvSpPr>
        <p:spPr bwMode="auto">
          <a:xfrm>
            <a:off x="6414559" y="12228"/>
            <a:ext cx="2729441"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b="1" i="1" dirty="0" smtClean="0">
                <a:latin typeface="Arial Narrow" pitchFamily="34" charset="0"/>
              </a:rPr>
              <a:t>Precise Exceptions</a:t>
            </a:r>
          </a:p>
        </p:txBody>
      </p:sp>
      <p:sp>
        <p:nvSpPr>
          <p:cNvPr id="22" name="Frame 21"/>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23" name="Group 22"/>
          <p:cNvGrpSpPr/>
          <p:nvPr/>
        </p:nvGrpSpPr>
        <p:grpSpPr>
          <a:xfrm>
            <a:off x="8019133" y="3928174"/>
            <a:ext cx="888580" cy="439872"/>
            <a:chOff x="8019133" y="3928174"/>
            <a:chExt cx="888580" cy="439872"/>
          </a:xfrm>
        </p:grpSpPr>
        <p:sp>
          <p:nvSpPr>
            <p:cNvPr id="24" name="Rectangle 23"/>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5" name="Rectangle 24"/>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6" name="Rectangle 25"/>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27" name="Group 26"/>
          <p:cNvGrpSpPr/>
          <p:nvPr/>
        </p:nvGrpSpPr>
        <p:grpSpPr>
          <a:xfrm>
            <a:off x="4942882" y="5915469"/>
            <a:ext cx="888580" cy="439872"/>
            <a:chOff x="4942882" y="5915469"/>
            <a:chExt cx="888580" cy="439872"/>
          </a:xfrm>
        </p:grpSpPr>
        <p:sp>
          <p:nvSpPr>
            <p:cNvPr id="36" name="Rectangle 35"/>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7" name="Rectangle 36"/>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8" name="Rectangle 37"/>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39" name="Group 38"/>
          <p:cNvGrpSpPr/>
          <p:nvPr/>
        </p:nvGrpSpPr>
        <p:grpSpPr>
          <a:xfrm>
            <a:off x="8094093" y="5848130"/>
            <a:ext cx="888580" cy="439872"/>
            <a:chOff x="8094093" y="5848130"/>
            <a:chExt cx="888580" cy="439872"/>
          </a:xfrm>
        </p:grpSpPr>
        <p:sp>
          <p:nvSpPr>
            <p:cNvPr id="40" name="Rectangle 39"/>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1" name="Rectangle 40"/>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2" name="Rectangle 41"/>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cxnSp>
        <p:nvCxnSpPr>
          <p:cNvPr id="18" name="Straight Arrow Connector 17"/>
          <p:cNvCxnSpPr>
            <a:stCxn id="34" idx="1"/>
            <a:endCxn id="20" idx="3"/>
          </p:cNvCxnSpPr>
          <p:nvPr/>
        </p:nvCxnSpPr>
        <p:spPr>
          <a:xfrm flipH="1" flipV="1">
            <a:off x="4915832" y="4517055"/>
            <a:ext cx="1051741" cy="88235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4932655" y="3894111"/>
            <a:ext cx="888580" cy="439872"/>
            <a:chOff x="8019133" y="3928174"/>
            <a:chExt cx="888580" cy="439872"/>
          </a:xfrm>
        </p:grpSpPr>
        <p:sp>
          <p:nvSpPr>
            <p:cNvPr id="44" name="Rectangle 43"/>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6" name="Rectangle 45"/>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7" name="Group 46"/>
          <p:cNvGrpSpPr/>
          <p:nvPr/>
        </p:nvGrpSpPr>
        <p:grpSpPr>
          <a:xfrm>
            <a:off x="4932655" y="3899064"/>
            <a:ext cx="888580" cy="439872"/>
            <a:chOff x="4932655" y="3898147"/>
            <a:chExt cx="888580" cy="439872"/>
          </a:xfrm>
        </p:grpSpPr>
        <p:sp>
          <p:nvSpPr>
            <p:cNvPr id="48" name="Rectangle 47"/>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0" name="Rectangle 49"/>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Tree>
    <p:extLst>
      <p:ext uri="{BB962C8B-B14F-4D97-AF65-F5344CB8AC3E}">
        <p14:creationId xmlns:p14="http://schemas.microsoft.com/office/powerpoint/2010/main" xmlns="" val="2778830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down)">
                                      <p:cBhvr>
                                        <p:cTn id="11" dur="500"/>
                                        <p:tgtEl>
                                          <p:spTgt spid="20"/>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randombar(horizontal)">
                                      <p:cBhvr>
                                        <p:cTn id="1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p:cNvGrpSpPr/>
          <p:nvPr/>
        </p:nvGrpSpPr>
        <p:grpSpPr>
          <a:xfrm>
            <a:off x="4932655" y="3899064"/>
            <a:ext cx="888580" cy="439872"/>
            <a:chOff x="4932655" y="3898147"/>
            <a:chExt cx="888580" cy="439872"/>
          </a:xfrm>
        </p:grpSpPr>
        <p:sp>
          <p:nvSpPr>
            <p:cNvPr id="51" name="Rectangle 50"/>
            <p:cNvSpPr/>
            <p:nvPr/>
          </p:nvSpPr>
          <p:spPr>
            <a:xfrm>
              <a:off x="5131012" y="40247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2" name="Rectangle 51"/>
            <p:cNvSpPr/>
            <p:nvPr/>
          </p:nvSpPr>
          <p:spPr>
            <a:xfrm>
              <a:off x="5032837" y="39574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53" name="Rectangle 52"/>
            <p:cNvSpPr/>
            <p:nvPr/>
          </p:nvSpPr>
          <p:spPr>
            <a:xfrm>
              <a:off x="4932655" y="38981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sp>
        <p:nvSpPr>
          <p:cNvPr id="20" name="Frame 19"/>
          <p:cNvSpPr/>
          <p:nvPr/>
        </p:nvSpPr>
        <p:spPr>
          <a:xfrm>
            <a:off x="5622878" y="3916907"/>
            <a:ext cx="2593074" cy="2438434"/>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Slide Number Placeholder 2"/>
          <p:cNvSpPr>
            <a:spLocks noGrp="1"/>
          </p:cNvSpPr>
          <p:nvPr>
            <p:ph type="sldNum" sz="quarter" idx="12"/>
          </p:nvPr>
        </p:nvSpPr>
        <p:spPr>
          <a:xfrm>
            <a:off x="6546611" y="6298068"/>
            <a:ext cx="2133600" cy="461962"/>
          </a:xfrm>
        </p:spPr>
        <p:txBody>
          <a:bodyPr/>
          <a:lstStyle/>
          <a:p>
            <a:fld id="{5A733C65-0B06-48DB-A37E-189234C0B939}" type="slidenum">
              <a:rPr lang="en-US" smtClean="0"/>
              <a:pPr/>
              <a:t>28</a:t>
            </a:fld>
            <a:endParaRPr lang="en-US" dirty="0"/>
          </a:p>
        </p:txBody>
      </p:sp>
      <p:sp>
        <p:nvSpPr>
          <p:cNvPr id="4" name="Title 3"/>
          <p:cNvSpPr>
            <a:spLocks noGrp="1"/>
          </p:cNvSpPr>
          <p:nvPr>
            <p:ph type="title"/>
          </p:nvPr>
        </p:nvSpPr>
        <p:spPr/>
        <p:txBody>
          <a:bodyPr>
            <a:noAutofit/>
          </a:bodyPr>
          <a:lstStyle/>
          <a:p>
            <a:r>
              <a:rPr lang="en-US" dirty="0"/>
              <a:t>4. Precise Exceptions</a:t>
            </a:r>
          </a:p>
        </p:txBody>
      </p:sp>
      <p:sp>
        <p:nvSpPr>
          <p:cNvPr id="28" name="Rectangle 27"/>
          <p:cNvSpPr/>
          <p:nvPr/>
        </p:nvSpPr>
        <p:spPr>
          <a:xfrm>
            <a:off x="7311085" y="4257817"/>
            <a:ext cx="598333" cy="357813"/>
          </a:xfrm>
          <a:prstGeom prst="rect">
            <a:avLst/>
          </a:prstGeom>
          <a:solidFill>
            <a:schemeClr val="bg1"/>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F1</a:t>
            </a:r>
            <a:endParaRPr lang="en-US" sz="2400" b="1" dirty="0">
              <a:solidFill>
                <a:schemeClr val="tx1"/>
              </a:solidFill>
              <a:latin typeface="Arial Narrow" pitchFamily="34" charset="0"/>
            </a:endParaRPr>
          </a:p>
        </p:txBody>
      </p:sp>
      <p:sp>
        <p:nvSpPr>
          <p:cNvPr id="29" name="Rectangle 28"/>
          <p:cNvSpPr/>
          <p:nvPr/>
        </p:nvSpPr>
        <p:spPr>
          <a:xfrm>
            <a:off x="7311087" y="4758562"/>
            <a:ext cx="598332" cy="347982"/>
          </a:xfrm>
          <a:prstGeom prst="rect">
            <a:avLst/>
          </a:prstGeom>
          <a:solidFill>
            <a:srgbClr val="92D050"/>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R1</a:t>
            </a:r>
            <a:endParaRPr lang="en-US" sz="2400" b="1" dirty="0">
              <a:solidFill>
                <a:schemeClr val="tx1"/>
              </a:solidFill>
              <a:latin typeface="Arial Narrow" pitchFamily="34" charset="0"/>
            </a:endParaRPr>
          </a:p>
        </p:txBody>
      </p:sp>
      <p:sp>
        <p:nvSpPr>
          <p:cNvPr id="30" name="Rectangle 29"/>
          <p:cNvSpPr/>
          <p:nvPr/>
        </p:nvSpPr>
        <p:spPr>
          <a:xfrm>
            <a:off x="7300200" y="5239584"/>
            <a:ext cx="609219" cy="319645"/>
          </a:xfrm>
          <a:prstGeom prst="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E1</a:t>
            </a:r>
            <a:endParaRPr lang="en-US" sz="2400" b="1" dirty="0">
              <a:solidFill>
                <a:schemeClr val="tx1"/>
              </a:solidFill>
              <a:latin typeface="Arial Narrow" pitchFamily="34" charset="0"/>
            </a:endParaRPr>
          </a:p>
        </p:txBody>
      </p:sp>
      <p:sp>
        <p:nvSpPr>
          <p:cNvPr id="31" name="Rectangle 30"/>
          <p:cNvSpPr/>
          <p:nvPr/>
        </p:nvSpPr>
        <p:spPr>
          <a:xfrm>
            <a:off x="7300200" y="5694738"/>
            <a:ext cx="609219" cy="352808"/>
          </a:xfrm>
          <a:prstGeom prst="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W1</a:t>
            </a:r>
            <a:endParaRPr lang="en-US" sz="2400" b="1" dirty="0">
              <a:solidFill>
                <a:schemeClr val="tx1"/>
              </a:solidFill>
              <a:latin typeface="Arial Narrow" pitchFamily="34" charset="0"/>
            </a:endParaRPr>
          </a:p>
        </p:txBody>
      </p:sp>
      <p:sp>
        <p:nvSpPr>
          <p:cNvPr id="32" name="Rectangle 31"/>
          <p:cNvSpPr/>
          <p:nvPr/>
        </p:nvSpPr>
        <p:spPr>
          <a:xfrm>
            <a:off x="5981649" y="4257817"/>
            <a:ext cx="598333" cy="357813"/>
          </a:xfrm>
          <a:prstGeom prst="rect">
            <a:avLst/>
          </a:prstGeom>
          <a:solidFill>
            <a:srgbClr val="92D050"/>
          </a:solid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F0</a:t>
            </a:r>
            <a:endParaRPr lang="en-US" sz="2400" b="1" dirty="0">
              <a:solidFill>
                <a:schemeClr val="tx1"/>
              </a:solidFill>
              <a:latin typeface="Arial Narrow" pitchFamily="34" charset="0"/>
            </a:endParaRPr>
          </a:p>
        </p:txBody>
      </p:sp>
      <p:sp>
        <p:nvSpPr>
          <p:cNvPr id="33" name="Rectangle 32"/>
          <p:cNvSpPr/>
          <p:nvPr/>
        </p:nvSpPr>
        <p:spPr>
          <a:xfrm>
            <a:off x="5981651" y="4758562"/>
            <a:ext cx="598332" cy="347982"/>
          </a:xfrm>
          <a:prstGeom prst="rect">
            <a:avLst/>
          </a:prstGeom>
          <a:solidFill>
            <a:schemeClr val="bg1"/>
          </a:solid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R0</a:t>
            </a:r>
            <a:endParaRPr lang="en-US" sz="2400" b="1" dirty="0">
              <a:solidFill>
                <a:schemeClr val="tx1"/>
              </a:solidFill>
              <a:latin typeface="Arial Narrow" pitchFamily="34" charset="0"/>
            </a:endParaRPr>
          </a:p>
        </p:txBody>
      </p:sp>
      <p:sp>
        <p:nvSpPr>
          <p:cNvPr id="34" name="Rectangle 33"/>
          <p:cNvSpPr/>
          <p:nvPr/>
        </p:nvSpPr>
        <p:spPr>
          <a:xfrm>
            <a:off x="5970764" y="5239584"/>
            <a:ext cx="609219" cy="319645"/>
          </a:xfrm>
          <a:prstGeom prst="rect">
            <a:avLst/>
          </a:prstGeom>
          <a:solidFill>
            <a:srgbClr val="92D050"/>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E0</a:t>
            </a:r>
            <a:endParaRPr lang="en-US" sz="2400" b="1" dirty="0">
              <a:solidFill>
                <a:schemeClr val="tx1"/>
              </a:solidFill>
              <a:latin typeface="Arial Narrow" pitchFamily="34" charset="0"/>
            </a:endParaRPr>
          </a:p>
        </p:txBody>
      </p:sp>
      <p:sp>
        <p:nvSpPr>
          <p:cNvPr id="35" name="Rectangle 34"/>
          <p:cNvSpPr/>
          <p:nvPr/>
        </p:nvSpPr>
        <p:spPr>
          <a:xfrm>
            <a:off x="5970764" y="5694738"/>
            <a:ext cx="609219" cy="352808"/>
          </a:xfrm>
          <a:prstGeom prst="rect">
            <a:avLst/>
          </a:prstGeom>
          <a:solidFill>
            <a:srgbClr val="92D050"/>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latin typeface="Arial Narrow" pitchFamily="34" charset="0"/>
              </a:rPr>
              <a:t>W0</a:t>
            </a:r>
            <a:endParaRPr lang="en-US" sz="2400" b="1" dirty="0">
              <a:solidFill>
                <a:schemeClr val="tx1"/>
              </a:solidFill>
              <a:latin typeface="Arial Narrow" pitchFamily="34" charset="0"/>
            </a:endParaRPr>
          </a:p>
        </p:txBody>
      </p:sp>
      <p:sp>
        <p:nvSpPr>
          <p:cNvPr id="17" name="TextBox 16"/>
          <p:cNvSpPr txBox="1"/>
          <p:nvPr/>
        </p:nvSpPr>
        <p:spPr>
          <a:xfrm>
            <a:off x="5442583" y="1593243"/>
            <a:ext cx="3540090" cy="400110"/>
          </a:xfrm>
          <a:prstGeom prst="rect">
            <a:avLst/>
          </a:prstGeom>
          <a:solidFill>
            <a:schemeClr val="accent1">
              <a:lumMod val="40000"/>
              <a:lumOff val="60000"/>
            </a:schemeClr>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4013c5:</a:t>
            </a:r>
            <a:r>
              <a:rPr lang="en-US" sz="2000" b="1" dirty="0">
                <a:solidFill>
                  <a:srgbClr val="FF0000"/>
                </a:solidFill>
                <a:latin typeface="Courier New" pitchFamily="49" charset="0"/>
                <a:cs typeface="Courier New" pitchFamily="49" charset="0"/>
              </a:rPr>
              <a:t>div cl</a:t>
            </a:r>
          </a:p>
        </p:txBody>
      </p:sp>
      <p:sp>
        <p:nvSpPr>
          <p:cNvPr id="22" name="TextBox 21"/>
          <p:cNvSpPr txBox="1"/>
          <p:nvPr/>
        </p:nvSpPr>
        <p:spPr>
          <a:xfrm>
            <a:off x="5442583" y="1987346"/>
            <a:ext cx="3540090" cy="400110"/>
          </a:xfrm>
          <a:prstGeom prst="rect">
            <a:avLst/>
          </a:prstGeom>
          <a:solidFill>
            <a:srgbClr val="D1D6FF"/>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4013c8:jmp</a:t>
            </a:r>
            <a:r>
              <a:rPr lang="en-US" sz="2000" b="1" dirty="0">
                <a:solidFill>
                  <a:srgbClr val="FF0000"/>
                </a:solidFill>
                <a:latin typeface="Courier New" pitchFamily="49" charset="0"/>
                <a:cs typeface="Courier New" pitchFamily="49" charset="0"/>
              </a:rPr>
              <a:t> </a:t>
            </a:r>
            <a:r>
              <a:rPr lang="en-US" sz="2000" b="1" dirty="0">
                <a:latin typeface="Courier New" pitchFamily="49" charset="0"/>
                <a:cs typeface="Courier New" pitchFamily="49" charset="0"/>
              </a:rPr>
              <a:t>40140a</a:t>
            </a:r>
          </a:p>
        </p:txBody>
      </p:sp>
      <p:sp>
        <p:nvSpPr>
          <p:cNvPr id="23" name="TextBox 22"/>
          <p:cNvSpPr txBox="1"/>
          <p:nvPr/>
        </p:nvSpPr>
        <p:spPr>
          <a:xfrm>
            <a:off x="5442583" y="1193133"/>
            <a:ext cx="3540090" cy="400110"/>
          </a:xfrm>
          <a:prstGeom prst="rect">
            <a:avLst/>
          </a:prstGeom>
          <a:solidFill>
            <a:srgbClr val="92D050"/>
          </a:solidFill>
          <a:ln w="28575">
            <a:solidFill>
              <a:schemeClr val="tx1"/>
            </a:solidFill>
          </a:ln>
        </p:spPr>
        <p:txBody>
          <a:bodyPr wrap="square" rtlCol="0">
            <a:spAutoFit/>
          </a:bodyPr>
          <a:lstStyle/>
          <a:p>
            <a:r>
              <a:rPr lang="en-US" sz="2000" b="1" dirty="0">
                <a:latin typeface="Courier New" pitchFamily="49" charset="0"/>
                <a:cs typeface="Courier New" pitchFamily="49" charset="0"/>
              </a:rPr>
              <a:t>4013c3:add %al,[%</a:t>
            </a:r>
            <a:r>
              <a:rPr lang="en-US" sz="2000" b="1" dirty="0" err="1">
                <a:latin typeface="Courier New" pitchFamily="49" charset="0"/>
                <a:cs typeface="Courier New" pitchFamily="49" charset="0"/>
              </a:rPr>
              <a:t>ebx</a:t>
            </a:r>
            <a:r>
              <a:rPr lang="en-US" sz="2000" b="1" dirty="0">
                <a:latin typeface="Courier New" pitchFamily="49" charset="0"/>
                <a:cs typeface="Courier New" pitchFamily="49" charset="0"/>
              </a:rPr>
              <a:t>]</a:t>
            </a:r>
          </a:p>
        </p:txBody>
      </p:sp>
      <p:sp>
        <p:nvSpPr>
          <p:cNvPr id="19" name="Content Placeholder 2"/>
          <p:cNvSpPr txBox="1">
            <a:spLocks/>
          </p:cNvSpPr>
          <p:nvPr/>
        </p:nvSpPr>
        <p:spPr bwMode="auto">
          <a:xfrm>
            <a:off x="6414559" y="12228"/>
            <a:ext cx="2729441" cy="1142817"/>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pPr marL="0" indent="0">
              <a:spcBef>
                <a:spcPts val="0"/>
              </a:spcBef>
              <a:buClrTx/>
              <a:buSzPct val="100000"/>
              <a:buFont typeface="+mj-lt"/>
              <a:buAutoNum type="arabicPeriod"/>
            </a:pPr>
            <a:r>
              <a:rPr lang="en-US" sz="1800" i="1" dirty="0" smtClean="0">
                <a:latin typeface="Arial Narrow" pitchFamily="34" charset="0"/>
              </a:rPr>
              <a:t>Building Virtual Pipelines</a:t>
            </a:r>
          </a:p>
          <a:p>
            <a:pPr marL="0" indent="0">
              <a:spcBef>
                <a:spcPts val="0"/>
              </a:spcBef>
              <a:buClrTx/>
              <a:buSzPct val="100000"/>
              <a:buFont typeface="+mj-lt"/>
              <a:buAutoNum type="arabicPeriod"/>
            </a:pPr>
            <a:r>
              <a:rPr lang="en-US" sz="1800" i="1" dirty="0" smtClean="0">
                <a:latin typeface="Arial Narrow" pitchFamily="34" charset="0"/>
              </a:rPr>
              <a:t>Inter-Cluster Dependencies</a:t>
            </a:r>
          </a:p>
          <a:p>
            <a:pPr marL="0" indent="0">
              <a:spcBef>
                <a:spcPts val="0"/>
              </a:spcBef>
              <a:buClrTx/>
              <a:buSzPct val="100000"/>
              <a:buFont typeface="+mj-lt"/>
              <a:buAutoNum type="arabicPeriod"/>
            </a:pPr>
            <a:r>
              <a:rPr lang="en-US" sz="1800" i="1" dirty="0" err="1" smtClean="0">
                <a:latin typeface="Arial Narrow" pitchFamily="34" charset="0"/>
              </a:rPr>
              <a:t>Mispredictions</a:t>
            </a:r>
            <a:endParaRPr lang="en-US" sz="1800" i="1" dirty="0" smtClean="0">
              <a:latin typeface="Arial Narrow" pitchFamily="34" charset="0"/>
            </a:endParaRPr>
          </a:p>
          <a:p>
            <a:pPr marL="0" indent="0">
              <a:spcBef>
                <a:spcPts val="0"/>
              </a:spcBef>
              <a:buClrTx/>
              <a:buSzPct val="100000"/>
              <a:buFont typeface="+mj-lt"/>
              <a:buAutoNum type="arabicPeriod"/>
            </a:pPr>
            <a:r>
              <a:rPr lang="en-US" sz="1800" b="1" i="1" dirty="0" smtClean="0">
                <a:latin typeface="Arial Narrow" pitchFamily="34" charset="0"/>
              </a:rPr>
              <a:t>Precise Exceptions</a:t>
            </a:r>
          </a:p>
        </p:txBody>
      </p:sp>
      <p:grpSp>
        <p:nvGrpSpPr>
          <p:cNvPr id="24" name="Group 23"/>
          <p:cNvGrpSpPr/>
          <p:nvPr/>
        </p:nvGrpSpPr>
        <p:grpSpPr>
          <a:xfrm>
            <a:off x="8019133" y="3928174"/>
            <a:ext cx="888580" cy="439872"/>
            <a:chOff x="8019133" y="3928174"/>
            <a:chExt cx="888580" cy="439872"/>
          </a:xfrm>
        </p:grpSpPr>
        <p:sp>
          <p:nvSpPr>
            <p:cNvPr id="26" name="Rectangle 25"/>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27" name="Rectangle 26"/>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36" name="Rectangle 35"/>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37" name="Group 36"/>
          <p:cNvGrpSpPr/>
          <p:nvPr/>
        </p:nvGrpSpPr>
        <p:grpSpPr>
          <a:xfrm>
            <a:off x="4942882" y="5915469"/>
            <a:ext cx="888580" cy="439872"/>
            <a:chOff x="4942882" y="5915469"/>
            <a:chExt cx="888580" cy="439872"/>
          </a:xfrm>
        </p:grpSpPr>
        <p:sp>
          <p:nvSpPr>
            <p:cNvPr id="38" name="Rectangle 37"/>
            <p:cNvSpPr/>
            <p:nvPr/>
          </p:nvSpPr>
          <p:spPr>
            <a:xfrm>
              <a:off x="5141239" y="6042075"/>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0" name="Rectangle 39"/>
            <p:cNvSpPr/>
            <p:nvPr/>
          </p:nvSpPr>
          <p:spPr>
            <a:xfrm>
              <a:off x="5043064"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1" name="Rectangle 40"/>
            <p:cNvSpPr/>
            <p:nvPr/>
          </p:nvSpPr>
          <p:spPr>
            <a:xfrm>
              <a:off x="4942882" y="591546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2" name="Group 41"/>
          <p:cNvGrpSpPr/>
          <p:nvPr/>
        </p:nvGrpSpPr>
        <p:grpSpPr>
          <a:xfrm>
            <a:off x="8094093" y="5848130"/>
            <a:ext cx="888580" cy="439872"/>
            <a:chOff x="8094093" y="5848130"/>
            <a:chExt cx="888580" cy="439872"/>
          </a:xfrm>
        </p:grpSpPr>
        <p:sp>
          <p:nvSpPr>
            <p:cNvPr id="43" name="Rectangle 42"/>
            <p:cNvSpPr/>
            <p:nvPr/>
          </p:nvSpPr>
          <p:spPr>
            <a:xfrm>
              <a:off x="8292450" y="597473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4" name="Rectangle 43"/>
            <p:cNvSpPr/>
            <p:nvPr/>
          </p:nvSpPr>
          <p:spPr>
            <a:xfrm>
              <a:off x="8194275" y="590739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5" name="Rectangle 44"/>
            <p:cNvSpPr/>
            <p:nvPr/>
          </p:nvSpPr>
          <p:spPr>
            <a:xfrm>
              <a:off x="8094093" y="584813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pSp>
        <p:nvGrpSpPr>
          <p:cNvPr id="46" name="Group 45"/>
          <p:cNvGrpSpPr/>
          <p:nvPr/>
        </p:nvGrpSpPr>
        <p:grpSpPr>
          <a:xfrm>
            <a:off x="4932655" y="3894111"/>
            <a:ext cx="888580" cy="439872"/>
            <a:chOff x="8019133" y="3928174"/>
            <a:chExt cx="888580" cy="439872"/>
          </a:xfrm>
        </p:grpSpPr>
        <p:sp>
          <p:nvSpPr>
            <p:cNvPr id="47" name="Rectangle 46"/>
            <p:cNvSpPr/>
            <p:nvPr/>
          </p:nvSpPr>
          <p:spPr>
            <a:xfrm>
              <a:off x="8217490" y="405478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8" name="Rectangle 47"/>
            <p:cNvSpPr/>
            <p:nvPr/>
          </p:nvSpPr>
          <p:spPr>
            <a:xfrm>
              <a:off x="8119315" y="398744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49" name="Rectangle 48"/>
            <p:cNvSpPr/>
            <p:nvPr/>
          </p:nvSpPr>
          <p:spPr>
            <a:xfrm>
              <a:off x="8019133" y="392817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grpSp>
      <p:graphicFrame>
        <p:nvGraphicFramePr>
          <p:cNvPr id="21" name="Table 20"/>
          <p:cNvGraphicFramePr>
            <a:graphicFrameLocks noGrp="1"/>
          </p:cNvGraphicFramePr>
          <p:nvPr>
            <p:extLst>
              <p:ext uri="{D42A27DB-BD31-4B8C-83A1-F6EECF244321}">
                <p14:modId xmlns:p14="http://schemas.microsoft.com/office/powerpoint/2010/main" xmlns="" val="3065816970"/>
              </p:ext>
            </p:extLst>
          </p:nvPr>
        </p:nvGraphicFramePr>
        <p:xfrm>
          <a:off x="218810" y="2516395"/>
          <a:ext cx="5897139" cy="1483360"/>
        </p:xfrm>
        <a:graphic>
          <a:graphicData uri="http://schemas.openxmlformats.org/drawingml/2006/table">
            <a:tbl>
              <a:tblPr firstRow="1" bandRow="1">
                <a:tableStyleId>{5C22544A-7EE6-4342-B048-85BDC9FD1C3A}</a:tableStyleId>
              </a:tblPr>
              <a:tblGrid>
                <a:gridCol w="794068"/>
                <a:gridCol w="589280"/>
                <a:gridCol w="1108068"/>
                <a:gridCol w="1028397"/>
                <a:gridCol w="730145"/>
                <a:gridCol w="549592"/>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rgbClr val="92D050"/>
                    </a:solidFill>
                  </a:tcPr>
                </a:tc>
                <a:tc>
                  <a:txBody>
                    <a:bodyPr/>
                    <a:lstStyle/>
                    <a:p>
                      <a:pPr algn="ctr"/>
                      <a:endParaRPr lang="en-US" sz="1600" b="1" dirty="0">
                        <a:solidFill>
                          <a:schemeClr val="tx1"/>
                        </a:solidFill>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dirty="0"/>
                    </a:p>
                  </a:txBody>
                  <a:tcPr>
                    <a:solidFill>
                      <a:schemeClr val="bg1">
                        <a:lumMod val="95000"/>
                      </a:schemeClr>
                    </a:solidFill>
                  </a:tcPr>
                </a:tc>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xmlns="" val="1459631619"/>
              </p:ext>
            </p:extLst>
          </p:nvPr>
        </p:nvGraphicFramePr>
        <p:xfrm>
          <a:off x="207235" y="2515717"/>
          <a:ext cx="5904198" cy="1483360"/>
        </p:xfrm>
        <a:graphic>
          <a:graphicData uri="http://schemas.openxmlformats.org/drawingml/2006/table">
            <a:tbl>
              <a:tblPr firstRow="1" bandRow="1">
                <a:tableStyleId>{5C22544A-7EE6-4342-B048-85BDC9FD1C3A}</a:tableStyleId>
              </a:tblPr>
              <a:tblGrid>
                <a:gridCol w="800051"/>
                <a:gridCol w="593720"/>
                <a:gridCol w="1116417"/>
                <a:gridCol w="1046367"/>
                <a:gridCol w="688051"/>
                <a:gridCol w="553733"/>
                <a:gridCol w="638399"/>
                <a:gridCol w="467460"/>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4013c5</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a:p>
                  </a:txBody>
                  <a:tcPr>
                    <a:solidFill>
                      <a:schemeClr val="bg1">
                        <a:lumMod val="95000"/>
                      </a:schemeClr>
                    </a:solidFill>
                  </a:tcPr>
                </a:tc>
                <a:tc>
                  <a:txBody>
                    <a:bodyPr/>
                    <a:lstStyle/>
                    <a:p>
                      <a:endParaRPr lang="en-US"/>
                    </a:p>
                  </a:txBody>
                  <a:tcPr>
                    <a:solidFill>
                      <a:schemeClr val="bg1">
                        <a:lumMod val="95000"/>
                      </a:schemeClr>
                    </a:solidFill>
                  </a:tcPr>
                </a:tc>
                <a:tc>
                  <a:txBody>
                    <a:bodyPr/>
                    <a:lstStyle/>
                    <a:p>
                      <a:endParaRPr lang="en-US" dirty="0"/>
                    </a:p>
                  </a:txBody>
                  <a:tcPr>
                    <a:solidFill>
                      <a:schemeClr val="bg1">
                        <a:lumMod val="95000"/>
                      </a:schemeClr>
                    </a:solidFill>
                  </a:tcPr>
                </a:tc>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xmlns="" val="3647513700"/>
              </p:ext>
            </p:extLst>
          </p:nvPr>
        </p:nvGraphicFramePr>
        <p:xfrm>
          <a:off x="215153" y="2512139"/>
          <a:ext cx="6616795" cy="1483360"/>
        </p:xfrm>
        <a:graphic>
          <a:graphicData uri="http://schemas.openxmlformats.org/drawingml/2006/table">
            <a:tbl>
              <a:tblPr firstRow="1" bandRow="1">
                <a:tableStyleId>{5C22544A-7EE6-4342-B048-85BDC9FD1C3A}</a:tableStyleId>
              </a:tblPr>
              <a:tblGrid>
                <a:gridCol w="794068"/>
                <a:gridCol w="589280"/>
                <a:gridCol w="1108068"/>
                <a:gridCol w="1771968"/>
                <a:gridCol w="690751"/>
                <a:gridCol w="565071"/>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4013c5</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rgbClr val="FF0000"/>
                          </a:solidFill>
                          <a:latin typeface="Courier New" pitchFamily="49" charset="0"/>
                          <a:cs typeface="Courier New" pitchFamily="49" charset="0"/>
                        </a:rPr>
                        <a:t>Exc.</a:t>
                      </a:r>
                      <a:r>
                        <a:rPr lang="en-US" sz="1600" b="1" baseline="0" dirty="0" smtClean="0">
                          <a:solidFill>
                            <a:srgbClr val="FF0000"/>
                          </a:solidFill>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Handler</a:t>
                      </a:r>
                      <a:endParaRPr lang="en-US" sz="1600" b="1" dirty="0">
                        <a:solidFill>
                          <a:srgbClr val="FF0000"/>
                        </a:solidFill>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pPr algn="ctr"/>
                      <a:endParaRPr lang="en-US" sz="1600" b="1" dirty="0">
                        <a:latin typeface="Courier New" pitchFamily="49" charset="0"/>
                        <a:cs typeface="Courier New" pitchFamily="49" charset="0"/>
                      </a:endParaRPr>
                    </a:p>
                  </a:txBody>
                  <a:tcPr>
                    <a:solidFill>
                      <a:schemeClr val="bg1">
                        <a:lumMod val="95000"/>
                      </a:schemeClr>
                    </a:solidFill>
                  </a:tcPr>
                </a:tc>
                <a:tc>
                  <a:txBody>
                    <a:bodyPr/>
                    <a:lstStyle/>
                    <a:p>
                      <a:endParaRPr lang="en-US" dirty="0"/>
                    </a:p>
                  </a:txBody>
                  <a:tcPr>
                    <a:solidFill>
                      <a:schemeClr val="bg1">
                        <a:lumMod val="95000"/>
                      </a:schemeClr>
                    </a:solidFill>
                  </a:tcPr>
                </a:tc>
                <a:tc>
                  <a:txBody>
                    <a:bodyPr/>
                    <a:lstStyle/>
                    <a:p>
                      <a:endParaRPr lang="en-US"/>
                    </a:p>
                  </a:txBody>
                  <a:tcPr>
                    <a:solidFill>
                      <a:schemeClr val="bg1">
                        <a:lumMod val="95000"/>
                      </a:schemeClr>
                    </a:solidFill>
                  </a:tcPr>
                </a:tc>
                <a:tc>
                  <a:txBody>
                    <a:bodyPr/>
                    <a:lstStyle/>
                    <a:p>
                      <a:endParaRPr lang="en-US"/>
                    </a:p>
                  </a:txBody>
                  <a:tcPr>
                    <a:solidFill>
                      <a:schemeClr val="bg1">
                        <a:lumMod val="95000"/>
                      </a:schemeClr>
                    </a:solidFill>
                  </a:tcPr>
                </a:tc>
                <a:tc>
                  <a:txBody>
                    <a:bodyPr/>
                    <a:lstStyle/>
                    <a:p>
                      <a:endParaRPr lang="en-US" dirty="0"/>
                    </a:p>
                  </a:txBody>
                  <a:tcPr>
                    <a:solidFill>
                      <a:schemeClr val="bg1">
                        <a:lumMod val="95000"/>
                      </a:schemeClr>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xmlns="" val="2076822313"/>
              </p:ext>
            </p:extLst>
          </p:nvPr>
        </p:nvGraphicFramePr>
        <p:xfrm>
          <a:off x="210577" y="2515629"/>
          <a:ext cx="7280695" cy="1483360"/>
        </p:xfrm>
        <a:graphic>
          <a:graphicData uri="http://schemas.openxmlformats.org/drawingml/2006/table">
            <a:tbl>
              <a:tblPr firstRow="1" bandRow="1">
                <a:tableStyleId>{5C22544A-7EE6-4342-B048-85BDC9FD1C3A}</a:tableStyleId>
              </a:tblPr>
              <a:tblGrid>
                <a:gridCol w="794068"/>
                <a:gridCol w="589280"/>
                <a:gridCol w="1771968"/>
                <a:gridCol w="1771968"/>
                <a:gridCol w="690751"/>
                <a:gridCol w="565071"/>
                <a:gridCol w="633625"/>
                <a:gridCol w="463964"/>
              </a:tblGrid>
              <a:tr h="370840">
                <a:tc>
                  <a:txBody>
                    <a:bodyPr/>
                    <a:lstStyle/>
                    <a:p>
                      <a:pPr algn="ctr"/>
                      <a:r>
                        <a:rPr lang="en-US" sz="1600" dirty="0" smtClean="0">
                          <a:latin typeface="Arial Narrow" pitchFamily="34" charset="0"/>
                        </a:rPr>
                        <a:t>BSU ID</a:t>
                      </a:r>
                      <a:endParaRPr lang="en-US" sz="1600" dirty="0">
                        <a:latin typeface="Arial Narrow" pitchFamily="34" charset="0"/>
                      </a:endParaRPr>
                    </a:p>
                  </a:txBody>
                  <a:tcPr/>
                </a:tc>
                <a:tc>
                  <a:txBody>
                    <a:bodyPr/>
                    <a:lstStyle/>
                    <a:p>
                      <a:pPr algn="ctr"/>
                      <a:r>
                        <a:rPr lang="en-US" sz="1600" dirty="0" smtClean="0">
                          <a:latin typeface="Arial Narrow" pitchFamily="34" charset="0"/>
                        </a:rPr>
                        <a:t>Next</a:t>
                      </a:r>
                      <a:endParaRPr lang="en-US" sz="1600" dirty="0">
                        <a:latin typeface="Arial Narrow" pitchFamily="34" charset="0"/>
                      </a:endParaRPr>
                    </a:p>
                  </a:txBody>
                  <a:tcPr/>
                </a:tc>
                <a:tc>
                  <a:txBody>
                    <a:bodyPr/>
                    <a:lstStyle/>
                    <a:p>
                      <a:pPr algn="ctr"/>
                      <a:r>
                        <a:rPr lang="en-US" sz="1600" dirty="0" smtClean="0">
                          <a:latin typeface="Arial Narrow" pitchFamily="34" charset="0"/>
                        </a:rPr>
                        <a:t>PC</a:t>
                      </a:r>
                      <a:endParaRPr lang="en-US" sz="1600" dirty="0">
                        <a:latin typeface="Arial Narrow" pitchFamily="34" charset="0"/>
                      </a:endParaRPr>
                    </a:p>
                  </a:txBody>
                  <a:tcPr/>
                </a:tc>
                <a:tc>
                  <a:txBody>
                    <a:bodyPr/>
                    <a:lstStyle/>
                    <a:p>
                      <a:pPr algn="ctr"/>
                      <a:r>
                        <a:rPr lang="en-US" sz="1600" dirty="0" smtClean="0">
                          <a:latin typeface="Arial Narrow" pitchFamily="34" charset="0"/>
                        </a:rPr>
                        <a:t>NPC</a:t>
                      </a:r>
                      <a:endParaRPr lang="en-US" sz="1600" dirty="0">
                        <a:latin typeface="Arial Narrow" pitchFamily="34" charset="0"/>
                      </a:endParaRPr>
                    </a:p>
                  </a:txBody>
                  <a:tcPr/>
                </a:tc>
                <a:tc>
                  <a:txBody>
                    <a:bodyPr/>
                    <a:lstStyle/>
                    <a:p>
                      <a:pPr algn="ctr"/>
                      <a:r>
                        <a:rPr lang="en-US" sz="1600" dirty="0" smtClean="0">
                          <a:latin typeface="Arial Narrow" pitchFamily="34" charset="0"/>
                        </a:rPr>
                        <a:t>Fetch</a:t>
                      </a:r>
                      <a:endParaRPr lang="en-US" sz="1600" dirty="0">
                        <a:latin typeface="Arial Narrow" pitchFamily="34" charset="0"/>
                      </a:endParaRPr>
                    </a:p>
                  </a:txBody>
                  <a:tcPr/>
                </a:tc>
                <a:tc>
                  <a:txBody>
                    <a:bodyPr/>
                    <a:lstStyle/>
                    <a:p>
                      <a:pPr algn="ctr"/>
                      <a:r>
                        <a:rPr lang="en-US" sz="1600" dirty="0" err="1" smtClean="0">
                          <a:latin typeface="Arial Narrow" pitchFamily="34" charset="0"/>
                        </a:rPr>
                        <a:t>Reg</a:t>
                      </a:r>
                      <a:endParaRPr lang="en-US" sz="1600" dirty="0">
                        <a:latin typeface="Arial Narrow" pitchFamily="34" charset="0"/>
                      </a:endParaRPr>
                    </a:p>
                  </a:txBody>
                  <a:tcPr/>
                </a:tc>
                <a:tc>
                  <a:txBody>
                    <a:bodyPr/>
                    <a:lstStyle/>
                    <a:p>
                      <a:pPr algn="ctr"/>
                      <a:r>
                        <a:rPr lang="en-US" sz="1600" dirty="0" smtClean="0">
                          <a:latin typeface="Arial Narrow" pitchFamily="34" charset="0"/>
                        </a:rPr>
                        <a:t>Exec</a:t>
                      </a:r>
                      <a:endParaRPr lang="en-US" sz="1600" dirty="0">
                        <a:latin typeface="Arial Narrow" pitchFamily="34" charset="0"/>
                      </a:endParaRPr>
                    </a:p>
                  </a:txBody>
                  <a:tcPr/>
                </a:tc>
                <a:tc>
                  <a:txBody>
                    <a:bodyPr/>
                    <a:lstStyle/>
                    <a:p>
                      <a:pPr algn="ctr"/>
                      <a:r>
                        <a:rPr lang="en-US" sz="1600" dirty="0" smtClean="0">
                          <a:latin typeface="Arial Narrow" pitchFamily="34" charset="0"/>
                        </a:rPr>
                        <a:t>WB</a:t>
                      </a:r>
                      <a:endParaRPr lang="en-US" sz="1600" dirty="0">
                        <a:latin typeface="Arial Narrow" pitchFamily="34" charset="0"/>
                      </a:endParaRPr>
                    </a:p>
                  </a:txBody>
                  <a:tcPr/>
                </a:tc>
              </a:tr>
              <a:tr h="370840">
                <a:tc>
                  <a:txBody>
                    <a:bodyPr/>
                    <a:lstStyle/>
                    <a:p>
                      <a:pPr algn="ctr"/>
                      <a:r>
                        <a:rPr lang="en-US" sz="1600" b="1" dirty="0" smtClean="0">
                          <a:latin typeface="Courier New" pitchFamily="49" charset="0"/>
                          <a:cs typeface="Courier New" pitchFamily="49" charset="0"/>
                        </a:rPr>
                        <a:t>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4013c3</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solidFill>
                            <a:schemeClr val="tx1"/>
                          </a:solidFill>
                          <a:latin typeface="Courier New" pitchFamily="49" charset="0"/>
                          <a:cs typeface="Courier New" pitchFamily="49" charset="0"/>
                        </a:rPr>
                        <a:t>4013c5</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F0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R1</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E0</a:t>
                      </a:r>
                      <a:endParaRPr lang="en-US" sz="1600" b="1" dirty="0">
                        <a:latin typeface="Courier New" pitchFamily="49" charset="0"/>
                        <a:cs typeface="Courier New" pitchFamily="49" charset="0"/>
                      </a:endParaRPr>
                    </a:p>
                  </a:txBody>
                  <a:tcPr>
                    <a:solidFill>
                      <a:srgbClr val="92D050"/>
                    </a:solidFill>
                  </a:tcPr>
                </a:tc>
                <a:tc>
                  <a:txBody>
                    <a:bodyPr/>
                    <a:lstStyle/>
                    <a:p>
                      <a:pPr algn="ctr"/>
                      <a:r>
                        <a:rPr lang="en-US" sz="1600" b="1" dirty="0" smtClean="0">
                          <a:latin typeface="Courier New" pitchFamily="49" charset="0"/>
                          <a:cs typeface="Courier New" pitchFamily="49" charset="0"/>
                        </a:rPr>
                        <a:t>W0</a:t>
                      </a:r>
                      <a:endParaRPr lang="en-US" sz="1600" b="1" dirty="0">
                        <a:latin typeface="Courier New" pitchFamily="49" charset="0"/>
                        <a:cs typeface="Courier New" pitchFamily="49" charset="0"/>
                      </a:endParaRPr>
                    </a:p>
                  </a:txBody>
                  <a:tcPr>
                    <a:solidFill>
                      <a:srgbClr val="92D050"/>
                    </a:solidFill>
                  </a:tcPr>
                </a:tc>
              </a:tr>
              <a:tr h="370840">
                <a:tc>
                  <a:txBody>
                    <a:bodyPr/>
                    <a:lstStyle/>
                    <a:p>
                      <a:pPr algn="ctr"/>
                      <a:r>
                        <a:rPr lang="en-US" sz="1600" b="1" dirty="0" smtClean="0">
                          <a:latin typeface="Courier New" pitchFamily="49" charset="0"/>
                          <a:cs typeface="Courier New" pitchFamily="49" charset="0"/>
                        </a:rPr>
                        <a:t>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chemeClr val="tx1"/>
                          </a:solidFill>
                          <a:latin typeface="Courier New" pitchFamily="49" charset="0"/>
                          <a:cs typeface="Courier New" pitchFamily="49" charset="0"/>
                        </a:rPr>
                        <a:t>4013c5</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solidFill>
                            <a:srgbClr val="FF0000"/>
                          </a:solidFill>
                          <a:latin typeface="Courier New" pitchFamily="49" charset="0"/>
                          <a:cs typeface="Courier New" pitchFamily="49" charset="0"/>
                        </a:rPr>
                        <a:t>Exc.</a:t>
                      </a:r>
                      <a:r>
                        <a:rPr lang="en-US" sz="1600" b="1" baseline="0" dirty="0" smtClean="0">
                          <a:solidFill>
                            <a:srgbClr val="FF0000"/>
                          </a:solidFill>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Handler</a:t>
                      </a:r>
                      <a:endParaRPr lang="en-US" sz="1600" b="1" dirty="0">
                        <a:solidFill>
                          <a:srgbClr val="FF0000"/>
                        </a:solidFill>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F1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R0</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E1</a:t>
                      </a:r>
                      <a:endParaRPr lang="en-US" sz="1600" b="1" dirty="0">
                        <a:latin typeface="Courier New" pitchFamily="49" charset="0"/>
                        <a:cs typeface="Courier New" pitchFamily="49" charset="0"/>
                      </a:endParaRPr>
                    </a:p>
                  </a:txBody>
                  <a:tcPr>
                    <a:solidFill>
                      <a:schemeClr val="accent1">
                        <a:lumMod val="40000"/>
                        <a:lumOff val="60000"/>
                      </a:schemeClr>
                    </a:solidFill>
                  </a:tcPr>
                </a:tc>
                <a:tc>
                  <a:txBody>
                    <a:bodyPr/>
                    <a:lstStyle/>
                    <a:p>
                      <a:pPr algn="ctr"/>
                      <a:r>
                        <a:rPr lang="en-US" sz="1600" b="1" dirty="0" smtClean="0">
                          <a:latin typeface="Courier New" pitchFamily="49" charset="0"/>
                          <a:cs typeface="Courier New" pitchFamily="49" charset="0"/>
                        </a:rPr>
                        <a:t>W1</a:t>
                      </a:r>
                      <a:endParaRPr lang="en-US" sz="1600" b="1" dirty="0">
                        <a:latin typeface="Courier New" pitchFamily="49" charset="0"/>
                        <a:cs typeface="Courier New" pitchFamily="49" charset="0"/>
                      </a:endParaRPr>
                    </a:p>
                  </a:txBody>
                  <a:tcPr>
                    <a:solidFill>
                      <a:schemeClr val="accent1">
                        <a:lumMod val="40000"/>
                        <a:lumOff val="60000"/>
                      </a:schemeClr>
                    </a:solidFill>
                  </a:tcPr>
                </a:tc>
              </a:tr>
              <a:tr h="370840">
                <a:tc>
                  <a:txBody>
                    <a:bodyPr/>
                    <a:lstStyle/>
                    <a:p>
                      <a:pPr algn="ctr"/>
                      <a:r>
                        <a:rPr lang="en-US" sz="1600" b="1" dirty="0" smtClean="0">
                          <a:latin typeface="Courier New" pitchFamily="49" charset="0"/>
                          <a:cs typeface="Courier New" pitchFamily="49" charset="0"/>
                        </a:rPr>
                        <a:t>2</a:t>
                      </a:r>
                      <a:endParaRPr lang="en-US" sz="1600" b="1" dirty="0">
                        <a:latin typeface="Courier New" pitchFamily="49" charset="0"/>
                        <a:cs typeface="Courier New" pitchFamily="49" charset="0"/>
                      </a:endParaRPr>
                    </a:p>
                  </a:txBody>
                  <a:tcPr>
                    <a:solidFill>
                      <a:schemeClr val="accent6">
                        <a:lumMod val="40000"/>
                        <a:lumOff val="60000"/>
                      </a:schemeClr>
                    </a:solidFill>
                  </a:tcPr>
                </a:tc>
                <a:tc>
                  <a:txBody>
                    <a:bodyPr/>
                    <a:lstStyle/>
                    <a:p>
                      <a:pPr algn="ctr"/>
                      <a:endParaRPr lang="en-US" sz="1600" b="1" dirty="0">
                        <a:latin typeface="Courier New" pitchFamily="49" charset="0"/>
                        <a:cs typeface="Courier New" pitchFamily="49" charset="0"/>
                      </a:endParaRPr>
                    </a:p>
                  </a:txBody>
                  <a:tcP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solidFill>
                            <a:srgbClr val="FF0000"/>
                          </a:solidFill>
                          <a:latin typeface="Courier New" pitchFamily="49" charset="0"/>
                          <a:cs typeface="Courier New" pitchFamily="49" charset="0"/>
                        </a:rPr>
                        <a:t>Exc.</a:t>
                      </a:r>
                      <a:r>
                        <a:rPr lang="en-US" sz="1600" b="1" baseline="0" dirty="0" smtClean="0">
                          <a:solidFill>
                            <a:srgbClr val="FF0000"/>
                          </a:solidFill>
                          <a:latin typeface="Courier New" pitchFamily="49" charset="0"/>
                          <a:cs typeface="Courier New" pitchFamily="49" charset="0"/>
                        </a:rPr>
                        <a:t> </a:t>
                      </a:r>
                      <a:r>
                        <a:rPr lang="en-US" sz="1600" b="1" dirty="0" smtClean="0">
                          <a:solidFill>
                            <a:srgbClr val="FF0000"/>
                          </a:solidFill>
                          <a:latin typeface="Courier New" pitchFamily="49" charset="0"/>
                          <a:cs typeface="Courier New" pitchFamily="49" charset="0"/>
                        </a:rPr>
                        <a:t>Handler</a:t>
                      </a:r>
                    </a:p>
                  </a:txBody>
                  <a:tcPr>
                    <a:solidFill>
                      <a:schemeClr val="accent6">
                        <a:lumMod val="40000"/>
                        <a:lumOff val="60000"/>
                      </a:schemeClr>
                    </a:solidFill>
                  </a:tcPr>
                </a:tc>
                <a:tc>
                  <a:txBody>
                    <a:bodyPr/>
                    <a:lstStyle/>
                    <a:p>
                      <a:pPr algn="ctr"/>
                      <a:r>
                        <a:rPr lang="en-US" sz="1600" b="1" dirty="0" smtClean="0">
                          <a:latin typeface="Courier New" pitchFamily="49" charset="0"/>
                          <a:cs typeface="Courier New" pitchFamily="49" charset="0"/>
                        </a:rPr>
                        <a:t>4013c8</a:t>
                      </a:r>
                      <a:endParaRPr lang="en-US" sz="1600" b="1" dirty="0">
                        <a:latin typeface="Courier New" pitchFamily="49" charset="0"/>
                        <a:cs typeface="Courier New" pitchFamily="49" charset="0"/>
                      </a:endParaRPr>
                    </a:p>
                  </a:txBody>
                  <a:tcPr>
                    <a:solidFill>
                      <a:schemeClr val="accent6">
                        <a:lumMod val="40000"/>
                        <a:lumOff val="60000"/>
                      </a:schemeClr>
                    </a:solidFill>
                  </a:tcPr>
                </a:tc>
                <a:tc>
                  <a:txBody>
                    <a:bodyPr/>
                    <a:lstStyle/>
                    <a:p>
                      <a:endParaRPr lang="en-US" dirty="0"/>
                    </a:p>
                  </a:txBody>
                  <a:tcPr>
                    <a:solidFill>
                      <a:schemeClr val="accent6">
                        <a:lumMod val="40000"/>
                        <a:lumOff val="60000"/>
                      </a:schemeClr>
                    </a:solidFill>
                  </a:tcPr>
                </a:tc>
                <a:tc>
                  <a:txBody>
                    <a:bodyPr/>
                    <a:lstStyle/>
                    <a:p>
                      <a:endParaRPr lang="en-US" dirty="0"/>
                    </a:p>
                  </a:txBody>
                  <a:tcPr>
                    <a:solidFill>
                      <a:schemeClr val="accent6">
                        <a:lumMod val="40000"/>
                        <a:lumOff val="60000"/>
                      </a:schemeClr>
                    </a:solidFill>
                  </a:tcPr>
                </a:tc>
                <a:tc>
                  <a:txBody>
                    <a:bodyPr/>
                    <a:lstStyle/>
                    <a:p>
                      <a:endParaRPr lang="en-US" dirty="0"/>
                    </a:p>
                  </a:txBody>
                  <a:tcPr>
                    <a:solidFill>
                      <a:schemeClr val="accent6">
                        <a:lumMod val="40000"/>
                        <a:lumOff val="60000"/>
                      </a:schemeClr>
                    </a:solidFill>
                  </a:tcPr>
                </a:tc>
                <a:tc>
                  <a:txBody>
                    <a:bodyPr/>
                    <a:lstStyle/>
                    <a:p>
                      <a:endParaRPr lang="en-US" dirty="0"/>
                    </a:p>
                  </a:txBody>
                  <a:tcPr>
                    <a:solidFill>
                      <a:schemeClr val="accent6">
                        <a:lumMod val="40000"/>
                        <a:lumOff val="60000"/>
                      </a:schemeClr>
                    </a:solidFill>
                  </a:tcPr>
                </a:tc>
              </a:tr>
            </a:tbl>
          </a:graphicData>
        </a:graphic>
      </p:graphicFrame>
    </p:spTree>
    <p:extLst>
      <p:ext uri="{BB962C8B-B14F-4D97-AF65-F5344CB8AC3E}">
        <p14:creationId xmlns:p14="http://schemas.microsoft.com/office/powerpoint/2010/main" xmlns="" val="306967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mph" presetSubtype="2" fill="hold" nodeType="withEffect">
                                  <p:stCondLst>
                                    <p:cond delay="0"/>
                                  </p:stCondLst>
                                  <p:childTnLst>
                                    <p:animClr clrSpc="rgb" dir="cw">
                                      <p:cBhvr>
                                        <p:cTn id="8" dur="2000" fill="hold"/>
                                        <p:tgtEl>
                                          <p:spTgt spid="33"/>
                                        </p:tgtEl>
                                        <p:attrNameLst>
                                          <p:attrName>fillcolor</p:attrName>
                                        </p:attrNameLst>
                                      </p:cBhvr>
                                      <p:to>
                                        <a:srgbClr val="FFCC00"/>
                                      </p:to>
                                    </p:animClr>
                                    <p:set>
                                      <p:cBhvr>
                                        <p:cTn id="9" dur="2000" fill="hold"/>
                                        <p:tgtEl>
                                          <p:spTgt spid="33"/>
                                        </p:tgtEl>
                                        <p:attrNameLst>
                                          <p:attrName>fill.type</p:attrName>
                                        </p:attrNameLst>
                                      </p:cBhvr>
                                      <p:to>
                                        <p:strVal val="solid"/>
                                      </p:to>
                                    </p:set>
                                    <p:set>
                                      <p:cBhvr>
                                        <p:cTn id="10" dur="2000" fill="hold"/>
                                        <p:tgtEl>
                                          <p:spTgt spid="33"/>
                                        </p:tgtEl>
                                        <p:attrNameLst>
                                          <p:attrName>fill.on</p:attrName>
                                        </p:attrNameLst>
                                      </p:cBhvr>
                                      <p:to>
                                        <p:strVal val="true"/>
                                      </p:to>
                                    </p:set>
                                  </p:childTnLst>
                                </p:cTn>
                              </p:par>
                              <p:par>
                                <p:cTn id="11" presetID="1" presetClass="emph" presetSubtype="2" fill="hold" nodeType="withEffect">
                                  <p:stCondLst>
                                    <p:cond delay="0"/>
                                  </p:stCondLst>
                                  <p:childTnLst>
                                    <p:animClr clrSpc="rgb" dir="cw">
                                      <p:cBhvr>
                                        <p:cTn id="12" dur="2000" fill="hold"/>
                                        <p:tgtEl>
                                          <p:spTgt spid="28"/>
                                        </p:tgtEl>
                                        <p:attrNameLst>
                                          <p:attrName>fillcolor</p:attrName>
                                        </p:attrNameLst>
                                      </p:cBhvr>
                                      <p:to>
                                        <a:srgbClr val="FFCC00"/>
                                      </p:to>
                                    </p:animClr>
                                    <p:set>
                                      <p:cBhvr>
                                        <p:cTn id="13" dur="2000" fill="hold"/>
                                        <p:tgtEl>
                                          <p:spTgt spid="28"/>
                                        </p:tgtEl>
                                        <p:attrNameLst>
                                          <p:attrName>fill.type</p:attrName>
                                        </p:attrNameLst>
                                      </p:cBhvr>
                                      <p:to>
                                        <p:strVal val="solid"/>
                                      </p:to>
                                    </p:set>
                                    <p:set>
                                      <p:cBhvr>
                                        <p:cTn id="14" dur="2000" fill="hold"/>
                                        <p:tgtEl>
                                          <p:spTgt spid="28"/>
                                        </p:tgtEl>
                                        <p:attrNameLst>
                                          <p:attrName>fill.on</p:attrName>
                                        </p:attrNameLst>
                                      </p:cBhvr>
                                      <p:to>
                                        <p:strVal val="true"/>
                                      </p:to>
                                    </p:set>
                                  </p:childTnLst>
                                </p:cTn>
                              </p:par>
                              <p:par>
                                <p:cTn id="15" presetID="1" presetClass="emph" presetSubtype="2" fill="hold" nodeType="withEffect">
                                  <p:stCondLst>
                                    <p:cond delay="0"/>
                                  </p:stCondLst>
                                  <p:childTnLst>
                                    <p:animClr clrSpc="rgb" dir="cw">
                                      <p:cBhvr>
                                        <p:cTn id="16" dur="2000" fill="hold"/>
                                        <p:tgtEl>
                                          <p:spTgt spid="31"/>
                                        </p:tgtEl>
                                        <p:attrNameLst>
                                          <p:attrName>fillcolor</p:attrName>
                                        </p:attrNameLst>
                                      </p:cBhvr>
                                      <p:to>
                                        <a:srgbClr val="FFCC00"/>
                                      </p:to>
                                    </p:animClr>
                                    <p:set>
                                      <p:cBhvr>
                                        <p:cTn id="17" dur="2000" fill="hold"/>
                                        <p:tgtEl>
                                          <p:spTgt spid="31"/>
                                        </p:tgtEl>
                                        <p:attrNameLst>
                                          <p:attrName>fill.type</p:attrName>
                                        </p:attrNameLst>
                                      </p:cBhvr>
                                      <p:to>
                                        <p:strVal val="solid"/>
                                      </p:to>
                                    </p:set>
                                    <p:set>
                                      <p:cBhvr>
                                        <p:cTn id="18" dur="2000" fill="hold"/>
                                        <p:tgtEl>
                                          <p:spTgt spid="31"/>
                                        </p:tgtEl>
                                        <p:attrNameLst>
                                          <p:attrName>fill.on</p:attrName>
                                        </p:attrNameLst>
                                      </p:cBhvr>
                                      <p:to>
                                        <p:strVal val="true"/>
                                      </p:to>
                                    </p:set>
                                  </p:childTnLst>
                                </p:cTn>
                              </p:par>
                              <p:par>
                                <p:cTn id="19" presetID="1" presetClass="emph" presetSubtype="2" fill="hold" nodeType="withEffect">
                                  <p:stCondLst>
                                    <p:cond delay="0"/>
                                  </p:stCondLst>
                                  <p:childTnLst>
                                    <p:animClr clrSpc="rgb" dir="cw">
                                      <p:cBhvr>
                                        <p:cTn id="20" dur="2000" fill="hold"/>
                                        <p:tgtEl>
                                          <p:spTgt spid="30"/>
                                        </p:tgtEl>
                                        <p:attrNameLst>
                                          <p:attrName>fillcolor</p:attrName>
                                        </p:attrNameLst>
                                      </p:cBhvr>
                                      <p:to>
                                        <a:srgbClr val="FFCC00"/>
                                      </p:to>
                                    </p:animClr>
                                    <p:set>
                                      <p:cBhvr>
                                        <p:cTn id="21" dur="2000" fill="hold"/>
                                        <p:tgtEl>
                                          <p:spTgt spid="30"/>
                                        </p:tgtEl>
                                        <p:attrNameLst>
                                          <p:attrName>fill.type</p:attrName>
                                        </p:attrNameLst>
                                      </p:cBhvr>
                                      <p:to>
                                        <p:strVal val="solid"/>
                                      </p:to>
                                    </p:set>
                                    <p:set>
                                      <p:cBhvr>
                                        <p:cTn id="22" dur="2000" fill="hold"/>
                                        <p:tgtEl>
                                          <p:spTgt spid="30"/>
                                        </p:tgtEl>
                                        <p:attrNameLst>
                                          <p:attrName>fill.on</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733C65-0B06-48DB-A37E-189234C0B939}" type="slidenum">
              <a:rPr lang="en-US" smtClean="0"/>
              <a:pPr/>
              <a:t>29</a:t>
            </a:fld>
            <a:endParaRPr lang="en-US"/>
          </a:p>
        </p:txBody>
      </p:sp>
      <p:sp>
        <p:nvSpPr>
          <p:cNvPr id="4" name="Title 3"/>
          <p:cNvSpPr>
            <a:spLocks noGrp="1"/>
          </p:cNvSpPr>
          <p:nvPr>
            <p:ph type="title"/>
          </p:nvPr>
        </p:nvSpPr>
        <p:spPr/>
        <p:txBody>
          <a:bodyPr>
            <a:noAutofit/>
          </a:bodyPr>
          <a:lstStyle/>
          <a:p>
            <a:r>
              <a:rPr lang="en-US" dirty="0" smtClean="0"/>
              <a:t>Impact of Faults in Viper</a:t>
            </a:r>
            <a:endParaRPr lang="en-US" dirty="0"/>
          </a:p>
        </p:txBody>
      </p:sp>
      <p:grpSp>
        <p:nvGrpSpPr>
          <p:cNvPr id="78" name="Group 77"/>
          <p:cNvGrpSpPr/>
          <p:nvPr/>
        </p:nvGrpSpPr>
        <p:grpSpPr>
          <a:xfrm>
            <a:off x="3599089" y="2109452"/>
            <a:ext cx="1908662" cy="3005667"/>
            <a:chOff x="5710957" y="2937933"/>
            <a:chExt cx="1908662" cy="3005667"/>
          </a:xfrm>
        </p:grpSpPr>
        <p:cxnSp>
          <p:nvCxnSpPr>
            <p:cNvPr id="80" name="Straight Connector 79"/>
            <p:cNvCxnSpPr/>
            <p:nvPr/>
          </p:nvCxnSpPr>
          <p:spPr>
            <a:xfrm>
              <a:off x="5710957" y="3048000"/>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6324600" y="3090333"/>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934200" y="3124200"/>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7543800" y="3124200"/>
              <a:ext cx="0" cy="27008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5710957" y="2937933"/>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5715000" y="35814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5715000" y="41148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5715000" y="47244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5715000" y="53340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5791200" y="5943600"/>
              <a:ext cx="1828419"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0" name="Group 119"/>
          <p:cNvGrpSpPr/>
          <p:nvPr/>
        </p:nvGrpSpPr>
        <p:grpSpPr>
          <a:xfrm>
            <a:off x="2469655" y="2075585"/>
            <a:ext cx="4102102" cy="1236133"/>
            <a:chOff x="2476496" y="2079760"/>
            <a:chExt cx="4102102" cy="1236133"/>
          </a:xfrm>
        </p:grpSpPr>
        <p:cxnSp>
          <p:nvCxnSpPr>
            <p:cNvPr id="121" name="Straight Connector 120"/>
            <p:cNvCxnSpPr/>
            <p:nvPr/>
          </p:nvCxnSpPr>
          <p:spPr>
            <a:xfrm>
              <a:off x="6324598" y="2113627"/>
              <a:ext cx="0" cy="12022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2" name="Group 121"/>
            <p:cNvGrpSpPr/>
            <p:nvPr/>
          </p:nvGrpSpPr>
          <p:grpSpPr>
            <a:xfrm>
              <a:off x="2476496" y="2079760"/>
              <a:ext cx="4102102" cy="1236133"/>
              <a:chOff x="2476496" y="2079760"/>
              <a:chExt cx="4102102" cy="1236133"/>
            </a:xfrm>
          </p:grpSpPr>
          <p:cxnSp>
            <p:nvCxnSpPr>
              <p:cNvPr id="123" name="Straight Connector 122"/>
              <p:cNvCxnSpPr/>
              <p:nvPr/>
            </p:nvCxnSpPr>
            <p:spPr>
              <a:xfrm flipH="1">
                <a:off x="5630331" y="2113627"/>
                <a:ext cx="70273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V="1">
                <a:off x="5630331" y="2702060"/>
                <a:ext cx="694267"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H="1">
                <a:off x="5630331" y="3315893"/>
                <a:ext cx="69426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6" name="Group 125"/>
              <p:cNvGrpSpPr/>
              <p:nvPr/>
            </p:nvGrpSpPr>
            <p:grpSpPr>
              <a:xfrm rot="10800000">
                <a:off x="2658531" y="2079760"/>
                <a:ext cx="694267" cy="1202267"/>
                <a:chOff x="1744133" y="2357966"/>
                <a:chExt cx="694267" cy="1202267"/>
              </a:xfrm>
            </p:grpSpPr>
            <p:cxnSp>
              <p:nvCxnSpPr>
                <p:cNvPr id="129" name="Straight Connector 128"/>
                <p:cNvCxnSpPr/>
                <p:nvPr/>
              </p:nvCxnSpPr>
              <p:spPr>
                <a:xfrm>
                  <a:off x="2438400" y="2357967"/>
                  <a:ext cx="0" cy="12022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10800000" flipV="1">
                  <a:off x="1744133" y="2357966"/>
                  <a:ext cx="694267"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V="1">
                  <a:off x="1744133" y="2946400"/>
                  <a:ext cx="694267" cy="12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H="1">
                  <a:off x="1744133" y="3560233"/>
                  <a:ext cx="69426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7" name="Rectangle 126"/>
              <p:cNvSpPr/>
              <p:nvPr/>
            </p:nvSpPr>
            <p:spPr>
              <a:xfrm>
                <a:off x="2476496" y="2342226"/>
                <a:ext cx="364067"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a:t>
                </a:r>
                <a:endParaRPr lang="en-US" dirty="0"/>
              </a:p>
            </p:txBody>
          </p:sp>
          <p:sp>
            <p:nvSpPr>
              <p:cNvPr id="128" name="Rectangle 127"/>
              <p:cNvSpPr/>
              <p:nvPr/>
            </p:nvSpPr>
            <p:spPr>
              <a:xfrm>
                <a:off x="6189131" y="2359160"/>
                <a:ext cx="389467"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RF</a:t>
                </a:r>
                <a:endParaRPr lang="en-US" dirty="0"/>
              </a:p>
            </p:txBody>
          </p:sp>
        </p:grpSp>
      </p:grpSp>
      <p:sp>
        <p:nvSpPr>
          <p:cNvPr id="134" name="Frame 133"/>
          <p:cNvSpPr/>
          <p:nvPr/>
        </p:nvSpPr>
        <p:spPr>
          <a:xfrm>
            <a:off x="2971759" y="1458667"/>
            <a:ext cx="3092755" cy="4276936"/>
          </a:xfrm>
          <a:prstGeom prst="frame">
            <a:avLst>
              <a:gd name="adj1" fmla="val 8343"/>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5" name="TextBox 134"/>
          <p:cNvSpPr txBox="1"/>
          <p:nvPr/>
        </p:nvSpPr>
        <p:spPr>
          <a:xfrm>
            <a:off x="4080488" y="1379679"/>
            <a:ext cx="1016625" cy="369332"/>
          </a:xfrm>
          <a:prstGeom prst="rect">
            <a:avLst/>
          </a:prstGeom>
          <a:noFill/>
        </p:spPr>
        <p:txBody>
          <a:bodyPr wrap="none" rtlCol="0">
            <a:spAutoFit/>
          </a:bodyPr>
          <a:lstStyle/>
          <a:p>
            <a:r>
              <a:rPr lang="en-US" b="1" dirty="0" smtClean="0">
                <a:latin typeface="Arial Narrow" pitchFamily="34" charset="0"/>
              </a:rPr>
              <a:t>Crossbar</a:t>
            </a:r>
            <a:endParaRPr lang="en-US" b="1" dirty="0">
              <a:latin typeface="Arial Narrow" pitchFamily="34" charset="0"/>
            </a:endParaRPr>
          </a:p>
        </p:txBody>
      </p:sp>
      <p:sp>
        <p:nvSpPr>
          <p:cNvPr id="136" name="Rectangle 135"/>
          <p:cNvSpPr/>
          <p:nvPr/>
        </p:nvSpPr>
        <p:spPr>
          <a:xfrm>
            <a:off x="2314395" y="516167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37" name="Rectangle 136"/>
          <p:cNvSpPr/>
          <p:nvPr/>
        </p:nvSpPr>
        <p:spPr>
          <a:xfrm>
            <a:off x="2216220" y="509433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38" name="Rectangle 137"/>
          <p:cNvSpPr/>
          <p:nvPr/>
        </p:nvSpPr>
        <p:spPr>
          <a:xfrm>
            <a:off x="2116038" y="503506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39" name="Rectangle 138"/>
          <p:cNvSpPr/>
          <p:nvPr/>
        </p:nvSpPr>
        <p:spPr>
          <a:xfrm>
            <a:off x="3100370" y="573097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0" name="Rectangle 139"/>
          <p:cNvSpPr/>
          <p:nvPr/>
        </p:nvSpPr>
        <p:spPr>
          <a:xfrm>
            <a:off x="3002195" y="5663638"/>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1" name="Rectangle 140"/>
          <p:cNvSpPr/>
          <p:nvPr/>
        </p:nvSpPr>
        <p:spPr>
          <a:xfrm>
            <a:off x="2902013" y="560437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2" name="Rectangle 141"/>
          <p:cNvSpPr/>
          <p:nvPr/>
        </p:nvSpPr>
        <p:spPr>
          <a:xfrm>
            <a:off x="5116066" y="573097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3" name="Rectangle 142"/>
          <p:cNvSpPr/>
          <p:nvPr/>
        </p:nvSpPr>
        <p:spPr>
          <a:xfrm>
            <a:off x="5017891" y="5663638"/>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4" name="Rectangle 143"/>
          <p:cNvSpPr/>
          <p:nvPr/>
        </p:nvSpPr>
        <p:spPr>
          <a:xfrm>
            <a:off x="4917709" y="560437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5" name="Rectangle 144"/>
          <p:cNvSpPr/>
          <p:nvPr/>
        </p:nvSpPr>
        <p:spPr>
          <a:xfrm>
            <a:off x="6145148" y="5504779"/>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6" name="Rectangle 145"/>
          <p:cNvSpPr/>
          <p:nvPr/>
        </p:nvSpPr>
        <p:spPr>
          <a:xfrm>
            <a:off x="6046973" y="543744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7" name="Rectangle 146"/>
          <p:cNvSpPr/>
          <p:nvPr/>
        </p:nvSpPr>
        <p:spPr>
          <a:xfrm>
            <a:off x="5946791" y="537817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8" name="Rectangle 147"/>
          <p:cNvSpPr/>
          <p:nvPr/>
        </p:nvSpPr>
        <p:spPr>
          <a:xfrm>
            <a:off x="5427509" y="11442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49" name="Rectangle 148"/>
          <p:cNvSpPr/>
          <p:nvPr/>
        </p:nvSpPr>
        <p:spPr>
          <a:xfrm>
            <a:off x="5329334" y="10769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0" name="Rectangle 149"/>
          <p:cNvSpPr/>
          <p:nvPr/>
        </p:nvSpPr>
        <p:spPr>
          <a:xfrm>
            <a:off x="5229152" y="10176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1" name="Rectangle 150"/>
          <p:cNvSpPr/>
          <p:nvPr/>
        </p:nvSpPr>
        <p:spPr>
          <a:xfrm>
            <a:off x="6213484" y="171356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2" name="Rectangle 151"/>
          <p:cNvSpPr/>
          <p:nvPr/>
        </p:nvSpPr>
        <p:spPr>
          <a:xfrm>
            <a:off x="6115309" y="1646221"/>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3" name="Rectangle 152"/>
          <p:cNvSpPr/>
          <p:nvPr/>
        </p:nvSpPr>
        <p:spPr>
          <a:xfrm>
            <a:off x="6015127" y="158695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4" name="Rectangle 153"/>
          <p:cNvSpPr/>
          <p:nvPr/>
        </p:nvSpPr>
        <p:spPr>
          <a:xfrm>
            <a:off x="2284347" y="1493956"/>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5" name="Rectangle 154"/>
          <p:cNvSpPr/>
          <p:nvPr/>
        </p:nvSpPr>
        <p:spPr>
          <a:xfrm>
            <a:off x="2186172" y="142661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6" name="Rectangle 155"/>
          <p:cNvSpPr/>
          <p:nvPr/>
        </p:nvSpPr>
        <p:spPr>
          <a:xfrm>
            <a:off x="2085990" y="1367350"/>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7" name="Rectangle 156"/>
          <p:cNvSpPr/>
          <p:nvPr/>
        </p:nvSpPr>
        <p:spPr>
          <a:xfrm>
            <a:off x="3426928" y="1144253"/>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8" name="Rectangle 157"/>
          <p:cNvSpPr/>
          <p:nvPr/>
        </p:nvSpPr>
        <p:spPr>
          <a:xfrm>
            <a:off x="3328753" y="1076914"/>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59" name="Rectangle 158"/>
          <p:cNvSpPr/>
          <p:nvPr/>
        </p:nvSpPr>
        <p:spPr>
          <a:xfrm>
            <a:off x="3228571" y="1017647"/>
            <a:ext cx="690223" cy="313266"/>
          </a:xfrm>
          <a:prstGeom prst="rect">
            <a:avLst/>
          </a:prstGeom>
          <a:solidFill>
            <a:srgbClr val="33CC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B</a:t>
            </a:r>
            <a:r>
              <a:rPr lang="en-US" b="1" dirty="0" smtClean="0">
                <a:solidFill>
                  <a:schemeClr val="tx1"/>
                </a:solidFill>
              </a:rPr>
              <a:t>SU</a:t>
            </a:r>
            <a:endParaRPr lang="en-US" b="1" dirty="0">
              <a:solidFill>
                <a:schemeClr val="tx1"/>
              </a:solidFill>
            </a:endParaRPr>
          </a:p>
        </p:txBody>
      </p:sp>
      <p:sp>
        <p:nvSpPr>
          <p:cNvPr id="161" name="Rectangle 160"/>
          <p:cNvSpPr/>
          <p:nvPr/>
        </p:nvSpPr>
        <p:spPr>
          <a:xfrm>
            <a:off x="5202951" y="1880852"/>
            <a:ext cx="449114" cy="457200"/>
          </a:xfrm>
          <a:prstGeom prst="rect">
            <a:avLst/>
          </a:prstGeom>
          <a:solidFill>
            <a:schemeClr val="accent2">
              <a:lumMod val="20000"/>
              <a:lumOff val="8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5202951" y="2481985"/>
            <a:ext cx="449114" cy="457200"/>
          </a:xfrm>
          <a:prstGeom prst="rect">
            <a:avLst/>
          </a:prstGeom>
          <a:solidFill>
            <a:schemeClr val="accent2">
              <a:lumMod val="20000"/>
              <a:lumOff val="8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p:cNvSpPr/>
          <p:nvPr/>
        </p:nvSpPr>
        <p:spPr>
          <a:xfrm>
            <a:off x="5202951" y="3083118"/>
            <a:ext cx="449114" cy="457200"/>
          </a:xfrm>
          <a:prstGeom prst="rect">
            <a:avLst/>
          </a:prstGeom>
          <a:solidFill>
            <a:srgbClr val="00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p:cNvSpPr/>
          <p:nvPr/>
        </p:nvSpPr>
        <p:spPr>
          <a:xfrm>
            <a:off x="5202951" y="3684251"/>
            <a:ext cx="449114" cy="457200"/>
          </a:xfrm>
          <a:prstGeom prst="rect">
            <a:avLst/>
          </a:prstGeom>
          <a:solidFill>
            <a:srgbClr val="FF0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5202951" y="4285384"/>
            <a:ext cx="449114" cy="457200"/>
          </a:xfrm>
          <a:prstGeom prst="rect">
            <a:avLst/>
          </a:prstGeom>
          <a:solidFill>
            <a:srgbClr val="FF0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5202951" y="4886519"/>
            <a:ext cx="449114" cy="457200"/>
          </a:xfrm>
          <a:prstGeom prst="rect">
            <a:avLst/>
          </a:prstGeom>
          <a:solidFill>
            <a:srgbClr val="FF0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ectangle 166"/>
          <p:cNvSpPr/>
          <p:nvPr/>
        </p:nvSpPr>
        <p:spPr>
          <a:xfrm>
            <a:off x="4593732" y="1880852"/>
            <a:ext cx="449114" cy="457200"/>
          </a:xfrm>
          <a:prstGeom prst="rect">
            <a:avLst/>
          </a:prstGeom>
          <a:solidFill>
            <a:srgbClr val="00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p:cNvSpPr/>
          <p:nvPr/>
        </p:nvSpPr>
        <p:spPr>
          <a:xfrm>
            <a:off x="4593732" y="2481985"/>
            <a:ext cx="449114" cy="457200"/>
          </a:xfrm>
          <a:prstGeom prst="rect">
            <a:avLst/>
          </a:prstGeom>
          <a:solidFill>
            <a:srgbClr val="00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4593732" y="3083118"/>
            <a:ext cx="449114" cy="457200"/>
          </a:xfrm>
          <a:prstGeom prst="rect">
            <a:avLst/>
          </a:prstGeom>
          <a:solidFill>
            <a:srgbClr val="00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4593732" y="3684251"/>
            <a:ext cx="449114" cy="457200"/>
          </a:xfrm>
          <a:prstGeom prst="rect">
            <a:avLst/>
          </a:prstGeom>
          <a:solidFill>
            <a:srgbClr val="FF0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p:cNvSpPr/>
          <p:nvPr/>
        </p:nvSpPr>
        <p:spPr>
          <a:xfrm>
            <a:off x="4593732" y="4285384"/>
            <a:ext cx="449114" cy="457200"/>
          </a:xfrm>
          <a:prstGeom prst="rect">
            <a:avLst/>
          </a:prstGeom>
          <a:solidFill>
            <a:srgbClr val="FF0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p:cNvSpPr/>
          <p:nvPr/>
        </p:nvSpPr>
        <p:spPr>
          <a:xfrm>
            <a:off x="4593732" y="4886519"/>
            <a:ext cx="449114" cy="457200"/>
          </a:xfrm>
          <a:prstGeom prst="rect">
            <a:avLst/>
          </a:prstGeom>
          <a:solidFill>
            <a:srgbClr val="FF0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3983751" y="1880852"/>
            <a:ext cx="449114" cy="457200"/>
          </a:xfrm>
          <a:prstGeom prst="rect">
            <a:avLst/>
          </a:prstGeom>
          <a:solidFill>
            <a:srgbClr val="0070C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3983751" y="2481985"/>
            <a:ext cx="449114" cy="457200"/>
          </a:xfrm>
          <a:prstGeom prst="rect">
            <a:avLst/>
          </a:prstGeom>
          <a:solidFill>
            <a:srgbClr val="0070C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p:cNvSpPr/>
          <p:nvPr/>
        </p:nvSpPr>
        <p:spPr>
          <a:xfrm>
            <a:off x="3983751" y="3083118"/>
            <a:ext cx="449114" cy="457200"/>
          </a:xfrm>
          <a:prstGeom prst="rect">
            <a:avLst/>
          </a:prstGeom>
          <a:solidFill>
            <a:srgbClr val="0070C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p:cNvSpPr/>
          <p:nvPr/>
        </p:nvSpPr>
        <p:spPr>
          <a:xfrm>
            <a:off x="3983751" y="3684251"/>
            <a:ext cx="449114" cy="457200"/>
          </a:xfrm>
          <a:prstGeom prst="rect">
            <a:avLst/>
          </a:prstGeom>
          <a:solidFill>
            <a:srgbClr val="FF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3983751" y="4285384"/>
            <a:ext cx="449114" cy="457200"/>
          </a:xfrm>
          <a:prstGeom prst="rect">
            <a:avLst/>
          </a:prstGeom>
          <a:solidFill>
            <a:srgbClr val="FF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3983751" y="4886519"/>
            <a:ext cx="449114" cy="457200"/>
          </a:xfrm>
          <a:prstGeom prst="rect">
            <a:avLst/>
          </a:prstGeom>
          <a:solidFill>
            <a:srgbClr val="FF00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3374532" y="1880852"/>
            <a:ext cx="449114" cy="457200"/>
          </a:xfrm>
          <a:prstGeom prst="rect">
            <a:avLst/>
          </a:prstGeom>
          <a:solidFill>
            <a:srgbClr val="0070C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3374532" y="2481985"/>
            <a:ext cx="449114" cy="457200"/>
          </a:xfrm>
          <a:prstGeom prst="rect">
            <a:avLst/>
          </a:prstGeom>
          <a:solidFill>
            <a:srgbClr val="0070C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3374532" y="3083118"/>
            <a:ext cx="449114" cy="457200"/>
          </a:xfrm>
          <a:prstGeom prst="rect">
            <a:avLst/>
          </a:prstGeom>
          <a:solidFill>
            <a:srgbClr val="0070C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3374532" y="3684251"/>
            <a:ext cx="449114" cy="457200"/>
          </a:xfrm>
          <a:prstGeom prst="rect">
            <a:avLst/>
          </a:prstGeom>
          <a:solidFill>
            <a:srgbClr val="FF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3374532" y="4285384"/>
            <a:ext cx="449114" cy="457200"/>
          </a:xfrm>
          <a:prstGeom prst="rect">
            <a:avLst/>
          </a:prstGeom>
          <a:solidFill>
            <a:srgbClr val="FF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3374532" y="4886519"/>
            <a:ext cx="449114" cy="457200"/>
          </a:xfrm>
          <a:prstGeom prst="rect">
            <a:avLst/>
          </a:prstGeom>
          <a:solidFill>
            <a:srgbClr val="FF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Multiply 184"/>
          <p:cNvSpPr/>
          <p:nvPr/>
        </p:nvSpPr>
        <p:spPr>
          <a:xfrm>
            <a:off x="3411163" y="2052660"/>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Multiply 208"/>
          <p:cNvSpPr/>
          <p:nvPr/>
        </p:nvSpPr>
        <p:spPr>
          <a:xfrm>
            <a:off x="4079870" y="3772081"/>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Multiply 209"/>
          <p:cNvSpPr/>
          <p:nvPr/>
        </p:nvSpPr>
        <p:spPr>
          <a:xfrm>
            <a:off x="5148520" y="2752919"/>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Multiply 211"/>
          <p:cNvSpPr/>
          <p:nvPr/>
        </p:nvSpPr>
        <p:spPr>
          <a:xfrm>
            <a:off x="6591050" y="1539846"/>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Multiply 212"/>
          <p:cNvSpPr/>
          <p:nvPr/>
        </p:nvSpPr>
        <p:spPr>
          <a:xfrm>
            <a:off x="2170047" y="5207560"/>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03865" y="3365656"/>
            <a:ext cx="8588200" cy="2677656"/>
          </a:xfrm>
          <a:prstGeom prst="rect">
            <a:avLst/>
          </a:prstGeom>
          <a:solidFill>
            <a:schemeClr val="bg1"/>
          </a:solidFill>
          <a:ln w="38100">
            <a:solidFill>
              <a:schemeClr val="tx1"/>
            </a:solidFill>
          </a:ln>
        </p:spPr>
        <p:txBody>
          <a:bodyPr wrap="square" rtlCol="0">
            <a:spAutoFit/>
          </a:bodyPr>
          <a:lstStyle/>
          <a:p>
            <a:r>
              <a:rPr lang="en-US" sz="2400" b="1" dirty="0" smtClean="0"/>
              <a:t>Handling runtime failures:</a:t>
            </a:r>
          </a:p>
          <a:p>
            <a:pPr marL="457200" indent="-457200">
              <a:buFont typeface="+mj-lt"/>
              <a:buAutoNum type="arabicPeriod"/>
            </a:pPr>
            <a:r>
              <a:rPr lang="en-US" sz="2400" dirty="0" smtClean="0"/>
              <a:t>Periodic full system checkpoint</a:t>
            </a:r>
          </a:p>
          <a:p>
            <a:pPr marL="457200" indent="-457200">
              <a:buFont typeface="+mj-lt"/>
              <a:buAutoNum type="arabicPeriod"/>
            </a:pPr>
            <a:r>
              <a:rPr lang="en-US" sz="2400" dirty="0" smtClean="0"/>
              <a:t>Detected through hardware self-tests or  SW symptoms</a:t>
            </a:r>
          </a:p>
          <a:p>
            <a:pPr marL="457200" indent="-457200">
              <a:buFont typeface="+mj-lt"/>
              <a:buAutoNum type="arabicPeriod"/>
            </a:pPr>
            <a:r>
              <a:rPr lang="en-US" sz="2400" dirty="0" smtClean="0"/>
              <a:t>If a fault is detected:</a:t>
            </a:r>
          </a:p>
          <a:p>
            <a:pPr marL="914400" lvl="1" indent="-457200">
              <a:buFont typeface="+mj-lt"/>
              <a:buAutoNum type="alphaLcPeriod"/>
            </a:pPr>
            <a:r>
              <a:rPr lang="en-US" sz="2400" dirty="0" smtClean="0"/>
              <a:t>Faulty component is diagnosed and disabled</a:t>
            </a:r>
            <a:endParaRPr lang="en-US" sz="2400" dirty="0"/>
          </a:p>
          <a:p>
            <a:pPr marL="914400" lvl="1" indent="-457200">
              <a:buFont typeface="+mj-lt"/>
              <a:buAutoNum type="alphaLcPeriod"/>
            </a:pPr>
            <a:r>
              <a:rPr lang="en-US" sz="2400" dirty="0" smtClean="0"/>
              <a:t>System state is restored to the previous checkpoint</a:t>
            </a:r>
          </a:p>
          <a:p>
            <a:pPr marL="914400" lvl="1" indent="-457200">
              <a:buFont typeface="+mj-lt"/>
              <a:buAutoNum type="alphaLcPeriod"/>
            </a:pPr>
            <a:r>
              <a:rPr lang="en-US" sz="2400" dirty="0" smtClean="0"/>
              <a:t>Program execution is restarted</a:t>
            </a:r>
          </a:p>
        </p:txBody>
      </p:sp>
    </p:spTree>
    <p:extLst>
      <p:ext uri="{BB962C8B-B14F-4D97-AF65-F5344CB8AC3E}">
        <p14:creationId xmlns:p14="http://schemas.microsoft.com/office/powerpoint/2010/main" xmlns="" val="194001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5"/>
                                        </p:tgtEl>
                                        <p:attrNameLst>
                                          <p:attrName>style.visibility</p:attrName>
                                        </p:attrNameLst>
                                      </p:cBhvr>
                                      <p:to>
                                        <p:strVal val="visible"/>
                                      </p:to>
                                    </p:set>
                                  </p:childTnLst>
                                </p:cTn>
                              </p:par>
                            </p:childTnLst>
                          </p:cTn>
                        </p:par>
                        <p:par>
                          <p:cTn id="7" fill="hold">
                            <p:stCondLst>
                              <p:cond delay="0"/>
                            </p:stCondLst>
                            <p:childTnLst>
                              <p:par>
                                <p:cTn id="8" presetID="1" presetClass="emph" presetSubtype="2" fill="hold" nodeType="afterEffect">
                                  <p:stCondLst>
                                    <p:cond delay="500"/>
                                  </p:stCondLst>
                                  <p:childTnLst>
                                    <p:animClr clrSpc="rgb" dir="cw">
                                      <p:cBhvr>
                                        <p:cTn id="9" dur="1000" fill="hold"/>
                                        <p:tgtEl>
                                          <p:spTgt spid="179"/>
                                        </p:tgtEl>
                                        <p:attrNameLst>
                                          <p:attrName>fillcolor</p:attrName>
                                        </p:attrNameLst>
                                      </p:cBhvr>
                                      <p:to>
                                        <a:schemeClr val="tx1"/>
                                      </p:to>
                                    </p:animClr>
                                    <p:set>
                                      <p:cBhvr>
                                        <p:cTn id="10" dur="1000" fill="hold"/>
                                        <p:tgtEl>
                                          <p:spTgt spid="179"/>
                                        </p:tgtEl>
                                        <p:attrNameLst>
                                          <p:attrName>fill.type</p:attrName>
                                        </p:attrNameLst>
                                      </p:cBhvr>
                                      <p:to>
                                        <p:strVal val="solid"/>
                                      </p:to>
                                    </p:set>
                                    <p:set>
                                      <p:cBhvr>
                                        <p:cTn id="11" dur="1000" fill="hold"/>
                                        <p:tgtEl>
                                          <p:spTgt spid="179"/>
                                        </p:tgtEl>
                                        <p:attrNameLst>
                                          <p:attrName>fill.on</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09"/>
                                        </p:tgtEl>
                                        <p:attrNameLst>
                                          <p:attrName>style.visibility</p:attrName>
                                        </p:attrNameLst>
                                      </p:cBhvr>
                                      <p:to>
                                        <p:strVal val="visible"/>
                                      </p:to>
                                    </p:set>
                                  </p:childTnLst>
                                </p:cTn>
                              </p:par>
                            </p:childTnLst>
                          </p:cTn>
                        </p:par>
                        <p:par>
                          <p:cTn id="16" fill="hold">
                            <p:stCondLst>
                              <p:cond delay="0"/>
                            </p:stCondLst>
                            <p:childTnLst>
                              <p:par>
                                <p:cTn id="17" presetID="1" presetClass="emph" presetSubtype="2" fill="hold" nodeType="afterEffect">
                                  <p:stCondLst>
                                    <p:cond delay="500"/>
                                  </p:stCondLst>
                                  <p:childTnLst>
                                    <p:animClr clrSpc="rgb" dir="cw">
                                      <p:cBhvr>
                                        <p:cTn id="18" dur="1000" fill="hold"/>
                                        <p:tgtEl>
                                          <p:spTgt spid="176"/>
                                        </p:tgtEl>
                                        <p:attrNameLst>
                                          <p:attrName>fillcolor</p:attrName>
                                        </p:attrNameLst>
                                      </p:cBhvr>
                                      <p:to>
                                        <a:schemeClr val="tx1"/>
                                      </p:to>
                                    </p:animClr>
                                    <p:set>
                                      <p:cBhvr>
                                        <p:cTn id="19" dur="1000" fill="hold"/>
                                        <p:tgtEl>
                                          <p:spTgt spid="176"/>
                                        </p:tgtEl>
                                        <p:attrNameLst>
                                          <p:attrName>fill.type</p:attrName>
                                        </p:attrNameLst>
                                      </p:cBhvr>
                                      <p:to>
                                        <p:strVal val="solid"/>
                                      </p:to>
                                    </p:set>
                                    <p:set>
                                      <p:cBhvr>
                                        <p:cTn id="20" dur="1000" fill="hold"/>
                                        <p:tgtEl>
                                          <p:spTgt spid="176"/>
                                        </p:tgtEl>
                                        <p:attrNameLst>
                                          <p:attrName>fill.on</p:attrName>
                                        </p:attrNameLst>
                                      </p:cBhvr>
                                      <p:to>
                                        <p:strVal val="true"/>
                                      </p:to>
                                    </p:set>
                                  </p:childTnLst>
                                </p:cTn>
                              </p:par>
                            </p:childTnLst>
                          </p:cTn>
                        </p:par>
                        <p:par>
                          <p:cTn id="21" fill="hold">
                            <p:stCondLst>
                              <p:cond delay="1500"/>
                            </p:stCondLst>
                            <p:childTnLst>
                              <p:par>
                                <p:cTn id="22" presetID="1" presetClass="entr" presetSubtype="0" fill="hold" grpId="0" nodeType="afterEffect">
                                  <p:stCondLst>
                                    <p:cond delay="0"/>
                                  </p:stCondLst>
                                  <p:childTnLst>
                                    <p:set>
                                      <p:cBhvr>
                                        <p:cTn id="23" dur="1" fill="hold">
                                          <p:stCondLst>
                                            <p:cond delay="0"/>
                                          </p:stCondLst>
                                        </p:cTn>
                                        <p:tgtEl>
                                          <p:spTgt spid="210"/>
                                        </p:tgtEl>
                                        <p:attrNameLst>
                                          <p:attrName>style.visibility</p:attrName>
                                        </p:attrNameLst>
                                      </p:cBhvr>
                                      <p:to>
                                        <p:strVal val="visible"/>
                                      </p:to>
                                    </p:set>
                                  </p:childTnLst>
                                </p:cTn>
                              </p:par>
                            </p:childTnLst>
                          </p:cTn>
                        </p:par>
                        <p:par>
                          <p:cTn id="24" fill="hold">
                            <p:stCondLst>
                              <p:cond delay="1500"/>
                            </p:stCondLst>
                            <p:childTnLst>
                              <p:par>
                                <p:cTn id="25" presetID="1" presetClass="emph" presetSubtype="2" fill="hold" nodeType="afterEffect">
                                  <p:stCondLst>
                                    <p:cond delay="500"/>
                                  </p:stCondLst>
                                  <p:childTnLst>
                                    <p:animClr clrSpc="rgb" dir="cw">
                                      <p:cBhvr>
                                        <p:cTn id="26" dur="1000" fill="hold"/>
                                        <p:tgtEl>
                                          <p:spTgt spid="162"/>
                                        </p:tgtEl>
                                        <p:attrNameLst>
                                          <p:attrName>fillcolor</p:attrName>
                                        </p:attrNameLst>
                                      </p:cBhvr>
                                      <p:to>
                                        <a:schemeClr val="tx1"/>
                                      </p:to>
                                    </p:animClr>
                                    <p:set>
                                      <p:cBhvr>
                                        <p:cTn id="27" dur="1000" fill="hold"/>
                                        <p:tgtEl>
                                          <p:spTgt spid="162"/>
                                        </p:tgtEl>
                                        <p:attrNameLst>
                                          <p:attrName>fill.type</p:attrName>
                                        </p:attrNameLst>
                                      </p:cBhvr>
                                      <p:to>
                                        <p:strVal val="solid"/>
                                      </p:to>
                                    </p:set>
                                    <p:set>
                                      <p:cBhvr>
                                        <p:cTn id="28" dur="1000" fill="hold"/>
                                        <p:tgtEl>
                                          <p:spTgt spid="162"/>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2"/>
                                        </p:tgtEl>
                                        <p:attrNameLst>
                                          <p:attrName>style.visibility</p:attrName>
                                        </p:attrNameLst>
                                      </p:cBhvr>
                                      <p:to>
                                        <p:strVal val="visible"/>
                                      </p:to>
                                    </p:set>
                                  </p:childTnLst>
                                </p:cTn>
                              </p:par>
                            </p:childTnLst>
                          </p:cTn>
                        </p:par>
                        <p:par>
                          <p:cTn id="33" fill="hold">
                            <p:stCondLst>
                              <p:cond delay="0"/>
                            </p:stCondLst>
                            <p:childTnLst>
                              <p:par>
                                <p:cTn id="34" presetID="1" presetClass="emph" presetSubtype="2" fill="hold" nodeType="afterEffect">
                                  <p:stCondLst>
                                    <p:cond delay="500"/>
                                  </p:stCondLst>
                                  <p:childTnLst>
                                    <p:animClr clrSpc="rgb" dir="cw">
                                      <p:cBhvr>
                                        <p:cTn id="35" dur="1000" fill="hold"/>
                                        <p:tgtEl>
                                          <p:spTgt spid="152"/>
                                        </p:tgtEl>
                                        <p:attrNameLst>
                                          <p:attrName>fillcolor</p:attrName>
                                        </p:attrNameLst>
                                      </p:cBhvr>
                                      <p:to>
                                        <a:schemeClr val="tx1"/>
                                      </p:to>
                                    </p:animClr>
                                    <p:set>
                                      <p:cBhvr>
                                        <p:cTn id="36" dur="1000" fill="hold"/>
                                        <p:tgtEl>
                                          <p:spTgt spid="152"/>
                                        </p:tgtEl>
                                        <p:attrNameLst>
                                          <p:attrName>fill.type</p:attrName>
                                        </p:attrNameLst>
                                      </p:cBhvr>
                                      <p:to>
                                        <p:strVal val="solid"/>
                                      </p:to>
                                    </p:set>
                                    <p:set>
                                      <p:cBhvr>
                                        <p:cTn id="37" dur="1000" fill="hold"/>
                                        <p:tgtEl>
                                          <p:spTgt spid="152"/>
                                        </p:tgtEl>
                                        <p:attrNameLst>
                                          <p:attrName>fill.on</p:attrName>
                                        </p:attrNameLst>
                                      </p:cBhvr>
                                      <p:to>
                                        <p:strVal val="true"/>
                                      </p:to>
                                    </p:set>
                                  </p:childTnLst>
                                </p:cTn>
                              </p:par>
                              <p:par>
                                <p:cTn id="38" presetID="1" presetClass="emph" presetSubtype="2" fill="hold" nodeType="withEffect">
                                  <p:stCondLst>
                                    <p:cond delay="500"/>
                                  </p:stCondLst>
                                  <p:childTnLst>
                                    <p:animClr clrSpc="rgb" dir="cw">
                                      <p:cBhvr>
                                        <p:cTn id="39" dur="1000" fill="hold"/>
                                        <p:tgtEl>
                                          <p:spTgt spid="153"/>
                                        </p:tgtEl>
                                        <p:attrNameLst>
                                          <p:attrName>fillcolor</p:attrName>
                                        </p:attrNameLst>
                                      </p:cBhvr>
                                      <p:to>
                                        <a:schemeClr val="tx1"/>
                                      </p:to>
                                    </p:animClr>
                                    <p:set>
                                      <p:cBhvr>
                                        <p:cTn id="40" dur="1000" fill="hold"/>
                                        <p:tgtEl>
                                          <p:spTgt spid="153"/>
                                        </p:tgtEl>
                                        <p:attrNameLst>
                                          <p:attrName>fill.type</p:attrName>
                                        </p:attrNameLst>
                                      </p:cBhvr>
                                      <p:to>
                                        <p:strVal val="solid"/>
                                      </p:to>
                                    </p:set>
                                    <p:set>
                                      <p:cBhvr>
                                        <p:cTn id="41" dur="1000" fill="hold"/>
                                        <p:tgtEl>
                                          <p:spTgt spid="153"/>
                                        </p:tgtEl>
                                        <p:attrNameLst>
                                          <p:attrName>fill.on</p:attrName>
                                        </p:attrNameLst>
                                      </p:cBhvr>
                                      <p:to>
                                        <p:strVal val="tru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213"/>
                                        </p:tgtEl>
                                        <p:attrNameLst>
                                          <p:attrName>style.visibility</p:attrName>
                                        </p:attrNameLst>
                                      </p:cBhvr>
                                      <p:to>
                                        <p:strVal val="visible"/>
                                      </p:to>
                                    </p:set>
                                  </p:childTnLst>
                                </p:cTn>
                              </p:par>
                            </p:childTnLst>
                          </p:cTn>
                        </p:par>
                        <p:par>
                          <p:cTn id="46" fill="hold">
                            <p:stCondLst>
                              <p:cond delay="0"/>
                            </p:stCondLst>
                            <p:childTnLst>
                              <p:par>
                                <p:cTn id="47" presetID="1" presetClass="emph" presetSubtype="2" fill="hold" nodeType="afterEffect">
                                  <p:stCondLst>
                                    <p:cond delay="500"/>
                                  </p:stCondLst>
                                  <p:childTnLst>
                                    <p:animClr clrSpc="rgb" dir="cw">
                                      <p:cBhvr>
                                        <p:cTn id="48" dur="1000" fill="hold"/>
                                        <p:tgtEl>
                                          <p:spTgt spid="138"/>
                                        </p:tgtEl>
                                        <p:attrNameLst>
                                          <p:attrName>fillcolor</p:attrName>
                                        </p:attrNameLst>
                                      </p:cBhvr>
                                      <p:to>
                                        <a:schemeClr val="tx1"/>
                                      </p:to>
                                    </p:animClr>
                                    <p:set>
                                      <p:cBhvr>
                                        <p:cTn id="49" dur="1000" fill="hold"/>
                                        <p:tgtEl>
                                          <p:spTgt spid="138"/>
                                        </p:tgtEl>
                                        <p:attrNameLst>
                                          <p:attrName>fill.type</p:attrName>
                                        </p:attrNameLst>
                                      </p:cBhvr>
                                      <p:to>
                                        <p:strVal val="solid"/>
                                      </p:to>
                                    </p:set>
                                    <p:set>
                                      <p:cBhvr>
                                        <p:cTn id="50" dur="1000" fill="hold"/>
                                        <p:tgtEl>
                                          <p:spTgt spid="138"/>
                                        </p:tgtEl>
                                        <p:attrNameLst>
                                          <p:attrName>fill.on</p:attrName>
                                        </p:attrNameLst>
                                      </p:cBhvr>
                                      <p:to>
                                        <p:strVal val="true"/>
                                      </p:to>
                                    </p:set>
                                  </p:childTnLst>
                                </p:cTn>
                              </p:par>
                              <p:par>
                                <p:cTn id="51" presetID="1" presetClass="emph" presetSubtype="2" fill="hold" nodeType="withEffect">
                                  <p:stCondLst>
                                    <p:cond delay="500"/>
                                  </p:stCondLst>
                                  <p:childTnLst>
                                    <p:animClr clrSpc="rgb" dir="cw">
                                      <p:cBhvr>
                                        <p:cTn id="52" dur="1000" fill="hold"/>
                                        <p:tgtEl>
                                          <p:spTgt spid="137"/>
                                        </p:tgtEl>
                                        <p:attrNameLst>
                                          <p:attrName>fillcolor</p:attrName>
                                        </p:attrNameLst>
                                      </p:cBhvr>
                                      <p:to>
                                        <a:schemeClr val="tx1"/>
                                      </p:to>
                                    </p:animClr>
                                    <p:set>
                                      <p:cBhvr>
                                        <p:cTn id="53" dur="1000" fill="hold"/>
                                        <p:tgtEl>
                                          <p:spTgt spid="137"/>
                                        </p:tgtEl>
                                        <p:attrNameLst>
                                          <p:attrName>fill.type</p:attrName>
                                        </p:attrNameLst>
                                      </p:cBhvr>
                                      <p:to>
                                        <p:strVal val="solid"/>
                                      </p:to>
                                    </p:set>
                                    <p:set>
                                      <p:cBhvr>
                                        <p:cTn id="54" dur="1000" fill="hold"/>
                                        <p:tgtEl>
                                          <p:spTgt spid="137"/>
                                        </p:tgtEl>
                                        <p:attrNameLst>
                                          <p:attrName>fill.on</p:attrName>
                                        </p:attrNameLst>
                                      </p:cBhvr>
                                      <p:to>
                                        <p:strVal val="true"/>
                                      </p:to>
                                    </p:set>
                                  </p:childTnLst>
                                </p:cTn>
                              </p:par>
                              <p:par>
                                <p:cTn id="55" presetID="1" presetClass="emph" presetSubtype="2" fill="hold" nodeType="withEffect">
                                  <p:stCondLst>
                                    <p:cond delay="500"/>
                                  </p:stCondLst>
                                  <p:childTnLst>
                                    <p:animClr clrSpc="rgb" dir="cw">
                                      <p:cBhvr>
                                        <p:cTn id="56" dur="1000" fill="hold"/>
                                        <p:tgtEl>
                                          <p:spTgt spid="136"/>
                                        </p:tgtEl>
                                        <p:attrNameLst>
                                          <p:attrName>fillcolor</p:attrName>
                                        </p:attrNameLst>
                                      </p:cBhvr>
                                      <p:to>
                                        <a:schemeClr val="tx1"/>
                                      </p:to>
                                    </p:animClr>
                                    <p:set>
                                      <p:cBhvr>
                                        <p:cTn id="57" dur="1000" fill="hold"/>
                                        <p:tgtEl>
                                          <p:spTgt spid="136"/>
                                        </p:tgtEl>
                                        <p:attrNameLst>
                                          <p:attrName>fill.type</p:attrName>
                                        </p:attrNameLst>
                                      </p:cBhvr>
                                      <p:to>
                                        <p:strVal val="solid"/>
                                      </p:to>
                                    </p:set>
                                    <p:set>
                                      <p:cBhvr>
                                        <p:cTn id="58" dur="1000" fill="hold"/>
                                        <p:tgtEl>
                                          <p:spTgt spid="136"/>
                                        </p:tgtEl>
                                        <p:attrNameLst>
                                          <p:attrName>fill.on</p:attrName>
                                        </p:attrNameLst>
                                      </p:cBhvr>
                                      <p:to>
                                        <p:strVal val="tru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
                                            <p:txEl>
                                              <p:pRg st="0" end="0"/>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 grpId="0" animBg="1"/>
      <p:bldP spid="209" grpId="0" animBg="1"/>
      <p:bldP spid="210" grpId="0" animBg="1"/>
      <p:bldP spid="212" grpId="0" animBg="1"/>
      <p:bldP spid="213"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Impact of Faults on Traditional CMPs</a:t>
            </a:r>
            <a:endParaRPr lang="en-US"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3</a:t>
            </a:fld>
            <a:endParaRPr lang="en-US"/>
          </a:p>
        </p:txBody>
      </p:sp>
      <p:grpSp>
        <p:nvGrpSpPr>
          <p:cNvPr id="163" name="Group 162"/>
          <p:cNvGrpSpPr/>
          <p:nvPr/>
        </p:nvGrpSpPr>
        <p:grpSpPr>
          <a:xfrm>
            <a:off x="6096792" y="1877099"/>
            <a:ext cx="435428" cy="3144872"/>
            <a:chOff x="2785484" y="2122720"/>
            <a:chExt cx="435428" cy="1878116"/>
          </a:xfrm>
        </p:grpSpPr>
        <p:pic>
          <p:nvPicPr>
            <p:cNvPr id="164"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6200000">
              <a:off x="2063051" y="2845154"/>
              <a:ext cx="1878116" cy="433248"/>
            </a:xfrm>
            <a:prstGeom prst="rect">
              <a:avLst/>
            </a:prstGeom>
            <a:noFill/>
            <a:ln>
              <a:noFill/>
            </a:ln>
            <a:effectLst/>
          </p:spPr>
        </p:pic>
        <p:sp>
          <p:nvSpPr>
            <p:cNvPr id="165" name="Rectangle 164"/>
            <p:cNvSpPr/>
            <p:nvPr/>
          </p:nvSpPr>
          <p:spPr>
            <a:xfrm>
              <a:off x="2785484" y="2122733"/>
              <a:ext cx="435428" cy="1878103"/>
            </a:xfrm>
            <a:prstGeom prst="rect">
              <a:avLst/>
            </a:prstGeom>
            <a:solidFill>
              <a:schemeClr val="bg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p:nvPr/>
        </p:nvGrpSpPr>
        <p:grpSpPr>
          <a:xfrm>
            <a:off x="3023606" y="1872148"/>
            <a:ext cx="771526" cy="1076325"/>
            <a:chOff x="1430008" y="4137569"/>
            <a:chExt cx="771526" cy="1076325"/>
          </a:xfrm>
        </p:grpSpPr>
        <p:pic>
          <p:nvPicPr>
            <p:cNvPr id="108"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2" name="Rectangle 111"/>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113" name="Group 112"/>
          <p:cNvGrpSpPr/>
          <p:nvPr/>
        </p:nvGrpSpPr>
        <p:grpSpPr>
          <a:xfrm>
            <a:off x="3795132" y="1872148"/>
            <a:ext cx="771526" cy="1076325"/>
            <a:chOff x="1430008" y="4137569"/>
            <a:chExt cx="771526" cy="1076325"/>
          </a:xfrm>
        </p:grpSpPr>
        <p:pic>
          <p:nvPicPr>
            <p:cNvPr id="114"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9" name="Rectangle 138"/>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140" name="Group 139"/>
          <p:cNvGrpSpPr/>
          <p:nvPr/>
        </p:nvGrpSpPr>
        <p:grpSpPr>
          <a:xfrm>
            <a:off x="4566658" y="1872148"/>
            <a:ext cx="771526" cy="1076325"/>
            <a:chOff x="1430008" y="4137569"/>
            <a:chExt cx="771526" cy="1076325"/>
          </a:xfrm>
        </p:grpSpPr>
        <p:pic>
          <p:nvPicPr>
            <p:cNvPr id="141"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54" name="Rectangle 153"/>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155" name="Group 154"/>
          <p:cNvGrpSpPr/>
          <p:nvPr/>
        </p:nvGrpSpPr>
        <p:grpSpPr>
          <a:xfrm>
            <a:off x="5338184" y="1872148"/>
            <a:ext cx="771526" cy="1076325"/>
            <a:chOff x="1430008" y="4137569"/>
            <a:chExt cx="771526" cy="1076325"/>
          </a:xfrm>
        </p:grpSpPr>
        <p:pic>
          <p:nvPicPr>
            <p:cNvPr id="156"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60" name="Rectangle 159"/>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161" name="Group 160"/>
          <p:cNvGrpSpPr/>
          <p:nvPr/>
        </p:nvGrpSpPr>
        <p:grpSpPr>
          <a:xfrm>
            <a:off x="3021428" y="2948473"/>
            <a:ext cx="771526" cy="1076325"/>
            <a:chOff x="1430008" y="4137569"/>
            <a:chExt cx="771526" cy="1076325"/>
          </a:xfrm>
        </p:grpSpPr>
        <p:pic>
          <p:nvPicPr>
            <p:cNvPr id="162"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08" name="Rectangle 207"/>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209" name="Group 208"/>
          <p:cNvGrpSpPr/>
          <p:nvPr/>
        </p:nvGrpSpPr>
        <p:grpSpPr>
          <a:xfrm>
            <a:off x="3792954" y="2948473"/>
            <a:ext cx="771526" cy="1076325"/>
            <a:chOff x="1430008" y="4137569"/>
            <a:chExt cx="771526" cy="1076325"/>
          </a:xfrm>
        </p:grpSpPr>
        <p:pic>
          <p:nvPicPr>
            <p:cNvPr id="210"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11" name="Rectangle 210"/>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212" name="Group 211"/>
          <p:cNvGrpSpPr/>
          <p:nvPr/>
        </p:nvGrpSpPr>
        <p:grpSpPr>
          <a:xfrm>
            <a:off x="4564480" y="2948473"/>
            <a:ext cx="771526" cy="1076325"/>
            <a:chOff x="1430008" y="4137569"/>
            <a:chExt cx="771526" cy="1076325"/>
          </a:xfrm>
        </p:grpSpPr>
        <p:pic>
          <p:nvPicPr>
            <p:cNvPr id="213"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14" name="Rectangle 213"/>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215" name="Group 214"/>
          <p:cNvGrpSpPr/>
          <p:nvPr/>
        </p:nvGrpSpPr>
        <p:grpSpPr>
          <a:xfrm>
            <a:off x="5336006" y="2948473"/>
            <a:ext cx="771526" cy="1076325"/>
            <a:chOff x="1430008" y="4137569"/>
            <a:chExt cx="771526" cy="1076325"/>
          </a:xfrm>
        </p:grpSpPr>
        <p:pic>
          <p:nvPicPr>
            <p:cNvPr id="216"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17" name="Rectangle 216"/>
            <p:cNvSpPr/>
            <p:nvPr/>
          </p:nvSpPr>
          <p:spPr>
            <a:xfrm>
              <a:off x="1430008" y="4142520"/>
              <a:ext cx="771525" cy="1068422"/>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5" name="Group 4"/>
          <p:cNvGrpSpPr/>
          <p:nvPr/>
        </p:nvGrpSpPr>
        <p:grpSpPr>
          <a:xfrm>
            <a:off x="3023607" y="4020877"/>
            <a:ext cx="771526" cy="1001094"/>
            <a:chOff x="2609269" y="3744652"/>
            <a:chExt cx="776289" cy="1001094"/>
          </a:xfrm>
        </p:grpSpPr>
        <p:pic>
          <p:nvPicPr>
            <p:cNvPr id="5125"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609269" y="3745621"/>
              <a:ext cx="776289" cy="1000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78" name="Rectangle 177"/>
            <p:cNvSpPr/>
            <p:nvPr/>
          </p:nvSpPr>
          <p:spPr>
            <a:xfrm>
              <a:off x="2610271" y="3744652"/>
              <a:ext cx="775287" cy="100109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Narrow" pitchFamily="34" charset="0"/>
                </a:rPr>
                <a:t>Cache</a:t>
              </a:r>
              <a:endParaRPr lang="en-US" dirty="0">
                <a:latin typeface="Arial Narrow" pitchFamily="34" charset="0"/>
              </a:endParaRPr>
            </a:p>
          </p:txBody>
        </p:sp>
      </p:grpSp>
      <p:grpSp>
        <p:nvGrpSpPr>
          <p:cNvPr id="226" name="Group 225"/>
          <p:cNvGrpSpPr/>
          <p:nvPr/>
        </p:nvGrpSpPr>
        <p:grpSpPr>
          <a:xfrm>
            <a:off x="3791372" y="4020877"/>
            <a:ext cx="780142" cy="1001094"/>
            <a:chOff x="2609269" y="3744652"/>
            <a:chExt cx="776289" cy="1001094"/>
          </a:xfrm>
        </p:grpSpPr>
        <p:pic>
          <p:nvPicPr>
            <p:cNvPr id="227"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609269" y="3745621"/>
              <a:ext cx="776289" cy="1000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28" name="Rectangle 227"/>
            <p:cNvSpPr/>
            <p:nvPr/>
          </p:nvSpPr>
          <p:spPr>
            <a:xfrm>
              <a:off x="2610271" y="3744652"/>
              <a:ext cx="775287" cy="100109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Narrow" pitchFamily="34" charset="0"/>
                </a:rPr>
                <a:t>Cache</a:t>
              </a:r>
              <a:endParaRPr lang="en-US" dirty="0">
                <a:latin typeface="Arial Narrow" pitchFamily="34" charset="0"/>
              </a:endParaRPr>
            </a:p>
          </p:txBody>
        </p:sp>
      </p:grpSp>
      <p:grpSp>
        <p:nvGrpSpPr>
          <p:cNvPr id="229" name="Group 228"/>
          <p:cNvGrpSpPr/>
          <p:nvPr/>
        </p:nvGrpSpPr>
        <p:grpSpPr>
          <a:xfrm>
            <a:off x="4570518" y="4016131"/>
            <a:ext cx="771526" cy="1001094"/>
            <a:chOff x="2609269" y="3744652"/>
            <a:chExt cx="776289" cy="1001094"/>
          </a:xfrm>
        </p:grpSpPr>
        <p:pic>
          <p:nvPicPr>
            <p:cNvPr id="230"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609269" y="3745621"/>
              <a:ext cx="776289" cy="1000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31" name="Rectangle 230"/>
            <p:cNvSpPr/>
            <p:nvPr/>
          </p:nvSpPr>
          <p:spPr>
            <a:xfrm>
              <a:off x="2610271" y="3744652"/>
              <a:ext cx="775287" cy="100109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Narrow" pitchFamily="34" charset="0"/>
                </a:rPr>
                <a:t>Cache</a:t>
              </a:r>
              <a:endParaRPr lang="en-US" dirty="0">
                <a:latin typeface="Arial Narrow" pitchFamily="34" charset="0"/>
              </a:endParaRPr>
            </a:p>
          </p:txBody>
        </p:sp>
      </p:grpSp>
      <p:grpSp>
        <p:nvGrpSpPr>
          <p:cNvPr id="232" name="Group 231"/>
          <p:cNvGrpSpPr/>
          <p:nvPr/>
        </p:nvGrpSpPr>
        <p:grpSpPr>
          <a:xfrm>
            <a:off x="5338283" y="4016131"/>
            <a:ext cx="771526" cy="1001094"/>
            <a:chOff x="2609269" y="3744652"/>
            <a:chExt cx="776289" cy="1001094"/>
          </a:xfrm>
        </p:grpSpPr>
        <p:pic>
          <p:nvPicPr>
            <p:cNvPr id="233" name="Picture 5"/>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609269" y="3745621"/>
              <a:ext cx="776289" cy="1000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34" name="Rectangle 233"/>
            <p:cNvSpPr/>
            <p:nvPr/>
          </p:nvSpPr>
          <p:spPr>
            <a:xfrm>
              <a:off x="2610271" y="3744652"/>
              <a:ext cx="775287" cy="1001093"/>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Arial Narrow" pitchFamily="34" charset="0"/>
                </a:rPr>
                <a:t>Cache</a:t>
              </a:r>
              <a:endParaRPr lang="en-US" dirty="0">
                <a:latin typeface="Arial Narrow" pitchFamily="34" charset="0"/>
              </a:endParaRPr>
            </a:p>
          </p:txBody>
        </p:sp>
      </p:grpSp>
      <p:grpSp>
        <p:nvGrpSpPr>
          <p:cNvPr id="235" name="Group 234"/>
          <p:cNvGrpSpPr/>
          <p:nvPr/>
        </p:nvGrpSpPr>
        <p:grpSpPr>
          <a:xfrm>
            <a:off x="2589175" y="1877121"/>
            <a:ext cx="435428" cy="3144872"/>
            <a:chOff x="2785484" y="2122720"/>
            <a:chExt cx="435428" cy="1878116"/>
          </a:xfrm>
        </p:grpSpPr>
        <p:pic>
          <p:nvPicPr>
            <p:cNvPr id="236"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6200000">
              <a:off x="2063051" y="2845154"/>
              <a:ext cx="1878116" cy="433248"/>
            </a:xfrm>
            <a:prstGeom prst="rect">
              <a:avLst/>
            </a:prstGeom>
            <a:noFill/>
            <a:ln>
              <a:noFill/>
            </a:ln>
            <a:effectLst/>
          </p:spPr>
        </p:pic>
        <p:sp>
          <p:nvSpPr>
            <p:cNvPr id="237" name="Rectangle 236"/>
            <p:cNvSpPr/>
            <p:nvPr/>
          </p:nvSpPr>
          <p:spPr>
            <a:xfrm>
              <a:off x="2785484" y="2122733"/>
              <a:ext cx="435428" cy="1878103"/>
            </a:xfrm>
            <a:prstGeom prst="rect">
              <a:avLst/>
            </a:prstGeom>
            <a:solidFill>
              <a:schemeClr val="bg1">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9" name="Rectangle 238"/>
          <p:cNvSpPr/>
          <p:nvPr/>
        </p:nvSpPr>
        <p:spPr>
          <a:xfrm>
            <a:off x="3032835" y="1888049"/>
            <a:ext cx="3075365" cy="31229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40" name="Rectangle 239"/>
          <p:cNvSpPr/>
          <p:nvPr/>
        </p:nvSpPr>
        <p:spPr>
          <a:xfrm>
            <a:off x="3019847" y="1883949"/>
            <a:ext cx="771525" cy="1069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38" name="Multiply 237"/>
          <p:cNvSpPr/>
          <p:nvPr/>
        </p:nvSpPr>
        <p:spPr>
          <a:xfrm>
            <a:off x="3434938" y="2055480"/>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Rectangle 240"/>
          <p:cNvSpPr/>
          <p:nvPr/>
        </p:nvSpPr>
        <p:spPr>
          <a:xfrm>
            <a:off x="4571514" y="2960874"/>
            <a:ext cx="771525" cy="1069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42" name="Multiply 241"/>
          <p:cNvSpPr/>
          <p:nvPr/>
        </p:nvSpPr>
        <p:spPr>
          <a:xfrm>
            <a:off x="4721642" y="3516299"/>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Rectangle 242"/>
          <p:cNvSpPr/>
          <p:nvPr/>
        </p:nvSpPr>
        <p:spPr>
          <a:xfrm>
            <a:off x="3054811" y="4041747"/>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44" name="Multiply 243"/>
          <p:cNvSpPr/>
          <p:nvPr/>
        </p:nvSpPr>
        <p:spPr>
          <a:xfrm>
            <a:off x="3097674" y="4013407"/>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Rectangle 244"/>
          <p:cNvSpPr/>
          <p:nvPr/>
        </p:nvSpPr>
        <p:spPr>
          <a:xfrm>
            <a:off x="3834746" y="4041215"/>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46" name="Multiply 245"/>
          <p:cNvSpPr/>
          <p:nvPr/>
        </p:nvSpPr>
        <p:spPr>
          <a:xfrm>
            <a:off x="3877609" y="4012875"/>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Rectangle 246"/>
          <p:cNvSpPr/>
          <p:nvPr/>
        </p:nvSpPr>
        <p:spPr>
          <a:xfrm>
            <a:off x="5825329" y="4041214"/>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48" name="Multiply 247"/>
          <p:cNvSpPr/>
          <p:nvPr/>
        </p:nvSpPr>
        <p:spPr>
          <a:xfrm>
            <a:off x="5868192" y="4012874"/>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Rectangle 248"/>
          <p:cNvSpPr/>
          <p:nvPr/>
        </p:nvSpPr>
        <p:spPr>
          <a:xfrm>
            <a:off x="4574709" y="4768794"/>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50" name="Multiply 249"/>
          <p:cNvSpPr/>
          <p:nvPr/>
        </p:nvSpPr>
        <p:spPr>
          <a:xfrm>
            <a:off x="4617572" y="4740454"/>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Rectangle 250"/>
          <p:cNvSpPr/>
          <p:nvPr/>
        </p:nvSpPr>
        <p:spPr>
          <a:xfrm>
            <a:off x="5831563" y="4505673"/>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52" name="Multiply 251"/>
          <p:cNvSpPr/>
          <p:nvPr/>
        </p:nvSpPr>
        <p:spPr>
          <a:xfrm>
            <a:off x="5874426" y="4477333"/>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Rectangle 252"/>
          <p:cNvSpPr/>
          <p:nvPr/>
        </p:nvSpPr>
        <p:spPr>
          <a:xfrm>
            <a:off x="5338183" y="1891399"/>
            <a:ext cx="771525" cy="1069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54" name="Multiply 253"/>
          <p:cNvSpPr/>
          <p:nvPr/>
        </p:nvSpPr>
        <p:spPr>
          <a:xfrm>
            <a:off x="5488311" y="2446824"/>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Rectangle 254"/>
          <p:cNvSpPr/>
          <p:nvPr/>
        </p:nvSpPr>
        <p:spPr>
          <a:xfrm>
            <a:off x="5337973" y="4758872"/>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56" name="Multiply 255"/>
          <p:cNvSpPr/>
          <p:nvPr/>
        </p:nvSpPr>
        <p:spPr>
          <a:xfrm>
            <a:off x="5380836" y="4730532"/>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Rectangle 256"/>
          <p:cNvSpPr/>
          <p:nvPr/>
        </p:nvSpPr>
        <p:spPr>
          <a:xfrm>
            <a:off x="4303246" y="4263478"/>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58" name="Multiply 257"/>
          <p:cNvSpPr/>
          <p:nvPr/>
        </p:nvSpPr>
        <p:spPr>
          <a:xfrm>
            <a:off x="4346109" y="4235138"/>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Rectangle 258"/>
          <p:cNvSpPr/>
          <p:nvPr/>
        </p:nvSpPr>
        <p:spPr>
          <a:xfrm>
            <a:off x="5067816" y="4010279"/>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60" name="Multiply 259"/>
          <p:cNvSpPr/>
          <p:nvPr/>
        </p:nvSpPr>
        <p:spPr>
          <a:xfrm>
            <a:off x="5110679" y="3981939"/>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Rectangle 260"/>
          <p:cNvSpPr/>
          <p:nvPr/>
        </p:nvSpPr>
        <p:spPr>
          <a:xfrm>
            <a:off x="3037593" y="4764026"/>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62" name="Multiply 261"/>
          <p:cNvSpPr/>
          <p:nvPr/>
        </p:nvSpPr>
        <p:spPr>
          <a:xfrm>
            <a:off x="3080456" y="4735686"/>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Rectangle 262"/>
          <p:cNvSpPr/>
          <p:nvPr/>
        </p:nvSpPr>
        <p:spPr>
          <a:xfrm>
            <a:off x="3576273" y="4764026"/>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64" name="Multiply 263"/>
          <p:cNvSpPr/>
          <p:nvPr/>
        </p:nvSpPr>
        <p:spPr>
          <a:xfrm>
            <a:off x="3619136" y="4735686"/>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ectangle 264"/>
          <p:cNvSpPr/>
          <p:nvPr/>
        </p:nvSpPr>
        <p:spPr>
          <a:xfrm>
            <a:off x="5831563" y="4753719"/>
            <a:ext cx="271463" cy="2531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66" name="Multiply 265"/>
          <p:cNvSpPr/>
          <p:nvPr/>
        </p:nvSpPr>
        <p:spPr>
          <a:xfrm>
            <a:off x="5874426" y="4725379"/>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Rectangle 266"/>
          <p:cNvSpPr/>
          <p:nvPr/>
        </p:nvSpPr>
        <p:spPr>
          <a:xfrm>
            <a:off x="3021430" y="2951402"/>
            <a:ext cx="771525" cy="10694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Narrow" pitchFamily="34" charset="0"/>
            </a:endParaRPr>
          </a:p>
        </p:txBody>
      </p:sp>
      <p:sp>
        <p:nvSpPr>
          <p:cNvPr id="268" name="Multiply 267"/>
          <p:cNvSpPr/>
          <p:nvPr/>
        </p:nvSpPr>
        <p:spPr>
          <a:xfrm>
            <a:off x="3436521" y="3122933"/>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Multiply 268"/>
          <p:cNvSpPr/>
          <p:nvPr/>
        </p:nvSpPr>
        <p:spPr>
          <a:xfrm>
            <a:off x="5584808" y="3646890"/>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Multiply 269"/>
          <p:cNvSpPr/>
          <p:nvPr/>
        </p:nvSpPr>
        <p:spPr>
          <a:xfrm>
            <a:off x="5044320" y="3112755"/>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Multiply 270"/>
          <p:cNvSpPr/>
          <p:nvPr/>
        </p:nvSpPr>
        <p:spPr>
          <a:xfrm>
            <a:off x="4645442" y="2587593"/>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Multiply 271"/>
          <p:cNvSpPr/>
          <p:nvPr/>
        </p:nvSpPr>
        <p:spPr>
          <a:xfrm>
            <a:off x="3953346" y="2869132"/>
            <a:ext cx="228600" cy="281539"/>
          </a:xfrm>
          <a:prstGeom prst="mathMultiply">
            <a:avLst/>
          </a:prstGeom>
          <a:solidFill>
            <a:srgbClr val="99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026686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24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42"/>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500"/>
                                  </p:stCondLst>
                                  <p:childTnLst>
                                    <p:set>
                                      <p:cBhvr>
                                        <p:cTn id="16" dur="1" fill="hold">
                                          <p:stCondLst>
                                            <p:cond delay="0"/>
                                          </p:stCondLst>
                                        </p:cTn>
                                        <p:tgtEl>
                                          <p:spTgt spid="24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8"/>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267"/>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2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3"/>
                                        </p:tgtEl>
                                        <p:attrNameLst>
                                          <p:attrName>style.visibility</p:attrName>
                                        </p:attrNameLst>
                                      </p:cBhvr>
                                      <p:to>
                                        <p:strVal val="visible"/>
                                      </p:to>
                                    </p:set>
                                  </p:childTnLst>
                                </p:cTn>
                              </p:par>
                            </p:childTnLst>
                          </p:cTn>
                        </p:par>
                        <p:par>
                          <p:cTn id="31" fill="hold">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246"/>
                                        </p:tgtEl>
                                        <p:attrNameLst>
                                          <p:attrName>style.visibility</p:attrName>
                                        </p:attrNameLst>
                                      </p:cBhvr>
                                      <p:to>
                                        <p:strVal val="visible"/>
                                      </p:to>
                                    </p:set>
                                  </p:childTnLst>
                                </p:cTn>
                              </p:par>
                            </p:childTnLst>
                          </p:cTn>
                        </p:par>
                        <p:par>
                          <p:cTn id="34" fill="hold">
                            <p:stCondLst>
                              <p:cond delay="0"/>
                            </p:stCondLst>
                            <p:childTnLst>
                              <p:par>
                                <p:cTn id="35" presetID="1" presetClass="entr" presetSubtype="0" fill="hold" grpId="0" nodeType="afterEffect">
                                  <p:stCondLst>
                                    <p:cond delay="500"/>
                                  </p:stCondLst>
                                  <p:childTnLst>
                                    <p:set>
                                      <p:cBhvr>
                                        <p:cTn id="36" dur="1" fill="hold">
                                          <p:stCondLst>
                                            <p:cond delay="0"/>
                                          </p:stCondLst>
                                        </p:cTn>
                                        <p:tgtEl>
                                          <p:spTgt spid="245"/>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0"/>
                                          </p:stCondLst>
                                        </p:cTn>
                                        <p:tgtEl>
                                          <p:spTgt spid="248"/>
                                        </p:tgtEl>
                                        <p:attrNameLst>
                                          <p:attrName>style.visibility</p:attrName>
                                        </p:attrNameLst>
                                      </p:cBhvr>
                                      <p:to>
                                        <p:strVal val="visible"/>
                                      </p:to>
                                    </p:set>
                                  </p:childTnLst>
                                </p:cTn>
                              </p:par>
                            </p:childTnLst>
                          </p:cTn>
                        </p:par>
                        <p:par>
                          <p:cTn id="40" fill="hold">
                            <p:stCondLst>
                              <p:cond delay="500"/>
                            </p:stCondLst>
                            <p:childTnLst>
                              <p:par>
                                <p:cTn id="41" presetID="1" presetClass="entr" presetSubtype="0" fill="hold" grpId="0" nodeType="afterEffect">
                                  <p:stCondLst>
                                    <p:cond delay="500"/>
                                  </p:stCondLst>
                                  <p:childTnLst>
                                    <p:set>
                                      <p:cBhvr>
                                        <p:cTn id="42" dur="1" fill="hold">
                                          <p:stCondLst>
                                            <p:cond delay="0"/>
                                          </p:stCondLst>
                                        </p:cTn>
                                        <p:tgtEl>
                                          <p:spTgt spid="247"/>
                                        </p:tgtEl>
                                        <p:attrNameLst>
                                          <p:attrName>style.visibility</p:attrName>
                                        </p:attrNameLst>
                                      </p:cBhvr>
                                      <p:to>
                                        <p:strVal val="visible"/>
                                      </p:to>
                                    </p:set>
                                  </p:childTnLst>
                                </p:cTn>
                              </p:par>
                            </p:childTnLst>
                          </p:cTn>
                        </p:par>
                        <p:par>
                          <p:cTn id="43" fill="hold">
                            <p:stCondLst>
                              <p:cond delay="1000"/>
                            </p:stCondLst>
                            <p:childTnLst>
                              <p:par>
                                <p:cTn id="44" presetID="1" presetClass="entr" presetSubtype="0" fill="hold" grpId="0" nodeType="afterEffect">
                                  <p:stCondLst>
                                    <p:cond delay="0"/>
                                  </p:stCondLst>
                                  <p:childTnLst>
                                    <p:set>
                                      <p:cBhvr>
                                        <p:cTn id="45" dur="1" fill="hold">
                                          <p:stCondLst>
                                            <p:cond delay="0"/>
                                          </p:stCondLst>
                                        </p:cTn>
                                        <p:tgtEl>
                                          <p:spTgt spid="250"/>
                                        </p:tgtEl>
                                        <p:attrNameLst>
                                          <p:attrName>style.visibility</p:attrName>
                                        </p:attrNameLst>
                                      </p:cBhvr>
                                      <p:to>
                                        <p:strVal val="visible"/>
                                      </p:to>
                                    </p:set>
                                  </p:childTnLst>
                                </p:cTn>
                              </p:par>
                            </p:childTnLst>
                          </p:cTn>
                        </p:par>
                        <p:par>
                          <p:cTn id="46" fill="hold">
                            <p:stCondLst>
                              <p:cond delay="1000"/>
                            </p:stCondLst>
                            <p:childTnLst>
                              <p:par>
                                <p:cTn id="47" presetID="1" presetClass="entr" presetSubtype="0" fill="hold" grpId="0" nodeType="afterEffect">
                                  <p:stCondLst>
                                    <p:cond delay="500"/>
                                  </p:stCondLst>
                                  <p:childTnLst>
                                    <p:set>
                                      <p:cBhvr>
                                        <p:cTn id="48" dur="1" fill="hold">
                                          <p:stCondLst>
                                            <p:cond delay="0"/>
                                          </p:stCondLst>
                                        </p:cTn>
                                        <p:tgtEl>
                                          <p:spTgt spid="249"/>
                                        </p:tgtEl>
                                        <p:attrNameLst>
                                          <p:attrName>style.visibility</p:attrName>
                                        </p:attrNameLst>
                                      </p:cBhvr>
                                      <p:to>
                                        <p:strVal val="visible"/>
                                      </p:to>
                                    </p:set>
                                  </p:childTnLst>
                                </p:cTn>
                              </p:par>
                            </p:childTnLst>
                          </p:cTn>
                        </p:par>
                        <p:par>
                          <p:cTn id="49" fill="hold">
                            <p:stCondLst>
                              <p:cond delay="1500"/>
                            </p:stCondLst>
                            <p:childTnLst>
                              <p:par>
                                <p:cTn id="50" presetID="1" presetClass="entr" presetSubtype="0" fill="hold" grpId="0" nodeType="afterEffect">
                                  <p:stCondLst>
                                    <p:cond delay="0"/>
                                  </p:stCondLst>
                                  <p:childTnLst>
                                    <p:set>
                                      <p:cBhvr>
                                        <p:cTn id="51" dur="1" fill="hold">
                                          <p:stCondLst>
                                            <p:cond delay="0"/>
                                          </p:stCondLst>
                                        </p:cTn>
                                        <p:tgtEl>
                                          <p:spTgt spid="252"/>
                                        </p:tgtEl>
                                        <p:attrNameLst>
                                          <p:attrName>style.visibility</p:attrName>
                                        </p:attrNameLst>
                                      </p:cBhvr>
                                      <p:to>
                                        <p:strVal val="visible"/>
                                      </p:to>
                                    </p:set>
                                  </p:childTnLst>
                                </p:cTn>
                              </p:par>
                            </p:childTnLst>
                          </p:cTn>
                        </p:par>
                        <p:par>
                          <p:cTn id="52" fill="hold">
                            <p:stCondLst>
                              <p:cond delay="1500"/>
                            </p:stCondLst>
                            <p:childTnLst>
                              <p:par>
                                <p:cTn id="53" presetID="1" presetClass="entr" presetSubtype="0" fill="hold" grpId="0" nodeType="afterEffect">
                                  <p:stCondLst>
                                    <p:cond delay="500"/>
                                  </p:stCondLst>
                                  <p:childTnLst>
                                    <p:set>
                                      <p:cBhvr>
                                        <p:cTn id="54" dur="1" fill="hold">
                                          <p:stCondLst>
                                            <p:cond delay="0"/>
                                          </p:stCondLst>
                                        </p:cTn>
                                        <p:tgtEl>
                                          <p:spTgt spid="251"/>
                                        </p:tgtEl>
                                        <p:attrNameLst>
                                          <p:attrName>style.visibility</p:attrName>
                                        </p:attrNameLst>
                                      </p:cBhvr>
                                      <p:to>
                                        <p:strVal val="visible"/>
                                      </p:to>
                                    </p:set>
                                  </p:childTnLst>
                                </p:cTn>
                              </p:par>
                            </p:childTnLst>
                          </p:cTn>
                        </p:par>
                        <p:par>
                          <p:cTn id="55" fill="hold">
                            <p:stCondLst>
                              <p:cond delay="2000"/>
                            </p:stCondLst>
                            <p:childTnLst>
                              <p:par>
                                <p:cTn id="56" presetID="1" presetClass="entr" presetSubtype="0" fill="hold" grpId="0" nodeType="afterEffect">
                                  <p:stCondLst>
                                    <p:cond delay="0"/>
                                  </p:stCondLst>
                                  <p:childTnLst>
                                    <p:set>
                                      <p:cBhvr>
                                        <p:cTn id="57" dur="1" fill="hold">
                                          <p:stCondLst>
                                            <p:cond delay="0"/>
                                          </p:stCondLst>
                                        </p:cTn>
                                        <p:tgtEl>
                                          <p:spTgt spid="254"/>
                                        </p:tgtEl>
                                        <p:attrNameLst>
                                          <p:attrName>style.visibility</p:attrName>
                                        </p:attrNameLst>
                                      </p:cBhvr>
                                      <p:to>
                                        <p:strVal val="visible"/>
                                      </p:to>
                                    </p:set>
                                  </p:childTnLst>
                                </p:cTn>
                              </p:par>
                            </p:childTnLst>
                          </p:cTn>
                        </p:par>
                        <p:par>
                          <p:cTn id="58" fill="hold">
                            <p:stCondLst>
                              <p:cond delay="2000"/>
                            </p:stCondLst>
                            <p:childTnLst>
                              <p:par>
                                <p:cTn id="59" presetID="1" presetClass="entr" presetSubtype="0" fill="hold" grpId="0" nodeType="afterEffect">
                                  <p:stCondLst>
                                    <p:cond delay="500"/>
                                  </p:stCondLst>
                                  <p:childTnLst>
                                    <p:set>
                                      <p:cBhvr>
                                        <p:cTn id="60" dur="1" fill="hold">
                                          <p:stCondLst>
                                            <p:cond delay="0"/>
                                          </p:stCondLst>
                                        </p:cTn>
                                        <p:tgtEl>
                                          <p:spTgt spid="253"/>
                                        </p:tgtEl>
                                        <p:attrNameLst>
                                          <p:attrName>style.visibility</p:attrName>
                                        </p:attrNameLst>
                                      </p:cBhvr>
                                      <p:to>
                                        <p:strVal val="visible"/>
                                      </p:to>
                                    </p:set>
                                  </p:childTnLst>
                                </p:cTn>
                              </p:par>
                            </p:childTnLst>
                          </p:cTn>
                        </p:par>
                        <p:par>
                          <p:cTn id="61" fill="hold">
                            <p:stCondLst>
                              <p:cond delay="2500"/>
                            </p:stCondLst>
                            <p:childTnLst>
                              <p:par>
                                <p:cTn id="62" presetID="1" presetClass="entr" presetSubtype="0" fill="hold" grpId="0" nodeType="afterEffect">
                                  <p:stCondLst>
                                    <p:cond delay="0"/>
                                  </p:stCondLst>
                                  <p:childTnLst>
                                    <p:set>
                                      <p:cBhvr>
                                        <p:cTn id="63" dur="1" fill="hold">
                                          <p:stCondLst>
                                            <p:cond delay="0"/>
                                          </p:stCondLst>
                                        </p:cTn>
                                        <p:tgtEl>
                                          <p:spTgt spid="256"/>
                                        </p:tgtEl>
                                        <p:attrNameLst>
                                          <p:attrName>style.visibility</p:attrName>
                                        </p:attrNameLst>
                                      </p:cBhvr>
                                      <p:to>
                                        <p:strVal val="visible"/>
                                      </p:to>
                                    </p:set>
                                  </p:childTnLst>
                                </p:cTn>
                              </p:par>
                            </p:childTnLst>
                          </p:cTn>
                        </p:par>
                        <p:par>
                          <p:cTn id="64" fill="hold">
                            <p:stCondLst>
                              <p:cond delay="2500"/>
                            </p:stCondLst>
                            <p:childTnLst>
                              <p:par>
                                <p:cTn id="65" presetID="1" presetClass="entr" presetSubtype="0" fill="hold" grpId="0" nodeType="afterEffect">
                                  <p:stCondLst>
                                    <p:cond delay="500"/>
                                  </p:stCondLst>
                                  <p:childTnLst>
                                    <p:set>
                                      <p:cBhvr>
                                        <p:cTn id="66" dur="1" fill="hold">
                                          <p:stCondLst>
                                            <p:cond delay="0"/>
                                          </p:stCondLst>
                                        </p:cTn>
                                        <p:tgtEl>
                                          <p:spTgt spid="255"/>
                                        </p:tgtEl>
                                        <p:attrNameLst>
                                          <p:attrName>style.visibility</p:attrName>
                                        </p:attrNameLst>
                                      </p:cBhvr>
                                      <p:to>
                                        <p:strVal val="visible"/>
                                      </p:to>
                                    </p:set>
                                  </p:childTnLst>
                                </p:cTn>
                              </p:par>
                            </p:childTnLst>
                          </p:cTn>
                        </p:par>
                        <p:par>
                          <p:cTn id="67" fill="hold">
                            <p:stCondLst>
                              <p:cond delay="3000"/>
                            </p:stCondLst>
                            <p:childTnLst>
                              <p:par>
                                <p:cTn id="68" presetID="1" presetClass="entr" presetSubtype="0" fill="hold" grpId="0" nodeType="afterEffect">
                                  <p:stCondLst>
                                    <p:cond delay="0"/>
                                  </p:stCondLst>
                                  <p:childTnLst>
                                    <p:set>
                                      <p:cBhvr>
                                        <p:cTn id="69" dur="1" fill="hold">
                                          <p:stCondLst>
                                            <p:cond delay="0"/>
                                          </p:stCondLst>
                                        </p:cTn>
                                        <p:tgtEl>
                                          <p:spTgt spid="258"/>
                                        </p:tgtEl>
                                        <p:attrNameLst>
                                          <p:attrName>style.visibility</p:attrName>
                                        </p:attrNameLst>
                                      </p:cBhvr>
                                      <p:to>
                                        <p:strVal val="visible"/>
                                      </p:to>
                                    </p:set>
                                  </p:childTnLst>
                                </p:cTn>
                              </p:par>
                            </p:childTnLst>
                          </p:cTn>
                        </p:par>
                        <p:par>
                          <p:cTn id="70" fill="hold">
                            <p:stCondLst>
                              <p:cond delay="3000"/>
                            </p:stCondLst>
                            <p:childTnLst>
                              <p:par>
                                <p:cTn id="71" presetID="1" presetClass="entr" presetSubtype="0" fill="hold" grpId="0" nodeType="afterEffect">
                                  <p:stCondLst>
                                    <p:cond delay="500"/>
                                  </p:stCondLst>
                                  <p:childTnLst>
                                    <p:set>
                                      <p:cBhvr>
                                        <p:cTn id="72" dur="1" fill="hold">
                                          <p:stCondLst>
                                            <p:cond delay="0"/>
                                          </p:stCondLst>
                                        </p:cTn>
                                        <p:tgtEl>
                                          <p:spTgt spid="257"/>
                                        </p:tgtEl>
                                        <p:attrNameLst>
                                          <p:attrName>style.visibility</p:attrName>
                                        </p:attrNameLst>
                                      </p:cBhvr>
                                      <p:to>
                                        <p:strVal val="visible"/>
                                      </p:to>
                                    </p:set>
                                  </p:childTnLst>
                                </p:cTn>
                              </p:par>
                            </p:childTnLst>
                          </p:cTn>
                        </p:par>
                        <p:par>
                          <p:cTn id="73" fill="hold">
                            <p:stCondLst>
                              <p:cond delay="3500"/>
                            </p:stCondLst>
                            <p:childTnLst>
                              <p:par>
                                <p:cTn id="74" presetID="1" presetClass="entr" presetSubtype="0" fill="hold" grpId="0" nodeType="afterEffect">
                                  <p:stCondLst>
                                    <p:cond delay="0"/>
                                  </p:stCondLst>
                                  <p:childTnLst>
                                    <p:set>
                                      <p:cBhvr>
                                        <p:cTn id="75" dur="1" fill="hold">
                                          <p:stCondLst>
                                            <p:cond delay="0"/>
                                          </p:stCondLst>
                                        </p:cTn>
                                        <p:tgtEl>
                                          <p:spTgt spid="260"/>
                                        </p:tgtEl>
                                        <p:attrNameLst>
                                          <p:attrName>style.visibility</p:attrName>
                                        </p:attrNameLst>
                                      </p:cBhvr>
                                      <p:to>
                                        <p:strVal val="visible"/>
                                      </p:to>
                                    </p:set>
                                  </p:childTnLst>
                                </p:cTn>
                              </p:par>
                            </p:childTnLst>
                          </p:cTn>
                        </p:par>
                        <p:par>
                          <p:cTn id="76" fill="hold">
                            <p:stCondLst>
                              <p:cond delay="3500"/>
                            </p:stCondLst>
                            <p:childTnLst>
                              <p:par>
                                <p:cTn id="77" presetID="1" presetClass="entr" presetSubtype="0" fill="hold" grpId="0" nodeType="afterEffect">
                                  <p:stCondLst>
                                    <p:cond delay="500"/>
                                  </p:stCondLst>
                                  <p:childTnLst>
                                    <p:set>
                                      <p:cBhvr>
                                        <p:cTn id="78" dur="1" fill="hold">
                                          <p:stCondLst>
                                            <p:cond delay="0"/>
                                          </p:stCondLst>
                                        </p:cTn>
                                        <p:tgtEl>
                                          <p:spTgt spid="259"/>
                                        </p:tgtEl>
                                        <p:attrNameLst>
                                          <p:attrName>style.visibility</p:attrName>
                                        </p:attrNameLst>
                                      </p:cBhvr>
                                      <p:to>
                                        <p:strVal val="visible"/>
                                      </p:to>
                                    </p:set>
                                  </p:childTnLst>
                                </p:cTn>
                              </p:par>
                            </p:childTnLst>
                          </p:cTn>
                        </p:par>
                        <p:par>
                          <p:cTn id="79" fill="hold">
                            <p:stCondLst>
                              <p:cond delay="4000"/>
                            </p:stCondLst>
                            <p:childTnLst>
                              <p:par>
                                <p:cTn id="80" presetID="1" presetClass="entr" presetSubtype="0" fill="hold" grpId="0" nodeType="afterEffect">
                                  <p:stCondLst>
                                    <p:cond delay="0"/>
                                  </p:stCondLst>
                                  <p:childTnLst>
                                    <p:set>
                                      <p:cBhvr>
                                        <p:cTn id="81" dur="1" fill="hold">
                                          <p:stCondLst>
                                            <p:cond delay="0"/>
                                          </p:stCondLst>
                                        </p:cTn>
                                        <p:tgtEl>
                                          <p:spTgt spid="262"/>
                                        </p:tgtEl>
                                        <p:attrNameLst>
                                          <p:attrName>style.visibility</p:attrName>
                                        </p:attrNameLst>
                                      </p:cBhvr>
                                      <p:to>
                                        <p:strVal val="visible"/>
                                      </p:to>
                                    </p:set>
                                  </p:childTnLst>
                                </p:cTn>
                              </p:par>
                            </p:childTnLst>
                          </p:cTn>
                        </p:par>
                        <p:par>
                          <p:cTn id="82" fill="hold">
                            <p:stCondLst>
                              <p:cond delay="4000"/>
                            </p:stCondLst>
                            <p:childTnLst>
                              <p:par>
                                <p:cTn id="83" presetID="1" presetClass="entr" presetSubtype="0" fill="hold" grpId="0" nodeType="afterEffect">
                                  <p:stCondLst>
                                    <p:cond delay="500"/>
                                  </p:stCondLst>
                                  <p:childTnLst>
                                    <p:set>
                                      <p:cBhvr>
                                        <p:cTn id="84" dur="1" fill="hold">
                                          <p:stCondLst>
                                            <p:cond delay="0"/>
                                          </p:stCondLst>
                                        </p:cTn>
                                        <p:tgtEl>
                                          <p:spTgt spid="261"/>
                                        </p:tgtEl>
                                        <p:attrNameLst>
                                          <p:attrName>style.visibility</p:attrName>
                                        </p:attrNameLst>
                                      </p:cBhvr>
                                      <p:to>
                                        <p:strVal val="visible"/>
                                      </p:to>
                                    </p:set>
                                  </p:childTnLst>
                                </p:cTn>
                              </p:par>
                            </p:childTnLst>
                          </p:cTn>
                        </p:par>
                        <p:par>
                          <p:cTn id="85" fill="hold">
                            <p:stCondLst>
                              <p:cond delay="4500"/>
                            </p:stCondLst>
                            <p:childTnLst>
                              <p:par>
                                <p:cTn id="86" presetID="1" presetClass="entr" presetSubtype="0" fill="hold" grpId="0" nodeType="afterEffect">
                                  <p:stCondLst>
                                    <p:cond delay="0"/>
                                  </p:stCondLst>
                                  <p:childTnLst>
                                    <p:set>
                                      <p:cBhvr>
                                        <p:cTn id="87" dur="1" fill="hold">
                                          <p:stCondLst>
                                            <p:cond delay="0"/>
                                          </p:stCondLst>
                                        </p:cTn>
                                        <p:tgtEl>
                                          <p:spTgt spid="264"/>
                                        </p:tgtEl>
                                        <p:attrNameLst>
                                          <p:attrName>style.visibility</p:attrName>
                                        </p:attrNameLst>
                                      </p:cBhvr>
                                      <p:to>
                                        <p:strVal val="visible"/>
                                      </p:to>
                                    </p:set>
                                  </p:childTnLst>
                                </p:cTn>
                              </p:par>
                            </p:childTnLst>
                          </p:cTn>
                        </p:par>
                        <p:par>
                          <p:cTn id="88" fill="hold">
                            <p:stCondLst>
                              <p:cond delay="4500"/>
                            </p:stCondLst>
                            <p:childTnLst>
                              <p:par>
                                <p:cTn id="89" presetID="1" presetClass="entr" presetSubtype="0" fill="hold" grpId="0" nodeType="afterEffect">
                                  <p:stCondLst>
                                    <p:cond delay="500"/>
                                  </p:stCondLst>
                                  <p:childTnLst>
                                    <p:set>
                                      <p:cBhvr>
                                        <p:cTn id="90" dur="1" fill="hold">
                                          <p:stCondLst>
                                            <p:cond delay="0"/>
                                          </p:stCondLst>
                                        </p:cTn>
                                        <p:tgtEl>
                                          <p:spTgt spid="263"/>
                                        </p:tgtEl>
                                        <p:attrNameLst>
                                          <p:attrName>style.visibility</p:attrName>
                                        </p:attrNameLst>
                                      </p:cBhvr>
                                      <p:to>
                                        <p:strVal val="visible"/>
                                      </p:to>
                                    </p:set>
                                  </p:childTnLst>
                                </p:cTn>
                              </p:par>
                            </p:childTnLst>
                          </p:cTn>
                        </p:par>
                        <p:par>
                          <p:cTn id="91" fill="hold">
                            <p:stCondLst>
                              <p:cond delay="5000"/>
                            </p:stCondLst>
                            <p:childTnLst>
                              <p:par>
                                <p:cTn id="92" presetID="1" presetClass="entr" presetSubtype="0" fill="hold" grpId="0" nodeType="afterEffect">
                                  <p:stCondLst>
                                    <p:cond delay="0"/>
                                  </p:stCondLst>
                                  <p:childTnLst>
                                    <p:set>
                                      <p:cBhvr>
                                        <p:cTn id="93" dur="1" fill="hold">
                                          <p:stCondLst>
                                            <p:cond delay="0"/>
                                          </p:stCondLst>
                                        </p:cTn>
                                        <p:tgtEl>
                                          <p:spTgt spid="266"/>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239"/>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269"/>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270"/>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271"/>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272"/>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2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 grpId="0" animBg="1"/>
      <p:bldP spid="240" grpId="0" animBg="1"/>
      <p:bldP spid="238"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animBg="1"/>
      <p:bldP spid="266" grpId="0" animBg="1"/>
      <p:bldP spid="267" grpId="0" animBg="1"/>
      <p:bldP spid="268" grpId="0" animBg="1"/>
      <p:bldP spid="269" grpId="0" animBg="1"/>
      <p:bldP spid="270" grpId="0" animBg="1"/>
      <p:bldP spid="271" grpId="0" animBg="1"/>
      <p:bldP spid="27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Setup</a:t>
            </a:r>
            <a:endParaRPr lang="en-US" dirty="0"/>
          </a:p>
        </p:txBody>
      </p:sp>
      <p:sp>
        <p:nvSpPr>
          <p:cNvPr id="3" name="Content Placeholder 2"/>
          <p:cNvSpPr>
            <a:spLocks noGrp="1"/>
          </p:cNvSpPr>
          <p:nvPr>
            <p:ph idx="1"/>
          </p:nvPr>
        </p:nvSpPr>
        <p:spPr/>
        <p:txBody>
          <a:bodyPr/>
          <a:lstStyle/>
          <a:p>
            <a:r>
              <a:rPr lang="en-US" sz="2400" dirty="0" smtClean="0"/>
              <a:t>Viper Configuration</a:t>
            </a:r>
          </a:p>
          <a:p>
            <a:pPr lvl="1"/>
            <a:r>
              <a:rPr lang="en-US" sz="2000" dirty="0" smtClean="0"/>
              <a:t>6 services – Fetch, Decode, Tag Generation, Execute, Commit, </a:t>
            </a:r>
            <a:r>
              <a:rPr lang="en-US" sz="2000" dirty="0" err="1" smtClean="0"/>
              <a:t>WriteBack</a:t>
            </a:r>
            <a:endParaRPr lang="en-US" sz="2000" dirty="0" smtClean="0"/>
          </a:p>
          <a:p>
            <a:pPr lvl="1"/>
            <a:r>
              <a:rPr lang="en-US" sz="2000" dirty="0" smtClean="0"/>
              <a:t>4 copy of 5 Clusters</a:t>
            </a:r>
          </a:p>
          <a:p>
            <a:pPr lvl="1"/>
            <a:r>
              <a:rPr lang="en-US" sz="2000" dirty="0" smtClean="0"/>
              <a:t>4 cycles latency crossbar / 1 cycle cluster communication latency </a:t>
            </a:r>
          </a:p>
          <a:p>
            <a:r>
              <a:rPr lang="en-US" sz="2400" dirty="0" smtClean="0"/>
              <a:t>Baseline CMP</a:t>
            </a:r>
          </a:p>
          <a:p>
            <a:pPr lvl="1"/>
            <a:r>
              <a:rPr lang="en-US" sz="2000" dirty="0" smtClean="0"/>
              <a:t>4 </a:t>
            </a:r>
            <a:r>
              <a:rPr lang="en-US" sz="2000" dirty="0" err="1" smtClean="0"/>
              <a:t>OoO</a:t>
            </a:r>
            <a:r>
              <a:rPr lang="en-US" sz="2000" dirty="0" smtClean="0"/>
              <a:t> cores: 32k D$ and I$ / 12 stage pipeline / 128 entry ROB / 5 RS entry per FU</a:t>
            </a:r>
          </a:p>
          <a:p>
            <a:pPr lvl="1"/>
            <a:r>
              <a:rPr lang="en-US" sz="2000" dirty="0" smtClean="0"/>
              <a:t>6 In-order cores: </a:t>
            </a:r>
            <a:r>
              <a:rPr lang="en-US" sz="2000" dirty="0"/>
              <a:t>32k D$ and I</a:t>
            </a:r>
            <a:r>
              <a:rPr lang="en-US" sz="2000" dirty="0" smtClean="0"/>
              <a:t>$ / 12 </a:t>
            </a:r>
            <a:r>
              <a:rPr lang="en-US" sz="2000" dirty="0"/>
              <a:t>stage </a:t>
            </a:r>
            <a:r>
              <a:rPr lang="en-US" sz="2000" dirty="0" smtClean="0"/>
              <a:t>pipeline</a:t>
            </a:r>
          </a:p>
          <a:p>
            <a:r>
              <a:rPr lang="en-US" sz="2400" dirty="0" err="1" smtClean="0"/>
              <a:t>Microarch</a:t>
            </a:r>
            <a:r>
              <a:rPr lang="en-US" sz="2400" dirty="0" smtClean="0"/>
              <a:t> simulation</a:t>
            </a:r>
          </a:p>
          <a:p>
            <a:pPr lvl="1"/>
            <a:r>
              <a:rPr lang="en-US" sz="2000" dirty="0" smtClean="0"/>
              <a:t>Gem5 / timing </a:t>
            </a:r>
            <a:r>
              <a:rPr lang="en-US" sz="2000" dirty="0"/>
              <a:t>a</a:t>
            </a:r>
            <a:r>
              <a:rPr lang="en-US" sz="2000" dirty="0" smtClean="0"/>
              <a:t>ccurate / system </a:t>
            </a:r>
            <a:r>
              <a:rPr lang="en-US" sz="2000" dirty="0"/>
              <a:t>e</a:t>
            </a:r>
            <a:r>
              <a:rPr lang="en-US" sz="2000" dirty="0" smtClean="0"/>
              <a:t>mulation </a:t>
            </a:r>
            <a:r>
              <a:rPr lang="en-US" sz="2000" dirty="0"/>
              <a:t>m</a:t>
            </a:r>
            <a:r>
              <a:rPr lang="en-US" sz="2000" dirty="0" smtClean="0"/>
              <a:t>ode</a:t>
            </a:r>
          </a:p>
          <a:p>
            <a:pPr lvl="1"/>
            <a:r>
              <a:rPr lang="en-US" sz="2000" dirty="0" smtClean="0"/>
              <a:t>SPEC2006 and </a:t>
            </a:r>
            <a:r>
              <a:rPr lang="en-US" sz="2000" dirty="0" err="1" smtClean="0"/>
              <a:t>MIBench</a:t>
            </a:r>
            <a:endParaRPr lang="en-US" sz="2000" dirty="0" smtClean="0"/>
          </a:p>
          <a:p>
            <a:endParaRPr lang="en-US" sz="2400"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30</a:t>
            </a:fld>
            <a:endParaRPr lang="en-US"/>
          </a:p>
        </p:txBody>
      </p:sp>
    </p:spTree>
    <p:extLst>
      <p:ext uri="{BB962C8B-B14F-4D97-AF65-F5344CB8AC3E}">
        <p14:creationId xmlns:p14="http://schemas.microsoft.com/office/powerpoint/2010/main" xmlns="" val="9441417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t>Viper E</a:t>
            </a:r>
            <a:r>
              <a:rPr lang="en-US" dirty="0" smtClean="0"/>
              <a:t>nables Reliable </a:t>
            </a:r>
            <a:r>
              <a:rPr lang="en-US" dirty="0" err="1"/>
              <a:t>OoO</a:t>
            </a:r>
            <a:r>
              <a:rPr lang="en-US" dirty="0"/>
              <a:t> E</a:t>
            </a:r>
            <a:r>
              <a:rPr lang="en-US" dirty="0" smtClean="0"/>
              <a:t>xecution</a:t>
            </a:r>
            <a:endParaRPr lang="en-US" dirty="0"/>
          </a:p>
        </p:txBody>
      </p:sp>
      <p:sp>
        <p:nvSpPr>
          <p:cNvPr id="3" name="Slide Number Placeholder 2"/>
          <p:cNvSpPr>
            <a:spLocks noGrp="1"/>
          </p:cNvSpPr>
          <p:nvPr>
            <p:ph type="sldNum" sz="quarter" idx="12"/>
          </p:nvPr>
        </p:nvSpPr>
        <p:spPr/>
        <p:txBody>
          <a:bodyPr/>
          <a:lstStyle/>
          <a:p>
            <a:fld id="{5A733C65-0B06-48DB-A37E-189234C0B939}" type="slidenum">
              <a:rPr lang="en-US" smtClean="0"/>
              <a:pPr/>
              <a:t>31</a:t>
            </a:fld>
            <a:endParaRPr lang="en-US"/>
          </a:p>
        </p:txBody>
      </p:sp>
      <p:graphicFrame>
        <p:nvGraphicFramePr>
          <p:cNvPr id="10" name="Content Placeholder 9"/>
          <p:cNvGraphicFramePr>
            <a:graphicFrameLocks noGrp="1"/>
          </p:cNvGraphicFramePr>
          <p:nvPr>
            <p:ph idx="1"/>
            <p:extLst>
              <p:ext uri="{D42A27DB-BD31-4B8C-83A1-F6EECF244321}">
                <p14:modId xmlns:p14="http://schemas.microsoft.com/office/powerpoint/2010/main" xmlns="" val="3281044537"/>
              </p:ext>
            </p:extLst>
          </p:nvPr>
        </p:nvGraphicFramePr>
        <p:xfrm>
          <a:off x="457200" y="1066800"/>
          <a:ext cx="8229600" cy="5064125"/>
        </p:xfrm>
        <a:graphic>
          <a:graphicData uri="http://schemas.openxmlformats.org/drawingml/2006/chart">
            <c:chart xmlns:c="http://schemas.openxmlformats.org/drawingml/2006/chart" xmlns:r="http://schemas.openxmlformats.org/officeDocument/2006/relationships" r:id="rId3"/>
          </a:graphicData>
        </a:graphic>
      </p:graphicFrame>
      <p:sp>
        <p:nvSpPr>
          <p:cNvPr id="5" name="Oval 4"/>
          <p:cNvSpPr/>
          <p:nvPr/>
        </p:nvSpPr>
        <p:spPr>
          <a:xfrm>
            <a:off x="5523439" y="3517900"/>
            <a:ext cx="520117" cy="48070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1117600" y="3594100"/>
            <a:ext cx="7543800" cy="47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130300" y="2781300"/>
            <a:ext cx="36449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749800" y="2959100"/>
            <a:ext cx="3886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35200" y="2209800"/>
            <a:ext cx="1324402" cy="400110"/>
          </a:xfrm>
          <a:prstGeom prst="rect">
            <a:avLst/>
          </a:prstGeom>
          <a:noFill/>
        </p:spPr>
        <p:txBody>
          <a:bodyPr wrap="none" rtlCol="0">
            <a:spAutoFit/>
          </a:bodyPr>
          <a:lstStyle/>
          <a:p>
            <a:r>
              <a:rPr lang="en-US" sz="2000" b="1" dirty="0" smtClean="0">
                <a:solidFill>
                  <a:srgbClr val="FF0000"/>
                </a:solidFill>
                <a:latin typeface="Arial Narrow" pitchFamily="34" charset="0"/>
              </a:rPr>
              <a:t>Mean +87%</a:t>
            </a:r>
            <a:endParaRPr lang="en-US" sz="2000" b="1" dirty="0">
              <a:solidFill>
                <a:srgbClr val="FF0000"/>
              </a:solidFill>
              <a:latin typeface="Arial Narrow" pitchFamily="34" charset="0"/>
            </a:endParaRPr>
          </a:p>
        </p:txBody>
      </p:sp>
      <p:sp>
        <p:nvSpPr>
          <p:cNvPr id="18" name="TextBox 17"/>
          <p:cNvSpPr txBox="1"/>
          <p:nvPr/>
        </p:nvSpPr>
        <p:spPr>
          <a:xfrm>
            <a:off x="5612339" y="2197100"/>
            <a:ext cx="1324402" cy="400110"/>
          </a:xfrm>
          <a:prstGeom prst="rect">
            <a:avLst/>
          </a:prstGeom>
          <a:noFill/>
        </p:spPr>
        <p:txBody>
          <a:bodyPr wrap="none" rtlCol="0">
            <a:spAutoFit/>
          </a:bodyPr>
          <a:lstStyle/>
          <a:p>
            <a:r>
              <a:rPr lang="en-US" sz="2000" b="1" dirty="0" smtClean="0">
                <a:solidFill>
                  <a:srgbClr val="FF0000"/>
                </a:solidFill>
                <a:latin typeface="Arial Narrow" pitchFamily="34" charset="0"/>
              </a:rPr>
              <a:t>Mean +69%</a:t>
            </a:r>
            <a:endParaRPr lang="en-US" sz="2000" b="1" dirty="0">
              <a:solidFill>
                <a:srgbClr val="FF0000"/>
              </a:solidFill>
              <a:latin typeface="Arial Narrow" pitchFamily="34" charset="0"/>
            </a:endParaRPr>
          </a:p>
        </p:txBody>
      </p:sp>
    </p:spTree>
    <p:extLst>
      <p:ext uri="{BB962C8B-B14F-4D97-AF65-F5344CB8AC3E}">
        <p14:creationId xmlns:p14="http://schemas.microsoft.com/office/powerpoint/2010/main" xmlns="" val="1240224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ontent Placeholder 15"/>
          <p:cNvGraphicFramePr>
            <a:graphicFrameLocks noGrp="1"/>
          </p:cNvGraphicFramePr>
          <p:nvPr>
            <p:ph idx="1"/>
            <p:extLst>
              <p:ext uri="{D42A27DB-BD31-4B8C-83A1-F6EECF244321}">
                <p14:modId xmlns:p14="http://schemas.microsoft.com/office/powerpoint/2010/main" xmlns="" val="1812882400"/>
              </p:ext>
            </p:extLst>
          </p:nvPr>
        </p:nvGraphicFramePr>
        <p:xfrm>
          <a:off x="457200" y="1066800"/>
          <a:ext cx="8229600" cy="5064125"/>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title"/>
          </p:nvPr>
        </p:nvSpPr>
        <p:spPr>
          <a:xfrm>
            <a:off x="457200" y="277813"/>
            <a:ext cx="8686800" cy="636587"/>
          </a:xfrm>
        </p:spPr>
        <p:txBody>
          <a:bodyPr>
            <a:noAutofit/>
          </a:bodyPr>
          <a:lstStyle/>
          <a:p>
            <a:r>
              <a:rPr lang="en-US" dirty="0" smtClean="0"/>
              <a:t>Viper is Competitive </a:t>
            </a:r>
            <a:r>
              <a:rPr lang="en-US" dirty="0" err="1" smtClean="0"/>
              <a:t>vs</a:t>
            </a:r>
            <a:r>
              <a:rPr lang="en-US" dirty="0" smtClean="0"/>
              <a:t> Unprotected </a:t>
            </a:r>
            <a:r>
              <a:rPr lang="en-US" dirty="0" err="1" smtClean="0"/>
              <a:t>OoO</a:t>
            </a:r>
            <a:endParaRPr lang="en-US" dirty="0"/>
          </a:p>
        </p:txBody>
      </p:sp>
      <p:sp>
        <p:nvSpPr>
          <p:cNvPr id="3" name="Slide Number Placeholder 2"/>
          <p:cNvSpPr>
            <a:spLocks noGrp="1"/>
          </p:cNvSpPr>
          <p:nvPr>
            <p:ph type="sldNum" sz="quarter" idx="12"/>
          </p:nvPr>
        </p:nvSpPr>
        <p:spPr/>
        <p:txBody>
          <a:bodyPr/>
          <a:lstStyle/>
          <a:p>
            <a:fld id="{5A733C65-0B06-48DB-A37E-189234C0B939}" type="slidenum">
              <a:rPr lang="en-US" smtClean="0"/>
              <a:pPr/>
              <a:t>32</a:t>
            </a:fld>
            <a:endParaRPr lang="en-US"/>
          </a:p>
        </p:txBody>
      </p:sp>
      <p:sp>
        <p:nvSpPr>
          <p:cNvPr id="2" name="Oval 1"/>
          <p:cNvSpPr/>
          <p:nvPr/>
        </p:nvSpPr>
        <p:spPr>
          <a:xfrm>
            <a:off x="4889500" y="1701800"/>
            <a:ext cx="520117" cy="11240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696200" y="2201614"/>
            <a:ext cx="519057" cy="1024186"/>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1117600" y="3708400"/>
            <a:ext cx="7543800" cy="47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130300" y="3009900"/>
            <a:ext cx="36449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49800" y="3149600"/>
            <a:ext cx="38862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235200" y="2063750"/>
            <a:ext cx="1324402" cy="400110"/>
          </a:xfrm>
          <a:prstGeom prst="rect">
            <a:avLst/>
          </a:prstGeom>
          <a:noFill/>
        </p:spPr>
        <p:txBody>
          <a:bodyPr wrap="none" rtlCol="0">
            <a:spAutoFit/>
          </a:bodyPr>
          <a:lstStyle/>
          <a:p>
            <a:r>
              <a:rPr lang="en-US" sz="2000" b="1" dirty="0" smtClean="0">
                <a:solidFill>
                  <a:srgbClr val="FF0000"/>
                </a:solidFill>
                <a:latin typeface="Arial Narrow" pitchFamily="34" charset="0"/>
              </a:rPr>
              <a:t>Mean +87%</a:t>
            </a:r>
            <a:endParaRPr lang="en-US" sz="2000" b="1" dirty="0">
              <a:solidFill>
                <a:srgbClr val="FF0000"/>
              </a:solidFill>
              <a:latin typeface="Arial Narrow" pitchFamily="34" charset="0"/>
            </a:endParaRPr>
          </a:p>
        </p:txBody>
      </p:sp>
      <p:sp>
        <p:nvSpPr>
          <p:cNvPr id="14" name="TextBox 13"/>
          <p:cNvSpPr txBox="1"/>
          <p:nvPr/>
        </p:nvSpPr>
        <p:spPr>
          <a:xfrm>
            <a:off x="5612339" y="2063750"/>
            <a:ext cx="1324402" cy="400110"/>
          </a:xfrm>
          <a:prstGeom prst="rect">
            <a:avLst/>
          </a:prstGeom>
          <a:noFill/>
        </p:spPr>
        <p:txBody>
          <a:bodyPr wrap="none" rtlCol="0">
            <a:spAutoFit/>
          </a:bodyPr>
          <a:lstStyle/>
          <a:p>
            <a:r>
              <a:rPr lang="en-US" sz="2000" b="1" dirty="0" smtClean="0">
                <a:solidFill>
                  <a:srgbClr val="FF0000"/>
                </a:solidFill>
                <a:latin typeface="Arial Narrow" pitchFamily="34" charset="0"/>
              </a:rPr>
              <a:t>Mean +69%</a:t>
            </a:r>
            <a:endParaRPr lang="en-US" sz="2000" b="1" dirty="0">
              <a:solidFill>
                <a:srgbClr val="FF0000"/>
              </a:solidFill>
              <a:latin typeface="Arial Narrow" pitchFamily="34" charset="0"/>
            </a:endParaRPr>
          </a:p>
        </p:txBody>
      </p:sp>
    </p:spTree>
    <p:extLst>
      <p:ext uri="{BB962C8B-B14F-4D97-AF65-F5344CB8AC3E}">
        <p14:creationId xmlns:p14="http://schemas.microsoft.com/office/powerpoint/2010/main" xmlns="" val="683529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heel(1)">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With Other Solutions</a:t>
            </a:r>
            <a:endParaRPr lang="en-US"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33</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2424778255"/>
              </p:ext>
            </p:extLst>
          </p:nvPr>
        </p:nvGraphicFramePr>
        <p:xfrm>
          <a:off x="485917" y="1745880"/>
          <a:ext cx="8084321" cy="2784570"/>
        </p:xfrm>
        <a:graphic>
          <a:graphicData uri="http://schemas.openxmlformats.org/drawingml/2006/table">
            <a:tbl>
              <a:tblPr firstRow="1" bandRow="1">
                <a:tableStyleId>{5C22544A-7EE6-4342-B048-85BDC9FD1C3A}</a:tableStyleId>
              </a:tblPr>
              <a:tblGrid>
                <a:gridCol w="1581671"/>
                <a:gridCol w="1213589"/>
                <a:gridCol w="1209675"/>
                <a:gridCol w="1262564"/>
                <a:gridCol w="1489266"/>
                <a:gridCol w="1327556"/>
              </a:tblGrid>
              <a:tr h="652301">
                <a:tc>
                  <a:txBody>
                    <a:bodyPr/>
                    <a:lstStyle/>
                    <a:p>
                      <a:pPr algn="l" fontAlgn="t"/>
                      <a:r>
                        <a:rPr lang="en-US" sz="2000" b="1" u="none" strike="noStrike" dirty="0">
                          <a:effectLst/>
                          <a:latin typeface="Arial Narrow" pitchFamily="34" charset="0"/>
                        </a:rPr>
                        <a:t> </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rtl="0" fontAlgn="ctr"/>
                      <a:r>
                        <a:rPr lang="en-US" sz="2000" b="1" u="none" strike="noStrike" dirty="0" smtClean="0">
                          <a:solidFill>
                            <a:schemeClr val="bg1"/>
                          </a:solidFill>
                          <a:effectLst/>
                          <a:latin typeface="Arial Narrow" pitchFamily="34" charset="0"/>
                        </a:rPr>
                        <a:t>Cardio</a:t>
                      </a:r>
                    </a:p>
                    <a:p>
                      <a:pPr algn="l" rtl="0" fontAlgn="ctr"/>
                      <a:r>
                        <a:rPr lang="en-US" sz="1800" b="1" u="none" strike="noStrike" dirty="0" smtClean="0">
                          <a:solidFill>
                            <a:schemeClr val="bg1"/>
                          </a:solidFill>
                          <a:effectLst/>
                          <a:latin typeface="Arial Narrow" pitchFamily="34" charset="0"/>
                        </a:rPr>
                        <a:t>[Pellegrini10</a:t>
                      </a:r>
                      <a:r>
                        <a:rPr lang="en-US" sz="1800" b="1" u="none" strike="noStrike" dirty="0">
                          <a:solidFill>
                            <a:schemeClr val="bg1"/>
                          </a:solidFill>
                          <a:effectLst/>
                          <a:latin typeface="Arial Narrow" pitchFamily="34" charset="0"/>
                        </a:rPr>
                        <a:t>]</a:t>
                      </a:r>
                      <a:endParaRPr lang="en-US" sz="1800" b="1" i="0" u="none" strike="noStrike" dirty="0">
                        <a:solidFill>
                          <a:schemeClr val="bg1"/>
                        </a:solidFill>
                        <a:effectLst/>
                        <a:latin typeface="Arial Narrow" pitchFamily="34" charset="0"/>
                      </a:endParaRPr>
                    </a:p>
                  </a:txBody>
                  <a:tcPr marL="9525" marR="9525" marT="9525" marB="0" anchor="ctr"/>
                </a:tc>
                <a:tc>
                  <a:txBody>
                    <a:bodyPr/>
                    <a:lstStyle/>
                    <a:p>
                      <a:pPr algn="l" rtl="0" fontAlgn="ctr"/>
                      <a:r>
                        <a:rPr lang="en-US" sz="2000" b="1" i="0" u="none" strike="noStrike" smtClean="0">
                          <a:solidFill>
                            <a:schemeClr val="bg1"/>
                          </a:solidFill>
                          <a:effectLst/>
                          <a:latin typeface="Arial Narrow" pitchFamily="34" charset="0"/>
                        </a:rPr>
                        <a:t>Core </a:t>
                      </a:r>
                    </a:p>
                    <a:p>
                      <a:pPr algn="l" rtl="0" fontAlgn="ctr"/>
                      <a:r>
                        <a:rPr lang="en-US" sz="2000" b="1" i="0" u="none" strike="noStrike" smtClean="0">
                          <a:solidFill>
                            <a:schemeClr val="bg1"/>
                          </a:solidFill>
                          <a:effectLst/>
                          <a:latin typeface="Arial Narrow" pitchFamily="34" charset="0"/>
                        </a:rPr>
                        <a:t>Salvaging</a:t>
                      </a:r>
                    </a:p>
                    <a:p>
                      <a:pPr algn="l" rtl="0" fontAlgn="ctr"/>
                      <a:r>
                        <a:rPr lang="en-US" sz="1800" b="1" i="0" u="none" strike="noStrike" smtClean="0">
                          <a:solidFill>
                            <a:schemeClr val="bg1"/>
                          </a:solidFill>
                          <a:effectLst/>
                          <a:latin typeface="Arial Narrow" pitchFamily="34" charset="0"/>
                        </a:rPr>
                        <a:t>[Powell09]</a:t>
                      </a:r>
                      <a:endParaRPr lang="en-US" sz="1800" b="1" i="0" u="none" strike="noStrike" dirty="0">
                        <a:solidFill>
                          <a:schemeClr val="bg1"/>
                        </a:solidFill>
                        <a:effectLst/>
                        <a:latin typeface="Arial Narrow" pitchFamily="34" charset="0"/>
                      </a:endParaRPr>
                    </a:p>
                  </a:txBody>
                  <a:tcPr marL="9525" marR="9525" marT="9525" marB="0" anchor="ctr"/>
                </a:tc>
                <a:tc>
                  <a:txBody>
                    <a:bodyPr/>
                    <a:lstStyle/>
                    <a:p>
                      <a:pPr algn="l" rtl="0" fontAlgn="ctr"/>
                      <a:r>
                        <a:rPr lang="en-US" sz="2000" b="1" u="none" strike="noStrike" dirty="0">
                          <a:solidFill>
                            <a:schemeClr val="bg1"/>
                          </a:solidFill>
                          <a:effectLst/>
                          <a:latin typeface="Arial Narrow" pitchFamily="34" charset="0"/>
                        </a:rPr>
                        <a:t>Bulletproof </a:t>
                      </a:r>
                      <a:endParaRPr lang="en-US" sz="2000" b="1" u="none" strike="noStrike" dirty="0" smtClean="0">
                        <a:solidFill>
                          <a:schemeClr val="bg1"/>
                        </a:solidFill>
                        <a:effectLst/>
                        <a:latin typeface="Arial Narrow" pitchFamily="34" charset="0"/>
                      </a:endParaRPr>
                    </a:p>
                    <a:p>
                      <a:pPr algn="l" rtl="0" fontAlgn="ctr"/>
                      <a:r>
                        <a:rPr lang="en-US" sz="1800" b="1" u="none" strike="noStrike" dirty="0" smtClean="0">
                          <a:solidFill>
                            <a:schemeClr val="bg1"/>
                          </a:solidFill>
                          <a:effectLst/>
                          <a:latin typeface="Arial Narrow" pitchFamily="34" charset="0"/>
                        </a:rPr>
                        <a:t>[Shyam06</a:t>
                      </a:r>
                      <a:r>
                        <a:rPr lang="en-US" sz="1800" b="1" u="none" strike="noStrike" dirty="0">
                          <a:solidFill>
                            <a:schemeClr val="bg1"/>
                          </a:solidFill>
                          <a:effectLst/>
                          <a:latin typeface="Arial Narrow" pitchFamily="34" charset="0"/>
                        </a:rPr>
                        <a:t>]</a:t>
                      </a:r>
                      <a:endParaRPr lang="en-US" sz="1800" b="1" i="0" u="none" strike="noStrike" dirty="0">
                        <a:solidFill>
                          <a:schemeClr val="bg1"/>
                        </a:solidFill>
                        <a:effectLst/>
                        <a:latin typeface="Arial Narrow" pitchFamily="34" charset="0"/>
                      </a:endParaRPr>
                    </a:p>
                  </a:txBody>
                  <a:tcPr marL="9525" marR="9525" marT="9525" marB="0" anchor="ctr"/>
                </a:tc>
                <a:tc>
                  <a:txBody>
                    <a:bodyPr/>
                    <a:lstStyle/>
                    <a:p>
                      <a:pPr algn="l" rtl="0" fontAlgn="ctr"/>
                      <a:r>
                        <a:rPr lang="en-US" sz="2000" b="1" u="none" strike="noStrike" dirty="0" err="1" smtClean="0">
                          <a:solidFill>
                            <a:schemeClr val="bg1"/>
                          </a:solidFill>
                          <a:effectLst/>
                          <a:latin typeface="Arial Narrow" pitchFamily="34" charset="0"/>
                        </a:rPr>
                        <a:t>StageNet</a:t>
                      </a:r>
                      <a:r>
                        <a:rPr lang="en-US" sz="2000" b="1" u="none" strike="noStrike" dirty="0" smtClean="0">
                          <a:solidFill>
                            <a:schemeClr val="bg1"/>
                          </a:solidFill>
                          <a:effectLst/>
                          <a:latin typeface="Arial Narrow" pitchFamily="34" charset="0"/>
                        </a:rPr>
                        <a:t> </a:t>
                      </a:r>
                    </a:p>
                    <a:p>
                      <a:pPr algn="l" rtl="0" fontAlgn="ctr"/>
                      <a:r>
                        <a:rPr lang="en-US" sz="1800" b="1" u="none" strike="noStrike" dirty="0" smtClean="0">
                          <a:solidFill>
                            <a:schemeClr val="bg1"/>
                          </a:solidFill>
                          <a:effectLst/>
                          <a:latin typeface="Arial Narrow" pitchFamily="34" charset="0"/>
                        </a:rPr>
                        <a:t>[Gupta08]</a:t>
                      </a:r>
                      <a:endParaRPr lang="en-US" sz="1800" b="1" i="0" u="none" strike="noStrike" dirty="0">
                        <a:solidFill>
                          <a:schemeClr val="bg1"/>
                        </a:solidFill>
                        <a:effectLst/>
                        <a:latin typeface="Arial Narrow" pitchFamily="34" charset="0"/>
                      </a:endParaRPr>
                    </a:p>
                  </a:txBody>
                  <a:tcPr marL="9525" marR="9525" marT="9525" marB="0" anchor="ctr"/>
                </a:tc>
                <a:tc>
                  <a:txBody>
                    <a:bodyPr/>
                    <a:lstStyle/>
                    <a:p>
                      <a:pPr algn="l" rtl="0" fontAlgn="ctr"/>
                      <a:r>
                        <a:rPr lang="en-US" sz="2000" b="1" i="0" u="none" strike="noStrike" dirty="0" smtClean="0">
                          <a:solidFill>
                            <a:schemeClr val="tx2"/>
                          </a:solidFill>
                          <a:effectLst/>
                          <a:latin typeface="Arial Narrow" pitchFamily="34" charset="0"/>
                        </a:rPr>
                        <a:t>Viper</a:t>
                      </a:r>
                    </a:p>
                    <a:p>
                      <a:pPr algn="l" rtl="0" fontAlgn="ctr"/>
                      <a:endParaRPr lang="en-US" sz="2000" b="1" i="0" u="none" strike="noStrike" dirty="0">
                        <a:solidFill>
                          <a:schemeClr val="tx2"/>
                        </a:solidFill>
                        <a:effectLst/>
                        <a:latin typeface="Arial Narrow" pitchFamily="34" charset="0"/>
                      </a:endParaRPr>
                    </a:p>
                  </a:txBody>
                  <a:tcPr marL="9525" marR="9525" marT="9525" marB="0" anchor="ctr"/>
                </a:tc>
              </a:tr>
              <a:tr h="4240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2000" b="1" i="1" u="none" strike="noStrike" dirty="0" err="1" smtClean="0">
                          <a:effectLst/>
                          <a:latin typeface="Arial Narrow" pitchFamily="34" charset="0"/>
                        </a:rPr>
                        <a:t>Reconfig</a:t>
                      </a:r>
                      <a:r>
                        <a:rPr lang="en-US" sz="2000" b="1" i="1" u="none" strike="noStrike" dirty="0" smtClean="0">
                          <a:effectLst/>
                          <a:latin typeface="Arial Narrow" pitchFamily="34" charset="0"/>
                        </a:rPr>
                        <a:t>.</a:t>
                      </a:r>
                      <a:endParaRPr lang="en-US" sz="2000" b="1" i="1" u="none" strike="noStrike" dirty="0" smtClean="0">
                        <a:solidFill>
                          <a:srgbClr val="FFFFFF"/>
                        </a:solidFill>
                        <a:effectLst/>
                        <a:latin typeface="Arial Narrow" pitchFamily="34" charset="0"/>
                      </a:endParaRPr>
                    </a:p>
                    <a:p>
                      <a:pPr algn="l" rtl="0" fontAlgn="ctr"/>
                      <a:r>
                        <a:rPr lang="en-US" sz="2000" b="1" i="1" u="none" strike="noStrike" dirty="0" smtClean="0">
                          <a:effectLst/>
                          <a:latin typeface="Arial Narrow" pitchFamily="34" charset="0"/>
                        </a:rPr>
                        <a:t>Granularity</a:t>
                      </a:r>
                      <a:endParaRPr lang="en-US" sz="2000" b="1" i="1" u="none" strike="noStrike" dirty="0">
                        <a:solidFill>
                          <a:srgbClr val="FFFFFF"/>
                        </a:solidFill>
                        <a:effectLst/>
                        <a:latin typeface="Arial Narrow" pitchFamily="34" charset="0"/>
                      </a:endParaRPr>
                    </a:p>
                  </a:txBody>
                  <a:tcPr marL="9525" marR="9525" marT="9525" marB="0" anchor="ctr"/>
                </a:tc>
                <a:tc>
                  <a:txBody>
                    <a:bodyPr/>
                    <a:lstStyle/>
                    <a:p>
                      <a:pPr algn="l" fontAlgn="t"/>
                      <a:r>
                        <a:rPr lang="en-US" sz="2000" b="1" u="none" strike="noStrike" dirty="0" smtClean="0">
                          <a:effectLst/>
                          <a:latin typeface="Arial Narrow" pitchFamily="34" charset="0"/>
                        </a:rPr>
                        <a:t>Core</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u="none" strike="noStrike" dirty="0" smtClean="0">
                          <a:effectLst/>
                          <a:latin typeface="Arial Narrow" pitchFamily="34" charset="0"/>
                        </a:rPr>
                        <a:t>Functional</a:t>
                      </a:r>
                      <a:endParaRPr lang="en-US" sz="2000" b="1" u="none" strike="noStrike" baseline="0" dirty="0" smtClean="0">
                        <a:effectLst/>
                        <a:latin typeface="Arial Narrow" pitchFamily="34" charset="0"/>
                      </a:endParaRPr>
                    </a:p>
                    <a:p>
                      <a:pPr algn="l" fontAlgn="t"/>
                      <a:r>
                        <a:rPr lang="en-US" sz="2000" b="1" u="none" strike="noStrike" baseline="0" dirty="0" smtClean="0">
                          <a:effectLst/>
                          <a:latin typeface="Arial Narrow" pitchFamily="34" charset="0"/>
                        </a:rPr>
                        <a:t>units</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u="none" strike="noStrike" dirty="0" smtClean="0">
                          <a:effectLst/>
                          <a:latin typeface="Arial Narrow" pitchFamily="34" charset="0"/>
                        </a:rPr>
                        <a:t>Functional</a:t>
                      </a:r>
                      <a:endParaRPr lang="en-US" sz="2000" b="1" u="none" strike="noStrike" baseline="0" dirty="0" smtClean="0">
                        <a:effectLst/>
                        <a:latin typeface="Arial Narrow" pitchFamily="34" charset="0"/>
                      </a:endParaRPr>
                    </a:p>
                    <a:p>
                      <a:pPr algn="l" fontAlgn="t"/>
                      <a:r>
                        <a:rPr lang="en-US" sz="2000" b="1" u="none" strike="noStrike" baseline="0" dirty="0" smtClean="0">
                          <a:effectLst/>
                          <a:latin typeface="Arial Narrow" pitchFamily="34" charset="0"/>
                        </a:rPr>
                        <a:t>units</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u="none" strike="noStrike" dirty="0" smtClean="0">
                          <a:effectLst/>
                          <a:latin typeface="Arial Narrow" pitchFamily="34" charset="0"/>
                        </a:rPr>
                        <a:t>Pipeline</a:t>
                      </a:r>
                      <a:r>
                        <a:rPr lang="en-US" sz="2000" b="1" u="none" strike="noStrike" dirty="0">
                          <a:effectLst/>
                          <a:latin typeface="Arial Narrow" pitchFamily="34" charset="0"/>
                        </a:rPr>
                        <a:t> </a:t>
                      </a:r>
                      <a:endParaRPr lang="en-US" sz="2000" b="1" u="none" strike="noStrike" dirty="0" smtClean="0">
                        <a:effectLst/>
                        <a:latin typeface="Arial Narrow" pitchFamily="34" charset="0"/>
                      </a:endParaRPr>
                    </a:p>
                    <a:p>
                      <a:pPr algn="l" fontAlgn="t"/>
                      <a:r>
                        <a:rPr lang="en-US" sz="2000" b="1" u="none" strike="noStrike" dirty="0" smtClean="0">
                          <a:effectLst/>
                          <a:latin typeface="Arial Narrow" pitchFamily="34" charset="0"/>
                        </a:rPr>
                        <a:t>stages</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i="0" u="none" strike="noStrike" dirty="0" smtClean="0">
                          <a:solidFill>
                            <a:schemeClr val="tx2"/>
                          </a:solidFill>
                          <a:effectLst/>
                          <a:latin typeface="Arial Narrow" pitchFamily="34" charset="0"/>
                        </a:rPr>
                        <a:t>Arbitrary</a:t>
                      </a:r>
                      <a:endParaRPr lang="en-US" sz="2000" b="1" i="0" u="none" strike="noStrike" dirty="0">
                        <a:solidFill>
                          <a:schemeClr val="tx2"/>
                        </a:solidFill>
                        <a:effectLst/>
                        <a:latin typeface="Arial Narrow" pitchFamily="34" charset="0"/>
                      </a:endParaRPr>
                    </a:p>
                  </a:txBody>
                  <a:tcPr marL="9525" marR="9525" marT="9525" marB="0"/>
                </a:tc>
              </a:tr>
              <a:tr h="424000">
                <a:tc>
                  <a:txBody>
                    <a:bodyPr/>
                    <a:lstStyle/>
                    <a:p>
                      <a:pPr algn="l" rtl="0" fontAlgn="ctr"/>
                      <a:r>
                        <a:rPr lang="en-US" sz="2000" b="1" i="1" u="none" strike="noStrike" dirty="0">
                          <a:effectLst/>
                          <a:latin typeface="Arial Narrow" pitchFamily="34" charset="0"/>
                        </a:rPr>
                        <a:t>Control logic</a:t>
                      </a:r>
                      <a:endParaRPr lang="en-US" sz="2000" b="1" i="1" u="none" strike="noStrike" dirty="0">
                        <a:solidFill>
                          <a:srgbClr val="FFFFFF"/>
                        </a:solidFill>
                        <a:effectLst/>
                        <a:latin typeface="Arial Narrow" pitchFamily="34" charset="0"/>
                      </a:endParaRPr>
                    </a:p>
                  </a:txBody>
                  <a:tcPr marL="9525" marR="9525" marT="9525" marB="0" anchor="ctr"/>
                </a:tc>
                <a:tc>
                  <a:txBody>
                    <a:bodyPr/>
                    <a:lstStyle/>
                    <a:p>
                      <a:pPr algn="l" fontAlgn="t"/>
                      <a:r>
                        <a:rPr lang="en-US" sz="2000" b="1" u="none" strike="noStrike" dirty="0" smtClean="0">
                          <a:solidFill>
                            <a:srgbClr val="FF0000"/>
                          </a:solidFill>
                          <a:effectLst/>
                          <a:latin typeface="Arial Narrow" pitchFamily="34" charset="0"/>
                        </a:rPr>
                        <a:t>Central</a:t>
                      </a:r>
                      <a:endParaRPr lang="en-US" sz="2000" b="1" i="0" u="none" strike="noStrike" dirty="0">
                        <a:solidFill>
                          <a:srgbClr val="FF0000"/>
                        </a:solidFill>
                        <a:effectLst/>
                        <a:latin typeface="Arial Narrow" pitchFamily="34" charset="0"/>
                      </a:endParaRPr>
                    </a:p>
                  </a:txBody>
                  <a:tcPr marL="9525" marR="9525" marT="9525" marB="0"/>
                </a:tc>
                <a:tc>
                  <a:txBody>
                    <a:bodyPr/>
                    <a:lstStyle/>
                    <a:p>
                      <a:pPr algn="l" fontAlgn="t"/>
                      <a:r>
                        <a:rPr lang="en-US" sz="2000" b="1" u="none" strike="noStrike" dirty="0" smtClean="0">
                          <a:solidFill>
                            <a:srgbClr val="FF0000"/>
                          </a:solidFill>
                          <a:effectLst/>
                          <a:latin typeface="Arial Narrow" pitchFamily="34" charset="0"/>
                        </a:rPr>
                        <a:t>Central</a:t>
                      </a:r>
                      <a:endParaRPr lang="en-US" sz="2000" b="1" i="0" u="none" strike="noStrike" dirty="0">
                        <a:solidFill>
                          <a:srgbClr val="FF0000"/>
                        </a:solidFill>
                        <a:effectLst/>
                        <a:latin typeface="Arial Narrow" pitchFamily="34" charset="0"/>
                      </a:endParaRPr>
                    </a:p>
                  </a:txBody>
                  <a:tcPr marL="9525" marR="9525" marT="9525" marB="0"/>
                </a:tc>
                <a:tc>
                  <a:txBody>
                    <a:bodyPr/>
                    <a:lstStyle/>
                    <a:p>
                      <a:pPr algn="l" fontAlgn="t"/>
                      <a:r>
                        <a:rPr lang="en-US" sz="2000" b="1" u="none" strike="noStrike" dirty="0" smtClean="0">
                          <a:solidFill>
                            <a:srgbClr val="FF0000"/>
                          </a:solidFill>
                          <a:effectLst/>
                          <a:latin typeface="Arial Narrow" pitchFamily="34" charset="0"/>
                        </a:rPr>
                        <a:t>Central</a:t>
                      </a:r>
                      <a:endParaRPr lang="en-US" sz="2000" b="1" i="0" u="none" strike="noStrike" dirty="0">
                        <a:solidFill>
                          <a:srgbClr val="FF0000"/>
                        </a:solidFill>
                        <a:effectLst/>
                        <a:latin typeface="Arial Narrow" pitchFamily="34" charset="0"/>
                      </a:endParaRPr>
                    </a:p>
                  </a:txBody>
                  <a:tcPr marL="9525" marR="9525" marT="9525" marB="0"/>
                </a:tc>
                <a:tc>
                  <a:txBody>
                    <a:bodyPr/>
                    <a:lstStyle/>
                    <a:p>
                      <a:pPr algn="l" fontAlgn="t"/>
                      <a:r>
                        <a:rPr lang="en-US" sz="2000" b="1" u="none" strike="noStrike" dirty="0" smtClean="0">
                          <a:solidFill>
                            <a:srgbClr val="FF0000"/>
                          </a:solidFill>
                          <a:effectLst/>
                          <a:latin typeface="Arial Narrow" pitchFamily="34" charset="0"/>
                        </a:rPr>
                        <a:t>Central</a:t>
                      </a:r>
                      <a:endParaRPr lang="en-US" sz="2000" b="1" i="0" u="none" strike="noStrike" dirty="0">
                        <a:solidFill>
                          <a:srgbClr val="FF0000"/>
                        </a:solidFill>
                        <a:effectLst/>
                        <a:latin typeface="Arial Narrow" pitchFamily="34" charset="0"/>
                      </a:endParaRPr>
                    </a:p>
                  </a:txBody>
                  <a:tcPr marL="9525" marR="9525" marT="9525" marB="0"/>
                </a:tc>
                <a:tc>
                  <a:txBody>
                    <a:bodyPr/>
                    <a:lstStyle/>
                    <a:p>
                      <a:pPr algn="l" fontAlgn="t"/>
                      <a:r>
                        <a:rPr lang="en-US" sz="2000" b="1" i="0" u="none" strike="noStrike" dirty="0" smtClean="0">
                          <a:solidFill>
                            <a:schemeClr val="tx2"/>
                          </a:solidFill>
                          <a:effectLst/>
                          <a:latin typeface="Arial Narrow" pitchFamily="34" charset="0"/>
                        </a:rPr>
                        <a:t>Decoupled</a:t>
                      </a:r>
                      <a:endParaRPr lang="en-US" sz="2000" b="1" i="0" u="none" strike="noStrike" dirty="0">
                        <a:solidFill>
                          <a:schemeClr val="tx2"/>
                        </a:solidFill>
                        <a:effectLst/>
                        <a:latin typeface="Arial Narrow" pitchFamily="34" charset="0"/>
                      </a:endParaRPr>
                    </a:p>
                  </a:txBody>
                  <a:tcPr marL="9525" marR="9525" marT="9525" marB="0"/>
                </a:tc>
              </a:tr>
              <a:tr h="424000">
                <a:tc>
                  <a:txBody>
                    <a:bodyPr/>
                    <a:lstStyle/>
                    <a:p>
                      <a:pPr algn="l" rtl="0" fontAlgn="ctr"/>
                      <a:r>
                        <a:rPr lang="en-US" sz="2000" b="1" i="1" u="none" strike="noStrike" dirty="0" smtClean="0">
                          <a:solidFill>
                            <a:schemeClr val="tx1"/>
                          </a:solidFill>
                          <a:effectLst/>
                          <a:latin typeface="Arial Narrow" pitchFamily="34" charset="0"/>
                        </a:rPr>
                        <a:t>Interconnect</a:t>
                      </a:r>
                      <a:endParaRPr lang="en-US" sz="2000" b="1" i="1" u="none" strike="noStrike" dirty="0">
                        <a:solidFill>
                          <a:schemeClr val="tx1"/>
                        </a:solidFill>
                        <a:effectLst/>
                        <a:latin typeface="Arial Narrow" pitchFamily="34" charset="0"/>
                      </a:endParaRPr>
                    </a:p>
                  </a:txBody>
                  <a:tcPr marL="9525" marR="9525" marT="9525" marB="0" anchor="ctr"/>
                </a:tc>
                <a:tc>
                  <a:txBody>
                    <a:bodyPr/>
                    <a:lstStyle/>
                    <a:p>
                      <a:pPr algn="l" fontAlgn="t"/>
                      <a:r>
                        <a:rPr lang="en-US" sz="2000" b="1" i="0" u="none" strike="noStrike" dirty="0" err="1" smtClean="0">
                          <a:solidFill>
                            <a:schemeClr val="tx1"/>
                          </a:solidFill>
                          <a:effectLst/>
                          <a:latin typeface="Arial Narrow" pitchFamily="34" charset="0"/>
                        </a:rPr>
                        <a:t>NoC</a:t>
                      </a:r>
                      <a:endParaRPr lang="en-US" sz="2000" b="1" i="0" u="none" strike="noStrike" dirty="0">
                        <a:solidFill>
                          <a:schemeClr val="tx1"/>
                        </a:solidFill>
                        <a:effectLst/>
                        <a:latin typeface="Arial Narrow" pitchFamily="34" charset="0"/>
                      </a:endParaRPr>
                    </a:p>
                  </a:txBody>
                  <a:tcPr marL="9525" marR="9525" marT="9525" marB="0"/>
                </a:tc>
                <a:tc>
                  <a:txBody>
                    <a:bodyPr/>
                    <a:lstStyle/>
                    <a:p>
                      <a:pPr algn="l" fontAlgn="t"/>
                      <a:r>
                        <a:rPr lang="en-US" sz="2000" b="1" i="0" u="none" strike="noStrike" dirty="0" smtClean="0">
                          <a:solidFill>
                            <a:schemeClr val="tx1"/>
                          </a:solidFill>
                          <a:effectLst/>
                          <a:latin typeface="Arial Narrow" pitchFamily="34" charset="0"/>
                        </a:rPr>
                        <a:t>Specialized</a:t>
                      </a:r>
                      <a:endParaRPr lang="en-US" sz="2000" b="1" i="0" u="none" strike="noStrike" dirty="0">
                        <a:solidFill>
                          <a:schemeClr val="tx1"/>
                        </a:solidFill>
                        <a:effectLst/>
                        <a:latin typeface="Arial Narrow" pitchFamily="34" charset="0"/>
                      </a:endParaRPr>
                    </a:p>
                  </a:txBody>
                  <a:tcPr marL="9525" marR="9525" marT="9525" marB="0"/>
                </a:tc>
                <a:tc>
                  <a:txBody>
                    <a:bodyPr/>
                    <a:lstStyle/>
                    <a:p>
                      <a:pPr algn="l" fontAlgn="t"/>
                      <a:r>
                        <a:rPr lang="en-US" sz="2000" b="1" i="0" u="none" strike="noStrike" dirty="0" smtClean="0">
                          <a:solidFill>
                            <a:schemeClr val="tx1"/>
                          </a:solidFill>
                          <a:effectLst/>
                          <a:latin typeface="Arial Narrow" pitchFamily="34" charset="0"/>
                        </a:rPr>
                        <a:t>Specialized</a:t>
                      </a:r>
                      <a:endParaRPr lang="en-US" sz="2000" b="1" i="0" u="none" strike="noStrike" dirty="0">
                        <a:solidFill>
                          <a:schemeClr val="tx1"/>
                        </a:solidFill>
                        <a:effectLst/>
                        <a:latin typeface="Arial Narrow" pitchFamily="34" charset="0"/>
                      </a:endParaRPr>
                    </a:p>
                  </a:txBody>
                  <a:tcPr marL="9525" marR="9525" marT="9525" marB="0"/>
                </a:tc>
                <a:tc>
                  <a:txBody>
                    <a:bodyPr/>
                    <a:lstStyle/>
                    <a:p>
                      <a:pPr algn="l" fontAlgn="t"/>
                      <a:r>
                        <a:rPr lang="en-US" sz="2000" b="1" i="0" u="none" strike="noStrike" dirty="0" smtClean="0">
                          <a:solidFill>
                            <a:schemeClr val="tx1"/>
                          </a:solidFill>
                          <a:effectLst/>
                          <a:latin typeface="Arial Narrow" pitchFamily="34" charset="0"/>
                        </a:rPr>
                        <a:t>Stage-specific</a:t>
                      </a:r>
                      <a:endParaRPr lang="en-US" sz="2000" b="1" i="0" u="none" strike="noStrike" dirty="0">
                        <a:solidFill>
                          <a:schemeClr val="tx1"/>
                        </a:solidFill>
                        <a:effectLst/>
                        <a:latin typeface="Arial Narrow" pitchFamily="34" charset="0"/>
                      </a:endParaRPr>
                    </a:p>
                  </a:txBody>
                  <a:tcPr marL="9525" marR="9525" marT="9525" marB="0"/>
                </a:tc>
                <a:tc>
                  <a:txBody>
                    <a:bodyPr/>
                    <a:lstStyle/>
                    <a:p>
                      <a:pPr algn="l" fontAlgn="t"/>
                      <a:r>
                        <a:rPr lang="en-US" sz="2000" b="1" i="0" u="none" strike="noStrike" dirty="0" smtClean="0">
                          <a:solidFill>
                            <a:schemeClr val="tx1"/>
                          </a:solidFill>
                          <a:effectLst/>
                          <a:latin typeface="Arial Narrow" pitchFamily="34" charset="0"/>
                        </a:rPr>
                        <a:t>Loose</a:t>
                      </a:r>
                      <a:endParaRPr lang="en-US" sz="2000" b="1" i="0" u="none" strike="noStrike" dirty="0">
                        <a:solidFill>
                          <a:schemeClr val="tx1"/>
                        </a:solidFill>
                        <a:effectLst/>
                        <a:latin typeface="Arial Narrow" pitchFamily="34" charset="0"/>
                      </a:endParaRPr>
                    </a:p>
                  </a:txBody>
                  <a:tcPr marL="9525" marR="9525" marT="9525" marB="0"/>
                </a:tc>
              </a:tr>
              <a:tr h="424000">
                <a:tc>
                  <a:txBody>
                    <a:bodyPr/>
                    <a:lstStyle/>
                    <a:p>
                      <a:pPr algn="l" rtl="0" fontAlgn="ctr"/>
                      <a:r>
                        <a:rPr lang="en-US" sz="2000" b="1" i="1" u="none" strike="noStrike" dirty="0" smtClean="0">
                          <a:effectLst/>
                          <a:latin typeface="Arial Narrow" pitchFamily="34" charset="0"/>
                        </a:rPr>
                        <a:t>Slowdown</a:t>
                      </a:r>
                      <a:endParaRPr lang="en-US" sz="2000" b="1" i="1" u="none" strike="noStrike" dirty="0">
                        <a:solidFill>
                          <a:srgbClr val="FFFFFF"/>
                        </a:solidFill>
                        <a:effectLst/>
                        <a:latin typeface="Arial Narrow" pitchFamily="34" charset="0"/>
                      </a:endParaRPr>
                    </a:p>
                  </a:txBody>
                  <a:tcPr marL="9525" marR="9525" marT="9525" marB="0" anchor="ctr"/>
                </a:tc>
                <a:tc>
                  <a:txBody>
                    <a:bodyPr/>
                    <a:lstStyle/>
                    <a:p>
                      <a:pPr algn="l" fontAlgn="t"/>
                      <a:r>
                        <a:rPr lang="en-US" sz="2000" b="1" u="none" strike="noStrike" dirty="0">
                          <a:effectLst/>
                          <a:latin typeface="Arial Narrow" pitchFamily="34" charset="0"/>
                        </a:rPr>
                        <a:t> </a:t>
                      </a:r>
                      <a:r>
                        <a:rPr lang="en-US" sz="2000" b="1" u="none" strike="noStrike" dirty="0" smtClean="0">
                          <a:effectLst/>
                          <a:latin typeface="Arial Narrow" pitchFamily="34" charset="0"/>
                        </a:rPr>
                        <a:t>~3%</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u="none" strike="noStrike" dirty="0" smtClean="0">
                          <a:effectLst/>
                          <a:latin typeface="Arial Narrow" pitchFamily="34" charset="0"/>
                        </a:rPr>
                        <a:t>~5% </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u="none" strike="noStrike" dirty="0" smtClean="0">
                          <a:effectLst/>
                          <a:latin typeface="Arial Narrow" pitchFamily="34" charset="0"/>
                        </a:rPr>
                        <a:t>~18%</a:t>
                      </a:r>
                      <a:r>
                        <a:rPr lang="en-US" sz="2000" b="1" u="none" strike="noStrike" dirty="0">
                          <a:effectLst/>
                          <a:latin typeface="Arial Narrow" pitchFamily="34" charset="0"/>
                        </a:rPr>
                        <a:t> </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u="none" strike="noStrike" dirty="0" smtClean="0">
                          <a:effectLst/>
                          <a:latin typeface="Arial Narrow" pitchFamily="34" charset="0"/>
                        </a:rPr>
                        <a:t>~20% </a:t>
                      </a:r>
                      <a:endParaRPr lang="en-US" sz="2000" b="1" i="0" u="none" strike="noStrike" dirty="0">
                        <a:solidFill>
                          <a:srgbClr val="000000"/>
                        </a:solidFill>
                        <a:effectLst/>
                        <a:latin typeface="Arial Narrow" pitchFamily="34" charset="0"/>
                      </a:endParaRPr>
                    </a:p>
                  </a:txBody>
                  <a:tcPr marL="9525" marR="9525" marT="9525" marB="0"/>
                </a:tc>
                <a:tc>
                  <a:txBody>
                    <a:bodyPr/>
                    <a:lstStyle/>
                    <a:p>
                      <a:pPr algn="l" fontAlgn="t"/>
                      <a:r>
                        <a:rPr lang="en-US" sz="2000" b="1" i="0" u="none" strike="noStrike" dirty="0" smtClean="0">
                          <a:solidFill>
                            <a:srgbClr val="000000"/>
                          </a:solidFill>
                          <a:effectLst/>
                          <a:latin typeface="Arial Narrow" pitchFamily="34" charset="0"/>
                        </a:rPr>
                        <a:t>~24%</a:t>
                      </a:r>
                      <a:endParaRPr lang="en-US" sz="2000" b="1" i="0" u="none" strike="noStrike" dirty="0">
                        <a:solidFill>
                          <a:srgbClr val="000000"/>
                        </a:solidFill>
                        <a:effectLst/>
                        <a:latin typeface="Arial Narrow" pitchFamily="34" charset="0"/>
                      </a:endParaRPr>
                    </a:p>
                  </a:txBody>
                  <a:tcPr marL="9525" marR="9525" marT="9525" marB="0"/>
                </a:tc>
              </a:tr>
            </a:tbl>
          </a:graphicData>
        </a:graphic>
      </p:graphicFrame>
      <p:cxnSp>
        <p:nvCxnSpPr>
          <p:cNvPr id="9" name="Straight Arrow Connector 8"/>
          <p:cNvCxnSpPr/>
          <p:nvPr/>
        </p:nvCxnSpPr>
        <p:spPr>
          <a:xfrm>
            <a:off x="1827280" y="5497304"/>
            <a:ext cx="6850177" cy="0"/>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7280" y="5007828"/>
            <a:ext cx="2032929" cy="461665"/>
          </a:xfrm>
          <a:prstGeom prst="rect">
            <a:avLst/>
          </a:prstGeom>
          <a:noFill/>
        </p:spPr>
        <p:txBody>
          <a:bodyPr wrap="none" rtlCol="0">
            <a:spAutoFit/>
          </a:bodyPr>
          <a:lstStyle/>
          <a:p>
            <a:r>
              <a:rPr lang="en-US" sz="2400" dirty="0" smtClean="0"/>
              <a:t>Low fault </a:t>
            </a:r>
            <a:r>
              <a:rPr lang="en-US" sz="2400" dirty="0"/>
              <a:t>r</a:t>
            </a:r>
            <a:r>
              <a:rPr lang="en-US" sz="2400" dirty="0" smtClean="0"/>
              <a:t>ate</a:t>
            </a:r>
            <a:endParaRPr lang="en-US" sz="2400" dirty="0"/>
          </a:p>
        </p:txBody>
      </p:sp>
      <p:sp>
        <p:nvSpPr>
          <p:cNvPr id="13" name="TextBox 12"/>
          <p:cNvSpPr txBox="1"/>
          <p:nvPr/>
        </p:nvSpPr>
        <p:spPr>
          <a:xfrm>
            <a:off x="6521272" y="5001800"/>
            <a:ext cx="2101857" cy="461665"/>
          </a:xfrm>
          <a:prstGeom prst="rect">
            <a:avLst/>
          </a:prstGeom>
          <a:noFill/>
        </p:spPr>
        <p:txBody>
          <a:bodyPr wrap="none" rtlCol="0">
            <a:spAutoFit/>
          </a:bodyPr>
          <a:lstStyle/>
          <a:p>
            <a:r>
              <a:rPr lang="en-US" sz="2400" dirty="0" smtClean="0"/>
              <a:t>High fault </a:t>
            </a:r>
            <a:r>
              <a:rPr lang="en-US" sz="2400" dirty="0"/>
              <a:t>r</a:t>
            </a:r>
            <a:r>
              <a:rPr lang="en-US" sz="2400" dirty="0" smtClean="0"/>
              <a:t>ate</a:t>
            </a:r>
            <a:endParaRPr lang="en-US" sz="2400" dirty="0"/>
          </a:p>
        </p:txBody>
      </p:sp>
    </p:spTree>
    <p:extLst>
      <p:ext uri="{BB962C8B-B14F-4D97-AF65-F5344CB8AC3E}">
        <p14:creationId xmlns:p14="http://schemas.microsoft.com/office/powerpoint/2010/main" xmlns="" val="23347331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Performance degradation</a:t>
            </a:r>
            <a:endParaRPr lang="en-US" dirty="0"/>
          </a:p>
        </p:txBody>
      </p:sp>
      <p:sp>
        <p:nvSpPr>
          <p:cNvPr id="2" name="Content Placeholder 1"/>
          <p:cNvSpPr>
            <a:spLocks noGrp="1"/>
          </p:cNvSpPr>
          <p:nvPr>
            <p:ph idx="1"/>
          </p:nvPr>
        </p:nvSpPr>
        <p:spPr>
          <a:xfrm>
            <a:off x="457200" y="4906296"/>
            <a:ext cx="8229600" cy="1045932"/>
          </a:xfrm>
        </p:spPr>
        <p:txBody>
          <a:bodyPr/>
          <a:lstStyle/>
          <a:p>
            <a:r>
              <a:rPr lang="en-US" sz="2400" dirty="0" smtClean="0"/>
              <a:t>CMP tile w/ 2 Billion transistors</a:t>
            </a:r>
          </a:p>
          <a:p>
            <a:r>
              <a:rPr lang="en-US" sz="2400" dirty="0" smtClean="0"/>
              <a:t>Much more </a:t>
            </a:r>
            <a:r>
              <a:rPr lang="en-US" sz="2400" dirty="0"/>
              <a:t>graceful </a:t>
            </a:r>
            <a:r>
              <a:rPr lang="en-US" sz="2400" dirty="0" smtClean="0"/>
              <a:t>performance </a:t>
            </a:r>
            <a:r>
              <a:rPr lang="en-US" sz="2400" dirty="0"/>
              <a:t>degradation</a:t>
            </a:r>
            <a:endParaRPr lang="en-US" sz="2400" dirty="0" smtClean="0"/>
          </a:p>
        </p:txBody>
      </p:sp>
      <p:sp>
        <p:nvSpPr>
          <p:cNvPr id="3" name="Slide Number Placeholder 2"/>
          <p:cNvSpPr>
            <a:spLocks noGrp="1"/>
          </p:cNvSpPr>
          <p:nvPr>
            <p:ph type="sldNum" sz="quarter" idx="12"/>
          </p:nvPr>
        </p:nvSpPr>
        <p:spPr/>
        <p:txBody>
          <a:bodyPr/>
          <a:lstStyle/>
          <a:p>
            <a:fld id="{5A733C65-0B06-48DB-A37E-189234C0B939}" type="slidenum">
              <a:rPr lang="en-US" smtClean="0"/>
              <a:pPr/>
              <a:t>34</a:t>
            </a:fld>
            <a:endParaRPr lang="en-US"/>
          </a:p>
        </p:txBody>
      </p:sp>
      <p:graphicFrame>
        <p:nvGraphicFramePr>
          <p:cNvPr id="6" name="Chart 5"/>
          <p:cNvGraphicFramePr>
            <a:graphicFrameLocks/>
          </p:cNvGraphicFramePr>
          <p:nvPr>
            <p:extLst>
              <p:ext uri="{D42A27DB-BD31-4B8C-83A1-F6EECF244321}">
                <p14:modId xmlns:p14="http://schemas.microsoft.com/office/powerpoint/2010/main" xmlns="" val="1183861191"/>
              </p:ext>
            </p:extLst>
          </p:nvPr>
        </p:nvGraphicFramePr>
        <p:xfrm>
          <a:off x="707572" y="1164771"/>
          <a:ext cx="7543800" cy="36358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2764133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sz="2800" dirty="0" smtClean="0"/>
              <a:t>Viper: scalable, </a:t>
            </a:r>
            <a:r>
              <a:rPr lang="en-US" sz="2800" dirty="0"/>
              <a:t>service-oriented µ-architecture</a:t>
            </a:r>
            <a:endParaRPr lang="en-US" sz="2800" dirty="0" smtClean="0"/>
          </a:p>
          <a:p>
            <a:endParaRPr lang="en-US" sz="2800" dirty="0" smtClean="0"/>
          </a:p>
          <a:p>
            <a:r>
              <a:rPr lang="en-US" sz="2800" dirty="0" smtClean="0"/>
              <a:t>Hardware reconfiguration granularity as a </a:t>
            </a:r>
            <a:r>
              <a:rPr lang="en-US" sz="2800" b="1" dirty="0" smtClean="0"/>
              <a:t>design choice</a:t>
            </a:r>
          </a:p>
          <a:p>
            <a:endParaRPr lang="en-US" sz="2800" b="1" dirty="0" smtClean="0"/>
          </a:p>
          <a:p>
            <a:r>
              <a:rPr lang="en-US" sz="2800" dirty="0" smtClean="0"/>
              <a:t>Much more graceful performance degradation</a:t>
            </a:r>
          </a:p>
          <a:p>
            <a:pPr lvl="1"/>
            <a:r>
              <a:rPr lang="en-US" sz="2400" dirty="0" smtClean="0"/>
              <a:t>Can exploit available hardware to improve performance</a:t>
            </a:r>
          </a:p>
          <a:p>
            <a:endParaRPr lang="en-US" sz="2800"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35</a:t>
            </a:fld>
            <a:endParaRPr lang="en-US"/>
          </a:p>
        </p:txBody>
      </p:sp>
    </p:spTree>
    <p:extLst>
      <p:ext uri="{BB962C8B-B14F-4D97-AF65-F5344CB8AC3E}">
        <p14:creationId xmlns:p14="http://schemas.microsoft.com/office/powerpoint/2010/main" xmlns="" val="37245679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CB4D81BC-5C76-48B4-9A0D-E2FF8D455E66}" type="slidenum">
              <a:rPr lang="en-US" smtClean="0"/>
              <a:pPr/>
              <a:t>36</a:t>
            </a:fld>
            <a:endParaRPr lang="en-US"/>
          </a:p>
        </p:txBody>
      </p:sp>
    </p:spTree>
    <p:extLst>
      <p:ext uri="{BB962C8B-B14F-4D97-AF65-F5344CB8AC3E}">
        <p14:creationId xmlns:p14="http://schemas.microsoft.com/office/powerpoint/2010/main" xmlns="" val="3648212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Service-Oriented µ-</a:t>
            </a:r>
            <a:r>
              <a:rPr lang="en-US" dirty="0" smtClean="0"/>
              <a:t>Architecture</a:t>
            </a:r>
            <a:endParaRPr lang="en-US"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37</a:t>
            </a:fld>
            <a:endParaRPr lang="en-US"/>
          </a:p>
        </p:txBody>
      </p:sp>
      <p:sp>
        <p:nvSpPr>
          <p:cNvPr id="6" name="Frame 5"/>
          <p:cNvSpPr/>
          <p:nvPr/>
        </p:nvSpPr>
        <p:spPr>
          <a:xfrm>
            <a:off x="2236668" y="1589314"/>
            <a:ext cx="5508172" cy="4386943"/>
          </a:xfrm>
          <a:prstGeom prst="frame">
            <a:avLst>
              <a:gd name="adj1" fmla="val 35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2040725" y="3548754"/>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440038" y="3548753"/>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021931" y="1132113"/>
            <a:ext cx="1939955" cy="461665"/>
          </a:xfrm>
          <a:prstGeom prst="rect">
            <a:avLst/>
          </a:prstGeom>
          <a:noFill/>
        </p:spPr>
        <p:txBody>
          <a:bodyPr wrap="none" rtlCol="0">
            <a:spAutoFit/>
          </a:bodyPr>
          <a:lstStyle/>
          <a:p>
            <a:r>
              <a:rPr lang="en-US" sz="2400" dirty="0" err="1" smtClean="0">
                <a:latin typeface="Arial Narrow" pitchFamily="34" charset="0"/>
              </a:rPr>
              <a:t>MicroProcessor</a:t>
            </a:r>
            <a:endParaRPr lang="en-US" sz="2400" dirty="0">
              <a:latin typeface="Arial Narrow" pitchFamily="34" charset="0"/>
            </a:endParaRPr>
          </a:p>
        </p:txBody>
      </p:sp>
      <p:pic>
        <p:nvPicPr>
          <p:cNvPr id="3074"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20986101">
            <a:off x="2369094" y="1718992"/>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698280">
            <a:off x="3269366" y="1689994"/>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4022044">
            <a:off x="2357200" y="5069779"/>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7"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064752" y="170823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8"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9282458">
            <a:off x="6816353" y="5024590"/>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9"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072767">
            <a:off x="2320159" y="2637493"/>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1905">
            <a:off x="3193363" y="5069778"/>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1905">
            <a:off x="3942428" y="5061995"/>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2" name="Picture 5"/>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7239813">
            <a:off x="4387678" y="4356187"/>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3"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2386">
            <a:off x="6080209" y="5117339"/>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4"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4993860">
            <a:off x="5195058" y="4945435"/>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5"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386381">
            <a:off x="3733611" y="2570650"/>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414517">
            <a:off x="5126598" y="245002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7"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867880" y="1689993"/>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8"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94620">
            <a:off x="4395191" y="2590909"/>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263536" y="3197780"/>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0"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777726" y="1743513"/>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774006">
            <a:off x="5736164" y="2574152"/>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2"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228183">
            <a:off x="6145801" y="4116598"/>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3"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3641505">
            <a:off x="6886471" y="1688207"/>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80" name="Picture 8"/>
          <p:cNvPicPr>
            <a:picLocks noChangeAspect="1" noChangeArrowheads="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1076325" y="3407025"/>
            <a:ext cx="819150" cy="819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8" name="Arc 57"/>
          <p:cNvSpPr/>
          <p:nvPr/>
        </p:nvSpPr>
        <p:spPr>
          <a:xfrm>
            <a:off x="2236668" y="3782785"/>
            <a:ext cx="1393222" cy="2541815"/>
          </a:xfrm>
          <a:prstGeom prst="arc">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Freeform 58"/>
          <p:cNvSpPr/>
          <p:nvPr/>
        </p:nvSpPr>
        <p:spPr>
          <a:xfrm>
            <a:off x="3667125" y="3533775"/>
            <a:ext cx="1724025" cy="1590675"/>
          </a:xfrm>
          <a:custGeom>
            <a:avLst/>
            <a:gdLst>
              <a:gd name="connsiteX0" fmla="*/ 0 w 1724025"/>
              <a:gd name="connsiteY0" fmla="*/ 1590675 h 1590675"/>
              <a:gd name="connsiteX1" fmla="*/ 152400 w 1724025"/>
              <a:gd name="connsiteY1" fmla="*/ 838200 h 1590675"/>
              <a:gd name="connsiteX2" fmla="*/ 161925 w 1724025"/>
              <a:gd name="connsiteY2" fmla="*/ 742950 h 1590675"/>
              <a:gd name="connsiteX3" fmla="*/ 247650 w 1724025"/>
              <a:gd name="connsiteY3" fmla="*/ 590550 h 1590675"/>
              <a:gd name="connsiteX4" fmla="*/ 333375 w 1724025"/>
              <a:gd name="connsiteY4" fmla="*/ 409575 h 1590675"/>
              <a:gd name="connsiteX5" fmla="*/ 390525 w 1724025"/>
              <a:gd name="connsiteY5" fmla="*/ 342900 h 1590675"/>
              <a:gd name="connsiteX6" fmla="*/ 447675 w 1724025"/>
              <a:gd name="connsiteY6" fmla="*/ 285750 h 1590675"/>
              <a:gd name="connsiteX7" fmla="*/ 504825 w 1724025"/>
              <a:gd name="connsiteY7" fmla="*/ 200025 h 1590675"/>
              <a:gd name="connsiteX8" fmla="*/ 571500 w 1724025"/>
              <a:gd name="connsiteY8" fmla="*/ 152400 h 1590675"/>
              <a:gd name="connsiteX9" fmla="*/ 600075 w 1724025"/>
              <a:gd name="connsiteY9" fmla="*/ 123825 h 1590675"/>
              <a:gd name="connsiteX10" fmla="*/ 714375 w 1724025"/>
              <a:gd name="connsiteY10" fmla="*/ 76200 h 1590675"/>
              <a:gd name="connsiteX11" fmla="*/ 866775 w 1724025"/>
              <a:gd name="connsiteY11" fmla="*/ 19050 h 1590675"/>
              <a:gd name="connsiteX12" fmla="*/ 923925 w 1724025"/>
              <a:gd name="connsiteY12" fmla="*/ 9525 h 1590675"/>
              <a:gd name="connsiteX13" fmla="*/ 971550 w 1724025"/>
              <a:gd name="connsiteY13" fmla="*/ 0 h 1590675"/>
              <a:gd name="connsiteX14" fmla="*/ 1219200 w 1724025"/>
              <a:gd name="connsiteY14" fmla="*/ 9525 h 1590675"/>
              <a:gd name="connsiteX15" fmla="*/ 1276350 w 1724025"/>
              <a:gd name="connsiteY15" fmla="*/ 19050 h 1590675"/>
              <a:gd name="connsiteX16" fmla="*/ 1390650 w 1724025"/>
              <a:gd name="connsiteY16" fmla="*/ 28575 h 1590675"/>
              <a:gd name="connsiteX17" fmla="*/ 1485900 w 1724025"/>
              <a:gd name="connsiteY17" fmla="*/ 57150 h 1590675"/>
              <a:gd name="connsiteX18" fmla="*/ 1514475 w 1724025"/>
              <a:gd name="connsiteY18" fmla="*/ 76200 h 1590675"/>
              <a:gd name="connsiteX19" fmla="*/ 1543050 w 1724025"/>
              <a:gd name="connsiteY19" fmla="*/ 85725 h 1590675"/>
              <a:gd name="connsiteX20" fmla="*/ 1571625 w 1724025"/>
              <a:gd name="connsiteY20" fmla="*/ 104775 h 1590675"/>
              <a:gd name="connsiteX21" fmla="*/ 1638300 w 1724025"/>
              <a:gd name="connsiteY21" fmla="*/ 142875 h 1590675"/>
              <a:gd name="connsiteX22" fmla="*/ 1657350 w 1724025"/>
              <a:gd name="connsiteY22" fmla="*/ 171450 h 1590675"/>
              <a:gd name="connsiteX23" fmla="*/ 1685925 w 1724025"/>
              <a:gd name="connsiteY23" fmla="*/ 190500 h 1590675"/>
              <a:gd name="connsiteX24" fmla="*/ 1724025 w 1724025"/>
              <a:gd name="connsiteY24" fmla="*/ 238125 h 1590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724025" h="1590675">
                <a:moveTo>
                  <a:pt x="0" y="1590675"/>
                </a:moveTo>
                <a:cubicBezTo>
                  <a:pt x="97437" y="1274004"/>
                  <a:pt x="46645" y="1456461"/>
                  <a:pt x="152400" y="838200"/>
                </a:cubicBezTo>
                <a:cubicBezTo>
                  <a:pt x="157780" y="806748"/>
                  <a:pt x="153385" y="773694"/>
                  <a:pt x="161925" y="742950"/>
                </a:cubicBezTo>
                <a:cubicBezTo>
                  <a:pt x="176781" y="689470"/>
                  <a:pt x="223620" y="638610"/>
                  <a:pt x="247650" y="590550"/>
                </a:cubicBezTo>
                <a:cubicBezTo>
                  <a:pt x="301388" y="483074"/>
                  <a:pt x="265800" y="507867"/>
                  <a:pt x="333375" y="409575"/>
                </a:cubicBezTo>
                <a:cubicBezTo>
                  <a:pt x="349958" y="385454"/>
                  <a:pt x="370670" y="364409"/>
                  <a:pt x="390525" y="342900"/>
                </a:cubicBezTo>
                <a:cubicBezTo>
                  <a:pt x="408798" y="323104"/>
                  <a:pt x="432731" y="308166"/>
                  <a:pt x="447675" y="285750"/>
                </a:cubicBezTo>
                <a:cubicBezTo>
                  <a:pt x="466725" y="257175"/>
                  <a:pt x="476250" y="219075"/>
                  <a:pt x="504825" y="200025"/>
                </a:cubicBezTo>
                <a:cubicBezTo>
                  <a:pt x="527440" y="184948"/>
                  <a:pt x="550825" y="170122"/>
                  <a:pt x="571500" y="152400"/>
                </a:cubicBezTo>
                <a:cubicBezTo>
                  <a:pt x="581727" y="143634"/>
                  <a:pt x="588711" y="131057"/>
                  <a:pt x="600075" y="123825"/>
                </a:cubicBezTo>
                <a:cubicBezTo>
                  <a:pt x="699699" y="60428"/>
                  <a:pt x="643324" y="101575"/>
                  <a:pt x="714375" y="76200"/>
                </a:cubicBezTo>
                <a:cubicBezTo>
                  <a:pt x="755163" y="61633"/>
                  <a:pt x="820113" y="30715"/>
                  <a:pt x="866775" y="19050"/>
                </a:cubicBezTo>
                <a:cubicBezTo>
                  <a:pt x="885511" y="14366"/>
                  <a:pt x="904924" y="12980"/>
                  <a:pt x="923925" y="9525"/>
                </a:cubicBezTo>
                <a:cubicBezTo>
                  <a:pt x="939853" y="6629"/>
                  <a:pt x="955675" y="3175"/>
                  <a:pt x="971550" y="0"/>
                </a:cubicBezTo>
                <a:cubicBezTo>
                  <a:pt x="1054100" y="3175"/>
                  <a:pt x="1136750" y="4372"/>
                  <a:pt x="1219200" y="9525"/>
                </a:cubicBezTo>
                <a:cubicBezTo>
                  <a:pt x="1238475" y="10730"/>
                  <a:pt x="1257155" y="16917"/>
                  <a:pt x="1276350" y="19050"/>
                </a:cubicBezTo>
                <a:cubicBezTo>
                  <a:pt x="1314348" y="23272"/>
                  <a:pt x="1352550" y="25400"/>
                  <a:pt x="1390650" y="28575"/>
                </a:cubicBezTo>
                <a:cubicBezTo>
                  <a:pt x="1435265" y="37498"/>
                  <a:pt x="1444129" y="36265"/>
                  <a:pt x="1485900" y="57150"/>
                </a:cubicBezTo>
                <a:cubicBezTo>
                  <a:pt x="1496139" y="62270"/>
                  <a:pt x="1504236" y="71080"/>
                  <a:pt x="1514475" y="76200"/>
                </a:cubicBezTo>
                <a:cubicBezTo>
                  <a:pt x="1523455" y="80690"/>
                  <a:pt x="1534070" y="81235"/>
                  <a:pt x="1543050" y="85725"/>
                </a:cubicBezTo>
                <a:cubicBezTo>
                  <a:pt x="1553289" y="90845"/>
                  <a:pt x="1561686" y="99095"/>
                  <a:pt x="1571625" y="104775"/>
                </a:cubicBezTo>
                <a:cubicBezTo>
                  <a:pt x="1656218" y="153114"/>
                  <a:pt x="1568682" y="96463"/>
                  <a:pt x="1638300" y="142875"/>
                </a:cubicBezTo>
                <a:cubicBezTo>
                  <a:pt x="1644650" y="152400"/>
                  <a:pt x="1649255" y="163355"/>
                  <a:pt x="1657350" y="171450"/>
                </a:cubicBezTo>
                <a:cubicBezTo>
                  <a:pt x="1665445" y="179545"/>
                  <a:pt x="1677131" y="183171"/>
                  <a:pt x="1685925" y="190500"/>
                </a:cubicBezTo>
                <a:cubicBezTo>
                  <a:pt x="1714721" y="214497"/>
                  <a:pt x="1711005" y="212086"/>
                  <a:pt x="1724025" y="238125"/>
                </a:cubicBezTo>
              </a:path>
            </a:pathLst>
          </a:cu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5429250" y="3810000"/>
            <a:ext cx="371475" cy="1219200"/>
          </a:xfrm>
          <a:custGeom>
            <a:avLst/>
            <a:gdLst>
              <a:gd name="connsiteX0" fmla="*/ 0 w 371475"/>
              <a:gd name="connsiteY0" fmla="*/ 0 h 1219200"/>
              <a:gd name="connsiteX1" fmla="*/ 104775 w 371475"/>
              <a:gd name="connsiteY1" fmla="*/ 323850 h 1219200"/>
              <a:gd name="connsiteX2" fmla="*/ 133350 w 371475"/>
              <a:gd name="connsiteY2" fmla="*/ 390525 h 1219200"/>
              <a:gd name="connsiteX3" fmla="*/ 152400 w 371475"/>
              <a:gd name="connsiteY3" fmla="*/ 447675 h 1219200"/>
              <a:gd name="connsiteX4" fmla="*/ 209550 w 371475"/>
              <a:gd name="connsiteY4" fmla="*/ 542925 h 1219200"/>
              <a:gd name="connsiteX5" fmla="*/ 247650 w 371475"/>
              <a:gd name="connsiteY5" fmla="*/ 600075 h 1219200"/>
              <a:gd name="connsiteX6" fmla="*/ 266700 w 371475"/>
              <a:gd name="connsiteY6" fmla="*/ 628650 h 1219200"/>
              <a:gd name="connsiteX7" fmla="*/ 295275 w 371475"/>
              <a:gd name="connsiteY7" fmla="*/ 666750 h 1219200"/>
              <a:gd name="connsiteX8" fmla="*/ 333375 w 371475"/>
              <a:gd name="connsiteY8" fmla="*/ 723900 h 1219200"/>
              <a:gd name="connsiteX9" fmla="*/ 352425 w 371475"/>
              <a:gd name="connsiteY9" fmla="*/ 781050 h 1219200"/>
              <a:gd name="connsiteX10" fmla="*/ 371475 w 371475"/>
              <a:gd name="connsiteY10" fmla="*/ 895350 h 1219200"/>
              <a:gd name="connsiteX11" fmla="*/ 352425 w 371475"/>
              <a:gd name="connsiteY11" fmla="*/ 1171575 h 1219200"/>
              <a:gd name="connsiteX12" fmla="*/ 342900 w 371475"/>
              <a:gd name="connsiteY12" fmla="*/ 1200150 h 1219200"/>
              <a:gd name="connsiteX13" fmla="*/ 333375 w 371475"/>
              <a:gd name="connsiteY13" fmla="*/ 121920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1475" h="1219200">
                <a:moveTo>
                  <a:pt x="0" y="0"/>
                </a:moveTo>
                <a:cubicBezTo>
                  <a:pt x="22395" y="134370"/>
                  <a:pt x="15979" y="116659"/>
                  <a:pt x="104775" y="323850"/>
                </a:cubicBezTo>
                <a:cubicBezTo>
                  <a:pt x="114300" y="346075"/>
                  <a:pt x="124670" y="367957"/>
                  <a:pt x="133350" y="390525"/>
                </a:cubicBezTo>
                <a:cubicBezTo>
                  <a:pt x="140558" y="409267"/>
                  <a:pt x="143420" y="429714"/>
                  <a:pt x="152400" y="447675"/>
                </a:cubicBezTo>
                <a:cubicBezTo>
                  <a:pt x="168959" y="480793"/>
                  <a:pt x="189011" y="512117"/>
                  <a:pt x="209550" y="542925"/>
                </a:cubicBezTo>
                <a:lnTo>
                  <a:pt x="247650" y="600075"/>
                </a:lnTo>
                <a:cubicBezTo>
                  <a:pt x="254000" y="609600"/>
                  <a:pt x="259831" y="619492"/>
                  <a:pt x="266700" y="628650"/>
                </a:cubicBezTo>
                <a:lnTo>
                  <a:pt x="295275" y="666750"/>
                </a:lnTo>
                <a:cubicBezTo>
                  <a:pt x="326787" y="761285"/>
                  <a:pt x="273917" y="616876"/>
                  <a:pt x="333375" y="723900"/>
                </a:cubicBezTo>
                <a:cubicBezTo>
                  <a:pt x="343127" y="741453"/>
                  <a:pt x="347555" y="761569"/>
                  <a:pt x="352425" y="781050"/>
                </a:cubicBezTo>
                <a:cubicBezTo>
                  <a:pt x="368158" y="843983"/>
                  <a:pt x="360326" y="806160"/>
                  <a:pt x="371475" y="895350"/>
                </a:cubicBezTo>
                <a:cubicBezTo>
                  <a:pt x="365490" y="1044977"/>
                  <a:pt x="380547" y="1073148"/>
                  <a:pt x="352425" y="1171575"/>
                </a:cubicBezTo>
                <a:cubicBezTo>
                  <a:pt x="349667" y="1181229"/>
                  <a:pt x="346629" y="1190828"/>
                  <a:pt x="342900" y="1200150"/>
                </a:cubicBezTo>
                <a:cubicBezTo>
                  <a:pt x="340263" y="1206742"/>
                  <a:pt x="336550" y="1212850"/>
                  <a:pt x="333375" y="1219200"/>
                </a:cubicBezTo>
              </a:path>
            </a:pathLst>
          </a:cu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5772150" y="3686175"/>
            <a:ext cx="2266950" cy="1343025"/>
          </a:xfrm>
          <a:custGeom>
            <a:avLst/>
            <a:gdLst>
              <a:gd name="connsiteX0" fmla="*/ 0 w 2266950"/>
              <a:gd name="connsiteY0" fmla="*/ 1343025 h 1343025"/>
              <a:gd name="connsiteX1" fmla="*/ 342900 w 2266950"/>
              <a:gd name="connsiteY1" fmla="*/ 781050 h 1343025"/>
              <a:gd name="connsiteX2" fmla="*/ 457200 w 2266950"/>
              <a:gd name="connsiteY2" fmla="*/ 533400 h 1343025"/>
              <a:gd name="connsiteX3" fmla="*/ 552450 w 2266950"/>
              <a:gd name="connsiteY3" fmla="*/ 352425 h 1343025"/>
              <a:gd name="connsiteX4" fmla="*/ 609600 w 2266950"/>
              <a:gd name="connsiteY4" fmla="*/ 238125 h 1343025"/>
              <a:gd name="connsiteX5" fmla="*/ 647700 w 2266950"/>
              <a:gd name="connsiteY5" fmla="*/ 171450 h 1343025"/>
              <a:gd name="connsiteX6" fmla="*/ 676275 w 2266950"/>
              <a:gd name="connsiteY6" fmla="*/ 142875 h 1343025"/>
              <a:gd name="connsiteX7" fmla="*/ 704850 w 2266950"/>
              <a:gd name="connsiteY7" fmla="*/ 85725 h 1343025"/>
              <a:gd name="connsiteX8" fmla="*/ 733425 w 2266950"/>
              <a:gd name="connsiteY8" fmla="*/ 66675 h 1343025"/>
              <a:gd name="connsiteX9" fmla="*/ 771525 w 2266950"/>
              <a:gd name="connsiteY9" fmla="*/ 28575 h 1343025"/>
              <a:gd name="connsiteX10" fmla="*/ 800100 w 2266950"/>
              <a:gd name="connsiteY10" fmla="*/ 19050 h 1343025"/>
              <a:gd name="connsiteX11" fmla="*/ 885825 w 2266950"/>
              <a:gd name="connsiteY11" fmla="*/ 0 h 1343025"/>
              <a:gd name="connsiteX12" fmla="*/ 1228725 w 2266950"/>
              <a:gd name="connsiteY12" fmla="*/ 19050 h 1343025"/>
              <a:gd name="connsiteX13" fmla="*/ 1257300 w 2266950"/>
              <a:gd name="connsiteY13" fmla="*/ 28575 h 1343025"/>
              <a:gd name="connsiteX14" fmla="*/ 1295400 w 2266950"/>
              <a:gd name="connsiteY14" fmla="*/ 38100 h 1343025"/>
              <a:gd name="connsiteX15" fmla="*/ 1381125 w 2266950"/>
              <a:gd name="connsiteY15" fmla="*/ 85725 h 1343025"/>
              <a:gd name="connsiteX16" fmla="*/ 1438275 w 2266950"/>
              <a:gd name="connsiteY16" fmla="*/ 104775 h 1343025"/>
              <a:gd name="connsiteX17" fmla="*/ 1485900 w 2266950"/>
              <a:gd name="connsiteY17" fmla="*/ 133350 h 1343025"/>
              <a:gd name="connsiteX18" fmla="*/ 1524000 w 2266950"/>
              <a:gd name="connsiteY18" fmla="*/ 142875 h 1343025"/>
              <a:gd name="connsiteX19" fmla="*/ 1590675 w 2266950"/>
              <a:gd name="connsiteY19" fmla="*/ 171450 h 1343025"/>
              <a:gd name="connsiteX20" fmla="*/ 1666875 w 2266950"/>
              <a:gd name="connsiteY20" fmla="*/ 209550 h 1343025"/>
              <a:gd name="connsiteX21" fmla="*/ 1790700 w 2266950"/>
              <a:gd name="connsiteY21" fmla="*/ 238125 h 1343025"/>
              <a:gd name="connsiteX22" fmla="*/ 1857375 w 2266950"/>
              <a:gd name="connsiteY22" fmla="*/ 247650 h 1343025"/>
              <a:gd name="connsiteX23" fmla="*/ 2124075 w 2266950"/>
              <a:gd name="connsiteY23" fmla="*/ 228600 h 1343025"/>
              <a:gd name="connsiteX24" fmla="*/ 2238375 w 2266950"/>
              <a:gd name="connsiteY24" fmla="*/ 209550 h 1343025"/>
              <a:gd name="connsiteX25" fmla="*/ 2266950 w 2266950"/>
              <a:gd name="connsiteY25" fmla="*/ 200025 h 1343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66950" h="1343025">
                <a:moveTo>
                  <a:pt x="0" y="1343025"/>
                </a:moveTo>
                <a:cubicBezTo>
                  <a:pt x="86428" y="1083742"/>
                  <a:pt x="-33170" y="1426910"/>
                  <a:pt x="342900" y="781050"/>
                </a:cubicBezTo>
                <a:cubicBezTo>
                  <a:pt x="388649" y="702481"/>
                  <a:pt x="414855" y="613855"/>
                  <a:pt x="457200" y="533400"/>
                </a:cubicBezTo>
                <a:cubicBezTo>
                  <a:pt x="488950" y="473075"/>
                  <a:pt x="527132" y="415719"/>
                  <a:pt x="552450" y="352425"/>
                </a:cubicBezTo>
                <a:cubicBezTo>
                  <a:pt x="584896" y="271310"/>
                  <a:pt x="557194" y="334202"/>
                  <a:pt x="609600" y="238125"/>
                </a:cubicBezTo>
                <a:cubicBezTo>
                  <a:pt x="624310" y="211157"/>
                  <a:pt x="628400" y="194610"/>
                  <a:pt x="647700" y="171450"/>
                </a:cubicBezTo>
                <a:cubicBezTo>
                  <a:pt x="656324" y="161102"/>
                  <a:pt x="666750" y="152400"/>
                  <a:pt x="676275" y="142875"/>
                </a:cubicBezTo>
                <a:cubicBezTo>
                  <a:pt x="684022" y="119634"/>
                  <a:pt x="686386" y="104189"/>
                  <a:pt x="704850" y="85725"/>
                </a:cubicBezTo>
                <a:cubicBezTo>
                  <a:pt x="712945" y="77630"/>
                  <a:pt x="724733" y="74125"/>
                  <a:pt x="733425" y="66675"/>
                </a:cubicBezTo>
                <a:cubicBezTo>
                  <a:pt x="747062" y="54986"/>
                  <a:pt x="756910" y="39014"/>
                  <a:pt x="771525" y="28575"/>
                </a:cubicBezTo>
                <a:cubicBezTo>
                  <a:pt x="779695" y="22739"/>
                  <a:pt x="790446" y="21808"/>
                  <a:pt x="800100" y="19050"/>
                </a:cubicBezTo>
                <a:cubicBezTo>
                  <a:pt x="831487" y="10082"/>
                  <a:pt x="853089" y="6547"/>
                  <a:pt x="885825" y="0"/>
                </a:cubicBezTo>
                <a:cubicBezTo>
                  <a:pt x="960814" y="2586"/>
                  <a:pt x="1125352" y="-1625"/>
                  <a:pt x="1228725" y="19050"/>
                </a:cubicBezTo>
                <a:cubicBezTo>
                  <a:pt x="1238570" y="21019"/>
                  <a:pt x="1247646" y="25817"/>
                  <a:pt x="1257300" y="28575"/>
                </a:cubicBezTo>
                <a:cubicBezTo>
                  <a:pt x="1269887" y="32171"/>
                  <a:pt x="1282700" y="34925"/>
                  <a:pt x="1295400" y="38100"/>
                </a:cubicBezTo>
                <a:cubicBezTo>
                  <a:pt x="1319567" y="52600"/>
                  <a:pt x="1353796" y="74793"/>
                  <a:pt x="1381125" y="85725"/>
                </a:cubicBezTo>
                <a:cubicBezTo>
                  <a:pt x="1399769" y="93183"/>
                  <a:pt x="1419994" y="96466"/>
                  <a:pt x="1438275" y="104775"/>
                </a:cubicBezTo>
                <a:cubicBezTo>
                  <a:pt x="1455129" y="112436"/>
                  <a:pt x="1468982" y="125831"/>
                  <a:pt x="1485900" y="133350"/>
                </a:cubicBezTo>
                <a:cubicBezTo>
                  <a:pt x="1497863" y="138667"/>
                  <a:pt x="1511697" y="138401"/>
                  <a:pt x="1524000" y="142875"/>
                </a:cubicBezTo>
                <a:cubicBezTo>
                  <a:pt x="1546724" y="151138"/>
                  <a:pt x="1569048" y="160636"/>
                  <a:pt x="1590675" y="171450"/>
                </a:cubicBezTo>
                <a:cubicBezTo>
                  <a:pt x="1651849" y="202037"/>
                  <a:pt x="1581180" y="183182"/>
                  <a:pt x="1666875" y="209550"/>
                </a:cubicBezTo>
                <a:cubicBezTo>
                  <a:pt x="1693165" y="217639"/>
                  <a:pt x="1757975" y="232671"/>
                  <a:pt x="1790700" y="238125"/>
                </a:cubicBezTo>
                <a:cubicBezTo>
                  <a:pt x="1812845" y="241816"/>
                  <a:pt x="1835150" y="244475"/>
                  <a:pt x="1857375" y="247650"/>
                </a:cubicBezTo>
                <a:cubicBezTo>
                  <a:pt x="2238371" y="231085"/>
                  <a:pt x="1972494" y="253863"/>
                  <a:pt x="2124075" y="228600"/>
                </a:cubicBezTo>
                <a:cubicBezTo>
                  <a:pt x="2172462" y="220535"/>
                  <a:pt x="2193480" y="220774"/>
                  <a:pt x="2238375" y="209550"/>
                </a:cubicBezTo>
                <a:cubicBezTo>
                  <a:pt x="2248115" y="207115"/>
                  <a:pt x="2266950" y="200025"/>
                  <a:pt x="2266950" y="200025"/>
                </a:cubicBezTo>
              </a:path>
            </a:pathLst>
          </a:cu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2"/>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2663600" y="3283140"/>
            <a:ext cx="1028967" cy="9050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 name="Straight Connector 4"/>
          <p:cNvCxnSpPr/>
          <p:nvPr/>
        </p:nvCxnSpPr>
        <p:spPr>
          <a:xfrm>
            <a:off x="1485900" y="3686175"/>
            <a:ext cx="1447379" cy="96610"/>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2421755" y="3916314"/>
            <a:ext cx="1719659" cy="696611"/>
          </a:xfrm>
          <a:prstGeom prst="curvedConnector3">
            <a:avLst>
              <a:gd name="adj1" fmla="val 50000"/>
            </a:avLst>
          </a:prstGeom>
          <a:ln w="190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59" idx="21"/>
          </p:cNvCxnSpPr>
          <p:nvPr/>
        </p:nvCxnSpPr>
        <p:spPr>
          <a:xfrm flipV="1">
            <a:off x="3682344" y="3676650"/>
            <a:ext cx="1623081" cy="1447800"/>
          </a:xfrm>
          <a:prstGeom prst="curvedConnector3">
            <a:avLst>
              <a:gd name="adj1" fmla="val 32017"/>
            </a:avLst>
          </a:prstGeom>
          <a:ln w="190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61" idx="0"/>
          </p:cNvCxnSpPr>
          <p:nvPr/>
        </p:nvCxnSpPr>
        <p:spPr>
          <a:xfrm>
            <a:off x="5300355" y="3713526"/>
            <a:ext cx="471795" cy="1315674"/>
          </a:xfrm>
          <a:prstGeom prst="straightConnector1">
            <a:avLst/>
          </a:prstGeom>
          <a:ln w="190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5725988" y="3735671"/>
            <a:ext cx="2313112" cy="1257665"/>
          </a:xfrm>
          <a:prstGeom prst="curvedConnector3">
            <a:avLst>
              <a:gd name="adj1" fmla="val 9381"/>
            </a:avLst>
          </a:prstGeom>
          <a:ln w="190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54" name="Explosion 2 53"/>
          <p:cNvSpPr/>
          <p:nvPr/>
        </p:nvSpPr>
        <p:spPr>
          <a:xfrm>
            <a:off x="2754853" y="3424463"/>
            <a:ext cx="1244343" cy="858135"/>
          </a:xfrm>
          <a:prstGeom prst="irregularSeal2">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3686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6.93889E-18 4.81481E-6 C 0.08021 -0.00162 0.04653 -0.00139 0.10104 -0.00139 " pathEditMode="relative" ptsTypes="fA">
                                      <p:cBhvr>
                                        <p:cTn id="14" dur="2000" fill="hold"/>
                                        <p:tgtEl>
                                          <p:spTgt spid="3080"/>
                                        </p:tgtEl>
                                        <p:attrNameLst>
                                          <p:attrName>ppt_x</p:attrName>
                                          <p:attrName>ppt_y</p:attrName>
                                        </p:attrNameLst>
                                      </p:cBhvr>
                                    </p:animMotion>
                                  </p:childTnLst>
                                </p:cTn>
                              </p:par>
                            </p:childTnLst>
                          </p:cTn>
                        </p:par>
                        <p:par>
                          <p:cTn id="15" fill="hold">
                            <p:stCondLst>
                              <p:cond delay="2000"/>
                            </p:stCondLst>
                            <p:childTnLst>
                              <p:par>
                                <p:cTn id="16" presetID="22" presetClass="entr" presetSubtype="8"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500"/>
                                        <p:tgtEl>
                                          <p:spTgt spid="11"/>
                                        </p:tgtEl>
                                      </p:cBhvr>
                                    </p:animEffect>
                                  </p:childTnLst>
                                </p:cTn>
                              </p:par>
                            </p:childTnLst>
                          </p:cTn>
                        </p:par>
                        <p:par>
                          <p:cTn id="24" fill="hold">
                            <p:stCondLst>
                              <p:cond delay="500"/>
                            </p:stCondLst>
                            <p:childTnLst>
                              <p:par>
                                <p:cTn id="25" presetID="22" presetClass="entr" presetSubtype="4" fill="hold" nodeType="after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wipe(down)">
                                      <p:cBhvr>
                                        <p:cTn id="27" dur="500"/>
                                        <p:tgtEl>
                                          <p:spTgt spid="55"/>
                                        </p:tgtEl>
                                      </p:cBhvr>
                                    </p:animEffect>
                                  </p:childTnLst>
                                </p:cTn>
                              </p:par>
                            </p:childTnLst>
                          </p:cTn>
                        </p:par>
                        <p:par>
                          <p:cTn id="28" fill="hold">
                            <p:stCondLst>
                              <p:cond delay="1000"/>
                            </p:stCondLst>
                            <p:childTnLst>
                              <p:par>
                                <p:cTn id="29" presetID="22" presetClass="entr" presetSubtype="1" fill="hold" nodeType="afterEffect">
                                  <p:stCondLst>
                                    <p:cond delay="0"/>
                                  </p:stCondLst>
                                  <p:childTnLst>
                                    <p:set>
                                      <p:cBhvr>
                                        <p:cTn id="30" dur="1" fill="hold">
                                          <p:stCondLst>
                                            <p:cond delay="0"/>
                                          </p:stCondLst>
                                        </p:cTn>
                                        <p:tgtEl>
                                          <p:spTgt spid="56"/>
                                        </p:tgtEl>
                                        <p:attrNameLst>
                                          <p:attrName>style.visibility</p:attrName>
                                        </p:attrNameLst>
                                      </p:cBhvr>
                                      <p:to>
                                        <p:strVal val="visible"/>
                                      </p:to>
                                    </p:set>
                                    <p:animEffect transition="in" filter="wipe(up)">
                                      <p:cBhvr>
                                        <p:cTn id="31" dur="500"/>
                                        <p:tgtEl>
                                          <p:spTgt spid="56"/>
                                        </p:tgtEl>
                                      </p:cBhvr>
                                    </p:animEffect>
                                  </p:childTnLst>
                                </p:cTn>
                              </p:par>
                            </p:childTnLst>
                          </p:cTn>
                        </p:par>
                        <p:par>
                          <p:cTn id="32" fill="hold">
                            <p:stCondLst>
                              <p:cond delay="1500"/>
                            </p:stCondLst>
                            <p:childTnLst>
                              <p:par>
                                <p:cTn id="33" presetID="22" presetClass="entr" presetSubtype="4" fill="hold" nodeType="afterEffect">
                                  <p:stCondLst>
                                    <p:cond delay="0"/>
                                  </p:stCondLst>
                                  <p:childTnLst>
                                    <p:set>
                                      <p:cBhvr>
                                        <p:cTn id="34" dur="1" fill="hold">
                                          <p:stCondLst>
                                            <p:cond delay="0"/>
                                          </p:stCondLst>
                                        </p:cTn>
                                        <p:tgtEl>
                                          <p:spTgt spid="57"/>
                                        </p:tgtEl>
                                        <p:attrNameLst>
                                          <p:attrName>style.visibility</p:attrName>
                                        </p:attrNameLst>
                                      </p:cBhvr>
                                      <p:to>
                                        <p:strVal val="visible"/>
                                      </p:to>
                                    </p:set>
                                    <p:animEffect transition="in" filter="wipe(down)">
                                      <p:cBhvr>
                                        <p:cTn id="35" dur="500"/>
                                        <p:tgtEl>
                                          <p:spTgt spid="57"/>
                                        </p:tgtEl>
                                      </p:cBhvr>
                                    </p:animEffect>
                                  </p:childTnLst>
                                </p:cTn>
                              </p:par>
                            </p:childTnLst>
                          </p:cTn>
                        </p:par>
                      </p:childTnLst>
                    </p:cTn>
                  </p:par>
                  <p:par>
                    <p:cTn id="36" fill="hold">
                      <p:stCondLst>
                        <p:cond delay="indefinite"/>
                      </p:stCondLst>
                      <p:childTnLst>
                        <p:par>
                          <p:cTn id="37" fill="hold">
                            <p:stCondLst>
                              <p:cond delay="0"/>
                            </p:stCondLst>
                            <p:childTnLst>
                              <p:par>
                                <p:cTn id="38" presetID="0" presetClass="path" presetSubtype="0" accel="50000" decel="50000" fill="hold" nodeType="clickEffect">
                                  <p:stCondLst>
                                    <p:cond delay="0"/>
                                  </p:stCondLst>
                                  <p:childTnLst>
                                    <p:animMotion origin="layout" path="M 0.15417 -0.00787 C 0.17292 -1.48148E-6 0.19236 0.01065 0.20833 0.04213 C 0.20868 0.04352 0.20868 0.04514 0.2092 0.0463 C 0.20955 0.04722 0.21042 0.04676 0.21059 0.04769 C 0.21094 0.04861 0.21094 0.05046 0.21111 0.05185 C 0.21163 0.05486 0.21215 0.05787 0.21302 0.06019 C 0.21441 0.06412 0.21563 0.06852 0.21684 0.07269 C 0.21771 0.07662 0.2184 0.08171 0.21962 0.08519 C 0.22083 0.08889 0.2224 0.09352 0.22344 0.09769 C 0.22378 0.09931 0.22378 0.10162 0.22431 0.10324 C 0.22517 0.10625 0.22656 0.1081 0.22708 0.11158 C 0.22882 0.12107 0.23073 0.12986 0.23229 0.13935 C 0.23333 0.14468 0.23229 0.14283 0.23333 0.14908 C 0.23438 0.15648 0.23576 0.16389 0.23698 0.1713 C 0.23733 0.17708 0.23854 0.18496 0.23854 0.19074 " pathEditMode="relative" rAng="0" ptsTypes="ffffffffffffffA">
                                      <p:cBhvr>
                                        <p:cTn id="39" dur="2000" fill="hold"/>
                                        <p:tgtEl>
                                          <p:spTgt spid="3080"/>
                                        </p:tgtEl>
                                        <p:attrNameLst>
                                          <p:attrName>ppt_x</p:attrName>
                                          <p:attrName>ppt_y</p:attrName>
                                        </p:attrNameLst>
                                      </p:cBhvr>
                                      <p:rCtr x="4219" y="9931"/>
                                    </p:animMotion>
                                  </p:childTnLst>
                                </p:cTn>
                              </p:par>
                            </p:childTnLst>
                          </p:cTn>
                        </p:par>
                        <p:par>
                          <p:cTn id="40" fill="hold">
                            <p:stCondLst>
                              <p:cond delay="2000"/>
                            </p:stCondLst>
                            <p:childTnLst>
                              <p:par>
                                <p:cTn id="41" presetID="22" presetClass="entr" presetSubtype="8" fill="hold" grpId="0" nodeType="afterEffect">
                                  <p:stCondLst>
                                    <p:cond delay="0"/>
                                  </p:stCondLst>
                                  <p:childTnLst>
                                    <p:set>
                                      <p:cBhvr>
                                        <p:cTn id="42" dur="1" fill="hold">
                                          <p:stCondLst>
                                            <p:cond delay="0"/>
                                          </p:stCondLst>
                                        </p:cTn>
                                        <p:tgtEl>
                                          <p:spTgt spid="58"/>
                                        </p:tgtEl>
                                        <p:attrNameLst>
                                          <p:attrName>style.visibility</p:attrName>
                                        </p:attrNameLst>
                                      </p:cBhvr>
                                      <p:to>
                                        <p:strVal val="visible"/>
                                      </p:to>
                                    </p:set>
                                    <p:animEffect transition="in" filter="wipe(left)">
                                      <p:cBhvr>
                                        <p:cTn id="43" dur="500"/>
                                        <p:tgtEl>
                                          <p:spTgt spid="58"/>
                                        </p:tgtEl>
                                      </p:cBhvr>
                                    </p:animEffect>
                                  </p:childTnLst>
                                </p:cTn>
                              </p:par>
                            </p:childTnLst>
                          </p:cTn>
                        </p:par>
                      </p:childTnLst>
                    </p:cTn>
                  </p:par>
                  <p:par>
                    <p:cTn id="44" fill="hold">
                      <p:stCondLst>
                        <p:cond delay="indefinite"/>
                      </p:stCondLst>
                      <p:childTnLst>
                        <p:par>
                          <p:cTn id="45" fill="hold">
                            <p:stCondLst>
                              <p:cond delay="0"/>
                            </p:stCondLst>
                            <p:childTnLst>
                              <p:par>
                                <p:cTn id="46" presetID="0" presetClass="path" presetSubtype="0" accel="50000" decel="50000" fill="hold" nodeType="clickEffect">
                                  <p:stCondLst>
                                    <p:cond delay="0"/>
                                  </p:stCondLst>
                                  <p:childTnLst>
                                    <p:animMotion origin="layout" path="M 0.23854 0.19074 C 0.23299 0.17963 0.23628 0.16203 0.24063 0.15046 C 0.24201 0.13727 0.24479 0.12546 0.24792 0.11296 C 0.24878 0.10926 0.24983 0.10555 0.25104 0.10185 C 0.25226 0.09815 0.25521 0.09074 0.25521 0.09074 C 0.25608 0.08356 0.25799 0.08055 0.25938 0.07407 C 0.26302 0.0574 0.26771 0.0419 0.27188 0.02546 C 0.27309 0.02037 0.27656 0.01643 0.27813 0.01157 C 0.2816 0.00092 0.28733 -0.01366 0.29479 -0.02037 C 0.29757 -0.02616 0.30174 -0.02709 0.30625 -0.0301 C 0.31319 -0.03473 0.3184 -0.03704 0.32604 -0.03843 C 0.33299 -0.04144 0.34792 -0.0426 0.34792 -0.0426 C 0.37153 -0.04121 0.38681 -0.03959 0.40729 -0.02593 C 0.41007 -0.02408 0.41979 -0.02084 0.41979 -0.0176 " pathEditMode="relative" ptsTypes="fffffffffffffA">
                                      <p:cBhvr>
                                        <p:cTn id="47" dur="2000" fill="hold"/>
                                        <p:tgtEl>
                                          <p:spTgt spid="3080"/>
                                        </p:tgtEl>
                                        <p:attrNameLst>
                                          <p:attrName>ppt_x</p:attrName>
                                          <p:attrName>ppt_y</p:attrName>
                                        </p:attrNameLst>
                                      </p:cBhvr>
                                    </p:animMotion>
                                  </p:childTnLst>
                                </p:cTn>
                              </p:par>
                            </p:childTnLst>
                          </p:cTn>
                        </p:par>
                        <p:par>
                          <p:cTn id="48" fill="hold">
                            <p:stCondLst>
                              <p:cond delay="2000"/>
                            </p:stCondLst>
                            <p:childTnLst>
                              <p:par>
                                <p:cTn id="49" presetID="2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wipe(down)">
                                      <p:cBhvr>
                                        <p:cTn id="51" dur="500"/>
                                        <p:tgtEl>
                                          <p:spTgt spid="59"/>
                                        </p:tgtEl>
                                      </p:cBhvr>
                                    </p:animEffect>
                                  </p:childTnLst>
                                </p:cTn>
                              </p:par>
                            </p:childTnLst>
                          </p:cTn>
                        </p:par>
                      </p:childTnLst>
                    </p:cTn>
                  </p:par>
                  <p:par>
                    <p:cTn id="52" fill="hold">
                      <p:stCondLst>
                        <p:cond delay="indefinite"/>
                      </p:stCondLst>
                      <p:childTnLst>
                        <p:par>
                          <p:cTn id="53" fill="hold">
                            <p:stCondLst>
                              <p:cond delay="0"/>
                            </p:stCondLst>
                            <p:childTnLst>
                              <p:par>
                                <p:cTn id="54" presetID="0" presetClass="path" presetSubtype="0" accel="50000" decel="50000" fill="hold" nodeType="clickEffect">
                                  <p:stCondLst>
                                    <p:cond delay="0"/>
                                  </p:stCondLst>
                                  <p:childTnLst>
                                    <p:animMotion origin="layout" path="M 0.41979 -0.01759 C 0.42153 -0.00602 0.4217 0.00532 0.42292 0.01713 C 0.42379 0.02592 0.42656 0.03495 0.42813 0.04352 C 0.43038 0.05532 0.43264 0.0669 0.44063 0.07407 C 0.44323 0.07916 0.44722 0.08449 0.45104 0.08796 C 0.45261 0.09398 0.45469 0.09861 0.45625 0.10463 C 0.4566 0.10602 0.45729 0.10879 0.45729 0.10879 C 0.45608 0.15555 0.45625 0.13565 0.45625 0.16852 " pathEditMode="relative" ptsTypes="fffffffA">
                                      <p:cBhvr>
                                        <p:cTn id="55" dur="2000" fill="hold"/>
                                        <p:tgtEl>
                                          <p:spTgt spid="3080"/>
                                        </p:tgtEl>
                                        <p:attrNameLst>
                                          <p:attrName>ppt_x</p:attrName>
                                          <p:attrName>ppt_y</p:attrName>
                                        </p:attrNameLst>
                                      </p:cBhvr>
                                    </p:animMotion>
                                  </p:childTnLst>
                                </p:cTn>
                              </p:par>
                            </p:childTnLst>
                          </p:cTn>
                        </p:par>
                        <p:par>
                          <p:cTn id="56" fill="hold">
                            <p:stCondLst>
                              <p:cond delay="2000"/>
                            </p:stCondLst>
                            <p:childTnLst>
                              <p:par>
                                <p:cTn id="57" presetID="22" presetClass="entr" presetSubtype="1" fill="hold" grpId="0" nodeType="afterEffect">
                                  <p:stCondLst>
                                    <p:cond delay="0"/>
                                  </p:stCondLst>
                                  <p:childTnLst>
                                    <p:set>
                                      <p:cBhvr>
                                        <p:cTn id="58" dur="1" fill="hold">
                                          <p:stCondLst>
                                            <p:cond delay="0"/>
                                          </p:stCondLst>
                                        </p:cTn>
                                        <p:tgtEl>
                                          <p:spTgt spid="60"/>
                                        </p:tgtEl>
                                        <p:attrNameLst>
                                          <p:attrName>style.visibility</p:attrName>
                                        </p:attrNameLst>
                                      </p:cBhvr>
                                      <p:to>
                                        <p:strVal val="visible"/>
                                      </p:to>
                                    </p:set>
                                    <p:animEffect transition="in" filter="wipe(up)">
                                      <p:cBhvr>
                                        <p:cTn id="59" dur="500"/>
                                        <p:tgtEl>
                                          <p:spTgt spid="60"/>
                                        </p:tgtEl>
                                      </p:cBhvr>
                                    </p:animEffect>
                                  </p:childTnLst>
                                </p:cTn>
                              </p:par>
                            </p:childTnLst>
                          </p:cTn>
                        </p:par>
                      </p:childTnLst>
                    </p:cTn>
                  </p:par>
                  <p:par>
                    <p:cTn id="60" fill="hold">
                      <p:stCondLst>
                        <p:cond delay="indefinite"/>
                      </p:stCondLst>
                      <p:childTnLst>
                        <p:par>
                          <p:cTn id="61" fill="hold">
                            <p:stCondLst>
                              <p:cond delay="0"/>
                            </p:stCondLst>
                            <p:childTnLst>
                              <p:par>
                                <p:cTn id="62" presetID="0" presetClass="path" presetSubtype="0" accel="50000" decel="50000" fill="hold" nodeType="clickEffect">
                                  <p:stCondLst>
                                    <p:cond delay="0"/>
                                  </p:stCondLst>
                                  <p:childTnLst>
                                    <p:animMotion origin="layout" path="M 0.46146 0.16991 C 0.46701 0.1625 0.46997 0.15324 0.47396 0.14491 C 0.47708 0.1382 0.48177 0.13056 0.48542 0.12408 C 0.4875 0.11551 0.49167 0.10903 0.49375 0.10046 C 0.49566 0.09283 0.49878 0.08496 0.50208 0.07824 C 0.50417 0.06667 0.50156 0.07801 0.50521 0.06852 C 0.50712 0.0632 0.50799 0.05602 0.50938 0.05046 C 0.51094 0.04398 0.51875 0.03195 0.52188 0.02546 C 0.52257 0.02431 0.52222 0.02246 0.52292 0.0213 C 0.52778 0.01181 0.53455 0.00023 0.54167 -0.00648 C 0.54878 -0.01319 0.55764 -0.01412 0.56563 -0.01759 C 0.57674 -0.01713 0.59271 -0.01736 0.60521 -0.01481 C 0.61441 -0.01296 0.62257 -0.00671 0.63125 -0.0037 C 0.64045 0.0044 0.65469 0.01134 0.66563 0.01435 C 0.67813 0.01389 0.69063 0.01389 0.70313 0.01296 C 0.70885 0.0125 0.71476 0.01019 0.72083 0.01019 " pathEditMode="relative" ptsTypes="fffffffffffffffA">
                                      <p:cBhvr>
                                        <p:cTn id="63" dur="2000" fill="hold"/>
                                        <p:tgtEl>
                                          <p:spTgt spid="3080"/>
                                        </p:tgtEl>
                                        <p:attrNameLst>
                                          <p:attrName>ppt_x</p:attrName>
                                          <p:attrName>ppt_y</p:attrName>
                                        </p:attrNameLst>
                                      </p:cBhvr>
                                    </p:animMotion>
                                  </p:childTnLst>
                                </p:cTn>
                              </p:par>
                            </p:childTnLst>
                          </p:cTn>
                        </p:par>
                        <p:par>
                          <p:cTn id="64" fill="hold">
                            <p:stCondLst>
                              <p:cond delay="2000"/>
                            </p:stCondLst>
                            <p:childTnLst>
                              <p:par>
                                <p:cTn id="65" presetID="22" presetClass="entr" presetSubtype="8"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wipe(left)">
                                      <p:cBhvr>
                                        <p:cTn id="67" dur="500"/>
                                        <p:tgtEl>
                                          <p:spTgt spid="61"/>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3080"/>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31" presetClass="entr" presetSubtype="0" fill="hold" grpId="0" nodeType="clickEffect">
                                  <p:stCondLst>
                                    <p:cond delay="0"/>
                                  </p:stCondLst>
                                  <p:childTnLst>
                                    <p:set>
                                      <p:cBhvr>
                                        <p:cTn id="75" dur="1" fill="hold">
                                          <p:stCondLst>
                                            <p:cond delay="0"/>
                                          </p:stCondLst>
                                        </p:cTn>
                                        <p:tgtEl>
                                          <p:spTgt spid="54"/>
                                        </p:tgtEl>
                                        <p:attrNameLst>
                                          <p:attrName>style.visibility</p:attrName>
                                        </p:attrNameLst>
                                      </p:cBhvr>
                                      <p:to>
                                        <p:strVal val="visible"/>
                                      </p:to>
                                    </p:set>
                                    <p:anim calcmode="lin" valueType="num">
                                      <p:cBhvr>
                                        <p:cTn id="76" dur="1000" fill="hold"/>
                                        <p:tgtEl>
                                          <p:spTgt spid="54"/>
                                        </p:tgtEl>
                                        <p:attrNameLst>
                                          <p:attrName>ppt_w</p:attrName>
                                        </p:attrNameLst>
                                      </p:cBhvr>
                                      <p:tavLst>
                                        <p:tav tm="0">
                                          <p:val>
                                            <p:fltVal val="0"/>
                                          </p:val>
                                        </p:tav>
                                        <p:tav tm="100000">
                                          <p:val>
                                            <p:strVal val="#ppt_w"/>
                                          </p:val>
                                        </p:tav>
                                      </p:tavLst>
                                    </p:anim>
                                    <p:anim calcmode="lin" valueType="num">
                                      <p:cBhvr>
                                        <p:cTn id="77" dur="1000" fill="hold"/>
                                        <p:tgtEl>
                                          <p:spTgt spid="54"/>
                                        </p:tgtEl>
                                        <p:attrNameLst>
                                          <p:attrName>ppt_h</p:attrName>
                                        </p:attrNameLst>
                                      </p:cBhvr>
                                      <p:tavLst>
                                        <p:tav tm="0">
                                          <p:val>
                                            <p:fltVal val="0"/>
                                          </p:val>
                                        </p:tav>
                                        <p:tav tm="100000">
                                          <p:val>
                                            <p:strVal val="#ppt_h"/>
                                          </p:val>
                                        </p:tav>
                                      </p:tavLst>
                                    </p:anim>
                                    <p:anim calcmode="lin" valueType="num">
                                      <p:cBhvr>
                                        <p:cTn id="78" dur="1000" fill="hold"/>
                                        <p:tgtEl>
                                          <p:spTgt spid="54"/>
                                        </p:tgtEl>
                                        <p:attrNameLst>
                                          <p:attrName>style.rotation</p:attrName>
                                        </p:attrNameLst>
                                      </p:cBhvr>
                                      <p:tavLst>
                                        <p:tav tm="0">
                                          <p:val>
                                            <p:fltVal val="90"/>
                                          </p:val>
                                        </p:tav>
                                        <p:tav tm="100000">
                                          <p:val>
                                            <p:fltVal val="0"/>
                                          </p:val>
                                        </p:tav>
                                      </p:tavLst>
                                    </p:anim>
                                    <p:animEffect transition="in" filter="fade">
                                      <p:cBhvr>
                                        <p:cTn id="79" dur="10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5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733C65-0B06-48DB-A37E-189234C0B939}" type="slidenum">
              <a:rPr lang="en-US" smtClean="0"/>
              <a:pPr/>
              <a:t>38</a:t>
            </a:fld>
            <a:endParaRPr lang="en-US"/>
          </a:p>
        </p:txBody>
      </p:sp>
      <p:sp>
        <p:nvSpPr>
          <p:cNvPr id="4" name="Title 3"/>
          <p:cNvSpPr>
            <a:spLocks noGrp="1"/>
          </p:cNvSpPr>
          <p:nvPr>
            <p:ph type="title"/>
          </p:nvPr>
        </p:nvSpPr>
        <p:spPr/>
        <p:txBody>
          <a:bodyPr>
            <a:noAutofit/>
          </a:bodyPr>
          <a:lstStyle/>
          <a:p>
            <a:r>
              <a:rPr lang="en-US" dirty="0"/>
              <a:t>Viper E</a:t>
            </a:r>
            <a:r>
              <a:rPr lang="en-US" dirty="0" smtClean="0"/>
              <a:t>nables Reliable </a:t>
            </a:r>
            <a:r>
              <a:rPr lang="en-US" dirty="0" err="1"/>
              <a:t>OoO</a:t>
            </a:r>
            <a:r>
              <a:rPr lang="en-US" dirty="0"/>
              <a:t> E</a:t>
            </a:r>
            <a:r>
              <a:rPr lang="en-US" dirty="0" smtClean="0"/>
              <a:t>xecution</a:t>
            </a:r>
            <a:endParaRPr lang="en-US" dirty="0"/>
          </a:p>
        </p:txBody>
      </p:sp>
      <p:graphicFrame>
        <p:nvGraphicFramePr>
          <p:cNvPr id="6" name="Chart 5"/>
          <p:cNvGraphicFramePr>
            <a:graphicFrameLocks noGrp="1"/>
          </p:cNvGraphicFramePr>
          <p:nvPr>
            <p:extLst>
              <p:ext uri="{D42A27DB-BD31-4B8C-83A1-F6EECF244321}">
                <p14:modId xmlns:p14="http://schemas.microsoft.com/office/powerpoint/2010/main" xmlns="" val="1869315212"/>
              </p:ext>
            </p:extLst>
          </p:nvPr>
        </p:nvGraphicFramePr>
        <p:xfrm>
          <a:off x="195943" y="1371600"/>
          <a:ext cx="8490857"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5" name="Oval 4"/>
          <p:cNvSpPr/>
          <p:nvPr/>
        </p:nvSpPr>
        <p:spPr>
          <a:xfrm>
            <a:off x="5205939" y="3467100"/>
            <a:ext cx="520117" cy="114110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0840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733C65-0B06-48DB-A37E-189234C0B939}" type="slidenum">
              <a:rPr lang="en-US" smtClean="0"/>
              <a:pPr/>
              <a:t>39</a:t>
            </a:fld>
            <a:endParaRPr lang="en-US"/>
          </a:p>
        </p:txBody>
      </p:sp>
      <p:sp>
        <p:nvSpPr>
          <p:cNvPr id="4" name="Title 3"/>
          <p:cNvSpPr>
            <a:spLocks noGrp="1"/>
          </p:cNvSpPr>
          <p:nvPr>
            <p:ph type="title"/>
          </p:nvPr>
        </p:nvSpPr>
        <p:spPr>
          <a:xfrm>
            <a:off x="457200" y="277813"/>
            <a:ext cx="8686800" cy="636587"/>
          </a:xfrm>
        </p:spPr>
        <p:txBody>
          <a:bodyPr>
            <a:noAutofit/>
          </a:bodyPr>
          <a:lstStyle/>
          <a:p>
            <a:r>
              <a:rPr lang="en-US" dirty="0" smtClean="0"/>
              <a:t>Viper is Competitive </a:t>
            </a:r>
            <a:r>
              <a:rPr lang="en-US" dirty="0" err="1" smtClean="0"/>
              <a:t>vs</a:t>
            </a:r>
            <a:r>
              <a:rPr lang="en-US" dirty="0" smtClean="0"/>
              <a:t> Unprotected </a:t>
            </a:r>
            <a:r>
              <a:rPr lang="en-US" dirty="0" err="1" smtClean="0"/>
              <a:t>OoO</a:t>
            </a:r>
            <a:endParaRPr lang="en-US" dirty="0"/>
          </a:p>
        </p:txBody>
      </p:sp>
      <p:graphicFrame>
        <p:nvGraphicFramePr>
          <p:cNvPr id="6" name="Chart 5"/>
          <p:cNvGraphicFramePr>
            <a:graphicFrameLocks noGrp="1"/>
          </p:cNvGraphicFramePr>
          <p:nvPr>
            <p:extLst>
              <p:ext uri="{D42A27DB-BD31-4B8C-83A1-F6EECF244321}">
                <p14:modId xmlns:p14="http://schemas.microsoft.com/office/powerpoint/2010/main" xmlns="" val="365911643"/>
              </p:ext>
            </p:extLst>
          </p:nvPr>
        </p:nvGraphicFramePr>
        <p:xfrm>
          <a:off x="195943" y="1371600"/>
          <a:ext cx="8490857"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p:cNvSpPr/>
          <p:nvPr/>
        </p:nvSpPr>
        <p:spPr>
          <a:xfrm>
            <a:off x="4685823" y="2030104"/>
            <a:ext cx="520117" cy="1295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847392" y="3622693"/>
            <a:ext cx="7758752"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8209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970136" y="4218441"/>
            <a:ext cx="1989306" cy="1644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itle 43"/>
          <p:cNvSpPr>
            <a:spLocks noGrp="1"/>
          </p:cNvSpPr>
          <p:nvPr>
            <p:ph type="title"/>
          </p:nvPr>
        </p:nvSpPr>
        <p:spPr/>
        <p:txBody>
          <a:bodyPr/>
          <a:lstStyle/>
          <a:p>
            <a:r>
              <a:rPr lang="en-US" dirty="0" smtClean="0"/>
              <a:t>Faults Effects on CMP Throughput </a:t>
            </a:r>
            <a:endParaRPr lang="en-US" dirty="0"/>
          </a:p>
        </p:txBody>
      </p:sp>
      <p:sp>
        <p:nvSpPr>
          <p:cNvPr id="45" name="Content Placeholder 44"/>
          <p:cNvSpPr>
            <a:spLocks noGrp="1"/>
          </p:cNvSpPr>
          <p:nvPr>
            <p:ph idx="1"/>
          </p:nvPr>
        </p:nvSpPr>
        <p:spPr>
          <a:xfrm>
            <a:off x="457200" y="4332514"/>
            <a:ext cx="8229600" cy="1798411"/>
          </a:xfrm>
        </p:spPr>
        <p:txBody>
          <a:bodyPr/>
          <a:lstStyle/>
          <a:p>
            <a:r>
              <a:rPr lang="en-US" sz="2800" dirty="0" smtClean="0"/>
              <a:t>CMP system w/ 2 billion transistors</a:t>
            </a:r>
            <a:br>
              <a:rPr lang="en-US" sz="2800" dirty="0" smtClean="0"/>
            </a:br>
            <a:r>
              <a:rPr lang="en-US" sz="2800" dirty="0" smtClean="0"/>
              <a:t>fitting 128 cores – no caches</a:t>
            </a:r>
          </a:p>
          <a:p>
            <a:pPr lvl="1"/>
            <a:r>
              <a:rPr lang="en-US" sz="2400" dirty="0" smtClean="0"/>
              <a:t>15M transistors/core, similar to Intel Atom</a:t>
            </a:r>
            <a:endParaRPr lang="en-US" sz="2400" dirty="0"/>
          </a:p>
        </p:txBody>
      </p:sp>
      <p:sp>
        <p:nvSpPr>
          <p:cNvPr id="5" name="Slide Number Placeholder 4"/>
          <p:cNvSpPr>
            <a:spLocks noGrp="1"/>
          </p:cNvSpPr>
          <p:nvPr>
            <p:ph type="sldNum" sz="quarter" idx="12"/>
          </p:nvPr>
        </p:nvSpPr>
        <p:spPr/>
        <p:txBody>
          <a:bodyPr/>
          <a:lstStyle/>
          <a:p>
            <a:fld id="{CB4D81BC-5C76-48B4-9A0D-E2FF8D455E66}" type="slidenum">
              <a:rPr lang="en-US" smtClean="0"/>
              <a:pPr/>
              <a:t>4</a:t>
            </a:fld>
            <a:endParaRPr lang="en-US"/>
          </a:p>
        </p:txBody>
      </p:sp>
      <p:cxnSp>
        <p:nvCxnSpPr>
          <p:cNvPr id="3" name="Straight Connector 2"/>
          <p:cNvCxnSpPr/>
          <p:nvPr/>
        </p:nvCxnSpPr>
        <p:spPr>
          <a:xfrm>
            <a:off x="2223247" y="1631576"/>
            <a:ext cx="5122135" cy="838536"/>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698086" y="1547218"/>
            <a:ext cx="2715808" cy="400110"/>
          </a:xfrm>
          <a:prstGeom prst="rect">
            <a:avLst/>
          </a:prstGeom>
          <a:noFill/>
        </p:spPr>
        <p:txBody>
          <a:bodyPr wrap="none" rtlCol="0">
            <a:spAutoFit/>
          </a:bodyPr>
          <a:lstStyle/>
          <a:p>
            <a:r>
              <a:rPr lang="en-US" sz="2000" b="1" dirty="0" smtClean="0">
                <a:solidFill>
                  <a:schemeClr val="tx2"/>
                </a:solidFill>
                <a:latin typeface="Arial Narrow" pitchFamily="34" charset="0"/>
              </a:rPr>
              <a:t>Ideal reliable architecture</a:t>
            </a:r>
            <a:endParaRPr lang="en-US" sz="2000" b="1" dirty="0">
              <a:solidFill>
                <a:schemeClr val="tx2"/>
              </a:solidFill>
              <a:latin typeface="Arial Narrow" pitchFamily="34" charset="0"/>
            </a:endParaRPr>
          </a:p>
        </p:txBody>
      </p:sp>
      <p:grpSp>
        <p:nvGrpSpPr>
          <p:cNvPr id="12" name="Group 11"/>
          <p:cNvGrpSpPr/>
          <p:nvPr/>
        </p:nvGrpSpPr>
        <p:grpSpPr>
          <a:xfrm>
            <a:off x="6970139" y="4218441"/>
            <a:ext cx="750484" cy="300601"/>
            <a:chOff x="1430008" y="4137569"/>
            <a:chExt cx="771526" cy="1076325"/>
          </a:xfrm>
        </p:grpSpPr>
        <p:pic>
          <p:nvPicPr>
            <p:cNvPr id="1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 name="Rectangle 13"/>
            <p:cNvSpPr/>
            <p:nvPr/>
          </p:nvSpPr>
          <p:spPr>
            <a:xfrm>
              <a:off x="1430008" y="4142520"/>
              <a:ext cx="771525" cy="1068422"/>
            </a:xfrm>
            <a:prstGeom prst="rect">
              <a:avLst/>
            </a:prstGeom>
            <a:solidFill>
              <a:schemeClr val="bg1">
                <a:alpha val="1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15" name="Group 14"/>
          <p:cNvGrpSpPr/>
          <p:nvPr/>
        </p:nvGrpSpPr>
        <p:grpSpPr>
          <a:xfrm>
            <a:off x="6970140" y="4521421"/>
            <a:ext cx="750484" cy="300601"/>
            <a:chOff x="1430008" y="4137569"/>
            <a:chExt cx="771526" cy="1076325"/>
          </a:xfrm>
        </p:grpSpPr>
        <p:pic>
          <p:nvPicPr>
            <p:cNvPr id="16"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7" name="Rectangle 16"/>
            <p:cNvSpPr/>
            <p:nvPr/>
          </p:nvSpPr>
          <p:spPr>
            <a:xfrm>
              <a:off x="1430008" y="4142520"/>
              <a:ext cx="771525" cy="1068422"/>
            </a:xfrm>
            <a:prstGeom prst="rect">
              <a:avLst/>
            </a:prstGeom>
            <a:solidFill>
              <a:schemeClr val="bg1">
                <a:alpha val="1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18" name="Group 17"/>
          <p:cNvGrpSpPr/>
          <p:nvPr/>
        </p:nvGrpSpPr>
        <p:grpSpPr>
          <a:xfrm>
            <a:off x="6970137" y="4821198"/>
            <a:ext cx="750484" cy="300601"/>
            <a:chOff x="1430008" y="4137569"/>
            <a:chExt cx="771526" cy="1076325"/>
          </a:xfrm>
        </p:grpSpPr>
        <p:pic>
          <p:nvPicPr>
            <p:cNvPr id="1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0" name="Rectangle 19"/>
            <p:cNvSpPr/>
            <p:nvPr/>
          </p:nvSpPr>
          <p:spPr>
            <a:xfrm>
              <a:off x="1430008" y="4142520"/>
              <a:ext cx="771525" cy="1068422"/>
            </a:xfrm>
            <a:prstGeom prst="rect">
              <a:avLst/>
            </a:prstGeom>
            <a:solidFill>
              <a:schemeClr val="bg1">
                <a:alpha val="1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21" name="Group 20"/>
          <p:cNvGrpSpPr/>
          <p:nvPr/>
        </p:nvGrpSpPr>
        <p:grpSpPr>
          <a:xfrm>
            <a:off x="6970138" y="5124178"/>
            <a:ext cx="750484" cy="300601"/>
            <a:chOff x="1430008" y="4137569"/>
            <a:chExt cx="771526" cy="1076325"/>
          </a:xfrm>
        </p:grpSpPr>
        <p:pic>
          <p:nvPicPr>
            <p:cNvPr id="22"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3" name="Rectangle 22"/>
            <p:cNvSpPr/>
            <p:nvPr/>
          </p:nvSpPr>
          <p:spPr>
            <a:xfrm>
              <a:off x="1430008" y="4142520"/>
              <a:ext cx="771525" cy="1068422"/>
            </a:xfrm>
            <a:prstGeom prst="rect">
              <a:avLst/>
            </a:prstGeom>
            <a:solidFill>
              <a:schemeClr val="bg1">
                <a:alpha val="1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24" name="Group 23"/>
          <p:cNvGrpSpPr/>
          <p:nvPr/>
        </p:nvGrpSpPr>
        <p:grpSpPr>
          <a:xfrm>
            <a:off x="7720620" y="4222203"/>
            <a:ext cx="750484" cy="300601"/>
            <a:chOff x="1430008" y="4137569"/>
            <a:chExt cx="771526" cy="1076325"/>
          </a:xfrm>
        </p:grpSpPr>
        <p:pic>
          <p:nvPicPr>
            <p:cNvPr id="2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6" name="Rectangle 25"/>
            <p:cNvSpPr/>
            <p:nvPr/>
          </p:nvSpPr>
          <p:spPr>
            <a:xfrm>
              <a:off x="1430008" y="4142520"/>
              <a:ext cx="771525" cy="1068422"/>
            </a:xfrm>
            <a:prstGeom prst="rect">
              <a:avLst/>
            </a:prstGeom>
            <a:solidFill>
              <a:schemeClr val="bg1">
                <a:alpha val="1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grpSp>
        <p:nvGrpSpPr>
          <p:cNvPr id="27" name="Group 26"/>
          <p:cNvGrpSpPr/>
          <p:nvPr/>
        </p:nvGrpSpPr>
        <p:grpSpPr>
          <a:xfrm>
            <a:off x="7720621" y="4525183"/>
            <a:ext cx="750484" cy="300601"/>
            <a:chOff x="1430008" y="4137569"/>
            <a:chExt cx="771526" cy="1076325"/>
          </a:xfrm>
        </p:grpSpPr>
        <p:pic>
          <p:nvPicPr>
            <p:cNvPr id="28"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30009" y="4137569"/>
              <a:ext cx="771525" cy="1076325"/>
            </a:xfrm>
            <a:prstGeom prst="rect">
              <a:avLst/>
            </a:prstGeom>
            <a:noFill/>
            <a:ln w="19050">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9" name="Rectangle 28"/>
            <p:cNvSpPr/>
            <p:nvPr/>
          </p:nvSpPr>
          <p:spPr>
            <a:xfrm>
              <a:off x="1430008" y="4142520"/>
              <a:ext cx="771525" cy="1068422"/>
            </a:xfrm>
            <a:prstGeom prst="rect">
              <a:avLst/>
            </a:prstGeom>
            <a:solidFill>
              <a:schemeClr val="bg1">
                <a:alpha val="1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Arial Narrow" pitchFamily="34" charset="0"/>
                </a:rPr>
                <a:t>Core</a:t>
              </a:r>
            </a:p>
          </p:txBody>
        </p:sp>
      </p:grpSp>
      <p:sp>
        <p:nvSpPr>
          <p:cNvPr id="2" name="TextBox 1"/>
          <p:cNvSpPr txBox="1"/>
          <p:nvPr/>
        </p:nvSpPr>
        <p:spPr>
          <a:xfrm>
            <a:off x="7894040" y="4971778"/>
            <a:ext cx="415498" cy="369332"/>
          </a:xfrm>
          <a:prstGeom prst="rect">
            <a:avLst/>
          </a:prstGeom>
          <a:noFill/>
        </p:spPr>
        <p:txBody>
          <a:bodyPr wrap="none" rtlCol="0">
            <a:spAutoFit/>
          </a:bodyPr>
          <a:lstStyle/>
          <a:p>
            <a:r>
              <a:rPr lang="en-US" dirty="0" smtClean="0"/>
              <a:t>…</a:t>
            </a:r>
            <a:endParaRPr lang="en-US" dirty="0"/>
          </a:p>
        </p:txBody>
      </p:sp>
      <p:sp>
        <p:nvSpPr>
          <p:cNvPr id="31" name="TextBox 30"/>
          <p:cNvSpPr txBox="1"/>
          <p:nvPr/>
        </p:nvSpPr>
        <p:spPr>
          <a:xfrm>
            <a:off x="7137633" y="5493510"/>
            <a:ext cx="415498" cy="369332"/>
          </a:xfrm>
          <a:prstGeom prst="rect">
            <a:avLst/>
          </a:prstGeom>
          <a:noFill/>
        </p:spPr>
        <p:txBody>
          <a:bodyPr wrap="none" rtlCol="0">
            <a:spAutoFit/>
          </a:bodyPr>
          <a:lstStyle/>
          <a:p>
            <a:r>
              <a:rPr lang="en-US" dirty="0" smtClean="0"/>
              <a:t>…</a:t>
            </a:r>
            <a:endParaRPr lang="en-US" dirty="0"/>
          </a:p>
        </p:txBody>
      </p:sp>
      <p:sp>
        <p:nvSpPr>
          <p:cNvPr id="36" name="TextBox 35"/>
          <p:cNvSpPr txBox="1"/>
          <p:nvPr/>
        </p:nvSpPr>
        <p:spPr>
          <a:xfrm>
            <a:off x="8518107" y="4223586"/>
            <a:ext cx="415498" cy="369332"/>
          </a:xfrm>
          <a:prstGeom prst="rect">
            <a:avLst/>
          </a:prstGeom>
          <a:noFill/>
        </p:spPr>
        <p:txBody>
          <a:bodyPr wrap="none" rtlCol="0">
            <a:spAutoFit/>
          </a:bodyPr>
          <a:lstStyle/>
          <a:p>
            <a:r>
              <a:rPr lang="en-US" dirty="0" smtClean="0"/>
              <a:t>…</a:t>
            </a:r>
            <a:endParaRPr lang="en-US" dirty="0"/>
          </a:p>
        </p:txBody>
      </p:sp>
      <p:sp>
        <p:nvSpPr>
          <p:cNvPr id="33" name="TextBox 32"/>
          <p:cNvSpPr txBox="1"/>
          <p:nvPr/>
        </p:nvSpPr>
        <p:spPr>
          <a:xfrm>
            <a:off x="3698086" y="2270057"/>
            <a:ext cx="652743" cy="400110"/>
          </a:xfrm>
          <a:prstGeom prst="rect">
            <a:avLst/>
          </a:prstGeom>
          <a:noFill/>
        </p:spPr>
        <p:txBody>
          <a:bodyPr wrap="none" rtlCol="0">
            <a:spAutoFit/>
          </a:bodyPr>
          <a:lstStyle/>
          <a:p>
            <a:r>
              <a:rPr lang="en-US" sz="2000" b="1" dirty="0" smtClean="0">
                <a:solidFill>
                  <a:srgbClr val="FF0000"/>
                </a:solidFill>
                <a:latin typeface="Arial Narrow" pitchFamily="34" charset="0"/>
              </a:rPr>
              <a:t>CMP</a:t>
            </a:r>
            <a:endParaRPr lang="en-US" sz="2000" b="1" dirty="0">
              <a:solidFill>
                <a:srgbClr val="FF0000"/>
              </a:solidFill>
              <a:latin typeface="Arial Narrow" pitchFamily="34" charset="0"/>
            </a:endParaRPr>
          </a:p>
        </p:txBody>
      </p:sp>
      <p:graphicFrame>
        <p:nvGraphicFramePr>
          <p:cNvPr id="32" name="Chart 31"/>
          <p:cNvGraphicFramePr>
            <a:graphicFrameLocks/>
          </p:cNvGraphicFramePr>
          <p:nvPr>
            <p:extLst>
              <p:ext uri="{D42A27DB-BD31-4B8C-83A1-F6EECF244321}">
                <p14:modId xmlns:p14="http://schemas.microsoft.com/office/powerpoint/2010/main" xmlns="" val="3021570734"/>
              </p:ext>
            </p:extLst>
          </p:nvPr>
        </p:nvGraphicFramePr>
        <p:xfrm>
          <a:off x="1310748" y="1098511"/>
          <a:ext cx="6409876" cy="341970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424093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733C65-0B06-48DB-A37E-189234C0B939}" type="slidenum">
              <a:rPr lang="en-US" smtClean="0"/>
              <a:pPr/>
              <a:t>5</a:t>
            </a:fld>
            <a:endParaRPr lang="en-US"/>
          </a:p>
        </p:txBody>
      </p:sp>
      <p:sp>
        <p:nvSpPr>
          <p:cNvPr id="4" name="Title 3"/>
          <p:cNvSpPr>
            <a:spLocks noGrp="1"/>
          </p:cNvSpPr>
          <p:nvPr>
            <p:ph type="title"/>
          </p:nvPr>
        </p:nvSpPr>
        <p:spPr/>
        <p:txBody>
          <a:bodyPr>
            <a:noAutofit/>
          </a:bodyPr>
          <a:lstStyle/>
          <a:p>
            <a:r>
              <a:rPr lang="en-US" dirty="0" smtClean="0"/>
              <a:t>Limitations of Current </a:t>
            </a:r>
            <a:r>
              <a:rPr lang="en-US" dirty="0"/>
              <a:t>µ-</a:t>
            </a:r>
            <a:r>
              <a:rPr lang="en-US" dirty="0" smtClean="0"/>
              <a:t>Architectures</a:t>
            </a:r>
            <a:endParaRPr lang="en-US" dirty="0"/>
          </a:p>
        </p:txBody>
      </p:sp>
      <p:sp>
        <p:nvSpPr>
          <p:cNvPr id="6" name="Rectangle 5"/>
          <p:cNvSpPr/>
          <p:nvPr/>
        </p:nvSpPr>
        <p:spPr>
          <a:xfrm>
            <a:off x="1959431" y="4582892"/>
            <a:ext cx="903515"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Fetch</a:t>
            </a:r>
            <a:endParaRPr lang="en-US" dirty="0"/>
          </a:p>
        </p:txBody>
      </p:sp>
      <p:sp>
        <p:nvSpPr>
          <p:cNvPr id="7" name="Rectangle 6"/>
          <p:cNvSpPr/>
          <p:nvPr/>
        </p:nvSpPr>
        <p:spPr>
          <a:xfrm>
            <a:off x="3048003" y="4659094"/>
            <a:ext cx="1121229" cy="359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Decoder</a:t>
            </a:r>
            <a:endParaRPr lang="en-US" dirty="0"/>
          </a:p>
        </p:txBody>
      </p:sp>
      <p:sp>
        <p:nvSpPr>
          <p:cNvPr id="8" name="Rectangle 7"/>
          <p:cNvSpPr/>
          <p:nvPr/>
        </p:nvSpPr>
        <p:spPr>
          <a:xfrm>
            <a:off x="3048003" y="5127178"/>
            <a:ext cx="1121229" cy="359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Decoder</a:t>
            </a:r>
            <a:endParaRPr lang="en-US" dirty="0"/>
          </a:p>
        </p:txBody>
      </p:sp>
      <p:sp>
        <p:nvSpPr>
          <p:cNvPr id="9" name="Rectangle 8"/>
          <p:cNvSpPr/>
          <p:nvPr/>
        </p:nvSpPr>
        <p:spPr>
          <a:xfrm>
            <a:off x="4365183" y="4484918"/>
            <a:ext cx="903514" cy="7075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Integer ALU</a:t>
            </a:r>
            <a:endParaRPr lang="en-US" dirty="0"/>
          </a:p>
        </p:txBody>
      </p:sp>
      <p:sp>
        <p:nvSpPr>
          <p:cNvPr id="10" name="Rectangle 9"/>
          <p:cNvSpPr/>
          <p:nvPr/>
        </p:nvSpPr>
        <p:spPr>
          <a:xfrm>
            <a:off x="4397837" y="5459189"/>
            <a:ext cx="1556673" cy="517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Floating Point</a:t>
            </a:r>
            <a:endParaRPr lang="en-US" dirty="0"/>
          </a:p>
        </p:txBody>
      </p:sp>
      <p:sp>
        <p:nvSpPr>
          <p:cNvPr id="11" name="Rectangle 10"/>
          <p:cNvSpPr/>
          <p:nvPr/>
        </p:nvSpPr>
        <p:spPr>
          <a:xfrm>
            <a:off x="5502753" y="4381499"/>
            <a:ext cx="451757"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LSQ</a:t>
            </a:r>
            <a:endParaRPr lang="en-US" dirty="0"/>
          </a:p>
        </p:txBody>
      </p:sp>
      <p:sp>
        <p:nvSpPr>
          <p:cNvPr id="12" name="Rectangle 11"/>
          <p:cNvSpPr/>
          <p:nvPr/>
        </p:nvSpPr>
        <p:spPr>
          <a:xfrm>
            <a:off x="6308270" y="4582892"/>
            <a:ext cx="903514"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Back End</a:t>
            </a:r>
            <a:endParaRPr lang="en-US" dirty="0"/>
          </a:p>
        </p:txBody>
      </p:sp>
      <p:cxnSp>
        <p:nvCxnSpPr>
          <p:cNvPr id="13" name="Straight Arrow Connector 12"/>
          <p:cNvCxnSpPr>
            <a:stCxn id="6" idx="3"/>
            <a:endCxn id="7" idx="1"/>
          </p:cNvCxnSpPr>
          <p:nvPr/>
        </p:nvCxnSpPr>
        <p:spPr>
          <a:xfrm flipV="1">
            <a:off x="2862946" y="4838708"/>
            <a:ext cx="185057" cy="195941"/>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3"/>
            <a:endCxn id="8" idx="1"/>
          </p:cNvCxnSpPr>
          <p:nvPr/>
        </p:nvCxnSpPr>
        <p:spPr>
          <a:xfrm>
            <a:off x="2862946" y="5034649"/>
            <a:ext cx="185057" cy="27214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3"/>
            <a:endCxn id="9" idx="1"/>
          </p:cNvCxnSpPr>
          <p:nvPr/>
        </p:nvCxnSpPr>
        <p:spPr>
          <a:xfrm flipV="1">
            <a:off x="4169232" y="4838701"/>
            <a:ext cx="195951" cy="7"/>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3"/>
            <a:endCxn id="10" idx="1"/>
          </p:cNvCxnSpPr>
          <p:nvPr/>
        </p:nvCxnSpPr>
        <p:spPr>
          <a:xfrm>
            <a:off x="4169232" y="5306792"/>
            <a:ext cx="228605" cy="41093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3"/>
            <a:endCxn id="11" idx="1"/>
          </p:cNvCxnSpPr>
          <p:nvPr/>
        </p:nvCxnSpPr>
        <p:spPr>
          <a:xfrm flipV="1">
            <a:off x="5268697" y="4833256"/>
            <a:ext cx="234056" cy="5445"/>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 idx="3"/>
            <a:endCxn id="12" idx="1"/>
          </p:cNvCxnSpPr>
          <p:nvPr/>
        </p:nvCxnSpPr>
        <p:spPr>
          <a:xfrm>
            <a:off x="5954510" y="4833256"/>
            <a:ext cx="353760" cy="20139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0" idx="3"/>
            <a:endCxn id="12" idx="1"/>
          </p:cNvCxnSpPr>
          <p:nvPr/>
        </p:nvCxnSpPr>
        <p:spPr>
          <a:xfrm flipV="1">
            <a:off x="5954510" y="5034649"/>
            <a:ext cx="353760" cy="683076"/>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Curved Connector 63"/>
          <p:cNvCxnSpPr>
            <a:stCxn id="11" idx="0"/>
            <a:endCxn id="6" idx="0"/>
          </p:cNvCxnSpPr>
          <p:nvPr/>
        </p:nvCxnSpPr>
        <p:spPr>
          <a:xfrm rot="16200000" flipH="1" flipV="1">
            <a:off x="3969214" y="2823473"/>
            <a:ext cx="201393" cy="3317443"/>
          </a:xfrm>
          <a:prstGeom prst="bentConnector3">
            <a:avLst>
              <a:gd name="adj1" fmla="val -113509"/>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Curved Connector 77"/>
          <p:cNvCxnSpPr/>
          <p:nvPr/>
        </p:nvCxnSpPr>
        <p:spPr>
          <a:xfrm rot="16200000" flipH="1" flipV="1">
            <a:off x="3670307" y="3440793"/>
            <a:ext cx="91622" cy="2179872"/>
          </a:xfrm>
          <a:prstGeom prst="bentConnector4">
            <a:avLst>
              <a:gd name="adj1" fmla="val -249503"/>
              <a:gd name="adj2" fmla="val 100312"/>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Curved Connector 63"/>
          <p:cNvCxnSpPr>
            <a:stCxn id="12" idx="0"/>
          </p:cNvCxnSpPr>
          <p:nvPr/>
        </p:nvCxnSpPr>
        <p:spPr>
          <a:xfrm rot="16200000" flipV="1">
            <a:off x="4234538" y="2057402"/>
            <a:ext cx="555179" cy="4495801"/>
          </a:xfrm>
          <a:prstGeom prst="bentConnector2">
            <a:avLst/>
          </a:prstGeom>
          <a:ln w="3810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64227" y="4027712"/>
            <a:ext cx="0" cy="55518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974770" y="4136576"/>
            <a:ext cx="0" cy="348342"/>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78285" y="4027712"/>
            <a:ext cx="0" cy="348342"/>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Lightning Bolt 27"/>
          <p:cNvSpPr/>
          <p:nvPr/>
        </p:nvSpPr>
        <p:spPr>
          <a:xfrm>
            <a:off x="1948541" y="4201883"/>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Explosion 2 83"/>
          <p:cNvSpPr/>
          <p:nvPr/>
        </p:nvSpPr>
        <p:spPr>
          <a:xfrm>
            <a:off x="1959431" y="3495230"/>
            <a:ext cx="5560868" cy="2726108"/>
          </a:xfrm>
          <a:prstGeom prst="irregularSeal2">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Content Placeholder 1"/>
          <p:cNvSpPr>
            <a:spLocks noGrp="1"/>
          </p:cNvSpPr>
          <p:nvPr>
            <p:ph idx="1"/>
          </p:nvPr>
        </p:nvSpPr>
        <p:spPr>
          <a:xfrm>
            <a:off x="675314" y="1262236"/>
            <a:ext cx="8229600" cy="2677893"/>
          </a:xfrm>
        </p:spPr>
        <p:txBody>
          <a:bodyPr>
            <a:noAutofit/>
          </a:bodyPr>
          <a:lstStyle/>
          <a:p>
            <a:pPr marL="855663" indent="-58738">
              <a:buSzPct val="100000"/>
              <a:buNone/>
            </a:pPr>
            <a:r>
              <a:rPr lang="en-US" sz="2800" dirty="0" smtClean="0"/>
              <a:t>Single point of failures</a:t>
            </a:r>
          </a:p>
          <a:p>
            <a:pPr marL="855663" indent="-58738">
              <a:buSzPct val="100000"/>
              <a:buNone/>
            </a:pPr>
            <a:endParaRPr lang="en-US" sz="2800" dirty="0"/>
          </a:p>
          <a:p>
            <a:pPr marL="514350" indent="-514350">
              <a:buFont typeface="+mj-lt"/>
              <a:buAutoNum type="arabicPeriod"/>
            </a:pPr>
            <a:endParaRPr lang="en-US" sz="3200" dirty="0" smtClean="0"/>
          </a:p>
          <a:p>
            <a:pPr lvl="1"/>
            <a:endParaRPr lang="en-US" sz="3200" dirty="0" smtClean="0"/>
          </a:p>
          <a:p>
            <a:pPr marL="393192" lvl="1" indent="0">
              <a:buNone/>
            </a:pPr>
            <a:endParaRPr lang="en-US" sz="3200" dirty="0" smtClean="0"/>
          </a:p>
          <a:p>
            <a:pPr lvl="1"/>
            <a:endParaRPr lang="en-US" sz="3200" dirty="0" smtClean="0"/>
          </a:p>
        </p:txBody>
      </p:sp>
      <p:grpSp>
        <p:nvGrpSpPr>
          <p:cNvPr id="36" name="Group 35"/>
          <p:cNvGrpSpPr/>
          <p:nvPr/>
        </p:nvGrpSpPr>
        <p:grpSpPr>
          <a:xfrm>
            <a:off x="751200" y="1030044"/>
            <a:ext cx="477724" cy="658123"/>
            <a:chOff x="5817900" y="920987"/>
            <a:chExt cx="477724" cy="658123"/>
          </a:xfrm>
        </p:grpSpPr>
        <p:sp>
          <p:nvSpPr>
            <p:cNvPr id="37" name="Rectangle 36"/>
            <p:cNvSpPr/>
            <p:nvPr/>
          </p:nvSpPr>
          <p:spPr>
            <a:xfrm>
              <a:off x="5864065" y="1286121"/>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Lightning Bolt 37"/>
            <p:cNvSpPr/>
            <p:nvPr/>
          </p:nvSpPr>
          <p:spPr>
            <a:xfrm>
              <a:off x="5817900" y="920987"/>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134394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84"/>
                                        </p:tgtEl>
                                        <p:attrNameLst>
                                          <p:attrName>style.visibility</p:attrName>
                                        </p:attrNameLst>
                                      </p:cBhvr>
                                      <p:to>
                                        <p:strVal val="visible"/>
                                      </p:to>
                                    </p:set>
                                    <p:anim calcmode="lin" valueType="num">
                                      <p:cBhvr>
                                        <p:cTn id="17" dur="1000" fill="hold"/>
                                        <p:tgtEl>
                                          <p:spTgt spid="84"/>
                                        </p:tgtEl>
                                        <p:attrNameLst>
                                          <p:attrName>ppt_w</p:attrName>
                                        </p:attrNameLst>
                                      </p:cBhvr>
                                      <p:tavLst>
                                        <p:tav tm="0">
                                          <p:val>
                                            <p:fltVal val="0"/>
                                          </p:val>
                                        </p:tav>
                                        <p:tav tm="100000">
                                          <p:val>
                                            <p:strVal val="#ppt_w"/>
                                          </p:val>
                                        </p:tav>
                                      </p:tavLst>
                                    </p:anim>
                                    <p:anim calcmode="lin" valueType="num">
                                      <p:cBhvr>
                                        <p:cTn id="18" dur="1000" fill="hold"/>
                                        <p:tgtEl>
                                          <p:spTgt spid="84"/>
                                        </p:tgtEl>
                                        <p:attrNameLst>
                                          <p:attrName>ppt_h</p:attrName>
                                        </p:attrNameLst>
                                      </p:cBhvr>
                                      <p:tavLst>
                                        <p:tav tm="0">
                                          <p:val>
                                            <p:fltVal val="0"/>
                                          </p:val>
                                        </p:tav>
                                        <p:tav tm="100000">
                                          <p:val>
                                            <p:strVal val="#ppt_h"/>
                                          </p:val>
                                        </p:tav>
                                      </p:tavLst>
                                    </p:anim>
                                    <p:anim calcmode="lin" valueType="num">
                                      <p:cBhvr>
                                        <p:cTn id="19" dur="1000" fill="hold"/>
                                        <p:tgtEl>
                                          <p:spTgt spid="84"/>
                                        </p:tgtEl>
                                        <p:attrNameLst>
                                          <p:attrName>style.rotation</p:attrName>
                                        </p:attrNameLst>
                                      </p:cBhvr>
                                      <p:tavLst>
                                        <p:tav tm="0">
                                          <p:val>
                                            <p:fltVal val="90"/>
                                          </p:val>
                                        </p:tav>
                                        <p:tav tm="100000">
                                          <p:val>
                                            <p:fltVal val="0"/>
                                          </p:val>
                                        </p:tav>
                                      </p:tavLst>
                                    </p:anim>
                                    <p:animEffect transition="in" filter="fade">
                                      <p:cBhvr>
                                        <p:cTn id="20"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8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A733C65-0B06-48DB-A37E-189234C0B939}" type="slidenum">
              <a:rPr lang="en-US" smtClean="0"/>
              <a:pPr/>
              <a:t>6</a:t>
            </a:fld>
            <a:endParaRPr lang="en-US"/>
          </a:p>
        </p:txBody>
      </p:sp>
      <p:sp>
        <p:nvSpPr>
          <p:cNvPr id="4" name="Title 3"/>
          <p:cNvSpPr>
            <a:spLocks noGrp="1"/>
          </p:cNvSpPr>
          <p:nvPr>
            <p:ph type="title"/>
          </p:nvPr>
        </p:nvSpPr>
        <p:spPr/>
        <p:txBody>
          <a:bodyPr>
            <a:noAutofit/>
          </a:bodyPr>
          <a:lstStyle/>
          <a:p>
            <a:r>
              <a:rPr lang="en-US" dirty="0" smtClean="0"/>
              <a:t>Limitations of Current </a:t>
            </a:r>
            <a:r>
              <a:rPr lang="en-US" dirty="0"/>
              <a:t>µ-</a:t>
            </a:r>
            <a:r>
              <a:rPr lang="en-US" dirty="0" smtClean="0"/>
              <a:t>Architectures</a:t>
            </a:r>
            <a:endParaRPr lang="en-US" dirty="0"/>
          </a:p>
        </p:txBody>
      </p:sp>
      <p:sp>
        <p:nvSpPr>
          <p:cNvPr id="6" name="Rectangle 5"/>
          <p:cNvSpPr/>
          <p:nvPr/>
        </p:nvSpPr>
        <p:spPr>
          <a:xfrm>
            <a:off x="1959431" y="4582892"/>
            <a:ext cx="903515"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Fetch</a:t>
            </a:r>
            <a:endParaRPr lang="en-US" dirty="0"/>
          </a:p>
        </p:txBody>
      </p:sp>
      <p:sp>
        <p:nvSpPr>
          <p:cNvPr id="7" name="Rectangle 6"/>
          <p:cNvSpPr/>
          <p:nvPr/>
        </p:nvSpPr>
        <p:spPr>
          <a:xfrm>
            <a:off x="3048003" y="4659094"/>
            <a:ext cx="1121229" cy="359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Decoder</a:t>
            </a:r>
            <a:endParaRPr lang="en-US" dirty="0"/>
          </a:p>
        </p:txBody>
      </p:sp>
      <p:sp>
        <p:nvSpPr>
          <p:cNvPr id="8" name="Rectangle 7"/>
          <p:cNvSpPr/>
          <p:nvPr/>
        </p:nvSpPr>
        <p:spPr>
          <a:xfrm>
            <a:off x="3048003" y="5127178"/>
            <a:ext cx="1121229" cy="359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Decoder</a:t>
            </a:r>
            <a:endParaRPr lang="en-US" dirty="0"/>
          </a:p>
        </p:txBody>
      </p:sp>
      <p:sp>
        <p:nvSpPr>
          <p:cNvPr id="9" name="Rectangle 8"/>
          <p:cNvSpPr/>
          <p:nvPr/>
        </p:nvSpPr>
        <p:spPr>
          <a:xfrm>
            <a:off x="4365183" y="4484918"/>
            <a:ext cx="903514" cy="7075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Integer ALU</a:t>
            </a:r>
            <a:endParaRPr lang="en-US" dirty="0"/>
          </a:p>
        </p:txBody>
      </p:sp>
      <p:sp>
        <p:nvSpPr>
          <p:cNvPr id="10" name="Rectangle 9"/>
          <p:cNvSpPr/>
          <p:nvPr/>
        </p:nvSpPr>
        <p:spPr>
          <a:xfrm>
            <a:off x="4397837" y="5459189"/>
            <a:ext cx="1556673" cy="517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Floating Point</a:t>
            </a:r>
            <a:endParaRPr lang="en-US" dirty="0"/>
          </a:p>
        </p:txBody>
      </p:sp>
      <p:sp>
        <p:nvSpPr>
          <p:cNvPr id="11" name="Rectangle 10"/>
          <p:cNvSpPr/>
          <p:nvPr/>
        </p:nvSpPr>
        <p:spPr>
          <a:xfrm>
            <a:off x="5502753" y="4381499"/>
            <a:ext cx="451757"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LSQ</a:t>
            </a:r>
            <a:endParaRPr lang="en-US" dirty="0"/>
          </a:p>
        </p:txBody>
      </p:sp>
      <p:sp>
        <p:nvSpPr>
          <p:cNvPr id="12" name="Rectangle 11"/>
          <p:cNvSpPr/>
          <p:nvPr/>
        </p:nvSpPr>
        <p:spPr>
          <a:xfrm>
            <a:off x="6308270" y="4582892"/>
            <a:ext cx="903514"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Back End</a:t>
            </a:r>
            <a:endParaRPr lang="en-US" dirty="0"/>
          </a:p>
        </p:txBody>
      </p:sp>
      <p:cxnSp>
        <p:nvCxnSpPr>
          <p:cNvPr id="13" name="Straight Arrow Connector 12"/>
          <p:cNvCxnSpPr>
            <a:stCxn id="6" idx="3"/>
            <a:endCxn id="7" idx="1"/>
          </p:cNvCxnSpPr>
          <p:nvPr/>
        </p:nvCxnSpPr>
        <p:spPr>
          <a:xfrm flipV="1">
            <a:off x="2862946" y="4838708"/>
            <a:ext cx="185057" cy="195941"/>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3"/>
            <a:endCxn id="8" idx="1"/>
          </p:cNvCxnSpPr>
          <p:nvPr/>
        </p:nvCxnSpPr>
        <p:spPr>
          <a:xfrm>
            <a:off x="2862946" y="5034649"/>
            <a:ext cx="185057" cy="27214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3"/>
            <a:endCxn id="9" idx="1"/>
          </p:cNvCxnSpPr>
          <p:nvPr/>
        </p:nvCxnSpPr>
        <p:spPr>
          <a:xfrm flipV="1">
            <a:off x="4169232" y="4838701"/>
            <a:ext cx="195951" cy="7"/>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3"/>
            <a:endCxn id="10" idx="1"/>
          </p:cNvCxnSpPr>
          <p:nvPr/>
        </p:nvCxnSpPr>
        <p:spPr>
          <a:xfrm>
            <a:off x="4169232" y="5306792"/>
            <a:ext cx="228605" cy="41093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3"/>
            <a:endCxn id="11" idx="1"/>
          </p:cNvCxnSpPr>
          <p:nvPr/>
        </p:nvCxnSpPr>
        <p:spPr>
          <a:xfrm flipV="1">
            <a:off x="5268697" y="4833256"/>
            <a:ext cx="234056" cy="5445"/>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 idx="3"/>
            <a:endCxn id="12" idx="1"/>
          </p:cNvCxnSpPr>
          <p:nvPr/>
        </p:nvCxnSpPr>
        <p:spPr>
          <a:xfrm>
            <a:off x="5954510" y="4833256"/>
            <a:ext cx="353760" cy="20139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0" idx="3"/>
            <a:endCxn id="12" idx="1"/>
          </p:cNvCxnSpPr>
          <p:nvPr/>
        </p:nvCxnSpPr>
        <p:spPr>
          <a:xfrm flipV="1">
            <a:off x="5954510" y="5034649"/>
            <a:ext cx="353760" cy="683076"/>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Curved Connector 63"/>
          <p:cNvCxnSpPr>
            <a:stCxn id="11" idx="0"/>
            <a:endCxn id="6" idx="0"/>
          </p:cNvCxnSpPr>
          <p:nvPr/>
        </p:nvCxnSpPr>
        <p:spPr>
          <a:xfrm rot="16200000" flipH="1" flipV="1">
            <a:off x="3969214" y="2823473"/>
            <a:ext cx="201393" cy="3317443"/>
          </a:xfrm>
          <a:prstGeom prst="bentConnector3">
            <a:avLst>
              <a:gd name="adj1" fmla="val -113509"/>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Curved Connector 77"/>
          <p:cNvCxnSpPr/>
          <p:nvPr/>
        </p:nvCxnSpPr>
        <p:spPr>
          <a:xfrm rot="16200000" flipH="1" flipV="1">
            <a:off x="3670307" y="3440793"/>
            <a:ext cx="91622" cy="2179872"/>
          </a:xfrm>
          <a:prstGeom prst="bentConnector4">
            <a:avLst>
              <a:gd name="adj1" fmla="val -249503"/>
              <a:gd name="adj2" fmla="val 100312"/>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Curved Connector 63"/>
          <p:cNvCxnSpPr>
            <a:stCxn id="12" idx="0"/>
          </p:cNvCxnSpPr>
          <p:nvPr/>
        </p:nvCxnSpPr>
        <p:spPr>
          <a:xfrm rot="16200000" flipV="1">
            <a:off x="4234538" y="2057402"/>
            <a:ext cx="555179" cy="4495801"/>
          </a:xfrm>
          <a:prstGeom prst="bentConnector2">
            <a:avLst/>
          </a:prstGeom>
          <a:ln w="3810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64227" y="4027712"/>
            <a:ext cx="0" cy="55518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974770" y="4136576"/>
            <a:ext cx="0" cy="348342"/>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78285" y="4027712"/>
            <a:ext cx="0" cy="348342"/>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Lightning Bolt 27"/>
          <p:cNvSpPr/>
          <p:nvPr/>
        </p:nvSpPr>
        <p:spPr>
          <a:xfrm>
            <a:off x="4403284" y="4136576"/>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Content Placeholder 1"/>
          <p:cNvSpPr>
            <a:spLocks noGrp="1"/>
          </p:cNvSpPr>
          <p:nvPr>
            <p:ph idx="1"/>
          </p:nvPr>
        </p:nvSpPr>
        <p:spPr>
          <a:xfrm>
            <a:off x="675314" y="1262236"/>
            <a:ext cx="8229600" cy="2677893"/>
          </a:xfrm>
        </p:spPr>
        <p:txBody>
          <a:bodyPr>
            <a:noAutofit/>
          </a:bodyPr>
          <a:lstStyle/>
          <a:p>
            <a:pPr marL="855663" indent="-58738">
              <a:buSzPct val="100000"/>
              <a:buNone/>
            </a:pPr>
            <a:r>
              <a:rPr lang="en-US" sz="2800" dirty="0" smtClean="0"/>
              <a:t>Single point of failures</a:t>
            </a:r>
          </a:p>
          <a:p>
            <a:pPr marL="855663" indent="-58738">
              <a:buSzPct val="100000"/>
              <a:buNone/>
            </a:pPr>
            <a:endParaRPr lang="en-US" sz="2800" dirty="0"/>
          </a:p>
          <a:p>
            <a:pPr marL="855663" indent="-58738">
              <a:buSzPct val="100000"/>
              <a:buNone/>
            </a:pPr>
            <a:r>
              <a:rPr lang="en-US" sz="2800" dirty="0" smtClean="0"/>
              <a:t>Rigidly connected pipeline stages</a:t>
            </a:r>
          </a:p>
          <a:p>
            <a:pPr marL="855663" indent="-58738">
              <a:buSzPct val="100000"/>
              <a:buNone/>
            </a:pPr>
            <a:endParaRPr lang="en-US" sz="2800" dirty="0"/>
          </a:p>
          <a:p>
            <a:pPr marL="0" indent="0">
              <a:buNone/>
            </a:pPr>
            <a:endParaRPr lang="en-US" sz="3200" dirty="0" smtClean="0"/>
          </a:p>
          <a:p>
            <a:pPr lvl="1"/>
            <a:endParaRPr lang="en-US" sz="3200" dirty="0" smtClean="0"/>
          </a:p>
          <a:p>
            <a:pPr marL="393192" lvl="1" indent="0">
              <a:buNone/>
            </a:pPr>
            <a:endParaRPr lang="en-US" sz="3200" dirty="0" smtClean="0"/>
          </a:p>
          <a:p>
            <a:pPr lvl="1"/>
            <a:endParaRPr lang="en-US" sz="3200" dirty="0" smtClean="0"/>
          </a:p>
        </p:txBody>
      </p:sp>
      <p:grpSp>
        <p:nvGrpSpPr>
          <p:cNvPr id="41" name="Group 40"/>
          <p:cNvGrpSpPr/>
          <p:nvPr/>
        </p:nvGrpSpPr>
        <p:grpSpPr>
          <a:xfrm>
            <a:off x="751200" y="1030044"/>
            <a:ext cx="477724" cy="658123"/>
            <a:chOff x="5817900" y="920987"/>
            <a:chExt cx="477724" cy="658123"/>
          </a:xfrm>
        </p:grpSpPr>
        <p:sp>
          <p:nvSpPr>
            <p:cNvPr id="42" name="Rectangle 41"/>
            <p:cNvSpPr/>
            <p:nvPr/>
          </p:nvSpPr>
          <p:spPr>
            <a:xfrm>
              <a:off x="5864065" y="1286121"/>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Lightning Bolt 42"/>
            <p:cNvSpPr/>
            <p:nvPr/>
          </p:nvSpPr>
          <p:spPr>
            <a:xfrm>
              <a:off x="5817900" y="920987"/>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487298" y="2036428"/>
            <a:ext cx="971972" cy="723879"/>
            <a:chOff x="6725798" y="1824145"/>
            <a:chExt cx="971972" cy="723879"/>
          </a:xfrm>
        </p:grpSpPr>
        <p:sp>
          <p:nvSpPr>
            <p:cNvPr id="45" name="Rectangle 44"/>
            <p:cNvSpPr/>
            <p:nvPr/>
          </p:nvSpPr>
          <p:spPr>
            <a:xfrm>
              <a:off x="7013953" y="2215804"/>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6" name="Straight Arrow Connector 45"/>
            <p:cNvCxnSpPr/>
            <p:nvPr/>
          </p:nvCxnSpPr>
          <p:spPr>
            <a:xfrm>
              <a:off x="6725798" y="2199026"/>
              <a:ext cx="280728"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6739828" y="2369331"/>
              <a:ext cx="266698"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7458283" y="2377720"/>
              <a:ext cx="239487"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V="1">
              <a:off x="7458283" y="2207415"/>
              <a:ext cx="239487"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0" name="Lightning Bolt 49"/>
            <p:cNvSpPr/>
            <p:nvPr/>
          </p:nvSpPr>
          <p:spPr>
            <a:xfrm>
              <a:off x="6971148" y="1824145"/>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Explosion 2 57"/>
          <p:cNvSpPr/>
          <p:nvPr/>
        </p:nvSpPr>
        <p:spPr>
          <a:xfrm>
            <a:off x="1959431" y="3495230"/>
            <a:ext cx="5560868" cy="2726108"/>
          </a:xfrm>
          <a:prstGeom prst="irregularSeal2">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3881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7" presetClass="emph" presetSubtype="2" fill="hold" nodeType="clickEffect">
                                  <p:stCondLst>
                                    <p:cond delay="0"/>
                                  </p:stCondLst>
                                  <p:childTnLst>
                                    <p:animClr clrSpc="rgb" dir="cw">
                                      <p:cBhvr>
                                        <p:cTn id="16" dur="2000" fill="hold"/>
                                        <p:tgtEl>
                                          <p:spTgt spid="15"/>
                                        </p:tgtEl>
                                        <p:attrNameLst>
                                          <p:attrName>stroke.color</p:attrName>
                                        </p:attrNameLst>
                                      </p:cBhvr>
                                      <p:to>
                                        <a:srgbClr val="FF0000"/>
                                      </p:to>
                                    </p:animClr>
                                    <p:set>
                                      <p:cBhvr>
                                        <p:cTn id="17" dur="2000" fill="hold"/>
                                        <p:tgtEl>
                                          <p:spTgt spid="15"/>
                                        </p:tgtEl>
                                        <p:attrNameLst>
                                          <p:attrName>stroke.on</p:attrName>
                                        </p:attrNameLst>
                                      </p:cBhvr>
                                      <p:to>
                                        <p:strVal val="true"/>
                                      </p:to>
                                    </p:set>
                                  </p:childTnLst>
                                </p:cTn>
                              </p:par>
                              <p:par>
                                <p:cTn id="18" presetID="7" presetClass="emph" presetSubtype="2" fill="hold" nodeType="withEffect">
                                  <p:stCondLst>
                                    <p:cond delay="0"/>
                                  </p:stCondLst>
                                  <p:childTnLst>
                                    <p:animClr clrSpc="rgb" dir="cw">
                                      <p:cBhvr>
                                        <p:cTn id="19" dur="2000" fill="hold"/>
                                        <p:tgtEl>
                                          <p:spTgt spid="17"/>
                                        </p:tgtEl>
                                        <p:attrNameLst>
                                          <p:attrName>stroke.color</p:attrName>
                                        </p:attrNameLst>
                                      </p:cBhvr>
                                      <p:to>
                                        <a:srgbClr val="FF0000"/>
                                      </p:to>
                                    </p:animClr>
                                    <p:set>
                                      <p:cBhvr>
                                        <p:cTn id="20" dur="2000" fill="hold"/>
                                        <p:tgtEl>
                                          <p:spTgt spid="17"/>
                                        </p:tgtEl>
                                        <p:attrNameLst>
                                          <p:attrName>stroke.on</p:attrName>
                                        </p:attrNameLst>
                                      </p:cBhvr>
                                      <p:to>
                                        <p:strVal val="true"/>
                                      </p:to>
                                    </p:set>
                                  </p:childTnLst>
                                </p:cTn>
                              </p:par>
                              <p:par>
                                <p:cTn id="21" presetID="7" presetClass="emph" presetSubtype="2" fill="hold" nodeType="withEffect">
                                  <p:stCondLst>
                                    <p:cond delay="0"/>
                                  </p:stCondLst>
                                  <p:childTnLst>
                                    <p:animClr clrSpc="rgb" dir="cw">
                                      <p:cBhvr>
                                        <p:cTn id="22" dur="2000" fill="hold"/>
                                        <p:tgtEl>
                                          <p:spTgt spid="20"/>
                                        </p:tgtEl>
                                        <p:attrNameLst>
                                          <p:attrName>stroke.color</p:attrName>
                                        </p:attrNameLst>
                                      </p:cBhvr>
                                      <p:to>
                                        <a:srgbClr val="FF0000"/>
                                      </p:to>
                                    </p:animClr>
                                    <p:set>
                                      <p:cBhvr>
                                        <p:cTn id="23" dur="2000" fill="hold"/>
                                        <p:tgtEl>
                                          <p:spTgt spid="20"/>
                                        </p:tgtEl>
                                        <p:attrNameLst>
                                          <p:attrName>stroke.on</p:attrName>
                                        </p:attrNameLst>
                                      </p:cBhvr>
                                      <p:to>
                                        <p:strVal val="true"/>
                                      </p:to>
                                    </p:set>
                                  </p:childTnLst>
                                </p:cTn>
                              </p:par>
                              <p:par>
                                <p:cTn id="24" presetID="7" presetClass="emph" presetSubtype="2" fill="hold" nodeType="withEffect">
                                  <p:stCondLst>
                                    <p:cond delay="0"/>
                                  </p:stCondLst>
                                  <p:childTnLst>
                                    <p:animClr clrSpc="rgb" dir="cw">
                                      <p:cBhvr>
                                        <p:cTn id="25" dur="2000" fill="hold"/>
                                        <p:tgtEl>
                                          <p:spTgt spid="21"/>
                                        </p:tgtEl>
                                        <p:attrNameLst>
                                          <p:attrName>stroke.color</p:attrName>
                                        </p:attrNameLst>
                                      </p:cBhvr>
                                      <p:to>
                                        <a:srgbClr val="FF0000"/>
                                      </p:to>
                                    </p:animClr>
                                    <p:set>
                                      <p:cBhvr>
                                        <p:cTn id="26" dur="2000" fill="hold"/>
                                        <p:tgtEl>
                                          <p:spTgt spid="21"/>
                                        </p:tgtEl>
                                        <p:attrNameLst>
                                          <p:attrName>stroke.on</p:attrName>
                                        </p:attrNameLst>
                                      </p:cBhvr>
                                      <p:to>
                                        <p:strVal val="true"/>
                                      </p:to>
                                    </p:set>
                                  </p:childTnLst>
                                </p:cTn>
                              </p:par>
                              <p:par>
                                <p:cTn id="27" presetID="7" presetClass="emph" presetSubtype="2" fill="hold" nodeType="withEffect">
                                  <p:stCondLst>
                                    <p:cond delay="0"/>
                                  </p:stCondLst>
                                  <p:childTnLst>
                                    <p:animClr clrSpc="rgb" dir="cw">
                                      <p:cBhvr>
                                        <p:cTn id="28" dur="2000" fill="hold"/>
                                        <p:tgtEl>
                                          <p:spTgt spid="22"/>
                                        </p:tgtEl>
                                        <p:attrNameLst>
                                          <p:attrName>stroke.color</p:attrName>
                                        </p:attrNameLst>
                                      </p:cBhvr>
                                      <p:to>
                                        <a:srgbClr val="FF0000"/>
                                      </p:to>
                                    </p:animClr>
                                    <p:set>
                                      <p:cBhvr>
                                        <p:cTn id="29" dur="2000" fill="hold"/>
                                        <p:tgtEl>
                                          <p:spTgt spid="22"/>
                                        </p:tgtEl>
                                        <p:attrNameLst>
                                          <p:attrName>stroke.on</p:attrName>
                                        </p:attrNameLst>
                                      </p:cBhvr>
                                      <p:to>
                                        <p:strVal val="true"/>
                                      </p:to>
                                    </p:set>
                                  </p:childTnLst>
                                </p:cTn>
                              </p:par>
                              <p:par>
                                <p:cTn id="30" presetID="7" presetClass="emph" presetSubtype="2" fill="hold" nodeType="withEffect">
                                  <p:stCondLst>
                                    <p:cond delay="0"/>
                                  </p:stCondLst>
                                  <p:childTnLst>
                                    <p:animClr clrSpc="rgb" dir="cw">
                                      <p:cBhvr>
                                        <p:cTn id="31" dur="2000" fill="hold"/>
                                        <p:tgtEl>
                                          <p:spTgt spid="23"/>
                                        </p:tgtEl>
                                        <p:attrNameLst>
                                          <p:attrName>stroke.color</p:attrName>
                                        </p:attrNameLst>
                                      </p:cBhvr>
                                      <p:to>
                                        <a:srgbClr val="FF0000"/>
                                      </p:to>
                                    </p:animClr>
                                    <p:set>
                                      <p:cBhvr>
                                        <p:cTn id="32" dur="2000" fill="hold"/>
                                        <p:tgtEl>
                                          <p:spTgt spid="23"/>
                                        </p:tgtEl>
                                        <p:attrNameLst>
                                          <p:attrName>stroke.on</p:attrName>
                                        </p:attrNameLst>
                                      </p:cBhvr>
                                      <p:to>
                                        <p:strVal val="true"/>
                                      </p:to>
                                    </p:set>
                                  </p:childTnLst>
                                </p:cTn>
                              </p:par>
                              <p:par>
                                <p:cTn id="33" presetID="7" presetClass="emph" presetSubtype="2" fill="hold" nodeType="withEffect">
                                  <p:stCondLst>
                                    <p:cond delay="0"/>
                                  </p:stCondLst>
                                  <p:childTnLst>
                                    <p:animClr clrSpc="rgb" dir="cw">
                                      <p:cBhvr>
                                        <p:cTn id="34" dur="2000" fill="hold"/>
                                        <p:tgtEl>
                                          <p:spTgt spid="24"/>
                                        </p:tgtEl>
                                        <p:attrNameLst>
                                          <p:attrName>stroke.color</p:attrName>
                                        </p:attrNameLst>
                                      </p:cBhvr>
                                      <p:to>
                                        <a:srgbClr val="FF0000"/>
                                      </p:to>
                                    </p:animClr>
                                    <p:set>
                                      <p:cBhvr>
                                        <p:cTn id="35" dur="2000" fill="hold"/>
                                        <p:tgtEl>
                                          <p:spTgt spid="24"/>
                                        </p:tgtEl>
                                        <p:attrNameLst>
                                          <p:attrName>stroke.on</p:attrName>
                                        </p:attrNameLst>
                                      </p:cBhvr>
                                      <p:to>
                                        <p:strVal val="true"/>
                                      </p:to>
                                    </p:set>
                                  </p:childTnLst>
                                </p:cTn>
                              </p:par>
                              <p:par>
                                <p:cTn id="36" presetID="7" presetClass="emph" presetSubtype="2" fill="hold" nodeType="withEffect">
                                  <p:stCondLst>
                                    <p:cond delay="0"/>
                                  </p:stCondLst>
                                  <p:childTnLst>
                                    <p:animClr clrSpc="rgb" dir="cw">
                                      <p:cBhvr>
                                        <p:cTn id="37" dur="2000" fill="hold"/>
                                        <p:tgtEl>
                                          <p:spTgt spid="25"/>
                                        </p:tgtEl>
                                        <p:attrNameLst>
                                          <p:attrName>stroke.color</p:attrName>
                                        </p:attrNameLst>
                                      </p:cBhvr>
                                      <p:to>
                                        <a:srgbClr val="FF0000"/>
                                      </p:to>
                                    </p:animClr>
                                    <p:set>
                                      <p:cBhvr>
                                        <p:cTn id="38" dur="2000" fill="hold"/>
                                        <p:tgtEl>
                                          <p:spTgt spid="25"/>
                                        </p:tgtEl>
                                        <p:attrNameLst>
                                          <p:attrName>stroke.on</p:attrName>
                                        </p:attrNameLst>
                                      </p:cBhvr>
                                      <p:to>
                                        <p:strVal val="true"/>
                                      </p:to>
                                    </p:se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p:cTn id="43" dur="1000" fill="hold"/>
                                        <p:tgtEl>
                                          <p:spTgt spid="58"/>
                                        </p:tgtEl>
                                        <p:attrNameLst>
                                          <p:attrName>ppt_w</p:attrName>
                                        </p:attrNameLst>
                                      </p:cBhvr>
                                      <p:tavLst>
                                        <p:tav tm="0">
                                          <p:val>
                                            <p:fltVal val="0"/>
                                          </p:val>
                                        </p:tav>
                                        <p:tav tm="100000">
                                          <p:val>
                                            <p:strVal val="#ppt_w"/>
                                          </p:val>
                                        </p:tav>
                                      </p:tavLst>
                                    </p:anim>
                                    <p:anim calcmode="lin" valueType="num">
                                      <p:cBhvr>
                                        <p:cTn id="44" dur="1000" fill="hold"/>
                                        <p:tgtEl>
                                          <p:spTgt spid="58"/>
                                        </p:tgtEl>
                                        <p:attrNameLst>
                                          <p:attrName>ppt_h</p:attrName>
                                        </p:attrNameLst>
                                      </p:cBhvr>
                                      <p:tavLst>
                                        <p:tav tm="0">
                                          <p:val>
                                            <p:fltVal val="0"/>
                                          </p:val>
                                        </p:tav>
                                        <p:tav tm="100000">
                                          <p:val>
                                            <p:strVal val="#ppt_h"/>
                                          </p:val>
                                        </p:tav>
                                      </p:tavLst>
                                    </p:anim>
                                    <p:anim calcmode="lin" valueType="num">
                                      <p:cBhvr>
                                        <p:cTn id="45" dur="1000" fill="hold"/>
                                        <p:tgtEl>
                                          <p:spTgt spid="58"/>
                                        </p:tgtEl>
                                        <p:attrNameLst>
                                          <p:attrName>style.rotation</p:attrName>
                                        </p:attrNameLst>
                                      </p:cBhvr>
                                      <p:tavLst>
                                        <p:tav tm="0">
                                          <p:val>
                                            <p:fltVal val="90"/>
                                          </p:val>
                                        </p:tav>
                                        <p:tav tm="100000">
                                          <p:val>
                                            <p:fltVal val="0"/>
                                          </p:val>
                                        </p:tav>
                                      </p:tavLst>
                                    </p:anim>
                                    <p:animEffect transition="in" filter="fade">
                                      <p:cBhvr>
                                        <p:cTn id="46" dur="1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5314" y="1262236"/>
            <a:ext cx="8229600" cy="2677893"/>
          </a:xfrm>
        </p:spPr>
        <p:txBody>
          <a:bodyPr>
            <a:noAutofit/>
          </a:bodyPr>
          <a:lstStyle/>
          <a:p>
            <a:pPr marL="855663" indent="-58738">
              <a:buSzPct val="100000"/>
              <a:buNone/>
            </a:pPr>
            <a:r>
              <a:rPr lang="en-US" sz="2800" dirty="0" smtClean="0"/>
              <a:t>Single point of failures</a:t>
            </a:r>
          </a:p>
          <a:p>
            <a:pPr marL="855663" indent="-58738">
              <a:buSzPct val="100000"/>
              <a:buNone/>
            </a:pPr>
            <a:endParaRPr lang="en-US" sz="2800" dirty="0"/>
          </a:p>
          <a:p>
            <a:pPr marL="855663" indent="-58738">
              <a:buSzPct val="100000"/>
              <a:buNone/>
            </a:pPr>
            <a:r>
              <a:rPr lang="en-US" sz="2800" dirty="0"/>
              <a:t>Rigidly connected </a:t>
            </a:r>
            <a:r>
              <a:rPr lang="en-US" sz="2800" dirty="0" smtClean="0"/>
              <a:t>pipeline stages</a:t>
            </a:r>
          </a:p>
          <a:p>
            <a:pPr marL="855663" indent="-58738">
              <a:buSzPct val="100000"/>
              <a:buNone/>
            </a:pPr>
            <a:endParaRPr lang="en-US" sz="2800" dirty="0"/>
          </a:p>
          <a:p>
            <a:pPr marL="855663" indent="-58738">
              <a:buSzPct val="100000"/>
              <a:buNone/>
            </a:pPr>
            <a:r>
              <a:rPr lang="en-US" sz="2800" dirty="0" smtClean="0"/>
              <a:t>Centralized control logic</a:t>
            </a:r>
          </a:p>
          <a:p>
            <a:pPr marL="514350" indent="-514350">
              <a:buFont typeface="+mj-lt"/>
              <a:buAutoNum type="arabicPeriod"/>
            </a:pPr>
            <a:endParaRPr lang="en-US" sz="3200" dirty="0" smtClean="0"/>
          </a:p>
          <a:p>
            <a:pPr lvl="1"/>
            <a:endParaRPr lang="en-US" sz="3200" dirty="0" smtClean="0"/>
          </a:p>
          <a:p>
            <a:pPr marL="393192" lvl="1" indent="0">
              <a:buNone/>
            </a:pPr>
            <a:endParaRPr lang="en-US" sz="3200" dirty="0" smtClean="0"/>
          </a:p>
          <a:p>
            <a:pPr lvl="1"/>
            <a:endParaRPr lang="en-US" sz="3200" dirty="0" smtClean="0"/>
          </a:p>
        </p:txBody>
      </p:sp>
      <p:sp>
        <p:nvSpPr>
          <p:cNvPr id="3" name="Slide Number Placeholder 2"/>
          <p:cNvSpPr>
            <a:spLocks noGrp="1"/>
          </p:cNvSpPr>
          <p:nvPr>
            <p:ph type="sldNum" sz="quarter" idx="12"/>
          </p:nvPr>
        </p:nvSpPr>
        <p:spPr/>
        <p:txBody>
          <a:bodyPr/>
          <a:lstStyle/>
          <a:p>
            <a:fld id="{5A733C65-0B06-48DB-A37E-189234C0B939}" type="slidenum">
              <a:rPr lang="en-US" smtClean="0"/>
              <a:pPr/>
              <a:t>7</a:t>
            </a:fld>
            <a:endParaRPr lang="en-US" dirty="0"/>
          </a:p>
        </p:txBody>
      </p:sp>
      <p:sp>
        <p:nvSpPr>
          <p:cNvPr id="4" name="Title 3"/>
          <p:cNvSpPr>
            <a:spLocks noGrp="1"/>
          </p:cNvSpPr>
          <p:nvPr>
            <p:ph type="title"/>
          </p:nvPr>
        </p:nvSpPr>
        <p:spPr/>
        <p:txBody>
          <a:bodyPr>
            <a:noAutofit/>
          </a:bodyPr>
          <a:lstStyle/>
          <a:p>
            <a:r>
              <a:rPr lang="en-US" dirty="0" smtClean="0"/>
              <a:t>Limitations of Current </a:t>
            </a:r>
            <a:r>
              <a:rPr lang="en-US" dirty="0"/>
              <a:t>µ-</a:t>
            </a:r>
            <a:r>
              <a:rPr lang="en-US" dirty="0" smtClean="0"/>
              <a:t>Architectures</a:t>
            </a:r>
            <a:endParaRPr lang="en-US" dirty="0"/>
          </a:p>
        </p:txBody>
      </p:sp>
      <p:sp>
        <p:nvSpPr>
          <p:cNvPr id="6" name="Rectangle 5"/>
          <p:cNvSpPr/>
          <p:nvPr/>
        </p:nvSpPr>
        <p:spPr>
          <a:xfrm>
            <a:off x="1959431" y="4582892"/>
            <a:ext cx="903515"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Fetch</a:t>
            </a:r>
            <a:endParaRPr lang="en-US" dirty="0"/>
          </a:p>
        </p:txBody>
      </p:sp>
      <p:sp>
        <p:nvSpPr>
          <p:cNvPr id="7" name="Rectangle 6"/>
          <p:cNvSpPr/>
          <p:nvPr/>
        </p:nvSpPr>
        <p:spPr>
          <a:xfrm>
            <a:off x="3048003" y="4659094"/>
            <a:ext cx="1121229" cy="359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Decoder</a:t>
            </a:r>
            <a:endParaRPr lang="en-US" dirty="0"/>
          </a:p>
        </p:txBody>
      </p:sp>
      <p:sp>
        <p:nvSpPr>
          <p:cNvPr id="8" name="Rectangle 7"/>
          <p:cNvSpPr/>
          <p:nvPr/>
        </p:nvSpPr>
        <p:spPr>
          <a:xfrm>
            <a:off x="3048003" y="5127178"/>
            <a:ext cx="1121229" cy="3592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Decoder</a:t>
            </a:r>
            <a:endParaRPr lang="en-US" dirty="0"/>
          </a:p>
        </p:txBody>
      </p:sp>
      <p:sp>
        <p:nvSpPr>
          <p:cNvPr id="9" name="Rectangle 8"/>
          <p:cNvSpPr/>
          <p:nvPr/>
        </p:nvSpPr>
        <p:spPr>
          <a:xfrm>
            <a:off x="4365183" y="4484918"/>
            <a:ext cx="903514" cy="7075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Integer ALU</a:t>
            </a:r>
            <a:endParaRPr lang="en-US" dirty="0"/>
          </a:p>
        </p:txBody>
      </p:sp>
      <p:sp>
        <p:nvSpPr>
          <p:cNvPr id="10" name="Rectangle 9"/>
          <p:cNvSpPr/>
          <p:nvPr/>
        </p:nvSpPr>
        <p:spPr>
          <a:xfrm>
            <a:off x="4397837" y="5459189"/>
            <a:ext cx="1556673" cy="5170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Floating Point</a:t>
            </a:r>
            <a:endParaRPr lang="en-US" dirty="0"/>
          </a:p>
        </p:txBody>
      </p:sp>
      <p:sp>
        <p:nvSpPr>
          <p:cNvPr id="11" name="Rectangle 10"/>
          <p:cNvSpPr/>
          <p:nvPr/>
        </p:nvSpPr>
        <p:spPr>
          <a:xfrm>
            <a:off x="5502753" y="4381499"/>
            <a:ext cx="451757"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LSQ</a:t>
            </a:r>
            <a:endParaRPr lang="en-US" dirty="0"/>
          </a:p>
        </p:txBody>
      </p:sp>
      <p:sp>
        <p:nvSpPr>
          <p:cNvPr id="12" name="Rectangle 11"/>
          <p:cNvSpPr/>
          <p:nvPr/>
        </p:nvSpPr>
        <p:spPr>
          <a:xfrm>
            <a:off x="6308270" y="4582892"/>
            <a:ext cx="903514" cy="903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Back End</a:t>
            </a:r>
            <a:endParaRPr lang="en-US" dirty="0"/>
          </a:p>
        </p:txBody>
      </p:sp>
      <p:cxnSp>
        <p:nvCxnSpPr>
          <p:cNvPr id="13" name="Straight Arrow Connector 12"/>
          <p:cNvCxnSpPr>
            <a:stCxn id="6" idx="3"/>
            <a:endCxn id="7" idx="1"/>
          </p:cNvCxnSpPr>
          <p:nvPr/>
        </p:nvCxnSpPr>
        <p:spPr>
          <a:xfrm flipV="1">
            <a:off x="2862946" y="4838708"/>
            <a:ext cx="185057" cy="195941"/>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3"/>
            <a:endCxn id="8" idx="1"/>
          </p:cNvCxnSpPr>
          <p:nvPr/>
        </p:nvCxnSpPr>
        <p:spPr>
          <a:xfrm>
            <a:off x="2862946" y="5034649"/>
            <a:ext cx="185057" cy="27214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3"/>
            <a:endCxn id="9" idx="1"/>
          </p:cNvCxnSpPr>
          <p:nvPr/>
        </p:nvCxnSpPr>
        <p:spPr>
          <a:xfrm flipV="1">
            <a:off x="4169232" y="4838701"/>
            <a:ext cx="195951" cy="7"/>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3"/>
            <a:endCxn id="10" idx="1"/>
          </p:cNvCxnSpPr>
          <p:nvPr/>
        </p:nvCxnSpPr>
        <p:spPr>
          <a:xfrm>
            <a:off x="4169232" y="5306792"/>
            <a:ext cx="228605" cy="41093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3"/>
            <a:endCxn id="11" idx="1"/>
          </p:cNvCxnSpPr>
          <p:nvPr/>
        </p:nvCxnSpPr>
        <p:spPr>
          <a:xfrm flipV="1">
            <a:off x="5268697" y="4833256"/>
            <a:ext cx="234056" cy="5445"/>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1" idx="3"/>
            <a:endCxn id="12" idx="1"/>
          </p:cNvCxnSpPr>
          <p:nvPr/>
        </p:nvCxnSpPr>
        <p:spPr>
          <a:xfrm>
            <a:off x="5954510" y="4833256"/>
            <a:ext cx="353760" cy="201393"/>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0" idx="3"/>
            <a:endCxn id="12" idx="1"/>
          </p:cNvCxnSpPr>
          <p:nvPr/>
        </p:nvCxnSpPr>
        <p:spPr>
          <a:xfrm flipV="1">
            <a:off x="5954510" y="5034649"/>
            <a:ext cx="353760" cy="683076"/>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Curved Connector 63"/>
          <p:cNvCxnSpPr>
            <a:stCxn id="11" idx="0"/>
            <a:endCxn id="6" idx="0"/>
          </p:cNvCxnSpPr>
          <p:nvPr/>
        </p:nvCxnSpPr>
        <p:spPr>
          <a:xfrm rot="16200000" flipH="1" flipV="1">
            <a:off x="3969214" y="2823473"/>
            <a:ext cx="201393" cy="3317443"/>
          </a:xfrm>
          <a:prstGeom prst="bentConnector3">
            <a:avLst>
              <a:gd name="adj1" fmla="val -113509"/>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Curved Connector 77"/>
          <p:cNvCxnSpPr/>
          <p:nvPr/>
        </p:nvCxnSpPr>
        <p:spPr>
          <a:xfrm rot="16200000" flipH="1" flipV="1">
            <a:off x="3670307" y="3440793"/>
            <a:ext cx="91622" cy="2179872"/>
          </a:xfrm>
          <a:prstGeom prst="bentConnector4">
            <a:avLst>
              <a:gd name="adj1" fmla="val -249503"/>
              <a:gd name="adj2" fmla="val 100312"/>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Curved Connector 63"/>
          <p:cNvCxnSpPr>
            <a:stCxn id="12" idx="0"/>
          </p:cNvCxnSpPr>
          <p:nvPr/>
        </p:nvCxnSpPr>
        <p:spPr>
          <a:xfrm rot="16200000" flipV="1">
            <a:off x="4234538" y="2057402"/>
            <a:ext cx="555179" cy="4495801"/>
          </a:xfrm>
          <a:prstGeom prst="bentConnector2">
            <a:avLst/>
          </a:prstGeom>
          <a:ln w="38100">
            <a:solidFill>
              <a:schemeClr val="tx1"/>
            </a:solidFill>
            <a:headEnd type="oval"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264227" y="4027712"/>
            <a:ext cx="0" cy="55518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974770" y="4136576"/>
            <a:ext cx="0" cy="348342"/>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5878285" y="4027712"/>
            <a:ext cx="0" cy="348342"/>
          </a:xfrm>
          <a:prstGeom prst="straightConnector1">
            <a:avLst/>
          </a:prstGeom>
          <a:ln w="38100">
            <a:solidFill>
              <a:schemeClr val="tx1"/>
            </a:solidFill>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Lightning Bolt 26"/>
          <p:cNvSpPr/>
          <p:nvPr/>
        </p:nvSpPr>
        <p:spPr>
          <a:xfrm>
            <a:off x="4490368" y="3807276"/>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751200" y="1030044"/>
            <a:ext cx="477724" cy="658123"/>
            <a:chOff x="5817900" y="920987"/>
            <a:chExt cx="477724" cy="658123"/>
          </a:xfrm>
        </p:grpSpPr>
        <p:sp>
          <p:nvSpPr>
            <p:cNvPr id="53" name="Rectangle 52"/>
            <p:cNvSpPr/>
            <p:nvPr/>
          </p:nvSpPr>
          <p:spPr>
            <a:xfrm>
              <a:off x="5864065" y="1286121"/>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Lightning Bolt 53"/>
            <p:cNvSpPr/>
            <p:nvPr/>
          </p:nvSpPr>
          <p:spPr>
            <a:xfrm>
              <a:off x="5817900" y="920987"/>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487298" y="2036428"/>
            <a:ext cx="971972" cy="723879"/>
            <a:chOff x="6725798" y="1824145"/>
            <a:chExt cx="971972" cy="723879"/>
          </a:xfrm>
        </p:grpSpPr>
        <p:sp>
          <p:nvSpPr>
            <p:cNvPr id="56" name="Rectangle 55"/>
            <p:cNvSpPr/>
            <p:nvPr/>
          </p:nvSpPr>
          <p:spPr>
            <a:xfrm>
              <a:off x="7013953" y="2215804"/>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8" name="Straight Arrow Connector 57"/>
            <p:cNvCxnSpPr/>
            <p:nvPr/>
          </p:nvCxnSpPr>
          <p:spPr>
            <a:xfrm>
              <a:off x="6725798" y="2199026"/>
              <a:ext cx="280728"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6739828" y="2369331"/>
              <a:ext cx="266698"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7458283" y="2377720"/>
              <a:ext cx="239487"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7458283" y="2207415"/>
              <a:ext cx="239487"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Lightning Bolt 62"/>
            <p:cNvSpPr/>
            <p:nvPr/>
          </p:nvSpPr>
          <p:spPr>
            <a:xfrm>
              <a:off x="6971148" y="1824145"/>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682625" y="3123488"/>
            <a:ext cx="613151" cy="730764"/>
            <a:chOff x="6866162" y="2907079"/>
            <a:chExt cx="613151" cy="730764"/>
          </a:xfrm>
        </p:grpSpPr>
        <p:grpSp>
          <p:nvGrpSpPr>
            <p:cNvPr id="65" name="Group 64"/>
            <p:cNvGrpSpPr/>
            <p:nvPr/>
          </p:nvGrpSpPr>
          <p:grpSpPr>
            <a:xfrm>
              <a:off x="6866162" y="3057625"/>
              <a:ext cx="613151" cy="580218"/>
              <a:chOff x="7238944" y="3221371"/>
              <a:chExt cx="613151" cy="580218"/>
            </a:xfrm>
          </p:grpSpPr>
          <p:cxnSp>
            <p:nvCxnSpPr>
              <p:cNvPr id="67" name="Straight Arrow Connector 66"/>
              <p:cNvCxnSpPr/>
              <p:nvPr/>
            </p:nvCxnSpPr>
            <p:spPr>
              <a:xfrm>
                <a:off x="7324934" y="3408390"/>
                <a:ext cx="527161"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Elbow Connector 67"/>
              <p:cNvCxnSpPr/>
              <p:nvPr/>
            </p:nvCxnSpPr>
            <p:spPr>
              <a:xfrm rot="16200000" flipV="1">
                <a:off x="7287920" y="3391737"/>
                <a:ext cx="580217" cy="239487"/>
              </a:xfrm>
              <a:prstGeom prst="bentConnector3">
                <a:avLst>
                  <a:gd name="adj1" fmla="val 38433"/>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Elbow Connector 68"/>
              <p:cNvCxnSpPr/>
              <p:nvPr/>
            </p:nvCxnSpPr>
            <p:spPr>
              <a:xfrm rot="5400000">
                <a:off x="7194590" y="3391736"/>
                <a:ext cx="580218" cy="239488"/>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7238944" y="3652616"/>
                <a:ext cx="613151" cy="0"/>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66" name="Lightning Bolt 65"/>
            <p:cNvSpPr/>
            <p:nvPr/>
          </p:nvSpPr>
          <p:spPr>
            <a:xfrm>
              <a:off x="6934998" y="2907079"/>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Explosion 2 71"/>
          <p:cNvSpPr/>
          <p:nvPr/>
        </p:nvSpPr>
        <p:spPr>
          <a:xfrm>
            <a:off x="1959431" y="3637843"/>
            <a:ext cx="5560868" cy="2726108"/>
          </a:xfrm>
          <a:prstGeom prst="irregularSeal2">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440283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1000" fill="hold"/>
                                        <p:tgtEl>
                                          <p:spTgt spid="72"/>
                                        </p:tgtEl>
                                        <p:attrNameLst>
                                          <p:attrName>ppt_w</p:attrName>
                                        </p:attrNameLst>
                                      </p:cBhvr>
                                      <p:tavLst>
                                        <p:tav tm="0">
                                          <p:val>
                                            <p:fltVal val="0"/>
                                          </p:val>
                                        </p:tav>
                                        <p:tav tm="100000">
                                          <p:val>
                                            <p:strVal val="#ppt_w"/>
                                          </p:val>
                                        </p:tav>
                                      </p:tavLst>
                                    </p:anim>
                                    <p:anim calcmode="lin" valueType="num">
                                      <p:cBhvr>
                                        <p:cTn id="18" dur="1000" fill="hold"/>
                                        <p:tgtEl>
                                          <p:spTgt spid="72"/>
                                        </p:tgtEl>
                                        <p:attrNameLst>
                                          <p:attrName>ppt_h</p:attrName>
                                        </p:attrNameLst>
                                      </p:cBhvr>
                                      <p:tavLst>
                                        <p:tav tm="0">
                                          <p:val>
                                            <p:fltVal val="0"/>
                                          </p:val>
                                        </p:tav>
                                        <p:tav tm="100000">
                                          <p:val>
                                            <p:strVal val="#ppt_h"/>
                                          </p:val>
                                        </p:tav>
                                      </p:tavLst>
                                    </p:anim>
                                    <p:anim calcmode="lin" valueType="num">
                                      <p:cBhvr>
                                        <p:cTn id="19" dur="1000" fill="hold"/>
                                        <p:tgtEl>
                                          <p:spTgt spid="72"/>
                                        </p:tgtEl>
                                        <p:attrNameLst>
                                          <p:attrName>style.rotation</p:attrName>
                                        </p:attrNameLst>
                                      </p:cBhvr>
                                      <p:tavLst>
                                        <p:tav tm="0">
                                          <p:val>
                                            <p:fltVal val="90"/>
                                          </p:val>
                                        </p:tav>
                                        <p:tav tm="100000">
                                          <p:val>
                                            <p:fltVal val="0"/>
                                          </p:val>
                                        </p:tav>
                                      </p:tavLst>
                                    </p:anim>
                                    <p:animEffect transition="in" filter="fade">
                                      <p:cBhvr>
                                        <p:cTn id="20"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7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0292" y="1015285"/>
            <a:ext cx="8178135" cy="5040083"/>
          </a:xfrm>
        </p:spPr>
        <p:txBody>
          <a:bodyPr>
            <a:noAutofit/>
          </a:bodyPr>
          <a:lstStyle/>
          <a:p>
            <a:pPr marL="788988" lvl="1" indent="0">
              <a:buSzPct val="100000"/>
              <a:buNone/>
            </a:pPr>
            <a:r>
              <a:rPr lang="en-US" sz="2400" dirty="0" smtClean="0"/>
              <a:t>Single point of failures</a:t>
            </a:r>
          </a:p>
          <a:p>
            <a:pPr marL="1131888" lvl="1" indent="-342900">
              <a:buSzPct val="100000"/>
              <a:buFont typeface="Wingdings" pitchFamily="2" charset="2"/>
              <a:buChar char="ü"/>
            </a:pPr>
            <a:r>
              <a:rPr lang="en-US" sz="2400" dirty="0" smtClean="0">
                <a:solidFill>
                  <a:schemeClr val="tx2"/>
                </a:solidFill>
              </a:rPr>
              <a:t>Arrays of redundant hardware units</a:t>
            </a:r>
          </a:p>
          <a:p>
            <a:pPr marL="679450" lvl="2" indent="0">
              <a:buClr>
                <a:schemeClr val="tx2"/>
              </a:buClr>
              <a:buSzPct val="100000"/>
              <a:buNone/>
            </a:pPr>
            <a:endParaRPr lang="en-US" sz="600" dirty="0" smtClean="0">
              <a:solidFill>
                <a:schemeClr val="tx2"/>
              </a:solidFill>
            </a:endParaRPr>
          </a:p>
          <a:p>
            <a:pPr marL="679450" lvl="2" indent="0">
              <a:buClr>
                <a:schemeClr val="tx2"/>
              </a:buClr>
              <a:buSzPct val="100000"/>
              <a:buNone/>
            </a:pPr>
            <a:endParaRPr lang="en-US" sz="600" dirty="0">
              <a:solidFill>
                <a:schemeClr val="tx2"/>
              </a:solidFill>
            </a:endParaRPr>
          </a:p>
          <a:p>
            <a:pPr marL="788988" lvl="1" indent="0">
              <a:buSzPct val="100000"/>
              <a:buNone/>
            </a:pPr>
            <a:r>
              <a:rPr lang="en-US" sz="2400" dirty="0"/>
              <a:t>Rigidly connected </a:t>
            </a:r>
            <a:r>
              <a:rPr lang="en-US" sz="2400" dirty="0" smtClean="0"/>
              <a:t>pipeline stages</a:t>
            </a:r>
          </a:p>
          <a:p>
            <a:pPr marL="1131888" lvl="1" indent="-342900">
              <a:buSzPct val="100000"/>
              <a:buFont typeface="Wingdings" pitchFamily="2" charset="2"/>
              <a:buChar char="ü"/>
            </a:pPr>
            <a:r>
              <a:rPr lang="en-US" sz="2400" dirty="0" smtClean="0">
                <a:solidFill>
                  <a:schemeClr val="tx2"/>
                </a:solidFill>
              </a:rPr>
              <a:t>Loosely connected hardware modules</a:t>
            </a:r>
          </a:p>
          <a:p>
            <a:pPr marL="603250" lvl="3" indent="0">
              <a:buClr>
                <a:schemeClr val="tx2"/>
              </a:buClr>
              <a:buSzPct val="100000"/>
              <a:buNone/>
            </a:pPr>
            <a:endParaRPr lang="en-US" sz="800" dirty="0" smtClean="0">
              <a:solidFill>
                <a:schemeClr val="tx2"/>
              </a:solidFill>
            </a:endParaRPr>
          </a:p>
          <a:p>
            <a:pPr marL="603250" lvl="3" indent="0">
              <a:buClr>
                <a:schemeClr val="tx2"/>
              </a:buClr>
              <a:buSzPct val="100000"/>
              <a:buNone/>
            </a:pPr>
            <a:endParaRPr lang="en-US" sz="800" dirty="0">
              <a:solidFill>
                <a:schemeClr val="tx2"/>
              </a:solidFill>
            </a:endParaRPr>
          </a:p>
          <a:p>
            <a:pPr marL="788988" lvl="1" indent="0">
              <a:buSzPct val="100000"/>
              <a:buNone/>
            </a:pPr>
            <a:r>
              <a:rPr lang="en-US" sz="2400" dirty="0" smtClean="0"/>
              <a:t>Centralized control logic</a:t>
            </a:r>
          </a:p>
          <a:p>
            <a:pPr marL="1246188" lvl="1" indent="-457200">
              <a:buSzPct val="100000"/>
              <a:buFont typeface="Wingdings" pitchFamily="2" charset="2"/>
              <a:buChar char="ü"/>
            </a:pPr>
            <a:r>
              <a:rPr lang="en-US" sz="2400" dirty="0" smtClean="0">
                <a:solidFill>
                  <a:schemeClr val="tx2"/>
                </a:solidFill>
              </a:rPr>
              <a:t>Decentralized and redundant controls</a:t>
            </a:r>
          </a:p>
          <a:p>
            <a:pPr marL="349250" lvl="3" indent="0">
              <a:buClr>
                <a:srgbClr val="FF0000"/>
              </a:buClr>
              <a:buSzPct val="100000"/>
              <a:buNone/>
            </a:pPr>
            <a:endParaRPr lang="en-US" sz="900" dirty="0" smtClean="0"/>
          </a:p>
          <a:p>
            <a:pPr marL="349250" lvl="3" indent="0">
              <a:buClr>
                <a:srgbClr val="FF0000"/>
              </a:buClr>
              <a:buSzPct val="100000"/>
              <a:buNone/>
            </a:pPr>
            <a:endParaRPr lang="en-US" sz="900" dirty="0" smtClean="0"/>
          </a:p>
          <a:p>
            <a:pPr marL="0" indent="0" algn="ctr">
              <a:buSzPct val="100000"/>
              <a:buNone/>
            </a:pPr>
            <a:r>
              <a:rPr lang="en-US" sz="2800" dirty="0" smtClean="0"/>
              <a:t>Service-oriented µ-architecture </a:t>
            </a:r>
          </a:p>
          <a:p>
            <a:pPr marL="0" indent="0" algn="ctr">
              <a:buSzPct val="100000"/>
              <a:buNone/>
            </a:pPr>
            <a:r>
              <a:rPr lang="en-US" sz="2800" dirty="0" smtClean="0"/>
              <a:t>to </a:t>
            </a:r>
            <a:r>
              <a:rPr lang="en-US" sz="2800" dirty="0"/>
              <a:t>tackle </a:t>
            </a:r>
            <a:r>
              <a:rPr lang="en-US" sz="2800" dirty="0" smtClean="0"/>
              <a:t>all three </a:t>
            </a:r>
            <a:r>
              <a:rPr lang="en-US" sz="2800" dirty="0"/>
              <a:t>issues</a:t>
            </a:r>
            <a:r>
              <a:rPr lang="en-US" sz="2800" dirty="0" smtClean="0"/>
              <a:t>:</a:t>
            </a:r>
          </a:p>
          <a:p>
            <a:pPr marL="0" indent="0" algn="ctr">
              <a:buSzPct val="100000"/>
              <a:buNone/>
            </a:pPr>
            <a:r>
              <a:rPr lang="en-US" sz="3200" b="1" u="sng" dirty="0">
                <a:solidFill>
                  <a:srgbClr val="FF0000"/>
                </a:solidFill>
              </a:rPr>
              <a:t>Vi</a:t>
            </a:r>
            <a:r>
              <a:rPr lang="en-US" sz="3200" b="1" dirty="0">
                <a:solidFill>
                  <a:srgbClr val="FF0000"/>
                </a:solidFill>
              </a:rPr>
              <a:t>rtual </a:t>
            </a:r>
            <a:r>
              <a:rPr lang="en-US" sz="3200" b="1" u="sng" dirty="0">
                <a:solidFill>
                  <a:srgbClr val="FF0000"/>
                </a:solidFill>
              </a:rPr>
              <a:t>P</a:t>
            </a:r>
            <a:r>
              <a:rPr lang="en-US" sz="3200" b="1" dirty="0">
                <a:solidFill>
                  <a:srgbClr val="FF0000"/>
                </a:solidFill>
              </a:rPr>
              <a:t>ipelines for </a:t>
            </a:r>
            <a:r>
              <a:rPr lang="en-US" sz="3200" b="1" u="sng" dirty="0">
                <a:solidFill>
                  <a:srgbClr val="FF0000"/>
                </a:solidFill>
              </a:rPr>
              <a:t>E</a:t>
            </a:r>
            <a:r>
              <a:rPr lang="en-US" sz="3200" b="1" dirty="0">
                <a:solidFill>
                  <a:srgbClr val="FF0000"/>
                </a:solidFill>
              </a:rPr>
              <a:t>nhanced </a:t>
            </a:r>
            <a:r>
              <a:rPr lang="en-US" sz="3200" b="1" u="sng" dirty="0">
                <a:solidFill>
                  <a:srgbClr val="FF0000"/>
                </a:solidFill>
              </a:rPr>
              <a:t>R</a:t>
            </a:r>
            <a:r>
              <a:rPr lang="en-US" sz="3200" b="1" dirty="0">
                <a:solidFill>
                  <a:srgbClr val="FF0000"/>
                </a:solidFill>
              </a:rPr>
              <a:t>eliability</a:t>
            </a:r>
            <a:endParaRPr lang="en-US" sz="3200" b="1" i="1" dirty="0">
              <a:solidFill>
                <a:srgbClr val="FF0000"/>
              </a:solidFill>
            </a:endParaRPr>
          </a:p>
          <a:p>
            <a:pPr marL="514350" indent="-514350">
              <a:buSzPct val="100000"/>
              <a:buFont typeface="+mj-lt"/>
              <a:buAutoNum type="arabicPeriod"/>
            </a:pPr>
            <a:endParaRPr lang="en-US" sz="2800" dirty="0"/>
          </a:p>
          <a:p>
            <a:pPr marL="514350" indent="-514350">
              <a:buFont typeface="+mj-lt"/>
              <a:buAutoNum type="arabicPeriod"/>
            </a:pPr>
            <a:endParaRPr lang="en-US" sz="2800" dirty="0"/>
          </a:p>
          <a:p>
            <a:pPr lvl="1"/>
            <a:endParaRPr lang="en-US" sz="2800" dirty="0" smtClean="0"/>
          </a:p>
          <a:p>
            <a:pPr marL="393192" lvl="1" indent="0">
              <a:buNone/>
            </a:pPr>
            <a:endParaRPr lang="en-US" sz="2800" dirty="0" smtClean="0"/>
          </a:p>
          <a:p>
            <a:pPr lvl="1"/>
            <a:endParaRPr lang="en-US" sz="2800" dirty="0" smtClean="0"/>
          </a:p>
        </p:txBody>
      </p:sp>
      <p:sp>
        <p:nvSpPr>
          <p:cNvPr id="3" name="Slide Number Placeholder 2"/>
          <p:cNvSpPr>
            <a:spLocks noGrp="1"/>
          </p:cNvSpPr>
          <p:nvPr>
            <p:ph type="sldNum" sz="quarter" idx="12"/>
          </p:nvPr>
        </p:nvSpPr>
        <p:spPr/>
        <p:txBody>
          <a:bodyPr/>
          <a:lstStyle/>
          <a:p>
            <a:fld id="{5A733C65-0B06-48DB-A37E-189234C0B939}" type="slidenum">
              <a:rPr lang="en-US" smtClean="0"/>
              <a:pPr/>
              <a:t>8</a:t>
            </a:fld>
            <a:endParaRPr lang="en-US"/>
          </a:p>
        </p:txBody>
      </p:sp>
      <p:sp>
        <p:nvSpPr>
          <p:cNvPr id="4" name="Title 3"/>
          <p:cNvSpPr>
            <a:spLocks noGrp="1"/>
          </p:cNvSpPr>
          <p:nvPr>
            <p:ph type="title"/>
          </p:nvPr>
        </p:nvSpPr>
        <p:spPr>
          <a:xfrm>
            <a:off x="457200" y="277813"/>
            <a:ext cx="8599714" cy="636587"/>
          </a:xfrm>
        </p:spPr>
        <p:txBody>
          <a:bodyPr>
            <a:noAutofit/>
          </a:bodyPr>
          <a:lstStyle/>
          <a:p>
            <a:r>
              <a:rPr lang="en-US" dirty="0" smtClean="0"/>
              <a:t>Can We </a:t>
            </a:r>
            <a:r>
              <a:rPr lang="en-US" dirty="0"/>
              <a:t>O</a:t>
            </a:r>
            <a:r>
              <a:rPr lang="en-US" dirty="0" smtClean="0"/>
              <a:t>vercome </a:t>
            </a:r>
            <a:r>
              <a:rPr lang="en-US" dirty="0"/>
              <a:t>T</a:t>
            </a:r>
            <a:r>
              <a:rPr lang="en-US" dirty="0" smtClean="0"/>
              <a:t>hese Limitations?</a:t>
            </a:r>
            <a:endParaRPr lang="en-US" dirty="0"/>
          </a:p>
        </p:txBody>
      </p:sp>
      <p:grpSp>
        <p:nvGrpSpPr>
          <p:cNvPr id="21" name="Group 20"/>
          <p:cNvGrpSpPr/>
          <p:nvPr/>
        </p:nvGrpSpPr>
        <p:grpSpPr>
          <a:xfrm>
            <a:off x="738674" y="892258"/>
            <a:ext cx="477724" cy="658123"/>
            <a:chOff x="5817900" y="920987"/>
            <a:chExt cx="477724" cy="658123"/>
          </a:xfrm>
        </p:grpSpPr>
        <p:sp>
          <p:nvSpPr>
            <p:cNvPr id="22" name="Rectangle 21"/>
            <p:cNvSpPr/>
            <p:nvPr/>
          </p:nvSpPr>
          <p:spPr>
            <a:xfrm>
              <a:off x="5864065" y="1286121"/>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Lightning Bolt 22"/>
            <p:cNvSpPr/>
            <p:nvPr/>
          </p:nvSpPr>
          <p:spPr>
            <a:xfrm>
              <a:off x="5817900" y="920987"/>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474772" y="1962142"/>
            <a:ext cx="971972" cy="723879"/>
            <a:chOff x="6725798" y="1824145"/>
            <a:chExt cx="971972" cy="723879"/>
          </a:xfrm>
        </p:grpSpPr>
        <p:sp>
          <p:nvSpPr>
            <p:cNvPr id="25" name="Rectangle 24"/>
            <p:cNvSpPr/>
            <p:nvPr/>
          </p:nvSpPr>
          <p:spPr>
            <a:xfrm>
              <a:off x="7013953" y="2215804"/>
              <a:ext cx="431559" cy="2929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 name="Straight Arrow Connector 25"/>
            <p:cNvCxnSpPr/>
            <p:nvPr/>
          </p:nvCxnSpPr>
          <p:spPr>
            <a:xfrm>
              <a:off x="6725798" y="2199026"/>
              <a:ext cx="280728"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6739828" y="2369331"/>
              <a:ext cx="266698"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7458283" y="2377720"/>
              <a:ext cx="239487" cy="17030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7458283" y="2207415"/>
              <a:ext cx="239487" cy="170305"/>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Lightning Bolt 29"/>
            <p:cNvSpPr/>
            <p:nvPr/>
          </p:nvSpPr>
          <p:spPr>
            <a:xfrm>
              <a:off x="6971148" y="1824145"/>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670099" y="3124010"/>
            <a:ext cx="613151" cy="730764"/>
            <a:chOff x="6866162" y="2907079"/>
            <a:chExt cx="613151" cy="730764"/>
          </a:xfrm>
        </p:grpSpPr>
        <p:grpSp>
          <p:nvGrpSpPr>
            <p:cNvPr id="32" name="Group 31"/>
            <p:cNvGrpSpPr/>
            <p:nvPr/>
          </p:nvGrpSpPr>
          <p:grpSpPr>
            <a:xfrm>
              <a:off x="6866162" y="3057625"/>
              <a:ext cx="613151" cy="580218"/>
              <a:chOff x="7238944" y="3221371"/>
              <a:chExt cx="613151" cy="580218"/>
            </a:xfrm>
          </p:grpSpPr>
          <p:cxnSp>
            <p:nvCxnSpPr>
              <p:cNvPr id="34" name="Straight Arrow Connector 33"/>
              <p:cNvCxnSpPr/>
              <p:nvPr/>
            </p:nvCxnSpPr>
            <p:spPr>
              <a:xfrm>
                <a:off x="7324934" y="3408390"/>
                <a:ext cx="527161" cy="0"/>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Elbow Connector 34"/>
              <p:cNvCxnSpPr/>
              <p:nvPr/>
            </p:nvCxnSpPr>
            <p:spPr>
              <a:xfrm rot="16200000" flipV="1">
                <a:off x="7287920" y="3391737"/>
                <a:ext cx="580217" cy="239487"/>
              </a:xfrm>
              <a:prstGeom prst="bentConnector3">
                <a:avLst>
                  <a:gd name="adj1" fmla="val 38433"/>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Elbow Connector 35"/>
              <p:cNvCxnSpPr/>
              <p:nvPr/>
            </p:nvCxnSpPr>
            <p:spPr>
              <a:xfrm rot="5400000">
                <a:off x="7194590" y="3391736"/>
                <a:ext cx="580218" cy="239488"/>
              </a:xfrm>
              <a:prstGeom prst="bentConnector3">
                <a:avLst>
                  <a:gd name="adj1" fmla="val 50000"/>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7238944" y="3652616"/>
                <a:ext cx="613151" cy="0"/>
              </a:xfrm>
              <a:prstGeom prst="straightConnector1">
                <a:avLst/>
              </a:prstGeom>
              <a:ln w="28575">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3" name="Lightning Bolt 32"/>
            <p:cNvSpPr/>
            <p:nvPr/>
          </p:nvSpPr>
          <p:spPr>
            <a:xfrm>
              <a:off x="6934998" y="2907079"/>
              <a:ext cx="315686" cy="574223"/>
            </a:xfrm>
            <a:prstGeom prst="lightningBol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192205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anim calcmode="lin" valueType="num">
                                      <p:cBhvr additive="base">
                                        <p:cTn id="13"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anim calcmode="lin" valueType="num">
                                      <p:cBhvr additive="base">
                                        <p:cTn id="19" dur="500" fill="hold"/>
                                        <p:tgtEl>
                                          <p:spTgt spid="2">
                                            <p:txEl>
                                              <p:pRg st="9" end="9"/>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Service-Oriented </a:t>
            </a:r>
            <a:r>
              <a:rPr lang="en-US" dirty="0"/>
              <a:t>µ-</a:t>
            </a:r>
            <a:r>
              <a:rPr lang="en-US" dirty="0" smtClean="0"/>
              <a:t>Architecture</a:t>
            </a:r>
            <a:endParaRPr lang="en-US" dirty="0"/>
          </a:p>
        </p:txBody>
      </p:sp>
      <p:sp>
        <p:nvSpPr>
          <p:cNvPr id="4" name="Slide Number Placeholder 3"/>
          <p:cNvSpPr>
            <a:spLocks noGrp="1"/>
          </p:cNvSpPr>
          <p:nvPr>
            <p:ph type="sldNum" sz="quarter" idx="12"/>
          </p:nvPr>
        </p:nvSpPr>
        <p:spPr/>
        <p:txBody>
          <a:bodyPr/>
          <a:lstStyle/>
          <a:p>
            <a:fld id="{CB4D81BC-5C76-48B4-9A0D-E2FF8D455E66}" type="slidenum">
              <a:rPr lang="en-US" smtClean="0"/>
              <a:pPr/>
              <a:t>9</a:t>
            </a:fld>
            <a:endParaRPr lang="en-US"/>
          </a:p>
        </p:txBody>
      </p:sp>
      <p:sp>
        <p:nvSpPr>
          <p:cNvPr id="6" name="Frame 5"/>
          <p:cNvSpPr/>
          <p:nvPr/>
        </p:nvSpPr>
        <p:spPr>
          <a:xfrm>
            <a:off x="2236668" y="1589314"/>
            <a:ext cx="5508172" cy="4386943"/>
          </a:xfrm>
          <a:prstGeom prst="frame">
            <a:avLst>
              <a:gd name="adj1" fmla="val 351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2040725" y="3548754"/>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440038" y="3548753"/>
            <a:ext cx="522515" cy="587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20986101">
            <a:off x="2369094" y="1718992"/>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698280">
            <a:off x="3269366" y="1689994"/>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cstate="print">
            <a:clrChange>
              <a:clrFrom>
                <a:srgbClr val="FFFFFF"/>
              </a:clrFrom>
              <a:clrTo>
                <a:srgbClr val="FFFFFF">
                  <a:alpha val="0"/>
                </a:srgbClr>
              </a:clrTo>
            </a:clrChange>
            <a:duotone>
              <a:prstClr val="black"/>
              <a:srgbClr val="FFCC00">
                <a:tint val="45000"/>
                <a:satMod val="400000"/>
              </a:srgbClr>
            </a:duotone>
            <a:extLst>
              <a:ext uri="{28A0092B-C50C-407E-A947-70E740481C1C}">
                <a14:useLocalDpi xmlns:a14="http://schemas.microsoft.com/office/drawing/2010/main" xmlns="" val="0"/>
              </a:ext>
            </a:extLst>
          </a:blip>
          <a:srcRect/>
          <a:stretch>
            <a:fillRect/>
          </a:stretch>
        </p:blipFill>
        <p:spPr bwMode="auto">
          <a:xfrm rot="14022044">
            <a:off x="2357200" y="5069779"/>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7"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064752" y="170823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8"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9282458">
            <a:off x="6816353" y="5024590"/>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9"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072767">
            <a:off x="2320159" y="2637493"/>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 name="Picture 5"/>
          <p:cNvPicPr>
            <a:picLocks noChangeAspect="1" noChangeArrowheads="1"/>
          </p:cNvPicPr>
          <p:nvPr/>
        </p:nvPicPr>
        <p:blipFill>
          <a:blip r:embed="rId5" cstate="print">
            <a:clrChange>
              <a:clrFrom>
                <a:srgbClr val="FFFFFF"/>
              </a:clrFrom>
              <a:clrTo>
                <a:srgbClr val="FFFFFF">
                  <a:alpha val="0"/>
                </a:srgbClr>
              </a:clrTo>
            </a:clrChange>
            <a:duotone>
              <a:prstClr val="black"/>
              <a:srgbClr val="FFCC00">
                <a:tint val="45000"/>
                <a:satMod val="400000"/>
              </a:srgbClr>
            </a:duotone>
            <a:extLst>
              <a:ext uri="{28A0092B-C50C-407E-A947-70E740481C1C}">
                <a14:useLocalDpi xmlns:a14="http://schemas.microsoft.com/office/drawing/2010/main" xmlns="" val="0"/>
              </a:ext>
            </a:extLst>
          </a:blip>
          <a:srcRect/>
          <a:stretch>
            <a:fillRect/>
          </a:stretch>
        </p:blipFill>
        <p:spPr bwMode="auto">
          <a:xfrm rot="12151905">
            <a:off x="3193363" y="5069778"/>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1" name="Picture 5"/>
          <p:cNvPicPr>
            <a:picLocks noChangeAspect="1" noChangeArrowheads="1"/>
          </p:cNvPicPr>
          <p:nvPr/>
        </p:nvPicPr>
        <p:blipFill>
          <a:blip r:embed="rId5" cstate="print">
            <a:clrChange>
              <a:clrFrom>
                <a:srgbClr val="FFFFFF"/>
              </a:clrFrom>
              <a:clrTo>
                <a:srgbClr val="FFFFFF">
                  <a:alpha val="0"/>
                </a:srgbClr>
              </a:clrTo>
            </a:clrChange>
            <a:duotone>
              <a:prstClr val="black"/>
              <a:srgbClr val="FFCC00">
                <a:tint val="45000"/>
                <a:satMod val="400000"/>
              </a:srgbClr>
            </a:duotone>
            <a:extLst>
              <a:ext uri="{28A0092B-C50C-407E-A947-70E740481C1C}">
                <a14:useLocalDpi xmlns:a14="http://schemas.microsoft.com/office/drawing/2010/main" xmlns="" val="0"/>
              </a:ext>
            </a:extLst>
          </a:blip>
          <a:srcRect/>
          <a:stretch>
            <a:fillRect/>
          </a:stretch>
        </p:blipFill>
        <p:spPr bwMode="auto">
          <a:xfrm rot="12151905">
            <a:off x="3942428" y="5061995"/>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2" name="Picture 5"/>
          <p:cNvPicPr>
            <a:picLocks noChangeAspect="1" noChangeArrowheads="1"/>
          </p:cNvPicPr>
          <p:nvPr/>
        </p:nvPicPr>
        <p:blipFill>
          <a:blip r:embed="rId5" cstate="print">
            <a:clrChange>
              <a:clrFrom>
                <a:srgbClr val="FFFFFF"/>
              </a:clrFrom>
              <a:clrTo>
                <a:srgbClr val="FFFFFF">
                  <a:alpha val="0"/>
                </a:srgbClr>
              </a:clrTo>
            </a:clrChange>
            <a:duotone>
              <a:prstClr val="black"/>
              <a:srgbClr val="FFCC00">
                <a:tint val="45000"/>
                <a:satMod val="400000"/>
              </a:srgbClr>
            </a:duotone>
            <a:extLst>
              <a:ext uri="{28A0092B-C50C-407E-A947-70E740481C1C}">
                <a14:useLocalDpi xmlns:a14="http://schemas.microsoft.com/office/drawing/2010/main" xmlns="" val="0"/>
              </a:ext>
            </a:extLst>
          </a:blip>
          <a:srcRect/>
          <a:stretch>
            <a:fillRect/>
          </a:stretch>
        </p:blipFill>
        <p:spPr bwMode="auto">
          <a:xfrm rot="7239813">
            <a:off x="4387678" y="4356187"/>
            <a:ext cx="873054" cy="84694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3"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2152386">
            <a:off x="6080209" y="5117339"/>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4"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4993860">
            <a:off x="5195058" y="4945435"/>
            <a:ext cx="800902" cy="77695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5"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386381">
            <a:off x="3733611" y="2570650"/>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6"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6414517">
            <a:off x="5126598" y="2450025"/>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7" name="Picture 3"/>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896936">
            <a:off x="4867880" y="1689993"/>
            <a:ext cx="791313" cy="7676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8"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94620">
            <a:off x="4395191" y="2590909"/>
            <a:ext cx="774136" cy="7509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263536" y="3197780"/>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0"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777726" y="1743513"/>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7774006">
            <a:off x="5736164" y="2574152"/>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2"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13228183">
            <a:off x="6145801" y="4116598"/>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3" name="Picture 6"/>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rot="3641505">
            <a:off x="6886471" y="1688207"/>
            <a:ext cx="723580" cy="7019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4" name="Picture 5"/>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675037" y="2955129"/>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5" name="Picture 5"/>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737696" y="3008728"/>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6" name="Picture 5"/>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789580" y="3066514"/>
            <a:ext cx="431882" cy="497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1" name="TextBox 30"/>
          <p:cNvSpPr txBox="1"/>
          <p:nvPr/>
        </p:nvSpPr>
        <p:spPr>
          <a:xfrm>
            <a:off x="187692" y="2116212"/>
            <a:ext cx="3477329" cy="2677656"/>
          </a:xfrm>
          <a:prstGeom prst="rect">
            <a:avLst/>
          </a:prstGeom>
          <a:solidFill>
            <a:schemeClr val="bg1"/>
          </a:solidFill>
          <a:ln>
            <a:solidFill>
              <a:schemeClr val="tx1"/>
            </a:solidFill>
          </a:ln>
        </p:spPr>
        <p:txBody>
          <a:bodyPr wrap="square" rtlCol="0">
            <a:spAutoFit/>
          </a:bodyPr>
          <a:lstStyle/>
          <a:p>
            <a:r>
              <a:rPr lang="en-US" sz="2800" b="1" dirty="0" smtClean="0">
                <a:latin typeface="Arial Narrow" pitchFamily="34" charset="0"/>
              </a:rPr>
              <a:t>Renew Driving License:</a:t>
            </a:r>
          </a:p>
          <a:p>
            <a:pPr marL="457200" indent="-457200">
              <a:buClr>
                <a:srgbClr val="FF0000"/>
              </a:buClr>
              <a:buFont typeface="Wingdings" pitchFamily="2" charset="2"/>
              <a:buChar char="q"/>
            </a:pPr>
            <a:r>
              <a:rPr lang="en-US" sz="2800" b="1" dirty="0" smtClean="0">
                <a:latin typeface="Arial Narrow" pitchFamily="34" charset="0"/>
              </a:rPr>
              <a:t>1. Check in</a:t>
            </a:r>
          </a:p>
          <a:p>
            <a:pPr marL="457200" indent="-457200">
              <a:buClr>
                <a:srgbClr val="FFCC00"/>
              </a:buClr>
              <a:buFont typeface="Wingdings" pitchFamily="2" charset="2"/>
              <a:buChar char="q"/>
            </a:pPr>
            <a:r>
              <a:rPr lang="en-US" sz="2800" b="1" dirty="0" smtClean="0">
                <a:latin typeface="Arial Narrow" pitchFamily="34" charset="0"/>
              </a:rPr>
              <a:t>2. Vision test</a:t>
            </a:r>
          </a:p>
          <a:p>
            <a:pPr marL="457200" indent="-457200">
              <a:buClr>
                <a:schemeClr val="tx2"/>
              </a:buClr>
              <a:buFont typeface="Wingdings" pitchFamily="2" charset="2"/>
              <a:buChar char="q"/>
            </a:pPr>
            <a:r>
              <a:rPr lang="en-US" sz="2800" b="1" dirty="0" smtClean="0">
                <a:latin typeface="Arial Narrow" pitchFamily="34" charset="0"/>
              </a:rPr>
              <a:t>3. Take picture</a:t>
            </a:r>
          </a:p>
          <a:p>
            <a:pPr marL="457200" indent="-457200">
              <a:buClr>
                <a:srgbClr val="00FF99"/>
              </a:buClr>
              <a:buFont typeface="Wingdings" pitchFamily="2" charset="2"/>
              <a:buChar char="q"/>
            </a:pPr>
            <a:r>
              <a:rPr lang="en-US" sz="2800" b="1" dirty="0" smtClean="0">
                <a:latin typeface="Arial Narrow" pitchFamily="34" charset="0"/>
              </a:rPr>
              <a:t>4. Pay fee</a:t>
            </a:r>
          </a:p>
          <a:p>
            <a:pPr marL="457200" indent="-457200">
              <a:buClr>
                <a:srgbClr val="33CC33"/>
              </a:buClr>
              <a:buFont typeface="Wingdings" pitchFamily="2" charset="2"/>
              <a:buChar char="q"/>
            </a:pPr>
            <a:r>
              <a:rPr lang="en-US" sz="2800" b="1" dirty="0" smtClean="0">
                <a:latin typeface="Arial Narrow" pitchFamily="34" charset="0"/>
              </a:rPr>
              <a:t>5. Get license</a:t>
            </a:r>
          </a:p>
        </p:txBody>
      </p:sp>
    </p:spTree>
    <p:extLst>
      <p:ext uri="{BB962C8B-B14F-4D97-AF65-F5344CB8AC3E}">
        <p14:creationId xmlns:p14="http://schemas.microsoft.com/office/powerpoint/2010/main" xmlns="" val="66759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1">
                                            <p:bg/>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1">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07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1">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07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1">
                                            <p:txEl>
                                              <p:pRg st="4" end="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07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1">
                                            <p:txEl>
                                              <p:pRg st="5" end="5"/>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6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5"/>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53" presetClass="exit" presetSubtype="32" fill="hold" grpId="2" nodeType="clickEffect">
                                  <p:stCondLst>
                                    <p:cond delay="0"/>
                                  </p:stCondLst>
                                  <p:childTnLst>
                                    <p:anim calcmode="lin" valueType="num">
                                      <p:cBhvr>
                                        <p:cTn id="78" dur="500"/>
                                        <p:tgtEl>
                                          <p:spTgt spid="31">
                                            <p:txEl>
                                              <p:pRg st="0" end="0"/>
                                            </p:txEl>
                                          </p:spTgt>
                                        </p:tgtEl>
                                        <p:attrNameLst>
                                          <p:attrName>ppt_w</p:attrName>
                                        </p:attrNameLst>
                                      </p:cBhvr>
                                      <p:tavLst>
                                        <p:tav tm="0">
                                          <p:val>
                                            <p:strVal val="ppt_w"/>
                                          </p:val>
                                        </p:tav>
                                        <p:tav tm="100000">
                                          <p:val>
                                            <p:fltVal val="0"/>
                                          </p:val>
                                        </p:tav>
                                      </p:tavLst>
                                    </p:anim>
                                    <p:anim calcmode="lin" valueType="num">
                                      <p:cBhvr>
                                        <p:cTn id="79" dur="500"/>
                                        <p:tgtEl>
                                          <p:spTgt spid="31">
                                            <p:txEl>
                                              <p:pRg st="0" end="0"/>
                                            </p:txEl>
                                          </p:spTgt>
                                        </p:tgtEl>
                                        <p:attrNameLst>
                                          <p:attrName>ppt_h</p:attrName>
                                        </p:attrNameLst>
                                      </p:cBhvr>
                                      <p:tavLst>
                                        <p:tav tm="0">
                                          <p:val>
                                            <p:strVal val="ppt_h"/>
                                          </p:val>
                                        </p:tav>
                                        <p:tav tm="100000">
                                          <p:val>
                                            <p:fltVal val="0"/>
                                          </p:val>
                                        </p:tav>
                                      </p:tavLst>
                                    </p:anim>
                                    <p:animEffect transition="out" filter="fade">
                                      <p:cBhvr>
                                        <p:cTn id="80" dur="500"/>
                                        <p:tgtEl>
                                          <p:spTgt spid="31">
                                            <p:txEl>
                                              <p:pRg st="0" end="0"/>
                                            </p:txEl>
                                          </p:spTgt>
                                        </p:tgtEl>
                                      </p:cBhvr>
                                    </p:animEffect>
                                    <p:set>
                                      <p:cBhvr>
                                        <p:cTn id="81" dur="1" fill="hold">
                                          <p:stCondLst>
                                            <p:cond delay="499"/>
                                          </p:stCondLst>
                                        </p:cTn>
                                        <p:tgtEl>
                                          <p:spTgt spid="31">
                                            <p:txEl>
                                              <p:pRg st="0" end="0"/>
                                            </p:txEl>
                                          </p:spTgt>
                                        </p:tgtEl>
                                        <p:attrNameLst>
                                          <p:attrName>style.visibility</p:attrName>
                                        </p:attrNameLst>
                                      </p:cBhvr>
                                      <p:to>
                                        <p:strVal val="hidden"/>
                                      </p:to>
                                    </p:set>
                                  </p:childTnLst>
                                </p:cTn>
                              </p:par>
                              <p:par>
                                <p:cTn id="82" presetID="53" presetClass="exit" presetSubtype="32" fill="hold" grpId="2" nodeType="withEffect">
                                  <p:stCondLst>
                                    <p:cond delay="0"/>
                                  </p:stCondLst>
                                  <p:childTnLst>
                                    <p:anim calcmode="lin" valueType="num">
                                      <p:cBhvr>
                                        <p:cTn id="83" dur="500"/>
                                        <p:tgtEl>
                                          <p:spTgt spid="31">
                                            <p:txEl>
                                              <p:pRg st="1" end="1"/>
                                            </p:txEl>
                                          </p:spTgt>
                                        </p:tgtEl>
                                        <p:attrNameLst>
                                          <p:attrName>ppt_w</p:attrName>
                                        </p:attrNameLst>
                                      </p:cBhvr>
                                      <p:tavLst>
                                        <p:tav tm="0">
                                          <p:val>
                                            <p:strVal val="ppt_w"/>
                                          </p:val>
                                        </p:tav>
                                        <p:tav tm="100000">
                                          <p:val>
                                            <p:fltVal val="0"/>
                                          </p:val>
                                        </p:tav>
                                      </p:tavLst>
                                    </p:anim>
                                    <p:anim calcmode="lin" valueType="num">
                                      <p:cBhvr>
                                        <p:cTn id="84" dur="500"/>
                                        <p:tgtEl>
                                          <p:spTgt spid="31">
                                            <p:txEl>
                                              <p:pRg st="1" end="1"/>
                                            </p:txEl>
                                          </p:spTgt>
                                        </p:tgtEl>
                                        <p:attrNameLst>
                                          <p:attrName>ppt_h</p:attrName>
                                        </p:attrNameLst>
                                      </p:cBhvr>
                                      <p:tavLst>
                                        <p:tav tm="0">
                                          <p:val>
                                            <p:strVal val="ppt_h"/>
                                          </p:val>
                                        </p:tav>
                                        <p:tav tm="100000">
                                          <p:val>
                                            <p:fltVal val="0"/>
                                          </p:val>
                                        </p:tav>
                                      </p:tavLst>
                                    </p:anim>
                                    <p:animEffect transition="out" filter="fade">
                                      <p:cBhvr>
                                        <p:cTn id="85" dur="500"/>
                                        <p:tgtEl>
                                          <p:spTgt spid="31">
                                            <p:txEl>
                                              <p:pRg st="1" end="1"/>
                                            </p:txEl>
                                          </p:spTgt>
                                        </p:tgtEl>
                                      </p:cBhvr>
                                    </p:animEffect>
                                    <p:set>
                                      <p:cBhvr>
                                        <p:cTn id="86" dur="1" fill="hold">
                                          <p:stCondLst>
                                            <p:cond delay="499"/>
                                          </p:stCondLst>
                                        </p:cTn>
                                        <p:tgtEl>
                                          <p:spTgt spid="31">
                                            <p:txEl>
                                              <p:pRg st="1" end="1"/>
                                            </p:txEl>
                                          </p:spTgt>
                                        </p:tgtEl>
                                        <p:attrNameLst>
                                          <p:attrName>style.visibility</p:attrName>
                                        </p:attrNameLst>
                                      </p:cBhvr>
                                      <p:to>
                                        <p:strVal val="hidden"/>
                                      </p:to>
                                    </p:set>
                                  </p:childTnLst>
                                </p:cTn>
                              </p:par>
                              <p:par>
                                <p:cTn id="87" presetID="53" presetClass="exit" presetSubtype="32" fill="hold" grpId="2" nodeType="withEffect">
                                  <p:stCondLst>
                                    <p:cond delay="0"/>
                                  </p:stCondLst>
                                  <p:childTnLst>
                                    <p:anim calcmode="lin" valueType="num">
                                      <p:cBhvr>
                                        <p:cTn id="88" dur="500"/>
                                        <p:tgtEl>
                                          <p:spTgt spid="31">
                                            <p:txEl>
                                              <p:pRg st="2" end="2"/>
                                            </p:txEl>
                                          </p:spTgt>
                                        </p:tgtEl>
                                        <p:attrNameLst>
                                          <p:attrName>ppt_w</p:attrName>
                                        </p:attrNameLst>
                                      </p:cBhvr>
                                      <p:tavLst>
                                        <p:tav tm="0">
                                          <p:val>
                                            <p:strVal val="ppt_w"/>
                                          </p:val>
                                        </p:tav>
                                        <p:tav tm="100000">
                                          <p:val>
                                            <p:fltVal val="0"/>
                                          </p:val>
                                        </p:tav>
                                      </p:tavLst>
                                    </p:anim>
                                    <p:anim calcmode="lin" valueType="num">
                                      <p:cBhvr>
                                        <p:cTn id="89" dur="500"/>
                                        <p:tgtEl>
                                          <p:spTgt spid="31">
                                            <p:txEl>
                                              <p:pRg st="2" end="2"/>
                                            </p:txEl>
                                          </p:spTgt>
                                        </p:tgtEl>
                                        <p:attrNameLst>
                                          <p:attrName>ppt_h</p:attrName>
                                        </p:attrNameLst>
                                      </p:cBhvr>
                                      <p:tavLst>
                                        <p:tav tm="0">
                                          <p:val>
                                            <p:strVal val="ppt_h"/>
                                          </p:val>
                                        </p:tav>
                                        <p:tav tm="100000">
                                          <p:val>
                                            <p:fltVal val="0"/>
                                          </p:val>
                                        </p:tav>
                                      </p:tavLst>
                                    </p:anim>
                                    <p:animEffect transition="out" filter="fade">
                                      <p:cBhvr>
                                        <p:cTn id="90" dur="500"/>
                                        <p:tgtEl>
                                          <p:spTgt spid="31">
                                            <p:txEl>
                                              <p:pRg st="2" end="2"/>
                                            </p:txEl>
                                          </p:spTgt>
                                        </p:tgtEl>
                                      </p:cBhvr>
                                    </p:animEffect>
                                    <p:set>
                                      <p:cBhvr>
                                        <p:cTn id="91" dur="1" fill="hold">
                                          <p:stCondLst>
                                            <p:cond delay="499"/>
                                          </p:stCondLst>
                                        </p:cTn>
                                        <p:tgtEl>
                                          <p:spTgt spid="31">
                                            <p:txEl>
                                              <p:pRg st="2" end="2"/>
                                            </p:txEl>
                                          </p:spTgt>
                                        </p:tgtEl>
                                        <p:attrNameLst>
                                          <p:attrName>style.visibility</p:attrName>
                                        </p:attrNameLst>
                                      </p:cBhvr>
                                      <p:to>
                                        <p:strVal val="hidden"/>
                                      </p:to>
                                    </p:set>
                                  </p:childTnLst>
                                </p:cTn>
                              </p:par>
                              <p:par>
                                <p:cTn id="92" presetID="53" presetClass="exit" presetSubtype="32" fill="hold" grpId="2" nodeType="withEffect">
                                  <p:stCondLst>
                                    <p:cond delay="0"/>
                                  </p:stCondLst>
                                  <p:childTnLst>
                                    <p:anim calcmode="lin" valueType="num">
                                      <p:cBhvr>
                                        <p:cTn id="93" dur="500"/>
                                        <p:tgtEl>
                                          <p:spTgt spid="31">
                                            <p:txEl>
                                              <p:pRg st="3" end="3"/>
                                            </p:txEl>
                                          </p:spTgt>
                                        </p:tgtEl>
                                        <p:attrNameLst>
                                          <p:attrName>ppt_w</p:attrName>
                                        </p:attrNameLst>
                                      </p:cBhvr>
                                      <p:tavLst>
                                        <p:tav tm="0">
                                          <p:val>
                                            <p:strVal val="ppt_w"/>
                                          </p:val>
                                        </p:tav>
                                        <p:tav tm="100000">
                                          <p:val>
                                            <p:fltVal val="0"/>
                                          </p:val>
                                        </p:tav>
                                      </p:tavLst>
                                    </p:anim>
                                    <p:anim calcmode="lin" valueType="num">
                                      <p:cBhvr>
                                        <p:cTn id="94" dur="500"/>
                                        <p:tgtEl>
                                          <p:spTgt spid="31">
                                            <p:txEl>
                                              <p:pRg st="3" end="3"/>
                                            </p:txEl>
                                          </p:spTgt>
                                        </p:tgtEl>
                                        <p:attrNameLst>
                                          <p:attrName>ppt_h</p:attrName>
                                        </p:attrNameLst>
                                      </p:cBhvr>
                                      <p:tavLst>
                                        <p:tav tm="0">
                                          <p:val>
                                            <p:strVal val="ppt_h"/>
                                          </p:val>
                                        </p:tav>
                                        <p:tav tm="100000">
                                          <p:val>
                                            <p:fltVal val="0"/>
                                          </p:val>
                                        </p:tav>
                                      </p:tavLst>
                                    </p:anim>
                                    <p:animEffect transition="out" filter="fade">
                                      <p:cBhvr>
                                        <p:cTn id="95" dur="500"/>
                                        <p:tgtEl>
                                          <p:spTgt spid="31">
                                            <p:txEl>
                                              <p:pRg st="3" end="3"/>
                                            </p:txEl>
                                          </p:spTgt>
                                        </p:tgtEl>
                                      </p:cBhvr>
                                    </p:animEffect>
                                    <p:set>
                                      <p:cBhvr>
                                        <p:cTn id="96" dur="1" fill="hold">
                                          <p:stCondLst>
                                            <p:cond delay="499"/>
                                          </p:stCondLst>
                                        </p:cTn>
                                        <p:tgtEl>
                                          <p:spTgt spid="31">
                                            <p:txEl>
                                              <p:pRg st="3" end="3"/>
                                            </p:txEl>
                                          </p:spTgt>
                                        </p:tgtEl>
                                        <p:attrNameLst>
                                          <p:attrName>style.visibility</p:attrName>
                                        </p:attrNameLst>
                                      </p:cBhvr>
                                      <p:to>
                                        <p:strVal val="hidden"/>
                                      </p:to>
                                    </p:set>
                                  </p:childTnLst>
                                </p:cTn>
                              </p:par>
                              <p:par>
                                <p:cTn id="97" presetID="53" presetClass="exit" presetSubtype="32" fill="hold" grpId="2" nodeType="withEffect">
                                  <p:stCondLst>
                                    <p:cond delay="0"/>
                                  </p:stCondLst>
                                  <p:childTnLst>
                                    <p:anim calcmode="lin" valueType="num">
                                      <p:cBhvr>
                                        <p:cTn id="98" dur="500"/>
                                        <p:tgtEl>
                                          <p:spTgt spid="31">
                                            <p:txEl>
                                              <p:pRg st="4" end="4"/>
                                            </p:txEl>
                                          </p:spTgt>
                                        </p:tgtEl>
                                        <p:attrNameLst>
                                          <p:attrName>ppt_w</p:attrName>
                                        </p:attrNameLst>
                                      </p:cBhvr>
                                      <p:tavLst>
                                        <p:tav tm="0">
                                          <p:val>
                                            <p:strVal val="ppt_w"/>
                                          </p:val>
                                        </p:tav>
                                        <p:tav tm="100000">
                                          <p:val>
                                            <p:fltVal val="0"/>
                                          </p:val>
                                        </p:tav>
                                      </p:tavLst>
                                    </p:anim>
                                    <p:anim calcmode="lin" valueType="num">
                                      <p:cBhvr>
                                        <p:cTn id="99" dur="500"/>
                                        <p:tgtEl>
                                          <p:spTgt spid="31">
                                            <p:txEl>
                                              <p:pRg st="4" end="4"/>
                                            </p:txEl>
                                          </p:spTgt>
                                        </p:tgtEl>
                                        <p:attrNameLst>
                                          <p:attrName>ppt_h</p:attrName>
                                        </p:attrNameLst>
                                      </p:cBhvr>
                                      <p:tavLst>
                                        <p:tav tm="0">
                                          <p:val>
                                            <p:strVal val="ppt_h"/>
                                          </p:val>
                                        </p:tav>
                                        <p:tav tm="100000">
                                          <p:val>
                                            <p:fltVal val="0"/>
                                          </p:val>
                                        </p:tav>
                                      </p:tavLst>
                                    </p:anim>
                                    <p:animEffect transition="out" filter="fade">
                                      <p:cBhvr>
                                        <p:cTn id="100" dur="500"/>
                                        <p:tgtEl>
                                          <p:spTgt spid="31">
                                            <p:txEl>
                                              <p:pRg st="4" end="4"/>
                                            </p:txEl>
                                          </p:spTgt>
                                        </p:tgtEl>
                                      </p:cBhvr>
                                    </p:animEffect>
                                    <p:set>
                                      <p:cBhvr>
                                        <p:cTn id="101" dur="1" fill="hold">
                                          <p:stCondLst>
                                            <p:cond delay="499"/>
                                          </p:stCondLst>
                                        </p:cTn>
                                        <p:tgtEl>
                                          <p:spTgt spid="31">
                                            <p:txEl>
                                              <p:pRg st="4" end="4"/>
                                            </p:txEl>
                                          </p:spTgt>
                                        </p:tgtEl>
                                        <p:attrNameLst>
                                          <p:attrName>style.visibility</p:attrName>
                                        </p:attrNameLst>
                                      </p:cBhvr>
                                      <p:to>
                                        <p:strVal val="hidden"/>
                                      </p:to>
                                    </p:set>
                                  </p:childTnLst>
                                </p:cTn>
                              </p:par>
                              <p:par>
                                <p:cTn id="102" presetID="53" presetClass="exit" presetSubtype="32" fill="hold" grpId="2" nodeType="withEffect">
                                  <p:stCondLst>
                                    <p:cond delay="0"/>
                                  </p:stCondLst>
                                  <p:childTnLst>
                                    <p:anim calcmode="lin" valueType="num">
                                      <p:cBhvr>
                                        <p:cTn id="103" dur="500"/>
                                        <p:tgtEl>
                                          <p:spTgt spid="31">
                                            <p:txEl>
                                              <p:pRg st="5" end="5"/>
                                            </p:txEl>
                                          </p:spTgt>
                                        </p:tgtEl>
                                        <p:attrNameLst>
                                          <p:attrName>ppt_w</p:attrName>
                                        </p:attrNameLst>
                                      </p:cBhvr>
                                      <p:tavLst>
                                        <p:tav tm="0">
                                          <p:val>
                                            <p:strVal val="ppt_w"/>
                                          </p:val>
                                        </p:tav>
                                        <p:tav tm="100000">
                                          <p:val>
                                            <p:fltVal val="0"/>
                                          </p:val>
                                        </p:tav>
                                      </p:tavLst>
                                    </p:anim>
                                    <p:anim calcmode="lin" valueType="num">
                                      <p:cBhvr>
                                        <p:cTn id="104" dur="500"/>
                                        <p:tgtEl>
                                          <p:spTgt spid="31">
                                            <p:txEl>
                                              <p:pRg st="5" end="5"/>
                                            </p:txEl>
                                          </p:spTgt>
                                        </p:tgtEl>
                                        <p:attrNameLst>
                                          <p:attrName>ppt_h</p:attrName>
                                        </p:attrNameLst>
                                      </p:cBhvr>
                                      <p:tavLst>
                                        <p:tav tm="0">
                                          <p:val>
                                            <p:strVal val="ppt_h"/>
                                          </p:val>
                                        </p:tav>
                                        <p:tav tm="100000">
                                          <p:val>
                                            <p:fltVal val="0"/>
                                          </p:val>
                                        </p:tav>
                                      </p:tavLst>
                                    </p:anim>
                                    <p:animEffect transition="out" filter="fade">
                                      <p:cBhvr>
                                        <p:cTn id="105" dur="500"/>
                                        <p:tgtEl>
                                          <p:spTgt spid="31">
                                            <p:txEl>
                                              <p:pRg st="5" end="5"/>
                                            </p:txEl>
                                          </p:spTgt>
                                        </p:tgtEl>
                                      </p:cBhvr>
                                    </p:animEffect>
                                    <p:set>
                                      <p:cBhvr>
                                        <p:cTn id="106" dur="1" fill="hold">
                                          <p:stCondLst>
                                            <p:cond delay="499"/>
                                          </p:stCondLst>
                                        </p:cTn>
                                        <p:tgtEl>
                                          <p:spTgt spid="31">
                                            <p:txEl>
                                              <p:pRg st="5" end="5"/>
                                            </p:txEl>
                                          </p:spTgt>
                                        </p:tgtEl>
                                        <p:attrNameLst>
                                          <p:attrName>style.visibility</p:attrName>
                                        </p:attrNameLst>
                                      </p:cBhvr>
                                      <p:to>
                                        <p:strVal val="hidden"/>
                                      </p:to>
                                    </p:set>
                                  </p:childTnLst>
                                </p:cTn>
                              </p:par>
                              <p:par>
                                <p:cTn id="107" presetID="53" presetClass="exit" presetSubtype="32" fill="hold" grpId="2" nodeType="withEffect">
                                  <p:stCondLst>
                                    <p:cond delay="0"/>
                                  </p:stCondLst>
                                  <p:childTnLst>
                                    <p:anim calcmode="lin" valueType="num">
                                      <p:cBhvr>
                                        <p:cTn id="108" dur="500"/>
                                        <p:tgtEl>
                                          <p:spTgt spid="31">
                                            <p:bg/>
                                          </p:spTgt>
                                        </p:tgtEl>
                                        <p:attrNameLst>
                                          <p:attrName>ppt_w</p:attrName>
                                        </p:attrNameLst>
                                      </p:cBhvr>
                                      <p:tavLst>
                                        <p:tav tm="0">
                                          <p:val>
                                            <p:strVal val="ppt_w"/>
                                          </p:val>
                                        </p:tav>
                                        <p:tav tm="100000">
                                          <p:val>
                                            <p:fltVal val="0"/>
                                          </p:val>
                                        </p:tav>
                                      </p:tavLst>
                                    </p:anim>
                                    <p:anim calcmode="lin" valueType="num">
                                      <p:cBhvr>
                                        <p:cTn id="109" dur="500"/>
                                        <p:tgtEl>
                                          <p:spTgt spid="31">
                                            <p:bg/>
                                          </p:spTgt>
                                        </p:tgtEl>
                                        <p:attrNameLst>
                                          <p:attrName>ppt_h</p:attrName>
                                        </p:attrNameLst>
                                      </p:cBhvr>
                                      <p:tavLst>
                                        <p:tav tm="0">
                                          <p:val>
                                            <p:strVal val="ppt_h"/>
                                          </p:val>
                                        </p:tav>
                                        <p:tav tm="100000">
                                          <p:val>
                                            <p:fltVal val="0"/>
                                          </p:val>
                                        </p:tav>
                                      </p:tavLst>
                                    </p:anim>
                                    <p:animEffect transition="out" filter="fade">
                                      <p:cBhvr>
                                        <p:cTn id="110" dur="500"/>
                                        <p:tgtEl>
                                          <p:spTgt spid="31">
                                            <p:bg/>
                                          </p:spTgt>
                                        </p:tgtEl>
                                      </p:cBhvr>
                                    </p:animEffect>
                                    <p:set>
                                      <p:cBhvr>
                                        <p:cTn id="111" dur="1" fill="hold">
                                          <p:stCondLst>
                                            <p:cond delay="499"/>
                                          </p:stCondLst>
                                        </p:cTn>
                                        <p:tgtEl>
                                          <p:spTgt spid="31">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1" uiExpand="1" build="allAtOnce" animBg="1"/>
      <p:bldP spid="31" grpId="2" build="allAtOnce"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7|8.8|20.2|21.7|2.2"/>
</p:tagLst>
</file>

<file path=ppt/theme/theme1.xml><?xml version="1.0" encoding="utf-8"?>
<a:theme xmlns:a="http://schemas.openxmlformats.org/drawingml/2006/main" name="CrashTest">
  <a:themeElements>
    <a:clrScheme name="UMich">
      <a:dk1>
        <a:srgbClr val="000000"/>
      </a:dk1>
      <a:lt1>
        <a:srgbClr val="FFFFFF"/>
      </a:lt1>
      <a:dk2>
        <a:srgbClr val="000099"/>
      </a:dk2>
      <a:lt2>
        <a:srgbClr val="5F5F5F"/>
      </a:lt2>
      <a:accent1>
        <a:srgbClr val="CC9900"/>
      </a:accent1>
      <a:accent2>
        <a:srgbClr val="000099"/>
      </a:accent2>
      <a:accent3>
        <a:srgbClr val="FFFFFF"/>
      </a:accent3>
      <a:accent4>
        <a:srgbClr val="000000"/>
      </a:accent4>
      <a:accent5>
        <a:srgbClr val="E2CAAA"/>
      </a:accent5>
      <a:accent6>
        <a:srgbClr val="00008A"/>
      </a:accent6>
      <a:hlink>
        <a:srgbClr val="996600"/>
      </a:hlink>
      <a:folHlink>
        <a:srgbClr val="AFBF39"/>
      </a:folHlink>
    </a:clrScheme>
    <a:fontScheme name="Office Them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ffice Them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Office Them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Office The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CrashTest</Template>
  <TotalTime>15817</TotalTime>
  <Words>4872</Words>
  <Application>Microsoft Office PowerPoint</Application>
  <PresentationFormat>On-screen Show (4:3)</PresentationFormat>
  <Paragraphs>1538</Paragraphs>
  <Slides>39</Slides>
  <Notes>38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CrashTest</vt:lpstr>
      <vt:lpstr>Visio</vt:lpstr>
      <vt:lpstr>Viper: Virtual Pipelines for Enhanced Reliability</vt:lpstr>
      <vt:lpstr>Reliability Challenges with CMOS Scaling</vt:lpstr>
      <vt:lpstr>Impact of Faults on Traditional CMPs</vt:lpstr>
      <vt:lpstr>Faults Effects on CMP Throughput </vt:lpstr>
      <vt:lpstr>Limitations of Current µ-Architectures</vt:lpstr>
      <vt:lpstr>Limitations of Current µ-Architectures</vt:lpstr>
      <vt:lpstr>Limitations of Current µ-Architectures</vt:lpstr>
      <vt:lpstr>Can We Overcome These Limitations?</vt:lpstr>
      <vt:lpstr>Service-Oriented µ-Architecture</vt:lpstr>
      <vt:lpstr>Service-Oriented µ-Architecture</vt:lpstr>
      <vt:lpstr>Service-Oriented µ-Architecture</vt:lpstr>
      <vt:lpstr>Viper - Overview</vt:lpstr>
      <vt:lpstr>Viper Hardware Organization </vt:lpstr>
      <vt:lpstr>Viper’s Execution Model</vt:lpstr>
      <vt:lpstr>1. Building Virtual Pipelines</vt:lpstr>
      <vt:lpstr>1. Building Virtual Pipelines</vt:lpstr>
      <vt:lpstr>1. Building Virtual Pipelines</vt:lpstr>
      <vt:lpstr>1. Building Virtual Pipelines</vt:lpstr>
      <vt:lpstr>1. Building Virtual Pipelines</vt:lpstr>
      <vt:lpstr>Viper’s Distributed Control Logic</vt:lpstr>
      <vt:lpstr>2. Inter-Cluster Dependencies</vt:lpstr>
      <vt:lpstr>2. Inter-Cluster Dependencies</vt:lpstr>
      <vt:lpstr>2. Inter-Cluster Dependencies</vt:lpstr>
      <vt:lpstr>3. Handling Mispredictions</vt:lpstr>
      <vt:lpstr>3. Handling Mispredictions</vt:lpstr>
      <vt:lpstr>3. Handling Mispredictions</vt:lpstr>
      <vt:lpstr>4. Precise Exceptions</vt:lpstr>
      <vt:lpstr>4. Precise Exceptions</vt:lpstr>
      <vt:lpstr>Impact of Faults in Viper</vt:lpstr>
      <vt:lpstr>Experimental Setup</vt:lpstr>
      <vt:lpstr>Viper Enables Reliable OoO Execution</vt:lpstr>
      <vt:lpstr>Viper is Competitive vs Unprotected OoO</vt:lpstr>
      <vt:lpstr>Comparison With Other Solutions</vt:lpstr>
      <vt:lpstr>Performance degradation</vt:lpstr>
      <vt:lpstr>Conclusions</vt:lpstr>
      <vt:lpstr>Slide 36</vt:lpstr>
      <vt:lpstr>Service-Oriented µ-Architecture</vt:lpstr>
      <vt:lpstr>Viper Enables Reliable OoO Execution</vt:lpstr>
      <vt:lpstr>Viper is Competitive vs Unprotected OoO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Viper: Virtual Pipelines for Enhanced Reliability</dc:title>
  <dc:creator>apellegr</dc:creator>
  <cp:lastModifiedBy>Joseph Lee Greathouse</cp:lastModifiedBy>
  <cp:revision>396</cp:revision>
  <cp:lastPrinted>2012-06-10T14:42:03Z</cp:lastPrinted>
  <dcterms:created xsi:type="dcterms:W3CDTF">2012-05-16T01:54:46Z</dcterms:created>
  <dcterms:modified xsi:type="dcterms:W3CDTF">2015-02-08T05:10:49Z</dcterms:modified>
</cp:coreProperties>
</file>